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omments/modernComment_313_F07B4622.xml" ContentType="application/vnd.ms-powerpoint.comment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07" r:id="rId5"/>
    <p:sldMasterId id="2147483858" r:id="rId6"/>
    <p:sldMasterId id="2147483862" r:id="rId7"/>
    <p:sldMasterId id="2147484110" r:id="rId8"/>
    <p:sldMasterId id="2147484126" r:id="rId9"/>
    <p:sldMasterId id="2147484141" r:id="rId10"/>
  </p:sldMasterIdLst>
  <p:notesMasterIdLst>
    <p:notesMasterId r:id="rId119"/>
  </p:notesMasterIdLst>
  <p:handoutMasterIdLst>
    <p:handoutMasterId r:id="rId120"/>
  </p:handoutMasterIdLst>
  <p:sldIdLst>
    <p:sldId id="723" r:id="rId11"/>
    <p:sldId id="724" r:id="rId12"/>
    <p:sldId id="725" r:id="rId13"/>
    <p:sldId id="726" r:id="rId14"/>
    <p:sldId id="727" r:id="rId15"/>
    <p:sldId id="728" r:id="rId16"/>
    <p:sldId id="729" r:id="rId17"/>
    <p:sldId id="730" r:id="rId18"/>
    <p:sldId id="731" r:id="rId19"/>
    <p:sldId id="732" r:id="rId20"/>
    <p:sldId id="733" r:id="rId21"/>
    <p:sldId id="734" r:id="rId22"/>
    <p:sldId id="735" r:id="rId23"/>
    <p:sldId id="736" r:id="rId24"/>
    <p:sldId id="737" r:id="rId25"/>
    <p:sldId id="738" r:id="rId26"/>
    <p:sldId id="739" r:id="rId27"/>
    <p:sldId id="740" r:id="rId28"/>
    <p:sldId id="741" r:id="rId29"/>
    <p:sldId id="742" r:id="rId30"/>
    <p:sldId id="743" r:id="rId31"/>
    <p:sldId id="744" r:id="rId32"/>
    <p:sldId id="745" r:id="rId33"/>
    <p:sldId id="746" r:id="rId34"/>
    <p:sldId id="747" r:id="rId35"/>
    <p:sldId id="748" r:id="rId36"/>
    <p:sldId id="749" r:id="rId37"/>
    <p:sldId id="750" r:id="rId38"/>
    <p:sldId id="751" r:id="rId39"/>
    <p:sldId id="752" r:id="rId40"/>
    <p:sldId id="753" r:id="rId41"/>
    <p:sldId id="754" r:id="rId42"/>
    <p:sldId id="755" r:id="rId43"/>
    <p:sldId id="756" r:id="rId44"/>
    <p:sldId id="757" r:id="rId45"/>
    <p:sldId id="758" r:id="rId46"/>
    <p:sldId id="759" r:id="rId47"/>
    <p:sldId id="760" r:id="rId48"/>
    <p:sldId id="761" r:id="rId49"/>
    <p:sldId id="762" r:id="rId50"/>
    <p:sldId id="763" r:id="rId51"/>
    <p:sldId id="764" r:id="rId52"/>
    <p:sldId id="765" r:id="rId53"/>
    <p:sldId id="766" r:id="rId54"/>
    <p:sldId id="767" r:id="rId55"/>
    <p:sldId id="768" r:id="rId56"/>
    <p:sldId id="769" r:id="rId57"/>
    <p:sldId id="770" r:id="rId58"/>
    <p:sldId id="771" r:id="rId59"/>
    <p:sldId id="772" r:id="rId60"/>
    <p:sldId id="773" r:id="rId61"/>
    <p:sldId id="774" r:id="rId62"/>
    <p:sldId id="775" r:id="rId63"/>
    <p:sldId id="776" r:id="rId64"/>
    <p:sldId id="777" r:id="rId65"/>
    <p:sldId id="778" r:id="rId66"/>
    <p:sldId id="779" r:id="rId67"/>
    <p:sldId id="780" r:id="rId68"/>
    <p:sldId id="781" r:id="rId69"/>
    <p:sldId id="782" r:id="rId70"/>
    <p:sldId id="828" r:id="rId71"/>
    <p:sldId id="829" r:id="rId72"/>
    <p:sldId id="830" r:id="rId73"/>
    <p:sldId id="831" r:id="rId74"/>
    <p:sldId id="783" r:id="rId75"/>
    <p:sldId id="784" r:id="rId76"/>
    <p:sldId id="785" r:id="rId77"/>
    <p:sldId id="786" r:id="rId78"/>
    <p:sldId id="787" r:id="rId79"/>
    <p:sldId id="788" r:id="rId80"/>
    <p:sldId id="789" r:id="rId81"/>
    <p:sldId id="790" r:id="rId82"/>
    <p:sldId id="791" r:id="rId83"/>
    <p:sldId id="792" r:id="rId84"/>
    <p:sldId id="793" r:id="rId85"/>
    <p:sldId id="794" r:id="rId86"/>
    <p:sldId id="795" r:id="rId87"/>
    <p:sldId id="796" r:id="rId88"/>
    <p:sldId id="797" r:id="rId89"/>
    <p:sldId id="798" r:id="rId90"/>
    <p:sldId id="799" r:id="rId91"/>
    <p:sldId id="800" r:id="rId92"/>
    <p:sldId id="801" r:id="rId93"/>
    <p:sldId id="802" r:id="rId94"/>
    <p:sldId id="803" r:id="rId95"/>
    <p:sldId id="804" r:id="rId96"/>
    <p:sldId id="805" r:id="rId97"/>
    <p:sldId id="806" r:id="rId98"/>
    <p:sldId id="807" r:id="rId99"/>
    <p:sldId id="808" r:id="rId100"/>
    <p:sldId id="809" r:id="rId101"/>
    <p:sldId id="810" r:id="rId102"/>
    <p:sldId id="811" r:id="rId103"/>
    <p:sldId id="812" r:id="rId104"/>
    <p:sldId id="813" r:id="rId105"/>
    <p:sldId id="814" r:id="rId106"/>
    <p:sldId id="815" r:id="rId107"/>
    <p:sldId id="816" r:id="rId108"/>
    <p:sldId id="817" r:id="rId109"/>
    <p:sldId id="818" r:id="rId110"/>
    <p:sldId id="819" r:id="rId111"/>
    <p:sldId id="820" r:id="rId112"/>
    <p:sldId id="821" r:id="rId113"/>
    <p:sldId id="822" r:id="rId114"/>
    <p:sldId id="826" r:id="rId115"/>
    <p:sldId id="824" r:id="rId116"/>
    <p:sldId id="825" r:id="rId117"/>
    <p:sldId id="827" r:id="rId118"/>
  </p:sldIdLst>
  <p:sldSz cx="12192000" cy="6858000"/>
  <p:notesSz cx="6799263" cy="99298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64"/>
    <a:srgbClr val="00A174"/>
    <a:srgbClr val="359E84"/>
    <a:srgbClr val="213A8F"/>
    <a:srgbClr val="85C598"/>
    <a:srgbClr val="B4DB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733A5F-6175-4BDC-A2FE-BD0E680C1664}" v="6" dt="2021-11-11T12:11:24.918"/>
    <p1510:client id="{D8C82D3B-AE50-48EA-85D1-98078E60B080}" v="55" dt="2021-11-12T07:50:34.864"/>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117" Type="http://schemas.openxmlformats.org/officeDocument/2006/relationships/slide" Target="slides/slide107.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84" Type="http://schemas.openxmlformats.org/officeDocument/2006/relationships/slide" Target="slides/slide74.xml"/><Relationship Id="rId89" Type="http://schemas.openxmlformats.org/officeDocument/2006/relationships/slide" Target="slides/slide79.xml"/><Relationship Id="rId112" Type="http://schemas.openxmlformats.org/officeDocument/2006/relationships/slide" Target="slides/slide102.xml"/><Relationship Id="rId16" Type="http://schemas.openxmlformats.org/officeDocument/2006/relationships/slide" Target="slides/slide6.xml"/><Relationship Id="rId107" Type="http://schemas.openxmlformats.org/officeDocument/2006/relationships/slide" Target="slides/slide97.xml"/><Relationship Id="rId11" Type="http://schemas.openxmlformats.org/officeDocument/2006/relationships/slide" Target="slides/slide1.xml"/><Relationship Id="rId32" Type="http://schemas.openxmlformats.org/officeDocument/2006/relationships/slide" Target="slides/slide22.xml"/><Relationship Id="rId37" Type="http://schemas.openxmlformats.org/officeDocument/2006/relationships/slide" Target="slides/slide27.xml"/><Relationship Id="rId53" Type="http://schemas.openxmlformats.org/officeDocument/2006/relationships/slide" Target="slides/slide43.xml"/><Relationship Id="rId58" Type="http://schemas.openxmlformats.org/officeDocument/2006/relationships/slide" Target="slides/slide48.xml"/><Relationship Id="rId74" Type="http://schemas.openxmlformats.org/officeDocument/2006/relationships/slide" Target="slides/slide64.xml"/><Relationship Id="rId79" Type="http://schemas.openxmlformats.org/officeDocument/2006/relationships/slide" Target="slides/slide69.xml"/><Relationship Id="rId102" Type="http://schemas.openxmlformats.org/officeDocument/2006/relationships/slide" Target="slides/slide92.xml"/><Relationship Id="rId123"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1.xml"/><Relationship Id="rId82" Type="http://schemas.openxmlformats.org/officeDocument/2006/relationships/slide" Target="slides/slide72.xml"/><Relationship Id="rId90" Type="http://schemas.openxmlformats.org/officeDocument/2006/relationships/slide" Target="slides/slide80.xml"/><Relationship Id="rId95" Type="http://schemas.openxmlformats.org/officeDocument/2006/relationships/slide" Target="slides/slide85.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100" Type="http://schemas.openxmlformats.org/officeDocument/2006/relationships/slide" Target="slides/slide90.xml"/><Relationship Id="rId105" Type="http://schemas.openxmlformats.org/officeDocument/2006/relationships/slide" Target="slides/slide95.xml"/><Relationship Id="rId113" Type="http://schemas.openxmlformats.org/officeDocument/2006/relationships/slide" Target="slides/slide103.xml"/><Relationship Id="rId118" Type="http://schemas.openxmlformats.org/officeDocument/2006/relationships/slide" Target="slides/slide108.xml"/><Relationship Id="rId8" Type="http://schemas.openxmlformats.org/officeDocument/2006/relationships/slideMaster" Target="slideMasters/slideMaster5.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slide" Target="slides/slide75.xml"/><Relationship Id="rId93" Type="http://schemas.openxmlformats.org/officeDocument/2006/relationships/slide" Target="slides/slide83.xml"/><Relationship Id="rId98" Type="http://schemas.openxmlformats.org/officeDocument/2006/relationships/slide" Target="slides/slide88.xml"/><Relationship Id="rId121"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103" Type="http://schemas.openxmlformats.org/officeDocument/2006/relationships/slide" Target="slides/slide93.xml"/><Relationship Id="rId108" Type="http://schemas.openxmlformats.org/officeDocument/2006/relationships/slide" Target="slides/slide98.xml"/><Relationship Id="rId116" Type="http://schemas.openxmlformats.org/officeDocument/2006/relationships/slide" Target="slides/slide106.xml"/><Relationship Id="rId124" Type="http://schemas.openxmlformats.org/officeDocument/2006/relationships/tableStyles" Target="tableStyle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slide" Target="slides/slide73.xml"/><Relationship Id="rId88" Type="http://schemas.openxmlformats.org/officeDocument/2006/relationships/slide" Target="slides/slide78.xml"/><Relationship Id="rId91" Type="http://schemas.openxmlformats.org/officeDocument/2006/relationships/slide" Target="slides/slide81.xml"/><Relationship Id="rId96" Type="http://schemas.openxmlformats.org/officeDocument/2006/relationships/slide" Target="slides/slide86.xml"/><Relationship Id="rId111" Type="http://schemas.openxmlformats.org/officeDocument/2006/relationships/slide" Target="slides/slide10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6" Type="http://schemas.openxmlformats.org/officeDocument/2006/relationships/slide" Target="slides/slide96.xml"/><Relationship Id="rId114" Type="http://schemas.openxmlformats.org/officeDocument/2006/relationships/slide" Target="slides/slide104.xml"/><Relationship Id="rId119" Type="http://schemas.openxmlformats.org/officeDocument/2006/relationships/notesMaster" Target="notesMasters/notesMaster1.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slide" Target="slides/slide71.xml"/><Relationship Id="rId86" Type="http://schemas.openxmlformats.org/officeDocument/2006/relationships/slide" Target="slides/slide76.xml"/><Relationship Id="rId94" Type="http://schemas.openxmlformats.org/officeDocument/2006/relationships/slide" Target="slides/slide84.xml"/><Relationship Id="rId99" Type="http://schemas.openxmlformats.org/officeDocument/2006/relationships/slide" Target="slides/slide89.xml"/><Relationship Id="rId101" Type="http://schemas.openxmlformats.org/officeDocument/2006/relationships/slide" Target="slides/slide91.xml"/><Relationship Id="rId122"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109" Type="http://schemas.openxmlformats.org/officeDocument/2006/relationships/slide" Target="slides/slide9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6" Type="http://schemas.openxmlformats.org/officeDocument/2006/relationships/slide" Target="slides/slide66.xml"/><Relationship Id="rId97" Type="http://schemas.openxmlformats.org/officeDocument/2006/relationships/slide" Target="slides/slide87.xml"/><Relationship Id="rId104" Type="http://schemas.openxmlformats.org/officeDocument/2006/relationships/slide" Target="slides/slide94.xml"/><Relationship Id="rId120" Type="http://schemas.openxmlformats.org/officeDocument/2006/relationships/handoutMaster" Target="handoutMasters/handoutMaster1.xml"/><Relationship Id="rId125" Type="http://schemas.microsoft.com/office/2015/10/relationships/revisionInfo" Target="revisionInfo.xml"/><Relationship Id="rId7" Type="http://schemas.openxmlformats.org/officeDocument/2006/relationships/slideMaster" Target="slideMasters/slideMaster4.xml"/><Relationship Id="rId71" Type="http://schemas.openxmlformats.org/officeDocument/2006/relationships/slide" Target="slides/slide61.xml"/><Relationship Id="rId92" Type="http://schemas.openxmlformats.org/officeDocument/2006/relationships/slide" Target="slides/slide82.xml"/><Relationship Id="rId2" Type="http://schemas.openxmlformats.org/officeDocument/2006/relationships/customXml" Target="../customXml/item2.xml"/><Relationship Id="rId29" Type="http://schemas.openxmlformats.org/officeDocument/2006/relationships/slide" Target="slides/slide19.xml"/><Relationship Id="rId24" Type="http://schemas.openxmlformats.org/officeDocument/2006/relationships/slide" Target="slides/slide14.xml"/><Relationship Id="rId40" Type="http://schemas.openxmlformats.org/officeDocument/2006/relationships/slide" Target="slides/slide30.xml"/><Relationship Id="rId45" Type="http://schemas.openxmlformats.org/officeDocument/2006/relationships/slide" Target="slides/slide35.xml"/><Relationship Id="rId66" Type="http://schemas.openxmlformats.org/officeDocument/2006/relationships/slide" Target="slides/slide56.xml"/><Relationship Id="rId87" Type="http://schemas.openxmlformats.org/officeDocument/2006/relationships/slide" Target="slides/slide77.xml"/><Relationship Id="rId110" Type="http://schemas.openxmlformats.org/officeDocument/2006/relationships/slide" Target="slides/slide100.xml"/><Relationship Id="rId115" Type="http://schemas.openxmlformats.org/officeDocument/2006/relationships/slide" Target="slides/slide105.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iasjo\Desktop\Tarvevakioidut_menot_kunnittain_hyvinvointialueittain_ja_sairaanhoitopiireitt&#228;in_2019%20(1).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piasjo\Desktop\indikatorer%2015.9.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piasjo\Downloads\SOTKAnet%20(22).xls"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piasjo\Desktop\indikatorer%2015.9.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piasjo\Desktop\indikatorer%2015.9.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piasjo\Downloads\SOTKAnet%20(22).xls"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piasjo\Desktop\indikatorer%2015.9.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piasjo\Desktop\indikatorer%2015.9.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piasjo\Desktop\Kopia%20av%20indikatorer%2015.9.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piasjo\Desktop\Kopia%20av%20indikatorer%2015.9.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piasjo\Desktop\Tarvevakioidut_menot_kunnittain_hyvinvointialueittain_ja_sairaanhoitopiireitt&#228;in_2019%20(1).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piasjo\Desktop\Kopia%20av%20indikatorer%2015.9.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piasjo\Desktop\Kopia%20av%20indikatorer%2015.9.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piasjo\Downloads\SOTKAnet%20(25).xls"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erkki.penttinen\AppData\Local\Microsoft\Windows\INetCache\IE\LB8ML7L8\SOTKAnet.xls"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erkki.penttinen\AppData\Local\Microsoft\Windows\INetCache\IE\GTOBM1R3\SOTKAnet.xls"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erkki.penttinen\AppData\Local\Microsoft\Windows\INetCache\IE\NFX2ZRR2\SOTKAnet.xls"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erkki.penttinen\AppData\Local\Microsoft\Windows\INetCache\IE\CYN4L438\SOTKAnet.xls"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erkki.penttinen\Downloads\SOTKAnet%20(16).xls"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erkki.penttinen\Downloads\SOTKAnet%20(17).xls"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C:\Users\piasjo\Desktop\Tarvevakioidut_menot_kunnittain_hyvinvointialueittain_ja_sairaanhoitopiireitt&#228;in_2019%20(1).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erkki.penttinen\Downloads\SOTKAnet%20(18).xls"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erkki.penttinen\Downloads\SOTKAnet%20(32).xls"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erkki.penttinen\AppData\Local\Microsoft\Windows\INetCache\IE\LB8ML7L8\WRAP.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erkki.penttinen\Downloads\SOTKAnet%20(20).xls"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erkki.penttinen\Downloads\SOTKAnet%20(20).xls"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erkki.penttinen\Downloads\SOTKAnet%20(20).xls"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erkki.penttinen\Downloads\SOTKAnet%20(20).xls"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erkki.penttinen\Downloads\SOTKAnet%20(27).xls"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erkki.penttinen\Downloads\SOTKAnet%20(27).xls"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erkki.penttinen\Downloads\SOTKAnet%20(27).xls"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file:///C:\Users\piasjo\Desktop\Tarvevakioidut_menot_kunnittain_hyvinvointialueittain_ja_sairaanhoitopiireitt&#228;in_2019%20(1).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erkki.penttinen\Downloads\SOTKAnet%20(36).xls" TargetMode="External"/><Relationship Id="rId2" Type="http://schemas.microsoft.com/office/2011/relationships/chartColorStyle" Target="colors40.xml"/><Relationship Id="rId1" Type="http://schemas.microsoft.com/office/2011/relationships/chartStyle" Target="style40.xml"/></Relationships>
</file>

<file path=ppt/charts/_rels/chart5.xml.rels><?xml version="1.0" encoding="UTF-8" standalone="yes"?>
<Relationships xmlns="http://schemas.openxmlformats.org/package/2006/relationships"><Relationship Id="rId3" Type="http://schemas.openxmlformats.org/officeDocument/2006/relationships/oleObject" Target="file:///C:\Users\piasjo\Desktop\indikatorer%2015.9.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piasjo\Desktop\Kopia%20av%20indikatorer%2015.9.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piasjo\Downloads\SOTKAnet%20(22).xls"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piasjo\Desktop\indikatorer%2015.9.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piasjo\Desktop\indikatorer%2015.9.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err="1"/>
              <a:t>Behovskoefficient</a:t>
            </a:r>
            <a:r>
              <a:rPr lang="fi-FI" baseline="0"/>
              <a:t> (hela landet = 1,00)</a:t>
            </a:r>
          </a:p>
          <a:p>
            <a:pPr>
              <a:defRPr/>
            </a:pPr>
            <a:r>
              <a:rPr lang="fi-FI"/>
              <a:t>Tarvekerroin (Koko maa = 1,00)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FI"/>
        </a:p>
      </c:txPr>
    </c:title>
    <c:autoTitleDeleted val="0"/>
    <c:plotArea>
      <c:layout/>
      <c:barChart>
        <c:barDir val="col"/>
        <c:grouping val="clustered"/>
        <c:varyColors val="0"/>
        <c:ser>
          <c:idx val="0"/>
          <c:order val="0"/>
          <c:spPr>
            <a:solidFill>
              <a:schemeClr val="accent1"/>
            </a:solidFill>
            <a:ln>
              <a:noFill/>
            </a:ln>
            <a:effectLst/>
          </c:spPr>
          <c:invertIfNegative val="0"/>
          <c:cat>
            <c:strRef>
              <c:f>'Sos- ja terv.huolto, kunnat'!$P$3:$P$16</c:f>
              <c:strCache>
                <c:ptCount val="14"/>
                <c:pt idx="0">
                  <c:v>Luoto</c:v>
                </c:pt>
                <c:pt idx="1">
                  <c:v>Pedersören kunta</c:v>
                </c:pt>
                <c:pt idx="2">
                  <c:v>Mustasaari</c:v>
                </c:pt>
                <c:pt idx="3">
                  <c:v>Vaasa</c:v>
                </c:pt>
                <c:pt idx="4">
                  <c:v>Vöyri</c:v>
                </c:pt>
                <c:pt idx="5">
                  <c:v>Laihia</c:v>
                </c:pt>
                <c:pt idx="6">
                  <c:v>Maalahti</c:v>
                </c:pt>
                <c:pt idx="7">
                  <c:v>Uusikaarlepyy</c:v>
                </c:pt>
                <c:pt idx="8">
                  <c:v>Kruunupyy</c:v>
                </c:pt>
                <c:pt idx="9">
                  <c:v>Närpiö</c:v>
                </c:pt>
                <c:pt idx="10">
                  <c:v>Korsnäs</c:v>
                </c:pt>
                <c:pt idx="11">
                  <c:v>Pietarsaari</c:v>
                </c:pt>
                <c:pt idx="12">
                  <c:v>Kaskinen</c:v>
                </c:pt>
                <c:pt idx="13">
                  <c:v>Kristiinankaupunki</c:v>
                </c:pt>
              </c:strCache>
            </c:strRef>
          </c:cat>
          <c:val>
            <c:numRef>
              <c:f>'Sos- ja terv.huolto, kunnat'!$Q$3:$Q$16</c:f>
              <c:numCache>
                <c:formatCode>0.00</c:formatCode>
                <c:ptCount val="14"/>
                <c:pt idx="0">
                  <c:v>0.73136842250823975</c:v>
                </c:pt>
                <c:pt idx="1">
                  <c:v>0.75865602493286133</c:v>
                </c:pt>
                <c:pt idx="2">
                  <c:v>0.7867056131362915</c:v>
                </c:pt>
                <c:pt idx="3">
                  <c:v>0.91371834278106689</c:v>
                </c:pt>
                <c:pt idx="4">
                  <c:v>0.95777755975723267</c:v>
                </c:pt>
                <c:pt idx="5">
                  <c:v>0.95969200134277344</c:v>
                </c:pt>
                <c:pt idx="6">
                  <c:v>0.97490274906158447</c:v>
                </c:pt>
                <c:pt idx="7">
                  <c:v>0.97835433483123779</c:v>
                </c:pt>
                <c:pt idx="8">
                  <c:v>1.0007306337356567</c:v>
                </c:pt>
                <c:pt idx="9">
                  <c:v>1.0064988136291504</c:v>
                </c:pt>
                <c:pt idx="10">
                  <c:v>1.0342148542404175</c:v>
                </c:pt>
                <c:pt idx="11">
                  <c:v>1.0560835599899292</c:v>
                </c:pt>
                <c:pt idx="12">
                  <c:v>1.1317849159240723</c:v>
                </c:pt>
                <c:pt idx="13">
                  <c:v>1.1882637739181519</c:v>
                </c:pt>
              </c:numCache>
            </c:numRef>
          </c:val>
          <c:extLst>
            <c:ext xmlns:c16="http://schemas.microsoft.com/office/drawing/2014/chart" uri="{C3380CC4-5D6E-409C-BE32-E72D297353CC}">
              <c16:uniqueId val="{00000000-D36E-4B5D-9016-CA63E7A0A959}"/>
            </c:ext>
          </c:extLst>
        </c:ser>
        <c:dLbls>
          <c:showLegendKey val="0"/>
          <c:showVal val="0"/>
          <c:showCatName val="0"/>
          <c:showSerName val="0"/>
          <c:showPercent val="0"/>
          <c:showBubbleSize val="0"/>
        </c:dLbls>
        <c:gapWidth val="219"/>
        <c:overlap val="-27"/>
        <c:axId val="426189064"/>
        <c:axId val="426184800"/>
      </c:barChart>
      <c:catAx>
        <c:axId val="426189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426184800"/>
        <c:crosses val="autoZero"/>
        <c:auto val="1"/>
        <c:lblAlgn val="ctr"/>
        <c:lblOffset val="100"/>
        <c:noMultiLvlLbl val="0"/>
      </c:catAx>
      <c:valAx>
        <c:axId val="42618480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4261890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FI"/>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Provat olagliga droger minst en gång %</a:t>
            </a:r>
          </a:p>
          <a:p>
            <a:pPr>
              <a:defRPr/>
            </a:pPr>
            <a:r>
              <a:rPr lang="sv-SE" err="1"/>
              <a:t>Kokeillut</a:t>
            </a:r>
            <a:r>
              <a:rPr lang="sv-SE"/>
              <a:t> </a:t>
            </a:r>
            <a:r>
              <a:rPr lang="sv-SE" err="1"/>
              <a:t>laittomia</a:t>
            </a:r>
            <a:r>
              <a:rPr lang="sv-SE"/>
              <a:t> </a:t>
            </a:r>
            <a:r>
              <a:rPr lang="sv-SE" err="1"/>
              <a:t>huumeita</a:t>
            </a:r>
            <a:r>
              <a:rPr lang="sv-SE"/>
              <a:t> </a:t>
            </a:r>
            <a:r>
              <a:rPr lang="sv-SE" err="1"/>
              <a:t>ainakin</a:t>
            </a:r>
            <a:r>
              <a:rPr lang="sv-SE"/>
              <a:t> </a:t>
            </a:r>
            <a:r>
              <a:rPr lang="sv-SE" err="1"/>
              <a:t>kerran</a:t>
            </a:r>
            <a:r>
              <a:rPr lang="sv-SE"/>
              <a:t>, %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FI"/>
        </a:p>
      </c:txPr>
    </c:title>
    <c:autoTitleDeleted val="0"/>
    <c:plotArea>
      <c:layout/>
      <c:lineChart>
        <c:grouping val="standard"/>
        <c:varyColors val="0"/>
        <c:ser>
          <c:idx val="0"/>
          <c:order val="0"/>
          <c:tx>
            <c:strRef>
              <c:f>Blad1!$L$17</c:f>
              <c:strCache>
                <c:ptCount val="1"/>
                <c:pt idx="0">
                  <c:v>Österbotten åk 8-9</c:v>
                </c:pt>
              </c:strCache>
            </c:strRef>
          </c:tx>
          <c:spPr>
            <a:ln w="28575" cap="rnd">
              <a:solidFill>
                <a:schemeClr val="accent1"/>
              </a:solidFill>
              <a:round/>
            </a:ln>
            <a:effectLst/>
          </c:spPr>
          <c:marker>
            <c:symbol val="none"/>
          </c:marker>
          <c:cat>
            <c:numRef>
              <c:f>Blad1!$M$15:$O$15</c:f>
              <c:numCache>
                <c:formatCode>General</c:formatCode>
                <c:ptCount val="3"/>
                <c:pt idx="0">
                  <c:v>2017</c:v>
                </c:pt>
                <c:pt idx="1">
                  <c:v>2019</c:v>
                </c:pt>
                <c:pt idx="2">
                  <c:v>2021</c:v>
                </c:pt>
              </c:numCache>
            </c:numRef>
          </c:cat>
          <c:val>
            <c:numRef>
              <c:f>Blad1!$M$17:$O$17</c:f>
              <c:numCache>
                <c:formatCode>General</c:formatCode>
                <c:ptCount val="3"/>
                <c:pt idx="0">
                  <c:v>5.6</c:v>
                </c:pt>
                <c:pt idx="1">
                  <c:v>4.3</c:v>
                </c:pt>
                <c:pt idx="2">
                  <c:v>6.1</c:v>
                </c:pt>
              </c:numCache>
            </c:numRef>
          </c:val>
          <c:smooth val="0"/>
          <c:extLst>
            <c:ext xmlns:c16="http://schemas.microsoft.com/office/drawing/2014/chart" uri="{C3380CC4-5D6E-409C-BE32-E72D297353CC}">
              <c16:uniqueId val="{00000000-89D9-42C2-861E-2C6D2BD88962}"/>
            </c:ext>
          </c:extLst>
        </c:ser>
        <c:ser>
          <c:idx val="1"/>
          <c:order val="1"/>
          <c:tx>
            <c:strRef>
              <c:f>Blad1!$L$18</c:f>
              <c:strCache>
                <c:ptCount val="1"/>
                <c:pt idx="0">
                  <c:v>hela landet åk 8-9</c:v>
                </c:pt>
              </c:strCache>
            </c:strRef>
          </c:tx>
          <c:spPr>
            <a:ln w="28575" cap="rnd">
              <a:solidFill>
                <a:schemeClr val="accent2"/>
              </a:solidFill>
              <a:round/>
            </a:ln>
            <a:effectLst/>
          </c:spPr>
          <c:marker>
            <c:symbol val="none"/>
          </c:marker>
          <c:cat>
            <c:numRef>
              <c:f>Blad1!$M$15:$O$15</c:f>
              <c:numCache>
                <c:formatCode>General</c:formatCode>
                <c:ptCount val="3"/>
                <c:pt idx="0">
                  <c:v>2017</c:v>
                </c:pt>
                <c:pt idx="1">
                  <c:v>2019</c:v>
                </c:pt>
                <c:pt idx="2">
                  <c:v>2021</c:v>
                </c:pt>
              </c:numCache>
            </c:numRef>
          </c:cat>
          <c:val>
            <c:numRef>
              <c:f>Blad1!$M$18:$O$18</c:f>
              <c:numCache>
                <c:formatCode>General</c:formatCode>
                <c:ptCount val="3"/>
                <c:pt idx="0">
                  <c:v>7.9</c:v>
                </c:pt>
                <c:pt idx="1">
                  <c:v>8.9</c:v>
                </c:pt>
                <c:pt idx="2">
                  <c:v>8.1</c:v>
                </c:pt>
              </c:numCache>
            </c:numRef>
          </c:val>
          <c:smooth val="0"/>
          <c:extLst>
            <c:ext xmlns:c16="http://schemas.microsoft.com/office/drawing/2014/chart" uri="{C3380CC4-5D6E-409C-BE32-E72D297353CC}">
              <c16:uniqueId val="{00000001-89D9-42C2-861E-2C6D2BD88962}"/>
            </c:ext>
          </c:extLst>
        </c:ser>
        <c:ser>
          <c:idx val="2"/>
          <c:order val="2"/>
          <c:tx>
            <c:strRef>
              <c:f>Blad1!$L$19</c:f>
              <c:strCache>
                <c:ptCount val="1"/>
                <c:pt idx="0">
                  <c:v>Österbotten åk 1-2 i gymnasiet</c:v>
                </c:pt>
              </c:strCache>
            </c:strRef>
          </c:tx>
          <c:spPr>
            <a:ln w="28575" cap="rnd">
              <a:solidFill>
                <a:schemeClr val="accent3"/>
              </a:solidFill>
              <a:round/>
            </a:ln>
            <a:effectLst/>
          </c:spPr>
          <c:marker>
            <c:symbol val="none"/>
          </c:marker>
          <c:cat>
            <c:numRef>
              <c:f>Blad1!$M$15:$O$15</c:f>
              <c:numCache>
                <c:formatCode>General</c:formatCode>
                <c:ptCount val="3"/>
                <c:pt idx="0">
                  <c:v>2017</c:v>
                </c:pt>
                <c:pt idx="1">
                  <c:v>2019</c:v>
                </c:pt>
                <c:pt idx="2">
                  <c:v>2021</c:v>
                </c:pt>
              </c:numCache>
            </c:numRef>
          </c:cat>
          <c:val>
            <c:numRef>
              <c:f>Blad1!$M$19:$O$19</c:f>
              <c:numCache>
                <c:formatCode>General</c:formatCode>
                <c:ptCount val="3"/>
                <c:pt idx="0">
                  <c:v>8</c:v>
                </c:pt>
                <c:pt idx="1">
                  <c:v>6.9</c:v>
                </c:pt>
                <c:pt idx="2">
                  <c:v>8.1</c:v>
                </c:pt>
              </c:numCache>
            </c:numRef>
          </c:val>
          <c:smooth val="0"/>
          <c:extLst>
            <c:ext xmlns:c16="http://schemas.microsoft.com/office/drawing/2014/chart" uri="{C3380CC4-5D6E-409C-BE32-E72D297353CC}">
              <c16:uniqueId val="{00000002-89D9-42C2-861E-2C6D2BD88962}"/>
            </c:ext>
          </c:extLst>
        </c:ser>
        <c:ser>
          <c:idx val="3"/>
          <c:order val="3"/>
          <c:tx>
            <c:strRef>
              <c:f>Blad1!$L$20</c:f>
              <c:strCache>
                <c:ptCount val="1"/>
                <c:pt idx="0">
                  <c:v>hela landet åk 1-2 i gymnasiet</c:v>
                </c:pt>
              </c:strCache>
            </c:strRef>
          </c:tx>
          <c:spPr>
            <a:ln w="28575" cap="rnd">
              <a:solidFill>
                <a:schemeClr val="accent4"/>
              </a:solidFill>
              <a:round/>
            </a:ln>
            <a:effectLst/>
          </c:spPr>
          <c:marker>
            <c:symbol val="none"/>
          </c:marker>
          <c:cat>
            <c:numRef>
              <c:f>Blad1!$M$15:$O$15</c:f>
              <c:numCache>
                <c:formatCode>General</c:formatCode>
                <c:ptCount val="3"/>
                <c:pt idx="0">
                  <c:v>2017</c:v>
                </c:pt>
                <c:pt idx="1">
                  <c:v>2019</c:v>
                </c:pt>
                <c:pt idx="2">
                  <c:v>2021</c:v>
                </c:pt>
              </c:numCache>
            </c:numRef>
          </c:cat>
          <c:val>
            <c:numRef>
              <c:f>Blad1!$M$20:$O$20</c:f>
              <c:numCache>
                <c:formatCode>General</c:formatCode>
                <c:ptCount val="3"/>
                <c:pt idx="0">
                  <c:v>11.5</c:v>
                </c:pt>
                <c:pt idx="1">
                  <c:v>14</c:v>
                </c:pt>
                <c:pt idx="2">
                  <c:v>12.6</c:v>
                </c:pt>
              </c:numCache>
            </c:numRef>
          </c:val>
          <c:smooth val="0"/>
          <c:extLst>
            <c:ext xmlns:c16="http://schemas.microsoft.com/office/drawing/2014/chart" uri="{C3380CC4-5D6E-409C-BE32-E72D297353CC}">
              <c16:uniqueId val="{00000003-89D9-42C2-861E-2C6D2BD88962}"/>
            </c:ext>
          </c:extLst>
        </c:ser>
        <c:ser>
          <c:idx val="4"/>
          <c:order val="4"/>
          <c:tx>
            <c:strRef>
              <c:f>Blad1!$L$21</c:f>
              <c:strCache>
                <c:ptCount val="1"/>
                <c:pt idx="0">
                  <c:v>Österbotten åk 1-2 vid yrkesläroanstalter</c:v>
                </c:pt>
              </c:strCache>
            </c:strRef>
          </c:tx>
          <c:spPr>
            <a:ln w="28575" cap="rnd">
              <a:solidFill>
                <a:schemeClr val="accent5"/>
              </a:solidFill>
              <a:round/>
            </a:ln>
            <a:effectLst/>
          </c:spPr>
          <c:marker>
            <c:symbol val="none"/>
          </c:marker>
          <c:cat>
            <c:numRef>
              <c:f>Blad1!$M$15:$O$15</c:f>
              <c:numCache>
                <c:formatCode>General</c:formatCode>
                <c:ptCount val="3"/>
                <c:pt idx="0">
                  <c:v>2017</c:v>
                </c:pt>
                <c:pt idx="1">
                  <c:v>2019</c:v>
                </c:pt>
                <c:pt idx="2">
                  <c:v>2021</c:v>
                </c:pt>
              </c:numCache>
            </c:numRef>
          </c:cat>
          <c:val>
            <c:numRef>
              <c:f>Blad1!$M$21:$O$21</c:f>
              <c:numCache>
                <c:formatCode>General</c:formatCode>
                <c:ptCount val="3"/>
                <c:pt idx="0">
                  <c:v>9.3000000000000007</c:v>
                </c:pt>
                <c:pt idx="1">
                  <c:v>11.6</c:v>
                </c:pt>
                <c:pt idx="2">
                  <c:v>12</c:v>
                </c:pt>
              </c:numCache>
            </c:numRef>
          </c:val>
          <c:smooth val="0"/>
          <c:extLst>
            <c:ext xmlns:c16="http://schemas.microsoft.com/office/drawing/2014/chart" uri="{C3380CC4-5D6E-409C-BE32-E72D297353CC}">
              <c16:uniqueId val="{00000004-89D9-42C2-861E-2C6D2BD88962}"/>
            </c:ext>
          </c:extLst>
        </c:ser>
        <c:ser>
          <c:idx val="5"/>
          <c:order val="5"/>
          <c:tx>
            <c:strRef>
              <c:f>Blad1!$L$22</c:f>
              <c:strCache>
                <c:ptCount val="1"/>
                <c:pt idx="0">
                  <c:v>hela landet åk 1-2 vid yrkesläroanstalter</c:v>
                </c:pt>
              </c:strCache>
            </c:strRef>
          </c:tx>
          <c:spPr>
            <a:ln w="28575" cap="rnd">
              <a:solidFill>
                <a:schemeClr val="accent6"/>
              </a:solidFill>
              <a:round/>
            </a:ln>
            <a:effectLst/>
          </c:spPr>
          <c:marker>
            <c:symbol val="none"/>
          </c:marker>
          <c:cat>
            <c:numRef>
              <c:f>Blad1!$M$15:$O$15</c:f>
              <c:numCache>
                <c:formatCode>General</c:formatCode>
                <c:ptCount val="3"/>
                <c:pt idx="0">
                  <c:v>2017</c:v>
                </c:pt>
                <c:pt idx="1">
                  <c:v>2019</c:v>
                </c:pt>
                <c:pt idx="2">
                  <c:v>2021</c:v>
                </c:pt>
              </c:numCache>
            </c:numRef>
          </c:cat>
          <c:val>
            <c:numRef>
              <c:f>Blad1!$M$22:$O$22</c:f>
              <c:numCache>
                <c:formatCode>General</c:formatCode>
                <c:ptCount val="3"/>
                <c:pt idx="0">
                  <c:v>18.600000000000001</c:v>
                </c:pt>
                <c:pt idx="1">
                  <c:v>20.100000000000001</c:v>
                </c:pt>
                <c:pt idx="2">
                  <c:v>17.7</c:v>
                </c:pt>
              </c:numCache>
            </c:numRef>
          </c:val>
          <c:smooth val="0"/>
          <c:extLst>
            <c:ext xmlns:c16="http://schemas.microsoft.com/office/drawing/2014/chart" uri="{C3380CC4-5D6E-409C-BE32-E72D297353CC}">
              <c16:uniqueId val="{00000005-89D9-42C2-861E-2C6D2BD88962}"/>
            </c:ext>
          </c:extLst>
        </c:ser>
        <c:dLbls>
          <c:showLegendKey val="0"/>
          <c:showVal val="0"/>
          <c:showCatName val="0"/>
          <c:showSerName val="0"/>
          <c:showPercent val="0"/>
          <c:showBubbleSize val="0"/>
        </c:dLbls>
        <c:smooth val="0"/>
        <c:axId val="489311296"/>
        <c:axId val="489317200"/>
      </c:lineChart>
      <c:catAx>
        <c:axId val="489311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489317200"/>
        <c:crosses val="autoZero"/>
        <c:auto val="1"/>
        <c:lblAlgn val="ctr"/>
        <c:lblOffset val="100"/>
        <c:noMultiLvlLbl val="0"/>
      </c:catAx>
      <c:valAx>
        <c:axId val="489317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4893112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legend>
    <c:plotVisOnly val="1"/>
    <c:dispBlanksAs val="gap"/>
    <c:showDLblsOverMax val="0"/>
  </c:chart>
  <c:spPr>
    <a:noFill/>
    <a:ln>
      <a:noFill/>
    </a:ln>
    <a:effectLst/>
  </c:spPr>
  <c:txPr>
    <a:bodyPr/>
    <a:lstStyle/>
    <a:p>
      <a:pPr>
        <a:defRPr/>
      </a:pPr>
      <a:endParaRPr lang="sv-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err="1"/>
              <a:t>Utsatts</a:t>
            </a:r>
            <a:r>
              <a:rPr lang="fi-FI"/>
              <a:t> för </a:t>
            </a:r>
            <a:r>
              <a:rPr lang="fi-FI" err="1"/>
              <a:t>psykiskt</a:t>
            </a:r>
            <a:r>
              <a:rPr lang="fi-FI"/>
              <a:t> </a:t>
            </a:r>
            <a:r>
              <a:rPr lang="fi-FI" err="1"/>
              <a:t>våld</a:t>
            </a:r>
            <a:r>
              <a:rPr lang="fi-FI"/>
              <a:t> av </a:t>
            </a:r>
            <a:r>
              <a:rPr lang="fi-FI" err="1"/>
              <a:t>föräldrarna</a:t>
            </a:r>
            <a:r>
              <a:rPr lang="fi-FI"/>
              <a:t> </a:t>
            </a:r>
            <a:r>
              <a:rPr lang="fi-FI" err="1"/>
              <a:t>under</a:t>
            </a:r>
            <a:r>
              <a:rPr lang="fi-FI"/>
              <a:t> </a:t>
            </a:r>
            <a:r>
              <a:rPr lang="fi-FI" err="1"/>
              <a:t>året</a:t>
            </a:r>
            <a:r>
              <a:rPr lang="fi-FI"/>
              <a:t>, %</a:t>
            </a:r>
          </a:p>
          <a:p>
            <a:pPr>
              <a:defRPr/>
            </a:pPr>
            <a:r>
              <a:rPr lang="fi-FI"/>
              <a:t>Kokenut vanhempien tai muiden </a:t>
            </a:r>
            <a:r>
              <a:rPr lang="fi-FI" err="1"/>
              <a:t>huoltapitävien</a:t>
            </a:r>
            <a:r>
              <a:rPr lang="fi-FI"/>
              <a:t> aikuisten henkistä väkivaltaa vuoden aikana, %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FI"/>
        </a:p>
      </c:txPr>
    </c:title>
    <c:autoTitleDeleted val="0"/>
    <c:plotArea>
      <c:layout/>
      <c:lineChart>
        <c:grouping val="standard"/>
        <c:varyColors val="0"/>
        <c:ser>
          <c:idx val="0"/>
          <c:order val="0"/>
          <c:tx>
            <c:strRef>
              <c:f>SOTKAnet!$A$19:$C$19</c:f>
              <c:strCache>
                <c:ptCount val="3"/>
                <c:pt idx="0">
                  <c:v>årskurs 1 och 2 i gymnasiet </c:v>
                </c:pt>
                <c:pt idx="1">
                  <c:v>Hela landet</c:v>
                </c:pt>
              </c:strCache>
            </c:strRef>
          </c:tx>
          <c:spPr>
            <a:ln w="28575" cap="rnd">
              <a:solidFill>
                <a:schemeClr val="accent1"/>
              </a:solidFill>
              <a:round/>
            </a:ln>
            <a:effectLst/>
          </c:spPr>
          <c:marker>
            <c:symbol val="none"/>
          </c:marker>
          <c:cat>
            <c:strRef>
              <c:f>SOTKAnet!$D$2:$E$2</c:f>
              <c:strCache>
                <c:ptCount val="2"/>
                <c:pt idx="0">
                  <c:v>2019</c:v>
                </c:pt>
                <c:pt idx="1">
                  <c:v>2021</c:v>
                </c:pt>
              </c:strCache>
            </c:strRef>
          </c:cat>
          <c:val>
            <c:numRef>
              <c:f>SOTKAnet!$D$19:$E$19</c:f>
              <c:numCache>
                <c:formatCode>General</c:formatCode>
                <c:ptCount val="2"/>
                <c:pt idx="0">
                  <c:v>28.2</c:v>
                </c:pt>
                <c:pt idx="1">
                  <c:v>32.9</c:v>
                </c:pt>
              </c:numCache>
            </c:numRef>
          </c:val>
          <c:smooth val="0"/>
          <c:extLst>
            <c:ext xmlns:c16="http://schemas.microsoft.com/office/drawing/2014/chart" uri="{C3380CC4-5D6E-409C-BE32-E72D297353CC}">
              <c16:uniqueId val="{00000000-EC80-4A59-9B38-E7288EEB79F3}"/>
            </c:ext>
          </c:extLst>
        </c:ser>
        <c:ser>
          <c:idx val="1"/>
          <c:order val="1"/>
          <c:tx>
            <c:strRef>
              <c:f>SOTKAnet!$A$20:$C$20</c:f>
              <c:strCache>
                <c:ptCount val="3"/>
                <c:pt idx="0">
                  <c:v>årskurs 1 och 2 i gymnasiet </c:v>
                </c:pt>
                <c:pt idx="1">
                  <c:v>Österbotten</c:v>
                </c:pt>
              </c:strCache>
            </c:strRef>
          </c:tx>
          <c:spPr>
            <a:ln w="28575" cap="rnd">
              <a:solidFill>
                <a:schemeClr val="accent2"/>
              </a:solidFill>
              <a:round/>
            </a:ln>
            <a:effectLst/>
          </c:spPr>
          <c:marker>
            <c:symbol val="none"/>
          </c:marker>
          <c:cat>
            <c:strRef>
              <c:f>SOTKAnet!$D$2:$E$2</c:f>
              <c:strCache>
                <c:ptCount val="2"/>
                <c:pt idx="0">
                  <c:v>2019</c:v>
                </c:pt>
                <c:pt idx="1">
                  <c:v>2021</c:v>
                </c:pt>
              </c:strCache>
            </c:strRef>
          </c:cat>
          <c:val>
            <c:numRef>
              <c:f>SOTKAnet!$D$20:$E$20</c:f>
              <c:numCache>
                <c:formatCode>General</c:formatCode>
                <c:ptCount val="2"/>
                <c:pt idx="0">
                  <c:v>31.3</c:v>
                </c:pt>
                <c:pt idx="1">
                  <c:v>40.1</c:v>
                </c:pt>
              </c:numCache>
            </c:numRef>
          </c:val>
          <c:smooth val="0"/>
          <c:extLst>
            <c:ext xmlns:c16="http://schemas.microsoft.com/office/drawing/2014/chart" uri="{C3380CC4-5D6E-409C-BE32-E72D297353CC}">
              <c16:uniqueId val="{00000001-EC80-4A59-9B38-E7288EEB79F3}"/>
            </c:ext>
          </c:extLst>
        </c:ser>
        <c:ser>
          <c:idx val="2"/>
          <c:order val="2"/>
          <c:tx>
            <c:strRef>
              <c:f>SOTKAnet!$A$21:$C$21</c:f>
              <c:strCache>
                <c:ptCount val="3"/>
                <c:pt idx="0">
                  <c:v>årskurs 1 och 2 vid yrkesläroanstalter </c:v>
                </c:pt>
                <c:pt idx="1">
                  <c:v>Hela landet</c:v>
                </c:pt>
              </c:strCache>
            </c:strRef>
          </c:tx>
          <c:spPr>
            <a:ln w="28575" cap="rnd">
              <a:solidFill>
                <a:schemeClr val="accent3"/>
              </a:solidFill>
              <a:round/>
            </a:ln>
            <a:effectLst/>
          </c:spPr>
          <c:marker>
            <c:symbol val="none"/>
          </c:marker>
          <c:cat>
            <c:strRef>
              <c:f>SOTKAnet!$D$2:$E$2</c:f>
              <c:strCache>
                <c:ptCount val="2"/>
                <c:pt idx="0">
                  <c:v>2019</c:v>
                </c:pt>
                <c:pt idx="1">
                  <c:v>2021</c:v>
                </c:pt>
              </c:strCache>
            </c:strRef>
          </c:cat>
          <c:val>
            <c:numRef>
              <c:f>SOTKAnet!$D$21:$E$21</c:f>
              <c:numCache>
                <c:formatCode>General</c:formatCode>
                <c:ptCount val="2"/>
                <c:pt idx="0">
                  <c:v>21.8</c:v>
                </c:pt>
                <c:pt idx="1">
                  <c:v>24</c:v>
                </c:pt>
              </c:numCache>
            </c:numRef>
          </c:val>
          <c:smooth val="0"/>
          <c:extLst>
            <c:ext xmlns:c16="http://schemas.microsoft.com/office/drawing/2014/chart" uri="{C3380CC4-5D6E-409C-BE32-E72D297353CC}">
              <c16:uniqueId val="{00000002-EC80-4A59-9B38-E7288EEB79F3}"/>
            </c:ext>
          </c:extLst>
        </c:ser>
        <c:ser>
          <c:idx val="3"/>
          <c:order val="3"/>
          <c:tx>
            <c:strRef>
              <c:f>SOTKAnet!$A$22:$C$22</c:f>
              <c:strCache>
                <c:ptCount val="3"/>
                <c:pt idx="0">
                  <c:v> årskurs 1 och 2 vid yrkesläroanstalter </c:v>
                </c:pt>
                <c:pt idx="1">
                  <c:v>Österbotten</c:v>
                </c:pt>
              </c:strCache>
            </c:strRef>
          </c:tx>
          <c:spPr>
            <a:ln w="28575" cap="rnd">
              <a:solidFill>
                <a:schemeClr val="accent4"/>
              </a:solidFill>
              <a:round/>
            </a:ln>
            <a:effectLst/>
          </c:spPr>
          <c:marker>
            <c:symbol val="none"/>
          </c:marker>
          <c:cat>
            <c:strRef>
              <c:f>SOTKAnet!$D$2:$E$2</c:f>
              <c:strCache>
                <c:ptCount val="2"/>
                <c:pt idx="0">
                  <c:v>2019</c:v>
                </c:pt>
                <c:pt idx="1">
                  <c:v>2021</c:v>
                </c:pt>
              </c:strCache>
            </c:strRef>
          </c:cat>
          <c:val>
            <c:numRef>
              <c:f>SOTKAnet!$D$22:$E$22</c:f>
              <c:numCache>
                <c:formatCode>General</c:formatCode>
                <c:ptCount val="2"/>
                <c:pt idx="0">
                  <c:v>23.9</c:v>
                </c:pt>
                <c:pt idx="1">
                  <c:v>29.6</c:v>
                </c:pt>
              </c:numCache>
            </c:numRef>
          </c:val>
          <c:smooth val="0"/>
          <c:extLst>
            <c:ext xmlns:c16="http://schemas.microsoft.com/office/drawing/2014/chart" uri="{C3380CC4-5D6E-409C-BE32-E72D297353CC}">
              <c16:uniqueId val="{00000003-EC80-4A59-9B38-E7288EEB79F3}"/>
            </c:ext>
          </c:extLst>
        </c:ser>
        <c:ser>
          <c:idx val="4"/>
          <c:order val="4"/>
          <c:tx>
            <c:strRef>
              <c:f>SOTKAnet!$A$23:$C$23</c:f>
              <c:strCache>
                <c:ptCount val="3"/>
                <c:pt idx="0">
                  <c:v>årskurs 4 och 5</c:v>
                </c:pt>
                <c:pt idx="1">
                  <c:v>Hela landet</c:v>
                </c:pt>
              </c:strCache>
            </c:strRef>
          </c:tx>
          <c:spPr>
            <a:ln w="28575" cap="rnd">
              <a:solidFill>
                <a:schemeClr val="accent5"/>
              </a:solidFill>
              <a:round/>
            </a:ln>
            <a:effectLst/>
          </c:spPr>
          <c:marker>
            <c:symbol val="none"/>
          </c:marker>
          <c:cat>
            <c:strRef>
              <c:f>SOTKAnet!$D$2:$E$2</c:f>
              <c:strCache>
                <c:ptCount val="2"/>
                <c:pt idx="0">
                  <c:v>2019</c:v>
                </c:pt>
                <c:pt idx="1">
                  <c:v>2021</c:v>
                </c:pt>
              </c:strCache>
            </c:strRef>
          </c:cat>
          <c:val>
            <c:numRef>
              <c:f>SOTKAnet!$D$23:$E$23</c:f>
              <c:numCache>
                <c:formatCode>General</c:formatCode>
                <c:ptCount val="2"/>
                <c:pt idx="0">
                  <c:v>17.100000000000001</c:v>
                </c:pt>
                <c:pt idx="1">
                  <c:v>25.5</c:v>
                </c:pt>
              </c:numCache>
            </c:numRef>
          </c:val>
          <c:smooth val="0"/>
          <c:extLst>
            <c:ext xmlns:c16="http://schemas.microsoft.com/office/drawing/2014/chart" uri="{C3380CC4-5D6E-409C-BE32-E72D297353CC}">
              <c16:uniqueId val="{00000004-EC80-4A59-9B38-E7288EEB79F3}"/>
            </c:ext>
          </c:extLst>
        </c:ser>
        <c:ser>
          <c:idx val="5"/>
          <c:order val="5"/>
          <c:tx>
            <c:strRef>
              <c:f>SOTKAnet!$A$24:$C$24</c:f>
              <c:strCache>
                <c:ptCount val="3"/>
                <c:pt idx="0">
                  <c:v>eleverna i årskurs 4 och 5 </c:v>
                </c:pt>
                <c:pt idx="1">
                  <c:v>Österbotten</c:v>
                </c:pt>
              </c:strCache>
            </c:strRef>
          </c:tx>
          <c:spPr>
            <a:ln w="28575" cap="rnd">
              <a:solidFill>
                <a:schemeClr val="accent6"/>
              </a:solidFill>
              <a:round/>
            </a:ln>
            <a:effectLst/>
          </c:spPr>
          <c:marker>
            <c:symbol val="none"/>
          </c:marker>
          <c:cat>
            <c:strRef>
              <c:f>SOTKAnet!$D$2:$E$2</c:f>
              <c:strCache>
                <c:ptCount val="2"/>
                <c:pt idx="0">
                  <c:v>2019</c:v>
                </c:pt>
                <c:pt idx="1">
                  <c:v>2021</c:v>
                </c:pt>
              </c:strCache>
            </c:strRef>
          </c:cat>
          <c:val>
            <c:numRef>
              <c:f>SOTKAnet!$D$24:$E$24</c:f>
              <c:numCache>
                <c:formatCode>General</c:formatCode>
                <c:ptCount val="2"/>
                <c:pt idx="0">
                  <c:v>19.3</c:v>
                </c:pt>
                <c:pt idx="1">
                  <c:v>31.3</c:v>
                </c:pt>
              </c:numCache>
            </c:numRef>
          </c:val>
          <c:smooth val="0"/>
          <c:extLst>
            <c:ext xmlns:c16="http://schemas.microsoft.com/office/drawing/2014/chart" uri="{C3380CC4-5D6E-409C-BE32-E72D297353CC}">
              <c16:uniqueId val="{00000005-EC80-4A59-9B38-E7288EEB79F3}"/>
            </c:ext>
          </c:extLst>
        </c:ser>
        <c:ser>
          <c:idx val="6"/>
          <c:order val="6"/>
          <c:tx>
            <c:strRef>
              <c:f>SOTKAnet!$A$25:$C$25</c:f>
              <c:strCache>
                <c:ptCount val="3"/>
                <c:pt idx="0">
                  <c:v>eleverna i årskurs 8 och 9 </c:v>
                </c:pt>
                <c:pt idx="1">
                  <c:v>Hela landet</c:v>
                </c:pt>
              </c:strCache>
            </c:strRef>
          </c:tx>
          <c:spPr>
            <a:ln w="28575" cap="rnd">
              <a:solidFill>
                <a:schemeClr val="accent1">
                  <a:lumMod val="60000"/>
                </a:schemeClr>
              </a:solidFill>
              <a:round/>
            </a:ln>
            <a:effectLst/>
          </c:spPr>
          <c:marker>
            <c:symbol val="none"/>
          </c:marker>
          <c:cat>
            <c:strRef>
              <c:f>SOTKAnet!$D$2:$E$2</c:f>
              <c:strCache>
                <c:ptCount val="2"/>
                <c:pt idx="0">
                  <c:v>2019</c:v>
                </c:pt>
                <c:pt idx="1">
                  <c:v>2021</c:v>
                </c:pt>
              </c:strCache>
            </c:strRef>
          </c:cat>
          <c:val>
            <c:numRef>
              <c:f>SOTKAnet!$D$25:$E$25</c:f>
              <c:numCache>
                <c:formatCode>General</c:formatCode>
                <c:ptCount val="2"/>
                <c:pt idx="0">
                  <c:v>27.9</c:v>
                </c:pt>
                <c:pt idx="1">
                  <c:v>31.3</c:v>
                </c:pt>
              </c:numCache>
            </c:numRef>
          </c:val>
          <c:smooth val="0"/>
          <c:extLst>
            <c:ext xmlns:c16="http://schemas.microsoft.com/office/drawing/2014/chart" uri="{C3380CC4-5D6E-409C-BE32-E72D297353CC}">
              <c16:uniqueId val="{00000006-EC80-4A59-9B38-E7288EEB79F3}"/>
            </c:ext>
          </c:extLst>
        </c:ser>
        <c:ser>
          <c:idx val="7"/>
          <c:order val="7"/>
          <c:tx>
            <c:strRef>
              <c:f>SOTKAnet!$A$26:$C$26</c:f>
              <c:strCache>
                <c:ptCount val="3"/>
                <c:pt idx="0">
                  <c:v>eleverna i årskurs 8 och 9 </c:v>
                </c:pt>
                <c:pt idx="1">
                  <c:v>Österbotten</c:v>
                </c:pt>
              </c:strCache>
            </c:strRef>
          </c:tx>
          <c:spPr>
            <a:ln w="28575" cap="rnd">
              <a:solidFill>
                <a:schemeClr val="accent2">
                  <a:lumMod val="60000"/>
                </a:schemeClr>
              </a:solidFill>
              <a:round/>
            </a:ln>
            <a:effectLst/>
          </c:spPr>
          <c:marker>
            <c:symbol val="none"/>
          </c:marker>
          <c:cat>
            <c:strRef>
              <c:f>SOTKAnet!$D$2:$E$2</c:f>
              <c:strCache>
                <c:ptCount val="2"/>
                <c:pt idx="0">
                  <c:v>2019</c:v>
                </c:pt>
                <c:pt idx="1">
                  <c:v>2021</c:v>
                </c:pt>
              </c:strCache>
            </c:strRef>
          </c:cat>
          <c:val>
            <c:numRef>
              <c:f>SOTKAnet!$D$26:$E$26</c:f>
              <c:numCache>
                <c:formatCode>General</c:formatCode>
                <c:ptCount val="2"/>
                <c:pt idx="0">
                  <c:v>29.6</c:v>
                </c:pt>
                <c:pt idx="1">
                  <c:v>36</c:v>
                </c:pt>
              </c:numCache>
            </c:numRef>
          </c:val>
          <c:smooth val="0"/>
          <c:extLst>
            <c:ext xmlns:c16="http://schemas.microsoft.com/office/drawing/2014/chart" uri="{C3380CC4-5D6E-409C-BE32-E72D297353CC}">
              <c16:uniqueId val="{00000007-EC80-4A59-9B38-E7288EEB79F3}"/>
            </c:ext>
          </c:extLst>
        </c:ser>
        <c:dLbls>
          <c:showLegendKey val="0"/>
          <c:showVal val="0"/>
          <c:showCatName val="0"/>
          <c:showSerName val="0"/>
          <c:showPercent val="0"/>
          <c:showBubbleSize val="0"/>
        </c:dLbls>
        <c:smooth val="0"/>
        <c:axId val="286046008"/>
        <c:axId val="286050600"/>
      </c:lineChart>
      <c:catAx>
        <c:axId val="286046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286050600"/>
        <c:crosses val="autoZero"/>
        <c:auto val="1"/>
        <c:lblAlgn val="ctr"/>
        <c:lblOffset val="100"/>
        <c:noMultiLvlLbl val="0"/>
      </c:catAx>
      <c:valAx>
        <c:axId val="2860506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286046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FI"/>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Upplevt störande sexuella förslag eller ofredande %</a:t>
            </a:r>
          </a:p>
          <a:p>
            <a:pPr>
              <a:defRPr/>
            </a:pPr>
            <a:r>
              <a:rPr lang="sv-SE" err="1"/>
              <a:t>Kokenut</a:t>
            </a:r>
            <a:r>
              <a:rPr lang="sv-SE" baseline="0"/>
              <a:t> </a:t>
            </a:r>
            <a:r>
              <a:rPr lang="sv-SE" baseline="0" err="1"/>
              <a:t>häritsevää</a:t>
            </a:r>
            <a:r>
              <a:rPr lang="sv-SE" baseline="0"/>
              <a:t> </a:t>
            </a:r>
            <a:r>
              <a:rPr lang="sv-SE" baseline="0" err="1"/>
              <a:t>seksuaalista</a:t>
            </a:r>
            <a:r>
              <a:rPr lang="sv-SE" baseline="0"/>
              <a:t> </a:t>
            </a:r>
            <a:r>
              <a:rPr lang="sv-SE" baseline="0" err="1"/>
              <a:t>ehdottelua</a:t>
            </a:r>
            <a:r>
              <a:rPr lang="sv-SE" baseline="0"/>
              <a:t> tai </a:t>
            </a:r>
            <a:r>
              <a:rPr lang="sv-SE" baseline="0" err="1"/>
              <a:t>ahdistelua</a:t>
            </a:r>
            <a:r>
              <a:rPr lang="sv-SE" baseline="0"/>
              <a:t>, %</a:t>
            </a:r>
            <a:endParaRPr lang="sv-S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FI"/>
        </a:p>
      </c:txPr>
    </c:title>
    <c:autoTitleDeleted val="0"/>
    <c:plotArea>
      <c:layout>
        <c:manualLayout>
          <c:layoutTarget val="inner"/>
          <c:xMode val="edge"/>
          <c:yMode val="edge"/>
          <c:x val="4.8676805234228362E-2"/>
          <c:y val="0.17581629109734989"/>
          <c:w val="0.93463405446091374"/>
          <c:h val="0.53883268794688188"/>
        </c:manualLayout>
      </c:layout>
      <c:lineChart>
        <c:grouping val="standard"/>
        <c:varyColors val="0"/>
        <c:ser>
          <c:idx val="0"/>
          <c:order val="0"/>
          <c:tx>
            <c:strRef>
              <c:f>Blad1!$L$240</c:f>
              <c:strCache>
                <c:ptCount val="1"/>
                <c:pt idx="0">
                  <c:v>Österbotten åk 8-9</c:v>
                </c:pt>
              </c:strCache>
            </c:strRef>
          </c:tx>
          <c:spPr>
            <a:ln w="28575" cap="rnd">
              <a:solidFill>
                <a:schemeClr val="accent1"/>
              </a:solidFill>
              <a:round/>
            </a:ln>
            <a:effectLst/>
          </c:spPr>
          <c:marker>
            <c:symbol val="none"/>
          </c:marker>
          <c:cat>
            <c:numRef>
              <c:f>Blad1!$M$239:$N$239</c:f>
              <c:numCache>
                <c:formatCode>General</c:formatCode>
                <c:ptCount val="2"/>
                <c:pt idx="0">
                  <c:v>2019</c:v>
                </c:pt>
                <c:pt idx="1">
                  <c:v>2021</c:v>
                </c:pt>
              </c:numCache>
            </c:numRef>
          </c:cat>
          <c:val>
            <c:numRef>
              <c:f>Blad1!$M$240:$N$240</c:f>
              <c:numCache>
                <c:formatCode>General</c:formatCode>
                <c:ptCount val="2"/>
                <c:pt idx="0">
                  <c:v>18.8</c:v>
                </c:pt>
                <c:pt idx="1">
                  <c:v>27.1</c:v>
                </c:pt>
              </c:numCache>
            </c:numRef>
          </c:val>
          <c:smooth val="0"/>
          <c:extLst>
            <c:ext xmlns:c16="http://schemas.microsoft.com/office/drawing/2014/chart" uri="{C3380CC4-5D6E-409C-BE32-E72D297353CC}">
              <c16:uniqueId val="{00000000-E267-489F-9ECA-0613F6E393B3}"/>
            </c:ext>
          </c:extLst>
        </c:ser>
        <c:ser>
          <c:idx val="1"/>
          <c:order val="1"/>
          <c:tx>
            <c:strRef>
              <c:f>Blad1!$L$241</c:f>
              <c:strCache>
                <c:ptCount val="1"/>
                <c:pt idx="0">
                  <c:v>hela landet åk 8-9</c:v>
                </c:pt>
              </c:strCache>
            </c:strRef>
          </c:tx>
          <c:spPr>
            <a:ln w="28575" cap="rnd">
              <a:solidFill>
                <a:schemeClr val="accent2"/>
              </a:solidFill>
              <a:round/>
            </a:ln>
            <a:effectLst/>
          </c:spPr>
          <c:marker>
            <c:symbol val="none"/>
          </c:marker>
          <c:cat>
            <c:numRef>
              <c:f>Blad1!$M$239:$N$239</c:f>
              <c:numCache>
                <c:formatCode>General</c:formatCode>
                <c:ptCount val="2"/>
                <c:pt idx="0">
                  <c:v>2019</c:v>
                </c:pt>
                <c:pt idx="1">
                  <c:v>2021</c:v>
                </c:pt>
              </c:numCache>
            </c:numRef>
          </c:cat>
          <c:val>
            <c:numRef>
              <c:f>Blad1!$M$241:$N$241</c:f>
              <c:numCache>
                <c:formatCode>General</c:formatCode>
                <c:ptCount val="2"/>
                <c:pt idx="0">
                  <c:v>17</c:v>
                </c:pt>
                <c:pt idx="1">
                  <c:v>30.2</c:v>
                </c:pt>
              </c:numCache>
            </c:numRef>
          </c:val>
          <c:smooth val="0"/>
          <c:extLst>
            <c:ext xmlns:c16="http://schemas.microsoft.com/office/drawing/2014/chart" uri="{C3380CC4-5D6E-409C-BE32-E72D297353CC}">
              <c16:uniqueId val="{00000001-E267-489F-9ECA-0613F6E393B3}"/>
            </c:ext>
          </c:extLst>
        </c:ser>
        <c:ser>
          <c:idx val="2"/>
          <c:order val="2"/>
          <c:tx>
            <c:strRef>
              <c:f>Blad1!$L$242</c:f>
              <c:strCache>
                <c:ptCount val="1"/>
                <c:pt idx="0">
                  <c:v>Österbotten åk 1-2 i gymnasiet</c:v>
                </c:pt>
              </c:strCache>
            </c:strRef>
          </c:tx>
          <c:spPr>
            <a:ln w="28575" cap="rnd">
              <a:solidFill>
                <a:schemeClr val="accent3"/>
              </a:solidFill>
              <a:round/>
            </a:ln>
            <a:effectLst/>
          </c:spPr>
          <c:marker>
            <c:symbol val="none"/>
          </c:marker>
          <c:cat>
            <c:numRef>
              <c:f>Blad1!$M$239:$N$239</c:f>
              <c:numCache>
                <c:formatCode>General</c:formatCode>
                <c:ptCount val="2"/>
                <c:pt idx="0">
                  <c:v>2019</c:v>
                </c:pt>
                <c:pt idx="1">
                  <c:v>2021</c:v>
                </c:pt>
              </c:numCache>
            </c:numRef>
          </c:cat>
          <c:val>
            <c:numRef>
              <c:f>Blad1!$M$242:$N$242</c:f>
              <c:numCache>
                <c:formatCode>General</c:formatCode>
                <c:ptCount val="2"/>
                <c:pt idx="0">
                  <c:v>19.100000000000001</c:v>
                </c:pt>
                <c:pt idx="1">
                  <c:v>29.8</c:v>
                </c:pt>
              </c:numCache>
            </c:numRef>
          </c:val>
          <c:smooth val="0"/>
          <c:extLst>
            <c:ext xmlns:c16="http://schemas.microsoft.com/office/drawing/2014/chart" uri="{C3380CC4-5D6E-409C-BE32-E72D297353CC}">
              <c16:uniqueId val="{00000002-E267-489F-9ECA-0613F6E393B3}"/>
            </c:ext>
          </c:extLst>
        </c:ser>
        <c:ser>
          <c:idx val="3"/>
          <c:order val="3"/>
          <c:tx>
            <c:strRef>
              <c:f>Blad1!$L$243</c:f>
              <c:strCache>
                <c:ptCount val="1"/>
                <c:pt idx="0">
                  <c:v>hela landet åk 1-2 i gymnasiet</c:v>
                </c:pt>
              </c:strCache>
            </c:strRef>
          </c:tx>
          <c:spPr>
            <a:ln w="28575" cap="rnd">
              <a:solidFill>
                <a:schemeClr val="accent4"/>
              </a:solidFill>
              <a:round/>
            </a:ln>
            <a:effectLst/>
          </c:spPr>
          <c:marker>
            <c:symbol val="none"/>
          </c:marker>
          <c:cat>
            <c:numRef>
              <c:f>Blad1!$M$239:$N$239</c:f>
              <c:numCache>
                <c:formatCode>General</c:formatCode>
                <c:ptCount val="2"/>
                <c:pt idx="0">
                  <c:v>2019</c:v>
                </c:pt>
                <c:pt idx="1">
                  <c:v>2021</c:v>
                </c:pt>
              </c:numCache>
            </c:numRef>
          </c:cat>
          <c:val>
            <c:numRef>
              <c:f>Blad1!$M$243:$N$243</c:f>
              <c:numCache>
                <c:formatCode>General</c:formatCode>
                <c:ptCount val="2"/>
                <c:pt idx="0">
                  <c:v>21.9</c:v>
                </c:pt>
                <c:pt idx="1">
                  <c:v>33.5</c:v>
                </c:pt>
              </c:numCache>
            </c:numRef>
          </c:val>
          <c:smooth val="0"/>
          <c:extLst>
            <c:ext xmlns:c16="http://schemas.microsoft.com/office/drawing/2014/chart" uri="{C3380CC4-5D6E-409C-BE32-E72D297353CC}">
              <c16:uniqueId val="{00000003-E267-489F-9ECA-0613F6E393B3}"/>
            </c:ext>
          </c:extLst>
        </c:ser>
        <c:ser>
          <c:idx val="4"/>
          <c:order val="4"/>
          <c:tx>
            <c:strRef>
              <c:f>Blad1!$L$244</c:f>
              <c:strCache>
                <c:ptCount val="1"/>
                <c:pt idx="0">
                  <c:v>Österbotten åk 1-2 vid yrkesläroanstalter</c:v>
                </c:pt>
              </c:strCache>
            </c:strRef>
          </c:tx>
          <c:spPr>
            <a:ln w="28575" cap="rnd">
              <a:solidFill>
                <a:schemeClr val="accent5"/>
              </a:solidFill>
              <a:round/>
            </a:ln>
            <a:effectLst/>
          </c:spPr>
          <c:marker>
            <c:symbol val="none"/>
          </c:marker>
          <c:cat>
            <c:numRef>
              <c:f>Blad1!$M$239:$N$239</c:f>
              <c:numCache>
                <c:formatCode>General</c:formatCode>
                <c:ptCount val="2"/>
                <c:pt idx="0">
                  <c:v>2019</c:v>
                </c:pt>
                <c:pt idx="1">
                  <c:v>2021</c:v>
                </c:pt>
              </c:numCache>
            </c:numRef>
          </c:cat>
          <c:val>
            <c:numRef>
              <c:f>Blad1!$M$244:$N$244</c:f>
              <c:numCache>
                <c:formatCode>General</c:formatCode>
                <c:ptCount val="2"/>
                <c:pt idx="0">
                  <c:v>17</c:v>
                </c:pt>
                <c:pt idx="1">
                  <c:v>23.1</c:v>
                </c:pt>
              </c:numCache>
            </c:numRef>
          </c:val>
          <c:smooth val="0"/>
          <c:extLst>
            <c:ext xmlns:c16="http://schemas.microsoft.com/office/drawing/2014/chart" uri="{C3380CC4-5D6E-409C-BE32-E72D297353CC}">
              <c16:uniqueId val="{00000004-E267-489F-9ECA-0613F6E393B3}"/>
            </c:ext>
          </c:extLst>
        </c:ser>
        <c:ser>
          <c:idx val="5"/>
          <c:order val="5"/>
          <c:tx>
            <c:strRef>
              <c:f>Blad1!$L$245</c:f>
              <c:strCache>
                <c:ptCount val="1"/>
                <c:pt idx="0">
                  <c:v>hela landet åk 1-2 vid yrkesläroanstalter</c:v>
                </c:pt>
              </c:strCache>
            </c:strRef>
          </c:tx>
          <c:spPr>
            <a:ln w="28575" cap="rnd">
              <a:solidFill>
                <a:schemeClr val="accent6"/>
              </a:solidFill>
              <a:round/>
            </a:ln>
            <a:effectLst/>
          </c:spPr>
          <c:marker>
            <c:symbol val="none"/>
          </c:marker>
          <c:cat>
            <c:numRef>
              <c:f>Blad1!$M$239:$N$239</c:f>
              <c:numCache>
                <c:formatCode>General</c:formatCode>
                <c:ptCount val="2"/>
                <c:pt idx="0">
                  <c:v>2019</c:v>
                </c:pt>
                <c:pt idx="1">
                  <c:v>2021</c:v>
                </c:pt>
              </c:numCache>
            </c:numRef>
          </c:cat>
          <c:val>
            <c:numRef>
              <c:f>Blad1!$M$245:$N$245</c:f>
              <c:numCache>
                <c:formatCode>General</c:formatCode>
                <c:ptCount val="2"/>
                <c:pt idx="0">
                  <c:v>17.5</c:v>
                </c:pt>
                <c:pt idx="1">
                  <c:v>25.4</c:v>
                </c:pt>
              </c:numCache>
            </c:numRef>
          </c:val>
          <c:smooth val="0"/>
          <c:extLst>
            <c:ext xmlns:c16="http://schemas.microsoft.com/office/drawing/2014/chart" uri="{C3380CC4-5D6E-409C-BE32-E72D297353CC}">
              <c16:uniqueId val="{00000005-E267-489F-9ECA-0613F6E393B3}"/>
            </c:ext>
          </c:extLst>
        </c:ser>
        <c:dLbls>
          <c:showLegendKey val="0"/>
          <c:showVal val="0"/>
          <c:showCatName val="0"/>
          <c:showSerName val="0"/>
          <c:showPercent val="0"/>
          <c:showBubbleSize val="0"/>
        </c:dLbls>
        <c:smooth val="0"/>
        <c:axId val="491552216"/>
        <c:axId val="491548936"/>
      </c:lineChart>
      <c:catAx>
        <c:axId val="491552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491548936"/>
        <c:crosses val="autoZero"/>
        <c:auto val="1"/>
        <c:lblAlgn val="ctr"/>
        <c:lblOffset val="100"/>
        <c:noMultiLvlLbl val="0"/>
      </c:catAx>
      <c:valAx>
        <c:axId val="4915489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4915522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legend>
    <c:plotVisOnly val="1"/>
    <c:dispBlanksAs val="gap"/>
    <c:showDLblsOverMax val="0"/>
  </c:chart>
  <c:spPr>
    <a:noFill/>
    <a:ln>
      <a:noFill/>
    </a:ln>
    <a:effectLst/>
  </c:spPr>
  <c:txPr>
    <a:bodyPr/>
    <a:lstStyle/>
    <a:p>
      <a:pPr>
        <a:defRPr/>
      </a:pPr>
      <a:endParaRPr lang="sv-FI"/>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err="1"/>
              <a:t>Upplever</a:t>
            </a:r>
            <a:r>
              <a:rPr lang="fi-FI"/>
              <a:t> </a:t>
            </a:r>
            <a:r>
              <a:rPr lang="fi-FI" err="1"/>
              <a:t>sitt</a:t>
            </a:r>
            <a:r>
              <a:rPr lang="fi-FI"/>
              <a:t> </a:t>
            </a:r>
            <a:r>
              <a:rPr lang="fi-FI" err="1"/>
              <a:t>hälsotillstånd</a:t>
            </a:r>
            <a:r>
              <a:rPr lang="fi-FI"/>
              <a:t> </a:t>
            </a:r>
            <a:r>
              <a:rPr lang="fi-FI" err="1"/>
              <a:t>måttligt</a:t>
            </a:r>
            <a:r>
              <a:rPr lang="fi-FI"/>
              <a:t> </a:t>
            </a:r>
            <a:r>
              <a:rPr lang="fi-FI" err="1"/>
              <a:t>eller</a:t>
            </a:r>
            <a:r>
              <a:rPr lang="fi-FI"/>
              <a:t> </a:t>
            </a:r>
            <a:r>
              <a:rPr lang="fi-FI" err="1"/>
              <a:t>dåligt</a:t>
            </a:r>
            <a:r>
              <a:rPr lang="fi-FI"/>
              <a:t> %</a:t>
            </a:r>
          </a:p>
          <a:p>
            <a:pPr>
              <a:defRPr/>
            </a:pPr>
            <a:r>
              <a:rPr lang="fi-FI"/>
              <a:t>Kokee terveydentilansa keskinkertaiseksi</a:t>
            </a:r>
            <a:r>
              <a:rPr lang="fi-FI" baseline="0"/>
              <a:t> tai huonoksi, %</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FI"/>
        </a:p>
      </c:txPr>
    </c:title>
    <c:autoTitleDeleted val="0"/>
    <c:plotArea>
      <c:layout/>
      <c:lineChart>
        <c:grouping val="standard"/>
        <c:varyColors val="0"/>
        <c:ser>
          <c:idx val="0"/>
          <c:order val="0"/>
          <c:tx>
            <c:strRef>
              <c:f>Blad1!$B$101</c:f>
              <c:strCache>
                <c:ptCount val="1"/>
                <c:pt idx="0">
                  <c:v>flickor, Österbotten åk 8-9</c:v>
                </c:pt>
              </c:strCache>
            </c:strRef>
          </c:tx>
          <c:spPr>
            <a:ln w="28575" cap="rnd">
              <a:solidFill>
                <a:schemeClr val="accent1"/>
              </a:solidFill>
              <a:round/>
            </a:ln>
            <a:effectLst/>
          </c:spPr>
          <c:marker>
            <c:symbol val="none"/>
          </c:marker>
          <c:cat>
            <c:numRef>
              <c:f>Blad1!$C$100:$E$100</c:f>
              <c:numCache>
                <c:formatCode>General</c:formatCode>
                <c:ptCount val="3"/>
                <c:pt idx="0">
                  <c:v>2017</c:v>
                </c:pt>
                <c:pt idx="1">
                  <c:v>2019</c:v>
                </c:pt>
                <c:pt idx="2">
                  <c:v>2021</c:v>
                </c:pt>
              </c:numCache>
            </c:numRef>
          </c:cat>
          <c:val>
            <c:numRef>
              <c:f>Blad1!$C$101:$E$101</c:f>
              <c:numCache>
                <c:formatCode>General</c:formatCode>
                <c:ptCount val="3"/>
                <c:pt idx="0">
                  <c:v>26.1</c:v>
                </c:pt>
                <c:pt idx="1">
                  <c:v>31.2</c:v>
                </c:pt>
                <c:pt idx="2">
                  <c:v>34.299999999999997</c:v>
                </c:pt>
              </c:numCache>
            </c:numRef>
          </c:val>
          <c:smooth val="0"/>
          <c:extLst>
            <c:ext xmlns:c16="http://schemas.microsoft.com/office/drawing/2014/chart" uri="{C3380CC4-5D6E-409C-BE32-E72D297353CC}">
              <c16:uniqueId val="{00000000-CB7D-425B-9DC1-07CF34951FFE}"/>
            </c:ext>
          </c:extLst>
        </c:ser>
        <c:ser>
          <c:idx val="1"/>
          <c:order val="1"/>
          <c:tx>
            <c:strRef>
              <c:f>Blad1!$B$102</c:f>
              <c:strCache>
                <c:ptCount val="1"/>
                <c:pt idx="0">
                  <c:v>flickor, hela landet åk 8-9</c:v>
                </c:pt>
              </c:strCache>
            </c:strRef>
          </c:tx>
          <c:spPr>
            <a:ln w="28575" cap="rnd">
              <a:solidFill>
                <a:schemeClr val="accent2"/>
              </a:solidFill>
              <a:round/>
            </a:ln>
            <a:effectLst/>
          </c:spPr>
          <c:marker>
            <c:symbol val="none"/>
          </c:marker>
          <c:cat>
            <c:numRef>
              <c:f>Blad1!$C$100:$E$100</c:f>
              <c:numCache>
                <c:formatCode>General</c:formatCode>
                <c:ptCount val="3"/>
                <c:pt idx="0">
                  <c:v>2017</c:v>
                </c:pt>
                <c:pt idx="1">
                  <c:v>2019</c:v>
                </c:pt>
                <c:pt idx="2">
                  <c:v>2021</c:v>
                </c:pt>
              </c:numCache>
            </c:numRef>
          </c:cat>
          <c:val>
            <c:numRef>
              <c:f>Blad1!$C$102:$E$102</c:f>
              <c:numCache>
                <c:formatCode>General</c:formatCode>
                <c:ptCount val="3"/>
                <c:pt idx="0">
                  <c:v>23.4</c:v>
                </c:pt>
                <c:pt idx="1">
                  <c:v>26.8</c:v>
                </c:pt>
                <c:pt idx="2">
                  <c:v>34.299999999999997</c:v>
                </c:pt>
              </c:numCache>
            </c:numRef>
          </c:val>
          <c:smooth val="0"/>
          <c:extLst>
            <c:ext xmlns:c16="http://schemas.microsoft.com/office/drawing/2014/chart" uri="{C3380CC4-5D6E-409C-BE32-E72D297353CC}">
              <c16:uniqueId val="{00000001-CB7D-425B-9DC1-07CF34951FFE}"/>
            </c:ext>
          </c:extLst>
        </c:ser>
        <c:ser>
          <c:idx val="2"/>
          <c:order val="2"/>
          <c:tx>
            <c:strRef>
              <c:f>Blad1!$B$103</c:f>
              <c:strCache>
                <c:ptCount val="1"/>
                <c:pt idx="0">
                  <c:v>flickor, Österbotten åk 1-2 i gymnasiet</c:v>
                </c:pt>
              </c:strCache>
            </c:strRef>
          </c:tx>
          <c:spPr>
            <a:ln w="28575" cap="rnd">
              <a:solidFill>
                <a:schemeClr val="accent3"/>
              </a:solidFill>
              <a:round/>
            </a:ln>
            <a:effectLst/>
          </c:spPr>
          <c:marker>
            <c:symbol val="none"/>
          </c:marker>
          <c:cat>
            <c:numRef>
              <c:f>Blad1!$C$100:$E$100</c:f>
              <c:numCache>
                <c:formatCode>General</c:formatCode>
                <c:ptCount val="3"/>
                <c:pt idx="0">
                  <c:v>2017</c:v>
                </c:pt>
                <c:pt idx="1">
                  <c:v>2019</c:v>
                </c:pt>
                <c:pt idx="2">
                  <c:v>2021</c:v>
                </c:pt>
              </c:numCache>
            </c:numRef>
          </c:cat>
          <c:val>
            <c:numRef>
              <c:f>Blad1!$C$103:$E$103</c:f>
              <c:numCache>
                <c:formatCode>General</c:formatCode>
                <c:ptCount val="3"/>
                <c:pt idx="0">
                  <c:v>26.5</c:v>
                </c:pt>
                <c:pt idx="1">
                  <c:v>26.6</c:v>
                </c:pt>
                <c:pt idx="2">
                  <c:v>36.4</c:v>
                </c:pt>
              </c:numCache>
            </c:numRef>
          </c:val>
          <c:smooth val="0"/>
          <c:extLst>
            <c:ext xmlns:c16="http://schemas.microsoft.com/office/drawing/2014/chart" uri="{C3380CC4-5D6E-409C-BE32-E72D297353CC}">
              <c16:uniqueId val="{00000002-CB7D-425B-9DC1-07CF34951FFE}"/>
            </c:ext>
          </c:extLst>
        </c:ser>
        <c:ser>
          <c:idx val="3"/>
          <c:order val="3"/>
          <c:tx>
            <c:strRef>
              <c:f>Blad1!$B$104</c:f>
              <c:strCache>
                <c:ptCount val="1"/>
                <c:pt idx="0">
                  <c:v>flickor, hela landet åk 1-2 i gymnasiet</c:v>
                </c:pt>
              </c:strCache>
            </c:strRef>
          </c:tx>
          <c:spPr>
            <a:ln w="28575" cap="rnd">
              <a:solidFill>
                <a:schemeClr val="accent4"/>
              </a:solidFill>
              <a:round/>
            </a:ln>
            <a:effectLst/>
          </c:spPr>
          <c:marker>
            <c:symbol val="none"/>
          </c:marker>
          <c:cat>
            <c:numRef>
              <c:f>Blad1!$C$100:$E$100</c:f>
              <c:numCache>
                <c:formatCode>General</c:formatCode>
                <c:ptCount val="3"/>
                <c:pt idx="0">
                  <c:v>2017</c:v>
                </c:pt>
                <c:pt idx="1">
                  <c:v>2019</c:v>
                </c:pt>
                <c:pt idx="2">
                  <c:v>2021</c:v>
                </c:pt>
              </c:numCache>
            </c:numRef>
          </c:cat>
          <c:val>
            <c:numRef>
              <c:f>Blad1!$C$104:$E$104</c:f>
              <c:numCache>
                <c:formatCode>General</c:formatCode>
                <c:ptCount val="3"/>
                <c:pt idx="0">
                  <c:v>22.6</c:v>
                </c:pt>
                <c:pt idx="1">
                  <c:v>25.4</c:v>
                </c:pt>
                <c:pt idx="2">
                  <c:v>32.200000000000003</c:v>
                </c:pt>
              </c:numCache>
            </c:numRef>
          </c:val>
          <c:smooth val="0"/>
          <c:extLst>
            <c:ext xmlns:c16="http://schemas.microsoft.com/office/drawing/2014/chart" uri="{C3380CC4-5D6E-409C-BE32-E72D297353CC}">
              <c16:uniqueId val="{00000003-CB7D-425B-9DC1-07CF34951FFE}"/>
            </c:ext>
          </c:extLst>
        </c:ser>
        <c:ser>
          <c:idx val="4"/>
          <c:order val="4"/>
          <c:tx>
            <c:strRef>
              <c:f>Blad1!$B$105</c:f>
              <c:strCache>
                <c:ptCount val="1"/>
                <c:pt idx="0">
                  <c:v>flickor, Österbotten åk 1-2 vid yrkesläroanstalter</c:v>
                </c:pt>
              </c:strCache>
            </c:strRef>
          </c:tx>
          <c:spPr>
            <a:ln w="28575" cap="rnd">
              <a:solidFill>
                <a:schemeClr val="accent5"/>
              </a:solidFill>
              <a:round/>
            </a:ln>
            <a:effectLst/>
          </c:spPr>
          <c:marker>
            <c:symbol val="none"/>
          </c:marker>
          <c:cat>
            <c:numRef>
              <c:f>Blad1!$C$100:$E$100</c:f>
              <c:numCache>
                <c:formatCode>General</c:formatCode>
                <c:ptCount val="3"/>
                <c:pt idx="0">
                  <c:v>2017</c:v>
                </c:pt>
                <c:pt idx="1">
                  <c:v>2019</c:v>
                </c:pt>
                <c:pt idx="2">
                  <c:v>2021</c:v>
                </c:pt>
              </c:numCache>
            </c:numRef>
          </c:cat>
          <c:val>
            <c:numRef>
              <c:f>Blad1!$C$105:$E$105</c:f>
              <c:numCache>
                <c:formatCode>General</c:formatCode>
                <c:ptCount val="3"/>
                <c:pt idx="0">
                  <c:v>32.5</c:v>
                </c:pt>
                <c:pt idx="1">
                  <c:v>38.9</c:v>
                </c:pt>
                <c:pt idx="2">
                  <c:v>49.2</c:v>
                </c:pt>
              </c:numCache>
            </c:numRef>
          </c:val>
          <c:smooth val="0"/>
          <c:extLst>
            <c:ext xmlns:c16="http://schemas.microsoft.com/office/drawing/2014/chart" uri="{C3380CC4-5D6E-409C-BE32-E72D297353CC}">
              <c16:uniqueId val="{00000004-CB7D-425B-9DC1-07CF34951FFE}"/>
            </c:ext>
          </c:extLst>
        </c:ser>
        <c:ser>
          <c:idx val="5"/>
          <c:order val="5"/>
          <c:tx>
            <c:strRef>
              <c:f>Blad1!$B$106</c:f>
              <c:strCache>
                <c:ptCount val="1"/>
                <c:pt idx="0">
                  <c:v>flickor, hela landet åk 1-2 vid yrkesläroanstalter</c:v>
                </c:pt>
              </c:strCache>
            </c:strRef>
          </c:tx>
          <c:spPr>
            <a:ln w="28575" cap="rnd">
              <a:solidFill>
                <a:schemeClr val="accent6"/>
              </a:solidFill>
              <a:round/>
            </a:ln>
            <a:effectLst/>
          </c:spPr>
          <c:marker>
            <c:symbol val="none"/>
          </c:marker>
          <c:cat>
            <c:numRef>
              <c:f>Blad1!$C$100:$E$100</c:f>
              <c:numCache>
                <c:formatCode>General</c:formatCode>
                <c:ptCount val="3"/>
                <c:pt idx="0">
                  <c:v>2017</c:v>
                </c:pt>
                <c:pt idx="1">
                  <c:v>2019</c:v>
                </c:pt>
                <c:pt idx="2">
                  <c:v>2021</c:v>
                </c:pt>
              </c:numCache>
            </c:numRef>
          </c:cat>
          <c:val>
            <c:numRef>
              <c:f>Blad1!$C$106:$E$106</c:f>
              <c:numCache>
                <c:formatCode>General</c:formatCode>
                <c:ptCount val="3"/>
                <c:pt idx="0">
                  <c:v>29.7</c:v>
                </c:pt>
                <c:pt idx="1">
                  <c:v>32.6</c:v>
                </c:pt>
                <c:pt idx="2">
                  <c:v>40.1</c:v>
                </c:pt>
              </c:numCache>
            </c:numRef>
          </c:val>
          <c:smooth val="0"/>
          <c:extLst>
            <c:ext xmlns:c16="http://schemas.microsoft.com/office/drawing/2014/chart" uri="{C3380CC4-5D6E-409C-BE32-E72D297353CC}">
              <c16:uniqueId val="{00000005-CB7D-425B-9DC1-07CF34951FFE}"/>
            </c:ext>
          </c:extLst>
        </c:ser>
        <c:ser>
          <c:idx val="6"/>
          <c:order val="6"/>
          <c:spPr>
            <a:ln w="28575" cap="rnd">
              <a:solidFill>
                <a:schemeClr val="accent1">
                  <a:lumMod val="60000"/>
                </a:schemeClr>
              </a:solidFill>
              <a:round/>
            </a:ln>
            <a:effectLst/>
          </c:spPr>
          <c:marker>
            <c:symbol val="none"/>
          </c:marker>
          <c:cat>
            <c:numRef>
              <c:f>Blad1!$C$100:$E$100</c:f>
              <c:numCache>
                <c:formatCode>General</c:formatCode>
                <c:ptCount val="3"/>
                <c:pt idx="0">
                  <c:v>2017</c:v>
                </c:pt>
                <c:pt idx="1">
                  <c:v>2019</c:v>
                </c:pt>
                <c:pt idx="2">
                  <c:v>2021</c:v>
                </c:pt>
              </c:numCache>
            </c:numRef>
          </c:cat>
          <c:val>
            <c:numRef>
              <c:f>Blad1!$B$100</c:f>
              <c:numCache>
                <c:formatCode>General</c:formatCode>
                <c:ptCount val="1"/>
                <c:pt idx="0">
                  <c:v>0</c:v>
                </c:pt>
              </c:numCache>
            </c:numRef>
          </c:val>
          <c:smooth val="0"/>
          <c:extLst>
            <c:ext xmlns:c16="http://schemas.microsoft.com/office/drawing/2014/chart" uri="{C3380CC4-5D6E-409C-BE32-E72D297353CC}">
              <c16:uniqueId val="{00000006-CB7D-425B-9DC1-07CF34951FFE}"/>
            </c:ext>
          </c:extLst>
        </c:ser>
        <c:dLbls>
          <c:showLegendKey val="0"/>
          <c:showVal val="0"/>
          <c:showCatName val="0"/>
          <c:showSerName val="0"/>
          <c:showPercent val="0"/>
          <c:showBubbleSize val="0"/>
        </c:dLbls>
        <c:smooth val="0"/>
        <c:axId val="591534304"/>
        <c:axId val="591534632"/>
      </c:lineChart>
      <c:catAx>
        <c:axId val="591534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591534632"/>
        <c:crosses val="autoZero"/>
        <c:auto val="1"/>
        <c:lblAlgn val="ctr"/>
        <c:lblOffset val="100"/>
        <c:noMultiLvlLbl val="0"/>
      </c:catAx>
      <c:valAx>
        <c:axId val="591534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591534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FI"/>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err="1"/>
              <a:t>Måttlig</a:t>
            </a:r>
            <a:r>
              <a:rPr lang="fi-FI"/>
              <a:t> </a:t>
            </a:r>
            <a:r>
              <a:rPr lang="fi-FI" err="1"/>
              <a:t>eller</a:t>
            </a:r>
            <a:r>
              <a:rPr lang="fi-FI"/>
              <a:t> </a:t>
            </a:r>
            <a:r>
              <a:rPr lang="fi-FI" err="1"/>
              <a:t>svår</a:t>
            </a:r>
            <a:r>
              <a:rPr lang="fi-FI"/>
              <a:t> </a:t>
            </a:r>
            <a:r>
              <a:rPr lang="fi-FI" err="1"/>
              <a:t>ångest</a:t>
            </a:r>
            <a:r>
              <a:rPr lang="fi-FI"/>
              <a:t>, %</a:t>
            </a:r>
          </a:p>
          <a:p>
            <a:pPr>
              <a:defRPr/>
            </a:pPr>
            <a:r>
              <a:rPr lang="fi-FI"/>
              <a:t>Kohtalainen tai vaikea ahdistuneisuus, %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FI"/>
        </a:p>
      </c:txPr>
    </c:title>
    <c:autoTitleDeleted val="0"/>
    <c:plotArea>
      <c:layout/>
      <c:lineChart>
        <c:grouping val="standard"/>
        <c:varyColors val="0"/>
        <c:ser>
          <c:idx val="0"/>
          <c:order val="0"/>
          <c:tx>
            <c:strRef>
              <c:f>SOTKAnet!$A$8:$B$8</c:f>
              <c:strCache>
                <c:ptCount val="2"/>
                <c:pt idx="0">
                  <c:v>eleverna i årskurs 1 och 2 i gymnasiet</c:v>
                </c:pt>
                <c:pt idx="1">
                  <c:v>Hela landet</c:v>
                </c:pt>
              </c:strCache>
            </c:strRef>
          </c:tx>
          <c:spPr>
            <a:ln w="28575" cap="rnd">
              <a:solidFill>
                <a:schemeClr val="accent1"/>
              </a:solidFill>
              <a:round/>
            </a:ln>
            <a:effectLst/>
          </c:spPr>
          <c:marker>
            <c:symbol val="none"/>
          </c:marker>
          <c:cat>
            <c:strRef>
              <c:f>SOTKAnet!$C$2:$E$2</c:f>
              <c:strCache>
                <c:ptCount val="3"/>
                <c:pt idx="0">
                  <c:v>2017</c:v>
                </c:pt>
                <c:pt idx="1">
                  <c:v>2019</c:v>
                </c:pt>
                <c:pt idx="2">
                  <c:v>2021</c:v>
                </c:pt>
              </c:strCache>
            </c:strRef>
          </c:cat>
          <c:val>
            <c:numRef>
              <c:f>SOTKAnet!$C$8:$E$8</c:f>
              <c:numCache>
                <c:formatCode>General</c:formatCode>
                <c:ptCount val="3"/>
                <c:pt idx="0">
                  <c:v>12.6</c:v>
                </c:pt>
                <c:pt idx="1">
                  <c:v>13.9</c:v>
                </c:pt>
                <c:pt idx="2">
                  <c:v>21.5</c:v>
                </c:pt>
              </c:numCache>
            </c:numRef>
          </c:val>
          <c:smooth val="0"/>
          <c:extLst>
            <c:ext xmlns:c16="http://schemas.microsoft.com/office/drawing/2014/chart" uri="{C3380CC4-5D6E-409C-BE32-E72D297353CC}">
              <c16:uniqueId val="{00000000-99BA-47F6-9A5D-C386213EC7E1}"/>
            </c:ext>
          </c:extLst>
        </c:ser>
        <c:ser>
          <c:idx val="1"/>
          <c:order val="1"/>
          <c:tx>
            <c:strRef>
              <c:f>SOTKAnet!$A$9:$B$9</c:f>
              <c:strCache>
                <c:ptCount val="2"/>
                <c:pt idx="0">
                  <c:v>eleverna i årskurs 1 och 2 i gymnasiet</c:v>
                </c:pt>
                <c:pt idx="1">
                  <c:v>Österbotten</c:v>
                </c:pt>
              </c:strCache>
            </c:strRef>
          </c:tx>
          <c:spPr>
            <a:ln w="28575" cap="rnd">
              <a:solidFill>
                <a:schemeClr val="accent2"/>
              </a:solidFill>
              <a:round/>
            </a:ln>
            <a:effectLst/>
          </c:spPr>
          <c:marker>
            <c:symbol val="none"/>
          </c:marker>
          <c:cat>
            <c:strRef>
              <c:f>SOTKAnet!$C$2:$E$2</c:f>
              <c:strCache>
                <c:ptCount val="3"/>
                <c:pt idx="0">
                  <c:v>2017</c:v>
                </c:pt>
                <c:pt idx="1">
                  <c:v>2019</c:v>
                </c:pt>
                <c:pt idx="2">
                  <c:v>2021</c:v>
                </c:pt>
              </c:strCache>
            </c:strRef>
          </c:cat>
          <c:val>
            <c:numRef>
              <c:f>SOTKAnet!$C$9:$E$9</c:f>
              <c:numCache>
                <c:formatCode>General</c:formatCode>
                <c:ptCount val="3"/>
                <c:pt idx="0">
                  <c:v>11.3</c:v>
                </c:pt>
                <c:pt idx="1">
                  <c:v>12.2</c:v>
                </c:pt>
                <c:pt idx="2">
                  <c:v>20.9</c:v>
                </c:pt>
              </c:numCache>
            </c:numRef>
          </c:val>
          <c:smooth val="0"/>
          <c:extLst>
            <c:ext xmlns:c16="http://schemas.microsoft.com/office/drawing/2014/chart" uri="{C3380CC4-5D6E-409C-BE32-E72D297353CC}">
              <c16:uniqueId val="{00000001-99BA-47F6-9A5D-C386213EC7E1}"/>
            </c:ext>
          </c:extLst>
        </c:ser>
        <c:ser>
          <c:idx val="2"/>
          <c:order val="2"/>
          <c:tx>
            <c:strRef>
              <c:f>SOTKAnet!$A$10:$B$10</c:f>
              <c:strCache>
                <c:ptCount val="2"/>
                <c:pt idx="0">
                  <c:v>eleverna i årskurs 1 och 2 vid yrkesläroanstalter</c:v>
                </c:pt>
                <c:pt idx="1">
                  <c:v>Hela landet</c:v>
                </c:pt>
              </c:strCache>
            </c:strRef>
          </c:tx>
          <c:spPr>
            <a:ln w="28575" cap="rnd">
              <a:solidFill>
                <a:schemeClr val="accent3"/>
              </a:solidFill>
              <a:round/>
            </a:ln>
            <a:effectLst/>
          </c:spPr>
          <c:marker>
            <c:symbol val="none"/>
          </c:marker>
          <c:cat>
            <c:strRef>
              <c:f>SOTKAnet!$C$2:$E$2</c:f>
              <c:strCache>
                <c:ptCount val="3"/>
                <c:pt idx="0">
                  <c:v>2017</c:v>
                </c:pt>
                <c:pt idx="1">
                  <c:v>2019</c:v>
                </c:pt>
                <c:pt idx="2">
                  <c:v>2021</c:v>
                </c:pt>
              </c:strCache>
            </c:strRef>
          </c:cat>
          <c:val>
            <c:numRef>
              <c:f>SOTKAnet!$C$10:$E$10</c:f>
              <c:numCache>
                <c:formatCode>General</c:formatCode>
                <c:ptCount val="3"/>
                <c:pt idx="0">
                  <c:v>10.6</c:v>
                </c:pt>
                <c:pt idx="1">
                  <c:v>11.1</c:v>
                </c:pt>
                <c:pt idx="2">
                  <c:v>16.600000000000001</c:v>
                </c:pt>
              </c:numCache>
            </c:numRef>
          </c:val>
          <c:smooth val="0"/>
          <c:extLst>
            <c:ext xmlns:c16="http://schemas.microsoft.com/office/drawing/2014/chart" uri="{C3380CC4-5D6E-409C-BE32-E72D297353CC}">
              <c16:uniqueId val="{00000002-99BA-47F6-9A5D-C386213EC7E1}"/>
            </c:ext>
          </c:extLst>
        </c:ser>
        <c:ser>
          <c:idx val="3"/>
          <c:order val="3"/>
          <c:tx>
            <c:strRef>
              <c:f>SOTKAnet!$A$11:$B$11</c:f>
              <c:strCache>
                <c:ptCount val="2"/>
                <c:pt idx="0">
                  <c:v>eleverna i årskurs 1 och 2 vid yrkesläroanstalter</c:v>
                </c:pt>
                <c:pt idx="1">
                  <c:v>Österbotten</c:v>
                </c:pt>
              </c:strCache>
            </c:strRef>
          </c:tx>
          <c:spPr>
            <a:ln w="28575" cap="rnd">
              <a:solidFill>
                <a:schemeClr val="accent4"/>
              </a:solidFill>
              <a:round/>
            </a:ln>
            <a:effectLst/>
          </c:spPr>
          <c:marker>
            <c:symbol val="none"/>
          </c:marker>
          <c:cat>
            <c:strRef>
              <c:f>SOTKAnet!$C$2:$E$2</c:f>
              <c:strCache>
                <c:ptCount val="3"/>
                <c:pt idx="0">
                  <c:v>2017</c:v>
                </c:pt>
                <c:pt idx="1">
                  <c:v>2019</c:v>
                </c:pt>
                <c:pt idx="2">
                  <c:v>2021</c:v>
                </c:pt>
              </c:strCache>
            </c:strRef>
          </c:cat>
          <c:val>
            <c:numRef>
              <c:f>SOTKAnet!$C$11:$E$11</c:f>
              <c:numCache>
                <c:formatCode>General</c:formatCode>
                <c:ptCount val="3"/>
                <c:pt idx="0">
                  <c:v>10.9</c:v>
                </c:pt>
                <c:pt idx="1">
                  <c:v>9.8000000000000007</c:v>
                </c:pt>
                <c:pt idx="2">
                  <c:v>17.600000000000001</c:v>
                </c:pt>
              </c:numCache>
            </c:numRef>
          </c:val>
          <c:smooth val="0"/>
          <c:extLst>
            <c:ext xmlns:c16="http://schemas.microsoft.com/office/drawing/2014/chart" uri="{C3380CC4-5D6E-409C-BE32-E72D297353CC}">
              <c16:uniqueId val="{00000003-99BA-47F6-9A5D-C386213EC7E1}"/>
            </c:ext>
          </c:extLst>
        </c:ser>
        <c:ser>
          <c:idx val="4"/>
          <c:order val="4"/>
          <c:tx>
            <c:strRef>
              <c:f>SOTKAnet!$A$12:$B$12</c:f>
              <c:strCache>
                <c:ptCount val="2"/>
                <c:pt idx="0">
                  <c:v>eleverna i årskurs 8 och 9</c:v>
                </c:pt>
                <c:pt idx="1">
                  <c:v>Hela landet</c:v>
                </c:pt>
              </c:strCache>
            </c:strRef>
          </c:tx>
          <c:spPr>
            <a:ln w="28575" cap="rnd">
              <a:solidFill>
                <a:schemeClr val="accent5"/>
              </a:solidFill>
              <a:round/>
            </a:ln>
            <a:effectLst/>
          </c:spPr>
          <c:marker>
            <c:symbol val="none"/>
          </c:marker>
          <c:cat>
            <c:strRef>
              <c:f>SOTKAnet!$C$2:$E$2</c:f>
              <c:strCache>
                <c:ptCount val="3"/>
                <c:pt idx="0">
                  <c:v>2017</c:v>
                </c:pt>
                <c:pt idx="1">
                  <c:v>2019</c:v>
                </c:pt>
                <c:pt idx="2">
                  <c:v>2021</c:v>
                </c:pt>
              </c:strCache>
            </c:strRef>
          </c:cat>
          <c:val>
            <c:numRef>
              <c:f>SOTKAnet!$C$12:$E$12</c:f>
              <c:numCache>
                <c:formatCode>General</c:formatCode>
                <c:ptCount val="3"/>
                <c:pt idx="0">
                  <c:v>12.2</c:v>
                </c:pt>
                <c:pt idx="1">
                  <c:v>12.9</c:v>
                </c:pt>
                <c:pt idx="2">
                  <c:v>19.399999999999999</c:v>
                </c:pt>
              </c:numCache>
            </c:numRef>
          </c:val>
          <c:smooth val="0"/>
          <c:extLst>
            <c:ext xmlns:c16="http://schemas.microsoft.com/office/drawing/2014/chart" uri="{C3380CC4-5D6E-409C-BE32-E72D297353CC}">
              <c16:uniqueId val="{00000004-99BA-47F6-9A5D-C386213EC7E1}"/>
            </c:ext>
          </c:extLst>
        </c:ser>
        <c:ser>
          <c:idx val="5"/>
          <c:order val="5"/>
          <c:tx>
            <c:strRef>
              <c:f>SOTKAnet!$A$13:$B$13</c:f>
              <c:strCache>
                <c:ptCount val="2"/>
                <c:pt idx="0">
                  <c:v>eleverna i årskurs 8 och 9</c:v>
                </c:pt>
                <c:pt idx="1">
                  <c:v>Österbotten</c:v>
                </c:pt>
              </c:strCache>
            </c:strRef>
          </c:tx>
          <c:spPr>
            <a:ln w="28575" cap="rnd">
              <a:solidFill>
                <a:schemeClr val="accent6"/>
              </a:solidFill>
              <a:round/>
            </a:ln>
            <a:effectLst/>
          </c:spPr>
          <c:marker>
            <c:symbol val="none"/>
          </c:marker>
          <c:cat>
            <c:strRef>
              <c:f>SOTKAnet!$C$2:$E$2</c:f>
              <c:strCache>
                <c:ptCount val="3"/>
                <c:pt idx="0">
                  <c:v>2017</c:v>
                </c:pt>
                <c:pt idx="1">
                  <c:v>2019</c:v>
                </c:pt>
                <c:pt idx="2">
                  <c:v>2021</c:v>
                </c:pt>
              </c:strCache>
            </c:strRef>
          </c:cat>
          <c:val>
            <c:numRef>
              <c:f>SOTKAnet!$C$13:$E$13</c:f>
              <c:numCache>
                <c:formatCode>General</c:formatCode>
                <c:ptCount val="3"/>
                <c:pt idx="0">
                  <c:v>12.6</c:v>
                </c:pt>
                <c:pt idx="1">
                  <c:v>11.6</c:v>
                </c:pt>
                <c:pt idx="2">
                  <c:v>16.399999999999999</c:v>
                </c:pt>
              </c:numCache>
            </c:numRef>
          </c:val>
          <c:smooth val="0"/>
          <c:extLst>
            <c:ext xmlns:c16="http://schemas.microsoft.com/office/drawing/2014/chart" uri="{C3380CC4-5D6E-409C-BE32-E72D297353CC}">
              <c16:uniqueId val="{00000005-99BA-47F6-9A5D-C386213EC7E1}"/>
            </c:ext>
          </c:extLst>
        </c:ser>
        <c:dLbls>
          <c:showLegendKey val="0"/>
          <c:showVal val="0"/>
          <c:showCatName val="0"/>
          <c:showSerName val="0"/>
          <c:showPercent val="0"/>
          <c:showBubbleSize val="0"/>
        </c:dLbls>
        <c:smooth val="0"/>
        <c:axId val="582101032"/>
        <c:axId val="582101688"/>
      </c:lineChart>
      <c:catAx>
        <c:axId val="582101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582101688"/>
        <c:crosses val="autoZero"/>
        <c:auto val="1"/>
        <c:lblAlgn val="ctr"/>
        <c:lblOffset val="100"/>
        <c:noMultiLvlLbl val="0"/>
      </c:catAx>
      <c:valAx>
        <c:axId val="5821016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5821010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FI"/>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Inte fått behövlig hjälp av skolhälsovårdaren %</a:t>
            </a:r>
          </a:p>
          <a:p>
            <a:pPr>
              <a:defRPr/>
            </a:pPr>
            <a:r>
              <a:rPr lang="sv-SE" err="1"/>
              <a:t>Ei</a:t>
            </a:r>
            <a:r>
              <a:rPr lang="sv-SE"/>
              <a:t> </a:t>
            </a:r>
            <a:r>
              <a:rPr lang="sv-SE" err="1"/>
              <a:t>ole</a:t>
            </a:r>
            <a:r>
              <a:rPr lang="sv-SE"/>
              <a:t> </a:t>
            </a:r>
            <a:r>
              <a:rPr lang="sv-SE" err="1"/>
              <a:t>saanut</a:t>
            </a:r>
            <a:r>
              <a:rPr lang="sv-SE"/>
              <a:t> </a:t>
            </a:r>
            <a:r>
              <a:rPr lang="sv-SE" err="1"/>
              <a:t>tarvittavaa</a:t>
            </a:r>
            <a:r>
              <a:rPr lang="sv-SE"/>
              <a:t> </a:t>
            </a:r>
            <a:r>
              <a:rPr lang="sv-SE" err="1"/>
              <a:t>apua</a:t>
            </a:r>
            <a:r>
              <a:rPr lang="sv-SE"/>
              <a:t> </a:t>
            </a:r>
            <a:r>
              <a:rPr lang="sv-SE" err="1"/>
              <a:t>kouluterveydenhoitajalta</a:t>
            </a:r>
            <a:r>
              <a:rPr lang="sv-SE" baseline="0"/>
              <a:t> %</a:t>
            </a:r>
            <a:endParaRPr lang="sv-SE"/>
          </a:p>
        </c:rich>
      </c:tx>
      <c:layout>
        <c:manualLayout>
          <c:xMode val="edge"/>
          <c:yMode val="edge"/>
          <c:x val="0.17089798526622144"/>
          <c:y val="2.6421132745388005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FI"/>
        </a:p>
      </c:txPr>
    </c:title>
    <c:autoTitleDeleted val="0"/>
    <c:plotArea>
      <c:layout/>
      <c:lineChart>
        <c:grouping val="standard"/>
        <c:varyColors val="0"/>
        <c:ser>
          <c:idx val="0"/>
          <c:order val="0"/>
          <c:tx>
            <c:strRef>
              <c:f>Blad1!$U$112</c:f>
              <c:strCache>
                <c:ptCount val="1"/>
                <c:pt idx="0">
                  <c:v>Österbotten åk 8-9</c:v>
                </c:pt>
              </c:strCache>
            </c:strRef>
          </c:tx>
          <c:spPr>
            <a:ln w="28575" cap="rnd">
              <a:solidFill>
                <a:schemeClr val="accent1"/>
              </a:solidFill>
              <a:round/>
            </a:ln>
            <a:effectLst/>
          </c:spPr>
          <c:marker>
            <c:symbol val="none"/>
          </c:marker>
          <c:cat>
            <c:numRef>
              <c:f>Blad1!$V$102:$X$102</c:f>
              <c:numCache>
                <c:formatCode>General</c:formatCode>
                <c:ptCount val="3"/>
                <c:pt idx="0">
                  <c:v>2017</c:v>
                </c:pt>
                <c:pt idx="1">
                  <c:v>2019</c:v>
                </c:pt>
                <c:pt idx="2">
                  <c:v>2021</c:v>
                </c:pt>
              </c:numCache>
            </c:numRef>
          </c:cat>
          <c:val>
            <c:numRef>
              <c:f>Blad1!$V$112:$X$112</c:f>
              <c:numCache>
                <c:formatCode>General</c:formatCode>
                <c:ptCount val="3"/>
                <c:pt idx="0">
                  <c:v>16.8</c:v>
                </c:pt>
                <c:pt idx="1">
                  <c:v>14.4</c:v>
                </c:pt>
                <c:pt idx="2">
                  <c:v>24</c:v>
                </c:pt>
              </c:numCache>
            </c:numRef>
          </c:val>
          <c:smooth val="0"/>
          <c:extLst>
            <c:ext xmlns:c16="http://schemas.microsoft.com/office/drawing/2014/chart" uri="{C3380CC4-5D6E-409C-BE32-E72D297353CC}">
              <c16:uniqueId val="{00000000-5EDD-4279-9205-882E2A6FAB88}"/>
            </c:ext>
          </c:extLst>
        </c:ser>
        <c:ser>
          <c:idx val="1"/>
          <c:order val="1"/>
          <c:tx>
            <c:strRef>
              <c:f>Blad1!$U$113</c:f>
              <c:strCache>
                <c:ptCount val="1"/>
                <c:pt idx="0">
                  <c:v>hela landet åk 8-9</c:v>
                </c:pt>
              </c:strCache>
            </c:strRef>
          </c:tx>
          <c:spPr>
            <a:ln w="28575" cap="rnd">
              <a:solidFill>
                <a:schemeClr val="accent2"/>
              </a:solidFill>
              <a:round/>
            </a:ln>
            <a:effectLst/>
          </c:spPr>
          <c:marker>
            <c:symbol val="none"/>
          </c:marker>
          <c:cat>
            <c:numRef>
              <c:f>Blad1!$V$102:$X$102</c:f>
              <c:numCache>
                <c:formatCode>General</c:formatCode>
                <c:ptCount val="3"/>
                <c:pt idx="0">
                  <c:v>2017</c:v>
                </c:pt>
                <c:pt idx="1">
                  <c:v>2019</c:v>
                </c:pt>
                <c:pt idx="2">
                  <c:v>2021</c:v>
                </c:pt>
              </c:numCache>
            </c:numRef>
          </c:cat>
          <c:val>
            <c:numRef>
              <c:f>Blad1!$V$113:$X$113</c:f>
              <c:numCache>
                <c:formatCode>General</c:formatCode>
                <c:ptCount val="3"/>
                <c:pt idx="0">
                  <c:v>11.2</c:v>
                </c:pt>
                <c:pt idx="1">
                  <c:v>11.2</c:v>
                </c:pt>
                <c:pt idx="2">
                  <c:v>15.9</c:v>
                </c:pt>
              </c:numCache>
            </c:numRef>
          </c:val>
          <c:smooth val="0"/>
          <c:extLst>
            <c:ext xmlns:c16="http://schemas.microsoft.com/office/drawing/2014/chart" uri="{C3380CC4-5D6E-409C-BE32-E72D297353CC}">
              <c16:uniqueId val="{00000001-5EDD-4279-9205-882E2A6FAB88}"/>
            </c:ext>
          </c:extLst>
        </c:ser>
        <c:ser>
          <c:idx val="2"/>
          <c:order val="2"/>
          <c:tx>
            <c:strRef>
              <c:f>Blad1!$U$114</c:f>
              <c:strCache>
                <c:ptCount val="1"/>
                <c:pt idx="0">
                  <c:v>Österbotten åk 1-2 i gymnasiet</c:v>
                </c:pt>
              </c:strCache>
            </c:strRef>
          </c:tx>
          <c:spPr>
            <a:ln w="28575" cap="rnd">
              <a:solidFill>
                <a:schemeClr val="accent3"/>
              </a:solidFill>
              <a:round/>
            </a:ln>
            <a:effectLst/>
          </c:spPr>
          <c:marker>
            <c:symbol val="none"/>
          </c:marker>
          <c:cat>
            <c:numRef>
              <c:f>Blad1!$V$102:$X$102</c:f>
              <c:numCache>
                <c:formatCode>General</c:formatCode>
                <c:ptCount val="3"/>
                <c:pt idx="0">
                  <c:v>2017</c:v>
                </c:pt>
                <c:pt idx="1">
                  <c:v>2019</c:v>
                </c:pt>
                <c:pt idx="2">
                  <c:v>2021</c:v>
                </c:pt>
              </c:numCache>
            </c:numRef>
          </c:cat>
          <c:val>
            <c:numRef>
              <c:f>Blad1!$V$114:$X$114</c:f>
              <c:numCache>
                <c:formatCode>General</c:formatCode>
                <c:ptCount val="3"/>
                <c:pt idx="0">
                  <c:v>19.100000000000001</c:v>
                </c:pt>
                <c:pt idx="1">
                  <c:v>14.9</c:v>
                </c:pt>
                <c:pt idx="2">
                  <c:v>25</c:v>
                </c:pt>
              </c:numCache>
            </c:numRef>
          </c:val>
          <c:smooth val="0"/>
          <c:extLst>
            <c:ext xmlns:c16="http://schemas.microsoft.com/office/drawing/2014/chart" uri="{C3380CC4-5D6E-409C-BE32-E72D297353CC}">
              <c16:uniqueId val="{00000002-5EDD-4279-9205-882E2A6FAB88}"/>
            </c:ext>
          </c:extLst>
        </c:ser>
        <c:ser>
          <c:idx val="3"/>
          <c:order val="3"/>
          <c:tx>
            <c:strRef>
              <c:f>Blad1!$U$115</c:f>
              <c:strCache>
                <c:ptCount val="1"/>
                <c:pt idx="0">
                  <c:v>hela landet åk 1-2 i gymnasiet</c:v>
                </c:pt>
              </c:strCache>
            </c:strRef>
          </c:tx>
          <c:spPr>
            <a:ln w="28575" cap="rnd">
              <a:solidFill>
                <a:schemeClr val="accent4"/>
              </a:solidFill>
              <a:round/>
            </a:ln>
            <a:effectLst/>
          </c:spPr>
          <c:marker>
            <c:symbol val="none"/>
          </c:marker>
          <c:cat>
            <c:numRef>
              <c:f>Blad1!$V$102:$X$102</c:f>
              <c:numCache>
                <c:formatCode>General</c:formatCode>
                <c:ptCount val="3"/>
                <c:pt idx="0">
                  <c:v>2017</c:v>
                </c:pt>
                <c:pt idx="1">
                  <c:v>2019</c:v>
                </c:pt>
                <c:pt idx="2">
                  <c:v>2021</c:v>
                </c:pt>
              </c:numCache>
            </c:numRef>
          </c:cat>
          <c:val>
            <c:numRef>
              <c:f>Blad1!$V$115:$X$115</c:f>
              <c:numCache>
                <c:formatCode>General</c:formatCode>
                <c:ptCount val="3"/>
                <c:pt idx="0">
                  <c:v>9.9</c:v>
                </c:pt>
                <c:pt idx="1">
                  <c:v>9.3000000000000007</c:v>
                </c:pt>
                <c:pt idx="2">
                  <c:v>13.5</c:v>
                </c:pt>
              </c:numCache>
            </c:numRef>
          </c:val>
          <c:smooth val="0"/>
          <c:extLst>
            <c:ext xmlns:c16="http://schemas.microsoft.com/office/drawing/2014/chart" uri="{C3380CC4-5D6E-409C-BE32-E72D297353CC}">
              <c16:uniqueId val="{00000003-5EDD-4279-9205-882E2A6FAB88}"/>
            </c:ext>
          </c:extLst>
        </c:ser>
        <c:ser>
          <c:idx val="4"/>
          <c:order val="4"/>
          <c:tx>
            <c:strRef>
              <c:f>Blad1!$U$116</c:f>
              <c:strCache>
                <c:ptCount val="1"/>
                <c:pt idx="0">
                  <c:v>Österbotten åk 1-2 vid yrkesläroanstalter</c:v>
                </c:pt>
              </c:strCache>
            </c:strRef>
          </c:tx>
          <c:spPr>
            <a:ln w="28575" cap="rnd">
              <a:solidFill>
                <a:schemeClr val="accent5"/>
              </a:solidFill>
              <a:round/>
            </a:ln>
            <a:effectLst/>
          </c:spPr>
          <c:marker>
            <c:symbol val="none"/>
          </c:marker>
          <c:cat>
            <c:numRef>
              <c:f>Blad1!$V$102:$X$102</c:f>
              <c:numCache>
                <c:formatCode>General</c:formatCode>
                <c:ptCount val="3"/>
                <c:pt idx="0">
                  <c:v>2017</c:v>
                </c:pt>
                <c:pt idx="1">
                  <c:v>2019</c:v>
                </c:pt>
                <c:pt idx="2">
                  <c:v>2021</c:v>
                </c:pt>
              </c:numCache>
            </c:numRef>
          </c:cat>
          <c:val>
            <c:numRef>
              <c:f>Blad1!$V$116:$X$116</c:f>
              <c:numCache>
                <c:formatCode>General</c:formatCode>
                <c:ptCount val="3"/>
                <c:pt idx="0">
                  <c:v>17.8</c:v>
                </c:pt>
                <c:pt idx="1">
                  <c:v>15.7</c:v>
                </c:pt>
                <c:pt idx="2">
                  <c:v>22.7</c:v>
                </c:pt>
              </c:numCache>
            </c:numRef>
          </c:val>
          <c:smooth val="0"/>
          <c:extLst>
            <c:ext xmlns:c16="http://schemas.microsoft.com/office/drawing/2014/chart" uri="{C3380CC4-5D6E-409C-BE32-E72D297353CC}">
              <c16:uniqueId val="{00000004-5EDD-4279-9205-882E2A6FAB88}"/>
            </c:ext>
          </c:extLst>
        </c:ser>
        <c:ser>
          <c:idx val="5"/>
          <c:order val="5"/>
          <c:tx>
            <c:strRef>
              <c:f>Blad1!$U$117</c:f>
              <c:strCache>
                <c:ptCount val="1"/>
                <c:pt idx="0">
                  <c:v>hela landet åk 1-2 vid yrkesläroanstalter</c:v>
                </c:pt>
              </c:strCache>
            </c:strRef>
          </c:tx>
          <c:spPr>
            <a:ln w="28575" cap="rnd">
              <a:solidFill>
                <a:schemeClr val="accent6"/>
              </a:solidFill>
              <a:round/>
            </a:ln>
            <a:effectLst/>
          </c:spPr>
          <c:marker>
            <c:symbol val="none"/>
          </c:marker>
          <c:cat>
            <c:numRef>
              <c:f>Blad1!$V$102:$X$102</c:f>
              <c:numCache>
                <c:formatCode>General</c:formatCode>
                <c:ptCount val="3"/>
                <c:pt idx="0">
                  <c:v>2017</c:v>
                </c:pt>
                <c:pt idx="1">
                  <c:v>2019</c:v>
                </c:pt>
                <c:pt idx="2">
                  <c:v>2021</c:v>
                </c:pt>
              </c:numCache>
            </c:numRef>
          </c:cat>
          <c:val>
            <c:numRef>
              <c:f>Blad1!$V$117:$X$117</c:f>
              <c:numCache>
                <c:formatCode>General</c:formatCode>
                <c:ptCount val="3"/>
                <c:pt idx="0">
                  <c:v>9.6</c:v>
                </c:pt>
                <c:pt idx="1">
                  <c:v>9.8000000000000007</c:v>
                </c:pt>
                <c:pt idx="2">
                  <c:v>12.2</c:v>
                </c:pt>
              </c:numCache>
            </c:numRef>
          </c:val>
          <c:smooth val="0"/>
          <c:extLst>
            <c:ext xmlns:c16="http://schemas.microsoft.com/office/drawing/2014/chart" uri="{C3380CC4-5D6E-409C-BE32-E72D297353CC}">
              <c16:uniqueId val="{00000005-5EDD-4279-9205-882E2A6FAB88}"/>
            </c:ext>
          </c:extLst>
        </c:ser>
        <c:dLbls>
          <c:showLegendKey val="0"/>
          <c:showVal val="0"/>
          <c:showCatName val="0"/>
          <c:showSerName val="0"/>
          <c:showPercent val="0"/>
          <c:showBubbleSize val="0"/>
        </c:dLbls>
        <c:smooth val="0"/>
        <c:axId val="464459992"/>
        <c:axId val="464457696"/>
      </c:lineChart>
      <c:catAx>
        <c:axId val="464459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464457696"/>
        <c:crosses val="autoZero"/>
        <c:auto val="1"/>
        <c:lblAlgn val="ctr"/>
        <c:lblOffset val="100"/>
        <c:noMultiLvlLbl val="0"/>
      </c:catAx>
      <c:valAx>
        <c:axId val="4644576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464459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legend>
    <c:plotVisOnly val="1"/>
    <c:dispBlanksAs val="gap"/>
    <c:showDLblsOverMax val="0"/>
  </c:chart>
  <c:spPr>
    <a:noFill/>
    <a:ln>
      <a:noFill/>
    </a:ln>
    <a:effectLst/>
  </c:spPr>
  <c:txPr>
    <a:bodyPr/>
    <a:lstStyle/>
    <a:p>
      <a:pPr>
        <a:defRPr/>
      </a:pPr>
      <a:endParaRPr lang="sv-FI"/>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a:t>Inte fått behövlig hjälp av skolkuratorn %</a:t>
            </a:r>
          </a:p>
          <a:p>
            <a:pPr>
              <a:defRPr/>
            </a:pPr>
            <a:r>
              <a:rPr lang="sv-SE" err="1"/>
              <a:t>Ei</a:t>
            </a:r>
            <a:r>
              <a:rPr lang="sv-SE"/>
              <a:t> </a:t>
            </a:r>
            <a:r>
              <a:rPr lang="sv-SE" err="1"/>
              <a:t>ole</a:t>
            </a:r>
            <a:r>
              <a:rPr lang="sv-SE"/>
              <a:t> </a:t>
            </a:r>
            <a:r>
              <a:rPr lang="sv-SE" err="1"/>
              <a:t>saanut</a:t>
            </a:r>
            <a:r>
              <a:rPr lang="sv-SE"/>
              <a:t> </a:t>
            </a:r>
            <a:r>
              <a:rPr lang="sv-SE" err="1"/>
              <a:t>tarvittavaa</a:t>
            </a:r>
            <a:r>
              <a:rPr lang="sv-SE"/>
              <a:t> </a:t>
            </a:r>
            <a:r>
              <a:rPr lang="sv-SE" err="1"/>
              <a:t>apua</a:t>
            </a:r>
            <a:r>
              <a:rPr lang="sv-SE"/>
              <a:t> </a:t>
            </a:r>
            <a:r>
              <a:rPr lang="sv-SE" err="1"/>
              <a:t>koulukuraattorilta</a:t>
            </a:r>
            <a:r>
              <a:rPr lang="sv-SE" baseline="0"/>
              <a:t> %</a:t>
            </a:r>
            <a:endParaRPr lang="sv-S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FI"/>
        </a:p>
      </c:txPr>
    </c:title>
    <c:autoTitleDeleted val="0"/>
    <c:plotArea>
      <c:layout/>
      <c:lineChart>
        <c:grouping val="standard"/>
        <c:varyColors val="0"/>
        <c:ser>
          <c:idx val="0"/>
          <c:order val="0"/>
          <c:tx>
            <c:strRef>
              <c:f>Blad1!$U$103</c:f>
              <c:strCache>
                <c:ptCount val="1"/>
                <c:pt idx="0">
                  <c:v>Österbotten åk 8-9</c:v>
                </c:pt>
              </c:strCache>
            </c:strRef>
          </c:tx>
          <c:spPr>
            <a:ln w="28575" cap="rnd">
              <a:solidFill>
                <a:schemeClr val="accent1"/>
              </a:solidFill>
              <a:round/>
            </a:ln>
            <a:effectLst/>
          </c:spPr>
          <c:marker>
            <c:symbol val="none"/>
          </c:marker>
          <c:cat>
            <c:numRef>
              <c:f>Blad1!$V$102:$X$102</c:f>
              <c:numCache>
                <c:formatCode>General</c:formatCode>
                <c:ptCount val="3"/>
                <c:pt idx="0">
                  <c:v>2017</c:v>
                </c:pt>
                <c:pt idx="1">
                  <c:v>2019</c:v>
                </c:pt>
                <c:pt idx="2">
                  <c:v>2021</c:v>
                </c:pt>
              </c:numCache>
            </c:numRef>
          </c:cat>
          <c:val>
            <c:numRef>
              <c:f>Blad1!$V$103:$X$103</c:f>
              <c:numCache>
                <c:formatCode>General</c:formatCode>
                <c:ptCount val="3"/>
                <c:pt idx="0">
                  <c:v>33.1</c:v>
                </c:pt>
                <c:pt idx="1">
                  <c:v>30.4</c:v>
                </c:pt>
                <c:pt idx="2">
                  <c:v>34.6</c:v>
                </c:pt>
              </c:numCache>
            </c:numRef>
          </c:val>
          <c:smooth val="0"/>
          <c:extLst>
            <c:ext xmlns:c16="http://schemas.microsoft.com/office/drawing/2014/chart" uri="{C3380CC4-5D6E-409C-BE32-E72D297353CC}">
              <c16:uniqueId val="{00000000-FCCC-49B7-8D6D-AF5DD227D77C}"/>
            </c:ext>
          </c:extLst>
        </c:ser>
        <c:ser>
          <c:idx val="1"/>
          <c:order val="1"/>
          <c:tx>
            <c:strRef>
              <c:f>Blad1!$U$104</c:f>
              <c:strCache>
                <c:ptCount val="1"/>
                <c:pt idx="0">
                  <c:v>hela landet åk 8-9</c:v>
                </c:pt>
              </c:strCache>
            </c:strRef>
          </c:tx>
          <c:spPr>
            <a:ln w="28575" cap="rnd">
              <a:solidFill>
                <a:schemeClr val="accent2"/>
              </a:solidFill>
              <a:round/>
            </a:ln>
            <a:effectLst/>
          </c:spPr>
          <c:marker>
            <c:symbol val="none"/>
          </c:marker>
          <c:cat>
            <c:numRef>
              <c:f>Blad1!$V$102:$X$102</c:f>
              <c:numCache>
                <c:formatCode>General</c:formatCode>
                <c:ptCount val="3"/>
                <c:pt idx="0">
                  <c:v>2017</c:v>
                </c:pt>
                <c:pt idx="1">
                  <c:v>2019</c:v>
                </c:pt>
                <c:pt idx="2">
                  <c:v>2021</c:v>
                </c:pt>
              </c:numCache>
            </c:numRef>
          </c:cat>
          <c:val>
            <c:numRef>
              <c:f>Blad1!$V$104:$X$104</c:f>
              <c:numCache>
                <c:formatCode>General</c:formatCode>
                <c:ptCount val="3"/>
                <c:pt idx="0">
                  <c:v>25.2</c:v>
                </c:pt>
                <c:pt idx="1">
                  <c:v>24.1</c:v>
                </c:pt>
                <c:pt idx="2">
                  <c:v>29.7</c:v>
                </c:pt>
              </c:numCache>
            </c:numRef>
          </c:val>
          <c:smooth val="0"/>
          <c:extLst>
            <c:ext xmlns:c16="http://schemas.microsoft.com/office/drawing/2014/chart" uri="{C3380CC4-5D6E-409C-BE32-E72D297353CC}">
              <c16:uniqueId val="{00000001-FCCC-49B7-8D6D-AF5DD227D77C}"/>
            </c:ext>
          </c:extLst>
        </c:ser>
        <c:ser>
          <c:idx val="2"/>
          <c:order val="2"/>
          <c:tx>
            <c:strRef>
              <c:f>Blad1!$U$105</c:f>
              <c:strCache>
                <c:ptCount val="1"/>
                <c:pt idx="0">
                  <c:v>Österbotten åk 1-2 i gymnasiet</c:v>
                </c:pt>
              </c:strCache>
            </c:strRef>
          </c:tx>
          <c:spPr>
            <a:ln w="28575" cap="rnd">
              <a:solidFill>
                <a:schemeClr val="accent3"/>
              </a:solidFill>
              <a:round/>
            </a:ln>
            <a:effectLst/>
          </c:spPr>
          <c:marker>
            <c:symbol val="none"/>
          </c:marker>
          <c:cat>
            <c:numRef>
              <c:f>Blad1!$V$102:$X$102</c:f>
              <c:numCache>
                <c:formatCode>General</c:formatCode>
                <c:ptCount val="3"/>
                <c:pt idx="0">
                  <c:v>2017</c:v>
                </c:pt>
                <c:pt idx="1">
                  <c:v>2019</c:v>
                </c:pt>
                <c:pt idx="2">
                  <c:v>2021</c:v>
                </c:pt>
              </c:numCache>
            </c:numRef>
          </c:cat>
          <c:val>
            <c:numRef>
              <c:f>Blad1!$V$105:$X$105</c:f>
              <c:numCache>
                <c:formatCode>General</c:formatCode>
                <c:ptCount val="3"/>
                <c:pt idx="0">
                  <c:v>39.700000000000003</c:v>
                </c:pt>
                <c:pt idx="1">
                  <c:v>32.799999999999997</c:v>
                </c:pt>
                <c:pt idx="2">
                  <c:v>41.4</c:v>
                </c:pt>
              </c:numCache>
            </c:numRef>
          </c:val>
          <c:smooth val="0"/>
          <c:extLst>
            <c:ext xmlns:c16="http://schemas.microsoft.com/office/drawing/2014/chart" uri="{C3380CC4-5D6E-409C-BE32-E72D297353CC}">
              <c16:uniqueId val="{00000002-FCCC-49B7-8D6D-AF5DD227D77C}"/>
            </c:ext>
          </c:extLst>
        </c:ser>
        <c:ser>
          <c:idx val="3"/>
          <c:order val="3"/>
          <c:tx>
            <c:strRef>
              <c:f>Blad1!$U$106</c:f>
              <c:strCache>
                <c:ptCount val="1"/>
                <c:pt idx="0">
                  <c:v>hela landet åk 1-2 i gymnasiet</c:v>
                </c:pt>
              </c:strCache>
            </c:strRef>
          </c:tx>
          <c:spPr>
            <a:ln w="28575" cap="rnd">
              <a:solidFill>
                <a:schemeClr val="accent4"/>
              </a:solidFill>
              <a:round/>
            </a:ln>
            <a:effectLst/>
          </c:spPr>
          <c:marker>
            <c:symbol val="none"/>
          </c:marker>
          <c:cat>
            <c:numRef>
              <c:f>Blad1!$V$102:$X$102</c:f>
              <c:numCache>
                <c:formatCode>General</c:formatCode>
                <c:ptCount val="3"/>
                <c:pt idx="0">
                  <c:v>2017</c:v>
                </c:pt>
                <c:pt idx="1">
                  <c:v>2019</c:v>
                </c:pt>
                <c:pt idx="2">
                  <c:v>2021</c:v>
                </c:pt>
              </c:numCache>
            </c:numRef>
          </c:cat>
          <c:val>
            <c:numRef>
              <c:f>Blad1!$V$106:$X$106</c:f>
              <c:numCache>
                <c:formatCode>General</c:formatCode>
                <c:ptCount val="3"/>
                <c:pt idx="0">
                  <c:v>32.5</c:v>
                </c:pt>
                <c:pt idx="1">
                  <c:v>28.6</c:v>
                </c:pt>
                <c:pt idx="2">
                  <c:v>35.200000000000003</c:v>
                </c:pt>
              </c:numCache>
            </c:numRef>
          </c:val>
          <c:smooth val="0"/>
          <c:extLst>
            <c:ext xmlns:c16="http://schemas.microsoft.com/office/drawing/2014/chart" uri="{C3380CC4-5D6E-409C-BE32-E72D297353CC}">
              <c16:uniqueId val="{00000003-FCCC-49B7-8D6D-AF5DD227D77C}"/>
            </c:ext>
          </c:extLst>
        </c:ser>
        <c:ser>
          <c:idx val="4"/>
          <c:order val="4"/>
          <c:tx>
            <c:strRef>
              <c:f>Blad1!$U$107</c:f>
              <c:strCache>
                <c:ptCount val="1"/>
                <c:pt idx="0">
                  <c:v>Österbotten åk 1-2 vid yrkesläroanstalter</c:v>
                </c:pt>
              </c:strCache>
            </c:strRef>
          </c:tx>
          <c:spPr>
            <a:ln w="28575" cap="rnd">
              <a:solidFill>
                <a:schemeClr val="accent5"/>
              </a:solidFill>
              <a:round/>
            </a:ln>
            <a:effectLst/>
          </c:spPr>
          <c:marker>
            <c:symbol val="none"/>
          </c:marker>
          <c:cat>
            <c:numRef>
              <c:f>Blad1!$V$102:$X$102</c:f>
              <c:numCache>
                <c:formatCode>General</c:formatCode>
                <c:ptCount val="3"/>
                <c:pt idx="0">
                  <c:v>2017</c:v>
                </c:pt>
                <c:pt idx="1">
                  <c:v>2019</c:v>
                </c:pt>
                <c:pt idx="2">
                  <c:v>2021</c:v>
                </c:pt>
              </c:numCache>
            </c:numRef>
          </c:cat>
          <c:val>
            <c:numRef>
              <c:f>Blad1!$V$107:$X$107</c:f>
              <c:numCache>
                <c:formatCode>General</c:formatCode>
                <c:ptCount val="3"/>
                <c:pt idx="0">
                  <c:v>31.6</c:v>
                </c:pt>
                <c:pt idx="1">
                  <c:v>25.7</c:v>
                </c:pt>
                <c:pt idx="2">
                  <c:v>31.3</c:v>
                </c:pt>
              </c:numCache>
            </c:numRef>
          </c:val>
          <c:smooth val="0"/>
          <c:extLst>
            <c:ext xmlns:c16="http://schemas.microsoft.com/office/drawing/2014/chart" uri="{C3380CC4-5D6E-409C-BE32-E72D297353CC}">
              <c16:uniqueId val="{00000004-FCCC-49B7-8D6D-AF5DD227D77C}"/>
            </c:ext>
          </c:extLst>
        </c:ser>
        <c:ser>
          <c:idx val="5"/>
          <c:order val="5"/>
          <c:tx>
            <c:strRef>
              <c:f>Blad1!$U$108</c:f>
              <c:strCache>
                <c:ptCount val="1"/>
                <c:pt idx="0">
                  <c:v>hela landet åk 1-2 vid yrkesläroanstalter</c:v>
                </c:pt>
              </c:strCache>
            </c:strRef>
          </c:tx>
          <c:spPr>
            <a:ln w="28575" cap="rnd">
              <a:solidFill>
                <a:schemeClr val="accent6"/>
              </a:solidFill>
              <a:round/>
            </a:ln>
            <a:effectLst/>
          </c:spPr>
          <c:marker>
            <c:symbol val="none"/>
          </c:marker>
          <c:cat>
            <c:numRef>
              <c:f>Blad1!$V$102:$X$102</c:f>
              <c:numCache>
                <c:formatCode>General</c:formatCode>
                <c:ptCount val="3"/>
                <c:pt idx="0">
                  <c:v>2017</c:v>
                </c:pt>
                <c:pt idx="1">
                  <c:v>2019</c:v>
                </c:pt>
                <c:pt idx="2">
                  <c:v>2021</c:v>
                </c:pt>
              </c:numCache>
            </c:numRef>
          </c:cat>
          <c:val>
            <c:numRef>
              <c:f>Blad1!$V$108:$X$108</c:f>
              <c:numCache>
                <c:formatCode>General</c:formatCode>
                <c:ptCount val="3"/>
                <c:pt idx="0">
                  <c:v>21.3</c:v>
                </c:pt>
                <c:pt idx="1">
                  <c:v>19.899999999999999</c:v>
                </c:pt>
                <c:pt idx="2">
                  <c:v>23</c:v>
                </c:pt>
              </c:numCache>
            </c:numRef>
          </c:val>
          <c:smooth val="0"/>
          <c:extLst>
            <c:ext xmlns:c16="http://schemas.microsoft.com/office/drawing/2014/chart" uri="{C3380CC4-5D6E-409C-BE32-E72D297353CC}">
              <c16:uniqueId val="{00000005-FCCC-49B7-8D6D-AF5DD227D77C}"/>
            </c:ext>
          </c:extLst>
        </c:ser>
        <c:dLbls>
          <c:showLegendKey val="0"/>
          <c:showVal val="0"/>
          <c:showCatName val="0"/>
          <c:showSerName val="0"/>
          <c:showPercent val="0"/>
          <c:showBubbleSize val="0"/>
        </c:dLbls>
        <c:smooth val="0"/>
        <c:axId val="468245592"/>
        <c:axId val="468243296"/>
      </c:lineChart>
      <c:catAx>
        <c:axId val="468245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468243296"/>
        <c:crosses val="autoZero"/>
        <c:auto val="1"/>
        <c:lblAlgn val="ctr"/>
        <c:lblOffset val="100"/>
        <c:noMultiLvlLbl val="0"/>
      </c:catAx>
      <c:valAx>
        <c:axId val="468243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468245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legend>
    <c:plotVisOnly val="1"/>
    <c:dispBlanksAs val="gap"/>
    <c:showDLblsOverMax val="0"/>
  </c:chart>
  <c:spPr>
    <a:noFill/>
    <a:ln>
      <a:noFill/>
    </a:ln>
    <a:effectLst/>
  </c:spPr>
  <c:txPr>
    <a:bodyPr/>
    <a:lstStyle/>
    <a:p>
      <a:pPr>
        <a:defRPr/>
      </a:pPr>
      <a:endParaRPr lang="sv-FI"/>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err="1"/>
              <a:t>barnskyddets</a:t>
            </a:r>
            <a:r>
              <a:rPr lang="en-US"/>
              <a:t> </a:t>
            </a:r>
            <a:r>
              <a:rPr lang="en-US" err="1"/>
              <a:t>öppenvård</a:t>
            </a:r>
            <a:endParaRPr lang="en-US"/>
          </a:p>
          <a:p>
            <a:pPr>
              <a:defRPr/>
            </a:pPr>
            <a:r>
              <a:rPr lang="en-US" err="1"/>
              <a:t>Lastensuojelun</a:t>
            </a:r>
            <a:r>
              <a:rPr lang="en-US"/>
              <a:t> </a:t>
            </a:r>
            <a:r>
              <a:rPr lang="en-US" err="1"/>
              <a:t>avohoito</a:t>
            </a:r>
            <a:endParaRPr lang="en-US"/>
          </a:p>
        </c:rich>
      </c:tx>
      <c:layout>
        <c:manualLayout>
          <c:xMode val="edge"/>
          <c:yMode val="edge"/>
          <c:x val="0.23677982723946123"/>
          <c:y val="3.04147906887632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FI"/>
        </a:p>
      </c:txPr>
    </c:title>
    <c:autoTitleDeleted val="0"/>
    <c:plotArea>
      <c:layout/>
      <c:lineChart>
        <c:grouping val="standard"/>
        <c:varyColors val="0"/>
        <c:ser>
          <c:idx val="0"/>
          <c:order val="0"/>
          <c:tx>
            <c:strRef>
              <c:f>Blad1!$B$39</c:f>
              <c:strCache>
                <c:ptCount val="1"/>
                <c:pt idx="0">
                  <c:v>% klienter inom barnskyddets öppenvård, 0 - 17-åringar under året, Österbotten</c:v>
                </c:pt>
              </c:strCache>
            </c:strRef>
          </c:tx>
          <c:spPr>
            <a:ln w="28575" cap="rnd">
              <a:solidFill>
                <a:schemeClr val="accent1"/>
              </a:solidFill>
              <a:round/>
            </a:ln>
            <a:effectLst/>
          </c:spPr>
          <c:marker>
            <c:symbol val="none"/>
          </c:marker>
          <c:cat>
            <c:numRef>
              <c:f>Blad1!$C$23:$F$23</c:f>
              <c:numCache>
                <c:formatCode>General</c:formatCode>
                <c:ptCount val="4"/>
                <c:pt idx="0">
                  <c:v>2017</c:v>
                </c:pt>
                <c:pt idx="1">
                  <c:v>2018</c:v>
                </c:pt>
                <c:pt idx="2">
                  <c:v>2019</c:v>
                </c:pt>
                <c:pt idx="3">
                  <c:v>2020</c:v>
                </c:pt>
              </c:numCache>
            </c:numRef>
          </c:cat>
          <c:val>
            <c:numRef>
              <c:f>Blad1!$C$39:$F$39</c:f>
              <c:numCache>
                <c:formatCode>General</c:formatCode>
                <c:ptCount val="4"/>
                <c:pt idx="0">
                  <c:v>2.9</c:v>
                </c:pt>
                <c:pt idx="1">
                  <c:v>2.7</c:v>
                </c:pt>
                <c:pt idx="2">
                  <c:v>2.7</c:v>
                </c:pt>
                <c:pt idx="3">
                  <c:v>2.5</c:v>
                </c:pt>
              </c:numCache>
            </c:numRef>
          </c:val>
          <c:smooth val="0"/>
          <c:extLst>
            <c:ext xmlns:c16="http://schemas.microsoft.com/office/drawing/2014/chart" uri="{C3380CC4-5D6E-409C-BE32-E72D297353CC}">
              <c16:uniqueId val="{00000000-50EB-46A9-8ED5-1EAB83412435}"/>
            </c:ext>
          </c:extLst>
        </c:ser>
        <c:ser>
          <c:idx val="1"/>
          <c:order val="1"/>
          <c:tx>
            <c:strRef>
              <c:f>Blad1!$B$40</c:f>
              <c:strCache>
                <c:ptCount val="1"/>
                <c:pt idx="0">
                  <c:v>% klienter inom barnskyddets öppenvård, 0 - 17-åringar under året, % hela landet</c:v>
                </c:pt>
              </c:strCache>
            </c:strRef>
          </c:tx>
          <c:spPr>
            <a:ln w="28575" cap="rnd">
              <a:solidFill>
                <a:schemeClr val="accent2"/>
              </a:solidFill>
              <a:round/>
            </a:ln>
            <a:effectLst/>
          </c:spPr>
          <c:marker>
            <c:symbol val="none"/>
          </c:marker>
          <c:cat>
            <c:numRef>
              <c:f>Blad1!$C$23:$F$23</c:f>
              <c:numCache>
                <c:formatCode>General</c:formatCode>
                <c:ptCount val="4"/>
                <c:pt idx="0">
                  <c:v>2017</c:v>
                </c:pt>
                <c:pt idx="1">
                  <c:v>2018</c:v>
                </c:pt>
                <c:pt idx="2">
                  <c:v>2019</c:v>
                </c:pt>
                <c:pt idx="3">
                  <c:v>2020</c:v>
                </c:pt>
              </c:numCache>
            </c:numRef>
          </c:cat>
          <c:val>
            <c:numRef>
              <c:f>Blad1!$C$40:$F$40</c:f>
              <c:numCache>
                <c:formatCode>General</c:formatCode>
                <c:ptCount val="4"/>
                <c:pt idx="0">
                  <c:v>4.4000000000000004</c:v>
                </c:pt>
                <c:pt idx="1">
                  <c:v>4.4000000000000004</c:v>
                </c:pt>
                <c:pt idx="2">
                  <c:v>4</c:v>
                </c:pt>
                <c:pt idx="3">
                  <c:v>3.8</c:v>
                </c:pt>
              </c:numCache>
            </c:numRef>
          </c:val>
          <c:smooth val="0"/>
          <c:extLst>
            <c:ext xmlns:c16="http://schemas.microsoft.com/office/drawing/2014/chart" uri="{C3380CC4-5D6E-409C-BE32-E72D297353CC}">
              <c16:uniqueId val="{00000001-50EB-46A9-8ED5-1EAB83412435}"/>
            </c:ext>
          </c:extLst>
        </c:ser>
        <c:dLbls>
          <c:showLegendKey val="0"/>
          <c:showVal val="0"/>
          <c:showCatName val="0"/>
          <c:showSerName val="0"/>
          <c:showPercent val="0"/>
          <c:showBubbleSize val="0"/>
        </c:dLbls>
        <c:smooth val="0"/>
        <c:axId val="357491432"/>
        <c:axId val="357489792"/>
      </c:lineChart>
      <c:catAx>
        <c:axId val="357491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357489792"/>
        <c:crosses val="autoZero"/>
        <c:auto val="1"/>
        <c:lblAlgn val="ctr"/>
        <c:lblOffset val="100"/>
        <c:noMultiLvlLbl val="0"/>
      </c:catAx>
      <c:valAx>
        <c:axId val="357489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357491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FI"/>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err="1"/>
              <a:t>Barnskyddets</a:t>
            </a:r>
            <a:r>
              <a:rPr lang="en-US"/>
              <a:t> </a:t>
            </a:r>
            <a:r>
              <a:rPr lang="en-US" err="1"/>
              <a:t>placeringar</a:t>
            </a:r>
            <a:r>
              <a:rPr lang="en-US"/>
              <a:t> </a:t>
            </a:r>
            <a:r>
              <a:rPr lang="en-US" err="1"/>
              <a:t>utanför</a:t>
            </a:r>
            <a:r>
              <a:rPr lang="en-US"/>
              <a:t> </a:t>
            </a:r>
            <a:r>
              <a:rPr lang="en-US" err="1"/>
              <a:t>hemmet</a:t>
            </a:r>
            <a:endParaRPr lang="en-US"/>
          </a:p>
          <a:p>
            <a:pPr>
              <a:defRPr/>
            </a:pPr>
            <a:r>
              <a:rPr lang="en-US" err="1"/>
              <a:t>Sijoitetu</a:t>
            </a:r>
            <a:r>
              <a:rPr lang="en-US" baseline="0" err="1"/>
              <a:t>t</a:t>
            </a:r>
            <a:r>
              <a:rPr lang="en-US" baseline="0"/>
              <a:t> </a:t>
            </a:r>
            <a:r>
              <a:rPr lang="en-US" baseline="0" err="1"/>
              <a:t>kodin</a:t>
            </a:r>
            <a:r>
              <a:rPr lang="en-US" baseline="0"/>
              <a:t> </a:t>
            </a:r>
            <a:r>
              <a:rPr lang="en-US" baseline="0" err="1"/>
              <a:t>ulkopuolelle</a:t>
            </a:r>
            <a:r>
              <a:rPr lang="en-US" baseline="0"/>
              <a:t>, </a:t>
            </a:r>
            <a:r>
              <a:rPr lang="en-US" baseline="0" err="1"/>
              <a:t>lastensuojelu</a:t>
            </a:r>
            <a:endParaRPr lang="en-US"/>
          </a:p>
        </c:rich>
      </c:tx>
      <c:layout>
        <c:manualLayout>
          <c:xMode val="edge"/>
          <c:yMode val="edge"/>
          <c:x val="0.12821432976782926"/>
          <c:y val="1.706538910654849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FI"/>
        </a:p>
      </c:txPr>
    </c:title>
    <c:autoTitleDeleted val="0"/>
    <c:plotArea>
      <c:layout/>
      <c:lineChart>
        <c:grouping val="standard"/>
        <c:varyColors val="0"/>
        <c:ser>
          <c:idx val="0"/>
          <c:order val="0"/>
          <c:tx>
            <c:strRef>
              <c:f>Blad1!$B$42</c:f>
              <c:strCache>
                <c:ptCount val="1"/>
                <c:pt idx="0">
                  <c:v>% 0 - 17-åringar som placerats utanför hemmet, Österbotten</c:v>
                </c:pt>
              </c:strCache>
            </c:strRef>
          </c:tx>
          <c:spPr>
            <a:ln w="28575" cap="rnd">
              <a:solidFill>
                <a:schemeClr val="accent1"/>
              </a:solidFill>
              <a:round/>
            </a:ln>
            <a:effectLst/>
          </c:spPr>
          <c:marker>
            <c:symbol val="none"/>
          </c:marker>
          <c:cat>
            <c:numRef>
              <c:f>Blad1!$C$23:$F$23</c:f>
              <c:numCache>
                <c:formatCode>General</c:formatCode>
                <c:ptCount val="4"/>
                <c:pt idx="0">
                  <c:v>2017</c:v>
                </c:pt>
                <c:pt idx="1">
                  <c:v>2018</c:v>
                </c:pt>
                <c:pt idx="2">
                  <c:v>2019</c:v>
                </c:pt>
                <c:pt idx="3">
                  <c:v>2020</c:v>
                </c:pt>
              </c:numCache>
            </c:numRef>
          </c:cat>
          <c:val>
            <c:numRef>
              <c:f>Blad1!$C$42:$F$42</c:f>
              <c:numCache>
                <c:formatCode>General</c:formatCode>
                <c:ptCount val="4"/>
                <c:pt idx="0">
                  <c:v>0.7</c:v>
                </c:pt>
                <c:pt idx="1">
                  <c:v>0.7</c:v>
                </c:pt>
                <c:pt idx="2">
                  <c:v>0.7</c:v>
                </c:pt>
                <c:pt idx="3">
                  <c:v>0.9</c:v>
                </c:pt>
              </c:numCache>
            </c:numRef>
          </c:val>
          <c:smooth val="0"/>
          <c:extLst>
            <c:ext xmlns:c16="http://schemas.microsoft.com/office/drawing/2014/chart" uri="{C3380CC4-5D6E-409C-BE32-E72D297353CC}">
              <c16:uniqueId val="{00000000-E35F-49CE-B9D3-3A2917A2CA03}"/>
            </c:ext>
          </c:extLst>
        </c:ser>
        <c:ser>
          <c:idx val="1"/>
          <c:order val="1"/>
          <c:tx>
            <c:strRef>
              <c:f>Blad1!$B$43</c:f>
              <c:strCache>
                <c:ptCount val="1"/>
                <c:pt idx="0">
                  <c:v>% 0 - 17-åringar som placerats utanför hemmet, hela landet</c:v>
                </c:pt>
              </c:strCache>
            </c:strRef>
          </c:tx>
          <c:spPr>
            <a:ln w="28575" cap="rnd">
              <a:solidFill>
                <a:schemeClr val="accent2"/>
              </a:solidFill>
              <a:round/>
            </a:ln>
            <a:effectLst/>
          </c:spPr>
          <c:marker>
            <c:symbol val="none"/>
          </c:marker>
          <c:cat>
            <c:numRef>
              <c:f>Blad1!$C$23:$F$23</c:f>
              <c:numCache>
                <c:formatCode>General</c:formatCode>
                <c:ptCount val="4"/>
                <c:pt idx="0">
                  <c:v>2017</c:v>
                </c:pt>
                <c:pt idx="1">
                  <c:v>2018</c:v>
                </c:pt>
                <c:pt idx="2">
                  <c:v>2019</c:v>
                </c:pt>
                <c:pt idx="3">
                  <c:v>2020</c:v>
                </c:pt>
              </c:numCache>
            </c:numRef>
          </c:cat>
          <c:val>
            <c:numRef>
              <c:f>Blad1!$C$43:$F$43</c:f>
              <c:numCache>
                <c:formatCode>General</c:formatCode>
                <c:ptCount val="4"/>
                <c:pt idx="0">
                  <c:v>1.4</c:v>
                </c:pt>
                <c:pt idx="1">
                  <c:v>1.5</c:v>
                </c:pt>
                <c:pt idx="2">
                  <c:v>1.6</c:v>
                </c:pt>
                <c:pt idx="3">
                  <c:v>1.6</c:v>
                </c:pt>
              </c:numCache>
            </c:numRef>
          </c:val>
          <c:smooth val="0"/>
          <c:extLst>
            <c:ext xmlns:c16="http://schemas.microsoft.com/office/drawing/2014/chart" uri="{C3380CC4-5D6E-409C-BE32-E72D297353CC}">
              <c16:uniqueId val="{00000001-E35F-49CE-B9D3-3A2917A2CA03}"/>
            </c:ext>
          </c:extLst>
        </c:ser>
        <c:dLbls>
          <c:showLegendKey val="0"/>
          <c:showVal val="0"/>
          <c:showCatName val="0"/>
          <c:showSerName val="0"/>
          <c:showPercent val="0"/>
          <c:showBubbleSize val="0"/>
        </c:dLbls>
        <c:smooth val="0"/>
        <c:axId val="302648904"/>
        <c:axId val="302645952"/>
      </c:lineChart>
      <c:catAx>
        <c:axId val="3026489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302645952"/>
        <c:crosses val="autoZero"/>
        <c:auto val="1"/>
        <c:lblAlgn val="ctr"/>
        <c:lblOffset val="100"/>
        <c:noMultiLvlLbl val="0"/>
      </c:catAx>
      <c:valAx>
        <c:axId val="3026459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302648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FI"/>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err="1"/>
              <a:t>Familjerådgivning</a:t>
            </a:r>
            <a:endParaRPr lang="en-US"/>
          </a:p>
          <a:p>
            <a:pPr>
              <a:defRPr/>
            </a:pPr>
            <a:r>
              <a:rPr lang="en-US" err="1"/>
              <a:t>Perheneuvonta</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FI"/>
        </a:p>
      </c:txPr>
    </c:title>
    <c:autoTitleDeleted val="0"/>
    <c:plotArea>
      <c:layout/>
      <c:lineChart>
        <c:grouping val="standard"/>
        <c:varyColors val="0"/>
        <c:ser>
          <c:idx val="0"/>
          <c:order val="0"/>
          <c:tx>
            <c:strRef>
              <c:f>Blad1!$B$36</c:f>
              <c:strCache>
                <c:ptCount val="1"/>
                <c:pt idx="0">
                  <c:v>Uppfostrings- och familjerådgivningens klienter under året / 1 000 under 18 år Österbotten</c:v>
                </c:pt>
              </c:strCache>
            </c:strRef>
          </c:tx>
          <c:spPr>
            <a:ln w="28575" cap="rnd">
              <a:solidFill>
                <a:schemeClr val="accent1"/>
              </a:solidFill>
              <a:round/>
            </a:ln>
            <a:effectLst/>
          </c:spPr>
          <c:marker>
            <c:symbol val="none"/>
          </c:marker>
          <c:cat>
            <c:numRef>
              <c:f>Blad1!$C$23:$F$23</c:f>
              <c:numCache>
                <c:formatCode>General</c:formatCode>
                <c:ptCount val="4"/>
                <c:pt idx="0">
                  <c:v>2017</c:v>
                </c:pt>
                <c:pt idx="1">
                  <c:v>2018</c:v>
                </c:pt>
                <c:pt idx="2">
                  <c:v>2019</c:v>
                </c:pt>
                <c:pt idx="3">
                  <c:v>2020</c:v>
                </c:pt>
              </c:numCache>
            </c:numRef>
          </c:cat>
          <c:val>
            <c:numRef>
              <c:f>Blad1!$C$36:$F$36</c:f>
              <c:numCache>
                <c:formatCode>General</c:formatCode>
                <c:ptCount val="4"/>
                <c:pt idx="0">
                  <c:v>40</c:v>
                </c:pt>
                <c:pt idx="1">
                  <c:v>43</c:v>
                </c:pt>
                <c:pt idx="2">
                  <c:v>40</c:v>
                </c:pt>
                <c:pt idx="3">
                  <c:v>42</c:v>
                </c:pt>
              </c:numCache>
            </c:numRef>
          </c:val>
          <c:smooth val="0"/>
          <c:extLst>
            <c:ext xmlns:c16="http://schemas.microsoft.com/office/drawing/2014/chart" uri="{C3380CC4-5D6E-409C-BE32-E72D297353CC}">
              <c16:uniqueId val="{00000000-D128-4B03-B42F-E55E2B677FE9}"/>
            </c:ext>
          </c:extLst>
        </c:ser>
        <c:ser>
          <c:idx val="1"/>
          <c:order val="1"/>
          <c:tx>
            <c:strRef>
              <c:f>Blad1!$B$37</c:f>
              <c:strCache>
                <c:ptCount val="1"/>
                <c:pt idx="0">
                  <c:v>Uppfostrings- och familjerådgivningens klienter under året / 1 000 under 18 år, hela landet</c:v>
                </c:pt>
              </c:strCache>
            </c:strRef>
          </c:tx>
          <c:spPr>
            <a:ln w="28575" cap="rnd">
              <a:solidFill>
                <a:schemeClr val="accent2"/>
              </a:solidFill>
              <a:round/>
            </a:ln>
            <a:effectLst/>
          </c:spPr>
          <c:marker>
            <c:symbol val="none"/>
          </c:marker>
          <c:cat>
            <c:numRef>
              <c:f>Blad1!$C$23:$F$23</c:f>
              <c:numCache>
                <c:formatCode>General</c:formatCode>
                <c:ptCount val="4"/>
                <c:pt idx="0">
                  <c:v>2017</c:v>
                </c:pt>
                <c:pt idx="1">
                  <c:v>2018</c:v>
                </c:pt>
                <c:pt idx="2">
                  <c:v>2019</c:v>
                </c:pt>
                <c:pt idx="3">
                  <c:v>2020</c:v>
                </c:pt>
              </c:numCache>
            </c:numRef>
          </c:cat>
          <c:val>
            <c:numRef>
              <c:f>Blad1!$C$37:$F$37</c:f>
              <c:numCache>
                <c:formatCode>General</c:formatCode>
                <c:ptCount val="4"/>
                <c:pt idx="0">
                  <c:v>70</c:v>
                </c:pt>
                <c:pt idx="1">
                  <c:v>69</c:v>
                </c:pt>
                <c:pt idx="2">
                  <c:v>68</c:v>
                </c:pt>
                <c:pt idx="3">
                  <c:v>71</c:v>
                </c:pt>
              </c:numCache>
            </c:numRef>
          </c:val>
          <c:smooth val="0"/>
          <c:extLst>
            <c:ext xmlns:c16="http://schemas.microsoft.com/office/drawing/2014/chart" uri="{C3380CC4-5D6E-409C-BE32-E72D297353CC}">
              <c16:uniqueId val="{00000001-D128-4B03-B42F-E55E2B677FE9}"/>
            </c:ext>
          </c:extLst>
        </c:ser>
        <c:dLbls>
          <c:showLegendKey val="0"/>
          <c:showVal val="0"/>
          <c:showCatName val="0"/>
          <c:showSerName val="0"/>
          <c:showPercent val="0"/>
          <c:showBubbleSize val="0"/>
        </c:dLbls>
        <c:smooth val="0"/>
        <c:axId val="365754888"/>
        <c:axId val="365751280"/>
      </c:lineChart>
      <c:catAx>
        <c:axId val="365754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365751280"/>
        <c:crosses val="autoZero"/>
        <c:auto val="1"/>
        <c:lblAlgn val="ctr"/>
        <c:lblOffset val="100"/>
        <c:noMultiLvlLbl val="0"/>
      </c:catAx>
      <c:valAx>
        <c:axId val="3657512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3657548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err="1"/>
              <a:t>Nettokostnader</a:t>
            </a:r>
            <a:r>
              <a:rPr lang="fi-FI"/>
              <a:t>, euro/ </a:t>
            </a:r>
            <a:r>
              <a:rPr lang="fi-FI" err="1"/>
              <a:t>invånare</a:t>
            </a:r>
            <a:r>
              <a:rPr lang="fi-FI" baseline="0"/>
              <a:t> 2019</a:t>
            </a:r>
            <a:endParaRPr lang="fi-FI"/>
          </a:p>
          <a:p>
            <a:pPr>
              <a:defRPr/>
            </a:pPr>
            <a:r>
              <a:rPr lang="fi-FI"/>
              <a:t>Nettomenot, euroa/asukas 2019</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FI"/>
        </a:p>
      </c:txPr>
    </c:title>
    <c:autoTitleDeleted val="0"/>
    <c:plotArea>
      <c:layout/>
      <c:barChart>
        <c:barDir val="col"/>
        <c:grouping val="clustered"/>
        <c:varyColors val="0"/>
        <c:ser>
          <c:idx val="0"/>
          <c:order val="0"/>
          <c:spPr>
            <a:solidFill>
              <a:schemeClr val="accent1"/>
            </a:solidFill>
            <a:ln>
              <a:noFill/>
            </a:ln>
            <a:effectLst/>
          </c:spPr>
          <c:invertIfNegative val="0"/>
          <c:cat>
            <c:strRef>
              <c:f>'Sos- ja terv.huolto, kunnat'!$K$3:$K$16</c:f>
              <c:strCache>
                <c:ptCount val="14"/>
                <c:pt idx="0">
                  <c:v>Luoto</c:v>
                </c:pt>
                <c:pt idx="1">
                  <c:v>Mustasaari</c:v>
                </c:pt>
                <c:pt idx="2">
                  <c:v>Pedersören kunta</c:v>
                </c:pt>
                <c:pt idx="3">
                  <c:v>Laihia</c:v>
                </c:pt>
                <c:pt idx="4">
                  <c:v>Vaasa</c:v>
                </c:pt>
                <c:pt idx="5">
                  <c:v>Kruunupyy</c:v>
                </c:pt>
                <c:pt idx="6">
                  <c:v>Närpiö</c:v>
                </c:pt>
                <c:pt idx="7">
                  <c:v>Korsnäs</c:v>
                </c:pt>
                <c:pt idx="8">
                  <c:v>Vöyri</c:v>
                </c:pt>
                <c:pt idx="9">
                  <c:v>Uusikaarlepyy</c:v>
                </c:pt>
                <c:pt idx="10">
                  <c:v>Pietarsaari</c:v>
                </c:pt>
                <c:pt idx="11">
                  <c:v>Maalahti</c:v>
                </c:pt>
                <c:pt idx="12">
                  <c:v>Kristiinankaupunki</c:v>
                </c:pt>
                <c:pt idx="13">
                  <c:v>Kaskinen</c:v>
                </c:pt>
              </c:strCache>
            </c:strRef>
          </c:cat>
          <c:val>
            <c:numRef>
              <c:f>'Sos- ja terv.huolto, kunnat'!$L$3:$L$16</c:f>
              <c:numCache>
                <c:formatCode>0</c:formatCode>
                <c:ptCount val="14"/>
                <c:pt idx="0">
                  <c:v>2655.3308823529414</c:v>
                </c:pt>
                <c:pt idx="1">
                  <c:v>3013.6347547430901</c:v>
                </c:pt>
                <c:pt idx="2">
                  <c:v>3131.8385650224213</c:v>
                </c:pt>
                <c:pt idx="3">
                  <c:v>3326.2134441329013</c:v>
                </c:pt>
                <c:pt idx="4">
                  <c:v>3380.6420107538252</c:v>
                </c:pt>
                <c:pt idx="5">
                  <c:v>3491.1682227010019</c:v>
                </c:pt>
                <c:pt idx="6">
                  <c:v>3523.3488652432952</c:v>
                </c:pt>
                <c:pt idx="7">
                  <c:v>3657.2923035119893</c:v>
                </c:pt>
                <c:pt idx="8">
                  <c:v>3663.1017365780558</c:v>
                </c:pt>
                <c:pt idx="9">
                  <c:v>3728.13851746113</c:v>
                </c:pt>
                <c:pt idx="10">
                  <c:v>3738.1765843001131</c:v>
                </c:pt>
                <c:pt idx="11">
                  <c:v>3848.669594420046</c:v>
                </c:pt>
                <c:pt idx="12">
                  <c:v>4050.1575231822362</c:v>
                </c:pt>
                <c:pt idx="13">
                  <c:v>4809.8404932986796</c:v>
                </c:pt>
              </c:numCache>
            </c:numRef>
          </c:val>
          <c:extLst>
            <c:ext xmlns:c16="http://schemas.microsoft.com/office/drawing/2014/chart" uri="{C3380CC4-5D6E-409C-BE32-E72D297353CC}">
              <c16:uniqueId val="{00000000-F213-4FEF-BB38-B1C460CBE03C}"/>
            </c:ext>
          </c:extLst>
        </c:ser>
        <c:dLbls>
          <c:showLegendKey val="0"/>
          <c:showVal val="0"/>
          <c:showCatName val="0"/>
          <c:showSerName val="0"/>
          <c:showPercent val="0"/>
          <c:showBubbleSize val="0"/>
        </c:dLbls>
        <c:gapWidth val="219"/>
        <c:overlap val="-27"/>
        <c:axId val="426197920"/>
        <c:axId val="426196608"/>
      </c:barChart>
      <c:catAx>
        <c:axId val="4261979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426196608"/>
        <c:crosses val="autoZero"/>
        <c:auto val="1"/>
        <c:lblAlgn val="ctr"/>
        <c:lblOffset val="100"/>
        <c:noMultiLvlLbl val="0"/>
      </c:catAx>
      <c:valAx>
        <c:axId val="426196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4261979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FI"/>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err="1"/>
              <a:t>hemservice</a:t>
            </a:r>
            <a:r>
              <a:rPr lang="en-US"/>
              <a:t> </a:t>
            </a:r>
            <a:r>
              <a:rPr lang="en-US" err="1"/>
              <a:t>för</a:t>
            </a:r>
            <a:r>
              <a:rPr lang="en-US"/>
              <a:t> </a:t>
            </a:r>
            <a:r>
              <a:rPr lang="en-US" err="1"/>
              <a:t>barnfamiljer</a:t>
            </a:r>
            <a:endParaRPr lang="en-US"/>
          </a:p>
          <a:p>
            <a:pPr>
              <a:defRPr/>
            </a:pPr>
            <a:r>
              <a:rPr lang="en-US" err="1"/>
              <a:t>Lapsiperheiden</a:t>
            </a:r>
            <a:r>
              <a:rPr lang="en-US"/>
              <a:t> </a:t>
            </a:r>
            <a:r>
              <a:rPr lang="en-US" err="1"/>
              <a:t>kotipalvelut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FI"/>
        </a:p>
      </c:txPr>
    </c:title>
    <c:autoTitleDeleted val="0"/>
    <c:plotArea>
      <c:layout/>
      <c:lineChart>
        <c:grouping val="standard"/>
        <c:varyColors val="0"/>
        <c:ser>
          <c:idx val="0"/>
          <c:order val="0"/>
          <c:tx>
            <c:strRef>
              <c:f>Blad1!$B$33</c:f>
              <c:strCache>
                <c:ptCount val="1"/>
                <c:pt idx="0">
                  <c:v>% familjer som omfattats av hemservice och barnavårdsservice, Österbotten</c:v>
                </c:pt>
              </c:strCache>
            </c:strRef>
          </c:tx>
          <c:spPr>
            <a:ln w="28575" cap="rnd">
              <a:solidFill>
                <a:schemeClr val="accent1"/>
              </a:solidFill>
              <a:round/>
            </a:ln>
            <a:effectLst/>
          </c:spPr>
          <c:marker>
            <c:symbol val="none"/>
          </c:marker>
          <c:cat>
            <c:numRef>
              <c:f>Blad1!$C$23:$F$23</c:f>
              <c:numCache>
                <c:formatCode>General</c:formatCode>
                <c:ptCount val="4"/>
                <c:pt idx="0">
                  <c:v>2017</c:v>
                </c:pt>
                <c:pt idx="1">
                  <c:v>2018</c:v>
                </c:pt>
                <c:pt idx="2">
                  <c:v>2019</c:v>
                </c:pt>
                <c:pt idx="3">
                  <c:v>2020</c:v>
                </c:pt>
              </c:numCache>
            </c:numRef>
          </c:cat>
          <c:val>
            <c:numRef>
              <c:f>Blad1!$C$33:$F$33</c:f>
              <c:numCache>
                <c:formatCode>General</c:formatCode>
                <c:ptCount val="4"/>
                <c:pt idx="0">
                  <c:v>1.5</c:v>
                </c:pt>
                <c:pt idx="1">
                  <c:v>1.4</c:v>
                </c:pt>
                <c:pt idx="2">
                  <c:v>1.3</c:v>
                </c:pt>
                <c:pt idx="3">
                  <c:v>0.6</c:v>
                </c:pt>
              </c:numCache>
            </c:numRef>
          </c:val>
          <c:smooth val="0"/>
          <c:extLst>
            <c:ext xmlns:c16="http://schemas.microsoft.com/office/drawing/2014/chart" uri="{C3380CC4-5D6E-409C-BE32-E72D297353CC}">
              <c16:uniqueId val="{00000000-40B2-4026-BC02-02C23F04BE50}"/>
            </c:ext>
          </c:extLst>
        </c:ser>
        <c:ser>
          <c:idx val="1"/>
          <c:order val="1"/>
          <c:tx>
            <c:strRef>
              <c:f>Blad1!$B$34</c:f>
              <c:strCache>
                <c:ptCount val="1"/>
                <c:pt idx="0">
                  <c:v>% familjer som omfattats av hemservice och barnavårdsservice, hela landet</c:v>
                </c:pt>
              </c:strCache>
            </c:strRef>
          </c:tx>
          <c:spPr>
            <a:ln w="28575" cap="rnd">
              <a:solidFill>
                <a:schemeClr val="accent2"/>
              </a:solidFill>
              <a:round/>
            </a:ln>
            <a:effectLst/>
          </c:spPr>
          <c:marker>
            <c:symbol val="none"/>
          </c:marker>
          <c:cat>
            <c:numRef>
              <c:f>Blad1!$C$23:$F$23</c:f>
              <c:numCache>
                <c:formatCode>General</c:formatCode>
                <c:ptCount val="4"/>
                <c:pt idx="0">
                  <c:v>2017</c:v>
                </c:pt>
                <c:pt idx="1">
                  <c:v>2018</c:v>
                </c:pt>
                <c:pt idx="2">
                  <c:v>2019</c:v>
                </c:pt>
                <c:pt idx="3">
                  <c:v>2020</c:v>
                </c:pt>
              </c:numCache>
            </c:numRef>
          </c:cat>
          <c:val>
            <c:numRef>
              <c:f>Blad1!$C$34:$F$34</c:f>
              <c:numCache>
                <c:formatCode>General</c:formatCode>
                <c:ptCount val="4"/>
                <c:pt idx="0">
                  <c:v>2.4</c:v>
                </c:pt>
                <c:pt idx="1">
                  <c:v>2.2999999999999998</c:v>
                </c:pt>
                <c:pt idx="2">
                  <c:v>2.5</c:v>
                </c:pt>
                <c:pt idx="3">
                  <c:v>2.2999999999999998</c:v>
                </c:pt>
              </c:numCache>
            </c:numRef>
          </c:val>
          <c:smooth val="0"/>
          <c:extLst>
            <c:ext xmlns:c16="http://schemas.microsoft.com/office/drawing/2014/chart" uri="{C3380CC4-5D6E-409C-BE32-E72D297353CC}">
              <c16:uniqueId val="{00000001-40B2-4026-BC02-02C23F04BE50}"/>
            </c:ext>
          </c:extLst>
        </c:ser>
        <c:dLbls>
          <c:showLegendKey val="0"/>
          <c:showVal val="0"/>
          <c:showCatName val="0"/>
          <c:showSerName val="0"/>
          <c:showPercent val="0"/>
          <c:showBubbleSize val="0"/>
        </c:dLbls>
        <c:smooth val="0"/>
        <c:axId val="357479624"/>
        <c:axId val="357472736"/>
      </c:lineChart>
      <c:catAx>
        <c:axId val="357479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357472736"/>
        <c:crosses val="autoZero"/>
        <c:auto val="1"/>
        <c:lblAlgn val="ctr"/>
        <c:lblOffset val="100"/>
        <c:noMultiLvlLbl val="0"/>
      </c:catAx>
      <c:valAx>
        <c:axId val="35747273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357479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FI"/>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err="1"/>
              <a:t>Specialiserade</a:t>
            </a:r>
            <a:r>
              <a:rPr lang="en-US"/>
              <a:t> </a:t>
            </a:r>
            <a:r>
              <a:rPr lang="en-US" err="1"/>
              <a:t>sjukvårdens</a:t>
            </a:r>
            <a:r>
              <a:rPr lang="en-US"/>
              <a:t> </a:t>
            </a:r>
            <a:r>
              <a:rPr lang="en-US" err="1"/>
              <a:t>öppenvård</a:t>
            </a:r>
            <a:endParaRPr lang="en-US"/>
          </a:p>
          <a:p>
            <a:pPr>
              <a:defRPr/>
            </a:pPr>
            <a:r>
              <a:rPr lang="en-US" err="1"/>
              <a:t>Erikoissairaanhoidon</a:t>
            </a:r>
            <a:r>
              <a:rPr lang="en-US" baseline="0"/>
              <a:t> </a:t>
            </a:r>
            <a:r>
              <a:rPr lang="en-US" baseline="0" err="1"/>
              <a:t>avohoito</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FI"/>
        </a:p>
      </c:txPr>
    </c:title>
    <c:autoTitleDeleted val="0"/>
    <c:plotArea>
      <c:layout/>
      <c:barChart>
        <c:barDir val="col"/>
        <c:grouping val="clustered"/>
        <c:varyColors val="0"/>
        <c:ser>
          <c:idx val="0"/>
          <c:order val="0"/>
          <c:tx>
            <c:strRef>
              <c:f>Blad1!$B$47</c:f>
              <c:strCache>
                <c:ptCount val="1"/>
                <c:pt idx="0">
                  <c:v>Öppenvårdsbesök, barnpsykiatri / 1000 i åldrarna 0 - 12 år Österbotten*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Blad1!$C$23:$F$23</c:f>
              <c:numCache>
                <c:formatCode>General</c:formatCode>
                <c:ptCount val="4"/>
                <c:pt idx="0">
                  <c:v>2017</c:v>
                </c:pt>
                <c:pt idx="1">
                  <c:v>2018</c:v>
                </c:pt>
                <c:pt idx="2">
                  <c:v>2019</c:v>
                </c:pt>
                <c:pt idx="3">
                  <c:v>2020</c:v>
                </c:pt>
              </c:numCache>
            </c:numRef>
          </c:cat>
          <c:val>
            <c:numRef>
              <c:f>Blad1!$C$47:$F$47</c:f>
              <c:numCache>
                <c:formatCode>General</c:formatCode>
                <c:ptCount val="4"/>
                <c:pt idx="0">
                  <c:v>257.10000000000002</c:v>
                </c:pt>
                <c:pt idx="1">
                  <c:v>260.60000000000002</c:v>
                </c:pt>
                <c:pt idx="2">
                  <c:v>212.5</c:v>
                </c:pt>
                <c:pt idx="3">
                  <c:v>272.8</c:v>
                </c:pt>
              </c:numCache>
            </c:numRef>
          </c:val>
          <c:extLst>
            <c:ext xmlns:c16="http://schemas.microsoft.com/office/drawing/2014/chart" uri="{C3380CC4-5D6E-409C-BE32-E72D297353CC}">
              <c16:uniqueId val="{00000000-DD6D-47D1-A709-52022170A362}"/>
            </c:ext>
          </c:extLst>
        </c:ser>
        <c:ser>
          <c:idx val="1"/>
          <c:order val="1"/>
          <c:tx>
            <c:strRef>
              <c:f>Blad1!$B$48</c:f>
              <c:strCache>
                <c:ptCount val="1"/>
                <c:pt idx="0">
                  <c:v>Öppenvårdsbesök, barnpsykiatri / 1000 i åldrarna 0 - 12 år, hela landet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Blad1!$C$23:$F$23</c:f>
              <c:numCache>
                <c:formatCode>General</c:formatCode>
                <c:ptCount val="4"/>
                <c:pt idx="0">
                  <c:v>2017</c:v>
                </c:pt>
                <c:pt idx="1">
                  <c:v>2018</c:v>
                </c:pt>
                <c:pt idx="2">
                  <c:v>2019</c:v>
                </c:pt>
                <c:pt idx="3">
                  <c:v>2020</c:v>
                </c:pt>
              </c:numCache>
            </c:numRef>
          </c:cat>
          <c:val>
            <c:numRef>
              <c:f>Blad1!$C$48:$F$48</c:f>
              <c:numCache>
                <c:formatCode>General</c:formatCode>
                <c:ptCount val="4"/>
                <c:pt idx="0">
                  <c:v>329.1</c:v>
                </c:pt>
                <c:pt idx="1">
                  <c:v>342.7</c:v>
                </c:pt>
                <c:pt idx="2">
                  <c:v>338.6</c:v>
                </c:pt>
                <c:pt idx="3">
                  <c:v>361.7</c:v>
                </c:pt>
              </c:numCache>
            </c:numRef>
          </c:val>
          <c:extLst>
            <c:ext xmlns:c16="http://schemas.microsoft.com/office/drawing/2014/chart" uri="{C3380CC4-5D6E-409C-BE32-E72D297353CC}">
              <c16:uniqueId val="{00000001-DD6D-47D1-A709-52022170A362}"/>
            </c:ext>
          </c:extLst>
        </c:ser>
        <c:ser>
          <c:idx val="2"/>
          <c:order val="2"/>
          <c:tx>
            <c:strRef>
              <c:f>Blad1!$B$49</c:f>
              <c:strCache>
                <c:ptCount val="1"/>
                <c:pt idx="0">
                  <c:v>Öppenvårdsbesök, ungdomspsykiatri / 1 000 i åldrarna 13 - 17 år Österbotten*</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Blad1!$C$23:$F$23</c:f>
              <c:numCache>
                <c:formatCode>General</c:formatCode>
                <c:ptCount val="4"/>
                <c:pt idx="0">
                  <c:v>2017</c:v>
                </c:pt>
                <c:pt idx="1">
                  <c:v>2018</c:v>
                </c:pt>
                <c:pt idx="2">
                  <c:v>2019</c:v>
                </c:pt>
                <c:pt idx="3">
                  <c:v>2020</c:v>
                </c:pt>
              </c:numCache>
            </c:numRef>
          </c:cat>
          <c:val>
            <c:numRef>
              <c:f>Blad1!$C$49:$F$49</c:f>
              <c:numCache>
                <c:formatCode>General</c:formatCode>
                <c:ptCount val="4"/>
                <c:pt idx="0">
                  <c:v>890</c:v>
                </c:pt>
                <c:pt idx="1">
                  <c:v>893.3</c:v>
                </c:pt>
                <c:pt idx="2">
                  <c:v>584.29999999999995</c:v>
                </c:pt>
                <c:pt idx="3">
                  <c:v>859.6</c:v>
                </c:pt>
              </c:numCache>
            </c:numRef>
          </c:val>
          <c:extLst>
            <c:ext xmlns:c16="http://schemas.microsoft.com/office/drawing/2014/chart" uri="{C3380CC4-5D6E-409C-BE32-E72D297353CC}">
              <c16:uniqueId val="{00000002-DD6D-47D1-A709-52022170A362}"/>
            </c:ext>
          </c:extLst>
        </c:ser>
        <c:ser>
          <c:idx val="3"/>
          <c:order val="3"/>
          <c:tx>
            <c:strRef>
              <c:f>Blad1!$B$50</c:f>
              <c:strCache>
                <c:ptCount val="1"/>
                <c:pt idx="0">
                  <c:v>Öppenvårdsbesök, ungdomspsykiatri / 1 000 i åldrarna 13 - 17 år hea landet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Blad1!$C$23:$F$23</c:f>
              <c:numCache>
                <c:formatCode>General</c:formatCode>
                <c:ptCount val="4"/>
                <c:pt idx="0">
                  <c:v>2017</c:v>
                </c:pt>
                <c:pt idx="1">
                  <c:v>2018</c:v>
                </c:pt>
                <c:pt idx="2">
                  <c:v>2019</c:v>
                </c:pt>
                <c:pt idx="3">
                  <c:v>2020</c:v>
                </c:pt>
              </c:numCache>
            </c:numRef>
          </c:cat>
          <c:val>
            <c:numRef>
              <c:f>Blad1!$C$50:$F$50</c:f>
              <c:numCache>
                <c:formatCode>General</c:formatCode>
                <c:ptCount val="4"/>
                <c:pt idx="0">
                  <c:v>1157.0999999999999</c:v>
                </c:pt>
                <c:pt idx="1">
                  <c:v>1174</c:v>
                </c:pt>
                <c:pt idx="2">
                  <c:v>1151</c:v>
                </c:pt>
                <c:pt idx="3">
                  <c:v>1215</c:v>
                </c:pt>
              </c:numCache>
            </c:numRef>
          </c:val>
          <c:extLst>
            <c:ext xmlns:c16="http://schemas.microsoft.com/office/drawing/2014/chart" uri="{C3380CC4-5D6E-409C-BE32-E72D297353CC}">
              <c16:uniqueId val="{00000003-DD6D-47D1-A709-52022170A362}"/>
            </c:ext>
          </c:extLst>
        </c:ser>
        <c:ser>
          <c:idx val="4"/>
          <c:order val="4"/>
          <c:tx>
            <c:strRef>
              <c:f>Blad1!$B$51</c:f>
              <c:strCache>
                <c:ptCount val="1"/>
                <c:pt idx="0">
                  <c:v>Öppenvårdsbesök, barnsjukdomar/ 1000 i åldrarna 0 - 14 år, Österbotten</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Blad1!$C$23:$F$23</c:f>
              <c:numCache>
                <c:formatCode>General</c:formatCode>
                <c:ptCount val="4"/>
                <c:pt idx="0">
                  <c:v>2017</c:v>
                </c:pt>
                <c:pt idx="1">
                  <c:v>2018</c:v>
                </c:pt>
                <c:pt idx="2">
                  <c:v>2019</c:v>
                </c:pt>
                <c:pt idx="3">
                  <c:v>2020</c:v>
                </c:pt>
              </c:numCache>
            </c:numRef>
          </c:cat>
          <c:val>
            <c:numRef>
              <c:f>Blad1!$C$51:$F$51</c:f>
              <c:numCache>
                <c:formatCode>General</c:formatCode>
                <c:ptCount val="4"/>
                <c:pt idx="0">
                  <c:v>628.9</c:v>
                </c:pt>
                <c:pt idx="1">
                  <c:v>614.5</c:v>
                </c:pt>
                <c:pt idx="2">
                  <c:v>440.3</c:v>
                </c:pt>
                <c:pt idx="3">
                  <c:v>539.1</c:v>
                </c:pt>
              </c:numCache>
            </c:numRef>
          </c:val>
          <c:extLst>
            <c:ext xmlns:c16="http://schemas.microsoft.com/office/drawing/2014/chart" uri="{C3380CC4-5D6E-409C-BE32-E72D297353CC}">
              <c16:uniqueId val="{00000004-DD6D-47D1-A709-52022170A362}"/>
            </c:ext>
          </c:extLst>
        </c:ser>
        <c:ser>
          <c:idx val="5"/>
          <c:order val="5"/>
          <c:tx>
            <c:strRef>
              <c:f>Blad1!$B$52</c:f>
              <c:strCache>
                <c:ptCount val="1"/>
                <c:pt idx="0">
                  <c:v>Öppenvårdsbesök, barnsjukdomar/ 1000 i åldrarna 0 - 14 år, hela landet</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Blad1!$C$23:$F$23</c:f>
              <c:numCache>
                <c:formatCode>General</c:formatCode>
                <c:ptCount val="4"/>
                <c:pt idx="0">
                  <c:v>2017</c:v>
                </c:pt>
                <c:pt idx="1">
                  <c:v>2018</c:v>
                </c:pt>
                <c:pt idx="2">
                  <c:v>2019</c:v>
                </c:pt>
                <c:pt idx="3">
                  <c:v>2020</c:v>
                </c:pt>
              </c:numCache>
            </c:numRef>
          </c:cat>
          <c:val>
            <c:numRef>
              <c:f>Blad1!$C$52:$F$52</c:f>
              <c:numCache>
                <c:formatCode>General</c:formatCode>
                <c:ptCount val="4"/>
                <c:pt idx="0">
                  <c:v>461.4</c:v>
                </c:pt>
                <c:pt idx="1">
                  <c:v>473.6</c:v>
                </c:pt>
                <c:pt idx="2">
                  <c:v>488.3</c:v>
                </c:pt>
                <c:pt idx="3">
                  <c:v>490.4</c:v>
                </c:pt>
              </c:numCache>
            </c:numRef>
          </c:val>
          <c:extLst>
            <c:ext xmlns:c16="http://schemas.microsoft.com/office/drawing/2014/chart" uri="{C3380CC4-5D6E-409C-BE32-E72D297353CC}">
              <c16:uniqueId val="{00000005-DD6D-47D1-A709-52022170A362}"/>
            </c:ext>
          </c:extLst>
        </c:ser>
        <c:dLbls>
          <c:dLblPos val="outEnd"/>
          <c:showLegendKey val="0"/>
          <c:showVal val="1"/>
          <c:showCatName val="0"/>
          <c:showSerName val="0"/>
          <c:showPercent val="0"/>
          <c:showBubbleSize val="0"/>
        </c:dLbls>
        <c:gapWidth val="219"/>
        <c:overlap val="-27"/>
        <c:axId val="356673504"/>
        <c:axId val="356667272"/>
      </c:barChart>
      <c:catAx>
        <c:axId val="3566735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356667272"/>
        <c:crosses val="autoZero"/>
        <c:auto val="1"/>
        <c:lblAlgn val="ctr"/>
        <c:lblOffset val="100"/>
        <c:noMultiLvlLbl val="0"/>
      </c:catAx>
      <c:valAx>
        <c:axId val="356667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3566735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FI"/>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err="1"/>
              <a:t>somatisk</a:t>
            </a:r>
            <a:r>
              <a:rPr lang="fi-FI"/>
              <a:t> </a:t>
            </a:r>
            <a:r>
              <a:rPr lang="fi-FI" err="1"/>
              <a:t>specialiserad</a:t>
            </a:r>
            <a:r>
              <a:rPr lang="fi-FI"/>
              <a:t> </a:t>
            </a:r>
            <a:r>
              <a:rPr lang="fi-FI" err="1"/>
              <a:t>avdelningsvård</a:t>
            </a:r>
            <a:endParaRPr lang="fi-FI"/>
          </a:p>
          <a:p>
            <a:pPr>
              <a:defRPr/>
            </a:pPr>
            <a:r>
              <a:rPr lang="fi-FI"/>
              <a:t>Somaattinen erikoisosastohoito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FI"/>
        </a:p>
      </c:txPr>
    </c:title>
    <c:autoTitleDeleted val="0"/>
    <c:plotArea>
      <c:layout/>
      <c:barChart>
        <c:barDir val="col"/>
        <c:grouping val="clustered"/>
        <c:varyColors val="0"/>
        <c:ser>
          <c:idx val="0"/>
          <c:order val="0"/>
          <c:tx>
            <c:strRef>
              <c:f>SOTKAnet!$A$3:$B$3</c:f>
              <c:strCache>
                <c:ptCount val="2"/>
                <c:pt idx="0">
                  <c:v>Patienter i åldrarna 0 - 15 år som vårdats på sjukhus på grund av skador och förgiftningar / 1 000 i samma åldrar</c:v>
                </c:pt>
                <c:pt idx="1">
                  <c:v>Hela landet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SOTKAnet!$C$2:$D$2</c:f>
              <c:strCache>
                <c:ptCount val="2"/>
                <c:pt idx="0">
                  <c:v>2019</c:v>
                </c:pt>
                <c:pt idx="1">
                  <c:v>2020</c:v>
                </c:pt>
              </c:strCache>
            </c:strRef>
          </c:cat>
          <c:val>
            <c:numRef>
              <c:f>SOTKAnet!$C$3:$D$3</c:f>
              <c:numCache>
                <c:formatCode>General</c:formatCode>
                <c:ptCount val="2"/>
                <c:pt idx="0">
                  <c:v>7.4</c:v>
                </c:pt>
                <c:pt idx="1">
                  <c:v>6.8</c:v>
                </c:pt>
              </c:numCache>
            </c:numRef>
          </c:val>
          <c:extLst>
            <c:ext xmlns:c16="http://schemas.microsoft.com/office/drawing/2014/chart" uri="{C3380CC4-5D6E-409C-BE32-E72D297353CC}">
              <c16:uniqueId val="{00000000-FCC6-4740-8052-5B88F6FBB3DD}"/>
            </c:ext>
          </c:extLst>
        </c:ser>
        <c:ser>
          <c:idx val="1"/>
          <c:order val="1"/>
          <c:tx>
            <c:strRef>
              <c:f>SOTKAnet!$A$4:$B$4</c:f>
              <c:strCache>
                <c:ptCount val="2"/>
                <c:pt idx="0">
                  <c:v>Patienter i åldrarna 0 - 15 år som vårdats på sjukhus på grund av skador och förgiftningar / 1 000 i samma åldrar</c:v>
                </c:pt>
                <c:pt idx="1">
                  <c:v>Österbotten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SOTKAnet!$C$2:$D$2</c:f>
              <c:strCache>
                <c:ptCount val="2"/>
                <c:pt idx="0">
                  <c:v>2019</c:v>
                </c:pt>
                <c:pt idx="1">
                  <c:v>2020</c:v>
                </c:pt>
              </c:strCache>
            </c:strRef>
          </c:cat>
          <c:val>
            <c:numRef>
              <c:f>SOTKAnet!$C$4:$D$4</c:f>
              <c:numCache>
                <c:formatCode>General</c:formatCode>
                <c:ptCount val="2"/>
                <c:pt idx="0">
                  <c:v>8.6</c:v>
                </c:pt>
                <c:pt idx="1">
                  <c:v>10.3</c:v>
                </c:pt>
              </c:numCache>
            </c:numRef>
          </c:val>
          <c:extLst>
            <c:ext xmlns:c16="http://schemas.microsoft.com/office/drawing/2014/chart" uri="{C3380CC4-5D6E-409C-BE32-E72D297353CC}">
              <c16:uniqueId val="{00000001-FCC6-4740-8052-5B88F6FBB3DD}"/>
            </c:ext>
          </c:extLst>
        </c:ser>
        <c:ser>
          <c:idx val="2"/>
          <c:order val="2"/>
          <c:tx>
            <c:strRef>
              <c:f>SOTKAnet!$A$5:$B$5</c:f>
              <c:strCache>
                <c:ptCount val="2"/>
                <c:pt idx="0">
                  <c:v>Vårdperioder i anslutning till hem- och fritidsolycksfall bland 0 - 14-åringar / 10 000 personer i samma ålder</c:v>
                </c:pt>
                <c:pt idx="1">
                  <c:v>Hela landet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SOTKAnet!$C$2:$D$2</c:f>
              <c:strCache>
                <c:ptCount val="2"/>
                <c:pt idx="0">
                  <c:v>2019</c:v>
                </c:pt>
                <c:pt idx="1">
                  <c:v>2020</c:v>
                </c:pt>
              </c:strCache>
            </c:strRef>
          </c:cat>
          <c:val>
            <c:numRef>
              <c:f>SOTKAnet!$C$5:$D$5</c:f>
              <c:numCache>
                <c:formatCode>General</c:formatCode>
                <c:ptCount val="2"/>
                <c:pt idx="0">
                  <c:v>67</c:v>
                </c:pt>
                <c:pt idx="1">
                  <c:v>58.8</c:v>
                </c:pt>
              </c:numCache>
            </c:numRef>
          </c:val>
          <c:extLst>
            <c:ext xmlns:c16="http://schemas.microsoft.com/office/drawing/2014/chart" uri="{C3380CC4-5D6E-409C-BE32-E72D297353CC}">
              <c16:uniqueId val="{00000002-FCC6-4740-8052-5B88F6FBB3DD}"/>
            </c:ext>
          </c:extLst>
        </c:ser>
        <c:ser>
          <c:idx val="3"/>
          <c:order val="3"/>
          <c:tx>
            <c:strRef>
              <c:f>SOTKAnet!$A$6:$B$6</c:f>
              <c:strCache>
                <c:ptCount val="2"/>
                <c:pt idx="0">
                  <c:v>Vårdperioder i anslutning till hem- och fritidsolycksfall bland 0 - 14-åringar / 10 000 personer i samma ålder</c:v>
                </c:pt>
                <c:pt idx="1">
                  <c:v>Österbotten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SOTKAnet!$C$2:$D$2</c:f>
              <c:strCache>
                <c:ptCount val="2"/>
                <c:pt idx="0">
                  <c:v>2019</c:v>
                </c:pt>
                <c:pt idx="1">
                  <c:v>2020</c:v>
                </c:pt>
              </c:strCache>
            </c:strRef>
          </c:cat>
          <c:val>
            <c:numRef>
              <c:f>SOTKAnet!$C$6:$D$6</c:f>
              <c:numCache>
                <c:formatCode>General</c:formatCode>
                <c:ptCount val="2"/>
                <c:pt idx="0">
                  <c:v>75.900000000000006</c:v>
                </c:pt>
                <c:pt idx="1">
                  <c:v>90.3</c:v>
                </c:pt>
              </c:numCache>
            </c:numRef>
          </c:val>
          <c:extLst>
            <c:ext xmlns:c16="http://schemas.microsoft.com/office/drawing/2014/chart" uri="{C3380CC4-5D6E-409C-BE32-E72D297353CC}">
              <c16:uniqueId val="{00000003-FCC6-4740-8052-5B88F6FBB3DD}"/>
            </c:ext>
          </c:extLst>
        </c:ser>
        <c:ser>
          <c:idx val="4"/>
          <c:order val="4"/>
          <c:tx>
            <c:strRef>
              <c:f>SOTKAnet!$A$7:$B$7</c:f>
              <c:strCache>
                <c:ptCount val="2"/>
                <c:pt idx="0">
                  <c:v>Vårdperioder i specialiserad somatisk vård på vårdavdelning i åldrarna 0 - 17 år / 1 000 i samma åldrar</c:v>
                </c:pt>
                <c:pt idx="1">
                  <c:v>Hela landet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SOTKAnet!$C$2:$D$2</c:f>
              <c:strCache>
                <c:ptCount val="2"/>
                <c:pt idx="0">
                  <c:v>2019</c:v>
                </c:pt>
                <c:pt idx="1">
                  <c:v>2020</c:v>
                </c:pt>
              </c:strCache>
            </c:strRef>
          </c:cat>
          <c:val>
            <c:numRef>
              <c:f>SOTKAnet!$C$7:$D$7</c:f>
              <c:numCache>
                <c:formatCode>General</c:formatCode>
                <c:ptCount val="2"/>
                <c:pt idx="0">
                  <c:v>60.9</c:v>
                </c:pt>
                <c:pt idx="1">
                  <c:v>52.7</c:v>
                </c:pt>
              </c:numCache>
            </c:numRef>
          </c:val>
          <c:extLst>
            <c:ext xmlns:c16="http://schemas.microsoft.com/office/drawing/2014/chart" uri="{C3380CC4-5D6E-409C-BE32-E72D297353CC}">
              <c16:uniqueId val="{00000004-FCC6-4740-8052-5B88F6FBB3DD}"/>
            </c:ext>
          </c:extLst>
        </c:ser>
        <c:ser>
          <c:idx val="5"/>
          <c:order val="5"/>
          <c:tx>
            <c:strRef>
              <c:f>SOTKAnet!$A$8:$B$8</c:f>
              <c:strCache>
                <c:ptCount val="2"/>
                <c:pt idx="0">
                  <c:v>Vårdperioder i specialiserad somatisk vård på vårdavdelning i åldrarna 0 - 17 år / 1 000 i samma åldrar</c:v>
                </c:pt>
                <c:pt idx="1">
                  <c:v>Österbotten</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SOTKAnet!$C$2:$D$2</c:f>
              <c:strCache>
                <c:ptCount val="2"/>
                <c:pt idx="0">
                  <c:v>2019</c:v>
                </c:pt>
                <c:pt idx="1">
                  <c:v>2020</c:v>
                </c:pt>
              </c:strCache>
            </c:strRef>
          </c:cat>
          <c:val>
            <c:numRef>
              <c:f>SOTKAnet!$C$8:$D$8</c:f>
              <c:numCache>
                <c:formatCode>General</c:formatCode>
                <c:ptCount val="2"/>
                <c:pt idx="0">
                  <c:v>119.5</c:v>
                </c:pt>
                <c:pt idx="1">
                  <c:v>109.9</c:v>
                </c:pt>
              </c:numCache>
            </c:numRef>
          </c:val>
          <c:extLst>
            <c:ext xmlns:c16="http://schemas.microsoft.com/office/drawing/2014/chart" uri="{C3380CC4-5D6E-409C-BE32-E72D297353CC}">
              <c16:uniqueId val="{00000005-FCC6-4740-8052-5B88F6FBB3DD}"/>
            </c:ext>
          </c:extLst>
        </c:ser>
        <c:dLbls>
          <c:dLblPos val="outEnd"/>
          <c:showLegendKey val="0"/>
          <c:showVal val="1"/>
          <c:showCatName val="0"/>
          <c:showSerName val="0"/>
          <c:showPercent val="0"/>
          <c:showBubbleSize val="0"/>
        </c:dLbls>
        <c:gapWidth val="219"/>
        <c:overlap val="-27"/>
        <c:axId val="591534960"/>
        <c:axId val="591533976"/>
      </c:barChart>
      <c:catAx>
        <c:axId val="591534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591533976"/>
        <c:crosses val="autoZero"/>
        <c:auto val="1"/>
        <c:lblAlgn val="ctr"/>
        <c:lblOffset val="100"/>
        <c:noMultiLvlLbl val="0"/>
      </c:catAx>
      <c:valAx>
        <c:axId val="591533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5915349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FI"/>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err="1"/>
              <a:t>vårdperioder</a:t>
            </a:r>
            <a:r>
              <a:rPr lang="en-US"/>
              <a:t>, barn-</a:t>
            </a:r>
            <a:r>
              <a:rPr lang="en-US" baseline="0"/>
              <a:t> </a:t>
            </a:r>
            <a:r>
              <a:rPr lang="en-US" baseline="0" err="1"/>
              <a:t>och</a:t>
            </a:r>
            <a:r>
              <a:rPr lang="en-US" baseline="0"/>
              <a:t> </a:t>
            </a:r>
            <a:r>
              <a:rPr lang="en-US" baseline="0" err="1"/>
              <a:t>ungdomspsykiatri</a:t>
            </a:r>
            <a:endParaRPr lang="en-US" baseline="0"/>
          </a:p>
          <a:p>
            <a:pPr>
              <a:defRPr/>
            </a:pPr>
            <a:r>
              <a:rPr lang="en-US" baseline="0" err="1"/>
              <a:t>hoitojaksot</a:t>
            </a:r>
            <a:r>
              <a:rPr lang="en-US" baseline="0"/>
              <a:t>, </a:t>
            </a:r>
            <a:r>
              <a:rPr lang="en-US" baseline="0" err="1"/>
              <a:t>lasten</a:t>
            </a:r>
            <a:r>
              <a:rPr lang="en-US" baseline="0"/>
              <a:t> ja </a:t>
            </a:r>
            <a:r>
              <a:rPr lang="en-US" baseline="0" err="1"/>
              <a:t>nuorten</a:t>
            </a:r>
            <a:r>
              <a:rPr lang="en-US" baseline="0"/>
              <a:t> </a:t>
            </a:r>
            <a:r>
              <a:rPr lang="en-US" baseline="0" err="1"/>
              <a:t>psykiatria</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FI"/>
        </a:p>
      </c:txPr>
    </c:title>
    <c:autoTitleDeleted val="0"/>
    <c:plotArea>
      <c:layout/>
      <c:barChart>
        <c:barDir val="col"/>
        <c:grouping val="clustered"/>
        <c:varyColors val="0"/>
        <c:ser>
          <c:idx val="0"/>
          <c:order val="0"/>
          <c:tx>
            <c:strRef>
              <c:f>SOTKAnet!$A$3:$B$3</c:f>
              <c:strCache>
                <c:ptCount val="2"/>
                <c:pt idx="0">
                  <c:v>Vårdperioder i psykiatrisk institutionsvård i åldrarna 0 - 6 år / 1 000 i samma åldrar</c:v>
                </c:pt>
                <c:pt idx="1">
                  <c:v>Hela landet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SOTKAnet!$C$2:$D$2</c:f>
              <c:strCache>
                <c:ptCount val="2"/>
                <c:pt idx="0">
                  <c:v>2019</c:v>
                </c:pt>
                <c:pt idx="1">
                  <c:v>2020</c:v>
                </c:pt>
              </c:strCache>
            </c:strRef>
          </c:cat>
          <c:val>
            <c:numRef>
              <c:f>SOTKAnet!$C$3:$D$3</c:f>
              <c:numCache>
                <c:formatCode>General</c:formatCode>
                <c:ptCount val="2"/>
                <c:pt idx="0">
                  <c:v>0.1</c:v>
                </c:pt>
                <c:pt idx="1">
                  <c:v>0.1</c:v>
                </c:pt>
              </c:numCache>
            </c:numRef>
          </c:val>
          <c:extLst>
            <c:ext xmlns:c16="http://schemas.microsoft.com/office/drawing/2014/chart" uri="{C3380CC4-5D6E-409C-BE32-E72D297353CC}">
              <c16:uniqueId val="{00000000-C7AF-4318-A5FF-9A4BC2457D8E}"/>
            </c:ext>
          </c:extLst>
        </c:ser>
        <c:ser>
          <c:idx val="1"/>
          <c:order val="1"/>
          <c:tx>
            <c:strRef>
              <c:f>SOTKAnet!$A$4:$B$4</c:f>
              <c:strCache>
                <c:ptCount val="2"/>
                <c:pt idx="0">
                  <c:v>Vårdperioder i psykiatrisk institutionsvård i åldrarna 0 - 6 år / 1 000 i samma åldrar</c:v>
                </c:pt>
                <c:pt idx="1">
                  <c:v>Österbotten</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SOTKAnet!$C$2:$D$2</c:f>
              <c:strCache>
                <c:ptCount val="2"/>
                <c:pt idx="0">
                  <c:v>2019</c:v>
                </c:pt>
                <c:pt idx="1">
                  <c:v>2020</c:v>
                </c:pt>
              </c:strCache>
            </c:strRef>
          </c:cat>
          <c:val>
            <c:numRef>
              <c:f>SOTKAnet!$C$4:$D$4</c:f>
              <c:numCache>
                <c:formatCode>General</c:formatCode>
                <c:ptCount val="2"/>
                <c:pt idx="0">
                  <c:v>0.2</c:v>
                </c:pt>
                <c:pt idx="1">
                  <c:v>0.1</c:v>
                </c:pt>
              </c:numCache>
            </c:numRef>
          </c:val>
          <c:extLst>
            <c:ext xmlns:c16="http://schemas.microsoft.com/office/drawing/2014/chart" uri="{C3380CC4-5D6E-409C-BE32-E72D297353CC}">
              <c16:uniqueId val="{00000001-C7AF-4318-A5FF-9A4BC2457D8E}"/>
            </c:ext>
          </c:extLst>
        </c:ser>
        <c:ser>
          <c:idx val="2"/>
          <c:order val="2"/>
          <c:tx>
            <c:strRef>
              <c:f>SOTKAnet!$A$5:$B$5</c:f>
              <c:strCache>
                <c:ptCount val="2"/>
                <c:pt idx="0">
                  <c:v>Vårdperioder i psykiatrisk institutionsvård i åldrarna 13 - 17 år / 1 000 i samma åldrar</c:v>
                </c:pt>
                <c:pt idx="1">
                  <c:v>Hela landet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SOTKAnet!$C$2:$D$2</c:f>
              <c:strCache>
                <c:ptCount val="2"/>
                <c:pt idx="0">
                  <c:v>2019</c:v>
                </c:pt>
                <c:pt idx="1">
                  <c:v>2020</c:v>
                </c:pt>
              </c:strCache>
            </c:strRef>
          </c:cat>
          <c:val>
            <c:numRef>
              <c:f>SOTKAnet!$C$5:$D$5</c:f>
              <c:numCache>
                <c:formatCode>General</c:formatCode>
                <c:ptCount val="2"/>
                <c:pt idx="0">
                  <c:v>15.5</c:v>
                </c:pt>
                <c:pt idx="1">
                  <c:v>14.8</c:v>
                </c:pt>
              </c:numCache>
            </c:numRef>
          </c:val>
          <c:extLst>
            <c:ext xmlns:c16="http://schemas.microsoft.com/office/drawing/2014/chart" uri="{C3380CC4-5D6E-409C-BE32-E72D297353CC}">
              <c16:uniqueId val="{00000002-C7AF-4318-A5FF-9A4BC2457D8E}"/>
            </c:ext>
          </c:extLst>
        </c:ser>
        <c:ser>
          <c:idx val="3"/>
          <c:order val="3"/>
          <c:tx>
            <c:strRef>
              <c:f>SOTKAnet!$A$6:$B$6</c:f>
              <c:strCache>
                <c:ptCount val="2"/>
                <c:pt idx="0">
                  <c:v>Vårdperioder i psykiatrisk institutionsvård i åldrarna 13 - 17 år / 1 000 i samma åldrar</c:v>
                </c:pt>
                <c:pt idx="1">
                  <c:v>Österbotten</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SOTKAnet!$C$2:$D$2</c:f>
              <c:strCache>
                <c:ptCount val="2"/>
                <c:pt idx="0">
                  <c:v>2019</c:v>
                </c:pt>
                <c:pt idx="1">
                  <c:v>2020</c:v>
                </c:pt>
              </c:strCache>
            </c:strRef>
          </c:cat>
          <c:val>
            <c:numRef>
              <c:f>SOTKAnet!$C$6:$D$6</c:f>
              <c:numCache>
                <c:formatCode>General</c:formatCode>
                <c:ptCount val="2"/>
                <c:pt idx="0">
                  <c:v>12.8</c:v>
                </c:pt>
                <c:pt idx="1">
                  <c:v>13.2</c:v>
                </c:pt>
              </c:numCache>
            </c:numRef>
          </c:val>
          <c:extLst>
            <c:ext xmlns:c16="http://schemas.microsoft.com/office/drawing/2014/chart" uri="{C3380CC4-5D6E-409C-BE32-E72D297353CC}">
              <c16:uniqueId val="{00000003-C7AF-4318-A5FF-9A4BC2457D8E}"/>
            </c:ext>
          </c:extLst>
        </c:ser>
        <c:ser>
          <c:idx val="4"/>
          <c:order val="4"/>
          <c:tx>
            <c:strRef>
              <c:f>SOTKAnet!$A$7:$B$7</c:f>
              <c:strCache>
                <c:ptCount val="2"/>
                <c:pt idx="0">
                  <c:v>Vårdperioder i psykiatrisk institutionsvård i åldrarna 7 - 12 år / 1 000 i samma åldrar</c:v>
                </c:pt>
                <c:pt idx="1">
                  <c:v>Hela landet</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SOTKAnet!$C$2:$D$2</c:f>
              <c:strCache>
                <c:ptCount val="2"/>
                <c:pt idx="0">
                  <c:v>2019</c:v>
                </c:pt>
                <c:pt idx="1">
                  <c:v>2020</c:v>
                </c:pt>
              </c:strCache>
            </c:strRef>
          </c:cat>
          <c:val>
            <c:numRef>
              <c:f>SOTKAnet!$C$7:$D$7</c:f>
              <c:numCache>
                <c:formatCode>General</c:formatCode>
                <c:ptCount val="2"/>
                <c:pt idx="0">
                  <c:v>4.0999999999999996</c:v>
                </c:pt>
                <c:pt idx="1">
                  <c:v>3.4</c:v>
                </c:pt>
              </c:numCache>
            </c:numRef>
          </c:val>
          <c:extLst>
            <c:ext xmlns:c16="http://schemas.microsoft.com/office/drawing/2014/chart" uri="{C3380CC4-5D6E-409C-BE32-E72D297353CC}">
              <c16:uniqueId val="{00000004-C7AF-4318-A5FF-9A4BC2457D8E}"/>
            </c:ext>
          </c:extLst>
        </c:ser>
        <c:ser>
          <c:idx val="5"/>
          <c:order val="5"/>
          <c:tx>
            <c:strRef>
              <c:f>SOTKAnet!$A$8:$B$8</c:f>
              <c:strCache>
                <c:ptCount val="2"/>
                <c:pt idx="0">
                  <c:v>Vårdperioder i psykiatrisk institutionsvård i åldrarna 7 - 12 år / 1 000 i samma åldrar</c:v>
                </c:pt>
                <c:pt idx="1">
                  <c:v>Österbotten</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sv-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SOTKAnet!$C$2:$D$2</c:f>
              <c:strCache>
                <c:ptCount val="2"/>
                <c:pt idx="0">
                  <c:v>2019</c:v>
                </c:pt>
                <c:pt idx="1">
                  <c:v>2020</c:v>
                </c:pt>
              </c:strCache>
            </c:strRef>
          </c:cat>
          <c:val>
            <c:numRef>
              <c:f>SOTKAnet!$C$8:$D$8</c:f>
              <c:numCache>
                <c:formatCode>General</c:formatCode>
                <c:ptCount val="2"/>
                <c:pt idx="0">
                  <c:v>4.8</c:v>
                </c:pt>
                <c:pt idx="1">
                  <c:v>4.0999999999999996</c:v>
                </c:pt>
              </c:numCache>
            </c:numRef>
          </c:val>
          <c:extLst>
            <c:ext xmlns:c16="http://schemas.microsoft.com/office/drawing/2014/chart" uri="{C3380CC4-5D6E-409C-BE32-E72D297353CC}">
              <c16:uniqueId val="{00000005-C7AF-4318-A5FF-9A4BC2457D8E}"/>
            </c:ext>
          </c:extLst>
        </c:ser>
        <c:dLbls>
          <c:dLblPos val="outEnd"/>
          <c:showLegendKey val="0"/>
          <c:showVal val="1"/>
          <c:showCatName val="0"/>
          <c:showSerName val="0"/>
          <c:showPercent val="0"/>
          <c:showBubbleSize val="0"/>
        </c:dLbls>
        <c:gapWidth val="219"/>
        <c:overlap val="-27"/>
        <c:axId val="432496112"/>
        <c:axId val="423775488"/>
      </c:barChart>
      <c:catAx>
        <c:axId val="4324961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423775488"/>
        <c:crosses val="autoZero"/>
        <c:auto val="1"/>
        <c:lblAlgn val="ctr"/>
        <c:lblOffset val="100"/>
        <c:noMultiLvlLbl val="0"/>
      </c:catAx>
      <c:valAx>
        <c:axId val="423775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432496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FI"/>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err="1"/>
              <a:t>Demografisk</a:t>
            </a:r>
            <a:r>
              <a:rPr lang="fi-FI"/>
              <a:t> </a:t>
            </a:r>
            <a:r>
              <a:rPr lang="fi-FI" err="1"/>
              <a:t>försöjningskvot</a:t>
            </a:r>
            <a:endParaRPr lang="fi-FI"/>
          </a:p>
          <a:p>
            <a:pPr>
              <a:defRPr/>
            </a:pPr>
            <a:r>
              <a:rPr lang="fi-FI"/>
              <a:t>Huoltosuhde, demografinen (id:761) 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FI"/>
        </a:p>
      </c:txPr>
    </c:title>
    <c:autoTitleDeleted val="0"/>
    <c:plotArea>
      <c:layout/>
      <c:barChart>
        <c:barDir val="col"/>
        <c:grouping val="clustered"/>
        <c:varyColors val="0"/>
        <c:ser>
          <c:idx val="0"/>
          <c:order val="0"/>
          <c:tx>
            <c:strRef>
              <c:f>[SOTKAnet.xls]SOTKAnet!$B$1:$B$2</c:f>
              <c:strCache>
                <c:ptCount val="2"/>
                <c:pt idx="0">
                  <c:v>Huoltosuhde, demografinen (id:761)</c:v>
                </c:pt>
                <c:pt idx="1">
                  <c:v>2020</c:v>
                </c:pt>
              </c:strCache>
            </c:strRef>
          </c:tx>
          <c:spPr>
            <a:solidFill>
              <a:schemeClr val="accent1"/>
            </a:solidFill>
            <a:ln>
              <a:noFill/>
            </a:ln>
            <a:effectLst/>
          </c:spPr>
          <c:invertIfNegative val="0"/>
          <c:cat>
            <c:strRef>
              <c:f>[SOTKAnet.xls]SOTKAnet!$A$3:$A$16</c:f>
              <c:strCache>
                <c:ptCount val="14"/>
                <c:pt idx="0">
                  <c:v>Kaskinen</c:v>
                </c:pt>
                <c:pt idx="1">
                  <c:v>Korsnäs</c:v>
                </c:pt>
                <c:pt idx="2">
                  <c:v>Kristiinankaupunki</c:v>
                </c:pt>
                <c:pt idx="3">
                  <c:v>Kruunupyy</c:v>
                </c:pt>
                <c:pt idx="4">
                  <c:v>Laihia</c:v>
                </c:pt>
                <c:pt idx="5">
                  <c:v>Luoto</c:v>
                </c:pt>
                <c:pt idx="6">
                  <c:v>Maalahti</c:v>
                </c:pt>
                <c:pt idx="7">
                  <c:v>Mustasaari</c:v>
                </c:pt>
                <c:pt idx="8">
                  <c:v>Närpiö</c:v>
                </c:pt>
                <c:pt idx="9">
                  <c:v>Pedersören kunta</c:v>
                </c:pt>
                <c:pt idx="10">
                  <c:v>Pietarsaari</c:v>
                </c:pt>
                <c:pt idx="11">
                  <c:v>Uusikaarlepyy</c:v>
                </c:pt>
                <c:pt idx="12">
                  <c:v>Vaasa</c:v>
                </c:pt>
                <c:pt idx="13">
                  <c:v>Vöyri</c:v>
                </c:pt>
              </c:strCache>
            </c:strRef>
          </c:cat>
          <c:val>
            <c:numRef>
              <c:f>[SOTKAnet.xls]SOTKAnet!$B$3:$B$16</c:f>
              <c:numCache>
                <c:formatCode>General</c:formatCode>
                <c:ptCount val="14"/>
                <c:pt idx="0">
                  <c:v>112.3</c:v>
                </c:pt>
                <c:pt idx="1">
                  <c:v>77.5</c:v>
                </c:pt>
                <c:pt idx="2">
                  <c:v>94.5</c:v>
                </c:pt>
                <c:pt idx="3">
                  <c:v>75.2</c:v>
                </c:pt>
                <c:pt idx="4">
                  <c:v>76.400000000000006</c:v>
                </c:pt>
                <c:pt idx="5">
                  <c:v>78.599999999999994</c:v>
                </c:pt>
                <c:pt idx="6">
                  <c:v>78.5</c:v>
                </c:pt>
                <c:pt idx="7">
                  <c:v>72.3</c:v>
                </c:pt>
                <c:pt idx="8">
                  <c:v>80.099999999999994</c:v>
                </c:pt>
                <c:pt idx="9">
                  <c:v>72.3</c:v>
                </c:pt>
                <c:pt idx="10">
                  <c:v>71.8</c:v>
                </c:pt>
                <c:pt idx="11">
                  <c:v>78.7</c:v>
                </c:pt>
                <c:pt idx="12">
                  <c:v>55.3</c:v>
                </c:pt>
                <c:pt idx="13">
                  <c:v>79.3</c:v>
                </c:pt>
              </c:numCache>
            </c:numRef>
          </c:val>
          <c:extLst>
            <c:ext xmlns:c16="http://schemas.microsoft.com/office/drawing/2014/chart" uri="{C3380CC4-5D6E-409C-BE32-E72D297353CC}">
              <c16:uniqueId val="{00000000-795B-47CC-96BB-CA0C67BA2F6C}"/>
            </c:ext>
          </c:extLst>
        </c:ser>
        <c:dLbls>
          <c:showLegendKey val="0"/>
          <c:showVal val="0"/>
          <c:showCatName val="0"/>
          <c:showSerName val="0"/>
          <c:showPercent val="0"/>
          <c:showBubbleSize val="0"/>
        </c:dLbls>
        <c:gapWidth val="219"/>
        <c:overlap val="-27"/>
        <c:axId val="251370304"/>
        <c:axId val="251370632"/>
      </c:barChart>
      <c:catAx>
        <c:axId val="251370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251370632"/>
        <c:crosses val="autoZero"/>
        <c:auto val="1"/>
        <c:lblAlgn val="ctr"/>
        <c:lblOffset val="100"/>
        <c:noMultiLvlLbl val="0"/>
      </c:catAx>
      <c:valAx>
        <c:axId val="2513706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251370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FI"/>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18–64-åringar, % av </a:t>
            </a:r>
            <a:r>
              <a:rPr lang="fi-FI" err="1"/>
              <a:t>befolkningen</a:t>
            </a:r>
            <a:r>
              <a:rPr lang="fi-FI"/>
              <a:t>,</a:t>
            </a:r>
            <a:r>
              <a:rPr lang="fi-FI" baseline="0"/>
              <a:t> </a:t>
            </a:r>
            <a:r>
              <a:rPr lang="fi-FI" baseline="0" err="1"/>
              <a:t>år</a:t>
            </a:r>
            <a:r>
              <a:rPr lang="fi-FI" baseline="0"/>
              <a:t> 2020</a:t>
            </a:r>
          </a:p>
          <a:p>
            <a:pPr>
              <a:defRPr/>
            </a:pPr>
            <a:r>
              <a:rPr lang="fi-FI"/>
              <a:t>18–64-vuotiaat, % väestöstä. v 2020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FI"/>
        </a:p>
      </c:txPr>
    </c:title>
    <c:autoTitleDeleted val="0"/>
    <c:plotArea>
      <c:layout/>
      <c:barChart>
        <c:barDir val="col"/>
        <c:grouping val="clustered"/>
        <c:varyColors val="0"/>
        <c:ser>
          <c:idx val="0"/>
          <c:order val="0"/>
          <c:tx>
            <c:strRef>
              <c:f>[SOTKAnet.xls]SOTKAnet!$C$2</c:f>
              <c:strCache>
                <c:ptCount val="1"/>
                <c:pt idx="0">
                  <c:v>2020</c:v>
                </c:pt>
              </c:strCache>
            </c:strRef>
          </c:tx>
          <c:spPr>
            <a:solidFill>
              <a:schemeClr val="accent1"/>
            </a:solidFill>
            <a:ln>
              <a:noFill/>
            </a:ln>
            <a:effectLst/>
          </c:spPr>
          <c:invertIfNegative val="0"/>
          <c:cat>
            <c:strRef>
              <c:f>[SOTKAnet.xls]SOTKAnet!$A$3:$B$16</c:f>
              <c:strCache>
                <c:ptCount val="14"/>
                <c:pt idx="0">
                  <c:v>Kaskinen</c:v>
                </c:pt>
                <c:pt idx="1">
                  <c:v>Korsnäs</c:v>
                </c:pt>
                <c:pt idx="2">
                  <c:v>Kristiinankaupunki</c:v>
                </c:pt>
                <c:pt idx="3">
                  <c:v>Kruunupyy</c:v>
                </c:pt>
                <c:pt idx="4">
                  <c:v>Laihia</c:v>
                </c:pt>
                <c:pt idx="5">
                  <c:v>Luoto</c:v>
                </c:pt>
                <c:pt idx="6">
                  <c:v>Maalahti</c:v>
                </c:pt>
                <c:pt idx="7">
                  <c:v>Mustasaari</c:v>
                </c:pt>
                <c:pt idx="8">
                  <c:v>Närpiö</c:v>
                </c:pt>
                <c:pt idx="9">
                  <c:v>Pedersören kunta</c:v>
                </c:pt>
                <c:pt idx="10">
                  <c:v>Pietarsaari</c:v>
                </c:pt>
                <c:pt idx="11">
                  <c:v>Uusikaarlepyy</c:v>
                </c:pt>
                <c:pt idx="12">
                  <c:v>Vaasa</c:v>
                </c:pt>
                <c:pt idx="13">
                  <c:v>Vöyri</c:v>
                </c:pt>
              </c:strCache>
            </c:strRef>
          </c:cat>
          <c:val>
            <c:numRef>
              <c:f>[SOTKAnet.xls]SOTKAnet!$C$3:$C$16</c:f>
              <c:numCache>
                <c:formatCode>0</c:formatCode>
                <c:ptCount val="14"/>
                <c:pt idx="0">
                  <c:v>45</c:v>
                </c:pt>
                <c:pt idx="1">
                  <c:v>53.7</c:v>
                </c:pt>
                <c:pt idx="2">
                  <c:v>49</c:v>
                </c:pt>
                <c:pt idx="3">
                  <c:v>53.2</c:v>
                </c:pt>
                <c:pt idx="4">
                  <c:v>53.1</c:v>
                </c:pt>
                <c:pt idx="5">
                  <c:v>50.8</c:v>
                </c:pt>
                <c:pt idx="6">
                  <c:v>53.4</c:v>
                </c:pt>
                <c:pt idx="7">
                  <c:v>54.2</c:v>
                </c:pt>
                <c:pt idx="8">
                  <c:v>52.9</c:v>
                </c:pt>
                <c:pt idx="9">
                  <c:v>53.4</c:v>
                </c:pt>
                <c:pt idx="10">
                  <c:v>54.8</c:v>
                </c:pt>
                <c:pt idx="11">
                  <c:v>52.9</c:v>
                </c:pt>
                <c:pt idx="12">
                  <c:v>61.2</c:v>
                </c:pt>
                <c:pt idx="13">
                  <c:v>52.3</c:v>
                </c:pt>
              </c:numCache>
            </c:numRef>
          </c:val>
          <c:extLst>
            <c:ext xmlns:c16="http://schemas.microsoft.com/office/drawing/2014/chart" uri="{C3380CC4-5D6E-409C-BE32-E72D297353CC}">
              <c16:uniqueId val="{00000000-1316-4132-8D15-536355D76531}"/>
            </c:ext>
          </c:extLst>
        </c:ser>
        <c:dLbls>
          <c:showLegendKey val="0"/>
          <c:showVal val="0"/>
          <c:showCatName val="0"/>
          <c:showSerName val="0"/>
          <c:showPercent val="0"/>
          <c:showBubbleSize val="0"/>
        </c:dLbls>
        <c:gapWidth val="219"/>
        <c:overlap val="-27"/>
        <c:axId val="242764592"/>
        <c:axId val="242763608"/>
      </c:barChart>
      <c:catAx>
        <c:axId val="242764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242763608"/>
        <c:crosses val="autoZero"/>
        <c:auto val="1"/>
        <c:lblAlgn val="ctr"/>
        <c:lblOffset val="100"/>
        <c:noMultiLvlLbl val="0"/>
      </c:catAx>
      <c:valAx>
        <c:axId val="2427636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242764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FI"/>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400" b="0" i="0" u="none" strike="noStrike" baseline="0">
                <a:effectLst/>
              </a:rPr>
              <a:t>18–64-åringar, % av </a:t>
            </a:r>
            <a:r>
              <a:rPr lang="fi-FI" sz="1400" b="0" i="0" u="none" strike="noStrike" baseline="0" err="1">
                <a:effectLst/>
              </a:rPr>
              <a:t>befolkningen</a:t>
            </a:r>
            <a:r>
              <a:rPr lang="fi-FI" sz="1400" b="0" i="0" u="none" strike="noStrike" baseline="0">
                <a:effectLst/>
              </a:rPr>
              <a:t>, </a:t>
            </a:r>
            <a:r>
              <a:rPr lang="fi-FI" sz="1400" b="0" i="0" u="none" strike="noStrike" baseline="0" err="1">
                <a:effectLst/>
              </a:rPr>
              <a:t>befolkningsprognos</a:t>
            </a:r>
            <a:r>
              <a:rPr lang="fi-FI" sz="1400" b="0" i="0" u="none" strike="noStrike" baseline="0">
                <a:effectLst/>
              </a:rPr>
              <a:t> 2025, 2030 </a:t>
            </a:r>
            <a:r>
              <a:rPr lang="fi-FI" sz="1400" b="0" i="0" u="none" strike="noStrike" baseline="0" err="1">
                <a:effectLst/>
              </a:rPr>
              <a:t>och</a:t>
            </a:r>
            <a:r>
              <a:rPr lang="fi-FI" sz="1400" b="0" i="0" u="none" strike="noStrike" baseline="0">
                <a:effectLst/>
              </a:rPr>
              <a:t> 2040 (</a:t>
            </a:r>
            <a:r>
              <a:rPr lang="fi-FI" sz="1400" b="0" i="0" u="none" strike="noStrike" baseline="0" err="1">
                <a:effectLst/>
              </a:rPr>
              <a:t>beräknat</a:t>
            </a:r>
            <a:r>
              <a:rPr lang="fi-FI" sz="1400" b="0" i="0" u="none" strike="noStrike" baseline="0">
                <a:effectLst/>
              </a:rPr>
              <a:t> 2021)</a:t>
            </a:r>
            <a:endParaRPr lang="fi-FI"/>
          </a:p>
          <a:p>
            <a:pPr>
              <a:defRPr/>
            </a:pPr>
            <a:r>
              <a:rPr lang="fi-FI"/>
              <a:t>8 - 64-vuotiaat, % väestöstä, väestöennuste 2025,2030 ja 2040 (laskettu 2021)</a:t>
            </a:r>
          </a:p>
        </c:rich>
      </c:tx>
      <c:layout>
        <c:manualLayout>
          <c:xMode val="edge"/>
          <c:yMode val="edge"/>
          <c:x val="0.13829155730533682"/>
          <c:y val="1.851851851851851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FI"/>
        </a:p>
      </c:txPr>
    </c:title>
    <c:autoTitleDeleted val="0"/>
    <c:plotArea>
      <c:layout/>
      <c:barChart>
        <c:barDir val="col"/>
        <c:grouping val="clustered"/>
        <c:varyColors val="0"/>
        <c:ser>
          <c:idx val="0"/>
          <c:order val="0"/>
          <c:tx>
            <c:strRef>
              <c:f>[SOTKAnet.xls]SOTKAnet!$C$2</c:f>
              <c:strCache>
                <c:ptCount val="1"/>
                <c:pt idx="0">
                  <c:v>2021</c:v>
                </c:pt>
              </c:strCache>
            </c:strRef>
          </c:tx>
          <c:spPr>
            <a:solidFill>
              <a:schemeClr val="accent1"/>
            </a:solidFill>
            <a:ln>
              <a:noFill/>
            </a:ln>
            <a:effectLst/>
          </c:spPr>
          <c:invertIfNegative val="0"/>
          <c:cat>
            <c:strRef>
              <c:f>[SOTKAnet.xls]SOTKAnet!$B$3:$B$16</c:f>
              <c:strCache>
                <c:ptCount val="14"/>
                <c:pt idx="0">
                  <c:v>Kaskinen</c:v>
                </c:pt>
                <c:pt idx="1">
                  <c:v>Korsnäs</c:v>
                </c:pt>
                <c:pt idx="2">
                  <c:v>Kristiinankaupunki</c:v>
                </c:pt>
                <c:pt idx="3">
                  <c:v>Kruunupyy</c:v>
                </c:pt>
                <c:pt idx="4">
                  <c:v>Laihia</c:v>
                </c:pt>
                <c:pt idx="5">
                  <c:v>Luoto</c:v>
                </c:pt>
                <c:pt idx="6">
                  <c:v>Maalahti</c:v>
                </c:pt>
                <c:pt idx="7">
                  <c:v>Mustasaari</c:v>
                </c:pt>
                <c:pt idx="8">
                  <c:v>Närpiö</c:v>
                </c:pt>
                <c:pt idx="9">
                  <c:v>Pedersören kunta</c:v>
                </c:pt>
                <c:pt idx="10">
                  <c:v>Pietarsaari</c:v>
                </c:pt>
                <c:pt idx="11">
                  <c:v>Uusikaarlepyy</c:v>
                </c:pt>
                <c:pt idx="12">
                  <c:v>Vaasa</c:v>
                </c:pt>
                <c:pt idx="13">
                  <c:v>Vöyri</c:v>
                </c:pt>
              </c:strCache>
            </c:strRef>
          </c:cat>
          <c:val>
            <c:numRef>
              <c:f>[SOTKAnet.xls]SOTKAnet!$C$3:$C$16</c:f>
              <c:numCache>
                <c:formatCode>General</c:formatCode>
                <c:ptCount val="14"/>
                <c:pt idx="0">
                  <c:v>44.1</c:v>
                </c:pt>
                <c:pt idx="1">
                  <c:v>52.1</c:v>
                </c:pt>
                <c:pt idx="2">
                  <c:v>44.5</c:v>
                </c:pt>
                <c:pt idx="3">
                  <c:v>52.2</c:v>
                </c:pt>
                <c:pt idx="4">
                  <c:v>51.8</c:v>
                </c:pt>
                <c:pt idx="5">
                  <c:v>50.8</c:v>
                </c:pt>
                <c:pt idx="6">
                  <c:v>51.3</c:v>
                </c:pt>
                <c:pt idx="7">
                  <c:v>53.4</c:v>
                </c:pt>
                <c:pt idx="8">
                  <c:v>52.2</c:v>
                </c:pt>
                <c:pt idx="9">
                  <c:v>52.5</c:v>
                </c:pt>
                <c:pt idx="10">
                  <c:v>54.3</c:v>
                </c:pt>
                <c:pt idx="11">
                  <c:v>52.5</c:v>
                </c:pt>
                <c:pt idx="12">
                  <c:v>61.3</c:v>
                </c:pt>
                <c:pt idx="13">
                  <c:v>50</c:v>
                </c:pt>
              </c:numCache>
            </c:numRef>
          </c:val>
          <c:extLst>
            <c:ext xmlns:c16="http://schemas.microsoft.com/office/drawing/2014/chart" uri="{C3380CC4-5D6E-409C-BE32-E72D297353CC}">
              <c16:uniqueId val="{00000000-00C3-4C7D-B39C-B3E2A3A30EB3}"/>
            </c:ext>
          </c:extLst>
        </c:ser>
        <c:ser>
          <c:idx val="1"/>
          <c:order val="1"/>
          <c:tx>
            <c:strRef>
              <c:f>[SOTKAnet.xls]SOTKAnet!$D$2</c:f>
              <c:strCache>
                <c:ptCount val="1"/>
                <c:pt idx="0">
                  <c:v>2030</c:v>
                </c:pt>
              </c:strCache>
            </c:strRef>
          </c:tx>
          <c:spPr>
            <a:solidFill>
              <a:schemeClr val="accent2"/>
            </a:solidFill>
            <a:ln>
              <a:noFill/>
            </a:ln>
            <a:effectLst/>
          </c:spPr>
          <c:invertIfNegative val="0"/>
          <c:cat>
            <c:strRef>
              <c:f>[SOTKAnet.xls]SOTKAnet!$B$3:$B$16</c:f>
              <c:strCache>
                <c:ptCount val="14"/>
                <c:pt idx="0">
                  <c:v>Kaskinen</c:v>
                </c:pt>
                <c:pt idx="1">
                  <c:v>Korsnäs</c:v>
                </c:pt>
                <c:pt idx="2">
                  <c:v>Kristiinankaupunki</c:v>
                </c:pt>
                <c:pt idx="3">
                  <c:v>Kruunupyy</c:v>
                </c:pt>
                <c:pt idx="4">
                  <c:v>Laihia</c:v>
                </c:pt>
                <c:pt idx="5">
                  <c:v>Luoto</c:v>
                </c:pt>
                <c:pt idx="6">
                  <c:v>Maalahti</c:v>
                </c:pt>
                <c:pt idx="7">
                  <c:v>Mustasaari</c:v>
                </c:pt>
                <c:pt idx="8">
                  <c:v>Närpiö</c:v>
                </c:pt>
                <c:pt idx="9">
                  <c:v>Pedersören kunta</c:v>
                </c:pt>
                <c:pt idx="10">
                  <c:v>Pietarsaari</c:v>
                </c:pt>
                <c:pt idx="11">
                  <c:v>Uusikaarlepyy</c:v>
                </c:pt>
                <c:pt idx="12">
                  <c:v>Vaasa</c:v>
                </c:pt>
                <c:pt idx="13">
                  <c:v>Vöyri</c:v>
                </c:pt>
              </c:strCache>
            </c:strRef>
          </c:cat>
          <c:val>
            <c:numRef>
              <c:f>[SOTKAnet.xls]SOTKAnet!$D$3:$D$16</c:f>
              <c:numCache>
                <c:formatCode>General</c:formatCode>
                <c:ptCount val="14"/>
                <c:pt idx="0">
                  <c:v>43.1</c:v>
                </c:pt>
                <c:pt idx="1">
                  <c:v>51.6</c:v>
                </c:pt>
                <c:pt idx="2">
                  <c:v>42.3</c:v>
                </c:pt>
                <c:pt idx="3">
                  <c:v>51.8</c:v>
                </c:pt>
                <c:pt idx="4">
                  <c:v>52.6</c:v>
                </c:pt>
                <c:pt idx="5">
                  <c:v>50.7</c:v>
                </c:pt>
                <c:pt idx="6">
                  <c:v>51</c:v>
                </c:pt>
                <c:pt idx="7">
                  <c:v>53.5</c:v>
                </c:pt>
                <c:pt idx="8">
                  <c:v>51.5</c:v>
                </c:pt>
                <c:pt idx="9">
                  <c:v>52.6</c:v>
                </c:pt>
                <c:pt idx="10">
                  <c:v>53.8</c:v>
                </c:pt>
                <c:pt idx="11">
                  <c:v>53.4</c:v>
                </c:pt>
                <c:pt idx="12">
                  <c:v>61.5</c:v>
                </c:pt>
                <c:pt idx="13">
                  <c:v>49.5</c:v>
                </c:pt>
              </c:numCache>
            </c:numRef>
          </c:val>
          <c:extLst>
            <c:ext xmlns:c16="http://schemas.microsoft.com/office/drawing/2014/chart" uri="{C3380CC4-5D6E-409C-BE32-E72D297353CC}">
              <c16:uniqueId val="{00000001-00C3-4C7D-B39C-B3E2A3A30EB3}"/>
            </c:ext>
          </c:extLst>
        </c:ser>
        <c:ser>
          <c:idx val="2"/>
          <c:order val="2"/>
          <c:tx>
            <c:strRef>
              <c:f>[SOTKAnet.xls]SOTKAnet!$E$2</c:f>
              <c:strCache>
                <c:ptCount val="1"/>
                <c:pt idx="0">
                  <c:v>2040</c:v>
                </c:pt>
              </c:strCache>
            </c:strRef>
          </c:tx>
          <c:spPr>
            <a:solidFill>
              <a:schemeClr val="accent3"/>
            </a:solidFill>
            <a:ln>
              <a:noFill/>
            </a:ln>
            <a:effectLst/>
          </c:spPr>
          <c:invertIfNegative val="0"/>
          <c:cat>
            <c:strRef>
              <c:f>[SOTKAnet.xls]SOTKAnet!$B$3:$B$16</c:f>
              <c:strCache>
                <c:ptCount val="14"/>
                <c:pt idx="0">
                  <c:v>Kaskinen</c:v>
                </c:pt>
                <c:pt idx="1">
                  <c:v>Korsnäs</c:v>
                </c:pt>
                <c:pt idx="2">
                  <c:v>Kristiinankaupunki</c:v>
                </c:pt>
                <c:pt idx="3">
                  <c:v>Kruunupyy</c:v>
                </c:pt>
                <c:pt idx="4">
                  <c:v>Laihia</c:v>
                </c:pt>
                <c:pt idx="5">
                  <c:v>Luoto</c:v>
                </c:pt>
                <c:pt idx="6">
                  <c:v>Maalahti</c:v>
                </c:pt>
                <c:pt idx="7">
                  <c:v>Mustasaari</c:v>
                </c:pt>
                <c:pt idx="8">
                  <c:v>Närpiö</c:v>
                </c:pt>
                <c:pt idx="9">
                  <c:v>Pedersören kunta</c:v>
                </c:pt>
                <c:pt idx="10">
                  <c:v>Pietarsaari</c:v>
                </c:pt>
                <c:pt idx="11">
                  <c:v>Uusikaarlepyy</c:v>
                </c:pt>
                <c:pt idx="12">
                  <c:v>Vaasa</c:v>
                </c:pt>
                <c:pt idx="13">
                  <c:v>Vöyri</c:v>
                </c:pt>
              </c:strCache>
            </c:strRef>
          </c:cat>
          <c:val>
            <c:numRef>
              <c:f>[SOTKAnet.xls]SOTKAnet!$E$3:$E$16</c:f>
              <c:numCache>
                <c:formatCode>General</c:formatCode>
                <c:ptCount val="14"/>
                <c:pt idx="0">
                  <c:v>44.5</c:v>
                </c:pt>
                <c:pt idx="1">
                  <c:v>52.3</c:v>
                </c:pt>
                <c:pt idx="2">
                  <c:v>42.3</c:v>
                </c:pt>
                <c:pt idx="3">
                  <c:v>51.3</c:v>
                </c:pt>
                <c:pt idx="4">
                  <c:v>51.9</c:v>
                </c:pt>
                <c:pt idx="5">
                  <c:v>50.7</c:v>
                </c:pt>
                <c:pt idx="6">
                  <c:v>50.1</c:v>
                </c:pt>
                <c:pt idx="7">
                  <c:v>52.2</c:v>
                </c:pt>
                <c:pt idx="8">
                  <c:v>51.5</c:v>
                </c:pt>
                <c:pt idx="9">
                  <c:v>52.4</c:v>
                </c:pt>
                <c:pt idx="10">
                  <c:v>53.2</c:v>
                </c:pt>
                <c:pt idx="11">
                  <c:v>53.8</c:v>
                </c:pt>
                <c:pt idx="12">
                  <c:v>60.8</c:v>
                </c:pt>
                <c:pt idx="13">
                  <c:v>49.5</c:v>
                </c:pt>
              </c:numCache>
            </c:numRef>
          </c:val>
          <c:extLst>
            <c:ext xmlns:c16="http://schemas.microsoft.com/office/drawing/2014/chart" uri="{C3380CC4-5D6E-409C-BE32-E72D297353CC}">
              <c16:uniqueId val="{00000002-00C3-4C7D-B39C-B3E2A3A30EB3}"/>
            </c:ext>
          </c:extLst>
        </c:ser>
        <c:dLbls>
          <c:showLegendKey val="0"/>
          <c:showVal val="0"/>
          <c:showCatName val="0"/>
          <c:showSerName val="0"/>
          <c:showPercent val="0"/>
          <c:showBubbleSize val="0"/>
        </c:dLbls>
        <c:gapWidth val="219"/>
        <c:overlap val="-27"/>
        <c:axId val="252924232"/>
        <c:axId val="252922264"/>
      </c:barChart>
      <c:catAx>
        <c:axId val="252924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252922264"/>
        <c:crosses val="autoZero"/>
        <c:auto val="1"/>
        <c:lblAlgn val="ctr"/>
        <c:lblOffset val="100"/>
        <c:noMultiLvlLbl val="0"/>
      </c:catAx>
      <c:valAx>
        <c:axId val="252922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252924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legend>
    <c:plotVisOnly val="1"/>
    <c:dispBlanksAs val="gap"/>
    <c:showDLblsOverMax val="0"/>
  </c:chart>
  <c:spPr>
    <a:noFill/>
    <a:ln>
      <a:noFill/>
    </a:ln>
    <a:effectLst/>
  </c:spPr>
  <c:txPr>
    <a:bodyPr/>
    <a:lstStyle/>
    <a:p>
      <a:pPr>
        <a:defRPr/>
      </a:pPr>
      <a:endParaRPr lang="sv-FI"/>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18–24-åringar </a:t>
            </a:r>
            <a:r>
              <a:rPr lang="fi-FI" err="1"/>
              <a:t>som</a:t>
            </a:r>
            <a:r>
              <a:rPr lang="fi-FI"/>
              <a:t> </a:t>
            </a:r>
            <a:r>
              <a:rPr lang="fi-FI" err="1"/>
              <a:t>löper</a:t>
            </a:r>
            <a:r>
              <a:rPr lang="fi-FI"/>
              <a:t> </a:t>
            </a:r>
            <a:r>
              <a:rPr lang="fi-FI" err="1"/>
              <a:t>risk</a:t>
            </a:r>
            <a:r>
              <a:rPr lang="fi-FI" baseline="0"/>
              <a:t> för </a:t>
            </a:r>
            <a:r>
              <a:rPr lang="fi-FI" baseline="0" err="1"/>
              <a:t>marginalisering</a:t>
            </a:r>
            <a:r>
              <a:rPr lang="fi-FI" baseline="0"/>
              <a:t> (</a:t>
            </a:r>
            <a:r>
              <a:rPr lang="fi-FI" baseline="0" err="1"/>
              <a:t>arbetar</a:t>
            </a:r>
            <a:r>
              <a:rPr lang="fi-FI" baseline="0"/>
              <a:t> </a:t>
            </a:r>
            <a:r>
              <a:rPr lang="fi-FI" baseline="0" err="1"/>
              <a:t>ej</a:t>
            </a:r>
            <a:r>
              <a:rPr lang="fi-FI" baseline="0"/>
              <a:t>, </a:t>
            </a:r>
            <a:r>
              <a:rPr lang="fi-FI" baseline="0" err="1"/>
              <a:t>studerar</a:t>
            </a:r>
            <a:r>
              <a:rPr lang="fi-FI" baseline="0"/>
              <a:t> </a:t>
            </a:r>
            <a:r>
              <a:rPr lang="fi-FI" baseline="0" err="1"/>
              <a:t>ej</a:t>
            </a:r>
            <a:r>
              <a:rPr lang="fi-FI" baseline="0"/>
              <a:t>, </a:t>
            </a:r>
            <a:r>
              <a:rPr lang="fi-FI" baseline="0" err="1"/>
              <a:t>gör</a:t>
            </a:r>
            <a:r>
              <a:rPr lang="fi-FI" baseline="0"/>
              <a:t> </a:t>
            </a:r>
            <a:r>
              <a:rPr lang="fi-FI" baseline="0" err="1"/>
              <a:t>inte</a:t>
            </a:r>
            <a:r>
              <a:rPr lang="fi-FI" baseline="0"/>
              <a:t> </a:t>
            </a:r>
            <a:r>
              <a:rPr lang="fi-FI" baseline="0" err="1"/>
              <a:t>värnplikt</a:t>
            </a:r>
            <a:r>
              <a:rPr lang="fi-FI" baseline="0"/>
              <a:t>), % av </a:t>
            </a:r>
            <a:r>
              <a:rPr lang="fi-FI" baseline="0" err="1"/>
              <a:t>befolkningen</a:t>
            </a:r>
            <a:r>
              <a:rPr lang="fi-FI" baseline="0"/>
              <a:t> i </a:t>
            </a:r>
            <a:r>
              <a:rPr lang="fi-FI" baseline="0" err="1"/>
              <a:t>samma</a:t>
            </a:r>
            <a:r>
              <a:rPr lang="fi-FI" baseline="0"/>
              <a:t> </a:t>
            </a:r>
            <a:r>
              <a:rPr lang="fi-FI" baseline="0" err="1"/>
              <a:t>ålder</a:t>
            </a:r>
            <a:endParaRPr lang="fi-FI" baseline="0"/>
          </a:p>
          <a:p>
            <a:pPr>
              <a:defRPr/>
            </a:pPr>
            <a:r>
              <a:rPr lang="fi-FI"/>
              <a:t>Syrjäytymisriskissä (ei työssä, ei opiskele, ei ole varusmiespalvelussa) olevat 18 - 24-vuotiaat, % </a:t>
            </a:r>
            <a:r>
              <a:rPr lang="fi-FI" err="1"/>
              <a:t>vastaavanikäisistä</a:t>
            </a:r>
            <a:r>
              <a:rPr lang="fi-FI"/>
              <a:t> (id:5387)</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FI"/>
        </a:p>
      </c:txPr>
    </c:title>
    <c:autoTitleDeleted val="0"/>
    <c:plotArea>
      <c:layout/>
      <c:barChart>
        <c:barDir val="col"/>
        <c:grouping val="clustered"/>
        <c:varyColors val="0"/>
        <c:ser>
          <c:idx val="0"/>
          <c:order val="0"/>
          <c:tx>
            <c:strRef>
              <c:f>[SOTKAnet.xls]SOTKAnet!$B$1:$B$2</c:f>
              <c:strCache>
                <c:ptCount val="2"/>
                <c:pt idx="0">
                  <c:v>Syrjäytymisriskissä (ei työssä, ei opiskele, ei ole varusmiespalvelussa) olevat 18 - 24-vuotiaat, % vastaavanikäisistä (id:5387)</c:v>
                </c:pt>
                <c:pt idx="1">
                  <c:v>2019</c:v>
                </c:pt>
              </c:strCache>
            </c:strRef>
          </c:tx>
          <c:spPr>
            <a:solidFill>
              <a:schemeClr val="accent1"/>
            </a:solidFill>
            <a:ln>
              <a:noFill/>
            </a:ln>
            <a:effectLst/>
          </c:spPr>
          <c:invertIfNegative val="0"/>
          <c:cat>
            <c:strRef>
              <c:f>[SOTKAnet.xls]SOTKAnet!$A$3:$A$15</c:f>
              <c:strCache>
                <c:ptCount val="13"/>
                <c:pt idx="0">
                  <c:v>Korsnäs</c:v>
                </c:pt>
                <c:pt idx="1">
                  <c:v>Kristiinankaupunki</c:v>
                </c:pt>
                <c:pt idx="2">
                  <c:v>Kruunupyy</c:v>
                </c:pt>
                <c:pt idx="3">
                  <c:v>Laihia</c:v>
                </c:pt>
                <c:pt idx="4">
                  <c:v>Luoto</c:v>
                </c:pt>
                <c:pt idx="5">
                  <c:v>Maalahti</c:v>
                </c:pt>
                <c:pt idx="6">
                  <c:v>Mustasaari</c:v>
                </c:pt>
                <c:pt idx="7">
                  <c:v>Närpiö</c:v>
                </c:pt>
                <c:pt idx="8">
                  <c:v>Pedersören kunta</c:v>
                </c:pt>
                <c:pt idx="9">
                  <c:v>Pietarsaari</c:v>
                </c:pt>
                <c:pt idx="10">
                  <c:v>Uusikaarlepyy</c:v>
                </c:pt>
                <c:pt idx="11">
                  <c:v>Vaasa</c:v>
                </c:pt>
                <c:pt idx="12">
                  <c:v>Vöyri</c:v>
                </c:pt>
              </c:strCache>
            </c:strRef>
          </c:cat>
          <c:val>
            <c:numRef>
              <c:f>[SOTKAnet.xls]SOTKAnet!$B$3:$B$15</c:f>
              <c:numCache>
                <c:formatCode>General</c:formatCode>
                <c:ptCount val="13"/>
                <c:pt idx="0">
                  <c:v>10.4</c:v>
                </c:pt>
                <c:pt idx="1">
                  <c:v>13.7</c:v>
                </c:pt>
                <c:pt idx="2">
                  <c:v>9.5</c:v>
                </c:pt>
                <c:pt idx="3">
                  <c:v>15.2</c:v>
                </c:pt>
                <c:pt idx="4">
                  <c:v>9.1999999999999993</c:v>
                </c:pt>
                <c:pt idx="5">
                  <c:v>10.8</c:v>
                </c:pt>
                <c:pt idx="6">
                  <c:v>11.9</c:v>
                </c:pt>
                <c:pt idx="7">
                  <c:v>8.5</c:v>
                </c:pt>
                <c:pt idx="8">
                  <c:v>8.5</c:v>
                </c:pt>
                <c:pt idx="9">
                  <c:v>17.2</c:v>
                </c:pt>
                <c:pt idx="10">
                  <c:v>11.5</c:v>
                </c:pt>
                <c:pt idx="11">
                  <c:v>11.1</c:v>
                </c:pt>
                <c:pt idx="12">
                  <c:v>9.9</c:v>
                </c:pt>
              </c:numCache>
            </c:numRef>
          </c:val>
          <c:extLst>
            <c:ext xmlns:c16="http://schemas.microsoft.com/office/drawing/2014/chart" uri="{C3380CC4-5D6E-409C-BE32-E72D297353CC}">
              <c16:uniqueId val="{00000000-EC0D-4046-A620-F4B7C2865478}"/>
            </c:ext>
          </c:extLst>
        </c:ser>
        <c:dLbls>
          <c:showLegendKey val="0"/>
          <c:showVal val="0"/>
          <c:showCatName val="0"/>
          <c:showSerName val="0"/>
          <c:showPercent val="0"/>
          <c:showBubbleSize val="0"/>
        </c:dLbls>
        <c:gapWidth val="219"/>
        <c:overlap val="-27"/>
        <c:axId val="312211096"/>
        <c:axId val="312210112"/>
      </c:barChart>
      <c:catAx>
        <c:axId val="312211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312210112"/>
        <c:crosses val="autoZero"/>
        <c:auto val="1"/>
        <c:lblAlgn val="ctr"/>
        <c:lblOffset val="100"/>
        <c:noMultiLvlLbl val="0"/>
      </c:catAx>
      <c:valAx>
        <c:axId val="3122101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312211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FI"/>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100" b="1"/>
              <a:t>Diabetes </a:t>
            </a:r>
            <a:r>
              <a:rPr lang="en-US" sz="1100" b="1" err="1"/>
              <a:t>som</a:t>
            </a:r>
            <a:r>
              <a:rPr lang="en-US" sz="1100" b="1"/>
              <a:t> </a:t>
            </a:r>
            <a:r>
              <a:rPr lang="en-US" sz="1100" b="1" err="1"/>
              <a:t>besöksorsak</a:t>
            </a:r>
            <a:r>
              <a:rPr lang="en-US" sz="1100" b="1" baseline="0"/>
              <a:t> </a:t>
            </a:r>
            <a:r>
              <a:rPr lang="en-US" sz="1100" b="1" baseline="0" err="1"/>
              <a:t>på</a:t>
            </a:r>
            <a:r>
              <a:rPr lang="en-US" sz="1100" b="1" baseline="0"/>
              <a:t> </a:t>
            </a:r>
            <a:r>
              <a:rPr lang="en-US" sz="1100" b="1" baseline="0" err="1"/>
              <a:t>öppenvårdsmottagning</a:t>
            </a:r>
            <a:r>
              <a:rPr lang="en-US" sz="1100" b="1" baseline="0"/>
              <a:t> hos </a:t>
            </a:r>
            <a:r>
              <a:rPr lang="en-US" sz="1100" b="1" baseline="0" err="1"/>
              <a:t>läkare</a:t>
            </a:r>
            <a:r>
              <a:rPr lang="en-US" sz="1100" b="1" baseline="0"/>
              <a:t> </a:t>
            </a:r>
            <a:r>
              <a:rPr lang="en-US" sz="1100" b="1" baseline="0" err="1"/>
              <a:t>inom</a:t>
            </a:r>
            <a:r>
              <a:rPr lang="en-US" sz="1100" b="1" baseline="0"/>
              <a:t> </a:t>
            </a:r>
            <a:r>
              <a:rPr lang="en-US" sz="1100" b="1" baseline="0" err="1"/>
              <a:t>primärvården</a:t>
            </a:r>
            <a:r>
              <a:rPr lang="en-US" sz="1100" b="1" baseline="0"/>
              <a:t>, % </a:t>
            </a:r>
            <a:r>
              <a:rPr lang="en-US" sz="1100" b="1" baseline="0" err="1"/>
              <a:t>av</a:t>
            </a:r>
            <a:r>
              <a:rPr lang="en-US" sz="1100" b="1" baseline="0"/>
              <a:t> de </a:t>
            </a:r>
            <a:r>
              <a:rPr lang="en-US" sz="1100" b="1" baseline="0" err="1"/>
              <a:t>registrerade</a:t>
            </a:r>
            <a:r>
              <a:rPr lang="en-US" sz="1100" b="1" baseline="0"/>
              <a:t> </a:t>
            </a:r>
            <a:r>
              <a:rPr lang="en-US" sz="1100" b="1" baseline="0" err="1"/>
              <a:t>besöken</a:t>
            </a:r>
            <a:r>
              <a:rPr lang="en-US" sz="1100" b="1" baseline="0"/>
              <a:t>, </a:t>
            </a:r>
            <a:r>
              <a:rPr lang="en-US" sz="1100" b="1" baseline="0" err="1"/>
              <a:t>år</a:t>
            </a:r>
            <a:r>
              <a:rPr lang="en-US" sz="1100" b="1" baseline="0"/>
              <a:t> 2019</a:t>
            </a:r>
          </a:p>
          <a:p>
            <a:pPr>
              <a:defRPr sz="1200"/>
            </a:pPr>
            <a:r>
              <a:rPr lang="en-US" sz="1100" b="1"/>
              <a:t>Diabetes </a:t>
            </a:r>
            <a:r>
              <a:rPr lang="en-US" sz="1100" b="1" err="1"/>
              <a:t>perusterveydenhuollon</a:t>
            </a:r>
            <a:r>
              <a:rPr lang="en-US" sz="1100" b="1"/>
              <a:t> </a:t>
            </a:r>
            <a:r>
              <a:rPr lang="en-US" sz="1100" b="1" err="1"/>
              <a:t>lääkärin</a:t>
            </a:r>
            <a:r>
              <a:rPr lang="en-US" sz="1100" b="1"/>
              <a:t> </a:t>
            </a:r>
            <a:r>
              <a:rPr lang="en-US" sz="1100" b="1" err="1"/>
              <a:t>avosairaanhoidon</a:t>
            </a:r>
            <a:r>
              <a:rPr lang="en-US" sz="1100" b="1"/>
              <a:t> </a:t>
            </a:r>
            <a:r>
              <a:rPr lang="en-US" sz="1100" b="1" err="1"/>
              <a:t>vastaanoton</a:t>
            </a:r>
            <a:r>
              <a:rPr lang="en-US" sz="1100" b="1"/>
              <a:t> </a:t>
            </a:r>
            <a:r>
              <a:rPr lang="en-US" sz="1100" b="1" err="1"/>
              <a:t>käyntisyynä</a:t>
            </a:r>
            <a:r>
              <a:rPr lang="en-US" sz="1100" b="1"/>
              <a:t>, % </a:t>
            </a:r>
            <a:r>
              <a:rPr lang="en-US" sz="1100" b="1" err="1"/>
              <a:t>kirjatuista</a:t>
            </a:r>
            <a:r>
              <a:rPr lang="en-US" sz="1100" b="1"/>
              <a:t> </a:t>
            </a:r>
            <a:r>
              <a:rPr lang="en-US" sz="1100" b="1" err="1"/>
              <a:t>käyntisyistä</a:t>
            </a:r>
            <a:r>
              <a:rPr lang="en-US" sz="1100" b="1"/>
              <a:t>, v2019</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sv-FI"/>
        </a:p>
      </c:txPr>
    </c:title>
    <c:autoTitleDeleted val="0"/>
    <c:plotArea>
      <c:layout/>
      <c:barChart>
        <c:barDir val="col"/>
        <c:grouping val="clustered"/>
        <c:varyColors val="0"/>
        <c:ser>
          <c:idx val="0"/>
          <c:order val="0"/>
          <c:tx>
            <c:strRef>
              <c:f>'[SOTKAnet (16).xls]SOTKAnet'!$C$2</c:f>
              <c:strCache>
                <c:ptCount val="1"/>
                <c:pt idx="0">
                  <c:v>2019</c:v>
                </c:pt>
              </c:strCache>
            </c:strRef>
          </c:tx>
          <c:spPr>
            <a:solidFill>
              <a:schemeClr val="accent1"/>
            </a:solidFill>
            <a:ln>
              <a:noFill/>
            </a:ln>
            <a:effectLst/>
          </c:spPr>
          <c:invertIfNegative val="0"/>
          <c:cat>
            <c:strRef>
              <c:f>'[SOTKAnet (16).xls]SOTKAnet'!$A$3:$B$14</c:f>
              <c:strCache>
                <c:ptCount val="12"/>
                <c:pt idx="0">
                  <c:v>Kaskinen</c:v>
                </c:pt>
                <c:pt idx="1">
                  <c:v>Kruunupyy</c:v>
                </c:pt>
                <c:pt idx="2">
                  <c:v>Laihia</c:v>
                </c:pt>
                <c:pt idx="3">
                  <c:v>Luoto</c:v>
                </c:pt>
                <c:pt idx="4">
                  <c:v>Maalahti</c:v>
                </c:pt>
                <c:pt idx="5">
                  <c:v>Mustasaari</c:v>
                </c:pt>
                <c:pt idx="6">
                  <c:v>Närpiö</c:v>
                </c:pt>
                <c:pt idx="7">
                  <c:v>Pedersören kunta</c:v>
                </c:pt>
                <c:pt idx="8">
                  <c:v>Pietarsaari</c:v>
                </c:pt>
                <c:pt idx="9">
                  <c:v>Uusikaarlepyy</c:v>
                </c:pt>
                <c:pt idx="10">
                  <c:v>Vaasa</c:v>
                </c:pt>
                <c:pt idx="11">
                  <c:v>Vöyri</c:v>
                </c:pt>
              </c:strCache>
              <c:extLst/>
            </c:strRef>
          </c:cat>
          <c:val>
            <c:numRef>
              <c:f>'[SOTKAnet (16).xls]SOTKAnet'!$C$3:$C$14</c:f>
              <c:numCache>
                <c:formatCode>General</c:formatCode>
                <c:ptCount val="12"/>
                <c:pt idx="0">
                  <c:v>8.4</c:v>
                </c:pt>
                <c:pt idx="1">
                  <c:v>0.9</c:v>
                </c:pt>
                <c:pt idx="2">
                  <c:v>2.6</c:v>
                </c:pt>
                <c:pt idx="3">
                  <c:v>3.1</c:v>
                </c:pt>
                <c:pt idx="4">
                  <c:v>1.1000000000000001</c:v>
                </c:pt>
                <c:pt idx="5">
                  <c:v>3.8</c:v>
                </c:pt>
                <c:pt idx="6">
                  <c:v>0.9</c:v>
                </c:pt>
                <c:pt idx="7">
                  <c:v>4.8</c:v>
                </c:pt>
                <c:pt idx="8">
                  <c:v>4.5999999999999996</c:v>
                </c:pt>
                <c:pt idx="9">
                  <c:v>2.2000000000000002</c:v>
                </c:pt>
                <c:pt idx="10">
                  <c:v>5.5</c:v>
                </c:pt>
                <c:pt idx="11">
                  <c:v>1.1000000000000001</c:v>
                </c:pt>
              </c:numCache>
            </c:numRef>
          </c:val>
          <c:extLst>
            <c:ext xmlns:c16="http://schemas.microsoft.com/office/drawing/2014/chart" uri="{C3380CC4-5D6E-409C-BE32-E72D297353CC}">
              <c16:uniqueId val="{00000000-30BC-49E0-8754-26B92BB175D1}"/>
            </c:ext>
          </c:extLst>
        </c:ser>
        <c:dLbls>
          <c:showLegendKey val="0"/>
          <c:showVal val="0"/>
          <c:showCatName val="0"/>
          <c:showSerName val="0"/>
          <c:showPercent val="0"/>
          <c:showBubbleSize val="0"/>
        </c:dLbls>
        <c:gapWidth val="219"/>
        <c:overlap val="-27"/>
        <c:axId val="387308224"/>
        <c:axId val="387308552"/>
      </c:barChart>
      <c:catAx>
        <c:axId val="387308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387308552"/>
        <c:crosses val="autoZero"/>
        <c:auto val="1"/>
        <c:lblAlgn val="ctr"/>
        <c:lblOffset val="100"/>
        <c:noMultiLvlLbl val="0"/>
      </c:catAx>
      <c:valAx>
        <c:axId val="3873085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387308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FI"/>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l">
              <a:defRPr sz="1100" b="1" i="0" u="none" strike="noStrike" kern="1200" spc="0" baseline="0">
                <a:solidFill>
                  <a:schemeClr val="tx1">
                    <a:lumMod val="65000"/>
                    <a:lumOff val="35000"/>
                  </a:schemeClr>
                </a:solidFill>
                <a:latin typeface="+mn-lt"/>
                <a:ea typeface="+mn-ea"/>
                <a:cs typeface="+mn-cs"/>
              </a:defRPr>
            </a:pPr>
            <a:r>
              <a:rPr lang="fi-FI" sz="1100" b="1" i="0" u="none" strike="noStrike" baseline="0">
                <a:effectLst/>
              </a:rPr>
              <a:t>25 </a:t>
            </a:r>
            <a:r>
              <a:rPr lang="fi-FI" sz="1100" b="1" i="0" u="none" strike="noStrike" baseline="0" err="1">
                <a:effectLst/>
              </a:rPr>
              <a:t>år</a:t>
            </a:r>
            <a:r>
              <a:rPr lang="fi-FI" sz="1100" b="1" i="0" u="none" strike="noStrike" baseline="0">
                <a:effectLst/>
              </a:rPr>
              <a:t> </a:t>
            </a:r>
            <a:r>
              <a:rPr lang="fi-FI" sz="1100" b="1" i="0" u="none" strike="noStrike" baseline="0" err="1">
                <a:effectLst/>
              </a:rPr>
              <a:t>fyllda</a:t>
            </a:r>
            <a:r>
              <a:rPr lang="fi-FI" sz="1100" b="1" i="0" u="none" strike="noStrike" baseline="0">
                <a:effectLst/>
              </a:rPr>
              <a:t> </a:t>
            </a:r>
            <a:r>
              <a:rPr lang="fi-FI" sz="1100" b="1" i="0" u="none" strike="noStrike" baseline="0" err="1">
                <a:effectLst/>
              </a:rPr>
              <a:t>med</a:t>
            </a:r>
            <a:r>
              <a:rPr lang="fi-FI" sz="1100" b="1" i="0" u="none" strike="noStrike" baseline="0">
                <a:effectLst/>
              </a:rPr>
              <a:t> </a:t>
            </a:r>
            <a:r>
              <a:rPr lang="fi-FI" sz="1100" b="1" i="0" u="none" strike="noStrike" baseline="0" err="1">
                <a:effectLst/>
              </a:rPr>
              <a:t>rätt</a:t>
            </a:r>
            <a:r>
              <a:rPr lang="fi-FI" sz="1100" b="1" i="0" u="none" strike="noStrike" baseline="0">
                <a:effectLst/>
              </a:rPr>
              <a:t> </a:t>
            </a:r>
            <a:r>
              <a:rPr lang="fi-FI" sz="1100" b="1" i="0" u="none" strike="noStrike" baseline="0" err="1">
                <a:effectLst/>
              </a:rPr>
              <a:t>till</a:t>
            </a:r>
            <a:r>
              <a:rPr lang="fi-FI" sz="1100" b="1" i="0" u="none" strike="noStrike" baseline="0">
                <a:effectLst/>
              </a:rPr>
              <a:t> </a:t>
            </a:r>
            <a:r>
              <a:rPr lang="fi-FI" sz="1100" b="1" i="0" u="none" strike="noStrike" baseline="0" err="1">
                <a:effectLst/>
              </a:rPr>
              <a:t>specialersättningsgilla</a:t>
            </a:r>
            <a:r>
              <a:rPr lang="fi-FI" sz="1100" b="1" i="0" u="none" strike="noStrike" baseline="0">
                <a:effectLst/>
              </a:rPr>
              <a:t> </a:t>
            </a:r>
            <a:r>
              <a:rPr lang="fi-FI" sz="1100" b="1" i="0" u="none" strike="noStrike" baseline="0" err="1">
                <a:effectLst/>
              </a:rPr>
              <a:t>läkemedel</a:t>
            </a:r>
            <a:r>
              <a:rPr lang="fi-FI" sz="1100" b="1" i="0" u="none" strike="noStrike" baseline="0">
                <a:effectLst/>
              </a:rPr>
              <a:t> för </a:t>
            </a:r>
            <a:r>
              <a:rPr lang="fi-FI" sz="1100" b="1" i="0" u="none" strike="noStrike" baseline="0" err="1">
                <a:effectLst/>
              </a:rPr>
              <a:t>blodtryckssjukdom</a:t>
            </a:r>
            <a:r>
              <a:rPr lang="fi-FI" sz="1100" b="1" i="0" u="none" strike="noStrike" baseline="0">
                <a:effectLst/>
              </a:rPr>
              <a:t>, % av </a:t>
            </a:r>
            <a:r>
              <a:rPr lang="fi-FI" sz="1100" b="1" i="0" u="none" strike="noStrike" baseline="0" err="1">
                <a:effectLst/>
              </a:rPr>
              <a:t>åldersklassen</a:t>
            </a:r>
            <a:r>
              <a:rPr lang="fi-FI" sz="1100" b="1" i="0" u="none" strike="noStrike" baseline="0">
                <a:effectLst/>
              </a:rPr>
              <a:t> Erityiskorvattaviin lääkkeisiin verenpainetaudin vuoksi oikeutettuja 25 vuotta täyttäneitä, % </a:t>
            </a:r>
            <a:r>
              <a:rPr lang="fi-FI" sz="1100" b="1" i="0" u="none" strike="noStrike" baseline="0" err="1">
                <a:effectLst/>
              </a:rPr>
              <a:t>vastaavanikäisestä</a:t>
            </a:r>
            <a:r>
              <a:rPr lang="fi-FI" sz="1100" b="1" i="0" u="none" strike="noStrike" baseline="0">
                <a:effectLst/>
              </a:rPr>
              <a:t> väestöstä (id:3210)</a:t>
            </a:r>
            <a:r>
              <a:rPr lang="fi-FI" sz="1100" b="1" i="0" u="none" strike="noStrike" baseline="0"/>
              <a:t> </a:t>
            </a:r>
            <a:r>
              <a:rPr lang="en-US" sz="1100" b="1"/>
              <a:t>2020</a:t>
            </a:r>
          </a:p>
        </c:rich>
      </c:tx>
      <c:layout>
        <c:manualLayout>
          <c:xMode val="edge"/>
          <c:yMode val="edge"/>
          <c:x val="0.12249300087489066"/>
          <c:y val="3.2407407407407406E-2"/>
        </c:manualLayout>
      </c:layout>
      <c:overlay val="0"/>
      <c:spPr>
        <a:noFill/>
        <a:ln>
          <a:noFill/>
        </a:ln>
        <a:effectLst/>
      </c:spPr>
      <c:txPr>
        <a:bodyPr rot="0" spcFirstLastPara="1" vertOverflow="ellipsis" vert="horz" wrap="square" anchor="ctr" anchorCtr="1"/>
        <a:lstStyle/>
        <a:p>
          <a:pPr algn="l">
            <a:defRPr sz="1100" b="1" i="0" u="none" strike="noStrike" kern="1200" spc="0" baseline="0">
              <a:solidFill>
                <a:schemeClr val="tx1">
                  <a:lumMod val="65000"/>
                  <a:lumOff val="35000"/>
                </a:schemeClr>
              </a:solidFill>
              <a:latin typeface="+mn-lt"/>
              <a:ea typeface="+mn-ea"/>
              <a:cs typeface="+mn-cs"/>
            </a:defRPr>
          </a:pPr>
          <a:endParaRPr lang="sv-FI"/>
        </a:p>
      </c:txPr>
    </c:title>
    <c:autoTitleDeleted val="0"/>
    <c:plotArea>
      <c:layout/>
      <c:barChart>
        <c:barDir val="col"/>
        <c:grouping val="clustered"/>
        <c:varyColors val="0"/>
        <c:ser>
          <c:idx val="0"/>
          <c:order val="0"/>
          <c:tx>
            <c:strRef>
              <c:f>'[SOTKAnet (17).xls]SOTKAnet'!$B$2</c:f>
              <c:strCache>
                <c:ptCount val="1"/>
                <c:pt idx="0">
                  <c:v>2020</c:v>
                </c:pt>
              </c:strCache>
            </c:strRef>
          </c:tx>
          <c:spPr>
            <a:solidFill>
              <a:schemeClr val="accent1"/>
            </a:solidFill>
            <a:ln>
              <a:noFill/>
            </a:ln>
            <a:effectLst/>
          </c:spPr>
          <c:invertIfNegative val="0"/>
          <c:cat>
            <c:strRef>
              <c:f>'[SOTKAnet (17).xls]SOTKAnet'!$A$3:$A$16</c:f>
              <c:strCache>
                <c:ptCount val="14"/>
                <c:pt idx="0">
                  <c:v>Kaskinen</c:v>
                </c:pt>
                <c:pt idx="1">
                  <c:v>Korsnäs</c:v>
                </c:pt>
                <c:pt idx="2">
                  <c:v>Kristiinankaupunki</c:v>
                </c:pt>
                <c:pt idx="3">
                  <c:v>Kruunupyy</c:v>
                </c:pt>
                <c:pt idx="4">
                  <c:v>Laihia</c:v>
                </c:pt>
                <c:pt idx="5">
                  <c:v>Luoto</c:v>
                </c:pt>
                <c:pt idx="6">
                  <c:v>Maalahti</c:v>
                </c:pt>
                <c:pt idx="7">
                  <c:v>Mustasaari</c:v>
                </c:pt>
                <c:pt idx="8">
                  <c:v>Närpiö</c:v>
                </c:pt>
                <c:pt idx="9">
                  <c:v>Pedersören kunta</c:v>
                </c:pt>
                <c:pt idx="10">
                  <c:v>Pietarsaari</c:v>
                </c:pt>
                <c:pt idx="11">
                  <c:v>Uusikaarlepyy</c:v>
                </c:pt>
                <c:pt idx="12">
                  <c:v>Vaasa</c:v>
                </c:pt>
                <c:pt idx="13">
                  <c:v>Vöyri</c:v>
                </c:pt>
              </c:strCache>
            </c:strRef>
          </c:cat>
          <c:val>
            <c:numRef>
              <c:f>'[SOTKAnet (17).xls]SOTKAnet'!$B$3:$B$16</c:f>
              <c:numCache>
                <c:formatCode>General</c:formatCode>
                <c:ptCount val="14"/>
                <c:pt idx="0">
                  <c:v>16.8</c:v>
                </c:pt>
                <c:pt idx="1">
                  <c:v>14.2</c:v>
                </c:pt>
                <c:pt idx="2">
                  <c:v>13.6</c:v>
                </c:pt>
                <c:pt idx="3">
                  <c:v>9.3000000000000007</c:v>
                </c:pt>
                <c:pt idx="4">
                  <c:v>11</c:v>
                </c:pt>
                <c:pt idx="5">
                  <c:v>10</c:v>
                </c:pt>
                <c:pt idx="6">
                  <c:v>12.1</c:v>
                </c:pt>
                <c:pt idx="7">
                  <c:v>10.3</c:v>
                </c:pt>
                <c:pt idx="8">
                  <c:v>13.2</c:v>
                </c:pt>
                <c:pt idx="9">
                  <c:v>11.1</c:v>
                </c:pt>
                <c:pt idx="10">
                  <c:v>11.8</c:v>
                </c:pt>
                <c:pt idx="11">
                  <c:v>13.9</c:v>
                </c:pt>
                <c:pt idx="12">
                  <c:v>10.4</c:v>
                </c:pt>
                <c:pt idx="13">
                  <c:v>13.1</c:v>
                </c:pt>
              </c:numCache>
            </c:numRef>
          </c:val>
          <c:extLst>
            <c:ext xmlns:c16="http://schemas.microsoft.com/office/drawing/2014/chart" uri="{C3380CC4-5D6E-409C-BE32-E72D297353CC}">
              <c16:uniqueId val="{00000000-C2BA-4172-847D-0FB9FEDF5882}"/>
            </c:ext>
          </c:extLst>
        </c:ser>
        <c:dLbls>
          <c:showLegendKey val="0"/>
          <c:showVal val="0"/>
          <c:showCatName val="0"/>
          <c:showSerName val="0"/>
          <c:showPercent val="0"/>
          <c:showBubbleSize val="0"/>
        </c:dLbls>
        <c:gapWidth val="219"/>
        <c:overlap val="-27"/>
        <c:axId val="385684944"/>
        <c:axId val="385685272"/>
      </c:barChart>
      <c:catAx>
        <c:axId val="385684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385685272"/>
        <c:crosses val="autoZero"/>
        <c:auto val="1"/>
        <c:lblAlgn val="ctr"/>
        <c:lblOffset val="100"/>
        <c:noMultiLvlLbl val="0"/>
      </c:catAx>
      <c:valAx>
        <c:axId val="3856852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38568494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a:t>Nettomenot, indeksi (Koko maa = 100)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FI"/>
        </a:p>
      </c:txPr>
    </c:title>
    <c:autoTitleDeleted val="0"/>
    <c:plotArea>
      <c:layout/>
      <c:barChart>
        <c:barDir val="col"/>
        <c:grouping val="clustered"/>
        <c:varyColors val="0"/>
        <c:dLbls>
          <c:showLegendKey val="0"/>
          <c:showVal val="0"/>
          <c:showCatName val="0"/>
          <c:showSerName val="0"/>
          <c:showPercent val="0"/>
          <c:showBubbleSize val="0"/>
        </c:dLbls>
        <c:gapWidth val="219"/>
        <c:overlap val="-27"/>
        <c:axId val="435836664"/>
        <c:axId val="435837648"/>
      </c:barChart>
      <c:catAx>
        <c:axId val="435836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435837648"/>
        <c:crosses val="autoZero"/>
        <c:auto val="1"/>
        <c:lblAlgn val="ctr"/>
        <c:lblOffset val="100"/>
        <c:noMultiLvlLbl val="0"/>
      </c:catAx>
      <c:valAx>
        <c:axId val="4358376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43583666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FI"/>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fi-FI" sz="1100" b="1" i="0" u="none" strike="noStrike" baseline="0" err="1">
                <a:effectLst/>
              </a:rPr>
              <a:t>Sjukdomar</a:t>
            </a:r>
            <a:r>
              <a:rPr lang="fi-FI" sz="1100" b="1" i="0" u="none" strike="noStrike" baseline="0">
                <a:effectLst/>
              </a:rPr>
              <a:t> i </a:t>
            </a:r>
            <a:r>
              <a:rPr lang="fi-FI" sz="1100" b="1" i="0" u="none" strike="noStrike" baseline="0" err="1">
                <a:effectLst/>
              </a:rPr>
              <a:t>stöd</a:t>
            </a:r>
            <a:r>
              <a:rPr lang="fi-FI" sz="1100" b="1" i="0" u="none" strike="noStrike" baseline="0">
                <a:effectLst/>
              </a:rPr>
              <a:t> </a:t>
            </a:r>
            <a:r>
              <a:rPr lang="fi-FI" sz="1100" b="1" i="0" u="none" strike="noStrike" baseline="0" err="1">
                <a:effectLst/>
              </a:rPr>
              <a:t>och</a:t>
            </a:r>
            <a:r>
              <a:rPr lang="fi-FI" sz="1100" b="1" i="0" u="none" strike="noStrike" baseline="0">
                <a:effectLst/>
              </a:rPr>
              <a:t> </a:t>
            </a:r>
            <a:r>
              <a:rPr lang="fi-FI" sz="1100" b="1" i="0" u="none" strike="noStrike" baseline="0" err="1">
                <a:effectLst/>
              </a:rPr>
              <a:t>rörelseorganen</a:t>
            </a:r>
            <a:r>
              <a:rPr lang="fi-FI" sz="1100" b="1" i="0" u="none" strike="noStrike" baseline="0">
                <a:effectLst/>
              </a:rPr>
              <a:t> </a:t>
            </a:r>
            <a:r>
              <a:rPr lang="en-US" sz="1100" b="1" i="0" u="none" strike="noStrike" baseline="0" err="1">
                <a:effectLst/>
              </a:rPr>
              <a:t>som</a:t>
            </a:r>
            <a:r>
              <a:rPr lang="en-US" sz="1100" b="1" i="0" u="none" strike="noStrike" baseline="0">
                <a:effectLst/>
              </a:rPr>
              <a:t> </a:t>
            </a:r>
            <a:r>
              <a:rPr lang="en-US" sz="1100" b="1" i="0" u="none" strike="noStrike" baseline="0" err="1">
                <a:effectLst/>
              </a:rPr>
              <a:t>besöksorsak</a:t>
            </a:r>
            <a:r>
              <a:rPr lang="en-US" sz="1100" b="1" i="0" u="none" strike="noStrike" baseline="0">
                <a:effectLst/>
              </a:rPr>
              <a:t> </a:t>
            </a:r>
            <a:r>
              <a:rPr lang="en-US" sz="1100" b="1" i="0" u="none" strike="noStrike" baseline="0" err="1">
                <a:effectLst/>
              </a:rPr>
              <a:t>på</a:t>
            </a:r>
            <a:r>
              <a:rPr lang="en-US" sz="1100" b="1" i="0" u="none" strike="noStrike" baseline="0">
                <a:effectLst/>
              </a:rPr>
              <a:t> </a:t>
            </a:r>
            <a:r>
              <a:rPr lang="en-US" sz="1100" b="1" i="0" u="none" strike="noStrike" baseline="0" err="1">
                <a:effectLst/>
              </a:rPr>
              <a:t>öppenvårdsmottagning</a:t>
            </a:r>
            <a:r>
              <a:rPr lang="en-US" sz="1100" b="1" i="0" u="none" strike="noStrike" baseline="0">
                <a:effectLst/>
              </a:rPr>
              <a:t> hos </a:t>
            </a:r>
            <a:r>
              <a:rPr lang="en-US" sz="1100" b="1" i="0" u="none" strike="noStrike" baseline="0" err="1">
                <a:effectLst/>
              </a:rPr>
              <a:t>läkare</a:t>
            </a:r>
            <a:r>
              <a:rPr lang="en-US" sz="1100" b="1" i="0" u="none" strike="noStrike" baseline="0">
                <a:effectLst/>
              </a:rPr>
              <a:t> </a:t>
            </a:r>
            <a:r>
              <a:rPr lang="en-US" sz="1100" b="1" i="0" u="none" strike="noStrike" baseline="0" err="1">
                <a:effectLst/>
              </a:rPr>
              <a:t>inom</a:t>
            </a:r>
            <a:r>
              <a:rPr lang="en-US" sz="1100" b="1" i="0" u="none" strike="noStrike" baseline="0">
                <a:effectLst/>
              </a:rPr>
              <a:t> </a:t>
            </a:r>
            <a:r>
              <a:rPr lang="en-US" sz="1100" b="1" i="0" u="none" strike="noStrike" baseline="0" err="1">
                <a:effectLst/>
              </a:rPr>
              <a:t>primärvården</a:t>
            </a:r>
            <a:r>
              <a:rPr lang="fi-FI" sz="1100" b="1" i="0" u="none" strike="noStrike" baseline="0">
                <a:effectLst/>
              </a:rPr>
              <a:t>, % av de </a:t>
            </a:r>
            <a:r>
              <a:rPr lang="fi-FI" sz="1100" b="1" i="0" u="none" strike="noStrike" baseline="0" err="1">
                <a:effectLst/>
              </a:rPr>
              <a:t>registrerade</a:t>
            </a:r>
            <a:r>
              <a:rPr lang="fi-FI" sz="1100" b="1" i="0" u="none" strike="noStrike" baseline="0">
                <a:effectLst/>
              </a:rPr>
              <a:t> </a:t>
            </a:r>
            <a:r>
              <a:rPr lang="fi-FI" sz="1100" b="1" i="0" u="none" strike="noStrike" baseline="0" err="1">
                <a:effectLst/>
              </a:rPr>
              <a:t>besöken</a:t>
            </a:r>
            <a:r>
              <a:rPr lang="fi-FI" sz="1100" b="1" i="0" u="none" strike="noStrike" baseline="0">
                <a:effectLst/>
              </a:rPr>
              <a:t> </a:t>
            </a:r>
            <a:r>
              <a:rPr lang="fi-FI" sz="1100" b="1" i="0" u="none" strike="noStrike" baseline="0" err="1">
                <a:effectLst/>
              </a:rPr>
              <a:t>år</a:t>
            </a:r>
            <a:r>
              <a:rPr lang="fi-FI" sz="1100" b="1" i="0" u="none" strike="noStrike" baseline="0">
                <a:effectLst/>
              </a:rPr>
              <a:t> 2020</a:t>
            </a:r>
          </a:p>
          <a:p>
            <a:pPr>
              <a:defRPr sz="1100" b="1"/>
            </a:pPr>
            <a:r>
              <a:rPr lang="fi-FI" sz="1100" b="1" i="0" u="none" strike="noStrike" baseline="0">
                <a:effectLst/>
              </a:rPr>
              <a:t>Tuki- ja liikuntaelinsairaudet perusterveydenhuollon lääkärin avosairaanhoidon vastaanoton käyntisyynä, % kirjatu</a:t>
            </a:r>
          </a:p>
        </c:rich>
      </c:tx>
      <c:layout>
        <c:manualLayout>
          <c:xMode val="edge"/>
          <c:yMode val="edge"/>
          <c:x val="0.12481233595800525"/>
          <c:y val="0"/>
        </c:manualLayout>
      </c:layout>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sv-FI"/>
        </a:p>
      </c:txPr>
    </c:title>
    <c:autoTitleDeleted val="0"/>
    <c:plotArea>
      <c:layout/>
      <c:barChart>
        <c:barDir val="col"/>
        <c:grouping val="clustered"/>
        <c:varyColors val="0"/>
        <c:ser>
          <c:idx val="0"/>
          <c:order val="0"/>
          <c:tx>
            <c:strRef>
              <c:f>'[SOTKAnet (18).xls]SOTKAnet'!$C$2</c:f>
              <c:strCache>
                <c:ptCount val="1"/>
                <c:pt idx="0">
                  <c:v>2020</c:v>
                </c:pt>
              </c:strCache>
            </c:strRef>
          </c:tx>
          <c:spPr>
            <a:solidFill>
              <a:schemeClr val="accent1"/>
            </a:solidFill>
            <a:ln>
              <a:noFill/>
            </a:ln>
            <a:effectLst/>
          </c:spPr>
          <c:invertIfNegative val="0"/>
          <c:cat>
            <c:strRef>
              <c:f>'[SOTKAnet (18).xls]SOTKAnet'!$B$3:$B$16</c:f>
              <c:strCache>
                <c:ptCount val="14"/>
                <c:pt idx="0">
                  <c:v>Kaskinen</c:v>
                </c:pt>
                <c:pt idx="1">
                  <c:v>Korsnäs</c:v>
                </c:pt>
                <c:pt idx="2">
                  <c:v>Kristiinankaupunki</c:v>
                </c:pt>
                <c:pt idx="3">
                  <c:v>Kruunupyy</c:v>
                </c:pt>
                <c:pt idx="4">
                  <c:v>Laihia</c:v>
                </c:pt>
                <c:pt idx="5">
                  <c:v>Luoto</c:v>
                </c:pt>
                <c:pt idx="6">
                  <c:v>Maalahti</c:v>
                </c:pt>
                <c:pt idx="7">
                  <c:v>Mustasaari</c:v>
                </c:pt>
                <c:pt idx="8">
                  <c:v>Närpiö</c:v>
                </c:pt>
                <c:pt idx="9">
                  <c:v>Pedersören kunta</c:v>
                </c:pt>
                <c:pt idx="10">
                  <c:v>Pietarsaari</c:v>
                </c:pt>
                <c:pt idx="11">
                  <c:v>Uusikaarlepyy</c:v>
                </c:pt>
                <c:pt idx="12">
                  <c:v>Vaasa</c:v>
                </c:pt>
                <c:pt idx="13">
                  <c:v>Vöyri</c:v>
                </c:pt>
              </c:strCache>
            </c:strRef>
          </c:cat>
          <c:val>
            <c:numRef>
              <c:f>'[SOTKAnet (18).xls]SOTKAnet'!$C$3:$C$16</c:f>
              <c:numCache>
                <c:formatCode>General</c:formatCode>
                <c:ptCount val="14"/>
                <c:pt idx="0">
                  <c:v>17.3</c:v>
                </c:pt>
                <c:pt idx="1">
                  <c:v>19.7</c:v>
                </c:pt>
                <c:pt idx="2">
                  <c:v>13.5</c:v>
                </c:pt>
                <c:pt idx="3">
                  <c:v>19</c:v>
                </c:pt>
                <c:pt idx="4">
                  <c:v>19.7</c:v>
                </c:pt>
                <c:pt idx="5">
                  <c:v>10.4</c:v>
                </c:pt>
                <c:pt idx="6">
                  <c:v>25.9</c:v>
                </c:pt>
                <c:pt idx="7">
                  <c:v>22.8</c:v>
                </c:pt>
                <c:pt idx="8">
                  <c:v>38.299999999999997</c:v>
                </c:pt>
                <c:pt idx="9">
                  <c:v>11.2</c:v>
                </c:pt>
                <c:pt idx="10">
                  <c:v>12.2</c:v>
                </c:pt>
                <c:pt idx="11">
                  <c:v>19.2</c:v>
                </c:pt>
                <c:pt idx="12">
                  <c:v>14.9</c:v>
                </c:pt>
                <c:pt idx="13">
                  <c:v>22</c:v>
                </c:pt>
              </c:numCache>
            </c:numRef>
          </c:val>
          <c:extLst>
            <c:ext xmlns:c16="http://schemas.microsoft.com/office/drawing/2014/chart" uri="{C3380CC4-5D6E-409C-BE32-E72D297353CC}">
              <c16:uniqueId val="{00000000-7427-4377-8E93-60BF19A2D512}"/>
            </c:ext>
          </c:extLst>
        </c:ser>
        <c:dLbls>
          <c:showLegendKey val="0"/>
          <c:showVal val="0"/>
          <c:showCatName val="0"/>
          <c:showSerName val="0"/>
          <c:showPercent val="0"/>
          <c:showBubbleSize val="0"/>
        </c:dLbls>
        <c:gapWidth val="219"/>
        <c:overlap val="-27"/>
        <c:axId val="433290872"/>
        <c:axId val="433291528"/>
      </c:barChart>
      <c:catAx>
        <c:axId val="433290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433291528"/>
        <c:crosses val="autoZero"/>
        <c:auto val="1"/>
        <c:lblAlgn val="ctr"/>
        <c:lblOffset val="100"/>
        <c:noMultiLvlLbl val="0"/>
      </c:catAx>
      <c:valAx>
        <c:axId val="433291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433290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FI"/>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fi-FI" sz="1100" b="1" err="1"/>
              <a:t>Väntetiden</a:t>
            </a:r>
            <a:r>
              <a:rPr lang="fi-FI" sz="1100" b="1"/>
              <a:t> för </a:t>
            </a:r>
            <a:r>
              <a:rPr lang="fi-FI" sz="1100" b="1" err="1"/>
              <a:t>icke-brådskande</a:t>
            </a:r>
            <a:r>
              <a:rPr lang="fi-FI" sz="1100" b="1"/>
              <a:t> </a:t>
            </a:r>
            <a:r>
              <a:rPr lang="fi-FI" sz="1100" b="1" err="1"/>
              <a:t>läkarbesök</a:t>
            </a:r>
            <a:r>
              <a:rPr lang="fi-FI" sz="1100" b="1"/>
              <a:t> </a:t>
            </a:r>
            <a:r>
              <a:rPr lang="fi-FI" sz="1100" b="1" err="1"/>
              <a:t>inom</a:t>
            </a:r>
            <a:r>
              <a:rPr lang="fi-FI" sz="1100" b="1"/>
              <a:t> </a:t>
            </a:r>
            <a:r>
              <a:rPr lang="fi-FI" sz="1100" b="1" err="1"/>
              <a:t>primärvårdens</a:t>
            </a:r>
            <a:r>
              <a:rPr lang="fi-FI" sz="1100" b="1"/>
              <a:t> </a:t>
            </a:r>
            <a:r>
              <a:rPr lang="fi-FI" sz="1100" b="1" err="1"/>
              <a:t>öppna</a:t>
            </a:r>
            <a:r>
              <a:rPr lang="fi-FI" sz="1100" b="1"/>
              <a:t> </a:t>
            </a:r>
            <a:r>
              <a:rPr lang="fi-FI" sz="1100" b="1" err="1"/>
              <a:t>sjukvård</a:t>
            </a:r>
            <a:r>
              <a:rPr lang="fi-FI" sz="1100" b="1"/>
              <a:t> </a:t>
            </a:r>
            <a:r>
              <a:rPr lang="fi-FI" sz="1100" b="1" err="1"/>
              <a:t>längre</a:t>
            </a:r>
            <a:r>
              <a:rPr lang="fi-FI" sz="1100" b="1"/>
              <a:t> </a:t>
            </a:r>
            <a:r>
              <a:rPr lang="fi-FI" sz="1100" b="1" err="1"/>
              <a:t>än</a:t>
            </a:r>
            <a:r>
              <a:rPr lang="fi-FI" sz="1100" b="1"/>
              <a:t> 7 </a:t>
            </a:r>
            <a:r>
              <a:rPr lang="fi-FI" sz="1100" b="1" err="1"/>
              <a:t>dagar</a:t>
            </a:r>
            <a:r>
              <a:rPr lang="fi-FI" sz="1100" b="1"/>
              <a:t> </a:t>
            </a:r>
            <a:r>
              <a:rPr lang="fi-FI" sz="1100" b="1" err="1"/>
              <a:t>efter</a:t>
            </a:r>
            <a:r>
              <a:rPr lang="fi-FI" sz="1100" b="1"/>
              <a:t> </a:t>
            </a:r>
            <a:r>
              <a:rPr lang="fi-FI" sz="1100" b="1" err="1"/>
              <a:t>bedömningen</a:t>
            </a:r>
            <a:r>
              <a:rPr lang="fi-FI" sz="1100" b="1"/>
              <a:t> av</a:t>
            </a:r>
            <a:r>
              <a:rPr lang="fi-FI" sz="1100" b="1" baseline="0"/>
              <a:t> </a:t>
            </a:r>
            <a:r>
              <a:rPr lang="fi-FI" sz="1100" b="1" baseline="0" err="1"/>
              <a:t>vårdbehovet</a:t>
            </a:r>
            <a:r>
              <a:rPr lang="fi-FI" sz="1100" b="1" baseline="0"/>
              <a:t>, % av </a:t>
            </a:r>
            <a:r>
              <a:rPr lang="fi-FI" sz="1100" b="1" baseline="0" err="1"/>
              <a:t>genomförda</a:t>
            </a:r>
            <a:r>
              <a:rPr lang="fi-FI" sz="1100" b="1" baseline="0"/>
              <a:t> </a:t>
            </a:r>
            <a:r>
              <a:rPr lang="fi-FI" sz="1100" b="1" baseline="0" err="1"/>
              <a:t>besök</a:t>
            </a:r>
            <a:r>
              <a:rPr lang="fi-FI" sz="1100" b="1" baseline="0"/>
              <a:t> (10/2019)</a:t>
            </a:r>
          </a:p>
          <a:p>
            <a:pPr>
              <a:defRPr sz="1100" b="1"/>
            </a:pPr>
            <a:r>
              <a:rPr lang="fi-FI" sz="1100" b="1"/>
              <a:t>Perusterveydenhuollon avosairaanhoidon lääkärin kiireettömän käynnin odotusaika yli 7 pv hoidon </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sv-FI"/>
        </a:p>
      </c:txPr>
    </c:title>
    <c:autoTitleDeleted val="0"/>
    <c:plotArea>
      <c:layout/>
      <c:barChart>
        <c:barDir val="col"/>
        <c:grouping val="clustered"/>
        <c:varyColors val="0"/>
        <c:ser>
          <c:idx val="0"/>
          <c:order val="0"/>
          <c:spPr>
            <a:solidFill>
              <a:schemeClr val="accent1"/>
            </a:solidFill>
            <a:ln>
              <a:noFill/>
            </a:ln>
            <a:effectLst/>
          </c:spPr>
          <c:invertIfNegative val="0"/>
          <c:cat>
            <c:strRef>
              <c:f>'[SOTKAnet (32).xls]SOTKAnet'!$A$3:$A$14</c:f>
              <c:strCache>
                <c:ptCount val="12"/>
                <c:pt idx="0">
                  <c:v>Kaskinen</c:v>
                </c:pt>
                <c:pt idx="1">
                  <c:v>Korsnäs</c:v>
                </c:pt>
                <c:pt idx="2">
                  <c:v>Kristiinankaupunki</c:v>
                </c:pt>
                <c:pt idx="3">
                  <c:v>Kruunupyy</c:v>
                </c:pt>
                <c:pt idx="4">
                  <c:v>Luoto</c:v>
                </c:pt>
                <c:pt idx="5">
                  <c:v>Mustasaari</c:v>
                </c:pt>
                <c:pt idx="6">
                  <c:v>Närpiö</c:v>
                </c:pt>
                <c:pt idx="7">
                  <c:v>Pedersören kunta</c:v>
                </c:pt>
                <c:pt idx="8">
                  <c:v>Pietarsaari</c:v>
                </c:pt>
                <c:pt idx="9">
                  <c:v>Uusikaarlepyy</c:v>
                </c:pt>
                <c:pt idx="10">
                  <c:v>Vaasa</c:v>
                </c:pt>
                <c:pt idx="11">
                  <c:v>Vöyri</c:v>
                </c:pt>
              </c:strCache>
            </c:strRef>
          </c:cat>
          <c:val>
            <c:numRef>
              <c:f>'[SOTKAnet (32).xls]SOTKAnet'!$B$3:$B$14</c:f>
              <c:numCache>
                <c:formatCode>General</c:formatCode>
                <c:ptCount val="12"/>
                <c:pt idx="0">
                  <c:v>61.1</c:v>
                </c:pt>
                <c:pt idx="1">
                  <c:v>0</c:v>
                </c:pt>
                <c:pt idx="2">
                  <c:v>13</c:v>
                </c:pt>
                <c:pt idx="3">
                  <c:v>64.3</c:v>
                </c:pt>
                <c:pt idx="4">
                  <c:v>66.7</c:v>
                </c:pt>
                <c:pt idx="5">
                  <c:v>92</c:v>
                </c:pt>
                <c:pt idx="6">
                  <c:v>83.2</c:v>
                </c:pt>
                <c:pt idx="7">
                  <c:v>86.4</c:v>
                </c:pt>
                <c:pt idx="8">
                  <c:v>79.7</c:v>
                </c:pt>
                <c:pt idx="9">
                  <c:v>100</c:v>
                </c:pt>
                <c:pt idx="10">
                  <c:v>74.3</c:v>
                </c:pt>
                <c:pt idx="11">
                  <c:v>20.9</c:v>
                </c:pt>
              </c:numCache>
            </c:numRef>
          </c:val>
          <c:extLst>
            <c:ext xmlns:c16="http://schemas.microsoft.com/office/drawing/2014/chart" uri="{C3380CC4-5D6E-409C-BE32-E72D297353CC}">
              <c16:uniqueId val="{00000000-80B4-4C1F-9635-9294421B80C9}"/>
            </c:ext>
          </c:extLst>
        </c:ser>
        <c:dLbls>
          <c:showLegendKey val="0"/>
          <c:showVal val="0"/>
          <c:showCatName val="0"/>
          <c:showSerName val="0"/>
          <c:showPercent val="0"/>
          <c:showBubbleSize val="0"/>
        </c:dLbls>
        <c:gapWidth val="219"/>
        <c:overlap val="-27"/>
        <c:axId val="377631208"/>
        <c:axId val="377633504"/>
      </c:barChart>
      <c:catAx>
        <c:axId val="377631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377633504"/>
        <c:crosses val="autoZero"/>
        <c:auto val="1"/>
        <c:lblAlgn val="ctr"/>
        <c:lblOffset val="100"/>
        <c:noMultiLvlLbl val="0"/>
      </c:catAx>
      <c:valAx>
        <c:axId val="37763350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3776312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FI"/>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sz="1400" b="1" i="0" u="none" strike="noStrike" baseline="0" err="1">
                <a:effectLst/>
              </a:rPr>
              <a:t>Beviljats</a:t>
            </a:r>
            <a:r>
              <a:rPr lang="fi-FI" sz="1400" b="1" i="0" u="none" strike="noStrike" baseline="0">
                <a:effectLst/>
              </a:rPr>
              <a:t> </a:t>
            </a:r>
            <a:r>
              <a:rPr lang="fi-FI" sz="1400" b="1" i="0" u="none" strike="noStrike" baseline="0" err="1">
                <a:effectLst/>
              </a:rPr>
              <a:t>FPA:s</a:t>
            </a:r>
            <a:r>
              <a:rPr lang="fi-FI" sz="1400" b="1" i="0" u="none" strike="noStrike" baseline="0">
                <a:effectLst/>
              </a:rPr>
              <a:t> </a:t>
            </a:r>
            <a:r>
              <a:rPr lang="fi-FI" sz="1400" b="1" i="0" u="none" strike="noStrike" baseline="0" err="1">
                <a:effectLst/>
              </a:rPr>
              <a:t>arbetslöshetsförmån</a:t>
            </a:r>
            <a:r>
              <a:rPr lang="fi-FI" sz="1400" b="1" i="0" u="none" strike="noStrike" baseline="0">
                <a:effectLst/>
              </a:rPr>
              <a:t> </a:t>
            </a:r>
            <a:r>
              <a:rPr lang="fi-FI" sz="1400" b="1" i="0" u="none" strike="noStrike" baseline="0" err="1">
                <a:effectLst/>
              </a:rPr>
              <a:t>år</a:t>
            </a:r>
            <a:r>
              <a:rPr lang="fi-FI" sz="1400" b="1" i="0" u="none" strike="noStrike" baseline="0">
                <a:effectLst/>
              </a:rPr>
              <a:t> 2020</a:t>
            </a:r>
          </a:p>
          <a:p>
            <a:pPr>
              <a:defRPr/>
            </a:pPr>
            <a:r>
              <a:rPr lang="fi-FI" sz="1400" b="1" i="0" u="none" strike="noStrike" baseline="0">
                <a:effectLst/>
              </a:rPr>
              <a:t>Kelan työttömyysetuuksien saajat v 2020</a:t>
            </a:r>
            <a:r>
              <a:rPr lang="fi-FI" sz="1400" b="0" i="0" u="none" strike="noStrike" baseline="0"/>
              <a:t> </a:t>
            </a:r>
            <a:endParaRPr lang="fi-FI"/>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FI"/>
        </a:p>
      </c:txPr>
    </c:title>
    <c:autoTitleDeleted val="0"/>
    <c:plotArea>
      <c:layout/>
      <c:barChart>
        <c:barDir val="col"/>
        <c:grouping val="stacked"/>
        <c:varyColors val="0"/>
        <c:ser>
          <c:idx val="0"/>
          <c:order val="0"/>
          <c:tx>
            <c:strRef>
              <c:f>[WRAP.xlsx]Sheet1!$I$6</c:f>
              <c:strCache>
                <c:ptCount val="1"/>
                <c:pt idx="0">
                  <c:v>Peruspäiväraha</c:v>
                </c:pt>
              </c:strCache>
            </c:strRef>
          </c:tx>
          <c:spPr>
            <a:solidFill>
              <a:schemeClr val="accent1"/>
            </a:solidFill>
            <a:ln>
              <a:noFill/>
            </a:ln>
            <a:effectLst/>
          </c:spPr>
          <c:invertIfNegative val="0"/>
          <c:cat>
            <c:strRef>
              <c:f>[WRAP.xlsx]Sheet1!$H$7:$H$20</c:f>
              <c:strCache>
                <c:ptCount val="14"/>
                <c:pt idx="0">
                  <c:v>Kaskinen</c:v>
                </c:pt>
                <c:pt idx="1">
                  <c:v>Korsnäs</c:v>
                </c:pt>
                <c:pt idx="2">
                  <c:v>Kristiinankaupunki</c:v>
                </c:pt>
                <c:pt idx="3">
                  <c:v>Kruunupyy</c:v>
                </c:pt>
                <c:pt idx="4">
                  <c:v>Laihia</c:v>
                </c:pt>
                <c:pt idx="5">
                  <c:v>Luoto</c:v>
                </c:pt>
                <c:pt idx="6">
                  <c:v>Maalahti</c:v>
                </c:pt>
                <c:pt idx="7">
                  <c:v>Mustasaari</c:v>
                </c:pt>
                <c:pt idx="8">
                  <c:v>Närpiö</c:v>
                </c:pt>
                <c:pt idx="9">
                  <c:v>Pedersöre</c:v>
                </c:pt>
                <c:pt idx="10">
                  <c:v>Pietarsaari</c:v>
                </c:pt>
                <c:pt idx="11">
                  <c:v>Uusikaarlepyy</c:v>
                </c:pt>
                <c:pt idx="12">
                  <c:v>Vaasa</c:v>
                </c:pt>
                <c:pt idx="13">
                  <c:v>Vöyri</c:v>
                </c:pt>
              </c:strCache>
            </c:strRef>
          </c:cat>
          <c:val>
            <c:numRef>
              <c:f>[WRAP.xlsx]Sheet1!$I$7:$I$20</c:f>
              <c:numCache>
                <c:formatCode>General</c:formatCode>
                <c:ptCount val="14"/>
                <c:pt idx="0">
                  <c:v>14</c:v>
                </c:pt>
                <c:pt idx="1">
                  <c:v>41</c:v>
                </c:pt>
                <c:pt idx="2">
                  <c:v>86</c:v>
                </c:pt>
                <c:pt idx="3">
                  <c:v>125</c:v>
                </c:pt>
                <c:pt idx="4">
                  <c:v>117</c:v>
                </c:pt>
                <c:pt idx="5">
                  <c:v>73</c:v>
                </c:pt>
                <c:pt idx="6">
                  <c:v>106</c:v>
                </c:pt>
                <c:pt idx="7">
                  <c:v>327</c:v>
                </c:pt>
                <c:pt idx="8">
                  <c:v>153</c:v>
                </c:pt>
                <c:pt idx="9">
                  <c:v>192</c:v>
                </c:pt>
                <c:pt idx="10">
                  <c:v>376</c:v>
                </c:pt>
                <c:pt idx="11">
                  <c:v>179</c:v>
                </c:pt>
                <c:pt idx="12">
                  <c:v>1842</c:v>
                </c:pt>
                <c:pt idx="13">
                  <c:v>126</c:v>
                </c:pt>
              </c:numCache>
            </c:numRef>
          </c:val>
          <c:extLst>
            <c:ext xmlns:c16="http://schemas.microsoft.com/office/drawing/2014/chart" uri="{C3380CC4-5D6E-409C-BE32-E72D297353CC}">
              <c16:uniqueId val="{00000000-AA34-4B3A-8605-AC1A7A650159}"/>
            </c:ext>
          </c:extLst>
        </c:ser>
        <c:ser>
          <c:idx val="1"/>
          <c:order val="1"/>
          <c:tx>
            <c:strRef>
              <c:f>[WRAP.xlsx]Sheet1!$J$6</c:f>
              <c:strCache>
                <c:ptCount val="1"/>
                <c:pt idx="0">
                  <c:v>Työmarkkinatuki</c:v>
                </c:pt>
              </c:strCache>
            </c:strRef>
          </c:tx>
          <c:spPr>
            <a:solidFill>
              <a:schemeClr val="accent2"/>
            </a:solidFill>
            <a:ln>
              <a:noFill/>
            </a:ln>
            <a:effectLst/>
          </c:spPr>
          <c:invertIfNegative val="0"/>
          <c:cat>
            <c:strRef>
              <c:f>[WRAP.xlsx]Sheet1!$H$7:$H$20</c:f>
              <c:strCache>
                <c:ptCount val="14"/>
                <c:pt idx="0">
                  <c:v>Kaskinen</c:v>
                </c:pt>
                <c:pt idx="1">
                  <c:v>Korsnäs</c:v>
                </c:pt>
                <c:pt idx="2">
                  <c:v>Kristiinankaupunki</c:v>
                </c:pt>
                <c:pt idx="3">
                  <c:v>Kruunupyy</c:v>
                </c:pt>
                <c:pt idx="4">
                  <c:v>Laihia</c:v>
                </c:pt>
                <c:pt idx="5">
                  <c:v>Luoto</c:v>
                </c:pt>
                <c:pt idx="6">
                  <c:v>Maalahti</c:v>
                </c:pt>
                <c:pt idx="7">
                  <c:v>Mustasaari</c:v>
                </c:pt>
                <c:pt idx="8">
                  <c:v>Närpiö</c:v>
                </c:pt>
                <c:pt idx="9">
                  <c:v>Pedersöre</c:v>
                </c:pt>
                <c:pt idx="10">
                  <c:v>Pietarsaari</c:v>
                </c:pt>
                <c:pt idx="11">
                  <c:v>Uusikaarlepyy</c:v>
                </c:pt>
                <c:pt idx="12">
                  <c:v>Vaasa</c:v>
                </c:pt>
                <c:pt idx="13">
                  <c:v>Vöyri</c:v>
                </c:pt>
              </c:strCache>
            </c:strRef>
          </c:cat>
          <c:val>
            <c:numRef>
              <c:f>[WRAP.xlsx]Sheet1!$J$7:$J$20</c:f>
              <c:numCache>
                <c:formatCode>General</c:formatCode>
                <c:ptCount val="14"/>
                <c:pt idx="0">
                  <c:v>31</c:v>
                </c:pt>
                <c:pt idx="1">
                  <c:v>80</c:v>
                </c:pt>
                <c:pt idx="2">
                  <c:v>150</c:v>
                </c:pt>
                <c:pt idx="3">
                  <c:v>178</c:v>
                </c:pt>
                <c:pt idx="4">
                  <c:v>229</c:v>
                </c:pt>
                <c:pt idx="5">
                  <c:v>75</c:v>
                </c:pt>
                <c:pt idx="6">
                  <c:v>139</c:v>
                </c:pt>
                <c:pt idx="7">
                  <c:v>510</c:v>
                </c:pt>
                <c:pt idx="8">
                  <c:v>193</c:v>
                </c:pt>
                <c:pt idx="9">
                  <c:v>188</c:v>
                </c:pt>
                <c:pt idx="10">
                  <c:v>927</c:v>
                </c:pt>
                <c:pt idx="11">
                  <c:v>215</c:v>
                </c:pt>
                <c:pt idx="12">
                  <c:v>3690</c:v>
                </c:pt>
                <c:pt idx="13">
                  <c:v>190</c:v>
                </c:pt>
              </c:numCache>
            </c:numRef>
          </c:val>
          <c:extLst>
            <c:ext xmlns:c16="http://schemas.microsoft.com/office/drawing/2014/chart" uri="{C3380CC4-5D6E-409C-BE32-E72D297353CC}">
              <c16:uniqueId val="{00000001-AA34-4B3A-8605-AC1A7A650159}"/>
            </c:ext>
          </c:extLst>
        </c:ser>
        <c:dLbls>
          <c:showLegendKey val="0"/>
          <c:showVal val="0"/>
          <c:showCatName val="0"/>
          <c:showSerName val="0"/>
          <c:showPercent val="0"/>
          <c:showBubbleSize val="0"/>
        </c:dLbls>
        <c:gapWidth val="150"/>
        <c:overlap val="100"/>
        <c:axId val="497189512"/>
        <c:axId val="497187544"/>
      </c:barChart>
      <c:catAx>
        <c:axId val="497189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497187544"/>
        <c:crosses val="autoZero"/>
        <c:auto val="1"/>
        <c:lblAlgn val="ctr"/>
        <c:lblOffset val="100"/>
        <c:noMultiLvlLbl val="0"/>
      </c:catAx>
      <c:valAx>
        <c:axId val="497187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497189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legend>
    <c:plotVisOnly val="1"/>
    <c:dispBlanksAs val="gap"/>
    <c:showDLblsOverMax val="0"/>
  </c:chart>
  <c:spPr>
    <a:noFill/>
    <a:ln>
      <a:noFill/>
    </a:ln>
    <a:effectLst/>
  </c:spPr>
  <c:txPr>
    <a:bodyPr/>
    <a:lstStyle/>
    <a:p>
      <a:pPr>
        <a:defRPr/>
      </a:pPr>
      <a:endParaRPr lang="sv-FI"/>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fi-FI" sz="1100" b="1"/>
              <a:t> </a:t>
            </a:r>
            <a:r>
              <a:rPr lang="fi-FI" sz="1100" b="1" err="1"/>
              <a:t>Unga</a:t>
            </a:r>
            <a:r>
              <a:rPr lang="fi-FI" sz="1100" b="1"/>
              <a:t> </a:t>
            </a:r>
            <a:r>
              <a:rPr lang="fi-FI" sz="1100" b="1" err="1"/>
              <a:t>arbetslösa</a:t>
            </a:r>
            <a:r>
              <a:rPr lang="fi-FI" sz="1100" b="1"/>
              <a:t>, % av </a:t>
            </a:r>
            <a:r>
              <a:rPr lang="fi-FI" sz="1100" b="1" err="1"/>
              <a:t>arbetskraften</a:t>
            </a:r>
            <a:r>
              <a:rPr lang="fi-FI" sz="1100" b="1"/>
              <a:t> i </a:t>
            </a:r>
            <a:r>
              <a:rPr lang="fi-FI" sz="1100" b="1" err="1"/>
              <a:t>åldern</a:t>
            </a:r>
            <a:r>
              <a:rPr lang="fi-FI" sz="1100" b="1"/>
              <a:t> 18–24, </a:t>
            </a:r>
            <a:r>
              <a:rPr lang="fi-FI" sz="1100" b="1" err="1"/>
              <a:t>år</a:t>
            </a:r>
            <a:r>
              <a:rPr lang="fi-FI" sz="1100" b="1"/>
              <a:t> 2020</a:t>
            </a:r>
          </a:p>
          <a:p>
            <a:pPr>
              <a:defRPr sz="1100" b="1"/>
            </a:pPr>
            <a:r>
              <a:rPr lang="fi-FI" sz="1100" b="1"/>
              <a:t> </a:t>
            </a:r>
            <a:r>
              <a:rPr lang="fi-FI" sz="1100" b="1" i="0" u="none" strike="noStrike" baseline="0">
                <a:effectLst/>
              </a:rPr>
              <a:t>Nuorisotyöttömät, % 18 - 24-vuotiaasta työvoimasta, v </a:t>
            </a:r>
            <a:r>
              <a:rPr lang="fi-FI" sz="1100" b="1" i="0" u="none" strike="noStrike" baseline="0"/>
              <a:t> </a:t>
            </a:r>
            <a:r>
              <a:rPr lang="fi-FI" sz="1100" b="1"/>
              <a:t>2020</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sv-FI"/>
        </a:p>
      </c:txPr>
    </c:title>
    <c:autoTitleDeleted val="0"/>
    <c:plotArea>
      <c:layout/>
      <c:barChart>
        <c:barDir val="col"/>
        <c:grouping val="clustered"/>
        <c:varyColors val="0"/>
        <c:ser>
          <c:idx val="0"/>
          <c:order val="0"/>
          <c:tx>
            <c:strRef>
              <c:f>'[SOTKAnet (20).xls]SOTKAnet'!$C$2:$C$3</c:f>
              <c:strCache>
                <c:ptCount val="2"/>
                <c:pt idx="0">
                  <c:v>2020</c:v>
                </c:pt>
              </c:strCache>
            </c:strRef>
          </c:tx>
          <c:spPr>
            <a:solidFill>
              <a:schemeClr val="accent1"/>
            </a:solidFill>
            <a:ln>
              <a:noFill/>
            </a:ln>
            <a:effectLst/>
          </c:spPr>
          <c:invertIfNegative val="0"/>
          <c:cat>
            <c:strRef>
              <c:f>'[SOTKAnet (20).xls]SOTKAnet'!$A$4:$B$16</c:f>
              <c:strCache>
                <c:ptCount val="13"/>
                <c:pt idx="0">
                  <c:v>Korsnäs</c:v>
                </c:pt>
                <c:pt idx="1">
                  <c:v>Kristiinankaupunki</c:v>
                </c:pt>
                <c:pt idx="2">
                  <c:v>Kruunupyy</c:v>
                </c:pt>
                <c:pt idx="3">
                  <c:v>Laihia</c:v>
                </c:pt>
                <c:pt idx="4">
                  <c:v>Luoto</c:v>
                </c:pt>
                <c:pt idx="5">
                  <c:v>Maalahti</c:v>
                </c:pt>
                <c:pt idx="6">
                  <c:v>Mustasaari</c:v>
                </c:pt>
                <c:pt idx="7">
                  <c:v>Närpiö</c:v>
                </c:pt>
                <c:pt idx="8">
                  <c:v>Pedersören kunta</c:v>
                </c:pt>
                <c:pt idx="9">
                  <c:v>Pietarsaari</c:v>
                </c:pt>
                <c:pt idx="10">
                  <c:v>Uusikaarlepyy</c:v>
                </c:pt>
                <c:pt idx="11">
                  <c:v>Vaasa</c:v>
                </c:pt>
                <c:pt idx="12">
                  <c:v>Vöyri</c:v>
                </c:pt>
              </c:strCache>
            </c:strRef>
          </c:cat>
          <c:val>
            <c:numRef>
              <c:f>'[SOTKAnet (20).xls]SOTKAnet'!$C$4:$C$16</c:f>
              <c:numCache>
                <c:formatCode>General</c:formatCode>
                <c:ptCount val="13"/>
                <c:pt idx="0">
                  <c:v>4.7</c:v>
                </c:pt>
                <c:pt idx="1">
                  <c:v>6.6</c:v>
                </c:pt>
                <c:pt idx="2">
                  <c:v>7</c:v>
                </c:pt>
                <c:pt idx="3">
                  <c:v>16</c:v>
                </c:pt>
                <c:pt idx="4">
                  <c:v>3.7</c:v>
                </c:pt>
                <c:pt idx="5">
                  <c:v>7.4</c:v>
                </c:pt>
                <c:pt idx="6">
                  <c:v>11.4</c:v>
                </c:pt>
                <c:pt idx="7">
                  <c:v>4.7</c:v>
                </c:pt>
                <c:pt idx="8">
                  <c:v>4</c:v>
                </c:pt>
                <c:pt idx="9">
                  <c:v>13.2</c:v>
                </c:pt>
                <c:pt idx="10">
                  <c:v>8.3000000000000007</c:v>
                </c:pt>
                <c:pt idx="11">
                  <c:v>12.7</c:v>
                </c:pt>
                <c:pt idx="12">
                  <c:v>7.1</c:v>
                </c:pt>
              </c:numCache>
            </c:numRef>
          </c:val>
          <c:extLst>
            <c:ext xmlns:c16="http://schemas.microsoft.com/office/drawing/2014/chart" uri="{C3380CC4-5D6E-409C-BE32-E72D297353CC}">
              <c16:uniqueId val="{00000000-D8D3-4D1C-B776-3D56724FC396}"/>
            </c:ext>
          </c:extLst>
        </c:ser>
        <c:dLbls>
          <c:showLegendKey val="0"/>
          <c:showVal val="0"/>
          <c:showCatName val="0"/>
          <c:showSerName val="0"/>
          <c:showPercent val="0"/>
          <c:showBubbleSize val="0"/>
        </c:dLbls>
        <c:gapWidth val="219"/>
        <c:overlap val="-27"/>
        <c:axId val="247577032"/>
        <c:axId val="247576376"/>
      </c:barChart>
      <c:catAx>
        <c:axId val="247577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247576376"/>
        <c:crosses val="autoZero"/>
        <c:auto val="1"/>
        <c:lblAlgn val="ctr"/>
        <c:lblOffset val="100"/>
        <c:noMultiLvlLbl val="0"/>
      </c:catAx>
      <c:valAx>
        <c:axId val="247576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2475770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FI"/>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fi-FI" sz="1100" b="1" i="0" u="none" strike="noStrike" baseline="0" err="1">
                <a:effectLst/>
              </a:rPr>
              <a:t>Långtidsarbetslösa</a:t>
            </a:r>
            <a:r>
              <a:rPr lang="fi-FI" sz="1100" b="1" i="0" u="none" strike="noStrike" baseline="0">
                <a:effectLst/>
              </a:rPr>
              <a:t>, % av alla </a:t>
            </a:r>
            <a:r>
              <a:rPr lang="fi-FI" sz="1100" b="1" i="0" u="none" strike="noStrike" baseline="0" err="1">
                <a:effectLst/>
              </a:rPr>
              <a:t>arbetslösa</a:t>
            </a:r>
            <a:r>
              <a:rPr lang="fi-FI" sz="1100" b="1" i="0" u="none" strike="noStrike" baseline="0">
                <a:effectLst/>
              </a:rPr>
              <a:t>, </a:t>
            </a:r>
            <a:r>
              <a:rPr lang="fi-FI" sz="1100" b="1" i="0" u="none" strike="noStrike" baseline="0" err="1">
                <a:effectLst/>
              </a:rPr>
              <a:t>år</a:t>
            </a:r>
            <a:r>
              <a:rPr lang="fi-FI" sz="1100" b="1" i="0" u="none" strike="noStrike" baseline="0">
                <a:effectLst/>
              </a:rPr>
              <a:t> 2020</a:t>
            </a:r>
          </a:p>
          <a:p>
            <a:pPr>
              <a:defRPr sz="1100" b="1"/>
            </a:pPr>
            <a:r>
              <a:rPr lang="fi-FI" sz="1100" b="1" i="0" u="none" strike="noStrike" baseline="0">
                <a:effectLst/>
              </a:rPr>
              <a:t>Pitkäaikaistyöttömät, % työttömistä</a:t>
            </a:r>
            <a:r>
              <a:rPr lang="fi-FI" sz="1100" b="1" i="0" u="none" strike="noStrike" baseline="0"/>
              <a:t> , v </a:t>
            </a:r>
            <a:r>
              <a:rPr lang="fi-FI" sz="1100" b="1"/>
              <a:t>2020</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sv-FI"/>
        </a:p>
      </c:txPr>
    </c:title>
    <c:autoTitleDeleted val="0"/>
    <c:plotArea>
      <c:layout/>
      <c:barChart>
        <c:barDir val="col"/>
        <c:grouping val="clustered"/>
        <c:varyColors val="0"/>
        <c:ser>
          <c:idx val="0"/>
          <c:order val="0"/>
          <c:tx>
            <c:strRef>
              <c:f>'[SOTKAnet (20).xls]SOTKAnet'!$C$17</c:f>
              <c:strCache>
                <c:ptCount val="1"/>
                <c:pt idx="0">
                  <c:v>2020</c:v>
                </c:pt>
              </c:strCache>
            </c:strRef>
          </c:tx>
          <c:spPr>
            <a:solidFill>
              <a:schemeClr val="accent1"/>
            </a:solidFill>
            <a:ln>
              <a:noFill/>
            </a:ln>
            <a:effectLst/>
          </c:spPr>
          <c:invertIfNegative val="0"/>
          <c:cat>
            <c:strRef>
              <c:f>'[SOTKAnet (20).xls]SOTKAnet'!$A$18:$B$31</c:f>
              <c:strCache>
                <c:ptCount val="14"/>
                <c:pt idx="0">
                  <c:v>Kaskinen</c:v>
                </c:pt>
                <c:pt idx="1">
                  <c:v>Korsnäs</c:v>
                </c:pt>
                <c:pt idx="2">
                  <c:v>Kristiinankaupunki</c:v>
                </c:pt>
                <c:pt idx="3">
                  <c:v>Kruunupyy</c:v>
                </c:pt>
                <c:pt idx="4">
                  <c:v>Laihia</c:v>
                </c:pt>
                <c:pt idx="5">
                  <c:v>Luoto</c:v>
                </c:pt>
                <c:pt idx="6">
                  <c:v>Maalahti</c:v>
                </c:pt>
                <c:pt idx="7">
                  <c:v>Mustasaari</c:v>
                </c:pt>
                <c:pt idx="8">
                  <c:v>Närpiö</c:v>
                </c:pt>
                <c:pt idx="9">
                  <c:v>Pedersören kunta</c:v>
                </c:pt>
                <c:pt idx="10">
                  <c:v>Pietarsaari</c:v>
                </c:pt>
                <c:pt idx="11">
                  <c:v>Uusikaarlepyy</c:v>
                </c:pt>
                <c:pt idx="12">
                  <c:v>Vaasa</c:v>
                </c:pt>
                <c:pt idx="13">
                  <c:v>Vöyri</c:v>
                </c:pt>
              </c:strCache>
            </c:strRef>
          </c:cat>
          <c:val>
            <c:numRef>
              <c:f>'[SOTKAnet (20).xls]SOTKAnet'!$C$18:$C$31</c:f>
              <c:numCache>
                <c:formatCode>General</c:formatCode>
                <c:ptCount val="14"/>
                <c:pt idx="0">
                  <c:v>12.8</c:v>
                </c:pt>
                <c:pt idx="1">
                  <c:v>8.8000000000000007</c:v>
                </c:pt>
                <c:pt idx="2">
                  <c:v>11.6</c:v>
                </c:pt>
                <c:pt idx="3">
                  <c:v>17.5</c:v>
                </c:pt>
                <c:pt idx="4">
                  <c:v>15.5</c:v>
                </c:pt>
                <c:pt idx="5">
                  <c:v>11.2</c:v>
                </c:pt>
                <c:pt idx="6">
                  <c:v>21.4</c:v>
                </c:pt>
                <c:pt idx="7">
                  <c:v>15.6</c:v>
                </c:pt>
                <c:pt idx="8">
                  <c:v>8.5</c:v>
                </c:pt>
                <c:pt idx="9">
                  <c:v>13.1</c:v>
                </c:pt>
                <c:pt idx="10">
                  <c:v>16.2</c:v>
                </c:pt>
                <c:pt idx="11">
                  <c:v>13.5</c:v>
                </c:pt>
                <c:pt idx="12">
                  <c:v>20.100000000000001</c:v>
                </c:pt>
                <c:pt idx="13">
                  <c:v>16.600000000000001</c:v>
                </c:pt>
              </c:numCache>
            </c:numRef>
          </c:val>
          <c:extLst>
            <c:ext xmlns:c16="http://schemas.microsoft.com/office/drawing/2014/chart" uri="{C3380CC4-5D6E-409C-BE32-E72D297353CC}">
              <c16:uniqueId val="{00000000-F534-41B2-AD83-D8F080287DC4}"/>
            </c:ext>
          </c:extLst>
        </c:ser>
        <c:dLbls>
          <c:showLegendKey val="0"/>
          <c:showVal val="0"/>
          <c:showCatName val="0"/>
          <c:showSerName val="0"/>
          <c:showPercent val="0"/>
          <c:showBubbleSize val="0"/>
        </c:dLbls>
        <c:gapWidth val="219"/>
        <c:overlap val="-27"/>
        <c:axId val="378381880"/>
        <c:axId val="378375976"/>
      </c:barChart>
      <c:catAx>
        <c:axId val="378381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378375976"/>
        <c:crosses val="autoZero"/>
        <c:auto val="1"/>
        <c:lblAlgn val="ctr"/>
        <c:lblOffset val="100"/>
        <c:noMultiLvlLbl val="0"/>
      </c:catAx>
      <c:valAx>
        <c:axId val="378375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3783818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FI"/>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fi-FI" sz="1100" b="1" i="0" u="none" strike="noStrike" baseline="0" err="1">
                <a:effectLst/>
              </a:rPr>
              <a:t>Arbetslösas</a:t>
            </a:r>
            <a:r>
              <a:rPr lang="fi-FI" sz="1100" b="1" i="0" u="none" strike="noStrike" baseline="0">
                <a:effectLst/>
              </a:rPr>
              <a:t> </a:t>
            </a:r>
            <a:r>
              <a:rPr lang="fi-FI" sz="1100" b="1" i="0" u="none" strike="noStrike" baseline="0" err="1">
                <a:effectLst/>
              </a:rPr>
              <a:t>aktiveringsgrad</a:t>
            </a:r>
            <a:r>
              <a:rPr lang="fi-FI" sz="1100" b="1" i="0" u="none" strike="noStrike" baseline="0">
                <a:effectLst/>
              </a:rPr>
              <a:t>, %, </a:t>
            </a:r>
            <a:r>
              <a:rPr lang="fi-FI" sz="1100" b="1" i="0" u="none" strike="noStrike" baseline="0" err="1">
                <a:effectLst/>
              </a:rPr>
              <a:t>år</a:t>
            </a:r>
            <a:r>
              <a:rPr lang="fi-FI" sz="1100" b="1" i="0" u="none" strike="noStrike" baseline="0">
                <a:effectLst/>
              </a:rPr>
              <a:t> 2020</a:t>
            </a:r>
          </a:p>
          <a:p>
            <a:pPr>
              <a:defRPr sz="1100" b="1"/>
            </a:pPr>
            <a:r>
              <a:rPr lang="fi-FI" sz="1100" b="1" i="0" u="none" strike="noStrike" baseline="0">
                <a:effectLst/>
              </a:rPr>
              <a:t>Työttömien aktivointiaste, %</a:t>
            </a:r>
            <a:r>
              <a:rPr lang="fi-FI" sz="1100" b="1" i="0" u="none" strike="noStrike" baseline="0"/>
              <a:t> ,v </a:t>
            </a:r>
            <a:r>
              <a:rPr lang="fi-FI" sz="1100" b="1"/>
              <a:t>2020</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sv-FI"/>
        </a:p>
      </c:txPr>
    </c:title>
    <c:autoTitleDeleted val="0"/>
    <c:plotArea>
      <c:layout/>
      <c:barChart>
        <c:barDir val="col"/>
        <c:grouping val="clustered"/>
        <c:varyColors val="0"/>
        <c:ser>
          <c:idx val="0"/>
          <c:order val="0"/>
          <c:tx>
            <c:strRef>
              <c:f>'[SOTKAnet (20).xls]SOTKAnet'!$C$32</c:f>
              <c:strCache>
                <c:ptCount val="1"/>
                <c:pt idx="0">
                  <c:v>2020</c:v>
                </c:pt>
              </c:strCache>
            </c:strRef>
          </c:tx>
          <c:spPr>
            <a:solidFill>
              <a:schemeClr val="accent1"/>
            </a:solidFill>
            <a:ln>
              <a:noFill/>
            </a:ln>
            <a:effectLst/>
          </c:spPr>
          <c:invertIfNegative val="0"/>
          <c:cat>
            <c:strRef>
              <c:f>'[SOTKAnet (20).xls]SOTKAnet'!$A$33:$B$46</c:f>
              <c:strCache>
                <c:ptCount val="14"/>
                <c:pt idx="0">
                  <c:v>Kaskinen</c:v>
                </c:pt>
                <c:pt idx="1">
                  <c:v>Korsnäs</c:v>
                </c:pt>
                <c:pt idx="2">
                  <c:v>Kristiinankaupunki</c:v>
                </c:pt>
                <c:pt idx="3">
                  <c:v>Kruunupyy</c:v>
                </c:pt>
                <c:pt idx="4">
                  <c:v>Laihia</c:v>
                </c:pt>
                <c:pt idx="5">
                  <c:v>Luoto</c:v>
                </c:pt>
                <c:pt idx="6">
                  <c:v>Maalahti</c:v>
                </c:pt>
                <c:pt idx="7">
                  <c:v>Mustasaari</c:v>
                </c:pt>
                <c:pt idx="8">
                  <c:v>Närpiö</c:v>
                </c:pt>
                <c:pt idx="9">
                  <c:v>Pedersören kunta</c:v>
                </c:pt>
                <c:pt idx="10">
                  <c:v>Pietarsaari</c:v>
                </c:pt>
                <c:pt idx="11">
                  <c:v>Uusikaarlepyy</c:v>
                </c:pt>
                <c:pt idx="12">
                  <c:v>Vaasa</c:v>
                </c:pt>
                <c:pt idx="13">
                  <c:v>Vöyri</c:v>
                </c:pt>
              </c:strCache>
            </c:strRef>
          </c:cat>
          <c:val>
            <c:numRef>
              <c:f>'[SOTKAnet (20).xls]SOTKAnet'!$C$33:$C$46</c:f>
              <c:numCache>
                <c:formatCode>General</c:formatCode>
                <c:ptCount val="14"/>
                <c:pt idx="0">
                  <c:v>25</c:v>
                </c:pt>
                <c:pt idx="1">
                  <c:v>22.1</c:v>
                </c:pt>
                <c:pt idx="2">
                  <c:v>28.7</c:v>
                </c:pt>
                <c:pt idx="3">
                  <c:v>29.1</c:v>
                </c:pt>
                <c:pt idx="4">
                  <c:v>20.5</c:v>
                </c:pt>
                <c:pt idx="5">
                  <c:v>30</c:v>
                </c:pt>
                <c:pt idx="6">
                  <c:v>24</c:v>
                </c:pt>
                <c:pt idx="7">
                  <c:v>23.7</c:v>
                </c:pt>
                <c:pt idx="8">
                  <c:v>33.9</c:v>
                </c:pt>
                <c:pt idx="9">
                  <c:v>21.2</c:v>
                </c:pt>
                <c:pt idx="10">
                  <c:v>33.6</c:v>
                </c:pt>
                <c:pt idx="11">
                  <c:v>33.1</c:v>
                </c:pt>
                <c:pt idx="12">
                  <c:v>27.5</c:v>
                </c:pt>
                <c:pt idx="13">
                  <c:v>27</c:v>
                </c:pt>
              </c:numCache>
            </c:numRef>
          </c:val>
          <c:extLst>
            <c:ext xmlns:c16="http://schemas.microsoft.com/office/drawing/2014/chart" uri="{C3380CC4-5D6E-409C-BE32-E72D297353CC}">
              <c16:uniqueId val="{00000000-F25D-46FC-9608-AF6FB8FC7322}"/>
            </c:ext>
          </c:extLst>
        </c:ser>
        <c:dLbls>
          <c:showLegendKey val="0"/>
          <c:showVal val="0"/>
          <c:showCatName val="0"/>
          <c:showSerName val="0"/>
          <c:showPercent val="0"/>
          <c:showBubbleSize val="0"/>
        </c:dLbls>
        <c:gapWidth val="219"/>
        <c:overlap val="-27"/>
        <c:axId val="376661824"/>
        <c:axId val="376658872"/>
      </c:barChart>
      <c:catAx>
        <c:axId val="376661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376658872"/>
        <c:crosses val="autoZero"/>
        <c:auto val="1"/>
        <c:lblAlgn val="ctr"/>
        <c:lblOffset val="100"/>
        <c:noMultiLvlLbl val="0"/>
      </c:catAx>
      <c:valAx>
        <c:axId val="37665887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376661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FI"/>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fi-FI" sz="1100" b="1" i="0" u="none" strike="noStrike" baseline="0" err="1">
                <a:effectLst/>
              </a:rPr>
              <a:t>Svårsysselsatta</a:t>
            </a:r>
            <a:r>
              <a:rPr lang="fi-FI" sz="1100" b="1" i="0" u="none" strike="noStrike" baseline="0">
                <a:effectLst/>
              </a:rPr>
              <a:t> (</a:t>
            </a:r>
            <a:r>
              <a:rPr lang="fi-FI" sz="1100" b="1" i="0" u="none" strike="noStrike" baseline="0" err="1">
                <a:effectLst/>
              </a:rPr>
              <a:t>strukturell</a:t>
            </a:r>
            <a:r>
              <a:rPr lang="fi-FI" sz="1100" b="1" i="0" u="none" strike="noStrike" baseline="0">
                <a:effectLst/>
              </a:rPr>
              <a:t> </a:t>
            </a:r>
            <a:r>
              <a:rPr lang="fi-FI" sz="1100" b="1" i="0" u="none" strike="noStrike" baseline="0" err="1">
                <a:effectLst/>
              </a:rPr>
              <a:t>arbetslöshet</a:t>
            </a:r>
            <a:r>
              <a:rPr lang="fi-FI" sz="1100" b="1" i="0" u="none" strike="noStrike" baseline="0">
                <a:effectLst/>
              </a:rPr>
              <a:t>), % av 15-64-åringarna, </a:t>
            </a:r>
            <a:r>
              <a:rPr lang="fi-FI" sz="1100" b="1" i="0" u="none" strike="noStrike" baseline="0" err="1">
                <a:effectLst/>
              </a:rPr>
              <a:t>år</a:t>
            </a:r>
            <a:r>
              <a:rPr lang="fi-FI" sz="1100" b="1" i="0" u="none" strike="noStrike" baseline="0">
                <a:effectLst/>
              </a:rPr>
              <a:t> 2020</a:t>
            </a:r>
          </a:p>
          <a:p>
            <a:pPr>
              <a:defRPr sz="1100" b="1"/>
            </a:pPr>
            <a:r>
              <a:rPr lang="fi-FI" sz="1100" b="1" i="0" u="none" strike="noStrike" baseline="0">
                <a:effectLst/>
              </a:rPr>
              <a:t>Vaikeasti työllistyvät (rakennetyöttömyys), % 15 - 64-vuotiaista</a:t>
            </a:r>
            <a:r>
              <a:rPr lang="fi-FI" sz="1100" b="1" i="0" u="none" strike="noStrike" baseline="0"/>
              <a:t> , v. </a:t>
            </a:r>
            <a:r>
              <a:rPr lang="fi-FI" sz="1100" b="1"/>
              <a:t>2020</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sv-FI"/>
        </a:p>
      </c:txPr>
    </c:title>
    <c:autoTitleDeleted val="0"/>
    <c:plotArea>
      <c:layout/>
      <c:barChart>
        <c:barDir val="col"/>
        <c:grouping val="clustered"/>
        <c:varyColors val="0"/>
        <c:ser>
          <c:idx val="0"/>
          <c:order val="0"/>
          <c:tx>
            <c:strRef>
              <c:f>'[SOTKAnet (20).xls]SOTKAnet'!$C$62</c:f>
              <c:strCache>
                <c:ptCount val="1"/>
                <c:pt idx="0">
                  <c:v>2020</c:v>
                </c:pt>
              </c:strCache>
            </c:strRef>
          </c:tx>
          <c:spPr>
            <a:solidFill>
              <a:schemeClr val="accent1"/>
            </a:solidFill>
            <a:ln>
              <a:noFill/>
            </a:ln>
            <a:effectLst/>
          </c:spPr>
          <c:invertIfNegative val="0"/>
          <c:cat>
            <c:strRef>
              <c:f>'[SOTKAnet (20).xls]SOTKAnet'!$A$63:$B$76</c:f>
              <c:strCache>
                <c:ptCount val="14"/>
                <c:pt idx="0">
                  <c:v>Kaskinen</c:v>
                </c:pt>
                <c:pt idx="1">
                  <c:v>Korsnäs</c:v>
                </c:pt>
                <c:pt idx="2">
                  <c:v>Kristiinankaupunki</c:v>
                </c:pt>
                <c:pt idx="3">
                  <c:v>Kruunupyy</c:v>
                </c:pt>
                <c:pt idx="4">
                  <c:v>Laihia</c:v>
                </c:pt>
                <c:pt idx="5">
                  <c:v>Luoto</c:v>
                </c:pt>
                <c:pt idx="6">
                  <c:v>Maalahti</c:v>
                </c:pt>
                <c:pt idx="7">
                  <c:v>Mustasaari</c:v>
                </c:pt>
                <c:pt idx="8">
                  <c:v>Närpiö</c:v>
                </c:pt>
                <c:pt idx="9">
                  <c:v>Pedersören kunta</c:v>
                </c:pt>
                <c:pt idx="10">
                  <c:v>Pietarsaari</c:v>
                </c:pt>
                <c:pt idx="11">
                  <c:v>Uusikaarlepyy</c:v>
                </c:pt>
                <c:pt idx="12">
                  <c:v>Vaasa</c:v>
                </c:pt>
                <c:pt idx="13">
                  <c:v>Vöyri</c:v>
                </c:pt>
              </c:strCache>
            </c:strRef>
          </c:cat>
          <c:val>
            <c:numRef>
              <c:f>'[SOTKAnet (20).xls]SOTKAnet'!$C$63:$C$76</c:f>
              <c:numCache>
                <c:formatCode>General</c:formatCode>
                <c:ptCount val="14"/>
                <c:pt idx="0">
                  <c:v>2</c:v>
                </c:pt>
                <c:pt idx="1">
                  <c:v>1.4</c:v>
                </c:pt>
                <c:pt idx="2">
                  <c:v>1.7</c:v>
                </c:pt>
                <c:pt idx="3">
                  <c:v>1.6</c:v>
                </c:pt>
                <c:pt idx="4">
                  <c:v>3.1</c:v>
                </c:pt>
                <c:pt idx="5">
                  <c:v>1</c:v>
                </c:pt>
                <c:pt idx="6">
                  <c:v>2.5</c:v>
                </c:pt>
                <c:pt idx="7">
                  <c:v>2.1</c:v>
                </c:pt>
                <c:pt idx="8">
                  <c:v>1</c:v>
                </c:pt>
                <c:pt idx="9">
                  <c:v>1.1000000000000001</c:v>
                </c:pt>
                <c:pt idx="10">
                  <c:v>3.5</c:v>
                </c:pt>
                <c:pt idx="11">
                  <c:v>1.6</c:v>
                </c:pt>
                <c:pt idx="12">
                  <c:v>4.4000000000000004</c:v>
                </c:pt>
                <c:pt idx="13">
                  <c:v>2.2000000000000002</c:v>
                </c:pt>
              </c:numCache>
            </c:numRef>
          </c:val>
          <c:extLst>
            <c:ext xmlns:c16="http://schemas.microsoft.com/office/drawing/2014/chart" uri="{C3380CC4-5D6E-409C-BE32-E72D297353CC}">
              <c16:uniqueId val="{00000000-6DFC-4F7E-8407-D605D122C7CF}"/>
            </c:ext>
          </c:extLst>
        </c:ser>
        <c:dLbls>
          <c:showLegendKey val="0"/>
          <c:showVal val="0"/>
          <c:showCatName val="0"/>
          <c:showSerName val="0"/>
          <c:showPercent val="0"/>
          <c:showBubbleSize val="0"/>
        </c:dLbls>
        <c:gapWidth val="219"/>
        <c:overlap val="-27"/>
        <c:axId val="470235568"/>
        <c:axId val="470237864"/>
      </c:barChart>
      <c:catAx>
        <c:axId val="470235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470237864"/>
        <c:crosses val="autoZero"/>
        <c:auto val="1"/>
        <c:lblAlgn val="ctr"/>
        <c:lblOffset val="100"/>
        <c:noMultiLvlLbl val="0"/>
      </c:catAx>
      <c:valAx>
        <c:axId val="470237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4702355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FI"/>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r>
              <a:rPr lang="fi-FI" sz="1100" b="1" err="1"/>
              <a:t>Personer</a:t>
            </a:r>
            <a:r>
              <a:rPr lang="fi-FI" sz="1100" b="1" baseline="0"/>
              <a:t> i </a:t>
            </a:r>
            <a:r>
              <a:rPr lang="fi-FI" sz="1100" b="1" baseline="0" err="1"/>
              <a:t>åldrarna</a:t>
            </a:r>
            <a:r>
              <a:rPr lang="fi-FI" sz="1100" b="1" baseline="0"/>
              <a:t> 25-64 </a:t>
            </a:r>
            <a:r>
              <a:rPr lang="fi-FI" sz="1100" b="1" baseline="0" err="1"/>
              <a:t>år</a:t>
            </a:r>
            <a:r>
              <a:rPr lang="fi-FI" sz="1100" b="1" baseline="0"/>
              <a:t> </a:t>
            </a:r>
            <a:r>
              <a:rPr lang="fi-FI" sz="1100" b="1" baseline="0" err="1"/>
              <a:t>som</a:t>
            </a:r>
            <a:r>
              <a:rPr lang="fi-FI" sz="1100" b="1" baseline="0"/>
              <a:t> </a:t>
            </a:r>
            <a:r>
              <a:rPr lang="fi-FI" sz="1100" b="1" baseline="0" err="1"/>
              <a:t>fått</a:t>
            </a:r>
            <a:r>
              <a:rPr lang="fi-FI" sz="1100" b="1" baseline="0"/>
              <a:t> </a:t>
            </a:r>
            <a:r>
              <a:rPr lang="fi-FI" sz="1100" b="1" baseline="0" err="1"/>
              <a:t>ersättning</a:t>
            </a:r>
            <a:r>
              <a:rPr lang="fi-FI" sz="1100" b="1" baseline="0"/>
              <a:t> för </a:t>
            </a:r>
            <a:r>
              <a:rPr lang="fi-FI" sz="1100" b="1" baseline="0" err="1"/>
              <a:t>antidepressiva</a:t>
            </a:r>
            <a:r>
              <a:rPr lang="fi-FI" sz="1100" b="1" baseline="0"/>
              <a:t>, % av </a:t>
            </a:r>
            <a:r>
              <a:rPr lang="fi-FI" sz="1100" b="1" baseline="0" err="1"/>
              <a:t>befolkningen</a:t>
            </a:r>
            <a:r>
              <a:rPr lang="fi-FI" sz="1100" b="1" baseline="0"/>
              <a:t> i </a:t>
            </a:r>
            <a:r>
              <a:rPr lang="fi-FI" sz="1100" b="1" baseline="0" err="1"/>
              <a:t>samma</a:t>
            </a:r>
            <a:r>
              <a:rPr lang="fi-FI" sz="1100" b="1" baseline="0"/>
              <a:t> </a:t>
            </a:r>
            <a:r>
              <a:rPr lang="fi-FI" sz="1100" b="1" baseline="0" err="1"/>
              <a:t>ålder</a:t>
            </a:r>
            <a:r>
              <a:rPr lang="fi-FI" sz="1100" b="1" baseline="0"/>
              <a:t>, </a:t>
            </a:r>
            <a:r>
              <a:rPr lang="fi-FI" sz="1100" b="1" baseline="0" err="1"/>
              <a:t>år</a:t>
            </a:r>
            <a:r>
              <a:rPr lang="fi-FI" sz="1100" b="1" baseline="0"/>
              <a:t> 2019</a:t>
            </a:r>
          </a:p>
          <a:p>
            <a:pPr>
              <a:defRPr sz="1200" b="1"/>
            </a:pPr>
            <a:r>
              <a:rPr lang="fi-FI" sz="1100" b="1"/>
              <a:t>Depressiolääkkeistä korvausta saaneet 25 - 64-vuotiaat, % vastaavan ikäisestä väestöstä, </a:t>
            </a:r>
            <a:r>
              <a:rPr lang="fi-FI" sz="1100" b="1" baseline="0"/>
              <a:t> v </a:t>
            </a:r>
            <a:r>
              <a:rPr lang="fi-FI" sz="1100" b="1"/>
              <a:t>2019</a:t>
            </a: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mn-lt"/>
              <a:ea typeface="+mn-ea"/>
              <a:cs typeface="+mn-cs"/>
            </a:defRPr>
          </a:pPr>
          <a:endParaRPr lang="sv-FI"/>
        </a:p>
      </c:txPr>
    </c:title>
    <c:autoTitleDeleted val="0"/>
    <c:plotArea>
      <c:layout/>
      <c:barChart>
        <c:barDir val="col"/>
        <c:grouping val="clustered"/>
        <c:varyColors val="0"/>
        <c:ser>
          <c:idx val="0"/>
          <c:order val="0"/>
          <c:tx>
            <c:strRef>
              <c:f>'[SOTKAnet (27).xls]SOTKAnet'!$C$2</c:f>
              <c:strCache>
                <c:ptCount val="1"/>
                <c:pt idx="0">
                  <c:v>2019</c:v>
                </c:pt>
              </c:strCache>
            </c:strRef>
          </c:tx>
          <c:spPr>
            <a:solidFill>
              <a:schemeClr val="accent1"/>
            </a:solidFill>
            <a:ln>
              <a:noFill/>
            </a:ln>
            <a:effectLst/>
          </c:spPr>
          <c:invertIfNegative val="0"/>
          <c:cat>
            <c:strRef>
              <c:f>'[SOTKAnet (27).xls]SOTKAnet'!$A$3:$B$16</c:f>
              <c:strCache>
                <c:ptCount val="14"/>
                <c:pt idx="0">
                  <c:v>Kaskinen</c:v>
                </c:pt>
                <c:pt idx="1">
                  <c:v>Korsnäs</c:v>
                </c:pt>
                <c:pt idx="2">
                  <c:v>Kristiinankaupunki</c:v>
                </c:pt>
                <c:pt idx="3">
                  <c:v>Kruunupyy</c:v>
                </c:pt>
                <c:pt idx="4">
                  <c:v>Laihia</c:v>
                </c:pt>
                <c:pt idx="5">
                  <c:v>Luoto</c:v>
                </c:pt>
                <c:pt idx="6">
                  <c:v>Maalahti</c:v>
                </c:pt>
                <c:pt idx="7">
                  <c:v>Mustasaari</c:v>
                </c:pt>
                <c:pt idx="8">
                  <c:v>Närpiö</c:v>
                </c:pt>
                <c:pt idx="9">
                  <c:v>Pedersören kunta</c:v>
                </c:pt>
                <c:pt idx="10">
                  <c:v>Pietarsaari</c:v>
                </c:pt>
                <c:pt idx="11">
                  <c:v>Uusikaarlepyy</c:v>
                </c:pt>
                <c:pt idx="12">
                  <c:v>Vaasa</c:v>
                </c:pt>
                <c:pt idx="13">
                  <c:v>Vöyri</c:v>
                </c:pt>
              </c:strCache>
            </c:strRef>
          </c:cat>
          <c:val>
            <c:numRef>
              <c:f>'[SOTKAnet (27).xls]SOTKAnet'!$C$3:$C$16</c:f>
              <c:numCache>
                <c:formatCode>General</c:formatCode>
                <c:ptCount val="14"/>
                <c:pt idx="0">
                  <c:v>7.4</c:v>
                </c:pt>
                <c:pt idx="1">
                  <c:v>5.8</c:v>
                </c:pt>
                <c:pt idx="2">
                  <c:v>8.1999999999999993</c:v>
                </c:pt>
                <c:pt idx="3">
                  <c:v>6.8</c:v>
                </c:pt>
                <c:pt idx="4">
                  <c:v>8.3000000000000007</c:v>
                </c:pt>
                <c:pt idx="5">
                  <c:v>7.9</c:v>
                </c:pt>
                <c:pt idx="6">
                  <c:v>6.7</c:v>
                </c:pt>
                <c:pt idx="7">
                  <c:v>7</c:v>
                </c:pt>
                <c:pt idx="8">
                  <c:v>5.8</c:v>
                </c:pt>
                <c:pt idx="9">
                  <c:v>8.5</c:v>
                </c:pt>
                <c:pt idx="10">
                  <c:v>9.5</c:v>
                </c:pt>
                <c:pt idx="11">
                  <c:v>9.3000000000000007</c:v>
                </c:pt>
                <c:pt idx="12">
                  <c:v>8.1999999999999993</c:v>
                </c:pt>
                <c:pt idx="13">
                  <c:v>6.5</c:v>
                </c:pt>
              </c:numCache>
            </c:numRef>
          </c:val>
          <c:extLst>
            <c:ext xmlns:c16="http://schemas.microsoft.com/office/drawing/2014/chart" uri="{C3380CC4-5D6E-409C-BE32-E72D297353CC}">
              <c16:uniqueId val="{00000000-68D9-4317-B993-DF97B64975CA}"/>
            </c:ext>
          </c:extLst>
        </c:ser>
        <c:dLbls>
          <c:showLegendKey val="0"/>
          <c:showVal val="0"/>
          <c:showCatName val="0"/>
          <c:showSerName val="0"/>
          <c:showPercent val="0"/>
          <c:showBubbleSize val="0"/>
        </c:dLbls>
        <c:gapWidth val="219"/>
        <c:overlap val="-27"/>
        <c:axId val="484717824"/>
        <c:axId val="484718152"/>
      </c:barChart>
      <c:catAx>
        <c:axId val="484717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484718152"/>
        <c:crosses val="autoZero"/>
        <c:auto val="1"/>
        <c:lblAlgn val="ctr"/>
        <c:lblOffset val="100"/>
        <c:noMultiLvlLbl val="0"/>
      </c:catAx>
      <c:valAx>
        <c:axId val="484718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4847178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FI"/>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fi-FI" sz="1100" b="1" i="0" u="none" strike="noStrike" baseline="0" err="1">
                <a:effectLst/>
              </a:rPr>
              <a:t>Öppenvårdsbesök</a:t>
            </a:r>
            <a:r>
              <a:rPr lang="fi-FI" sz="1100" b="1" i="0" u="none" strike="noStrike" baseline="0">
                <a:effectLst/>
              </a:rPr>
              <a:t> </a:t>
            </a:r>
            <a:r>
              <a:rPr lang="fi-FI" sz="1100" b="1" i="0" u="none" strike="noStrike" baseline="0" err="1">
                <a:effectLst/>
              </a:rPr>
              <a:t>inom</a:t>
            </a:r>
            <a:r>
              <a:rPr lang="fi-FI" sz="1100" b="1" i="0" u="none" strike="noStrike" baseline="0">
                <a:effectLst/>
              </a:rPr>
              <a:t> </a:t>
            </a:r>
            <a:r>
              <a:rPr lang="fi-FI" sz="1100" b="1" i="0" u="none" strike="noStrike" baseline="0" err="1">
                <a:effectLst/>
              </a:rPr>
              <a:t>den</a:t>
            </a:r>
            <a:r>
              <a:rPr lang="fi-FI" sz="1100" b="1" i="0" u="none" strike="noStrike" baseline="0">
                <a:effectLst/>
              </a:rPr>
              <a:t> </a:t>
            </a:r>
            <a:r>
              <a:rPr lang="fi-FI" sz="1100" b="1" i="0" u="none" strike="noStrike" baseline="0" err="1">
                <a:effectLst/>
              </a:rPr>
              <a:t>specialiserade</a:t>
            </a:r>
            <a:r>
              <a:rPr lang="fi-FI" sz="1100" b="1" i="0" u="none" strike="noStrike" baseline="0">
                <a:effectLst/>
              </a:rPr>
              <a:t> </a:t>
            </a:r>
            <a:r>
              <a:rPr lang="fi-FI" sz="1100" b="1" i="0" u="none" strike="noStrike" baseline="0" err="1">
                <a:effectLst/>
              </a:rPr>
              <a:t>sjukvården</a:t>
            </a:r>
            <a:r>
              <a:rPr lang="fi-FI" sz="1100" b="1" i="0" u="none" strike="noStrike" baseline="0">
                <a:effectLst/>
              </a:rPr>
              <a:t>, psykiatri/1 000 av 18 </a:t>
            </a:r>
            <a:r>
              <a:rPr lang="fi-FI" sz="1100" b="1" i="0" u="none" strike="noStrike" baseline="0" err="1">
                <a:effectLst/>
              </a:rPr>
              <a:t>år</a:t>
            </a:r>
            <a:r>
              <a:rPr lang="fi-FI" sz="1100" b="1" i="0" u="none" strike="noStrike" baseline="0">
                <a:effectLst/>
              </a:rPr>
              <a:t> </a:t>
            </a:r>
            <a:r>
              <a:rPr lang="fi-FI" sz="1100" b="1" i="0" u="none" strike="noStrike" baseline="0" err="1">
                <a:effectLst/>
              </a:rPr>
              <a:t>fyllda</a:t>
            </a:r>
            <a:r>
              <a:rPr lang="fi-FI" sz="1100" b="1" i="0" u="none" strike="noStrike" baseline="0">
                <a:effectLst/>
              </a:rPr>
              <a:t>, </a:t>
            </a:r>
            <a:r>
              <a:rPr lang="fi-FI" sz="1100" b="1" i="0" u="none" strike="noStrike" baseline="0" err="1">
                <a:effectLst/>
              </a:rPr>
              <a:t>år</a:t>
            </a:r>
            <a:r>
              <a:rPr lang="fi-FI" sz="1100" b="1" i="0" u="none" strike="noStrike" baseline="0">
                <a:effectLst/>
              </a:rPr>
              <a:t> 2019</a:t>
            </a:r>
          </a:p>
          <a:p>
            <a:pPr>
              <a:defRPr sz="1100" b="1"/>
            </a:pPr>
            <a:r>
              <a:rPr lang="fi-FI" sz="1100" b="1" i="0" u="none" strike="noStrike" baseline="0">
                <a:effectLst/>
              </a:rPr>
              <a:t>Erikoissairaanhoidon avohoitokäynnit, psykiatria / 1000 18 vuotta täyttänyttä</a:t>
            </a:r>
            <a:r>
              <a:rPr lang="fi-FI" sz="1100" b="1" i="0" u="none" strike="noStrike" baseline="0"/>
              <a:t> , v </a:t>
            </a:r>
            <a:r>
              <a:rPr lang="fi-FI" sz="1100" b="1"/>
              <a:t>2019</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sv-FI"/>
        </a:p>
      </c:txPr>
    </c:title>
    <c:autoTitleDeleted val="0"/>
    <c:plotArea>
      <c:layout/>
      <c:barChart>
        <c:barDir val="col"/>
        <c:grouping val="clustered"/>
        <c:varyColors val="0"/>
        <c:ser>
          <c:idx val="0"/>
          <c:order val="0"/>
          <c:tx>
            <c:strRef>
              <c:f>'[SOTKAnet (27).xls]SOTKAnet'!$C$18</c:f>
              <c:strCache>
                <c:ptCount val="1"/>
                <c:pt idx="0">
                  <c:v>2019</c:v>
                </c:pt>
              </c:strCache>
            </c:strRef>
          </c:tx>
          <c:spPr>
            <a:solidFill>
              <a:schemeClr val="accent1"/>
            </a:solidFill>
            <a:ln>
              <a:noFill/>
            </a:ln>
            <a:effectLst/>
          </c:spPr>
          <c:invertIfNegative val="0"/>
          <c:cat>
            <c:strRef>
              <c:f>'[SOTKAnet (27).xls]SOTKAnet'!$A$19:$B$32</c:f>
              <c:strCache>
                <c:ptCount val="14"/>
                <c:pt idx="0">
                  <c:v>Kaskinen</c:v>
                </c:pt>
                <c:pt idx="1">
                  <c:v>Korsnäs</c:v>
                </c:pt>
                <c:pt idx="2">
                  <c:v>Kristiinankaupunki</c:v>
                </c:pt>
                <c:pt idx="3">
                  <c:v>Kruunupyy</c:v>
                </c:pt>
                <c:pt idx="4">
                  <c:v>Laihia</c:v>
                </c:pt>
                <c:pt idx="5">
                  <c:v>Luoto</c:v>
                </c:pt>
                <c:pt idx="6">
                  <c:v>Maalahti</c:v>
                </c:pt>
                <c:pt idx="7">
                  <c:v>Mustasaari</c:v>
                </c:pt>
                <c:pt idx="8">
                  <c:v>Närpiö</c:v>
                </c:pt>
                <c:pt idx="9">
                  <c:v>Pedersören kunta</c:v>
                </c:pt>
                <c:pt idx="10">
                  <c:v>Pietarsaari</c:v>
                </c:pt>
                <c:pt idx="11">
                  <c:v>Uusikaarlepyy</c:v>
                </c:pt>
                <c:pt idx="12">
                  <c:v>Vaasa</c:v>
                </c:pt>
                <c:pt idx="13">
                  <c:v>Vöyri</c:v>
                </c:pt>
              </c:strCache>
            </c:strRef>
          </c:cat>
          <c:val>
            <c:numRef>
              <c:f>'[SOTKAnet (27).xls]SOTKAnet'!$C$19:$C$32</c:f>
              <c:numCache>
                <c:formatCode>General</c:formatCode>
                <c:ptCount val="14"/>
                <c:pt idx="0">
                  <c:v>27.7</c:v>
                </c:pt>
                <c:pt idx="1">
                  <c:v>65.8</c:v>
                </c:pt>
                <c:pt idx="2">
                  <c:v>36.9</c:v>
                </c:pt>
                <c:pt idx="3">
                  <c:v>324.60000000000002</c:v>
                </c:pt>
                <c:pt idx="4">
                  <c:v>159.69999999999999</c:v>
                </c:pt>
                <c:pt idx="5">
                  <c:v>49.5</c:v>
                </c:pt>
                <c:pt idx="6">
                  <c:v>77.8</c:v>
                </c:pt>
                <c:pt idx="7">
                  <c:v>224</c:v>
                </c:pt>
                <c:pt idx="8">
                  <c:v>20.9</c:v>
                </c:pt>
                <c:pt idx="9">
                  <c:v>56.5</c:v>
                </c:pt>
                <c:pt idx="10">
                  <c:v>83.5</c:v>
                </c:pt>
                <c:pt idx="11">
                  <c:v>44.8</c:v>
                </c:pt>
                <c:pt idx="12">
                  <c:v>364.3</c:v>
                </c:pt>
                <c:pt idx="13">
                  <c:v>143.80000000000001</c:v>
                </c:pt>
              </c:numCache>
            </c:numRef>
          </c:val>
          <c:extLst>
            <c:ext xmlns:c16="http://schemas.microsoft.com/office/drawing/2014/chart" uri="{C3380CC4-5D6E-409C-BE32-E72D297353CC}">
              <c16:uniqueId val="{00000000-5977-4942-9A47-4EDE6833EEA2}"/>
            </c:ext>
          </c:extLst>
        </c:ser>
        <c:dLbls>
          <c:showLegendKey val="0"/>
          <c:showVal val="0"/>
          <c:showCatName val="0"/>
          <c:showSerName val="0"/>
          <c:showPercent val="0"/>
          <c:showBubbleSize val="0"/>
        </c:dLbls>
        <c:gapWidth val="219"/>
        <c:overlap val="-27"/>
        <c:axId val="377375480"/>
        <c:axId val="377375152"/>
      </c:barChart>
      <c:catAx>
        <c:axId val="377375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377375152"/>
        <c:crosses val="autoZero"/>
        <c:auto val="1"/>
        <c:lblAlgn val="ctr"/>
        <c:lblOffset val="100"/>
        <c:noMultiLvlLbl val="0"/>
      </c:catAx>
      <c:valAx>
        <c:axId val="3773751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377375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FI"/>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r>
              <a:rPr lang="fi-FI" sz="1100" b="1" i="0" u="none" strike="noStrike" baseline="0" err="1">
                <a:effectLst/>
              </a:rPr>
              <a:t>Personer</a:t>
            </a:r>
            <a:r>
              <a:rPr lang="fi-FI" sz="1100" b="1" i="0" u="none" strike="noStrike" baseline="0">
                <a:effectLst/>
              </a:rPr>
              <a:t> i </a:t>
            </a:r>
            <a:r>
              <a:rPr lang="fi-FI" sz="1100" b="1" i="0" u="none" strike="noStrike" baseline="0" err="1">
                <a:effectLst/>
              </a:rPr>
              <a:t>åldrarna</a:t>
            </a:r>
            <a:r>
              <a:rPr lang="fi-FI" sz="1100" b="1" i="0" u="none" strike="noStrike" baseline="0">
                <a:effectLst/>
              </a:rPr>
              <a:t> 25-64 </a:t>
            </a:r>
            <a:r>
              <a:rPr lang="fi-FI" sz="1100" b="1" i="0" u="none" strike="noStrike" baseline="0" err="1">
                <a:effectLst/>
              </a:rPr>
              <a:t>år</a:t>
            </a:r>
            <a:r>
              <a:rPr lang="fi-FI" sz="1100" b="1" i="0" u="none" strike="noStrike" baseline="0">
                <a:effectLst/>
              </a:rPr>
              <a:t> </a:t>
            </a:r>
            <a:r>
              <a:rPr lang="fi-FI" sz="1100" b="1" i="0" u="none" strike="noStrike" baseline="0" err="1">
                <a:effectLst/>
              </a:rPr>
              <a:t>som</a:t>
            </a:r>
            <a:r>
              <a:rPr lang="fi-FI" sz="1100" b="1" i="0" u="none" strike="noStrike" baseline="0">
                <a:effectLst/>
              </a:rPr>
              <a:t> </a:t>
            </a:r>
            <a:r>
              <a:rPr lang="fi-FI" sz="1100" b="1" i="0" u="none" strike="noStrike" baseline="0" err="1">
                <a:effectLst/>
              </a:rPr>
              <a:t>fått</a:t>
            </a:r>
            <a:r>
              <a:rPr lang="fi-FI" sz="1100" b="1" i="0" u="none" strike="noStrike" baseline="0">
                <a:effectLst/>
              </a:rPr>
              <a:t> </a:t>
            </a:r>
            <a:r>
              <a:rPr lang="fi-FI" sz="1100" b="1" i="0" u="none" strike="noStrike" baseline="0" err="1">
                <a:effectLst/>
              </a:rPr>
              <a:t>sjukdagpenning</a:t>
            </a:r>
            <a:r>
              <a:rPr lang="fi-FI" sz="1100" b="1" i="0" u="none" strike="noStrike" baseline="0">
                <a:effectLst/>
              </a:rPr>
              <a:t> </a:t>
            </a:r>
            <a:r>
              <a:rPr lang="fi-FI" sz="1100" b="1" i="0" u="none" strike="noStrike" baseline="0" err="1">
                <a:effectLst/>
              </a:rPr>
              <a:t>på</a:t>
            </a:r>
            <a:r>
              <a:rPr lang="fi-FI" sz="1100" b="1" i="0" u="none" strike="noStrike" baseline="0">
                <a:effectLst/>
              </a:rPr>
              <a:t> </a:t>
            </a:r>
            <a:r>
              <a:rPr lang="fi-FI" sz="1100" b="1" i="0" u="none" strike="noStrike" baseline="0" err="1">
                <a:effectLst/>
              </a:rPr>
              <a:t>grund</a:t>
            </a:r>
            <a:r>
              <a:rPr lang="fi-FI" sz="1100" b="1" i="0" u="none" strike="noStrike" baseline="0">
                <a:effectLst/>
              </a:rPr>
              <a:t> av </a:t>
            </a:r>
            <a:r>
              <a:rPr lang="fi-FI" sz="1100" b="1" i="0" u="none" strike="noStrike" baseline="0" err="1">
                <a:effectLst/>
              </a:rPr>
              <a:t>psykisk</a:t>
            </a:r>
            <a:r>
              <a:rPr lang="fi-FI" sz="1100" b="1" i="0" u="none" strike="noStrike" baseline="0">
                <a:effectLst/>
              </a:rPr>
              <a:t> </a:t>
            </a:r>
            <a:r>
              <a:rPr lang="fi-FI" sz="1100" b="1" i="0" u="none" strike="noStrike" baseline="0" err="1">
                <a:effectLst/>
              </a:rPr>
              <a:t>ohälsa</a:t>
            </a:r>
            <a:r>
              <a:rPr lang="fi-FI" sz="1100" b="1" i="0" u="none" strike="noStrike" baseline="0">
                <a:effectLst/>
              </a:rPr>
              <a:t> / 1 000 i </a:t>
            </a:r>
            <a:r>
              <a:rPr lang="fi-FI" sz="1100" b="1" i="0" u="none" strike="noStrike" baseline="0" err="1">
                <a:effectLst/>
              </a:rPr>
              <a:t>samma</a:t>
            </a:r>
            <a:r>
              <a:rPr lang="fi-FI" sz="1100" b="1" i="0" u="none" strike="noStrike" baseline="0">
                <a:effectLst/>
              </a:rPr>
              <a:t> </a:t>
            </a:r>
            <a:r>
              <a:rPr lang="fi-FI" sz="1100" b="1" i="0" u="none" strike="noStrike" baseline="0" err="1">
                <a:effectLst/>
              </a:rPr>
              <a:t>åldrar</a:t>
            </a:r>
            <a:r>
              <a:rPr lang="fi-FI" sz="1100" b="1" i="0" u="none" strike="noStrike" baseline="0">
                <a:effectLst/>
              </a:rPr>
              <a:t>, </a:t>
            </a:r>
            <a:r>
              <a:rPr lang="fi-FI" sz="1100" b="1" i="0" u="none" strike="noStrike" baseline="0" err="1">
                <a:effectLst/>
              </a:rPr>
              <a:t>år</a:t>
            </a:r>
            <a:r>
              <a:rPr lang="fi-FI" sz="1100" b="1" i="0" u="none" strike="noStrike" baseline="0">
                <a:effectLst/>
              </a:rPr>
              <a:t> 2019</a:t>
            </a:r>
          </a:p>
          <a:p>
            <a:pPr>
              <a:defRPr sz="1100" b="1"/>
            </a:pPr>
            <a:r>
              <a:rPr lang="fi-FI" sz="1100" b="1" i="0" u="none" strike="noStrike" baseline="0">
                <a:effectLst/>
              </a:rPr>
              <a:t>Mielenterveysperusteisesti sairauspäivärahaa saaneet 25 - 64-vuotiaat / 1 000 </a:t>
            </a:r>
            <a:r>
              <a:rPr lang="fi-FI" sz="1100" b="1" i="0" u="none" strike="noStrike" baseline="0" err="1">
                <a:effectLst/>
              </a:rPr>
              <a:t>vastaavanikäistä</a:t>
            </a:r>
            <a:r>
              <a:rPr lang="fi-FI" sz="1100" b="1" i="0" u="none" strike="noStrike" baseline="0"/>
              <a:t> . v </a:t>
            </a:r>
            <a:r>
              <a:rPr lang="fi-FI" sz="1100" b="1"/>
              <a:t>2019</a:t>
            </a:r>
          </a:p>
        </c:rich>
      </c:tx>
      <c:overlay val="0"/>
      <c:spPr>
        <a:noFill/>
        <a:ln>
          <a:noFill/>
        </a:ln>
        <a:effectLst/>
      </c:spPr>
      <c:txPr>
        <a:bodyPr rot="0" spcFirstLastPara="1" vertOverflow="ellipsis" vert="horz" wrap="square" anchor="ctr" anchorCtr="1"/>
        <a:lstStyle/>
        <a:p>
          <a:pPr>
            <a:defRPr sz="1100" b="1" i="0" u="none" strike="noStrike" kern="1200" spc="0" baseline="0">
              <a:solidFill>
                <a:schemeClr val="tx1">
                  <a:lumMod val="65000"/>
                  <a:lumOff val="35000"/>
                </a:schemeClr>
              </a:solidFill>
              <a:latin typeface="+mn-lt"/>
              <a:ea typeface="+mn-ea"/>
              <a:cs typeface="+mn-cs"/>
            </a:defRPr>
          </a:pPr>
          <a:endParaRPr lang="sv-FI"/>
        </a:p>
      </c:txPr>
    </c:title>
    <c:autoTitleDeleted val="0"/>
    <c:plotArea>
      <c:layout/>
      <c:barChart>
        <c:barDir val="col"/>
        <c:grouping val="clustered"/>
        <c:varyColors val="0"/>
        <c:ser>
          <c:idx val="0"/>
          <c:order val="0"/>
          <c:tx>
            <c:strRef>
              <c:f>'[SOTKAnet (27).xls]SOTKAnet'!$C$50</c:f>
              <c:strCache>
                <c:ptCount val="1"/>
                <c:pt idx="0">
                  <c:v>2019</c:v>
                </c:pt>
              </c:strCache>
            </c:strRef>
          </c:tx>
          <c:spPr>
            <a:solidFill>
              <a:schemeClr val="accent1"/>
            </a:solidFill>
            <a:ln>
              <a:noFill/>
            </a:ln>
            <a:effectLst/>
          </c:spPr>
          <c:invertIfNegative val="0"/>
          <c:cat>
            <c:strRef>
              <c:f>'[SOTKAnet (27).xls]SOTKAnet'!$A$51:$B$64</c:f>
              <c:strCache>
                <c:ptCount val="14"/>
                <c:pt idx="0">
                  <c:v>Kaskinen</c:v>
                </c:pt>
                <c:pt idx="1">
                  <c:v>Korsnäs</c:v>
                </c:pt>
                <c:pt idx="2">
                  <c:v>Kristiinankaupunki</c:v>
                </c:pt>
                <c:pt idx="3">
                  <c:v>Kruunupyy</c:v>
                </c:pt>
                <c:pt idx="4">
                  <c:v>Laihia</c:v>
                </c:pt>
                <c:pt idx="5">
                  <c:v>Luoto</c:v>
                </c:pt>
                <c:pt idx="6">
                  <c:v>Maalahti</c:v>
                </c:pt>
                <c:pt idx="7">
                  <c:v>Mustasaari</c:v>
                </c:pt>
                <c:pt idx="8">
                  <c:v>Närpiö</c:v>
                </c:pt>
                <c:pt idx="9">
                  <c:v>Pedersören kunta</c:v>
                </c:pt>
                <c:pt idx="10">
                  <c:v>Pietarsaari</c:v>
                </c:pt>
                <c:pt idx="11">
                  <c:v>Uusikaarlepyy</c:v>
                </c:pt>
                <c:pt idx="12">
                  <c:v>Vaasa</c:v>
                </c:pt>
                <c:pt idx="13">
                  <c:v>Vöyri</c:v>
                </c:pt>
              </c:strCache>
            </c:strRef>
          </c:cat>
          <c:val>
            <c:numRef>
              <c:f>'[SOTKAnet (27).xls]SOTKAnet'!$C$51:$C$64</c:f>
              <c:numCache>
                <c:formatCode>General</c:formatCode>
                <c:ptCount val="14"/>
                <c:pt idx="0">
                  <c:v>24.6</c:v>
                </c:pt>
                <c:pt idx="1">
                  <c:v>30.6</c:v>
                </c:pt>
                <c:pt idx="2">
                  <c:v>28.7</c:v>
                </c:pt>
                <c:pt idx="3">
                  <c:v>31.7</c:v>
                </c:pt>
                <c:pt idx="4">
                  <c:v>24.5</c:v>
                </c:pt>
                <c:pt idx="5">
                  <c:v>31.8</c:v>
                </c:pt>
                <c:pt idx="6">
                  <c:v>31.4</c:v>
                </c:pt>
                <c:pt idx="7">
                  <c:v>30.3</c:v>
                </c:pt>
                <c:pt idx="8">
                  <c:v>26.2</c:v>
                </c:pt>
                <c:pt idx="9">
                  <c:v>37.1</c:v>
                </c:pt>
                <c:pt idx="10">
                  <c:v>37.1</c:v>
                </c:pt>
                <c:pt idx="11">
                  <c:v>29.9</c:v>
                </c:pt>
                <c:pt idx="12">
                  <c:v>31.1</c:v>
                </c:pt>
                <c:pt idx="13">
                  <c:v>34.6</c:v>
                </c:pt>
              </c:numCache>
            </c:numRef>
          </c:val>
          <c:extLst>
            <c:ext xmlns:c16="http://schemas.microsoft.com/office/drawing/2014/chart" uri="{C3380CC4-5D6E-409C-BE32-E72D297353CC}">
              <c16:uniqueId val="{00000000-1CC4-4D93-8F15-EED938883722}"/>
            </c:ext>
          </c:extLst>
        </c:ser>
        <c:dLbls>
          <c:showLegendKey val="0"/>
          <c:showVal val="0"/>
          <c:showCatName val="0"/>
          <c:showSerName val="0"/>
          <c:showPercent val="0"/>
          <c:showBubbleSize val="0"/>
        </c:dLbls>
        <c:gapWidth val="219"/>
        <c:overlap val="-27"/>
        <c:axId val="485667800"/>
        <c:axId val="485671080"/>
      </c:barChart>
      <c:catAx>
        <c:axId val="485667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485671080"/>
        <c:crosses val="autoZero"/>
        <c:auto val="1"/>
        <c:lblAlgn val="ctr"/>
        <c:lblOffset val="100"/>
        <c:noMultiLvlLbl val="0"/>
      </c:catAx>
      <c:valAx>
        <c:axId val="485671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485667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err="1"/>
              <a:t>Kostnadsindex</a:t>
            </a:r>
            <a:r>
              <a:rPr lang="en-US" baseline="0"/>
              <a:t> </a:t>
            </a:r>
            <a:r>
              <a:rPr lang="en-US"/>
              <a:t>/</a:t>
            </a:r>
            <a:r>
              <a:rPr lang="en-US" baseline="0"/>
              <a:t> inv</a:t>
            </a:r>
            <a:r>
              <a:rPr lang="en-US"/>
              <a:t> 2019 (</a:t>
            </a:r>
            <a:r>
              <a:rPr lang="en-US" err="1"/>
              <a:t>hela</a:t>
            </a:r>
            <a:r>
              <a:rPr lang="en-US"/>
              <a:t> </a:t>
            </a:r>
            <a:r>
              <a:rPr lang="en-US" err="1"/>
              <a:t>landet</a:t>
            </a:r>
            <a:r>
              <a:rPr lang="en-US"/>
              <a:t> 100)</a:t>
            </a:r>
          </a:p>
          <a:p>
            <a:pPr>
              <a:defRPr/>
            </a:pPr>
            <a:r>
              <a:rPr lang="en-US" err="1"/>
              <a:t>Kustannuskerroin</a:t>
            </a:r>
            <a:r>
              <a:rPr lang="en-US"/>
              <a:t> /</a:t>
            </a:r>
            <a:r>
              <a:rPr lang="en-US" baseline="0"/>
              <a:t> </a:t>
            </a:r>
            <a:r>
              <a:rPr lang="en-US" baseline="0" err="1"/>
              <a:t>asukas</a:t>
            </a:r>
            <a:r>
              <a:rPr lang="en-US" baseline="0"/>
              <a:t> 2019 (</a:t>
            </a:r>
            <a:r>
              <a:rPr lang="en-US" baseline="0" err="1"/>
              <a:t>koko</a:t>
            </a:r>
            <a:r>
              <a:rPr lang="en-US" baseline="0"/>
              <a:t> </a:t>
            </a:r>
            <a:r>
              <a:rPr lang="en-US" baseline="0" err="1"/>
              <a:t>maa</a:t>
            </a:r>
            <a:r>
              <a:rPr lang="en-US" baseline="0"/>
              <a:t> 100)</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FI"/>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tx>
            <c:v>Nettokostnader, index</c:v>
          </c:tx>
          <c:spPr>
            <a:solidFill>
              <a:schemeClr val="accent1"/>
            </a:solidFill>
            <a:ln>
              <a:noFill/>
            </a:ln>
            <a:effectLst/>
            <a:sp3d/>
          </c:spPr>
          <c:invertIfNegative val="0"/>
          <c:cat>
            <c:strRef>
              <c:f>'Sos- ja terv.huolto, kunnat'!$G$3:$G$16</c:f>
              <c:strCache>
                <c:ptCount val="14"/>
                <c:pt idx="0">
                  <c:v>Kristiinankaupunki</c:v>
                </c:pt>
                <c:pt idx="1">
                  <c:v>Laihia</c:v>
                </c:pt>
                <c:pt idx="2">
                  <c:v>Kruunupyy</c:v>
                </c:pt>
                <c:pt idx="3">
                  <c:v>Närpiö</c:v>
                </c:pt>
                <c:pt idx="4">
                  <c:v>Korsnäs</c:v>
                </c:pt>
                <c:pt idx="5">
                  <c:v>Pietarsaari</c:v>
                </c:pt>
                <c:pt idx="6">
                  <c:v>Luoto</c:v>
                </c:pt>
                <c:pt idx="7">
                  <c:v>Vaasa</c:v>
                </c:pt>
                <c:pt idx="8">
                  <c:v>Uusikaarlepyy</c:v>
                </c:pt>
                <c:pt idx="9">
                  <c:v>Vöyri</c:v>
                </c:pt>
                <c:pt idx="10">
                  <c:v>Mustasaari</c:v>
                </c:pt>
                <c:pt idx="11">
                  <c:v>Maalahti</c:v>
                </c:pt>
                <c:pt idx="12">
                  <c:v>Pedersören kunta</c:v>
                </c:pt>
                <c:pt idx="13">
                  <c:v>Kaskinen</c:v>
                </c:pt>
              </c:strCache>
            </c:strRef>
          </c:cat>
          <c:val>
            <c:numRef>
              <c:f>'Sos- ja terv.huolto, kunnat'!$H$3:$H$16</c:f>
              <c:numCache>
                <c:formatCode>0</c:formatCode>
                <c:ptCount val="14"/>
                <c:pt idx="0">
                  <c:v>121.8468320099042</c:v>
                </c:pt>
                <c:pt idx="1">
                  <c:v>100.06735995737483</c:v>
                </c:pt>
                <c:pt idx="2">
                  <c:v>105.0299366172639</c:v>
                </c:pt>
                <c:pt idx="3">
                  <c:v>105.99807410904738</c:v>
                </c:pt>
                <c:pt idx="4">
                  <c:v>110.02769111237107</c:v>
                </c:pt>
                <c:pt idx="5">
                  <c:v>112.46105162168996</c:v>
                </c:pt>
                <c:pt idx="6">
                  <c:v>79.88421539183966</c:v>
                </c:pt>
                <c:pt idx="7">
                  <c:v>101.704814396033</c:v>
                </c:pt>
                <c:pt idx="8">
                  <c:v>112.15906172701725</c:v>
                </c:pt>
                <c:pt idx="9">
                  <c:v>110.20246481211538</c:v>
                </c:pt>
                <c:pt idx="10">
                  <c:v>90.663596563492959</c:v>
                </c:pt>
                <c:pt idx="11">
                  <c:v>115.78517498363119</c:v>
                </c:pt>
                <c:pt idx="12">
                  <c:v>94.219695241531525</c:v>
                </c:pt>
                <c:pt idx="13">
                  <c:v>144.70148956599712</c:v>
                </c:pt>
              </c:numCache>
            </c:numRef>
          </c:val>
          <c:extLst>
            <c:ext xmlns:c16="http://schemas.microsoft.com/office/drawing/2014/chart" uri="{C3380CC4-5D6E-409C-BE32-E72D297353CC}">
              <c16:uniqueId val="{00000000-D3E2-4AAE-8EFE-C2998A278332}"/>
            </c:ext>
          </c:extLst>
        </c:ser>
        <c:ser>
          <c:idx val="1"/>
          <c:order val="1"/>
          <c:tx>
            <c:v>behovsjusterade kostander, index</c:v>
          </c:tx>
          <c:spPr>
            <a:solidFill>
              <a:schemeClr val="tx2">
                <a:lumMod val="60000"/>
                <a:lumOff val="40000"/>
              </a:schemeClr>
            </a:solidFill>
            <a:ln>
              <a:noFill/>
            </a:ln>
            <a:effectLst/>
            <a:sp3d/>
          </c:spPr>
          <c:invertIfNegative val="0"/>
          <c:cat>
            <c:strRef>
              <c:f>'Sos- ja terv.huolto, kunnat'!$G$3:$G$16</c:f>
              <c:strCache>
                <c:ptCount val="14"/>
                <c:pt idx="0">
                  <c:v>Kristiinankaupunki</c:v>
                </c:pt>
                <c:pt idx="1">
                  <c:v>Laihia</c:v>
                </c:pt>
                <c:pt idx="2">
                  <c:v>Kruunupyy</c:v>
                </c:pt>
                <c:pt idx="3">
                  <c:v>Närpiö</c:v>
                </c:pt>
                <c:pt idx="4">
                  <c:v>Korsnäs</c:v>
                </c:pt>
                <c:pt idx="5">
                  <c:v>Pietarsaari</c:v>
                </c:pt>
                <c:pt idx="6">
                  <c:v>Luoto</c:v>
                </c:pt>
                <c:pt idx="7">
                  <c:v>Vaasa</c:v>
                </c:pt>
                <c:pt idx="8">
                  <c:v>Uusikaarlepyy</c:v>
                </c:pt>
                <c:pt idx="9">
                  <c:v>Vöyri</c:v>
                </c:pt>
                <c:pt idx="10">
                  <c:v>Mustasaari</c:v>
                </c:pt>
                <c:pt idx="11">
                  <c:v>Maalahti</c:v>
                </c:pt>
                <c:pt idx="12">
                  <c:v>Pedersören kunta</c:v>
                </c:pt>
                <c:pt idx="13">
                  <c:v>Kaskinen</c:v>
                </c:pt>
              </c:strCache>
            </c:strRef>
          </c:cat>
          <c:val>
            <c:numRef>
              <c:f>'Sos- ja terv.huolto, kunnat'!$I$3:$I$16</c:f>
              <c:numCache>
                <c:formatCode>0</c:formatCode>
                <c:ptCount val="14"/>
                <c:pt idx="0">
                  <c:v>102.5419058330201</c:v>
                </c:pt>
                <c:pt idx="1">
                  <c:v>104.27028652668092</c:v>
                </c:pt>
                <c:pt idx="2">
                  <c:v>104.95325422905719</c:v>
                </c:pt>
                <c:pt idx="3">
                  <c:v>105.31366025842422</c:v>
                </c:pt>
                <c:pt idx="4">
                  <c:v>106.38765306961412</c:v>
                </c:pt>
                <c:pt idx="5">
                  <c:v>106.48878164788626</c:v>
                </c:pt>
                <c:pt idx="6">
                  <c:v>109.2256828888995</c:v>
                </c:pt>
                <c:pt idx="7">
                  <c:v>111.30871476923186</c:v>
                </c:pt>
                <c:pt idx="8">
                  <c:v>114.64053230403914</c:v>
                </c:pt>
                <c:pt idx="9">
                  <c:v>115.06060430153357</c:v>
                </c:pt>
                <c:pt idx="10">
                  <c:v>115.24462905768806</c:v>
                </c:pt>
                <c:pt idx="11">
                  <c:v>118.76587187294624</c:v>
                </c:pt>
                <c:pt idx="12">
                  <c:v>124.19290448509872</c:v>
                </c:pt>
                <c:pt idx="13">
                  <c:v>127.85246342309856</c:v>
                </c:pt>
              </c:numCache>
            </c:numRef>
          </c:val>
          <c:extLst>
            <c:ext xmlns:c16="http://schemas.microsoft.com/office/drawing/2014/chart" uri="{C3380CC4-5D6E-409C-BE32-E72D297353CC}">
              <c16:uniqueId val="{00000001-D3E2-4AAE-8EFE-C2998A278332}"/>
            </c:ext>
          </c:extLst>
        </c:ser>
        <c:dLbls>
          <c:showLegendKey val="0"/>
          <c:showVal val="0"/>
          <c:showCatName val="0"/>
          <c:showSerName val="0"/>
          <c:showPercent val="0"/>
          <c:showBubbleSize val="0"/>
        </c:dLbls>
        <c:gapWidth val="150"/>
        <c:shape val="box"/>
        <c:axId val="323459712"/>
        <c:axId val="323454792"/>
        <c:axId val="0"/>
      </c:bar3DChart>
      <c:catAx>
        <c:axId val="3234597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323454792"/>
        <c:crosses val="autoZero"/>
        <c:auto val="1"/>
        <c:lblAlgn val="ctr"/>
        <c:lblOffset val="100"/>
        <c:noMultiLvlLbl val="0"/>
      </c:catAx>
      <c:valAx>
        <c:axId val="3234547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3234597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FI"/>
    </a:p>
  </c:txPr>
  <c:externalData r:id="rId3">
    <c:autoUpdate val="0"/>
  </c:externalData>
  <c:userShapes r:id="rId4"/>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50" b="1" i="0" u="none" strike="noStrike" kern="1200" spc="0" baseline="0">
                <a:solidFill>
                  <a:schemeClr val="tx1">
                    <a:lumMod val="65000"/>
                    <a:lumOff val="35000"/>
                  </a:schemeClr>
                </a:solidFill>
                <a:latin typeface="+mn-lt"/>
                <a:ea typeface="+mn-ea"/>
                <a:cs typeface="+mn-cs"/>
              </a:defRPr>
            </a:pPr>
            <a:r>
              <a:rPr lang="fi-FI" sz="1050" b="1" i="0" u="none" strike="noStrike" baseline="0">
                <a:effectLst/>
              </a:rPr>
              <a:t>18-64-åringar </a:t>
            </a:r>
            <a:r>
              <a:rPr lang="fi-FI" sz="1050" b="1" i="0" u="none" strike="noStrike" baseline="0" err="1">
                <a:effectLst/>
              </a:rPr>
              <a:t>med</a:t>
            </a:r>
            <a:r>
              <a:rPr lang="fi-FI" sz="1050" b="1" i="0" u="none" strike="noStrike" baseline="0">
                <a:effectLst/>
              </a:rPr>
              <a:t> </a:t>
            </a:r>
            <a:r>
              <a:rPr lang="fi-FI" sz="1050" b="1" i="0" u="none" strike="noStrike" baseline="0" err="1">
                <a:effectLst/>
              </a:rPr>
              <a:t>rätt</a:t>
            </a:r>
            <a:r>
              <a:rPr lang="fi-FI" sz="1050" b="1" i="0" u="none" strike="noStrike" baseline="0">
                <a:effectLst/>
              </a:rPr>
              <a:t> </a:t>
            </a:r>
            <a:r>
              <a:rPr lang="fi-FI" sz="1050" b="1" i="0" u="none" strike="noStrike" baseline="0" err="1">
                <a:effectLst/>
              </a:rPr>
              <a:t>till</a:t>
            </a:r>
            <a:r>
              <a:rPr lang="fi-FI" sz="1050" b="1" i="0" u="none" strike="noStrike" baseline="0">
                <a:effectLst/>
              </a:rPr>
              <a:t> </a:t>
            </a:r>
            <a:r>
              <a:rPr lang="fi-FI" sz="1050" b="1" i="0" u="none" strike="noStrike" baseline="0" err="1">
                <a:effectLst/>
              </a:rPr>
              <a:t>specialersättningsgilla</a:t>
            </a:r>
            <a:r>
              <a:rPr lang="fi-FI" sz="1050" b="1" i="0" u="none" strike="noStrike" baseline="0">
                <a:effectLst/>
              </a:rPr>
              <a:t> </a:t>
            </a:r>
            <a:r>
              <a:rPr lang="fi-FI" sz="1050" b="1" i="0" u="none" strike="noStrike" baseline="0" err="1">
                <a:effectLst/>
              </a:rPr>
              <a:t>läkemedel</a:t>
            </a:r>
            <a:r>
              <a:rPr lang="fi-FI" sz="1050" b="1" i="0" u="none" strike="noStrike" baseline="0">
                <a:effectLst/>
              </a:rPr>
              <a:t> </a:t>
            </a:r>
            <a:r>
              <a:rPr lang="fi-FI" sz="1050" b="1" i="0" u="none" strike="noStrike" baseline="0" err="1">
                <a:effectLst/>
              </a:rPr>
              <a:t>på</a:t>
            </a:r>
            <a:r>
              <a:rPr lang="fi-FI" sz="1050" b="1" i="0" u="none" strike="noStrike" baseline="0">
                <a:effectLst/>
              </a:rPr>
              <a:t> </a:t>
            </a:r>
            <a:r>
              <a:rPr lang="fi-FI" sz="1050" b="1" i="0" u="none" strike="noStrike" baseline="0" err="1">
                <a:effectLst/>
              </a:rPr>
              <a:t>grund</a:t>
            </a:r>
            <a:r>
              <a:rPr lang="fi-FI" sz="1050" b="1" i="0" u="none" strike="noStrike" baseline="0">
                <a:effectLst/>
              </a:rPr>
              <a:t> av </a:t>
            </a:r>
            <a:r>
              <a:rPr lang="fi-FI" sz="1050" b="1" i="0" u="none" strike="noStrike" baseline="0" err="1">
                <a:effectLst/>
              </a:rPr>
              <a:t>psykos</a:t>
            </a:r>
            <a:r>
              <a:rPr lang="fi-FI" sz="1050" b="1" i="0" u="none" strike="noStrike" baseline="0">
                <a:effectLst/>
              </a:rPr>
              <a:t>, % av </a:t>
            </a:r>
            <a:r>
              <a:rPr lang="fi-FI" sz="1050" b="1" i="0" u="none" strike="noStrike" baseline="0" err="1">
                <a:effectLst/>
              </a:rPr>
              <a:t>befolkningen</a:t>
            </a:r>
            <a:r>
              <a:rPr lang="fi-FI" sz="1050" b="1" i="0" u="none" strike="noStrike" baseline="0">
                <a:effectLst/>
              </a:rPr>
              <a:t> i </a:t>
            </a:r>
            <a:r>
              <a:rPr lang="fi-FI" sz="1050" b="1" i="0" u="none" strike="noStrike" baseline="0" err="1">
                <a:effectLst/>
              </a:rPr>
              <a:t>samma</a:t>
            </a:r>
            <a:r>
              <a:rPr lang="fi-FI" sz="1050" b="1" i="0" u="none" strike="noStrike" baseline="0">
                <a:effectLst/>
              </a:rPr>
              <a:t> </a:t>
            </a:r>
            <a:r>
              <a:rPr lang="fi-FI" sz="1050" b="1" i="0" u="none" strike="noStrike" baseline="0" err="1">
                <a:effectLst/>
              </a:rPr>
              <a:t>ålder</a:t>
            </a:r>
            <a:r>
              <a:rPr lang="fi-FI" sz="1050" b="1" i="0" u="none" strike="noStrike" baseline="0">
                <a:effectLst/>
              </a:rPr>
              <a:t>, </a:t>
            </a:r>
            <a:r>
              <a:rPr lang="fi-FI" sz="1050" b="1" i="0" u="none" strike="noStrike" baseline="0" err="1">
                <a:effectLst/>
              </a:rPr>
              <a:t>år</a:t>
            </a:r>
            <a:r>
              <a:rPr lang="fi-FI" sz="1050" b="1" i="0" u="none" strike="noStrike" baseline="0">
                <a:effectLst/>
              </a:rPr>
              <a:t> 2020</a:t>
            </a:r>
          </a:p>
          <a:p>
            <a:pPr>
              <a:defRPr sz="1050" b="1"/>
            </a:pPr>
            <a:r>
              <a:rPr lang="fi-FI" sz="1050" b="1" i="0" u="none" strike="noStrike" baseline="0">
                <a:effectLst/>
              </a:rPr>
              <a:t>Erityiskorvattaviin lääkkeisiin psykoosin vuoksi oikeutetut 18 - 64-vuotiaat, % </a:t>
            </a:r>
            <a:r>
              <a:rPr lang="fi-FI" sz="1050" b="1" i="0" u="none" strike="noStrike" baseline="0" err="1">
                <a:effectLst/>
              </a:rPr>
              <a:t>vastaavanikäisestä</a:t>
            </a:r>
            <a:r>
              <a:rPr lang="fi-FI" sz="1050" b="1" i="0" u="none" strike="noStrike" baseline="0">
                <a:effectLst/>
              </a:rPr>
              <a:t> väestöstä</a:t>
            </a:r>
            <a:r>
              <a:rPr lang="fi-FI" sz="1050" b="1" i="0" u="none" strike="noStrike" baseline="0"/>
              <a:t> , v </a:t>
            </a:r>
            <a:r>
              <a:rPr lang="fi-FI" sz="1050" b="1"/>
              <a:t>2020</a:t>
            </a:r>
          </a:p>
        </c:rich>
      </c:tx>
      <c:overlay val="0"/>
      <c:spPr>
        <a:noFill/>
        <a:ln>
          <a:noFill/>
        </a:ln>
        <a:effectLst/>
      </c:spPr>
      <c:txPr>
        <a:bodyPr rot="0" spcFirstLastPara="1" vertOverflow="ellipsis" vert="horz" wrap="square" anchor="ctr" anchorCtr="1"/>
        <a:lstStyle/>
        <a:p>
          <a:pPr>
            <a:defRPr sz="1050" b="1" i="0" u="none" strike="noStrike" kern="1200" spc="0" baseline="0">
              <a:solidFill>
                <a:schemeClr val="tx1">
                  <a:lumMod val="65000"/>
                  <a:lumOff val="35000"/>
                </a:schemeClr>
              </a:solidFill>
              <a:latin typeface="+mn-lt"/>
              <a:ea typeface="+mn-ea"/>
              <a:cs typeface="+mn-cs"/>
            </a:defRPr>
          </a:pPr>
          <a:endParaRPr lang="sv-FI"/>
        </a:p>
      </c:txPr>
    </c:title>
    <c:autoTitleDeleted val="0"/>
    <c:plotArea>
      <c:layout/>
      <c:barChart>
        <c:barDir val="col"/>
        <c:grouping val="clustered"/>
        <c:varyColors val="0"/>
        <c:ser>
          <c:idx val="0"/>
          <c:order val="0"/>
          <c:tx>
            <c:strRef>
              <c:f>'[SOTKAnet (36).xls]SOTKAnet'!$C$2</c:f>
              <c:strCache>
                <c:ptCount val="1"/>
                <c:pt idx="0">
                  <c:v>2020</c:v>
                </c:pt>
              </c:strCache>
            </c:strRef>
          </c:tx>
          <c:spPr>
            <a:solidFill>
              <a:schemeClr val="accent1"/>
            </a:solidFill>
            <a:ln>
              <a:noFill/>
            </a:ln>
            <a:effectLst/>
          </c:spPr>
          <c:invertIfNegative val="0"/>
          <c:cat>
            <c:strRef>
              <c:f>'[SOTKAnet (36).xls]SOTKAnet'!$B$3:$B$16</c:f>
              <c:strCache>
                <c:ptCount val="14"/>
                <c:pt idx="0">
                  <c:v>Kaskinen</c:v>
                </c:pt>
                <c:pt idx="1">
                  <c:v>Korsnäs</c:v>
                </c:pt>
                <c:pt idx="2">
                  <c:v>Kristiinankaupunki</c:v>
                </c:pt>
                <c:pt idx="3">
                  <c:v>Kruunupyy</c:v>
                </c:pt>
                <c:pt idx="4">
                  <c:v>Laihia</c:v>
                </c:pt>
                <c:pt idx="5">
                  <c:v>Luoto</c:v>
                </c:pt>
                <c:pt idx="6">
                  <c:v>Maalahti</c:v>
                </c:pt>
                <c:pt idx="7">
                  <c:v>Mustasaari</c:v>
                </c:pt>
                <c:pt idx="8">
                  <c:v>Närpiö</c:v>
                </c:pt>
                <c:pt idx="9">
                  <c:v>Pedersören kunta</c:v>
                </c:pt>
                <c:pt idx="10">
                  <c:v>Pietarsaari</c:v>
                </c:pt>
                <c:pt idx="11">
                  <c:v>Uusikaarlepyy</c:v>
                </c:pt>
                <c:pt idx="12">
                  <c:v>Vaasa</c:v>
                </c:pt>
                <c:pt idx="13">
                  <c:v>Vöyri</c:v>
                </c:pt>
              </c:strCache>
            </c:strRef>
          </c:cat>
          <c:val>
            <c:numRef>
              <c:f>'[SOTKAnet (36).xls]SOTKAnet'!$C$3:$C$16</c:f>
              <c:numCache>
                <c:formatCode>General</c:formatCode>
                <c:ptCount val="14"/>
                <c:pt idx="0">
                  <c:v>1.7</c:v>
                </c:pt>
                <c:pt idx="1">
                  <c:v>1.1000000000000001</c:v>
                </c:pt>
                <c:pt idx="2">
                  <c:v>1.7</c:v>
                </c:pt>
                <c:pt idx="3">
                  <c:v>1.3</c:v>
                </c:pt>
                <c:pt idx="4">
                  <c:v>1.4</c:v>
                </c:pt>
                <c:pt idx="5">
                  <c:v>0.9</c:v>
                </c:pt>
                <c:pt idx="6">
                  <c:v>1.3</c:v>
                </c:pt>
                <c:pt idx="7">
                  <c:v>1.1000000000000001</c:v>
                </c:pt>
                <c:pt idx="8">
                  <c:v>1.2</c:v>
                </c:pt>
                <c:pt idx="9">
                  <c:v>0.8</c:v>
                </c:pt>
                <c:pt idx="10">
                  <c:v>1.5</c:v>
                </c:pt>
                <c:pt idx="11">
                  <c:v>1</c:v>
                </c:pt>
                <c:pt idx="12">
                  <c:v>1.7</c:v>
                </c:pt>
                <c:pt idx="13">
                  <c:v>1.3</c:v>
                </c:pt>
              </c:numCache>
            </c:numRef>
          </c:val>
          <c:extLst>
            <c:ext xmlns:c16="http://schemas.microsoft.com/office/drawing/2014/chart" uri="{C3380CC4-5D6E-409C-BE32-E72D297353CC}">
              <c16:uniqueId val="{00000000-1F69-4D94-BFC6-1CF07A008D4C}"/>
            </c:ext>
          </c:extLst>
        </c:ser>
        <c:dLbls>
          <c:showLegendKey val="0"/>
          <c:showVal val="0"/>
          <c:showCatName val="0"/>
          <c:showSerName val="0"/>
          <c:showPercent val="0"/>
          <c:showBubbleSize val="0"/>
        </c:dLbls>
        <c:gapWidth val="219"/>
        <c:overlap val="-27"/>
        <c:axId val="439454256"/>
        <c:axId val="439456224"/>
      </c:barChart>
      <c:catAx>
        <c:axId val="439454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439456224"/>
        <c:crosses val="autoZero"/>
        <c:auto val="1"/>
        <c:lblAlgn val="ctr"/>
        <c:lblOffset val="100"/>
        <c:noMultiLvlLbl val="0"/>
      </c:catAx>
      <c:valAx>
        <c:axId val="4394562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4394542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err="1"/>
              <a:t>Övervikt</a:t>
            </a:r>
            <a:r>
              <a:rPr lang="en-US"/>
              <a:t> %</a:t>
            </a:r>
          </a:p>
          <a:p>
            <a:pPr>
              <a:defRPr/>
            </a:pPr>
            <a:r>
              <a:rPr lang="en-US" err="1"/>
              <a:t>Ylipaino</a:t>
            </a:r>
            <a:r>
              <a:rPr lang="en-US"/>
              <a: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FI"/>
        </a:p>
      </c:txPr>
    </c:title>
    <c:autoTitleDeleted val="0"/>
    <c:plotArea>
      <c:layout/>
      <c:lineChart>
        <c:grouping val="standard"/>
        <c:varyColors val="0"/>
        <c:ser>
          <c:idx val="0"/>
          <c:order val="0"/>
          <c:tx>
            <c:strRef>
              <c:f>Blad1!$L$40</c:f>
              <c:strCache>
                <c:ptCount val="1"/>
                <c:pt idx="0">
                  <c:v>Österbotten åk 8-9</c:v>
                </c:pt>
              </c:strCache>
            </c:strRef>
          </c:tx>
          <c:spPr>
            <a:ln w="28575" cap="rnd">
              <a:solidFill>
                <a:schemeClr val="accent1"/>
              </a:solidFill>
              <a:round/>
            </a:ln>
            <a:effectLst/>
          </c:spPr>
          <c:marker>
            <c:symbol val="none"/>
          </c:marker>
          <c:cat>
            <c:numRef>
              <c:f>Blad1!$M$36:$O$36</c:f>
              <c:numCache>
                <c:formatCode>General</c:formatCode>
                <c:ptCount val="3"/>
                <c:pt idx="0">
                  <c:v>2017</c:v>
                </c:pt>
                <c:pt idx="1">
                  <c:v>2019</c:v>
                </c:pt>
                <c:pt idx="2">
                  <c:v>2021</c:v>
                </c:pt>
              </c:numCache>
            </c:numRef>
          </c:cat>
          <c:val>
            <c:numRef>
              <c:f>Blad1!$M$40:$O$40</c:f>
              <c:numCache>
                <c:formatCode>General</c:formatCode>
                <c:ptCount val="3"/>
                <c:pt idx="0">
                  <c:v>16.7</c:v>
                </c:pt>
                <c:pt idx="1">
                  <c:v>18.100000000000001</c:v>
                </c:pt>
                <c:pt idx="2">
                  <c:v>19.399999999999999</c:v>
                </c:pt>
              </c:numCache>
            </c:numRef>
          </c:val>
          <c:smooth val="0"/>
          <c:extLst>
            <c:ext xmlns:c16="http://schemas.microsoft.com/office/drawing/2014/chart" uri="{C3380CC4-5D6E-409C-BE32-E72D297353CC}">
              <c16:uniqueId val="{00000000-27C7-4E84-B90B-D84E238B6106}"/>
            </c:ext>
          </c:extLst>
        </c:ser>
        <c:ser>
          <c:idx val="1"/>
          <c:order val="1"/>
          <c:tx>
            <c:strRef>
              <c:f>Blad1!$L$41</c:f>
              <c:strCache>
                <c:ptCount val="1"/>
                <c:pt idx="0">
                  <c:v>hela landet åk 8-9</c:v>
                </c:pt>
              </c:strCache>
            </c:strRef>
          </c:tx>
          <c:spPr>
            <a:ln w="28575" cap="rnd">
              <a:solidFill>
                <a:schemeClr val="accent2"/>
              </a:solidFill>
              <a:round/>
            </a:ln>
            <a:effectLst/>
          </c:spPr>
          <c:marker>
            <c:symbol val="none"/>
          </c:marker>
          <c:cat>
            <c:numRef>
              <c:f>Blad1!$M$36:$O$36</c:f>
              <c:numCache>
                <c:formatCode>General</c:formatCode>
                <c:ptCount val="3"/>
                <c:pt idx="0">
                  <c:v>2017</c:v>
                </c:pt>
                <c:pt idx="1">
                  <c:v>2019</c:v>
                </c:pt>
                <c:pt idx="2">
                  <c:v>2021</c:v>
                </c:pt>
              </c:numCache>
            </c:numRef>
          </c:cat>
          <c:val>
            <c:numRef>
              <c:f>Blad1!$M$41:$O$41</c:f>
              <c:numCache>
                <c:formatCode>General</c:formatCode>
                <c:ptCount val="3"/>
                <c:pt idx="0">
                  <c:v>16.2</c:v>
                </c:pt>
                <c:pt idx="1">
                  <c:v>16.899999999999999</c:v>
                </c:pt>
                <c:pt idx="2">
                  <c:v>18</c:v>
                </c:pt>
              </c:numCache>
            </c:numRef>
          </c:val>
          <c:smooth val="0"/>
          <c:extLst>
            <c:ext xmlns:c16="http://schemas.microsoft.com/office/drawing/2014/chart" uri="{C3380CC4-5D6E-409C-BE32-E72D297353CC}">
              <c16:uniqueId val="{00000001-27C7-4E84-B90B-D84E238B6106}"/>
            </c:ext>
          </c:extLst>
        </c:ser>
        <c:ser>
          <c:idx val="2"/>
          <c:order val="2"/>
          <c:tx>
            <c:strRef>
              <c:f>Blad1!$L$42</c:f>
              <c:strCache>
                <c:ptCount val="1"/>
                <c:pt idx="0">
                  <c:v>Österbotten åk 1-2 i gymnasiet</c:v>
                </c:pt>
              </c:strCache>
            </c:strRef>
          </c:tx>
          <c:spPr>
            <a:ln w="28575" cap="rnd">
              <a:solidFill>
                <a:schemeClr val="accent3"/>
              </a:solidFill>
              <a:round/>
            </a:ln>
            <a:effectLst/>
          </c:spPr>
          <c:marker>
            <c:symbol val="none"/>
          </c:marker>
          <c:cat>
            <c:numRef>
              <c:f>Blad1!$M$36:$O$36</c:f>
              <c:numCache>
                <c:formatCode>General</c:formatCode>
                <c:ptCount val="3"/>
                <c:pt idx="0">
                  <c:v>2017</c:v>
                </c:pt>
                <c:pt idx="1">
                  <c:v>2019</c:v>
                </c:pt>
                <c:pt idx="2">
                  <c:v>2021</c:v>
                </c:pt>
              </c:numCache>
            </c:numRef>
          </c:cat>
          <c:val>
            <c:numRef>
              <c:f>Blad1!$M$42:$O$42</c:f>
              <c:numCache>
                <c:formatCode>General</c:formatCode>
                <c:ptCount val="3"/>
                <c:pt idx="0">
                  <c:v>16.100000000000001</c:v>
                </c:pt>
                <c:pt idx="1">
                  <c:v>18.399999999999999</c:v>
                </c:pt>
                <c:pt idx="2">
                  <c:v>19.5</c:v>
                </c:pt>
              </c:numCache>
            </c:numRef>
          </c:val>
          <c:smooth val="0"/>
          <c:extLst>
            <c:ext xmlns:c16="http://schemas.microsoft.com/office/drawing/2014/chart" uri="{C3380CC4-5D6E-409C-BE32-E72D297353CC}">
              <c16:uniqueId val="{00000002-27C7-4E84-B90B-D84E238B6106}"/>
            </c:ext>
          </c:extLst>
        </c:ser>
        <c:ser>
          <c:idx val="3"/>
          <c:order val="3"/>
          <c:tx>
            <c:strRef>
              <c:f>Blad1!$L$43</c:f>
              <c:strCache>
                <c:ptCount val="1"/>
                <c:pt idx="0">
                  <c:v>hela landet åk 1-2 i gymnasiet</c:v>
                </c:pt>
              </c:strCache>
            </c:strRef>
          </c:tx>
          <c:spPr>
            <a:ln w="28575" cap="rnd">
              <a:solidFill>
                <a:schemeClr val="accent4"/>
              </a:solidFill>
              <a:round/>
            </a:ln>
            <a:effectLst/>
          </c:spPr>
          <c:marker>
            <c:symbol val="none"/>
          </c:marker>
          <c:cat>
            <c:numRef>
              <c:f>Blad1!$M$36:$O$36</c:f>
              <c:numCache>
                <c:formatCode>General</c:formatCode>
                <c:ptCount val="3"/>
                <c:pt idx="0">
                  <c:v>2017</c:v>
                </c:pt>
                <c:pt idx="1">
                  <c:v>2019</c:v>
                </c:pt>
                <c:pt idx="2">
                  <c:v>2021</c:v>
                </c:pt>
              </c:numCache>
            </c:numRef>
          </c:cat>
          <c:val>
            <c:numRef>
              <c:f>Blad1!$M$43:$O$43</c:f>
              <c:numCache>
                <c:formatCode>General</c:formatCode>
                <c:ptCount val="3"/>
                <c:pt idx="0">
                  <c:v>15.5</c:v>
                </c:pt>
                <c:pt idx="1">
                  <c:v>15.9</c:v>
                </c:pt>
                <c:pt idx="2">
                  <c:v>17.100000000000001</c:v>
                </c:pt>
              </c:numCache>
            </c:numRef>
          </c:val>
          <c:smooth val="0"/>
          <c:extLst>
            <c:ext xmlns:c16="http://schemas.microsoft.com/office/drawing/2014/chart" uri="{C3380CC4-5D6E-409C-BE32-E72D297353CC}">
              <c16:uniqueId val="{00000003-27C7-4E84-B90B-D84E238B6106}"/>
            </c:ext>
          </c:extLst>
        </c:ser>
        <c:ser>
          <c:idx val="4"/>
          <c:order val="4"/>
          <c:tx>
            <c:strRef>
              <c:f>Blad1!$L$44</c:f>
              <c:strCache>
                <c:ptCount val="1"/>
                <c:pt idx="0">
                  <c:v>Österbotten åk 1-2 vid yrkesläroanstalter</c:v>
                </c:pt>
              </c:strCache>
            </c:strRef>
          </c:tx>
          <c:spPr>
            <a:ln w="28575" cap="rnd">
              <a:solidFill>
                <a:schemeClr val="accent5"/>
              </a:solidFill>
              <a:round/>
            </a:ln>
            <a:effectLst/>
          </c:spPr>
          <c:marker>
            <c:symbol val="none"/>
          </c:marker>
          <c:cat>
            <c:numRef>
              <c:f>Blad1!$M$36:$O$36</c:f>
              <c:numCache>
                <c:formatCode>General</c:formatCode>
                <c:ptCount val="3"/>
                <c:pt idx="0">
                  <c:v>2017</c:v>
                </c:pt>
                <c:pt idx="1">
                  <c:v>2019</c:v>
                </c:pt>
                <c:pt idx="2">
                  <c:v>2021</c:v>
                </c:pt>
              </c:numCache>
            </c:numRef>
          </c:cat>
          <c:val>
            <c:numRef>
              <c:f>Blad1!$M$44:$O$44</c:f>
              <c:numCache>
                <c:formatCode>General</c:formatCode>
                <c:ptCount val="3"/>
                <c:pt idx="0">
                  <c:v>26.8</c:v>
                </c:pt>
                <c:pt idx="1">
                  <c:v>27.6</c:v>
                </c:pt>
                <c:pt idx="2">
                  <c:v>27.8</c:v>
                </c:pt>
              </c:numCache>
            </c:numRef>
          </c:val>
          <c:smooth val="0"/>
          <c:extLst>
            <c:ext xmlns:c16="http://schemas.microsoft.com/office/drawing/2014/chart" uri="{C3380CC4-5D6E-409C-BE32-E72D297353CC}">
              <c16:uniqueId val="{00000004-27C7-4E84-B90B-D84E238B6106}"/>
            </c:ext>
          </c:extLst>
        </c:ser>
        <c:ser>
          <c:idx val="5"/>
          <c:order val="5"/>
          <c:tx>
            <c:strRef>
              <c:f>Blad1!$L$45</c:f>
              <c:strCache>
                <c:ptCount val="1"/>
                <c:pt idx="0">
                  <c:v>hela landet åk 1-2 vid yrkesläroanstalter</c:v>
                </c:pt>
              </c:strCache>
            </c:strRef>
          </c:tx>
          <c:spPr>
            <a:ln w="28575" cap="rnd">
              <a:solidFill>
                <a:schemeClr val="accent6"/>
              </a:solidFill>
              <a:round/>
            </a:ln>
            <a:effectLst/>
          </c:spPr>
          <c:marker>
            <c:symbol val="none"/>
          </c:marker>
          <c:cat>
            <c:numRef>
              <c:f>Blad1!$M$36:$O$36</c:f>
              <c:numCache>
                <c:formatCode>General</c:formatCode>
                <c:ptCount val="3"/>
                <c:pt idx="0">
                  <c:v>2017</c:v>
                </c:pt>
                <c:pt idx="1">
                  <c:v>2019</c:v>
                </c:pt>
                <c:pt idx="2">
                  <c:v>2021</c:v>
                </c:pt>
              </c:numCache>
            </c:numRef>
          </c:cat>
          <c:val>
            <c:numRef>
              <c:f>Blad1!$M$45:$O$45</c:f>
              <c:numCache>
                <c:formatCode>General</c:formatCode>
                <c:ptCount val="3"/>
                <c:pt idx="0">
                  <c:v>24</c:v>
                </c:pt>
                <c:pt idx="1">
                  <c:v>25.2</c:v>
                </c:pt>
                <c:pt idx="2">
                  <c:v>26.6</c:v>
                </c:pt>
              </c:numCache>
            </c:numRef>
          </c:val>
          <c:smooth val="0"/>
          <c:extLst>
            <c:ext xmlns:c16="http://schemas.microsoft.com/office/drawing/2014/chart" uri="{C3380CC4-5D6E-409C-BE32-E72D297353CC}">
              <c16:uniqueId val="{00000005-27C7-4E84-B90B-D84E238B6106}"/>
            </c:ext>
          </c:extLst>
        </c:ser>
        <c:dLbls>
          <c:showLegendKey val="0"/>
          <c:showVal val="0"/>
          <c:showCatName val="0"/>
          <c:showSerName val="0"/>
          <c:showPercent val="0"/>
          <c:showBubbleSize val="0"/>
        </c:dLbls>
        <c:smooth val="0"/>
        <c:axId val="489307360"/>
        <c:axId val="489313920"/>
      </c:lineChart>
      <c:catAx>
        <c:axId val="489307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489313920"/>
        <c:crosses val="autoZero"/>
        <c:auto val="1"/>
        <c:lblAlgn val="ctr"/>
        <c:lblOffset val="100"/>
        <c:noMultiLvlLbl val="0"/>
      </c:catAx>
      <c:valAx>
        <c:axId val="48931392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489307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legend>
    <c:plotVisOnly val="1"/>
    <c:dispBlanksAs val="gap"/>
    <c:showDLblsOverMax val="0"/>
  </c:chart>
  <c:spPr>
    <a:noFill/>
    <a:ln>
      <a:noFill/>
    </a:ln>
    <a:effectLst/>
  </c:spPr>
  <c:txPr>
    <a:bodyPr/>
    <a:lstStyle/>
    <a:p>
      <a:pPr>
        <a:defRPr/>
      </a:pPr>
      <a:endParaRPr lang="sv-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err="1"/>
              <a:t>Grundvaccinering</a:t>
            </a:r>
            <a:endParaRPr lang="en-US"/>
          </a:p>
          <a:p>
            <a:pPr>
              <a:defRPr/>
            </a:pPr>
            <a:r>
              <a:rPr lang="en-US" err="1"/>
              <a:t>Perusrokotukset</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FI"/>
        </a:p>
      </c:txPr>
    </c:title>
    <c:autoTitleDeleted val="0"/>
    <c:plotArea>
      <c:layout/>
      <c:lineChart>
        <c:grouping val="standard"/>
        <c:varyColors val="0"/>
        <c:ser>
          <c:idx val="0"/>
          <c:order val="0"/>
          <c:tx>
            <c:strRef>
              <c:f>Blad1!$B$25</c:f>
              <c:strCache>
                <c:ptCount val="1"/>
                <c:pt idx="0">
                  <c:v>Vaccinationstäcknig Dtap-IPV-Hib Österbotten</c:v>
                </c:pt>
              </c:strCache>
            </c:strRef>
          </c:tx>
          <c:spPr>
            <a:ln w="28575" cap="rnd">
              <a:solidFill>
                <a:schemeClr val="accent1"/>
              </a:solidFill>
              <a:round/>
            </a:ln>
            <a:effectLst/>
          </c:spPr>
          <c:marker>
            <c:symbol val="none"/>
          </c:marker>
          <c:cat>
            <c:numRef>
              <c:f>Blad1!$C$23:$F$23</c:f>
              <c:numCache>
                <c:formatCode>General</c:formatCode>
                <c:ptCount val="4"/>
                <c:pt idx="0">
                  <c:v>2017</c:v>
                </c:pt>
                <c:pt idx="1">
                  <c:v>2018</c:v>
                </c:pt>
                <c:pt idx="2">
                  <c:v>2019</c:v>
                </c:pt>
                <c:pt idx="3">
                  <c:v>2020</c:v>
                </c:pt>
              </c:numCache>
            </c:numRef>
          </c:cat>
          <c:val>
            <c:numRef>
              <c:f>Blad1!$C$25:$F$25</c:f>
              <c:numCache>
                <c:formatCode>General</c:formatCode>
                <c:ptCount val="4"/>
                <c:pt idx="0">
                  <c:v>90.5</c:v>
                </c:pt>
                <c:pt idx="1">
                  <c:v>88.8</c:v>
                </c:pt>
                <c:pt idx="2">
                  <c:v>88</c:v>
                </c:pt>
                <c:pt idx="3">
                  <c:v>88.3</c:v>
                </c:pt>
              </c:numCache>
            </c:numRef>
          </c:val>
          <c:smooth val="0"/>
          <c:extLst>
            <c:ext xmlns:c16="http://schemas.microsoft.com/office/drawing/2014/chart" uri="{C3380CC4-5D6E-409C-BE32-E72D297353CC}">
              <c16:uniqueId val="{00000000-1CA9-4127-BB30-24C23D799E5B}"/>
            </c:ext>
          </c:extLst>
        </c:ser>
        <c:ser>
          <c:idx val="1"/>
          <c:order val="1"/>
          <c:tx>
            <c:strRef>
              <c:f>Blad1!$B$26</c:f>
              <c:strCache>
                <c:ptCount val="1"/>
                <c:pt idx="0">
                  <c:v>Vaccinationstäcknig 5-valenta, hela landet</c:v>
                </c:pt>
              </c:strCache>
            </c:strRef>
          </c:tx>
          <c:spPr>
            <a:ln w="28575" cap="rnd">
              <a:solidFill>
                <a:schemeClr val="accent2"/>
              </a:solidFill>
              <a:round/>
            </a:ln>
            <a:effectLst/>
          </c:spPr>
          <c:marker>
            <c:symbol val="none"/>
          </c:marker>
          <c:cat>
            <c:numRef>
              <c:f>Blad1!$C$23:$F$23</c:f>
              <c:numCache>
                <c:formatCode>General</c:formatCode>
                <c:ptCount val="4"/>
                <c:pt idx="0">
                  <c:v>2017</c:v>
                </c:pt>
                <c:pt idx="1">
                  <c:v>2018</c:v>
                </c:pt>
                <c:pt idx="2">
                  <c:v>2019</c:v>
                </c:pt>
                <c:pt idx="3">
                  <c:v>2020</c:v>
                </c:pt>
              </c:numCache>
            </c:numRef>
          </c:cat>
          <c:val>
            <c:numRef>
              <c:f>Blad1!$C$26:$F$26</c:f>
              <c:numCache>
                <c:formatCode>General</c:formatCode>
                <c:ptCount val="4"/>
                <c:pt idx="0">
                  <c:v>91.3</c:v>
                </c:pt>
                <c:pt idx="1">
                  <c:v>89.1</c:v>
                </c:pt>
                <c:pt idx="2">
                  <c:v>90.6</c:v>
                </c:pt>
                <c:pt idx="3">
                  <c:v>91.9</c:v>
                </c:pt>
              </c:numCache>
            </c:numRef>
          </c:val>
          <c:smooth val="0"/>
          <c:extLst>
            <c:ext xmlns:c16="http://schemas.microsoft.com/office/drawing/2014/chart" uri="{C3380CC4-5D6E-409C-BE32-E72D297353CC}">
              <c16:uniqueId val="{00000001-1CA9-4127-BB30-24C23D799E5B}"/>
            </c:ext>
          </c:extLst>
        </c:ser>
        <c:ser>
          <c:idx val="2"/>
          <c:order val="2"/>
          <c:tx>
            <c:strRef>
              <c:f>Blad1!$B$27</c:f>
              <c:strCache>
                <c:ptCount val="1"/>
                <c:pt idx="0">
                  <c:v>Vaccinationstäckning MPR, Österbotten</c:v>
                </c:pt>
              </c:strCache>
            </c:strRef>
          </c:tx>
          <c:spPr>
            <a:ln w="28575" cap="rnd">
              <a:solidFill>
                <a:schemeClr val="accent3"/>
              </a:solidFill>
              <a:round/>
            </a:ln>
            <a:effectLst/>
          </c:spPr>
          <c:marker>
            <c:symbol val="none"/>
          </c:marker>
          <c:cat>
            <c:numRef>
              <c:f>Blad1!$C$23:$F$23</c:f>
              <c:numCache>
                <c:formatCode>General</c:formatCode>
                <c:ptCount val="4"/>
                <c:pt idx="0">
                  <c:v>2017</c:v>
                </c:pt>
                <c:pt idx="1">
                  <c:v>2018</c:v>
                </c:pt>
                <c:pt idx="2">
                  <c:v>2019</c:v>
                </c:pt>
                <c:pt idx="3">
                  <c:v>2020</c:v>
                </c:pt>
              </c:numCache>
            </c:numRef>
          </c:cat>
          <c:val>
            <c:numRef>
              <c:f>Blad1!$C$27:$F$27</c:f>
              <c:numCache>
                <c:formatCode>General</c:formatCode>
                <c:ptCount val="4"/>
                <c:pt idx="0">
                  <c:v>89.7</c:v>
                </c:pt>
                <c:pt idx="1">
                  <c:v>88.2</c:v>
                </c:pt>
                <c:pt idx="2">
                  <c:v>89.7</c:v>
                </c:pt>
                <c:pt idx="3">
                  <c:v>88.5</c:v>
                </c:pt>
              </c:numCache>
            </c:numRef>
          </c:val>
          <c:smooth val="0"/>
          <c:extLst>
            <c:ext xmlns:c16="http://schemas.microsoft.com/office/drawing/2014/chart" uri="{C3380CC4-5D6E-409C-BE32-E72D297353CC}">
              <c16:uniqueId val="{00000002-1CA9-4127-BB30-24C23D799E5B}"/>
            </c:ext>
          </c:extLst>
        </c:ser>
        <c:ser>
          <c:idx val="3"/>
          <c:order val="3"/>
          <c:tx>
            <c:strRef>
              <c:f>Blad1!$B$28</c:f>
              <c:strCache>
                <c:ptCount val="1"/>
                <c:pt idx="0">
                  <c:v>Vaccinationstäckning MPR, hela landet</c:v>
                </c:pt>
              </c:strCache>
            </c:strRef>
          </c:tx>
          <c:spPr>
            <a:ln w="28575" cap="rnd">
              <a:solidFill>
                <a:schemeClr val="accent4"/>
              </a:solidFill>
              <a:round/>
            </a:ln>
            <a:effectLst/>
          </c:spPr>
          <c:marker>
            <c:symbol val="none"/>
          </c:marker>
          <c:cat>
            <c:numRef>
              <c:f>Blad1!$C$23:$F$23</c:f>
              <c:numCache>
                <c:formatCode>General</c:formatCode>
                <c:ptCount val="4"/>
                <c:pt idx="0">
                  <c:v>2017</c:v>
                </c:pt>
                <c:pt idx="1">
                  <c:v>2018</c:v>
                </c:pt>
                <c:pt idx="2">
                  <c:v>2019</c:v>
                </c:pt>
                <c:pt idx="3">
                  <c:v>2020</c:v>
                </c:pt>
              </c:numCache>
            </c:numRef>
          </c:cat>
          <c:val>
            <c:numRef>
              <c:f>Blad1!$C$28:$F$28</c:f>
              <c:numCache>
                <c:formatCode>General</c:formatCode>
                <c:ptCount val="4"/>
                <c:pt idx="0">
                  <c:v>91.4</c:v>
                </c:pt>
                <c:pt idx="1">
                  <c:v>92</c:v>
                </c:pt>
                <c:pt idx="2">
                  <c:v>91.5</c:v>
                </c:pt>
                <c:pt idx="3">
                  <c:v>91.9</c:v>
                </c:pt>
              </c:numCache>
            </c:numRef>
          </c:val>
          <c:smooth val="0"/>
          <c:extLst>
            <c:ext xmlns:c16="http://schemas.microsoft.com/office/drawing/2014/chart" uri="{C3380CC4-5D6E-409C-BE32-E72D297353CC}">
              <c16:uniqueId val="{00000003-1CA9-4127-BB30-24C23D799E5B}"/>
            </c:ext>
          </c:extLst>
        </c:ser>
        <c:dLbls>
          <c:showLegendKey val="0"/>
          <c:showVal val="0"/>
          <c:showCatName val="0"/>
          <c:showSerName val="0"/>
          <c:showPercent val="0"/>
          <c:showBubbleSize val="0"/>
        </c:dLbls>
        <c:smooth val="0"/>
        <c:axId val="356688920"/>
        <c:axId val="356690232"/>
      </c:lineChart>
      <c:catAx>
        <c:axId val="356688920"/>
        <c:scaling>
          <c:orientation val="minMax"/>
        </c:scaling>
        <c:delete val="0"/>
        <c:axPos val="b"/>
        <c:title>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FI"/>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356690232"/>
        <c:crosses val="autoZero"/>
        <c:auto val="1"/>
        <c:lblAlgn val="ctr"/>
        <c:lblOffset val="100"/>
        <c:noMultiLvlLbl val="0"/>
      </c:catAx>
      <c:valAx>
        <c:axId val="356690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fi-FI"/>
                  <a:t>%</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sv-FI"/>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356688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err="1"/>
              <a:t>Borstar</a:t>
            </a:r>
            <a:r>
              <a:rPr lang="fi-FI"/>
              <a:t> </a:t>
            </a:r>
            <a:r>
              <a:rPr lang="fi-FI" err="1"/>
              <a:t>tänderna</a:t>
            </a:r>
            <a:r>
              <a:rPr lang="fi-FI"/>
              <a:t> </a:t>
            </a:r>
            <a:r>
              <a:rPr lang="fi-FI" err="1"/>
              <a:t>mer</a:t>
            </a:r>
            <a:r>
              <a:rPr lang="fi-FI"/>
              <a:t> </a:t>
            </a:r>
            <a:r>
              <a:rPr lang="fi-FI" err="1"/>
              <a:t>sällan</a:t>
            </a:r>
            <a:r>
              <a:rPr lang="fi-FI"/>
              <a:t> </a:t>
            </a:r>
            <a:r>
              <a:rPr lang="fi-FI" err="1"/>
              <a:t>än</a:t>
            </a:r>
            <a:r>
              <a:rPr lang="fi-FI"/>
              <a:t> </a:t>
            </a:r>
            <a:r>
              <a:rPr lang="fi-FI" err="1"/>
              <a:t>två</a:t>
            </a:r>
            <a:r>
              <a:rPr lang="fi-FI"/>
              <a:t> </a:t>
            </a:r>
            <a:r>
              <a:rPr lang="fi-FI" err="1"/>
              <a:t>gånger</a:t>
            </a:r>
            <a:r>
              <a:rPr lang="fi-FI"/>
              <a:t> per </a:t>
            </a:r>
            <a:r>
              <a:rPr lang="fi-FI" err="1"/>
              <a:t>dag</a:t>
            </a:r>
            <a:r>
              <a:rPr lang="fi-FI"/>
              <a:t>, %</a:t>
            </a:r>
          </a:p>
          <a:p>
            <a:pPr>
              <a:defRPr/>
            </a:pPr>
            <a:r>
              <a:rPr lang="fi-FI"/>
              <a:t>Hampaiden harjaus harvemmin kuin kahdesti päivässä</a:t>
            </a:r>
            <a:r>
              <a:rPr lang="fi-FI" baseline="0"/>
              <a:t>, %</a:t>
            </a:r>
            <a:endParaRPr lang="fi-FI"/>
          </a:p>
        </c:rich>
      </c:tx>
      <c:layout>
        <c:manualLayout>
          <c:xMode val="edge"/>
          <c:yMode val="edge"/>
          <c:x val="0.13436720548450276"/>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FI"/>
        </a:p>
      </c:txPr>
    </c:title>
    <c:autoTitleDeleted val="0"/>
    <c:plotArea>
      <c:layout/>
      <c:lineChart>
        <c:grouping val="standard"/>
        <c:varyColors val="0"/>
        <c:ser>
          <c:idx val="0"/>
          <c:order val="0"/>
          <c:tx>
            <c:strRef>
              <c:f>SOTKAnet!$A$3:$B$3</c:f>
              <c:strCache>
                <c:ptCount val="2"/>
                <c:pt idx="0">
                  <c:v>eleverna i årskurs 4 och 5 </c:v>
                </c:pt>
                <c:pt idx="1">
                  <c:v>Hela landet</c:v>
                </c:pt>
              </c:strCache>
            </c:strRef>
          </c:tx>
          <c:spPr>
            <a:ln w="28575" cap="rnd">
              <a:solidFill>
                <a:schemeClr val="accent1"/>
              </a:solidFill>
              <a:round/>
            </a:ln>
            <a:effectLst/>
          </c:spPr>
          <c:marker>
            <c:symbol val="none"/>
          </c:marker>
          <c:cat>
            <c:strRef>
              <c:f>SOTKAnet!$C$2:$E$2</c:f>
              <c:strCache>
                <c:ptCount val="3"/>
                <c:pt idx="0">
                  <c:v>2017</c:v>
                </c:pt>
                <c:pt idx="1">
                  <c:v>2019</c:v>
                </c:pt>
                <c:pt idx="2">
                  <c:v>2021</c:v>
                </c:pt>
              </c:strCache>
            </c:strRef>
          </c:cat>
          <c:val>
            <c:numRef>
              <c:f>SOTKAnet!$C$3:$E$3</c:f>
              <c:numCache>
                <c:formatCode>General</c:formatCode>
                <c:ptCount val="3"/>
                <c:pt idx="0">
                  <c:v>33.6</c:v>
                </c:pt>
                <c:pt idx="1">
                  <c:v>32.5</c:v>
                </c:pt>
                <c:pt idx="2">
                  <c:v>30.2</c:v>
                </c:pt>
              </c:numCache>
            </c:numRef>
          </c:val>
          <c:smooth val="0"/>
          <c:extLst>
            <c:ext xmlns:c16="http://schemas.microsoft.com/office/drawing/2014/chart" uri="{C3380CC4-5D6E-409C-BE32-E72D297353CC}">
              <c16:uniqueId val="{00000000-EE14-471F-AE29-932784FF931A}"/>
            </c:ext>
          </c:extLst>
        </c:ser>
        <c:ser>
          <c:idx val="1"/>
          <c:order val="1"/>
          <c:tx>
            <c:strRef>
              <c:f>SOTKAnet!$A$4:$B$4</c:f>
              <c:strCache>
                <c:ptCount val="2"/>
                <c:pt idx="0">
                  <c:v>eleverna i årskurs 4 och 5 </c:v>
                </c:pt>
                <c:pt idx="1">
                  <c:v>Österbotten</c:v>
                </c:pt>
              </c:strCache>
            </c:strRef>
          </c:tx>
          <c:spPr>
            <a:ln w="28575" cap="rnd">
              <a:solidFill>
                <a:schemeClr val="accent2"/>
              </a:solidFill>
              <a:round/>
            </a:ln>
            <a:effectLst/>
          </c:spPr>
          <c:marker>
            <c:symbol val="none"/>
          </c:marker>
          <c:cat>
            <c:strRef>
              <c:f>SOTKAnet!$C$2:$E$2</c:f>
              <c:strCache>
                <c:ptCount val="3"/>
                <c:pt idx="0">
                  <c:v>2017</c:v>
                </c:pt>
                <c:pt idx="1">
                  <c:v>2019</c:v>
                </c:pt>
                <c:pt idx="2">
                  <c:v>2021</c:v>
                </c:pt>
              </c:strCache>
            </c:strRef>
          </c:cat>
          <c:val>
            <c:numRef>
              <c:f>SOTKAnet!$C$4:$E$4</c:f>
              <c:numCache>
                <c:formatCode>General</c:formatCode>
                <c:ptCount val="3"/>
                <c:pt idx="0">
                  <c:v>37.299999999999997</c:v>
                </c:pt>
                <c:pt idx="1">
                  <c:v>36.4</c:v>
                </c:pt>
                <c:pt idx="2">
                  <c:v>33.1</c:v>
                </c:pt>
              </c:numCache>
            </c:numRef>
          </c:val>
          <c:smooth val="0"/>
          <c:extLst>
            <c:ext xmlns:c16="http://schemas.microsoft.com/office/drawing/2014/chart" uri="{C3380CC4-5D6E-409C-BE32-E72D297353CC}">
              <c16:uniqueId val="{00000001-EE14-471F-AE29-932784FF931A}"/>
            </c:ext>
          </c:extLst>
        </c:ser>
        <c:ser>
          <c:idx val="2"/>
          <c:order val="2"/>
          <c:tx>
            <c:strRef>
              <c:f>SOTKAnet!$A$5:$B$5</c:f>
              <c:strCache>
                <c:ptCount val="2"/>
                <c:pt idx="0">
                  <c:v>eleverna i årskurs 8 och 9</c:v>
                </c:pt>
                <c:pt idx="1">
                  <c:v>Hela landet</c:v>
                </c:pt>
              </c:strCache>
            </c:strRef>
          </c:tx>
          <c:spPr>
            <a:ln w="28575" cap="rnd">
              <a:solidFill>
                <a:schemeClr val="accent3"/>
              </a:solidFill>
              <a:round/>
            </a:ln>
            <a:effectLst/>
          </c:spPr>
          <c:marker>
            <c:symbol val="none"/>
          </c:marker>
          <c:cat>
            <c:strRef>
              <c:f>SOTKAnet!$C$2:$E$2</c:f>
              <c:strCache>
                <c:ptCount val="3"/>
                <c:pt idx="0">
                  <c:v>2017</c:v>
                </c:pt>
                <c:pt idx="1">
                  <c:v>2019</c:v>
                </c:pt>
                <c:pt idx="2">
                  <c:v>2021</c:v>
                </c:pt>
              </c:strCache>
            </c:strRef>
          </c:cat>
          <c:val>
            <c:numRef>
              <c:f>SOTKAnet!$C$5:$E$5</c:f>
              <c:numCache>
                <c:formatCode>General</c:formatCode>
                <c:ptCount val="3"/>
                <c:pt idx="0">
                  <c:v>42.1</c:v>
                </c:pt>
                <c:pt idx="1">
                  <c:v>40.799999999999997</c:v>
                </c:pt>
                <c:pt idx="2">
                  <c:v>38.4</c:v>
                </c:pt>
              </c:numCache>
            </c:numRef>
          </c:val>
          <c:smooth val="0"/>
          <c:extLst>
            <c:ext xmlns:c16="http://schemas.microsoft.com/office/drawing/2014/chart" uri="{C3380CC4-5D6E-409C-BE32-E72D297353CC}">
              <c16:uniqueId val="{00000002-EE14-471F-AE29-932784FF931A}"/>
            </c:ext>
          </c:extLst>
        </c:ser>
        <c:ser>
          <c:idx val="3"/>
          <c:order val="3"/>
          <c:tx>
            <c:strRef>
              <c:f>SOTKAnet!$A$6:$B$6</c:f>
              <c:strCache>
                <c:ptCount val="2"/>
                <c:pt idx="0">
                  <c:v>eleverna i årskurs 8 och 9</c:v>
                </c:pt>
                <c:pt idx="1">
                  <c:v>Österbotten</c:v>
                </c:pt>
              </c:strCache>
            </c:strRef>
          </c:tx>
          <c:spPr>
            <a:ln w="28575" cap="rnd">
              <a:solidFill>
                <a:schemeClr val="accent4"/>
              </a:solidFill>
              <a:round/>
            </a:ln>
            <a:effectLst/>
          </c:spPr>
          <c:marker>
            <c:symbol val="none"/>
          </c:marker>
          <c:cat>
            <c:strRef>
              <c:f>SOTKAnet!$C$2:$E$2</c:f>
              <c:strCache>
                <c:ptCount val="3"/>
                <c:pt idx="0">
                  <c:v>2017</c:v>
                </c:pt>
                <c:pt idx="1">
                  <c:v>2019</c:v>
                </c:pt>
                <c:pt idx="2">
                  <c:v>2021</c:v>
                </c:pt>
              </c:strCache>
            </c:strRef>
          </c:cat>
          <c:val>
            <c:numRef>
              <c:f>SOTKAnet!$C$6:$E$6</c:f>
              <c:numCache>
                <c:formatCode>General</c:formatCode>
                <c:ptCount val="3"/>
                <c:pt idx="0">
                  <c:v>43.1</c:v>
                </c:pt>
                <c:pt idx="1">
                  <c:v>42.6</c:v>
                </c:pt>
                <c:pt idx="2">
                  <c:v>40.9</c:v>
                </c:pt>
              </c:numCache>
            </c:numRef>
          </c:val>
          <c:smooth val="0"/>
          <c:extLst>
            <c:ext xmlns:c16="http://schemas.microsoft.com/office/drawing/2014/chart" uri="{C3380CC4-5D6E-409C-BE32-E72D297353CC}">
              <c16:uniqueId val="{00000003-EE14-471F-AE29-932784FF931A}"/>
            </c:ext>
          </c:extLst>
        </c:ser>
        <c:dLbls>
          <c:showLegendKey val="0"/>
          <c:showVal val="0"/>
          <c:showCatName val="0"/>
          <c:showSerName val="0"/>
          <c:showPercent val="0"/>
          <c:showBubbleSize val="0"/>
        </c:dLbls>
        <c:smooth val="0"/>
        <c:axId val="591334008"/>
        <c:axId val="591329416"/>
      </c:lineChart>
      <c:catAx>
        <c:axId val="5913340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591329416"/>
        <c:crosses val="autoZero"/>
        <c:auto val="1"/>
        <c:lblAlgn val="ctr"/>
        <c:lblOffset val="100"/>
        <c:noMultiLvlLbl val="0"/>
      </c:catAx>
      <c:valAx>
        <c:axId val="5913294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591334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400" b="1" i="0" u="none" strike="noStrike" baseline="0">
                <a:effectLst/>
              </a:rPr>
              <a:t>Ordentligt berusad minst 1 gång/mån (%)</a:t>
            </a:r>
          </a:p>
          <a:p>
            <a:pPr>
              <a:defRPr/>
            </a:pPr>
            <a:r>
              <a:rPr lang="sv-SE" sz="1400" b="1" i="0" u="none" strike="noStrike" baseline="0" err="1">
                <a:effectLst/>
              </a:rPr>
              <a:t>Tosi</a:t>
            </a:r>
            <a:r>
              <a:rPr lang="sv-SE" sz="1400" b="1" i="0" u="none" strike="noStrike" baseline="0">
                <a:effectLst/>
              </a:rPr>
              <a:t> </a:t>
            </a:r>
            <a:r>
              <a:rPr lang="sv-SE" sz="1400" b="1" i="0" u="none" strike="noStrike" baseline="0" err="1">
                <a:effectLst/>
              </a:rPr>
              <a:t>humalassa</a:t>
            </a:r>
            <a:r>
              <a:rPr lang="sv-SE" sz="1400" b="1" i="0" u="none" strike="noStrike" baseline="0">
                <a:effectLst/>
              </a:rPr>
              <a:t> </a:t>
            </a:r>
            <a:r>
              <a:rPr lang="sv-SE" sz="1400" b="1" i="0" u="none" strike="noStrike" baseline="0" err="1">
                <a:effectLst/>
              </a:rPr>
              <a:t>vähintään</a:t>
            </a:r>
            <a:r>
              <a:rPr lang="sv-SE" sz="1400" b="1" i="0" u="none" strike="noStrike" baseline="0">
                <a:effectLst/>
              </a:rPr>
              <a:t> 1 </a:t>
            </a:r>
            <a:r>
              <a:rPr lang="sv-SE" sz="1400" b="1" i="0" u="none" strike="noStrike" baseline="0" err="1">
                <a:effectLst/>
              </a:rPr>
              <a:t>krt</a:t>
            </a:r>
            <a:r>
              <a:rPr lang="sv-SE" sz="1400" b="1" i="0" u="none" strike="noStrike" baseline="0">
                <a:effectLst/>
              </a:rPr>
              <a:t>/</a:t>
            </a:r>
            <a:r>
              <a:rPr lang="sv-SE" sz="1400" b="1" i="0" u="none" strike="noStrike" baseline="0" err="1">
                <a:effectLst/>
              </a:rPr>
              <a:t>kk</a:t>
            </a:r>
            <a:r>
              <a:rPr lang="sv-SE" sz="1400" b="1" i="0" u="none" strike="noStrike" baseline="0">
                <a:effectLst/>
              </a:rPr>
              <a:t> (%)</a:t>
            </a:r>
            <a:endParaRPr lang="sv-SE"/>
          </a:p>
        </c:rich>
      </c:tx>
      <c:layout>
        <c:manualLayout>
          <c:xMode val="edge"/>
          <c:yMode val="edge"/>
          <c:x val="0.1154582239720035"/>
          <c:y val="1.851851851851851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FI"/>
        </a:p>
      </c:txPr>
    </c:title>
    <c:autoTitleDeleted val="0"/>
    <c:plotArea>
      <c:layout/>
      <c:lineChart>
        <c:grouping val="standard"/>
        <c:varyColors val="0"/>
        <c:ser>
          <c:idx val="0"/>
          <c:order val="0"/>
          <c:tx>
            <c:strRef>
              <c:f>Blad1!$L$8</c:f>
              <c:strCache>
                <c:ptCount val="1"/>
                <c:pt idx="0">
                  <c:v>Österbotten åk 8-9</c:v>
                </c:pt>
              </c:strCache>
            </c:strRef>
          </c:tx>
          <c:spPr>
            <a:ln w="28575" cap="rnd">
              <a:solidFill>
                <a:schemeClr val="accent1"/>
              </a:solidFill>
              <a:round/>
            </a:ln>
            <a:effectLst/>
          </c:spPr>
          <c:marker>
            <c:symbol val="none"/>
          </c:marker>
          <c:cat>
            <c:numRef>
              <c:f>Blad1!$M$7:$O$7</c:f>
              <c:numCache>
                <c:formatCode>General</c:formatCode>
                <c:ptCount val="3"/>
                <c:pt idx="0">
                  <c:v>2017</c:v>
                </c:pt>
                <c:pt idx="1">
                  <c:v>2019</c:v>
                </c:pt>
                <c:pt idx="2">
                  <c:v>2021</c:v>
                </c:pt>
              </c:numCache>
            </c:numRef>
          </c:cat>
          <c:val>
            <c:numRef>
              <c:f>Blad1!$M$8:$O$8</c:f>
              <c:numCache>
                <c:formatCode>General</c:formatCode>
                <c:ptCount val="3"/>
                <c:pt idx="0">
                  <c:v>12.4</c:v>
                </c:pt>
                <c:pt idx="1">
                  <c:v>8.1999999999999993</c:v>
                </c:pt>
                <c:pt idx="2">
                  <c:v>11.2</c:v>
                </c:pt>
              </c:numCache>
            </c:numRef>
          </c:val>
          <c:smooth val="0"/>
          <c:extLst>
            <c:ext xmlns:c16="http://schemas.microsoft.com/office/drawing/2014/chart" uri="{C3380CC4-5D6E-409C-BE32-E72D297353CC}">
              <c16:uniqueId val="{00000000-8D02-4B78-A19D-4A58C6FFD4AF}"/>
            </c:ext>
          </c:extLst>
        </c:ser>
        <c:ser>
          <c:idx val="1"/>
          <c:order val="1"/>
          <c:tx>
            <c:strRef>
              <c:f>Blad1!$L$9</c:f>
              <c:strCache>
                <c:ptCount val="1"/>
                <c:pt idx="0">
                  <c:v>hela landet åk 8-9</c:v>
                </c:pt>
              </c:strCache>
            </c:strRef>
          </c:tx>
          <c:spPr>
            <a:ln w="28575" cap="rnd">
              <a:solidFill>
                <a:schemeClr val="accent2"/>
              </a:solidFill>
              <a:round/>
            </a:ln>
            <a:effectLst/>
          </c:spPr>
          <c:marker>
            <c:symbol val="none"/>
          </c:marker>
          <c:cat>
            <c:numRef>
              <c:f>Blad1!$M$7:$O$7</c:f>
              <c:numCache>
                <c:formatCode>General</c:formatCode>
                <c:ptCount val="3"/>
                <c:pt idx="0">
                  <c:v>2017</c:v>
                </c:pt>
                <c:pt idx="1">
                  <c:v>2019</c:v>
                </c:pt>
                <c:pt idx="2">
                  <c:v>2021</c:v>
                </c:pt>
              </c:numCache>
            </c:numRef>
          </c:cat>
          <c:val>
            <c:numRef>
              <c:f>Blad1!$M$9:$O$9</c:f>
              <c:numCache>
                <c:formatCode>General</c:formatCode>
                <c:ptCount val="3"/>
                <c:pt idx="0">
                  <c:v>10.199999999999999</c:v>
                </c:pt>
                <c:pt idx="1">
                  <c:v>9.6</c:v>
                </c:pt>
                <c:pt idx="2">
                  <c:v>8.9</c:v>
                </c:pt>
              </c:numCache>
            </c:numRef>
          </c:val>
          <c:smooth val="0"/>
          <c:extLst>
            <c:ext xmlns:c16="http://schemas.microsoft.com/office/drawing/2014/chart" uri="{C3380CC4-5D6E-409C-BE32-E72D297353CC}">
              <c16:uniqueId val="{00000001-8D02-4B78-A19D-4A58C6FFD4AF}"/>
            </c:ext>
          </c:extLst>
        </c:ser>
        <c:ser>
          <c:idx val="2"/>
          <c:order val="2"/>
          <c:tx>
            <c:strRef>
              <c:f>Blad1!$L$10</c:f>
              <c:strCache>
                <c:ptCount val="1"/>
                <c:pt idx="0">
                  <c:v>Österbotten åk 1-2 i gymnasiet</c:v>
                </c:pt>
              </c:strCache>
            </c:strRef>
          </c:tx>
          <c:spPr>
            <a:ln w="28575" cap="rnd">
              <a:solidFill>
                <a:schemeClr val="accent3"/>
              </a:solidFill>
              <a:round/>
            </a:ln>
            <a:effectLst/>
          </c:spPr>
          <c:marker>
            <c:symbol val="none"/>
          </c:marker>
          <c:cat>
            <c:numRef>
              <c:f>Blad1!$M$7:$O$7</c:f>
              <c:numCache>
                <c:formatCode>General</c:formatCode>
                <c:ptCount val="3"/>
                <c:pt idx="0">
                  <c:v>2017</c:v>
                </c:pt>
                <c:pt idx="1">
                  <c:v>2019</c:v>
                </c:pt>
                <c:pt idx="2">
                  <c:v>2021</c:v>
                </c:pt>
              </c:numCache>
            </c:numRef>
          </c:cat>
          <c:val>
            <c:numRef>
              <c:f>Blad1!$M$10:$O$10</c:f>
              <c:numCache>
                <c:formatCode>General</c:formatCode>
                <c:ptCount val="3"/>
                <c:pt idx="0">
                  <c:v>20.9</c:v>
                </c:pt>
                <c:pt idx="1">
                  <c:v>18.100000000000001</c:v>
                </c:pt>
                <c:pt idx="2">
                  <c:v>18.100000000000001</c:v>
                </c:pt>
              </c:numCache>
            </c:numRef>
          </c:val>
          <c:smooth val="0"/>
          <c:extLst>
            <c:ext xmlns:c16="http://schemas.microsoft.com/office/drawing/2014/chart" uri="{C3380CC4-5D6E-409C-BE32-E72D297353CC}">
              <c16:uniqueId val="{00000002-8D02-4B78-A19D-4A58C6FFD4AF}"/>
            </c:ext>
          </c:extLst>
        </c:ser>
        <c:ser>
          <c:idx val="3"/>
          <c:order val="3"/>
          <c:tx>
            <c:strRef>
              <c:f>Blad1!$L$11</c:f>
              <c:strCache>
                <c:ptCount val="1"/>
                <c:pt idx="0">
                  <c:v>hela landet åk 1-2 i gymnasiet</c:v>
                </c:pt>
              </c:strCache>
            </c:strRef>
          </c:tx>
          <c:spPr>
            <a:ln w="28575" cap="rnd">
              <a:solidFill>
                <a:schemeClr val="accent4"/>
              </a:solidFill>
              <a:round/>
            </a:ln>
            <a:effectLst/>
          </c:spPr>
          <c:marker>
            <c:symbol val="none"/>
          </c:marker>
          <c:cat>
            <c:numRef>
              <c:f>Blad1!$M$7:$O$7</c:f>
              <c:numCache>
                <c:formatCode>General</c:formatCode>
                <c:ptCount val="3"/>
                <c:pt idx="0">
                  <c:v>2017</c:v>
                </c:pt>
                <c:pt idx="1">
                  <c:v>2019</c:v>
                </c:pt>
                <c:pt idx="2">
                  <c:v>2021</c:v>
                </c:pt>
              </c:numCache>
            </c:numRef>
          </c:cat>
          <c:val>
            <c:numRef>
              <c:f>Blad1!$M$11:$O$11</c:f>
              <c:numCache>
                <c:formatCode>General</c:formatCode>
                <c:ptCount val="3"/>
                <c:pt idx="0">
                  <c:v>20.9</c:v>
                </c:pt>
                <c:pt idx="1">
                  <c:v>17.8</c:v>
                </c:pt>
                <c:pt idx="2">
                  <c:v>14.9</c:v>
                </c:pt>
              </c:numCache>
            </c:numRef>
          </c:val>
          <c:smooth val="0"/>
          <c:extLst>
            <c:ext xmlns:c16="http://schemas.microsoft.com/office/drawing/2014/chart" uri="{C3380CC4-5D6E-409C-BE32-E72D297353CC}">
              <c16:uniqueId val="{00000003-8D02-4B78-A19D-4A58C6FFD4AF}"/>
            </c:ext>
          </c:extLst>
        </c:ser>
        <c:ser>
          <c:idx val="4"/>
          <c:order val="4"/>
          <c:tx>
            <c:strRef>
              <c:f>Blad1!$L$12</c:f>
              <c:strCache>
                <c:ptCount val="1"/>
                <c:pt idx="0">
                  <c:v>Österbotten åk 1-2 vid yrkesläroanstalter</c:v>
                </c:pt>
              </c:strCache>
            </c:strRef>
          </c:tx>
          <c:spPr>
            <a:ln w="28575" cap="rnd">
              <a:solidFill>
                <a:schemeClr val="accent5"/>
              </a:solidFill>
              <a:round/>
            </a:ln>
            <a:effectLst/>
          </c:spPr>
          <c:marker>
            <c:symbol val="none"/>
          </c:marker>
          <c:cat>
            <c:numRef>
              <c:f>Blad1!$M$7:$O$7</c:f>
              <c:numCache>
                <c:formatCode>General</c:formatCode>
                <c:ptCount val="3"/>
                <c:pt idx="0">
                  <c:v>2017</c:v>
                </c:pt>
                <c:pt idx="1">
                  <c:v>2019</c:v>
                </c:pt>
                <c:pt idx="2">
                  <c:v>2021</c:v>
                </c:pt>
              </c:numCache>
            </c:numRef>
          </c:cat>
          <c:val>
            <c:numRef>
              <c:f>Blad1!$M$12:$O$12</c:f>
              <c:numCache>
                <c:formatCode>General</c:formatCode>
                <c:ptCount val="3"/>
                <c:pt idx="0">
                  <c:v>27.1</c:v>
                </c:pt>
                <c:pt idx="1">
                  <c:v>25.2</c:v>
                </c:pt>
                <c:pt idx="2">
                  <c:v>25.7</c:v>
                </c:pt>
              </c:numCache>
            </c:numRef>
          </c:val>
          <c:smooth val="0"/>
          <c:extLst>
            <c:ext xmlns:c16="http://schemas.microsoft.com/office/drawing/2014/chart" uri="{C3380CC4-5D6E-409C-BE32-E72D297353CC}">
              <c16:uniqueId val="{00000004-8D02-4B78-A19D-4A58C6FFD4AF}"/>
            </c:ext>
          </c:extLst>
        </c:ser>
        <c:ser>
          <c:idx val="5"/>
          <c:order val="5"/>
          <c:tx>
            <c:strRef>
              <c:f>Blad1!$L$13</c:f>
              <c:strCache>
                <c:ptCount val="1"/>
                <c:pt idx="0">
                  <c:v>hela landet åk 1-2 vid yrkesläroanstalter</c:v>
                </c:pt>
              </c:strCache>
            </c:strRef>
          </c:tx>
          <c:spPr>
            <a:ln w="28575" cap="rnd">
              <a:solidFill>
                <a:schemeClr val="accent6"/>
              </a:solidFill>
              <a:round/>
            </a:ln>
            <a:effectLst/>
          </c:spPr>
          <c:marker>
            <c:symbol val="none"/>
          </c:marker>
          <c:cat>
            <c:numRef>
              <c:f>Blad1!$M$7:$O$7</c:f>
              <c:numCache>
                <c:formatCode>General</c:formatCode>
                <c:ptCount val="3"/>
                <c:pt idx="0">
                  <c:v>2017</c:v>
                </c:pt>
                <c:pt idx="1">
                  <c:v>2019</c:v>
                </c:pt>
                <c:pt idx="2">
                  <c:v>2021</c:v>
                </c:pt>
              </c:numCache>
            </c:numRef>
          </c:cat>
          <c:val>
            <c:numRef>
              <c:f>Blad1!$M$13:$O$13</c:f>
              <c:numCache>
                <c:formatCode>General</c:formatCode>
                <c:ptCount val="3"/>
                <c:pt idx="0">
                  <c:v>28.8</c:v>
                </c:pt>
                <c:pt idx="1">
                  <c:v>26.9</c:v>
                </c:pt>
                <c:pt idx="2">
                  <c:v>24</c:v>
                </c:pt>
              </c:numCache>
            </c:numRef>
          </c:val>
          <c:smooth val="0"/>
          <c:extLst>
            <c:ext xmlns:c16="http://schemas.microsoft.com/office/drawing/2014/chart" uri="{C3380CC4-5D6E-409C-BE32-E72D297353CC}">
              <c16:uniqueId val="{00000005-8D02-4B78-A19D-4A58C6FFD4AF}"/>
            </c:ext>
          </c:extLst>
        </c:ser>
        <c:dLbls>
          <c:showLegendKey val="0"/>
          <c:showVal val="0"/>
          <c:showCatName val="0"/>
          <c:showSerName val="0"/>
          <c:showPercent val="0"/>
          <c:showBubbleSize val="0"/>
        </c:dLbls>
        <c:smooth val="0"/>
        <c:axId val="277262664"/>
        <c:axId val="277263648"/>
      </c:lineChart>
      <c:catAx>
        <c:axId val="277262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277263648"/>
        <c:crosses val="autoZero"/>
        <c:auto val="1"/>
        <c:lblAlgn val="ctr"/>
        <c:lblOffset val="100"/>
        <c:noMultiLvlLbl val="0"/>
      </c:catAx>
      <c:valAx>
        <c:axId val="277263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277262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legend>
    <c:plotVisOnly val="1"/>
    <c:dispBlanksAs val="gap"/>
    <c:showDLblsOverMax val="0"/>
  </c:chart>
  <c:spPr>
    <a:noFill/>
    <a:ln>
      <a:noFill/>
    </a:ln>
    <a:effectLst/>
  </c:spPr>
  <c:txPr>
    <a:bodyPr/>
    <a:lstStyle/>
    <a:p>
      <a:pPr>
        <a:defRPr/>
      </a:pPr>
      <a:endParaRPr lang="sv-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i-FI" err="1"/>
              <a:t>Använder</a:t>
            </a:r>
            <a:r>
              <a:rPr lang="fi-FI"/>
              <a:t> </a:t>
            </a:r>
            <a:r>
              <a:rPr lang="fi-FI" err="1"/>
              <a:t>dagligen</a:t>
            </a:r>
            <a:r>
              <a:rPr lang="fi-FI"/>
              <a:t> </a:t>
            </a:r>
            <a:r>
              <a:rPr lang="fi-FI" err="1"/>
              <a:t>tobaksprodukter</a:t>
            </a:r>
            <a:r>
              <a:rPr lang="fi-FI"/>
              <a:t> </a:t>
            </a:r>
          </a:p>
          <a:p>
            <a:pPr>
              <a:defRPr/>
            </a:pPr>
            <a:r>
              <a:rPr lang="fi-FI"/>
              <a:t>Käyttää päivittäin</a:t>
            </a:r>
            <a:r>
              <a:rPr lang="fi-FI" baseline="0"/>
              <a:t> tupakkatuotteita</a:t>
            </a:r>
            <a:endParaRPr lang="fi-FI"/>
          </a:p>
        </c:rich>
      </c:tx>
      <c:layout>
        <c:manualLayout>
          <c:xMode val="edge"/>
          <c:yMode val="edge"/>
          <c:x val="0.22884140967920027"/>
          <c:y val="2.877496804354762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FI"/>
        </a:p>
      </c:txPr>
    </c:title>
    <c:autoTitleDeleted val="0"/>
    <c:plotArea>
      <c:layout/>
      <c:lineChart>
        <c:grouping val="standard"/>
        <c:varyColors val="0"/>
        <c:ser>
          <c:idx val="0"/>
          <c:order val="0"/>
          <c:tx>
            <c:strRef>
              <c:f>Blad1!$L$26</c:f>
              <c:strCache>
                <c:ptCount val="1"/>
                <c:pt idx="0">
                  <c:v>Österbotten åk 8-9</c:v>
                </c:pt>
              </c:strCache>
            </c:strRef>
          </c:tx>
          <c:spPr>
            <a:ln w="28575" cap="rnd">
              <a:solidFill>
                <a:schemeClr val="accent1"/>
              </a:solidFill>
              <a:round/>
            </a:ln>
            <a:effectLst/>
          </c:spPr>
          <c:marker>
            <c:symbol val="none"/>
          </c:marker>
          <c:cat>
            <c:numRef>
              <c:f>Blad1!$M$7:$O$7</c:f>
              <c:numCache>
                <c:formatCode>General</c:formatCode>
                <c:ptCount val="3"/>
                <c:pt idx="0">
                  <c:v>2017</c:v>
                </c:pt>
                <c:pt idx="1">
                  <c:v>2019</c:v>
                </c:pt>
                <c:pt idx="2">
                  <c:v>2021</c:v>
                </c:pt>
              </c:numCache>
            </c:numRef>
          </c:cat>
          <c:val>
            <c:numRef>
              <c:f>Blad1!$M$26:$O$26</c:f>
              <c:numCache>
                <c:formatCode>General</c:formatCode>
                <c:ptCount val="3"/>
                <c:pt idx="0">
                  <c:v>7.7</c:v>
                </c:pt>
                <c:pt idx="1">
                  <c:v>6</c:v>
                </c:pt>
                <c:pt idx="2">
                  <c:v>6.8</c:v>
                </c:pt>
              </c:numCache>
            </c:numRef>
          </c:val>
          <c:smooth val="0"/>
          <c:extLst>
            <c:ext xmlns:c16="http://schemas.microsoft.com/office/drawing/2014/chart" uri="{C3380CC4-5D6E-409C-BE32-E72D297353CC}">
              <c16:uniqueId val="{00000000-48D2-424D-BF8D-EB74696CFB64}"/>
            </c:ext>
          </c:extLst>
        </c:ser>
        <c:ser>
          <c:idx val="1"/>
          <c:order val="1"/>
          <c:tx>
            <c:strRef>
              <c:f>Blad1!$L$27</c:f>
              <c:strCache>
                <c:ptCount val="1"/>
                <c:pt idx="0">
                  <c:v>hela landet åk 8-9</c:v>
                </c:pt>
              </c:strCache>
            </c:strRef>
          </c:tx>
          <c:spPr>
            <a:ln w="28575" cap="rnd">
              <a:solidFill>
                <a:schemeClr val="accent2"/>
              </a:solidFill>
              <a:round/>
            </a:ln>
            <a:effectLst/>
          </c:spPr>
          <c:marker>
            <c:symbol val="none"/>
          </c:marker>
          <c:cat>
            <c:numRef>
              <c:f>Blad1!$M$7:$O$7</c:f>
              <c:numCache>
                <c:formatCode>General</c:formatCode>
                <c:ptCount val="3"/>
                <c:pt idx="0">
                  <c:v>2017</c:v>
                </c:pt>
                <c:pt idx="1">
                  <c:v>2019</c:v>
                </c:pt>
                <c:pt idx="2">
                  <c:v>2021</c:v>
                </c:pt>
              </c:numCache>
            </c:numRef>
          </c:cat>
          <c:val>
            <c:numRef>
              <c:f>Blad1!$M$27:$O$27</c:f>
              <c:numCache>
                <c:formatCode>General</c:formatCode>
                <c:ptCount val="3"/>
                <c:pt idx="0">
                  <c:v>6.9</c:v>
                </c:pt>
                <c:pt idx="1">
                  <c:v>5.6</c:v>
                </c:pt>
                <c:pt idx="2">
                  <c:v>5.3</c:v>
                </c:pt>
              </c:numCache>
            </c:numRef>
          </c:val>
          <c:smooth val="0"/>
          <c:extLst>
            <c:ext xmlns:c16="http://schemas.microsoft.com/office/drawing/2014/chart" uri="{C3380CC4-5D6E-409C-BE32-E72D297353CC}">
              <c16:uniqueId val="{00000001-48D2-424D-BF8D-EB74696CFB64}"/>
            </c:ext>
          </c:extLst>
        </c:ser>
        <c:ser>
          <c:idx val="2"/>
          <c:order val="2"/>
          <c:tx>
            <c:strRef>
              <c:f>Blad1!$L$28</c:f>
              <c:strCache>
                <c:ptCount val="1"/>
                <c:pt idx="0">
                  <c:v>Österbotten åk 1-2 i gymnasiet</c:v>
                </c:pt>
              </c:strCache>
            </c:strRef>
          </c:tx>
          <c:spPr>
            <a:ln w="28575" cap="rnd">
              <a:solidFill>
                <a:schemeClr val="accent3"/>
              </a:solidFill>
              <a:round/>
            </a:ln>
            <a:effectLst/>
          </c:spPr>
          <c:marker>
            <c:symbol val="none"/>
          </c:marker>
          <c:cat>
            <c:numRef>
              <c:f>Blad1!$M$7:$O$7</c:f>
              <c:numCache>
                <c:formatCode>General</c:formatCode>
                <c:ptCount val="3"/>
                <c:pt idx="0">
                  <c:v>2017</c:v>
                </c:pt>
                <c:pt idx="1">
                  <c:v>2019</c:v>
                </c:pt>
                <c:pt idx="2">
                  <c:v>2021</c:v>
                </c:pt>
              </c:numCache>
            </c:numRef>
          </c:cat>
          <c:val>
            <c:numRef>
              <c:f>Blad1!$M$28:$O$28</c:f>
              <c:numCache>
                <c:formatCode>General</c:formatCode>
                <c:ptCount val="3"/>
                <c:pt idx="0">
                  <c:v>3.2</c:v>
                </c:pt>
                <c:pt idx="1">
                  <c:v>3.5</c:v>
                </c:pt>
                <c:pt idx="2">
                  <c:v>3.4</c:v>
                </c:pt>
              </c:numCache>
            </c:numRef>
          </c:val>
          <c:smooth val="0"/>
          <c:extLst>
            <c:ext xmlns:c16="http://schemas.microsoft.com/office/drawing/2014/chart" uri="{C3380CC4-5D6E-409C-BE32-E72D297353CC}">
              <c16:uniqueId val="{00000002-48D2-424D-BF8D-EB74696CFB64}"/>
            </c:ext>
          </c:extLst>
        </c:ser>
        <c:ser>
          <c:idx val="3"/>
          <c:order val="3"/>
          <c:tx>
            <c:strRef>
              <c:f>Blad1!$L$29</c:f>
              <c:strCache>
                <c:ptCount val="1"/>
                <c:pt idx="0">
                  <c:v>hela landet åk 1-2 i gymnasiet</c:v>
                </c:pt>
              </c:strCache>
            </c:strRef>
          </c:tx>
          <c:spPr>
            <a:ln w="28575" cap="rnd">
              <a:solidFill>
                <a:schemeClr val="accent4"/>
              </a:solidFill>
              <a:round/>
            </a:ln>
            <a:effectLst/>
          </c:spPr>
          <c:marker>
            <c:symbol val="none"/>
          </c:marker>
          <c:cat>
            <c:numRef>
              <c:f>Blad1!$M$7:$O$7</c:f>
              <c:numCache>
                <c:formatCode>General</c:formatCode>
                <c:ptCount val="3"/>
                <c:pt idx="0">
                  <c:v>2017</c:v>
                </c:pt>
                <c:pt idx="1">
                  <c:v>2019</c:v>
                </c:pt>
                <c:pt idx="2">
                  <c:v>2021</c:v>
                </c:pt>
              </c:numCache>
            </c:numRef>
          </c:cat>
          <c:val>
            <c:numRef>
              <c:f>Blad1!$M$29:$O$29</c:f>
              <c:numCache>
                <c:formatCode>General</c:formatCode>
                <c:ptCount val="3"/>
                <c:pt idx="0">
                  <c:v>3.3</c:v>
                </c:pt>
                <c:pt idx="1">
                  <c:v>2.8</c:v>
                </c:pt>
                <c:pt idx="2">
                  <c:v>2.2999999999999998</c:v>
                </c:pt>
              </c:numCache>
            </c:numRef>
          </c:val>
          <c:smooth val="0"/>
          <c:extLst>
            <c:ext xmlns:c16="http://schemas.microsoft.com/office/drawing/2014/chart" uri="{C3380CC4-5D6E-409C-BE32-E72D297353CC}">
              <c16:uniqueId val="{00000003-48D2-424D-BF8D-EB74696CFB64}"/>
            </c:ext>
          </c:extLst>
        </c:ser>
        <c:ser>
          <c:idx val="4"/>
          <c:order val="4"/>
          <c:tx>
            <c:strRef>
              <c:f>Blad1!$L$30</c:f>
              <c:strCache>
                <c:ptCount val="1"/>
                <c:pt idx="0">
                  <c:v>Österbotten åk 1-2 vid yrkesläroanstalter</c:v>
                </c:pt>
              </c:strCache>
            </c:strRef>
          </c:tx>
          <c:spPr>
            <a:ln w="28575" cap="rnd">
              <a:solidFill>
                <a:schemeClr val="accent5"/>
              </a:solidFill>
              <a:round/>
            </a:ln>
            <a:effectLst/>
          </c:spPr>
          <c:marker>
            <c:symbol val="none"/>
          </c:marker>
          <c:cat>
            <c:numRef>
              <c:f>Blad1!$M$7:$O$7</c:f>
              <c:numCache>
                <c:formatCode>General</c:formatCode>
                <c:ptCount val="3"/>
                <c:pt idx="0">
                  <c:v>2017</c:v>
                </c:pt>
                <c:pt idx="1">
                  <c:v>2019</c:v>
                </c:pt>
                <c:pt idx="2">
                  <c:v>2021</c:v>
                </c:pt>
              </c:numCache>
            </c:numRef>
          </c:cat>
          <c:val>
            <c:numRef>
              <c:f>Blad1!$M$30:$O$30</c:f>
              <c:numCache>
                <c:formatCode>General</c:formatCode>
                <c:ptCount val="3"/>
                <c:pt idx="0">
                  <c:v>19.399999999999999</c:v>
                </c:pt>
                <c:pt idx="1">
                  <c:v>16.3</c:v>
                </c:pt>
                <c:pt idx="2">
                  <c:v>21</c:v>
                </c:pt>
              </c:numCache>
            </c:numRef>
          </c:val>
          <c:smooth val="0"/>
          <c:extLst>
            <c:ext xmlns:c16="http://schemas.microsoft.com/office/drawing/2014/chart" uri="{C3380CC4-5D6E-409C-BE32-E72D297353CC}">
              <c16:uniqueId val="{00000004-48D2-424D-BF8D-EB74696CFB64}"/>
            </c:ext>
          </c:extLst>
        </c:ser>
        <c:ser>
          <c:idx val="5"/>
          <c:order val="5"/>
          <c:tx>
            <c:strRef>
              <c:f>Blad1!$L$31</c:f>
              <c:strCache>
                <c:ptCount val="1"/>
                <c:pt idx="0">
                  <c:v>hela landet åk 1-2 vid yrkesläroanstalter</c:v>
                </c:pt>
              </c:strCache>
            </c:strRef>
          </c:tx>
          <c:spPr>
            <a:ln w="28575" cap="rnd">
              <a:solidFill>
                <a:schemeClr val="accent6"/>
              </a:solidFill>
              <a:round/>
            </a:ln>
            <a:effectLst/>
          </c:spPr>
          <c:marker>
            <c:symbol val="none"/>
          </c:marker>
          <c:cat>
            <c:numRef>
              <c:f>Blad1!$M$7:$O$7</c:f>
              <c:numCache>
                <c:formatCode>General</c:formatCode>
                <c:ptCount val="3"/>
                <c:pt idx="0">
                  <c:v>2017</c:v>
                </c:pt>
                <c:pt idx="1">
                  <c:v>2019</c:v>
                </c:pt>
                <c:pt idx="2">
                  <c:v>2021</c:v>
                </c:pt>
              </c:numCache>
            </c:numRef>
          </c:cat>
          <c:val>
            <c:numRef>
              <c:f>Blad1!$M$31:$O$31</c:f>
              <c:numCache>
                <c:formatCode>General</c:formatCode>
                <c:ptCount val="3"/>
                <c:pt idx="0">
                  <c:v>23</c:v>
                </c:pt>
                <c:pt idx="1">
                  <c:v>18.5</c:v>
                </c:pt>
                <c:pt idx="2">
                  <c:v>17.5</c:v>
                </c:pt>
              </c:numCache>
            </c:numRef>
          </c:val>
          <c:smooth val="0"/>
          <c:extLst>
            <c:ext xmlns:c16="http://schemas.microsoft.com/office/drawing/2014/chart" uri="{C3380CC4-5D6E-409C-BE32-E72D297353CC}">
              <c16:uniqueId val="{00000005-48D2-424D-BF8D-EB74696CFB64}"/>
            </c:ext>
          </c:extLst>
        </c:ser>
        <c:dLbls>
          <c:showLegendKey val="0"/>
          <c:showVal val="0"/>
          <c:showCatName val="0"/>
          <c:showSerName val="0"/>
          <c:showPercent val="0"/>
          <c:showBubbleSize val="0"/>
        </c:dLbls>
        <c:smooth val="0"/>
        <c:axId val="362494280"/>
        <c:axId val="362492968"/>
      </c:lineChart>
      <c:catAx>
        <c:axId val="362494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362492968"/>
        <c:crosses val="autoZero"/>
        <c:auto val="1"/>
        <c:lblAlgn val="ctr"/>
        <c:lblOffset val="100"/>
        <c:noMultiLvlLbl val="0"/>
      </c:catAx>
      <c:valAx>
        <c:axId val="3624929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crossAx val="362494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FI"/>
        </a:p>
      </c:txPr>
    </c:legend>
    <c:plotVisOnly val="1"/>
    <c:dispBlanksAs val="gap"/>
    <c:showDLblsOverMax val="0"/>
  </c:chart>
  <c:spPr>
    <a:noFill/>
    <a:ln>
      <a:noFill/>
    </a:ln>
    <a:effectLst/>
  </c:spPr>
  <c:txPr>
    <a:bodyPr/>
    <a:lstStyle/>
    <a:p>
      <a:pPr>
        <a:defRPr/>
      </a:pPr>
      <a:endParaRPr lang="sv-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omments/modernComment_313_F07B4622.xml><?xml version="1.0" encoding="utf-8"?>
<p188:cmLst xmlns:a="http://schemas.openxmlformats.org/drawingml/2006/main" xmlns:r="http://schemas.openxmlformats.org/officeDocument/2006/relationships" xmlns:p188="http://schemas.microsoft.com/office/powerpoint/2018/8/main">
  <p188:cm id="{037AADE3-606D-4688-A110-47D92AD42D61}" authorId="{38DC7DE2-96C4-547D-819A-709E549F73F1}" created="2021-11-04T07:44:03.773">
    <ac:deMkLst xmlns:ac="http://schemas.microsoft.com/office/drawing/2013/main/command">
      <pc:docMk xmlns:pc="http://schemas.microsoft.com/office/powerpoint/2013/main/command"/>
      <pc:sldMk xmlns:pc="http://schemas.microsoft.com/office/powerpoint/2013/main/command" cId="2371565263" sldId="288"/>
      <ac:spMk id="7" creationId="{B5672F89-6F02-46B2-86F7-00F4026D552E}"/>
    </ac:deMkLst>
    <p188:txBody>
      <a:bodyPr/>
      <a:lstStyle/>
      <a:p>
        <a:r>
          <a:rPr lang="fi-FI"/>
          <a:t>onko tarve kunnilla vai kuntien asukkailla?</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026AB9-4F36-4121-A921-7F9CEA75ED77}"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F8F6E554-56CC-4699-A733-A096CCDB4830}">
      <dgm:prSet phldrT="[Text]" custT="1"/>
      <dgm:spPr/>
      <dgm:t>
        <a:bodyPr/>
        <a:lstStyle/>
        <a:p>
          <a:r>
            <a:rPr lang="en-US" sz="1800" err="1"/>
            <a:t>Familjecenter</a:t>
          </a:r>
          <a:endParaRPr lang="en-US" sz="1800"/>
        </a:p>
      </dgm:t>
    </dgm:pt>
    <dgm:pt modelId="{702A2B3F-3DDD-4328-A437-2DDF1A0AFB3D}" type="parTrans" cxnId="{D4BE6FD2-FAA2-41AD-9B61-E64045EAD9F1}">
      <dgm:prSet/>
      <dgm:spPr/>
      <dgm:t>
        <a:bodyPr/>
        <a:lstStyle/>
        <a:p>
          <a:endParaRPr lang="en-US"/>
        </a:p>
      </dgm:t>
    </dgm:pt>
    <dgm:pt modelId="{A4EA9F8E-904C-4933-8D92-0F53EA375303}" type="sibTrans" cxnId="{D4BE6FD2-FAA2-41AD-9B61-E64045EAD9F1}">
      <dgm:prSet/>
      <dgm:spPr/>
      <dgm:t>
        <a:bodyPr/>
        <a:lstStyle/>
        <a:p>
          <a:endParaRPr lang="en-US"/>
        </a:p>
      </dgm:t>
    </dgm:pt>
    <dgm:pt modelId="{FDF36A52-BF8C-475F-BC18-08F79659D374}">
      <dgm:prSet phldrT="[Text]" custT="1"/>
      <dgm:spPr/>
      <dgm:t>
        <a:bodyPr/>
        <a:lstStyle/>
        <a:p>
          <a:r>
            <a:rPr lang="fi-FI" sz="1600" err="1"/>
            <a:t>Barnrådgivning</a:t>
          </a:r>
          <a:endParaRPr lang="en-US" sz="1600"/>
        </a:p>
      </dgm:t>
    </dgm:pt>
    <dgm:pt modelId="{FBF5BD53-BAB6-4886-81A5-0B681AF736FD}" type="parTrans" cxnId="{47957EBB-21E1-46AA-BF9B-3BE06ADE51F8}">
      <dgm:prSet/>
      <dgm:spPr/>
      <dgm:t>
        <a:bodyPr/>
        <a:lstStyle/>
        <a:p>
          <a:endParaRPr lang="en-US"/>
        </a:p>
      </dgm:t>
    </dgm:pt>
    <dgm:pt modelId="{0DF80497-544F-4049-B1C9-15B799A0BC4E}" type="sibTrans" cxnId="{47957EBB-21E1-46AA-BF9B-3BE06ADE51F8}">
      <dgm:prSet/>
      <dgm:spPr/>
      <dgm:t>
        <a:bodyPr/>
        <a:lstStyle/>
        <a:p>
          <a:endParaRPr lang="en-US"/>
        </a:p>
      </dgm:t>
    </dgm:pt>
    <dgm:pt modelId="{6F50F9A1-0059-4473-B4F9-DA09D6FD0E33}">
      <dgm:prSet phldrT="[Text]" custT="1"/>
      <dgm:spPr/>
      <dgm:t>
        <a:bodyPr/>
        <a:lstStyle/>
        <a:p>
          <a:r>
            <a:rPr lang="fi-FI" sz="1800" err="1"/>
            <a:t>Skol</a:t>
          </a:r>
          <a:r>
            <a:rPr lang="fi-FI" sz="1800"/>
            <a:t>- </a:t>
          </a:r>
          <a:r>
            <a:rPr lang="fi-FI" sz="1800" err="1"/>
            <a:t>och</a:t>
          </a:r>
          <a:r>
            <a:rPr lang="fi-FI" sz="1800"/>
            <a:t> </a:t>
          </a:r>
          <a:r>
            <a:rPr lang="fi-FI" sz="1800" err="1"/>
            <a:t>studerande-hälsovård</a:t>
          </a:r>
          <a:endParaRPr lang="en-US" sz="1000"/>
        </a:p>
      </dgm:t>
    </dgm:pt>
    <dgm:pt modelId="{8F42BCB3-C137-46A2-9872-8410CB905F01}" type="parTrans" cxnId="{FF0AC0B4-0908-46C2-B1B3-2CDD890AF1EF}">
      <dgm:prSet/>
      <dgm:spPr/>
      <dgm:t>
        <a:bodyPr/>
        <a:lstStyle/>
        <a:p>
          <a:endParaRPr lang="en-US"/>
        </a:p>
      </dgm:t>
    </dgm:pt>
    <dgm:pt modelId="{C8EC5301-3AF3-40C2-B1E0-DE581341B1CA}" type="sibTrans" cxnId="{FF0AC0B4-0908-46C2-B1B3-2CDD890AF1EF}">
      <dgm:prSet/>
      <dgm:spPr/>
      <dgm:t>
        <a:bodyPr/>
        <a:lstStyle/>
        <a:p>
          <a:endParaRPr lang="en-US"/>
        </a:p>
      </dgm:t>
    </dgm:pt>
    <dgm:pt modelId="{EECD1A6B-AB59-4433-ABF5-4D462A1667B5}">
      <dgm:prSet phldrT="[Text]" custT="1"/>
      <dgm:spPr/>
      <dgm:t>
        <a:bodyPr/>
        <a:lstStyle/>
        <a:p>
          <a:r>
            <a:rPr lang="fi-FI" sz="1600"/>
            <a:t> </a:t>
          </a:r>
          <a:r>
            <a:rPr lang="fi-FI" sz="1600" err="1"/>
            <a:t>Skolhälsovård</a:t>
          </a:r>
          <a:endParaRPr lang="en-US" sz="1600"/>
        </a:p>
      </dgm:t>
    </dgm:pt>
    <dgm:pt modelId="{0D1DC3C8-C16A-4908-9476-F2334553FB52}" type="parTrans" cxnId="{E1C4A6A8-CE10-4136-BF93-05C2BBD368B1}">
      <dgm:prSet/>
      <dgm:spPr/>
      <dgm:t>
        <a:bodyPr/>
        <a:lstStyle/>
        <a:p>
          <a:endParaRPr lang="en-US"/>
        </a:p>
      </dgm:t>
    </dgm:pt>
    <dgm:pt modelId="{AD13B79F-9364-4AE5-B083-D0552C8EA0C6}" type="sibTrans" cxnId="{E1C4A6A8-CE10-4136-BF93-05C2BBD368B1}">
      <dgm:prSet/>
      <dgm:spPr/>
      <dgm:t>
        <a:bodyPr/>
        <a:lstStyle/>
        <a:p>
          <a:endParaRPr lang="en-US"/>
        </a:p>
      </dgm:t>
    </dgm:pt>
    <dgm:pt modelId="{6E7E6062-E0ED-4B8C-846E-63DFFE23F500}">
      <dgm:prSet phldrT="[Text]" custT="1"/>
      <dgm:spPr/>
      <dgm:t>
        <a:bodyPr/>
        <a:lstStyle/>
        <a:p>
          <a:pPr algn="ctr"/>
          <a:endParaRPr lang="en-US" sz="1800"/>
        </a:p>
        <a:p>
          <a:pPr algn="ctr"/>
          <a:r>
            <a:rPr lang="fi-FI" sz="1800"/>
            <a:t>Service </a:t>
          </a:r>
          <a:r>
            <a:rPr lang="fi-FI" sz="1800" err="1"/>
            <a:t>på</a:t>
          </a:r>
          <a:r>
            <a:rPr lang="fi-FI" sz="1800"/>
            <a:t> </a:t>
          </a:r>
          <a:r>
            <a:rPr lang="fi-FI" sz="1800" err="1"/>
            <a:t>basnivå</a:t>
          </a:r>
          <a:r>
            <a:rPr lang="fi-FI" sz="1800"/>
            <a:t>, </a:t>
          </a:r>
          <a:r>
            <a:rPr lang="fi-FI" sz="1800" err="1"/>
            <a:t>jourtjänster</a:t>
          </a:r>
          <a:endParaRPr lang="en-US" sz="1800"/>
        </a:p>
      </dgm:t>
    </dgm:pt>
    <dgm:pt modelId="{F5A2734C-134F-4A12-A285-1132EEBBC964}" type="parTrans" cxnId="{F81D98A1-0AA4-4598-A227-EC33AAC7F651}">
      <dgm:prSet/>
      <dgm:spPr/>
      <dgm:t>
        <a:bodyPr/>
        <a:lstStyle/>
        <a:p>
          <a:endParaRPr lang="en-US"/>
        </a:p>
      </dgm:t>
    </dgm:pt>
    <dgm:pt modelId="{A6F740B8-DB01-4BF4-B4E6-238993DE9088}" type="sibTrans" cxnId="{F81D98A1-0AA4-4598-A227-EC33AAC7F651}">
      <dgm:prSet/>
      <dgm:spPr/>
      <dgm:t>
        <a:bodyPr/>
        <a:lstStyle/>
        <a:p>
          <a:endParaRPr lang="en-US"/>
        </a:p>
      </dgm:t>
    </dgm:pt>
    <dgm:pt modelId="{4D65E4A4-4E2B-43C9-998A-576BC9C4228B}">
      <dgm:prSet phldrT="[Text]" custT="1"/>
      <dgm:spPr/>
      <dgm:t>
        <a:bodyPr/>
        <a:lstStyle/>
        <a:p>
          <a:r>
            <a:rPr lang="fi-FI" sz="1400"/>
            <a:t> </a:t>
          </a:r>
          <a:r>
            <a:rPr lang="fi-FI" sz="1400" err="1"/>
            <a:t>Icke-brådskande</a:t>
          </a:r>
          <a:r>
            <a:rPr lang="fi-FI" sz="1400"/>
            <a:t>  </a:t>
          </a:r>
          <a:r>
            <a:rPr lang="fi-FI" sz="1400" err="1"/>
            <a:t>besök</a:t>
          </a:r>
          <a:r>
            <a:rPr lang="fi-FI" sz="1400"/>
            <a:t> i </a:t>
          </a:r>
          <a:r>
            <a:rPr lang="fi-FI" sz="1400" err="1"/>
            <a:t>sjukvården</a:t>
          </a:r>
          <a:r>
            <a:rPr lang="fi-FI" sz="1400"/>
            <a:t> </a:t>
          </a:r>
          <a:endParaRPr lang="en-US" sz="1400"/>
        </a:p>
      </dgm:t>
    </dgm:pt>
    <dgm:pt modelId="{700D0EB2-43A9-43B6-9B92-3DEF23CD9705}" type="parTrans" cxnId="{9D5C5FC4-B3A7-4F97-BD35-B4A292DC0CE8}">
      <dgm:prSet/>
      <dgm:spPr/>
      <dgm:t>
        <a:bodyPr/>
        <a:lstStyle/>
        <a:p>
          <a:endParaRPr lang="en-US"/>
        </a:p>
      </dgm:t>
    </dgm:pt>
    <dgm:pt modelId="{0115E28A-344B-4A60-B13E-5251A708E476}" type="sibTrans" cxnId="{9D5C5FC4-B3A7-4F97-BD35-B4A292DC0CE8}">
      <dgm:prSet/>
      <dgm:spPr/>
      <dgm:t>
        <a:bodyPr/>
        <a:lstStyle/>
        <a:p>
          <a:endParaRPr lang="en-US"/>
        </a:p>
      </dgm:t>
    </dgm:pt>
    <dgm:pt modelId="{16783F05-7269-4FBC-B788-2C5692AA4FB4}">
      <dgm:prSet phldrT="[Text]" custT="1"/>
      <dgm:spPr/>
      <dgm:t>
        <a:bodyPr/>
        <a:lstStyle/>
        <a:p>
          <a:endParaRPr lang="fi-FI" sz="2300"/>
        </a:p>
        <a:p>
          <a:r>
            <a:rPr lang="fi-FI" sz="1800"/>
            <a:t>Service </a:t>
          </a:r>
          <a:r>
            <a:rPr lang="fi-FI" sz="1800" err="1"/>
            <a:t>på</a:t>
          </a:r>
          <a:r>
            <a:rPr lang="fi-FI" sz="1800"/>
            <a:t> </a:t>
          </a:r>
          <a:r>
            <a:rPr lang="fi-FI" sz="1800" err="1"/>
            <a:t>krävande</a:t>
          </a:r>
          <a:r>
            <a:rPr lang="fi-FI" sz="1800"/>
            <a:t> </a:t>
          </a:r>
          <a:r>
            <a:rPr lang="fi-FI" sz="1800" err="1"/>
            <a:t>nivå</a:t>
          </a:r>
          <a:r>
            <a:rPr lang="fi-FI" sz="1800"/>
            <a:t> </a:t>
          </a:r>
          <a:endParaRPr lang="en-US" sz="1400"/>
        </a:p>
      </dgm:t>
    </dgm:pt>
    <dgm:pt modelId="{701A3434-18E8-4B37-9FDC-18A40EB2C14E}" type="parTrans" cxnId="{9672650A-1FB7-4E03-870F-5A0BCFA8400A}">
      <dgm:prSet/>
      <dgm:spPr/>
      <dgm:t>
        <a:bodyPr/>
        <a:lstStyle/>
        <a:p>
          <a:endParaRPr lang="en-US"/>
        </a:p>
      </dgm:t>
    </dgm:pt>
    <dgm:pt modelId="{00D9ED53-095D-421D-ABD6-679B5C9A093B}" type="sibTrans" cxnId="{9672650A-1FB7-4E03-870F-5A0BCFA8400A}">
      <dgm:prSet/>
      <dgm:spPr/>
      <dgm:t>
        <a:bodyPr/>
        <a:lstStyle/>
        <a:p>
          <a:endParaRPr lang="en-US"/>
        </a:p>
      </dgm:t>
    </dgm:pt>
    <dgm:pt modelId="{F6F953D8-B42A-40B5-88E3-56D7BAC9490F}">
      <dgm:prSet phldrT="[Text]" custT="1"/>
      <dgm:spPr/>
      <dgm:t>
        <a:bodyPr anchor="ctr"/>
        <a:lstStyle/>
        <a:p>
          <a:r>
            <a:rPr lang="fi-FI" sz="1100"/>
            <a:t> </a:t>
          </a:r>
          <a:r>
            <a:rPr lang="fi-FI" sz="1200" err="1"/>
            <a:t>Somatisk</a:t>
          </a:r>
          <a:r>
            <a:rPr lang="fi-FI" sz="1200"/>
            <a:t> </a:t>
          </a:r>
          <a:r>
            <a:rPr lang="fi-FI" sz="1200" err="1"/>
            <a:t>specialiserad</a:t>
          </a:r>
          <a:r>
            <a:rPr lang="fi-FI" sz="1200"/>
            <a:t>       </a:t>
          </a:r>
          <a:r>
            <a:rPr lang="fi-FI" sz="1200" err="1"/>
            <a:t>sjukvård</a:t>
          </a:r>
          <a:endParaRPr lang="en-US" sz="1200"/>
        </a:p>
      </dgm:t>
    </dgm:pt>
    <dgm:pt modelId="{5D3FAA30-BD5A-4E8E-B31F-DD62DE5B4E8C}" type="parTrans" cxnId="{E7B73401-EC4C-4CB3-9C09-FE4F24E50223}">
      <dgm:prSet/>
      <dgm:spPr/>
      <dgm:t>
        <a:bodyPr/>
        <a:lstStyle/>
        <a:p>
          <a:endParaRPr lang="fi-FI"/>
        </a:p>
      </dgm:t>
    </dgm:pt>
    <dgm:pt modelId="{EAB8EF3B-F293-4C4B-8A68-16B41FA0AEA4}" type="sibTrans" cxnId="{E7B73401-EC4C-4CB3-9C09-FE4F24E50223}">
      <dgm:prSet/>
      <dgm:spPr/>
      <dgm:t>
        <a:bodyPr/>
        <a:lstStyle/>
        <a:p>
          <a:endParaRPr lang="fi-FI"/>
        </a:p>
      </dgm:t>
    </dgm:pt>
    <dgm:pt modelId="{6A18C574-5F1F-4337-ABC3-949E734D4479}">
      <dgm:prSet custT="1"/>
      <dgm:spPr/>
      <dgm:t>
        <a:bodyPr/>
        <a:lstStyle/>
        <a:p>
          <a:r>
            <a:rPr lang="fi-FI" sz="1600" err="1"/>
            <a:t>Socialvårdens</a:t>
          </a:r>
          <a:r>
            <a:rPr lang="fi-FI" sz="1600"/>
            <a:t> </a:t>
          </a:r>
          <a:r>
            <a:rPr lang="fi-FI" sz="1600" err="1"/>
            <a:t>öppenservice</a:t>
          </a:r>
          <a:endParaRPr lang="fi-FI" sz="1600"/>
        </a:p>
      </dgm:t>
    </dgm:pt>
    <dgm:pt modelId="{C1D5139D-27A4-4F4F-80EF-74507E951938}" type="parTrans" cxnId="{BBEC31E1-4BCA-4D2B-B811-F7166586250E}">
      <dgm:prSet/>
      <dgm:spPr/>
      <dgm:t>
        <a:bodyPr/>
        <a:lstStyle/>
        <a:p>
          <a:endParaRPr lang="fi-FI"/>
        </a:p>
      </dgm:t>
    </dgm:pt>
    <dgm:pt modelId="{40F59D33-E2A0-4C11-860B-ED8D538F93EF}" type="sibTrans" cxnId="{BBEC31E1-4BCA-4D2B-B811-F7166586250E}">
      <dgm:prSet/>
      <dgm:spPr/>
      <dgm:t>
        <a:bodyPr/>
        <a:lstStyle/>
        <a:p>
          <a:endParaRPr lang="fi-FI"/>
        </a:p>
      </dgm:t>
    </dgm:pt>
    <dgm:pt modelId="{4859F433-D095-46A0-B75C-5F48C73931BD}">
      <dgm:prSet custT="1"/>
      <dgm:spPr/>
      <dgm:t>
        <a:bodyPr/>
        <a:lstStyle/>
        <a:p>
          <a:endParaRPr lang="fi-FI" sz="1600" err="1"/>
        </a:p>
      </dgm:t>
    </dgm:pt>
    <dgm:pt modelId="{19ECE896-0FA3-45A8-8533-FC8E9800DFB8}" type="parTrans" cxnId="{AA1464D4-3109-4594-B182-7161FB1298C3}">
      <dgm:prSet/>
      <dgm:spPr/>
      <dgm:t>
        <a:bodyPr/>
        <a:lstStyle/>
        <a:p>
          <a:endParaRPr lang="fi-FI"/>
        </a:p>
      </dgm:t>
    </dgm:pt>
    <dgm:pt modelId="{F89C932F-7684-42EA-B8E3-893414CAEC2E}" type="sibTrans" cxnId="{AA1464D4-3109-4594-B182-7161FB1298C3}">
      <dgm:prSet/>
      <dgm:spPr/>
      <dgm:t>
        <a:bodyPr/>
        <a:lstStyle/>
        <a:p>
          <a:endParaRPr lang="fi-FI"/>
        </a:p>
      </dgm:t>
    </dgm:pt>
    <dgm:pt modelId="{FD373E7D-2B6E-4BC6-A411-FBD79E3A09F4}">
      <dgm:prSet custT="1"/>
      <dgm:spPr/>
      <dgm:t>
        <a:bodyPr/>
        <a:lstStyle/>
        <a:p>
          <a:r>
            <a:rPr lang="fi-FI" sz="1600"/>
            <a:t> </a:t>
          </a:r>
          <a:r>
            <a:rPr lang="fi-FI" sz="1600" err="1"/>
            <a:t>Skolhälsovård</a:t>
          </a:r>
          <a:r>
            <a:rPr lang="fi-FI" sz="1600"/>
            <a:t> </a:t>
          </a:r>
          <a:r>
            <a:rPr lang="fi-FI" sz="1600" err="1"/>
            <a:t>på</a:t>
          </a:r>
          <a:r>
            <a:rPr lang="fi-FI" sz="1600"/>
            <a:t> </a:t>
          </a:r>
          <a:r>
            <a:rPr lang="fi-FI" sz="1600" err="1"/>
            <a:t>andra</a:t>
          </a:r>
          <a:r>
            <a:rPr lang="fi-FI" sz="1600"/>
            <a:t>  </a:t>
          </a:r>
          <a:r>
            <a:rPr lang="fi-FI" sz="1600" err="1"/>
            <a:t>stadiet</a:t>
          </a:r>
          <a:endParaRPr lang="fi-FI" sz="1600"/>
        </a:p>
      </dgm:t>
    </dgm:pt>
    <dgm:pt modelId="{367509FB-8447-4EA9-B5FB-454914B2D190}" type="parTrans" cxnId="{2F53FFFA-EBDD-4AED-9BF2-838B5118816C}">
      <dgm:prSet/>
      <dgm:spPr/>
      <dgm:t>
        <a:bodyPr/>
        <a:lstStyle/>
        <a:p>
          <a:endParaRPr lang="fi-FI"/>
        </a:p>
      </dgm:t>
    </dgm:pt>
    <dgm:pt modelId="{7B27E8C0-4257-4D6F-87A8-C40B08D752C0}" type="sibTrans" cxnId="{2F53FFFA-EBDD-4AED-9BF2-838B5118816C}">
      <dgm:prSet/>
      <dgm:spPr/>
      <dgm:t>
        <a:bodyPr/>
        <a:lstStyle/>
        <a:p>
          <a:endParaRPr lang="fi-FI"/>
        </a:p>
      </dgm:t>
    </dgm:pt>
    <dgm:pt modelId="{830A8EB0-36E0-4EB7-AA12-974CE1A0BD67}">
      <dgm:prSet custT="1"/>
      <dgm:spPr/>
      <dgm:t>
        <a:bodyPr/>
        <a:lstStyle/>
        <a:p>
          <a:r>
            <a:rPr lang="fi-FI" sz="1600"/>
            <a:t> </a:t>
          </a:r>
          <a:r>
            <a:rPr lang="fi-FI" sz="1600" err="1"/>
            <a:t>Skolpsykologer</a:t>
          </a:r>
          <a:r>
            <a:rPr lang="fi-FI" sz="1600"/>
            <a:t> </a:t>
          </a:r>
        </a:p>
      </dgm:t>
    </dgm:pt>
    <dgm:pt modelId="{DD495485-B493-4997-8FF2-AD897552240A}" type="parTrans" cxnId="{4B100AB1-C2A3-47FD-8D54-AD99D6A08D0E}">
      <dgm:prSet/>
      <dgm:spPr/>
      <dgm:t>
        <a:bodyPr/>
        <a:lstStyle/>
        <a:p>
          <a:endParaRPr lang="fi-FI"/>
        </a:p>
      </dgm:t>
    </dgm:pt>
    <dgm:pt modelId="{442117D4-E03D-4A63-95B5-A87BCA33BF7F}" type="sibTrans" cxnId="{4B100AB1-C2A3-47FD-8D54-AD99D6A08D0E}">
      <dgm:prSet/>
      <dgm:spPr/>
      <dgm:t>
        <a:bodyPr/>
        <a:lstStyle/>
        <a:p>
          <a:endParaRPr lang="fi-FI"/>
        </a:p>
      </dgm:t>
    </dgm:pt>
    <dgm:pt modelId="{669BD9BB-902F-402C-9339-C6CA534DCA78}">
      <dgm:prSet custT="1"/>
      <dgm:spPr/>
      <dgm:t>
        <a:bodyPr/>
        <a:lstStyle/>
        <a:p>
          <a:r>
            <a:rPr lang="fi-FI" sz="1600"/>
            <a:t> </a:t>
          </a:r>
          <a:r>
            <a:rPr lang="fi-FI" sz="1600" err="1"/>
            <a:t>Kuratorer</a:t>
          </a:r>
          <a:endParaRPr lang="fi-FI" sz="1600"/>
        </a:p>
      </dgm:t>
    </dgm:pt>
    <dgm:pt modelId="{A5D8CBCC-B0D5-4EEB-859A-85E07A38B676}" type="parTrans" cxnId="{010B7474-748E-4626-8EC2-8F5741E751C8}">
      <dgm:prSet/>
      <dgm:spPr/>
      <dgm:t>
        <a:bodyPr/>
        <a:lstStyle/>
        <a:p>
          <a:endParaRPr lang="fi-FI"/>
        </a:p>
      </dgm:t>
    </dgm:pt>
    <dgm:pt modelId="{54254ABB-3FEC-4C8A-80A6-B483AFD3F444}" type="sibTrans" cxnId="{010B7474-748E-4626-8EC2-8F5741E751C8}">
      <dgm:prSet/>
      <dgm:spPr/>
      <dgm:t>
        <a:bodyPr/>
        <a:lstStyle/>
        <a:p>
          <a:endParaRPr lang="fi-FI"/>
        </a:p>
      </dgm:t>
    </dgm:pt>
    <dgm:pt modelId="{F8067023-50C1-409E-9411-4FCFF13F90E0}">
      <dgm:prSet custT="1"/>
      <dgm:spPr/>
      <dgm:t>
        <a:bodyPr/>
        <a:lstStyle/>
        <a:p>
          <a:endParaRPr lang="fi-FI" sz="1600" err="1"/>
        </a:p>
      </dgm:t>
    </dgm:pt>
    <dgm:pt modelId="{BD8CD334-9E81-4253-B984-27395C59A996}" type="parTrans" cxnId="{E0CD5EA8-A22B-4A9A-83BE-6B86B28E19C7}">
      <dgm:prSet/>
      <dgm:spPr/>
      <dgm:t>
        <a:bodyPr/>
        <a:lstStyle/>
        <a:p>
          <a:endParaRPr lang="fi-FI"/>
        </a:p>
      </dgm:t>
    </dgm:pt>
    <dgm:pt modelId="{20BADA40-8C1B-4977-A0D6-53126D1F6646}" type="sibTrans" cxnId="{E0CD5EA8-A22B-4A9A-83BE-6B86B28E19C7}">
      <dgm:prSet/>
      <dgm:spPr/>
      <dgm:t>
        <a:bodyPr/>
        <a:lstStyle/>
        <a:p>
          <a:endParaRPr lang="fi-FI"/>
        </a:p>
      </dgm:t>
    </dgm:pt>
    <dgm:pt modelId="{E96678F4-E657-4FE3-9F40-C77BDD09A8A8}">
      <dgm:prSet custT="1"/>
      <dgm:spPr/>
      <dgm:t>
        <a:bodyPr/>
        <a:lstStyle/>
        <a:p>
          <a:r>
            <a:rPr lang="fi-FI" sz="1400"/>
            <a:t> </a:t>
          </a:r>
          <a:r>
            <a:rPr lang="fi-FI" sz="1400" err="1"/>
            <a:t>Brådskande</a:t>
          </a:r>
          <a:r>
            <a:rPr lang="fi-FI" sz="1400"/>
            <a:t> </a:t>
          </a:r>
          <a:r>
            <a:rPr lang="fi-FI" sz="1400" err="1"/>
            <a:t>besök</a:t>
          </a:r>
          <a:r>
            <a:rPr lang="fi-FI" sz="1400"/>
            <a:t> i </a:t>
          </a:r>
          <a:r>
            <a:rPr lang="fi-FI" sz="1400" err="1"/>
            <a:t>sjukvården</a:t>
          </a:r>
          <a:endParaRPr lang="fi-FI" sz="1400"/>
        </a:p>
      </dgm:t>
    </dgm:pt>
    <dgm:pt modelId="{1A1BAAB7-668A-4704-8C35-A9687588347D}" type="parTrans" cxnId="{A13301F8-7EEA-475E-B4D9-8EA7595D2712}">
      <dgm:prSet/>
      <dgm:spPr/>
      <dgm:t>
        <a:bodyPr/>
        <a:lstStyle/>
        <a:p>
          <a:endParaRPr lang="fi-FI"/>
        </a:p>
      </dgm:t>
    </dgm:pt>
    <dgm:pt modelId="{DBFCE0D6-CCE1-414C-B651-143E109F2C5B}" type="sibTrans" cxnId="{A13301F8-7EEA-475E-B4D9-8EA7595D2712}">
      <dgm:prSet/>
      <dgm:spPr/>
      <dgm:t>
        <a:bodyPr/>
        <a:lstStyle/>
        <a:p>
          <a:endParaRPr lang="fi-FI"/>
        </a:p>
      </dgm:t>
    </dgm:pt>
    <dgm:pt modelId="{8C87B988-6056-4D95-9CBF-BBF8336F2BB5}">
      <dgm:prSet custT="1"/>
      <dgm:spPr/>
      <dgm:t>
        <a:bodyPr/>
        <a:lstStyle/>
        <a:p>
          <a:r>
            <a:rPr lang="fi-FI" sz="1400"/>
            <a:t> </a:t>
          </a:r>
          <a:r>
            <a:rPr lang="fi-FI" sz="1400" err="1"/>
            <a:t>Sjukvårdens</a:t>
          </a:r>
          <a:r>
            <a:rPr lang="fi-FI" sz="1400"/>
            <a:t> jour</a:t>
          </a:r>
        </a:p>
      </dgm:t>
    </dgm:pt>
    <dgm:pt modelId="{EC24E999-19E3-49E6-A0FA-72489AAB0D42}" type="parTrans" cxnId="{386E99A2-040F-47CF-AF39-D47BCF88910F}">
      <dgm:prSet/>
      <dgm:spPr/>
      <dgm:t>
        <a:bodyPr/>
        <a:lstStyle/>
        <a:p>
          <a:endParaRPr lang="fi-FI"/>
        </a:p>
      </dgm:t>
    </dgm:pt>
    <dgm:pt modelId="{0B1A44B8-CD6B-4ED0-851D-C017C1F9A095}" type="sibTrans" cxnId="{386E99A2-040F-47CF-AF39-D47BCF88910F}">
      <dgm:prSet/>
      <dgm:spPr/>
      <dgm:t>
        <a:bodyPr/>
        <a:lstStyle/>
        <a:p>
          <a:endParaRPr lang="fi-FI"/>
        </a:p>
      </dgm:t>
    </dgm:pt>
    <dgm:pt modelId="{385381AD-7E23-47EF-8298-4965EC23E2F6}">
      <dgm:prSet custT="1"/>
      <dgm:spPr/>
      <dgm:t>
        <a:bodyPr/>
        <a:lstStyle/>
        <a:p>
          <a:r>
            <a:rPr lang="fi-FI" sz="1400"/>
            <a:t> </a:t>
          </a:r>
          <a:r>
            <a:rPr lang="fi-FI" sz="1400" err="1"/>
            <a:t>Socialjour</a:t>
          </a:r>
          <a:endParaRPr lang="fi-FI" sz="1400"/>
        </a:p>
      </dgm:t>
    </dgm:pt>
    <dgm:pt modelId="{5C8D5BE6-2385-4BA2-9682-5BF225EA1690}" type="parTrans" cxnId="{063F393D-A2E2-4DEE-96E7-DEE775EBF240}">
      <dgm:prSet/>
      <dgm:spPr/>
      <dgm:t>
        <a:bodyPr/>
        <a:lstStyle/>
        <a:p>
          <a:endParaRPr lang="fi-FI"/>
        </a:p>
      </dgm:t>
    </dgm:pt>
    <dgm:pt modelId="{A9FD9DDA-BC98-4DA8-9B45-738C46CC988E}" type="sibTrans" cxnId="{063F393D-A2E2-4DEE-96E7-DEE775EBF240}">
      <dgm:prSet/>
      <dgm:spPr/>
      <dgm:t>
        <a:bodyPr/>
        <a:lstStyle/>
        <a:p>
          <a:endParaRPr lang="fi-FI"/>
        </a:p>
      </dgm:t>
    </dgm:pt>
    <dgm:pt modelId="{AC8B4285-6E6C-4200-8B98-E7B965A9EC67}">
      <dgm:prSet/>
      <dgm:spPr/>
      <dgm:t>
        <a:bodyPr/>
        <a:lstStyle/>
        <a:p>
          <a:endParaRPr lang="fi-FI" sz="1000" err="1"/>
        </a:p>
      </dgm:t>
    </dgm:pt>
    <dgm:pt modelId="{3A8EA5E4-04AD-4962-ABE8-22ED6CB0FBA2}" type="parTrans" cxnId="{82E75AED-69C2-49BA-B6EB-FECA1044D8F0}">
      <dgm:prSet/>
      <dgm:spPr/>
      <dgm:t>
        <a:bodyPr/>
        <a:lstStyle/>
        <a:p>
          <a:endParaRPr lang="fi-FI"/>
        </a:p>
      </dgm:t>
    </dgm:pt>
    <dgm:pt modelId="{8BE33335-A5E8-4742-A5C0-B3017AAE6DAB}" type="sibTrans" cxnId="{82E75AED-69C2-49BA-B6EB-FECA1044D8F0}">
      <dgm:prSet/>
      <dgm:spPr/>
      <dgm:t>
        <a:bodyPr/>
        <a:lstStyle/>
        <a:p>
          <a:endParaRPr lang="fi-FI"/>
        </a:p>
      </dgm:t>
    </dgm:pt>
    <dgm:pt modelId="{99FED5E1-CE9E-4FEF-B744-0097E35EF3E9}">
      <dgm:prSet custT="1"/>
      <dgm:spPr/>
      <dgm:t>
        <a:bodyPr anchor="ctr"/>
        <a:lstStyle/>
        <a:p>
          <a:r>
            <a:rPr lang="fi-FI" sz="1200"/>
            <a:t> </a:t>
          </a:r>
          <a:r>
            <a:rPr lang="fi-FI" sz="1200" err="1"/>
            <a:t>Barnpsykiatri</a:t>
          </a:r>
          <a:endParaRPr lang="fi-FI" sz="1200"/>
        </a:p>
      </dgm:t>
    </dgm:pt>
    <dgm:pt modelId="{573D50CD-92E3-4A1B-BD2B-7114F816EF86}" type="parTrans" cxnId="{22D1ACF8-544B-4C70-89E5-F8AACD97E840}">
      <dgm:prSet/>
      <dgm:spPr/>
      <dgm:t>
        <a:bodyPr/>
        <a:lstStyle/>
        <a:p>
          <a:endParaRPr lang="fi-FI"/>
        </a:p>
      </dgm:t>
    </dgm:pt>
    <dgm:pt modelId="{EE913B62-B083-4E17-A8F5-0314B0727D4A}" type="sibTrans" cxnId="{22D1ACF8-544B-4C70-89E5-F8AACD97E840}">
      <dgm:prSet/>
      <dgm:spPr/>
      <dgm:t>
        <a:bodyPr/>
        <a:lstStyle/>
        <a:p>
          <a:endParaRPr lang="fi-FI"/>
        </a:p>
      </dgm:t>
    </dgm:pt>
    <dgm:pt modelId="{D0BA2C80-158F-48EB-BE21-1731A08D83A7}">
      <dgm:prSet custT="1"/>
      <dgm:spPr/>
      <dgm:t>
        <a:bodyPr anchor="ctr"/>
        <a:lstStyle/>
        <a:p>
          <a:r>
            <a:rPr lang="fi-FI" sz="1200"/>
            <a:t> </a:t>
          </a:r>
          <a:r>
            <a:rPr lang="fi-FI" sz="1200" err="1"/>
            <a:t>Ungdomspsykiatri</a:t>
          </a:r>
          <a:endParaRPr lang="fi-FI" sz="1200"/>
        </a:p>
      </dgm:t>
    </dgm:pt>
    <dgm:pt modelId="{94719F5C-86E5-4110-9843-CD8E91287C0F}" type="parTrans" cxnId="{A93ADD3C-353D-465E-B69B-468E40E8FA29}">
      <dgm:prSet/>
      <dgm:spPr/>
      <dgm:t>
        <a:bodyPr/>
        <a:lstStyle/>
        <a:p>
          <a:endParaRPr lang="fi-FI"/>
        </a:p>
      </dgm:t>
    </dgm:pt>
    <dgm:pt modelId="{52D47AFC-A589-4AAF-97AB-49F477F04A03}" type="sibTrans" cxnId="{A93ADD3C-353D-465E-B69B-468E40E8FA29}">
      <dgm:prSet/>
      <dgm:spPr/>
      <dgm:t>
        <a:bodyPr/>
        <a:lstStyle/>
        <a:p>
          <a:endParaRPr lang="fi-FI"/>
        </a:p>
      </dgm:t>
    </dgm:pt>
    <dgm:pt modelId="{742319B2-2082-4318-9636-5FE02510290E}">
      <dgm:prSet custT="1"/>
      <dgm:spPr/>
      <dgm:t>
        <a:bodyPr anchor="ctr"/>
        <a:lstStyle/>
        <a:p>
          <a:r>
            <a:rPr lang="fi-FI" sz="1200"/>
            <a:t> </a:t>
          </a:r>
          <a:r>
            <a:rPr lang="fi-FI" sz="1200" err="1"/>
            <a:t>Behandling</a:t>
          </a:r>
          <a:r>
            <a:rPr lang="fi-FI" sz="1200"/>
            <a:t> av </a:t>
          </a:r>
          <a:r>
            <a:rPr lang="fi-FI" sz="1200" err="1"/>
            <a:t>ätstörningar</a:t>
          </a:r>
          <a:r>
            <a:rPr lang="fi-FI" sz="1200"/>
            <a:t> </a:t>
          </a:r>
        </a:p>
      </dgm:t>
    </dgm:pt>
    <dgm:pt modelId="{563FC938-7F11-43C2-9A2C-6A5996596DC8}" type="parTrans" cxnId="{3363D994-49C5-41EE-AA05-9FE14A788CE6}">
      <dgm:prSet/>
      <dgm:spPr/>
      <dgm:t>
        <a:bodyPr/>
        <a:lstStyle/>
        <a:p>
          <a:endParaRPr lang="fi-FI"/>
        </a:p>
      </dgm:t>
    </dgm:pt>
    <dgm:pt modelId="{A7E611BC-8837-46E8-8594-B4D357172FCC}" type="sibTrans" cxnId="{3363D994-49C5-41EE-AA05-9FE14A788CE6}">
      <dgm:prSet/>
      <dgm:spPr/>
      <dgm:t>
        <a:bodyPr/>
        <a:lstStyle/>
        <a:p>
          <a:endParaRPr lang="fi-FI"/>
        </a:p>
      </dgm:t>
    </dgm:pt>
    <dgm:pt modelId="{362362AF-F82A-4486-9EFD-E0947CECEC7E}">
      <dgm:prSet custT="1"/>
      <dgm:spPr/>
      <dgm:t>
        <a:bodyPr anchor="ctr"/>
        <a:lstStyle/>
        <a:p>
          <a:r>
            <a:rPr lang="fi-FI" sz="1200"/>
            <a:t> </a:t>
          </a:r>
          <a:r>
            <a:rPr lang="fi-FI" sz="1200" err="1"/>
            <a:t>Barnskydd</a:t>
          </a:r>
          <a:endParaRPr lang="fi-FI" sz="1200"/>
        </a:p>
      </dgm:t>
    </dgm:pt>
    <dgm:pt modelId="{9B49C41D-2EC9-40F7-9669-3B86B149B4C4}" type="parTrans" cxnId="{0D5B7630-6AB5-4306-B81D-E8E7AE0FF037}">
      <dgm:prSet/>
      <dgm:spPr/>
      <dgm:t>
        <a:bodyPr/>
        <a:lstStyle/>
        <a:p>
          <a:endParaRPr lang="fi-FI"/>
        </a:p>
      </dgm:t>
    </dgm:pt>
    <dgm:pt modelId="{263482E8-3372-4503-900B-972B7D1E8F62}" type="sibTrans" cxnId="{0D5B7630-6AB5-4306-B81D-E8E7AE0FF037}">
      <dgm:prSet/>
      <dgm:spPr/>
      <dgm:t>
        <a:bodyPr/>
        <a:lstStyle/>
        <a:p>
          <a:endParaRPr lang="fi-FI"/>
        </a:p>
      </dgm:t>
    </dgm:pt>
    <dgm:pt modelId="{1187486F-0006-4D0A-83E6-34F71143017D}">
      <dgm:prSet custT="1"/>
      <dgm:spPr/>
      <dgm:t>
        <a:bodyPr anchor="ctr"/>
        <a:lstStyle/>
        <a:p>
          <a:r>
            <a:rPr lang="sv-SE" sz="1200"/>
            <a:t> Service för personer med funktionsnedsättning (inkl. specialomsorgen) </a:t>
          </a:r>
          <a:endParaRPr lang="fi-FI" sz="1200"/>
        </a:p>
      </dgm:t>
    </dgm:pt>
    <dgm:pt modelId="{361BF6BA-6A84-463E-BE55-C8446662BE55}" type="parTrans" cxnId="{DE17CA0F-5D9E-41E3-BDDA-64DD7657199C}">
      <dgm:prSet/>
      <dgm:spPr/>
      <dgm:t>
        <a:bodyPr/>
        <a:lstStyle/>
        <a:p>
          <a:endParaRPr lang="fi-FI"/>
        </a:p>
      </dgm:t>
    </dgm:pt>
    <dgm:pt modelId="{74AC6DBA-960E-422B-8FFE-5EF4F9DAAB46}" type="sibTrans" cxnId="{DE17CA0F-5D9E-41E3-BDDA-64DD7657199C}">
      <dgm:prSet/>
      <dgm:spPr/>
      <dgm:t>
        <a:bodyPr/>
        <a:lstStyle/>
        <a:p>
          <a:endParaRPr lang="fi-FI"/>
        </a:p>
      </dgm:t>
    </dgm:pt>
    <dgm:pt modelId="{8B2B33A9-3408-47E8-A8A3-1697937C7B81}">
      <dgm:prSet custT="1"/>
      <dgm:spPr/>
      <dgm:t>
        <a:bodyPr anchor="ctr"/>
        <a:lstStyle/>
        <a:p>
          <a:endParaRPr lang="fi-FI" sz="1100"/>
        </a:p>
      </dgm:t>
    </dgm:pt>
    <dgm:pt modelId="{C08A6F40-1E85-4F38-BDD6-21DF82CEF673}" type="parTrans" cxnId="{272A8640-7EA5-4133-A844-6BE20131848E}">
      <dgm:prSet/>
      <dgm:spPr/>
      <dgm:t>
        <a:bodyPr/>
        <a:lstStyle/>
        <a:p>
          <a:endParaRPr lang="fi-FI"/>
        </a:p>
      </dgm:t>
    </dgm:pt>
    <dgm:pt modelId="{BC65CB47-CD0E-4784-97F2-33B737335FCD}" type="sibTrans" cxnId="{272A8640-7EA5-4133-A844-6BE20131848E}">
      <dgm:prSet/>
      <dgm:spPr/>
      <dgm:t>
        <a:bodyPr/>
        <a:lstStyle/>
        <a:p>
          <a:endParaRPr lang="fi-FI"/>
        </a:p>
      </dgm:t>
    </dgm:pt>
    <dgm:pt modelId="{AD6499AB-D9DC-4CFD-B519-605C7840EE47}" type="pres">
      <dgm:prSet presAssocID="{B9026AB9-4F36-4121-A921-7F9CEA75ED77}" presName="cycleMatrixDiagram" presStyleCnt="0">
        <dgm:presLayoutVars>
          <dgm:chMax val="1"/>
          <dgm:dir/>
          <dgm:animLvl val="lvl"/>
          <dgm:resizeHandles val="exact"/>
        </dgm:presLayoutVars>
      </dgm:prSet>
      <dgm:spPr/>
    </dgm:pt>
    <dgm:pt modelId="{AC3C45ED-BDB7-4A82-8A67-79EE53E6E099}" type="pres">
      <dgm:prSet presAssocID="{B9026AB9-4F36-4121-A921-7F9CEA75ED77}" presName="children" presStyleCnt="0"/>
      <dgm:spPr/>
    </dgm:pt>
    <dgm:pt modelId="{00158849-A10B-4DBA-B928-3540B49CFE86}" type="pres">
      <dgm:prSet presAssocID="{B9026AB9-4F36-4121-A921-7F9CEA75ED77}" presName="child1group" presStyleCnt="0"/>
      <dgm:spPr/>
    </dgm:pt>
    <dgm:pt modelId="{6902AAF4-84EA-4B6D-B522-55F743BEA201}" type="pres">
      <dgm:prSet presAssocID="{B9026AB9-4F36-4121-A921-7F9CEA75ED77}" presName="child1" presStyleLbl="bgAcc1" presStyleIdx="0" presStyleCnt="4" custLinFactNeighborX="-26999" custLinFactNeighborY="4604"/>
      <dgm:spPr/>
    </dgm:pt>
    <dgm:pt modelId="{B933231B-C09C-4F60-AFB5-0F87BEFCC03D}" type="pres">
      <dgm:prSet presAssocID="{B9026AB9-4F36-4121-A921-7F9CEA75ED77}" presName="child1Text" presStyleLbl="bgAcc1" presStyleIdx="0" presStyleCnt="4">
        <dgm:presLayoutVars>
          <dgm:bulletEnabled val="1"/>
        </dgm:presLayoutVars>
      </dgm:prSet>
      <dgm:spPr/>
    </dgm:pt>
    <dgm:pt modelId="{6123C6A8-6EE0-4A02-AF62-4A0A730A481D}" type="pres">
      <dgm:prSet presAssocID="{B9026AB9-4F36-4121-A921-7F9CEA75ED77}" presName="child2group" presStyleCnt="0"/>
      <dgm:spPr/>
    </dgm:pt>
    <dgm:pt modelId="{08B53DB5-66F7-45A0-92C3-08BC70E5C3CD}" type="pres">
      <dgm:prSet presAssocID="{B9026AB9-4F36-4121-A921-7F9CEA75ED77}" presName="child2" presStyleLbl="bgAcc1" presStyleIdx="1" presStyleCnt="4" custLinFactNeighborX="18595" custLinFactNeighborY="6009"/>
      <dgm:spPr/>
    </dgm:pt>
    <dgm:pt modelId="{D551BEFC-680E-4CF8-909A-7AF6AD94FA90}" type="pres">
      <dgm:prSet presAssocID="{B9026AB9-4F36-4121-A921-7F9CEA75ED77}" presName="child2Text" presStyleLbl="bgAcc1" presStyleIdx="1" presStyleCnt="4">
        <dgm:presLayoutVars>
          <dgm:bulletEnabled val="1"/>
        </dgm:presLayoutVars>
      </dgm:prSet>
      <dgm:spPr/>
    </dgm:pt>
    <dgm:pt modelId="{C21D9031-F0CE-4F26-A1A9-B3101CE4B8D0}" type="pres">
      <dgm:prSet presAssocID="{B9026AB9-4F36-4121-A921-7F9CEA75ED77}" presName="child3group" presStyleCnt="0"/>
      <dgm:spPr/>
    </dgm:pt>
    <dgm:pt modelId="{B225199E-7446-4263-A072-6C58E4C81AC6}" type="pres">
      <dgm:prSet presAssocID="{B9026AB9-4F36-4121-A921-7F9CEA75ED77}" presName="child3" presStyleLbl="bgAcc1" presStyleIdx="2" presStyleCnt="4" custScaleX="108283" custLinFactNeighborX="17260" custLinFactNeighborY="-1320"/>
      <dgm:spPr/>
    </dgm:pt>
    <dgm:pt modelId="{0C756387-550F-4BDB-8FB4-DA493B1B6883}" type="pres">
      <dgm:prSet presAssocID="{B9026AB9-4F36-4121-A921-7F9CEA75ED77}" presName="child3Text" presStyleLbl="bgAcc1" presStyleIdx="2" presStyleCnt="4">
        <dgm:presLayoutVars>
          <dgm:bulletEnabled val="1"/>
        </dgm:presLayoutVars>
      </dgm:prSet>
      <dgm:spPr/>
    </dgm:pt>
    <dgm:pt modelId="{D5CFB568-93ED-4CF0-923C-2F570B361C4E}" type="pres">
      <dgm:prSet presAssocID="{B9026AB9-4F36-4121-A921-7F9CEA75ED77}" presName="child4group" presStyleCnt="0"/>
      <dgm:spPr/>
    </dgm:pt>
    <dgm:pt modelId="{2A4DDF8F-C011-416B-9BBF-9ABE2292319A}" type="pres">
      <dgm:prSet presAssocID="{B9026AB9-4F36-4121-A921-7F9CEA75ED77}" presName="child4" presStyleLbl="bgAcc1" presStyleIdx="3" presStyleCnt="4" custScaleX="128821" custScaleY="137459" custLinFactNeighborX="-10912" custLinFactNeighborY="-20619"/>
      <dgm:spPr/>
    </dgm:pt>
    <dgm:pt modelId="{ED379D4A-9D3D-42CE-A5A2-DA55A00B7DC3}" type="pres">
      <dgm:prSet presAssocID="{B9026AB9-4F36-4121-A921-7F9CEA75ED77}" presName="child4Text" presStyleLbl="bgAcc1" presStyleIdx="3" presStyleCnt="4">
        <dgm:presLayoutVars>
          <dgm:bulletEnabled val="1"/>
        </dgm:presLayoutVars>
      </dgm:prSet>
      <dgm:spPr/>
    </dgm:pt>
    <dgm:pt modelId="{1CEE9A6E-A649-45B1-9736-2E7970400535}" type="pres">
      <dgm:prSet presAssocID="{B9026AB9-4F36-4121-A921-7F9CEA75ED77}" presName="childPlaceholder" presStyleCnt="0"/>
      <dgm:spPr/>
    </dgm:pt>
    <dgm:pt modelId="{C77BCEAB-82FD-4858-8314-C486DDF51274}" type="pres">
      <dgm:prSet presAssocID="{B9026AB9-4F36-4121-A921-7F9CEA75ED77}" presName="circle" presStyleCnt="0"/>
      <dgm:spPr/>
    </dgm:pt>
    <dgm:pt modelId="{E39CA227-AD46-4110-9CB7-A764E6D3B558}" type="pres">
      <dgm:prSet presAssocID="{B9026AB9-4F36-4121-A921-7F9CEA75ED77}" presName="quadrant1" presStyleLbl="node1" presStyleIdx="0" presStyleCnt="4">
        <dgm:presLayoutVars>
          <dgm:chMax val="1"/>
          <dgm:bulletEnabled val="1"/>
        </dgm:presLayoutVars>
      </dgm:prSet>
      <dgm:spPr/>
    </dgm:pt>
    <dgm:pt modelId="{95DB8FFA-4FD5-4872-BFDE-DB2FC7222799}" type="pres">
      <dgm:prSet presAssocID="{B9026AB9-4F36-4121-A921-7F9CEA75ED77}" presName="quadrant2" presStyleLbl="node1" presStyleIdx="1" presStyleCnt="4">
        <dgm:presLayoutVars>
          <dgm:chMax val="1"/>
          <dgm:bulletEnabled val="1"/>
        </dgm:presLayoutVars>
      </dgm:prSet>
      <dgm:spPr/>
    </dgm:pt>
    <dgm:pt modelId="{C065F21A-476F-40AB-A773-DBB8EC25DD7E}" type="pres">
      <dgm:prSet presAssocID="{B9026AB9-4F36-4121-A921-7F9CEA75ED77}" presName="quadrant3" presStyleLbl="node1" presStyleIdx="2" presStyleCnt="4">
        <dgm:presLayoutVars>
          <dgm:chMax val="1"/>
          <dgm:bulletEnabled val="1"/>
        </dgm:presLayoutVars>
      </dgm:prSet>
      <dgm:spPr/>
    </dgm:pt>
    <dgm:pt modelId="{19875769-15CB-4207-BA66-3F3E9A524B3C}" type="pres">
      <dgm:prSet presAssocID="{B9026AB9-4F36-4121-A921-7F9CEA75ED77}" presName="quadrant4" presStyleLbl="node1" presStyleIdx="3" presStyleCnt="4">
        <dgm:presLayoutVars>
          <dgm:chMax val="1"/>
          <dgm:bulletEnabled val="1"/>
        </dgm:presLayoutVars>
      </dgm:prSet>
      <dgm:spPr/>
    </dgm:pt>
    <dgm:pt modelId="{35B73275-FCC8-410E-91A1-C95FC0EE3230}" type="pres">
      <dgm:prSet presAssocID="{B9026AB9-4F36-4121-A921-7F9CEA75ED77}" presName="quadrantPlaceholder" presStyleCnt="0"/>
      <dgm:spPr/>
    </dgm:pt>
    <dgm:pt modelId="{B554DF31-433C-4C22-BA92-8031E55784CC}" type="pres">
      <dgm:prSet presAssocID="{B9026AB9-4F36-4121-A921-7F9CEA75ED77}" presName="center1" presStyleLbl="fgShp" presStyleIdx="0" presStyleCnt="2"/>
      <dgm:spPr/>
    </dgm:pt>
    <dgm:pt modelId="{CA007992-028B-4104-A457-32AFF154C3E7}" type="pres">
      <dgm:prSet presAssocID="{B9026AB9-4F36-4121-A921-7F9CEA75ED77}" presName="center2" presStyleLbl="fgShp" presStyleIdx="1" presStyleCnt="2"/>
      <dgm:spPr/>
    </dgm:pt>
  </dgm:ptLst>
  <dgm:cxnLst>
    <dgm:cxn modelId="{E7B73401-EC4C-4CB3-9C09-FE4F24E50223}" srcId="{16783F05-7269-4FBC-B788-2C5692AA4FB4}" destId="{F6F953D8-B42A-40B5-88E3-56D7BAC9490F}" srcOrd="0" destOrd="0" parTransId="{5D3FAA30-BD5A-4E8E-B31F-DD62DE5B4E8C}" sibTransId="{EAB8EF3B-F293-4C4B-8A68-16B41FA0AEA4}"/>
    <dgm:cxn modelId="{E9C7D004-F563-402D-B204-DB8EB0CF2E9F}" type="presOf" srcId="{742319B2-2082-4318-9636-5FE02510290E}" destId="{ED379D4A-9D3D-42CE-A5A2-DA55A00B7DC3}" srcOrd="1" destOrd="3" presId="urn:microsoft.com/office/officeart/2005/8/layout/cycle4"/>
    <dgm:cxn modelId="{B01A3F05-109A-4A23-9E3E-A4B1BFFE17DF}" type="presOf" srcId="{1187486F-0006-4D0A-83E6-34F71143017D}" destId="{2A4DDF8F-C011-416B-9BBF-9ABE2292319A}" srcOrd="0" destOrd="5" presId="urn:microsoft.com/office/officeart/2005/8/layout/cycle4"/>
    <dgm:cxn modelId="{79633206-2915-4F25-9516-19248818ED4B}" type="presOf" srcId="{6A18C574-5F1F-4337-ABC3-949E734D4479}" destId="{6902AAF4-84EA-4B6D-B522-55F743BEA201}" srcOrd="0" destOrd="1" presId="urn:microsoft.com/office/officeart/2005/8/layout/cycle4"/>
    <dgm:cxn modelId="{8CBF3908-9CD4-44D2-8602-4F65054B551A}" type="presOf" srcId="{99FED5E1-CE9E-4FEF-B744-0097E35EF3E9}" destId="{2A4DDF8F-C011-416B-9BBF-9ABE2292319A}" srcOrd="0" destOrd="1" presId="urn:microsoft.com/office/officeart/2005/8/layout/cycle4"/>
    <dgm:cxn modelId="{80D4F608-2838-4518-9E5B-8A21E04D5F51}" type="presOf" srcId="{6F50F9A1-0059-4473-B4F9-DA09D6FD0E33}" destId="{95DB8FFA-4FD5-4872-BFDE-DB2FC7222799}" srcOrd="0" destOrd="0" presId="urn:microsoft.com/office/officeart/2005/8/layout/cycle4"/>
    <dgm:cxn modelId="{9672650A-1FB7-4E03-870F-5A0BCFA8400A}" srcId="{B9026AB9-4F36-4121-A921-7F9CEA75ED77}" destId="{16783F05-7269-4FBC-B788-2C5692AA4FB4}" srcOrd="3" destOrd="0" parTransId="{701A3434-18E8-4B37-9FDC-18A40EB2C14E}" sibTransId="{00D9ED53-095D-421D-ABD6-679B5C9A093B}"/>
    <dgm:cxn modelId="{7CE2FF0A-C8F7-4BC4-A5ED-4AE5CE5FD4D1}" type="presOf" srcId="{4859F433-D095-46A0-B75C-5F48C73931BD}" destId="{6902AAF4-84EA-4B6D-B522-55F743BEA201}" srcOrd="0" destOrd="2" presId="urn:microsoft.com/office/officeart/2005/8/layout/cycle4"/>
    <dgm:cxn modelId="{DE17CA0F-5D9E-41E3-BDDA-64DD7657199C}" srcId="{16783F05-7269-4FBC-B788-2C5692AA4FB4}" destId="{1187486F-0006-4D0A-83E6-34F71143017D}" srcOrd="5" destOrd="0" parTransId="{361BF6BA-6A84-463E-BE55-C8446662BE55}" sibTransId="{74AC6DBA-960E-422B-8FFE-5EF4F9DAAB46}"/>
    <dgm:cxn modelId="{6B598015-E73F-4608-A795-62078F323F3E}" type="presOf" srcId="{D0BA2C80-158F-48EB-BE21-1731A08D83A7}" destId="{ED379D4A-9D3D-42CE-A5A2-DA55A00B7DC3}" srcOrd="1" destOrd="2" presId="urn:microsoft.com/office/officeart/2005/8/layout/cycle4"/>
    <dgm:cxn modelId="{344E801A-4EAC-4239-BABC-5DAB68770CB2}" type="presOf" srcId="{385381AD-7E23-47EF-8298-4965EC23E2F6}" destId="{B225199E-7446-4263-A072-6C58E4C81AC6}" srcOrd="0" destOrd="3" presId="urn:microsoft.com/office/officeart/2005/8/layout/cycle4"/>
    <dgm:cxn modelId="{71112B1D-314D-46A4-9578-8CCCD3751071}" type="presOf" srcId="{D0BA2C80-158F-48EB-BE21-1731A08D83A7}" destId="{2A4DDF8F-C011-416B-9BBF-9ABE2292319A}" srcOrd="0" destOrd="2" presId="urn:microsoft.com/office/officeart/2005/8/layout/cycle4"/>
    <dgm:cxn modelId="{A01F3F21-5302-4FFC-B0F4-2BA653B5369D}" type="presOf" srcId="{362362AF-F82A-4486-9EFD-E0947CECEC7E}" destId="{2A4DDF8F-C011-416B-9BBF-9ABE2292319A}" srcOrd="0" destOrd="4" presId="urn:microsoft.com/office/officeart/2005/8/layout/cycle4"/>
    <dgm:cxn modelId="{D8AAC025-ECE2-413E-9609-EF16A7961531}" type="presOf" srcId="{742319B2-2082-4318-9636-5FE02510290E}" destId="{2A4DDF8F-C011-416B-9BBF-9ABE2292319A}" srcOrd="0" destOrd="3" presId="urn:microsoft.com/office/officeart/2005/8/layout/cycle4"/>
    <dgm:cxn modelId="{3B7DA626-5DBC-4783-BAE2-34EC7474BCBD}" type="presOf" srcId="{8B2B33A9-3408-47E8-A8A3-1697937C7B81}" destId="{2A4DDF8F-C011-416B-9BBF-9ABE2292319A}" srcOrd="0" destOrd="6" presId="urn:microsoft.com/office/officeart/2005/8/layout/cycle4"/>
    <dgm:cxn modelId="{0CEA772A-B5D8-4068-928A-4389C6D6FCAB}" type="presOf" srcId="{FDF36A52-BF8C-475F-BC18-08F79659D374}" destId="{6902AAF4-84EA-4B6D-B522-55F743BEA201}" srcOrd="0" destOrd="0" presId="urn:microsoft.com/office/officeart/2005/8/layout/cycle4"/>
    <dgm:cxn modelId="{0D5B7630-6AB5-4306-B81D-E8E7AE0FF037}" srcId="{16783F05-7269-4FBC-B788-2C5692AA4FB4}" destId="{362362AF-F82A-4486-9EFD-E0947CECEC7E}" srcOrd="4" destOrd="0" parTransId="{9B49C41D-2EC9-40F7-9669-3B86B149B4C4}" sibTransId="{263482E8-3372-4503-900B-972B7D1E8F62}"/>
    <dgm:cxn modelId="{1392FB30-FA46-4088-BC09-52988BDBEC07}" type="presOf" srcId="{F8067023-50C1-409E-9411-4FCFF13F90E0}" destId="{08B53DB5-66F7-45A0-92C3-08BC70E5C3CD}" srcOrd="0" destOrd="4" presId="urn:microsoft.com/office/officeart/2005/8/layout/cycle4"/>
    <dgm:cxn modelId="{46DB7A33-B86F-4355-A4BB-5DC118F99215}" type="presOf" srcId="{8B2B33A9-3408-47E8-A8A3-1697937C7B81}" destId="{ED379D4A-9D3D-42CE-A5A2-DA55A00B7DC3}" srcOrd="1" destOrd="6" presId="urn:microsoft.com/office/officeart/2005/8/layout/cycle4"/>
    <dgm:cxn modelId="{6A011537-FE55-4FF9-A7A5-BDDC223C31FD}" type="presOf" srcId="{FDF36A52-BF8C-475F-BC18-08F79659D374}" destId="{B933231B-C09C-4F60-AFB5-0F87BEFCC03D}" srcOrd="1" destOrd="0" presId="urn:microsoft.com/office/officeart/2005/8/layout/cycle4"/>
    <dgm:cxn modelId="{A93ADD3C-353D-465E-B69B-468E40E8FA29}" srcId="{16783F05-7269-4FBC-B788-2C5692AA4FB4}" destId="{D0BA2C80-158F-48EB-BE21-1731A08D83A7}" srcOrd="2" destOrd="0" parTransId="{94719F5C-86E5-4110-9843-CD8E91287C0F}" sibTransId="{52D47AFC-A589-4AAF-97AB-49F477F04A03}"/>
    <dgm:cxn modelId="{063F393D-A2E2-4DEE-96E7-DEE775EBF240}" srcId="{6E7E6062-E0ED-4B8C-846E-63DFFE23F500}" destId="{385381AD-7E23-47EF-8298-4965EC23E2F6}" srcOrd="3" destOrd="0" parTransId="{5C8D5BE6-2385-4BA2-9682-5BF225EA1690}" sibTransId="{A9FD9DDA-BC98-4DA8-9B45-738C46CC988E}"/>
    <dgm:cxn modelId="{272A8640-7EA5-4133-A844-6BE20131848E}" srcId="{16783F05-7269-4FBC-B788-2C5692AA4FB4}" destId="{8B2B33A9-3408-47E8-A8A3-1697937C7B81}" srcOrd="6" destOrd="0" parTransId="{C08A6F40-1E85-4F38-BDD6-21DF82CEF673}" sibTransId="{BC65CB47-CD0E-4784-97F2-33B737335FCD}"/>
    <dgm:cxn modelId="{E88C3763-F352-4901-882E-F0611DF71441}" type="presOf" srcId="{6A18C574-5F1F-4337-ABC3-949E734D4479}" destId="{B933231B-C09C-4F60-AFB5-0F87BEFCC03D}" srcOrd="1" destOrd="1" presId="urn:microsoft.com/office/officeart/2005/8/layout/cycle4"/>
    <dgm:cxn modelId="{FA2AE663-05B4-4564-8BE1-3114395CA2D7}" type="presOf" srcId="{E96678F4-E657-4FE3-9F40-C77BDD09A8A8}" destId="{0C756387-550F-4BDB-8FB4-DA493B1B6883}" srcOrd="1" destOrd="1" presId="urn:microsoft.com/office/officeart/2005/8/layout/cycle4"/>
    <dgm:cxn modelId="{78812F44-5D45-4EBE-B942-1B0EA4FFF04F}" type="presOf" srcId="{669BD9BB-902F-402C-9339-C6CA534DCA78}" destId="{D551BEFC-680E-4CF8-909A-7AF6AD94FA90}" srcOrd="1" destOrd="3" presId="urn:microsoft.com/office/officeart/2005/8/layout/cycle4"/>
    <dgm:cxn modelId="{42ED8869-90F7-4E4F-8EB0-4B28664F3283}" type="presOf" srcId="{6E7E6062-E0ED-4B8C-846E-63DFFE23F500}" destId="{C065F21A-476F-40AB-A773-DBB8EC25DD7E}" srcOrd="0" destOrd="0" presId="urn:microsoft.com/office/officeart/2005/8/layout/cycle4"/>
    <dgm:cxn modelId="{010B7474-748E-4626-8EC2-8F5741E751C8}" srcId="{6F50F9A1-0059-4473-B4F9-DA09D6FD0E33}" destId="{669BD9BB-902F-402C-9339-C6CA534DCA78}" srcOrd="3" destOrd="0" parTransId="{A5D8CBCC-B0D5-4EEB-859A-85E07A38B676}" sibTransId="{54254ABB-3FEC-4C8A-80A6-B483AFD3F444}"/>
    <dgm:cxn modelId="{D8C58374-CDF6-4007-A600-7644CE7E25F2}" type="presOf" srcId="{F8067023-50C1-409E-9411-4FCFF13F90E0}" destId="{D551BEFC-680E-4CF8-909A-7AF6AD94FA90}" srcOrd="1" destOrd="4" presId="urn:microsoft.com/office/officeart/2005/8/layout/cycle4"/>
    <dgm:cxn modelId="{08C29375-CB3C-46AF-BF1B-C1153503D845}" type="presOf" srcId="{F6F953D8-B42A-40B5-88E3-56D7BAC9490F}" destId="{ED379D4A-9D3D-42CE-A5A2-DA55A00B7DC3}" srcOrd="1" destOrd="0" presId="urn:microsoft.com/office/officeart/2005/8/layout/cycle4"/>
    <dgm:cxn modelId="{690B2556-77F8-4C50-9EFE-0407DCD4C03F}" type="presOf" srcId="{4859F433-D095-46A0-B75C-5F48C73931BD}" destId="{B933231B-C09C-4F60-AFB5-0F87BEFCC03D}" srcOrd="1" destOrd="2" presId="urn:microsoft.com/office/officeart/2005/8/layout/cycle4"/>
    <dgm:cxn modelId="{B6C87956-94DC-419E-BB14-C2B26B6A8DB3}" type="presOf" srcId="{8C87B988-6056-4D95-9CBF-BBF8336F2BB5}" destId="{B225199E-7446-4263-A072-6C58E4C81AC6}" srcOrd="0" destOrd="2" presId="urn:microsoft.com/office/officeart/2005/8/layout/cycle4"/>
    <dgm:cxn modelId="{DF1F2378-DCB6-44C5-B7A8-6EE6DA73A3F0}" type="presOf" srcId="{F8F6E554-56CC-4699-A733-A096CCDB4830}" destId="{E39CA227-AD46-4110-9CB7-A764E6D3B558}" srcOrd="0" destOrd="0" presId="urn:microsoft.com/office/officeart/2005/8/layout/cycle4"/>
    <dgm:cxn modelId="{A3F78F87-5707-4147-9877-988AC2E8D8A0}" type="presOf" srcId="{E96678F4-E657-4FE3-9F40-C77BDD09A8A8}" destId="{B225199E-7446-4263-A072-6C58E4C81AC6}" srcOrd="0" destOrd="1" presId="urn:microsoft.com/office/officeart/2005/8/layout/cycle4"/>
    <dgm:cxn modelId="{475CB093-804C-403D-8FCF-CE06C46395E9}" type="presOf" srcId="{AC8B4285-6E6C-4200-8B98-E7B965A9EC67}" destId="{0C756387-550F-4BDB-8FB4-DA493B1B6883}" srcOrd="1" destOrd="4" presId="urn:microsoft.com/office/officeart/2005/8/layout/cycle4"/>
    <dgm:cxn modelId="{3363D994-49C5-41EE-AA05-9FE14A788CE6}" srcId="{16783F05-7269-4FBC-B788-2C5692AA4FB4}" destId="{742319B2-2082-4318-9636-5FE02510290E}" srcOrd="3" destOrd="0" parTransId="{563FC938-7F11-43C2-9A2C-6A5996596DC8}" sibTransId="{A7E611BC-8837-46E8-8594-B4D357172FCC}"/>
    <dgm:cxn modelId="{46D7F194-AEF9-4894-AC34-A43054E50330}" type="presOf" srcId="{FD373E7D-2B6E-4BC6-A411-FBD79E3A09F4}" destId="{08B53DB5-66F7-45A0-92C3-08BC70E5C3CD}" srcOrd="0" destOrd="1" presId="urn:microsoft.com/office/officeart/2005/8/layout/cycle4"/>
    <dgm:cxn modelId="{F81D98A1-0AA4-4598-A227-EC33AAC7F651}" srcId="{B9026AB9-4F36-4121-A921-7F9CEA75ED77}" destId="{6E7E6062-E0ED-4B8C-846E-63DFFE23F500}" srcOrd="2" destOrd="0" parTransId="{F5A2734C-134F-4A12-A285-1132EEBBC964}" sibTransId="{A6F740B8-DB01-4BF4-B4E6-238993DE9088}"/>
    <dgm:cxn modelId="{386E99A2-040F-47CF-AF39-D47BCF88910F}" srcId="{6E7E6062-E0ED-4B8C-846E-63DFFE23F500}" destId="{8C87B988-6056-4D95-9CBF-BBF8336F2BB5}" srcOrd="2" destOrd="0" parTransId="{EC24E999-19E3-49E6-A0FA-72489AAB0D42}" sibTransId="{0B1A44B8-CD6B-4ED0-851D-C017C1F9A095}"/>
    <dgm:cxn modelId="{45A2F6A3-71C3-4696-861D-6AB22B623360}" type="presOf" srcId="{EECD1A6B-AB59-4433-ABF5-4D462A1667B5}" destId="{08B53DB5-66F7-45A0-92C3-08BC70E5C3CD}" srcOrd="0" destOrd="0" presId="urn:microsoft.com/office/officeart/2005/8/layout/cycle4"/>
    <dgm:cxn modelId="{5D9E27A6-E987-462C-9DD9-DE85317AD434}" type="presOf" srcId="{669BD9BB-902F-402C-9339-C6CA534DCA78}" destId="{08B53DB5-66F7-45A0-92C3-08BC70E5C3CD}" srcOrd="0" destOrd="3" presId="urn:microsoft.com/office/officeart/2005/8/layout/cycle4"/>
    <dgm:cxn modelId="{E0CD5EA8-A22B-4A9A-83BE-6B86B28E19C7}" srcId="{6F50F9A1-0059-4473-B4F9-DA09D6FD0E33}" destId="{F8067023-50C1-409E-9411-4FCFF13F90E0}" srcOrd="4" destOrd="0" parTransId="{BD8CD334-9E81-4253-B984-27395C59A996}" sibTransId="{20BADA40-8C1B-4977-A0D6-53126D1F6646}"/>
    <dgm:cxn modelId="{E1C4A6A8-CE10-4136-BF93-05C2BBD368B1}" srcId="{6F50F9A1-0059-4473-B4F9-DA09D6FD0E33}" destId="{EECD1A6B-AB59-4433-ABF5-4D462A1667B5}" srcOrd="0" destOrd="0" parTransId="{0D1DC3C8-C16A-4908-9476-F2334553FB52}" sibTransId="{AD13B79F-9364-4AE5-B083-D0552C8EA0C6}"/>
    <dgm:cxn modelId="{4B100AB1-C2A3-47FD-8D54-AD99D6A08D0E}" srcId="{6F50F9A1-0059-4473-B4F9-DA09D6FD0E33}" destId="{830A8EB0-36E0-4EB7-AA12-974CE1A0BD67}" srcOrd="2" destOrd="0" parTransId="{DD495485-B493-4997-8FF2-AD897552240A}" sibTransId="{442117D4-E03D-4A63-95B5-A87BCA33BF7F}"/>
    <dgm:cxn modelId="{FF0AC0B4-0908-46C2-B1B3-2CDD890AF1EF}" srcId="{B9026AB9-4F36-4121-A921-7F9CEA75ED77}" destId="{6F50F9A1-0059-4473-B4F9-DA09D6FD0E33}" srcOrd="1" destOrd="0" parTransId="{8F42BCB3-C137-46A2-9872-8410CB905F01}" sibTransId="{C8EC5301-3AF3-40C2-B1E0-DE581341B1CA}"/>
    <dgm:cxn modelId="{47957EBB-21E1-46AA-BF9B-3BE06ADE51F8}" srcId="{F8F6E554-56CC-4699-A733-A096CCDB4830}" destId="{FDF36A52-BF8C-475F-BC18-08F79659D374}" srcOrd="0" destOrd="0" parTransId="{FBF5BD53-BAB6-4886-81A5-0B681AF736FD}" sibTransId="{0DF80497-544F-4049-B1C9-15B799A0BC4E}"/>
    <dgm:cxn modelId="{82CAC5C0-B210-4983-AC20-42E34FE8FE9A}" type="presOf" srcId="{AC8B4285-6E6C-4200-8B98-E7B965A9EC67}" destId="{B225199E-7446-4263-A072-6C58E4C81AC6}" srcOrd="0" destOrd="4" presId="urn:microsoft.com/office/officeart/2005/8/layout/cycle4"/>
    <dgm:cxn modelId="{9D5C5FC4-B3A7-4F97-BD35-B4A292DC0CE8}" srcId="{6E7E6062-E0ED-4B8C-846E-63DFFE23F500}" destId="{4D65E4A4-4E2B-43C9-998A-576BC9C4228B}" srcOrd="0" destOrd="0" parTransId="{700D0EB2-43A9-43B6-9B92-3DEF23CD9705}" sibTransId="{0115E28A-344B-4A60-B13E-5251A708E476}"/>
    <dgm:cxn modelId="{3A1A87C5-5D71-46BB-87E7-14E3C980F240}" type="presOf" srcId="{362362AF-F82A-4486-9EFD-E0947CECEC7E}" destId="{ED379D4A-9D3D-42CE-A5A2-DA55A00B7DC3}" srcOrd="1" destOrd="4" presId="urn:microsoft.com/office/officeart/2005/8/layout/cycle4"/>
    <dgm:cxn modelId="{B40D5ACA-054B-4749-B7B3-5133A900E969}" type="presOf" srcId="{16783F05-7269-4FBC-B788-2C5692AA4FB4}" destId="{19875769-15CB-4207-BA66-3F3E9A524B3C}" srcOrd="0" destOrd="0" presId="urn:microsoft.com/office/officeart/2005/8/layout/cycle4"/>
    <dgm:cxn modelId="{0FAB9AD1-83E4-4D34-A882-26C7F4E46B6E}" type="presOf" srcId="{8C87B988-6056-4D95-9CBF-BBF8336F2BB5}" destId="{0C756387-550F-4BDB-8FB4-DA493B1B6883}" srcOrd="1" destOrd="2" presId="urn:microsoft.com/office/officeart/2005/8/layout/cycle4"/>
    <dgm:cxn modelId="{D4BE6FD2-FAA2-41AD-9B61-E64045EAD9F1}" srcId="{B9026AB9-4F36-4121-A921-7F9CEA75ED77}" destId="{F8F6E554-56CC-4699-A733-A096CCDB4830}" srcOrd="0" destOrd="0" parTransId="{702A2B3F-3DDD-4328-A437-2DDF1A0AFB3D}" sibTransId="{A4EA9F8E-904C-4933-8D92-0F53EA375303}"/>
    <dgm:cxn modelId="{AA1464D4-3109-4594-B182-7161FB1298C3}" srcId="{F8F6E554-56CC-4699-A733-A096CCDB4830}" destId="{4859F433-D095-46A0-B75C-5F48C73931BD}" srcOrd="2" destOrd="0" parTransId="{19ECE896-0FA3-45A8-8533-FC8E9800DFB8}" sibTransId="{F89C932F-7684-42EA-B8E3-893414CAEC2E}"/>
    <dgm:cxn modelId="{0BCA65D5-6FFD-4EF5-96C7-F86308B2CF72}" type="presOf" srcId="{830A8EB0-36E0-4EB7-AA12-974CE1A0BD67}" destId="{D551BEFC-680E-4CF8-909A-7AF6AD94FA90}" srcOrd="1" destOrd="2" presId="urn:microsoft.com/office/officeart/2005/8/layout/cycle4"/>
    <dgm:cxn modelId="{707BBCDC-3F1A-4DAF-A578-21242055256E}" type="presOf" srcId="{EECD1A6B-AB59-4433-ABF5-4D462A1667B5}" destId="{D551BEFC-680E-4CF8-909A-7AF6AD94FA90}" srcOrd="1" destOrd="0" presId="urn:microsoft.com/office/officeart/2005/8/layout/cycle4"/>
    <dgm:cxn modelId="{EE4D68DE-674C-459A-8B0E-34D3F4088BCF}" type="presOf" srcId="{B9026AB9-4F36-4121-A921-7F9CEA75ED77}" destId="{AD6499AB-D9DC-4CFD-B519-605C7840EE47}" srcOrd="0" destOrd="0" presId="urn:microsoft.com/office/officeart/2005/8/layout/cycle4"/>
    <dgm:cxn modelId="{BBEC31E1-4BCA-4D2B-B811-F7166586250E}" srcId="{F8F6E554-56CC-4699-A733-A096CCDB4830}" destId="{6A18C574-5F1F-4337-ABC3-949E734D4479}" srcOrd="1" destOrd="0" parTransId="{C1D5139D-27A4-4F4F-80EF-74507E951938}" sibTransId="{40F59D33-E2A0-4C11-860B-ED8D538F93EF}"/>
    <dgm:cxn modelId="{D3063EEB-B79E-4341-AF83-C143395D9BCB}" type="presOf" srcId="{F6F953D8-B42A-40B5-88E3-56D7BAC9490F}" destId="{2A4DDF8F-C011-416B-9BBF-9ABE2292319A}" srcOrd="0" destOrd="0" presId="urn:microsoft.com/office/officeart/2005/8/layout/cycle4"/>
    <dgm:cxn modelId="{9F956CEC-1CB9-4169-9CCF-0A77EE13C81A}" type="presOf" srcId="{1187486F-0006-4D0A-83E6-34F71143017D}" destId="{ED379D4A-9D3D-42CE-A5A2-DA55A00B7DC3}" srcOrd="1" destOrd="5" presId="urn:microsoft.com/office/officeart/2005/8/layout/cycle4"/>
    <dgm:cxn modelId="{82E75AED-69C2-49BA-B6EB-FECA1044D8F0}" srcId="{6E7E6062-E0ED-4B8C-846E-63DFFE23F500}" destId="{AC8B4285-6E6C-4200-8B98-E7B965A9EC67}" srcOrd="4" destOrd="0" parTransId="{3A8EA5E4-04AD-4962-ABE8-22ED6CB0FBA2}" sibTransId="{8BE33335-A5E8-4742-A5C0-B3017AAE6DAB}"/>
    <dgm:cxn modelId="{B9A309F0-F511-4F05-801C-4215CBB87A4A}" type="presOf" srcId="{385381AD-7E23-47EF-8298-4965EC23E2F6}" destId="{0C756387-550F-4BDB-8FB4-DA493B1B6883}" srcOrd="1" destOrd="3" presId="urn:microsoft.com/office/officeart/2005/8/layout/cycle4"/>
    <dgm:cxn modelId="{03295AF4-2F41-4C24-BB94-058B875376AC}" type="presOf" srcId="{99FED5E1-CE9E-4FEF-B744-0097E35EF3E9}" destId="{ED379D4A-9D3D-42CE-A5A2-DA55A00B7DC3}" srcOrd="1" destOrd="1" presId="urn:microsoft.com/office/officeart/2005/8/layout/cycle4"/>
    <dgm:cxn modelId="{3E08C1F4-E5D4-441A-ACC5-D557E202E450}" type="presOf" srcId="{830A8EB0-36E0-4EB7-AA12-974CE1A0BD67}" destId="{08B53DB5-66F7-45A0-92C3-08BC70E5C3CD}" srcOrd="0" destOrd="2" presId="urn:microsoft.com/office/officeart/2005/8/layout/cycle4"/>
    <dgm:cxn modelId="{A13301F8-7EEA-475E-B4D9-8EA7595D2712}" srcId="{6E7E6062-E0ED-4B8C-846E-63DFFE23F500}" destId="{E96678F4-E657-4FE3-9F40-C77BDD09A8A8}" srcOrd="1" destOrd="0" parTransId="{1A1BAAB7-668A-4704-8C35-A9687588347D}" sibTransId="{DBFCE0D6-CCE1-414C-B651-143E109F2C5B}"/>
    <dgm:cxn modelId="{22D1ACF8-544B-4C70-89E5-F8AACD97E840}" srcId="{16783F05-7269-4FBC-B788-2C5692AA4FB4}" destId="{99FED5E1-CE9E-4FEF-B744-0097E35EF3E9}" srcOrd="1" destOrd="0" parTransId="{573D50CD-92E3-4A1B-BD2B-7114F816EF86}" sibTransId="{EE913B62-B083-4E17-A8F5-0314B0727D4A}"/>
    <dgm:cxn modelId="{323814F9-1A9A-4A5D-9856-C2C100196897}" type="presOf" srcId="{FD373E7D-2B6E-4BC6-A411-FBD79E3A09F4}" destId="{D551BEFC-680E-4CF8-909A-7AF6AD94FA90}" srcOrd="1" destOrd="1" presId="urn:microsoft.com/office/officeart/2005/8/layout/cycle4"/>
    <dgm:cxn modelId="{C8D26CFA-AF3C-4E17-A80D-74AC76A02F1B}" type="presOf" srcId="{4D65E4A4-4E2B-43C9-998A-576BC9C4228B}" destId="{0C756387-550F-4BDB-8FB4-DA493B1B6883}" srcOrd="1" destOrd="0" presId="urn:microsoft.com/office/officeart/2005/8/layout/cycle4"/>
    <dgm:cxn modelId="{2F53FFFA-EBDD-4AED-9BF2-838B5118816C}" srcId="{6F50F9A1-0059-4473-B4F9-DA09D6FD0E33}" destId="{FD373E7D-2B6E-4BC6-A411-FBD79E3A09F4}" srcOrd="1" destOrd="0" parTransId="{367509FB-8447-4EA9-B5FB-454914B2D190}" sibTransId="{7B27E8C0-4257-4D6F-87A8-C40B08D752C0}"/>
    <dgm:cxn modelId="{4FDB47FB-A6C1-4065-9608-83EED1BFB6E9}" type="presOf" srcId="{4D65E4A4-4E2B-43C9-998A-576BC9C4228B}" destId="{B225199E-7446-4263-A072-6C58E4C81AC6}" srcOrd="0" destOrd="0" presId="urn:microsoft.com/office/officeart/2005/8/layout/cycle4"/>
    <dgm:cxn modelId="{67F72A8A-7138-49D1-B71B-CFAB85E05D6A}" type="presParOf" srcId="{AD6499AB-D9DC-4CFD-B519-605C7840EE47}" destId="{AC3C45ED-BDB7-4A82-8A67-79EE53E6E099}" srcOrd="0" destOrd="0" presId="urn:microsoft.com/office/officeart/2005/8/layout/cycle4"/>
    <dgm:cxn modelId="{A93230CA-0911-40E7-BC3F-E64A866D3680}" type="presParOf" srcId="{AC3C45ED-BDB7-4A82-8A67-79EE53E6E099}" destId="{00158849-A10B-4DBA-B928-3540B49CFE86}" srcOrd="0" destOrd="0" presId="urn:microsoft.com/office/officeart/2005/8/layout/cycle4"/>
    <dgm:cxn modelId="{6B9C11BE-099A-4668-9909-81C63D8674FF}" type="presParOf" srcId="{00158849-A10B-4DBA-B928-3540B49CFE86}" destId="{6902AAF4-84EA-4B6D-B522-55F743BEA201}" srcOrd="0" destOrd="0" presId="urn:microsoft.com/office/officeart/2005/8/layout/cycle4"/>
    <dgm:cxn modelId="{22ECCD61-DC31-4A2F-8CEB-8862909D4E9E}" type="presParOf" srcId="{00158849-A10B-4DBA-B928-3540B49CFE86}" destId="{B933231B-C09C-4F60-AFB5-0F87BEFCC03D}" srcOrd="1" destOrd="0" presId="urn:microsoft.com/office/officeart/2005/8/layout/cycle4"/>
    <dgm:cxn modelId="{0BE1A052-BF8B-4DDB-A0A0-67A9D7386CDE}" type="presParOf" srcId="{AC3C45ED-BDB7-4A82-8A67-79EE53E6E099}" destId="{6123C6A8-6EE0-4A02-AF62-4A0A730A481D}" srcOrd="1" destOrd="0" presId="urn:microsoft.com/office/officeart/2005/8/layout/cycle4"/>
    <dgm:cxn modelId="{703A65B5-2995-49A5-A028-8F3B3B7D8420}" type="presParOf" srcId="{6123C6A8-6EE0-4A02-AF62-4A0A730A481D}" destId="{08B53DB5-66F7-45A0-92C3-08BC70E5C3CD}" srcOrd="0" destOrd="0" presId="urn:microsoft.com/office/officeart/2005/8/layout/cycle4"/>
    <dgm:cxn modelId="{89794D27-98C3-4D35-83F9-26A21C2F3F6B}" type="presParOf" srcId="{6123C6A8-6EE0-4A02-AF62-4A0A730A481D}" destId="{D551BEFC-680E-4CF8-909A-7AF6AD94FA90}" srcOrd="1" destOrd="0" presId="urn:microsoft.com/office/officeart/2005/8/layout/cycle4"/>
    <dgm:cxn modelId="{B2AABB4D-E0DC-4B13-B21A-0F5B64EBFBEE}" type="presParOf" srcId="{AC3C45ED-BDB7-4A82-8A67-79EE53E6E099}" destId="{C21D9031-F0CE-4F26-A1A9-B3101CE4B8D0}" srcOrd="2" destOrd="0" presId="urn:microsoft.com/office/officeart/2005/8/layout/cycle4"/>
    <dgm:cxn modelId="{FE5E75DC-7072-4962-A014-30986C0DCDF5}" type="presParOf" srcId="{C21D9031-F0CE-4F26-A1A9-B3101CE4B8D0}" destId="{B225199E-7446-4263-A072-6C58E4C81AC6}" srcOrd="0" destOrd="0" presId="urn:microsoft.com/office/officeart/2005/8/layout/cycle4"/>
    <dgm:cxn modelId="{97F148C9-49BA-4B24-BCC5-B111F158E64A}" type="presParOf" srcId="{C21D9031-F0CE-4F26-A1A9-B3101CE4B8D0}" destId="{0C756387-550F-4BDB-8FB4-DA493B1B6883}" srcOrd="1" destOrd="0" presId="urn:microsoft.com/office/officeart/2005/8/layout/cycle4"/>
    <dgm:cxn modelId="{A902DDFE-E89A-496A-8A5B-12899A6C38AF}" type="presParOf" srcId="{AC3C45ED-BDB7-4A82-8A67-79EE53E6E099}" destId="{D5CFB568-93ED-4CF0-923C-2F570B361C4E}" srcOrd="3" destOrd="0" presId="urn:microsoft.com/office/officeart/2005/8/layout/cycle4"/>
    <dgm:cxn modelId="{77CCF9F8-E008-4161-831C-C5872B35A9E8}" type="presParOf" srcId="{D5CFB568-93ED-4CF0-923C-2F570B361C4E}" destId="{2A4DDF8F-C011-416B-9BBF-9ABE2292319A}" srcOrd="0" destOrd="0" presId="urn:microsoft.com/office/officeart/2005/8/layout/cycle4"/>
    <dgm:cxn modelId="{67BF66AD-8E0A-42A5-8F95-2EE8AB42E308}" type="presParOf" srcId="{D5CFB568-93ED-4CF0-923C-2F570B361C4E}" destId="{ED379D4A-9D3D-42CE-A5A2-DA55A00B7DC3}" srcOrd="1" destOrd="0" presId="urn:microsoft.com/office/officeart/2005/8/layout/cycle4"/>
    <dgm:cxn modelId="{73BD89EE-6277-45D3-9EA2-66DAD64D8EC6}" type="presParOf" srcId="{AC3C45ED-BDB7-4A82-8A67-79EE53E6E099}" destId="{1CEE9A6E-A649-45B1-9736-2E7970400535}" srcOrd="4" destOrd="0" presId="urn:microsoft.com/office/officeart/2005/8/layout/cycle4"/>
    <dgm:cxn modelId="{5130449B-11CB-4F14-AE50-02B9CA2B7583}" type="presParOf" srcId="{AD6499AB-D9DC-4CFD-B519-605C7840EE47}" destId="{C77BCEAB-82FD-4858-8314-C486DDF51274}" srcOrd="1" destOrd="0" presId="urn:microsoft.com/office/officeart/2005/8/layout/cycle4"/>
    <dgm:cxn modelId="{AA21103D-E787-4F7F-8026-485449A8CC85}" type="presParOf" srcId="{C77BCEAB-82FD-4858-8314-C486DDF51274}" destId="{E39CA227-AD46-4110-9CB7-A764E6D3B558}" srcOrd="0" destOrd="0" presId="urn:microsoft.com/office/officeart/2005/8/layout/cycle4"/>
    <dgm:cxn modelId="{4EB182DD-C738-4256-A77B-AC902E6F8C88}" type="presParOf" srcId="{C77BCEAB-82FD-4858-8314-C486DDF51274}" destId="{95DB8FFA-4FD5-4872-BFDE-DB2FC7222799}" srcOrd="1" destOrd="0" presId="urn:microsoft.com/office/officeart/2005/8/layout/cycle4"/>
    <dgm:cxn modelId="{EFACF1F9-A818-40E0-AC9B-FB5CC202CA4F}" type="presParOf" srcId="{C77BCEAB-82FD-4858-8314-C486DDF51274}" destId="{C065F21A-476F-40AB-A773-DBB8EC25DD7E}" srcOrd="2" destOrd="0" presId="urn:microsoft.com/office/officeart/2005/8/layout/cycle4"/>
    <dgm:cxn modelId="{539160DE-F61C-44E7-AA9D-9EC93CC1A0D6}" type="presParOf" srcId="{C77BCEAB-82FD-4858-8314-C486DDF51274}" destId="{19875769-15CB-4207-BA66-3F3E9A524B3C}" srcOrd="3" destOrd="0" presId="urn:microsoft.com/office/officeart/2005/8/layout/cycle4"/>
    <dgm:cxn modelId="{DE1C2308-A024-4726-92F8-CFF2AADBFE9B}" type="presParOf" srcId="{C77BCEAB-82FD-4858-8314-C486DDF51274}" destId="{35B73275-FCC8-410E-91A1-C95FC0EE3230}" srcOrd="4" destOrd="0" presId="urn:microsoft.com/office/officeart/2005/8/layout/cycle4"/>
    <dgm:cxn modelId="{8D4AEB6A-9699-4545-8987-3DAE39C64F05}" type="presParOf" srcId="{AD6499AB-D9DC-4CFD-B519-605C7840EE47}" destId="{B554DF31-433C-4C22-BA92-8031E55784CC}" srcOrd="2" destOrd="0" presId="urn:microsoft.com/office/officeart/2005/8/layout/cycle4"/>
    <dgm:cxn modelId="{202AC5B4-FB11-45AF-B851-6A380F361BEE}" type="presParOf" srcId="{AD6499AB-D9DC-4CFD-B519-605C7840EE47}" destId="{CA007992-028B-4104-A457-32AFF154C3E7}"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026AB9-4F36-4121-A921-7F9CEA75ED77}"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F8F6E554-56CC-4699-A733-A096CCDB4830}">
      <dgm:prSet phldrT="[Text]" custT="1"/>
      <dgm:spPr/>
      <dgm:t>
        <a:bodyPr/>
        <a:lstStyle/>
        <a:p>
          <a:r>
            <a:rPr lang="en-US" sz="1800" err="1"/>
            <a:t>Perhekeskus</a:t>
          </a:r>
          <a:endParaRPr lang="en-US" sz="1800"/>
        </a:p>
      </dgm:t>
    </dgm:pt>
    <dgm:pt modelId="{702A2B3F-3DDD-4328-A437-2DDF1A0AFB3D}" type="parTrans" cxnId="{D4BE6FD2-FAA2-41AD-9B61-E64045EAD9F1}">
      <dgm:prSet/>
      <dgm:spPr/>
      <dgm:t>
        <a:bodyPr/>
        <a:lstStyle/>
        <a:p>
          <a:endParaRPr lang="en-US"/>
        </a:p>
      </dgm:t>
    </dgm:pt>
    <dgm:pt modelId="{A4EA9F8E-904C-4933-8D92-0F53EA375303}" type="sibTrans" cxnId="{D4BE6FD2-FAA2-41AD-9B61-E64045EAD9F1}">
      <dgm:prSet/>
      <dgm:spPr/>
      <dgm:t>
        <a:bodyPr/>
        <a:lstStyle/>
        <a:p>
          <a:endParaRPr lang="en-US"/>
        </a:p>
      </dgm:t>
    </dgm:pt>
    <dgm:pt modelId="{FDF36A52-BF8C-475F-BC18-08F79659D374}">
      <dgm:prSet phldrT="[Text]" custT="1"/>
      <dgm:spPr/>
      <dgm:t>
        <a:bodyPr/>
        <a:lstStyle/>
        <a:p>
          <a:r>
            <a:rPr lang="en-US" sz="1600" err="1"/>
            <a:t>Lastenneuvola</a:t>
          </a:r>
          <a:endParaRPr lang="en-US" sz="1600"/>
        </a:p>
      </dgm:t>
    </dgm:pt>
    <dgm:pt modelId="{FBF5BD53-BAB6-4886-81A5-0B681AF736FD}" type="parTrans" cxnId="{47957EBB-21E1-46AA-BF9B-3BE06ADE51F8}">
      <dgm:prSet/>
      <dgm:spPr/>
      <dgm:t>
        <a:bodyPr/>
        <a:lstStyle/>
        <a:p>
          <a:endParaRPr lang="en-US"/>
        </a:p>
      </dgm:t>
    </dgm:pt>
    <dgm:pt modelId="{0DF80497-544F-4049-B1C9-15B799A0BC4E}" type="sibTrans" cxnId="{47957EBB-21E1-46AA-BF9B-3BE06ADE51F8}">
      <dgm:prSet/>
      <dgm:spPr/>
      <dgm:t>
        <a:bodyPr/>
        <a:lstStyle/>
        <a:p>
          <a:endParaRPr lang="en-US"/>
        </a:p>
      </dgm:t>
    </dgm:pt>
    <dgm:pt modelId="{6F50F9A1-0059-4473-B4F9-DA09D6FD0E33}">
      <dgm:prSet phldrT="[Text]" custT="1"/>
      <dgm:spPr/>
      <dgm:t>
        <a:bodyPr/>
        <a:lstStyle/>
        <a:p>
          <a:r>
            <a:rPr lang="en-US" sz="1800" err="1"/>
            <a:t>Koulu</a:t>
          </a:r>
          <a:r>
            <a:rPr lang="en-US" sz="1800"/>
            <a:t>- ja </a:t>
          </a:r>
          <a:r>
            <a:rPr lang="en-US" sz="1800" err="1"/>
            <a:t>opiskeluterveydenhuolto</a:t>
          </a:r>
          <a:endParaRPr lang="en-US" sz="1800"/>
        </a:p>
        <a:p>
          <a:endParaRPr lang="en-US" sz="1000"/>
        </a:p>
      </dgm:t>
    </dgm:pt>
    <dgm:pt modelId="{8F42BCB3-C137-46A2-9872-8410CB905F01}" type="parTrans" cxnId="{FF0AC0B4-0908-46C2-B1B3-2CDD890AF1EF}">
      <dgm:prSet/>
      <dgm:spPr/>
      <dgm:t>
        <a:bodyPr/>
        <a:lstStyle/>
        <a:p>
          <a:endParaRPr lang="en-US"/>
        </a:p>
      </dgm:t>
    </dgm:pt>
    <dgm:pt modelId="{C8EC5301-3AF3-40C2-B1E0-DE581341B1CA}" type="sibTrans" cxnId="{FF0AC0B4-0908-46C2-B1B3-2CDD890AF1EF}">
      <dgm:prSet/>
      <dgm:spPr/>
      <dgm:t>
        <a:bodyPr/>
        <a:lstStyle/>
        <a:p>
          <a:endParaRPr lang="en-US"/>
        </a:p>
      </dgm:t>
    </dgm:pt>
    <dgm:pt modelId="{EECD1A6B-AB59-4433-ABF5-4D462A1667B5}">
      <dgm:prSet phldrT="[Text]" custT="1"/>
      <dgm:spPr/>
      <dgm:t>
        <a:bodyPr/>
        <a:lstStyle/>
        <a:p>
          <a:endParaRPr lang="en-US" sz="1100"/>
        </a:p>
      </dgm:t>
    </dgm:pt>
    <dgm:pt modelId="{0D1DC3C8-C16A-4908-9476-F2334553FB52}" type="parTrans" cxnId="{E1C4A6A8-CE10-4136-BF93-05C2BBD368B1}">
      <dgm:prSet/>
      <dgm:spPr/>
      <dgm:t>
        <a:bodyPr/>
        <a:lstStyle/>
        <a:p>
          <a:endParaRPr lang="en-US"/>
        </a:p>
      </dgm:t>
    </dgm:pt>
    <dgm:pt modelId="{AD13B79F-9364-4AE5-B083-D0552C8EA0C6}" type="sibTrans" cxnId="{E1C4A6A8-CE10-4136-BF93-05C2BBD368B1}">
      <dgm:prSet/>
      <dgm:spPr/>
      <dgm:t>
        <a:bodyPr/>
        <a:lstStyle/>
        <a:p>
          <a:endParaRPr lang="en-US"/>
        </a:p>
      </dgm:t>
    </dgm:pt>
    <dgm:pt modelId="{6E7E6062-E0ED-4B8C-846E-63DFFE23F500}">
      <dgm:prSet phldrT="[Text]" custT="1"/>
      <dgm:spPr/>
      <dgm:t>
        <a:bodyPr/>
        <a:lstStyle/>
        <a:p>
          <a:pPr algn="ctr"/>
          <a:endParaRPr lang="en-US" sz="1800"/>
        </a:p>
        <a:p>
          <a:pPr algn="ctr"/>
          <a:r>
            <a:rPr lang="en-US" sz="1800"/>
            <a:t>Perustason </a:t>
          </a:r>
          <a:r>
            <a:rPr lang="en-US" sz="1800" err="1"/>
            <a:t>palvelut</a:t>
          </a:r>
          <a:r>
            <a:rPr lang="en-US" sz="1800"/>
            <a:t>, </a:t>
          </a:r>
          <a:r>
            <a:rPr lang="en-US" sz="1800" err="1"/>
            <a:t>päivystys-palvelut</a:t>
          </a:r>
          <a:endParaRPr lang="en-US" sz="1800"/>
        </a:p>
      </dgm:t>
    </dgm:pt>
    <dgm:pt modelId="{F5A2734C-134F-4A12-A285-1132EEBBC964}" type="parTrans" cxnId="{F81D98A1-0AA4-4598-A227-EC33AAC7F651}">
      <dgm:prSet/>
      <dgm:spPr/>
      <dgm:t>
        <a:bodyPr/>
        <a:lstStyle/>
        <a:p>
          <a:endParaRPr lang="en-US"/>
        </a:p>
      </dgm:t>
    </dgm:pt>
    <dgm:pt modelId="{A6F740B8-DB01-4BF4-B4E6-238993DE9088}" type="sibTrans" cxnId="{F81D98A1-0AA4-4598-A227-EC33AAC7F651}">
      <dgm:prSet/>
      <dgm:spPr/>
      <dgm:t>
        <a:bodyPr/>
        <a:lstStyle/>
        <a:p>
          <a:endParaRPr lang="en-US"/>
        </a:p>
      </dgm:t>
    </dgm:pt>
    <dgm:pt modelId="{4D65E4A4-4E2B-43C9-998A-576BC9C4228B}">
      <dgm:prSet phldrT="[Text]" custT="1"/>
      <dgm:spPr/>
      <dgm:t>
        <a:bodyPr/>
        <a:lstStyle/>
        <a:p>
          <a:r>
            <a:rPr lang="en-US" sz="1400" err="1"/>
            <a:t>Kiireettömät</a:t>
          </a:r>
          <a:r>
            <a:rPr lang="en-US" sz="1400"/>
            <a:t> </a:t>
          </a:r>
          <a:r>
            <a:rPr lang="en-US" sz="1400" err="1"/>
            <a:t>sairaanhoidon</a:t>
          </a:r>
          <a:r>
            <a:rPr lang="en-US" sz="1400"/>
            <a:t> </a:t>
          </a:r>
          <a:r>
            <a:rPr lang="en-US" sz="1400" err="1"/>
            <a:t>käynnit</a:t>
          </a:r>
          <a:endParaRPr lang="en-US" sz="1400"/>
        </a:p>
      </dgm:t>
    </dgm:pt>
    <dgm:pt modelId="{700D0EB2-43A9-43B6-9B92-3DEF23CD9705}" type="parTrans" cxnId="{9D5C5FC4-B3A7-4F97-BD35-B4A292DC0CE8}">
      <dgm:prSet/>
      <dgm:spPr/>
      <dgm:t>
        <a:bodyPr/>
        <a:lstStyle/>
        <a:p>
          <a:endParaRPr lang="en-US"/>
        </a:p>
      </dgm:t>
    </dgm:pt>
    <dgm:pt modelId="{0115E28A-344B-4A60-B13E-5251A708E476}" type="sibTrans" cxnId="{9D5C5FC4-B3A7-4F97-BD35-B4A292DC0CE8}">
      <dgm:prSet/>
      <dgm:spPr/>
      <dgm:t>
        <a:bodyPr/>
        <a:lstStyle/>
        <a:p>
          <a:endParaRPr lang="en-US"/>
        </a:p>
      </dgm:t>
    </dgm:pt>
    <dgm:pt modelId="{16783F05-7269-4FBC-B788-2C5692AA4FB4}">
      <dgm:prSet phldrT="[Text]" custT="1"/>
      <dgm:spPr/>
      <dgm:t>
        <a:bodyPr/>
        <a:lstStyle/>
        <a:p>
          <a:endParaRPr lang="en-US" sz="2300"/>
        </a:p>
        <a:p>
          <a:r>
            <a:rPr lang="en-US" sz="1800" err="1"/>
            <a:t>Vaativan</a:t>
          </a:r>
          <a:r>
            <a:rPr lang="en-US" sz="1800"/>
            <a:t> </a:t>
          </a:r>
          <a:r>
            <a:rPr lang="en-US" sz="1800" err="1"/>
            <a:t>tason</a:t>
          </a:r>
          <a:r>
            <a:rPr lang="en-US" sz="1800"/>
            <a:t> </a:t>
          </a:r>
          <a:r>
            <a:rPr lang="en-US" sz="1800" err="1"/>
            <a:t>palvelut</a:t>
          </a:r>
          <a:endParaRPr lang="en-US" sz="1800"/>
        </a:p>
      </dgm:t>
    </dgm:pt>
    <dgm:pt modelId="{701A3434-18E8-4B37-9FDC-18A40EB2C14E}" type="parTrans" cxnId="{9672650A-1FB7-4E03-870F-5A0BCFA8400A}">
      <dgm:prSet/>
      <dgm:spPr/>
      <dgm:t>
        <a:bodyPr/>
        <a:lstStyle/>
        <a:p>
          <a:endParaRPr lang="en-US"/>
        </a:p>
      </dgm:t>
    </dgm:pt>
    <dgm:pt modelId="{00D9ED53-095D-421D-ABD6-679B5C9A093B}" type="sibTrans" cxnId="{9672650A-1FB7-4E03-870F-5A0BCFA8400A}">
      <dgm:prSet/>
      <dgm:spPr/>
      <dgm:t>
        <a:bodyPr/>
        <a:lstStyle/>
        <a:p>
          <a:endParaRPr lang="en-US"/>
        </a:p>
      </dgm:t>
    </dgm:pt>
    <dgm:pt modelId="{998E5B44-56B1-4D6B-B535-8506E91CE60D}">
      <dgm:prSet phldrT="[Text]" custT="1"/>
      <dgm:spPr/>
      <dgm:t>
        <a:bodyPr/>
        <a:lstStyle/>
        <a:p>
          <a:r>
            <a:rPr lang="en-US" sz="1600" err="1"/>
            <a:t>Sosiaalihuollon</a:t>
          </a:r>
          <a:r>
            <a:rPr lang="en-US" sz="1600"/>
            <a:t> </a:t>
          </a:r>
          <a:r>
            <a:rPr lang="en-US" sz="1600" err="1"/>
            <a:t>avopalvelut</a:t>
          </a:r>
          <a:endParaRPr lang="en-US" sz="1600"/>
        </a:p>
      </dgm:t>
    </dgm:pt>
    <dgm:pt modelId="{1434DFD1-2284-44B1-8E31-2824960A60AC}" type="parTrans" cxnId="{FE25E5E3-2E08-4A23-A3F4-92C46D83AD46}">
      <dgm:prSet/>
      <dgm:spPr/>
      <dgm:t>
        <a:bodyPr/>
        <a:lstStyle/>
        <a:p>
          <a:endParaRPr lang="en-US"/>
        </a:p>
      </dgm:t>
    </dgm:pt>
    <dgm:pt modelId="{F56F3F18-A80D-4A17-953B-869DDC080BBD}" type="sibTrans" cxnId="{FE25E5E3-2E08-4A23-A3F4-92C46D83AD46}">
      <dgm:prSet/>
      <dgm:spPr/>
      <dgm:t>
        <a:bodyPr/>
        <a:lstStyle/>
        <a:p>
          <a:endParaRPr lang="en-US"/>
        </a:p>
      </dgm:t>
    </dgm:pt>
    <dgm:pt modelId="{07CA0937-F315-4B91-BBB6-3CB922137AD5}">
      <dgm:prSet phldrT="[Text]" custT="1"/>
      <dgm:spPr/>
      <dgm:t>
        <a:bodyPr/>
        <a:lstStyle/>
        <a:p>
          <a:r>
            <a:rPr lang="en-US" sz="1400" err="1"/>
            <a:t>Kiireelliset</a:t>
          </a:r>
          <a:r>
            <a:rPr lang="en-US" sz="1400"/>
            <a:t> </a:t>
          </a:r>
          <a:r>
            <a:rPr lang="en-US" sz="1400" err="1"/>
            <a:t>sairaanhoidon</a:t>
          </a:r>
          <a:r>
            <a:rPr lang="en-US" sz="1400"/>
            <a:t> </a:t>
          </a:r>
          <a:r>
            <a:rPr lang="en-US" sz="1400" err="1"/>
            <a:t>käynnit</a:t>
          </a:r>
          <a:endParaRPr lang="en-US" sz="1400"/>
        </a:p>
      </dgm:t>
    </dgm:pt>
    <dgm:pt modelId="{DC1DA7F1-6A94-420F-A8C6-AAEBBDBF7FEC}" type="parTrans" cxnId="{CB87AA91-7B36-4544-B687-8E954FFEC873}">
      <dgm:prSet/>
      <dgm:spPr/>
      <dgm:t>
        <a:bodyPr/>
        <a:lstStyle/>
        <a:p>
          <a:endParaRPr lang="en-US"/>
        </a:p>
      </dgm:t>
    </dgm:pt>
    <dgm:pt modelId="{AB428E86-14CD-4F37-8BA1-C628EDD683B8}" type="sibTrans" cxnId="{CB87AA91-7B36-4544-B687-8E954FFEC873}">
      <dgm:prSet/>
      <dgm:spPr/>
      <dgm:t>
        <a:bodyPr/>
        <a:lstStyle/>
        <a:p>
          <a:endParaRPr lang="en-US"/>
        </a:p>
      </dgm:t>
    </dgm:pt>
    <dgm:pt modelId="{D76960F4-980F-4926-8740-0D192E65560B}">
      <dgm:prSet phldrT="[Text]" custT="1"/>
      <dgm:spPr/>
      <dgm:t>
        <a:bodyPr/>
        <a:lstStyle/>
        <a:p>
          <a:r>
            <a:rPr lang="en-US" sz="1400" err="1"/>
            <a:t>Sosiaalipäivystys</a:t>
          </a:r>
          <a:endParaRPr lang="en-US" sz="1400"/>
        </a:p>
      </dgm:t>
    </dgm:pt>
    <dgm:pt modelId="{FD12D4C9-0899-46A3-9705-46EC3B0BACFA}" type="parTrans" cxnId="{D408FA3B-35E0-4803-B051-5C069D7E2A63}">
      <dgm:prSet/>
      <dgm:spPr/>
      <dgm:t>
        <a:bodyPr/>
        <a:lstStyle/>
        <a:p>
          <a:endParaRPr lang="en-US"/>
        </a:p>
      </dgm:t>
    </dgm:pt>
    <dgm:pt modelId="{1842AE44-44FE-445C-8C11-4C63D9870733}" type="sibTrans" cxnId="{D408FA3B-35E0-4803-B051-5C069D7E2A63}">
      <dgm:prSet/>
      <dgm:spPr/>
      <dgm:t>
        <a:bodyPr/>
        <a:lstStyle/>
        <a:p>
          <a:endParaRPr lang="en-US"/>
        </a:p>
      </dgm:t>
    </dgm:pt>
    <dgm:pt modelId="{FCA005DD-5CFB-4BF3-B842-22DDE78E8B1A}">
      <dgm:prSet phldrT="[Text]" custT="1"/>
      <dgm:spPr/>
      <dgm:t>
        <a:bodyPr/>
        <a:lstStyle/>
        <a:p>
          <a:r>
            <a:rPr lang="en-US" sz="1400" err="1"/>
            <a:t>Sairaanhoidon</a:t>
          </a:r>
          <a:r>
            <a:rPr lang="en-US" sz="1400"/>
            <a:t> </a:t>
          </a:r>
          <a:r>
            <a:rPr lang="en-US" sz="1400" err="1"/>
            <a:t>päivystys</a:t>
          </a:r>
          <a:endParaRPr lang="en-US" sz="1400"/>
        </a:p>
      </dgm:t>
    </dgm:pt>
    <dgm:pt modelId="{EBC0DBA7-DDD6-4216-B959-F1678879C3AE}" type="parTrans" cxnId="{80A6FB88-E9D0-476C-AF11-775253FA1718}">
      <dgm:prSet/>
      <dgm:spPr/>
      <dgm:t>
        <a:bodyPr/>
        <a:lstStyle/>
        <a:p>
          <a:endParaRPr lang="en-US"/>
        </a:p>
      </dgm:t>
    </dgm:pt>
    <dgm:pt modelId="{EDE43B18-2D4E-4AA6-B56D-2A751565F0F9}" type="sibTrans" cxnId="{80A6FB88-E9D0-476C-AF11-775253FA1718}">
      <dgm:prSet/>
      <dgm:spPr/>
      <dgm:t>
        <a:bodyPr/>
        <a:lstStyle/>
        <a:p>
          <a:endParaRPr lang="en-US"/>
        </a:p>
      </dgm:t>
    </dgm:pt>
    <dgm:pt modelId="{F6F953D8-B42A-40B5-88E3-56D7BAC9490F}">
      <dgm:prSet phldrT="[Text]" custT="1"/>
      <dgm:spPr/>
      <dgm:t>
        <a:bodyPr anchor="ctr"/>
        <a:lstStyle/>
        <a:p>
          <a:r>
            <a:rPr lang="en-US" sz="1200" err="1"/>
            <a:t>Somaattinen</a:t>
          </a:r>
          <a:r>
            <a:rPr lang="en-US" sz="1200"/>
            <a:t> </a:t>
          </a:r>
          <a:r>
            <a:rPr lang="en-US" sz="1200" err="1"/>
            <a:t>erikoissairaanhoito</a:t>
          </a:r>
          <a:endParaRPr lang="en-US" sz="1200"/>
        </a:p>
      </dgm:t>
    </dgm:pt>
    <dgm:pt modelId="{5D3FAA30-BD5A-4E8E-B31F-DD62DE5B4E8C}" type="parTrans" cxnId="{E7B73401-EC4C-4CB3-9C09-FE4F24E50223}">
      <dgm:prSet/>
      <dgm:spPr/>
      <dgm:t>
        <a:bodyPr/>
        <a:lstStyle/>
        <a:p>
          <a:endParaRPr lang="fi-FI"/>
        </a:p>
      </dgm:t>
    </dgm:pt>
    <dgm:pt modelId="{EAB8EF3B-F293-4C4B-8A68-16B41FA0AEA4}" type="sibTrans" cxnId="{E7B73401-EC4C-4CB3-9C09-FE4F24E50223}">
      <dgm:prSet/>
      <dgm:spPr/>
      <dgm:t>
        <a:bodyPr/>
        <a:lstStyle/>
        <a:p>
          <a:endParaRPr lang="fi-FI"/>
        </a:p>
      </dgm:t>
    </dgm:pt>
    <dgm:pt modelId="{DDB208DB-83E2-4F9E-BCCB-C553519162FB}">
      <dgm:prSet custT="1"/>
      <dgm:spPr/>
      <dgm:t>
        <a:bodyPr anchor="ctr"/>
        <a:lstStyle/>
        <a:p>
          <a:r>
            <a:rPr lang="en-US" sz="1200" err="1"/>
            <a:t>Lastenpsykiatria</a:t>
          </a:r>
          <a:endParaRPr lang="en-US" sz="1200"/>
        </a:p>
      </dgm:t>
    </dgm:pt>
    <dgm:pt modelId="{FF910268-74B0-4D97-AFFF-43BC154C2B05}" type="parTrans" cxnId="{401CC4F2-5E69-4174-9593-B4325DD521BF}">
      <dgm:prSet/>
      <dgm:spPr/>
      <dgm:t>
        <a:bodyPr/>
        <a:lstStyle/>
        <a:p>
          <a:endParaRPr lang="fi-FI"/>
        </a:p>
      </dgm:t>
    </dgm:pt>
    <dgm:pt modelId="{6194C526-3761-4469-A434-F7EAED8FCA84}" type="sibTrans" cxnId="{401CC4F2-5E69-4174-9593-B4325DD521BF}">
      <dgm:prSet/>
      <dgm:spPr/>
      <dgm:t>
        <a:bodyPr/>
        <a:lstStyle/>
        <a:p>
          <a:endParaRPr lang="fi-FI"/>
        </a:p>
      </dgm:t>
    </dgm:pt>
    <dgm:pt modelId="{01F656B8-26AB-4E7D-AA4A-90645D4B9A35}">
      <dgm:prSet custT="1"/>
      <dgm:spPr/>
      <dgm:t>
        <a:bodyPr anchor="ctr"/>
        <a:lstStyle/>
        <a:p>
          <a:r>
            <a:rPr lang="en-US" sz="1200" err="1"/>
            <a:t>Nuorisopsykiatria</a:t>
          </a:r>
          <a:endParaRPr lang="en-US" sz="1200"/>
        </a:p>
      </dgm:t>
    </dgm:pt>
    <dgm:pt modelId="{FFA44F6F-6E26-40E3-9DAC-557FD7A54E3E}" type="parTrans" cxnId="{9BD9EB7D-5D19-45BB-8E0A-906EC012344E}">
      <dgm:prSet/>
      <dgm:spPr/>
      <dgm:t>
        <a:bodyPr/>
        <a:lstStyle/>
        <a:p>
          <a:endParaRPr lang="fi-FI"/>
        </a:p>
      </dgm:t>
    </dgm:pt>
    <dgm:pt modelId="{A3915FD2-E39D-4866-B0A2-A2196D98FF5E}" type="sibTrans" cxnId="{9BD9EB7D-5D19-45BB-8E0A-906EC012344E}">
      <dgm:prSet/>
      <dgm:spPr/>
      <dgm:t>
        <a:bodyPr/>
        <a:lstStyle/>
        <a:p>
          <a:endParaRPr lang="fi-FI"/>
        </a:p>
      </dgm:t>
    </dgm:pt>
    <dgm:pt modelId="{E1ED32DF-DA2B-4460-B384-0CDF504EE815}">
      <dgm:prSet custT="1"/>
      <dgm:spPr/>
      <dgm:t>
        <a:bodyPr anchor="ctr"/>
        <a:lstStyle/>
        <a:p>
          <a:r>
            <a:rPr lang="en-US" sz="1200" err="1"/>
            <a:t>Syömishäiriöiden</a:t>
          </a:r>
          <a:r>
            <a:rPr lang="en-US" sz="1200"/>
            <a:t> </a:t>
          </a:r>
          <a:r>
            <a:rPr lang="en-US" sz="1200" err="1"/>
            <a:t>hoito</a:t>
          </a:r>
          <a:endParaRPr lang="en-US" sz="1200"/>
        </a:p>
      </dgm:t>
    </dgm:pt>
    <dgm:pt modelId="{17D45D8F-367A-45FC-95B3-82A31C3118C8}" type="parTrans" cxnId="{051870D1-4B72-4354-86C2-775614DABB53}">
      <dgm:prSet/>
      <dgm:spPr/>
      <dgm:t>
        <a:bodyPr/>
        <a:lstStyle/>
        <a:p>
          <a:endParaRPr lang="fi-FI"/>
        </a:p>
      </dgm:t>
    </dgm:pt>
    <dgm:pt modelId="{1F25DC4C-208A-4854-B19D-6E19D9AC0EDD}" type="sibTrans" cxnId="{051870D1-4B72-4354-86C2-775614DABB53}">
      <dgm:prSet/>
      <dgm:spPr/>
      <dgm:t>
        <a:bodyPr/>
        <a:lstStyle/>
        <a:p>
          <a:endParaRPr lang="fi-FI"/>
        </a:p>
      </dgm:t>
    </dgm:pt>
    <dgm:pt modelId="{1E989D0B-CA4F-47B4-B378-8DB43545FC57}">
      <dgm:prSet custT="1"/>
      <dgm:spPr/>
      <dgm:t>
        <a:bodyPr anchor="ctr"/>
        <a:lstStyle/>
        <a:p>
          <a:r>
            <a:rPr lang="en-US" sz="1200" err="1"/>
            <a:t>Lastensuojelu</a:t>
          </a:r>
          <a:endParaRPr lang="en-US" sz="1200"/>
        </a:p>
      </dgm:t>
    </dgm:pt>
    <dgm:pt modelId="{26E4CE1F-3C72-42D7-86D2-6F382F72618F}" type="parTrans" cxnId="{09BD24FF-D915-4AA9-8F7A-0C4C2F987EB8}">
      <dgm:prSet/>
      <dgm:spPr/>
      <dgm:t>
        <a:bodyPr/>
        <a:lstStyle/>
        <a:p>
          <a:endParaRPr lang="fi-FI"/>
        </a:p>
      </dgm:t>
    </dgm:pt>
    <dgm:pt modelId="{B860350D-28D8-46B9-9EEF-286A67971EB1}" type="sibTrans" cxnId="{09BD24FF-D915-4AA9-8F7A-0C4C2F987EB8}">
      <dgm:prSet/>
      <dgm:spPr/>
      <dgm:t>
        <a:bodyPr/>
        <a:lstStyle/>
        <a:p>
          <a:endParaRPr lang="fi-FI"/>
        </a:p>
      </dgm:t>
    </dgm:pt>
    <dgm:pt modelId="{371C7931-6C55-465F-96A3-AAD562DBE464}">
      <dgm:prSet custT="1"/>
      <dgm:spPr/>
      <dgm:t>
        <a:bodyPr anchor="ctr"/>
        <a:lstStyle/>
        <a:p>
          <a:r>
            <a:rPr lang="en-US" sz="1200" err="1"/>
            <a:t>Toimintarajoitteisten</a:t>
          </a:r>
          <a:r>
            <a:rPr lang="en-US" sz="1200"/>
            <a:t> </a:t>
          </a:r>
          <a:r>
            <a:rPr lang="en-US" sz="1200" err="1"/>
            <a:t>henkilöiden</a:t>
          </a:r>
          <a:r>
            <a:rPr lang="en-US" sz="1200"/>
            <a:t> </a:t>
          </a:r>
          <a:r>
            <a:rPr lang="en-US" sz="1200" err="1"/>
            <a:t>palvelut</a:t>
          </a:r>
          <a:r>
            <a:rPr lang="en-US" sz="1200"/>
            <a:t> (sis. </a:t>
          </a:r>
          <a:r>
            <a:rPr lang="en-US" sz="1200" err="1"/>
            <a:t>erityishuolto</a:t>
          </a:r>
          <a:r>
            <a:rPr lang="en-US" sz="1200"/>
            <a:t>)</a:t>
          </a:r>
        </a:p>
      </dgm:t>
    </dgm:pt>
    <dgm:pt modelId="{5863EF7D-908F-4D3B-9433-2284AE12E221}" type="parTrans" cxnId="{CB9E8EF0-9A3B-4D18-A4B2-7EDEDBF7BAE4}">
      <dgm:prSet/>
      <dgm:spPr/>
      <dgm:t>
        <a:bodyPr/>
        <a:lstStyle/>
        <a:p>
          <a:endParaRPr lang="fi-FI"/>
        </a:p>
      </dgm:t>
    </dgm:pt>
    <dgm:pt modelId="{A3EA1EF0-7639-4CAE-8D09-DB68CEBEBCEA}" type="sibTrans" cxnId="{CB9E8EF0-9A3B-4D18-A4B2-7EDEDBF7BAE4}">
      <dgm:prSet/>
      <dgm:spPr/>
      <dgm:t>
        <a:bodyPr/>
        <a:lstStyle/>
        <a:p>
          <a:endParaRPr lang="fi-FI"/>
        </a:p>
      </dgm:t>
    </dgm:pt>
    <dgm:pt modelId="{BC9E63EB-B7FD-460A-8D9D-2B64C2880ED3}">
      <dgm:prSet custT="1"/>
      <dgm:spPr/>
      <dgm:t>
        <a:bodyPr/>
        <a:lstStyle/>
        <a:p>
          <a:r>
            <a:rPr lang="en-US" sz="1400" err="1"/>
            <a:t>Kouluterveydenhuolto</a:t>
          </a:r>
          <a:endParaRPr lang="en-US" sz="1400"/>
        </a:p>
      </dgm:t>
    </dgm:pt>
    <dgm:pt modelId="{BF72DFCC-8593-4002-9488-023C962BBEB7}" type="parTrans" cxnId="{188E25E6-956C-4400-BE7F-64305A035F71}">
      <dgm:prSet/>
      <dgm:spPr/>
      <dgm:t>
        <a:bodyPr/>
        <a:lstStyle/>
        <a:p>
          <a:endParaRPr lang="fi-FI"/>
        </a:p>
      </dgm:t>
    </dgm:pt>
    <dgm:pt modelId="{C48FA60A-B6F6-4582-BADD-6C1CD1F4E1A5}" type="sibTrans" cxnId="{188E25E6-956C-4400-BE7F-64305A035F71}">
      <dgm:prSet/>
      <dgm:spPr/>
      <dgm:t>
        <a:bodyPr/>
        <a:lstStyle/>
        <a:p>
          <a:endParaRPr lang="fi-FI"/>
        </a:p>
      </dgm:t>
    </dgm:pt>
    <dgm:pt modelId="{6F614A57-4441-4EE8-A779-72C3707EB2A7}">
      <dgm:prSet custT="1"/>
      <dgm:spPr/>
      <dgm:t>
        <a:bodyPr/>
        <a:lstStyle/>
        <a:p>
          <a:r>
            <a:rPr lang="en-US" sz="1400" err="1"/>
            <a:t>Toisen</a:t>
          </a:r>
          <a:r>
            <a:rPr lang="en-US" sz="1400"/>
            <a:t> </a:t>
          </a:r>
          <a:r>
            <a:rPr lang="en-US" sz="1400" err="1"/>
            <a:t>asteen</a:t>
          </a:r>
          <a:r>
            <a:rPr lang="en-US" sz="1400"/>
            <a:t> </a:t>
          </a:r>
          <a:r>
            <a:rPr lang="en-US" sz="1400" err="1"/>
            <a:t>koulu-terveydenhuolto</a:t>
          </a:r>
          <a:endParaRPr lang="en-US" sz="1400"/>
        </a:p>
      </dgm:t>
    </dgm:pt>
    <dgm:pt modelId="{E4251F3C-0FF6-4D91-ABAE-F71AA7248011}" type="parTrans" cxnId="{C5FA8D5C-CCC4-47F3-AE0E-DA18EB3EF9A7}">
      <dgm:prSet/>
      <dgm:spPr/>
      <dgm:t>
        <a:bodyPr/>
        <a:lstStyle/>
        <a:p>
          <a:endParaRPr lang="fi-FI"/>
        </a:p>
      </dgm:t>
    </dgm:pt>
    <dgm:pt modelId="{658DECB8-6003-44B5-8792-F3082273BE5C}" type="sibTrans" cxnId="{C5FA8D5C-CCC4-47F3-AE0E-DA18EB3EF9A7}">
      <dgm:prSet/>
      <dgm:spPr/>
      <dgm:t>
        <a:bodyPr/>
        <a:lstStyle/>
        <a:p>
          <a:endParaRPr lang="fi-FI"/>
        </a:p>
      </dgm:t>
    </dgm:pt>
    <dgm:pt modelId="{F8D06372-D123-4BB7-A10C-D7D4CA22DC6E}">
      <dgm:prSet custT="1"/>
      <dgm:spPr/>
      <dgm:t>
        <a:bodyPr/>
        <a:lstStyle/>
        <a:p>
          <a:r>
            <a:rPr lang="en-US" sz="1400" err="1"/>
            <a:t>Koulupsykologit</a:t>
          </a:r>
          <a:endParaRPr lang="en-US" sz="1400"/>
        </a:p>
      </dgm:t>
    </dgm:pt>
    <dgm:pt modelId="{96D795AD-9104-4C9A-A5AD-A07CB743453F}" type="parTrans" cxnId="{8FD2E862-A6CF-429E-A2A3-6437163530D0}">
      <dgm:prSet/>
      <dgm:spPr/>
      <dgm:t>
        <a:bodyPr/>
        <a:lstStyle/>
        <a:p>
          <a:endParaRPr lang="fi-FI"/>
        </a:p>
      </dgm:t>
    </dgm:pt>
    <dgm:pt modelId="{31472C62-2645-4AE7-A710-B9ACBB9F2617}" type="sibTrans" cxnId="{8FD2E862-A6CF-429E-A2A3-6437163530D0}">
      <dgm:prSet/>
      <dgm:spPr/>
      <dgm:t>
        <a:bodyPr/>
        <a:lstStyle/>
        <a:p>
          <a:endParaRPr lang="fi-FI"/>
        </a:p>
      </dgm:t>
    </dgm:pt>
    <dgm:pt modelId="{58C0D21A-71BE-40C4-8EF8-C85CAB2AAE50}">
      <dgm:prSet custT="1"/>
      <dgm:spPr/>
      <dgm:t>
        <a:bodyPr/>
        <a:lstStyle/>
        <a:p>
          <a:r>
            <a:rPr lang="en-US" sz="1400" err="1"/>
            <a:t>Kuraattoripalvelut</a:t>
          </a:r>
          <a:endParaRPr lang="en-US" sz="1400"/>
        </a:p>
      </dgm:t>
    </dgm:pt>
    <dgm:pt modelId="{2BCD3EAD-E082-4316-99EF-C60477FAA65D}" type="parTrans" cxnId="{8B1830D9-3F99-482B-AA4A-ABBFE6E2DA71}">
      <dgm:prSet/>
      <dgm:spPr/>
      <dgm:t>
        <a:bodyPr/>
        <a:lstStyle/>
        <a:p>
          <a:endParaRPr lang="fi-FI"/>
        </a:p>
      </dgm:t>
    </dgm:pt>
    <dgm:pt modelId="{ABEC2BDF-06E1-4A78-B453-E72B76607198}" type="sibTrans" cxnId="{8B1830D9-3F99-482B-AA4A-ABBFE6E2DA71}">
      <dgm:prSet/>
      <dgm:spPr/>
      <dgm:t>
        <a:bodyPr/>
        <a:lstStyle/>
        <a:p>
          <a:endParaRPr lang="fi-FI"/>
        </a:p>
      </dgm:t>
    </dgm:pt>
    <dgm:pt modelId="{7886E05D-42EF-420B-93FE-1633D6E59CC0}">
      <dgm:prSet custT="1"/>
      <dgm:spPr/>
      <dgm:t>
        <a:bodyPr anchor="ctr"/>
        <a:lstStyle/>
        <a:p>
          <a:endParaRPr lang="en-US" sz="1100"/>
        </a:p>
      </dgm:t>
    </dgm:pt>
    <dgm:pt modelId="{50C990D3-8765-41EB-AF40-CE0FC1044366}" type="parTrans" cxnId="{20487401-F3AA-48C2-9489-5938CD1E059D}">
      <dgm:prSet/>
      <dgm:spPr/>
      <dgm:t>
        <a:bodyPr/>
        <a:lstStyle/>
        <a:p>
          <a:endParaRPr lang="fi-FI"/>
        </a:p>
      </dgm:t>
    </dgm:pt>
    <dgm:pt modelId="{8BFA19FC-4AC2-49CE-B8F5-8A15A14E1ED4}" type="sibTrans" cxnId="{20487401-F3AA-48C2-9489-5938CD1E059D}">
      <dgm:prSet/>
      <dgm:spPr/>
      <dgm:t>
        <a:bodyPr/>
        <a:lstStyle/>
        <a:p>
          <a:endParaRPr lang="fi-FI"/>
        </a:p>
      </dgm:t>
    </dgm:pt>
    <dgm:pt modelId="{FE95BADA-EA7C-49DD-9F0D-E4C4E9038DB9}">
      <dgm:prSet custT="1"/>
      <dgm:spPr/>
      <dgm:t>
        <a:bodyPr anchor="ctr"/>
        <a:lstStyle/>
        <a:p>
          <a:endParaRPr lang="en-US" sz="1100"/>
        </a:p>
      </dgm:t>
    </dgm:pt>
    <dgm:pt modelId="{589D3E93-AAA8-4290-97F4-36926C2913AF}" type="parTrans" cxnId="{3039CFC5-C6AD-4B40-B463-E562D00E22EE}">
      <dgm:prSet/>
      <dgm:spPr/>
      <dgm:t>
        <a:bodyPr/>
        <a:lstStyle/>
        <a:p>
          <a:endParaRPr lang="fi-FI"/>
        </a:p>
      </dgm:t>
    </dgm:pt>
    <dgm:pt modelId="{4A2CFA10-8C2D-4D66-A268-C5963FE59561}" type="sibTrans" cxnId="{3039CFC5-C6AD-4B40-B463-E562D00E22EE}">
      <dgm:prSet/>
      <dgm:spPr/>
      <dgm:t>
        <a:bodyPr/>
        <a:lstStyle/>
        <a:p>
          <a:endParaRPr lang="fi-FI"/>
        </a:p>
      </dgm:t>
    </dgm:pt>
    <dgm:pt modelId="{AD6499AB-D9DC-4CFD-B519-605C7840EE47}" type="pres">
      <dgm:prSet presAssocID="{B9026AB9-4F36-4121-A921-7F9CEA75ED77}" presName="cycleMatrixDiagram" presStyleCnt="0">
        <dgm:presLayoutVars>
          <dgm:chMax val="1"/>
          <dgm:dir/>
          <dgm:animLvl val="lvl"/>
          <dgm:resizeHandles val="exact"/>
        </dgm:presLayoutVars>
      </dgm:prSet>
      <dgm:spPr/>
    </dgm:pt>
    <dgm:pt modelId="{AC3C45ED-BDB7-4A82-8A67-79EE53E6E099}" type="pres">
      <dgm:prSet presAssocID="{B9026AB9-4F36-4121-A921-7F9CEA75ED77}" presName="children" presStyleCnt="0"/>
      <dgm:spPr/>
    </dgm:pt>
    <dgm:pt modelId="{00158849-A10B-4DBA-B928-3540B49CFE86}" type="pres">
      <dgm:prSet presAssocID="{B9026AB9-4F36-4121-A921-7F9CEA75ED77}" presName="child1group" presStyleCnt="0"/>
      <dgm:spPr/>
    </dgm:pt>
    <dgm:pt modelId="{6902AAF4-84EA-4B6D-B522-55F743BEA201}" type="pres">
      <dgm:prSet presAssocID="{B9026AB9-4F36-4121-A921-7F9CEA75ED77}" presName="child1" presStyleLbl="bgAcc1" presStyleIdx="0" presStyleCnt="4"/>
      <dgm:spPr/>
    </dgm:pt>
    <dgm:pt modelId="{B933231B-C09C-4F60-AFB5-0F87BEFCC03D}" type="pres">
      <dgm:prSet presAssocID="{B9026AB9-4F36-4121-A921-7F9CEA75ED77}" presName="child1Text" presStyleLbl="bgAcc1" presStyleIdx="0" presStyleCnt="4">
        <dgm:presLayoutVars>
          <dgm:bulletEnabled val="1"/>
        </dgm:presLayoutVars>
      </dgm:prSet>
      <dgm:spPr/>
    </dgm:pt>
    <dgm:pt modelId="{6123C6A8-6EE0-4A02-AF62-4A0A730A481D}" type="pres">
      <dgm:prSet presAssocID="{B9026AB9-4F36-4121-A921-7F9CEA75ED77}" presName="child2group" presStyleCnt="0"/>
      <dgm:spPr/>
    </dgm:pt>
    <dgm:pt modelId="{08B53DB5-66F7-45A0-92C3-08BC70E5C3CD}" type="pres">
      <dgm:prSet presAssocID="{B9026AB9-4F36-4121-A921-7F9CEA75ED77}" presName="child2" presStyleLbl="bgAcc1" presStyleIdx="1" presStyleCnt="4" custLinFactNeighborX="16605" custLinFactNeighborY="5876"/>
      <dgm:spPr/>
    </dgm:pt>
    <dgm:pt modelId="{D551BEFC-680E-4CF8-909A-7AF6AD94FA90}" type="pres">
      <dgm:prSet presAssocID="{B9026AB9-4F36-4121-A921-7F9CEA75ED77}" presName="child2Text" presStyleLbl="bgAcc1" presStyleIdx="1" presStyleCnt="4">
        <dgm:presLayoutVars>
          <dgm:bulletEnabled val="1"/>
        </dgm:presLayoutVars>
      </dgm:prSet>
      <dgm:spPr/>
    </dgm:pt>
    <dgm:pt modelId="{C21D9031-F0CE-4F26-A1A9-B3101CE4B8D0}" type="pres">
      <dgm:prSet presAssocID="{B9026AB9-4F36-4121-A921-7F9CEA75ED77}" presName="child3group" presStyleCnt="0"/>
      <dgm:spPr/>
    </dgm:pt>
    <dgm:pt modelId="{B225199E-7446-4263-A072-6C58E4C81AC6}" type="pres">
      <dgm:prSet presAssocID="{B9026AB9-4F36-4121-A921-7F9CEA75ED77}" presName="child3" presStyleLbl="bgAcc1" presStyleIdx="2" presStyleCnt="4" custScaleX="117315" custScaleY="110614" custLinFactNeighborX="30403" custLinFactNeighborY="-4950"/>
      <dgm:spPr/>
    </dgm:pt>
    <dgm:pt modelId="{0C756387-550F-4BDB-8FB4-DA493B1B6883}" type="pres">
      <dgm:prSet presAssocID="{B9026AB9-4F36-4121-A921-7F9CEA75ED77}" presName="child3Text" presStyleLbl="bgAcc1" presStyleIdx="2" presStyleCnt="4">
        <dgm:presLayoutVars>
          <dgm:bulletEnabled val="1"/>
        </dgm:presLayoutVars>
      </dgm:prSet>
      <dgm:spPr/>
    </dgm:pt>
    <dgm:pt modelId="{D5CFB568-93ED-4CF0-923C-2F570B361C4E}" type="pres">
      <dgm:prSet presAssocID="{B9026AB9-4F36-4121-A921-7F9CEA75ED77}" presName="child4group" presStyleCnt="0"/>
      <dgm:spPr/>
    </dgm:pt>
    <dgm:pt modelId="{2A4DDF8F-C011-416B-9BBF-9ABE2292319A}" type="pres">
      <dgm:prSet presAssocID="{B9026AB9-4F36-4121-A921-7F9CEA75ED77}" presName="child4" presStyleLbl="bgAcc1" presStyleIdx="3" presStyleCnt="4" custLinFactNeighborX="-940" custLinFactNeighborY="-8350"/>
      <dgm:spPr/>
    </dgm:pt>
    <dgm:pt modelId="{ED379D4A-9D3D-42CE-A5A2-DA55A00B7DC3}" type="pres">
      <dgm:prSet presAssocID="{B9026AB9-4F36-4121-A921-7F9CEA75ED77}" presName="child4Text" presStyleLbl="bgAcc1" presStyleIdx="3" presStyleCnt="4">
        <dgm:presLayoutVars>
          <dgm:bulletEnabled val="1"/>
        </dgm:presLayoutVars>
      </dgm:prSet>
      <dgm:spPr/>
    </dgm:pt>
    <dgm:pt modelId="{1CEE9A6E-A649-45B1-9736-2E7970400535}" type="pres">
      <dgm:prSet presAssocID="{B9026AB9-4F36-4121-A921-7F9CEA75ED77}" presName="childPlaceholder" presStyleCnt="0"/>
      <dgm:spPr/>
    </dgm:pt>
    <dgm:pt modelId="{C77BCEAB-82FD-4858-8314-C486DDF51274}" type="pres">
      <dgm:prSet presAssocID="{B9026AB9-4F36-4121-A921-7F9CEA75ED77}" presName="circle" presStyleCnt="0"/>
      <dgm:spPr/>
    </dgm:pt>
    <dgm:pt modelId="{E39CA227-AD46-4110-9CB7-A764E6D3B558}" type="pres">
      <dgm:prSet presAssocID="{B9026AB9-4F36-4121-A921-7F9CEA75ED77}" presName="quadrant1" presStyleLbl="node1" presStyleIdx="0" presStyleCnt="4">
        <dgm:presLayoutVars>
          <dgm:chMax val="1"/>
          <dgm:bulletEnabled val="1"/>
        </dgm:presLayoutVars>
      </dgm:prSet>
      <dgm:spPr/>
    </dgm:pt>
    <dgm:pt modelId="{95DB8FFA-4FD5-4872-BFDE-DB2FC7222799}" type="pres">
      <dgm:prSet presAssocID="{B9026AB9-4F36-4121-A921-7F9CEA75ED77}" presName="quadrant2" presStyleLbl="node1" presStyleIdx="1" presStyleCnt="4">
        <dgm:presLayoutVars>
          <dgm:chMax val="1"/>
          <dgm:bulletEnabled val="1"/>
        </dgm:presLayoutVars>
      </dgm:prSet>
      <dgm:spPr/>
    </dgm:pt>
    <dgm:pt modelId="{C065F21A-476F-40AB-A773-DBB8EC25DD7E}" type="pres">
      <dgm:prSet presAssocID="{B9026AB9-4F36-4121-A921-7F9CEA75ED77}" presName="quadrant3" presStyleLbl="node1" presStyleIdx="2" presStyleCnt="4" custLinFactNeighborX="-2585" custLinFactNeighborY="-772">
        <dgm:presLayoutVars>
          <dgm:chMax val="1"/>
          <dgm:bulletEnabled val="1"/>
        </dgm:presLayoutVars>
      </dgm:prSet>
      <dgm:spPr/>
    </dgm:pt>
    <dgm:pt modelId="{19875769-15CB-4207-BA66-3F3E9A524B3C}" type="pres">
      <dgm:prSet presAssocID="{B9026AB9-4F36-4121-A921-7F9CEA75ED77}" presName="quadrant4" presStyleLbl="node1" presStyleIdx="3" presStyleCnt="4">
        <dgm:presLayoutVars>
          <dgm:chMax val="1"/>
          <dgm:bulletEnabled val="1"/>
        </dgm:presLayoutVars>
      </dgm:prSet>
      <dgm:spPr/>
    </dgm:pt>
    <dgm:pt modelId="{35B73275-FCC8-410E-91A1-C95FC0EE3230}" type="pres">
      <dgm:prSet presAssocID="{B9026AB9-4F36-4121-A921-7F9CEA75ED77}" presName="quadrantPlaceholder" presStyleCnt="0"/>
      <dgm:spPr/>
    </dgm:pt>
    <dgm:pt modelId="{B554DF31-433C-4C22-BA92-8031E55784CC}" type="pres">
      <dgm:prSet presAssocID="{B9026AB9-4F36-4121-A921-7F9CEA75ED77}" presName="center1" presStyleLbl="fgShp" presStyleIdx="0" presStyleCnt="2"/>
      <dgm:spPr/>
    </dgm:pt>
    <dgm:pt modelId="{CA007992-028B-4104-A457-32AFF154C3E7}" type="pres">
      <dgm:prSet presAssocID="{B9026AB9-4F36-4121-A921-7F9CEA75ED77}" presName="center2" presStyleLbl="fgShp" presStyleIdx="1" presStyleCnt="2"/>
      <dgm:spPr/>
    </dgm:pt>
  </dgm:ptLst>
  <dgm:cxnLst>
    <dgm:cxn modelId="{E7B73401-EC4C-4CB3-9C09-FE4F24E50223}" srcId="{16783F05-7269-4FBC-B788-2C5692AA4FB4}" destId="{F6F953D8-B42A-40B5-88E3-56D7BAC9490F}" srcOrd="0" destOrd="0" parTransId="{5D3FAA30-BD5A-4E8E-B31F-DD62DE5B4E8C}" sibTransId="{EAB8EF3B-F293-4C4B-8A68-16B41FA0AEA4}"/>
    <dgm:cxn modelId="{20487401-F3AA-48C2-9489-5938CD1E059D}" srcId="{16783F05-7269-4FBC-B788-2C5692AA4FB4}" destId="{7886E05D-42EF-420B-93FE-1633D6E59CC0}" srcOrd="7" destOrd="0" parTransId="{50C990D3-8765-41EB-AF40-CE0FC1044366}" sibTransId="{8BFA19FC-4AC2-49CE-B8F5-8A15A14E1ED4}"/>
    <dgm:cxn modelId="{23045A06-4760-47BA-B4F9-E6B903ACF25E}" type="presOf" srcId="{371C7931-6C55-465F-96A3-AAD562DBE464}" destId="{ED379D4A-9D3D-42CE-A5A2-DA55A00B7DC3}" srcOrd="1" destOrd="5" presId="urn:microsoft.com/office/officeart/2005/8/layout/cycle4"/>
    <dgm:cxn modelId="{D296EF08-B942-4BE6-8A1B-E15A426F3ED7}" type="presOf" srcId="{07CA0937-F315-4B91-BBB6-3CB922137AD5}" destId="{0C756387-550F-4BDB-8FB4-DA493B1B6883}" srcOrd="1" destOrd="1" presId="urn:microsoft.com/office/officeart/2005/8/layout/cycle4"/>
    <dgm:cxn modelId="{80D4F608-2838-4518-9E5B-8A21E04D5F51}" type="presOf" srcId="{6F50F9A1-0059-4473-B4F9-DA09D6FD0E33}" destId="{95DB8FFA-4FD5-4872-BFDE-DB2FC7222799}" srcOrd="0" destOrd="0" presId="urn:microsoft.com/office/officeart/2005/8/layout/cycle4"/>
    <dgm:cxn modelId="{D8CE3609-40C7-4E04-904F-5A7083873AA3}" type="presOf" srcId="{7886E05D-42EF-420B-93FE-1633D6E59CC0}" destId="{2A4DDF8F-C011-416B-9BBF-9ABE2292319A}" srcOrd="0" destOrd="7" presId="urn:microsoft.com/office/officeart/2005/8/layout/cycle4"/>
    <dgm:cxn modelId="{9672650A-1FB7-4E03-870F-5A0BCFA8400A}" srcId="{B9026AB9-4F36-4121-A921-7F9CEA75ED77}" destId="{16783F05-7269-4FBC-B788-2C5692AA4FB4}" srcOrd="3" destOrd="0" parTransId="{701A3434-18E8-4B37-9FDC-18A40EB2C14E}" sibTransId="{00D9ED53-095D-421D-ABD6-679B5C9A093B}"/>
    <dgm:cxn modelId="{4CCDA40B-543C-4547-8B20-BD67412EE116}" type="presOf" srcId="{6F614A57-4441-4EE8-A779-72C3707EB2A7}" destId="{D551BEFC-680E-4CF8-909A-7AF6AD94FA90}" srcOrd="1" destOrd="2" presId="urn:microsoft.com/office/officeart/2005/8/layout/cycle4"/>
    <dgm:cxn modelId="{539C930C-874E-41ED-9C55-ACF2209B9CF8}" type="presOf" srcId="{E1ED32DF-DA2B-4460-B384-0CDF504EE815}" destId="{2A4DDF8F-C011-416B-9BBF-9ABE2292319A}" srcOrd="0" destOrd="3" presId="urn:microsoft.com/office/officeart/2005/8/layout/cycle4"/>
    <dgm:cxn modelId="{0CEA772A-B5D8-4068-928A-4389C6D6FCAB}" type="presOf" srcId="{FDF36A52-BF8C-475F-BC18-08F79659D374}" destId="{6902AAF4-84EA-4B6D-B522-55F743BEA201}" srcOrd="0" destOrd="0" presId="urn:microsoft.com/office/officeart/2005/8/layout/cycle4"/>
    <dgm:cxn modelId="{DF127733-A18C-4C0C-8B4B-4DED1D647B63}" type="presOf" srcId="{01F656B8-26AB-4E7D-AA4A-90645D4B9A35}" destId="{ED379D4A-9D3D-42CE-A5A2-DA55A00B7DC3}" srcOrd="1" destOrd="2" presId="urn:microsoft.com/office/officeart/2005/8/layout/cycle4"/>
    <dgm:cxn modelId="{6A011537-FE55-4FF9-A7A5-BDDC223C31FD}" type="presOf" srcId="{FDF36A52-BF8C-475F-BC18-08F79659D374}" destId="{B933231B-C09C-4F60-AFB5-0F87BEFCC03D}" srcOrd="1" destOrd="0" presId="urn:microsoft.com/office/officeart/2005/8/layout/cycle4"/>
    <dgm:cxn modelId="{AF218538-9AC4-42DD-A4FA-1DF51F3EEB8B}" type="presOf" srcId="{F8D06372-D123-4BB7-A10C-D7D4CA22DC6E}" destId="{D551BEFC-680E-4CF8-909A-7AF6AD94FA90}" srcOrd="1" destOrd="3" presId="urn:microsoft.com/office/officeart/2005/8/layout/cycle4"/>
    <dgm:cxn modelId="{D408FA3B-35E0-4803-B051-5C069D7E2A63}" srcId="{6E7E6062-E0ED-4B8C-846E-63DFFE23F500}" destId="{D76960F4-980F-4926-8740-0D192E65560B}" srcOrd="3" destOrd="0" parTransId="{FD12D4C9-0899-46A3-9705-46EC3B0BACFA}" sibTransId="{1842AE44-44FE-445C-8C11-4C63D9870733}"/>
    <dgm:cxn modelId="{C5FA8D5C-CCC4-47F3-AE0E-DA18EB3EF9A7}" srcId="{6F50F9A1-0059-4473-B4F9-DA09D6FD0E33}" destId="{6F614A57-4441-4EE8-A779-72C3707EB2A7}" srcOrd="2" destOrd="0" parTransId="{E4251F3C-0FF6-4D91-ABAE-F71AA7248011}" sibTransId="{658DECB8-6003-44B5-8792-F3082273BE5C}"/>
    <dgm:cxn modelId="{8FD2E862-A6CF-429E-A2A3-6437163530D0}" srcId="{6F50F9A1-0059-4473-B4F9-DA09D6FD0E33}" destId="{F8D06372-D123-4BB7-A10C-D7D4CA22DC6E}" srcOrd="3" destOrd="0" parTransId="{96D795AD-9104-4C9A-A5AD-A07CB743453F}" sibTransId="{31472C62-2645-4AE7-A710-B9ACBB9F2617}"/>
    <dgm:cxn modelId="{A31FA664-AD56-440F-9EE6-762891A5F960}" type="presOf" srcId="{1E989D0B-CA4F-47B4-B378-8DB43545FC57}" destId="{2A4DDF8F-C011-416B-9BBF-9ABE2292319A}" srcOrd="0" destOrd="4" presId="urn:microsoft.com/office/officeart/2005/8/layout/cycle4"/>
    <dgm:cxn modelId="{5D70C244-FA4C-4EE8-99FF-6CE509718FDA}" type="presOf" srcId="{998E5B44-56B1-4D6B-B535-8506E91CE60D}" destId="{6902AAF4-84EA-4B6D-B522-55F743BEA201}" srcOrd="0" destOrd="1" presId="urn:microsoft.com/office/officeart/2005/8/layout/cycle4"/>
    <dgm:cxn modelId="{42ED8869-90F7-4E4F-8EB0-4B28664F3283}" type="presOf" srcId="{6E7E6062-E0ED-4B8C-846E-63DFFE23F500}" destId="{C065F21A-476F-40AB-A773-DBB8EC25DD7E}" srcOrd="0" destOrd="0" presId="urn:microsoft.com/office/officeart/2005/8/layout/cycle4"/>
    <dgm:cxn modelId="{F0AD4F72-3986-4CDD-858E-97F6BD9D9F29}" type="presOf" srcId="{DDB208DB-83E2-4F9E-BCCB-C553519162FB}" destId="{ED379D4A-9D3D-42CE-A5A2-DA55A00B7DC3}" srcOrd="1" destOrd="1" presId="urn:microsoft.com/office/officeart/2005/8/layout/cycle4"/>
    <dgm:cxn modelId="{08C29375-CB3C-46AF-BF1B-C1153503D845}" type="presOf" srcId="{F6F953D8-B42A-40B5-88E3-56D7BAC9490F}" destId="{ED379D4A-9D3D-42CE-A5A2-DA55A00B7DC3}" srcOrd="1" destOrd="0" presId="urn:microsoft.com/office/officeart/2005/8/layout/cycle4"/>
    <dgm:cxn modelId="{AEEEDC57-CE4E-4826-AFA9-EABEF98E447C}" type="presOf" srcId="{FCA005DD-5CFB-4BF3-B842-22DDE78E8B1A}" destId="{0C756387-550F-4BDB-8FB4-DA493B1B6883}" srcOrd="1" destOrd="2" presId="urn:microsoft.com/office/officeart/2005/8/layout/cycle4"/>
    <dgm:cxn modelId="{DF1F2378-DCB6-44C5-B7A8-6EE6DA73A3F0}" type="presOf" srcId="{F8F6E554-56CC-4699-A733-A096CCDB4830}" destId="{E39CA227-AD46-4110-9CB7-A764E6D3B558}" srcOrd="0" destOrd="0" presId="urn:microsoft.com/office/officeart/2005/8/layout/cycle4"/>
    <dgm:cxn modelId="{0F160F7A-9ED1-4427-9C21-5A91D6C50CAE}" type="presOf" srcId="{01F656B8-26AB-4E7D-AA4A-90645D4B9A35}" destId="{2A4DDF8F-C011-416B-9BBF-9ABE2292319A}" srcOrd="0" destOrd="2" presId="urn:microsoft.com/office/officeart/2005/8/layout/cycle4"/>
    <dgm:cxn modelId="{9BD9EB7D-5D19-45BB-8E0A-906EC012344E}" srcId="{16783F05-7269-4FBC-B788-2C5692AA4FB4}" destId="{01F656B8-26AB-4E7D-AA4A-90645D4B9A35}" srcOrd="2" destOrd="0" parTransId="{FFA44F6F-6E26-40E3-9DAC-557FD7A54E3E}" sibTransId="{A3915FD2-E39D-4866-B0A2-A2196D98FF5E}"/>
    <dgm:cxn modelId="{19C1217F-377F-4449-9063-6C8C7AD10686}" type="presOf" srcId="{58C0D21A-71BE-40C4-8EF8-C85CAB2AAE50}" destId="{08B53DB5-66F7-45A0-92C3-08BC70E5C3CD}" srcOrd="0" destOrd="4" presId="urn:microsoft.com/office/officeart/2005/8/layout/cycle4"/>
    <dgm:cxn modelId="{0B282580-F107-4841-8155-3D53F12C6991}" type="presOf" srcId="{58C0D21A-71BE-40C4-8EF8-C85CAB2AAE50}" destId="{D551BEFC-680E-4CF8-909A-7AF6AD94FA90}" srcOrd="1" destOrd="4" presId="urn:microsoft.com/office/officeart/2005/8/layout/cycle4"/>
    <dgm:cxn modelId="{C5333F87-50A4-40A1-A816-20960FCF017F}" type="presOf" srcId="{1E989D0B-CA4F-47B4-B378-8DB43545FC57}" destId="{ED379D4A-9D3D-42CE-A5A2-DA55A00B7DC3}" srcOrd="1" destOrd="4" presId="urn:microsoft.com/office/officeart/2005/8/layout/cycle4"/>
    <dgm:cxn modelId="{80A6FB88-E9D0-476C-AF11-775253FA1718}" srcId="{6E7E6062-E0ED-4B8C-846E-63DFFE23F500}" destId="{FCA005DD-5CFB-4BF3-B842-22DDE78E8B1A}" srcOrd="2" destOrd="0" parTransId="{EBC0DBA7-DDD6-4216-B959-F1678879C3AE}" sibTransId="{EDE43B18-2D4E-4AA6-B56D-2A751565F0F9}"/>
    <dgm:cxn modelId="{7EBBBA89-B02C-4DB8-BF2B-39C6FFBA1A06}" type="presOf" srcId="{E1ED32DF-DA2B-4460-B384-0CDF504EE815}" destId="{ED379D4A-9D3D-42CE-A5A2-DA55A00B7DC3}" srcOrd="1" destOrd="3" presId="urn:microsoft.com/office/officeart/2005/8/layout/cycle4"/>
    <dgm:cxn modelId="{CB87AA91-7B36-4544-B687-8E954FFEC873}" srcId="{6E7E6062-E0ED-4B8C-846E-63DFFE23F500}" destId="{07CA0937-F315-4B91-BBB6-3CB922137AD5}" srcOrd="1" destOrd="0" parTransId="{DC1DA7F1-6A94-420F-A8C6-AAEBBDBF7FEC}" sibTransId="{AB428E86-14CD-4F37-8BA1-C628EDD683B8}"/>
    <dgm:cxn modelId="{28D01793-F903-43FB-95AA-5D70A31C1563}" type="presOf" srcId="{FE95BADA-EA7C-49DD-9F0D-E4C4E9038DB9}" destId="{ED379D4A-9D3D-42CE-A5A2-DA55A00B7DC3}" srcOrd="1" destOrd="6" presId="urn:microsoft.com/office/officeart/2005/8/layout/cycle4"/>
    <dgm:cxn modelId="{5BCF4F96-A40C-4D95-A99A-F0653D1EBF51}" type="presOf" srcId="{07CA0937-F315-4B91-BBB6-3CB922137AD5}" destId="{B225199E-7446-4263-A072-6C58E4C81AC6}" srcOrd="0" destOrd="1" presId="urn:microsoft.com/office/officeart/2005/8/layout/cycle4"/>
    <dgm:cxn modelId="{F81D98A1-0AA4-4598-A227-EC33AAC7F651}" srcId="{B9026AB9-4F36-4121-A921-7F9CEA75ED77}" destId="{6E7E6062-E0ED-4B8C-846E-63DFFE23F500}" srcOrd="2" destOrd="0" parTransId="{F5A2734C-134F-4A12-A285-1132EEBBC964}" sibTransId="{A6F740B8-DB01-4BF4-B4E6-238993DE9088}"/>
    <dgm:cxn modelId="{45A2F6A3-71C3-4696-861D-6AB22B623360}" type="presOf" srcId="{EECD1A6B-AB59-4433-ABF5-4D462A1667B5}" destId="{08B53DB5-66F7-45A0-92C3-08BC70E5C3CD}" srcOrd="0" destOrd="0" presId="urn:microsoft.com/office/officeart/2005/8/layout/cycle4"/>
    <dgm:cxn modelId="{238328A8-7112-4088-99C7-E95AB808A71D}" type="presOf" srcId="{BC9E63EB-B7FD-460A-8D9D-2B64C2880ED3}" destId="{D551BEFC-680E-4CF8-909A-7AF6AD94FA90}" srcOrd="1" destOrd="1" presId="urn:microsoft.com/office/officeart/2005/8/layout/cycle4"/>
    <dgm:cxn modelId="{E1C4A6A8-CE10-4136-BF93-05C2BBD368B1}" srcId="{6F50F9A1-0059-4473-B4F9-DA09D6FD0E33}" destId="{EECD1A6B-AB59-4433-ABF5-4D462A1667B5}" srcOrd="0" destOrd="0" parTransId="{0D1DC3C8-C16A-4908-9476-F2334553FB52}" sibTransId="{AD13B79F-9364-4AE5-B083-D0552C8EA0C6}"/>
    <dgm:cxn modelId="{60C649B0-C384-43D8-8491-2B25E210DE94}" type="presOf" srcId="{6F614A57-4441-4EE8-A779-72C3707EB2A7}" destId="{08B53DB5-66F7-45A0-92C3-08BC70E5C3CD}" srcOrd="0" destOrd="2" presId="urn:microsoft.com/office/officeart/2005/8/layout/cycle4"/>
    <dgm:cxn modelId="{FF0AC0B4-0908-46C2-B1B3-2CDD890AF1EF}" srcId="{B9026AB9-4F36-4121-A921-7F9CEA75ED77}" destId="{6F50F9A1-0059-4473-B4F9-DA09D6FD0E33}" srcOrd="1" destOrd="0" parTransId="{8F42BCB3-C137-46A2-9872-8410CB905F01}" sibTransId="{C8EC5301-3AF3-40C2-B1E0-DE581341B1CA}"/>
    <dgm:cxn modelId="{3C9FE0B7-4D02-4B8A-AC2C-B765DB0FE2CD}" type="presOf" srcId="{D76960F4-980F-4926-8740-0D192E65560B}" destId="{B225199E-7446-4263-A072-6C58E4C81AC6}" srcOrd="0" destOrd="3" presId="urn:microsoft.com/office/officeart/2005/8/layout/cycle4"/>
    <dgm:cxn modelId="{AD70FEB8-29CB-4096-9486-74D6A3A27782}" type="presOf" srcId="{BC9E63EB-B7FD-460A-8D9D-2B64C2880ED3}" destId="{08B53DB5-66F7-45A0-92C3-08BC70E5C3CD}" srcOrd="0" destOrd="1" presId="urn:microsoft.com/office/officeart/2005/8/layout/cycle4"/>
    <dgm:cxn modelId="{47957EBB-21E1-46AA-BF9B-3BE06ADE51F8}" srcId="{F8F6E554-56CC-4699-A733-A096CCDB4830}" destId="{FDF36A52-BF8C-475F-BC18-08F79659D374}" srcOrd="0" destOrd="0" parTransId="{FBF5BD53-BAB6-4886-81A5-0B681AF736FD}" sibTransId="{0DF80497-544F-4049-B1C9-15B799A0BC4E}"/>
    <dgm:cxn modelId="{8584C0BE-56BC-4D72-85D9-A587CF20D451}" type="presOf" srcId="{FE95BADA-EA7C-49DD-9F0D-E4C4E9038DB9}" destId="{2A4DDF8F-C011-416B-9BBF-9ABE2292319A}" srcOrd="0" destOrd="6" presId="urn:microsoft.com/office/officeart/2005/8/layout/cycle4"/>
    <dgm:cxn modelId="{85B11DC4-C0E4-44C0-8E0C-40F32416C4B2}" type="presOf" srcId="{7886E05D-42EF-420B-93FE-1633D6E59CC0}" destId="{ED379D4A-9D3D-42CE-A5A2-DA55A00B7DC3}" srcOrd="1" destOrd="7" presId="urn:microsoft.com/office/officeart/2005/8/layout/cycle4"/>
    <dgm:cxn modelId="{9D5C5FC4-B3A7-4F97-BD35-B4A292DC0CE8}" srcId="{6E7E6062-E0ED-4B8C-846E-63DFFE23F500}" destId="{4D65E4A4-4E2B-43C9-998A-576BC9C4228B}" srcOrd="0" destOrd="0" parTransId="{700D0EB2-43A9-43B6-9B92-3DEF23CD9705}" sibTransId="{0115E28A-344B-4A60-B13E-5251A708E476}"/>
    <dgm:cxn modelId="{3039CFC5-C6AD-4B40-B463-E562D00E22EE}" srcId="{16783F05-7269-4FBC-B788-2C5692AA4FB4}" destId="{FE95BADA-EA7C-49DD-9F0D-E4C4E9038DB9}" srcOrd="6" destOrd="0" parTransId="{589D3E93-AAA8-4290-97F4-36926C2913AF}" sibTransId="{4A2CFA10-8C2D-4D66-A268-C5963FE59561}"/>
    <dgm:cxn modelId="{B40D5ACA-054B-4749-B7B3-5133A900E969}" type="presOf" srcId="{16783F05-7269-4FBC-B788-2C5692AA4FB4}" destId="{19875769-15CB-4207-BA66-3F3E9A524B3C}" srcOrd="0" destOrd="0" presId="urn:microsoft.com/office/officeart/2005/8/layout/cycle4"/>
    <dgm:cxn modelId="{BBF7CCD0-2BF1-46A6-94DE-49D11DC69767}" type="presOf" srcId="{D76960F4-980F-4926-8740-0D192E65560B}" destId="{0C756387-550F-4BDB-8FB4-DA493B1B6883}" srcOrd="1" destOrd="3" presId="urn:microsoft.com/office/officeart/2005/8/layout/cycle4"/>
    <dgm:cxn modelId="{051870D1-4B72-4354-86C2-775614DABB53}" srcId="{16783F05-7269-4FBC-B788-2C5692AA4FB4}" destId="{E1ED32DF-DA2B-4460-B384-0CDF504EE815}" srcOrd="3" destOrd="0" parTransId="{17D45D8F-367A-45FC-95B3-82A31C3118C8}" sibTransId="{1F25DC4C-208A-4854-B19D-6E19D9AC0EDD}"/>
    <dgm:cxn modelId="{ED18AFD1-E245-41C9-AE4F-B726CDF487D2}" type="presOf" srcId="{371C7931-6C55-465F-96A3-AAD562DBE464}" destId="{2A4DDF8F-C011-416B-9BBF-9ABE2292319A}" srcOrd="0" destOrd="5" presId="urn:microsoft.com/office/officeart/2005/8/layout/cycle4"/>
    <dgm:cxn modelId="{D4BE6FD2-FAA2-41AD-9B61-E64045EAD9F1}" srcId="{B9026AB9-4F36-4121-A921-7F9CEA75ED77}" destId="{F8F6E554-56CC-4699-A733-A096CCDB4830}" srcOrd="0" destOrd="0" parTransId="{702A2B3F-3DDD-4328-A437-2DDF1A0AFB3D}" sibTransId="{A4EA9F8E-904C-4933-8D92-0F53EA375303}"/>
    <dgm:cxn modelId="{8B1830D9-3F99-482B-AA4A-ABBFE6E2DA71}" srcId="{6F50F9A1-0059-4473-B4F9-DA09D6FD0E33}" destId="{58C0D21A-71BE-40C4-8EF8-C85CAB2AAE50}" srcOrd="4" destOrd="0" parTransId="{2BCD3EAD-E082-4316-99EF-C60477FAA65D}" sibTransId="{ABEC2BDF-06E1-4A78-B453-E72B76607198}"/>
    <dgm:cxn modelId="{EC3CEFDB-7373-4FD9-BCAB-DC774220874A}" type="presOf" srcId="{DDB208DB-83E2-4F9E-BCCB-C553519162FB}" destId="{2A4DDF8F-C011-416B-9BBF-9ABE2292319A}" srcOrd="0" destOrd="1" presId="urn:microsoft.com/office/officeart/2005/8/layout/cycle4"/>
    <dgm:cxn modelId="{707BBCDC-3F1A-4DAF-A578-21242055256E}" type="presOf" srcId="{EECD1A6B-AB59-4433-ABF5-4D462A1667B5}" destId="{D551BEFC-680E-4CF8-909A-7AF6AD94FA90}" srcOrd="1" destOrd="0" presId="urn:microsoft.com/office/officeart/2005/8/layout/cycle4"/>
    <dgm:cxn modelId="{EE4D68DE-674C-459A-8B0E-34D3F4088BCF}" type="presOf" srcId="{B9026AB9-4F36-4121-A921-7F9CEA75ED77}" destId="{AD6499AB-D9DC-4CFD-B519-605C7840EE47}" srcOrd="0" destOrd="0" presId="urn:microsoft.com/office/officeart/2005/8/layout/cycle4"/>
    <dgm:cxn modelId="{FE25E5E3-2E08-4A23-A3F4-92C46D83AD46}" srcId="{F8F6E554-56CC-4699-A733-A096CCDB4830}" destId="{998E5B44-56B1-4D6B-B535-8506E91CE60D}" srcOrd="1" destOrd="0" parTransId="{1434DFD1-2284-44B1-8E31-2824960A60AC}" sibTransId="{F56F3F18-A80D-4A17-953B-869DDC080BBD}"/>
    <dgm:cxn modelId="{188E25E6-956C-4400-BE7F-64305A035F71}" srcId="{6F50F9A1-0059-4473-B4F9-DA09D6FD0E33}" destId="{BC9E63EB-B7FD-460A-8D9D-2B64C2880ED3}" srcOrd="1" destOrd="0" parTransId="{BF72DFCC-8593-4002-9488-023C962BBEB7}" sibTransId="{C48FA60A-B6F6-4582-BADD-6C1CD1F4E1A5}"/>
    <dgm:cxn modelId="{D3063EEB-B79E-4341-AF83-C143395D9BCB}" type="presOf" srcId="{F6F953D8-B42A-40B5-88E3-56D7BAC9490F}" destId="{2A4DDF8F-C011-416B-9BBF-9ABE2292319A}" srcOrd="0" destOrd="0" presId="urn:microsoft.com/office/officeart/2005/8/layout/cycle4"/>
    <dgm:cxn modelId="{CB9E8EF0-9A3B-4D18-A4B2-7EDEDBF7BAE4}" srcId="{16783F05-7269-4FBC-B788-2C5692AA4FB4}" destId="{371C7931-6C55-465F-96A3-AAD562DBE464}" srcOrd="5" destOrd="0" parTransId="{5863EF7D-908F-4D3B-9433-2284AE12E221}" sibTransId="{A3EA1EF0-7639-4CAE-8D09-DB68CEBEBCEA}"/>
    <dgm:cxn modelId="{401CC4F2-5E69-4174-9593-B4325DD521BF}" srcId="{16783F05-7269-4FBC-B788-2C5692AA4FB4}" destId="{DDB208DB-83E2-4F9E-BCCB-C553519162FB}" srcOrd="1" destOrd="0" parTransId="{FF910268-74B0-4D97-AFFF-43BC154C2B05}" sibTransId="{6194C526-3761-4469-A434-F7EAED8FCA84}"/>
    <dgm:cxn modelId="{C19626F6-3595-4DBF-B740-8E72C2466656}" type="presOf" srcId="{998E5B44-56B1-4D6B-B535-8506E91CE60D}" destId="{B933231B-C09C-4F60-AFB5-0F87BEFCC03D}" srcOrd="1" destOrd="1" presId="urn:microsoft.com/office/officeart/2005/8/layout/cycle4"/>
    <dgm:cxn modelId="{4A91FAF7-A7BD-41D8-B4AF-A7598D8A56C9}" type="presOf" srcId="{F8D06372-D123-4BB7-A10C-D7D4CA22DC6E}" destId="{08B53DB5-66F7-45A0-92C3-08BC70E5C3CD}" srcOrd="0" destOrd="3" presId="urn:microsoft.com/office/officeart/2005/8/layout/cycle4"/>
    <dgm:cxn modelId="{C8D26CFA-AF3C-4E17-A80D-74AC76A02F1B}" type="presOf" srcId="{4D65E4A4-4E2B-43C9-998A-576BC9C4228B}" destId="{0C756387-550F-4BDB-8FB4-DA493B1B6883}" srcOrd="1" destOrd="0" presId="urn:microsoft.com/office/officeart/2005/8/layout/cycle4"/>
    <dgm:cxn modelId="{4FDB47FB-A6C1-4065-9608-83EED1BFB6E9}" type="presOf" srcId="{4D65E4A4-4E2B-43C9-998A-576BC9C4228B}" destId="{B225199E-7446-4263-A072-6C58E4C81AC6}" srcOrd="0" destOrd="0" presId="urn:microsoft.com/office/officeart/2005/8/layout/cycle4"/>
    <dgm:cxn modelId="{748B8BFC-C8EC-4B75-A77F-5D9BA6F30CC4}" type="presOf" srcId="{FCA005DD-5CFB-4BF3-B842-22DDE78E8B1A}" destId="{B225199E-7446-4263-A072-6C58E4C81AC6}" srcOrd="0" destOrd="2" presId="urn:microsoft.com/office/officeart/2005/8/layout/cycle4"/>
    <dgm:cxn modelId="{09BD24FF-D915-4AA9-8F7A-0C4C2F987EB8}" srcId="{16783F05-7269-4FBC-B788-2C5692AA4FB4}" destId="{1E989D0B-CA4F-47B4-B378-8DB43545FC57}" srcOrd="4" destOrd="0" parTransId="{26E4CE1F-3C72-42D7-86D2-6F382F72618F}" sibTransId="{B860350D-28D8-46B9-9EEF-286A67971EB1}"/>
    <dgm:cxn modelId="{67F72A8A-7138-49D1-B71B-CFAB85E05D6A}" type="presParOf" srcId="{AD6499AB-D9DC-4CFD-B519-605C7840EE47}" destId="{AC3C45ED-BDB7-4A82-8A67-79EE53E6E099}" srcOrd="0" destOrd="0" presId="urn:microsoft.com/office/officeart/2005/8/layout/cycle4"/>
    <dgm:cxn modelId="{A93230CA-0911-40E7-BC3F-E64A866D3680}" type="presParOf" srcId="{AC3C45ED-BDB7-4A82-8A67-79EE53E6E099}" destId="{00158849-A10B-4DBA-B928-3540B49CFE86}" srcOrd="0" destOrd="0" presId="urn:microsoft.com/office/officeart/2005/8/layout/cycle4"/>
    <dgm:cxn modelId="{6B9C11BE-099A-4668-9909-81C63D8674FF}" type="presParOf" srcId="{00158849-A10B-4DBA-B928-3540B49CFE86}" destId="{6902AAF4-84EA-4B6D-B522-55F743BEA201}" srcOrd="0" destOrd="0" presId="urn:microsoft.com/office/officeart/2005/8/layout/cycle4"/>
    <dgm:cxn modelId="{22ECCD61-DC31-4A2F-8CEB-8862909D4E9E}" type="presParOf" srcId="{00158849-A10B-4DBA-B928-3540B49CFE86}" destId="{B933231B-C09C-4F60-AFB5-0F87BEFCC03D}" srcOrd="1" destOrd="0" presId="urn:microsoft.com/office/officeart/2005/8/layout/cycle4"/>
    <dgm:cxn modelId="{0BE1A052-BF8B-4DDB-A0A0-67A9D7386CDE}" type="presParOf" srcId="{AC3C45ED-BDB7-4A82-8A67-79EE53E6E099}" destId="{6123C6A8-6EE0-4A02-AF62-4A0A730A481D}" srcOrd="1" destOrd="0" presId="urn:microsoft.com/office/officeart/2005/8/layout/cycle4"/>
    <dgm:cxn modelId="{703A65B5-2995-49A5-A028-8F3B3B7D8420}" type="presParOf" srcId="{6123C6A8-6EE0-4A02-AF62-4A0A730A481D}" destId="{08B53DB5-66F7-45A0-92C3-08BC70E5C3CD}" srcOrd="0" destOrd="0" presId="urn:microsoft.com/office/officeart/2005/8/layout/cycle4"/>
    <dgm:cxn modelId="{89794D27-98C3-4D35-83F9-26A21C2F3F6B}" type="presParOf" srcId="{6123C6A8-6EE0-4A02-AF62-4A0A730A481D}" destId="{D551BEFC-680E-4CF8-909A-7AF6AD94FA90}" srcOrd="1" destOrd="0" presId="urn:microsoft.com/office/officeart/2005/8/layout/cycle4"/>
    <dgm:cxn modelId="{B2AABB4D-E0DC-4B13-B21A-0F5B64EBFBEE}" type="presParOf" srcId="{AC3C45ED-BDB7-4A82-8A67-79EE53E6E099}" destId="{C21D9031-F0CE-4F26-A1A9-B3101CE4B8D0}" srcOrd="2" destOrd="0" presId="urn:microsoft.com/office/officeart/2005/8/layout/cycle4"/>
    <dgm:cxn modelId="{FE5E75DC-7072-4962-A014-30986C0DCDF5}" type="presParOf" srcId="{C21D9031-F0CE-4F26-A1A9-B3101CE4B8D0}" destId="{B225199E-7446-4263-A072-6C58E4C81AC6}" srcOrd="0" destOrd="0" presId="urn:microsoft.com/office/officeart/2005/8/layout/cycle4"/>
    <dgm:cxn modelId="{97F148C9-49BA-4B24-BCC5-B111F158E64A}" type="presParOf" srcId="{C21D9031-F0CE-4F26-A1A9-B3101CE4B8D0}" destId="{0C756387-550F-4BDB-8FB4-DA493B1B6883}" srcOrd="1" destOrd="0" presId="urn:microsoft.com/office/officeart/2005/8/layout/cycle4"/>
    <dgm:cxn modelId="{A902DDFE-E89A-496A-8A5B-12899A6C38AF}" type="presParOf" srcId="{AC3C45ED-BDB7-4A82-8A67-79EE53E6E099}" destId="{D5CFB568-93ED-4CF0-923C-2F570B361C4E}" srcOrd="3" destOrd="0" presId="urn:microsoft.com/office/officeart/2005/8/layout/cycle4"/>
    <dgm:cxn modelId="{77CCF9F8-E008-4161-831C-C5872B35A9E8}" type="presParOf" srcId="{D5CFB568-93ED-4CF0-923C-2F570B361C4E}" destId="{2A4DDF8F-C011-416B-9BBF-9ABE2292319A}" srcOrd="0" destOrd="0" presId="urn:microsoft.com/office/officeart/2005/8/layout/cycle4"/>
    <dgm:cxn modelId="{67BF66AD-8E0A-42A5-8F95-2EE8AB42E308}" type="presParOf" srcId="{D5CFB568-93ED-4CF0-923C-2F570B361C4E}" destId="{ED379D4A-9D3D-42CE-A5A2-DA55A00B7DC3}" srcOrd="1" destOrd="0" presId="urn:microsoft.com/office/officeart/2005/8/layout/cycle4"/>
    <dgm:cxn modelId="{73BD89EE-6277-45D3-9EA2-66DAD64D8EC6}" type="presParOf" srcId="{AC3C45ED-BDB7-4A82-8A67-79EE53E6E099}" destId="{1CEE9A6E-A649-45B1-9736-2E7970400535}" srcOrd="4" destOrd="0" presId="urn:microsoft.com/office/officeart/2005/8/layout/cycle4"/>
    <dgm:cxn modelId="{5130449B-11CB-4F14-AE50-02B9CA2B7583}" type="presParOf" srcId="{AD6499AB-D9DC-4CFD-B519-605C7840EE47}" destId="{C77BCEAB-82FD-4858-8314-C486DDF51274}" srcOrd="1" destOrd="0" presId="urn:microsoft.com/office/officeart/2005/8/layout/cycle4"/>
    <dgm:cxn modelId="{AA21103D-E787-4F7F-8026-485449A8CC85}" type="presParOf" srcId="{C77BCEAB-82FD-4858-8314-C486DDF51274}" destId="{E39CA227-AD46-4110-9CB7-A764E6D3B558}" srcOrd="0" destOrd="0" presId="urn:microsoft.com/office/officeart/2005/8/layout/cycle4"/>
    <dgm:cxn modelId="{4EB182DD-C738-4256-A77B-AC902E6F8C88}" type="presParOf" srcId="{C77BCEAB-82FD-4858-8314-C486DDF51274}" destId="{95DB8FFA-4FD5-4872-BFDE-DB2FC7222799}" srcOrd="1" destOrd="0" presId="urn:microsoft.com/office/officeart/2005/8/layout/cycle4"/>
    <dgm:cxn modelId="{EFACF1F9-A818-40E0-AC9B-FB5CC202CA4F}" type="presParOf" srcId="{C77BCEAB-82FD-4858-8314-C486DDF51274}" destId="{C065F21A-476F-40AB-A773-DBB8EC25DD7E}" srcOrd="2" destOrd="0" presId="urn:microsoft.com/office/officeart/2005/8/layout/cycle4"/>
    <dgm:cxn modelId="{539160DE-F61C-44E7-AA9D-9EC93CC1A0D6}" type="presParOf" srcId="{C77BCEAB-82FD-4858-8314-C486DDF51274}" destId="{19875769-15CB-4207-BA66-3F3E9A524B3C}" srcOrd="3" destOrd="0" presId="urn:microsoft.com/office/officeart/2005/8/layout/cycle4"/>
    <dgm:cxn modelId="{DE1C2308-A024-4726-92F8-CFF2AADBFE9B}" type="presParOf" srcId="{C77BCEAB-82FD-4858-8314-C486DDF51274}" destId="{35B73275-FCC8-410E-91A1-C95FC0EE3230}" srcOrd="4" destOrd="0" presId="urn:microsoft.com/office/officeart/2005/8/layout/cycle4"/>
    <dgm:cxn modelId="{8D4AEB6A-9699-4545-8987-3DAE39C64F05}" type="presParOf" srcId="{AD6499AB-D9DC-4CFD-B519-605C7840EE47}" destId="{B554DF31-433C-4C22-BA92-8031E55784CC}" srcOrd="2" destOrd="0" presId="urn:microsoft.com/office/officeart/2005/8/layout/cycle4"/>
    <dgm:cxn modelId="{202AC5B4-FB11-45AF-B851-6A380F361BEE}" type="presParOf" srcId="{AD6499AB-D9DC-4CFD-B519-605C7840EE47}" destId="{CA007992-028B-4104-A457-32AFF154C3E7}"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026AB9-4F36-4121-A921-7F9CEA75ED77}"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F8F6E554-56CC-4699-A733-A096CCDB4830}">
      <dgm:prSet phldrT="[Text]" custT="1"/>
      <dgm:spPr>
        <a:solidFill>
          <a:schemeClr val="tx2">
            <a:lumMod val="75000"/>
          </a:schemeClr>
        </a:solidFill>
      </dgm:spPr>
      <dgm:t>
        <a:bodyPr/>
        <a:lstStyle/>
        <a:p>
          <a:pPr algn="l"/>
          <a:r>
            <a:rPr lang="fi-FI" sz="1800" err="1"/>
            <a:t>Självvård</a:t>
          </a:r>
          <a:r>
            <a:rPr lang="fi-FI" sz="1800"/>
            <a:t> </a:t>
          </a:r>
          <a:r>
            <a:rPr lang="fi-FI" sz="1800" err="1"/>
            <a:t>Egenvård</a:t>
          </a:r>
          <a:endParaRPr lang="en-US" sz="1800"/>
        </a:p>
      </dgm:t>
    </dgm:pt>
    <dgm:pt modelId="{702A2B3F-3DDD-4328-A437-2DDF1A0AFB3D}" type="parTrans" cxnId="{D4BE6FD2-FAA2-41AD-9B61-E64045EAD9F1}">
      <dgm:prSet/>
      <dgm:spPr/>
      <dgm:t>
        <a:bodyPr/>
        <a:lstStyle/>
        <a:p>
          <a:endParaRPr lang="en-US"/>
        </a:p>
      </dgm:t>
    </dgm:pt>
    <dgm:pt modelId="{A4EA9F8E-904C-4933-8D92-0F53EA375303}" type="sibTrans" cxnId="{D4BE6FD2-FAA2-41AD-9B61-E64045EAD9F1}">
      <dgm:prSet/>
      <dgm:spPr/>
      <dgm:t>
        <a:bodyPr/>
        <a:lstStyle/>
        <a:p>
          <a:endParaRPr lang="en-US"/>
        </a:p>
      </dgm:t>
    </dgm:pt>
    <dgm:pt modelId="{FDF36A52-BF8C-475F-BC18-08F79659D374}">
      <dgm:prSet phldrT="[Text]" custT="1"/>
      <dgm:spPr>
        <a:ln>
          <a:solidFill>
            <a:schemeClr val="tx1"/>
          </a:solidFill>
        </a:ln>
      </dgm:spPr>
      <dgm:t>
        <a:bodyPr/>
        <a:lstStyle/>
        <a:p>
          <a:r>
            <a:rPr lang="sv-SE" sz="1100"/>
            <a:t> </a:t>
          </a:r>
          <a:r>
            <a:rPr lang="sv-SE" sz="1200"/>
            <a:t>Främjande av hälsa och välfärd</a:t>
          </a:r>
          <a:endParaRPr lang="en-US" sz="1200"/>
        </a:p>
      </dgm:t>
    </dgm:pt>
    <dgm:pt modelId="{FBF5BD53-BAB6-4886-81A5-0B681AF736FD}" type="parTrans" cxnId="{47957EBB-21E1-46AA-BF9B-3BE06ADE51F8}">
      <dgm:prSet/>
      <dgm:spPr/>
      <dgm:t>
        <a:bodyPr/>
        <a:lstStyle/>
        <a:p>
          <a:endParaRPr lang="en-US"/>
        </a:p>
      </dgm:t>
    </dgm:pt>
    <dgm:pt modelId="{0DF80497-544F-4049-B1C9-15B799A0BC4E}" type="sibTrans" cxnId="{47957EBB-21E1-46AA-BF9B-3BE06ADE51F8}">
      <dgm:prSet/>
      <dgm:spPr/>
      <dgm:t>
        <a:bodyPr/>
        <a:lstStyle/>
        <a:p>
          <a:endParaRPr lang="en-US"/>
        </a:p>
      </dgm:t>
    </dgm:pt>
    <dgm:pt modelId="{6F50F9A1-0059-4473-B4F9-DA09D6FD0E33}">
      <dgm:prSet phldrT="[Text]" custT="1"/>
      <dgm:spPr>
        <a:solidFill>
          <a:schemeClr val="tx2">
            <a:lumMod val="75000"/>
          </a:schemeClr>
        </a:solidFill>
      </dgm:spPr>
      <dgm:t>
        <a:bodyPr/>
        <a:lstStyle/>
        <a:p>
          <a:pPr algn="r"/>
          <a:r>
            <a:rPr lang="en-US" sz="1800"/>
            <a:t>Social- </a:t>
          </a:r>
          <a:r>
            <a:rPr lang="en-US" sz="1800" err="1"/>
            <a:t>och</a:t>
          </a:r>
          <a:r>
            <a:rPr lang="en-US" sz="1800"/>
            <a:t> </a:t>
          </a:r>
          <a:r>
            <a:rPr lang="en-US" sz="1800" err="1"/>
            <a:t>hälsocentral</a:t>
          </a:r>
          <a:endParaRPr lang="en-US" sz="1800"/>
        </a:p>
      </dgm:t>
    </dgm:pt>
    <dgm:pt modelId="{8F42BCB3-C137-46A2-9872-8410CB905F01}" type="parTrans" cxnId="{FF0AC0B4-0908-46C2-B1B3-2CDD890AF1EF}">
      <dgm:prSet/>
      <dgm:spPr/>
      <dgm:t>
        <a:bodyPr/>
        <a:lstStyle/>
        <a:p>
          <a:endParaRPr lang="en-US"/>
        </a:p>
      </dgm:t>
    </dgm:pt>
    <dgm:pt modelId="{C8EC5301-3AF3-40C2-B1E0-DE581341B1CA}" type="sibTrans" cxnId="{FF0AC0B4-0908-46C2-B1B3-2CDD890AF1EF}">
      <dgm:prSet/>
      <dgm:spPr/>
      <dgm:t>
        <a:bodyPr/>
        <a:lstStyle/>
        <a:p>
          <a:endParaRPr lang="en-US"/>
        </a:p>
      </dgm:t>
    </dgm:pt>
    <dgm:pt modelId="{6E7E6062-E0ED-4B8C-846E-63DFFE23F500}">
      <dgm:prSet phldrT="[Text]" custT="1"/>
      <dgm:spPr>
        <a:solidFill>
          <a:schemeClr val="tx2">
            <a:lumMod val="75000"/>
          </a:schemeClr>
        </a:solidFill>
      </dgm:spPr>
      <dgm:t>
        <a:bodyPr/>
        <a:lstStyle/>
        <a:p>
          <a:pPr algn="r"/>
          <a:r>
            <a:rPr lang="en-US" sz="1800" err="1">
              <a:solidFill>
                <a:schemeClr val="bg1"/>
              </a:solidFill>
            </a:rPr>
            <a:t>Psykosocial</a:t>
          </a:r>
          <a:r>
            <a:rPr lang="en-US" sz="1800">
              <a:solidFill>
                <a:schemeClr val="bg1"/>
              </a:solidFill>
            </a:rPr>
            <a:t> service</a:t>
          </a:r>
        </a:p>
      </dgm:t>
    </dgm:pt>
    <dgm:pt modelId="{F5A2734C-134F-4A12-A285-1132EEBBC964}" type="parTrans" cxnId="{F81D98A1-0AA4-4598-A227-EC33AAC7F651}">
      <dgm:prSet/>
      <dgm:spPr/>
      <dgm:t>
        <a:bodyPr/>
        <a:lstStyle/>
        <a:p>
          <a:endParaRPr lang="en-US"/>
        </a:p>
      </dgm:t>
    </dgm:pt>
    <dgm:pt modelId="{A6F740B8-DB01-4BF4-B4E6-238993DE9088}" type="sibTrans" cxnId="{F81D98A1-0AA4-4598-A227-EC33AAC7F651}">
      <dgm:prSet/>
      <dgm:spPr/>
      <dgm:t>
        <a:bodyPr/>
        <a:lstStyle/>
        <a:p>
          <a:endParaRPr lang="en-US"/>
        </a:p>
      </dgm:t>
    </dgm:pt>
    <dgm:pt modelId="{4D65E4A4-4E2B-43C9-998A-576BC9C4228B}">
      <dgm:prSet phldrT="[Text]" custT="1"/>
      <dgm:spPr>
        <a:ln>
          <a:solidFill>
            <a:schemeClr val="tx1"/>
          </a:solidFill>
        </a:ln>
      </dgm:spPr>
      <dgm:t>
        <a:bodyPr anchor="ctr"/>
        <a:lstStyle/>
        <a:p>
          <a:r>
            <a:rPr lang="fi-FI" sz="1100"/>
            <a:t>   </a:t>
          </a:r>
          <a:r>
            <a:rPr lang="fi-FI" sz="1200" err="1"/>
            <a:t>Mentalvårdsservice</a:t>
          </a:r>
          <a:endParaRPr lang="en-US" sz="1200"/>
        </a:p>
      </dgm:t>
    </dgm:pt>
    <dgm:pt modelId="{700D0EB2-43A9-43B6-9B92-3DEF23CD9705}" type="parTrans" cxnId="{9D5C5FC4-B3A7-4F97-BD35-B4A292DC0CE8}">
      <dgm:prSet/>
      <dgm:spPr/>
      <dgm:t>
        <a:bodyPr/>
        <a:lstStyle/>
        <a:p>
          <a:endParaRPr lang="en-US"/>
        </a:p>
      </dgm:t>
    </dgm:pt>
    <dgm:pt modelId="{0115E28A-344B-4A60-B13E-5251A708E476}" type="sibTrans" cxnId="{9D5C5FC4-B3A7-4F97-BD35-B4A292DC0CE8}">
      <dgm:prSet/>
      <dgm:spPr/>
      <dgm:t>
        <a:bodyPr/>
        <a:lstStyle/>
        <a:p>
          <a:endParaRPr lang="en-US"/>
        </a:p>
      </dgm:t>
    </dgm:pt>
    <dgm:pt modelId="{16783F05-7269-4FBC-B788-2C5692AA4FB4}">
      <dgm:prSet phldrT="[Text]" custT="1"/>
      <dgm:spPr>
        <a:solidFill>
          <a:schemeClr val="tx2">
            <a:lumMod val="75000"/>
          </a:schemeClr>
        </a:solidFill>
      </dgm:spPr>
      <dgm:t>
        <a:bodyPr/>
        <a:lstStyle/>
        <a:p>
          <a:pPr algn="ctr"/>
          <a:endParaRPr lang="en-US" sz="2200"/>
        </a:p>
        <a:p>
          <a:pPr algn="l"/>
          <a:r>
            <a:rPr lang="en-US" sz="1800" err="1"/>
            <a:t>Sjukhus</a:t>
          </a:r>
          <a:r>
            <a:rPr lang="en-US" sz="1800"/>
            <a:t>-service</a:t>
          </a:r>
        </a:p>
        <a:p>
          <a:pPr algn="l"/>
          <a:r>
            <a:rPr lang="en-US" sz="1800" err="1"/>
            <a:t>Rehabilite</a:t>
          </a:r>
          <a:r>
            <a:rPr lang="en-US" sz="1800"/>
            <a:t>-ring </a:t>
          </a:r>
        </a:p>
      </dgm:t>
    </dgm:pt>
    <dgm:pt modelId="{701A3434-18E8-4B37-9FDC-18A40EB2C14E}" type="parTrans" cxnId="{9672650A-1FB7-4E03-870F-5A0BCFA8400A}">
      <dgm:prSet/>
      <dgm:spPr/>
      <dgm:t>
        <a:bodyPr/>
        <a:lstStyle/>
        <a:p>
          <a:endParaRPr lang="en-US"/>
        </a:p>
      </dgm:t>
    </dgm:pt>
    <dgm:pt modelId="{00D9ED53-095D-421D-ABD6-679B5C9A093B}" type="sibTrans" cxnId="{9672650A-1FB7-4E03-870F-5A0BCFA8400A}">
      <dgm:prSet/>
      <dgm:spPr/>
      <dgm:t>
        <a:bodyPr/>
        <a:lstStyle/>
        <a:p>
          <a:endParaRPr lang="en-US"/>
        </a:p>
      </dgm:t>
    </dgm:pt>
    <dgm:pt modelId="{CA31E82E-DFC7-4118-A830-BD55970B061F}">
      <dgm:prSet phldrT="[Text]" custT="1"/>
      <dgm:spPr>
        <a:ln>
          <a:solidFill>
            <a:schemeClr val="tx1"/>
          </a:solidFill>
        </a:ln>
      </dgm:spPr>
      <dgm:t>
        <a:bodyPr/>
        <a:lstStyle/>
        <a:p>
          <a:pPr algn="l"/>
          <a:r>
            <a:rPr lang="fi-FI" sz="1100"/>
            <a:t>  </a:t>
          </a:r>
          <a:r>
            <a:rPr lang="fi-FI" sz="1200" i="0" err="1"/>
            <a:t>Akutsjukhus</a:t>
          </a:r>
          <a:endParaRPr lang="en-US" sz="1200" i="0"/>
        </a:p>
      </dgm:t>
    </dgm:pt>
    <dgm:pt modelId="{D9F8AB97-4F46-4C8A-B135-EC9457345B4A}" type="parTrans" cxnId="{FFD05F91-DC22-454C-88D4-398402B42AF5}">
      <dgm:prSet/>
      <dgm:spPr/>
      <dgm:t>
        <a:bodyPr/>
        <a:lstStyle/>
        <a:p>
          <a:endParaRPr lang="en-US"/>
        </a:p>
      </dgm:t>
    </dgm:pt>
    <dgm:pt modelId="{9E6B0774-2376-4DF2-822B-83D9EC478BD5}" type="sibTrans" cxnId="{FFD05F91-DC22-454C-88D4-398402B42AF5}">
      <dgm:prSet/>
      <dgm:spPr/>
      <dgm:t>
        <a:bodyPr/>
        <a:lstStyle/>
        <a:p>
          <a:endParaRPr lang="en-US"/>
        </a:p>
      </dgm:t>
    </dgm:pt>
    <dgm:pt modelId="{945CF49B-B70E-4D15-B1AE-D772E7C02945}">
      <dgm:prSet phldrT="[Text]" custT="1"/>
      <dgm:spPr>
        <a:ln>
          <a:solidFill>
            <a:schemeClr val="tx1"/>
          </a:solidFill>
        </a:ln>
      </dgm:spPr>
      <dgm:t>
        <a:bodyPr/>
        <a:lstStyle/>
        <a:p>
          <a:r>
            <a:rPr lang="fi-FI" sz="1100"/>
            <a:t> </a:t>
          </a:r>
          <a:r>
            <a:rPr lang="fi-FI" sz="1200" err="1"/>
            <a:t>Hälsorådgivning</a:t>
          </a:r>
          <a:r>
            <a:rPr lang="fi-FI" sz="1200"/>
            <a:t> </a:t>
          </a:r>
          <a:r>
            <a:rPr lang="fi-FI" sz="1200" err="1"/>
            <a:t>och</a:t>
          </a:r>
          <a:r>
            <a:rPr lang="fi-FI" sz="1200"/>
            <a:t> -</a:t>
          </a:r>
          <a:r>
            <a:rPr lang="fi-FI" sz="1200" err="1"/>
            <a:t>undersökningar</a:t>
          </a:r>
          <a:r>
            <a:rPr lang="fi-FI" sz="1200"/>
            <a:t>, </a:t>
          </a:r>
          <a:r>
            <a:rPr lang="fi-FI" sz="1200" err="1"/>
            <a:t>screening</a:t>
          </a:r>
          <a:endParaRPr lang="en-US" sz="1200"/>
        </a:p>
      </dgm:t>
    </dgm:pt>
    <dgm:pt modelId="{6162C84E-6FC2-41A5-B48D-E8F5F5868DBD}" type="parTrans" cxnId="{8CD243A2-0F40-4B8D-A655-7613CAEFC9D7}">
      <dgm:prSet/>
      <dgm:spPr/>
      <dgm:t>
        <a:bodyPr/>
        <a:lstStyle/>
        <a:p>
          <a:endParaRPr lang="fi-FI"/>
        </a:p>
      </dgm:t>
    </dgm:pt>
    <dgm:pt modelId="{3605F9BC-014D-4438-84BC-BE044FAA6221}" type="sibTrans" cxnId="{8CD243A2-0F40-4B8D-A655-7613CAEFC9D7}">
      <dgm:prSet/>
      <dgm:spPr/>
      <dgm:t>
        <a:bodyPr/>
        <a:lstStyle/>
        <a:p>
          <a:endParaRPr lang="fi-FI"/>
        </a:p>
      </dgm:t>
    </dgm:pt>
    <dgm:pt modelId="{5C45B030-E43B-450C-AE5C-7CECAE4D84AB}">
      <dgm:prSet phldrT="[Text]" custT="1"/>
      <dgm:spPr>
        <a:ln>
          <a:solidFill>
            <a:schemeClr val="tx1"/>
          </a:solidFill>
        </a:ln>
      </dgm:spPr>
      <dgm:t>
        <a:bodyPr/>
        <a:lstStyle/>
        <a:p>
          <a:pPr algn="l"/>
          <a:endParaRPr lang="en-US" sz="1100"/>
        </a:p>
      </dgm:t>
    </dgm:pt>
    <dgm:pt modelId="{0E4339C0-EFC3-47A9-81F0-71A7880CC566}" type="parTrans" cxnId="{81E46C1C-08E0-4661-9A0F-5E2DFF882C37}">
      <dgm:prSet/>
      <dgm:spPr/>
      <dgm:t>
        <a:bodyPr/>
        <a:lstStyle/>
        <a:p>
          <a:endParaRPr lang="fi-FI"/>
        </a:p>
      </dgm:t>
    </dgm:pt>
    <dgm:pt modelId="{B41DD97C-FC4C-4296-A430-BFBB7822C8B8}" type="sibTrans" cxnId="{81E46C1C-08E0-4661-9A0F-5E2DFF882C37}">
      <dgm:prSet/>
      <dgm:spPr/>
      <dgm:t>
        <a:bodyPr/>
        <a:lstStyle/>
        <a:p>
          <a:endParaRPr lang="fi-FI"/>
        </a:p>
      </dgm:t>
    </dgm:pt>
    <dgm:pt modelId="{EA1C1F8C-C163-4F48-921B-BD3D9307F4B3}">
      <dgm:prSet custT="1"/>
      <dgm:spPr>
        <a:ln>
          <a:solidFill>
            <a:schemeClr val="tx1"/>
          </a:solidFill>
        </a:ln>
      </dgm:spPr>
      <dgm:t>
        <a:bodyPr/>
        <a:lstStyle/>
        <a:p>
          <a:r>
            <a:rPr lang="fi-FI" sz="1200"/>
            <a:t> </a:t>
          </a:r>
          <a:r>
            <a:rPr lang="fi-FI" sz="1200" err="1"/>
            <a:t>Digitala</a:t>
          </a:r>
          <a:r>
            <a:rPr lang="fi-FI" sz="1200"/>
            <a:t> </a:t>
          </a:r>
          <a:r>
            <a:rPr lang="fi-FI" sz="1200" err="1"/>
            <a:t>tjänster</a:t>
          </a:r>
          <a:endParaRPr lang="fi-FI" sz="1200"/>
        </a:p>
      </dgm:t>
    </dgm:pt>
    <dgm:pt modelId="{183B08F8-1D53-4E42-BF6F-2E5A9E9175DE}" type="parTrans" cxnId="{599F4AB6-A0EA-4219-8186-B11F1EFF9664}">
      <dgm:prSet/>
      <dgm:spPr/>
      <dgm:t>
        <a:bodyPr/>
        <a:lstStyle/>
        <a:p>
          <a:endParaRPr lang="fi-FI"/>
        </a:p>
      </dgm:t>
    </dgm:pt>
    <dgm:pt modelId="{E3A2B012-6160-4279-91A9-8FF6AB20C320}" type="sibTrans" cxnId="{599F4AB6-A0EA-4219-8186-B11F1EFF9664}">
      <dgm:prSet/>
      <dgm:spPr/>
      <dgm:t>
        <a:bodyPr/>
        <a:lstStyle/>
        <a:p>
          <a:endParaRPr lang="fi-FI"/>
        </a:p>
      </dgm:t>
    </dgm:pt>
    <dgm:pt modelId="{57272F1B-6312-48F3-9B60-01C845FA192F}">
      <dgm:prSet custT="1"/>
      <dgm:spPr>
        <a:ln>
          <a:solidFill>
            <a:schemeClr val="tx1"/>
          </a:solidFill>
        </a:ln>
      </dgm:spPr>
      <dgm:t>
        <a:bodyPr/>
        <a:lstStyle/>
        <a:p>
          <a:r>
            <a:rPr lang="fi-FI" sz="1200"/>
            <a:t> </a:t>
          </a:r>
          <a:r>
            <a:rPr lang="fi-FI" sz="1200" err="1"/>
            <a:t>Distanstjänster</a:t>
          </a:r>
          <a:endParaRPr lang="fi-FI" sz="1200"/>
        </a:p>
      </dgm:t>
    </dgm:pt>
    <dgm:pt modelId="{65E015C0-1300-40CA-B17B-0AA7BF7DD1A3}" type="parTrans" cxnId="{0BD9396C-8E41-4287-A42E-0C209927BEC7}">
      <dgm:prSet/>
      <dgm:spPr/>
      <dgm:t>
        <a:bodyPr/>
        <a:lstStyle/>
        <a:p>
          <a:endParaRPr lang="fi-FI"/>
        </a:p>
      </dgm:t>
    </dgm:pt>
    <dgm:pt modelId="{C69E7E12-F0F1-406C-8D2A-C1BB68C4C095}" type="sibTrans" cxnId="{0BD9396C-8E41-4287-A42E-0C209927BEC7}">
      <dgm:prSet/>
      <dgm:spPr/>
      <dgm:t>
        <a:bodyPr/>
        <a:lstStyle/>
        <a:p>
          <a:endParaRPr lang="fi-FI"/>
        </a:p>
      </dgm:t>
    </dgm:pt>
    <dgm:pt modelId="{E38D7233-C6A1-4AD1-8808-519F3A15EFA7}">
      <dgm:prSet custT="1"/>
      <dgm:spPr>
        <a:ln>
          <a:solidFill>
            <a:schemeClr val="tx1"/>
          </a:solidFill>
        </a:ln>
      </dgm:spPr>
      <dgm:t>
        <a:bodyPr/>
        <a:lstStyle/>
        <a:p>
          <a:r>
            <a:rPr lang="fi-FI" sz="1200"/>
            <a:t> </a:t>
          </a:r>
          <a:r>
            <a:rPr lang="fi-FI" sz="1200" err="1"/>
            <a:t>Rådgivning</a:t>
          </a:r>
          <a:r>
            <a:rPr lang="fi-FI" sz="1200"/>
            <a:t> </a:t>
          </a:r>
        </a:p>
      </dgm:t>
    </dgm:pt>
    <dgm:pt modelId="{845D00D3-A560-4CDE-B14D-364DE675C5D6}" type="parTrans" cxnId="{1331A524-C224-4143-972A-6028AABD7966}">
      <dgm:prSet/>
      <dgm:spPr/>
      <dgm:t>
        <a:bodyPr/>
        <a:lstStyle/>
        <a:p>
          <a:endParaRPr lang="fi-FI"/>
        </a:p>
      </dgm:t>
    </dgm:pt>
    <dgm:pt modelId="{08AD54DC-A318-421C-AFC2-6E01774F681D}" type="sibTrans" cxnId="{1331A524-C224-4143-972A-6028AABD7966}">
      <dgm:prSet/>
      <dgm:spPr/>
      <dgm:t>
        <a:bodyPr/>
        <a:lstStyle/>
        <a:p>
          <a:endParaRPr lang="fi-FI"/>
        </a:p>
      </dgm:t>
    </dgm:pt>
    <dgm:pt modelId="{F19C96EC-44C3-4646-843A-8D6289C8311E}">
      <dgm:prSet custT="1"/>
      <dgm:spPr>
        <a:ln>
          <a:solidFill>
            <a:schemeClr val="tx1"/>
          </a:solidFill>
        </a:ln>
      </dgm:spPr>
      <dgm:t>
        <a:bodyPr/>
        <a:lstStyle/>
        <a:p>
          <a:r>
            <a:rPr lang="fi-FI" sz="1200"/>
            <a:t> </a:t>
          </a:r>
          <a:r>
            <a:rPr lang="fi-FI" sz="1200" err="1"/>
            <a:t>Handledning</a:t>
          </a:r>
          <a:endParaRPr lang="fi-FI" sz="1200"/>
        </a:p>
      </dgm:t>
    </dgm:pt>
    <dgm:pt modelId="{F9B08FEE-9D59-40DC-BFEE-754C8DE389D7}" type="parTrans" cxnId="{3BEFB189-E9C3-4352-B40E-F530A5EBA177}">
      <dgm:prSet/>
      <dgm:spPr/>
      <dgm:t>
        <a:bodyPr/>
        <a:lstStyle/>
        <a:p>
          <a:endParaRPr lang="fi-FI"/>
        </a:p>
      </dgm:t>
    </dgm:pt>
    <dgm:pt modelId="{654C1D40-AB95-4517-9B5A-5BE398F6B993}" type="sibTrans" cxnId="{3BEFB189-E9C3-4352-B40E-F530A5EBA177}">
      <dgm:prSet/>
      <dgm:spPr/>
      <dgm:t>
        <a:bodyPr/>
        <a:lstStyle/>
        <a:p>
          <a:endParaRPr lang="fi-FI"/>
        </a:p>
      </dgm:t>
    </dgm:pt>
    <dgm:pt modelId="{98C1DAEC-EACD-4C79-BADD-A98C21286428}">
      <dgm:prSet custT="1"/>
      <dgm:spPr>
        <a:ln>
          <a:solidFill>
            <a:schemeClr val="tx1"/>
          </a:solidFill>
        </a:ln>
      </dgm:spPr>
      <dgm:t>
        <a:bodyPr/>
        <a:lstStyle/>
        <a:p>
          <a:endParaRPr lang="fi-FI" sz="1100" err="1"/>
        </a:p>
      </dgm:t>
    </dgm:pt>
    <dgm:pt modelId="{0777B07D-CFE0-4260-A0D7-0AAF51691E81}" type="parTrans" cxnId="{0CAC8303-527C-465B-98F6-8C8CCDA9DD4B}">
      <dgm:prSet/>
      <dgm:spPr/>
      <dgm:t>
        <a:bodyPr/>
        <a:lstStyle/>
        <a:p>
          <a:endParaRPr lang="fi-FI"/>
        </a:p>
      </dgm:t>
    </dgm:pt>
    <dgm:pt modelId="{CC5A6E60-31D0-4579-BE79-64172BABF87B}" type="sibTrans" cxnId="{0CAC8303-527C-465B-98F6-8C8CCDA9DD4B}">
      <dgm:prSet/>
      <dgm:spPr/>
      <dgm:t>
        <a:bodyPr/>
        <a:lstStyle/>
        <a:p>
          <a:endParaRPr lang="fi-FI"/>
        </a:p>
      </dgm:t>
    </dgm:pt>
    <dgm:pt modelId="{ACCEF72A-00F7-4A90-8755-000DE361D738}">
      <dgm:prSet custT="1"/>
      <dgm:spPr>
        <a:ln>
          <a:solidFill>
            <a:schemeClr val="tx1"/>
          </a:solidFill>
        </a:ln>
      </dgm:spPr>
      <dgm:t>
        <a:bodyPr/>
        <a:lstStyle/>
        <a:p>
          <a:r>
            <a:rPr lang="fi-FI" sz="1200"/>
            <a:t> </a:t>
          </a:r>
          <a:r>
            <a:rPr lang="fi-FI" sz="1200" err="1"/>
            <a:t>Öppenvård</a:t>
          </a:r>
          <a:r>
            <a:rPr lang="fi-FI" sz="1200"/>
            <a:t> </a:t>
          </a:r>
          <a:r>
            <a:rPr lang="fi-FI" sz="1200" err="1"/>
            <a:t>och</a:t>
          </a:r>
          <a:r>
            <a:rPr lang="fi-FI" sz="1200"/>
            <a:t> </a:t>
          </a:r>
          <a:r>
            <a:rPr lang="fi-FI" sz="1200" err="1"/>
            <a:t>sjukvård</a:t>
          </a:r>
          <a:r>
            <a:rPr lang="fi-FI" sz="1200"/>
            <a:t> </a:t>
          </a:r>
        </a:p>
      </dgm:t>
    </dgm:pt>
    <dgm:pt modelId="{0BFED8C4-15E2-4A08-AD22-8A71032B4F28}" type="parTrans" cxnId="{55634959-00AC-406A-B5B8-89D7A3499455}">
      <dgm:prSet/>
      <dgm:spPr/>
      <dgm:t>
        <a:bodyPr/>
        <a:lstStyle/>
        <a:p>
          <a:endParaRPr lang="fi-FI"/>
        </a:p>
      </dgm:t>
    </dgm:pt>
    <dgm:pt modelId="{E029C5E2-2548-4EDF-9496-EF4F6D8D0FF6}" type="sibTrans" cxnId="{55634959-00AC-406A-B5B8-89D7A3499455}">
      <dgm:prSet/>
      <dgm:spPr/>
      <dgm:t>
        <a:bodyPr/>
        <a:lstStyle/>
        <a:p>
          <a:endParaRPr lang="fi-FI"/>
        </a:p>
      </dgm:t>
    </dgm:pt>
    <dgm:pt modelId="{A59FA620-23D5-4AA1-8CFB-8B339038C5B5}">
      <dgm:prSet custT="1"/>
      <dgm:spPr>
        <a:ln>
          <a:solidFill>
            <a:schemeClr val="tx1"/>
          </a:solidFill>
        </a:ln>
      </dgm:spPr>
      <dgm:t>
        <a:bodyPr/>
        <a:lstStyle/>
        <a:p>
          <a:r>
            <a:rPr lang="fi-FI" sz="1200"/>
            <a:t> </a:t>
          </a:r>
          <a:r>
            <a:rPr lang="fi-FI" sz="1200" err="1"/>
            <a:t>Munhälsovård</a:t>
          </a:r>
          <a:r>
            <a:rPr lang="fi-FI" sz="1200"/>
            <a:t> </a:t>
          </a:r>
        </a:p>
      </dgm:t>
    </dgm:pt>
    <dgm:pt modelId="{3A8E094C-E201-42CF-8175-FA21363AF110}" type="parTrans" cxnId="{2FA01211-E8D9-422B-B582-1D8FAE46E2AB}">
      <dgm:prSet/>
      <dgm:spPr/>
      <dgm:t>
        <a:bodyPr/>
        <a:lstStyle/>
        <a:p>
          <a:endParaRPr lang="fi-FI"/>
        </a:p>
      </dgm:t>
    </dgm:pt>
    <dgm:pt modelId="{914563B2-54C2-47FB-A0E7-D3032B66DFF2}" type="sibTrans" cxnId="{2FA01211-E8D9-422B-B582-1D8FAE46E2AB}">
      <dgm:prSet/>
      <dgm:spPr/>
      <dgm:t>
        <a:bodyPr/>
        <a:lstStyle/>
        <a:p>
          <a:endParaRPr lang="fi-FI"/>
        </a:p>
      </dgm:t>
    </dgm:pt>
    <dgm:pt modelId="{A46F19FA-C798-4EDC-AAAF-09721228B9AA}">
      <dgm:prSet custT="1"/>
      <dgm:spPr>
        <a:ln>
          <a:solidFill>
            <a:schemeClr val="tx1"/>
          </a:solidFill>
        </a:ln>
      </dgm:spPr>
      <dgm:t>
        <a:bodyPr/>
        <a:lstStyle/>
        <a:p>
          <a:r>
            <a:rPr lang="fi-FI" sz="1200"/>
            <a:t> </a:t>
          </a:r>
          <a:r>
            <a:rPr lang="fi-FI" sz="1200" err="1"/>
            <a:t>Den</a:t>
          </a:r>
          <a:r>
            <a:rPr lang="fi-FI" sz="1200"/>
            <a:t> </a:t>
          </a:r>
          <a:r>
            <a:rPr lang="fi-FI" sz="1200" err="1"/>
            <a:t>specialiserade</a:t>
          </a:r>
          <a:r>
            <a:rPr lang="fi-FI" sz="1200"/>
            <a:t> </a:t>
          </a:r>
          <a:r>
            <a:rPr lang="fi-FI" sz="1200" err="1"/>
            <a:t>sjukvårdens</a:t>
          </a:r>
          <a:r>
            <a:rPr lang="fi-FI" sz="1200"/>
            <a:t> </a:t>
          </a:r>
          <a:r>
            <a:rPr lang="fi-FI" sz="1200" err="1"/>
            <a:t>öppenvård</a:t>
          </a:r>
          <a:endParaRPr lang="fi-FI" sz="1200"/>
        </a:p>
      </dgm:t>
    </dgm:pt>
    <dgm:pt modelId="{33980275-C21D-4F57-A97D-9B3553BEAA1C}" type="parTrans" cxnId="{48D66A25-6592-4A22-9F64-F50DDE9BE52A}">
      <dgm:prSet/>
      <dgm:spPr/>
      <dgm:t>
        <a:bodyPr/>
        <a:lstStyle/>
        <a:p>
          <a:endParaRPr lang="fi-FI"/>
        </a:p>
      </dgm:t>
    </dgm:pt>
    <dgm:pt modelId="{ACA42594-5113-449C-9AFB-A315589B9812}" type="sibTrans" cxnId="{48D66A25-6592-4A22-9F64-F50DDE9BE52A}">
      <dgm:prSet/>
      <dgm:spPr/>
      <dgm:t>
        <a:bodyPr/>
        <a:lstStyle/>
        <a:p>
          <a:endParaRPr lang="fi-FI"/>
        </a:p>
      </dgm:t>
    </dgm:pt>
    <dgm:pt modelId="{12E78ECF-3706-4C69-B16D-499A96307F74}">
      <dgm:prSet custT="1"/>
      <dgm:spPr>
        <a:ln>
          <a:solidFill>
            <a:schemeClr val="tx1"/>
          </a:solidFill>
        </a:ln>
      </dgm:spPr>
      <dgm:t>
        <a:bodyPr/>
        <a:lstStyle/>
        <a:p>
          <a:r>
            <a:rPr lang="sv-SE" sz="1200"/>
            <a:t> Socialvårdens service för personer i arbetsför ålder</a:t>
          </a:r>
          <a:endParaRPr lang="fi-FI" sz="1200" err="1"/>
        </a:p>
      </dgm:t>
    </dgm:pt>
    <dgm:pt modelId="{C71BE14D-A73A-48B6-9BB7-4523FB9404EC}" type="parTrans" cxnId="{AAB7AD17-D7E4-4FEA-BC0E-0624948BF952}">
      <dgm:prSet/>
      <dgm:spPr/>
      <dgm:t>
        <a:bodyPr/>
        <a:lstStyle/>
        <a:p>
          <a:endParaRPr lang="fi-FI"/>
        </a:p>
      </dgm:t>
    </dgm:pt>
    <dgm:pt modelId="{EBCF3733-9E62-4E83-983A-226A1474D271}" type="sibTrans" cxnId="{AAB7AD17-D7E4-4FEA-BC0E-0624948BF952}">
      <dgm:prSet/>
      <dgm:spPr/>
      <dgm:t>
        <a:bodyPr/>
        <a:lstStyle/>
        <a:p>
          <a:endParaRPr lang="fi-FI"/>
        </a:p>
      </dgm:t>
    </dgm:pt>
    <dgm:pt modelId="{856911C8-EC0C-4EED-80F5-D98E5CEFA2E1}">
      <dgm:prSet custT="1"/>
      <dgm:spPr>
        <a:ln>
          <a:solidFill>
            <a:schemeClr val="tx1"/>
          </a:solidFill>
        </a:ln>
      </dgm:spPr>
      <dgm:t>
        <a:bodyPr/>
        <a:lstStyle/>
        <a:p>
          <a:r>
            <a:rPr lang="sv-SE" sz="1200"/>
            <a:t> Missbruks- och mentalvårdsservice: rådgivning och handledning</a:t>
          </a:r>
          <a:endParaRPr lang="fi-FI" sz="1200" err="1"/>
        </a:p>
      </dgm:t>
    </dgm:pt>
    <dgm:pt modelId="{7EF84038-85EE-4AAC-8BD0-819D70006EF7}" type="parTrans" cxnId="{4C18B2F1-CAC4-4B46-9AD5-B27390366A73}">
      <dgm:prSet/>
      <dgm:spPr/>
      <dgm:t>
        <a:bodyPr/>
        <a:lstStyle/>
        <a:p>
          <a:endParaRPr lang="fi-FI"/>
        </a:p>
      </dgm:t>
    </dgm:pt>
    <dgm:pt modelId="{B2753C7E-154D-48EE-AE29-D267F918D3E7}" type="sibTrans" cxnId="{4C18B2F1-CAC4-4B46-9AD5-B27390366A73}">
      <dgm:prSet/>
      <dgm:spPr/>
      <dgm:t>
        <a:bodyPr/>
        <a:lstStyle/>
        <a:p>
          <a:endParaRPr lang="fi-FI"/>
        </a:p>
      </dgm:t>
    </dgm:pt>
    <dgm:pt modelId="{3656F256-008E-4150-A58D-7087C1D29826}">
      <dgm:prSet custT="1"/>
      <dgm:spPr>
        <a:ln>
          <a:solidFill>
            <a:schemeClr val="tx1"/>
          </a:solidFill>
        </a:ln>
      </dgm:spPr>
      <dgm:t>
        <a:bodyPr/>
        <a:lstStyle/>
        <a:p>
          <a:endParaRPr lang="fi-FI" sz="1100" err="1"/>
        </a:p>
      </dgm:t>
    </dgm:pt>
    <dgm:pt modelId="{379F08AD-28DF-44B2-BCAA-0324F230BCE2}" type="parTrans" cxnId="{0AB5BC26-6D8D-4B27-8EBF-C65AC99B42AA}">
      <dgm:prSet/>
      <dgm:spPr/>
      <dgm:t>
        <a:bodyPr/>
        <a:lstStyle/>
        <a:p>
          <a:endParaRPr lang="fi-FI"/>
        </a:p>
      </dgm:t>
    </dgm:pt>
    <dgm:pt modelId="{2D9F4675-89B4-4B9B-8310-6603A8B4A6BA}" type="sibTrans" cxnId="{0AB5BC26-6D8D-4B27-8EBF-C65AC99B42AA}">
      <dgm:prSet/>
      <dgm:spPr/>
      <dgm:t>
        <a:bodyPr/>
        <a:lstStyle/>
        <a:p>
          <a:endParaRPr lang="fi-FI"/>
        </a:p>
      </dgm:t>
    </dgm:pt>
    <dgm:pt modelId="{81942489-B734-477F-80DB-BFA373FAE4F2}">
      <dgm:prSet custT="1"/>
      <dgm:spPr>
        <a:ln>
          <a:solidFill>
            <a:schemeClr val="tx1"/>
          </a:solidFill>
        </a:ln>
      </dgm:spPr>
      <dgm:t>
        <a:bodyPr anchor="ctr"/>
        <a:lstStyle/>
        <a:p>
          <a:r>
            <a:rPr lang="sv-SE" sz="1200"/>
            <a:t> Missbruksvård:            tillnyktrings-, avgiftnings- och substitutionsbehandling</a:t>
          </a:r>
          <a:endParaRPr lang="fi-FI" sz="1200" err="1"/>
        </a:p>
      </dgm:t>
    </dgm:pt>
    <dgm:pt modelId="{9D97F153-57E8-41D9-8E70-DC7A1F0FCB7B}" type="parTrans" cxnId="{A9481D20-278D-42F9-B22A-60F0F4DC1FF5}">
      <dgm:prSet/>
      <dgm:spPr/>
      <dgm:t>
        <a:bodyPr/>
        <a:lstStyle/>
        <a:p>
          <a:endParaRPr lang="fi-FI"/>
        </a:p>
      </dgm:t>
    </dgm:pt>
    <dgm:pt modelId="{76779EB8-9C85-40DC-91E1-44C32CE2BD12}" type="sibTrans" cxnId="{A9481D20-278D-42F9-B22A-60F0F4DC1FF5}">
      <dgm:prSet/>
      <dgm:spPr/>
      <dgm:t>
        <a:bodyPr/>
        <a:lstStyle/>
        <a:p>
          <a:endParaRPr lang="fi-FI"/>
        </a:p>
      </dgm:t>
    </dgm:pt>
    <dgm:pt modelId="{66915317-BFFB-47FD-8C3B-75B35D10BC95}">
      <dgm:prSet custT="1"/>
      <dgm:spPr>
        <a:ln>
          <a:solidFill>
            <a:schemeClr val="tx1"/>
          </a:solidFill>
        </a:ln>
      </dgm:spPr>
      <dgm:t>
        <a:bodyPr anchor="ctr"/>
        <a:lstStyle/>
        <a:p>
          <a:r>
            <a:rPr lang="fi-FI" sz="1200"/>
            <a:t> </a:t>
          </a:r>
          <a:r>
            <a:rPr lang="fi-FI" sz="1200" err="1"/>
            <a:t>Fortsatt</a:t>
          </a:r>
          <a:r>
            <a:rPr lang="fi-FI" sz="1200"/>
            <a:t> </a:t>
          </a:r>
          <a:r>
            <a:rPr lang="fi-FI" sz="1200" err="1"/>
            <a:t>vård</a:t>
          </a:r>
          <a:endParaRPr lang="fi-FI" sz="1200"/>
        </a:p>
      </dgm:t>
    </dgm:pt>
    <dgm:pt modelId="{2BB5716E-20D4-4833-A50E-D25F5D3AA036}" type="parTrans" cxnId="{BC3B574B-5E50-441A-B99C-F9A51D4ACAE1}">
      <dgm:prSet/>
      <dgm:spPr/>
      <dgm:t>
        <a:bodyPr/>
        <a:lstStyle/>
        <a:p>
          <a:endParaRPr lang="fi-FI"/>
        </a:p>
      </dgm:t>
    </dgm:pt>
    <dgm:pt modelId="{A5E151AA-9CBA-4FED-87AC-0A83CCF56120}" type="sibTrans" cxnId="{BC3B574B-5E50-441A-B99C-F9A51D4ACAE1}">
      <dgm:prSet/>
      <dgm:spPr/>
      <dgm:t>
        <a:bodyPr/>
        <a:lstStyle/>
        <a:p>
          <a:endParaRPr lang="fi-FI"/>
        </a:p>
      </dgm:t>
    </dgm:pt>
    <dgm:pt modelId="{A4AB97A8-79DD-4D84-800B-22FF090634CF}">
      <dgm:prSet custT="1"/>
      <dgm:spPr>
        <a:ln>
          <a:solidFill>
            <a:schemeClr val="tx1"/>
          </a:solidFill>
        </a:ln>
      </dgm:spPr>
      <dgm:t>
        <a:bodyPr anchor="ctr"/>
        <a:lstStyle/>
        <a:p>
          <a:r>
            <a:rPr lang="fi-FI" sz="1200"/>
            <a:t> </a:t>
          </a:r>
          <a:r>
            <a:rPr lang="fi-FI" sz="1200" err="1"/>
            <a:t>Boendeservice</a:t>
          </a:r>
          <a:endParaRPr lang="fi-FI" sz="1200"/>
        </a:p>
      </dgm:t>
    </dgm:pt>
    <dgm:pt modelId="{BAB19112-630C-440D-986A-9F31AA92FCAE}" type="parTrans" cxnId="{2314B2CA-C9F4-45D0-9AE0-CDB438C7D8FE}">
      <dgm:prSet/>
      <dgm:spPr/>
      <dgm:t>
        <a:bodyPr/>
        <a:lstStyle/>
        <a:p>
          <a:endParaRPr lang="fi-FI"/>
        </a:p>
      </dgm:t>
    </dgm:pt>
    <dgm:pt modelId="{E524E800-F705-4F5B-8888-3D9C2D368D33}" type="sibTrans" cxnId="{2314B2CA-C9F4-45D0-9AE0-CDB438C7D8FE}">
      <dgm:prSet/>
      <dgm:spPr/>
      <dgm:t>
        <a:bodyPr/>
        <a:lstStyle/>
        <a:p>
          <a:endParaRPr lang="fi-FI"/>
        </a:p>
      </dgm:t>
    </dgm:pt>
    <dgm:pt modelId="{551C4494-0668-4A2B-8B52-C18A38A53C33}">
      <dgm:prSet custT="1"/>
      <dgm:spPr>
        <a:ln>
          <a:solidFill>
            <a:schemeClr val="tx1"/>
          </a:solidFill>
        </a:ln>
      </dgm:spPr>
      <dgm:t>
        <a:bodyPr anchor="ctr"/>
        <a:lstStyle/>
        <a:p>
          <a:r>
            <a:rPr lang="fi-FI" sz="1200"/>
            <a:t> </a:t>
          </a:r>
          <a:r>
            <a:rPr lang="fi-FI" sz="1200" err="1"/>
            <a:t>Kamratstöd</a:t>
          </a:r>
          <a:r>
            <a:rPr lang="fi-FI" sz="1200"/>
            <a:t>, </a:t>
          </a:r>
          <a:r>
            <a:rPr lang="fi-FI" sz="1200" err="1"/>
            <a:t>erfarenhetsexperter</a:t>
          </a:r>
          <a:endParaRPr lang="fi-FI" sz="1200"/>
        </a:p>
      </dgm:t>
    </dgm:pt>
    <dgm:pt modelId="{C69C05AE-B7CE-4D5B-8952-7244255DF1A1}" type="parTrans" cxnId="{93345DF2-718C-4696-94E2-590854FB2306}">
      <dgm:prSet/>
      <dgm:spPr/>
      <dgm:t>
        <a:bodyPr/>
        <a:lstStyle/>
        <a:p>
          <a:endParaRPr lang="fi-FI"/>
        </a:p>
      </dgm:t>
    </dgm:pt>
    <dgm:pt modelId="{F4024CC2-DB38-479D-B3A2-90857342ADBC}" type="sibTrans" cxnId="{93345DF2-718C-4696-94E2-590854FB2306}">
      <dgm:prSet/>
      <dgm:spPr/>
      <dgm:t>
        <a:bodyPr/>
        <a:lstStyle/>
        <a:p>
          <a:endParaRPr lang="fi-FI"/>
        </a:p>
      </dgm:t>
    </dgm:pt>
    <dgm:pt modelId="{829B7183-E51D-435A-AC78-719200C4F2E8}">
      <dgm:prSet custT="1"/>
      <dgm:spPr>
        <a:ln>
          <a:solidFill>
            <a:schemeClr val="tx1"/>
          </a:solidFill>
        </a:ln>
      </dgm:spPr>
      <dgm:t>
        <a:bodyPr anchor="ctr"/>
        <a:lstStyle/>
        <a:p>
          <a:endParaRPr lang="fi-FI" sz="1100" err="1"/>
        </a:p>
      </dgm:t>
    </dgm:pt>
    <dgm:pt modelId="{575C0496-95D5-4107-8E83-0797709D028E}" type="parTrans" cxnId="{A8C9534E-B57B-4F01-84F6-49DB9301253D}">
      <dgm:prSet/>
      <dgm:spPr/>
      <dgm:t>
        <a:bodyPr/>
        <a:lstStyle/>
        <a:p>
          <a:endParaRPr lang="fi-FI"/>
        </a:p>
      </dgm:t>
    </dgm:pt>
    <dgm:pt modelId="{3E4A8676-61A8-4728-9709-1310F23EBF3D}" type="sibTrans" cxnId="{A8C9534E-B57B-4F01-84F6-49DB9301253D}">
      <dgm:prSet/>
      <dgm:spPr/>
      <dgm:t>
        <a:bodyPr/>
        <a:lstStyle/>
        <a:p>
          <a:endParaRPr lang="fi-FI"/>
        </a:p>
      </dgm:t>
    </dgm:pt>
    <dgm:pt modelId="{10AF669E-C8A4-40FC-937D-B6E5E40C5808}">
      <dgm:prSet custT="1"/>
      <dgm:spPr>
        <a:ln>
          <a:solidFill>
            <a:schemeClr val="tx1"/>
          </a:solidFill>
        </a:ln>
      </dgm:spPr>
      <dgm:t>
        <a:bodyPr/>
        <a:lstStyle/>
        <a:p>
          <a:r>
            <a:rPr lang="fi-FI" sz="1200" i="0"/>
            <a:t> </a:t>
          </a:r>
          <a:r>
            <a:rPr lang="fi-FI" sz="1200" i="0" err="1"/>
            <a:t>Vårdavdelningar</a:t>
          </a:r>
          <a:endParaRPr lang="fi-FI" sz="1200" i="0"/>
        </a:p>
      </dgm:t>
    </dgm:pt>
    <dgm:pt modelId="{75F30B02-1D06-4C3F-8DB7-0A36EE1E9CC9}" type="parTrans" cxnId="{68F94EF8-0423-475C-BF7A-D5964CFE9492}">
      <dgm:prSet/>
      <dgm:spPr/>
      <dgm:t>
        <a:bodyPr/>
        <a:lstStyle/>
        <a:p>
          <a:endParaRPr lang="fi-FI"/>
        </a:p>
      </dgm:t>
    </dgm:pt>
    <dgm:pt modelId="{E2370B61-BB83-4F25-8855-E9DC20AE1F3F}" type="sibTrans" cxnId="{68F94EF8-0423-475C-BF7A-D5964CFE9492}">
      <dgm:prSet/>
      <dgm:spPr/>
      <dgm:t>
        <a:bodyPr/>
        <a:lstStyle/>
        <a:p>
          <a:endParaRPr lang="fi-FI"/>
        </a:p>
      </dgm:t>
    </dgm:pt>
    <dgm:pt modelId="{E1EDA3F3-6101-4EB1-96F2-BDAC3BBFE4D2}">
      <dgm:prSet custT="1"/>
      <dgm:spPr>
        <a:ln>
          <a:solidFill>
            <a:schemeClr val="tx1"/>
          </a:solidFill>
        </a:ln>
      </dgm:spPr>
      <dgm:t>
        <a:bodyPr/>
        <a:lstStyle/>
        <a:p>
          <a:r>
            <a:rPr lang="fi-FI" sz="1200" i="0"/>
            <a:t> </a:t>
          </a:r>
          <a:r>
            <a:rPr lang="fi-FI" sz="1200" i="0" err="1"/>
            <a:t>Diagnostik</a:t>
          </a:r>
          <a:r>
            <a:rPr lang="fi-FI" sz="1200" i="0"/>
            <a:t> </a:t>
          </a:r>
          <a:r>
            <a:rPr lang="fi-FI" sz="1200" i="0" err="1"/>
            <a:t>och</a:t>
          </a:r>
          <a:r>
            <a:rPr lang="fi-FI" sz="1200" i="0"/>
            <a:t>  </a:t>
          </a:r>
          <a:r>
            <a:rPr lang="fi-FI" sz="1200" i="0" err="1"/>
            <a:t>stödåtgärder</a:t>
          </a:r>
          <a:endParaRPr lang="fi-FI" sz="1200" i="0"/>
        </a:p>
      </dgm:t>
    </dgm:pt>
    <dgm:pt modelId="{752F73DB-BDF5-49A1-944F-CD8215C55374}" type="parTrans" cxnId="{4188744A-0CD0-4EBE-830A-093B4F2D0CF1}">
      <dgm:prSet/>
      <dgm:spPr/>
      <dgm:t>
        <a:bodyPr/>
        <a:lstStyle/>
        <a:p>
          <a:endParaRPr lang="fi-FI"/>
        </a:p>
      </dgm:t>
    </dgm:pt>
    <dgm:pt modelId="{74214026-DC09-42C7-83A0-B1AEFEFFF09E}" type="sibTrans" cxnId="{4188744A-0CD0-4EBE-830A-093B4F2D0CF1}">
      <dgm:prSet/>
      <dgm:spPr/>
      <dgm:t>
        <a:bodyPr/>
        <a:lstStyle/>
        <a:p>
          <a:endParaRPr lang="fi-FI"/>
        </a:p>
      </dgm:t>
    </dgm:pt>
    <dgm:pt modelId="{785B6B17-3388-4D21-9ECD-304C6E4E1AE1}">
      <dgm:prSet custT="1"/>
      <dgm:spPr>
        <a:ln>
          <a:solidFill>
            <a:schemeClr val="tx1"/>
          </a:solidFill>
        </a:ln>
      </dgm:spPr>
      <dgm:t>
        <a:bodyPr/>
        <a:lstStyle/>
        <a:p>
          <a:r>
            <a:rPr lang="sv-SE" sz="1200" i="0"/>
            <a:t>Service för personer med </a:t>
          </a:r>
          <a:r>
            <a:rPr lang="sv-SE" sz="1200" i="0" err="1"/>
            <a:t>funktionsned</a:t>
          </a:r>
          <a:r>
            <a:rPr lang="sv-SE" sz="1200" i="0"/>
            <a:t>-sättning</a:t>
          </a:r>
          <a:endParaRPr lang="fi-FI" sz="1200" i="0" err="1"/>
        </a:p>
      </dgm:t>
    </dgm:pt>
    <dgm:pt modelId="{9B3A5277-0A14-4D76-B42C-48F2CCFCAF12}" type="parTrans" cxnId="{B0EFA4A1-B672-4395-8BEC-97C3C02D2956}">
      <dgm:prSet/>
      <dgm:spPr/>
      <dgm:t>
        <a:bodyPr/>
        <a:lstStyle/>
        <a:p>
          <a:endParaRPr lang="fi-FI"/>
        </a:p>
      </dgm:t>
    </dgm:pt>
    <dgm:pt modelId="{E80AAA47-FC23-4E4E-9B52-B9DB8984C472}" type="sibTrans" cxnId="{B0EFA4A1-B672-4395-8BEC-97C3C02D2956}">
      <dgm:prSet/>
      <dgm:spPr/>
      <dgm:t>
        <a:bodyPr/>
        <a:lstStyle/>
        <a:p>
          <a:endParaRPr lang="fi-FI"/>
        </a:p>
      </dgm:t>
    </dgm:pt>
    <dgm:pt modelId="{ECFBABA4-2FE4-4EA8-BF91-65268A44D756}">
      <dgm:prSet custT="1"/>
      <dgm:spPr>
        <a:ln>
          <a:solidFill>
            <a:schemeClr val="tx1"/>
          </a:solidFill>
        </a:ln>
      </dgm:spPr>
      <dgm:t>
        <a:bodyPr/>
        <a:lstStyle/>
        <a:p>
          <a:endParaRPr lang="fi-FI" sz="1100" err="1"/>
        </a:p>
      </dgm:t>
    </dgm:pt>
    <dgm:pt modelId="{3F92EB07-1325-4363-9E63-ADDB57620EE6}" type="parTrans" cxnId="{223AF248-F4E2-4F03-BB3B-6A55615BBE88}">
      <dgm:prSet/>
      <dgm:spPr/>
      <dgm:t>
        <a:bodyPr/>
        <a:lstStyle/>
        <a:p>
          <a:endParaRPr lang="fi-FI"/>
        </a:p>
      </dgm:t>
    </dgm:pt>
    <dgm:pt modelId="{ECC54E50-86D3-435F-822F-09F7673EAC9E}" type="sibTrans" cxnId="{223AF248-F4E2-4F03-BB3B-6A55615BBE88}">
      <dgm:prSet/>
      <dgm:spPr/>
      <dgm:t>
        <a:bodyPr/>
        <a:lstStyle/>
        <a:p>
          <a:endParaRPr lang="fi-FI"/>
        </a:p>
      </dgm:t>
    </dgm:pt>
    <dgm:pt modelId="{430AE824-4BBD-4CC5-8495-3E0834701EBD}">
      <dgm:prSet custT="1"/>
      <dgm:spPr>
        <a:ln>
          <a:solidFill>
            <a:schemeClr val="tx1"/>
          </a:solidFill>
        </a:ln>
      </dgm:spPr>
      <dgm:t>
        <a:bodyPr/>
        <a:lstStyle/>
        <a:p>
          <a:r>
            <a:rPr lang="fi-FI" sz="1200" i="0" err="1"/>
            <a:t>Krävande</a:t>
          </a:r>
          <a:r>
            <a:rPr lang="fi-FI" sz="1200" i="0"/>
            <a:t> </a:t>
          </a:r>
          <a:r>
            <a:rPr lang="fi-FI" sz="1200" i="0" err="1"/>
            <a:t>rehabilitering</a:t>
          </a:r>
          <a:endParaRPr lang="fi-FI" sz="1200" i="0"/>
        </a:p>
      </dgm:t>
    </dgm:pt>
    <dgm:pt modelId="{77C14E2C-4571-4F4C-9D74-F21C1C2015D4}" type="parTrans" cxnId="{A2B798E1-BAC3-4B5A-BCB1-EF846048A533}">
      <dgm:prSet/>
      <dgm:spPr/>
      <dgm:t>
        <a:bodyPr/>
        <a:lstStyle/>
        <a:p>
          <a:endParaRPr lang="fi-FI"/>
        </a:p>
      </dgm:t>
    </dgm:pt>
    <dgm:pt modelId="{DAB85AB5-81D6-43DF-8E68-B187255C5293}" type="sibTrans" cxnId="{A2B798E1-BAC3-4B5A-BCB1-EF846048A533}">
      <dgm:prSet/>
      <dgm:spPr/>
      <dgm:t>
        <a:bodyPr/>
        <a:lstStyle/>
        <a:p>
          <a:endParaRPr lang="fi-FI"/>
        </a:p>
      </dgm:t>
    </dgm:pt>
    <dgm:pt modelId="{FCCC58FC-4C2D-46A2-B695-74C0652BB2EE}">
      <dgm:prSet custT="1"/>
      <dgm:spPr>
        <a:ln>
          <a:solidFill>
            <a:schemeClr val="tx1"/>
          </a:solidFill>
        </a:ln>
      </dgm:spPr>
      <dgm:t>
        <a:bodyPr/>
        <a:lstStyle/>
        <a:p>
          <a:endParaRPr lang="fi-FI" sz="1200" i="0"/>
        </a:p>
      </dgm:t>
    </dgm:pt>
    <dgm:pt modelId="{E2EEBE74-5C69-4A20-A926-F69F6D872213}" type="parTrans" cxnId="{09CD5296-2494-4099-833C-8515D13B029E}">
      <dgm:prSet/>
      <dgm:spPr/>
      <dgm:t>
        <a:bodyPr/>
        <a:lstStyle/>
        <a:p>
          <a:endParaRPr lang="en-US"/>
        </a:p>
      </dgm:t>
    </dgm:pt>
    <dgm:pt modelId="{8312EDD1-40B0-4852-B552-17FE4E0833EF}" type="sibTrans" cxnId="{09CD5296-2494-4099-833C-8515D13B029E}">
      <dgm:prSet/>
      <dgm:spPr/>
      <dgm:t>
        <a:bodyPr/>
        <a:lstStyle/>
        <a:p>
          <a:endParaRPr lang="en-US"/>
        </a:p>
      </dgm:t>
    </dgm:pt>
    <dgm:pt modelId="{F0C0C343-E79B-4DC3-BA1E-66F46B13A921}">
      <dgm:prSet custT="1"/>
      <dgm:spPr>
        <a:ln>
          <a:solidFill>
            <a:schemeClr val="tx1"/>
          </a:solidFill>
        </a:ln>
      </dgm:spPr>
      <dgm:t>
        <a:bodyPr anchor="ctr"/>
        <a:lstStyle/>
        <a:p>
          <a:endParaRPr lang="fi-FI" sz="1100"/>
        </a:p>
      </dgm:t>
    </dgm:pt>
    <dgm:pt modelId="{316FC118-BDB4-4EA2-9645-C7EB6CB4E6C3}" type="parTrans" cxnId="{EBF9BFB4-3720-4BAA-A672-6AC4B7E2C816}">
      <dgm:prSet/>
      <dgm:spPr/>
      <dgm:t>
        <a:bodyPr/>
        <a:lstStyle/>
        <a:p>
          <a:endParaRPr lang="fi-FI"/>
        </a:p>
      </dgm:t>
    </dgm:pt>
    <dgm:pt modelId="{054BC233-16FA-4CD2-AB69-B94253852909}" type="sibTrans" cxnId="{EBF9BFB4-3720-4BAA-A672-6AC4B7E2C816}">
      <dgm:prSet/>
      <dgm:spPr/>
      <dgm:t>
        <a:bodyPr/>
        <a:lstStyle/>
        <a:p>
          <a:endParaRPr lang="fi-FI"/>
        </a:p>
      </dgm:t>
    </dgm:pt>
    <dgm:pt modelId="{FEC9B4C8-4FEC-4D07-BC5F-2CB96AEDE1F4}">
      <dgm:prSet custT="1"/>
      <dgm:spPr>
        <a:ln>
          <a:solidFill>
            <a:schemeClr val="tx1"/>
          </a:solidFill>
        </a:ln>
      </dgm:spPr>
      <dgm:t>
        <a:bodyPr/>
        <a:lstStyle/>
        <a:p>
          <a:r>
            <a:rPr lang="fi-FI" sz="1200" i="0"/>
            <a:t> </a:t>
          </a:r>
          <a:r>
            <a:rPr lang="fi-FI" sz="1200" i="0" err="1"/>
            <a:t>Hemsjukhus</a:t>
          </a:r>
          <a:endParaRPr lang="fi-FI" sz="1200" i="0"/>
        </a:p>
      </dgm:t>
    </dgm:pt>
    <dgm:pt modelId="{BAC54B47-0621-41A9-815B-9673A78B93C7}" type="parTrans" cxnId="{96564195-8AEA-4555-84E0-B8BD262AF6D1}">
      <dgm:prSet/>
      <dgm:spPr/>
      <dgm:t>
        <a:bodyPr/>
        <a:lstStyle/>
        <a:p>
          <a:endParaRPr lang="fi-FI"/>
        </a:p>
      </dgm:t>
    </dgm:pt>
    <dgm:pt modelId="{7C441C7B-2479-4CC9-9060-5A18FCF9D469}" type="sibTrans" cxnId="{96564195-8AEA-4555-84E0-B8BD262AF6D1}">
      <dgm:prSet/>
      <dgm:spPr/>
      <dgm:t>
        <a:bodyPr/>
        <a:lstStyle/>
        <a:p>
          <a:endParaRPr lang="fi-FI"/>
        </a:p>
      </dgm:t>
    </dgm:pt>
    <dgm:pt modelId="{91CDFB5C-F668-4347-92C3-C16E66848E77}">
      <dgm:prSet custT="1"/>
      <dgm:spPr>
        <a:ln>
          <a:solidFill>
            <a:schemeClr val="tx1"/>
          </a:solidFill>
        </a:ln>
      </dgm:spPr>
      <dgm:t>
        <a:bodyPr/>
        <a:lstStyle/>
        <a:p>
          <a:r>
            <a:rPr lang="fi-FI" sz="1200"/>
            <a:t> </a:t>
          </a:r>
          <a:r>
            <a:rPr lang="fi-FI" sz="1200" err="1"/>
            <a:t>Rehabilitering</a:t>
          </a:r>
          <a:endParaRPr lang="fi-FI" sz="1200"/>
        </a:p>
      </dgm:t>
    </dgm:pt>
    <dgm:pt modelId="{A6EBD172-BFC4-47CA-9BE0-145513289D44}" type="parTrans" cxnId="{6F0D59F5-D51F-46A3-88BD-3E4EB4D64D31}">
      <dgm:prSet/>
      <dgm:spPr/>
      <dgm:t>
        <a:bodyPr/>
        <a:lstStyle/>
        <a:p>
          <a:endParaRPr lang="fi-FI"/>
        </a:p>
      </dgm:t>
    </dgm:pt>
    <dgm:pt modelId="{84EBF8EA-7D61-42F0-8FF5-4C65A6974A63}" type="sibTrans" cxnId="{6F0D59F5-D51F-46A3-88BD-3E4EB4D64D31}">
      <dgm:prSet/>
      <dgm:spPr/>
      <dgm:t>
        <a:bodyPr/>
        <a:lstStyle/>
        <a:p>
          <a:endParaRPr lang="fi-FI"/>
        </a:p>
      </dgm:t>
    </dgm:pt>
    <dgm:pt modelId="{D9B0E40F-0F38-4F3D-BBB5-EC813481AF5B}">
      <dgm:prSet custT="1"/>
      <dgm:spPr>
        <a:ln>
          <a:solidFill>
            <a:schemeClr val="tx1"/>
          </a:solidFill>
        </a:ln>
      </dgm:spPr>
      <dgm:t>
        <a:bodyPr anchor="ctr"/>
        <a:lstStyle/>
        <a:p>
          <a:r>
            <a:rPr lang="fi-FI" sz="1200"/>
            <a:t> </a:t>
          </a:r>
          <a:r>
            <a:rPr lang="fi-FI" sz="1200" err="1"/>
            <a:t>Rehabilitering</a:t>
          </a:r>
          <a:endParaRPr lang="fi-FI" sz="1200"/>
        </a:p>
      </dgm:t>
    </dgm:pt>
    <dgm:pt modelId="{E073FAC6-E91E-4AE3-8891-FBFB0018EDB4}" type="parTrans" cxnId="{4D47635D-960A-4DF7-85DB-E9B2BD06E752}">
      <dgm:prSet/>
      <dgm:spPr/>
      <dgm:t>
        <a:bodyPr/>
        <a:lstStyle/>
        <a:p>
          <a:endParaRPr lang="fi-FI"/>
        </a:p>
      </dgm:t>
    </dgm:pt>
    <dgm:pt modelId="{28A9D55E-43C0-41ED-84C1-E8E94189610F}" type="sibTrans" cxnId="{4D47635D-960A-4DF7-85DB-E9B2BD06E752}">
      <dgm:prSet/>
      <dgm:spPr/>
      <dgm:t>
        <a:bodyPr/>
        <a:lstStyle/>
        <a:p>
          <a:endParaRPr lang="fi-FI"/>
        </a:p>
      </dgm:t>
    </dgm:pt>
    <dgm:pt modelId="{AD6499AB-D9DC-4CFD-B519-605C7840EE47}" type="pres">
      <dgm:prSet presAssocID="{B9026AB9-4F36-4121-A921-7F9CEA75ED77}" presName="cycleMatrixDiagram" presStyleCnt="0">
        <dgm:presLayoutVars>
          <dgm:chMax val="1"/>
          <dgm:dir/>
          <dgm:animLvl val="lvl"/>
          <dgm:resizeHandles val="exact"/>
        </dgm:presLayoutVars>
      </dgm:prSet>
      <dgm:spPr/>
    </dgm:pt>
    <dgm:pt modelId="{AC3C45ED-BDB7-4A82-8A67-79EE53E6E099}" type="pres">
      <dgm:prSet presAssocID="{B9026AB9-4F36-4121-A921-7F9CEA75ED77}" presName="children" presStyleCnt="0"/>
      <dgm:spPr/>
    </dgm:pt>
    <dgm:pt modelId="{00158849-A10B-4DBA-B928-3540B49CFE86}" type="pres">
      <dgm:prSet presAssocID="{B9026AB9-4F36-4121-A921-7F9CEA75ED77}" presName="child1group" presStyleCnt="0"/>
      <dgm:spPr/>
    </dgm:pt>
    <dgm:pt modelId="{6902AAF4-84EA-4B6D-B522-55F743BEA201}" type="pres">
      <dgm:prSet presAssocID="{B9026AB9-4F36-4121-A921-7F9CEA75ED77}" presName="child1" presStyleLbl="bgAcc1" presStyleIdx="0" presStyleCnt="4" custLinFactNeighborX="-16713" custLinFactNeighborY="11014"/>
      <dgm:spPr/>
    </dgm:pt>
    <dgm:pt modelId="{B933231B-C09C-4F60-AFB5-0F87BEFCC03D}" type="pres">
      <dgm:prSet presAssocID="{B9026AB9-4F36-4121-A921-7F9CEA75ED77}" presName="child1Text" presStyleLbl="bgAcc1" presStyleIdx="0" presStyleCnt="4">
        <dgm:presLayoutVars>
          <dgm:bulletEnabled val="1"/>
        </dgm:presLayoutVars>
      </dgm:prSet>
      <dgm:spPr/>
    </dgm:pt>
    <dgm:pt modelId="{6123C6A8-6EE0-4A02-AF62-4A0A730A481D}" type="pres">
      <dgm:prSet presAssocID="{B9026AB9-4F36-4121-A921-7F9CEA75ED77}" presName="child2group" presStyleCnt="0"/>
      <dgm:spPr/>
    </dgm:pt>
    <dgm:pt modelId="{08B53DB5-66F7-45A0-92C3-08BC70E5C3CD}" type="pres">
      <dgm:prSet presAssocID="{B9026AB9-4F36-4121-A921-7F9CEA75ED77}" presName="child2" presStyleLbl="bgAcc1" presStyleIdx="1" presStyleCnt="4" custScaleX="110656" custScaleY="171377" custLinFactNeighborX="28039" custLinFactNeighborY="24601"/>
      <dgm:spPr/>
    </dgm:pt>
    <dgm:pt modelId="{D551BEFC-680E-4CF8-909A-7AF6AD94FA90}" type="pres">
      <dgm:prSet presAssocID="{B9026AB9-4F36-4121-A921-7F9CEA75ED77}" presName="child2Text" presStyleLbl="bgAcc1" presStyleIdx="1" presStyleCnt="4">
        <dgm:presLayoutVars>
          <dgm:bulletEnabled val="1"/>
        </dgm:presLayoutVars>
      </dgm:prSet>
      <dgm:spPr/>
    </dgm:pt>
    <dgm:pt modelId="{C21D9031-F0CE-4F26-A1A9-B3101CE4B8D0}" type="pres">
      <dgm:prSet presAssocID="{B9026AB9-4F36-4121-A921-7F9CEA75ED77}" presName="child3group" presStyleCnt="0"/>
      <dgm:spPr/>
    </dgm:pt>
    <dgm:pt modelId="{B225199E-7446-4263-A072-6C58E4C81AC6}" type="pres">
      <dgm:prSet presAssocID="{B9026AB9-4F36-4121-A921-7F9CEA75ED77}" presName="child3" presStyleLbl="bgAcc1" presStyleIdx="2" presStyleCnt="4" custScaleX="108748" custScaleY="127906" custLinFactNeighborX="26490" custLinFactNeighborY="-18864"/>
      <dgm:spPr/>
    </dgm:pt>
    <dgm:pt modelId="{0C756387-550F-4BDB-8FB4-DA493B1B6883}" type="pres">
      <dgm:prSet presAssocID="{B9026AB9-4F36-4121-A921-7F9CEA75ED77}" presName="child3Text" presStyleLbl="bgAcc1" presStyleIdx="2" presStyleCnt="4">
        <dgm:presLayoutVars>
          <dgm:bulletEnabled val="1"/>
        </dgm:presLayoutVars>
      </dgm:prSet>
      <dgm:spPr/>
    </dgm:pt>
    <dgm:pt modelId="{D5CFB568-93ED-4CF0-923C-2F570B361C4E}" type="pres">
      <dgm:prSet presAssocID="{B9026AB9-4F36-4121-A921-7F9CEA75ED77}" presName="child4group" presStyleCnt="0"/>
      <dgm:spPr/>
    </dgm:pt>
    <dgm:pt modelId="{2A4DDF8F-C011-416B-9BBF-9ABE2292319A}" type="pres">
      <dgm:prSet presAssocID="{B9026AB9-4F36-4121-A921-7F9CEA75ED77}" presName="child4" presStyleLbl="bgAcc1" presStyleIdx="3" presStyleCnt="4" custScaleX="108481" custScaleY="142758" custLinFactNeighborX="-14695" custLinFactNeighborY="-31563"/>
      <dgm:spPr/>
    </dgm:pt>
    <dgm:pt modelId="{ED379D4A-9D3D-42CE-A5A2-DA55A00B7DC3}" type="pres">
      <dgm:prSet presAssocID="{B9026AB9-4F36-4121-A921-7F9CEA75ED77}" presName="child4Text" presStyleLbl="bgAcc1" presStyleIdx="3" presStyleCnt="4">
        <dgm:presLayoutVars>
          <dgm:bulletEnabled val="1"/>
        </dgm:presLayoutVars>
      </dgm:prSet>
      <dgm:spPr/>
    </dgm:pt>
    <dgm:pt modelId="{1CEE9A6E-A649-45B1-9736-2E7970400535}" type="pres">
      <dgm:prSet presAssocID="{B9026AB9-4F36-4121-A921-7F9CEA75ED77}" presName="childPlaceholder" presStyleCnt="0"/>
      <dgm:spPr/>
    </dgm:pt>
    <dgm:pt modelId="{C77BCEAB-82FD-4858-8314-C486DDF51274}" type="pres">
      <dgm:prSet presAssocID="{B9026AB9-4F36-4121-A921-7F9CEA75ED77}" presName="circle" presStyleCnt="0"/>
      <dgm:spPr/>
    </dgm:pt>
    <dgm:pt modelId="{E39CA227-AD46-4110-9CB7-A764E6D3B558}" type="pres">
      <dgm:prSet presAssocID="{B9026AB9-4F36-4121-A921-7F9CEA75ED77}" presName="quadrant1" presStyleLbl="node1" presStyleIdx="0" presStyleCnt="4">
        <dgm:presLayoutVars>
          <dgm:chMax val="1"/>
          <dgm:bulletEnabled val="1"/>
        </dgm:presLayoutVars>
      </dgm:prSet>
      <dgm:spPr/>
    </dgm:pt>
    <dgm:pt modelId="{95DB8FFA-4FD5-4872-BFDE-DB2FC7222799}" type="pres">
      <dgm:prSet presAssocID="{B9026AB9-4F36-4121-A921-7F9CEA75ED77}" presName="quadrant2" presStyleLbl="node1" presStyleIdx="1" presStyleCnt="4">
        <dgm:presLayoutVars>
          <dgm:chMax val="1"/>
          <dgm:bulletEnabled val="1"/>
        </dgm:presLayoutVars>
      </dgm:prSet>
      <dgm:spPr/>
    </dgm:pt>
    <dgm:pt modelId="{C065F21A-476F-40AB-A773-DBB8EC25DD7E}" type="pres">
      <dgm:prSet presAssocID="{B9026AB9-4F36-4121-A921-7F9CEA75ED77}" presName="quadrant3" presStyleLbl="node1" presStyleIdx="2" presStyleCnt="4">
        <dgm:presLayoutVars>
          <dgm:chMax val="1"/>
          <dgm:bulletEnabled val="1"/>
        </dgm:presLayoutVars>
      </dgm:prSet>
      <dgm:spPr/>
    </dgm:pt>
    <dgm:pt modelId="{19875769-15CB-4207-BA66-3F3E9A524B3C}" type="pres">
      <dgm:prSet presAssocID="{B9026AB9-4F36-4121-A921-7F9CEA75ED77}" presName="quadrant4" presStyleLbl="node1" presStyleIdx="3" presStyleCnt="4">
        <dgm:presLayoutVars>
          <dgm:chMax val="1"/>
          <dgm:bulletEnabled val="1"/>
        </dgm:presLayoutVars>
      </dgm:prSet>
      <dgm:spPr/>
    </dgm:pt>
    <dgm:pt modelId="{35B73275-FCC8-410E-91A1-C95FC0EE3230}" type="pres">
      <dgm:prSet presAssocID="{B9026AB9-4F36-4121-A921-7F9CEA75ED77}" presName="quadrantPlaceholder" presStyleCnt="0"/>
      <dgm:spPr/>
    </dgm:pt>
    <dgm:pt modelId="{B554DF31-433C-4C22-BA92-8031E55784CC}" type="pres">
      <dgm:prSet presAssocID="{B9026AB9-4F36-4121-A921-7F9CEA75ED77}" presName="center1" presStyleLbl="fgShp" presStyleIdx="0" presStyleCnt="2"/>
      <dgm:spPr/>
    </dgm:pt>
    <dgm:pt modelId="{CA007992-028B-4104-A457-32AFF154C3E7}" type="pres">
      <dgm:prSet presAssocID="{B9026AB9-4F36-4121-A921-7F9CEA75ED77}" presName="center2" presStyleLbl="fgShp" presStyleIdx="1" presStyleCnt="2"/>
      <dgm:spPr/>
    </dgm:pt>
  </dgm:ptLst>
  <dgm:cxnLst>
    <dgm:cxn modelId="{F2005E00-5ADC-48A6-A58F-FFAD8D77FC2E}" type="presOf" srcId="{A59FA620-23D5-4AA1-8CFB-8B339038C5B5}" destId="{08B53DB5-66F7-45A0-92C3-08BC70E5C3CD}" srcOrd="0" destOrd="3" presId="urn:microsoft.com/office/officeart/2005/8/layout/cycle4"/>
    <dgm:cxn modelId="{D6B40601-EC47-4021-B3F4-0931F18D14A3}" type="presOf" srcId="{E1EDA3F3-6101-4EB1-96F2-BDAC3BBFE4D2}" destId="{ED379D4A-9D3D-42CE-A5A2-DA55A00B7DC3}" srcOrd="1" destOrd="3" presId="urn:microsoft.com/office/officeart/2005/8/layout/cycle4"/>
    <dgm:cxn modelId="{7C7F6F01-223A-41FB-82BC-00878E1A9517}" type="presOf" srcId="{10AF669E-C8A4-40FC-937D-B6E5E40C5808}" destId="{2A4DDF8F-C011-416B-9BBF-9ABE2292319A}" srcOrd="0" destOrd="1" presId="urn:microsoft.com/office/officeart/2005/8/layout/cycle4"/>
    <dgm:cxn modelId="{0CAC8303-527C-465B-98F6-8C8CCDA9DD4B}" srcId="{F8F6E554-56CC-4699-A733-A096CCDB4830}" destId="{98C1DAEC-EACD-4C79-BADD-A98C21286428}" srcOrd="5" destOrd="0" parTransId="{0777B07D-CFE0-4260-A0D7-0AAF51691E81}" sibTransId="{CC5A6E60-31D0-4579-BE79-64172BABF87B}"/>
    <dgm:cxn modelId="{78F5DA07-703F-44F7-BF8E-D0ADFE44CC24}" type="presOf" srcId="{EA1C1F8C-C163-4F48-921B-BD3D9307F4B3}" destId="{B933231B-C09C-4F60-AFB5-0F87BEFCC03D}" srcOrd="1" destOrd="1" presId="urn:microsoft.com/office/officeart/2005/8/layout/cycle4"/>
    <dgm:cxn modelId="{80D4F608-2838-4518-9E5B-8A21E04D5F51}" type="presOf" srcId="{6F50F9A1-0059-4473-B4F9-DA09D6FD0E33}" destId="{95DB8FFA-4FD5-4872-BFDE-DB2FC7222799}" srcOrd="0" destOrd="0" presId="urn:microsoft.com/office/officeart/2005/8/layout/cycle4"/>
    <dgm:cxn modelId="{3E96F909-39E8-48A1-9877-7CDDCAF78431}" type="presOf" srcId="{66915317-BFFB-47FD-8C3B-75B35D10BC95}" destId="{B225199E-7446-4263-A072-6C58E4C81AC6}" srcOrd="0" destOrd="3" presId="urn:microsoft.com/office/officeart/2005/8/layout/cycle4"/>
    <dgm:cxn modelId="{9672650A-1FB7-4E03-870F-5A0BCFA8400A}" srcId="{B9026AB9-4F36-4121-A921-7F9CEA75ED77}" destId="{16783F05-7269-4FBC-B788-2C5692AA4FB4}" srcOrd="3" destOrd="0" parTransId="{701A3434-18E8-4B37-9FDC-18A40EB2C14E}" sibTransId="{00D9ED53-095D-421D-ABD6-679B5C9A093B}"/>
    <dgm:cxn modelId="{520B560D-FAD5-4F04-ACF7-45D70B2D865C}" type="presOf" srcId="{F0C0C343-E79B-4DC3-BA1E-66F46B13A921}" destId="{B225199E-7446-4263-A072-6C58E4C81AC6}" srcOrd="0" destOrd="6" presId="urn:microsoft.com/office/officeart/2005/8/layout/cycle4"/>
    <dgm:cxn modelId="{2FA01211-E8D9-422B-B582-1D8FAE46E2AB}" srcId="{6F50F9A1-0059-4473-B4F9-DA09D6FD0E33}" destId="{A59FA620-23D5-4AA1-8CFB-8B339038C5B5}" srcOrd="3" destOrd="0" parTransId="{3A8E094C-E201-42CF-8175-FA21363AF110}" sibTransId="{914563B2-54C2-47FB-A0E7-D3032B66DFF2}"/>
    <dgm:cxn modelId="{755DA711-6C0F-4EA3-B178-BFDA81D0FC79}" type="presOf" srcId="{FCCC58FC-4C2D-46A2-B695-74C0652BB2EE}" destId="{ED379D4A-9D3D-42CE-A5A2-DA55A00B7DC3}" srcOrd="1" destOrd="4" presId="urn:microsoft.com/office/officeart/2005/8/layout/cycle4"/>
    <dgm:cxn modelId="{AAB7AD17-D7E4-4FEA-BC0E-0624948BF952}" srcId="{6F50F9A1-0059-4473-B4F9-DA09D6FD0E33}" destId="{12E78ECF-3706-4C69-B16D-499A96307F74}" srcOrd="5" destOrd="0" parTransId="{C71BE14D-A73A-48B6-9BB7-4523FB9404EC}" sibTransId="{EBCF3733-9E62-4E83-983A-226A1474D271}"/>
    <dgm:cxn modelId="{81E46C1C-08E0-4661-9A0F-5E2DFF882C37}" srcId="{16783F05-7269-4FBC-B788-2C5692AA4FB4}" destId="{5C45B030-E43B-450C-AE5C-7CECAE4D84AB}" srcOrd="8" destOrd="0" parTransId="{0E4339C0-EFC3-47A9-81F0-71A7880CC566}" sibTransId="{B41DD97C-FC4C-4296-A430-BFBB7822C8B8}"/>
    <dgm:cxn modelId="{7A02541E-B770-453D-B70F-E8F31F49CD34}" type="presOf" srcId="{12E78ECF-3706-4C69-B16D-499A96307F74}" destId="{D551BEFC-680E-4CF8-909A-7AF6AD94FA90}" srcOrd="1" destOrd="5" presId="urn:microsoft.com/office/officeart/2005/8/layout/cycle4"/>
    <dgm:cxn modelId="{3F33191F-3822-4EC2-AB3D-530F33413737}" type="presOf" srcId="{5C45B030-E43B-450C-AE5C-7CECAE4D84AB}" destId="{2A4DDF8F-C011-416B-9BBF-9ABE2292319A}" srcOrd="0" destOrd="8" presId="urn:microsoft.com/office/officeart/2005/8/layout/cycle4"/>
    <dgm:cxn modelId="{6C7C3A1F-3335-4C9C-9F09-C0AB26F6A288}" type="presOf" srcId="{430AE824-4BBD-4CC5-8495-3E0834701EBD}" destId="{2A4DDF8F-C011-416B-9BBF-9ABE2292319A}" srcOrd="0" destOrd="5" presId="urn:microsoft.com/office/officeart/2005/8/layout/cycle4"/>
    <dgm:cxn modelId="{FA603E1F-A565-4EDB-AD79-AF6359A114D5}" type="presOf" srcId="{98C1DAEC-EACD-4C79-BADD-A98C21286428}" destId="{B933231B-C09C-4F60-AFB5-0F87BEFCC03D}" srcOrd="1" destOrd="5" presId="urn:microsoft.com/office/officeart/2005/8/layout/cycle4"/>
    <dgm:cxn modelId="{A9481D20-278D-42F9-B22A-60F0F4DC1FF5}" srcId="{6E7E6062-E0ED-4B8C-846E-63DFFE23F500}" destId="{81942489-B734-477F-80DB-BFA373FAE4F2}" srcOrd="1" destOrd="0" parTransId="{9D97F153-57E8-41D9-8E70-DC7A1F0FCB7B}" sibTransId="{76779EB8-9C85-40DC-91E1-44C32CE2BD12}"/>
    <dgm:cxn modelId="{4ED8C421-79FB-462B-BF24-494130BCCE71}" type="presOf" srcId="{ACCEF72A-00F7-4A90-8755-000DE361D738}" destId="{D551BEFC-680E-4CF8-909A-7AF6AD94FA90}" srcOrd="1" destOrd="1" presId="urn:microsoft.com/office/officeart/2005/8/layout/cycle4"/>
    <dgm:cxn modelId="{78C0C521-B396-4DA2-9A25-6D162001A878}" type="presOf" srcId="{E38D7233-C6A1-4AD1-8808-519F3A15EFA7}" destId="{6902AAF4-84EA-4B6D-B522-55F743BEA201}" srcOrd="0" destOrd="3" presId="urn:microsoft.com/office/officeart/2005/8/layout/cycle4"/>
    <dgm:cxn modelId="{1331A524-C224-4143-972A-6028AABD7966}" srcId="{F8F6E554-56CC-4699-A733-A096CCDB4830}" destId="{E38D7233-C6A1-4AD1-8808-519F3A15EFA7}" srcOrd="3" destOrd="0" parTransId="{845D00D3-A560-4CDE-B14D-364DE675C5D6}" sibTransId="{08AD54DC-A318-421C-AFC2-6E01774F681D}"/>
    <dgm:cxn modelId="{48D66A25-6592-4A22-9F64-F50DDE9BE52A}" srcId="{6F50F9A1-0059-4473-B4F9-DA09D6FD0E33}" destId="{A46F19FA-C798-4EDC-AAAF-09721228B9AA}" srcOrd="4" destOrd="0" parTransId="{33980275-C21D-4F57-A97D-9B3553BEAA1C}" sibTransId="{ACA42594-5113-449C-9AFB-A315589B9812}"/>
    <dgm:cxn modelId="{0AB5BC26-6D8D-4B27-8EBF-C65AC99B42AA}" srcId="{6F50F9A1-0059-4473-B4F9-DA09D6FD0E33}" destId="{3656F256-008E-4150-A58D-7087C1D29826}" srcOrd="7" destOrd="0" parTransId="{379F08AD-28DF-44B2-BCAA-0324F230BCE2}" sibTransId="{2D9F4675-89B4-4B9B-8310-6603A8B4A6BA}"/>
    <dgm:cxn modelId="{0CEA772A-B5D8-4068-928A-4389C6D6FCAB}" type="presOf" srcId="{FDF36A52-BF8C-475F-BC18-08F79659D374}" destId="{6902AAF4-84EA-4B6D-B522-55F743BEA201}" srcOrd="0" destOrd="0" presId="urn:microsoft.com/office/officeart/2005/8/layout/cycle4"/>
    <dgm:cxn modelId="{59EB922C-5A25-4018-AB83-D6ACE8AE3BEE}" type="presOf" srcId="{D9B0E40F-0F38-4F3D-BBB5-EC813481AF5B}" destId="{B225199E-7446-4263-A072-6C58E4C81AC6}" srcOrd="0" destOrd="2" presId="urn:microsoft.com/office/officeart/2005/8/layout/cycle4"/>
    <dgm:cxn modelId="{8517CB2C-95C3-4411-AF37-A88221F8E54E}" type="presOf" srcId="{3656F256-008E-4150-A58D-7087C1D29826}" destId="{08B53DB5-66F7-45A0-92C3-08BC70E5C3CD}" srcOrd="0" destOrd="7" presId="urn:microsoft.com/office/officeart/2005/8/layout/cycle4"/>
    <dgm:cxn modelId="{57F0AB2E-F6D9-4791-A40F-275BBD35A775}" type="presOf" srcId="{A46F19FA-C798-4EDC-AAAF-09721228B9AA}" destId="{D551BEFC-680E-4CF8-909A-7AF6AD94FA90}" srcOrd="1" destOrd="4" presId="urn:microsoft.com/office/officeart/2005/8/layout/cycle4"/>
    <dgm:cxn modelId="{D825EC31-F690-48DE-A4DB-816A098E52F2}" type="presOf" srcId="{CA31E82E-DFC7-4118-A830-BD55970B061F}" destId="{2A4DDF8F-C011-416B-9BBF-9ABE2292319A}" srcOrd="0" destOrd="0" presId="urn:microsoft.com/office/officeart/2005/8/layout/cycle4"/>
    <dgm:cxn modelId="{6A011537-FE55-4FF9-A7A5-BDDC223C31FD}" type="presOf" srcId="{FDF36A52-BF8C-475F-BC18-08F79659D374}" destId="{B933231B-C09C-4F60-AFB5-0F87BEFCC03D}" srcOrd="1" destOrd="0" presId="urn:microsoft.com/office/officeart/2005/8/layout/cycle4"/>
    <dgm:cxn modelId="{4E0E2A39-AFA5-4B8A-A256-11536D78FCB6}" type="presOf" srcId="{91CDFB5C-F668-4347-92C3-C16E66848E77}" destId="{08B53DB5-66F7-45A0-92C3-08BC70E5C3CD}" srcOrd="0" destOrd="2" presId="urn:microsoft.com/office/officeart/2005/8/layout/cycle4"/>
    <dgm:cxn modelId="{36FC173E-0164-48AB-858E-9DDF6EE3D396}" type="presOf" srcId="{66915317-BFFB-47FD-8C3B-75B35D10BC95}" destId="{0C756387-550F-4BDB-8FB4-DA493B1B6883}" srcOrd="1" destOrd="3" presId="urn:microsoft.com/office/officeart/2005/8/layout/cycle4"/>
    <dgm:cxn modelId="{4D47635D-960A-4DF7-85DB-E9B2BD06E752}" srcId="{6E7E6062-E0ED-4B8C-846E-63DFFE23F500}" destId="{D9B0E40F-0F38-4F3D-BBB5-EC813481AF5B}" srcOrd="2" destOrd="0" parTransId="{E073FAC6-E91E-4AE3-8891-FBFB0018EDB4}" sibTransId="{28A9D55E-43C0-41ED-84C1-E8E94189610F}"/>
    <dgm:cxn modelId="{F9591441-38B7-41B4-A349-A97CA3A317B1}" type="presOf" srcId="{785B6B17-3388-4D21-9ECD-304C6E4E1AE1}" destId="{ED379D4A-9D3D-42CE-A5A2-DA55A00B7DC3}" srcOrd="1" destOrd="6" presId="urn:microsoft.com/office/officeart/2005/8/layout/cycle4"/>
    <dgm:cxn modelId="{13B9C562-7810-4C26-AA2A-D671B394DB48}" type="presOf" srcId="{D9B0E40F-0F38-4F3D-BBB5-EC813481AF5B}" destId="{0C756387-550F-4BDB-8FB4-DA493B1B6883}" srcOrd="1" destOrd="2" presId="urn:microsoft.com/office/officeart/2005/8/layout/cycle4"/>
    <dgm:cxn modelId="{75921964-A77F-4EA9-AE21-EB8DAFAD3306}" type="presOf" srcId="{551C4494-0668-4A2B-8B52-C18A38A53C33}" destId="{0C756387-550F-4BDB-8FB4-DA493B1B6883}" srcOrd="1" destOrd="5" presId="urn:microsoft.com/office/officeart/2005/8/layout/cycle4"/>
    <dgm:cxn modelId="{CB861845-F087-4A6E-AE2C-2015EFB989D3}" type="presOf" srcId="{E38D7233-C6A1-4AD1-8808-519F3A15EFA7}" destId="{B933231B-C09C-4F60-AFB5-0F87BEFCC03D}" srcOrd="1" destOrd="3" presId="urn:microsoft.com/office/officeart/2005/8/layout/cycle4"/>
    <dgm:cxn modelId="{C704E647-8CEF-431D-8857-378E928790EE}" type="presOf" srcId="{10AF669E-C8A4-40FC-937D-B6E5E40C5808}" destId="{ED379D4A-9D3D-42CE-A5A2-DA55A00B7DC3}" srcOrd="1" destOrd="1" presId="urn:microsoft.com/office/officeart/2005/8/layout/cycle4"/>
    <dgm:cxn modelId="{223AF248-F4E2-4F03-BB3B-6A55615BBE88}" srcId="{16783F05-7269-4FBC-B788-2C5692AA4FB4}" destId="{ECFBABA4-2FE4-4EA8-BF91-65268A44D756}" srcOrd="7" destOrd="0" parTransId="{3F92EB07-1325-4363-9E63-ADDB57620EE6}" sibTransId="{ECC54E50-86D3-435F-822F-09F7673EAC9E}"/>
    <dgm:cxn modelId="{42ED8869-90F7-4E4F-8EB0-4B28664F3283}" type="presOf" srcId="{6E7E6062-E0ED-4B8C-846E-63DFFE23F500}" destId="{C065F21A-476F-40AB-A773-DBB8EC25DD7E}" srcOrd="0" destOrd="0" presId="urn:microsoft.com/office/officeart/2005/8/layout/cycle4"/>
    <dgm:cxn modelId="{49B6CE49-0EF6-45E0-BAE4-2A32FA01245F}" type="presOf" srcId="{3656F256-008E-4150-A58D-7087C1D29826}" destId="{D551BEFC-680E-4CF8-909A-7AF6AD94FA90}" srcOrd="1" destOrd="7" presId="urn:microsoft.com/office/officeart/2005/8/layout/cycle4"/>
    <dgm:cxn modelId="{4188744A-0CD0-4EBE-830A-093B4F2D0CF1}" srcId="{16783F05-7269-4FBC-B788-2C5692AA4FB4}" destId="{E1EDA3F3-6101-4EB1-96F2-BDAC3BBFE4D2}" srcOrd="3" destOrd="0" parTransId="{752F73DB-BDF5-49A1-944F-CD8215C55374}" sibTransId="{74214026-DC09-42C7-83A0-B1AEFEFFF09E}"/>
    <dgm:cxn modelId="{BC3B574B-5E50-441A-B99C-F9A51D4ACAE1}" srcId="{6E7E6062-E0ED-4B8C-846E-63DFFE23F500}" destId="{66915317-BFFB-47FD-8C3B-75B35D10BC95}" srcOrd="3" destOrd="0" parTransId="{2BB5716E-20D4-4833-A50E-D25F5D3AA036}" sibTransId="{A5E151AA-9CBA-4FED-87AC-0A83CCF56120}"/>
    <dgm:cxn modelId="{0BD9396C-8E41-4287-A42E-0C209927BEC7}" srcId="{F8F6E554-56CC-4699-A733-A096CCDB4830}" destId="{57272F1B-6312-48F3-9B60-01C845FA192F}" srcOrd="2" destOrd="0" parTransId="{65E015C0-1300-40CA-B17B-0AA7BF7DD1A3}" sibTransId="{C69E7E12-F0F1-406C-8D2A-C1BB68C4C095}"/>
    <dgm:cxn modelId="{83047C6C-C53E-4549-9142-66F14E9EBAC4}" type="presOf" srcId="{FCCC58FC-4C2D-46A2-B695-74C0652BB2EE}" destId="{2A4DDF8F-C011-416B-9BBF-9ABE2292319A}" srcOrd="0" destOrd="4" presId="urn:microsoft.com/office/officeart/2005/8/layout/cycle4"/>
    <dgm:cxn modelId="{A8C9534E-B57B-4F01-84F6-49DB9301253D}" srcId="{6E7E6062-E0ED-4B8C-846E-63DFFE23F500}" destId="{829B7183-E51D-435A-AC78-719200C4F2E8}" srcOrd="7" destOrd="0" parTransId="{575C0496-95D5-4107-8E83-0797709D028E}" sibTransId="{3E4A8676-61A8-4728-9709-1310F23EBF3D}"/>
    <dgm:cxn modelId="{11C8BF4F-323C-4A85-BA1D-89DF45816104}" type="presOf" srcId="{ACCEF72A-00F7-4A90-8755-000DE361D738}" destId="{08B53DB5-66F7-45A0-92C3-08BC70E5C3CD}" srcOrd="0" destOrd="1" presId="urn:microsoft.com/office/officeart/2005/8/layout/cycle4"/>
    <dgm:cxn modelId="{D7BCE950-69E6-460D-ABEA-4ECBF7013897}" type="presOf" srcId="{91CDFB5C-F668-4347-92C3-C16E66848E77}" destId="{D551BEFC-680E-4CF8-909A-7AF6AD94FA90}" srcOrd="1" destOrd="2" presId="urn:microsoft.com/office/officeart/2005/8/layout/cycle4"/>
    <dgm:cxn modelId="{5D19CC52-AC1F-4A42-B0A4-D41CEC6F21C6}" type="presOf" srcId="{829B7183-E51D-435A-AC78-719200C4F2E8}" destId="{B225199E-7446-4263-A072-6C58E4C81AC6}" srcOrd="0" destOrd="7" presId="urn:microsoft.com/office/officeart/2005/8/layout/cycle4"/>
    <dgm:cxn modelId="{DF1F2378-DCB6-44C5-B7A8-6EE6DA73A3F0}" type="presOf" srcId="{F8F6E554-56CC-4699-A733-A096CCDB4830}" destId="{E39CA227-AD46-4110-9CB7-A764E6D3B558}" srcOrd="0" destOrd="0" presId="urn:microsoft.com/office/officeart/2005/8/layout/cycle4"/>
    <dgm:cxn modelId="{55634959-00AC-406A-B5B8-89D7A3499455}" srcId="{6F50F9A1-0059-4473-B4F9-DA09D6FD0E33}" destId="{ACCEF72A-00F7-4A90-8755-000DE361D738}" srcOrd="1" destOrd="0" parTransId="{0BFED8C4-15E2-4A08-AD22-8A71032B4F28}" sibTransId="{E029C5E2-2548-4EDF-9496-EF4F6D8D0FF6}"/>
    <dgm:cxn modelId="{457AC859-0DC1-4269-BEB6-E04FEE4E7EAE}" type="presOf" srcId="{A59FA620-23D5-4AA1-8CFB-8B339038C5B5}" destId="{D551BEFC-680E-4CF8-909A-7AF6AD94FA90}" srcOrd="1" destOrd="3" presId="urn:microsoft.com/office/officeart/2005/8/layout/cycle4"/>
    <dgm:cxn modelId="{4C36D359-8152-46F8-939B-B5B48AD6F013}" type="presOf" srcId="{EA1C1F8C-C163-4F48-921B-BD3D9307F4B3}" destId="{6902AAF4-84EA-4B6D-B522-55F743BEA201}" srcOrd="0" destOrd="1" presId="urn:microsoft.com/office/officeart/2005/8/layout/cycle4"/>
    <dgm:cxn modelId="{5201ED88-322A-445A-850F-1CD3A950F873}" type="presOf" srcId="{57272F1B-6312-48F3-9B60-01C845FA192F}" destId="{B933231B-C09C-4F60-AFB5-0F87BEFCC03D}" srcOrd="1" destOrd="2" presId="urn:microsoft.com/office/officeart/2005/8/layout/cycle4"/>
    <dgm:cxn modelId="{3BEFB189-E9C3-4352-B40E-F530A5EBA177}" srcId="{F8F6E554-56CC-4699-A733-A096CCDB4830}" destId="{F19C96EC-44C3-4646-843A-8D6289C8311E}" srcOrd="4" destOrd="0" parTransId="{F9B08FEE-9D59-40DC-BFEE-754C8DE389D7}" sibTransId="{654C1D40-AB95-4517-9B5A-5BE398F6B993}"/>
    <dgm:cxn modelId="{FFD05F91-DC22-454C-88D4-398402B42AF5}" srcId="{16783F05-7269-4FBC-B788-2C5692AA4FB4}" destId="{CA31E82E-DFC7-4118-A830-BD55970B061F}" srcOrd="0" destOrd="0" parTransId="{D9F8AB97-4F46-4C8A-B135-EC9457345B4A}" sibTransId="{9E6B0774-2376-4DF2-822B-83D9EC478BD5}"/>
    <dgm:cxn modelId="{96564195-8AEA-4555-84E0-B8BD262AF6D1}" srcId="{16783F05-7269-4FBC-B788-2C5692AA4FB4}" destId="{FEC9B4C8-4FEC-4D07-BC5F-2CB96AEDE1F4}" srcOrd="2" destOrd="0" parTransId="{BAC54B47-0621-41A9-815B-9673A78B93C7}" sibTransId="{7C441C7B-2479-4CC9-9060-5A18FCF9D469}"/>
    <dgm:cxn modelId="{09CD5296-2494-4099-833C-8515D13B029E}" srcId="{16783F05-7269-4FBC-B788-2C5692AA4FB4}" destId="{FCCC58FC-4C2D-46A2-B695-74C0652BB2EE}" srcOrd="4" destOrd="0" parTransId="{E2EEBE74-5C69-4A20-A926-F69F6D872213}" sibTransId="{8312EDD1-40B0-4852-B552-17FE4E0833EF}"/>
    <dgm:cxn modelId="{5112CA9E-28D3-4BDF-BCBE-0C044973858F}" type="presOf" srcId="{F19C96EC-44C3-4646-843A-8D6289C8311E}" destId="{6902AAF4-84EA-4B6D-B522-55F743BEA201}" srcOrd="0" destOrd="4" presId="urn:microsoft.com/office/officeart/2005/8/layout/cycle4"/>
    <dgm:cxn modelId="{F81D98A1-0AA4-4598-A227-EC33AAC7F651}" srcId="{B9026AB9-4F36-4121-A921-7F9CEA75ED77}" destId="{6E7E6062-E0ED-4B8C-846E-63DFFE23F500}" srcOrd="2" destOrd="0" parTransId="{F5A2734C-134F-4A12-A285-1132EEBBC964}" sibTransId="{A6F740B8-DB01-4BF4-B4E6-238993DE9088}"/>
    <dgm:cxn modelId="{B0EFA4A1-B672-4395-8BEC-97C3C02D2956}" srcId="{16783F05-7269-4FBC-B788-2C5692AA4FB4}" destId="{785B6B17-3388-4D21-9ECD-304C6E4E1AE1}" srcOrd="6" destOrd="0" parTransId="{9B3A5277-0A14-4D76-B42C-48F2CCFCAF12}" sibTransId="{E80AAA47-FC23-4E4E-9B52-B9DB8984C472}"/>
    <dgm:cxn modelId="{8CD243A2-0F40-4B8D-A655-7613CAEFC9D7}" srcId="{6F50F9A1-0059-4473-B4F9-DA09D6FD0E33}" destId="{945CF49B-B70E-4D15-B1AE-D772E7C02945}" srcOrd="0" destOrd="0" parTransId="{6162C84E-6FC2-41A5-B48D-E8F5F5868DBD}" sibTransId="{3605F9BC-014D-4438-84BC-BE044FAA6221}"/>
    <dgm:cxn modelId="{DC6483A9-DD7A-411A-B882-79100D8D8822}" type="presOf" srcId="{A4AB97A8-79DD-4D84-800B-22FF090634CF}" destId="{B225199E-7446-4263-A072-6C58E4C81AC6}" srcOrd="0" destOrd="4" presId="urn:microsoft.com/office/officeart/2005/8/layout/cycle4"/>
    <dgm:cxn modelId="{805083A9-B2F8-448F-B3C1-F7863E7455DE}" type="presOf" srcId="{856911C8-EC0C-4EED-80F5-D98E5CEFA2E1}" destId="{D551BEFC-680E-4CF8-909A-7AF6AD94FA90}" srcOrd="1" destOrd="6" presId="urn:microsoft.com/office/officeart/2005/8/layout/cycle4"/>
    <dgm:cxn modelId="{56AE61AC-5513-4E40-93F6-57F564AE46A9}" type="presOf" srcId="{829B7183-E51D-435A-AC78-719200C4F2E8}" destId="{0C756387-550F-4BDB-8FB4-DA493B1B6883}" srcOrd="1" destOrd="7" presId="urn:microsoft.com/office/officeart/2005/8/layout/cycle4"/>
    <dgm:cxn modelId="{4402ECAD-2CC5-4BBC-8647-50C1DF7AFA39}" type="presOf" srcId="{785B6B17-3388-4D21-9ECD-304C6E4E1AE1}" destId="{2A4DDF8F-C011-416B-9BBF-9ABE2292319A}" srcOrd="0" destOrd="6" presId="urn:microsoft.com/office/officeart/2005/8/layout/cycle4"/>
    <dgm:cxn modelId="{7CD70CAE-1F4C-443A-BB51-2D353486BA54}" type="presOf" srcId="{81942489-B734-477F-80DB-BFA373FAE4F2}" destId="{B225199E-7446-4263-A072-6C58E4C81AC6}" srcOrd="0" destOrd="1" presId="urn:microsoft.com/office/officeart/2005/8/layout/cycle4"/>
    <dgm:cxn modelId="{61A459AF-C93A-4F4B-93BC-8EE8886B13F3}" type="presOf" srcId="{5C45B030-E43B-450C-AE5C-7CECAE4D84AB}" destId="{ED379D4A-9D3D-42CE-A5A2-DA55A00B7DC3}" srcOrd="1" destOrd="8" presId="urn:microsoft.com/office/officeart/2005/8/layout/cycle4"/>
    <dgm:cxn modelId="{EBF9BFB4-3720-4BAA-A672-6AC4B7E2C816}" srcId="{6E7E6062-E0ED-4B8C-846E-63DFFE23F500}" destId="{F0C0C343-E79B-4DC3-BA1E-66F46B13A921}" srcOrd="6" destOrd="0" parTransId="{316FC118-BDB4-4EA2-9645-C7EB6CB4E6C3}" sibTransId="{054BC233-16FA-4CD2-AB69-B94253852909}"/>
    <dgm:cxn modelId="{FF0AC0B4-0908-46C2-B1B3-2CDD890AF1EF}" srcId="{B9026AB9-4F36-4121-A921-7F9CEA75ED77}" destId="{6F50F9A1-0059-4473-B4F9-DA09D6FD0E33}" srcOrd="1" destOrd="0" parTransId="{8F42BCB3-C137-46A2-9872-8410CB905F01}" sibTransId="{C8EC5301-3AF3-40C2-B1E0-DE581341B1CA}"/>
    <dgm:cxn modelId="{599F4AB6-A0EA-4219-8186-B11F1EFF9664}" srcId="{F8F6E554-56CC-4699-A733-A096CCDB4830}" destId="{EA1C1F8C-C163-4F48-921B-BD3D9307F4B3}" srcOrd="1" destOrd="0" parTransId="{183B08F8-1D53-4E42-BF6F-2E5A9E9175DE}" sibTransId="{E3A2B012-6160-4279-91A9-8FF6AB20C320}"/>
    <dgm:cxn modelId="{2A2759B9-6D74-4381-9EA9-6D572D5E8CBE}" type="presOf" srcId="{945CF49B-B70E-4D15-B1AE-D772E7C02945}" destId="{08B53DB5-66F7-45A0-92C3-08BC70E5C3CD}" srcOrd="0" destOrd="0" presId="urn:microsoft.com/office/officeart/2005/8/layout/cycle4"/>
    <dgm:cxn modelId="{AF2F45BB-66EE-4974-9D7D-3C74F4328041}" type="presOf" srcId="{856911C8-EC0C-4EED-80F5-D98E5CEFA2E1}" destId="{08B53DB5-66F7-45A0-92C3-08BC70E5C3CD}" srcOrd="0" destOrd="6" presId="urn:microsoft.com/office/officeart/2005/8/layout/cycle4"/>
    <dgm:cxn modelId="{47957EBB-21E1-46AA-BF9B-3BE06ADE51F8}" srcId="{F8F6E554-56CC-4699-A733-A096CCDB4830}" destId="{FDF36A52-BF8C-475F-BC18-08F79659D374}" srcOrd="0" destOrd="0" parTransId="{FBF5BD53-BAB6-4886-81A5-0B681AF736FD}" sibTransId="{0DF80497-544F-4049-B1C9-15B799A0BC4E}"/>
    <dgm:cxn modelId="{9D5C5FC4-B3A7-4F97-BD35-B4A292DC0CE8}" srcId="{6E7E6062-E0ED-4B8C-846E-63DFFE23F500}" destId="{4D65E4A4-4E2B-43C9-998A-576BC9C4228B}" srcOrd="0" destOrd="0" parTransId="{700D0EB2-43A9-43B6-9B92-3DEF23CD9705}" sibTransId="{0115E28A-344B-4A60-B13E-5251A708E476}"/>
    <dgm:cxn modelId="{063548C7-B7FD-4105-B04E-C4CB3CCF93B5}" type="presOf" srcId="{98C1DAEC-EACD-4C79-BADD-A98C21286428}" destId="{6902AAF4-84EA-4B6D-B522-55F743BEA201}" srcOrd="0" destOrd="5" presId="urn:microsoft.com/office/officeart/2005/8/layout/cycle4"/>
    <dgm:cxn modelId="{DFCEFEC9-69BB-41AD-8DC0-4BFF49FD7DB1}" type="presOf" srcId="{FEC9B4C8-4FEC-4D07-BC5F-2CB96AEDE1F4}" destId="{ED379D4A-9D3D-42CE-A5A2-DA55A00B7DC3}" srcOrd="1" destOrd="2" presId="urn:microsoft.com/office/officeart/2005/8/layout/cycle4"/>
    <dgm:cxn modelId="{B40D5ACA-054B-4749-B7B3-5133A900E969}" type="presOf" srcId="{16783F05-7269-4FBC-B788-2C5692AA4FB4}" destId="{19875769-15CB-4207-BA66-3F3E9A524B3C}" srcOrd="0" destOrd="0" presId="urn:microsoft.com/office/officeart/2005/8/layout/cycle4"/>
    <dgm:cxn modelId="{2314B2CA-C9F4-45D0-9AE0-CDB438C7D8FE}" srcId="{6E7E6062-E0ED-4B8C-846E-63DFFE23F500}" destId="{A4AB97A8-79DD-4D84-800B-22FF090634CF}" srcOrd="4" destOrd="0" parTransId="{BAB19112-630C-440D-986A-9F31AA92FCAE}" sibTransId="{E524E800-F705-4F5B-8888-3D9C2D368D33}"/>
    <dgm:cxn modelId="{B4AA9ACD-066B-41A9-8708-5CC1F2C844D4}" type="presOf" srcId="{FEC9B4C8-4FEC-4D07-BC5F-2CB96AEDE1F4}" destId="{2A4DDF8F-C011-416B-9BBF-9ABE2292319A}" srcOrd="0" destOrd="2" presId="urn:microsoft.com/office/officeart/2005/8/layout/cycle4"/>
    <dgm:cxn modelId="{D4BE6FD2-FAA2-41AD-9B61-E64045EAD9F1}" srcId="{B9026AB9-4F36-4121-A921-7F9CEA75ED77}" destId="{F8F6E554-56CC-4699-A733-A096CCDB4830}" srcOrd="0" destOrd="0" parTransId="{702A2B3F-3DDD-4328-A437-2DDF1A0AFB3D}" sibTransId="{A4EA9F8E-904C-4933-8D92-0F53EA375303}"/>
    <dgm:cxn modelId="{82E32AD5-93BB-41DA-B136-5191492A1BEC}" type="presOf" srcId="{F19C96EC-44C3-4646-843A-8D6289C8311E}" destId="{B933231B-C09C-4F60-AFB5-0F87BEFCC03D}" srcOrd="1" destOrd="4" presId="urn:microsoft.com/office/officeart/2005/8/layout/cycle4"/>
    <dgm:cxn modelId="{F5D9ACDA-12B0-4864-B422-8CD9CFAEB239}" type="presOf" srcId="{57272F1B-6312-48F3-9B60-01C845FA192F}" destId="{6902AAF4-84EA-4B6D-B522-55F743BEA201}" srcOrd="0" destOrd="2" presId="urn:microsoft.com/office/officeart/2005/8/layout/cycle4"/>
    <dgm:cxn modelId="{E3BDEDDC-4774-4873-AABC-8BB448286E62}" type="presOf" srcId="{945CF49B-B70E-4D15-B1AE-D772E7C02945}" destId="{D551BEFC-680E-4CF8-909A-7AF6AD94FA90}" srcOrd="1" destOrd="0" presId="urn:microsoft.com/office/officeart/2005/8/layout/cycle4"/>
    <dgm:cxn modelId="{B800F8DC-F8FD-470F-B895-DD3354CB3D57}" type="presOf" srcId="{CA31E82E-DFC7-4118-A830-BD55970B061F}" destId="{ED379D4A-9D3D-42CE-A5A2-DA55A00B7DC3}" srcOrd="1" destOrd="0" presId="urn:microsoft.com/office/officeart/2005/8/layout/cycle4"/>
    <dgm:cxn modelId="{9CF728DD-E00C-4A2C-A9A7-8BD62AA2CAE9}" type="presOf" srcId="{A4AB97A8-79DD-4D84-800B-22FF090634CF}" destId="{0C756387-550F-4BDB-8FB4-DA493B1B6883}" srcOrd="1" destOrd="4" presId="urn:microsoft.com/office/officeart/2005/8/layout/cycle4"/>
    <dgm:cxn modelId="{EE4D68DE-674C-459A-8B0E-34D3F4088BCF}" type="presOf" srcId="{B9026AB9-4F36-4121-A921-7F9CEA75ED77}" destId="{AD6499AB-D9DC-4CFD-B519-605C7840EE47}" srcOrd="0" destOrd="0" presId="urn:microsoft.com/office/officeart/2005/8/layout/cycle4"/>
    <dgm:cxn modelId="{04D3C4E0-4A97-4682-94A9-DAC5F5F3BEEC}" type="presOf" srcId="{430AE824-4BBD-4CC5-8495-3E0834701EBD}" destId="{ED379D4A-9D3D-42CE-A5A2-DA55A00B7DC3}" srcOrd="1" destOrd="5" presId="urn:microsoft.com/office/officeart/2005/8/layout/cycle4"/>
    <dgm:cxn modelId="{A2B798E1-BAC3-4B5A-BCB1-EF846048A533}" srcId="{16783F05-7269-4FBC-B788-2C5692AA4FB4}" destId="{430AE824-4BBD-4CC5-8495-3E0834701EBD}" srcOrd="5" destOrd="0" parTransId="{77C14E2C-4571-4F4C-9D74-F21C1C2015D4}" sibTransId="{DAB85AB5-81D6-43DF-8E68-B187255C5293}"/>
    <dgm:cxn modelId="{5002B1E5-C9FC-495F-98F3-B71DB47D2A13}" type="presOf" srcId="{A46F19FA-C798-4EDC-AAAF-09721228B9AA}" destId="{08B53DB5-66F7-45A0-92C3-08BC70E5C3CD}" srcOrd="0" destOrd="4" presId="urn:microsoft.com/office/officeart/2005/8/layout/cycle4"/>
    <dgm:cxn modelId="{26C8DFE5-E664-443E-945F-A355F6AC1C52}" type="presOf" srcId="{81942489-B734-477F-80DB-BFA373FAE4F2}" destId="{0C756387-550F-4BDB-8FB4-DA493B1B6883}" srcOrd="1" destOrd="1" presId="urn:microsoft.com/office/officeart/2005/8/layout/cycle4"/>
    <dgm:cxn modelId="{92909CE6-329D-4B12-85C5-E1B9FAB59595}" type="presOf" srcId="{12E78ECF-3706-4C69-B16D-499A96307F74}" destId="{08B53DB5-66F7-45A0-92C3-08BC70E5C3CD}" srcOrd="0" destOrd="5" presId="urn:microsoft.com/office/officeart/2005/8/layout/cycle4"/>
    <dgm:cxn modelId="{2B958AEC-9B0D-4EA4-BF3B-29007E51A716}" type="presOf" srcId="{E1EDA3F3-6101-4EB1-96F2-BDAC3BBFE4D2}" destId="{2A4DDF8F-C011-416B-9BBF-9ABE2292319A}" srcOrd="0" destOrd="3" presId="urn:microsoft.com/office/officeart/2005/8/layout/cycle4"/>
    <dgm:cxn modelId="{4C18B2F1-CAC4-4B46-9AD5-B27390366A73}" srcId="{6F50F9A1-0059-4473-B4F9-DA09D6FD0E33}" destId="{856911C8-EC0C-4EED-80F5-D98E5CEFA2E1}" srcOrd="6" destOrd="0" parTransId="{7EF84038-85EE-4AAC-8BD0-819D70006EF7}" sibTransId="{B2753C7E-154D-48EE-AE29-D267F918D3E7}"/>
    <dgm:cxn modelId="{93345DF2-718C-4696-94E2-590854FB2306}" srcId="{6E7E6062-E0ED-4B8C-846E-63DFFE23F500}" destId="{551C4494-0668-4A2B-8B52-C18A38A53C33}" srcOrd="5" destOrd="0" parTransId="{C69C05AE-B7CE-4D5B-8952-7244255DF1A1}" sibTransId="{F4024CC2-DB38-479D-B3A2-90857342ADBC}"/>
    <dgm:cxn modelId="{670E99F4-1BFA-4809-B5AA-C0A3B9AB93F0}" type="presOf" srcId="{ECFBABA4-2FE4-4EA8-BF91-65268A44D756}" destId="{2A4DDF8F-C011-416B-9BBF-9ABE2292319A}" srcOrd="0" destOrd="7" presId="urn:microsoft.com/office/officeart/2005/8/layout/cycle4"/>
    <dgm:cxn modelId="{459F1EF5-664F-46D4-8EB3-0DF2CC7FA7B3}" type="presOf" srcId="{551C4494-0668-4A2B-8B52-C18A38A53C33}" destId="{B225199E-7446-4263-A072-6C58E4C81AC6}" srcOrd="0" destOrd="5" presId="urn:microsoft.com/office/officeart/2005/8/layout/cycle4"/>
    <dgm:cxn modelId="{6F0D59F5-D51F-46A3-88BD-3E4EB4D64D31}" srcId="{6F50F9A1-0059-4473-B4F9-DA09D6FD0E33}" destId="{91CDFB5C-F668-4347-92C3-C16E66848E77}" srcOrd="2" destOrd="0" parTransId="{A6EBD172-BFC4-47CA-9BE0-145513289D44}" sibTransId="{84EBF8EA-7D61-42F0-8FF5-4C65A6974A63}"/>
    <dgm:cxn modelId="{68F94EF8-0423-475C-BF7A-D5964CFE9492}" srcId="{16783F05-7269-4FBC-B788-2C5692AA4FB4}" destId="{10AF669E-C8A4-40FC-937D-B6E5E40C5808}" srcOrd="1" destOrd="0" parTransId="{75F30B02-1D06-4C3F-8DB7-0A36EE1E9CC9}" sibTransId="{E2370B61-BB83-4F25-8855-E9DC20AE1F3F}"/>
    <dgm:cxn modelId="{C8D26CFA-AF3C-4E17-A80D-74AC76A02F1B}" type="presOf" srcId="{4D65E4A4-4E2B-43C9-998A-576BC9C4228B}" destId="{0C756387-550F-4BDB-8FB4-DA493B1B6883}" srcOrd="1" destOrd="0" presId="urn:microsoft.com/office/officeart/2005/8/layout/cycle4"/>
    <dgm:cxn modelId="{4FDB47FB-A6C1-4065-9608-83EED1BFB6E9}" type="presOf" srcId="{4D65E4A4-4E2B-43C9-998A-576BC9C4228B}" destId="{B225199E-7446-4263-A072-6C58E4C81AC6}" srcOrd="0" destOrd="0" presId="urn:microsoft.com/office/officeart/2005/8/layout/cycle4"/>
    <dgm:cxn modelId="{AA227EFE-0AFF-4004-A727-A1D4FB09E509}" type="presOf" srcId="{ECFBABA4-2FE4-4EA8-BF91-65268A44D756}" destId="{ED379D4A-9D3D-42CE-A5A2-DA55A00B7DC3}" srcOrd="1" destOrd="7" presId="urn:microsoft.com/office/officeart/2005/8/layout/cycle4"/>
    <dgm:cxn modelId="{476BFEFE-3ADD-42A2-9B8F-9E98BBD8E59F}" type="presOf" srcId="{F0C0C343-E79B-4DC3-BA1E-66F46B13A921}" destId="{0C756387-550F-4BDB-8FB4-DA493B1B6883}" srcOrd="1" destOrd="6" presId="urn:microsoft.com/office/officeart/2005/8/layout/cycle4"/>
    <dgm:cxn modelId="{67F72A8A-7138-49D1-B71B-CFAB85E05D6A}" type="presParOf" srcId="{AD6499AB-D9DC-4CFD-B519-605C7840EE47}" destId="{AC3C45ED-BDB7-4A82-8A67-79EE53E6E099}" srcOrd="0" destOrd="0" presId="urn:microsoft.com/office/officeart/2005/8/layout/cycle4"/>
    <dgm:cxn modelId="{A93230CA-0911-40E7-BC3F-E64A866D3680}" type="presParOf" srcId="{AC3C45ED-BDB7-4A82-8A67-79EE53E6E099}" destId="{00158849-A10B-4DBA-B928-3540B49CFE86}" srcOrd="0" destOrd="0" presId="urn:microsoft.com/office/officeart/2005/8/layout/cycle4"/>
    <dgm:cxn modelId="{6B9C11BE-099A-4668-9909-81C63D8674FF}" type="presParOf" srcId="{00158849-A10B-4DBA-B928-3540B49CFE86}" destId="{6902AAF4-84EA-4B6D-B522-55F743BEA201}" srcOrd="0" destOrd="0" presId="urn:microsoft.com/office/officeart/2005/8/layout/cycle4"/>
    <dgm:cxn modelId="{22ECCD61-DC31-4A2F-8CEB-8862909D4E9E}" type="presParOf" srcId="{00158849-A10B-4DBA-B928-3540B49CFE86}" destId="{B933231B-C09C-4F60-AFB5-0F87BEFCC03D}" srcOrd="1" destOrd="0" presId="urn:microsoft.com/office/officeart/2005/8/layout/cycle4"/>
    <dgm:cxn modelId="{0BE1A052-BF8B-4DDB-A0A0-67A9D7386CDE}" type="presParOf" srcId="{AC3C45ED-BDB7-4A82-8A67-79EE53E6E099}" destId="{6123C6A8-6EE0-4A02-AF62-4A0A730A481D}" srcOrd="1" destOrd="0" presId="urn:microsoft.com/office/officeart/2005/8/layout/cycle4"/>
    <dgm:cxn modelId="{703A65B5-2995-49A5-A028-8F3B3B7D8420}" type="presParOf" srcId="{6123C6A8-6EE0-4A02-AF62-4A0A730A481D}" destId="{08B53DB5-66F7-45A0-92C3-08BC70E5C3CD}" srcOrd="0" destOrd="0" presId="urn:microsoft.com/office/officeart/2005/8/layout/cycle4"/>
    <dgm:cxn modelId="{89794D27-98C3-4D35-83F9-26A21C2F3F6B}" type="presParOf" srcId="{6123C6A8-6EE0-4A02-AF62-4A0A730A481D}" destId="{D551BEFC-680E-4CF8-909A-7AF6AD94FA90}" srcOrd="1" destOrd="0" presId="urn:microsoft.com/office/officeart/2005/8/layout/cycle4"/>
    <dgm:cxn modelId="{B2AABB4D-E0DC-4B13-B21A-0F5B64EBFBEE}" type="presParOf" srcId="{AC3C45ED-BDB7-4A82-8A67-79EE53E6E099}" destId="{C21D9031-F0CE-4F26-A1A9-B3101CE4B8D0}" srcOrd="2" destOrd="0" presId="urn:microsoft.com/office/officeart/2005/8/layout/cycle4"/>
    <dgm:cxn modelId="{FE5E75DC-7072-4962-A014-30986C0DCDF5}" type="presParOf" srcId="{C21D9031-F0CE-4F26-A1A9-B3101CE4B8D0}" destId="{B225199E-7446-4263-A072-6C58E4C81AC6}" srcOrd="0" destOrd="0" presId="urn:microsoft.com/office/officeart/2005/8/layout/cycle4"/>
    <dgm:cxn modelId="{97F148C9-49BA-4B24-BCC5-B111F158E64A}" type="presParOf" srcId="{C21D9031-F0CE-4F26-A1A9-B3101CE4B8D0}" destId="{0C756387-550F-4BDB-8FB4-DA493B1B6883}" srcOrd="1" destOrd="0" presId="urn:microsoft.com/office/officeart/2005/8/layout/cycle4"/>
    <dgm:cxn modelId="{A902DDFE-E89A-496A-8A5B-12899A6C38AF}" type="presParOf" srcId="{AC3C45ED-BDB7-4A82-8A67-79EE53E6E099}" destId="{D5CFB568-93ED-4CF0-923C-2F570B361C4E}" srcOrd="3" destOrd="0" presId="urn:microsoft.com/office/officeart/2005/8/layout/cycle4"/>
    <dgm:cxn modelId="{77CCF9F8-E008-4161-831C-C5872B35A9E8}" type="presParOf" srcId="{D5CFB568-93ED-4CF0-923C-2F570B361C4E}" destId="{2A4DDF8F-C011-416B-9BBF-9ABE2292319A}" srcOrd="0" destOrd="0" presId="urn:microsoft.com/office/officeart/2005/8/layout/cycle4"/>
    <dgm:cxn modelId="{67BF66AD-8E0A-42A5-8F95-2EE8AB42E308}" type="presParOf" srcId="{D5CFB568-93ED-4CF0-923C-2F570B361C4E}" destId="{ED379D4A-9D3D-42CE-A5A2-DA55A00B7DC3}" srcOrd="1" destOrd="0" presId="urn:microsoft.com/office/officeart/2005/8/layout/cycle4"/>
    <dgm:cxn modelId="{73BD89EE-6277-45D3-9EA2-66DAD64D8EC6}" type="presParOf" srcId="{AC3C45ED-BDB7-4A82-8A67-79EE53E6E099}" destId="{1CEE9A6E-A649-45B1-9736-2E7970400535}" srcOrd="4" destOrd="0" presId="urn:microsoft.com/office/officeart/2005/8/layout/cycle4"/>
    <dgm:cxn modelId="{5130449B-11CB-4F14-AE50-02B9CA2B7583}" type="presParOf" srcId="{AD6499AB-D9DC-4CFD-B519-605C7840EE47}" destId="{C77BCEAB-82FD-4858-8314-C486DDF51274}" srcOrd="1" destOrd="0" presId="urn:microsoft.com/office/officeart/2005/8/layout/cycle4"/>
    <dgm:cxn modelId="{AA21103D-E787-4F7F-8026-485449A8CC85}" type="presParOf" srcId="{C77BCEAB-82FD-4858-8314-C486DDF51274}" destId="{E39CA227-AD46-4110-9CB7-A764E6D3B558}" srcOrd="0" destOrd="0" presId="urn:microsoft.com/office/officeart/2005/8/layout/cycle4"/>
    <dgm:cxn modelId="{4EB182DD-C738-4256-A77B-AC902E6F8C88}" type="presParOf" srcId="{C77BCEAB-82FD-4858-8314-C486DDF51274}" destId="{95DB8FFA-4FD5-4872-BFDE-DB2FC7222799}" srcOrd="1" destOrd="0" presId="urn:microsoft.com/office/officeart/2005/8/layout/cycle4"/>
    <dgm:cxn modelId="{EFACF1F9-A818-40E0-AC9B-FB5CC202CA4F}" type="presParOf" srcId="{C77BCEAB-82FD-4858-8314-C486DDF51274}" destId="{C065F21A-476F-40AB-A773-DBB8EC25DD7E}" srcOrd="2" destOrd="0" presId="urn:microsoft.com/office/officeart/2005/8/layout/cycle4"/>
    <dgm:cxn modelId="{539160DE-F61C-44E7-AA9D-9EC93CC1A0D6}" type="presParOf" srcId="{C77BCEAB-82FD-4858-8314-C486DDF51274}" destId="{19875769-15CB-4207-BA66-3F3E9A524B3C}" srcOrd="3" destOrd="0" presId="urn:microsoft.com/office/officeart/2005/8/layout/cycle4"/>
    <dgm:cxn modelId="{DE1C2308-A024-4726-92F8-CFF2AADBFE9B}" type="presParOf" srcId="{C77BCEAB-82FD-4858-8314-C486DDF51274}" destId="{35B73275-FCC8-410E-91A1-C95FC0EE3230}" srcOrd="4" destOrd="0" presId="urn:microsoft.com/office/officeart/2005/8/layout/cycle4"/>
    <dgm:cxn modelId="{8D4AEB6A-9699-4545-8987-3DAE39C64F05}" type="presParOf" srcId="{AD6499AB-D9DC-4CFD-B519-605C7840EE47}" destId="{B554DF31-433C-4C22-BA92-8031E55784CC}" srcOrd="2" destOrd="0" presId="urn:microsoft.com/office/officeart/2005/8/layout/cycle4"/>
    <dgm:cxn modelId="{202AC5B4-FB11-45AF-B851-6A380F361BEE}" type="presParOf" srcId="{AD6499AB-D9DC-4CFD-B519-605C7840EE47}" destId="{CA007992-028B-4104-A457-32AFF154C3E7}"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026AB9-4F36-4121-A921-7F9CEA75ED77}"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F8F6E554-56CC-4699-A733-A096CCDB4830}">
      <dgm:prSet phldrT="[Text]" custT="1"/>
      <dgm:spPr>
        <a:solidFill>
          <a:schemeClr val="tx2">
            <a:lumMod val="75000"/>
          </a:schemeClr>
        </a:solidFill>
      </dgm:spPr>
      <dgm:t>
        <a:bodyPr/>
        <a:lstStyle/>
        <a:p>
          <a:pPr algn="l"/>
          <a:r>
            <a:rPr lang="en-US" sz="1800"/>
            <a:t>Itsehoito  </a:t>
          </a:r>
          <a:r>
            <a:rPr lang="en-US" sz="1800" err="1"/>
            <a:t>Omahoito</a:t>
          </a:r>
          <a:endParaRPr lang="en-US" sz="1800"/>
        </a:p>
        <a:p>
          <a:pPr algn="l"/>
          <a:endParaRPr lang="en-US" sz="1800"/>
        </a:p>
      </dgm:t>
    </dgm:pt>
    <dgm:pt modelId="{702A2B3F-3DDD-4328-A437-2DDF1A0AFB3D}" type="parTrans" cxnId="{D4BE6FD2-FAA2-41AD-9B61-E64045EAD9F1}">
      <dgm:prSet/>
      <dgm:spPr/>
      <dgm:t>
        <a:bodyPr/>
        <a:lstStyle/>
        <a:p>
          <a:endParaRPr lang="en-US"/>
        </a:p>
      </dgm:t>
    </dgm:pt>
    <dgm:pt modelId="{A4EA9F8E-904C-4933-8D92-0F53EA375303}" type="sibTrans" cxnId="{D4BE6FD2-FAA2-41AD-9B61-E64045EAD9F1}">
      <dgm:prSet/>
      <dgm:spPr/>
      <dgm:t>
        <a:bodyPr/>
        <a:lstStyle/>
        <a:p>
          <a:endParaRPr lang="en-US"/>
        </a:p>
      </dgm:t>
    </dgm:pt>
    <dgm:pt modelId="{FDF36A52-BF8C-475F-BC18-08F79659D374}">
      <dgm:prSet phldrT="[Text]" custT="1"/>
      <dgm:spPr>
        <a:ln>
          <a:solidFill>
            <a:schemeClr val="tx1"/>
          </a:solidFill>
        </a:ln>
      </dgm:spPr>
      <dgm:t>
        <a:bodyPr/>
        <a:lstStyle/>
        <a:p>
          <a:r>
            <a:rPr lang="en-US" sz="1100" err="1"/>
            <a:t>Terveyden</a:t>
          </a:r>
          <a:r>
            <a:rPr lang="en-US" sz="1100"/>
            <a:t> ja </a:t>
          </a:r>
          <a:r>
            <a:rPr lang="en-US" sz="1100" err="1"/>
            <a:t>hyvinvoinnin</a:t>
          </a:r>
          <a:r>
            <a:rPr lang="en-US" sz="1100"/>
            <a:t> </a:t>
          </a:r>
          <a:r>
            <a:rPr lang="en-US" sz="1100" err="1"/>
            <a:t>edistäminen</a:t>
          </a:r>
          <a:endParaRPr lang="en-US" sz="1100"/>
        </a:p>
      </dgm:t>
    </dgm:pt>
    <dgm:pt modelId="{FBF5BD53-BAB6-4886-81A5-0B681AF736FD}" type="parTrans" cxnId="{47957EBB-21E1-46AA-BF9B-3BE06ADE51F8}">
      <dgm:prSet/>
      <dgm:spPr/>
      <dgm:t>
        <a:bodyPr/>
        <a:lstStyle/>
        <a:p>
          <a:endParaRPr lang="en-US"/>
        </a:p>
      </dgm:t>
    </dgm:pt>
    <dgm:pt modelId="{0DF80497-544F-4049-B1C9-15B799A0BC4E}" type="sibTrans" cxnId="{47957EBB-21E1-46AA-BF9B-3BE06ADE51F8}">
      <dgm:prSet/>
      <dgm:spPr/>
      <dgm:t>
        <a:bodyPr/>
        <a:lstStyle/>
        <a:p>
          <a:endParaRPr lang="en-US"/>
        </a:p>
      </dgm:t>
    </dgm:pt>
    <dgm:pt modelId="{6F50F9A1-0059-4473-B4F9-DA09D6FD0E33}">
      <dgm:prSet phldrT="[Text]" custT="1"/>
      <dgm:spPr>
        <a:solidFill>
          <a:schemeClr val="tx2">
            <a:lumMod val="75000"/>
          </a:schemeClr>
        </a:solidFill>
      </dgm:spPr>
      <dgm:t>
        <a:bodyPr/>
        <a:lstStyle/>
        <a:p>
          <a:pPr algn="r"/>
          <a:r>
            <a:rPr lang="en-US" sz="1800"/>
            <a:t>Sosiaali- </a:t>
          </a:r>
        </a:p>
        <a:p>
          <a:pPr algn="r"/>
          <a:r>
            <a:rPr lang="en-US" sz="1800"/>
            <a:t>ja </a:t>
          </a:r>
          <a:r>
            <a:rPr lang="en-US" sz="1800" err="1"/>
            <a:t>terveys-keskus</a:t>
          </a:r>
          <a:endParaRPr lang="en-US" sz="1800"/>
        </a:p>
        <a:p>
          <a:pPr algn="r"/>
          <a:r>
            <a:rPr lang="en-US" sz="1800"/>
            <a:t>t</a:t>
          </a:r>
        </a:p>
      </dgm:t>
    </dgm:pt>
    <dgm:pt modelId="{8F42BCB3-C137-46A2-9872-8410CB905F01}" type="parTrans" cxnId="{FF0AC0B4-0908-46C2-B1B3-2CDD890AF1EF}">
      <dgm:prSet/>
      <dgm:spPr/>
      <dgm:t>
        <a:bodyPr/>
        <a:lstStyle/>
        <a:p>
          <a:endParaRPr lang="en-US"/>
        </a:p>
      </dgm:t>
    </dgm:pt>
    <dgm:pt modelId="{C8EC5301-3AF3-40C2-B1E0-DE581341B1CA}" type="sibTrans" cxnId="{FF0AC0B4-0908-46C2-B1B3-2CDD890AF1EF}">
      <dgm:prSet/>
      <dgm:spPr/>
      <dgm:t>
        <a:bodyPr/>
        <a:lstStyle/>
        <a:p>
          <a:endParaRPr lang="en-US"/>
        </a:p>
      </dgm:t>
    </dgm:pt>
    <dgm:pt modelId="{EECD1A6B-AB59-4433-ABF5-4D462A1667B5}">
      <dgm:prSet phldrT="[Text]" custT="1"/>
      <dgm:spPr>
        <a:ln>
          <a:solidFill>
            <a:schemeClr val="tx1"/>
          </a:solidFill>
        </a:ln>
      </dgm:spPr>
      <dgm:t>
        <a:bodyPr/>
        <a:lstStyle/>
        <a:p>
          <a:r>
            <a:rPr lang="en-US" sz="1100" err="1"/>
            <a:t>Suunterveydenhuolto</a:t>
          </a:r>
          <a:endParaRPr lang="en-US" sz="1100"/>
        </a:p>
      </dgm:t>
    </dgm:pt>
    <dgm:pt modelId="{0D1DC3C8-C16A-4908-9476-F2334553FB52}" type="parTrans" cxnId="{E1C4A6A8-CE10-4136-BF93-05C2BBD368B1}">
      <dgm:prSet/>
      <dgm:spPr/>
      <dgm:t>
        <a:bodyPr/>
        <a:lstStyle/>
        <a:p>
          <a:endParaRPr lang="en-US"/>
        </a:p>
      </dgm:t>
    </dgm:pt>
    <dgm:pt modelId="{AD13B79F-9364-4AE5-B083-D0552C8EA0C6}" type="sibTrans" cxnId="{E1C4A6A8-CE10-4136-BF93-05C2BBD368B1}">
      <dgm:prSet/>
      <dgm:spPr/>
      <dgm:t>
        <a:bodyPr/>
        <a:lstStyle/>
        <a:p>
          <a:endParaRPr lang="en-US"/>
        </a:p>
      </dgm:t>
    </dgm:pt>
    <dgm:pt modelId="{6E7E6062-E0ED-4B8C-846E-63DFFE23F500}">
      <dgm:prSet phldrT="[Text]" custT="1"/>
      <dgm:spPr>
        <a:solidFill>
          <a:schemeClr val="tx2">
            <a:lumMod val="75000"/>
          </a:schemeClr>
        </a:solidFill>
      </dgm:spPr>
      <dgm:t>
        <a:bodyPr/>
        <a:lstStyle/>
        <a:p>
          <a:pPr algn="r"/>
          <a:r>
            <a:rPr lang="en-US" sz="1800" err="1">
              <a:solidFill>
                <a:schemeClr val="bg1"/>
              </a:solidFill>
            </a:rPr>
            <a:t>Psyko-sosiaaliset</a:t>
          </a:r>
          <a:r>
            <a:rPr lang="en-US" sz="1800">
              <a:solidFill>
                <a:schemeClr val="bg1"/>
              </a:solidFill>
            </a:rPr>
            <a:t> </a:t>
          </a:r>
          <a:r>
            <a:rPr lang="en-US" sz="1800" err="1">
              <a:solidFill>
                <a:schemeClr val="bg1"/>
              </a:solidFill>
            </a:rPr>
            <a:t>palvelut</a:t>
          </a:r>
          <a:endParaRPr lang="en-US" sz="1800">
            <a:solidFill>
              <a:schemeClr val="bg1"/>
            </a:solidFill>
          </a:endParaRPr>
        </a:p>
        <a:p>
          <a:pPr algn="r"/>
          <a:endParaRPr lang="en-US" sz="1800">
            <a:solidFill>
              <a:schemeClr val="bg1"/>
            </a:solidFill>
          </a:endParaRPr>
        </a:p>
      </dgm:t>
    </dgm:pt>
    <dgm:pt modelId="{F5A2734C-134F-4A12-A285-1132EEBBC964}" type="parTrans" cxnId="{F81D98A1-0AA4-4598-A227-EC33AAC7F651}">
      <dgm:prSet/>
      <dgm:spPr/>
      <dgm:t>
        <a:bodyPr/>
        <a:lstStyle/>
        <a:p>
          <a:endParaRPr lang="en-US"/>
        </a:p>
      </dgm:t>
    </dgm:pt>
    <dgm:pt modelId="{A6F740B8-DB01-4BF4-B4E6-238993DE9088}" type="sibTrans" cxnId="{F81D98A1-0AA4-4598-A227-EC33AAC7F651}">
      <dgm:prSet/>
      <dgm:spPr/>
      <dgm:t>
        <a:bodyPr/>
        <a:lstStyle/>
        <a:p>
          <a:endParaRPr lang="en-US"/>
        </a:p>
      </dgm:t>
    </dgm:pt>
    <dgm:pt modelId="{4D65E4A4-4E2B-43C9-998A-576BC9C4228B}">
      <dgm:prSet phldrT="[Text]" custT="1"/>
      <dgm:spPr>
        <a:ln>
          <a:solidFill>
            <a:schemeClr val="tx1"/>
          </a:solidFill>
        </a:ln>
      </dgm:spPr>
      <dgm:t>
        <a:bodyPr/>
        <a:lstStyle/>
        <a:p>
          <a:r>
            <a:rPr lang="en-US" sz="1100" err="1"/>
            <a:t>Mielenterveyspalvelut</a:t>
          </a:r>
          <a:endParaRPr lang="en-US" sz="1100"/>
        </a:p>
      </dgm:t>
    </dgm:pt>
    <dgm:pt modelId="{700D0EB2-43A9-43B6-9B92-3DEF23CD9705}" type="parTrans" cxnId="{9D5C5FC4-B3A7-4F97-BD35-B4A292DC0CE8}">
      <dgm:prSet/>
      <dgm:spPr/>
      <dgm:t>
        <a:bodyPr/>
        <a:lstStyle/>
        <a:p>
          <a:endParaRPr lang="en-US"/>
        </a:p>
      </dgm:t>
    </dgm:pt>
    <dgm:pt modelId="{0115E28A-344B-4A60-B13E-5251A708E476}" type="sibTrans" cxnId="{9D5C5FC4-B3A7-4F97-BD35-B4A292DC0CE8}">
      <dgm:prSet/>
      <dgm:spPr/>
      <dgm:t>
        <a:bodyPr/>
        <a:lstStyle/>
        <a:p>
          <a:endParaRPr lang="en-US"/>
        </a:p>
      </dgm:t>
    </dgm:pt>
    <dgm:pt modelId="{16783F05-7269-4FBC-B788-2C5692AA4FB4}">
      <dgm:prSet phldrT="[Text]" custT="1"/>
      <dgm:spPr>
        <a:solidFill>
          <a:schemeClr val="tx2">
            <a:lumMod val="75000"/>
          </a:schemeClr>
        </a:solidFill>
      </dgm:spPr>
      <dgm:t>
        <a:bodyPr/>
        <a:lstStyle/>
        <a:p>
          <a:pPr algn="ctr"/>
          <a:endParaRPr lang="en-US" sz="2200"/>
        </a:p>
        <a:p>
          <a:pPr algn="l"/>
          <a:r>
            <a:rPr lang="en-US" sz="1800" err="1"/>
            <a:t>Sairaala-palvelut</a:t>
          </a:r>
          <a:endParaRPr lang="en-US" sz="1800"/>
        </a:p>
        <a:p>
          <a:pPr algn="l"/>
          <a:endParaRPr lang="en-US" sz="1800"/>
        </a:p>
        <a:p>
          <a:pPr algn="l"/>
          <a:r>
            <a:rPr lang="en-US" sz="1800" err="1"/>
            <a:t>Kuntoutus-palvelut</a:t>
          </a:r>
          <a:endParaRPr lang="en-US" sz="1800"/>
        </a:p>
      </dgm:t>
    </dgm:pt>
    <dgm:pt modelId="{701A3434-18E8-4B37-9FDC-18A40EB2C14E}" type="parTrans" cxnId="{9672650A-1FB7-4E03-870F-5A0BCFA8400A}">
      <dgm:prSet/>
      <dgm:spPr/>
      <dgm:t>
        <a:bodyPr/>
        <a:lstStyle/>
        <a:p>
          <a:endParaRPr lang="en-US"/>
        </a:p>
      </dgm:t>
    </dgm:pt>
    <dgm:pt modelId="{00D9ED53-095D-421D-ABD6-679B5C9A093B}" type="sibTrans" cxnId="{9672650A-1FB7-4E03-870F-5A0BCFA8400A}">
      <dgm:prSet/>
      <dgm:spPr/>
      <dgm:t>
        <a:bodyPr/>
        <a:lstStyle/>
        <a:p>
          <a:endParaRPr lang="en-US"/>
        </a:p>
      </dgm:t>
    </dgm:pt>
    <dgm:pt modelId="{CA31E82E-DFC7-4118-A830-BD55970B061F}">
      <dgm:prSet phldrT="[Text]" custT="1"/>
      <dgm:spPr>
        <a:ln>
          <a:solidFill>
            <a:schemeClr val="tx1"/>
          </a:solidFill>
        </a:ln>
      </dgm:spPr>
      <dgm:t>
        <a:bodyPr/>
        <a:lstStyle/>
        <a:p>
          <a:pPr algn="l"/>
          <a:r>
            <a:rPr lang="en-US" sz="1100" err="1"/>
            <a:t>Akuuttisairaala</a:t>
          </a:r>
          <a:endParaRPr lang="en-US" sz="1100"/>
        </a:p>
      </dgm:t>
    </dgm:pt>
    <dgm:pt modelId="{D9F8AB97-4F46-4C8A-B135-EC9457345B4A}" type="parTrans" cxnId="{FFD05F91-DC22-454C-88D4-398402B42AF5}">
      <dgm:prSet/>
      <dgm:spPr/>
      <dgm:t>
        <a:bodyPr/>
        <a:lstStyle/>
        <a:p>
          <a:endParaRPr lang="en-US"/>
        </a:p>
      </dgm:t>
    </dgm:pt>
    <dgm:pt modelId="{9E6B0774-2376-4DF2-822B-83D9EC478BD5}" type="sibTrans" cxnId="{FFD05F91-DC22-454C-88D4-398402B42AF5}">
      <dgm:prSet/>
      <dgm:spPr/>
      <dgm:t>
        <a:bodyPr/>
        <a:lstStyle/>
        <a:p>
          <a:endParaRPr lang="en-US"/>
        </a:p>
      </dgm:t>
    </dgm:pt>
    <dgm:pt modelId="{9C36CDE9-77BB-4485-A48B-0B517E673631}">
      <dgm:prSet phldrT="[Text]" custT="1"/>
      <dgm:spPr>
        <a:ln>
          <a:solidFill>
            <a:schemeClr val="tx1"/>
          </a:solidFill>
        </a:ln>
      </dgm:spPr>
      <dgm:t>
        <a:bodyPr/>
        <a:lstStyle/>
        <a:p>
          <a:r>
            <a:rPr lang="en-US" sz="1100" err="1"/>
            <a:t>Neuvonta</a:t>
          </a:r>
          <a:r>
            <a:rPr lang="en-US" sz="1100"/>
            <a:t> </a:t>
          </a:r>
        </a:p>
      </dgm:t>
    </dgm:pt>
    <dgm:pt modelId="{ED69BE01-6592-456D-BCDF-E9221F1C9A75}" type="parTrans" cxnId="{74895447-7653-4E3A-AE4B-7311B2775BB7}">
      <dgm:prSet/>
      <dgm:spPr/>
      <dgm:t>
        <a:bodyPr/>
        <a:lstStyle/>
        <a:p>
          <a:endParaRPr lang="en-US"/>
        </a:p>
      </dgm:t>
    </dgm:pt>
    <dgm:pt modelId="{91A1B390-2239-413C-AFB5-D13E94DAB6E3}" type="sibTrans" cxnId="{74895447-7653-4E3A-AE4B-7311B2775BB7}">
      <dgm:prSet/>
      <dgm:spPr/>
      <dgm:t>
        <a:bodyPr/>
        <a:lstStyle/>
        <a:p>
          <a:endParaRPr lang="en-US"/>
        </a:p>
      </dgm:t>
    </dgm:pt>
    <dgm:pt modelId="{90F2FFF1-8113-4FA9-A2A6-6E365E4F921E}">
      <dgm:prSet phldrT="[Text]" custT="1"/>
      <dgm:spPr>
        <a:ln>
          <a:solidFill>
            <a:schemeClr val="tx1"/>
          </a:solidFill>
        </a:ln>
      </dgm:spPr>
      <dgm:t>
        <a:bodyPr/>
        <a:lstStyle/>
        <a:p>
          <a:endParaRPr lang="en-US" sz="1100"/>
        </a:p>
      </dgm:t>
    </dgm:pt>
    <dgm:pt modelId="{3108D126-7531-4709-A69A-CF505F5AF268}" type="parTrans" cxnId="{9F778743-DD54-4B2C-99DC-AF057AE8330E}">
      <dgm:prSet/>
      <dgm:spPr/>
      <dgm:t>
        <a:bodyPr/>
        <a:lstStyle/>
        <a:p>
          <a:endParaRPr lang="en-US"/>
        </a:p>
      </dgm:t>
    </dgm:pt>
    <dgm:pt modelId="{2324C934-4349-4BCB-A4BD-FAB80CDAF688}" type="sibTrans" cxnId="{9F778743-DD54-4B2C-99DC-AF057AE8330E}">
      <dgm:prSet/>
      <dgm:spPr/>
      <dgm:t>
        <a:bodyPr/>
        <a:lstStyle/>
        <a:p>
          <a:endParaRPr lang="en-US"/>
        </a:p>
      </dgm:t>
    </dgm:pt>
    <dgm:pt modelId="{BF7DF175-2E77-4DD5-846A-6FC087FF5587}">
      <dgm:prSet phldrT="[Text]" custT="1"/>
      <dgm:spPr>
        <a:ln>
          <a:solidFill>
            <a:schemeClr val="tx1"/>
          </a:solidFill>
        </a:ln>
      </dgm:spPr>
      <dgm:t>
        <a:bodyPr/>
        <a:lstStyle/>
        <a:p>
          <a:r>
            <a:rPr lang="en-US" sz="1100" err="1"/>
            <a:t>Avoterveyden</a:t>
          </a:r>
          <a:r>
            <a:rPr lang="en-US" sz="1100"/>
            <a:t>- ja </a:t>
          </a:r>
          <a:r>
            <a:rPr lang="en-US" sz="1100" err="1"/>
            <a:t>sairaanhoito</a:t>
          </a:r>
          <a:endParaRPr lang="en-US" sz="1100"/>
        </a:p>
      </dgm:t>
    </dgm:pt>
    <dgm:pt modelId="{193B83A9-F823-40E8-BCA9-32AA8A0D2018}" type="parTrans" cxnId="{079396A7-8EFD-4FAF-9650-0DA0E266FA61}">
      <dgm:prSet/>
      <dgm:spPr/>
      <dgm:t>
        <a:bodyPr/>
        <a:lstStyle/>
        <a:p>
          <a:endParaRPr lang="en-US"/>
        </a:p>
      </dgm:t>
    </dgm:pt>
    <dgm:pt modelId="{A01B0932-7907-440F-8841-2A46B93B2591}" type="sibTrans" cxnId="{079396A7-8EFD-4FAF-9650-0DA0E266FA61}">
      <dgm:prSet/>
      <dgm:spPr/>
      <dgm:t>
        <a:bodyPr/>
        <a:lstStyle/>
        <a:p>
          <a:endParaRPr lang="en-US"/>
        </a:p>
      </dgm:t>
    </dgm:pt>
    <dgm:pt modelId="{600CD249-2A39-4311-80CF-AE1A036A5C05}">
      <dgm:prSet phldrT="[Text]" custT="1"/>
      <dgm:spPr>
        <a:ln>
          <a:solidFill>
            <a:schemeClr val="tx1"/>
          </a:solidFill>
        </a:ln>
      </dgm:spPr>
      <dgm:t>
        <a:bodyPr/>
        <a:lstStyle/>
        <a:p>
          <a:r>
            <a:rPr lang="en-US" sz="1100" err="1"/>
            <a:t>Sosiaalihuollon</a:t>
          </a:r>
          <a:r>
            <a:rPr lang="en-US" sz="1100"/>
            <a:t> </a:t>
          </a:r>
          <a:r>
            <a:rPr lang="en-US" sz="1100" err="1"/>
            <a:t>työikäisten</a:t>
          </a:r>
          <a:r>
            <a:rPr lang="en-US" sz="1100"/>
            <a:t> </a:t>
          </a:r>
          <a:r>
            <a:rPr lang="en-US" sz="1100" err="1"/>
            <a:t>palvelut</a:t>
          </a:r>
          <a:endParaRPr lang="en-US" sz="1100"/>
        </a:p>
      </dgm:t>
    </dgm:pt>
    <dgm:pt modelId="{21DA8916-B9AC-4330-AA4A-8A04A1E8C99E}" type="parTrans" cxnId="{538D731F-4528-4DD8-84F5-C9EAE92DCF81}">
      <dgm:prSet/>
      <dgm:spPr/>
      <dgm:t>
        <a:bodyPr/>
        <a:lstStyle/>
        <a:p>
          <a:endParaRPr lang="en-US"/>
        </a:p>
      </dgm:t>
    </dgm:pt>
    <dgm:pt modelId="{B09EE850-4321-4E95-81BF-5FA7D8869B8E}" type="sibTrans" cxnId="{538D731F-4528-4DD8-84F5-C9EAE92DCF81}">
      <dgm:prSet/>
      <dgm:spPr/>
      <dgm:t>
        <a:bodyPr/>
        <a:lstStyle/>
        <a:p>
          <a:endParaRPr lang="en-US"/>
        </a:p>
      </dgm:t>
    </dgm:pt>
    <dgm:pt modelId="{AFBE605F-981A-4944-B3BA-13E603007DB7}">
      <dgm:prSet phldrT="[Text]" custT="1"/>
      <dgm:spPr>
        <a:ln>
          <a:solidFill>
            <a:schemeClr val="tx1"/>
          </a:solidFill>
        </a:ln>
      </dgm:spPr>
      <dgm:t>
        <a:bodyPr/>
        <a:lstStyle/>
        <a:p>
          <a:pPr algn="l"/>
          <a:r>
            <a:rPr lang="en-US" sz="1100"/>
            <a:t> </a:t>
          </a:r>
          <a:r>
            <a:rPr lang="en-US" sz="1100" err="1"/>
            <a:t>Vaativa</a:t>
          </a:r>
          <a:r>
            <a:rPr lang="en-US" sz="1100"/>
            <a:t> </a:t>
          </a:r>
          <a:r>
            <a:rPr lang="en-US" sz="1100" err="1"/>
            <a:t>kuntoutus</a:t>
          </a:r>
          <a:endParaRPr lang="en-US" sz="1100"/>
        </a:p>
      </dgm:t>
    </dgm:pt>
    <dgm:pt modelId="{FD5C6603-A6E3-4942-93BD-2DFB7E9E6D1A}" type="parTrans" cxnId="{8C18D680-AC89-47D4-874B-9249C2089E5F}">
      <dgm:prSet/>
      <dgm:spPr/>
      <dgm:t>
        <a:bodyPr/>
        <a:lstStyle/>
        <a:p>
          <a:endParaRPr lang="en-US"/>
        </a:p>
      </dgm:t>
    </dgm:pt>
    <dgm:pt modelId="{6E111626-E690-41EF-A9BE-46119111CE05}" type="sibTrans" cxnId="{8C18D680-AC89-47D4-874B-9249C2089E5F}">
      <dgm:prSet/>
      <dgm:spPr/>
      <dgm:t>
        <a:bodyPr/>
        <a:lstStyle/>
        <a:p>
          <a:endParaRPr lang="en-US"/>
        </a:p>
      </dgm:t>
    </dgm:pt>
    <dgm:pt modelId="{A125C777-4D3F-44AC-AB41-8C6239ACF7AE}">
      <dgm:prSet phldrT="[Text]" custT="1"/>
      <dgm:spPr>
        <a:ln>
          <a:solidFill>
            <a:schemeClr val="tx1"/>
          </a:solidFill>
        </a:ln>
      </dgm:spPr>
      <dgm:t>
        <a:bodyPr/>
        <a:lstStyle/>
        <a:p>
          <a:r>
            <a:rPr lang="en-US" sz="1100" err="1"/>
            <a:t>Ohjaus</a:t>
          </a:r>
          <a:endParaRPr lang="en-US" sz="1100"/>
        </a:p>
      </dgm:t>
    </dgm:pt>
    <dgm:pt modelId="{FB459B84-DAA5-4889-9F60-A8D75236D3FC}" type="parTrans" cxnId="{AAC173F4-4E38-4834-B393-308F1EA4E6D0}">
      <dgm:prSet/>
      <dgm:spPr/>
      <dgm:t>
        <a:bodyPr/>
        <a:lstStyle/>
        <a:p>
          <a:endParaRPr lang="fi-FI"/>
        </a:p>
      </dgm:t>
    </dgm:pt>
    <dgm:pt modelId="{F1781440-99CD-4B57-B208-7F9CD4857F55}" type="sibTrans" cxnId="{AAC173F4-4E38-4834-B393-308F1EA4E6D0}">
      <dgm:prSet/>
      <dgm:spPr/>
      <dgm:t>
        <a:bodyPr/>
        <a:lstStyle/>
        <a:p>
          <a:endParaRPr lang="fi-FI"/>
        </a:p>
      </dgm:t>
    </dgm:pt>
    <dgm:pt modelId="{776747F1-62B1-4EF4-8750-7861292C672B}">
      <dgm:prSet phldrT="[Text]" custT="1"/>
      <dgm:spPr>
        <a:ln>
          <a:solidFill>
            <a:schemeClr val="tx1"/>
          </a:solidFill>
        </a:ln>
      </dgm:spPr>
      <dgm:t>
        <a:bodyPr/>
        <a:lstStyle/>
        <a:p>
          <a:r>
            <a:rPr lang="en-US" sz="1100"/>
            <a:t> </a:t>
          </a:r>
          <a:r>
            <a:rPr lang="en-US" sz="1100" err="1"/>
            <a:t>Päihde</a:t>
          </a:r>
          <a:r>
            <a:rPr lang="en-US" sz="1100"/>
            <a:t>- ja </a:t>
          </a:r>
          <a:r>
            <a:rPr lang="en-US" sz="1100" err="1"/>
            <a:t>mielenter</a:t>
          </a:r>
          <a:r>
            <a:rPr lang="en-US" sz="1100"/>
            <a:t>- </a:t>
          </a:r>
          <a:r>
            <a:rPr lang="en-US" sz="1100" err="1"/>
            <a:t>veys</a:t>
          </a:r>
          <a:r>
            <a:rPr lang="en-US" sz="1100"/>
            <a:t>: </a:t>
          </a:r>
          <a:r>
            <a:rPr lang="en-US" sz="1100" err="1"/>
            <a:t>neuvonta</a:t>
          </a:r>
          <a:r>
            <a:rPr lang="en-US" sz="1100"/>
            <a:t> ja </a:t>
          </a:r>
          <a:r>
            <a:rPr lang="en-US" sz="1100" err="1"/>
            <a:t>ohjaus</a:t>
          </a:r>
          <a:endParaRPr lang="en-US" sz="1100"/>
        </a:p>
      </dgm:t>
    </dgm:pt>
    <dgm:pt modelId="{05E261E4-6EF0-4BC8-BB7B-3A1FE4FEF944}" type="parTrans" cxnId="{DBFD5C92-533C-4ED7-B859-4E9C26304AD4}">
      <dgm:prSet/>
      <dgm:spPr/>
      <dgm:t>
        <a:bodyPr/>
        <a:lstStyle/>
        <a:p>
          <a:endParaRPr lang="fi-FI"/>
        </a:p>
      </dgm:t>
    </dgm:pt>
    <dgm:pt modelId="{DBF41BCB-FE4C-48A7-826C-97ABA38C1026}" type="sibTrans" cxnId="{DBFD5C92-533C-4ED7-B859-4E9C26304AD4}">
      <dgm:prSet/>
      <dgm:spPr/>
      <dgm:t>
        <a:bodyPr/>
        <a:lstStyle/>
        <a:p>
          <a:endParaRPr lang="fi-FI"/>
        </a:p>
      </dgm:t>
    </dgm:pt>
    <dgm:pt modelId="{5FB2A232-309C-40A3-8F61-DBEBD2D3C40B}">
      <dgm:prSet phldrT="[Text]" custT="1"/>
      <dgm:spPr>
        <a:ln>
          <a:solidFill>
            <a:schemeClr val="tx1"/>
          </a:solidFill>
        </a:ln>
      </dgm:spPr>
      <dgm:t>
        <a:bodyPr/>
        <a:lstStyle/>
        <a:p>
          <a:r>
            <a:rPr lang="en-US" sz="1100" err="1"/>
            <a:t>Erikoissairaanhoidon</a:t>
          </a:r>
          <a:r>
            <a:rPr lang="en-US" sz="1100"/>
            <a:t> </a:t>
          </a:r>
          <a:r>
            <a:rPr lang="en-US" sz="1100" err="1"/>
            <a:t>avosairaanhoito</a:t>
          </a:r>
          <a:endParaRPr lang="en-US" sz="1100"/>
        </a:p>
      </dgm:t>
    </dgm:pt>
    <dgm:pt modelId="{BC3BC744-1B27-49F3-A2B9-D1BDB250BB61}" type="parTrans" cxnId="{1CE340F9-F750-41C5-952A-6728ED764122}">
      <dgm:prSet/>
      <dgm:spPr/>
      <dgm:t>
        <a:bodyPr/>
        <a:lstStyle/>
        <a:p>
          <a:endParaRPr lang="fi-FI"/>
        </a:p>
      </dgm:t>
    </dgm:pt>
    <dgm:pt modelId="{2EF45B45-C464-4BD6-9766-583973DF93C8}" type="sibTrans" cxnId="{1CE340F9-F750-41C5-952A-6728ED764122}">
      <dgm:prSet/>
      <dgm:spPr/>
      <dgm:t>
        <a:bodyPr/>
        <a:lstStyle/>
        <a:p>
          <a:endParaRPr lang="fi-FI"/>
        </a:p>
      </dgm:t>
    </dgm:pt>
    <dgm:pt modelId="{945CF49B-B70E-4D15-B1AE-D772E7C02945}">
      <dgm:prSet phldrT="[Text]" custT="1"/>
      <dgm:spPr>
        <a:ln>
          <a:solidFill>
            <a:schemeClr val="tx1"/>
          </a:solidFill>
        </a:ln>
      </dgm:spPr>
      <dgm:t>
        <a:bodyPr/>
        <a:lstStyle/>
        <a:p>
          <a:r>
            <a:rPr lang="en-US" sz="1100" err="1"/>
            <a:t>Terveysneuvonta</a:t>
          </a:r>
          <a:r>
            <a:rPr lang="en-US" sz="1100"/>
            <a:t> ja </a:t>
          </a:r>
          <a:r>
            <a:rPr lang="en-US" sz="1100" err="1"/>
            <a:t>tarkastukset</a:t>
          </a:r>
          <a:r>
            <a:rPr lang="en-US" sz="1100"/>
            <a:t>, </a:t>
          </a:r>
          <a:r>
            <a:rPr lang="en-US" sz="1100" err="1"/>
            <a:t>seulonnat</a:t>
          </a:r>
          <a:endParaRPr lang="en-US" sz="1100"/>
        </a:p>
      </dgm:t>
    </dgm:pt>
    <dgm:pt modelId="{6162C84E-6FC2-41A5-B48D-E8F5F5868DBD}" type="parTrans" cxnId="{8CD243A2-0F40-4B8D-A655-7613CAEFC9D7}">
      <dgm:prSet/>
      <dgm:spPr/>
      <dgm:t>
        <a:bodyPr/>
        <a:lstStyle/>
        <a:p>
          <a:endParaRPr lang="fi-FI"/>
        </a:p>
      </dgm:t>
    </dgm:pt>
    <dgm:pt modelId="{3605F9BC-014D-4438-84BC-BE044FAA6221}" type="sibTrans" cxnId="{8CD243A2-0F40-4B8D-A655-7613CAEFC9D7}">
      <dgm:prSet/>
      <dgm:spPr/>
      <dgm:t>
        <a:bodyPr/>
        <a:lstStyle/>
        <a:p>
          <a:endParaRPr lang="fi-FI"/>
        </a:p>
      </dgm:t>
    </dgm:pt>
    <dgm:pt modelId="{FFEDCEF1-B8CF-4FE6-814F-E8C9B201A9A7}">
      <dgm:prSet phldrT="[Text]" custT="1"/>
      <dgm:spPr>
        <a:ln>
          <a:solidFill>
            <a:schemeClr val="tx1"/>
          </a:solidFill>
        </a:ln>
      </dgm:spPr>
      <dgm:t>
        <a:bodyPr/>
        <a:lstStyle/>
        <a:p>
          <a:r>
            <a:rPr lang="en-US" sz="1100" err="1"/>
            <a:t>Päihdehoito</a:t>
          </a:r>
          <a:r>
            <a:rPr lang="en-US" sz="1100"/>
            <a:t>: </a:t>
          </a:r>
          <a:r>
            <a:rPr lang="en-US" sz="1100" err="1"/>
            <a:t>selviämis</a:t>
          </a:r>
          <a:r>
            <a:rPr lang="en-US" sz="1100"/>
            <a:t>-, </a:t>
          </a:r>
          <a:r>
            <a:rPr lang="en-US" sz="1100" err="1"/>
            <a:t>katkaisu</a:t>
          </a:r>
          <a:r>
            <a:rPr lang="en-US" sz="1100"/>
            <a:t>- ja </a:t>
          </a:r>
          <a:r>
            <a:rPr lang="en-US" sz="1100" err="1"/>
            <a:t>korvaushoidot</a:t>
          </a:r>
          <a:endParaRPr lang="en-US" sz="1100"/>
        </a:p>
      </dgm:t>
    </dgm:pt>
    <dgm:pt modelId="{0E261176-F661-45F3-99BD-B944F8E6D3DC}" type="parTrans" cxnId="{340408CA-71D4-4658-8C95-C35D733DED28}">
      <dgm:prSet/>
      <dgm:spPr/>
      <dgm:t>
        <a:bodyPr/>
        <a:lstStyle/>
        <a:p>
          <a:endParaRPr lang="fi-FI"/>
        </a:p>
      </dgm:t>
    </dgm:pt>
    <dgm:pt modelId="{FC516431-62DB-4A99-B8CA-FEA9A0616EBC}" type="sibTrans" cxnId="{340408CA-71D4-4658-8C95-C35D733DED28}">
      <dgm:prSet/>
      <dgm:spPr/>
      <dgm:t>
        <a:bodyPr/>
        <a:lstStyle/>
        <a:p>
          <a:endParaRPr lang="fi-FI"/>
        </a:p>
      </dgm:t>
    </dgm:pt>
    <dgm:pt modelId="{75AFE402-55A2-4069-A3D9-922CAB3C6292}">
      <dgm:prSet phldrT="[Text]" custT="1"/>
      <dgm:spPr>
        <a:ln>
          <a:solidFill>
            <a:schemeClr val="tx1"/>
          </a:solidFill>
        </a:ln>
      </dgm:spPr>
      <dgm:t>
        <a:bodyPr/>
        <a:lstStyle/>
        <a:p>
          <a:r>
            <a:rPr lang="en-US" sz="1100" err="1"/>
            <a:t>Asumispalvelut</a:t>
          </a:r>
          <a:endParaRPr lang="en-US" sz="1100"/>
        </a:p>
      </dgm:t>
    </dgm:pt>
    <dgm:pt modelId="{1F8393D8-76BC-49E1-A567-1189A6D12BE9}" type="parTrans" cxnId="{092B0F88-EA02-4094-A152-19FDFD31ED06}">
      <dgm:prSet/>
      <dgm:spPr/>
      <dgm:t>
        <a:bodyPr/>
        <a:lstStyle/>
        <a:p>
          <a:endParaRPr lang="fi-FI"/>
        </a:p>
      </dgm:t>
    </dgm:pt>
    <dgm:pt modelId="{95871CEF-191F-4A45-97DC-6BE74E6A3F33}" type="sibTrans" cxnId="{092B0F88-EA02-4094-A152-19FDFD31ED06}">
      <dgm:prSet/>
      <dgm:spPr/>
      <dgm:t>
        <a:bodyPr/>
        <a:lstStyle/>
        <a:p>
          <a:endParaRPr lang="fi-FI"/>
        </a:p>
      </dgm:t>
    </dgm:pt>
    <dgm:pt modelId="{61AA90BD-E777-4A70-92C1-913722210317}">
      <dgm:prSet phldrT="[Text]" custT="1"/>
      <dgm:spPr>
        <a:ln>
          <a:solidFill>
            <a:schemeClr val="tx1"/>
          </a:solidFill>
        </a:ln>
      </dgm:spPr>
      <dgm:t>
        <a:bodyPr/>
        <a:lstStyle/>
        <a:p>
          <a:r>
            <a:rPr lang="en-US" sz="1100"/>
            <a:t> </a:t>
          </a:r>
          <a:r>
            <a:rPr lang="en-US" sz="1100" err="1"/>
            <a:t>Vertaistuki</a:t>
          </a:r>
          <a:r>
            <a:rPr lang="en-US" sz="1100"/>
            <a:t>, </a:t>
          </a:r>
          <a:r>
            <a:rPr lang="en-US" sz="1100" err="1"/>
            <a:t>kokemus-asiantuntijat</a:t>
          </a:r>
          <a:endParaRPr lang="en-US" sz="1100"/>
        </a:p>
      </dgm:t>
    </dgm:pt>
    <dgm:pt modelId="{A11F95AF-4502-4593-A117-8FEB4A234521}" type="parTrans" cxnId="{A872994B-FBD5-4848-B806-6EC3B37B8DDF}">
      <dgm:prSet/>
      <dgm:spPr/>
      <dgm:t>
        <a:bodyPr/>
        <a:lstStyle/>
        <a:p>
          <a:endParaRPr lang="fi-FI"/>
        </a:p>
      </dgm:t>
    </dgm:pt>
    <dgm:pt modelId="{374D4960-31DF-4908-A547-92CEF141352E}" type="sibTrans" cxnId="{A872994B-FBD5-4848-B806-6EC3B37B8DDF}">
      <dgm:prSet/>
      <dgm:spPr/>
      <dgm:t>
        <a:bodyPr/>
        <a:lstStyle/>
        <a:p>
          <a:endParaRPr lang="fi-FI"/>
        </a:p>
      </dgm:t>
    </dgm:pt>
    <dgm:pt modelId="{EC5A0DB3-EEF8-434F-B56E-835924401EB2}">
      <dgm:prSet phldrT="[Text]" custT="1"/>
      <dgm:spPr>
        <a:ln>
          <a:solidFill>
            <a:schemeClr val="tx1"/>
          </a:solidFill>
        </a:ln>
      </dgm:spPr>
      <dgm:t>
        <a:bodyPr/>
        <a:lstStyle/>
        <a:p>
          <a:pPr algn="l"/>
          <a:r>
            <a:rPr lang="en-US" sz="1100" err="1"/>
            <a:t>Hoito-osastot</a:t>
          </a:r>
          <a:endParaRPr lang="en-US" sz="1100"/>
        </a:p>
      </dgm:t>
    </dgm:pt>
    <dgm:pt modelId="{E07746E0-0613-441E-B3E7-B76A21F5FE44}" type="parTrans" cxnId="{3E16ABB1-8B59-439B-976A-AE1C0CF74FCD}">
      <dgm:prSet/>
      <dgm:spPr/>
      <dgm:t>
        <a:bodyPr/>
        <a:lstStyle/>
        <a:p>
          <a:endParaRPr lang="fi-FI"/>
        </a:p>
      </dgm:t>
    </dgm:pt>
    <dgm:pt modelId="{029159EA-DABC-4B9F-9335-C695F9FE3D27}" type="sibTrans" cxnId="{3E16ABB1-8B59-439B-976A-AE1C0CF74FCD}">
      <dgm:prSet/>
      <dgm:spPr/>
      <dgm:t>
        <a:bodyPr/>
        <a:lstStyle/>
        <a:p>
          <a:endParaRPr lang="fi-FI"/>
        </a:p>
      </dgm:t>
    </dgm:pt>
    <dgm:pt modelId="{922CB4F9-C19A-4112-BB37-CB1B4EBDBDC5}">
      <dgm:prSet phldrT="[Text]" custT="1"/>
      <dgm:spPr>
        <a:ln>
          <a:solidFill>
            <a:schemeClr val="tx1"/>
          </a:solidFill>
        </a:ln>
      </dgm:spPr>
      <dgm:t>
        <a:bodyPr/>
        <a:lstStyle/>
        <a:p>
          <a:pPr algn="l"/>
          <a:r>
            <a:rPr lang="en-US" sz="1100" err="1"/>
            <a:t>Vammaispalvelut</a:t>
          </a:r>
          <a:endParaRPr lang="en-US" sz="1100"/>
        </a:p>
      </dgm:t>
    </dgm:pt>
    <dgm:pt modelId="{CDA98E9F-7F6D-4737-85A7-A9EA1F2BA3BD}" type="parTrans" cxnId="{4BB688F4-C531-42C5-A227-F4E326A203AE}">
      <dgm:prSet/>
      <dgm:spPr/>
      <dgm:t>
        <a:bodyPr/>
        <a:lstStyle/>
        <a:p>
          <a:endParaRPr lang="fi-FI"/>
        </a:p>
      </dgm:t>
    </dgm:pt>
    <dgm:pt modelId="{6C464D5D-319B-4953-8040-3F13935345C1}" type="sibTrans" cxnId="{4BB688F4-C531-42C5-A227-F4E326A203AE}">
      <dgm:prSet/>
      <dgm:spPr/>
      <dgm:t>
        <a:bodyPr/>
        <a:lstStyle/>
        <a:p>
          <a:endParaRPr lang="fi-FI"/>
        </a:p>
      </dgm:t>
    </dgm:pt>
    <dgm:pt modelId="{F9009ED5-BA8F-41EA-8421-9629FA830FD3}">
      <dgm:prSet phldrT="[Text]" custT="1"/>
      <dgm:spPr>
        <a:ln>
          <a:solidFill>
            <a:schemeClr val="tx1"/>
          </a:solidFill>
        </a:ln>
      </dgm:spPr>
      <dgm:t>
        <a:bodyPr/>
        <a:lstStyle/>
        <a:p>
          <a:pPr algn="l"/>
          <a:r>
            <a:rPr lang="en-US" sz="1100" err="1"/>
            <a:t>Diagnostiikka</a:t>
          </a:r>
          <a:r>
            <a:rPr lang="en-US" sz="1100"/>
            <a:t> ja  </a:t>
          </a:r>
          <a:r>
            <a:rPr lang="en-US" sz="1100" err="1"/>
            <a:t>tukitoiminnot</a:t>
          </a:r>
          <a:endParaRPr lang="en-US" sz="1100"/>
        </a:p>
      </dgm:t>
    </dgm:pt>
    <dgm:pt modelId="{C1672ED4-9B4D-4B45-90E2-50C9777D2319}" type="parTrans" cxnId="{19F7CCE6-1E5C-40A4-BCFC-8EB324C79960}">
      <dgm:prSet/>
      <dgm:spPr/>
      <dgm:t>
        <a:bodyPr/>
        <a:lstStyle/>
        <a:p>
          <a:endParaRPr lang="fi-FI"/>
        </a:p>
      </dgm:t>
    </dgm:pt>
    <dgm:pt modelId="{D0163B5B-0519-469F-BD63-86D9EE768D1F}" type="sibTrans" cxnId="{19F7CCE6-1E5C-40A4-BCFC-8EB324C79960}">
      <dgm:prSet/>
      <dgm:spPr/>
      <dgm:t>
        <a:bodyPr/>
        <a:lstStyle/>
        <a:p>
          <a:endParaRPr lang="fi-FI"/>
        </a:p>
      </dgm:t>
    </dgm:pt>
    <dgm:pt modelId="{5C45B030-E43B-450C-AE5C-7CECAE4D84AB}">
      <dgm:prSet phldrT="[Text]" custT="1"/>
      <dgm:spPr>
        <a:ln>
          <a:solidFill>
            <a:schemeClr val="tx1"/>
          </a:solidFill>
        </a:ln>
      </dgm:spPr>
      <dgm:t>
        <a:bodyPr/>
        <a:lstStyle/>
        <a:p>
          <a:pPr algn="l"/>
          <a:endParaRPr lang="en-US" sz="1100"/>
        </a:p>
      </dgm:t>
    </dgm:pt>
    <dgm:pt modelId="{0E4339C0-EFC3-47A9-81F0-71A7880CC566}" type="parTrans" cxnId="{81E46C1C-08E0-4661-9A0F-5E2DFF882C37}">
      <dgm:prSet/>
      <dgm:spPr/>
      <dgm:t>
        <a:bodyPr/>
        <a:lstStyle/>
        <a:p>
          <a:endParaRPr lang="fi-FI"/>
        </a:p>
      </dgm:t>
    </dgm:pt>
    <dgm:pt modelId="{B41DD97C-FC4C-4296-A430-BFBB7822C8B8}" type="sibTrans" cxnId="{81E46C1C-08E0-4661-9A0F-5E2DFF882C37}">
      <dgm:prSet/>
      <dgm:spPr/>
      <dgm:t>
        <a:bodyPr/>
        <a:lstStyle/>
        <a:p>
          <a:endParaRPr lang="fi-FI"/>
        </a:p>
      </dgm:t>
    </dgm:pt>
    <dgm:pt modelId="{57571C35-8FC9-4D45-AFEF-9702BDB0F8D5}">
      <dgm:prSet phldrT="[Text]" custT="1"/>
      <dgm:spPr>
        <a:ln>
          <a:solidFill>
            <a:schemeClr val="tx1"/>
          </a:solidFill>
        </a:ln>
      </dgm:spPr>
      <dgm:t>
        <a:bodyPr/>
        <a:lstStyle/>
        <a:p>
          <a:r>
            <a:rPr lang="en-US" sz="1100"/>
            <a:t> </a:t>
          </a:r>
          <a:r>
            <a:rPr lang="en-US" sz="1100" err="1"/>
            <a:t>Kuntoutuspalvelut</a:t>
          </a:r>
          <a:endParaRPr lang="en-US" sz="1100"/>
        </a:p>
      </dgm:t>
    </dgm:pt>
    <dgm:pt modelId="{84D9C879-6D98-47D7-8155-705803B2296A}" type="parTrans" cxnId="{32E304F8-3968-4628-B868-004737CA1535}">
      <dgm:prSet/>
      <dgm:spPr/>
      <dgm:t>
        <a:bodyPr/>
        <a:lstStyle/>
        <a:p>
          <a:endParaRPr lang="fi-FI"/>
        </a:p>
      </dgm:t>
    </dgm:pt>
    <dgm:pt modelId="{07F05B8D-86A1-46D1-9AFD-D1885CF33E66}" type="sibTrans" cxnId="{32E304F8-3968-4628-B868-004737CA1535}">
      <dgm:prSet/>
      <dgm:spPr/>
      <dgm:t>
        <a:bodyPr/>
        <a:lstStyle/>
        <a:p>
          <a:endParaRPr lang="fi-FI"/>
        </a:p>
      </dgm:t>
    </dgm:pt>
    <dgm:pt modelId="{0BAE93BC-1314-4C50-A23E-BBF493A9665B}">
      <dgm:prSet phldrT="[Text]" custT="1"/>
      <dgm:spPr>
        <a:ln>
          <a:solidFill>
            <a:schemeClr val="tx1"/>
          </a:solidFill>
        </a:ln>
      </dgm:spPr>
      <dgm:t>
        <a:bodyPr/>
        <a:lstStyle/>
        <a:p>
          <a:pPr algn="l"/>
          <a:endParaRPr lang="en-US" sz="1100"/>
        </a:p>
      </dgm:t>
    </dgm:pt>
    <dgm:pt modelId="{68090397-48CA-4F93-9CE3-88B4B2D1021B}" type="parTrans" cxnId="{35B5332F-CE3A-486C-BC2E-E134D76603D1}">
      <dgm:prSet/>
      <dgm:spPr/>
      <dgm:t>
        <a:bodyPr/>
        <a:lstStyle/>
        <a:p>
          <a:endParaRPr lang="fi-FI"/>
        </a:p>
      </dgm:t>
    </dgm:pt>
    <dgm:pt modelId="{669FC491-2EC8-4266-9376-963CC1A76981}" type="sibTrans" cxnId="{35B5332F-CE3A-486C-BC2E-E134D76603D1}">
      <dgm:prSet/>
      <dgm:spPr/>
      <dgm:t>
        <a:bodyPr/>
        <a:lstStyle/>
        <a:p>
          <a:endParaRPr lang="fi-FI"/>
        </a:p>
      </dgm:t>
    </dgm:pt>
    <dgm:pt modelId="{366DB3B4-94FD-4A81-BC79-DD70891DDCCE}">
      <dgm:prSet phldrT="[Text]" custT="1"/>
      <dgm:spPr>
        <a:ln>
          <a:solidFill>
            <a:schemeClr val="tx1"/>
          </a:solidFill>
        </a:ln>
      </dgm:spPr>
      <dgm:t>
        <a:bodyPr/>
        <a:lstStyle/>
        <a:p>
          <a:pPr algn="l"/>
          <a:endParaRPr lang="en-US" sz="1100"/>
        </a:p>
      </dgm:t>
    </dgm:pt>
    <dgm:pt modelId="{4B721DD7-D5B0-4341-BC20-BAE2F03E4235}" type="parTrans" cxnId="{F595103F-25A0-4913-86C9-68F36637D7CB}">
      <dgm:prSet/>
      <dgm:spPr/>
      <dgm:t>
        <a:bodyPr/>
        <a:lstStyle/>
        <a:p>
          <a:endParaRPr lang="fi-FI"/>
        </a:p>
      </dgm:t>
    </dgm:pt>
    <dgm:pt modelId="{4E8566CD-FB90-48D1-8045-C6A64F74865A}" type="sibTrans" cxnId="{F595103F-25A0-4913-86C9-68F36637D7CB}">
      <dgm:prSet/>
      <dgm:spPr/>
      <dgm:t>
        <a:bodyPr/>
        <a:lstStyle/>
        <a:p>
          <a:endParaRPr lang="fi-FI"/>
        </a:p>
      </dgm:t>
    </dgm:pt>
    <dgm:pt modelId="{D5698388-4459-4129-81DE-C019BE7CB642}">
      <dgm:prSet phldrT="[Text]" custT="1"/>
      <dgm:spPr>
        <a:ln>
          <a:solidFill>
            <a:schemeClr val="tx1"/>
          </a:solidFill>
        </a:ln>
      </dgm:spPr>
      <dgm:t>
        <a:bodyPr/>
        <a:lstStyle/>
        <a:p>
          <a:r>
            <a:rPr lang="en-US" sz="1100"/>
            <a:t> </a:t>
          </a:r>
          <a:r>
            <a:rPr lang="en-US" sz="1100" err="1"/>
            <a:t>Etäpalvelut</a:t>
          </a:r>
          <a:endParaRPr lang="en-US" sz="1100"/>
        </a:p>
      </dgm:t>
    </dgm:pt>
    <dgm:pt modelId="{307347F5-E3CE-4E2B-B394-4F6D99294924}" type="parTrans" cxnId="{5A26143B-9BEA-493D-8824-2E553145BC5E}">
      <dgm:prSet/>
      <dgm:spPr/>
      <dgm:t>
        <a:bodyPr/>
        <a:lstStyle/>
        <a:p>
          <a:endParaRPr lang="fi-FI"/>
        </a:p>
      </dgm:t>
    </dgm:pt>
    <dgm:pt modelId="{27ED29E2-D783-42B3-967F-87814BD4A537}" type="sibTrans" cxnId="{5A26143B-9BEA-493D-8824-2E553145BC5E}">
      <dgm:prSet/>
      <dgm:spPr/>
      <dgm:t>
        <a:bodyPr/>
        <a:lstStyle/>
        <a:p>
          <a:endParaRPr lang="fi-FI"/>
        </a:p>
      </dgm:t>
    </dgm:pt>
    <dgm:pt modelId="{C82DFA15-D50A-43A8-A985-432B8B35EC55}">
      <dgm:prSet phldrT="[Text]" custT="1"/>
      <dgm:spPr>
        <a:ln>
          <a:solidFill>
            <a:schemeClr val="tx1"/>
          </a:solidFill>
        </a:ln>
      </dgm:spPr>
      <dgm:t>
        <a:bodyPr/>
        <a:lstStyle/>
        <a:p>
          <a:r>
            <a:rPr lang="en-US" sz="1100"/>
            <a:t> </a:t>
          </a:r>
          <a:r>
            <a:rPr lang="en-US" sz="1100" err="1"/>
            <a:t>Sähköiset</a:t>
          </a:r>
          <a:r>
            <a:rPr lang="en-US" sz="1100"/>
            <a:t> </a:t>
          </a:r>
          <a:r>
            <a:rPr lang="en-US" sz="1100" err="1"/>
            <a:t>palvleut</a:t>
          </a:r>
          <a:endParaRPr lang="en-US" sz="1100"/>
        </a:p>
      </dgm:t>
    </dgm:pt>
    <dgm:pt modelId="{23AB7A7B-2955-42F0-83E7-9CC4CCA19928}" type="parTrans" cxnId="{253428DF-AE19-405F-96C8-1CD8288458AE}">
      <dgm:prSet/>
      <dgm:spPr/>
      <dgm:t>
        <a:bodyPr/>
        <a:lstStyle/>
        <a:p>
          <a:endParaRPr lang="fi-FI"/>
        </a:p>
      </dgm:t>
    </dgm:pt>
    <dgm:pt modelId="{E55758DC-D65C-49DA-84E2-4D62AE9C7872}" type="sibTrans" cxnId="{253428DF-AE19-405F-96C8-1CD8288458AE}">
      <dgm:prSet/>
      <dgm:spPr/>
      <dgm:t>
        <a:bodyPr/>
        <a:lstStyle/>
        <a:p>
          <a:endParaRPr lang="fi-FI"/>
        </a:p>
      </dgm:t>
    </dgm:pt>
    <dgm:pt modelId="{E469875A-9ABA-4E66-B572-CDBD8954B58D}">
      <dgm:prSet phldrT="[Text]" custT="1"/>
      <dgm:spPr>
        <a:ln>
          <a:solidFill>
            <a:schemeClr val="tx1"/>
          </a:solidFill>
        </a:ln>
      </dgm:spPr>
      <dgm:t>
        <a:bodyPr/>
        <a:lstStyle/>
        <a:p>
          <a:r>
            <a:rPr lang="en-US" sz="1100"/>
            <a:t> </a:t>
          </a:r>
        </a:p>
      </dgm:t>
    </dgm:pt>
    <dgm:pt modelId="{FE81CB1B-0918-47C7-8425-981BAF98C39E}" type="parTrans" cxnId="{7033C335-FF6F-4150-AF07-63881FE182DA}">
      <dgm:prSet/>
      <dgm:spPr/>
    </dgm:pt>
    <dgm:pt modelId="{FD29E8CC-CDEE-4761-8A7B-0155BD8E2874}" type="sibTrans" cxnId="{7033C335-FF6F-4150-AF07-63881FE182DA}">
      <dgm:prSet/>
      <dgm:spPr/>
    </dgm:pt>
    <dgm:pt modelId="{5A19E9A7-C395-45EF-BA89-1FC22B4C9793}">
      <dgm:prSet phldrT="[Text]" custT="1"/>
      <dgm:spPr>
        <a:ln>
          <a:solidFill>
            <a:schemeClr val="tx1"/>
          </a:solidFill>
        </a:ln>
      </dgm:spPr>
      <dgm:t>
        <a:bodyPr/>
        <a:lstStyle/>
        <a:p>
          <a:pPr algn="l"/>
          <a:r>
            <a:rPr lang="en-US" sz="1100" err="1"/>
            <a:t>kotisairaala</a:t>
          </a:r>
          <a:endParaRPr lang="en-US" sz="1100"/>
        </a:p>
      </dgm:t>
    </dgm:pt>
    <dgm:pt modelId="{816D3BE3-7725-4A28-99D0-04A0BA32A703}" type="parTrans" cxnId="{CBEFB0CD-0F98-4D31-9EFC-145339278A60}">
      <dgm:prSet/>
      <dgm:spPr/>
    </dgm:pt>
    <dgm:pt modelId="{E563BAB2-1C3D-4653-B5F6-A4718C51D0C7}" type="sibTrans" cxnId="{CBEFB0CD-0F98-4D31-9EFC-145339278A60}">
      <dgm:prSet/>
      <dgm:spPr/>
    </dgm:pt>
    <dgm:pt modelId="{AD59BCC4-137D-44E8-AFC3-8D09CEC089B4}">
      <dgm:prSet phldrT="[Text]" custT="1"/>
      <dgm:spPr>
        <a:ln>
          <a:solidFill>
            <a:schemeClr val="tx1"/>
          </a:solidFill>
        </a:ln>
      </dgm:spPr>
      <dgm:t>
        <a:bodyPr/>
        <a:lstStyle/>
        <a:p>
          <a:r>
            <a:rPr lang="en-US" sz="1100"/>
            <a:t> </a:t>
          </a:r>
          <a:r>
            <a:rPr lang="en-US" sz="1100" err="1"/>
            <a:t>Kuntoutuspalvelut</a:t>
          </a:r>
          <a:endParaRPr lang="en-US" sz="1100"/>
        </a:p>
      </dgm:t>
    </dgm:pt>
    <dgm:pt modelId="{7B463AE4-DB7E-4953-A596-2F54BCDC8E98}" type="parTrans" cxnId="{0E30C3F7-BC13-46CA-8059-294F631A94B6}">
      <dgm:prSet/>
      <dgm:spPr/>
    </dgm:pt>
    <dgm:pt modelId="{ED5D449E-E076-45B9-86E3-ACA89DE32021}" type="sibTrans" cxnId="{0E30C3F7-BC13-46CA-8059-294F631A94B6}">
      <dgm:prSet/>
      <dgm:spPr/>
    </dgm:pt>
    <dgm:pt modelId="{E3AED06D-8686-4818-AEDB-9D68D248A2EF}">
      <dgm:prSet phldrT="[Text]" custT="1"/>
      <dgm:spPr>
        <a:ln>
          <a:solidFill>
            <a:schemeClr val="tx1"/>
          </a:solidFill>
        </a:ln>
      </dgm:spPr>
      <dgm:t>
        <a:bodyPr/>
        <a:lstStyle/>
        <a:p>
          <a:r>
            <a:rPr lang="en-US" sz="1100"/>
            <a:t> </a:t>
          </a:r>
          <a:r>
            <a:rPr lang="en-US" sz="1100" err="1"/>
            <a:t>Jatkohoidot</a:t>
          </a:r>
          <a:endParaRPr lang="en-US" sz="1100"/>
        </a:p>
      </dgm:t>
    </dgm:pt>
    <dgm:pt modelId="{99064B98-442E-466C-B98C-C957C95C86CB}" type="parTrans" cxnId="{5D425959-459A-4AE1-9E68-EF18E3189380}">
      <dgm:prSet/>
      <dgm:spPr/>
    </dgm:pt>
    <dgm:pt modelId="{A3468484-BF92-42C0-BB86-F003DB741028}" type="sibTrans" cxnId="{5D425959-459A-4AE1-9E68-EF18E3189380}">
      <dgm:prSet/>
      <dgm:spPr/>
    </dgm:pt>
    <dgm:pt modelId="{AD6499AB-D9DC-4CFD-B519-605C7840EE47}" type="pres">
      <dgm:prSet presAssocID="{B9026AB9-4F36-4121-A921-7F9CEA75ED77}" presName="cycleMatrixDiagram" presStyleCnt="0">
        <dgm:presLayoutVars>
          <dgm:chMax val="1"/>
          <dgm:dir/>
          <dgm:animLvl val="lvl"/>
          <dgm:resizeHandles val="exact"/>
        </dgm:presLayoutVars>
      </dgm:prSet>
      <dgm:spPr/>
    </dgm:pt>
    <dgm:pt modelId="{AC3C45ED-BDB7-4A82-8A67-79EE53E6E099}" type="pres">
      <dgm:prSet presAssocID="{B9026AB9-4F36-4121-A921-7F9CEA75ED77}" presName="children" presStyleCnt="0"/>
      <dgm:spPr/>
    </dgm:pt>
    <dgm:pt modelId="{00158849-A10B-4DBA-B928-3540B49CFE86}" type="pres">
      <dgm:prSet presAssocID="{B9026AB9-4F36-4121-A921-7F9CEA75ED77}" presName="child1group" presStyleCnt="0"/>
      <dgm:spPr/>
    </dgm:pt>
    <dgm:pt modelId="{6902AAF4-84EA-4B6D-B522-55F743BEA201}" type="pres">
      <dgm:prSet presAssocID="{B9026AB9-4F36-4121-A921-7F9CEA75ED77}" presName="child1" presStyleLbl="bgAcc1" presStyleIdx="0" presStyleCnt="4" custLinFactNeighborX="-16713" custLinFactNeighborY="11014"/>
      <dgm:spPr/>
    </dgm:pt>
    <dgm:pt modelId="{B933231B-C09C-4F60-AFB5-0F87BEFCC03D}" type="pres">
      <dgm:prSet presAssocID="{B9026AB9-4F36-4121-A921-7F9CEA75ED77}" presName="child1Text" presStyleLbl="bgAcc1" presStyleIdx="0" presStyleCnt="4">
        <dgm:presLayoutVars>
          <dgm:bulletEnabled val="1"/>
        </dgm:presLayoutVars>
      </dgm:prSet>
      <dgm:spPr/>
    </dgm:pt>
    <dgm:pt modelId="{6123C6A8-6EE0-4A02-AF62-4A0A730A481D}" type="pres">
      <dgm:prSet presAssocID="{B9026AB9-4F36-4121-A921-7F9CEA75ED77}" presName="child2group" presStyleCnt="0"/>
      <dgm:spPr/>
    </dgm:pt>
    <dgm:pt modelId="{08B53DB5-66F7-45A0-92C3-08BC70E5C3CD}" type="pres">
      <dgm:prSet presAssocID="{B9026AB9-4F36-4121-A921-7F9CEA75ED77}" presName="child2" presStyleLbl="bgAcc1" presStyleIdx="1" presStyleCnt="4" custScaleY="150304" custLinFactNeighborX="19264" custLinFactNeighborY="17137"/>
      <dgm:spPr/>
    </dgm:pt>
    <dgm:pt modelId="{D551BEFC-680E-4CF8-909A-7AF6AD94FA90}" type="pres">
      <dgm:prSet presAssocID="{B9026AB9-4F36-4121-A921-7F9CEA75ED77}" presName="child2Text" presStyleLbl="bgAcc1" presStyleIdx="1" presStyleCnt="4">
        <dgm:presLayoutVars>
          <dgm:bulletEnabled val="1"/>
        </dgm:presLayoutVars>
      </dgm:prSet>
      <dgm:spPr/>
    </dgm:pt>
    <dgm:pt modelId="{C21D9031-F0CE-4F26-A1A9-B3101CE4B8D0}" type="pres">
      <dgm:prSet presAssocID="{B9026AB9-4F36-4121-A921-7F9CEA75ED77}" presName="child3group" presStyleCnt="0"/>
      <dgm:spPr/>
    </dgm:pt>
    <dgm:pt modelId="{B225199E-7446-4263-A072-6C58E4C81AC6}" type="pres">
      <dgm:prSet presAssocID="{B9026AB9-4F36-4121-A921-7F9CEA75ED77}" presName="child3" presStyleLbl="bgAcc1" presStyleIdx="2" presStyleCnt="4" custScaleY="124602" custLinFactNeighborX="10511" custLinFactNeighborY="-19826"/>
      <dgm:spPr/>
    </dgm:pt>
    <dgm:pt modelId="{0C756387-550F-4BDB-8FB4-DA493B1B6883}" type="pres">
      <dgm:prSet presAssocID="{B9026AB9-4F36-4121-A921-7F9CEA75ED77}" presName="child3Text" presStyleLbl="bgAcc1" presStyleIdx="2" presStyleCnt="4">
        <dgm:presLayoutVars>
          <dgm:bulletEnabled val="1"/>
        </dgm:presLayoutVars>
      </dgm:prSet>
      <dgm:spPr/>
    </dgm:pt>
    <dgm:pt modelId="{D5CFB568-93ED-4CF0-923C-2F570B361C4E}" type="pres">
      <dgm:prSet presAssocID="{B9026AB9-4F36-4121-A921-7F9CEA75ED77}" presName="child4group" presStyleCnt="0"/>
      <dgm:spPr/>
    </dgm:pt>
    <dgm:pt modelId="{2A4DDF8F-C011-416B-9BBF-9ABE2292319A}" type="pres">
      <dgm:prSet presAssocID="{B9026AB9-4F36-4121-A921-7F9CEA75ED77}" presName="child4" presStyleLbl="bgAcc1" presStyleIdx="3" presStyleCnt="4" custScaleY="122489" custLinFactNeighborX="-14695" custLinFactNeighborY="-31563"/>
      <dgm:spPr/>
    </dgm:pt>
    <dgm:pt modelId="{ED379D4A-9D3D-42CE-A5A2-DA55A00B7DC3}" type="pres">
      <dgm:prSet presAssocID="{B9026AB9-4F36-4121-A921-7F9CEA75ED77}" presName="child4Text" presStyleLbl="bgAcc1" presStyleIdx="3" presStyleCnt="4">
        <dgm:presLayoutVars>
          <dgm:bulletEnabled val="1"/>
        </dgm:presLayoutVars>
      </dgm:prSet>
      <dgm:spPr/>
    </dgm:pt>
    <dgm:pt modelId="{1CEE9A6E-A649-45B1-9736-2E7970400535}" type="pres">
      <dgm:prSet presAssocID="{B9026AB9-4F36-4121-A921-7F9CEA75ED77}" presName="childPlaceholder" presStyleCnt="0"/>
      <dgm:spPr/>
    </dgm:pt>
    <dgm:pt modelId="{C77BCEAB-82FD-4858-8314-C486DDF51274}" type="pres">
      <dgm:prSet presAssocID="{B9026AB9-4F36-4121-A921-7F9CEA75ED77}" presName="circle" presStyleCnt="0"/>
      <dgm:spPr/>
    </dgm:pt>
    <dgm:pt modelId="{E39CA227-AD46-4110-9CB7-A764E6D3B558}" type="pres">
      <dgm:prSet presAssocID="{B9026AB9-4F36-4121-A921-7F9CEA75ED77}" presName="quadrant1" presStyleLbl="node1" presStyleIdx="0" presStyleCnt="4">
        <dgm:presLayoutVars>
          <dgm:chMax val="1"/>
          <dgm:bulletEnabled val="1"/>
        </dgm:presLayoutVars>
      </dgm:prSet>
      <dgm:spPr/>
    </dgm:pt>
    <dgm:pt modelId="{95DB8FFA-4FD5-4872-BFDE-DB2FC7222799}" type="pres">
      <dgm:prSet presAssocID="{B9026AB9-4F36-4121-A921-7F9CEA75ED77}" presName="quadrant2" presStyleLbl="node1" presStyleIdx="1" presStyleCnt="4">
        <dgm:presLayoutVars>
          <dgm:chMax val="1"/>
          <dgm:bulletEnabled val="1"/>
        </dgm:presLayoutVars>
      </dgm:prSet>
      <dgm:spPr/>
    </dgm:pt>
    <dgm:pt modelId="{C065F21A-476F-40AB-A773-DBB8EC25DD7E}" type="pres">
      <dgm:prSet presAssocID="{B9026AB9-4F36-4121-A921-7F9CEA75ED77}" presName="quadrant3" presStyleLbl="node1" presStyleIdx="2" presStyleCnt="4">
        <dgm:presLayoutVars>
          <dgm:chMax val="1"/>
          <dgm:bulletEnabled val="1"/>
        </dgm:presLayoutVars>
      </dgm:prSet>
      <dgm:spPr/>
    </dgm:pt>
    <dgm:pt modelId="{19875769-15CB-4207-BA66-3F3E9A524B3C}" type="pres">
      <dgm:prSet presAssocID="{B9026AB9-4F36-4121-A921-7F9CEA75ED77}" presName="quadrant4" presStyleLbl="node1" presStyleIdx="3" presStyleCnt="4">
        <dgm:presLayoutVars>
          <dgm:chMax val="1"/>
          <dgm:bulletEnabled val="1"/>
        </dgm:presLayoutVars>
      </dgm:prSet>
      <dgm:spPr/>
    </dgm:pt>
    <dgm:pt modelId="{35B73275-FCC8-410E-91A1-C95FC0EE3230}" type="pres">
      <dgm:prSet presAssocID="{B9026AB9-4F36-4121-A921-7F9CEA75ED77}" presName="quadrantPlaceholder" presStyleCnt="0"/>
      <dgm:spPr/>
    </dgm:pt>
    <dgm:pt modelId="{B554DF31-433C-4C22-BA92-8031E55784CC}" type="pres">
      <dgm:prSet presAssocID="{B9026AB9-4F36-4121-A921-7F9CEA75ED77}" presName="center1" presStyleLbl="fgShp" presStyleIdx="0" presStyleCnt="2"/>
      <dgm:spPr/>
    </dgm:pt>
    <dgm:pt modelId="{CA007992-028B-4104-A457-32AFF154C3E7}" type="pres">
      <dgm:prSet presAssocID="{B9026AB9-4F36-4121-A921-7F9CEA75ED77}" presName="center2" presStyleLbl="fgShp" presStyleIdx="1" presStyleCnt="2"/>
      <dgm:spPr/>
    </dgm:pt>
  </dgm:ptLst>
  <dgm:cxnLst>
    <dgm:cxn modelId="{80D4F608-2838-4518-9E5B-8A21E04D5F51}" type="presOf" srcId="{6F50F9A1-0059-4473-B4F9-DA09D6FD0E33}" destId="{95DB8FFA-4FD5-4872-BFDE-DB2FC7222799}" srcOrd="0" destOrd="0" presId="urn:microsoft.com/office/officeart/2005/8/layout/cycle4"/>
    <dgm:cxn modelId="{AF510E0A-4A1A-4DBD-A3E0-269313E60BBE}" type="presOf" srcId="{90F2FFF1-8113-4FA9-A2A6-6E365E4F921E}" destId="{D551BEFC-680E-4CF8-909A-7AF6AD94FA90}" srcOrd="1" destOrd="8" presId="urn:microsoft.com/office/officeart/2005/8/layout/cycle4"/>
    <dgm:cxn modelId="{9672650A-1FB7-4E03-870F-5A0BCFA8400A}" srcId="{B9026AB9-4F36-4121-A921-7F9CEA75ED77}" destId="{16783F05-7269-4FBC-B788-2C5692AA4FB4}" srcOrd="3" destOrd="0" parTransId="{701A3434-18E8-4B37-9FDC-18A40EB2C14E}" sibTransId="{00D9ED53-095D-421D-ABD6-679B5C9A093B}"/>
    <dgm:cxn modelId="{7347A50B-5F8B-4D92-A10D-79AC7BB036FF}" type="presOf" srcId="{C82DFA15-D50A-43A8-A985-432B8B35EC55}" destId="{6902AAF4-84EA-4B6D-B522-55F743BEA201}" srcOrd="0" destOrd="1" presId="urn:microsoft.com/office/officeart/2005/8/layout/cycle4"/>
    <dgm:cxn modelId="{112C140D-4FF2-46CA-8EF8-D65F94D49832}" type="presOf" srcId="{776747F1-62B1-4EF4-8750-7861292C672B}" destId="{D551BEFC-680E-4CF8-909A-7AF6AD94FA90}" srcOrd="1" destOrd="6" presId="urn:microsoft.com/office/officeart/2005/8/layout/cycle4"/>
    <dgm:cxn modelId="{F53E850E-8CAA-465A-841F-7F23D3669787}" type="presOf" srcId="{E469875A-9ABA-4E66-B572-CDBD8954B58D}" destId="{D551BEFC-680E-4CF8-909A-7AF6AD94FA90}" srcOrd="1" destOrd="7" presId="urn:microsoft.com/office/officeart/2005/8/layout/cycle4"/>
    <dgm:cxn modelId="{6920F40E-F4BA-4A50-BFDA-2C46CAFF2183}" type="presOf" srcId="{E469875A-9ABA-4E66-B572-CDBD8954B58D}" destId="{08B53DB5-66F7-45A0-92C3-08BC70E5C3CD}" srcOrd="0" destOrd="7" presId="urn:microsoft.com/office/officeart/2005/8/layout/cycle4"/>
    <dgm:cxn modelId="{6E93220F-358B-4C03-847A-6AA9DD86928A}" type="presOf" srcId="{600CD249-2A39-4311-80CF-AE1A036A5C05}" destId="{08B53DB5-66F7-45A0-92C3-08BC70E5C3CD}" srcOrd="0" destOrd="5" presId="urn:microsoft.com/office/officeart/2005/8/layout/cycle4"/>
    <dgm:cxn modelId="{0942A015-5A52-46C1-AAD9-98CE6BD072E4}" type="presOf" srcId="{600CD249-2A39-4311-80CF-AE1A036A5C05}" destId="{D551BEFC-680E-4CF8-909A-7AF6AD94FA90}" srcOrd="1" destOrd="5" presId="urn:microsoft.com/office/officeart/2005/8/layout/cycle4"/>
    <dgm:cxn modelId="{CE38E315-A5A8-4A53-9CEE-D299E0C7CC64}" type="presOf" srcId="{BF7DF175-2E77-4DD5-846A-6FC087FF5587}" destId="{D551BEFC-680E-4CF8-909A-7AF6AD94FA90}" srcOrd="1" destOrd="1" presId="urn:microsoft.com/office/officeart/2005/8/layout/cycle4"/>
    <dgm:cxn modelId="{81E46C1C-08E0-4661-9A0F-5E2DFF882C37}" srcId="{16783F05-7269-4FBC-B788-2C5692AA4FB4}" destId="{5C45B030-E43B-450C-AE5C-7CECAE4D84AB}" srcOrd="8" destOrd="0" parTransId="{0E4339C0-EFC3-47A9-81F0-71A7880CC566}" sibTransId="{B41DD97C-FC4C-4296-A430-BFBB7822C8B8}"/>
    <dgm:cxn modelId="{3F33191F-3822-4EC2-AB3D-530F33413737}" type="presOf" srcId="{5C45B030-E43B-450C-AE5C-7CECAE4D84AB}" destId="{2A4DDF8F-C011-416B-9BBF-9ABE2292319A}" srcOrd="0" destOrd="8" presId="urn:microsoft.com/office/officeart/2005/8/layout/cycle4"/>
    <dgm:cxn modelId="{538D731F-4528-4DD8-84F5-C9EAE92DCF81}" srcId="{6F50F9A1-0059-4473-B4F9-DA09D6FD0E33}" destId="{600CD249-2A39-4311-80CF-AE1A036A5C05}" srcOrd="5" destOrd="0" parTransId="{21DA8916-B9AC-4330-AA4A-8A04A1E8C99E}" sibTransId="{B09EE850-4321-4E95-81BF-5FA7D8869B8E}"/>
    <dgm:cxn modelId="{E8035820-AE61-4B1C-B393-A2A23578B183}" type="presOf" srcId="{AFBE605F-981A-4944-B3BA-13E603007DB7}" destId="{ED379D4A-9D3D-42CE-A5A2-DA55A00B7DC3}" srcOrd="1" destOrd="6" presId="urn:microsoft.com/office/officeart/2005/8/layout/cycle4"/>
    <dgm:cxn modelId="{0CEA772A-B5D8-4068-928A-4389C6D6FCAB}" type="presOf" srcId="{FDF36A52-BF8C-475F-BC18-08F79659D374}" destId="{6902AAF4-84EA-4B6D-B522-55F743BEA201}" srcOrd="0" destOrd="0" presId="urn:microsoft.com/office/officeart/2005/8/layout/cycle4"/>
    <dgm:cxn modelId="{35B5332F-CE3A-486C-BC2E-E134D76603D1}" srcId="{16783F05-7269-4FBC-B788-2C5692AA4FB4}" destId="{0BAE93BC-1314-4C50-A23E-BBF493A9665B}" srcOrd="5" destOrd="0" parTransId="{68090397-48CA-4F93-9CE3-88B4B2D1021B}" sibTransId="{669FC491-2EC8-4266-9376-963CC1A76981}"/>
    <dgm:cxn modelId="{D825EC31-F690-48DE-A4DB-816A098E52F2}" type="presOf" srcId="{CA31E82E-DFC7-4118-A830-BD55970B061F}" destId="{2A4DDF8F-C011-416B-9BBF-9ABE2292319A}" srcOrd="0" destOrd="0" presId="urn:microsoft.com/office/officeart/2005/8/layout/cycle4"/>
    <dgm:cxn modelId="{7B3A4B33-444C-46F8-A3B7-A7668AADC158}" type="presOf" srcId="{D5698388-4459-4129-81DE-C019BE7CB642}" destId="{B933231B-C09C-4F60-AFB5-0F87BEFCC03D}" srcOrd="1" destOrd="2" presId="urn:microsoft.com/office/officeart/2005/8/layout/cycle4"/>
    <dgm:cxn modelId="{06D03134-53D6-497A-869D-04E64CB352E0}" type="presOf" srcId="{EC5A0DB3-EEF8-434F-B56E-835924401EB2}" destId="{2A4DDF8F-C011-416B-9BBF-9ABE2292319A}" srcOrd="0" destOrd="1" presId="urn:microsoft.com/office/officeart/2005/8/layout/cycle4"/>
    <dgm:cxn modelId="{7033C335-FF6F-4150-AF07-63881FE182DA}" srcId="{6F50F9A1-0059-4473-B4F9-DA09D6FD0E33}" destId="{E469875A-9ABA-4E66-B572-CDBD8954B58D}" srcOrd="7" destOrd="0" parTransId="{FE81CB1B-0918-47C7-8425-981BAF98C39E}" sibTransId="{FD29E8CC-CDEE-4761-8A7B-0155BD8E2874}"/>
    <dgm:cxn modelId="{6A011537-FE55-4FF9-A7A5-BDDC223C31FD}" type="presOf" srcId="{FDF36A52-BF8C-475F-BC18-08F79659D374}" destId="{B933231B-C09C-4F60-AFB5-0F87BEFCC03D}" srcOrd="1" destOrd="0" presId="urn:microsoft.com/office/officeart/2005/8/layout/cycle4"/>
    <dgm:cxn modelId="{39315C37-CDFB-491E-B995-EA2CEF26CE14}" type="presOf" srcId="{A125C777-4D3F-44AC-AB41-8C6239ACF7AE}" destId="{6902AAF4-84EA-4B6D-B522-55F743BEA201}" srcOrd="0" destOrd="4" presId="urn:microsoft.com/office/officeart/2005/8/layout/cycle4"/>
    <dgm:cxn modelId="{5A26143B-9BEA-493D-8824-2E553145BC5E}" srcId="{F8F6E554-56CC-4699-A733-A096CCDB4830}" destId="{D5698388-4459-4129-81DE-C019BE7CB642}" srcOrd="2" destOrd="0" parTransId="{307347F5-E3CE-4E2B-B394-4F6D99294924}" sibTransId="{27ED29E2-D783-42B3-967F-87814BD4A537}"/>
    <dgm:cxn modelId="{F452403D-B7C2-4A96-A101-944454C8025A}" type="presOf" srcId="{61AA90BD-E777-4A70-92C1-913722210317}" destId="{0C756387-550F-4BDB-8FB4-DA493B1B6883}" srcOrd="1" destOrd="5" presId="urn:microsoft.com/office/officeart/2005/8/layout/cycle4"/>
    <dgm:cxn modelId="{F595103F-25A0-4913-86C9-68F36637D7CB}" srcId="{16783F05-7269-4FBC-B788-2C5692AA4FB4}" destId="{366DB3B4-94FD-4A81-BC79-DD70891DDCCE}" srcOrd="4" destOrd="0" parTransId="{4B721DD7-D5B0-4341-BC20-BAE2F03E4235}" sibTransId="{4E8566CD-FB90-48D1-8045-C6A64F74865A}"/>
    <dgm:cxn modelId="{8C72BF5C-4E4F-4235-8C7C-F3AA6230D556}" type="presOf" srcId="{F9009ED5-BA8F-41EA-8421-9629FA830FD3}" destId="{ED379D4A-9D3D-42CE-A5A2-DA55A00B7DC3}" srcOrd="1" destOrd="3" presId="urn:microsoft.com/office/officeart/2005/8/layout/cycle4"/>
    <dgm:cxn modelId="{52C2B462-F582-42D9-8F03-6988349B548E}" type="presOf" srcId="{922CB4F9-C19A-4112-BB37-CB1B4EBDBDC5}" destId="{ED379D4A-9D3D-42CE-A5A2-DA55A00B7DC3}" srcOrd="1" destOrd="7" presId="urn:microsoft.com/office/officeart/2005/8/layout/cycle4"/>
    <dgm:cxn modelId="{9F778743-DD54-4B2C-99DC-AF057AE8330E}" srcId="{6F50F9A1-0059-4473-B4F9-DA09D6FD0E33}" destId="{90F2FFF1-8113-4FA9-A2A6-6E365E4F921E}" srcOrd="8" destOrd="0" parTransId="{3108D126-7531-4709-A69A-CF505F5AF268}" sibTransId="{2324C934-4349-4BCB-A4BD-FAB80CDAF688}"/>
    <dgm:cxn modelId="{7F31B144-D647-4B00-9156-E399A42248CD}" type="presOf" srcId="{E3AED06D-8686-4818-AEDB-9D68D248A2EF}" destId="{B225199E-7446-4263-A072-6C58E4C81AC6}" srcOrd="0" destOrd="3" presId="urn:microsoft.com/office/officeart/2005/8/layout/cycle4"/>
    <dgm:cxn modelId="{6709D644-6BB8-40C3-A3BA-D3BA1F5A821F}" type="presOf" srcId="{75AFE402-55A2-4069-A3D9-922CAB3C6292}" destId="{0C756387-550F-4BDB-8FB4-DA493B1B6883}" srcOrd="1" destOrd="4" presId="urn:microsoft.com/office/officeart/2005/8/layout/cycle4"/>
    <dgm:cxn modelId="{74895447-7653-4E3A-AE4B-7311B2775BB7}" srcId="{F8F6E554-56CC-4699-A733-A096CCDB4830}" destId="{9C36CDE9-77BB-4485-A48B-0B517E673631}" srcOrd="3" destOrd="0" parTransId="{ED69BE01-6592-456D-BCDF-E9221F1C9A75}" sibTransId="{91A1B390-2239-413C-AFB5-D13E94DAB6E3}"/>
    <dgm:cxn modelId="{42ED8869-90F7-4E4F-8EB0-4B28664F3283}" type="presOf" srcId="{6E7E6062-E0ED-4B8C-846E-63DFFE23F500}" destId="{C065F21A-476F-40AB-A773-DBB8EC25DD7E}" srcOrd="0" destOrd="0" presId="urn:microsoft.com/office/officeart/2005/8/layout/cycle4"/>
    <dgm:cxn modelId="{B526DC4A-1605-45FD-8CE7-17095325449F}" type="presOf" srcId="{AFBE605F-981A-4944-B3BA-13E603007DB7}" destId="{2A4DDF8F-C011-416B-9BBF-9ABE2292319A}" srcOrd="0" destOrd="6" presId="urn:microsoft.com/office/officeart/2005/8/layout/cycle4"/>
    <dgm:cxn modelId="{A872994B-FBD5-4848-B806-6EC3B37B8DDF}" srcId="{6E7E6062-E0ED-4B8C-846E-63DFFE23F500}" destId="{61AA90BD-E777-4A70-92C1-913722210317}" srcOrd="5" destOrd="0" parTransId="{A11F95AF-4502-4593-A117-8FEB4A234521}" sibTransId="{374D4960-31DF-4908-A547-92CEF141352E}"/>
    <dgm:cxn modelId="{2013A16B-1449-4DB2-A3CF-90C5543812CA}" type="presOf" srcId="{0BAE93BC-1314-4C50-A23E-BBF493A9665B}" destId="{2A4DDF8F-C011-416B-9BBF-9ABE2292319A}" srcOrd="0" destOrd="5" presId="urn:microsoft.com/office/officeart/2005/8/layout/cycle4"/>
    <dgm:cxn modelId="{934D2D6D-5E39-45FC-8C3B-EAEAD0B1A6B8}" type="presOf" srcId="{61AA90BD-E777-4A70-92C1-913722210317}" destId="{B225199E-7446-4263-A072-6C58E4C81AC6}" srcOrd="0" destOrd="5" presId="urn:microsoft.com/office/officeart/2005/8/layout/cycle4"/>
    <dgm:cxn modelId="{E2D8A973-CED7-486D-8C14-AA3C8F25B138}" type="presOf" srcId="{9C36CDE9-77BB-4485-A48B-0B517E673631}" destId="{6902AAF4-84EA-4B6D-B522-55F743BEA201}" srcOrd="0" destOrd="3" presId="urn:microsoft.com/office/officeart/2005/8/layout/cycle4"/>
    <dgm:cxn modelId="{D2495E76-E8D1-4CC5-8BB7-4885016F4C4D}" type="presOf" srcId="{90F2FFF1-8113-4FA9-A2A6-6E365E4F921E}" destId="{08B53DB5-66F7-45A0-92C3-08BC70E5C3CD}" srcOrd="0" destOrd="8" presId="urn:microsoft.com/office/officeart/2005/8/layout/cycle4"/>
    <dgm:cxn modelId="{48471A77-4D1B-4E74-9FE3-0E8E9584BFE1}" type="presOf" srcId="{366DB3B4-94FD-4A81-BC79-DD70891DDCCE}" destId="{2A4DDF8F-C011-416B-9BBF-9ABE2292319A}" srcOrd="0" destOrd="4" presId="urn:microsoft.com/office/officeart/2005/8/layout/cycle4"/>
    <dgm:cxn modelId="{DF1F2378-DCB6-44C5-B7A8-6EE6DA73A3F0}" type="presOf" srcId="{F8F6E554-56CC-4699-A733-A096CCDB4830}" destId="{E39CA227-AD46-4110-9CB7-A764E6D3B558}" srcOrd="0" destOrd="0" presId="urn:microsoft.com/office/officeart/2005/8/layout/cycle4"/>
    <dgm:cxn modelId="{5D425959-459A-4AE1-9E68-EF18E3189380}" srcId="{6E7E6062-E0ED-4B8C-846E-63DFFE23F500}" destId="{E3AED06D-8686-4818-AEDB-9D68D248A2EF}" srcOrd="3" destOrd="0" parTransId="{99064B98-442E-466C-B98C-C957C95C86CB}" sibTransId="{A3468484-BF92-42C0-BB86-F003DB741028}"/>
    <dgm:cxn modelId="{8C18D680-AC89-47D4-874B-9249C2089E5F}" srcId="{16783F05-7269-4FBC-B788-2C5692AA4FB4}" destId="{AFBE605F-981A-4944-B3BA-13E603007DB7}" srcOrd="6" destOrd="0" parTransId="{FD5C6603-A6E3-4942-93BD-2DFB7E9E6D1A}" sibTransId="{6E111626-E690-41EF-A9BE-46119111CE05}"/>
    <dgm:cxn modelId="{092B0F88-EA02-4094-A152-19FDFD31ED06}" srcId="{6E7E6062-E0ED-4B8C-846E-63DFFE23F500}" destId="{75AFE402-55A2-4069-A3D9-922CAB3C6292}" srcOrd="4" destOrd="0" parTransId="{1F8393D8-76BC-49E1-A567-1189A6D12BE9}" sibTransId="{95871CEF-191F-4A45-97DC-6BE74E6A3F33}"/>
    <dgm:cxn modelId="{1669D08A-2319-448E-AB0C-F139BA6A38A4}" type="presOf" srcId="{0BAE93BC-1314-4C50-A23E-BBF493A9665B}" destId="{ED379D4A-9D3D-42CE-A5A2-DA55A00B7DC3}" srcOrd="1" destOrd="5" presId="urn:microsoft.com/office/officeart/2005/8/layout/cycle4"/>
    <dgm:cxn modelId="{FFD05F91-DC22-454C-88D4-398402B42AF5}" srcId="{16783F05-7269-4FBC-B788-2C5692AA4FB4}" destId="{CA31E82E-DFC7-4118-A830-BD55970B061F}" srcOrd="0" destOrd="0" parTransId="{D9F8AB97-4F46-4C8A-B135-EC9457345B4A}" sibTransId="{9E6B0774-2376-4DF2-822B-83D9EC478BD5}"/>
    <dgm:cxn modelId="{EBF5C691-B6E6-4B50-9ECD-36498E766B01}" type="presOf" srcId="{776747F1-62B1-4EF4-8750-7861292C672B}" destId="{08B53DB5-66F7-45A0-92C3-08BC70E5C3CD}" srcOrd="0" destOrd="6" presId="urn:microsoft.com/office/officeart/2005/8/layout/cycle4"/>
    <dgm:cxn modelId="{DBFD5C92-533C-4ED7-B859-4E9C26304AD4}" srcId="{6F50F9A1-0059-4473-B4F9-DA09D6FD0E33}" destId="{776747F1-62B1-4EF4-8750-7861292C672B}" srcOrd="6" destOrd="0" parTransId="{05E261E4-6EF0-4BC8-BB7B-3A1FE4FEF944}" sibTransId="{DBF41BCB-FE4C-48A7-826C-97ABA38C1026}"/>
    <dgm:cxn modelId="{E9E85498-025E-4644-8419-8EA8C76FC38F}" type="presOf" srcId="{F9009ED5-BA8F-41EA-8421-9629FA830FD3}" destId="{2A4DDF8F-C011-416B-9BBF-9ABE2292319A}" srcOrd="0" destOrd="3" presId="urn:microsoft.com/office/officeart/2005/8/layout/cycle4"/>
    <dgm:cxn modelId="{457C9F98-F161-49A9-A289-247FAB28BADD}" type="presOf" srcId="{5FB2A232-309C-40A3-8F61-DBEBD2D3C40B}" destId="{08B53DB5-66F7-45A0-92C3-08BC70E5C3CD}" srcOrd="0" destOrd="4" presId="urn:microsoft.com/office/officeart/2005/8/layout/cycle4"/>
    <dgm:cxn modelId="{DDEBD79D-5071-4B5E-B7BA-FDE45CE61CE9}" type="presOf" srcId="{AD59BCC4-137D-44E8-AFC3-8D09CEC089B4}" destId="{08B53DB5-66F7-45A0-92C3-08BC70E5C3CD}" srcOrd="0" destOrd="2" presId="urn:microsoft.com/office/officeart/2005/8/layout/cycle4"/>
    <dgm:cxn modelId="{A7738FA1-114B-4CF9-96DC-31B12223E200}" type="presOf" srcId="{AD59BCC4-137D-44E8-AFC3-8D09CEC089B4}" destId="{D551BEFC-680E-4CF8-909A-7AF6AD94FA90}" srcOrd="1" destOrd="2" presId="urn:microsoft.com/office/officeart/2005/8/layout/cycle4"/>
    <dgm:cxn modelId="{F81D98A1-0AA4-4598-A227-EC33AAC7F651}" srcId="{B9026AB9-4F36-4121-A921-7F9CEA75ED77}" destId="{6E7E6062-E0ED-4B8C-846E-63DFFE23F500}" srcOrd="2" destOrd="0" parTransId="{F5A2734C-134F-4A12-A285-1132EEBBC964}" sibTransId="{A6F740B8-DB01-4BF4-B4E6-238993DE9088}"/>
    <dgm:cxn modelId="{8CD243A2-0F40-4B8D-A655-7613CAEFC9D7}" srcId="{6F50F9A1-0059-4473-B4F9-DA09D6FD0E33}" destId="{945CF49B-B70E-4D15-B1AE-D772E7C02945}" srcOrd="0" destOrd="0" parTransId="{6162C84E-6FC2-41A5-B48D-E8F5F5868DBD}" sibTransId="{3605F9BC-014D-4438-84BC-BE044FAA6221}"/>
    <dgm:cxn modelId="{A4D9E7A3-933B-4D69-8F82-435DCA1B5CDE}" type="presOf" srcId="{BF7DF175-2E77-4DD5-846A-6FC087FF5587}" destId="{08B53DB5-66F7-45A0-92C3-08BC70E5C3CD}" srcOrd="0" destOrd="1" presId="urn:microsoft.com/office/officeart/2005/8/layout/cycle4"/>
    <dgm:cxn modelId="{45A2F6A3-71C3-4696-861D-6AB22B623360}" type="presOf" srcId="{EECD1A6B-AB59-4433-ABF5-4D462A1667B5}" destId="{08B53DB5-66F7-45A0-92C3-08BC70E5C3CD}" srcOrd="0" destOrd="3" presId="urn:microsoft.com/office/officeart/2005/8/layout/cycle4"/>
    <dgm:cxn modelId="{543AD3A4-9C29-4EC7-9AC3-B71C77A4166C}" type="presOf" srcId="{D5698388-4459-4129-81DE-C019BE7CB642}" destId="{6902AAF4-84EA-4B6D-B522-55F743BEA201}" srcOrd="0" destOrd="2" presId="urn:microsoft.com/office/officeart/2005/8/layout/cycle4"/>
    <dgm:cxn modelId="{079396A7-8EFD-4FAF-9650-0DA0E266FA61}" srcId="{6F50F9A1-0059-4473-B4F9-DA09D6FD0E33}" destId="{BF7DF175-2E77-4DD5-846A-6FC087FF5587}" srcOrd="1" destOrd="0" parTransId="{193B83A9-F823-40E8-BCA9-32AA8A0D2018}" sibTransId="{A01B0932-7907-440F-8841-2A46B93B2591}"/>
    <dgm:cxn modelId="{EDD9E9A7-5A71-423B-B785-17CC387399EC}" type="presOf" srcId="{A125C777-4D3F-44AC-AB41-8C6239ACF7AE}" destId="{B933231B-C09C-4F60-AFB5-0F87BEFCC03D}" srcOrd="1" destOrd="4" presId="urn:microsoft.com/office/officeart/2005/8/layout/cycle4"/>
    <dgm:cxn modelId="{E1C4A6A8-CE10-4136-BF93-05C2BBD368B1}" srcId="{6F50F9A1-0059-4473-B4F9-DA09D6FD0E33}" destId="{EECD1A6B-AB59-4433-ABF5-4D462A1667B5}" srcOrd="3" destOrd="0" parTransId="{0D1DC3C8-C16A-4908-9476-F2334553FB52}" sibTransId="{AD13B79F-9364-4AE5-B083-D0552C8EA0C6}"/>
    <dgm:cxn modelId="{61A459AF-C93A-4F4B-93BC-8EE8886B13F3}" type="presOf" srcId="{5C45B030-E43B-450C-AE5C-7CECAE4D84AB}" destId="{ED379D4A-9D3D-42CE-A5A2-DA55A00B7DC3}" srcOrd="1" destOrd="8" presId="urn:microsoft.com/office/officeart/2005/8/layout/cycle4"/>
    <dgm:cxn modelId="{29E0F5AF-E714-48B2-9E6E-FE4011B83C0B}" type="presOf" srcId="{5A19E9A7-C395-45EF-BA89-1FC22B4C9793}" destId="{2A4DDF8F-C011-416B-9BBF-9ABE2292319A}" srcOrd="0" destOrd="2" presId="urn:microsoft.com/office/officeart/2005/8/layout/cycle4"/>
    <dgm:cxn modelId="{3E16ABB1-8B59-439B-976A-AE1C0CF74FCD}" srcId="{16783F05-7269-4FBC-B788-2C5692AA4FB4}" destId="{EC5A0DB3-EEF8-434F-B56E-835924401EB2}" srcOrd="1" destOrd="0" parTransId="{E07746E0-0613-441E-B3E7-B76A21F5FE44}" sibTransId="{029159EA-DABC-4B9F-9335-C695F9FE3D27}"/>
    <dgm:cxn modelId="{8CF471B3-6C16-417D-A444-7F9EAE6DB12E}" type="presOf" srcId="{5A19E9A7-C395-45EF-BA89-1FC22B4C9793}" destId="{ED379D4A-9D3D-42CE-A5A2-DA55A00B7DC3}" srcOrd="1" destOrd="2" presId="urn:microsoft.com/office/officeart/2005/8/layout/cycle4"/>
    <dgm:cxn modelId="{FF0AC0B4-0908-46C2-B1B3-2CDD890AF1EF}" srcId="{B9026AB9-4F36-4121-A921-7F9CEA75ED77}" destId="{6F50F9A1-0059-4473-B4F9-DA09D6FD0E33}" srcOrd="1" destOrd="0" parTransId="{8F42BCB3-C137-46A2-9872-8410CB905F01}" sibTransId="{C8EC5301-3AF3-40C2-B1E0-DE581341B1CA}"/>
    <dgm:cxn modelId="{410CCFB5-BD58-4EF3-B9EE-33EE0B95DB98}" type="presOf" srcId="{C82DFA15-D50A-43A8-A985-432B8B35EC55}" destId="{B933231B-C09C-4F60-AFB5-0F87BEFCC03D}" srcOrd="1" destOrd="1" presId="urn:microsoft.com/office/officeart/2005/8/layout/cycle4"/>
    <dgm:cxn modelId="{2A2759B9-6D74-4381-9EA9-6D572D5E8CBE}" type="presOf" srcId="{945CF49B-B70E-4D15-B1AE-D772E7C02945}" destId="{08B53DB5-66F7-45A0-92C3-08BC70E5C3CD}" srcOrd="0" destOrd="0" presId="urn:microsoft.com/office/officeart/2005/8/layout/cycle4"/>
    <dgm:cxn modelId="{BF481ABA-C37A-4632-BD7B-666CE894BD81}" type="presOf" srcId="{FFEDCEF1-B8CF-4FE6-814F-E8C9B201A9A7}" destId="{B225199E-7446-4263-A072-6C58E4C81AC6}" srcOrd="0" destOrd="1" presId="urn:microsoft.com/office/officeart/2005/8/layout/cycle4"/>
    <dgm:cxn modelId="{47957EBB-21E1-46AA-BF9B-3BE06ADE51F8}" srcId="{F8F6E554-56CC-4699-A733-A096CCDB4830}" destId="{FDF36A52-BF8C-475F-BC18-08F79659D374}" srcOrd="0" destOrd="0" parTransId="{FBF5BD53-BAB6-4886-81A5-0B681AF736FD}" sibTransId="{0DF80497-544F-4049-B1C9-15B799A0BC4E}"/>
    <dgm:cxn modelId="{0DDDFEBB-CED6-452D-A6CC-DBB044ABCDB2}" type="presOf" srcId="{FFEDCEF1-B8CF-4FE6-814F-E8C9B201A9A7}" destId="{0C756387-550F-4BDB-8FB4-DA493B1B6883}" srcOrd="1" destOrd="1" presId="urn:microsoft.com/office/officeart/2005/8/layout/cycle4"/>
    <dgm:cxn modelId="{608737C0-56E0-485C-9B58-3C8ABAEC65F2}" type="presOf" srcId="{366DB3B4-94FD-4A81-BC79-DD70891DDCCE}" destId="{ED379D4A-9D3D-42CE-A5A2-DA55A00B7DC3}" srcOrd="1" destOrd="4" presId="urn:microsoft.com/office/officeart/2005/8/layout/cycle4"/>
    <dgm:cxn modelId="{9D5C5FC4-B3A7-4F97-BD35-B4A292DC0CE8}" srcId="{6E7E6062-E0ED-4B8C-846E-63DFFE23F500}" destId="{4D65E4A4-4E2B-43C9-998A-576BC9C4228B}" srcOrd="0" destOrd="0" parTransId="{700D0EB2-43A9-43B6-9B92-3DEF23CD9705}" sibTransId="{0115E28A-344B-4A60-B13E-5251A708E476}"/>
    <dgm:cxn modelId="{2EEE2EC6-3227-4537-B7A4-A8C6D4F2A247}" type="presOf" srcId="{5FB2A232-309C-40A3-8F61-DBEBD2D3C40B}" destId="{D551BEFC-680E-4CF8-909A-7AF6AD94FA90}" srcOrd="1" destOrd="4" presId="urn:microsoft.com/office/officeart/2005/8/layout/cycle4"/>
    <dgm:cxn modelId="{340408CA-71D4-4658-8C95-C35D733DED28}" srcId="{6E7E6062-E0ED-4B8C-846E-63DFFE23F500}" destId="{FFEDCEF1-B8CF-4FE6-814F-E8C9B201A9A7}" srcOrd="1" destOrd="0" parTransId="{0E261176-F661-45F3-99BD-B944F8E6D3DC}" sibTransId="{FC516431-62DB-4A99-B8CA-FEA9A0616EBC}"/>
    <dgm:cxn modelId="{B40D5ACA-054B-4749-B7B3-5133A900E969}" type="presOf" srcId="{16783F05-7269-4FBC-B788-2C5692AA4FB4}" destId="{19875769-15CB-4207-BA66-3F3E9A524B3C}" srcOrd="0" destOrd="0" presId="urn:microsoft.com/office/officeart/2005/8/layout/cycle4"/>
    <dgm:cxn modelId="{CBEFB0CD-0F98-4D31-9EFC-145339278A60}" srcId="{16783F05-7269-4FBC-B788-2C5692AA4FB4}" destId="{5A19E9A7-C395-45EF-BA89-1FC22B4C9793}" srcOrd="2" destOrd="0" parTransId="{816D3BE3-7725-4A28-99D0-04A0BA32A703}" sibTransId="{E563BAB2-1C3D-4653-B5F6-A4718C51D0C7}"/>
    <dgm:cxn modelId="{D4BE6FD2-FAA2-41AD-9B61-E64045EAD9F1}" srcId="{B9026AB9-4F36-4121-A921-7F9CEA75ED77}" destId="{F8F6E554-56CC-4699-A733-A096CCDB4830}" srcOrd="0" destOrd="0" parTransId="{702A2B3F-3DDD-4328-A437-2DDF1A0AFB3D}" sibTransId="{A4EA9F8E-904C-4933-8D92-0F53EA375303}"/>
    <dgm:cxn modelId="{28371BDA-58B9-4E19-BE32-C93886F1DC23}" type="presOf" srcId="{EC5A0DB3-EEF8-434F-B56E-835924401EB2}" destId="{ED379D4A-9D3D-42CE-A5A2-DA55A00B7DC3}" srcOrd="1" destOrd="1" presId="urn:microsoft.com/office/officeart/2005/8/layout/cycle4"/>
    <dgm:cxn modelId="{F43969DB-F495-4A14-98D7-003D5950A985}" type="presOf" srcId="{57571C35-8FC9-4D45-AFEF-9702BDB0F8D5}" destId="{0C756387-550F-4BDB-8FB4-DA493B1B6883}" srcOrd="1" destOrd="2" presId="urn:microsoft.com/office/officeart/2005/8/layout/cycle4"/>
    <dgm:cxn modelId="{2F55CEDB-076A-4F32-8A29-77FFDBD70B1E}" type="presOf" srcId="{E3AED06D-8686-4818-AEDB-9D68D248A2EF}" destId="{0C756387-550F-4BDB-8FB4-DA493B1B6883}" srcOrd="1" destOrd="3" presId="urn:microsoft.com/office/officeart/2005/8/layout/cycle4"/>
    <dgm:cxn modelId="{707BBCDC-3F1A-4DAF-A578-21242055256E}" type="presOf" srcId="{EECD1A6B-AB59-4433-ABF5-4D462A1667B5}" destId="{D551BEFC-680E-4CF8-909A-7AF6AD94FA90}" srcOrd="1" destOrd="3" presId="urn:microsoft.com/office/officeart/2005/8/layout/cycle4"/>
    <dgm:cxn modelId="{E3BDEDDC-4774-4873-AABC-8BB448286E62}" type="presOf" srcId="{945CF49B-B70E-4D15-B1AE-D772E7C02945}" destId="{D551BEFC-680E-4CF8-909A-7AF6AD94FA90}" srcOrd="1" destOrd="0" presId="urn:microsoft.com/office/officeart/2005/8/layout/cycle4"/>
    <dgm:cxn modelId="{B800F8DC-F8FD-470F-B895-DD3354CB3D57}" type="presOf" srcId="{CA31E82E-DFC7-4118-A830-BD55970B061F}" destId="{ED379D4A-9D3D-42CE-A5A2-DA55A00B7DC3}" srcOrd="1" destOrd="0" presId="urn:microsoft.com/office/officeart/2005/8/layout/cycle4"/>
    <dgm:cxn modelId="{EE4D68DE-674C-459A-8B0E-34D3F4088BCF}" type="presOf" srcId="{B9026AB9-4F36-4121-A921-7F9CEA75ED77}" destId="{AD6499AB-D9DC-4CFD-B519-605C7840EE47}" srcOrd="0" destOrd="0" presId="urn:microsoft.com/office/officeart/2005/8/layout/cycle4"/>
    <dgm:cxn modelId="{253428DF-AE19-405F-96C8-1CD8288458AE}" srcId="{F8F6E554-56CC-4699-A733-A096CCDB4830}" destId="{C82DFA15-D50A-43A8-A985-432B8B35EC55}" srcOrd="1" destOrd="0" parTransId="{23AB7A7B-2955-42F0-83E7-9CC4CCA19928}" sibTransId="{E55758DC-D65C-49DA-84E2-4D62AE9C7872}"/>
    <dgm:cxn modelId="{12A2E9E4-91CF-42ED-9285-36C4F3C60D57}" type="presOf" srcId="{922CB4F9-C19A-4112-BB37-CB1B4EBDBDC5}" destId="{2A4DDF8F-C011-416B-9BBF-9ABE2292319A}" srcOrd="0" destOrd="7" presId="urn:microsoft.com/office/officeart/2005/8/layout/cycle4"/>
    <dgm:cxn modelId="{19F7CCE6-1E5C-40A4-BCFC-8EB324C79960}" srcId="{16783F05-7269-4FBC-B788-2C5692AA4FB4}" destId="{F9009ED5-BA8F-41EA-8421-9629FA830FD3}" srcOrd="3" destOrd="0" parTransId="{C1672ED4-9B4D-4B45-90E2-50C9777D2319}" sibTransId="{D0163B5B-0519-469F-BD63-86D9EE768D1F}"/>
    <dgm:cxn modelId="{4FBA83EF-0BC2-444C-8247-44921FD2EC2A}" type="presOf" srcId="{57571C35-8FC9-4D45-AFEF-9702BDB0F8D5}" destId="{B225199E-7446-4263-A072-6C58E4C81AC6}" srcOrd="0" destOrd="2" presId="urn:microsoft.com/office/officeart/2005/8/layout/cycle4"/>
    <dgm:cxn modelId="{6BC195F3-89C5-4C73-8357-DB7062F380B3}" type="presOf" srcId="{9C36CDE9-77BB-4485-A48B-0B517E673631}" destId="{B933231B-C09C-4F60-AFB5-0F87BEFCC03D}" srcOrd="1" destOrd="3" presId="urn:microsoft.com/office/officeart/2005/8/layout/cycle4"/>
    <dgm:cxn modelId="{7127A8F3-4E2A-4783-A105-C0ECAB6DD0BE}" type="presOf" srcId="{75AFE402-55A2-4069-A3D9-922CAB3C6292}" destId="{B225199E-7446-4263-A072-6C58E4C81AC6}" srcOrd="0" destOrd="4" presId="urn:microsoft.com/office/officeart/2005/8/layout/cycle4"/>
    <dgm:cxn modelId="{AAC173F4-4E38-4834-B393-308F1EA4E6D0}" srcId="{F8F6E554-56CC-4699-A733-A096CCDB4830}" destId="{A125C777-4D3F-44AC-AB41-8C6239ACF7AE}" srcOrd="4" destOrd="0" parTransId="{FB459B84-DAA5-4889-9F60-A8D75236D3FC}" sibTransId="{F1781440-99CD-4B57-B208-7F9CD4857F55}"/>
    <dgm:cxn modelId="{4BB688F4-C531-42C5-A227-F4E326A203AE}" srcId="{16783F05-7269-4FBC-B788-2C5692AA4FB4}" destId="{922CB4F9-C19A-4112-BB37-CB1B4EBDBDC5}" srcOrd="7" destOrd="0" parTransId="{CDA98E9F-7F6D-4737-85A7-A9EA1F2BA3BD}" sibTransId="{6C464D5D-319B-4953-8040-3F13935345C1}"/>
    <dgm:cxn modelId="{0E30C3F7-BC13-46CA-8059-294F631A94B6}" srcId="{6F50F9A1-0059-4473-B4F9-DA09D6FD0E33}" destId="{AD59BCC4-137D-44E8-AFC3-8D09CEC089B4}" srcOrd="2" destOrd="0" parTransId="{7B463AE4-DB7E-4953-A596-2F54BCDC8E98}" sibTransId="{ED5D449E-E076-45B9-86E3-ACA89DE32021}"/>
    <dgm:cxn modelId="{32E304F8-3968-4628-B868-004737CA1535}" srcId="{6E7E6062-E0ED-4B8C-846E-63DFFE23F500}" destId="{57571C35-8FC9-4D45-AFEF-9702BDB0F8D5}" srcOrd="2" destOrd="0" parTransId="{84D9C879-6D98-47D7-8155-705803B2296A}" sibTransId="{07F05B8D-86A1-46D1-9AFD-D1885CF33E66}"/>
    <dgm:cxn modelId="{1CE340F9-F750-41C5-952A-6728ED764122}" srcId="{6F50F9A1-0059-4473-B4F9-DA09D6FD0E33}" destId="{5FB2A232-309C-40A3-8F61-DBEBD2D3C40B}" srcOrd="4" destOrd="0" parTransId="{BC3BC744-1B27-49F3-A2B9-D1BDB250BB61}" sibTransId="{2EF45B45-C464-4BD6-9766-583973DF93C8}"/>
    <dgm:cxn modelId="{C8D26CFA-AF3C-4E17-A80D-74AC76A02F1B}" type="presOf" srcId="{4D65E4A4-4E2B-43C9-998A-576BC9C4228B}" destId="{0C756387-550F-4BDB-8FB4-DA493B1B6883}" srcOrd="1" destOrd="0" presId="urn:microsoft.com/office/officeart/2005/8/layout/cycle4"/>
    <dgm:cxn modelId="{4FDB47FB-A6C1-4065-9608-83EED1BFB6E9}" type="presOf" srcId="{4D65E4A4-4E2B-43C9-998A-576BC9C4228B}" destId="{B225199E-7446-4263-A072-6C58E4C81AC6}" srcOrd="0" destOrd="0" presId="urn:microsoft.com/office/officeart/2005/8/layout/cycle4"/>
    <dgm:cxn modelId="{67F72A8A-7138-49D1-B71B-CFAB85E05D6A}" type="presParOf" srcId="{AD6499AB-D9DC-4CFD-B519-605C7840EE47}" destId="{AC3C45ED-BDB7-4A82-8A67-79EE53E6E099}" srcOrd="0" destOrd="0" presId="urn:microsoft.com/office/officeart/2005/8/layout/cycle4"/>
    <dgm:cxn modelId="{A93230CA-0911-40E7-BC3F-E64A866D3680}" type="presParOf" srcId="{AC3C45ED-BDB7-4A82-8A67-79EE53E6E099}" destId="{00158849-A10B-4DBA-B928-3540B49CFE86}" srcOrd="0" destOrd="0" presId="urn:microsoft.com/office/officeart/2005/8/layout/cycle4"/>
    <dgm:cxn modelId="{6B9C11BE-099A-4668-9909-81C63D8674FF}" type="presParOf" srcId="{00158849-A10B-4DBA-B928-3540B49CFE86}" destId="{6902AAF4-84EA-4B6D-B522-55F743BEA201}" srcOrd="0" destOrd="0" presId="urn:microsoft.com/office/officeart/2005/8/layout/cycle4"/>
    <dgm:cxn modelId="{22ECCD61-DC31-4A2F-8CEB-8862909D4E9E}" type="presParOf" srcId="{00158849-A10B-4DBA-B928-3540B49CFE86}" destId="{B933231B-C09C-4F60-AFB5-0F87BEFCC03D}" srcOrd="1" destOrd="0" presId="urn:microsoft.com/office/officeart/2005/8/layout/cycle4"/>
    <dgm:cxn modelId="{0BE1A052-BF8B-4DDB-A0A0-67A9D7386CDE}" type="presParOf" srcId="{AC3C45ED-BDB7-4A82-8A67-79EE53E6E099}" destId="{6123C6A8-6EE0-4A02-AF62-4A0A730A481D}" srcOrd="1" destOrd="0" presId="urn:microsoft.com/office/officeart/2005/8/layout/cycle4"/>
    <dgm:cxn modelId="{703A65B5-2995-49A5-A028-8F3B3B7D8420}" type="presParOf" srcId="{6123C6A8-6EE0-4A02-AF62-4A0A730A481D}" destId="{08B53DB5-66F7-45A0-92C3-08BC70E5C3CD}" srcOrd="0" destOrd="0" presId="urn:microsoft.com/office/officeart/2005/8/layout/cycle4"/>
    <dgm:cxn modelId="{89794D27-98C3-4D35-83F9-26A21C2F3F6B}" type="presParOf" srcId="{6123C6A8-6EE0-4A02-AF62-4A0A730A481D}" destId="{D551BEFC-680E-4CF8-909A-7AF6AD94FA90}" srcOrd="1" destOrd="0" presId="urn:microsoft.com/office/officeart/2005/8/layout/cycle4"/>
    <dgm:cxn modelId="{B2AABB4D-E0DC-4B13-B21A-0F5B64EBFBEE}" type="presParOf" srcId="{AC3C45ED-BDB7-4A82-8A67-79EE53E6E099}" destId="{C21D9031-F0CE-4F26-A1A9-B3101CE4B8D0}" srcOrd="2" destOrd="0" presId="urn:microsoft.com/office/officeart/2005/8/layout/cycle4"/>
    <dgm:cxn modelId="{FE5E75DC-7072-4962-A014-30986C0DCDF5}" type="presParOf" srcId="{C21D9031-F0CE-4F26-A1A9-B3101CE4B8D0}" destId="{B225199E-7446-4263-A072-6C58E4C81AC6}" srcOrd="0" destOrd="0" presId="urn:microsoft.com/office/officeart/2005/8/layout/cycle4"/>
    <dgm:cxn modelId="{97F148C9-49BA-4B24-BCC5-B111F158E64A}" type="presParOf" srcId="{C21D9031-F0CE-4F26-A1A9-B3101CE4B8D0}" destId="{0C756387-550F-4BDB-8FB4-DA493B1B6883}" srcOrd="1" destOrd="0" presId="urn:microsoft.com/office/officeart/2005/8/layout/cycle4"/>
    <dgm:cxn modelId="{A902DDFE-E89A-496A-8A5B-12899A6C38AF}" type="presParOf" srcId="{AC3C45ED-BDB7-4A82-8A67-79EE53E6E099}" destId="{D5CFB568-93ED-4CF0-923C-2F570B361C4E}" srcOrd="3" destOrd="0" presId="urn:microsoft.com/office/officeart/2005/8/layout/cycle4"/>
    <dgm:cxn modelId="{77CCF9F8-E008-4161-831C-C5872B35A9E8}" type="presParOf" srcId="{D5CFB568-93ED-4CF0-923C-2F570B361C4E}" destId="{2A4DDF8F-C011-416B-9BBF-9ABE2292319A}" srcOrd="0" destOrd="0" presId="urn:microsoft.com/office/officeart/2005/8/layout/cycle4"/>
    <dgm:cxn modelId="{67BF66AD-8E0A-42A5-8F95-2EE8AB42E308}" type="presParOf" srcId="{D5CFB568-93ED-4CF0-923C-2F570B361C4E}" destId="{ED379D4A-9D3D-42CE-A5A2-DA55A00B7DC3}" srcOrd="1" destOrd="0" presId="urn:microsoft.com/office/officeart/2005/8/layout/cycle4"/>
    <dgm:cxn modelId="{73BD89EE-6277-45D3-9EA2-66DAD64D8EC6}" type="presParOf" srcId="{AC3C45ED-BDB7-4A82-8A67-79EE53E6E099}" destId="{1CEE9A6E-A649-45B1-9736-2E7970400535}" srcOrd="4" destOrd="0" presId="urn:microsoft.com/office/officeart/2005/8/layout/cycle4"/>
    <dgm:cxn modelId="{5130449B-11CB-4F14-AE50-02B9CA2B7583}" type="presParOf" srcId="{AD6499AB-D9DC-4CFD-B519-605C7840EE47}" destId="{C77BCEAB-82FD-4858-8314-C486DDF51274}" srcOrd="1" destOrd="0" presId="urn:microsoft.com/office/officeart/2005/8/layout/cycle4"/>
    <dgm:cxn modelId="{AA21103D-E787-4F7F-8026-485449A8CC85}" type="presParOf" srcId="{C77BCEAB-82FD-4858-8314-C486DDF51274}" destId="{E39CA227-AD46-4110-9CB7-A764E6D3B558}" srcOrd="0" destOrd="0" presId="urn:microsoft.com/office/officeart/2005/8/layout/cycle4"/>
    <dgm:cxn modelId="{4EB182DD-C738-4256-A77B-AC902E6F8C88}" type="presParOf" srcId="{C77BCEAB-82FD-4858-8314-C486DDF51274}" destId="{95DB8FFA-4FD5-4872-BFDE-DB2FC7222799}" srcOrd="1" destOrd="0" presId="urn:microsoft.com/office/officeart/2005/8/layout/cycle4"/>
    <dgm:cxn modelId="{EFACF1F9-A818-40E0-AC9B-FB5CC202CA4F}" type="presParOf" srcId="{C77BCEAB-82FD-4858-8314-C486DDF51274}" destId="{C065F21A-476F-40AB-A773-DBB8EC25DD7E}" srcOrd="2" destOrd="0" presId="urn:microsoft.com/office/officeart/2005/8/layout/cycle4"/>
    <dgm:cxn modelId="{539160DE-F61C-44E7-AA9D-9EC93CC1A0D6}" type="presParOf" srcId="{C77BCEAB-82FD-4858-8314-C486DDF51274}" destId="{19875769-15CB-4207-BA66-3F3E9A524B3C}" srcOrd="3" destOrd="0" presId="urn:microsoft.com/office/officeart/2005/8/layout/cycle4"/>
    <dgm:cxn modelId="{DE1C2308-A024-4726-92F8-CFF2AADBFE9B}" type="presParOf" srcId="{C77BCEAB-82FD-4858-8314-C486DDF51274}" destId="{35B73275-FCC8-410E-91A1-C95FC0EE3230}" srcOrd="4" destOrd="0" presId="urn:microsoft.com/office/officeart/2005/8/layout/cycle4"/>
    <dgm:cxn modelId="{8D4AEB6A-9699-4545-8987-3DAE39C64F05}" type="presParOf" srcId="{AD6499AB-D9DC-4CFD-B519-605C7840EE47}" destId="{B554DF31-433C-4C22-BA92-8031E55784CC}" srcOrd="2" destOrd="0" presId="urn:microsoft.com/office/officeart/2005/8/layout/cycle4"/>
    <dgm:cxn modelId="{202AC5B4-FB11-45AF-B851-6A380F361BEE}" type="presParOf" srcId="{AD6499AB-D9DC-4CFD-B519-605C7840EE47}" destId="{CA007992-028B-4104-A457-32AFF154C3E7}"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026AB9-4F36-4121-A921-7F9CEA75ED77}"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F8F6E554-56CC-4699-A733-A096CCDB4830}">
      <dgm:prSet phldrT="[Text]" custT="1"/>
      <dgm:spPr>
        <a:solidFill>
          <a:schemeClr val="tx2">
            <a:lumMod val="75000"/>
          </a:schemeClr>
        </a:solidFill>
      </dgm:spPr>
      <dgm:t>
        <a:bodyPr/>
        <a:lstStyle/>
        <a:p>
          <a:pPr algn="l"/>
          <a:r>
            <a:rPr lang="en-US" sz="1800" err="1"/>
            <a:t>Göra</a:t>
          </a:r>
          <a:r>
            <a:rPr lang="en-US" sz="1800"/>
            <a:t> </a:t>
          </a:r>
          <a:r>
            <a:rPr lang="en-US" sz="1800" err="1"/>
            <a:t>det</a:t>
          </a:r>
          <a:r>
            <a:rPr lang="en-US" sz="1800"/>
            <a:t> </a:t>
          </a:r>
          <a:r>
            <a:rPr lang="en-US" sz="1800" err="1"/>
            <a:t>möjligt</a:t>
          </a:r>
          <a:r>
            <a:rPr lang="en-US" sz="1800"/>
            <a:t> </a:t>
          </a:r>
          <a:r>
            <a:rPr lang="en-US" sz="1800" err="1"/>
            <a:t>att</a:t>
          </a:r>
          <a:r>
            <a:rPr lang="en-US" sz="1800"/>
            <a:t> </a:t>
          </a:r>
          <a:r>
            <a:rPr lang="en-US" sz="1800" err="1"/>
            <a:t>bo</a:t>
          </a:r>
          <a:r>
            <a:rPr lang="en-US" sz="1800"/>
            <a:t> </a:t>
          </a:r>
          <a:r>
            <a:rPr lang="en-US" sz="1800" err="1"/>
            <a:t>hemma</a:t>
          </a:r>
          <a:endParaRPr lang="en-US" sz="1800"/>
        </a:p>
        <a:p>
          <a:pPr algn="l"/>
          <a:endParaRPr lang="en-US" sz="1800"/>
        </a:p>
      </dgm:t>
    </dgm:pt>
    <dgm:pt modelId="{702A2B3F-3DDD-4328-A437-2DDF1A0AFB3D}" type="parTrans" cxnId="{D4BE6FD2-FAA2-41AD-9B61-E64045EAD9F1}">
      <dgm:prSet/>
      <dgm:spPr/>
      <dgm:t>
        <a:bodyPr/>
        <a:lstStyle/>
        <a:p>
          <a:endParaRPr lang="en-US"/>
        </a:p>
      </dgm:t>
    </dgm:pt>
    <dgm:pt modelId="{A4EA9F8E-904C-4933-8D92-0F53EA375303}" type="sibTrans" cxnId="{D4BE6FD2-FAA2-41AD-9B61-E64045EAD9F1}">
      <dgm:prSet/>
      <dgm:spPr/>
      <dgm:t>
        <a:bodyPr/>
        <a:lstStyle/>
        <a:p>
          <a:endParaRPr lang="en-US"/>
        </a:p>
      </dgm:t>
    </dgm:pt>
    <dgm:pt modelId="{6F50F9A1-0059-4473-B4F9-DA09D6FD0E33}">
      <dgm:prSet phldrT="[Text]" custT="1"/>
      <dgm:spPr>
        <a:solidFill>
          <a:schemeClr val="tx2">
            <a:lumMod val="75000"/>
          </a:schemeClr>
        </a:solidFill>
      </dgm:spPr>
      <dgm:t>
        <a:bodyPr/>
        <a:lstStyle/>
        <a:p>
          <a:pPr algn="r"/>
          <a:r>
            <a:rPr lang="en-US" sz="1800"/>
            <a:t>Social- </a:t>
          </a:r>
          <a:r>
            <a:rPr lang="en-US" sz="1800" err="1"/>
            <a:t>och</a:t>
          </a:r>
          <a:r>
            <a:rPr lang="en-US" sz="1800"/>
            <a:t> </a:t>
          </a:r>
          <a:r>
            <a:rPr lang="en-US" sz="1800" err="1"/>
            <a:t>hälsocentral</a:t>
          </a:r>
          <a:endParaRPr lang="en-US" sz="1800"/>
        </a:p>
      </dgm:t>
    </dgm:pt>
    <dgm:pt modelId="{8F42BCB3-C137-46A2-9872-8410CB905F01}" type="parTrans" cxnId="{FF0AC0B4-0908-46C2-B1B3-2CDD890AF1EF}">
      <dgm:prSet/>
      <dgm:spPr/>
      <dgm:t>
        <a:bodyPr/>
        <a:lstStyle/>
        <a:p>
          <a:endParaRPr lang="en-US"/>
        </a:p>
      </dgm:t>
    </dgm:pt>
    <dgm:pt modelId="{C8EC5301-3AF3-40C2-B1E0-DE581341B1CA}" type="sibTrans" cxnId="{FF0AC0B4-0908-46C2-B1B3-2CDD890AF1EF}">
      <dgm:prSet/>
      <dgm:spPr/>
      <dgm:t>
        <a:bodyPr/>
        <a:lstStyle/>
        <a:p>
          <a:endParaRPr lang="en-US"/>
        </a:p>
      </dgm:t>
    </dgm:pt>
    <dgm:pt modelId="{6E7E6062-E0ED-4B8C-846E-63DFFE23F500}">
      <dgm:prSet phldrT="[Text]" custT="1"/>
      <dgm:spPr>
        <a:solidFill>
          <a:schemeClr val="tx2">
            <a:lumMod val="75000"/>
          </a:schemeClr>
        </a:solidFill>
      </dgm:spPr>
      <dgm:t>
        <a:bodyPr/>
        <a:lstStyle/>
        <a:p>
          <a:pPr algn="r"/>
          <a:r>
            <a:rPr lang="en-US" sz="1800" err="1">
              <a:solidFill>
                <a:schemeClr val="bg1"/>
              </a:solidFill>
            </a:rPr>
            <a:t>Sjukhus</a:t>
          </a:r>
          <a:r>
            <a:rPr lang="en-US" sz="1800">
              <a:solidFill>
                <a:schemeClr val="bg1"/>
              </a:solidFill>
            </a:rPr>
            <a:t>-service </a:t>
          </a:r>
          <a:r>
            <a:rPr lang="en-US" sz="1800" err="1">
              <a:solidFill>
                <a:schemeClr val="bg1"/>
              </a:solidFill>
            </a:rPr>
            <a:t>och</a:t>
          </a:r>
          <a:r>
            <a:rPr lang="en-US" sz="1800">
              <a:solidFill>
                <a:schemeClr val="bg1"/>
              </a:solidFill>
            </a:rPr>
            <a:t> jour</a:t>
          </a:r>
        </a:p>
      </dgm:t>
    </dgm:pt>
    <dgm:pt modelId="{F5A2734C-134F-4A12-A285-1132EEBBC964}" type="parTrans" cxnId="{F81D98A1-0AA4-4598-A227-EC33AAC7F651}">
      <dgm:prSet/>
      <dgm:spPr/>
      <dgm:t>
        <a:bodyPr/>
        <a:lstStyle/>
        <a:p>
          <a:endParaRPr lang="en-US"/>
        </a:p>
      </dgm:t>
    </dgm:pt>
    <dgm:pt modelId="{A6F740B8-DB01-4BF4-B4E6-238993DE9088}" type="sibTrans" cxnId="{F81D98A1-0AA4-4598-A227-EC33AAC7F651}">
      <dgm:prSet/>
      <dgm:spPr/>
      <dgm:t>
        <a:bodyPr/>
        <a:lstStyle/>
        <a:p>
          <a:endParaRPr lang="en-US"/>
        </a:p>
      </dgm:t>
    </dgm:pt>
    <dgm:pt modelId="{4D65E4A4-4E2B-43C9-998A-576BC9C4228B}">
      <dgm:prSet phldrT="[Text]" custT="1"/>
      <dgm:spPr>
        <a:ln>
          <a:solidFill>
            <a:schemeClr val="tx1"/>
          </a:solidFill>
        </a:ln>
      </dgm:spPr>
      <dgm:t>
        <a:bodyPr/>
        <a:lstStyle/>
        <a:p>
          <a:r>
            <a:rPr lang="fi-FI" sz="1200" err="1"/>
            <a:t>Somatisk</a:t>
          </a:r>
          <a:r>
            <a:rPr lang="fi-FI" sz="1200"/>
            <a:t> </a:t>
          </a:r>
          <a:r>
            <a:rPr lang="fi-FI" sz="1200" err="1"/>
            <a:t>specialiserad</a:t>
          </a:r>
          <a:r>
            <a:rPr lang="fi-FI" sz="1200"/>
            <a:t> </a:t>
          </a:r>
          <a:r>
            <a:rPr lang="fi-FI" sz="1200" err="1"/>
            <a:t>sjukvård</a:t>
          </a:r>
          <a:endParaRPr lang="en-US" sz="1200"/>
        </a:p>
      </dgm:t>
    </dgm:pt>
    <dgm:pt modelId="{700D0EB2-43A9-43B6-9B92-3DEF23CD9705}" type="parTrans" cxnId="{9D5C5FC4-B3A7-4F97-BD35-B4A292DC0CE8}">
      <dgm:prSet/>
      <dgm:spPr/>
      <dgm:t>
        <a:bodyPr/>
        <a:lstStyle/>
        <a:p>
          <a:endParaRPr lang="en-US"/>
        </a:p>
      </dgm:t>
    </dgm:pt>
    <dgm:pt modelId="{0115E28A-344B-4A60-B13E-5251A708E476}" type="sibTrans" cxnId="{9D5C5FC4-B3A7-4F97-BD35-B4A292DC0CE8}">
      <dgm:prSet/>
      <dgm:spPr/>
      <dgm:t>
        <a:bodyPr/>
        <a:lstStyle/>
        <a:p>
          <a:endParaRPr lang="en-US"/>
        </a:p>
      </dgm:t>
    </dgm:pt>
    <dgm:pt modelId="{16783F05-7269-4FBC-B788-2C5692AA4FB4}">
      <dgm:prSet phldrT="[Text]" custT="1"/>
      <dgm:spPr>
        <a:solidFill>
          <a:schemeClr val="tx2">
            <a:lumMod val="75000"/>
          </a:schemeClr>
        </a:solidFill>
      </dgm:spPr>
      <dgm:t>
        <a:bodyPr/>
        <a:lstStyle/>
        <a:p>
          <a:pPr algn="l"/>
          <a:r>
            <a:rPr lang="en-US" sz="1600"/>
            <a:t>Service </a:t>
          </a:r>
          <a:r>
            <a:rPr lang="en-US" sz="1600" err="1"/>
            <a:t>dygnet</a:t>
          </a:r>
          <a:r>
            <a:rPr lang="en-US" sz="1600"/>
            <a:t> runt</a:t>
          </a:r>
        </a:p>
      </dgm:t>
    </dgm:pt>
    <dgm:pt modelId="{701A3434-18E8-4B37-9FDC-18A40EB2C14E}" type="parTrans" cxnId="{9672650A-1FB7-4E03-870F-5A0BCFA8400A}">
      <dgm:prSet/>
      <dgm:spPr/>
      <dgm:t>
        <a:bodyPr/>
        <a:lstStyle/>
        <a:p>
          <a:endParaRPr lang="en-US"/>
        </a:p>
      </dgm:t>
    </dgm:pt>
    <dgm:pt modelId="{00D9ED53-095D-421D-ABD6-679B5C9A093B}" type="sibTrans" cxnId="{9672650A-1FB7-4E03-870F-5A0BCFA8400A}">
      <dgm:prSet/>
      <dgm:spPr/>
      <dgm:t>
        <a:bodyPr/>
        <a:lstStyle/>
        <a:p>
          <a:endParaRPr lang="en-US"/>
        </a:p>
      </dgm:t>
    </dgm:pt>
    <dgm:pt modelId="{90F2FFF1-8113-4FA9-A2A6-6E365E4F921E}">
      <dgm:prSet phldrT="[Text]" custT="1"/>
      <dgm:spPr>
        <a:ln>
          <a:solidFill>
            <a:schemeClr val="tx1"/>
          </a:solidFill>
        </a:ln>
      </dgm:spPr>
      <dgm:t>
        <a:bodyPr/>
        <a:lstStyle/>
        <a:p>
          <a:endParaRPr lang="en-US" sz="1100"/>
        </a:p>
      </dgm:t>
    </dgm:pt>
    <dgm:pt modelId="{3108D126-7531-4709-A69A-CF505F5AF268}" type="parTrans" cxnId="{9F778743-DD54-4B2C-99DC-AF057AE8330E}">
      <dgm:prSet/>
      <dgm:spPr/>
      <dgm:t>
        <a:bodyPr/>
        <a:lstStyle/>
        <a:p>
          <a:endParaRPr lang="en-US"/>
        </a:p>
      </dgm:t>
    </dgm:pt>
    <dgm:pt modelId="{2324C934-4349-4BCB-A4BD-FAB80CDAF688}" type="sibTrans" cxnId="{9F778743-DD54-4B2C-99DC-AF057AE8330E}">
      <dgm:prSet/>
      <dgm:spPr/>
      <dgm:t>
        <a:bodyPr/>
        <a:lstStyle/>
        <a:p>
          <a:endParaRPr lang="en-US"/>
        </a:p>
      </dgm:t>
    </dgm:pt>
    <dgm:pt modelId="{1E7726F8-648A-4344-B433-10396E9D01EE}">
      <dgm:prSet phldrT="[Text]" custT="1"/>
      <dgm:spPr>
        <a:ln>
          <a:solidFill>
            <a:schemeClr val="tx1"/>
          </a:solidFill>
        </a:ln>
      </dgm:spPr>
      <dgm:t>
        <a:bodyPr/>
        <a:lstStyle/>
        <a:p>
          <a:r>
            <a:rPr lang="fi-FI" sz="1100"/>
            <a:t> </a:t>
          </a:r>
          <a:r>
            <a:rPr lang="fi-FI" sz="1200" err="1"/>
            <a:t>Stödtjänster</a:t>
          </a:r>
          <a:endParaRPr lang="en-US" sz="1200"/>
        </a:p>
      </dgm:t>
    </dgm:pt>
    <dgm:pt modelId="{F0DDE33B-FF25-4196-AEB7-FDD308D865C5}" type="parTrans" cxnId="{152976AD-0E10-448B-B36A-7497FF0A254F}">
      <dgm:prSet/>
      <dgm:spPr/>
      <dgm:t>
        <a:bodyPr/>
        <a:lstStyle/>
        <a:p>
          <a:endParaRPr lang="en-US"/>
        </a:p>
      </dgm:t>
    </dgm:pt>
    <dgm:pt modelId="{BAA75851-6B1E-43C8-88D3-E68C5637E087}" type="sibTrans" cxnId="{152976AD-0E10-448B-B36A-7497FF0A254F}">
      <dgm:prSet/>
      <dgm:spPr/>
      <dgm:t>
        <a:bodyPr/>
        <a:lstStyle/>
        <a:p>
          <a:endParaRPr lang="en-US"/>
        </a:p>
      </dgm:t>
    </dgm:pt>
    <dgm:pt modelId="{4AF76729-0E38-40E5-A893-DE07BF891D67}">
      <dgm:prSet phldrT="[Text]" custT="1"/>
      <dgm:spPr>
        <a:ln>
          <a:solidFill>
            <a:schemeClr val="tx1"/>
          </a:solidFill>
        </a:ln>
      </dgm:spPr>
      <dgm:t>
        <a:bodyPr/>
        <a:lstStyle/>
        <a:p>
          <a:pPr algn="l"/>
          <a:r>
            <a:rPr lang="fi-FI" sz="1100"/>
            <a:t>  </a:t>
          </a:r>
          <a:r>
            <a:rPr lang="fi-FI" sz="1200" err="1"/>
            <a:t>Omsorgsboende</a:t>
          </a:r>
          <a:endParaRPr lang="en-US" sz="1200"/>
        </a:p>
      </dgm:t>
    </dgm:pt>
    <dgm:pt modelId="{9D3D2E37-27AF-4DA0-9E6F-AC815685A358}" type="parTrans" cxnId="{40A8C09E-2CD0-47EF-95A4-F48ACC5CD78F}">
      <dgm:prSet/>
      <dgm:spPr/>
      <dgm:t>
        <a:bodyPr/>
        <a:lstStyle/>
        <a:p>
          <a:endParaRPr lang="en-US"/>
        </a:p>
      </dgm:t>
    </dgm:pt>
    <dgm:pt modelId="{9137A982-D637-4561-9D53-5CC31F8BCC06}" type="sibTrans" cxnId="{40A8C09E-2CD0-47EF-95A4-F48ACC5CD78F}">
      <dgm:prSet/>
      <dgm:spPr/>
      <dgm:t>
        <a:bodyPr/>
        <a:lstStyle/>
        <a:p>
          <a:endParaRPr lang="en-US"/>
        </a:p>
      </dgm:t>
    </dgm:pt>
    <dgm:pt modelId="{FDEF95D4-0E6B-4F08-B042-887CB9139EA0}">
      <dgm:prSet phldrT="[Text]" custT="1"/>
      <dgm:spPr>
        <a:ln>
          <a:solidFill>
            <a:schemeClr val="tx1"/>
          </a:solidFill>
        </a:ln>
      </dgm:spPr>
      <dgm:t>
        <a:bodyPr/>
        <a:lstStyle/>
        <a:p>
          <a:endParaRPr lang="en-US" sz="1200"/>
        </a:p>
      </dgm:t>
    </dgm:pt>
    <dgm:pt modelId="{4E7A7D02-44DE-4C7A-A652-1592C33B3433}" type="parTrans" cxnId="{D8DE4549-3120-4EC1-8D4A-C24F4AA9104B}">
      <dgm:prSet/>
      <dgm:spPr/>
      <dgm:t>
        <a:bodyPr/>
        <a:lstStyle/>
        <a:p>
          <a:endParaRPr lang="en-US"/>
        </a:p>
      </dgm:t>
    </dgm:pt>
    <dgm:pt modelId="{12025F37-DEBF-425C-9F75-8BF2BD2A0937}" type="sibTrans" cxnId="{D8DE4549-3120-4EC1-8D4A-C24F4AA9104B}">
      <dgm:prSet/>
      <dgm:spPr/>
      <dgm:t>
        <a:bodyPr/>
        <a:lstStyle/>
        <a:p>
          <a:endParaRPr lang="en-US"/>
        </a:p>
      </dgm:t>
    </dgm:pt>
    <dgm:pt modelId="{BC58FB40-A7C1-444D-A92B-702D09B552A7}">
      <dgm:prSet phldrT="[Text]" custT="1"/>
      <dgm:spPr>
        <a:ln>
          <a:solidFill>
            <a:schemeClr val="tx1"/>
          </a:solidFill>
        </a:ln>
      </dgm:spPr>
      <dgm:t>
        <a:bodyPr/>
        <a:lstStyle/>
        <a:p>
          <a:r>
            <a:rPr lang="sv-SE" sz="1100"/>
            <a:t> </a:t>
          </a:r>
          <a:r>
            <a:rPr lang="sv-SE" sz="1200"/>
            <a:t>Brådskande och icke-brådskande besök inom social- och hälsovården</a:t>
          </a:r>
          <a:endParaRPr lang="en-US" sz="1200"/>
        </a:p>
      </dgm:t>
    </dgm:pt>
    <dgm:pt modelId="{78ED9D01-BDA9-4875-B65E-16E1A161C5FA}" type="parTrans" cxnId="{77B40FDF-F808-4B31-A9C4-5E9070A58391}">
      <dgm:prSet/>
      <dgm:spPr/>
      <dgm:t>
        <a:bodyPr/>
        <a:lstStyle/>
        <a:p>
          <a:endParaRPr lang="en-US"/>
        </a:p>
      </dgm:t>
    </dgm:pt>
    <dgm:pt modelId="{B6ECA2E4-3380-4136-BB4E-98B489915F73}" type="sibTrans" cxnId="{77B40FDF-F808-4B31-A9C4-5E9070A58391}">
      <dgm:prSet/>
      <dgm:spPr/>
      <dgm:t>
        <a:bodyPr/>
        <a:lstStyle/>
        <a:p>
          <a:endParaRPr lang="en-US"/>
        </a:p>
      </dgm:t>
    </dgm:pt>
    <dgm:pt modelId="{1C919123-4484-4BD8-B0A4-73038DE7187C}">
      <dgm:prSet custT="1"/>
      <dgm:spPr>
        <a:ln>
          <a:solidFill>
            <a:schemeClr val="tx1"/>
          </a:solidFill>
        </a:ln>
      </dgm:spPr>
      <dgm:t>
        <a:bodyPr/>
        <a:lstStyle/>
        <a:p>
          <a:r>
            <a:rPr lang="fi-FI" sz="1200" err="1"/>
            <a:t>Stöd</a:t>
          </a:r>
          <a:r>
            <a:rPr lang="fi-FI" sz="1200"/>
            <a:t> för </a:t>
          </a:r>
          <a:r>
            <a:rPr lang="fi-FI" sz="1200" err="1"/>
            <a:t>närståendevård</a:t>
          </a:r>
          <a:endParaRPr lang="fi-FI" sz="1200"/>
        </a:p>
      </dgm:t>
    </dgm:pt>
    <dgm:pt modelId="{1523C4BE-AEDE-4506-93F8-EBEE7184D9B1}" type="parTrans" cxnId="{F248962A-FA13-4F4E-99F8-022D3DC2CF08}">
      <dgm:prSet/>
      <dgm:spPr/>
      <dgm:t>
        <a:bodyPr/>
        <a:lstStyle/>
        <a:p>
          <a:endParaRPr lang="fi-FI"/>
        </a:p>
      </dgm:t>
    </dgm:pt>
    <dgm:pt modelId="{ADB7100A-3669-4871-8D62-B969905849DA}" type="sibTrans" cxnId="{F248962A-FA13-4F4E-99F8-022D3DC2CF08}">
      <dgm:prSet/>
      <dgm:spPr/>
      <dgm:t>
        <a:bodyPr/>
        <a:lstStyle/>
        <a:p>
          <a:endParaRPr lang="fi-FI"/>
        </a:p>
      </dgm:t>
    </dgm:pt>
    <dgm:pt modelId="{8E1A1EF2-8B6B-4B5F-B13E-15E4DBEEEE41}">
      <dgm:prSet custT="1"/>
      <dgm:spPr>
        <a:ln>
          <a:solidFill>
            <a:schemeClr val="tx1"/>
          </a:solidFill>
        </a:ln>
      </dgm:spPr>
      <dgm:t>
        <a:bodyPr/>
        <a:lstStyle/>
        <a:p>
          <a:r>
            <a:rPr lang="fi-FI" sz="1200" err="1"/>
            <a:t>Hemvård</a:t>
          </a:r>
          <a:r>
            <a:rPr lang="fi-FI" sz="1200"/>
            <a:t> </a:t>
          </a:r>
        </a:p>
      </dgm:t>
    </dgm:pt>
    <dgm:pt modelId="{0A224CB0-7179-4E34-9B05-AFD74F389398}" type="parTrans" cxnId="{7DC2A056-552C-48E1-B4B2-F6570E8C5097}">
      <dgm:prSet/>
      <dgm:spPr/>
      <dgm:t>
        <a:bodyPr/>
        <a:lstStyle/>
        <a:p>
          <a:endParaRPr lang="fi-FI"/>
        </a:p>
      </dgm:t>
    </dgm:pt>
    <dgm:pt modelId="{BDA088F4-DB1A-454E-8CE2-29AA3EFCD8FB}" type="sibTrans" cxnId="{7DC2A056-552C-48E1-B4B2-F6570E8C5097}">
      <dgm:prSet/>
      <dgm:spPr/>
      <dgm:t>
        <a:bodyPr/>
        <a:lstStyle/>
        <a:p>
          <a:endParaRPr lang="fi-FI"/>
        </a:p>
      </dgm:t>
    </dgm:pt>
    <dgm:pt modelId="{5BF4B527-9884-4CB3-AE20-A769EA1FD5AF}">
      <dgm:prSet custT="1"/>
      <dgm:spPr>
        <a:ln>
          <a:solidFill>
            <a:schemeClr val="tx1"/>
          </a:solidFill>
        </a:ln>
      </dgm:spPr>
      <dgm:t>
        <a:bodyPr/>
        <a:lstStyle/>
        <a:p>
          <a:r>
            <a:rPr lang="fi-FI" sz="1200" err="1"/>
            <a:t>Trygghetstjänster</a:t>
          </a:r>
          <a:endParaRPr lang="fi-FI" sz="1200"/>
        </a:p>
      </dgm:t>
    </dgm:pt>
    <dgm:pt modelId="{C589E275-738A-444E-BEA8-E3E8D4AA17C7}" type="parTrans" cxnId="{84559808-9BD4-4F6E-A5DC-4687244B2D31}">
      <dgm:prSet/>
      <dgm:spPr/>
      <dgm:t>
        <a:bodyPr/>
        <a:lstStyle/>
        <a:p>
          <a:endParaRPr lang="fi-FI"/>
        </a:p>
      </dgm:t>
    </dgm:pt>
    <dgm:pt modelId="{5C24F1FE-EFCD-438D-98F3-FA2285AB6E0E}" type="sibTrans" cxnId="{84559808-9BD4-4F6E-A5DC-4687244B2D31}">
      <dgm:prSet/>
      <dgm:spPr/>
      <dgm:t>
        <a:bodyPr/>
        <a:lstStyle/>
        <a:p>
          <a:endParaRPr lang="fi-FI"/>
        </a:p>
      </dgm:t>
    </dgm:pt>
    <dgm:pt modelId="{13F7DF61-4197-4712-B1BC-5E3A556AD2B7}">
      <dgm:prSet custT="1"/>
      <dgm:spPr>
        <a:ln>
          <a:solidFill>
            <a:schemeClr val="tx1"/>
          </a:solidFill>
        </a:ln>
      </dgm:spPr>
      <dgm:t>
        <a:bodyPr/>
        <a:lstStyle/>
        <a:p>
          <a:r>
            <a:rPr lang="sv-SE" sz="1200"/>
            <a:t>Främjande av hälsa och välfärd</a:t>
          </a:r>
          <a:endParaRPr lang="fi-FI" sz="1200" err="1"/>
        </a:p>
      </dgm:t>
    </dgm:pt>
    <dgm:pt modelId="{86925CB6-D81C-4243-808C-4806AD1B2464}" type="parTrans" cxnId="{96876AA7-E687-454E-8192-BAB64E581FDE}">
      <dgm:prSet/>
      <dgm:spPr/>
      <dgm:t>
        <a:bodyPr/>
        <a:lstStyle/>
        <a:p>
          <a:endParaRPr lang="fi-FI"/>
        </a:p>
      </dgm:t>
    </dgm:pt>
    <dgm:pt modelId="{B2E88106-5A06-4C15-B6C7-BEC2FE0CAECC}" type="sibTrans" cxnId="{96876AA7-E687-454E-8192-BAB64E581FDE}">
      <dgm:prSet/>
      <dgm:spPr/>
      <dgm:t>
        <a:bodyPr/>
        <a:lstStyle/>
        <a:p>
          <a:endParaRPr lang="fi-FI"/>
        </a:p>
      </dgm:t>
    </dgm:pt>
    <dgm:pt modelId="{8E15C056-51CA-4020-9634-81A74BC47E96}">
      <dgm:prSet custT="1"/>
      <dgm:spPr>
        <a:ln>
          <a:solidFill>
            <a:schemeClr val="tx1"/>
          </a:solidFill>
        </a:ln>
      </dgm:spPr>
      <dgm:t>
        <a:bodyPr/>
        <a:lstStyle/>
        <a:p>
          <a:r>
            <a:rPr lang="fi-FI" sz="1200"/>
            <a:t> </a:t>
          </a:r>
          <a:r>
            <a:rPr lang="fi-FI" sz="1200" err="1"/>
            <a:t>Digitala</a:t>
          </a:r>
          <a:r>
            <a:rPr lang="fi-FI" sz="1200"/>
            <a:t> </a:t>
          </a:r>
          <a:r>
            <a:rPr lang="fi-FI" sz="1200" err="1"/>
            <a:t>tjänster</a:t>
          </a:r>
          <a:endParaRPr lang="fi-FI" sz="1200"/>
        </a:p>
      </dgm:t>
    </dgm:pt>
    <dgm:pt modelId="{C78CB9F2-6FCB-48EB-948E-78D48ABC3CBA}" type="parTrans" cxnId="{C94B5017-AFEA-4AF2-A3EB-E4E4083E7955}">
      <dgm:prSet/>
      <dgm:spPr/>
      <dgm:t>
        <a:bodyPr/>
        <a:lstStyle/>
        <a:p>
          <a:endParaRPr lang="fi-FI"/>
        </a:p>
      </dgm:t>
    </dgm:pt>
    <dgm:pt modelId="{086DC2D3-4097-419D-9274-2C1BD300456D}" type="sibTrans" cxnId="{C94B5017-AFEA-4AF2-A3EB-E4E4083E7955}">
      <dgm:prSet/>
      <dgm:spPr/>
      <dgm:t>
        <a:bodyPr/>
        <a:lstStyle/>
        <a:p>
          <a:endParaRPr lang="fi-FI"/>
        </a:p>
      </dgm:t>
    </dgm:pt>
    <dgm:pt modelId="{CCB6D655-CAC7-4424-A365-4EB539B09D2C}">
      <dgm:prSet custT="1"/>
      <dgm:spPr>
        <a:ln>
          <a:solidFill>
            <a:schemeClr val="tx1"/>
          </a:solidFill>
        </a:ln>
      </dgm:spPr>
      <dgm:t>
        <a:bodyPr/>
        <a:lstStyle/>
        <a:p>
          <a:r>
            <a:rPr lang="fi-FI" sz="1200"/>
            <a:t> </a:t>
          </a:r>
          <a:r>
            <a:rPr lang="fi-FI" sz="1200" err="1"/>
            <a:t>Distanstjänster</a:t>
          </a:r>
          <a:endParaRPr lang="fi-FI" sz="1200"/>
        </a:p>
      </dgm:t>
    </dgm:pt>
    <dgm:pt modelId="{C790B2A7-8245-4819-B8A7-D9D96E217186}" type="parTrans" cxnId="{D289EF59-894F-48EF-A0C8-7CBE8F4AB130}">
      <dgm:prSet/>
      <dgm:spPr/>
      <dgm:t>
        <a:bodyPr/>
        <a:lstStyle/>
        <a:p>
          <a:endParaRPr lang="fi-FI"/>
        </a:p>
      </dgm:t>
    </dgm:pt>
    <dgm:pt modelId="{056CEA56-B23A-4AE0-89EF-1DA128585538}" type="sibTrans" cxnId="{D289EF59-894F-48EF-A0C8-7CBE8F4AB130}">
      <dgm:prSet/>
      <dgm:spPr/>
      <dgm:t>
        <a:bodyPr/>
        <a:lstStyle/>
        <a:p>
          <a:endParaRPr lang="fi-FI"/>
        </a:p>
      </dgm:t>
    </dgm:pt>
    <dgm:pt modelId="{C9923E36-D645-4F24-B482-09C21699AE71}">
      <dgm:prSet custT="1"/>
      <dgm:spPr>
        <a:ln>
          <a:solidFill>
            <a:schemeClr val="tx1"/>
          </a:solidFill>
        </a:ln>
      </dgm:spPr>
      <dgm:t>
        <a:bodyPr/>
        <a:lstStyle/>
        <a:p>
          <a:r>
            <a:rPr lang="fi-FI" sz="1200"/>
            <a:t> </a:t>
          </a:r>
          <a:r>
            <a:rPr lang="fi-FI" sz="1200" err="1"/>
            <a:t>Rådgivning</a:t>
          </a:r>
          <a:r>
            <a:rPr lang="fi-FI" sz="1200"/>
            <a:t> </a:t>
          </a:r>
        </a:p>
      </dgm:t>
    </dgm:pt>
    <dgm:pt modelId="{6107B5E2-D008-42EB-AD94-B7C0293AD8F6}" type="parTrans" cxnId="{DF859D55-911B-4C50-805C-0AFB99367F1F}">
      <dgm:prSet/>
      <dgm:spPr/>
      <dgm:t>
        <a:bodyPr/>
        <a:lstStyle/>
        <a:p>
          <a:endParaRPr lang="fi-FI"/>
        </a:p>
      </dgm:t>
    </dgm:pt>
    <dgm:pt modelId="{193B1E0F-74E5-41B1-9FE2-71AFC69B5E82}" type="sibTrans" cxnId="{DF859D55-911B-4C50-805C-0AFB99367F1F}">
      <dgm:prSet/>
      <dgm:spPr/>
      <dgm:t>
        <a:bodyPr/>
        <a:lstStyle/>
        <a:p>
          <a:endParaRPr lang="fi-FI"/>
        </a:p>
      </dgm:t>
    </dgm:pt>
    <dgm:pt modelId="{F72963BB-B2BA-43A7-8F86-5BE40F049204}">
      <dgm:prSet custT="1"/>
      <dgm:spPr>
        <a:ln>
          <a:solidFill>
            <a:schemeClr val="tx1"/>
          </a:solidFill>
        </a:ln>
      </dgm:spPr>
      <dgm:t>
        <a:bodyPr/>
        <a:lstStyle/>
        <a:p>
          <a:r>
            <a:rPr lang="fi-FI" sz="1200"/>
            <a:t> </a:t>
          </a:r>
          <a:r>
            <a:rPr lang="fi-FI" sz="1200" err="1"/>
            <a:t>Handledning</a:t>
          </a:r>
          <a:endParaRPr lang="fi-FI" sz="1200"/>
        </a:p>
      </dgm:t>
    </dgm:pt>
    <dgm:pt modelId="{9ADE4B6D-E611-4FFD-9F59-727DAFC6FFCA}" type="parTrans" cxnId="{0AE4656C-C073-4BF3-A259-33DF0E83FC37}">
      <dgm:prSet/>
      <dgm:spPr/>
      <dgm:t>
        <a:bodyPr/>
        <a:lstStyle/>
        <a:p>
          <a:endParaRPr lang="fi-FI"/>
        </a:p>
      </dgm:t>
    </dgm:pt>
    <dgm:pt modelId="{038D9F40-BBD7-4D19-904F-40F03B1155C8}" type="sibTrans" cxnId="{0AE4656C-C073-4BF3-A259-33DF0E83FC37}">
      <dgm:prSet/>
      <dgm:spPr/>
      <dgm:t>
        <a:bodyPr/>
        <a:lstStyle/>
        <a:p>
          <a:endParaRPr lang="fi-FI"/>
        </a:p>
      </dgm:t>
    </dgm:pt>
    <dgm:pt modelId="{F905C1F2-E136-425A-AB0B-3264D706CA17}">
      <dgm:prSet custT="1"/>
      <dgm:spPr>
        <a:ln>
          <a:solidFill>
            <a:schemeClr val="tx1"/>
          </a:solidFill>
        </a:ln>
      </dgm:spPr>
      <dgm:t>
        <a:bodyPr/>
        <a:lstStyle/>
        <a:p>
          <a:endParaRPr lang="fi-FI" sz="1100" err="1"/>
        </a:p>
      </dgm:t>
    </dgm:pt>
    <dgm:pt modelId="{6199CF61-5913-4B41-A4E1-95AEB145FE2C}" type="parTrans" cxnId="{8377F692-83C7-498C-A1C7-0C0E2BCBB9DF}">
      <dgm:prSet/>
      <dgm:spPr/>
      <dgm:t>
        <a:bodyPr/>
        <a:lstStyle/>
        <a:p>
          <a:endParaRPr lang="fi-FI"/>
        </a:p>
      </dgm:t>
    </dgm:pt>
    <dgm:pt modelId="{C80856B4-5FB4-4741-8A1C-975DE3D7FBD3}" type="sibTrans" cxnId="{8377F692-83C7-498C-A1C7-0C0E2BCBB9DF}">
      <dgm:prSet/>
      <dgm:spPr/>
      <dgm:t>
        <a:bodyPr/>
        <a:lstStyle/>
        <a:p>
          <a:endParaRPr lang="fi-FI"/>
        </a:p>
      </dgm:t>
    </dgm:pt>
    <dgm:pt modelId="{D1514B11-9024-4BA4-8EDA-843F141E264F}">
      <dgm:prSet custT="1"/>
      <dgm:spPr>
        <a:ln>
          <a:solidFill>
            <a:schemeClr val="tx1"/>
          </a:solidFill>
        </a:ln>
      </dgm:spPr>
      <dgm:t>
        <a:bodyPr/>
        <a:lstStyle/>
        <a:p>
          <a:r>
            <a:rPr lang="fi-FI" sz="1200"/>
            <a:t> </a:t>
          </a:r>
          <a:r>
            <a:rPr lang="fi-FI" sz="1200" err="1"/>
            <a:t>Gerontologiskt</a:t>
          </a:r>
          <a:r>
            <a:rPr lang="fi-FI" sz="1200"/>
            <a:t> </a:t>
          </a:r>
          <a:r>
            <a:rPr lang="fi-FI" sz="1200" err="1"/>
            <a:t>socialt</a:t>
          </a:r>
          <a:r>
            <a:rPr lang="fi-FI" sz="1200"/>
            <a:t> </a:t>
          </a:r>
          <a:r>
            <a:rPr lang="fi-FI" sz="1200" err="1"/>
            <a:t>arbete</a:t>
          </a:r>
          <a:endParaRPr lang="fi-FI" sz="1200"/>
        </a:p>
      </dgm:t>
    </dgm:pt>
    <dgm:pt modelId="{2B9449C6-D193-4250-B490-AC4C39E31390}" type="parTrans" cxnId="{10CCF974-91AC-4617-9DC5-F440040FCC7D}">
      <dgm:prSet/>
      <dgm:spPr/>
      <dgm:t>
        <a:bodyPr/>
        <a:lstStyle/>
        <a:p>
          <a:endParaRPr lang="fi-FI"/>
        </a:p>
      </dgm:t>
    </dgm:pt>
    <dgm:pt modelId="{DCB74E55-A803-4726-A313-AA606C550D27}" type="sibTrans" cxnId="{10CCF974-91AC-4617-9DC5-F440040FCC7D}">
      <dgm:prSet/>
      <dgm:spPr/>
      <dgm:t>
        <a:bodyPr/>
        <a:lstStyle/>
        <a:p>
          <a:endParaRPr lang="fi-FI"/>
        </a:p>
      </dgm:t>
    </dgm:pt>
    <dgm:pt modelId="{5694002E-A897-40E6-B682-8B8444F327E8}">
      <dgm:prSet custT="1"/>
      <dgm:spPr>
        <a:ln>
          <a:solidFill>
            <a:schemeClr val="tx1"/>
          </a:solidFill>
        </a:ln>
      </dgm:spPr>
      <dgm:t>
        <a:bodyPr/>
        <a:lstStyle/>
        <a:p>
          <a:r>
            <a:rPr lang="fi-FI" sz="1200"/>
            <a:t> </a:t>
          </a:r>
          <a:r>
            <a:rPr lang="fi-FI" sz="1200" err="1"/>
            <a:t>Hälsorådgivning</a:t>
          </a:r>
          <a:r>
            <a:rPr lang="fi-FI" sz="1200"/>
            <a:t> </a:t>
          </a:r>
          <a:r>
            <a:rPr lang="fi-FI" sz="1200" err="1"/>
            <a:t>och</a:t>
          </a:r>
          <a:r>
            <a:rPr lang="fi-FI" sz="1200"/>
            <a:t> -</a:t>
          </a:r>
          <a:r>
            <a:rPr lang="fi-FI" sz="1200" err="1"/>
            <a:t>undersökningar</a:t>
          </a:r>
          <a:endParaRPr lang="fi-FI" sz="1200"/>
        </a:p>
      </dgm:t>
    </dgm:pt>
    <dgm:pt modelId="{13D4322F-E787-4785-A851-F554410365D1}" type="parTrans" cxnId="{657452F1-AE7E-4B5F-8E40-A35E8D239463}">
      <dgm:prSet/>
      <dgm:spPr/>
      <dgm:t>
        <a:bodyPr/>
        <a:lstStyle/>
        <a:p>
          <a:endParaRPr lang="fi-FI"/>
        </a:p>
      </dgm:t>
    </dgm:pt>
    <dgm:pt modelId="{0671B482-835E-4E84-B671-B7413501F743}" type="sibTrans" cxnId="{657452F1-AE7E-4B5F-8E40-A35E8D239463}">
      <dgm:prSet/>
      <dgm:spPr/>
      <dgm:t>
        <a:bodyPr/>
        <a:lstStyle/>
        <a:p>
          <a:endParaRPr lang="fi-FI"/>
        </a:p>
      </dgm:t>
    </dgm:pt>
    <dgm:pt modelId="{B534467D-9CFA-4944-AD0F-8C5EA4FB68F0}">
      <dgm:prSet custT="1"/>
      <dgm:spPr>
        <a:ln>
          <a:solidFill>
            <a:schemeClr val="tx1"/>
          </a:solidFill>
        </a:ln>
      </dgm:spPr>
      <dgm:t>
        <a:bodyPr/>
        <a:lstStyle/>
        <a:p>
          <a:r>
            <a:rPr lang="fi-FI" sz="1200"/>
            <a:t> </a:t>
          </a:r>
          <a:r>
            <a:rPr lang="fi-FI" sz="1200" err="1"/>
            <a:t>Öppenvård</a:t>
          </a:r>
          <a:r>
            <a:rPr lang="fi-FI" sz="1200"/>
            <a:t> </a:t>
          </a:r>
          <a:r>
            <a:rPr lang="fi-FI" sz="1200" err="1"/>
            <a:t>och</a:t>
          </a:r>
          <a:r>
            <a:rPr lang="fi-FI" sz="1200"/>
            <a:t> </a:t>
          </a:r>
          <a:r>
            <a:rPr lang="fi-FI" sz="1200" err="1"/>
            <a:t>sjukvård</a:t>
          </a:r>
          <a:r>
            <a:rPr lang="fi-FI" sz="1200"/>
            <a:t> </a:t>
          </a:r>
        </a:p>
      </dgm:t>
    </dgm:pt>
    <dgm:pt modelId="{B620DEFE-8F22-4763-82CE-95EDC89A4664}" type="parTrans" cxnId="{B17CB241-B61E-4CE9-A880-5E58DF8DC81C}">
      <dgm:prSet/>
      <dgm:spPr/>
      <dgm:t>
        <a:bodyPr/>
        <a:lstStyle/>
        <a:p>
          <a:endParaRPr lang="fi-FI"/>
        </a:p>
      </dgm:t>
    </dgm:pt>
    <dgm:pt modelId="{27080331-3D9A-4ED4-AE54-21E66C3DE0CB}" type="sibTrans" cxnId="{B17CB241-B61E-4CE9-A880-5E58DF8DC81C}">
      <dgm:prSet/>
      <dgm:spPr/>
      <dgm:t>
        <a:bodyPr/>
        <a:lstStyle/>
        <a:p>
          <a:endParaRPr lang="fi-FI"/>
        </a:p>
      </dgm:t>
    </dgm:pt>
    <dgm:pt modelId="{4AD88AD9-9C78-4355-80DA-F4FECA250F59}">
      <dgm:prSet custT="1"/>
      <dgm:spPr>
        <a:ln>
          <a:solidFill>
            <a:schemeClr val="tx1"/>
          </a:solidFill>
        </a:ln>
      </dgm:spPr>
      <dgm:t>
        <a:bodyPr/>
        <a:lstStyle/>
        <a:p>
          <a:r>
            <a:rPr lang="fi-FI" sz="1200"/>
            <a:t> </a:t>
          </a:r>
          <a:r>
            <a:rPr lang="fi-FI" sz="1200" err="1"/>
            <a:t>Munhälsovård</a:t>
          </a:r>
          <a:r>
            <a:rPr lang="fi-FI" sz="1200"/>
            <a:t> </a:t>
          </a:r>
        </a:p>
      </dgm:t>
    </dgm:pt>
    <dgm:pt modelId="{806AF3CA-360D-4F1F-935D-AD3169D65853}" type="parTrans" cxnId="{DB082306-8356-4949-A8AD-C37EEFBED464}">
      <dgm:prSet/>
      <dgm:spPr/>
      <dgm:t>
        <a:bodyPr/>
        <a:lstStyle/>
        <a:p>
          <a:endParaRPr lang="fi-FI"/>
        </a:p>
      </dgm:t>
    </dgm:pt>
    <dgm:pt modelId="{63850C80-D75D-4A9B-B92B-E95A18EA594A}" type="sibTrans" cxnId="{DB082306-8356-4949-A8AD-C37EEFBED464}">
      <dgm:prSet/>
      <dgm:spPr/>
      <dgm:t>
        <a:bodyPr/>
        <a:lstStyle/>
        <a:p>
          <a:endParaRPr lang="fi-FI"/>
        </a:p>
      </dgm:t>
    </dgm:pt>
    <dgm:pt modelId="{B9B89FB3-5665-46FA-A6C6-B06885AFA57D}">
      <dgm:prSet custT="1"/>
      <dgm:spPr>
        <a:ln>
          <a:solidFill>
            <a:schemeClr val="tx1"/>
          </a:solidFill>
        </a:ln>
      </dgm:spPr>
      <dgm:t>
        <a:bodyPr/>
        <a:lstStyle/>
        <a:p>
          <a:r>
            <a:rPr lang="sv-SE" sz="1200"/>
            <a:t> Missbruks- och mentalvårdsservice: rådgivning och handledning</a:t>
          </a:r>
          <a:endParaRPr lang="fi-FI" sz="1200" err="1"/>
        </a:p>
      </dgm:t>
    </dgm:pt>
    <dgm:pt modelId="{6D60E53A-D9E1-4756-A92A-A477C7186485}" type="parTrans" cxnId="{9CBFFF72-67C0-438C-B608-99029049989E}">
      <dgm:prSet/>
      <dgm:spPr/>
      <dgm:t>
        <a:bodyPr/>
        <a:lstStyle/>
        <a:p>
          <a:endParaRPr lang="fi-FI"/>
        </a:p>
      </dgm:t>
    </dgm:pt>
    <dgm:pt modelId="{D69CA612-5FF1-48E5-89D6-78CDC05E8D00}" type="sibTrans" cxnId="{9CBFFF72-67C0-438C-B608-99029049989E}">
      <dgm:prSet/>
      <dgm:spPr/>
      <dgm:t>
        <a:bodyPr/>
        <a:lstStyle/>
        <a:p>
          <a:endParaRPr lang="fi-FI"/>
        </a:p>
      </dgm:t>
    </dgm:pt>
    <dgm:pt modelId="{5B08224D-CE75-48EF-B82D-B635ECD0EC64}">
      <dgm:prSet custT="1"/>
      <dgm:spPr>
        <a:ln>
          <a:solidFill>
            <a:schemeClr val="tx1"/>
          </a:solidFill>
        </a:ln>
      </dgm:spPr>
      <dgm:t>
        <a:bodyPr/>
        <a:lstStyle/>
        <a:p>
          <a:r>
            <a:rPr lang="fi-FI" sz="1200"/>
            <a:t> </a:t>
          </a:r>
          <a:r>
            <a:rPr lang="fi-FI" sz="1200" err="1"/>
            <a:t>Äldrerådgivning</a:t>
          </a:r>
          <a:endParaRPr lang="fi-FI" sz="1200"/>
        </a:p>
      </dgm:t>
    </dgm:pt>
    <dgm:pt modelId="{338E5282-B8CB-4A78-8143-9B61789E71A1}" type="parTrans" cxnId="{DEB09888-65DC-41AF-98BC-4C9E1C9A9B54}">
      <dgm:prSet/>
      <dgm:spPr/>
      <dgm:t>
        <a:bodyPr/>
        <a:lstStyle/>
        <a:p>
          <a:endParaRPr lang="fi-FI"/>
        </a:p>
      </dgm:t>
    </dgm:pt>
    <dgm:pt modelId="{24E67EBB-E6CD-4007-B9F2-1648A9B8FC58}" type="sibTrans" cxnId="{DEB09888-65DC-41AF-98BC-4C9E1C9A9B54}">
      <dgm:prSet/>
      <dgm:spPr/>
      <dgm:t>
        <a:bodyPr/>
        <a:lstStyle/>
        <a:p>
          <a:endParaRPr lang="fi-FI"/>
        </a:p>
      </dgm:t>
    </dgm:pt>
    <dgm:pt modelId="{3DE915C5-6C99-43C0-BAAD-561F7B08B785}">
      <dgm:prSet custT="1"/>
      <dgm:spPr>
        <a:ln>
          <a:solidFill>
            <a:schemeClr val="tx1"/>
          </a:solidFill>
        </a:ln>
      </dgm:spPr>
      <dgm:t>
        <a:bodyPr/>
        <a:lstStyle/>
        <a:p>
          <a:r>
            <a:rPr lang="sv-SE" sz="1200"/>
            <a:t>Geriatrisk poliklinik, diagnostik och undersökning </a:t>
          </a:r>
          <a:endParaRPr lang="fi-FI" sz="1200" err="1"/>
        </a:p>
      </dgm:t>
    </dgm:pt>
    <dgm:pt modelId="{2BA959D8-C0ED-4EB7-892F-7D33E2980502}" type="parTrans" cxnId="{FEF1902E-FF12-443A-8CEF-C8542AAB6C1E}">
      <dgm:prSet/>
      <dgm:spPr/>
      <dgm:t>
        <a:bodyPr/>
        <a:lstStyle/>
        <a:p>
          <a:endParaRPr lang="fi-FI"/>
        </a:p>
      </dgm:t>
    </dgm:pt>
    <dgm:pt modelId="{665FB630-E460-45B9-A509-4A9F247D9AA7}" type="sibTrans" cxnId="{FEF1902E-FF12-443A-8CEF-C8542AAB6C1E}">
      <dgm:prSet/>
      <dgm:spPr/>
      <dgm:t>
        <a:bodyPr/>
        <a:lstStyle/>
        <a:p>
          <a:endParaRPr lang="fi-FI"/>
        </a:p>
      </dgm:t>
    </dgm:pt>
    <dgm:pt modelId="{32F54F58-1E8E-4B89-8C31-C95BD1A63090}">
      <dgm:prSet custT="1"/>
      <dgm:spPr>
        <a:ln>
          <a:solidFill>
            <a:schemeClr val="tx1"/>
          </a:solidFill>
        </a:ln>
      </dgm:spPr>
      <dgm:t>
        <a:bodyPr/>
        <a:lstStyle/>
        <a:p>
          <a:endParaRPr lang="fi-FI" sz="1100" err="1"/>
        </a:p>
      </dgm:t>
    </dgm:pt>
    <dgm:pt modelId="{D1FE20D0-5ECC-4472-BB2C-E1F1D2B77FC5}" type="parTrans" cxnId="{ACC8283C-6FE7-4BF1-9690-0CF248573678}">
      <dgm:prSet/>
      <dgm:spPr/>
      <dgm:t>
        <a:bodyPr/>
        <a:lstStyle/>
        <a:p>
          <a:endParaRPr lang="fi-FI"/>
        </a:p>
      </dgm:t>
    </dgm:pt>
    <dgm:pt modelId="{0A82DC9A-F331-4753-9D01-DA23FE1BC981}" type="sibTrans" cxnId="{ACC8283C-6FE7-4BF1-9690-0CF248573678}">
      <dgm:prSet/>
      <dgm:spPr/>
      <dgm:t>
        <a:bodyPr/>
        <a:lstStyle/>
        <a:p>
          <a:endParaRPr lang="fi-FI"/>
        </a:p>
      </dgm:t>
    </dgm:pt>
    <dgm:pt modelId="{B8768E3D-CA12-40B2-9B2A-92E12607DA8D}">
      <dgm:prSet custT="1"/>
      <dgm:spPr>
        <a:ln>
          <a:solidFill>
            <a:schemeClr val="tx1"/>
          </a:solidFill>
        </a:ln>
      </dgm:spPr>
      <dgm:t>
        <a:bodyPr/>
        <a:lstStyle/>
        <a:p>
          <a:r>
            <a:rPr lang="fi-FI" sz="1200"/>
            <a:t> </a:t>
          </a:r>
          <a:r>
            <a:rPr lang="fi-FI" sz="1200" err="1"/>
            <a:t>Institutionsvård</a:t>
          </a:r>
          <a:endParaRPr lang="fi-FI" sz="1200"/>
        </a:p>
      </dgm:t>
    </dgm:pt>
    <dgm:pt modelId="{6749670C-1598-4830-A667-7F38F1BAFD4B}" type="parTrans" cxnId="{6C0CCA24-A567-4917-89B4-700C4B03A1FE}">
      <dgm:prSet/>
      <dgm:spPr/>
      <dgm:t>
        <a:bodyPr/>
        <a:lstStyle/>
        <a:p>
          <a:endParaRPr lang="fi-FI"/>
        </a:p>
      </dgm:t>
    </dgm:pt>
    <dgm:pt modelId="{C053780A-204B-4359-974B-F66C38BB68EF}" type="sibTrans" cxnId="{6C0CCA24-A567-4917-89B4-700C4B03A1FE}">
      <dgm:prSet/>
      <dgm:spPr/>
      <dgm:t>
        <a:bodyPr/>
        <a:lstStyle/>
        <a:p>
          <a:endParaRPr lang="fi-FI"/>
        </a:p>
      </dgm:t>
    </dgm:pt>
    <dgm:pt modelId="{AAF227C3-27C7-4FCA-8E0B-EB44DF4D3DE4}">
      <dgm:prSet custT="1"/>
      <dgm:spPr>
        <a:ln>
          <a:solidFill>
            <a:schemeClr val="tx1"/>
          </a:solidFill>
        </a:ln>
      </dgm:spPr>
      <dgm:t>
        <a:bodyPr/>
        <a:lstStyle/>
        <a:p>
          <a:endParaRPr lang="fi-FI" sz="1100"/>
        </a:p>
      </dgm:t>
    </dgm:pt>
    <dgm:pt modelId="{F5917367-52C7-4EDB-875B-8146E740CD5B}" type="parTrans" cxnId="{C03F1921-284B-4C04-82B6-7E6594BF2800}">
      <dgm:prSet/>
      <dgm:spPr/>
      <dgm:t>
        <a:bodyPr/>
        <a:lstStyle/>
        <a:p>
          <a:endParaRPr lang="fi-FI"/>
        </a:p>
      </dgm:t>
    </dgm:pt>
    <dgm:pt modelId="{2A93A312-261E-44A0-9904-131911BE1356}" type="sibTrans" cxnId="{C03F1921-284B-4C04-82B6-7E6594BF2800}">
      <dgm:prSet/>
      <dgm:spPr/>
      <dgm:t>
        <a:bodyPr/>
        <a:lstStyle/>
        <a:p>
          <a:endParaRPr lang="fi-FI"/>
        </a:p>
      </dgm:t>
    </dgm:pt>
    <dgm:pt modelId="{7A2604AF-AFB4-4780-8D92-77235FDE00AA}">
      <dgm:prSet custT="1"/>
      <dgm:spPr>
        <a:ln>
          <a:solidFill>
            <a:schemeClr val="tx1"/>
          </a:solidFill>
        </a:ln>
      </dgm:spPr>
      <dgm:t>
        <a:bodyPr/>
        <a:lstStyle/>
        <a:p>
          <a:r>
            <a:rPr lang="fi-FI" sz="1200"/>
            <a:t> </a:t>
          </a:r>
          <a:r>
            <a:rPr lang="fi-FI" sz="1200" err="1"/>
            <a:t>Psykogeriatriska</a:t>
          </a:r>
          <a:r>
            <a:rPr lang="fi-FI" sz="1200"/>
            <a:t> </a:t>
          </a:r>
          <a:r>
            <a:rPr lang="fi-FI" sz="1200" err="1"/>
            <a:t>enheter</a:t>
          </a:r>
          <a:r>
            <a:rPr lang="fi-FI" sz="1200"/>
            <a:t> </a:t>
          </a:r>
        </a:p>
      </dgm:t>
    </dgm:pt>
    <dgm:pt modelId="{754BC33C-5513-4264-85A8-50962F2FD831}" type="parTrans" cxnId="{AAADB26F-DEA6-4A35-B9E5-C29B0089C9AE}">
      <dgm:prSet/>
      <dgm:spPr/>
      <dgm:t>
        <a:bodyPr/>
        <a:lstStyle/>
        <a:p>
          <a:endParaRPr lang="fi-FI"/>
        </a:p>
      </dgm:t>
    </dgm:pt>
    <dgm:pt modelId="{0C73BD0B-2DE1-4234-AC13-E645A061F80C}" type="sibTrans" cxnId="{AAADB26F-DEA6-4A35-B9E5-C29B0089C9AE}">
      <dgm:prSet/>
      <dgm:spPr/>
      <dgm:t>
        <a:bodyPr/>
        <a:lstStyle/>
        <a:p>
          <a:endParaRPr lang="fi-FI"/>
        </a:p>
      </dgm:t>
    </dgm:pt>
    <dgm:pt modelId="{AD6499AB-D9DC-4CFD-B519-605C7840EE47}" type="pres">
      <dgm:prSet presAssocID="{B9026AB9-4F36-4121-A921-7F9CEA75ED77}" presName="cycleMatrixDiagram" presStyleCnt="0">
        <dgm:presLayoutVars>
          <dgm:chMax val="1"/>
          <dgm:dir/>
          <dgm:animLvl val="lvl"/>
          <dgm:resizeHandles val="exact"/>
        </dgm:presLayoutVars>
      </dgm:prSet>
      <dgm:spPr/>
    </dgm:pt>
    <dgm:pt modelId="{AC3C45ED-BDB7-4A82-8A67-79EE53E6E099}" type="pres">
      <dgm:prSet presAssocID="{B9026AB9-4F36-4121-A921-7F9CEA75ED77}" presName="children" presStyleCnt="0"/>
      <dgm:spPr/>
    </dgm:pt>
    <dgm:pt modelId="{00158849-A10B-4DBA-B928-3540B49CFE86}" type="pres">
      <dgm:prSet presAssocID="{B9026AB9-4F36-4121-A921-7F9CEA75ED77}" presName="child1group" presStyleCnt="0"/>
      <dgm:spPr/>
    </dgm:pt>
    <dgm:pt modelId="{6902AAF4-84EA-4B6D-B522-55F743BEA201}" type="pres">
      <dgm:prSet presAssocID="{B9026AB9-4F36-4121-A921-7F9CEA75ED77}" presName="child1" presStyleLbl="bgAcc1" presStyleIdx="0" presStyleCnt="4" custScaleX="97002" custScaleY="132521" custLinFactNeighborX="-16713" custLinFactNeighborY="11014"/>
      <dgm:spPr/>
    </dgm:pt>
    <dgm:pt modelId="{B933231B-C09C-4F60-AFB5-0F87BEFCC03D}" type="pres">
      <dgm:prSet presAssocID="{B9026AB9-4F36-4121-A921-7F9CEA75ED77}" presName="child1Text" presStyleLbl="bgAcc1" presStyleIdx="0" presStyleCnt="4">
        <dgm:presLayoutVars>
          <dgm:bulletEnabled val="1"/>
        </dgm:presLayoutVars>
      </dgm:prSet>
      <dgm:spPr/>
    </dgm:pt>
    <dgm:pt modelId="{6123C6A8-6EE0-4A02-AF62-4A0A730A481D}" type="pres">
      <dgm:prSet presAssocID="{B9026AB9-4F36-4121-A921-7F9CEA75ED77}" presName="child2group" presStyleCnt="0"/>
      <dgm:spPr/>
    </dgm:pt>
    <dgm:pt modelId="{08B53DB5-66F7-45A0-92C3-08BC70E5C3CD}" type="pres">
      <dgm:prSet presAssocID="{B9026AB9-4F36-4121-A921-7F9CEA75ED77}" presName="child2" presStyleLbl="bgAcc1" presStyleIdx="1" presStyleCnt="4" custScaleX="106311" custScaleY="185456" custLinFactNeighborX="24578" custLinFactNeighborY="17137"/>
      <dgm:spPr/>
    </dgm:pt>
    <dgm:pt modelId="{D551BEFC-680E-4CF8-909A-7AF6AD94FA90}" type="pres">
      <dgm:prSet presAssocID="{B9026AB9-4F36-4121-A921-7F9CEA75ED77}" presName="child2Text" presStyleLbl="bgAcc1" presStyleIdx="1" presStyleCnt="4">
        <dgm:presLayoutVars>
          <dgm:bulletEnabled val="1"/>
        </dgm:presLayoutVars>
      </dgm:prSet>
      <dgm:spPr/>
    </dgm:pt>
    <dgm:pt modelId="{C21D9031-F0CE-4F26-A1A9-B3101CE4B8D0}" type="pres">
      <dgm:prSet presAssocID="{B9026AB9-4F36-4121-A921-7F9CEA75ED77}" presName="child3group" presStyleCnt="0"/>
      <dgm:spPr/>
    </dgm:pt>
    <dgm:pt modelId="{B225199E-7446-4263-A072-6C58E4C81AC6}" type="pres">
      <dgm:prSet presAssocID="{B9026AB9-4F36-4121-A921-7F9CEA75ED77}" presName="child3" presStyleLbl="bgAcc1" presStyleIdx="2" presStyleCnt="4" custScaleX="100277" custScaleY="117903" custLinFactNeighborX="31801" custLinFactNeighborY="-19160"/>
      <dgm:spPr/>
    </dgm:pt>
    <dgm:pt modelId="{0C756387-550F-4BDB-8FB4-DA493B1B6883}" type="pres">
      <dgm:prSet presAssocID="{B9026AB9-4F36-4121-A921-7F9CEA75ED77}" presName="child3Text" presStyleLbl="bgAcc1" presStyleIdx="2" presStyleCnt="4">
        <dgm:presLayoutVars>
          <dgm:bulletEnabled val="1"/>
        </dgm:presLayoutVars>
      </dgm:prSet>
      <dgm:spPr/>
    </dgm:pt>
    <dgm:pt modelId="{D5CFB568-93ED-4CF0-923C-2F570B361C4E}" type="pres">
      <dgm:prSet presAssocID="{B9026AB9-4F36-4121-A921-7F9CEA75ED77}" presName="child4group" presStyleCnt="0"/>
      <dgm:spPr/>
    </dgm:pt>
    <dgm:pt modelId="{2A4DDF8F-C011-416B-9BBF-9ABE2292319A}" type="pres">
      <dgm:prSet presAssocID="{B9026AB9-4F36-4121-A921-7F9CEA75ED77}" presName="child4" presStyleLbl="bgAcc1" presStyleIdx="3" presStyleCnt="4" custScaleY="122489" custLinFactNeighborX="-14695" custLinFactNeighborY="-31563"/>
      <dgm:spPr/>
    </dgm:pt>
    <dgm:pt modelId="{ED379D4A-9D3D-42CE-A5A2-DA55A00B7DC3}" type="pres">
      <dgm:prSet presAssocID="{B9026AB9-4F36-4121-A921-7F9CEA75ED77}" presName="child4Text" presStyleLbl="bgAcc1" presStyleIdx="3" presStyleCnt="4">
        <dgm:presLayoutVars>
          <dgm:bulletEnabled val="1"/>
        </dgm:presLayoutVars>
      </dgm:prSet>
      <dgm:spPr/>
    </dgm:pt>
    <dgm:pt modelId="{1CEE9A6E-A649-45B1-9736-2E7970400535}" type="pres">
      <dgm:prSet presAssocID="{B9026AB9-4F36-4121-A921-7F9CEA75ED77}" presName="childPlaceholder" presStyleCnt="0"/>
      <dgm:spPr/>
    </dgm:pt>
    <dgm:pt modelId="{C77BCEAB-82FD-4858-8314-C486DDF51274}" type="pres">
      <dgm:prSet presAssocID="{B9026AB9-4F36-4121-A921-7F9CEA75ED77}" presName="circle" presStyleCnt="0"/>
      <dgm:spPr/>
    </dgm:pt>
    <dgm:pt modelId="{E39CA227-AD46-4110-9CB7-A764E6D3B558}" type="pres">
      <dgm:prSet presAssocID="{B9026AB9-4F36-4121-A921-7F9CEA75ED77}" presName="quadrant1" presStyleLbl="node1" presStyleIdx="0" presStyleCnt="4">
        <dgm:presLayoutVars>
          <dgm:chMax val="1"/>
          <dgm:bulletEnabled val="1"/>
        </dgm:presLayoutVars>
      </dgm:prSet>
      <dgm:spPr/>
    </dgm:pt>
    <dgm:pt modelId="{95DB8FFA-4FD5-4872-BFDE-DB2FC7222799}" type="pres">
      <dgm:prSet presAssocID="{B9026AB9-4F36-4121-A921-7F9CEA75ED77}" presName="quadrant2" presStyleLbl="node1" presStyleIdx="1" presStyleCnt="4">
        <dgm:presLayoutVars>
          <dgm:chMax val="1"/>
          <dgm:bulletEnabled val="1"/>
        </dgm:presLayoutVars>
      </dgm:prSet>
      <dgm:spPr/>
    </dgm:pt>
    <dgm:pt modelId="{C065F21A-476F-40AB-A773-DBB8EC25DD7E}" type="pres">
      <dgm:prSet presAssocID="{B9026AB9-4F36-4121-A921-7F9CEA75ED77}" presName="quadrant3" presStyleLbl="node1" presStyleIdx="2" presStyleCnt="4">
        <dgm:presLayoutVars>
          <dgm:chMax val="1"/>
          <dgm:bulletEnabled val="1"/>
        </dgm:presLayoutVars>
      </dgm:prSet>
      <dgm:spPr/>
    </dgm:pt>
    <dgm:pt modelId="{19875769-15CB-4207-BA66-3F3E9A524B3C}" type="pres">
      <dgm:prSet presAssocID="{B9026AB9-4F36-4121-A921-7F9CEA75ED77}" presName="quadrant4" presStyleLbl="node1" presStyleIdx="3" presStyleCnt="4">
        <dgm:presLayoutVars>
          <dgm:chMax val="1"/>
          <dgm:bulletEnabled val="1"/>
        </dgm:presLayoutVars>
      </dgm:prSet>
      <dgm:spPr/>
    </dgm:pt>
    <dgm:pt modelId="{35B73275-FCC8-410E-91A1-C95FC0EE3230}" type="pres">
      <dgm:prSet presAssocID="{B9026AB9-4F36-4121-A921-7F9CEA75ED77}" presName="quadrantPlaceholder" presStyleCnt="0"/>
      <dgm:spPr/>
    </dgm:pt>
    <dgm:pt modelId="{B554DF31-433C-4C22-BA92-8031E55784CC}" type="pres">
      <dgm:prSet presAssocID="{B9026AB9-4F36-4121-A921-7F9CEA75ED77}" presName="center1" presStyleLbl="fgShp" presStyleIdx="0" presStyleCnt="2"/>
      <dgm:spPr/>
    </dgm:pt>
    <dgm:pt modelId="{CA007992-028B-4104-A457-32AFF154C3E7}" type="pres">
      <dgm:prSet presAssocID="{B9026AB9-4F36-4121-A921-7F9CEA75ED77}" presName="center2" presStyleLbl="fgShp" presStyleIdx="1" presStyleCnt="2"/>
      <dgm:spPr/>
    </dgm:pt>
  </dgm:ptLst>
  <dgm:cxnLst>
    <dgm:cxn modelId="{DB082306-8356-4949-A8AD-C37EEFBED464}" srcId="{6F50F9A1-0059-4473-B4F9-DA09D6FD0E33}" destId="{4AD88AD9-9C78-4355-80DA-F4FECA250F59}" srcOrd="4" destOrd="0" parTransId="{806AF3CA-360D-4F1F-935D-AD3169D65853}" sibTransId="{63850C80-D75D-4A9B-B92B-E95A18EA594A}"/>
    <dgm:cxn modelId="{AE931507-364B-4D04-BE51-E7B6D107A7A8}" type="presOf" srcId="{B9B89FB3-5665-46FA-A6C6-B06885AFA57D}" destId="{D551BEFC-680E-4CF8-909A-7AF6AD94FA90}" srcOrd="1" destOrd="5" presId="urn:microsoft.com/office/officeart/2005/8/layout/cycle4"/>
    <dgm:cxn modelId="{84559808-9BD4-4F6E-A5DC-4687244B2D31}" srcId="{F8F6E554-56CC-4699-A733-A096CCDB4830}" destId="{5BF4B527-9884-4CB3-AE20-A769EA1FD5AF}" srcOrd="3" destOrd="0" parTransId="{C589E275-738A-444E-BEA8-E3E8D4AA17C7}" sibTransId="{5C24F1FE-EFCD-438D-98F3-FA2285AB6E0E}"/>
    <dgm:cxn modelId="{80D4F608-2838-4518-9E5B-8A21E04D5F51}" type="presOf" srcId="{6F50F9A1-0059-4473-B4F9-DA09D6FD0E33}" destId="{95DB8FFA-4FD5-4872-BFDE-DB2FC7222799}" srcOrd="0" destOrd="0" presId="urn:microsoft.com/office/officeart/2005/8/layout/cycle4"/>
    <dgm:cxn modelId="{AF510E0A-4A1A-4DBD-A3E0-269313E60BBE}" type="presOf" srcId="{90F2FFF1-8113-4FA9-A2A6-6E365E4F921E}" destId="{D551BEFC-680E-4CF8-909A-7AF6AD94FA90}" srcOrd="1" destOrd="9" presId="urn:microsoft.com/office/officeart/2005/8/layout/cycle4"/>
    <dgm:cxn modelId="{9672650A-1FB7-4E03-870F-5A0BCFA8400A}" srcId="{B9026AB9-4F36-4121-A921-7F9CEA75ED77}" destId="{16783F05-7269-4FBC-B788-2C5692AA4FB4}" srcOrd="3" destOrd="0" parTransId="{701A3434-18E8-4B37-9FDC-18A40EB2C14E}" sibTransId="{00D9ED53-095D-421D-ABD6-679B5C9A093B}"/>
    <dgm:cxn modelId="{1959720E-7BA5-4851-AF70-072B0CD83DC4}" type="presOf" srcId="{1E7726F8-648A-4344-B433-10396E9D01EE}" destId="{6902AAF4-84EA-4B6D-B522-55F743BEA201}" srcOrd="0" destOrd="0" presId="urn:microsoft.com/office/officeart/2005/8/layout/cycle4"/>
    <dgm:cxn modelId="{52E8B90E-A12B-45DE-A940-3E283F7FE3F9}" type="presOf" srcId="{5BF4B527-9884-4CB3-AE20-A769EA1FD5AF}" destId="{6902AAF4-84EA-4B6D-B522-55F743BEA201}" srcOrd="0" destOrd="3" presId="urn:microsoft.com/office/officeart/2005/8/layout/cycle4"/>
    <dgm:cxn modelId="{90CB7215-C684-4EF7-A007-515076C824E0}" type="presOf" srcId="{4AD88AD9-9C78-4355-80DA-F4FECA250F59}" destId="{D551BEFC-680E-4CF8-909A-7AF6AD94FA90}" srcOrd="1" destOrd="4" presId="urn:microsoft.com/office/officeart/2005/8/layout/cycle4"/>
    <dgm:cxn modelId="{C94B5017-AFEA-4AF2-A3EB-E4E4083E7955}" srcId="{F8F6E554-56CC-4699-A733-A096CCDB4830}" destId="{8E15C056-51CA-4020-9634-81A74BC47E96}" srcOrd="5" destOrd="0" parTransId="{C78CB9F2-6FCB-48EB-948E-78D48ABC3CBA}" sibTransId="{086DC2D3-4097-419D-9274-2C1BD300456D}"/>
    <dgm:cxn modelId="{C03F1921-284B-4C04-82B6-7E6594BF2800}" srcId="{16783F05-7269-4FBC-B788-2C5692AA4FB4}" destId="{AAF227C3-27C7-4FCA-8E0B-EB44DF4D3DE4}" srcOrd="3" destOrd="0" parTransId="{F5917367-52C7-4EDB-875B-8146E740CD5B}" sibTransId="{2A93A312-261E-44A0-9904-131911BE1356}"/>
    <dgm:cxn modelId="{CD683221-14E6-40B6-9B71-E6BF05E9F030}" type="presOf" srcId="{CCB6D655-CAC7-4424-A365-4EB539B09D2C}" destId="{B933231B-C09C-4F60-AFB5-0F87BEFCC03D}" srcOrd="1" destOrd="6" presId="urn:microsoft.com/office/officeart/2005/8/layout/cycle4"/>
    <dgm:cxn modelId="{6C0CCA24-A567-4917-89B4-700C4B03A1FE}" srcId="{16783F05-7269-4FBC-B788-2C5692AA4FB4}" destId="{B8768E3D-CA12-40B2-9B2A-92E12607DA8D}" srcOrd="1" destOrd="0" parTransId="{6749670C-1598-4830-A667-7F38F1BAFD4B}" sibTransId="{C053780A-204B-4359-974B-F66C38BB68EF}"/>
    <dgm:cxn modelId="{0079F926-DB7A-4B96-8A2A-38B4D9BD20FD}" type="presOf" srcId="{32F54F58-1E8E-4B89-8C31-C95BD1A63090}" destId="{D551BEFC-680E-4CF8-909A-7AF6AD94FA90}" srcOrd="1" destOrd="8" presId="urn:microsoft.com/office/officeart/2005/8/layout/cycle4"/>
    <dgm:cxn modelId="{F248962A-FA13-4F4E-99F8-022D3DC2CF08}" srcId="{F8F6E554-56CC-4699-A733-A096CCDB4830}" destId="{1C919123-4484-4BD8-B0A4-73038DE7187C}" srcOrd="1" destOrd="0" parTransId="{1523C4BE-AEDE-4506-93F8-EBEE7184D9B1}" sibTransId="{ADB7100A-3669-4871-8D62-B969905849DA}"/>
    <dgm:cxn modelId="{54EC4B2E-0694-4B86-9C5F-EA7DD5D7D9E2}" type="presOf" srcId="{1C919123-4484-4BD8-B0A4-73038DE7187C}" destId="{B933231B-C09C-4F60-AFB5-0F87BEFCC03D}" srcOrd="1" destOrd="1" presId="urn:microsoft.com/office/officeart/2005/8/layout/cycle4"/>
    <dgm:cxn modelId="{FEF1902E-FF12-443A-8CEF-C8542AAB6C1E}" srcId="{6F50F9A1-0059-4473-B4F9-DA09D6FD0E33}" destId="{3DE915C5-6C99-43C0-BAAD-561F7B08B785}" srcOrd="7" destOrd="0" parTransId="{2BA959D8-C0ED-4EB7-892F-7D33E2980502}" sibTransId="{665FB630-E460-45B9-A509-4A9F247D9AA7}"/>
    <dgm:cxn modelId="{546F113C-B58F-4DAD-9FF8-A6B8894B6594}" type="presOf" srcId="{C9923E36-D645-4F24-B482-09C21699AE71}" destId="{B933231B-C09C-4F60-AFB5-0F87BEFCC03D}" srcOrd="1" destOrd="7" presId="urn:microsoft.com/office/officeart/2005/8/layout/cycle4"/>
    <dgm:cxn modelId="{ACC8283C-6FE7-4BF1-9690-0CF248573678}" srcId="{6F50F9A1-0059-4473-B4F9-DA09D6FD0E33}" destId="{32F54F58-1E8E-4B89-8C31-C95BD1A63090}" srcOrd="8" destOrd="0" parTransId="{D1FE20D0-5ECC-4472-BB2C-E1F1D2B77FC5}" sibTransId="{0A82DC9A-F331-4753-9D01-DA23FE1BC981}"/>
    <dgm:cxn modelId="{DE26C03D-3740-47A7-80A9-883B3D87DBF9}" type="presOf" srcId="{5694002E-A897-40E6-B682-8B8444F327E8}" destId="{D551BEFC-680E-4CF8-909A-7AF6AD94FA90}" srcOrd="1" destOrd="2" presId="urn:microsoft.com/office/officeart/2005/8/layout/cycle4"/>
    <dgm:cxn modelId="{D61AEC5E-45EF-468C-8508-DA79B7328CC0}" type="presOf" srcId="{32F54F58-1E8E-4B89-8C31-C95BD1A63090}" destId="{08B53DB5-66F7-45A0-92C3-08BC70E5C3CD}" srcOrd="0" destOrd="8" presId="urn:microsoft.com/office/officeart/2005/8/layout/cycle4"/>
    <dgm:cxn modelId="{15E1485F-FD9F-493D-BCEA-BDCEB912EDEA}" type="presOf" srcId="{BC58FB40-A7C1-444D-A92B-702D09B552A7}" destId="{D551BEFC-680E-4CF8-909A-7AF6AD94FA90}" srcOrd="1" destOrd="0" presId="urn:microsoft.com/office/officeart/2005/8/layout/cycle4"/>
    <dgm:cxn modelId="{61DDA941-3740-4B8A-99FE-61E63FB8CAE9}" type="presOf" srcId="{D1514B11-9024-4BA4-8EDA-843F141E264F}" destId="{D551BEFC-680E-4CF8-909A-7AF6AD94FA90}" srcOrd="1" destOrd="1" presId="urn:microsoft.com/office/officeart/2005/8/layout/cycle4"/>
    <dgm:cxn modelId="{B17CB241-B61E-4CE9-A880-5E58DF8DC81C}" srcId="{6F50F9A1-0059-4473-B4F9-DA09D6FD0E33}" destId="{B534467D-9CFA-4944-AD0F-8C5EA4FB68F0}" srcOrd="3" destOrd="0" parTransId="{B620DEFE-8F22-4763-82CE-95EDC89A4664}" sibTransId="{27080331-3D9A-4ED4-AE54-21E66C3DE0CB}"/>
    <dgm:cxn modelId="{F4A25962-1975-4E0B-8D68-6D21A1A004B2}" type="presOf" srcId="{F905C1F2-E136-425A-AB0B-3264D706CA17}" destId="{6902AAF4-84EA-4B6D-B522-55F743BEA201}" srcOrd="0" destOrd="9" presId="urn:microsoft.com/office/officeart/2005/8/layout/cycle4"/>
    <dgm:cxn modelId="{60957D63-353D-4D50-A733-AEBB50D64E68}" type="presOf" srcId="{3DE915C5-6C99-43C0-BAAD-561F7B08B785}" destId="{08B53DB5-66F7-45A0-92C3-08BC70E5C3CD}" srcOrd="0" destOrd="7" presId="urn:microsoft.com/office/officeart/2005/8/layout/cycle4"/>
    <dgm:cxn modelId="{9F778743-DD54-4B2C-99DC-AF057AE8330E}" srcId="{6F50F9A1-0059-4473-B4F9-DA09D6FD0E33}" destId="{90F2FFF1-8113-4FA9-A2A6-6E365E4F921E}" srcOrd="9" destOrd="0" parTransId="{3108D126-7531-4709-A69A-CF505F5AF268}" sibTransId="{2324C934-4349-4BCB-A4BD-FAB80CDAF688}"/>
    <dgm:cxn modelId="{2FD1D145-2DFA-4022-B3B1-748F89C99877}" type="presOf" srcId="{13F7DF61-4197-4712-B1BC-5E3A556AD2B7}" destId="{B933231B-C09C-4F60-AFB5-0F87BEFCC03D}" srcOrd="1" destOrd="4" presId="urn:microsoft.com/office/officeart/2005/8/layout/cycle4"/>
    <dgm:cxn modelId="{27E18947-5425-43CC-AA33-D91CAF4922F0}" type="presOf" srcId="{4AF76729-0E38-40E5-A893-DE07BF891D67}" destId="{ED379D4A-9D3D-42CE-A5A2-DA55A00B7DC3}" srcOrd="1" destOrd="0" presId="urn:microsoft.com/office/officeart/2005/8/layout/cycle4"/>
    <dgm:cxn modelId="{57E89F48-0CFF-4CFE-A654-1FAB877A52E9}" type="presOf" srcId="{7A2604AF-AFB4-4780-8D92-77235FDE00AA}" destId="{ED379D4A-9D3D-42CE-A5A2-DA55A00B7DC3}" srcOrd="1" destOrd="2" presId="urn:microsoft.com/office/officeart/2005/8/layout/cycle4"/>
    <dgm:cxn modelId="{D8DE4549-3120-4EC1-8D4A-C24F4AA9104B}" srcId="{6E7E6062-E0ED-4B8C-846E-63DFFE23F500}" destId="{FDEF95D4-0E6B-4F08-B042-887CB9139EA0}" srcOrd="0" destOrd="0" parTransId="{4E7A7D02-44DE-4C7A-A652-1592C33B3433}" sibTransId="{12025F37-DEBF-425C-9F75-8BF2BD2A0937}"/>
    <dgm:cxn modelId="{42ED8869-90F7-4E4F-8EB0-4B28664F3283}" type="presOf" srcId="{6E7E6062-E0ED-4B8C-846E-63DFFE23F500}" destId="{C065F21A-476F-40AB-A773-DBB8EC25DD7E}" srcOrd="0" destOrd="0" presId="urn:microsoft.com/office/officeart/2005/8/layout/cycle4"/>
    <dgm:cxn modelId="{7554B649-194E-4774-90FD-A505DD23E893}" type="presOf" srcId="{13F7DF61-4197-4712-B1BC-5E3A556AD2B7}" destId="{6902AAF4-84EA-4B6D-B522-55F743BEA201}" srcOrd="0" destOrd="4" presId="urn:microsoft.com/office/officeart/2005/8/layout/cycle4"/>
    <dgm:cxn modelId="{83326D4A-B987-422B-BBE6-77EEA72ED380}" type="presOf" srcId="{AAF227C3-27C7-4FCA-8E0B-EB44DF4D3DE4}" destId="{2A4DDF8F-C011-416B-9BBF-9ABE2292319A}" srcOrd="0" destOrd="3" presId="urn:microsoft.com/office/officeart/2005/8/layout/cycle4"/>
    <dgm:cxn modelId="{7B8B916A-07B0-46E7-8EC8-010588B6674C}" type="presOf" srcId="{F72963BB-B2BA-43A7-8F86-5BE40F049204}" destId="{B933231B-C09C-4F60-AFB5-0F87BEFCC03D}" srcOrd="1" destOrd="8" presId="urn:microsoft.com/office/officeart/2005/8/layout/cycle4"/>
    <dgm:cxn modelId="{0AE4656C-C073-4BF3-A259-33DF0E83FC37}" srcId="{F8F6E554-56CC-4699-A733-A096CCDB4830}" destId="{F72963BB-B2BA-43A7-8F86-5BE40F049204}" srcOrd="8" destOrd="0" parTransId="{9ADE4B6D-E611-4FFD-9F59-727DAFC6FFCA}" sibTransId="{038D9F40-BBD7-4D19-904F-40F03B1155C8}"/>
    <dgm:cxn modelId="{AAADB26F-DEA6-4A35-B9E5-C29B0089C9AE}" srcId="{16783F05-7269-4FBC-B788-2C5692AA4FB4}" destId="{7A2604AF-AFB4-4780-8D92-77235FDE00AA}" srcOrd="2" destOrd="0" parTransId="{754BC33C-5513-4264-85A8-50962F2FD831}" sibTransId="{0C73BD0B-2DE1-4234-AC13-E645A061F80C}"/>
    <dgm:cxn modelId="{9CBFFF72-67C0-438C-B608-99029049989E}" srcId="{6F50F9A1-0059-4473-B4F9-DA09D6FD0E33}" destId="{B9B89FB3-5665-46FA-A6C6-B06885AFA57D}" srcOrd="5" destOrd="0" parTransId="{6D60E53A-D9E1-4756-A92A-A477C7186485}" sibTransId="{D69CA612-5FF1-48E5-89D6-78CDC05E8D00}"/>
    <dgm:cxn modelId="{10CCF974-91AC-4617-9DC5-F440040FCC7D}" srcId="{6F50F9A1-0059-4473-B4F9-DA09D6FD0E33}" destId="{D1514B11-9024-4BA4-8EDA-843F141E264F}" srcOrd="1" destOrd="0" parTransId="{2B9449C6-D193-4250-B490-AC4C39E31390}" sibTransId="{DCB74E55-A803-4726-A313-AA606C550D27}"/>
    <dgm:cxn modelId="{DF859D55-911B-4C50-805C-0AFB99367F1F}" srcId="{F8F6E554-56CC-4699-A733-A096CCDB4830}" destId="{C9923E36-D645-4F24-B482-09C21699AE71}" srcOrd="7" destOrd="0" parTransId="{6107B5E2-D008-42EB-AD94-B7C0293AD8F6}" sibTransId="{193B1E0F-74E5-41B1-9FE2-71AFC69B5E82}"/>
    <dgm:cxn modelId="{D2495E76-E8D1-4CC5-8BB7-4885016F4C4D}" type="presOf" srcId="{90F2FFF1-8113-4FA9-A2A6-6E365E4F921E}" destId="{08B53DB5-66F7-45A0-92C3-08BC70E5C3CD}" srcOrd="0" destOrd="9" presId="urn:microsoft.com/office/officeart/2005/8/layout/cycle4"/>
    <dgm:cxn modelId="{7DC2A056-552C-48E1-B4B2-F6570E8C5097}" srcId="{F8F6E554-56CC-4699-A733-A096CCDB4830}" destId="{8E1A1EF2-8B6B-4B5F-B13E-15E4DBEEEE41}" srcOrd="2" destOrd="0" parTransId="{0A224CB0-7179-4E34-9B05-AFD74F389398}" sibTransId="{BDA088F4-DB1A-454E-8CE2-29AA3EFCD8FB}"/>
    <dgm:cxn modelId="{3F464477-44A9-49F1-8C60-FFD543B409F1}" type="presOf" srcId="{B534467D-9CFA-4944-AD0F-8C5EA4FB68F0}" destId="{D551BEFC-680E-4CF8-909A-7AF6AD94FA90}" srcOrd="1" destOrd="3" presId="urn:microsoft.com/office/officeart/2005/8/layout/cycle4"/>
    <dgm:cxn modelId="{558F7977-6299-411D-90F2-D79C81FBF4B6}" type="presOf" srcId="{FDEF95D4-0E6B-4F08-B042-887CB9139EA0}" destId="{0C756387-550F-4BDB-8FB4-DA493B1B6883}" srcOrd="1" destOrd="0" presId="urn:microsoft.com/office/officeart/2005/8/layout/cycle4"/>
    <dgm:cxn modelId="{DF1F2378-DCB6-44C5-B7A8-6EE6DA73A3F0}" type="presOf" srcId="{F8F6E554-56CC-4699-A733-A096CCDB4830}" destId="{E39CA227-AD46-4110-9CB7-A764E6D3B558}" srcOrd="0" destOrd="0" presId="urn:microsoft.com/office/officeart/2005/8/layout/cycle4"/>
    <dgm:cxn modelId="{DAFA9C78-317C-449C-A792-AF9623920834}" type="presOf" srcId="{C9923E36-D645-4F24-B482-09C21699AE71}" destId="{6902AAF4-84EA-4B6D-B522-55F743BEA201}" srcOrd="0" destOrd="7" presId="urn:microsoft.com/office/officeart/2005/8/layout/cycle4"/>
    <dgm:cxn modelId="{D289EF59-894F-48EF-A0C8-7CBE8F4AB130}" srcId="{F8F6E554-56CC-4699-A733-A096CCDB4830}" destId="{CCB6D655-CAC7-4424-A365-4EB539B09D2C}" srcOrd="6" destOrd="0" parTransId="{C790B2A7-8245-4819-B8A7-D9D96E217186}" sibTransId="{056CEA56-B23A-4AE0-89EF-1DA128585538}"/>
    <dgm:cxn modelId="{38850A82-79BA-49CF-B4A9-10A266643182}" type="presOf" srcId="{5BF4B527-9884-4CB3-AE20-A769EA1FD5AF}" destId="{B933231B-C09C-4F60-AFB5-0F87BEFCC03D}" srcOrd="1" destOrd="3" presId="urn:microsoft.com/office/officeart/2005/8/layout/cycle4"/>
    <dgm:cxn modelId="{2DBFCE84-0729-4474-BA29-3CCBC44751F2}" type="presOf" srcId="{1E7726F8-648A-4344-B433-10396E9D01EE}" destId="{B933231B-C09C-4F60-AFB5-0F87BEFCC03D}" srcOrd="1" destOrd="0" presId="urn:microsoft.com/office/officeart/2005/8/layout/cycle4"/>
    <dgm:cxn modelId="{DEB09888-65DC-41AF-98BC-4C9E1C9A9B54}" srcId="{6F50F9A1-0059-4473-B4F9-DA09D6FD0E33}" destId="{5B08224D-CE75-48EF-B82D-B635ECD0EC64}" srcOrd="6" destOrd="0" parTransId="{338E5282-B8CB-4A78-8143-9B61789E71A1}" sibTransId="{24E67EBB-E6CD-4007-B9F2-1648A9B8FC58}"/>
    <dgm:cxn modelId="{780FF68C-E380-43E5-8C5F-438EA4478A30}" type="presOf" srcId="{F72963BB-B2BA-43A7-8F86-5BE40F049204}" destId="{6902AAF4-84EA-4B6D-B522-55F743BEA201}" srcOrd="0" destOrd="8" presId="urn:microsoft.com/office/officeart/2005/8/layout/cycle4"/>
    <dgm:cxn modelId="{61F9538D-0BBD-4904-A671-6FE932CB5C42}" type="presOf" srcId="{4AF76729-0E38-40E5-A893-DE07BF891D67}" destId="{2A4DDF8F-C011-416B-9BBF-9ABE2292319A}" srcOrd="0" destOrd="0" presId="urn:microsoft.com/office/officeart/2005/8/layout/cycle4"/>
    <dgm:cxn modelId="{F164488E-DE16-43C5-BC29-A6F03E9A9C40}" type="presOf" srcId="{1C919123-4484-4BD8-B0A4-73038DE7187C}" destId="{6902AAF4-84EA-4B6D-B522-55F743BEA201}" srcOrd="0" destOrd="1" presId="urn:microsoft.com/office/officeart/2005/8/layout/cycle4"/>
    <dgm:cxn modelId="{8377F692-83C7-498C-A1C7-0C0E2BCBB9DF}" srcId="{F8F6E554-56CC-4699-A733-A096CCDB4830}" destId="{F905C1F2-E136-425A-AB0B-3264D706CA17}" srcOrd="9" destOrd="0" parTransId="{6199CF61-5913-4B41-A4E1-95AEB145FE2C}" sibTransId="{C80856B4-5FB4-4741-8A1C-975DE3D7FBD3}"/>
    <dgm:cxn modelId="{F2B44095-DD59-4F5C-BA75-67A3D0DE3568}" type="presOf" srcId="{5B08224D-CE75-48EF-B82D-B635ECD0EC64}" destId="{08B53DB5-66F7-45A0-92C3-08BC70E5C3CD}" srcOrd="0" destOrd="6" presId="urn:microsoft.com/office/officeart/2005/8/layout/cycle4"/>
    <dgm:cxn modelId="{66237E95-8354-4FBB-BA25-692CF867B9F9}" type="presOf" srcId="{B8768E3D-CA12-40B2-9B2A-92E12607DA8D}" destId="{2A4DDF8F-C011-416B-9BBF-9ABE2292319A}" srcOrd="0" destOrd="1" presId="urn:microsoft.com/office/officeart/2005/8/layout/cycle4"/>
    <dgm:cxn modelId="{AB222F96-FF9A-41C7-B9FF-4E0489F29677}" type="presOf" srcId="{B534467D-9CFA-4944-AD0F-8C5EA4FB68F0}" destId="{08B53DB5-66F7-45A0-92C3-08BC70E5C3CD}" srcOrd="0" destOrd="3" presId="urn:microsoft.com/office/officeart/2005/8/layout/cycle4"/>
    <dgm:cxn modelId="{2C09019E-6580-450A-A2F9-57C5891D2678}" type="presOf" srcId="{8E1A1EF2-8B6B-4B5F-B13E-15E4DBEEEE41}" destId="{B933231B-C09C-4F60-AFB5-0F87BEFCC03D}" srcOrd="1" destOrd="2" presId="urn:microsoft.com/office/officeart/2005/8/layout/cycle4"/>
    <dgm:cxn modelId="{40A8C09E-2CD0-47EF-95A4-F48ACC5CD78F}" srcId="{16783F05-7269-4FBC-B788-2C5692AA4FB4}" destId="{4AF76729-0E38-40E5-A893-DE07BF891D67}" srcOrd="0" destOrd="0" parTransId="{9D3D2E37-27AF-4DA0-9E6F-AC815685A358}" sibTransId="{9137A982-D637-4561-9D53-5CC31F8BCC06}"/>
    <dgm:cxn modelId="{F81D98A1-0AA4-4598-A227-EC33AAC7F651}" srcId="{B9026AB9-4F36-4121-A921-7F9CEA75ED77}" destId="{6E7E6062-E0ED-4B8C-846E-63DFFE23F500}" srcOrd="2" destOrd="0" parTransId="{F5A2734C-134F-4A12-A285-1132EEBBC964}" sibTransId="{A6F740B8-DB01-4BF4-B4E6-238993DE9088}"/>
    <dgm:cxn modelId="{96876AA7-E687-454E-8192-BAB64E581FDE}" srcId="{F8F6E554-56CC-4699-A733-A096CCDB4830}" destId="{13F7DF61-4197-4712-B1BC-5E3A556AD2B7}" srcOrd="4" destOrd="0" parTransId="{86925CB6-D81C-4243-808C-4806AD1B2464}" sibTransId="{B2E88106-5A06-4C15-B6C7-BEC2FE0CAECC}"/>
    <dgm:cxn modelId="{22CBF0A7-566A-4F8D-A2ED-B6015ECF542A}" type="presOf" srcId="{7A2604AF-AFB4-4780-8D92-77235FDE00AA}" destId="{2A4DDF8F-C011-416B-9BBF-9ABE2292319A}" srcOrd="0" destOrd="2" presId="urn:microsoft.com/office/officeart/2005/8/layout/cycle4"/>
    <dgm:cxn modelId="{152976AD-0E10-448B-B36A-7497FF0A254F}" srcId="{F8F6E554-56CC-4699-A733-A096CCDB4830}" destId="{1E7726F8-648A-4344-B433-10396E9D01EE}" srcOrd="0" destOrd="0" parTransId="{F0DDE33B-FF25-4196-AEB7-FDD308D865C5}" sibTransId="{BAA75851-6B1E-43C8-88D3-E68C5637E087}"/>
    <dgm:cxn modelId="{CA86E8B2-C92B-49D3-BBA6-7244EEA872E3}" type="presOf" srcId="{F905C1F2-E136-425A-AB0B-3264D706CA17}" destId="{B933231B-C09C-4F60-AFB5-0F87BEFCC03D}" srcOrd="1" destOrd="9" presId="urn:microsoft.com/office/officeart/2005/8/layout/cycle4"/>
    <dgm:cxn modelId="{FF0AC0B4-0908-46C2-B1B3-2CDD890AF1EF}" srcId="{B9026AB9-4F36-4121-A921-7F9CEA75ED77}" destId="{6F50F9A1-0059-4473-B4F9-DA09D6FD0E33}" srcOrd="1" destOrd="0" parTransId="{8F42BCB3-C137-46A2-9872-8410CB905F01}" sibTransId="{C8EC5301-3AF3-40C2-B1E0-DE581341B1CA}"/>
    <dgm:cxn modelId="{46C03CC3-81D2-4F4C-B697-ED01DEC51311}" type="presOf" srcId="{5694002E-A897-40E6-B682-8B8444F327E8}" destId="{08B53DB5-66F7-45A0-92C3-08BC70E5C3CD}" srcOrd="0" destOrd="2" presId="urn:microsoft.com/office/officeart/2005/8/layout/cycle4"/>
    <dgm:cxn modelId="{9D5C5FC4-B3A7-4F97-BD35-B4A292DC0CE8}" srcId="{6E7E6062-E0ED-4B8C-846E-63DFFE23F500}" destId="{4D65E4A4-4E2B-43C9-998A-576BC9C4228B}" srcOrd="1" destOrd="0" parTransId="{700D0EB2-43A9-43B6-9B92-3DEF23CD9705}" sibTransId="{0115E28A-344B-4A60-B13E-5251A708E476}"/>
    <dgm:cxn modelId="{8C9384C9-27DE-46BA-8372-F3C5076F8D91}" type="presOf" srcId="{8E15C056-51CA-4020-9634-81A74BC47E96}" destId="{6902AAF4-84EA-4B6D-B522-55F743BEA201}" srcOrd="0" destOrd="5" presId="urn:microsoft.com/office/officeart/2005/8/layout/cycle4"/>
    <dgm:cxn modelId="{B40D5ACA-054B-4749-B7B3-5133A900E969}" type="presOf" srcId="{16783F05-7269-4FBC-B788-2C5692AA4FB4}" destId="{19875769-15CB-4207-BA66-3F3E9A524B3C}" srcOrd="0" destOrd="0" presId="urn:microsoft.com/office/officeart/2005/8/layout/cycle4"/>
    <dgm:cxn modelId="{128464CE-0FAD-49AF-9CF9-CF1FC5ED74C7}" type="presOf" srcId="{B9B89FB3-5665-46FA-A6C6-B06885AFA57D}" destId="{08B53DB5-66F7-45A0-92C3-08BC70E5C3CD}" srcOrd="0" destOrd="5" presId="urn:microsoft.com/office/officeart/2005/8/layout/cycle4"/>
    <dgm:cxn modelId="{D4BE6FD2-FAA2-41AD-9B61-E64045EAD9F1}" srcId="{B9026AB9-4F36-4121-A921-7F9CEA75ED77}" destId="{F8F6E554-56CC-4699-A733-A096CCDB4830}" srcOrd="0" destOrd="0" parTransId="{702A2B3F-3DDD-4328-A437-2DDF1A0AFB3D}" sibTransId="{A4EA9F8E-904C-4933-8D92-0F53EA375303}"/>
    <dgm:cxn modelId="{C24F43D8-36A2-4E3E-9387-BAD41A893DD8}" type="presOf" srcId="{5B08224D-CE75-48EF-B82D-B635ECD0EC64}" destId="{D551BEFC-680E-4CF8-909A-7AF6AD94FA90}" srcOrd="1" destOrd="6" presId="urn:microsoft.com/office/officeart/2005/8/layout/cycle4"/>
    <dgm:cxn modelId="{3697D3DC-4486-4DC1-9EF9-A354E2B473A6}" type="presOf" srcId="{B8768E3D-CA12-40B2-9B2A-92E12607DA8D}" destId="{ED379D4A-9D3D-42CE-A5A2-DA55A00B7DC3}" srcOrd="1" destOrd="1" presId="urn:microsoft.com/office/officeart/2005/8/layout/cycle4"/>
    <dgm:cxn modelId="{EE4D68DE-674C-459A-8B0E-34D3F4088BCF}" type="presOf" srcId="{B9026AB9-4F36-4121-A921-7F9CEA75ED77}" destId="{AD6499AB-D9DC-4CFD-B519-605C7840EE47}" srcOrd="0" destOrd="0" presId="urn:microsoft.com/office/officeart/2005/8/layout/cycle4"/>
    <dgm:cxn modelId="{77B40FDF-F808-4B31-A9C4-5E9070A58391}" srcId="{6F50F9A1-0059-4473-B4F9-DA09D6FD0E33}" destId="{BC58FB40-A7C1-444D-A92B-702D09B552A7}" srcOrd="0" destOrd="0" parTransId="{78ED9D01-BDA9-4875-B65E-16E1A161C5FA}" sibTransId="{B6ECA2E4-3380-4136-BB4E-98B489915F73}"/>
    <dgm:cxn modelId="{036E71E5-DC19-49A8-9490-7B21C60CC496}" type="presOf" srcId="{8E1A1EF2-8B6B-4B5F-B13E-15E4DBEEEE41}" destId="{6902AAF4-84EA-4B6D-B522-55F743BEA201}" srcOrd="0" destOrd="2" presId="urn:microsoft.com/office/officeart/2005/8/layout/cycle4"/>
    <dgm:cxn modelId="{516179E5-D464-47A4-876E-825B66507A86}" type="presOf" srcId="{BC58FB40-A7C1-444D-A92B-702D09B552A7}" destId="{08B53DB5-66F7-45A0-92C3-08BC70E5C3CD}" srcOrd="0" destOrd="0" presId="urn:microsoft.com/office/officeart/2005/8/layout/cycle4"/>
    <dgm:cxn modelId="{986377ED-79DE-46F2-AC01-36B08D0AAAD9}" type="presOf" srcId="{AAF227C3-27C7-4FCA-8E0B-EB44DF4D3DE4}" destId="{ED379D4A-9D3D-42CE-A5A2-DA55A00B7DC3}" srcOrd="1" destOrd="3" presId="urn:microsoft.com/office/officeart/2005/8/layout/cycle4"/>
    <dgm:cxn modelId="{81F9F8EE-7E8C-47C5-9AB2-B0E23748596E}" type="presOf" srcId="{CCB6D655-CAC7-4424-A365-4EB539B09D2C}" destId="{6902AAF4-84EA-4B6D-B522-55F743BEA201}" srcOrd="0" destOrd="6" presId="urn:microsoft.com/office/officeart/2005/8/layout/cycle4"/>
    <dgm:cxn modelId="{78CE01F1-1C15-4610-955F-BFE1A390A473}" type="presOf" srcId="{8E15C056-51CA-4020-9634-81A74BC47E96}" destId="{B933231B-C09C-4F60-AFB5-0F87BEFCC03D}" srcOrd="1" destOrd="5" presId="urn:microsoft.com/office/officeart/2005/8/layout/cycle4"/>
    <dgm:cxn modelId="{657452F1-AE7E-4B5F-8E40-A35E8D239463}" srcId="{6F50F9A1-0059-4473-B4F9-DA09D6FD0E33}" destId="{5694002E-A897-40E6-B682-8B8444F327E8}" srcOrd="2" destOrd="0" parTransId="{13D4322F-E787-4785-A851-F554410365D1}" sibTransId="{0671B482-835E-4E84-B671-B7413501F743}"/>
    <dgm:cxn modelId="{8BA8C4F6-5010-406E-94F5-A865C3DECBE6}" type="presOf" srcId="{FDEF95D4-0E6B-4F08-B042-887CB9139EA0}" destId="{B225199E-7446-4263-A072-6C58E4C81AC6}" srcOrd="0" destOrd="0" presId="urn:microsoft.com/office/officeart/2005/8/layout/cycle4"/>
    <dgm:cxn modelId="{78173DF8-C2B4-4D55-85FC-6A0829BF0910}" type="presOf" srcId="{D1514B11-9024-4BA4-8EDA-843F141E264F}" destId="{08B53DB5-66F7-45A0-92C3-08BC70E5C3CD}" srcOrd="0" destOrd="1" presId="urn:microsoft.com/office/officeart/2005/8/layout/cycle4"/>
    <dgm:cxn modelId="{C8D26CFA-AF3C-4E17-A80D-74AC76A02F1B}" type="presOf" srcId="{4D65E4A4-4E2B-43C9-998A-576BC9C4228B}" destId="{0C756387-550F-4BDB-8FB4-DA493B1B6883}" srcOrd="1" destOrd="1" presId="urn:microsoft.com/office/officeart/2005/8/layout/cycle4"/>
    <dgm:cxn modelId="{4FDB47FB-A6C1-4065-9608-83EED1BFB6E9}" type="presOf" srcId="{4D65E4A4-4E2B-43C9-998A-576BC9C4228B}" destId="{B225199E-7446-4263-A072-6C58E4C81AC6}" srcOrd="0" destOrd="1" presId="urn:microsoft.com/office/officeart/2005/8/layout/cycle4"/>
    <dgm:cxn modelId="{4E8CFAFB-434C-49BE-8A7E-8CEA0D2F7B3A}" type="presOf" srcId="{3DE915C5-6C99-43C0-BAAD-561F7B08B785}" destId="{D551BEFC-680E-4CF8-909A-7AF6AD94FA90}" srcOrd="1" destOrd="7" presId="urn:microsoft.com/office/officeart/2005/8/layout/cycle4"/>
    <dgm:cxn modelId="{11FD7AFF-9CE3-4953-861A-C43D5B4F2335}" type="presOf" srcId="{4AD88AD9-9C78-4355-80DA-F4FECA250F59}" destId="{08B53DB5-66F7-45A0-92C3-08BC70E5C3CD}" srcOrd="0" destOrd="4" presId="urn:microsoft.com/office/officeart/2005/8/layout/cycle4"/>
    <dgm:cxn modelId="{67F72A8A-7138-49D1-B71B-CFAB85E05D6A}" type="presParOf" srcId="{AD6499AB-D9DC-4CFD-B519-605C7840EE47}" destId="{AC3C45ED-BDB7-4A82-8A67-79EE53E6E099}" srcOrd="0" destOrd="0" presId="urn:microsoft.com/office/officeart/2005/8/layout/cycle4"/>
    <dgm:cxn modelId="{A93230CA-0911-40E7-BC3F-E64A866D3680}" type="presParOf" srcId="{AC3C45ED-BDB7-4A82-8A67-79EE53E6E099}" destId="{00158849-A10B-4DBA-B928-3540B49CFE86}" srcOrd="0" destOrd="0" presId="urn:microsoft.com/office/officeart/2005/8/layout/cycle4"/>
    <dgm:cxn modelId="{6B9C11BE-099A-4668-9909-81C63D8674FF}" type="presParOf" srcId="{00158849-A10B-4DBA-B928-3540B49CFE86}" destId="{6902AAF4-84EA-4B6D-B522-55F743BEA201}" srcOrd="0" destOrd="0" presId="urn:microsoft.com/office/officeart/2005/8/layout/cycle4"/>
    <dgm:cxn modelId="{22ECCD61-DC31-4A2F-8CEB-8862909D4E9E}" type="presParOf" srcId="{00158849-A10B-4DBA-B928-3540B49CFE86}" destId="{B933231B-C09C-4F60-AFB5-0F87BEFCC03D}" srcOrd="1" destOrd="0" presId="urn:microsoft.com/office/officeart/2005/8/layout/cycle4"/>
    <dgm:cxn modelId="{0BE1A052-BF8B-4DDB-A0A0-67A9D7386CDE}" type="presParOf" srcId="{AC3C45ED-BDB7-4A82-8A67-79EE53E6E099}" destId="{6123C6A8-6EE0-4A02-AF62-4A0A730A481D}" srcOrd="1" destOrd="0" presId="urn:microsoft.com/office/officeart/2005/8/layout/cycle4"/>
    <dgm:cxn modelId="{703A65B5-2995-49A5-A028-8F3B3B7D8420}" type="presParOf" srcId="{6123C6A8-6EE0-4A02-AF62-4A0A730A481D}" destId="{08B53DB5-66F7-45A0-92C3-08BC70E5C3CD}" srcOrd="0" destOrd="0" presId="urn:microsoft.com/office/officeart/2005/8/layout/cycle4"/>
    <dgm:cxn modelId="{89794D27-98C3-4D35-83F9-26A21C2F3F6B}" type="presParOf" srcId="{6123C6A8-6EE0-4A02-AF62-4A0A730A481D}" destId="{D551BEFC-680E-4CF8-909A-7AF6AD94FA90}" srcOrd="1" destOrd="0" presId="urn:microsoft.com/office/officeart/2005/8/layout/cycle4"/>
    <dgm:cxn modelId="{B2AABB4D-E0DC-4B13-B21A-0F5B64EBFBEE}" type="presParOf" srcId="{AC3C45ED-BDB7-4A82-8A67-79EE53E6E099}" destId="{C21D9031-F0CE-4F26-A1A9-B3101CE4B8D0}" srcOrd="2" destOrd="0" presId="urn:microsoft.com/office/officeart/2005/8/layout/cycle4"/>
    <dgm:cxn modelId="{FE5E75DC-7072-4962-A014-30986C0DCDF5}" type="presParOf" srcId="{C21D9031-F0CE-4F26-A1A9-B3101CE4B8D0}" destId="{B225199E-7446-4263-A072-6C58E4C81AC6}" srcOrd="0" destOrd="0" presId="urn:microsoft.com/office/officeart/2005/8/layout/cycle4"/>
    <dgm:cxn modelId="{97F148C9-49BA-4B24-BCC5-B111F158E64A}" type="presParOf" srcId="{C21D9031-F0CE-4F26-A1A9-B3101CE4B8D0}" destId="{0C756387-550F-4BDB-8FB4-DA493B1B6883}" srcOrd="1" destOrd="0" presId="urn:microsoft.com/office/officeart/2005/8/layout/cycle4"/>
    <dgm:cxn modelId="{A902DDFE-E89A-496A-8A5B-12899A6C38AF}" type="presParOf" srcId="{AC3C45ED-BDB7-4A82-8A67-79EE53E6E099}" destId="{D5CFB568-93ED-4CF0-923C-2F570B361C4E}" srcOrd="3" destOrd="0" presId="urn:microsoft.com/office/officeart/2005/8/layout/cycle4"/>
    <dgm:cxn modelId="{77CCF9F8-E008-4161-831C-C5872B35A9E8}" type="presParOf" srcId="{D5CFB568-93ED-4CF0-923C-2F570B361C4E}" destId="{2A4DDF8F-C011-416B-9BBF-9ABE2292319A}" srcOrd="0" destOrd="0" presId="urn:microsoft.com/office/officeart/2005/8/layout/cycle4"/>
    <dgm:cxn modelId="{67BF66AD-8E0A-42A5-8F95-2EE8AB42E308}" type="presParOf" srcId="{D5CFB568-93ED-4CF0-923C-2F570B361C4E}" destId="{ED379D4A-9D3D-42CE-A5A2-DA55A00B7DC3}" srcOrd="1" destOrd="0" presId="urn:microsoft.com/office/officeart/2005/8/layout/cycle4"/>
    <dgm:cxn modelId="{73BD89EE-6277-45D3-9EA2-66DAD64D8EC6}" type="presParOf" srcId="{AC3C45ED-BDB7-4A82-8A67-79EE53E6E099}" destId="{1CEE9A6E-A649-45B1-9736-2E7970400535}" srcOrd="4" destOrd="0" presId="urn:microsoft.com/office/officeart/2005/8/layout/cycle4"/>
    <dgm:cxn modelId="{5130449B-11CB-4F14-AE50-02B9CA2B7583}" type="presParOf" srcId="{AD6499AB-D9DC-4CFD-B519-605C7840EE47}" destId="{C77BCEAB-82FD-4858-8314-C486DDF51274}" srcOrd="1" destOrd="0" presId="urn:microsoft.com/office/officeart/2005/8/layout/cycle4"/>
    <dgm:cxn modelId="{AA21103D-E787-4F7F-8026-485449A8CC85}" type="presParOf" srcId="{C77BCEAB-82FD-4858-8314-C486DDF51274}" destId="{E39CA227-AD46-4110-9CB7-A764E6D3B558}" srcOrd="0" destOrd="0" presId="urn:microsoft.com/office/officeart/2005/8/layout/cycle4"/>
    <dgm:cxn modelId="{4EB182DD-C738-4256-A77B-AC902E6F8C88}" type="presParOf" srcId="{C77BCEAB-82FD-4858-8314-C486DDF51274}" destId="{95DB8FFA-4FD5-4872-BFDE-DB2FC7222799}" srcOrd="1" destOrd="0" presId="urn:microsoft.com/office/officeart/2005/8/layout/cycle4"/>
    <dgm:cxn modelId="{EFACF1F9-A818-40E0-AC9B-FB5CC202CA4F}" type="presParOf" srcId="{C77BCEAB-82FD-4858-8314-C486DDF51274}" destId="{C065F21A-476F-40AB-A773-DBB8EC25DD7E}" srcOrd="2" destOrd="0" presId="urn:microsoft.com/office/officeart/2005/8/layout/cycle4"/>
    <dgm:cxn modelId="{539160DE-F61C-44E7-AA9D-9EC93CC1A0D6}" type="presParOf" srcId="{C77BCEAB-82FD-4858-8314-C486DDF51274}" destId="{19875769-15CB-4207-BA66-3F3E9A524B3C}" srcOrd="3" destOrd="0" presId="urn:microsoft.com/office/officeart/2005/8/layout/cycle4"/>
    <dgm:cxn modelId="{DE1C2308-A024-4726-92F8-CFF2AADBFE9B}" type="presParOf" srcId="{C77BCEAB-82FD-4858-8314-C486DDF51274}" destId="{35B73275-FCC8-410E-91A1-C95FC0EE3230}" srcOrd="4" destOrd="0" presId="urn:microsoft.com/office/officeart/2005/8/layout/cycle4"/>
    <dgm:cxn modelId="{8D4AEB6A-9699-4545-8987-3DAE39C64F05}" type="presParOf" srcId="{AD6499AB-D9DC-4CFD-B519-605C7840EE47}" destId="{B554DF31-433C-4C22-BA92-8031E55784CC}" srcOrd="2" destOrd="0" presId="urn:microsoft.com/office/officeart/2005/8/layout/cycle4"/>
    <dgm:cxn modelId="{202AC5B4-FB11-45AF-B851-6A380F361BEE}" type="presParOf" srcId="{AD6499AB-D9DC-4CFD-B519-605C7840EE47}" destId="{CA007992-028B-4104-A457-32AFF154C3E7}"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026AB9-4F36-4121-A921-7F9CEA75ED77}"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F8F6E554-56CC-4699-A733-A096CCDB4830}">
      <dgm:prSet phldrT="[Text]" custT="1"/>
      <dgm:spPr>
        <a:solidFill>
          <a:schemeClr val="tx2">
            <a:lumMod val="75000"/>
          </a:schemeClr>
        </a:solidFill>
      </dgm:spPr>
      <dgm:t>
        <a:bodyPr/>
        <a:lstStyle/>
        <a:p>
          <a:pPr algn="l"/>
          <a:r>
            <a:rPr lang="en-US" sz="1800" err="1"/>
            <a:t>Kotona</a:t>
          </a:r>
          <a:r>
            <a:rPr lang="en-US" sz="1800"/>
            <a:t> </a:t>
          </a:r>
          <a:r>
            <a:rPr lang="en-US" sz="1800" err="1"/>
            <a:t>asumisen</a:t>
          </a:r>
          <a:r>
            <a:rPr lang="en-US" sz="1800"/>
            <a:t> </a:t>
          </a:r>
          <a:r>
            <a:rPr lang="en-US" sz="1800" err="1"/>
            <a:t>mahdollista-minen</a:t>
          </a:r>
          <a:endParaRPr lang="en-US" sz="1800"/>
        </a:p>
        <a:p>
          <a:pPr algn="l"/>
          <a:endParaRPr lang="en-US" sz="1800"/>
        </a:p>
      </dgm:t>
    </dgm:pt>
    <dgm:pt modelId="{702A2B3F-3DDD-4328-A437-2DDF1A0AFB3D}" type="parTrans" cxnId="{D4BE6FD2-FAA2-41AD-9B61-E64045EAD9F1}">
      <dgm:prSet/>
      <dgm:spPr/>
      <dgm:t>
        <a:bodyPr/>
        <a:lstStyle/>
        <a:p>
          <a:endParaRPr lang="en-US"/>
        </a:p>
      </dgm:t>
    </dgm:pt>
    <dgm:pt modelId="{A4EA9F8E-904C-4933-8D92-0F53EA375303}" type="sibTrans" cxnId="{D4BE6FD2-FAA2-41AD-9B61-E64045EAD9F1}">
      <dgm:prSet/>
      <dgm:spPr/>
      <dgm:t>
        <a:bodyPr/>
        <a:lstStyle/>
        <a:p>
          <a:endParaRPr lang="en-US"/>
        </a:p>
      </dgm:t>
    </dgm:pt>
    <dgm:pt modelId="{FDF36A52-BF8C-475F-BC18-08F79659D374}">
      <dgm:prSet phldrT="[Text]" custT="1"/>
      <dgm:spPr>
        <a:ln>
          <a:solidFill>
            <a:schemeClr val="tx1"/>
          </a:solidFill>
        </a:ln>
      </dgm:spPr>
      <dgm:t>
        <a:bodyPr/>
        <a:lstStyle/>
        <a:p>
          <a:r>
            <a:rPr lang="en-US" sz="1200" err="1"/>
            <a:t>Hyvinvoinnin</a:t>
          </a:r>
          <a:r>
            <a:rPr lang="en-US" sz="1200"/>
            <a:t> ja </a:t>
          </a:r>
          <a:r>
            <a:rPr lang="en-US" sz="1200" err="1"/>
            <a:t>terveyden</a:t>
          </a:r>
          <a:r>
            <a:rPr lang="en-US" sz="1200"/>
            <a:t> </a:t>
          </a:r>
          <a:r>
            <a:rPr lang="en-US" sz="1200" err="1"/>
            <a:t>edistämisen</a:t>
          </a:r>
          <a:r>
            <a:rPr lang="en-US" sz="1200"/>
            <a:t> </a:t>
          </a:r>
          <a:r>
            <a:rPr lang="en-US" sz="1200" err="1"/>
            <a:t>palvelut</a:t>
          </a:r>
          <a:endParaRPr lang="en-US" sz="1200"/>
        </a:p>
      </dgm:t>
    </dgm:pt>
    <dgm:pt modelId="{FBF5BD53-BAB6-4886-81A5-0B681AF736FD}" type="parTrans" cxnId="{47957EBB-21E1-46AA-BF9B-3BE06ADE51F8}">
      <dgm:prSet/>
      <dgm:spPr/>
      <dgm:t>
        <a:bodyPr/>
        <a:lstStyle/>
        <a:p>
          <a:endParaRPr lang="en-US"/>
        </a:p>
      </dgm:t>
    </dgm:pt>
    <dgm:pt modelId="{0DF80497-544F-4049-B1C9-15B799A0BC4E}" type="sibTrans" cxnId="{47957EBB-21E1-46AA-BF9B-3BE06ADE51F8}">
      <dgm:prSet/>
      <dgm:spPr/>
      <dgm:t>
        <a:bodyPr/>
        <a:lstStyle/>
        <a:p>
          <a:endParaRPr lang="en-US"/>
        </a:p>
      </dgm:t>
    </dgm:pt>
    <dgm:pt modelId="{6F50F9A1-0059-4473-B4F9-DA09D6FD0E33}">
      <dgm:prSet phldrT="[Text]" custT="1"/>
      <dgm:spPr>
        <a:solidFill>
          <a:schemeClr val="tx2">
            <a:lumMod val="75000"/>
          </a:schemeClr>
        </a:solidFill>
      </dgm:spPr>
      <dgm:t>
        <a:bodyPr/>
        <a:lstStyle/>
        <a:p>
          <a:pPr algn="r"/>
          <a:r>
            <a:rPr lang="en-US" sz="1800"/>
            <a:t>Sosiaali- </a:t>
          </a:r>
        </a:p>
        <a:p>
          <a:pPr algn="r"/>
          <a:r>
            <a:rPr lang="en-US" sz="1800"/>
            <a:t>ja </a:t>
          </a:r>
          <a:r>
            <a:rPr lang="en-US" sz="1800" err="1"/>
            <a:t>terveys-keskus</a:t>
          </a:r>
          <a:endParaRPr lang="en-US" sz="1800"/>
        </a:p>
      </dgm:t>
    </dgm:pt>
    <dgm:pt modelId="{8F42BCB3-C137-46A2-9872-8410CB905F01}" type="parTrans" cxnId="{FF0AC0B4-0908-46C2-B1B3-2CDD890AF1EF}">
      <dgm:prSet/>
      <dgm:spPr/>
      <dgm:t>
        <a:bodyPr/>
        <a:lstStyle/>
        <a:p>
          <a:endParaRPr lang="en-US"/>
        </a:p>
      </dgm:t>
    </dgm:pt>
    <dgm:pt modelId="{C8EC5301-3AF3-40C2-B1E0-DE581341B1CA}" type="sibTrans" cxnId="{FF0AC0B4-0908-46C2-B1B3-2CDD890AF1EF}">
      <dgm:prSet/>
      <dgm:spPr/>
      <dgm:t>
        <a:bodyPr/>
        <a:lstStyle/>
        <a:p>
          <a:endParaRPr lang="en-US"/>
        </a:p>
      </dgm:t>
    </dgm:pt>
    <dgm:pt modelId="{EECD1A6B-AB59-4433-ABF5-4D462A1667B5}">
      <dgm:prSet phldrT="[Text]" custT="1"/>
      <dgm:spPr>
        <a:ln>
          <a:solidFill>
            <a:schemeClr val="tx1"/>
          </a:solidFill>
        </a:ln>
      </dgm:spPr>
      <dgm:t>
        <a:bodyPr/>
        <a:lstStyle/>
        <a:p>
          <a:r>
            <a:rPr lang="en-US" sz="1200" err="1"/>
            <a:t>Suunterveydenhuolto</a:t>
          </a:r>
          <a:endParaRPr lang="en-US" sz="1200"/>
        </a:p>
      </dgm:t>
    </dgm:pt>
    <dgm:pt modelId="{0D1DC3C8-C16A-4908-9476-F2334553FB52}" type="parTrans" cxnId="{E1C4A6A8-CE10-4136-BF93-05C2BBD368B1}">
      <dgm:prSet/>
      <dgm:spPr/>
      <dgm:t>
        <a:bodyPr/>
        <a:lstStyle/>
        <a:p>
          <a:endParaRPr lang="en-US"/>
        </a:p>
      </dgm:t>
    </dgm:pt>
    <dgm:pt modelId="{AD13B79F-9364-4AE5-B083-D0552C8EA0C6}" type="sibTrans" cxnId="{E1C4A6A8-CE10-4136-BF93-05C2BBD368B1}">
      <dgm:prSet/>
      <dgm:spPr/>
      <dgm:t>
        <a:bodyPr/>
        <a:lstStyle/>
        <a:p>
          <a:endParaRPr lang="en-US"/>
        </a:p>
      </dgm:t>
    </dgm:pt>
    <dgm:pt modelId="{6E7E6062-E0ED-4B8C-846E-63DFFE23F500}">
      <dgm:prSet phldrT="[Text]" custT="1"/>
      <dgm:spPr>
        <a:solidFill>
          <a:schemeClr val="tx2">
            <a:lumMod val="75000"/>
          </a:schemeClr>
        </a:solidFill>
      </dgm:spPr>
      <dgm:t>
        <a:bodyPr/>
        <a:lstStyle/>
        <a:p>
          <a:pPr algn="r"/>
          <a:r>
            <a:rPr lang="en-US" sz="1800" err="1">
              <a:solidFill>
                <a:schemeClr val="bg1"/>
              </a:solidFill>
            </a:rPr>
            <a:t>Sairaalapal-velut</a:t>
          </a:r>
          <a:r>
            <a:rPr lang="en-US" sz="1800">
              <a:solidFill>
                <a:schemeClr val="bg1"/>
              </a:solidFill>
            </a:rPr>
            <a:t> ja </a:t>
          </a:r>
          <a:r>
            <a:rPr lang="en-US" sz="1800" err="1">
              <a:solidFill>
                <a:schemeClr val="bg1"/>
              </a:solidFill>
            </a:rPr>
            <a:t>päivystys</a:t>
          </a:r>
          <a:endParaRPr lang="en-US" sz="1800">
            <a:solidFill>
              <a:schemeClr val="bg1"/>
            </a:solidFill>
          </a:endParaRPr>
        </a:p>
      </dgm:t>
    </dgm:pt>
    <dgm:pt modelId="{F5A2734C-134F-4A12-A285-1132EEBBC964}" type="parTrans" cxnId="{F81D98A1-0AA4-4598-A227-EC33AAC7F651}">
      <dgm:prSet/>
      <dgm:spPr/>
      <dgm:t>
        <a:bodyPr/>
        <a:lstStyle/>
        <a:p>
          <a:endParaRPr lang="en-US"/>
        </a:p>
      </dgm:t>
    </dgm:pt>
    <dgm:pt modelId="{A6F740B8-DB01-4BF4-B4E6-238993DE9088}" type="sibTrans" cxnId="{F81D98A1-0AA4-4598-A227-EC33AAC7F651}">
      <dgm:prSet/>
      <dgm:spPr/>
      <dgm:t>
        <a:bodyPr/>
        <a:lstStyle/>
        <a:p>
          <a:endParaRPr lang="en-US"/>
        </a:p>
      </dgm:t>
    </dgm:pt>
    <dgm:pt modelId="{4D65E4A4-4E2B-43C9-998A-576BC9C4228B}">
      <dgm:prSet phldrT="[Text]" custT="1"/>
      <dgm:spPr>
        <a:ln>
          <a:solidFill>
            <a:schemeClr val="tx1"/>
          </a:solidFill>
        </a:ln>
      </dgm:spPr>
      <dgm:t>
        <a:bodyPr/>
        <a:lstStyle/>
        <a:p>
          <a:r>
            <a:rPr lang="en-US" sz="1200" err="1"/>
            <a:t>Somaattinen</a:t>
          </a:r>
          <a:r>
            <a:rPr lang="en-US" sz="1200"/>
            <a:t> </a:t>
          </a:r>
          <a:r>
            <a:rPr lang="en-US" sz="1200" err="1"/>
            <a:t>erikoissairaanhoito</a:t>
          </a:r>
          <a:endParaRPr lang="en-US" sz="1200"/>
        </a:p>
      </dgm:t>
    </dgm:pt>
    <dgm:pt modelId="{700D0EB2-43A9-43B6-9B92-3DEF23CD9705}" type="parTrans" cxnId="{9D5C5FC4-B3A7-4F97-BD35-B4A292DC0CE8}">
      <dgm:prSet/>
      <dgm:spPr/>
      <dgm:t>
        <a:bodyPr/>
        <a:lstStyle/>
        <a:p>
          <a:endParaRPr lang="en-US"/>
        </a:p>
      </dgm:t>
    </dgm:pt>
    <dgm:pt modelId="{0115E28A-344B-4A60-B13E-5251A708E476}" type="sibTrans" cxnId="{9D5C5FC4-B3A7-4F97-BD35-B4A292DC0CE8}">
      <dgm:prSet/>
      <dgm:spPr/>
      <dgm:t>
        <a:bodyPr/>
        <a:lstStyle/>
        <a:p>
          <a:endParaRPr lang="en-US"/>
        </a:p>
      </dgm:t>
    </dgm:pt>
    <dgm:pt modelId="{16783F05-7269-4FBC-B788-2C5692AA4FB4}">
      <dgm:prSet phldrT="[Text]" custT="1"/>
      <dgm:spPr>
        <a:solidFill>
          <a:schemeClr val="tx2">
            <a:lumMod val="75000"/>
          </a:schemeClr>
        </a:solidFill>
      </dgm:spPr>
      <dgm:t>
        <a:bodyPr/>
        <a:lstStyle/>
        <a:p>
          <a:pPr algn="l"/>
          <a:r>
            <a:rPr lang="en-US" sz="1600" err="1"/>
            <a:t>Ympärivuoro</a:t>
          </a:r>
          <a:r>
            <a:rPr lang="en-US" sz="1600"/>
            <a:t>- </a:t>
          </a:r>
          <a:r>
            <a:rPr lang="en-US" sz="1600" err="1"/>
            <a:t>kautiset</a:t>
          </a:r>
          <a:r>
            <a:rPr lang="en-US" sz="1600"/>
            <a:t> </a:t>
          </a:r>
          <a:r>
            <a:rPr lang="en-US" sz="1600" err="1"/>
            <a:t>palvelut</a:t>
          </a:r>
          <a:endParaRPr lang="en-US" sz="1600"/>
        </a:p>
      </dgm:t>
    </dgm:pt>
    <dgm:pt modelId="{701A3434-18E8-4B37-9FDC-18A40EB2C14E}" type="parTrans" cxnId="{9672650A-1FB7-4E03-870F-5A0BCFA8400A}">
      <dgm:prSet/>
      <dgm:spPr/>
      <dgm:t>
        <a:bodyPr/>
        <a:lstStyle/>
        <a:p>
          <a:endParaRPr lang="en-US"/>
        </a:p>
      </dgm:t>
    </dgm:pt>
    <dgm:pt modelId="{00D9ED53-095D-421D-ABD6-679B5C9A093B}" type="sibTrans" cxnId="{9672650A-1FB7-4E03-870F-5A0BCFA8400A}">
      <dgm:prSet/>
      <dgm:spPr/>
      <dgm:t>
        <a:bodyPr/>
        <a:lstStyle/>
        <a:p>
          <a:endParaRPr lang="en-US"/>
        </a:p>
      </dgm:t>
    </dgm:pt>
    <dgm:pt modelId="{9C36CDE9-77BB-4485-A48B-0B517E673631}">
      <dgm:prSet phldrT="[Text]" custT="1"/>
      <dgm:spPr>
        <a:ln>
          <a:solidFill>
            <a:schemeClr val="tx1"/>
          </a:solidFill>
        </a:ln>
      </dgm:spPr>
      <dgm:t>
        <a:bodyPr/>
        <a:lstStyle/>
        <a:p>
          <a:r>
            <a:rPr lang="en-US" sz="1200" err="1"/>
            <a:t>Neuvonta</a:t>
          </a:r>
          <a:r>
            <a:rPr lang="en-US" sz="1200"/>
            <a:t> </a:t>
          </a:r>
        </a:p>
      </dgm:t>
    </dgm:pt>
    <dgm:pt modelId="{ED69BE01-6592-456D-BCDF-E9221F1C9A75}" type="parTrans" cxnId="{74895447-7653-4E3A-AE4B-7311B2775BB7}">
      <dgm:prSet/>
      <dgm:spPr/>
      <dgm:t>
        <a:bodyPr/>
        <a:lstStyle/>
        <a:p>
          <a:endParaRPr lang="en-US"/>
        </a:p>
      </dgm:t>
    </dgm:pt>
    <dgm:pt modelId="{91A1B390-2239-413C-AFB5-D13E94DAB6E3}" type="sibTrans" cxnId="{74895447-7653-4E3A-AE4B-7311B2775BB7}">
      <dgm:prSet/>
      <dgm:spPr/>
      <dgm:t>
        <a:bodyPr/>
        <a:lstStyle/>
        <a:p>
          <a:endParaRPr lang="en-US"/>
        </a:p>
      </dgm:t>
    </dgm:pt>
    <dgm:pt modelId="{90F2FFF1-8113-4FA9-A2A6-6E365E4F921E}">
      <dgm:prSet phldrT="[Text]" custT="1"/>
      <dgm:spPr>
        <a:ln>
          <a:solidFill>
            <a:schemeClr val="tx1"/>
          </a:solidFill>
        </a:ln>
      </dgm:spPr>
      <dgm:t>
        <a:bodyPr/>
        <a:lstStyle/>
        <a:p>
          <a:endParaRPr lang="en-US" sz="1100"/>
        </a:p>
      </dgm:t>
    </dgm:pt>
    <dgm:pt modelId="{3108D126-7531-4709-A69A-CF505F5AF268}" type="parTrans" cxnId="{9F778743-DD54-4B2C-99DC-AF057AE8330E}">
      <dgm:prSet/>
      <dgm:spPr/>
      <dgm:t>
        <a:bodyPr/>
        <a:lstStyle/>
        <a:p>
          <a:endParaRPr lang="en-US"/>
        </a:p>
      </dgm:t>
    </dgm:pt>
    <dgm:pt modelId="{2324C934-4349-4BCB-A4BD-FAB80CDAF688}" type="sibTrans" cxnId="{9F778743-DD54-4B2C-99DC-AF057AE8330E}">
      <dgm:prSet/>
      <dgm:spPr/>
      <dgm:t>
        <a:bodyPr/>
        <a:lstStyle/>
        <a:p>
          <a:endParaRPr lang="en-US"/>
        </a:p>
      </dgm:t>
    </dgm:pt>
    <dgm:pt modelId="{A125C777-4D3F-44AC-AB41-8C6239ACF7AE}">
      <dgm:prSet phldrT="[Text]" custT="1"/>
      <dgm:spPr>
        <a:ln>
          <a:solidFill>
            <a:schemeClr val="tx1"/>
          </a:solidFill>
        </a:ln>
      </dgm:spPr>
      <dgm:t>
        <a:bodyPr/>
        <a:lstStyle/>
        <a:p>
          <a:r>
            <a:rPr lang="en-US" sz="1200" err="1"/>
            <a:t>Ohjaus</a:t>
          </a:r>
          <a:endParaRPr lang="en-US" sz="1200"/>
        </a:p>
      </dgm:t>
    </dgm:pt>
    <dgm:pt modelId="{FB459B84-DAA5-4889-9F60-A8D75236D3FC}" type="parTrans" cxnId="{AAC173F4-4E38-4834-B393-308F1EA4E6D0}">
      <dgm:prSet/>
      <dgm:spPr/>
      <dgm:t>
        <a:bodyPr/>
        <a:lstStyle/>
        <a:p>
          <a:endParaRPr lang="fi-FI"/>
        </a:p>
      </dgm:t>
    </dgm:pt>
    <dgm:pt modelId="{F1781440-99CD-4B57-B208-7F9CD4857F55}" type="sibTrans" cxnId="{AAC173F4-4E38-4834-B393-308F1EA4E6D0}">
      <dgm:prSet/>
      <dgm:spPr/>
      <dgm:t>
        <a:bodyPr/>
        <a:lstStyle/>
        <a:p>
          <a:endParaRPr lang="fi-FI"/>
        </a:p>
      </dgm:t>
    </dgm:pt>
    <dgm:pt modelId="{776747F1-62B1-4EF4-8750-7861292C672B}">
      <dgm:prSet phldrT="[Text]" custT="1"/>
      <dgm:spPr>
        <a:ln>
          <a:solidFill>
            <a:schemeClr val="tx1"/>
          </a:solidFill>
        </a:ln>
      </dgm:spPr>
      <dgm:t>
        <a:bodyPr/>
        <a:lstStyle/>
        <a:p>
          <a:r>
            <a:rPr lang="en-US" sz="1200"/>
            <a:t> </a:t>
          </a:r>
          <a:r>
            <a:rPr lang="en-US" sz="1200" err="1"/>
            <a:t>Päihde</a:t>
          </a:r>
          <a:r>
            <a:rPr lang="en-US" sz="1200"/>
            <a:t>- ja </a:t>
          </a:r>
          <a:r>
            <a:rPr lang="en-US" sz="1200" err="1"/>
            <a:t>mielenter</a:t>
          </a:r>
          <a:r>
            <a:rPr lang="en-US" sz="1200"/>
            <a:t>- </a:t>
          </a:r>
          <a:r>
            <a:rPr lang="en-US" sz="1200" err="1"/>
            <a:t>veys</a:t>
          </a:r>
          <a:r>
            <a:rPr lang="en-US" sz="1200"/>
            <a:t>: </a:t>
          </a:r>
          <a:r>
            <a:rPr lang="en-US" sz="1200" err="1"/>
            <a:t>neuvonta</a:t>
          </a:r>
          <a:r>
            <a:rPr lang="en-US" sz="1200"/>
            <a:t> ja </a:t>
          </a:r>
          <a:r>
            <a:rPr lang="en-US" sz="1200" err="1"/>
            <a:t>ohjaus</a:t>
          </a:r>
          <a:endParaRPr lang="en-US" sz="1200"/>
        </a:p>
      </dgm:t>
    </dgm:pt>
    <dgm:pt modelId="{05E261E4-6EF0-4BC8-BB7B-3A1FE4FEF944}" type="parTrans" cxnId="{DBFD5C92-533C-4ED7-B859-4E9C26304AD4}">
      <dgm:prSet/>
      <dgm:spPr/>
      <dgm:t>
        <a:bodyPr/>
        <a:lstStyle/>
        <a:p>
          <a:endParaRPr lang="fi-FI"/>
        </a:p>
      </dgm:t>
    </dgm:pt>
    <dgm:pt modelId="{DBF41BCB-FE4C-48A7-826C-97ABA38C1026}" type="sibTrans" cxnId="{DBFD5C92-533C-4ED7-B859-4E9C26304AD4}">
      <dgm:prSet/>
      <dgm:spPr/>
      <dgm:t>
        <a:bodyPr/>
        <a:lstStyle/>
        <a:p>
          <a:endParaRPr lang="fi-FI"/>
        </a:p>
      </dgm:t>
    </dgm:pt>
    <dgm:pt modelId="{945CF49B-B70E-4D15-B1AE-D772E7C02945}">
      <dgm:prSet phldrT="[Text]" custT="1"/>
      <dgm:spPr>
        <a:ln>
          <a:solidFill>
            <a:schemeClr val="tx1"/>
          </a:solidFill>
        </a:ln>
      </dgm:spPr>
      <dgm:t>
        <a:bodyPr/>
        <a:lstStyle/>
        <a:p>
          <a:r>
            <a:rPr lang="en-US" sz="1200" err="1"/>
            <a:t>Terveysneuvonta</a:t>
          </a:r>
          <a:r>
            <a:rPr lang="en-US" sz="1200"/>
            <a:t> ja </a:t>
          </a:r>
          <a:r>
            <a:rPr lang="en-US" sz="1200" err="1"/>
            <a:t>tarkastukset</a:t>
          </a:r>
          <a:endParaRPr lang="en-US" sz="1200"/>
        </a:p>
      </dgm:t>
    </dgm:pt>
    <dgm:pt modelId="{6162C84E-6FC2-41A5-B48D-E8F5F5868DBD}" type="parTrans" cxnId="{8CD243A2-0F40-4B8D-A655-7613CAEFC9D7}">
      <dgm:prSet/>
      <dgm:spPr/>
      <dgm:t>
        <a:bodyPr/>
        <a:lstStyle/>
        <a:p>
          <a:endParaRPr lang="fi-FI"/>
        </a:p>
      </dgm:t>
    </dgm:pt>
    <dgm:pt modelId="{3605F9BC-014D-4438-84BC-BE044FAA6221}" type="sibTrans" cxnId="{8CD243A2-0F40-4B8D-A655-7613CAEFC9D7}">
      <dgm:prSet/>
      <dgm:spPr/>
      <dgm:t>
        <a:bodyPr/>
        <a:lstStyle/>
        <a:p>
          <a:endParaRPr lang="fi-FI"/>
        </a:p>
      </dgm:t>
    </dgm:pt>
    <dgm:pt modelId="{D5698388-4459-4129-81DE-C019BE7CB642}">
      <dgm:prSet phldrT="[Text]" custT="1"/>
      <dgm:spPr>
        <a:ln>
          <a:solidFill>
            <a:schemeClr val="tx1"/>
          </a:solidFill>
        </a:ln>
      </dgm:spPr>
      <dgm:t>
        <a:bodyPr/>
        <a:lstStyle/>
        <a:p>
          <a:r>
            <a:rPr lang="en-US" sz="1200"/>
            <a:t> </a:t>
          </a:r>
          <a:r>
            <a:rPr lang="en-US" sz="1200" err="1"/>
            <a:t>Etäpalvelut</a:t>
          </a:r>
          <a:endParaRPr lang="en-US" sz="1200"/>
        </a:p>
      </dgm:t>
    </dgm:pt>
    <dgm:pt modelId="{307347F5-E3CE-4E2B-B394-4F6D99294924}" type="parTrans" cxnId="{5A26143B-9BEA-493D-8824-2E553145BC5E}">
      <dgm:prSet/>
      <dgm:spPr/>
      <dgm:t>
        <a:bodyPr/>
        <a:lstStyle/>
        <a:p>
          <a:endParaRPr lang="fi-FI"/>
        </a:p>
      </dgm:t>
    </dgm:pt>
    <dgm:pt modelId="{27ED29E2-D783-42B3-967F-87814BD4A537}" type="sibTrans" cxnId="{5A26143B-9BEA-493D-8824-2E553145BC5E}">
      <dgm:prSet/>
      <dgm:spPr/>
      <dgm:t>
        <a:bodyPr/>
        <a:lstStyle/>
        <a:p>
          <a:endParaRPr lang="fi-FI"/>
        </a:p>
      </dgm:t>
    </dgm:pt>
    <dgm:pt modelId="{C82DFA15-D50A-43A8-A985-432B8B35EC55}">
      <dgm:prSet phldrT="[Text]" custT="1"/>
      <dgm:spPr>
        <a:ln>
          <a:solidFill>
            <a:schemeClr val="tx1"/>
          </a:solidFill>
        </a:ln>
      </dgm:spPr>
      <dgm:t>
        <a:bodyPr/>
        <a:lstStyle/>
        <a:p>
          <a:r>
            <a:rPr lang="en-US" sz="1200"/>
            <a:t> </a:t>
          </a:r>
          <a:r>
            <a:rPr lang="en-US" sz="1200" err="1"/>
            <a:t>Sähköiset</a:t>
          </a:r>
          <a:r>
            <a:rPr lang="en-US" sz="1200"/>
            <a:t> </a:t>
          </a:r>
          <a:r>
            <a:rPr lang="en-US" sz="1200" err="1"/>
            <a:t>palvelut</a:t>
          </a:r>
          <a:endParaRPr lang="en-US" sz="1200"/>
        </a:p>
      </dgm:t>
    </dgm:pt>
    <dgm:pt modelId="{23AB7A7B-2955-42F0-83E7-9CC4CCA19928}" type="parTrans" cxnId="{253428DF-AE19-405F-96C8-1CD8288458AE}">
      <dgm:prSet/>
      <dgm:spPr/>
      <dgm:t>
        <a:bodyPr/>
        <a:lstStyle/>
        <a:p>
          <a:endParaRPr lang="fi-FI"/>
        </a:p>
      </dgm:t>
    </dgm:pt>
    <dgm:pt modelId="{E55758DC-D65C-49DA-84E2-4D62AE9C7872}" type="sibTrans" cxnId="{253428DF-AE19-405F-96C8-1CD8288458AE}">
      <dgm:prSet/>
      <dgm:spPr/>
      <dgm:t>
        <a:bodyPr/>
        <a:lstStyle/>
        <a:p>
          <a:endParaRPr lang="fi-FI"/>
        </a:p>
      </dgm:t>
    </dgm:pt>
    <dgm:pt modelId="{1E7726F8-648A-4344-B433-10396E9D01EE}">
      <dgm:prSet phldrT="[Text]" custT="1"/>
      <dgm:spPr>
        <a:ln>
          <a:solidFill>
            <a:schemeClr val="tx1"/>
          </a:solidFill>
        </a:ln>
      </dgm:spPr>
      <dgm:t>
        <a:bodyPr/>
        <a:lstStyle/>
        <a:p>
          <a:r>
            <a:rPr lang="en-US" sz="1200" err="1"/>
            <a:t>Tukipalvelut</a:t>
          </a:r>
          <a:endParaRPr lang="en-US" sz="1200"/>
        </a:p>
      </dgm:t>
    </dgm:pt>
    <dgm:pt modelId="{F0DDE33B-FF25-4196-AEB7-FDD308D865C5}" type="parTrans" cxnId="{152976AD-0E10-448B-B36A-7497FF0A254F}">
      <dgm:prSet/>
      <dgm:spPr/>
      <dgm:t>
        <a:bodyPr/>
        <a:lstStyle/>
        <a:p>
          <a:endParaRPr lang="en-US"/>
        </a:p>
      </dgm:t>
    </dgm:pt>
    <dgm:pt modelId="{BAA75851-6B1E-43C8-88D3-E68C5637E087}" type="sibTrans" cxnId="{152976AD-0E10-448B-B36A-7497FF0A254F}">
      <dgm:prSet/>
      <dgm:spPr/>
      <dgm:t>
        <a:bodyPr/>
        <a:lstStyle/>
        <a:p>
          <a:endParaRPr lang="en-US"/>
        </a:p>
      </dgm:t>
    </dgm:pt>
    <dgm:pt modelId="{C04790D9-B528-49F5-A91E-7C69479ACA08}">
      <dgm:prSet phldrT="[Text]" custT="1"/>
      <dgm:spPr>
        <a:ln>
          <a:solidFill>
            <a:schemeClr val="tx1"/>
          </a:solidFill>
        </a:ln>
      </dgm:spPr>
      <dgm:t>
        <a:bodyPr/>
        <a:lstStyle/>
        <a:p>
          <a:r>
            <a:rPr lang="en-US" sz="1200" err="1"/>
            <a:t>Omaishoidon</a:t>
          </a:r>
          <a:r>
            <a:rPr lang="en-US" sz="1200"/>
            <a:t> </a:t>
          </a:r>
          <a:r>
            <a:rPr lang="en-US" sz="1200" err="1"/>
            <a:t>tuki</a:t>
          </a:r>
          <a:endParaRPr lang="en-US" sz="1200"/>
        </a:p>
      </dgm:t>
    </dgm:pt>
    <dgm:pt modelId="{A76194D8-9094-4A66-BC78-D5E29ADCA494}" type="parTrans" cxnId="{E2C679B4-8AC2-49C7-A6EA-DD7FE29240CE}">
      <dgm:prSet/>
      <dgm:spPr/>
      <dgm:t>
        <a:bodyPr/>
        <a:lstStyle/>
        <a:p>
          <a:endParaRPr lang="en-US"/>
        </a:p>
      </dgm:t>
    </dgm:pt>
    <dgm:pt modelId="{8D87A6A3-2656-4CEB-81E3-055B86E24BB6}" type="sibTrans" cxnId="{E2C679B4-8AC2-49C7-A6EA-DD7FE29240CE}">
      <dgm:prSet/>
      <dgm:spPr/>
      <dgm:t>
        <a:bodyPr/>
        <a:lstStyle/>
        <a:p>
          <a:endParaRPr lang="en-US"/>
        </a:p>
      </dgm:t>
    </dgm:pt>
    <dgm:pt modelId="{BBA06F38-1038-4AB2-BDBA-18246EB009EE}">
      <dgm:prSet phldrT="[Text]" custT="1"/>
      <dgm:spPr>
        <a:ln>
          <a:solidFill>
            <a:schemeClr val="tx1"/>
          </a:solidFill>
        </a:ln>
      </dgm:spPr>
      <dgm:t>
        <a:bodyPr/>
        <a:lstStyle/>
        <a:p>
          <a:r>
            <a:rPr lang="en-US" sz="1200" err="1"/>
            <a:t>Kotihoito</a:t>
          </a:r>
          <a:r>
            <a:rPr lang="en-US" sz="1200"/>
            <a:t> </a:t>
          </a:r>
        </a:p>
      </dgm:t>
    </dgm:pt>
    <dgm:pt modelId="{78970C74-A4FA-4496-9B38-E7EBC0F5BDC0}" type="parTrans" cxnId="{32ADBC4A-B401-4232-A0A9-71270ABCE2AE}">
      <dgm:prSet/>
      <dgm:spPr/>
      <dgm:t>
        <a:bodyPr/>
        <a:lstStyle/>
        <a:p>
          <a:endParaRPr lang="en-US"/>
        </a:p>
      </dgm:t>
    </dgm:pt>
    <dgm:pt modelId="{3209155D-805C-4172-9ADE-9C0060EE9A5B}" type="sibTrans" cxnId="{32ADBC4A-B401-4232-A0A9-71270ABCE2AE}">
      <dgm:prSet/>
      <dgm:spPr/>
      <dgm:t>
        <a:bodyPr/>
        <a:lstStyle/>
        <a:p>
          <a:endParaRPr lang="en-US"/>
        </a:p>
      </dgm:t>
    </dgm:pt>
    <dgm:pt modelId="{1C215B0D-CC05-481C-8B74-D1CB6AFB6E4D}">
      <dgm:prSet phldrT="[Text]" custT="1"/>
      <dgm:spPr>
        <a:ln>
          <a:solidFill>
            <a:schemeClr val="tx1"/>
          </a:solidFill>
        </a:ln>
      </dgm:spPr>
      <dgm:t>
        <a:bodyPr/>
        <a:lstStyle/>
        <a:p>
          <a:r>
            <a:rPr lang="en-US" sz="1200" err="1"/>
            <a:t>Turvapalvelut</a:t>
          </a:r>
          <a:endParaRPr lang="en-US" sz="1200"/>
        </a:p>
      </dgm:t>
    </dgm:pt>
    <dgm:pt modelId="{5438A26D-4025-4A0A-9356-5AB9B610A1CF}" type="parTrans" cxnId="{BEABCCA7-6612-4156-A3CE-75228FF9A334}">
      <dgm:prSet/>
      <dgm:spPr/>
      <dgm:t>
        <a:bodyPr/>
        <a:lstStyle/>
        <a:p>
          <a:endParaRPr lang="en-US"/>
        </a:p>
      </dgm:t>
    </dgm:pt>
    <dgm:pt modelId="{1E4252C8-8DDD-4A70-BEF4-AA37120EBC59}" type="sibTrans" cxnId="{BEABCCA7-6612-4156-A3CE-75228FF9A334}">
      <dgm:prSet/>
      <dgm:spPr/>
      <dgm:t>
        <a:bodyPr/>
        <a:lstStyle/>
        <a:p>
          <a:endParaRPr lang="en-US"/>
        </a:p>
      </dgm:t>
    </dgm:pt>
    <dgm:pt modelId="{4AF76729-0E38-40E5-A893-DE07BF891D67}">
      <dgm:prSet phldrT="[Text]" custT="1"/>
      <dgm:spPr>
        <a:ln>
          <a:solidFill>
            <a:schemeClr val="tx1"/>
          </a:solidFill>
        </a:ln>
      </dgm:spPr>
      <dgm:t>
        <a:bodyPr/>
        <a:lstStyle/>
        <a:p>
          <a:pPr algn="l"/>
          <a:r>
            <a:rPr lang="en-US" sz="1200" err="1"/>
            <a:t>Hoiva-asuminen</a:t>
          </a:r>
          <a:endParaRPr lang="en-US" sz="1200"/>
        </a:p>
      </dgm:t>
    </dgm:pt>
    <dgm:pt modelId="{9D3D2E37-27AF-4DA0-9E6F-AC815685A358}" type="parTrans" cxnId="{40A8C09E-2CD0-47EF-95A4-F48ACC5CD78F}">
      <dgm:prSet/>
      <dgm:spPr/>
      <dgm:t>
        <a:bodyPr/>
        <a:lstStyle/>
        <a:p>
          <a:endParaRPr lang="en-US"/>
        </a:p>
      </dgm:t>
    </dgm:pt>
    <dgm:pt modelId="{9137A982-D637-4561-9D53-5CC31F8BCC06}" type="sibTrans" cxnId="{40A8C09E-2CD0-47EF-95A4-F48ACC5CD78F}">
      <dgm:prSet/>
      <dgm:spPr/>
      <dgm:t>
        <a:bodyPr/>
        <a:lstStyle/>
        <a:p>
          <a:endParaRPr lang="en-US"/>
        </a:p>
      </dgm:t>
    </dgm:pt>
    <dgm:pt modelId="{27289EE4-815F-4C8F-8A66-FE7655136941}">
      <dgm:prSet phldrT="[Text]" custT="1"/>
      <dgm:spPr>
        <a:ln>
          <a:solidFill>
            <a:schemeClr val="tx1"/>
          </a:solidFill>
        </a:ln>
      </dgm:spPr>
      <dgm:t>
        <a:bodyPr/>
        <a:lstStyle/>
        <a:p>
          <a:pPr algn="l"/>
          <a:r>
            <a:rPr lang="en-US" sz="1200" err="1"/>
            <a:t>Laitoshoito</a:t>
          </a:r>
          <a:endParaRPr lang="en-US" sz="1200"/>
        </a:p>
      </dgm:t>
    </dgm:pt>
    <dgm:pt modelId="{656BD362-DD01-4424-9344-14B5B69E4569}" type="parTrans" cxnId="{85FB4DBB-09A0-4ADB-9599-A6547F62AC5A}">
      <dgm:prSet/>
      <dgm:spPr/>
      <dgm:t>
        <a:bodyPr/>
        <a:lstStyle/>
        <a:p>
          <a:endParaRPr lang="en-US"/>
        </a:p>
      </dgm:t>
    </dgm:pt>
    <dgm:pt modelId="{85513AF7-9CD5-4254-BD99-5AC6A7743CBD}" type="sibTrans" cxnId="{85FB4DBB-09A0-4ADB-9599-A6547F62AC5A}">
      <dgm:prSet/>
      <dgm:spPr/>
      <dgm:t>
        <a:bodyPr/>
        <a:lstStyle/>
        <a:p>
          <a:endParaRPr lang="en-US"/>
        </a:p>
      </dgm:t>
    </dgm:pt>
    <dgm:pt modelId="{C1926542-1E48-4478-8F30-23AD8E8EC572}">
      <dgm:prSet phldrT="[Text]" custT="1"/>
      <dgm:spPr>
        <a:ln>
          <a:solidFill>
            <a:schemeClr val="tx1"/>
          </a:solidFill>
        </a:ln>
      </dgm:spPr>
      <dgm:t>
        <a:bodyPr/>
        <a:lstStyle/>
        <a:p>
          <a:pPr algn="l"/>
          <a:r>
            <a:rPr lang="en-US" sz="1200" err="1"/>
            <a:t>Psykogeriatriset</a:t>
          </a:r>
          <a:r>
            <a:rPr lang="en-US" sz="1200"/>
            <a:t> </a:t>
          </a:r>
          <a:r>
            <a:rPr lang="en-US" sz="1200" err="1"/>
            <a:t>yksiköt</a:t>
          </a:r>
          <a:endParaRPr lang="en-US" sz="1200"/>
        </a:p>
      </dgm:t>
    </dgm:pt>
    <dgm:pt modelId="{F2E32D3B-A71A-4825-BD03-346A8671F82A}" type="parTrans" cxnId="{E7AD8A3C-0CEB-4DF0-99EC-D73A65D797BD}">
      <dgm:prSet/>
      <dgm:spPr/>
      <dgm:t>
        <a:bodyPr/>
        <a:lstStyle/>
        <a:p>
          <a:endParaRPr lang="en-US"/>
        </a:p>
      </dgm:t>
    </dgm:pt>
    <dgm:pt modelId="{67D7F2A5-4C4C-4DA5-9B16-585A9AD05D76}" type="sibTrans" cxnId="{E7AD8A3C-0CEB-4DF0-99EC-D73A65D797BD}">
      <dgm:prSet/>
      <dgm:spPr/>
      <dgm:t>
        <a:bodyPr/>
        <a:lstStyle/>
        <a:p>
          <a:endParaRPr lang="en-US"/>
        </a:p>
      </dgm:t>
    </dgm:pt>
    <dgm:pt modelId="{FDEF95D4-0E6B-4F08-B042-887CB9139EA0}">
      <dgm:prSet phldrT="[Text]" custT="1"/>
      <dgm:spPr>
        <a:ln>
          <a:solidFill>
            <a:schemeClr val="tx1"/>
          </a:solidFill>
        </a:ln>
      </dgm:spPr>
      <dgm:t>
        <a:bodyPr/>
        <a:lstStyle/>
        <a:p>
          <a:endParaRPr lang="en-US" sz="1100"/>
        </a:p>
      </dgm:t>
    </dgm:pt>
    <dgm:pt modelId="{4E7A7D02-44DE-4C7A-A652-1592C33B3433}" type="parTrans" cxnId="{D8DE4549-3120-4EC1-8D4A-C24F4AA9104B}">
      <dgm:prSet/>
      <dgm:spPr/>
      <dgm:t>
        <a:bodyPr/>
        <a:lstStyle/>
        <a:p>
          <a:endParaRPr lang="en-US"/>
        </a:p>
      </dgm:t>
    </dgm:pt>
    <dgm:pt modelId="{12025F37-DEBF-425C-9F75-8BF2BD2A0937}" type="sibTrans" cxnId="{D8DE4549-3120-4EC1-8D4A-C24F4AA9104B}">
      <dgm:prSet/>
      <dgm:spPr/>
      <dgm:t>
        <a:bodyPr/>
        <a:lstStyle/>
        <a:p>
          <a:endParaRPr lang="en-US"/>
        </a:p>
      </dgm:t>
    </dgm:pt>
    <dgm:pt modelId="{BC58FB40-A7C1-444D-A92B-702D09B552A7}">
      <dgm:prSet phldrT="[Text]" custT="1"/>
      <dgm:spPr>
        <a:ln>
          <a:solidFill>
            <a:schemeClr val="tx1"/>
          </a:solidFill>
        </a:ln>
      </dgm:spPr>
      <dgm:t>
        <a:bodyPr/>
        <a:lstStyle/>
        <a:p>
          <a:r>
            <a:rPr lang="en-US" sz="1200" err="1"/>
            <a:t>Kiireettömät</a:t>
          </a:r>
          <a:r>
            <a:rPr lang="en-US" sz="1200"/>
            <a:t> ja </a:t>
          </a:r>
          <a:r>
            <a:rPr lang="en-US" sz="1200" err="1"/>
            <a:t>kiireelliset</a:t>
          </a:r>
          <a:r>
            <a:rPr lang="en-US" sz="1200"/>
            <a:t> </a:t>
          </a:r>
          <a:r>
            <a:rPr lang="en-US" sz="1200" err="1"/>
            <a:t>sosiaali</a:t>
          </a:r>
          <a:r>
            <a:rPr lang="en-US" sz="1200"/>
            <a:t>- ja </a:t>
          </a:r>
          <a:r>
            <a:rPr lang="en-US" sz="1200" err="1"/>
            <a:t>terveydenhuollon</a:t>
          </a:r>
          <a:r>
            <a:rPr lang="en-US" sz="1200"/>
            <a:t> </a:t>
          </a:r>
          <a:r>
            <a:rPr lang="en-US" sz="1200" err="1"/>
            <a:t>käynnit</a:t>
          </a:r>
          <a:endParaRPr lang="en-US" sz="1200"/>
        </a:p>
      </dgm:t>
    </dgm:pt>
    <dgm:pt modelId="{78ED9D01-BDA9-4875-B65E-16E1A161C5FA}" type="parTrans" cxnId="{77B40FDF-F808-4B31-A9C4-5E9070A58391}">
      <dgm:prSet/>
      <dgm:spPr/>
      <dgm:t>
        <a:bodyPr/>
        <a:lstStyle/>
        <a:p>
          <a:endParaRPr lang="en-US"/>
        </a:p>
      </dgm:t>
    </dgm:pt>
    <dgm:pt modelId="{B6ECA2E4-3380-4136-BB4E-98B489915F73}" type="sibTrans" cxnId="{77B40FDF-F808-4B31-A9C4-5E9070A58391}">
      <dgm:prSet/>
      <dgm:spPr/>
      <dgm:t>
        <a:bodyPr/>
        <a:lstStyle/>
        <a:p>
          <a:endParaRPr lang="en-US"/>
        </a:p>
      </dgm:t>
    </dgm:pt>
    <dgm:pt modelId="{9AF79EF7-FECB-4E5A-A7AC-1675F8E7AD44}">
      <dgm:prSet phldrT="[Text]" custT="1"/>
      <dgm:spPr>
        <a:ln>
          <a:solidFill>
            <a:schemeClr val="tx1"/>
          </a:solidFill>
        </a:ln>
      </dgm:spPr>
      <dgm:t>
        <a:bodyPr/>
        <a:lstStyle/>
        <a:p>
          <a:r>
            <a:rPr lang="en-US" sz="1200" err="1"/>
            <a:t>Gerontologinen</a:t>
          </a:r>
          <a:r>
            <a:rPr lang="en-US" sz="1200"/>
            <a:t> </a:t>
          </a:r>
          <a:r>
            <a:rPr lang="en-US" sz="1200" err="1"/>
            <a:t>sosiaalityö</a:t>
          </a:r>
          <a:endParaRPr lang="en-US" sz="1200"/>
        </a:p>
      </dgm:t>
    </dgm:pt>
    <dgm:pt modelId="{0F31D976-E0CC-4BD9-B2D9-C947BAD27DED}" type="parTrans" cxnId="{C961C4AA-A7CE-46C5-9E5C-AFC9974F12E6}">
      <dgm:prSet/>
      <dgm:spPr/>
      <dgm:t>
        <a:bodyPr/>
        <a:lstStyle/>
        <a:p>
          <a:endParaRPr lang="en-US"/>
        </a:p>
      </dgm:t>
    </dgm:pt>
    <dgm:pt modelId="{01E403E1-7A2D-45E5-A2F8-6A56C031A633}" type="sibTrans" cxnId="{C961C4AA-A7CE-46C5-9E5C-AFC9974F12E6}">
      <dgm:prSet/>
      <dgm:spPr/>
      <dgm:t>
        <a:bodyPr/>
        <a:lstStyle/>
        <a:p>
          <a:endParaRPr lang="en-US"/>
        </a:p>
      </dgm:t>
    </dgm:pt>
    <dgm:pt modelId="{F2644702-445F-43C8-B553-442C94522B38}">
      <dgm:prSet phldrT="[Text]" custT="1"/>
      <dgm:spPr>
        <a:ln>
          <a:solidFill>
            <a:schemeClr val="tx1"/>
          </a:solidFill>
        </a:ln>
      </dgm:spPr>
      <dgm:t>
        <a:bodyPr/>
        <a:lstStyle/>
        <a:p>
          <a:r>
            <a:rPr lang="en-US" sz="1200" err="1"/>
            <a:t>Avoterveyden</a:t>
          </a:r>
          <a:r>
            <a:rPr lang="en-US" sz="1200"/>
            <a:t>- ja </a:t>
          </a:r>
          <a:r>
            <a:rPr lang="en-US" sz="1200" err="1"/>
            <a:t>sairaan-hoito</a:t>
          </a:r>
          <a:endParaRPr lang="en-US" sz="1200"/>
        </a:p>
      </dgm:t>
    </dgm:pt>
    <dgm:pt modelId="{2E0C2DB4-7F16-4B96-9B3E-49DBDFEDDC6C}" type="parTrans" cxnId="{459FA23B-AA7F-4A68-B11A-D54A18E8EF8C}">
      <dgm:prSet/>
      <dgm:spPr/>
      <dgm:t>
        <a:bodyPr/>
        <a:lstStyle/>
        <a:p>
          <a:endParaRPr lang="en-US"/>
        </a:p>
      </dgm:t>
    </dgm:pt>
    <dgm:pt modelId="{48889F83-B8E0-48D6-895C-5504B4FEDAE3}" type="sibTrans" cxnId="{459FA23B-AA7F-4A68-B11A-D54A18E8EF8C}">
      <dgm:prSet/>
      <dgm:spPr/>
      <dgm:t>
        <a:bodyPr/>
        <a:lstStyle/>
        <a:p>
          <a:endParaRPr lang="en-US"/>
        </a:p>
      </dgm:t>
    </dgm:pt>
    <dgm:pt modelId="{92C6F235-7B49-4D2E-901D-AF2E517AA5F3}">
      <dgm:prSet phldrT="[Text]" custT="1"/>
      <dgm:spPr>
        <a:ln>
          <a:solidFill>
            <a:schemeClr val="tx1"/>
          </a:solidFill>
        </a:ln>
      </dgm:spPr>
      <dgm:t>
        <a:bodyPr/>
        <a:lstStyle/>
        <a:p>
          <a:r>
            <a:rPr lang="en-US" sz="1200" err="1"/>
            <a:t>Ikäneuvola</a:t>
          </a:r>
          <a:endParaRPr lang="en-US" sz="1200"/>
        </a:p>
      </dgm:t>
    </dgm:pt>
    <dgm:pt modelId="{0CCD3EE2-9E2A-4BCB-81A9-AD43BCA52F1A}" type="parTrans" cxnId="{9F9452C4-82DD-4785-B464-DAC408E0AFF8}">
      <dgm:prSet/>
      <dgm:spPr/>
      <dgm:t>
        <a:bodyPr/>
        <a:lstStyle/>
        <a:p>
          <a:endParaRPr lang="en-US"/>
        </a:p>
      </dgm:t>
    </dgm:pt>
    <dgm:pt modelId="{DB8FB0B0-0AC3-40CB-BB21-B717E1E591F9}" type="sibTrans" cxnId="{9F9452C4-82DD-4785-B464-DAC408E0AFF8}">
      <dgm:prSet/>
      <dgm:spPr/>
      <dgm:t>
        <a:bodyPr/>
        <a:lstStyle/>
        <a:p>
          <a:endParaRPr lang="en-US"/>
        </a:p>
      </dgm:t>
    </dgm:pt>
    <dgm:pt modelId="{6081222A-981F-4032-980D-E72616B2CF27}">
      <dgm:prSet phldrT="[Text]" custT="1"/>
      <dgm:spPr>
        <a:ln>
          <a:solidFill>
            <a:schemeClr val="tx1"/>
          </a:solidFill>
        </a:ln>
      </dgm:spPr>
      <dgm:t>
        <a:bodyPr/>
        <a:lstStyle/>
        <a:p>
          <a:r>
            <a:rPr lang="en-US" sz="1200" err="1"/>
            <a:t>Geriatrinen</a:t>
          </a:r>
          <a:r>
            <a:rPr lang="en-US" sz="1200"/>
            <a:t> </a:t>
          </a:r>
          <a:r>
            <a:rPr lang="en-US" sz="1200" err="1"/>
            <a:t>poliklinikka</a:t>
          </a:r>
          <a:r>
            <a:rPr lang="en-US" sz="1200"/>
            <a:t>, </a:t>
          </a:r>
          <a:r>
            <a:rPr lang="en-US" sz="1200" err="1"/>
            <a:t>diagnostiikka</a:t>
          </a:r>
          <a:r>
            <a:rPr lang="en-US" sz="1200"/>
            <a:t> ja </a:t>
          </a:r>
          <a:r>
            <a:rPr lang="en-US" sz="1200" err="1"/>
            <a:t>tutkimus</a:t>
          </a:r>
          <a:endParaRPr lang="en-US" sz="1200"/>
        </a:p>
      </dgm:t>
    </dgm:pt>
    <dgm:pt modelId="{7125EE44-59D9-43DD-92E0-4B795579E8AA}" type="parTrans" cxnId="{F68D55B2-8353-4A3E-AD79-BED88CFA24BB}">
      <dgm:prSet/>
      <dgm:spPr/>
      <dgm:t>
        <a:bodyPr/>
        <a:lstStyle/>
        <a:p>
          <a:endParaRPr lang="en-US"/>
        </a:p>
      </dgm:t>
    </dgm:pt>
    <dgm:pt modelId="{CF380CDE-BB71-4ECF-A081-8D59CE898892}" type="sibTrans" cxnId="{F68D55B2-8353-4A3E-AD79-BED88CFA24BB}">
      <dgm:prSet/>
      <dgm:spPr/>
      <dgm:t>
        <a:bodyPr/>
        <a:lstStyle/>
        <a:p>
          <a:endParaRPr lang="en-US"/>
        </a:p>
      </dgm:t>
    </dgm:pt>
    <dgm:pt modelId="{AD6499AB-D9DC-4CFD-B519-605C7840EE47}" type="pres">
      <dgm:prSet presAssocID="{B9026AB9-4F36-4121-A921-7F9CEA75ED77}" presName="cycleMatrixDiagram" presStyleCnt="0">
        <dgm:presLayoutVars>
          <dgm:chMax val="1"/>
          <dgm:dir/>
          <dgm:animLvl val="lvl"/>
          <dgm:resizeHandles val="exact"/>
        </dgm:presLayoutVars>
      </dgm:prSet>
      <dgm:spPr/>
    </dgm:pt>
    <dgm:pt modelId="{AC3C45ED-BDB7-4A82-8A67-79EE53E6E099}" type="pres">
      <dgm:prSet presAssocID="{B9026AB9-4F36-4121-A921-7F9CEA75ED77}" presName="children" presStyleCnt="0"/>
      <dgm:spPr/>
    </dgm:pt>
    <dgm:pt modelId="{00158849-A10B-4DBA-B928-3540B49CFE86}" type="pres">
      <dgm:prSet presAssocID="{B9026AB9-4F36-4121-A921-7F9CEA75ED77}" presName="child1group" presStyleCnt="0"/>
      <dgm:spPr/>
    </dgm:pt>
    <dgm:pt modelId="{6902AAF4-84EA-4B6D-B522-55F743BEA201}" type="pres">
      <dgm:prSet presAssocID="{B9026AB9-4F36-4121-A921-7F9CEA75ED77}" presName="child1" presStyleLbl="bgAcc1" presStyleIdx="0" presStyleCnt="4" custScaleY="118911" custLinFactNeighborX="-16713" custLinFactNeighborY="11014"/>
      <dgm:spPr/>
    </dgm:pt>
    <dgm:pt modelId="{B933231B-C09C-4F60-AFB5-0F87BEFCC03D}" type="pres">
      <dgm:prSet presAssocID="{B9026AB9-4F36-4121-A921-7F9CEA75ED77}" presName="child1Text" presStyleLbl="bgAcc1" presStyleIdx="0" presStyleCnt="4">
        <dgm:presLayoutVars>
          <dgm:bulletEnabled val="1"/>
        </dgm:presLayoutVars>
      </dgm:prSet>
      <dgm:spPr/>
    </dgm:pt>
    <dgm:pt modelId="{6123C6A8-6EE0-4A02-AF62-4A0A730A481D}" type="pres">
      <dgm:prSet presAssocID="{B9026AB9-4F36-4121-A921-7F9CEA75ED77}" presName="child2group" presStyleCnt="0"/>
      <dgm:spPr/>
    </dgm:pt>
    <dgm:pt modelId="{08B53DB5-66F7-45A0-92C3-08BC70E5C3CD}" type="pres">
      <dgm:prSet presAssocID="{B9026AB9-4F36-4121-A921-7F9CEA75ED77}" presName="child2" presStyleLbl="bgAcc1" presStyleIdx="1" presStyleCnt="4" custScaleX="119842" custScaleY="171477" custLinFactNeighborX="29058" custLinFactNeighborY="17368"/>
      <dgm:spPr/>
    </dgm:pt>
    <dgm:pt modelId="{D551BEFC-680E-4CF8-909A-7AF6AD94FA90}" type="pres">
      <dgm:prSet presAssocID="{B9026AB9-4F36-4121-A921-7F9CEA75ED77}" presName="child2Text" presStyleLbl="bgAcc1" presStyleIdx="1" presStyleCnt="4">
        <dgm:presLayoutVars>
          <dgm:bulletEnabled val="1"/>
        </dgm:presLayoutVars>
      </dgm:prSet>
      <dgm:spPr/>
    </dgm:pt>
    <dgm:pt modelId="{C21D9031-F0CE-4F26-A1A9-B3101CE4B8D0}" type="pres">
      <dgm:prSet presAssocID="{B9026AB9-4F36-4121-A921-7F9CEA75ED77}" presName="child3group" presStyleCnt="0"/>
      <dgm:spPr/>
    </dgm:pt>
    <dgm:pt modelId="{B225199E-7446-4263-A072-6C58E4C81AC6}" type="pres">
      <dgm:prSet presAssocID="{B9026AB9-4F36-4121-A921-7F9CEA75ED77}" presName="child3" presStyleLbl="bgAcc1" presStyleIdx="2" presStyleCnt="4" custScaleX="100277" custScaleY="117903" custLinFactNeighborX="37880" custLinFactNeighborY="-23182"/>
      <dgm:spPr/>
    </dgm:pt>
    <dgm:pt modelId="{0C756387-550F-4BDB-8FB4-DA493B1B6883}" type="pres">
      <dgm:prSet presAssocID="{B9026AB9-4F36-4121-A921-7F9CEA75ED77}" presName="child3Text" presStyleLbl="bgAcc1" presStyleIdx="2" presStyleCnt="4">
        <dgm:presLayoutVars>
          <dgm:bulletEnabled val="1"/>
        </dgm:presLayoutVars>
      </dgm:prSet>
      <dgm:spPr/>
    </dgm:pt>
    <dgm:pt modelId="{D5CFB568-93ED-4CF0-923C-2F570B361C4E}" type="pres">
      <dgm:prSet presAssocID="{B9026AB9-4F36-4121-A921-7F9CEA75ED77}" presName="child4group" presStyleCnt="0"/>
      <dgm:spPr/>
    </dgm:pt>
    <dgm:pt modelId="{2A4DDF8F-C011-416B-9BBF-9ABE2292319A}" type="pres">
      <dgm:prSet presAssocID="{B9026AB9-4F36-4121-A921-7F9CEA75ED77}" presName="child4" presStyleLbl="bgAcc1" presStyleIdx="3" presStyleCnt="4" custScaleY="122489" custLinFactNeighborX="-14695" custLinFactNeighborY="-31563"/>
      <dgm:spPr/>
    </dgm:pt>
    <dgm:pt modelId="{ED379D4A-9D3D-42CE-A5A2-DA55A00B7DC3}" type="pres">
      <dgm:prSet presAssocID="{B9026AB9-4F36-4121-A921-7F9CEA75ED77}" presName="child4Text" presStyleLbl="bgAcc1" presStyleIdx="3" presStyleCnt="4">
        <dgm:presLayoutVars>
          <dgm:bulletEnabled val="1"/>
        </dgm:presLayoutVars>
      </dgm:prSet>
      <dgm:spPr/>
    </dgm:pt>
    <dgm:pt modelId="{1CEE9A6E-A649-45B1-9736-2E7970400535}" type="pres">
      <dgm:prSet presAssocID="{B9026AB9-4F36-4121-A921-7F9CEA75ED77}" presName="childPlaceholder" presStyleCnt="0"/>
      <dgm:spPr/>
    </dgm:pt>
    <dgm:pt modelId="{C77BCEAB-82FD-4858-8314-C486DDF51274}" type="pres">
      <dgm:prSet presAssocID="{B9026AB9-4F36-4121-A921-7F9CEA75ED77}" presName="circle" presStyleCnt="0"/>
      <dgm:spPr/>
    </dgm:pt>
    <dgm:pt modelId="{E39CA227-AD46-4110-9CB7-A764E6D3B558}" type="pres">
      <dgm:prSet presAssocID="{B9026AB9-4F36-4121-A921-7F9CEA75ED77}" presName="quadrant1" presStyleLbl="node1" presStyleIdx="0" presStyleCnt="4">
        <dgm:presLayoutVars>
          <dgm:chMax val="1"/>
          <dgm:bulletEnabled val="1"/>
        </dgm:presLayoutVars>
      </dgm:prSet>
      <dgm:spPr/>
    </dgm:pt>
    <dgm:pt modelId="{95DB8FFA-4FD5-4872-BFDE-DB2FC7222799}" type="pres">
      <dgm:prSet presAssocID="{B9026AB9-4F36-4121-A921-7F9CEA75ED77}" presName="quadrant2" presStyleLbl="node1" presStyleIdx="1" presStyleCnt="4">
        <dgm:presLayoutVars>
          <dgm:chMax val="1"/>
          <dgm:bulletEnabled val="1"/>
        </dgm:presLayoutVars>
      </dgm:prSet>
      <dgm:spPr/>
    </dgm:pt>
    <dgm:pt modelId="{C065F21A-476F-40AB-A773-DBB8EC25DD7E}" type="pres">
      <dgm:prSet presAssocID="{B9026AB9-4F36-4121-A921-7F9CEA75ED77}" presName="quadrant3" presStyleLbl="node1" presStyleIdx="2" presStyleCnt="4">
        <dgm:presLayoutVars>
          <dgm:chMax val="1"/>
          <dgm:bulletEnabled val="1"/>
        </dgm:presLayoutVars>
      </dgm:prSet>
      <dgm:spPr/>
    </dgm:pt>
    <dgm:pt modelId="{19875769-15CB-4207-BA66-3F3E9A524B3C}" type="pres">
      <dgm:prSet presAssocID="{B9026AB9-4F36-4121-A921-7F9CEA75ED77}" presName="quadrant4" presStyleLbl="node1" presStyleIdx="3" presStyleCnt="4">
        <dgm:presLayoutVars>
          <dgm:chMax val="1"/>
          <dgm:bulletEnabled val="1"/>
        </dgm:presLayoutVars>
      </dgm:prSet>
      <dgm:spPr/>
    </dgm:pt>
    <dgm:pt modelId="{35B73275-FCC8-410E-91A1-C95FC0EE3230}" type="pres">
      <dgm:prSet presAssocID="{B9026AB9-4F36-4121-A921-7F9CEA75ED77}" presName="quadrantPlaceholder" presStyleCnt="0"/>
      <dgm:spPr/>
    </dgm:pt>
    <dgm:pt modelId="{B554DF31-433C-4C22-BA92-8031E55784CC}" type="pres">
      <dgm:prSet presAssocID="{B9026AB9-4F36-4121-A921-7F9CEA75ED77}" presName="center1" presStyleLbl="fgShp" presStyleIdx="0" presStyleCnt="2"/>
      <dgm:spPr/>
    </dgm:pt>
    <dgm:pt modelId="{CA007992-028B-4104-A457-32AFF154C3E7}" type="pres">
      <dgm:prSet presAssocID="{B9026AB9-4F36-4121-A921-7F9CEA75ED77}" presName="center2" presStyleLbl="fgShp" presStyleIdx="1" presStyleCnt="2"/>
      <dgm:spPr/>
    </dgm:pt>
  </dgm:ptLst>
  <dgm:cxnLst>
    <dgm:cxn modelId="{80D4F608-2838-4518-9E5B-8A21E04D5F51}" type="presOf" srcId="{6F50F9A1-0059-4473-B4F9-DA09D6FD0E33}" destId="{95DB8FFA-4FD5-4872-BFDE-DB2FC7222799}" srcOrd="0" destOrd="0" presId="urn:microsoft.com/office/officeart/2005/8/layout/cycle4"/>
    <dgm:cxn modelId="{AF510E0A-4A1A-4DBD-A3E0-269313E60BBE}" type="presOf" srcId="{90F2FFF1-8113-4FA9-A2A6-6E365E4F921E}" destId="{D551BEFC-680E-4CF8-909A-7AF6AD94FA90}" srcOrd="1" destOrd="8" presId="urn:microsoft.com/office/officeart/2005/8/layout/cycle4"/>
    <dgm:cxn modelId="{9672650A-1FB7-4E03-870F-5A0BCFA8400A}" srcId="{B9026AB9-4F36-4121-A921-7F9CEA75ED77}" destId="{16783F05-7269-4FBC-B788-2C5692AA4FB4}" srcOrd="3" destOrd="0" parTransId="{701A3434-18E8-4B37-9FDC-18A40EB2C14E}" sibTransId="{00D9ED53-095D-421D-ABD6-679B5C9A093B}"/>
    <dgm:cxn modelId="{7347A50B-5F8B-4D92-A10D-79AC7BB036FF}" type="presOf" srcId="{C82DFA15-D50A-43A8-A985-432B8B35EC55}" destId="{6902AAF4-84EA-4B6D-B522-55F743BEA201}" srcOrd="0" destOrd="5" presId="urn:microsoft.com/office/officeart/2005/8/layout/cycle4"/>
    <dgm:cxn modelId="{E3D29E0C-FEAE-4AAC-918F-C863D6398C89}" type="presOf" srcId="{9AF79EF7-FECB-4E5A-A7AC-1675F8E7AD44}" destId="{D551BEFC-680E-4CF8-909A-7AF6AD94FA90}" srcOrd="1" destOrd="1" presId="urn:microsoft.com/office/officeart/2005/8/layout/cycle4"/>
    <dgm:cxn modelId="{112C140D-4FF2-46CA-8EF8-D65F94D49832}" type="presOf" srcId="{776747F1-62B1-4EF4-8750-7861292C672B}" destId="{D551BEFC-680E-4CF8-909A-7AF6AD94FA90}" srcOrd="1" destOrd="5" presId="urn:microsoft.com/office/officeart/2005/8/layout/cycle4"/>
    <dgm:cxn modelId="{1959720E-7BA5-4851-AF70-072B0CD83DC4}" type="presOf" srcId="{1E7726F8-648A-4344-B433-10396E9D01EE}" destId="{6902AAF4-84EA-4B6D-B522-55F743BEA201}" srcOrd="0" destOrd="0" presId="urn:microsoft.com/office/officeart/2005/8/layout/cycle4"/>
    <dgm:cxn modelId="{824AF610-A391-4D50-A378-DA046D758F84}" type="presOf" srcId="{F2644702-445F-43C8-B553-442C94522B38}" destId="{08B53DB5-66F7-45A0-92C3-08BC70E5C3CD}" srcOrd="0" destOrd="3" presId="urn:microsoft.com/office/officeart/2005/8/layout/cycle4"/>
    <dgm:cxn modelId="{FF4FF119-30D7-4C95-9734-4D96E0961BC9}" type="presOf" srcId="{9AF79EF7-FECB-4E5A-A7AC-1675F8E7AD44}" destId="{08B53DB5-66F7-45A0-92C3-08BC70E5C3CD}" srcOrd="0" destOrd="1" presId="urn:microsoft.com/office/officeart/2005/8/layout/cycle4"/>
    <dgm:cxn modelId="{0CEA772A-B5D8-4068-928A-4389C6D6FCAB}" type="presOf" srcId="{FDF36A52-BF8C-475F-BC18-08F79659D374}" destId="{6902AAF4-84EA-4B6D-B522-55F743BEA201}" srcOrd="0" destOrd="4" presId="urn:microsoft.com/office/officeart/2005/8/layout/cycle4"/>
    <dgm:cxn modelId="{39604632-7018-402A-81F2-FE35E492C7CE}" type="presOf" srcId="{C04790D9-B528-49F5-A91E-7C69479ACA08}" destId="{B933231B-C09C-4F60-AFB5-0F87BEFCC03D}" srcOrd="1" destOrd="1" presId="urn:microsoft.com/office/officeart/2005/8/layout/cycle4"/>
    <dgm:cxn modelId="{7B3A4B33-444C-46F8-A3B7-A7668AADC158}" type="presOf" srcId="{D5698388-4459-4129-81DE-C019BE7CB642}" destId="{B933231B-C09C-4F60-AFB5-0F87BEFCC03D}" srcOrd="1" destOrd="6" presId="urn:microsoft.com/office/officeart/2005/8/layout/cycle4"/>
    <dgm:cxn modelId="{6A011537-FE55-4FF9-A7A5-BDDC223C31FD}" type="presOf" srcId="{FDF36A52-BF8C-475F-BC18-08F79659D374}" destId="{B933231B-C09C-4F60-AFB5-0F87BEFCC03D}" srcOrd="1" destOrd="4" presId="urn:microsoft.com/office/officeart/2005/8/layout/cycle4"/>
    <dgm:cxn modelId="{39315C37-CDFB-491E-B995-EA2CEF26CE14}" type="presOf" srcId="{A125C777-4D3F-44AC-AB41-8C6239ACF7AE}" destId="{6902AAF4-84EA-4B6D-B522-55F743BEA201}" srcOrd="0" destOrd="8" presId="urn:microsoft.com/office/officeart/2005/8/layout/cycle4"/>
    <dgm:cxn modelId="{5A26143B-9BEA-493D-8824-2E553145BC5E}" srcId="{F8F6E554-56CC-4699-A733-A096CCDB4830}" destId="{D5698388-4459-4129-81DE-C019BE7CB642}" srcOrd="6" destOrd="0" parTransId="{307347F5-E3CE-4E2B-B394-4F6D99294924}" sibTransId="{27ED29E2-D783-42B3-967F-87814BD4A537}"/>
    <dgm:cxn modelId="{CCC1203B-34D7-486F-8496-AF189236D695}" type="presOf" srcId="{C1926542-1E48-4478-8F30-23AD8E8EC572}" destId="{ED379D4A-9D3D-42CE-A5A2-DA55A00B7DC3}" srcOrd="1" destOrd="2" presId="urn:microsoft.com/office/officeart/2005/8/layout/cycle4"/>
    <dgm:cxn modelId="{459FA23B-AA7F-4A68-B11A-D54A18E8EF8C}" srcId="{6F50F9A1-0059-4473-B4F9-DA09D6FD0E33}" destId="{F2644702-445F-43C8-B553-442C94522B38}" srcOrd="3" destOrd="0" parTransId="{2E0C2DB4-7F16-4B96-9B3E-49DBDFEDDC6C}" sibTransId="{48889F83-B8E0-48D6-895C-5504B4FEDAE3}"/>
    <dgm:cxn modelId="{3EEFAB3B-963B-458F-95DD-97BBB8B0E821}" type="presOf" srcId="{C04790D9-B528-49F5-A91E-7C69479ACA08}" destId="{6902AAF4-84EA-4B6D-B522-55F743BEA201}" srcOrd="0" destOrd="1" presId="urn:microsoft.com/office/officeart/2005/8/layout/cycle4"/>
    <dgm:cxn modelId="{E7AD8A3C-0CEB-4DF0-99EC-D73A65D797BD}" srcId="{16783F05-7269-4FBC-B788-2C5692AA4FB4}" destId="{C1926542-1E48-4478-8F30-23AD8E8EC572}" srcOrd="2" destOrd="0" parTransId="{F2E32D3B-A71A-4825-BD03-346A8671F82A}" sibTransId="{67D7F2A5-4C4C-4DA5-9B16-585A9AD05D76}"/>
    <dgm:cxn modelId="{A60D9B5D-8E8D-4CD4-87D9-71F738E0F233}" type="presOf" srcId="{27289EE4-815F-4C8F-8A66-FE7655136941}" destId="{2A4DDF8F-C011-416B-9BBF-9ABE2292319A}" srcOrd="0" destOrd="1" presId="urn:microsoft.com/office/officeart/2005/8/layout/cycle4"/>
    <dgm:cxn modelId="{BAE2395E-AF67-456C-B809-3725E1DAF4AA}" type="presOf" srcId="{1C215B0D-CC05-481C-8B74-D1CB6AFB6E4D}" destId="{B933231B-C09C-4F60-AFB5-0F87BEFCC03D}" srcOrd="1" destOrd="3" presId="urn:microsoft.com/office/officeart/2005/8/layout/cycle4"/>
    <dgm:cxn modelId="{15E1485F-FD9F-493D-BCEA-BDCEB912EDEA}" type="presOf" srcId="{BC58FB40-A7C1-444D-A92B-702D09B552A7}" destId="{D551BEFC-680E-4CF8-909A-7AF6AD94FA90}" srcOrd="1" destOrd="0" presId="urn:microsoft.com/office/officeart/2005/8/layout/cycle4"/>
    <dgm:cxn modelId="{B98DDE60-FEEC-46CC-88EA-3F8DE7D32EF8}" type="presOf" srcId="{92C6F235-7B49-4D2E-901D-AF2E517AA5F3}" destId="{08B53DB5-66F7-45A0-92C3-08BC70E5C3CD}" srcOrd="0" destOrd="6" presId="urn:microsoft.com/office/officeart/2005/8/layout/cycle4"/>
    <dgm:cxn modelId="{9F778743-DD54-4B2C-99DC-AF057AE8330E}" srcId="{6F50F9A1-0059-4473-B4F9-DA09D6FD0E33}" destId="{90F2FFF1-8113-4FA9-A2A6-6E365E4F921E}" srcOrd="8" destOrd="0" parTransId="{3108D126-7531-4709-A69A-CF505F5AF268}" sibTransId="{2324C934-4349-4BCB-A4BD-FAB80CDAF688}"/>
    <dgm:cxn modelId="{A3C53F46-CEED-4E43-85BA-FBC6D81CFE65}" type="presOf" srcId="{27289EE4-815F-4C8F-8A66-FE7655136941}" destId="{ED379D4A-9D3D-42CE-A5A2-DA55A00B7DC3}" srcOrd="1" destOrd="1" presId="urn:microsoft.com/office/officeart/2005/8/layout/cycle4"/>
    <dgm:cxn modelId="{74895447-7653-4E3A-AE4B-7311B2775BB7}" srcId="{F8F6E554-56CC-4699-A733-A096CCDB4830}" destId="{9C36CDE9-77BB-4485-A48B-0B517E673631}" srcOrd="7" destOrd="0" parTransId="{ED69BE01-6592-456D-BCDF-E9221F1C9A75}" sibTransId="{91A1B390-2239-413C-AFB5-D13E94DAB6E3}"/>
    <dgm:cxn modelId="{27E18947-5425-43CC-AA33-D91CAF4922F0}" type="presOf" srcId="{4AF76729-0E38-40E5-A893-DE07BF891D67}" destId="{ED379D4A-9D3D-42CE-A5A2-DA55A00B7DC3}" srcOrd="1" destOrd="0" presId="urn:microsoft.com/office/officeart/2005/8/layout/cycle4"/>
    <dgm:cxn modelId="{D8DE4549-3120-4EC1-8D4A-C24F4AA9104B}" srcId="{6E7E6062-E0ED-4B8C-846E-63DFFE23F500}" destId="{FDEF95D4-0E6B-4F08-B042-887CB9139EA0}" srcOrd="0" destOrd="0" parTransId="{4E7A7D02-44DE-4C7A-A652-1592C33B3433}" sibTransId="{12025F37-DEBF-425C-9F75-8BF2BD2A0937}"/>
    <dgm:cxn modelId="{42ED8869-90F7-4E4F-8EB0-4B28664F3283}" type="presOf" srcId="{6E7E6062-E0ED-4B8C-846E-63DFFE23F500}" destId="{C065F21A-476F-40AB-A773-DBB8EC25DD7E}" srcOrd="0" destOrd="0" presId="urn:microsoft.com/office/officeart/2005/8/layout/cycle4"/>
    <dgm:cxn modelId="{32ADBC4A-B401-4232-A0A9-71270ABCE2AE}" srcId="{F8F6E554-56CC-4699-A733-A096CCDB4830}" destId="{BBA06F38-1038-4AB2-BDBA-18246EB009EE}" srcOrd="2" destOrd="0" parTransId="{78970C74-A4FA-4496-9B38-E7EBC0F5BDC0}" sibTransId="{3209155D-805C-4172-9ADE-9C0060EE9A5B}"/>
    <dgm:cxn modelId="{CD63D94E-CD76-4775-B856-08646A436B7F}" type="presOf" srcId="{F2644702-445F-43C8-B553-442C94522B38}" destId="{D551BEFC-680E-4CF8-909A-7AF6AD94FA90}" srcOrd="1" destOrd="3" presId="urn:microsoft.com/office/officeart/2005/8/layout/cycle4"/>
    <dgm:cxn modelId="{E2D8A973-CED7-486D-8C14-AA3C8F25B138}" type="presOf" srcId="{9C36CDE9-77BB-4485-A48B-0B517E673631}" destId="{6902AAF4-84EA-4B6D-B522-55F743BEA201}" srcOrd="0" destOrd="7" presId="urn:microsoft.com/office/officeart/2005/8/layout/cycle4"/>
    <dgm:cxn modelId="{D7279774-2E54-4142-8E76-563A046ACD9C}" type="presOf" srcId="{BBA06F38-1038-4AB2-BDBA-18246EB009EE}" destId="{6902AAF4-84EA-4B6D-B522-55F743BEA201}" srcOrd="0" destOrd="2" presId="urn:microsoft.com/office/officeart/2005/8/layout/cycle4"/>
    <dgm:cxn modelId="{D2495E76-E8D1-4CC5-8BB7-4885016F4C4D}" type="presOf" srcId="{90F2FFF1-8113-4FA9-A2A6-6E365E4F921E}" destId="{08B53DB5-66F7-45A0-92C3-08BC70E5C3CD}" srcOrd="0" destOrd="8" presId="urn:microsoft.com/office/officeart/2005/8/layout/cycle4"/>
    <dgm:cxn modelId="{558F7977-6299-411D-90F2-D79C81FBF4B6}" type="presOf" srcId="{FDEF95D4-0E6B-4F08-B042-887CB9139EA0}" destId="{0C756387-550F-4BDB-8FB4-DA493B1B6883}" srcOrd="1" destOrd="0" presId="urn:microsoft.com/office/officeart/2005/8/layout/cycle4"/>
    <dgm:cxn modelId="{DF1F2378-DCB6-44C5-B7A8-6EE6DA73A3F0}" type="presOf" srcId="{F8F6E554-56CC-4699-A733-A096CCDB4830}" destId="{E39CA227-AD46-4110-9CB7-A764E6D3B558}" srcOrd="0" destOrd="0" presId="urn:microsoft.com/office/officeart/2005/8/layout/cycle4"/>
    <dgm:cxn modelId="{2DBFCE84-0729-4474-BA29-3CCBC44751F2}" type="presOf" srcId="{1E7726F8-648A-4344-B433-10396E9D01EE}" destId="{B933231B-C09C-4F60-AFB5-0F87BEFCC03D}" srcOrd="1" destOrd="0" presId="urn:microsoft.com/office/officeart/2005/8/layout/cycle4"/>
    <dgm:cxn modelId="{61F9538D-0BBD-4904-A671-6FE932CB5C42}" type="presOf" srcId="{4AF76729-0E38-40E5-A893-DE07BF891D67}" destId="{2A4DDF8F-C011-416B-9BBF-9ABE2292319A}" srcOrd="0" destOrd="0" presId="urn:microsoft.com/office/officeart/2005/8/layout/cycle4"/>
    <dgm:cxn modelId="{EBF5C691-B6E6-4B50-9ECD-36498E766B01}" type="presOf" srcId="{776747F1-62B1-4EF4-8750-7861292C672B}" destId="{08B53DB5-66F7-45A0-92C3-08BC70E5C3CD}" srcOrd="0" destOrd="5" presId="urn:microsoft.com/office/officeart/2005/8/layout/cycle4"/>
    <dgm:cxn modelId="{DBFD5C92-533C-4ED7-B859-4E9C26304AD4}" srcId="{6F50F9A1-0059-4473-B4F9-DA09D6FD0E33}" destId="{776747F1-62B1-4EF4-8750-7861292C672B}" srcOrd="5" destOrd="0" parTransId="{05E261E4-6EF0-4BC8-BB7B-3A1FE4FEF944}" sibTransId="{DBF41BCB-FE4C-48A7-826C-97ABA38C1026}"/>
    <dgm:cxn modelId="{40A8C09E-2CD0-47EF-95A4-F48ACC5CD78F}" srcId="{16783F05-7269-4FBC-B788-2C5692AA4FB4}" destId="{4AF76729-0E38-40E5-A893-DE07BF891D67}" srcOrd="0" destOrd="0" parTransId="{9D3D2E37-27AF-4DA0-9E6F-AC815685A358}" sibTransId="{9137A982-D637-4561-9D53-5CC31F8BCC06}"/>
    <dgm:cxn modelId="{F81D98A1-0AA4-4598-A227-EC33AAC7F651}" srcId="{B9026AB9-4F36-4121-A921-7F9CEA75ED77}" destId="{6E7E6062-E0ED-4B8C-846E-63DFFE23F500}" srcOrd="2" destOrd="0" parTransId="{F5A2734C-134F-4A12-A285-1132EEBBC964}" sibTransId="{A6F740B8-DB01-4BF4-B4E6-238993DE9088}"/>
    <dgm:cxn modelId="{8CD243A2-0F40-4B8D-A655-7613CAEFC9D7}" srcId="{6F50F9A1-0059-4473-B4F9-DA09D6FD0E33}" destId="{945CF49B-B70E-4D15-B1AE-D772E7C02945}" srcOrd="2" destOrd="0" parTransId="{6162C84E-6FC2-41A5-B48D-E8F5F5868DBD}" sibTransId="{3605F9BC-014D-4438-84BC-BE044FAA6221}"/>
    <dgm:cxn modelId="{45A2F6A3-71C3-4696-861D-6AB22B623360}" type="presOf" srcId="{EECD1A6B-AB59-4433-ABF5-4D462A1667B5}" destId="{08B53DB5-66F7-45A0-92C3-08BC70E5C3CD}" srcOrd="0" destOrd="4" presId="urn:microsoft.com/office/officeart/2005/8/layout/cycle4"/>
    <dgm:cxn modelId="{543AD3A4-9C29-4EC7-9AC3-B71C77A4166C}" type="presOf" srcId="{D5698388-4459-4129-81DE-C019BE7CB642}" destId="{6902AAF4-84EA-4B6D-B522-55F743BEA201}" srcOrd="0" destOrd="6" presId="urn:microsoft.com/office/officeart/2005/8/layout/cycle4"/>
    <dgm:cxn modelId="{BEABCCA7-6612-4156-A3CE-75228FF9A334}" srcId="{F8F6E554-56CC-4699-A733-A096CCDB4830}" destId="{1C215B0D-CC05-481C-8B74-D1CB6AFB6E4D}" srcOrd="3" destOrd="0" parTransId="{5438A26D-4025-4A0A-9356-5AB9B610A1CF}" sibTransId="{1E4252C8-8DDD-4A70-BEF4-AA37120EBC59}"/>
    <dgm:cxn modelId="{EDD9E9A7-5A71-423B-B785-17CC387399EC}" type="presOf" srcId="{A125C777-4D3F-44AC-AB41-8C6239ACF7AE}" destId="{B933231B-C09C-4F60-AFB5-0F87BEFCC03D}" srcOrd="1" destOrd="8" presId="urn:microsoft.com/office/officeart/2005/8/layout/cycle4"/>
    <dgm:cxn modelId="{E1C4A6A8-CE10-4136-BF93-05C2BBD368B1}" srcId="{6F50F9A1-0059-4473-B4F9-DA09D6FD0E33}" destId="{EECD1A6B-AB59-4433-ABF5-4D462A1667B5}" srcOrd="4" destOrd="0" parTransId="{0D1DC3C8-C16A-4908-9476-F2334553FB52}" sibTransId="{AD13B79F-9364-4AE5-B083-D0552C8EA0C6}"/>
    <dgm:cxn modelId="{09C160A9-DA20-4325-8CE1-E386560167E9}" type="presOf" srcId="{6081222A-981F-4032-980D-E72616B2CF27}" destId="{08B53DB5-66F7-45A0-92C3-08BC70E5C3CD}" srcOrd="0" destOrd="7" presId="urn:microsoft.com/office/officeart/2005/8/layout/cycle4"/>
    <dgm:cxn modelId="{C961C4AA-A7CE-46C5-9E5C-AFC9974F12E6}" srcId="{6F50F9A1-0059-4473-B4F9-DA09D6FD0E33}" destId="{9AF79EF7-FECB-4E5A-A7AC-1675F8E7AD44}" srcOrd="1" destOrd="0" parTransId="{0F31D976-E0CC-4BD9-B2D9-C947BAD27DED}" sibTransId="{01E403E1-7A2D-45E5-A2F8-6A56C031A633}"/>
    <dgm:cxn modelId="{F67805AC-6E2C-4664-B1BE-85A2D08ECA3C}" type="presOf" srcId="{6081222A-981F-4032-980D-E72616B2CF27}" destId="{D551BEFC-680E-4CF8-909A-7AF6AD94FA90}" srcOrd="1" destOrd="7" presId="urn:microsoft.com/office/officeart/2005/8/layout/cycle4"/>
    <dgm:cxn modelId="{152976AD-0E10-448B-B36A-7497FF0A254F}" srcId="{F8F6E554-56CC-4699-A733-A096CCDB4830}" destId="{1E7726F8-648A-4344-B433-10396E9D01EE}" srcOrd="0" destOrd="0" parTransId="{F0DDE33B-FF25-4196-AEB7-FDD308D865C5}" sibTransId="{BAA75851-6B1E-43C8-88D3-E68C5637E087}"/>
    <dgm:cxn modelId="{F68D55B2-8353-4A3E-AD79-BED88CFA24BB}" srcId="{6F50F9A1-0059-4473-B4F9-DA09D6FD0E33}" destId="{6081222A-981F-4032-980D-E72616B2CF27}" srcOrd="7" destOrd="0" parTransId="{7125EE44-59D9-43DD-92E0-4B795579E8AA}" sibTransId="{CF380CDE-BB71-4ECF-A081-8D59CE898892}"/>
    <dgm:cxn modelId="{E2C679B4-8AC2-49C7-A6EA-DD7FE29240CE}" srcId="{F8F6E554-56CC-4699-A733-A096CCDB4830}" destId="{C04790D9-B528-49F5-A91E-7C69479ACA08}" srcOrd="1" destOrd="0" parTransId="{A76194D8-9094-4A66-BC78-D5E29ADCA494}" sibTransId="{8D87A6A3-2656-4CEB-81E3-055B86E24BB6}"/>
    <dgm:cxn modelId="{FF0AC0B4-0908-46C2-B1B3-2CDD890AF1EF}" srcId="{B9026AB9-4F36-4121-A921-7F9CEA75ED77}" destId="{6F50F9A1-0059-4473-B4F9-DA09D6FD0E33}" srcOrd="1" destOrd="0" parTransId="{8F42BCB3-C137-46A2-9872-8410CB905F01}" sibTransId="{C8EC5301-3AF3-40C2-B1E0-DE581341B1CA}"/>
    <dgm:cxn modelId="{0B6315B5-5B21-4139-9558-4517E614008C}" type="presOf" srcId="{C1926542-1E48-4478-8F30-23AD8E8EC572}" destId="{2A4DDF8F-C011-416B-9BBF-9ABE2292319A}" srcOrd="0" destOrd="2" presId="urn:microsoft.com/office/officeart/2005/8/layout/cycle4"/>
    <dgm:cxn modelId="{410CCFB5-BD58-4EF3-B9EE-33EE0B95DB98}" type="presOf" srcId="{C82DFA15-D50A-43A8-A985-432B8B35EC55}" destId="{B933231B-C09C-4F60-AFB5-0F87BEFCC03D}" srcOrd="1" destOrd="5" presId="urn:microsoft.com/office/officeart/2005/8/layout/cycle4"/>
    <dgm:cxn modelId="{2A2759B9-6D74-4381-9EA9-6D572D5E8CBE}" type="presOf" srcId="{945CF49B-B70E-4D15-B1AE-D772E7C02945}" destId="{08B53DB5-66F7-45A0-92C3-08BC70E5C3CD}" srcOrd="0" destOrd="2" presId="urn:microsoft.com/office/officeart/2005/8/layout/cycle4"/>
    <dgm:cxn modelId="{037110BB-8C89-496E-928A-8E2E38BC2607}" type="presOf" srcId="{92C6F235-7B49-4D2E-901D-AF2E517AA5F3}" destId="{D551BEFC-680E-4CF8-909A-7AF6AD94FA90}" srcOrd="1" destOrd="6" presId="urn:microsoft.com/office/officeart/2005/8/layout/cycle4"/>
    <dgm:cxn modelId="{85FB4DBB-09A0-4ADB-9599-A6547F62AC5A}" srcId="{16783F05-7269-4FBC-B788-2C5692AA4FB4}" destId="{27289EE4-815F-4C8F-8A66-FE7655136941}" srcOrd="1" destOrd="0" parTransId="{656BD362-DD01-4424-9344-14B5B69E4569}" sibTransId="{85513AF7-9CD5-4254-BD99-5AC6A7743CBD}"/>
    <dgm:cxn modelId="{47957EBB-21E1-46AA-BF9B-3BE06ADE51F8}" srcId="{F8F6E554-56CC-4699-A733-A096CCDB4830}" destId="{FDF36A52-BF8C-475F-BC18-08F79659D374}" srcOrd="4" destOrd="0" parTransId="{FBF5BD53-BAB6-4886-81A5-0B681AF736FD}" sibTransId="{0DF80497-544F-4049-B1C9-15B799A0BC4E}"/>
    <dgm:cxn modelId="{9D5C5FC4-B3A7-4F97-BD35-B4A292DC0CE8}" srcId="{6E7E6062-E0ED-4B8C-846E-63DFFE23F500}" destId="{4D65E4A4-4E2B-43C9-998A-576BC9C4228B}" srcOrd="1" destOrd="0" parTransId="{700D0EB2-43A9-43B6-9B92-3DEF23CD9705}" sibTransId="{0115E28A-344B-4A60-B13E-5251A708E476}"/>
    <dgm:cxn modelId="{9F9452C4-82DD-4785-B464-DAC408E0AFF8}" srcId="{6F50F9A1-0059-4473-B4F9-DA09D6FD0E33}" destId="{92C6F235-7B49-4D2E-901D-AF2E517AA5F3}" srcOrd="6" destOrd="0" parTransId="{0CCD3EE2-9E2A-4BCB-81A9-AD43BCA52F1A}" sibTransId="{DB8FB0B0-0AC3-40CB-BB21-B717E1E591F9}"/>
    <dgm:cxn modelId="{B40D5ACA-054B-4749-B7B3-5133A900E969}" type="presOf" srcId="{16783F05-7269-4FBC-B788-2C5692AA4FB4}" destId="{19875769-15CB-4207-BA66-3F3E9A524B3C}" srcOrd="0" destOrd="0" presId="urn:microsoft.com/office/officeart/2005/8/layout/cycle4"/>
    <dgm:cxn modelId="{D4BE6FD2-FAA2-41AD-9B61-E64045EAD9F1}" srcId="{B9026AB9-4F36-4121-A921-7F9CEA75ED77}" destId="{F8F6E554-56CC-4699-A733-A096CCDB4830}" srcOrd="0" destOrd="0" parTransId="{702A2B3F-3DDD-4328-A437-2DDF1A0AFB3D}" sibTransId="{A4EA9F8E-904C-4933-8D92-0F53EA375303}"/>
    <dgm:cxn modelId="{707BBCDC-3F1A-4DAF-A578-21242055256E}" type="presOf" srcId="{EECD1A6B-AB59-4433-ABF5-4D462A1667B5}" destId="{D551BEFC-680E-4CF8-909A-7AF6AD94FA90}" srcOrd="1" destOrd="4" presId="urn:microsoft.com/office/officeart/2005/8/layout/cycle4"/>
    <dgm:cxn modelId="{E3BDEDDC-4774-4873-AABC-8BB448286E62}" type="presOf" srcId="{945CF49B-B70E-4D15-B1AE-D772E7C02945}" destId="{D551BEFC-680E-4CF8-909A-7AF6AD94FA90}" srcOrd="1" destOrd="2" presId="urn:microsoft.com/office/officeart/2005/8/layout/cycle4"/>
    <dgm:cxn modelId="{EE4D68DE-674C-459A-8B0E-34D3F4088BCF}" type="presOf" srcId="{B9026AB9-4F36-4121-A921-7F9CEA75ED77}" destId="{AD6499AB-D9DC-4CFD-B519-605C7840EE47}" srcOrd="0" destOrd="0" presId="urn:microsoft.com/office/officeart/2005/8/layout/cycle4"/>
    <dgm:cxn modelId="{77B40FDF-F808-4B31-A9C4-5E9070A58391}" srcId="{6F50F9A1-0059-4473-B4F9-DA09D6FD0E33}" destId="{BC58FB40-A7C1-444D-A92B-702D09B552A7}" srcOrd="0" destOrd="0" parTransId="{78ED9D01-BDA9-4875-B65E-16E1A161C5FA}" sibTransId="{B6ECA2E4-3380-4136-BB4E-98B489915F73}"/>
    <dgm:cxn modelId="{253428DF-AE19-405F-96C8-1CD8288458AE}" srcId="{F8F6E554-56CC-4699-A733-A096CCDB4830}" destId="{C82DFA15-D50A-43A8-A985-432B8B35EC55}" srcOrd="5" destOrd="0" parTransId="{23AB7A7B-2955-42F0-83E7-9CC4CCA19928}" sibTransId="{E55758DC-D65C-49DA-84E2-4D62AE9C7872}"/>
    <dgm:cxn modelId="{55E9DDE0-AC0A-4946-A91E-FB07D3FF64ED}" type="presOf" srcId="{1C215B0D-CC05-481C-8B74-D1CB6AFB6E4D}" destId="{6902AAF4-84EA-4B6D-B522-55F743BEA201}" srcOrd="0" destOrd="3" presId="urn:microsoft.com/office/officeart/2005/8/layout/cycle4"/>
    <dgm:cxn modelId="{516179E5-D464-47A4-876E-825B66507A86}" type="presOf" srcId="{BC58FB40-A7C1-444D-A92B-702D09B552A7}" destId="{08B53DB5-66F7-45A0-92C3-08BC70E5C3CD}" srcOrd="0" destOrd="0" presId="urn:microsoft.com/office/officeart/2005/8/layout/cycle4"/>
    <dgm:cxn modelId="{6BC195F3-89C5-4C73-8357-DB7062F380B3}" type="presOf" srcId="{9C36CDE9-77BB-4485-A48B-0B517E673631}" destId="{B933231B-C09C-4F60-AFB5-0F87BEFCC03D}" srcOrd="1" destOrd="7" presId="urn:microsoft.com/office/officeart/2005/8/layout/cycle4"/>
    <dgm:cxn modelId="{AAC173F4-4E38-4834-B393-308F1EA4E6D0}" srcId="{F8F6E554-56CC-4699-A733-A096CCDB4830}" destId="{A125C777-4D3F-44AC-AB41-8C6239ACF7AE}" srcOrd="8" destOrd="0" parTransId="{FB459B84-DAA5-4889-9F60-A8D75236D3FC}" sibTransId="{F1781440-99CD-4B57-B208-7F9CD4857F55}"/>
    <dgm:cxn modelId="{9D58EBF5-2412-4901-861F-125225C31B6A}" type="presOf" srcId="{BBA06F38-1038-4AB2-BDBA-18246EB009EE}" destId="{B933231B-C09C-4F60-AFB5-0F87BEFCC03D}" srcOrd="1" destOrd="2" presId="urn:microsoft.com/office/officeart/2005/8/layout/cycle4"/>
    <dgm:cxn modelId="{8BA8C4F6-5010-406E-94F5-A865C3DECBE6}" type="presOf" srcId="{FDEF95D4-0E6B-4F08-B042-887CB9139EA0}" destId="{B225199E-7446-4263-A072-6C58E4C81AC6}" srcOrd="0" destOrd="0" presId="urn:microsoft.com/office/officeart/2005/8/layout/cycle4"/>
    <dgm:cxn modelId="{C8D26CFA-AF3C-4E17-A80D-74AC76A02F1B}" type="presOf" srcId="{4D65E4A4-4E2B-43C9-998A-576BC9C4228B}" destId="{0C756387-550F-4BDB-8FB4-DA493B1B6883}" srcOrd="1" destOrd="1" presId="urn:microsoft.com/office/officeart/2005/8/layout/cycle4"/>
    <dgm:cxn modelId="{4FDB47FB-A6C1-4065-9608-83EED1BFB6E9}" type="presOf" srcId="{4D65E4A4-4E2B-43C9-998A-576BC9C4228B}" destId="{B225199E-7446-4263-A072-6C58E4C81AC6}" srcOrd="0" destOrd="1" presId="urn:microsoft.com/office/officeart/2005/8/layout/cycle4"/>
    <dgm:cxn modelId="{67F72A8A-7138-49D1-B71B-CFAB85E05D6A}" type="presParOf" srcId="{AD6499AB-D9DC-4CFD-B519-605C7840EE47}" destId="{AC3C45ED-BDB7-4A82-8A67-79EE53E6E099}" srcOrd="0" destOrd="0" presId="urn:microsoft.com/office/officeart/2005/8/layout/cycle4"/>
    <dgm:cxn modelId="{A93230CA-0911-40E7-BC3F-E64A866D3680}" type="presParOf" srcId="{AC3C45ED-BDB7-4A82-8A67-79EE53E6E099}" destId="{00158849-A10B-4DBA-B928-3540B49CFE86}" srcOrd="0" destOrd="0" presId="urn:microsoft.com/office/officeart/2005/8/layout/cycle4"/>
    <dgm:cxn modelId="{6B9C11BE-099A-4668-9909-81C63D8674FF}" type="presParOf" srcId="{00158849-A10B-4DBA-B928-3540B49CFE86}" destId="{6902AAF4-84EA-4B6D-B522-55F743BEA201}" srcOrd="0" destOrd="0" presId="urn:microsoft.com/office/officeart/2005/8/layout/cycle4"/>
    <dgm:cxn modelId="{22ECCD61-DC31-4A2F-8CEB-8862909D4E9E}" type="presParOf" srcId="{00158849-A10B-4DBA-B928-3540B49CFE86}" destId="{B933231B-C09C-4F60-AFB5-0F87BEFCC03D}" srcOrd="1" destOrd="0" presId="urn:microsoft.com/office/officeart/2005/8/layout/cycle4"/>
    <dgm:cxn modelId="{0BE1A052-BF8B-4DDB-A0A0-67A9D7386CDE}" type="presParOf" srcId="{AC3C45ED-BDB7-4A82-8A67-79EE53E6E099}" destId="{6123C6A8-6EE0-4A02-AF62-4A0A730A481D}" srcOrd="1" destOrd="0" presId="urn:microsoft.com/office/officeart/2005/8/layout/cycle4"/>
    <dgm:cxn modelId="{703A65B5-2995-49A5-A028-8F3B3B7D8420}" type="presParOf" srcId="{6123C6A8-6EE0-4A02-AF62-4A0A730A481D}" destId="{08B53DB5-66F7-45A0-92C3-08BC70E5C3CD}" srcOrd="0" destOrd="0" presId="urn:microsoft.com/office/officeart/2005/8/layout/cycle4"/>
    <dgm:cxn modelId="{89794D27-98C3-4D35-83F9-26A21C2F3F6B}" type="presParOf" srcId="{6123C6A8-6EE0-4A02-AF62-4A0A730A481D}" destId="{D551BEFC-680E-4CF8-909A-7AF6AD94FA90}" srcOrd="1" destOrd="0" presId="urn:microsoft.com/office/officeart/2005/8/layout/cycle4"/>
    <dgm:cxn modelId="{B2AABB4D-E0DC-4B13-B21A-0F5B64EBFBEE}" type="presParOf" srcId="{AC3C45ED-BDB7-4A82-8A67-79EE53E6E099}" destId="{C21D9031-F0CE-4F26-A1A9-B3101CE4B8D0}" srcOrd="2" destOrd="0" presId="urn:microsoft.com/office/officeart/2005/8/layout/cycle4"/>
    <dgm:cxn modelId="{FE5E75DC-7072-4962-A014-30986C0DCDF5}" type="presParOf" srcId="{C21D9031-F0CE-4F26-A1A9-B3101CE4B8D0}" destId="{B225199E-7446-4263-A072-6C58E4C81AC6}" srcOrd="0" destOrd="0" presId="urn:microsoft.com/office/officeart/2005/8/layout/cycle4"/>
    <dgm:cxn modelId="{97F148C9-49BA-4B24-BCC5-B111F158E64A}" type="presParOf" srcId="{C21D9031-F0CE-4F26-A1A9-B3101CE4B8D0}" destId="{0C756387-550F-4BDB-8FB4-DA493B1B6883}" srcOrd="1" destOrd="0" presId="urn:microsoft.com/office/officeart/2005/8/layout/cycle4"/>
    <dgm:cxn modelId="{A902DDFE-E89A-496A-8A5B-12899A6C38AF}" type="presParOf" srcId="{AC3C45ED-BDB7-4A82-8A67-79EE53E6E099}" destId="{D5CFB568-93ED-4CF0-923C-2F570B361C4E}" srcOrd="3" destOrd="0" presId="urn:microsoft.com/office/officeart/2005/8/layout/cycle4"/>
    <dgm:cxn modelId="{77CCF9F8-E008-4161-831C-C5872B35A9E8}" type="presParOf" srcId="{D5CFB568-93ED-4CF0-923C-2F570B361C4E}" destId="{2A4DDF8F-C011-416B-9BBF-9ABE2292319A}" srcOrd="0" destOrd="0" presId="urn:microsoft.com/office/officeart/2005/8/layout/cycle4"/>
    <dgm:cxn modelId="{67BF66AD-8E0A-42A5-8F95-2EE8AB42E308}" type="presParOf" srcId="{D5CFB568-93ED-4CF0-923C-2F570B361C4E}" destId="{ED379D4A-9D3D-42CE-A5A2-DA55A00B7DC3}" srcOrd="1" destOrd="0" presId="urn:microsoft.com/office/officeart/2005/8/layout/cycle4"/>
    <dgm:cxn modelId="{73BD89EE-6277-45D3-9EA2-66DAD64D8EC6}" type="presParOf" srcId="{AC3C45ED-BDB7-4A82-8A67-79EE53E6E099}" destId="{1CEE9A6E-A649-45B1-9736-2E7970400535}" srcOrd="4" destOrd="0" presId="urn:microsoft.com/office/officeart/2005/8/layout/cycle4"/>
    <dgm:cxn modelId="{5130449B-11CB-4F14-AE50-02B9CA2B7583}" type="presParOf" srcId="{AD6499AB-D9DC-4CFD-B519-605C7840EE47}" destId="{C77BCEAB-82FD-4858-8314-C486DDF51274}" srcOrd="1" destOrd="0" presId="urn:microsoft.com/office/officeart/2005/8/layout/cycle4"/>
    <dgm:cxn modelId="{AA21103D-E787-4F7F-8026-485449A8CC85}" type="presParOf" srcId="{C77BCEAB-82FD-4858-8314-C486DDF51274}" destId="{E39CA227-AD46-4110-9CB7-A764E6D3B558}" srcOrd="0" destOrd="0" presId="urn:microsoft.com/office/officeart/2005/8/layout/cycle4"/>
    <dgm:cxn modelId="{4EB182DD-C738-4256-A77B-AC902E6F8C88}" type="presParOf" srcId="{C77BCEAB-82FD-4858-8314-C486DDF51274}" destId="{95DB8FFA-4FD5-4872-BFDE-DB2FC7222799}" srcOrd="1" destOrd="0" presId="urn:microsoft.com/office/officeart/2005/8/layout/cycle4"/>
    <dgm:cxn modelId="{EFACF1F9-A818-40E0-AC9B-FB5CC202CA4F}" type="presParOf" srcId="{C77BCEAB-82FD-4858-8314-C486DDF51274}" destId="{C065F21A-476F-40AB-A773-DBB8EC25DD7E}" srcOrd="2" destOrd="0" presId="urn:microsoft.com/office/officeart/2005/8/layout/cycle4"/>
    <dgm:cxn modelId="{539160DE-F61C-44E7-AA9D-9EC93CC1A0D6}" type="presParOf" srcId="{C77BCEAB-82FD-4858-8314-C486DDF51274}" destId="{19875769-15CB-4207-BA66-3F3E9A524B3C}" srcOrd="3" destOrd="0" presId="urn:microsoft.com/office/officeart/2005/8/layout/cycle4"/>
    <dgm:cxn modelId="{DE1C2308-A024-4726-92F8-CFF2AADBFE9B}" type="presParOf" srcId="{C77BCEAB-82FD-4858-8314-C486DDF51274}" destId="{35B73275-FCC8-410E-91A1-C95FC0EE3230}" srcOrd="4" destOrd="0" presId="urn:microsoft.com/office/officeart/2005/8/layout/cycle4"/>
    <dgm:cxn modelId="{8D4AEB6A-9699-4545-8987-3DAE39C64F05}" type="presParOf" srcId="{AD6499AB-D9DC-4CFD-B519-605C7840EE47}" destId="{B554DF31-433C-4C22-BA92-8031E55784CC}" srcOrd="2" destOrd="0" presId="urn:microsoft.com/office/officeart/2005/8/layout/cycle4"/>
    <dgm:cxn modelId="{202AC5B4-FB11-45AF-B851-6A380F361BEE}" type="presParOf" srcId="{AD6499AB-D9DC-4CFD-B519-605C7840EE47}" destId="{CA007992-028B-4104-A457-32AFF154C3E7}"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5199E-7446-4263-A072-6C58E4C81AC6}">
      <dsp:nvSpPr>
        <dsp:cNvPr id="0" name=""/>
        <dsp:cNvSpPr/>
      </dsp:nvSpPr>
      <dsp:spPr>
        <a:xfrm>
          <a:off x="5315156" y="3476062"/>
          <a:ext cx="2812843" cy="168270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fi-FI" sz="1400" kern="1200"/>
            <a:t> </a:t>
          </a:r>
          <a:r>
            <a:rPr lang="fi-FI" sz="1400" kern="1200" err="1"/>
            <a:t>Icke-brådskande</a:t>
          </a:r>
          <a:r>
            <a:rPr lang="fi-FI" sz="1400" kern="1200"/>
            <a:t>  </a:t>
          </a:r>
          <a:r>
            <a:rPr lang="fi-FI" sz="1400" kern="1200" err="1"/>
            <a:t>besök</a:t>
          </a:r>
          <a:r>
            <a:rPr lang="fi-FI" sz="1400" kern="1200"/>
            <a:t> i </a:t>
          </a:r>
          <a:r>
            <a:rPr lang="fi-FI" sz="1400" kern="1200" err="1"/>
            <a:t>sjukvården</a:t>
          </a:r>
          <a:r>
            <a:rPr lang="fi-FI" sz="1400" kern="1200"/>
            <a:t> </a:t>
          </a:r>
          <a:endParaRPr lang="en-US" sz="1400" kern="1200"/>
        </a:p>
        <a:p>
          <a:pPr marL="114300" lvl="1" indent="-114300" algn="l" defTabSz="622300">
            <a:lnSpc>
              <a:spcPct val="90000"/>
            </a:lnSpc>
            <a:spcBef>
              <a:spcPct val="0"/>
            </a:spcBef>
            <a:spcAft>
              <a:spcPct val="15000"/>
            </a:spcAft>
            <a:buChar char="•"/>
          </a:pPr>
          <a:r>
            <a:rPr lang="fi-FI" sz="1400" kern="1200"/>
            <a:t> </a:t>
          </a:r>
          <a:r>
            <a:rPr lang="fi-FI" sz="1400" kern="1200" err="1"/>
            <a:t>Brådskande</a:t>
          </a:r>
          <a:r>
            <a:rPr lang="fi-FI" sz="1400" kern="1200"/>
            <a:t> </a:t>
          </a:r>
          <a:r>
            <a:rPr lang="fi-FI" sz="1400" kern="1200" err="1"/>
            <a:t>besök</a:t>
          </a:r>
          <a:r>
            <a:rPr lang="fi-FI" sz="1400" kern="1200"/>
            <a:t> i </a:t>
          </a:r>
          <a:r>
            <a:rPr lang="fi-FI" sz="1400" kern="1200" err="1"/>
            <a:t>sjukvården</a:t>
          </a:r>
          <a:endParaRPr lang="fi-FI" sz="1400" kern="1200"/>
        </a:p>
        <a:p>
          <a:pPr marL="114300" lvl="1" indent="-114300" algn="l" defTabSz="622300">
            <a:lnSpc>
              <a:spcPct val="90000"/>
            </a:lnSpc>
            <a:spcBef>
              <a:spcPct val="0"/>
            </a:spcBef>
            <a:spcAft>
              <a:spcPct val="15000"/>
            </a:spcAft>
            <a:buChar char="•"/>
          </a:pPr>
          <a:r>
            <a:rPr lang="fi-FI" sz="1400" kern="1200"/>
            <a:t> </a:t>
          </a:r>
          <a:r>
            <a:rPr lang="fi-FI" sz="1400" kern="1200" err="1"/>
            <a:t>Sjukvårdens</a:t>
          </a:r>
          <a:r>
            <a:rPr lang="fi-FI" sz="1400" kern="1200"/>
            <a:t> jour</a:t>
          </a:r>
        </a:p>
        <a:p>
          <a:pPr marL="114300" lvl="1" indent="-114300" algn="l" defTabSz="622300">
            <a:lnSpc>
              <a:spcPct val="90000"/>
            </a:lnSpc>
            <a:spcBef>
              <a:spcPct val="0"/>
            </a:spcBef>
            <a:spcAft>
              <a:spcPct val="15000"/>
            </a:spcAft>
            <a:buChar char="•"/>
          </a:pPr>
          <a:r>
            <a:rPr lang="fi-FI" sz="1400" kern="1200"/>
            <a:t> </a:t>
          </a:r>
          <a:r>
            <a:rPr lang="fi-FI" sz="1400" kern="1200" err="1"/>
            <a:t>Socialjour</a:t>
          </a:r>
          <a:endParaRPr lang="fi-FI" sz="1400" kern="1200"/>
        </a:p>
        <a:p>
          <a:pPr marL="57150" lvl="1" indent="-57150" algn="l" defTabSz="444500">
            <a:lnSpc>
              <a:spcPct val="90000"/>
            </a:lnSpc>
            <a:spcBef>
              <a:spcPct val="0"/>
            </a:spcBef>
            <a:spcAft>
              <a:spcPct val="15000"/>
            </a:spcAft>
            <a:buChar char="•"/>
          </a:pPr>
          <a:endParaRPr lang="fi-FI" sz="1000" kern="1200" err="1"/>
        </a:p>
      </dsp:txBody>
      <dsp:txXfrm>
        <a:off x="6195973" y="3933703"/>
        <a:ext cx="1895062" cy="1188101"/>
      </dsp:txXfrm>
    </dsp:sp>
    <dsp:sp modelId="{2A4DDF8F-C011-416B-9BBF-9ABE2292319A}">
      <dsp:nvSpPr>
        <dsp:cNvPr id="0" name=""/>
        <dsp:cNvSpPr/>
      </dsp:nvSpPr>
      <dsp:spPr>
        <a:xfrm>
          <a:off x="121584" y="2836154"/>
          <a:ext cx="3346354" cy="23130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fi-FI" sz="1100" kern="1200"/>
            <a:t> </a:t>
          </a:r>
          <a:r>
            <a:rPr lang="fi-FI" sz="1200" kern="1200" err="1"/>
            <a:t>Somatisk</a:t>
          </a:r>
          <a:r>
            <a:rPr lang="fi-FI" sz="1200" kern="1200"/>
            <a:t> </a:t>
          </a:r>
          <a:r>
            <a:rPr lang="fi-FI" sz="1200" kern="1200" err="1"/>
            <a:t>specialiserad</a:t>
          </a:r>
          <a:r>
            <a:rPr lang="fi-FI" sz="1200" kern="1200"/>
            <a:t>       </a:t>
          </a:r>
          <a:r>
            <a:rPr lang="fi-FI" sz="1200" kern="1200" err="1"/>
            <a:t>sjukvård</a:t>
          </a:r>
          <a:endParaRPr lang="en-US" sz="1200" kern="1200"/>
        </a:p>
        <a:p>
          <a:pPr marL="114300" lvl="1" indent="-114300" algn="l" defTabSz="533400">
            <a:lnSpc>
              <a:spcPct val="90000"/>
            </a:lnSpc>
            <a:spcBef>
              <a:spcPct val="0"/>
            </a:spcBef>
            <a:spcAft>
              <a:spcPct val="15000"/>
            </a:spcAft>
            <a:buChar char="•"/>
          </a:pPr>
          <a:r>
            <a:rPr lang="fi-FI" sz="1200" kern="1200"/>
            <a:t> </a:t>
          </a:r>
          <a:r>
            <a:rPr lang="fi-FI" sz="1200" kern="1200" err="1"/>
            <a:t>Barnpsykiatri</a:t>
          </a:r>
          <a:endParaRPr lang="fi-FI" sz="1200" kern="1200"/>
        </a:p>
        <a:p>
          <a:pPr marL="114300" lvl="1" indent="-114300" algn="l" defTabSz="533400">
            <a:lnSpc>
              <a:spcPct val="90000"/>
            </a:lnSpc>
            <a:spcBef>
              <a:spcPct val="0"/>
            </a:spcBef>
            <a:spcAft>
              <a:spcPct val="15000"/>
            </a:spcAft>
            <a:buChar char="•"/>
          </a:pPr>
          <a:r>
            <a:rPr lang="fi-FI" sz="1200" kern="1200"/>
            <a:t> </a:t>
          </a:r>
          <a:r>
            <a:rPr lang="fi-FI" sz="1200" kern="1200" err="1"/>
            <a:t>Ungdomspsykiatri</a:t>
          </a:r>
          <a:endParaRPr lang="fi-FI" sz="1200" kern="1200"/>
        </a:p>
        <a:p>
          <a:pPr marL="114300" lvl="1" indent="-114300" algn="l" defTabSz="533400">
            <a:lnSpc>
              <a:spcPct val="90000"/>
            </a:lnSpc>
            <a:spcBef>
              <a:spcPct val="0"/>
            </a:spcBef>
            <a:spcAft>
              <a:spcPct val="15000"/>
            </a:spcAft>
            <a:buChar char="•"/>
          </a:pPr>
          <a:r>
            <a:rPr lang="fi-FI" sz="1200" kern="1200"/>
            <a:t> </a:t>
          </a:r>
          <a:r>
            <a:rPr lang="fi-FI" sz="1200" kern="1200" err="1"/>
            <a:t>Behandling</a:t>
          </a:r>
          <a:r>
            <a:rPr lang="fi-FI" sz="1200" kern="1200"/>
            <a:t> av </a:t>
          </a:r>
          <a:r>
            <a:rPr lang="fi-FI" sz="1200" kern="1200" err="1"/>
            <a:t>ätstörningar</a:t>
          </a:r>
          <a:r>
            <a:rPr lang="fi-FI" sz="1200" kern="1200"/>
            <a:t> </a:t>
          </a:r>
        </a:p>
        <a:p>
          <a:pPr marL="114300" lvl="1" indent="-114300" algn="l" defTabSz="533400">
            <a:lnSpc>
              <a:spcPct val="90000"/>
            </a:lnSpc>
            <a:spcBef>
              <a:spcPct val="0"/>
            </a:spcBef>
            <a:spcAft>
              <a:spcPct val="15000"/>
            </a:spcAft>
            <a:buChar char="•"/>
          </a:pPr>
          <a:r>
            <a:rPr lang="fi-FI" sz="1200" kern="1200"/>
            <a:t> </a:t>
          </a:r>
          <a:r>
            <a:rPr lang="fi-FI" sz="1200" kern="1200" err="1"/>
            <a:t>Barnskydd</a:t>
          </a:r>
          <a:endParaRPr lang="fi-FI" sz="1200" kern="1200"/>
        </a:p>
        <a:p>
          <a:pPr marL="114300" lvl="1" indent="-114300" algn="l" defTabSz="533400">
            <a:lnSpc>
              <a:spcPct val="90000"/>
            </a:lnSpc>
            <a:spcBef>
              <a:spcPct val="0"/>
            </a:spcBef>
            <a:spcAft>
              <a:spcPct val="15000"/>
            </a:spcAft>
            <a:buChar char="•"/>
          </a:pPr>
          <a:r>
            <a:rPr lang="sv-SE" sz="1200" kern="1200"/>
            <a:t> Service för personer med funktionsnedsättning (inkl. specialomsorgen) </a:t>
          </a:r>
          <a:endParaRPr lang="fi-FI" sz="1200" kern="1200"/>
        </a:p>
        <a:p>
          <a:pPr marL="57150" lvl="1" indent="-57150" algn="l" defTabSz="488950">
            <a:lnSpc>
              <a:spcPct val="90000"/>
            </a:lnSpc>
            <a:spcBef>
              <a:spcPct val="0"/>
            </a:spcBef>
            <a:spcAft>
              <a:spcPct val="15000"/>
            </a:spcAft>
            <a:buChar char="•"/>
          </a:pPr>
          <a:endParaRPr lang="fi-FI" sz="1100" kern="1200"/>
        </a:p>
      </dsp:txBody>
      <dsp:txXfrm>
        <a:off x="172394" y="3465222"/>
        <a:ext cx="2240827" cy="1633153"/>
      </dsp:txXfrm>
    </dsp:sp>
    <dsp:sp modelId="{08B53DB5-66F7-45A0-92C3-08BC70E5C3CD}">
      <dsp:nvSpPr>
        <dsp:cNvPr id="0" name=""/>
        <dsp:cNvSpPr/>
      </dsp:nvSpPr>
      <dsp:spPr>
        <a:xfrm>
          <a:off x="5500735" y="23637"/>
          <a:ext cx="2597677" cy="168270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fi-FI" sz="1600" kern="1200"/>
            <a:t> </a:t>
          </a:r>
          <a:r>
            <a:rPr lang="fi-FI" sz="1600" kern="1200" err="1"/>
            <a:t>Skolhälsovård</a:t>
          </a:r>
          <a:endParaRPr lang="en-US" sz="1600" kern="1200"/>
        </a:p>
        <a:p>
          <a:pPr marL="171450" lvl="1" indent="-171450" algn="l" defTabSz="711200">
            <a:lnSpc>
              <a:spcPct val="90000"/>
            </a:lnSpc>
            <a:spcBef>
              <a:spcPct val="0"/>
            </a:spcBef>
            <a:spcAft>
              <a:spcPct val="15000"/>
            </a:spcAft>
            <a:buChar char="•"/>
          </a:pPr>
          <a:r>
            <a:rPr lang="fi-FI" sz="1600" kern="1200"/>
            <a:t> </a:t>
          </a:r>
          <a:r>
            <a:rPr lang="fi-FI" sz="1600" kern="1200" err="1"/>
            <a:t>Skolhälsovård</a:t>
          </a:r>
          <a:r>
            <a:rPr lang="fi-FI" sz="1600" kern="1200"/>
            <a:t> </a:t>
          </a:r>
          <a:r>
            <a:rPr lang="fi-FI" sz="1600" kern="1200" err="1"/>
            <a:t>på</a:t>
          </a:r>
          <a:r>
            <a:rPr lang="fi-FI" sz="1600" kern="1200"/>
            <a:t> </a:t>
          </a:r>
          <a:r>
            <a:rPr lang="fi-FI" sz="1600" kern="1200" err="1"/>
            <a:t>andra</a:t>
          </a:r>
          <a:r>
            <a:rPr lang="fi-FI" sz="1600" kern="1200"/>
            <a:t>  </a:t>
          </a:r>
          <a:r>
            <a:rPr lang="fi-FI" sz="1600" kern="1200" err="1"/>
            <a:t>stadiet</a:t>
          </a:r>
          <a:endParaRPr lang="fi-FI" sz="1600" kern="1200"/>
        </a:p>
        <a:p>
          <a:pPr marL="171450" lvl="1" indent="-171450" algn="l" defTabSz="711200">
            <a:lnSpc>
              <a:spcPct val="90000"/>
            </a:lnSpc>
            <a:spcBef>
              <a:spcPct val="0"/>
            </a:spcBef>
            <a:spcAft>
              <a:spcPct val="15000"/>
            </a:spcAft>
            <a:buChar char="•"/>
          </a:pPr>
          <a:r>
            <a:rPr lang="fi-FI" sz="1600" kern="1200"/>
            <a:t> </a:t>
          </a:r>
          <a:r>
            <a:rPr lang="fi-FI" sz="1600" kern="1200" err="1"/>
            <a:t>Skolpsykologer</a:t>
          </a:r>
          <a:r>
            <a:rPr lang="fi-FI" sz="1600" kern="1200"/>
            <a:t> </a:t>
          </a:r>
        </a:p>
        <a:p>
          <a:pPr marL="171450" lvl="1" indent="-171450" algn="l" defTabSz="711200">
            <a:lnSpc>
              <a:spcPct val="90000"/>
            </a:lnSpc>
            <a:spcBef>
              <a:spcPct val="0"/>
            </a:spcBef>
            <a:spcAft>
              <a:spcPct val="15000"/>
            </a:spcAft>
            <a:buChar char="•"/>
          </a:pPr>
          <a:r>
            <a:rPr lang="fi-FI" sz="1600" kern="1200"/>
            <a:t> </a:t>
          </a:r>
          <a:r>
            <a:rPr lang="fi-FI" sz="1600" kern="1200" err="1"/>
            <a:t>Kuratorer</a:t>
          </a:r>
          <a:endParaRPr lang="fi-FI" sz="1600" kern="1200"/>
        </a:p>
        <a:p>
          <a:pPr marL="171450" lvl="1" indent="-171450" algn="l" defTabSz="711200">
            <a:lnSpc>
              <a:spcPct val="90000"/>
            </a:lnSpc>
            <a:spcBef>
              <a:spcPct val="0"/>
            </a:spcBef>
            <a:spcAft>
              <a:spcPct val="15000"/>
            </a:spcAft>
            <a:buChar char="•"/>
          </a:pPr>
          <a:endParaRPr lang="fi-FI" sz="1600" kern="1200" err="1"/>
        </a:p>
      </dsp:txBody>
      <dsp:txXfrm>
        <a:off x="6317002" y="60601"/>
        <a:ext cx="1744446" cy="1188101"/>
      </dsp:txXfrm>
    </dsp:sp>
    <dsp:sp modelId="{6902AAF4-84EA-4B6D-B522-55F743BEA201}">
      <dsp:nvSpPr>
        <dsp:cNvPr id="0" name=""/>
        <dsp:cNvSpPr/>
      </dsp:nvSpPr>
      <dsp:spPr>
        <a:xfrm>
          <a:off x="78034" y="-4"/>
          <a:ext cx="2597677" cy="168270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fi-FI" sz="1600" kern="1200" err="1"/>
            <a:t>Barnrådgivning</a:t>
          </a:r>
          <a:endParaRPr lang="en-US" sz="1600" kern="1200"/>
        </a:p>
        <a:p>
          <a:pPr marL="171450" lvl="1" indent="-171450" algn="l" defTabSz="711200">
            <a:lnSpc>
              <a:spcPct val="90000"/>
            </a:lnSpc>
            <a:spcBef>
              <a:spcPct val="0"/>
            </a:spcBef>
            <a:spcAft>
              <a:spcPct val="15000"/>
            </a:spcAft>
            <a:buChar char="•"/>
          </a:pPr>
          <a:r>
            <a:rPr lang="fi-FI" sz="1600" kern="1200" err="1"/>
            <a:t>Socialvårdens</a:t>
          </a:r>
          <a:r>
            <a:rPr lang="fi-FI" sz="1600" kern="1200"/>
            <a:t> </a:t>
          </a:r>
          <a:r>
            <a:rPr lang="fi-FI" sz="1600" kern="1200" err="1"/>
            <a:t>öppenservice</a:t>
          </a:r>
          <a:endParaRPr lang="fi-FI" sz="1600" kern="1200"/>
        </a:p>
        <a:p>
          <a:pPr marL="171450" lvl="1" indent="-171450" algn="l" defTabSz="711200">
            <a:lnSpc>
              <a:spcPct val="90000"/>
            </a:lnSpc>
            <a:spcBef>
              <a:spcPct val="0"/>
            </a:spcBef>
            <a:spcAft>
              <a:spcPct val="15000"/>
            </a:spcAft>
            <a:buChar char="•"/>
          </a:pPr>
          <a:endParaRPr lang="fi-FI" sz="1600" kern="1200" err="1"/>
        </a:p>
      </dsp:txBody>
      <dsp:txXfrm>
        <a:off x="114998" y="36960"/>
        <a:ext cx="1744446" cy="1188101"/>
      </dsp:txXfrm>
    </dsp:sp>
    <dsp:sp modelId="{E39CA227-AD46-4110-9CB7-A764E6D3B558}">
      <dsp:nvSpPr>
        <dsp:cNvPr id="0" name=""/>
        <dsp:cNvSpPr/>
      </dsp:nvSpPr>
      <dsp:spPr>
        <a:xfrm>
          <a:off x="1734503" y="379837"/>
          <a:ext cx="2276911" cy="2276911"/>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err="1"/>
            <a:t>Familjecenter</a:t>
          </a:r>
          <a:endParaRPr lang="en-US" sz="1800" kern="1200"/>
        </a:p>
      </dsp:txBody>
      <dsp:txXfrm>
        <a:off x="2401395" y="1046729"/>
        <a:ext cx="1610019" cy="1610019"/>
      </dsp:txXfrm>
    </dsp:sp>
    <dsp:sp modelId="{95DB8FFA-4FD5-4872-BFDE-DB2FC7222799}">
      <dsp:nvSpPr>
        <dsp:cNvPr id="0" name=""/>
        <dsp:cNvSpPr/>
      </dsp:nvSpPr>
      <dsp:spPr>
        <a:xfrm rot="5400000">
          <a:off x="4116584" y="379837"/>
          <a:ext cx="2276911" cy="2276911"/>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fi-FI" sz="1800" kern="1200" err="1"/>
            <a:t>Skol</a:t>
          </a:r>
          <a:r>
            <a:rPr lang="fi-FI" sz="1800" kern="1200"/>
            <a:t>- </a:t>
          </a:r>
          <a:r>
            <a:rPr lang="fi-FI" sz="1800" kern="1200" err="1"/>
            <a:t>och</a:t>
          </a:r>
          <a:r>
            <a:rPr lang="fi-FI" sz="1800" kern="1200"/>
            <a:t> </a:t>
          </a:r>
          <a:r>
            <a:rPr lang="fi-FI" sz="1800" kern="1200" err="1"/>
            <a:t>studerande-hälsovård</a:t>
          </a:r>
          <a:endParaRPr lang="en-US" sz="1000" kern="1200"/>
        </a:p>
      </dsp:txBody>
      <dsp:txXfrm rot="-5400000">
        <a:off x="4116584" y="1046729"/>
        <a:ext cx="1610019" cy="1610019"/>
      </dsp:txXfrm>
    </dsp:sp>
    <dsp:sp modelId="{C065F21A-476F-40AB-A773-DBB8EC25DD7E}">
      <dsp:nvSpPr>
        <dsp:cNvPr id="0" name=""/>
        <dsp:cNvSpPr/>
      </dsp:nvSpPr>
      <dsp:spPr>
        <a:xfrm rot="10800000">
          <a:off x="4116584" y="2761918"/>
          <a:ext cx="2276911" cy="2276911"/>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kern="1200"/>
        </a:p>
        <a:p>
          <a:pPr marL="0" lvl="0" indent="0" algn="ctr" defTabSz="800100">
            <a:lnSpc>
              <a:spcPct val="90000"/>
            </a:lnSpc>
            <a:spcBef>
              <a:spcPct val="0"/>
            </a:spcBef>
            <a:spcAft>
              <a:spcPct val="35000"/>
            </a:spcAft>
            <a:buNone/>
          </a:pPr>
          <a:r>
            <a:rPr lang="fi-FI" sz="1800" kern="1200"/>
            <a:t>Service </a:t>
          </a:r>
          <a:r>
            <a:rPr lang="fi-FI" sz="1800" kern="1200" err="1"/>
            <a:t>på</a:t>
          </a:r>
          <a:r>
            <a:rPr lang="fi-FI" sz="1800" kern="1200"/>
            <a:t> </a:t>
          </a:r>
          <a:r>
            <a:rPr lang="fi-FI" sz="1800" kern="1200" err="1"/>
            <a:t>basnivå</a:t>
          </a:r>
          <a:r>
            <a:rPr lang="fi-FI" sz="1800" kern="1200"/>
            <a:t>, </a:t>
          </a:r>
          <a:r>
            <a:rPr lang="fi-FI" sz="1800" kern="1200" err="1"/>
            <a:t>jourtjänster</a:t>
          </a:r>
          <a:endParaRPr lang="en-US" sz="1800" kern="1200"/>
        </a:p>
      </dsp:txBody>
      <dsp:txXfrm rot="10800000">
        <a:off x="4116584" y="2761918"/>
        <a:ext cx="1610019" cy="1610019"/>
      </dsp:txXfrm>
    </dsp:sp>
    <dsp:sp modelId="{19875769-15CB-4207-BA66-3F3E9A524B3C}">
      <dsp:nvSpPr>
        <dsp:cNvPr id="0" name=""/>
        <dsp:cNvSpPr/>
      </dsp:nvSpPr>
      <dsp:spPr>
        <a:xfrm rot="16200000">
          <a:off x="1734503" y="2761918"/>
          <a:ext cx="2276911" cy="2276911"/>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endParaRPr lang="fi-FI" sz="2300" kern="1200"/>
        </a:p>
        <a:p>
          <a:pPr marL="0" lvl="0" indent="0" algn="ctr" defTabSz="1022350">
            <a:lnSpc>
              <a:spcPct val="90000"/>
            </a:lnSpc>
            <a:spcBef>
              <a:spcPct val="0"/>
            </a:spcBef>
            <a:spcAft>
              <a:spcPct val="35000"/>
            </a:spcAft>
            <a:buNone/>
          </a:pPr>
          <a:r>
            <a:rPr lang="fi-FI" sz="1800" kern="1200"/>
            <a:t>Service </a:t>
          </a:r>
          <a:r>
            <a:rPr lang="fi-FI" sz="1800" kern="1200" err="1"/>
            <a:t>på</a:t>
          </a:r>
          <a:r>
            <a:rPr lang="fi-FI" sz="1800" kern="1200"/>
            <a:t> </a:t>
          </a:r>
          <a:r>
            <a:rPr lang="fi-FI" sz="1800" kern="1200" err="1"/>
            <a:t>krävande</a:t>
          </a:r>
          <a:r>
            <a:rPr lang="fi-FI" sz="1800" kern="1200"/>
            <a:t> </a:t>
          </a:r>
          <a:r>
            <a:rPr lang="fi-FI" sz="1800" kern="1200" err="1"/>
            <a:t>nivå</a:t>
          </a:r>
          <a:r>
            <a:rPr lang="fi-FI" sz="1800" kern="1200"/>
            <a:t> </a:t>
          </a:r>
          <a:endParaRPr lang="en-US" sz="1400" kern="1200"/>
        </a:p>
      </dsp:txBody>
      <dsp:txXfrm rot="5400000">
        <a:off x="2401395" y="2761918"/>
        <a:ext cx="1610019" cy="1610019"/>
      </dsp:txXfrm>
    </dsp:sp>
    <dsp:sp modelId="{B554DF31-433C-4C22-BA92-8031E55784CC}">
      <dsp:nvSpPr>
        <dsp:cNvPr id="0" name=""/>
        <dsp:cNvSpPr/>
      </dsp:nvSpPr>
      <dsp:spPr>
        <a:xfrm>
          <a:off x="3670930" y="2236072"/>
          <a:ext cx="786139" cy="68359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007992-028B-4104-A457-32AFF154C3E7}">
      <dsp:nvSpPr>
        <dsp:cNvPr id="0" name=""/>
        <dsp:cNvSpPr/>
      </dsp:nvSpPr>
      <dsp:spPr>
        <a:xfrm rot="10800000">
          <a:off x="3670930" y="2498995"/>
          <a:ext cx="786139" cy="68359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5199E-7446-4263-A072-6C58E4C81AC6}">
      <dsp:nvSpPr>
        <dsp:cNvPr id="0" name=""/>
        <dsp:cNvSpPr/>
      </dsp:nvSpPr>
      <dsp:spPr>
        <a:xfrm>
          <a:off x="5015670" y="3454132"/>
          <a:ext cx="3112329" cy="19009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err="1"/>
            <a:t>Kiireettömät</a:t>
          </a:r>
          <a:r>
            <a:rPr lang="en-US" sz="1400" kern="1200"/>
            <a:t> </a:t>
          </a:r>
          <a:r>
            <a:rPr lang="en-US" sz="1400" kern="1200" err="1"/>
            <a:t>sairaanhoidon</a:t>
          </a:r>
          <a:r>
            <a:rPr lang="en-US" sz="1400" kern="1200"/>
            <a:t> </a:t>
          </a:r>
          <a:r>
            <a:rPr lang="en-US" sz="1400" kern="1200" err="1"/>
            <a:t>käynnit</a:t>
          </a:r>
          <a:endParaRPr lang="en-US" sz="1400" kern="1200"/>
        </a:p>
        <a:p>
          <a:pPr marL="114300" lvl="1" indent="-114300" algn="l" defTabSz="622300">
            <a:lnSpc>
              <a:spcPct val="90000"/>
            </a:lnSpc>
            <a:spcBef>
              <a:spcPct val="0"/>
            </a:spcBef>
            <a:spcAft>
              <a:spcPct val="15000"/>
            </a:spcAft>
            <a:buChar char="•"/>
          </a:pPr>
          <a:r>
            <a:rPr lang="en-US" sz="1400" kern="1200" err="1"/>
            <a:t>Kiireelliset</a:t>
          </a:r>
          <a:r>
            <a:rPr lang="en-US" sz="1400" kern="1200"/>
            <a:t> </a:t>
          </a:r>
          <a:r>
            <a:rPr lang="en-US" sz="1400" kern="1200" err="1"/>
            <a:t>sairaanhoidon</a:t>
          </a:r>
          <a:r>
            <a:rPr lang="en-US" sz="1400" kern="1200"/>
            <a:t> </a:t>
          </a:r>
          <a:r>
            <a:rPr lang="en-US" sz="1400" kern="1200" err="1"/>
            <a:t>käynnit</a:t>
          </a:r>
          <a:endParaRPr lang="en-US" sz="1400" kern="1200"/>
        </a:p>
        <a:p>
          <a:pPr marL="114300" lvl="1" indent="-114300" algn="l" defTabSz="622300">
            <a:lnSpc>
              <a:spcPct val="90000"/>
            </a:lnSpc>
            <a:spcBef>
              <a:spcPct val="0"/>
            </a:spcBef>
            <a:spcAft>
              <a:spcPct val="15000"/>
            </a:spcAft>
            <a:buChar char="•"/>
          </a:pPr>
          <a:r>
            <a:rPr lang="en-US" sz="1400" kern="1200" err="1"/>
            <a:t>Sairaanhoidon</a:t>
          </a:r>
          <a:r>
            <a:rPr lang="en-US" sz="1400" kern="1200"/>
            <a:t> </a:t>
          </a:r>
          <a:r>
            <a:rPr lang="en-US" sz="1400" kern="1200" err="1"/>
            <a:t>päivystys</a:t>
          </a:r>
          <a:endParaRPr lang="en-US" sz="1400" kern="1200"/>
        </a:p>
        <a:p>
          <a:pPr marL="114300" lvl="1" indent="-114300" algn="l" defTabSz="622300">
            <a:lnSpc>
              <a:spcPct val="90000"/>
            </a:lnSpc>
            <a:spcBef>
              <a:spcPct val="0"/>
            </a:spcBef>
            <a:spcAft>
              <a:spcPct val="15000"/>
            </a:spcAft>
            <a:buChar char="•"/>
          </a:pPr>
          <a:r>
            <a:rPr lang="en-US" sz="1400" kern="1200" err="1"/>
            <a:t>Sosiaalipäivystys</a:t>
          </a:r>
          <a:endParaRPr lang="en-US" sz="1400" kern="1200"/>
        </a:p>
      </dsp:txBody>
      <dsp:txXfrm>
        <a:off x="5991126" y="3971120"/>
        <a:ext cx="2095116" cy="1342180"/>
      </dsp:txXfrm>
    </dsp:sp>
    <dsp:sp modelId="{2A4DDF8F-C011-416B-9BBF-9ABE2292319A}">
      <dsp:nvSpPr>
        <dsp:cNvPr id="0" name=""/>
        <dsp:cNvSpPr/>
      </dsp:nvSpPr>
      <dsp:spPr>
        <a:xfrm>
          <a:off x="433474" y="3486904"/>
          <a:ext cx="2652968" cy="17185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err="1"/>
            <a:t>Somaattinen</a:t>
          </a:r>
          <a:r>
            <a:rPr lang="en-US" sz="1200" kern="1200"/>
            <a:t> </a:t>
          </a:r>
          <a:r>
            <a:rPr lang="en-US" sz="1200" kern="1200" err="1"/>
            <a:t>erikoissairaanhoito</a:t>
          </a:r>
          <a:endParaRPr lang="en-US" sz="1200" kern="1200"/>
        </a:p>
        <a:p>
          <a:pPr marL="114300" lvl="1" indent="-114300" algn="l" defTabSz="533400">
            <a:lnSpc>
              <a:spcPct val="90000"/>
            </a:lnSpc>
            <a:spcBef>
              <a:spcPct val="0"/>
            </a:spcBef>
            <a:spcAft>
              <a:spcPct val="15000"/>
            </a:spcAft>
            <a:buChar char="•"/>
          </a:pPr>
          <a:r>
            <a:rPr lang="en-US" sz="1200" kern="1200" err="1"/>
            <a:t>Lastenpsykiatria</a:t>
          </a:r>
          <a:endParaRPr lang="en-US" sz="1200" kern="1200"/>
        </a:p>
        <a:p>
          <a:pPr marL="114300" lvl="1" indent="-114300" algn="l" defTabSz="533400">
            <a:lnSpc>
              <a:spcPct val="90000"/>
            </a:lnSpc>
            <a:spcBef>
              <a:spcPct val="0"/>
            </a:spcBef>
            <a:spcAft>
              <a:spcPct val="15000"/>
            </a:spcAft>
            <a:buChar char="•"/>
          </a:pPr>
          <a:r>
            <a:rPr lang="en-US" sz="1200" kern="1200" err="1"/>
            <a:t>Nuorisopsykiatria</a:t>
          </a:r>
          <a:endParaRPr lang="en-US" sz="1200" kern="1200"/>
        </a:p>
        <a:p>
          <a:pPr marL="114300" lvl="1" indent="-114300" algn="l" defTabSz="533400">
            <a:lnSpc>
              <a:spcPct val="90000"/>
            </a:lnSpc>
            <a:spcBef>
              <a:spcPct val="0"/>
            </a:spcBef>
            <a:spcAft>
              <a:spcPct val="15000"/>
            </a:spcAft>
            <a:buChar char="•"/>
          </a:pPr>
          <a:r>
            <a:rPr lang="en-US" sz="1200" kern="1200" err="1"/>
            <a:t>Syömishäiriöiden</a:t>
          </a:r>
          <a:r>
            <a:rPr lang="en-US" sz="1200" kern="1200"/>
            <a:t> </a:t>
          </a:r>
          <a:r>
            <a:rPr lang="en-US" sz="1200" kern="1200" err="1"/>
            <a:t>hoito</a:t>
          </a:r>
          <a:endParaRPr lang="en-US" sz="1200" kern="1200"/>
        </a:p>
        <a:p>
          <a:pPr marL="114300" lvl="1" indent="-114300" algn="l" defTabSz="533400">
            <a:lnSpc>
              <a:spcPct val="90000"/>
            </a:lnSpc>
            <a:spcBef>
              <a:spcPct val="0"/>
            </a:spcBef>
            <a:spcAft>
              <a:spcPct val="15000"/>
            </a:spcAft>
            <a:buChar char="•"/>
          </a:pPr>
          <a:r>
            <a:rPr lang="en-US" sz="1200" kern="1200" err="1"/>
            <a:t>Lastensuojelu</a:t>
          </a:r>
          <a:endParaRPr lang="en-US" sz="1200" kern="1200"/>
        </a:p>
        <a:p>
          <a:pPr marL="114300" lvl="1" indent="-114300" algn="l" defTabSz="533400">
            <a:lnSpc>
              <a:spcPct val="90000"/>
            </a:lnSpc>
            <a:spcBef>
              <a:spcPct val="0"/>
            </a:spcBef>
            <a:spcAft>
              <a:spcPct val="15000"/>
            </a:spcAft>
            <a:buChar char="•"/>
          </a:pPr>
          <a:r>
            <a:rPr lang="en-US" sz="1200" kern="1200" err="1"/>
            <a:t>Toimintarajoitteisten</a:t>
          </a:r>
          <a:r>
            <a:rPr lang="en-US" sz="1200" kern="1200"/>
            <a:t> </a:t>
          </a:r>
          <a:r>
            <a:rPr lang="en-US" sz="1200" kern="1200" err="1"/>
            <a:t>henkilöiden</a:t>
          </a:r>
          <a:r>
            <a:rPr lang="en-US" sz="1200" kern="1200"/>
            <a:t> </a:t>
          </a:r>
          <a:r>
            <a:rPr lang="en-US" sz="1200" kern="1200" err="1"/>
            <a:t>palvelut</a:t>
          </a:r>
          <a:r>
            <a:rPr lang="en-US" sz="1200" kern="1200"/>
            <a:t> (sis. </a:t>
          </a:r>
          <a:r>
            <a:rPr lang="en-US" sz="1200" kern="1200" err="1"/>
            <a:t>erityishuolto</a:t>
          </a:r>
          <a:r>
            <a:rPr lang="en-US" sz="1200" kern="1200"/>
            <a:t>)</a:t>
          </a:r>
        </a:p>
        <a:p>
          <a:pPr marL="57150" lvl="1" indent="-57150" algn="l" defTabSz="488950">
            <a:lnSpc>
              <a:spcPct val="90000"/>
            </a:lnSpc>
            <a:spcBef>
              <a:spcPct val="0"/>
            </a:spcBef>
            <a:spcAft>
              <a:spcPct val="15000"/>
            </a:spcAft>
            <a:buChar char="•"/>
          </a:pPr>
          <a:endParaRPr lang="en-US" sz="1100" kern="1200"/>
        </a:p>
        <a:p>
          <a:pPr marL="57150" lvl="1" indent="-57150" algn="l" defTabSz="488950">
            <a:lnSpc>
              <a:spcPct val="90000"/>
            </a:lnSpc>
            <a:spcBef>
              <a:spcPct val="0"/>
            </a:spcBef>
            <a:spcAft>
              <a:spcPct val="15000"/>
            </a:spcAft>
            <a:buChar char="•"/>
          </a:pPr>
          <a:endParaRPr lang="en-US" sz="1100" kern="1200"/>
        </a:p>
      </dsp:txBody>
      <dsp:txXfrm>
        <a:off x="471224" y="3954284"/>
        <a:ext cx="1781577" cy="1213391"/>
      </dsp:txXfrm>
    </dsp:sp>
    <dsp:sp modelId="{08B53DB5-66F7-45A0-92C3-08BC70E5C3CD}">
      <dsp:nvSpPr>
        <dsp:cNvPr id="0" name=""/>
        <dsp:cNvSpPr/>
      </dsp:nvSpPr>
      <dsp:spPr>
        <a:xfrm>
          <a:off x="5227464" y="79522"/>
          <a:ext cx="2652968" cy="17185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endParaRPr lang="en-US" sz="1100" kern="1200"/>
        </a:p>
        <a:p>
          <a:pPr marL="114300" lvl="1" indent="-114300" algn="l" defTabSz="622300">
            <a:lnSpc>
              <a:spcPct val="90000"/>
            </a:lnSpc>
            <a:spcBef>
              <a:spcPct val="0"/>
            </a:spcBef>
            <a:spcAft>
              <a:spcPct val="15000"/>
            </a:spcAft>
            <a:buChar char="•"/>
          </a:pPr>
          <a:r>
            <a:rPr lang="en-US" sz="1400" kern="1200" err="1"/>
            <a:t>Kouluterveydenhuolto</a:t>
          </a:r>
          <a:endParaRPr lang="en-US" sz="1400" kern="1200"/>
        </a:p>
        <a:p>
          <a:pPr marL="114300" lvl="1" indent="-114300" algn="l" defTabSz="622300">
            <a:lnSpc>
              <a:spcPct val="90000"/>
            </a:lnSpc>
            <a:spcBef>
              <a:spcPct val="0"/>
            </a:spcBef>
            <a:spcAft>
              <a:spcPct val="15000"/>
            </a:spcAft>
            <a:buChar char="•"/>
          </a:pPr>
          <a:r>
            <a:rPr lang="en-US" sz="1400" kern="1200" err="1"/>
            <a:t>Toisen</a:t>
          </a:r>
          <a:r>
            <a:rPr lang="en-US" sz="1400" kern="1200"/>
            <a:t> </a:t>
          </a:r>
          <a:r>
            <a:rPr lang="en-US" sz="1400" kern="1200" err="1"/>
            <a:t>asteen</a:t>
          </a:r>
          <a:r>
            <a:rPr lang="en-US" sz="1400" kern="1200"/>
            <a:t> </a:t>
          </a:r>
          <a:r>
            <a:rPr lang="en-US" sz="1400" kern="1200" err="1"/>
            <a:t>koulu-terveydenhuolto</a:t>
          </a:r>
          <a:endParaRPr lang="en-US" sz="1400" kern="1200"/>
        </a:p>
        <a:p>
          <a:pPr marL="114300" lvl="1" indent="-114300" algn="l" defTabSz="622300">
            <a:lnSpc>
              <a:spcPct val="90000"/>
            </a:lnSpc>
            <a:spcBef>
              <a:spcPct val="0"/>
            </a:spcBef>
            <a:spcAft>
              <a:spcPct val="15000"/>
            </a:spcAft>
            <a:buChar char="•"/>
          </a:pPr>
          <a:r>
            <a:rPr lang="en-US" sz="1400" kern="1200" err="1"/>
            <a:t>Koulupsykologit</a:t>
          </a:r>
          <a:endParaRPr lang="en-US" sz="1400" kern="1200"/>
        </a:p>
        <a:p>
          <a:pPr marL="114300" lvl="1" indent="-114300" algn="l" defTabSz="622300">
            <a:lnSpc>
              <a:spcPct val="90000"/>
            </a:lnSpc>
            <a:spcBef>
              <a:spcPct val="0"/>
            </a:spcBef>
            <a:spcAft>
              <a:spcPct val="15000"/>
            </a:spcAft>
            <a:buChar char="•"/>
          </a:pPr>
          <a:r>
            <a:rPr lang="en-US" sz="1400" kern="1200" err="1"/>
            <a:t>Kuraattoripalvelut</a:t>
          </a:r>
          <a:endParaRPr lang="en-US" sz="1400" kern="1200"/>
        </a:p>
      </dsp:txBody>
      <dsp:txXfrm>
        <a:off x="6061104" y="117272"/>
        <a:ext cx="1781577" cy="1213391"/>
      </dsp:txXfrm>
    </dsp:sp>
    <dsp:sp modelId="{6902AAF4-84EA-4B6D-B522-55F743BEA201}">
      <dsp:nvSpPr>
        <dsp:cNvPr id="0" name=""/>
        <dsp:cNvSpPr/>
      </dsp:nvSpPr>
      <dsp:spPr>
        <a:xfrm>
          <a:off x="458412" y="-21457"/>
          <a:ext cx="2652968" cy="171852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marL="171450" lvl="1" indent="-171450" algn="l" defTabSz="711200">
            <a:lnSpc>
              <a:spcPct val="90000"/>
            </a:lnSpc>
            <a:spcBef>
              <a:spcPct val="0"/>
            </a:spcBef>
            <a:spcAft>
              <a:spcPct val="15000"/>
            </a:spcAft>
            <a:buChar char="•"/>
          </a:pPr>
          <a:r>
            <a:rPr lang="en-US" sz="1600" kern="1200" err="1"/>
            <a:t>Lastenneuvola</a:t>
          </a:r>
          <a:endParaRPr lang="en-US" sz="1600" kern="1200"/>
        </a:p>
        <a:p>
          <a:pPr marL="171450" lvl="1" indent="-171450" algn="l" defTabSz="711200">
            <a:lnSpc>
              <a:spcPct val="90000"/>
            </a:lnSpc>
            <a:spcBef>
              <a:spcPct val="0"/>
            </a:spcBef>
            <a:spcAft>
              <a:spcPct val="15000"/>
            </a:spcAft>
            <a:buChar char="•"/>
          </a:pPr>
          <a:r>
            <a:rPr lang="en-US" sz="1600" kern="1200" err="1"/>
            <a:t>Sosiaalihuollon</a:t>
          </a:r>
          <a:r>
            <a:rPr lang="en-US" sz="1600" kern="1200"/>
            <a:t> </a:t>
          </a:r>
          <a:r>
            <a:rPr lang="en-US" sz="1600" kern="1200" err="1"/>
            <a:t>avopalvelut</a:t>
          </a:r>
          <a:endParaRPr lang="en-US" sz="1600" kern="1200"/>
        </a:p>
      </dsp:txBody>
      <dsp:txXfrm>
        <a:off x="496162" y="16293"/>
        <a:ext cx="1781577" cy="1213391"/>
      </dsp:txXfrm>
    </dsp:sp>
    <dsp:sp modelId="{E39CA227-AD46-4110-9CB7-A764E6D3B558}">
      <dsp:nvSpPr>
        <dsp:cNvPr id="0" name=""/>
        <dsp:cNvSpPr/>
      </dsp:nvSpPr>
      <dsp:spPr>
        <a:xfrm>
          <a:off x="1684921" y="330254"/>
          <a:ext cx="2325374" cy="2325374"/>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err="1"/>
            <a:t>Perhekeskus</a:t>
          </a:r>
          <a:endParaRPr lang="en-US" sz="1800" kern="1200"/>
        </a:p>
      </dsp:txBody>
      <dsp:txXfrm>
        <a:off x="2366007" y="1011340"/>
        <a:ext cx="1644288" cy="1644288"/>
      </dsp:txXfrm>
    </dsp:sp>
    <dsp:sp modelId="{95DB8FFA-4FD5-4872-BFDE-DB2FC7222799}">
      <dsp:nvSpPr>
        <dsp:cNvPr id="0" name=""/>
        <dsp:cNvSpPr/>
      </dsp:nvSpPr>
      <dsp:spPr>
        <a:xfrm rot="5400000">
          <a:off x="4117703" y="330254"/>
          <a:ext cx="2325374" cy="2325374"/>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err="1"/>
            <a:t>Koulu</a:t>
          </a:r>
          <a:r>
            <a:rPr lang="en-US" sz="1800" kern="1200"/>
            <a:t>- ja </a:t>
          </a:r>
          <a:r>
            <a:rPr lang="en-US" sz="1800" kern="1200" err="1"/>
            <a:t>opiskeluterveydenhuolto</a:t>
          </a:r>
          <a:endParaRPr lang="en-US" sz="1800" kern="1200"/>
        </a:p>
        <a:p>
          <a:pPr marL="0" lvl="0" indent="0" algn="ctr" defTabSz="800100">
            <a:lnSpc>
              <a:spcPct val="90000"/>
            </a:lnSpc>
            <a:spcBef>
              <a:spcPct val="0"/>
            </a:spcBef>
            <a:spcAft>
              <a:spcPct val="35000"/>
            </a:spcAft>
            <a:buNone/>
          </a:pPr>
          <a:endParaRPr lang="en-US" sz="1000" kern="1200"/>
        </a:p>
      </dsp:txBody>
      <dsp:txXfrm rot="-5400000">
        <a:off x="4117703" y="1011340"/>
        <a:ext cx="1644288" cy="1644288"/>
      </dsp:txXfrm>
    </dsp:sp>
    <dsp:sp modelId="{C065F21A-476F-40AB-A773-DBB8EC25DD7E}">
      <dsp:nvSpPr>
        <dsp:cNvPr id="0" name=""/>
        <dsp:cNvSpPr/>
      </dsp:nvSpPr>
      <dsp:spPr>
        <a:xfrm rot="10800000">
          <a:off x="4057592" y="2745085"/>
          <a:ext cx="2325374" cy="2325374"/>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kern="1200"/>
        </a:p>
        <a:p>
          <a:pPr marL="0" lvl="0" indent="0" algn="ctr" defTabSz="800100">
            <a:lnSpc>
              <a:spcPct val="90000"/>
            </a:lnSpc>
            <a:spcBef>
              <a:spcPct val="0"/>
            </a:spcBef>
            <a:spcAft>
              <a:spcPct val="35000"/>
            </a:spcAft>
            <a:buNone/>
          </a:pPr>
          <a:r>
            <a:rPr lang="en-US" sz="1800" kern="1200"/>
            <a:t>Perustason </a:t>
          </a:r>
          <a:r>
            <a:rPr lang="en-US" sz="1800" kern="1200" err="1"/>
            <a:t>palvelut</a:t>
          </a:r>
          <a:r>
            <a:rPr lang="en-US" sz="1800" kern="1200"/>
            <a:t>, </a:t>
          </a:r>
          <a:r>
            <a:rPr lang="en-US" sz="1800" kern="1200" err="1"/>
            <a:t>päivystys-palvelut</a:t>
          </a:r>
          <a:endParaRPr lang="en-US" sz="1800" kern="1200"/>
        </a:p>
      </dsp:txBody>
      <dsp:txXfrm rot="10800000">
        <a:off x="4057592" y="2745085"/>
        <a:ext cx="1644288" cy="1644288"/>
      </dsp:txXfrm>
    </dsp:sp>
    <dsp:sp modelId="{19875769-15CB-4207-BA66-3F3E9A524B3C}">
      <dsp:nvSpPr>
        <dsp:cNvPr id="0" name=""/>
        <dsp:cNvSpPr/>
      </dsp:nvSpPr>
      <dsp:spPr>
        <a:xfrm rot="16200000">
          <a:off x="1684921" y="2763037"/>
          <a:ext cx="2325374" cy="2325374"/>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marL="0" lvl="0" indent="0" algn="ctr" defTabSz="1022350">
            <a:lnSpc>
              <a:spcPct val="90000"/>
            </a:lnSpc>
            <a:spcBef>
              <a:spcPct val="0"/>
            </a:spcBef>
            <a:spcAft>
              <a:spcPct val="35000"/>
            </a:spcAft>
            <a:buNone/>
          </a:pPr>
          <a:endParaRPr lang="en-US" sz="2300" kern="1200"/>
        </a:p>
        <a:p>
          <a:pPr marL="0" lvl="0" indent="0" algn="ctr" defTabSz="1022350">
            <a:lnSpc>
              <a:spcPct val="90000"/>
            </a:lnSpc>
            <a:spcBef>
              <a:spcPct val="0"/>
            </a:spcBef>
            <a:spcAft>
              <a:spcPct val="35000"/>
            </a:spcAft>
            <a:buNone/>
          </a:pPr>
          <a:r>
            <a:rPr lang="en-US" sz="1800" kern="1200" err="1"/>
            <a:t>Vaativan</a:t>
          </a:r>
          <a:r>
            <a:rPr lang="en-US" sz="1800" kern="1200"/>
            <a:t> </a:t>
          </a:r>
          <a:r>
            <a:rPr lang="en-US" sz="1800" kern="1200" err="1"/>
            <a:t>tason</a:t>
          </a:r>
          <a:r>
            <a:rPr lang="en-US" sz="1800" kern="1200"/>
            <a:t> </a:t>
          </a:r>
          <a:r>
            <a:rPr lang="en-US" sz="1800" kern="1200" err="1"/>
            <a:t>palvelut</a:t>
          </a:r>
          <a:endParaRPr lang="en-US" sz="1800" kern="1200"/>
        </a:p>
      </dsp:txBody>
      <dsp:txXfrm rot="5400000">
        <a:off x="2366007" y="2763037"/>
        <a:ext cx="1644288" cy="1644288"/>
      </dsp:txXfrm>
    </dsp:sp>
    <dsp:sp modelId="{B554DF31-433C-4C22-BA92-8031E55784CC}">
      <dsp:nvSpPr>
        <dsp:cNvPr id="0" name=""/>
        <dsp:cNvSpPr/>
      </dsp:nvSpPr>
      <dsp:spPr>
        <a:xfrm>
          <a:off x="3662564" y="2225999"/>
          <a:ext cx="802871" cy="69814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007992-028B-4104-A457-32AFF154C3E7}">
      <dsp:nvSpPr>
        <dsp:cNvPr id="0" name=""/>
        <dsp:cNvSpPr/>
      </dsp:nvSpPr>
      <dsp:spPr>
        <a:xfrm rot="10800000">
          <a:off x="3662564" y="2494518"/>
          <a:ext cx="802871" cy="698149"/>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5199E-7446-4263-A072-6C58E4C81AC6}">
      <dsp:nvSpPr>
        <dsp:cNvPr id="0" name=""/>
        <dsp:cNvSpPr/>
      </dsp:nvSpPr>
      <dsp:spPr>
        <a:xfrm>
          <a:off x="5712933" y="3274932"/>
          <a:ext cx="2887348" cy="2199843"/>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a:lnSpc>
              <a:spcPct val="90000"/>
            </a:lnSpc>
            <a:spcBef>
              <a:spcPct val="0"/>
            </a:spcBef>
            <a:spcAft>
              <a:spcPct val="15000"/>
            </a:spcAft>
            <a:buChar char="•"/>
          </a:pPr>
          <a:r>
            <a:rPr lang="fi-FI" sz="1100" kern="1200"/>
            <a:t>   </a:t>
          </a:r>
          <a:r>
            <a:rPr lang="fi-FI" sz="1200" kern="1200" err="1"/>
            <a:t>Mentalvårdsservice</a:t>
          </a:r>
          <a:endParaRPr lang="en-US" sz="1200" kern="1200"/>
        </a:p>
        <a:p>
          <a:pPr marL="114300" lvl="1" indent="-114300" algn="l" defTabSz="533400">
            <a:lnSpc>
              <a:spcPct val="90000"/>
            </a:lnSpc>
            <a:spcBef>
              <a:spcPct val="0"/>
            </a:spcBef>
            <a:spcAft>
              <a:spcPct val="15000"/>
            </a:spcAft>
            <a:buChar char="•"/>
          </a:pPr>
          <a:r>
            <a:rPr lang="sv-SE" sz="1200" kern="1200"/>
            <a:t> Missbruksvård:            tillnyktrings-, avgiftnings- och substitutionsbehandling</a:t>
          </a:r>
          <a:endParaRPr lang="fi-FI" sz="1200" kern="1200" err="1"/>
        </a:p>
        <a:p>
          <a:pPr marL="114300" lvl="1" indent="-114300" algn="l" defTabSz="533400">
            <a:lnSpc>
              <a:spcPct val="90000"/>
            </a:lnSpc>
            <a:spcBef>
              <a:spcPct val="0"/>
            </a:spcBef>
            <a:spcAft>
              <a:spcPct val="15000"/>
            </a:spcAft>
            <a:buChar char="•"/>
          </a:pPr>
          <a:r>
            <a:rPr lang="fi-FI" sz="1200" kern="1200"/>
            <a:t> </a:t>
          </a:r>
          <a:r>
            <a:rPr lang="fi-FI" sz="1200" kern="1200" err="1"/>
            <a:t>Rehabilitering</a:t>
          </a:r>
          <a:endParaRPr lang="fi-FI" sz="1200" kern="1200"/>
        </a:p>
        <a:p>
          <a:pPr marL="114300" lvl="1" indent="-114300" algn="l" defTabSz="533400">
            <a:lnSpc>
              <a:spcPct val="90000"/>
            </a:lnSpc>
            <a:spcBef>
              <a:spcPct val="0"/>
            </a:spcBef>
            <a:spcAft>
              <a:spcPct val="15000"/>
            </a:spcAft>
            <a:buChar char="•"/>
          </a:pPr>
          <a:r>
            <a:rPr lang="fi-FI" sz="1200" kern="1200"/>
            <a:t> </a:t>
          </a:r>
          <a:r>
            <a:rPr lang="fi-FI" sz="1200" kern="1200" err="1"/>
            <a:t>Fortsatt</a:t>
          </a:r>
          <a:r>
            <a:rPr lang="fi-FI" sz="1200" kern="1200"/>
            <a:t> </a:t>
          </a:r>
          <a:r>
            <a:rPr lang="fi-FI" sz="1200" kern="1200" err="1"/>
            <a:t>vård</a:t>
          </a:r>
          <a:endParaRPr lang="fi-FI" sz="1200" kern="1200"/>
        </a:p>
        <a:p>
          <a:pPr marL="114300" lvl="1" indent="-114300" algn="l" defTabSz="533400">
            <a:lnSpc>
              <a:spcPct val="90000"/>
            </a:lnSpc>
            <a:spcBef>
              <a:spcPct val="0"/>
            </a:spcBef>
            <a:spcAft>
              <a:spcPct val="15000"/>
            </a:spcAft>
            <a:buChar char="•"/>
          </a:pPr>
          <a:r>
            <a:rPr lang="fi-FI" sz="1200" kern="1200"/>
            <a:t> </a:t>
          </a:r>
          <a:r>
            <a:rPr lang="fi-FI" sz="1200" kern="1200" err="1"/>
            <a:t>Boendeservice</a:t>
          </a:r>
          <a:endParaRPr lang="fi-FI" sz="1200" kern="1200"/>
        </a:p>
        <a:p>
          <a:pPr marL="114300" lvl="1" indent="-114300" algn="l" defTabSz="533400">
            <a:lnSpc>
              <a:spcPct val="90000"/>
            </a:lnSpc>
            <a:spcBef>
              <a:spcPct val="0"/>
            </a:spcBef>
            <a:spcAft>
              <a:spcPct val="15000"/>
            </a:spcAft>
            <a:buChar char="•"/>
          </a:pPr>
          <a:r>
            <a:rPr lang="fi-FI" sz="1200" kern="1200"/>
            <a:t> </a:t>
          </a:r>
          <a:r>
            <a:rPr lang="fi-FI" sz="1200" kern="1200" err="1"/>
            <a:t>Kamratstöd</a:t>
          </a:r>
          <a:r>
            <a:rPr lang="fi-FI" sz="1200" kern="1200"/>
            <a:t>, </a:t>
          </a:r>
          <a:r>
            <a:rPr lang="fi-FI" sz="1200" kern="1200" err="1"/>
            <a:t>erfarenhetsexperter</a:t>
          </a:r>
          <a:endParaRPr lang="fi-FI" sz="1200" kern="1200"/>
        </a:p>
        <a:p>
          <a:pPr marL="57150" lvl="1" indent="-57150" algn="l" defTabSz="488950">
            <a:lnSpc>
              <a:spcPct val="90000"/>
            </a:lnSpc>
            <a:spcBef>
              <a:spcPct val="0"/>
            </a:spcBef>
            <a:spcAft>
              <a:spcPct val="15000"/>
            </a:spcAft>
            <a:buChar char="•"/>
          </a:pPr>
          <a:endParaRPr lang="fi-FI" sz="1100" kern="1200"/>
        </a:p>
        <a:p>
          <a:pPr marL="57150" lvl="1" indent="-57150" algn="l" defTabSz="488950">
            <a:lnSpc>
              <a:spcPct val="90000"/>
            </a:lnSpc>
            <a:spcBef>
              <a:spcPct val="0"/>
            </a:spcBef>
            <a:spcAft>
              <a:spcPct val="15000"/>
            </a:spcAft>
            <a:buChar char="•"/>
          </a:pPr>
          <a:endParaRPr lang="fi-FI" sz="1100" kern="1200" err="1"/>
        </a:p>
      </dsp:txBody>
      <dsp:txXfrm>
        <a:off x="6627460" y="3873216"/>
        <a:ext cx="1924497" cy="1553236"/>
      </dsp:txXfrm>
    </dsp:sp>
    <dsp:sp modelId="{2A4DDF8F-C011-416B-9BBF-9ABE2292319A}">
      <dsp:nvSpPr>
        <dsp:cNvPr id="0" name=""/>
        <dsp:cNvSpPr/>
      </dsp:nvSpPr>
      <dsp:spPr>
        <a:xfrm>
          <a:off x="291007" y="2928804"/>
          <a:ext cx="2880259" cy="2455281"/>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fi-FI" sz="1100" kern="1200"/>
            <a:t>  </a:t>
          </a:r>
          <a:r>
            <a:rPr lang="fi-FI" sz="1200" i="0" kern="1200" err="1"/>
            <a:t>Akutsjukhus</a:t>
          </a:r>
          <a:endParaRPr lang="en-US" sz="1200" i="0" kern="1200"/>
        </a:p>
        <a:p>
          <a:pPr marL="114300" lvl="1" indent="-114300" algn="l" defTabSz="533400">
            <a:lnSpc>
              <a:spcPct val="90000"/>
            </a:lnSpc>
            <a:spcBef>
              <a:spcPct val="0"/>
            </a:spcBef>
            <a:spcAft>
              <a:spcPct val="15000"/>
            </a:spcAft>
            <a:buChar char="•"/>
          </a:pPr>
          <a:r>
            <a:rPr lang="fi-FI" sz="1200" i="0" kern="1200"/>
            <a:t> </a:t>
          </a:r>
          <a:r>
            <a:rPr lang="fi-FI" sz="1200" i="0" kern="1200" err="1"/>
            <a:t>Vårdavdelningar</a:t>
          </a:r>
          <a:endParaRPr lang="fi-FI" sz="1200" i="0" kern="1200"/>
        </a:p>
        <a:p>
          <a:pPr marL="114300" lvl="1" indent="-114300" algn="l" defTabSz="533400">
            <a:lnSpc>
              <a:spcPct val="90000"/>
            </a:lnSpc>
            <a:spcBef>
              <a:spcPct val="0"/>
            </a:spcBef>
            <a:spcAft>
              <a:spcPct val="15000"/>
            </a:spcAft>
            <a:buChar char="•"/>
          </a:pPr>
          <a:r>
            <a:rPr lang="fi-FI" sz="1200" i="0" kern="1200"/>
            <a:t> </a:t>
          </a:r>
          <a:r>
            <a:rPr lang="fi-FI" sz="1200" i="0" kern="1200" err="1"/>
            <a:t>Hemsjukhus</a:t>
          </a:r>
          <a:endParaRPr lang="fi-FI" sz="1200" i="0" kern="1200"/>
        </a:p>
        <a:p>
          <a:pPr marL="114300" lvl="1" indent="-114300" algn="l" defTabSz="533400">
            <a:lnSpc>
              <a:spcPct val="90000"/>
            </a:lnSpc>
            <a:spcBef>
              <a:spcPct val="0"/>
            </a:spcBef>
            <a:spcAft>
              <a:spcPct val="15000"/>
            </a:spcAft>
            <a:buChar char="•"/>
          </a:pPr>
          <a:r>
            <a:rPr lang="fi-FI" sz="1200" i="0" kern="1200"/>
            <a:t> </a:t>
          </a:r>
          <a:r>
            <a:rPr lang="fi-FI" sz="1200" i="0" kern="1200" err="1"/>
            <a:t>Diagnostik</a:t>
          </a:r>
          <a:r>
            <a:rPr lang="fi-FI" sz="1200" i="0" kern="1200"/>
            <a:t> </a:t>
          </a:r>
          <a:r>
            <a:rPr lang="fi-FI" sz="1200" i="0" kern="1200" err="1"/>
            <a:t>och</a:t>
          </a:r>
          <a:r>
            <a:rPr lang="fi-FI" sz="1200" i="0" kern="1200"/>
            <a:t>  </a:t>
          </a:r>
          <a:r>
            <a:rPr lang="fi-FI" sz="1200" i="0" kern="1200" err="1"/>
            <a:t>stödåtgärder</a:t>
          </a:r>
          <a:endParaRPr lang="fi-FI" sz="1200" i="0" kern="1200"/>
        </a:p>
        <a:p>
          <a:pPr marL="114300" lvl="1" indent="-114300" algn="l" defTabSz="533400">
            <a:lnSpc>
              <a:spcPct val="90000"/>
            </a:lnSpc>
            <a:spcBef>
              <a:spcPct val="0"/>
            </a:spcBef>
            <a:spcAft>
              <a:spcPct val="15000"/>
            </a:spcAft>
            <a:buChar char="•"/>
          </a:pPr>
          <a:endParaRPr lang="fi-FI" sz="1200" i="0" kern="1200"/>
        </a:p>
        <a:p>
          <a:pPr marL="114300" lvl="1" indent="-114300" algn="l" defTabSz="533400">
            <a:lnSpc>
              <a:spcPct val="90000"/>
            </a:lnSpc>
            <a:spcBef>
              <a:spcPct val="0"/>
            </a:spcBef>
            <a:spcAft>
              <a:spcPct val="15000"/>
            </a:spcAft>
            <a:buChar char="•"/>
          </a:pPr>
          <a:r>
            <a:rPr lang="fi-FI" sz="1200" i="0" kern="1200" err="1"/>
            <a:t>Krävande</a:t>
          </a:r>
          <a:r>
            <a:rPr lang="fi-FI" sz="1200" i="0" kern="1200"/>
            <a:t> </a:t>
          </a:r>
          <a:r>
            <a:rPr lang="fi-FI" sz="1200" i="0" kern="1200" err="1"/>
            <a:t>rehabilitering</a:t>
          </a:r>
          <a:endParaRPr lang="fi-FI" sz="1200" i="0" kern="1200"/>
        </a:p>
        <a:p>
          <a:pPr marL="114300" lvl="1" indent="-114300" algn="l" defTabSz="533400">
            <a:lnSpc>
              <a:spcPct val="90000"/>
            </a:lnSpc>
            <a:spcBef>
              <a:spcPct val="0"/>
            </a:spcBef>
            <a:spcAft>
              <a:spcPct val="15000"/>
            </a:spcAft>
            <a:buChar char="•"/>
          </a:pPr>
          <a:r>
            <a:rPr lang="sv-SE" sz="1200" i="0" kern="1200"/>
            <a:t>Service för personer med </a:t>
          </a:r>
          <a:r>
            <a:rPr lang="sv-SE" sz="1200" i="0" kern="1200" err="1"/>
            <a:t>funktionsned</a:t>
          </a:r>
          <a:r>
            <a:rPr lang="sv-SE" sz="1200" i="0" kern="1200"/>
            <a:t>-sättning</a:t>
          </a:r>
          <a:endParaRPr lang="fi-FI" sz="1200" i="0" kern="1200" err="1"/>
        </a:p>
        <a:p>
          <a:pPr marL="57150" lvl="1" indent="-57150" algn="l" defTabSz="488950">
            <a:lnSpc>
              <a:spcPct val="90000"/>
            </a:lnSpc>
            <a:spcBef>
              <a:spcPct val="0"/>
            </a:spcBef>
            <a:spcAft>
              <a:spcPct val="15000"/>
            </a:spcAft>
            <a:buChar char="•"/>
          </a:pPr>
          <a:endParaRPr lang="fi-FI" sz="1100" kern="1200" err="1"/>
        </a:p>
        <a:p>
          <a:pPr marL="57150" lvl="1" indent="-57150" algn="l" defTabSz="488950">
            <a:lnSpc>
              <a:spcPct val="90000"/>
            </a:lnSpc>
            <a:spcBef>
              <a:spcPct val="0"/>
            </a:spcBef>
            <a:spcAft>
              <a:spcPct val="15000"/>
            </a:spcAft>
            <a:buChar char="•"/>
          </a:pPr>
          <a:endParaRPr lang="en-US" sz="1100" kern="1200"/>
        </a:p>
      </dsp:txBody>
      <dsp:txXfrm>
        <a:off x="344942" y="3596559"/>
        <a:ext cx="1908311" cy="1733591"/>
      </dsp:txXfrm>
    </dsp:sp>
    <dsp:sp modelId="{08B53DB5-66F7-45A0-92C3-08BC70E5C3CD}">
      <dsp:nvSpPr>
        <dsp:cNvPr id="0" name=""/>
        <dsp:cNvSpPr/>
      </dsp:nvSpPr>
      <dsp:spPr>
        <a:xfrm>
          <a:off x="5665443" y="-6112"/>
          <a:ext cx="2938007" cy="2947497"/>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fi-FI" sz="1100" kern="1200"/>
            <a:t> </a:t>
          </a:r>
          <a:r>
            <a:rPr lang="fi-FI" sz="1200" kern="1200" err="1"/>
            <a:t>Hälsorådgivning</a:t>
          </a:r>
          <a:r>
            <a:rPr lang="fi-FI" sz="1200" kern="1200"/>
            <a:t> </a:t>
          </a:r>
          <a:r>
            <a:rPr lang="fi-FI" sz="1200" kern="1200" err="1"/>
            <a:t>och</a:t>
          </a:r>
          <a:r>
            <a:rPr lang="fi-FI" sz="1200" kern="1200"/>
            <a:t> -</a:t>
          </a:r>
          <a:r>
            <a:rPr lang="fi-FI" sz="1200" kern="1200" err="1"/>
            <a:t>undersökningar</a:t>
          </a:r>
          <a:r>
            <a:rPr lang="fi-FI" sz="1200" kern="1200"/>
            <a:t>, </a:t>
          </a:r>
          <a:r>
            <a:rPr lang="fi-FI" sz="1200" kern="1200" err="1"/>
            <a:t>screening</a:t>
          </a:r>
          <a:endParaRPr lang="en-US" sz="1200" kern="1200"/>
        </a:p>
        <a:p>
          <a:pPr marL="114300" lvl="1" indent="-114300" algn="l" defTabSz="533400">
            <a:lnSpc>
              <a:spcPct val="90000"/>
            </a:lnSpc>
            <a:spcBef>
              <a:spcPct val="0"/>
            </a:spcBef>
            <a:spcAft>
              <a:spcPct val="15000"/>
            </a:spcAft>
            <a:buChar char="•"/>
          </a:pPr>
          <a:r>
            <a:rPr lang="fi-FI" sz="1200" kern="1200"/>
            <a:t> </a:t>
          </a:r>
          <a:r>
            <a:rPr lang="fi-FI" sz="1200" kern="1200" err="1"/>
            <a:t>Öppenvård</a:t>
          </a:r>
          <a:r>
            <a:rPr lang="fi-FI" sz="1200" kern="1200"/>
            <a:t> </a:t>
          </a:r>
          <a:r>
            <a:rPr lang="fi-FI" sz="1200" kern="1200" err="1"/>
            <a:t>och</a:t>
          </a:r>
          <a:r>
            <a:rPr lang="fi-FI" sz="1200" kern="1200"/>
            <a:t> </a:t>
          </a:r>
          <a:r>
            <a:rPr lang="fi-FI" sz="1200" kern="1200" err="1"/>
            <a:t>sjukvård</a:t>
          </a:r>
          <a:r>
            <a:rPr lang="fi-FI" sz="1200" kern="1200"/>
            <a:t> </a:t>
          </a:r>
        </a:p>
        <a:p>
          <a:pPr marL="114300" lvl="1" indent="-114300" algn="l" defTabSz="533400">
            <a:lnSpc>
              <a:spcPct val="90000"/>
            </a:lnSpc>
            <a:spcBef>
              <a:spcPct val="0"/>
            </a:spcBef>
            <a:spcAft>
              <a:spcPct val="15000"/>
            </a:spcAft>
            <a:buChar char="•"/>
          </a:pPr>
          <a:r>
            <a:rPr lang="fi-FI" sz="1200" kern="1200"/>
            <a:t> </a:t>
          </a:r>
          <a:r>
            <a:rPr lang="fi-FI" sz="1200" kern="1200" err="1"/>
            <a:t>Rehabilitering</a:t>
          </a:r>
          <a:endParaRPr lang="fi-FI" sz="1200" kern="1200"/>
        </a:p>
        <a:p>
          <a:pPr marL="114300" lvl="1" indent="-114300" algn="l" defTabSz="533400">
            <a:lnSpc>
              <a:spcPct val="90000"/>
            </a:lnSpc>
            <a:spcBef>
              <a:spcPct val="0"/>
            </a:spcBef>
            <a:spcAft>
              <a:spcPct val="15000"/>
            </a:spcAft>
            <a:buChar char="•"/>
          </a:pPr>
          <a:r>
            <a:rPr lang="fi-FI" sz="1200" kern="1200"/>
            <a:t> </a:t>
          </a:r>
          <a:r>
            <a:rPr lang="fi-FI" sz="1200" kern="1200" err="1"/>
            <a:t>Munhälsovård</a:t>
          </a:r>
          <a:r>
            <a:rPr lang="fi-FI" sz="1200" kern="1200"/>
            <a:t> </a:t>
          </a:r>
        </a:p>
        <a:p>
          <a:pPr marL="114300" lvl="1" indent="-114300" algn="l" defTabSz="533400">
            <a:lnSpc>
              <a:spcPct val="90000"/>
            </a:lnSpc>
            <a:spcBef>
              <a:spcPct val="0"/>
            </a:spcBef>
            <a:spcAft>
              <a:spcPct val="15000"/>
            </a:spcAft>
            <a:buChar char="•"/>
          </a:pPr>
          <a:r>
            <a:rPr lang="fi-FI" sz="1200" kern="1200"/>
            <a:t> </a:t>
          </a:r>
          <a:r>
            <a:rPr lang="fi-FI" sz="1200" kern="1200" err="1"/>
            <a:t>Den</a:t>
          </a:r>
          <a:r>
            <a:rPr lang="fi-FI" sz="1200" kern="1200"/>
            <a:t> </a:t>
          </a:r>
          <a:r>
            <a:rPr lang="fi-FI" sz="1200" kern="1200" err="1"/>
            <a:t>specialiserade</a:t>
          </a:r>
          <a:r>
            <a:rPr lang="fi-FI" sz="1200" kern="1200"/>
            <a:t> </a:t>
          </a:r>
          <a:r>
            <a:rPr lang="fi-FI" sz="1200" kern="1200" err="1"/>
            <a:t>sjukvårdens</a:t>
          </a:r>
          <a:r>
            <a:rPr lang="fi-FI" sz="1200" kern="1200"/>
            <a:t> </a:t>
          </a:r>
          <a:r>
            <a:rPr lang="fi-FI" sz="1200" kern="1200" err="1"/>
            <a:t>öppenvård</a:t>
          </a:r>
          <a:endParaRPr lang="fi-FI" sz="1200" kern="1200"/>
        </a:p>
        <a:p>
          <a:pPr marL="114300" lvl="1" indent="-114300" algn="l" defTabSz="533400">
            <a:lnSpc>
              <a:spcPct val="90000"/>
            </a:lnSpc>
            <a:spcBef>
              <a:spcPct val="0"/>
            </a:spcBef>
            <a:spcAft>
              <a:spcPct val="15000"/>
            </a:spcAft>
            <a:buChar char="•"/>
          </a:pPr>
          <a:r>
            <a:rPr lang="sv-SE" sz="1200" kern="1200"/>
            <a:t> Socialvårdens service för personer i arbetsför ålder</a:t>
          </a:r>
          <a:endParaRPr lang="fi-FI" sz="1200" kern="1200" err="1"/>
        </a:p>
        <a:p>
          <a:pPr marL="114300" lvl="1" indent="-114300" algn="l" defTabSz="533400">
            <a:lnSpc>
              <a:spcPct val="90000"/>
            </a:lnSpc>
            <a:spcBef>
              <a:spcPct val="0"/>
            </a:spcBef>
            <a:spcAft>
              <a:spcPct val="15000"/>
            </a:spcAft>
            <a:buChar char="•"/>
          </a:pPr>
          <a:r>
            <a:rPr lang="sv-SE" sz="1200" kern="1200"/>
            <a:t> Missbruks- och mentalvårdsservice: rådgivning och handledning</a:t>
          </a:r>
          <a:endParaRPr lang="fi-FI" sz="1200" kern="1200" err="1"/>
        </a:p>
        <a:p>
          <a:pPr marL="57150" lvl="1" indent="-57150" algn="l" defTabSz="488950">
            <a:lnSpc>
              <a:spcPct val="90000"/>
            </a:lnSpc>
            <a:spcBef>
              <a:spcPct val="0"/>
            </a:spcBef>
            <a:spcAft>
              <a:spcPct val="15000"/>
            </a:spcAft>
            <a:buChar char="•"/>
          </a:pPr>
          <a:endParaRPr lang="fi-FI" sz="1100" kern="1200" err="1"/>
        </a:p>
      </dsp:txBody>
      <dsp:txXfrm>
        <a:off x="6607082" y="54124"/>
        <a:ext cx="1936132" cy="2090151"/>
      </dsp:txXfrm>
    </dsp:sp>
    <dsp:sp modelId="{6902AAF4-84EA-4B6D-B522-55F743BEA201}">
      <dsp:nvSpPr>
        <dsp:cNvPr id="0" name=""/>
        <dsp:cNvSpPr/>
      </dsp:nvSpPr>
      <dsp:spPr>
        <a:xfrm>
          <a:off x="350016" y="374009"/>
          <a:ext cx="2655081" cy="1719890"/>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sv-SE" sz="1100" kern="1200"/>
            <a:t> </a:t>
          </a:r>
          <a:r>
            <a:rPr lang="sv-SE" sz="1200" kern="1200"/>
            <a:t>Främjande av hälsa och välfärd</a:t>
          </a:r>
          <a:endParaRPr lang="en-US" sz="1200" kern="1200"/>
        </a:p>
        <a:p>
          <a:pPr marL="114300" lvl="1" indent="-114300" algn="l" defTabSz="533400">
            <a:lnSpc>
              <a:spcPct val="90000"/>
            </a:lnSpc>
            <a:spcBef>
              <a:spcPct val="0"/>
            </a:spcBef>
            <a:spcAft>
              <a:spcPct val="15000"/>
            </a:spcAft>
            <a:buChar char="•"/>
          </a:pPr>
          <a:r>
            <a:rPr lang="fi-FI" sz="1200" kern="1200"/>
            <a:t> </a:t>
          </a:r>
          <a:r>
            <a:rPr lang="fi-FI" sz="1200" kern="1200" err="1"/>
            <a:t>Digitala</a:t>
          </a:r>
          <a:r>
            <a:rPr lang="fi-FI" sz="1200" kern="1200"/>
            <a:t> </a:t>
          </a:r>
          <a:r>
            <a:rPr lang="fi-FI" sz="1200" kern="1200" err="1"/>
            <a:t>tjänster</a:t>
          </a:r>
          <a:endParaRPr lang="fi-FI" sz="1200" kern="1200"/>
        </a:p>
        <a:p>
          <a:pPr marL="114300" lvl="1" indent="-114300" algn="l" defTabSz="533400">
            <a:lnSpc>
              <a:spcPct val="90000"/>
            </a:lnSpc>
            <a:spcBef>
              <a:spcPct val="0"/>
            </a:spcBef>
            <a:spcAft>
              <a:spcPct val="15000"/>
            </a:spcAft>
            <a:buChar char="•"/>
          </a:pPr>
          <a:r>
            <a:rPr lang="fi-FI" sz="1200" kern="1200"/>
            <a:t> </a:t>
          </a:r>
          <a:r>
            <a:rPr lang="fi-FI" sz="1200" kern="1200" err="1"/>
            <a:t>Distanstjänster</a:t>
          </a:r>
          <a:endParaRPr lang="fi-FI" sz="1200" kern="1200"/>
        </a:p>
        <a:p>
          <a:pPr marL="114300" lvl="1" indent="-114300" algn="l" defTabSz="533400">
            <a:lnSpc>
              <a:spcPct val="90000"/>
            </a:lnSpc>
            <a:spcBef>
              <a:spcPct val="0"/>
            </a:spcBef>
            <a:spcAft>
              <a:spcPct val="15000"/>
            </a:spcAft>
            <a:buChar char="•"/>
          </a:pPr>
          <a:r>
            <a:rPr lang="fi-FI" sz="1200" kern="1200"/>
            <a:t> </a:t>
          </a:r>
          <a:r>
            <a:rPr lang="fi-FI" sz="1200" kern="1200" err="1"/>
            <a:t>Rådgivning</a:t>
          </a:r>
          <a:r>
            <a:rPr lang="fi-FI" sz="1200" kern="1200"/>
            <a:t> </a:t>
          </a:r>
        </a:p>
        <a:p>
          <a:pPr marL="114300" lvl="1" indent="-114300" algn="l" defTabSz="533400">
            <a:lnSpc>
              <a:spcPct val="90000"/>
            </a:lnSpc>
            <a:spcBef>
              <a:spcPct val="0"/>
            </a:spcBef>
            <a:spcAft>
              <a:spcPct val="15000"/>
            </a:spcAft>
            <a:buChar char="•"/>
          </a:pPr>
          <a:r>
            <a:rPr lang="fi-FI" sz="1200" kern="1200"/>
            <a:t> </a:t>
          </a:r>
          <a:r>
            <a:rPr lang="fi-FI" sz="1200" kern="1200" err="1"/>
            <a:t>Handledning</a:t>
          </a:r>
          <a:endParaRPr lang="fi-FI" sz="1200" kern="1200"/>
        </a:p>
        <a:p>
          <a:pPr marL="57150" lvl="1" indent="-57150" algn="l" defTabSz="488950">
            <a:lnSpc>
              <a:spcPct val="90000"/>
            </a:lnSpc>
            <a:spcBef>
              <a:spcPct val="0"/>
            </a:spcBef>
            <a:spcAft>
              <a:spcPct val="15000"/>
            </a:spcAft>
            <a:buChar char="•"/>
          </a:pPr>
          <a:endParaRPr lang="fi-FI" sz="1100" kern="1200" err="1"/>
        </a:p>
      </dsp:txBody>
      <dsp:txXfrm>
        <a:off x="387796" y="411789"/>
        <a:ext cx="1782997" cy="1214358"/>
      </dsp:txXfrm>
    </dsp:sp>
    <dsp:sp modelId="{E39CA227-AD46-4110-9CB7-A764E6D3B558}">
      <dsp:nvSpPr>
        <dsp:cNvPr id="0" name=""/>
        <dsp:cNvSpPr/>
      </dsp:nvSpPr>
      <dsp:spPr>
        <a:xfrm>
          <a:off x="1920751" y="367882"/>
          <a:ext cx="2327227" cy="2327227"/>
        </a:xfrm>
        <a:prstGeom prst="pieWedge">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fi-FI" sz="1800" kern="1200" err="1"/>
            <a:t>Självvård</a:t>
          </a:r>
          <a:r>
            <a:rPr lang="fi-FI" sz="1800" kern="1200"/>
            <a:t> </a:t>
          </a:r>
          <a:r>
            <a:rPr lang="fi-FI" sz="1800" kern="1200" err="1"/>
            <a:t>Egenvård</a:t>
          </a:r>
          <a:endParaRPr lang="en-US" sz="1800" kern="1200"/>
        </a:p>
      </dsp:txBody>
      <dsp:txXfrm>
        <a:off x="2602380" y="1049511"/>
        <a:ext cx="1645598" cy="1645598"/>
      </dsp:txXfrm>
    </dsp:sp>
    <dsp:sp modelId="{95DB8FFA-4FD5-4872-BFDE-DB2FC7222799}">
      <dsp:nvSpPr>
        <dsp:cNvPr id="0" name=""/>
        <dsp:cNvSpPr/>
      </dsp:nvSpPr>
      <dsp:spPr>
        <a:xfrm rot="5400000">
          <a:off x="4355472" y="367882"/>
          <a:ext cx="2327227" cy="2327227"/>
        </a:xfrm>
        <a:prstGeom prst="pieWedge">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r" defTabSz="800100">
            <a:lnSpc>
              <a:spcPct val="90000"/>
            </a:lnSpc>
            <a:spcBef>
              <a:spcPct val="0"/>
            </a:spcBef>
            <a:spcAft>
              <a:spcPct val="35000"/>
            </a:spcAft>
            <a:buNone/>
          </a:pPr>
          <a:r>
            <a:rPr lang="en-US" sz="1800" kern="1200"/>
            <a:t>Social- </a:t>
          </a:r>
          <a:r>
            <a:rPr lang="en-US" sz="1800" kern="1200" err="1"/>
            <a:t>och</a:t>
          </a:r>
          <a:r>
            <a:rPr lang="en-US" sz="1800" kern="1200"/>
            <a:t> </a:t>
          </a:r>
          <a:r>
            <a:rPr lang="en-US" sz="1800" kern="1200" err="1"/>
            <a:t>hälsocentral</a:t>
          </a:r>
          <a:endParaRPr lang="en-US" sz="1800" kern="1200"/>
        </a:p>
      </dsp:txBody>
      <dsp:txXfrm rot="-5400000">
        <a:off x="4355472" y="1049511"/>
        <a:ext cx="1645598" cy="1645598"/>
      </dsp:txXfrm>
    </dsp:sp>
    <dsp:sp modelId="{C065F21A-476F-40AB-A773-DBB8EC25DD7E}">
      <dsp:nvSpPr>
        <dsp:cNvPr id="0" name=""/>
        <dsp:cNvSpPr/>
      </dsp:nvSpPr>
      <dsp:spPr>
        <a:xfrm rot="10800000">
          <a:off x="4355472" y="2802603"/>
          <a:ext cx="2327227" cy="2327227"/>
        </a:xfrm>
        <a:prstGeom prst="pieWedge">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r" defTabSz="800100">
            <a:lnSpc>
              <a:spcPct val="90000"/>
            </a:lnSpc>
            <a:spcBef>
              <a:spcPct val="0"/>
            </a:spcBef>
            <a:spcAft>
              <a:spcPct val="35000"/>
            </a:spcAft>
            <a:buNone/>
          </a:pPr>
          <a:r>
            <a:rPr lang="en-US" sz="1800" kern="1200" err="1">
              <a:solidFill>
                <a:schemeClr val="bg1"/>
              </a:solidFill>
            </a:rPr>
            <a:t>Psykosocial</a:t>
          </a:r>
          <a:r>
            <a:rPr lang="en-US" sz="1800" kern="1200">
              <a:solidFill>
                <a:schemeClr val="bg1"/>
              </a:solidFill>
            </a:rPr>
            <a:t> service</a:t>
          </a:r>
        </a:p>
      </dsp:txBody>
      <dsp:txXfrm rot="10800000">
        <a:off x="4355472" y="2802603"/>
        <a:ext cx="1645598" cy="1645598"/>
      </dsp:txXfrm>
    </dsp:sp>
    <dsp:sp modelId="{19875769-15CB-4207-BA66-3F3E9A524B3C}">
      <dsp:nvSpPr>
        <dsp:cNvPr id="0" name=""/>
        <dsp:cNvSpPr/>
      </dsp:nvSpPr>
      <dsp:spPr>
        <a:xfrm rot="16200000">
          <a:off x="1920751" y="2802603"/>
          <a:ext cx="2327227" cy="2327227"/>
        </a:xfrm>
        <a:prstGeom prst="pieWedge">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endParaRPr lang="en-US" sz="2200" kern="1200"/>
        </a:p>
        <a:p>
          <a:pPr marL="0" lvl="0" indent="0" algn="l" defTabSz="977900">
            <a:lnSpc>
              <a:spcPct val="90000"/>
            </a:lnSpc>
            <a:spcBef>
              <a:spcPct val="0"/>
            </a:spcBef>
            <a:spcAft>
              <a:spcPct val="35000"/>
            </a:spcAft>
            <a:buNone/>
          </a:pPr>
          <a:r>
            <a:rPr lang="en-US" sz="1800" kern="1200" err="1"/>
            <a:t>Sjukhus</a:t>
          </a:r>
          <a:r>
            <a:rPr lang="en-US" sz="1800" kern="1200"/>
            <a:t>-service</a:t>
          </a:r>
        </a:p>
        <a:p>
          <a:pPr marL="0" lvl="0" indent="0" algn="l" defTabSz="977900">
            <a:lnSpc>
              <a:spcPct val="90000"/>
            </a:lnSpc>
            <a:spcBef>
              <a:spcPct val="0"/>
            </a:spcBef>
            <a:spcAft>
              <a:spcPct val="35000"/>
            </a:spcAft>
            <a:buNone/>
          </a:pPr>
          <a:r>
            <a:rPr lang="en-US" sz="1800" kern="1200" err="1"/>
            <a:t>Rehabilite</a:t>
          </a:r>
          <a:r>
            <a:rPr lang="en-US" sz="1800" kern="1200"/>
            <a:t>-ring </a:t>
          </a:r>
        </a:p>
      </dsp:txBody>
      <dsp:txXfrm rot="5400000">
        <a:off x="2602380" y="2802603"/>
        <a:ext cx="1645598" cy="1645598"/>
      </dsp:txXfrm>
    </dsp:sp>
    <dsp:sp modelId="{B554DF31-433C-4C22-BA92-8031E55784CC}">
      <dsp:nvSpPr>
        <dsp:cNvPr id="0" name=""/>
        <dsp:cNvSpPr/>
      </dsp:nvSpPr>
      <dsp:spPr>
        <a:xfrm>
          <a:off x="3899969" y="2265137"/>
          <a:ext cx="803511" cy="698705"/>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007992-028B-4104-A457-32AFF154C3E7}">
      <dsp:nvSpPr>
        <dsp:cNvPr id="0" name=""/>
        <dsp:cNvSpPr/>
      </dsp:nvSpPr>
      <dsp:spPr>
        <a:xfrm rot="10800000">
          <a:off x="3899969" y="2533870"/>
          <a:ext cx="803511" cy="698705"/>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5199E-7446-4263-A072-6C58E4C81AC6}">
      <dsp:nvSpPr>
        <dsp:cNvPr id="0" name=""/>
        <dsp:cNvSpPr/>
      </dsp:nvSpPr>
      <dsp:spPr>
        <a:xfrm>
          <a:off x="5167973" y="3228364"/>
          <a:ext cx="2622890" cy="2117035"/>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err="1"/>
            <a:t>Mielenterveyspalvelut</a:t>
          </a:r>
          <a:endParaRPr lang="en-US" sz="1100" kern="1200"/>
        </a:p>
        <a:p>
          <a:pPr marL="57150" lvl="1" indent="-57150" algn="l" defTabSz="488950">
            <a:lnSpc>
              <a:spcPct val="90000"/>
            </a:lnSpc>
            <a:spcBef>
              <a:spcPct val="0"/>
            </a:spcBef>
            <a:spcAft>
              <a:spcPct val="15000"/>
            </a:spcAft>
            <a:buChar char="•"/>
          </a:pPr>
          <a:r>
            <a:rPr lang="en-US" sz="1100" kern="1200" err="1"/>
            <a:t>Päihdehoito</a:t>
          </a:r>
          <a:r>
            <a:rPr lang="en-US" sz="1100" kern="1200"/>
            <a:t>: </a:t>
          </a:r>
          <a:r>
            <a:rPr lang="en-US" sz="1100" kern="1200" err="1"/>
            <a:t>selviämis</a:t>
          </a:r>
          <a:r>
            <a:rPr lang="en-US" sz="1100" kern="1200"/>
            <a:t>-, </a:t>
          </a:r>
          <a:r>
            <a:rPr lang="en-US" sz="1100" kern="1200" err="1"/>
            <a:t>katkaisu</a:t>
          </a:r>
          <a:r>
            <a:rPr lang="en-US" sz="1100" kern="1200"/>
            <a:t>- ja </a:t>
          </a:r>
          <a:r>
            <a:rPr lang="en-US" sz="1100" kern="1200" err="1"/>
            <a:t>korvaushoidot</a:t>
          </a:r>
          <a:endParaRPr lang="en-US" sz="1100" kern="1200"/>
        </a:p>
        <a:p>
          <a:pPr marL="57150" lvl="1" indent="-57150" algn="l" defTabSz="488950">
            <a:lnSpc>
              <a:spcPct val="90000"/>
            </a:lnSpc>
            <a:spcBef>
              <a:spcPct val="0"/>
            </a:spcBef>
            <a:spcAft>
              <a:spcPct val="15000"/>
            </a:spcAft>
            <a:buChar char="•"/>
          </a:pPr>
          <a:r>
            <a:rPr lang="en-US" sz="1100" kern="1200"/>
            <a:t> </a:t>
          </a:r>
          <a:r>
            <a:rPr lang="en-US" sz="1100" kern="1200" err="1"/>
            <a:t>Kuntoutuspalvelut</a:t>
          </a:r>
          <a:endParaRPr lang="en-US" sz="1100" kern="1200"/>
        </a:p>
        <a:p>
          <a:pPr marL="57150" lvl="1" indent="-57150" algn="l" defTabSz="488950">
            <a:lnSpc>
              <a:spcPct val="90000"/>
            </a:lnSpc>
            <a:spcBef>
              <a:spcPct val="0"/>
            </a:spcBef>
            <a:spcAft>
              <a:spcPct val="15000"/>
            </a:spcAft>
            <a:buChar char="•"/>
          </a:pPr>
          <a:r>
            <a:rPr lang="en-US" sz="1100" kern="1200"/>
            <a:t> </a:t>
          </a:r>
          <a:r>
            <a:rPr lang="en-US" sz="1100" kern="1200" err="1"/>
            <a:t>Jatkohoidot</a:t>
          </a:r>
          <a:endParaRPr lang="en-US" sz="1100" kern="1200"/>
        </a:p>
        <a:p>
          <a:pPr marL="57150" lvl="1" indent="-57150" algn="l" defTabSz="488950">
            <a:lnSpc>
              <a:spcPct val="90000"/>
            </a:lnSpc>
            <a:spcBef>
              <a:spcPct val="0"/>
            </a:spcBef>
            <a:spcAft>
              <a:spcPct val="15000"/>
            </a:spcAft>
            <a:buChar char="•"/>
          </a:pPr>
          <a:r>
            <a:rPr lang="en-US" sz="1100" kern="1200" err="1"/>
            <a:t>Asumispalvelut</a:t>
          </a:r>
          <a:endParaRPr lang="en-US" sz="1100" kern="1200"/>
        </a:p>
        <a:p>
          <a:pPr marL="57150" lvl="1" indent="-57150" algn="l" defTabSz="488950">
            <a:lnSpc>
              <a:spcPct val="90000"/>
            </a:lnSpc>
            <a:spcBef>
              <a:spcPct val="0"/>
            </a:spcBef>
            <a:spcAft>
              <a:spcPct val="15000"/>
            </a:spcAft>
            <a:buChar char="•"/>
          </a:pPr>
          <a:r>
            <a:rPr lang="en-US" sz="1100" kern="1200"/>
            <a:t> </a:t>
          </a:r>
          <a:r>
            <a:rPr lang="en-US" sz="1100" kern="1200" err="1"/>
            <a:t>Vertaistuki</a:t>
          </a:r>
          <a:r>
            <a:rPr lang="en-US" sz="1100" kern="1200"/>
            <a:t>, </a:t>
          </a:r>
          <a:r>
            <a:rPr lang="en-US" sz="1100" kern="1200" err="1"/>
            <a:t>kokemus-asiantuntijat</a:t>
          </a:r>
          <a:endParaRPr lang="en-US" sz="1100" kern="1200"/>
        </a:p>
      </dsp:txBody>
      <dsp:txXfrm>
        <a:off x="6001344" y="3804127"/>
        <a:ext cx="1743015" cy="1494768"/>
      </dsp:txXfrm>
    </dsp:sp>
    <dsp:sp modelId="{2A4DDF8F-C011-416B-9BBF-9ABE2292319A}">
      <dsp:nvSpPr>
        <dsp:cNvPr id="0" name=""/>
        <dsp:cNvSpPr/>
      </dsp:nvSpPr>
      <dsp:spPr>
        <a:xfrm>
          <a:off x="227394" y="3046898"/>
          <a:ext cx="2622890" cy="2081135"/>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err="1"/>
            <a:t>Akuuttisairaala</a:t>
          </a:r>
          <a:endParaRPr lang="en-US" sz="1100" kern="1200"/>
        </a:p>
        <a:p>
          <a:pPr marL="57150" lvl="1" indent="-57150" algn="l" defTabSz="488950">
            <a:lnSpc>
              <a:spcPct val="90000"/>
            </a:lnSpc>
            <a:spcBef>
              <a:spcPct val="0"/>
            </a:spcBef>
            <a:spcAft>
              <a:spcPct val="15000"/>
            </a:spcAft>
            <a:buChar char="•"/>
          </a:pPr>
          <a:r>
            <a:rPr lang="en-US" sz="1100" kern="1200" err="1"/>
            <a:t>Hoito-osastot</a:t>
          </a:r>
          <a:endParaRPr lang="en-US" sz="1100" kern="1200"/>
        </a:p>
        <a:p>
          <a:pPr marL="57150" lvl="1" indent="-57150" algn="l" defTabSz="488950">
            <a:lnSpc>
              <a:spcPct val="90000"/>
            </a:lnSpc>
            <a:spcBef>
              <a:spcPct val="0"/>
            </a:spcBef>
            <a:spcAft>
              <a:spcPct val="15000"/>
            </a:spcAft>
            <a:buChar char="•"/>
          </a:pPr>
          <a:r>
            <a:rPr lang="en-US" sz="1100" kern="1200" err="1"/>
            <a:t>kotisairaala</a:t>
          </a:r>
          <a:endParaRPr lang="en-US" sz="1100" kern="1200"/>
        </a:p>
        <a:p>
          <a:pPr marL="57150" lvl="1" indent="-57150" algn="l" defTabSz="488950">
            <a:lnSpc>
              <a:spcPct val="90000"/>
            </a:lnSpc>
            <a:spcBef>
              <a:spcPct val="0"/>
            </a:spcBef>
            <a:spcAft>
              <a:spcPct val="15000"/>
            </a:spcAft>
            <a:buChar char="•"/>
          </a:pPr>
          <a:r>
            <a:rPr lang="en-US" sz="1100" kern="1200" err="1"/>
            <a:t>Diagnostiikka</a:t>
          </a:r>
          <a:r>
            <a:rPr lang="en-US" sz="1100" kern="1200"/>
            <a:t> ja  </a:t>
          </a:r>
          <a:r>
            <a:rPr lang="en-US" sz="1100" kern="1200" err="1"/>
            <a:t>tukitoiminnot</a:t>
          </a:r>
          <a:endParaRPr lang="en-US" sz="1100" kern="1200"/>
        </a:p>
        <a:p>
          <a:pPr marL="57150" lvl="1" indent="-57150" algn="l" defTabSz="488950">
            <a:lnSpc>
              <a:spcPct val="90000"/>
            </a:lnSpc>
            <a:spcBef>
              <a:spcPct val="0"/>
            </a:spcBef>
            <a:spcAft>
              <a:spcPct val="15000"/>
            </a:spcAft>
            <a:buChar char="•"/>
          </a:pPr>
          <a:endParaRPr lang="en-US" sz="1100" kern="1200"/>
        </a:p>
        <a:p>
          <a:pPr marL="57150" lvl="1" indent="-57150" algn="l" defTabSz="488950">
            <a:lnSpc>
              <a:spcPct val="90000"/>
            </a:lnSpc>
            <a:spcBef>
              <a:spcPct val="0"/>
            </a:spcBef>
            <a:spcAft>
              <a:spcPct val="15000"/>
            </a:spcAft>
            <a:buChar char="•"/>
          </a:pPr>
          <a:endParaRPr lang="en-US" sz="1100" kern="1200"/>
        </a:p>
        <a:p>
          <a:pPr marL="57150" lvl="1" indent="-57150" algn="l" defTabSz="488950">
            <a:lnSpc>
              <a:spcPct val="90000"/>
            </a:lnSpc>
            <a:spcBef>
              <a:spcPct val="0"/>
            </a:spcBef>
            <a:spcAft>
              <a:spcPct val="15000"/>
            </a:spcAft>
            <a:buChar char="•"/>
          </a:pPr>
          <a:r>
            <a:rPr lang="en-US" sz="1100" kern="1200"/>
            <a:t> </a:t>
          </a:r>
          <a:r>
            <a:rPr lang="en-US" sz="1100" kern="1200" err="1"/>
            <a:t>Vaativa</a:t>
          </a:r>
          <a:r>
            <a:rPr lang="en-US" sz="1100" kern="1200"/>
            <a:t> </a:t>
          </a:r>
          <a:r>
            <a:rPr lang="en-US" sz="1100" kern="1200" err="1"/>
            <a:t>kuntoutus</a:t>
          </a:r>
          <a:endParaRPr lang="en-US" sz="1100" kern="1200"/>
        </a:p>
        <a:p>
          <a:pPr marL="57150" lvl="1" indent="-57150" algn="l" defTabSz="488950">
            <a:lnSpc>
              <a:spcPct val="90000"/>
            </a:lnSpc>
            <a:spcBef>
              <a:spcPct val="0"/>
            </a:spcBef>
            <a:spcAft>
              <a:spcPct val="15000"/>
            </a:spcAft>
            <a:buChar char="•"/>
          </a:pPr>
          <a:r>
            <a:rPr lang="en-US" sz="1100" kern="1200" err="1"/>
            <a:t>Vammaispalvelut</a:t>
          </a:r>
          <a:endParaRPr lang="en-US" sz="1100" kern="1200"/>
        </a:p>
        <a:p>
          <a:pPr marL="57150" lvl="1" indent="-57150" algn="l" defTabSz="488950">
            <a:lnSpc>
              <a:spcPct val="90000"/>
            </a:lnSpc>
            <a:spcBef>
              <a:spcPct val="0"/>
            </a:spcBef>
            <a:spcAft>
              <a:spcPct val="15000"/>
            </a:spcAft>
            <a:buChar char="•"/>
          </a:pPr>
          <a:endParaRPr lang="en-US" sz="1100" kern="1200"/>
        </a:p>
      </dsp:txBody>
      <dsp:txXfrm>
        <a:off x="273110" y="3612898"/>
        <a:ext cx="1744591" cy="1469419"/>
      </dsp:txXfrm>
    </dsp:sp>
    <dsp:sp modelId="{08B53DB5-66F7-45A0-92C3-08BC70E5C3CD}">
      <dsp:nvSpPr>
        <dsp:cNvPr id="0" name=""/>
        <dsp:cNvSpPr/>
      </dsp:nvSpPr>
      <dsp:spPr>
        <a:xfrm>
          <a:off x="5397554" y="27579"/>
          <a:ext cx="2622890" cy="2553722"/>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err="1"/>
            <a:t>Terveysneuvonta</a:t>
          </a:r>
          <a:r>
            <a:rPr lang="en-US" sz="1100" kern="1200"/>
            <a:t> ja </a:t>
          </a:r>
          <a:r>
            <a:rPr lang="en-US" sz="1100" kern="1200" err="1"/>
            <a:t>tarkastukset</a:t>
          </a:r>
          <a:r>
            <a:rPr lang="en-US" sz="1100" kern="1200"/>
            <a:t>, </a:t>
          </a:r>
          <a:r>
            <a:rPr lang="en-US" sz="1100" kern="1200" err="1"/>
            <a:t>seulonnat</a:t>
          </a:r>
          <a:endParaRPr lang="en-US" sz="1100" kern="1200"/>
        </a:p>
        <a:p>
          <a:pPr marL="57150" lvl="1" indent="-57150" algn="l" defTabSz="488950">
            <a:lnSpc>
              <a:spcPct val="90000"/>
            </a:lnSpc>
            <a:spcBef>
              <a:spcPct val="0"/>
            </a:spcBef>
            <a:spcAft>
              <a:spcPct val="15000"/>
            </a:spcAft>
            <a:buChar char="•"/>
          </a:pPr>
          <a:r>
            <a:rPr lang="en-US" sz="1100" kern="1200" err="1"/>
            <a:t>Avoterveyden</a:t>
          </a:r>
          <a:r>
            <a:rPr lang="en-US" sz="1100" kern="1200"/>
            <a:t>- ja </a:t>
          </a:r>
          <a:r>
            <a:rPr lang="en-US" sz="1100" kern="1200" err="1"/>
            <a:t>sairaanhoito</a:t>
          </a:r>
          <a:endParaRPr lang="en-US" sz="1100" kern="1200"/>
        </a:p>
        <a:p>
          <a:pPr marL="57150" lvl="1" indent="-57150" algn="l" defTabSz="488950">
            <a:lnSpc>
              <a:spcPct val="90000"/>
            </a:lnSpc>
            <a:spcBef>
              <a:spcPct val="0"/>
            </a:spcBef>
            <a:spcAft>
              <a:spcPct val="15000"/>
            </a:spcAft>
            <a:buChar char="•"/>
          </a:pPr>
          <a:r>
            <a:rPr lang="en-US" sz="1100" kern="1200"/>
            <a:t> </a:t>
          </a:r>
          <a:r>
            <a:rPr lang="en-US" sz="1100" kern="1200" err="1"/>
            <a:t>Kuntoutuspalvelut</a:t>
          </a:r>
          <a:endParaRPr lang="en-US" sz="1100" kern="1200"/>
        </a:p>
        <a:p>
          <a:pPr marL="57150" lvl="1" indent="-57150" algn="l" defTabSz="488950">
            <a:lnSpc>
              <a:spcPct val="90000"/>
            </a:lnSpc>
            <a:spcBef>
              <a:spcPct val="0"/>
            </a:spcBef>
            <a:spcAft>
              <a:spcPct val="15000"/>
            </a:spcAft>
            <a:buChar char="•"/>
          </a:pPr>
          <a:r>
            <a:rPr lang="en-US" sz="1100" kern="1200" err="1"/>
            <a:t>Suunterveydenhuolto</a:t>
          </a:r>
          <a:endParaRPr lang="en-US" sz="1100" kern="1200"/>
        </a:p>
        <a:p>
          <a:pPr marL="57150" lvl="1" indent="-57150" algn="l" defTabSz="488950">
            <a:lnSpc>
              <a:spcPct val="90000"/>
            </a:lnSpc>
            <a:spcBef>
              <a:spcPct val="0"/>
            </a:spcBef>
            <a:spcAft>
              <a:spcPct val="15000"/>
            </a:spcAft>
            <a:buChar char="•"/>
          </a:pPr>
          <a:r>
            <a:rPr lang="en-US" sz="1100" kern="1200" err="1"/>
            <a:t>Erikoissairaanhoidon</a:t>
          </a:r>
          <a:r>
            <a:rPr lang="en-US" sz="1100" kern="1200"/>
            <a:t> </a:t>
          </a:r>
          <a:r>
            <a:rPr lang="en-US" sz="1100" kern="1200" err="1"/>
            <a:t>avosairaanhoito</a:t>
          </a:r>
          <a:endParaRPr lang="en-US" sz="1100" kern="1200"/>
        </a:p>
        <a:p>
          <a:pPr marL="57150" lvl="1" indent="-57150" algn="l" defTabSz="488950">
            <a:lnSpc>
              <a:spcPct val="90000"/>
            </a:lnSpc>
            <a:spcBef>
              <a:spcPct val="0"/>
            </a:spcBef>
            <a:spcAft>
              <a:spcPct val="15000"/>
            </a:spcAft>
            <a:buChar char="•"/>
          </a:pPr>
          <a:r>
            <a:rPr lang="en-US" sz="1100" kern="1200" err="1"/>
            <a:t>Sosiaalihuollon</a:t>
          </a:r>
          <a:r>
            <a:rPr lang="en-US" sz="1100" kern="1200"/>
            <a:t> </a:t>
          </a:r>
          <a:r>
            <a:rPr lang="en-US" sz="1100" kern="1200" err="1"/>
            <a:t>työikäisten</a:t>
          </a:r>
          <a:r>
            <a:rPr lang="en-US" sz="1100" kern="1200"/>
            <a:t> </a:t>
          </a:r>
          <a:r>
            <a:rPr lang="en-US" sz="1100" kern="1200" err="1"/>
            <a:t>palvelut</a:t>
          </a:r>
          <a:endParaRPr lang="en-US" sz="1100" kern="1200"/>
        </a:p>
        <a:p>
          <a:pPr marL="57150" lvl="1" indent="-57150" algn="l" defTabSz="488950">
            <a:lnSpc>
              <a:spcPct val="90000"/>
            </a:lnSpc>
            <a:spcBef>
              <a:spcPct val="0"/>
            </a:spcBef>
            <a:spcAft>
              <a:spcPct val="15000"/>
            </a:spcAft>
            <a:buChar char="•"/>
          </a:pPr>
          <a:r>
            <a:rPr lang="en-US" sz="1100" kern="1200"/>
            <a:t> </a:t>
          </a:r>
          <a:r>
            <a:rPr lang="en-US" sz="1100" kern="1200" err="1"/>
            <a:t>Päihde</a:t>
          </a:r>
          <a:r>
            <a:rPr lang="en-US" sz="1100" kern="1200"/>
            <a:t>- ja </a:t>
          </a:r>
          <a:r>
            <a:rPr lang="en-US" sz="1100" kern="1200" err="1"/>
            <a:t>mielenter</a:t>
          </a:r>
          <a:r>
            <a:rPr lang="en-US" sz="1100" kern="1200"/>
            <a:t>- </a:t>
          </a:r>
          <a:r>
            <a:rPr lang="en-US" sz="1100" kern="1200" err="1"/>
            <a:t>veys</a:t>
          </a:r>
          <a:r>
            <a:rPr lang="en-US" sz="1100" kern="1200"/>
            <a:t>: </a:t>
          </a:r>
          <a:r>
            <a:rPr lang="en-US" sz="1100" kern="1200" err="1"/>
            <a:t>neuvonta</a:t>
          </a:r>
          <a:r>
            <a:rPr lang="en-US" sz="1100" kern="1200"/>
            <a:t> ja </a:t>
          </a:r>
          <a:r>
            <a:rPr lang="en-US" sz="1100" kern="1200" err="1"/>
            <a:t>ohjaus</a:t>
          </a:r>
          <a:endParaRPr lang="en-US" sz="1100" kern="1200"/>
        </a:p>
        <a:p>
          <a:pPr marL="57150" lvl="1" indent="-57150" algn="l" defTabSz="488950">
            <a:lnSpc>
              <a:spcPct val="90000"/>
            </a:lnSpc>
            <a:spcBef>
              <a:spcPct val="0"/>
            </a:spcBef>
            <a:spcAft>
              <a:spcPct val="15000"/>
            </a:spcAft>
            <a:buChar char="•"/>
          </a:pPr>
          <a:r>
            <a:rPr lang="en-US" sz="1100" kern="1200"/>
            <a:t> </a:t>
          </a:r>
        </a:p>
        <a:p>
          <a:pPr marL="57150" lvl="1" indent="-57150" algn="l" defTabSz="488950">
            <a:lnSpc>
              <a:spcPct val="90000"/>
            </a:lnSpc>
            <a:spcBef>
              <a:spcPct val="0"/>
            </a:spcBef>
            <a:spcAft>
              <a:spcPct val="15000"/>
            </a:spcAft>
            <a:buChar char="•"/>
          </a:pPr>
          <a:endParaRPr lang="en-US" sz="1100" kern="1200"/>
        </a:p>
      </dsp:txBody>
      <dsp:txXfrm>
        <a:off x="6238197" y="81354"/>
        <a:ext cx="1728473" cy="1807742"/>
      </dsp:txXfrm>
    </dsp:sp>
    <dsp:sp modelId="{6902AAF4-84EA-4B6D-B522-55F743BEA201}">
      <dsp:nvSpPr>
        <dsp:cNvPr id="0" name=""/>
        <dsp:cNvSpPr/>
      </dsp:nvSpPr>
      <dsp:spPr>
        <a:xfrm>
          <a:off x="174464" y="350889"/>
          <a:ext cx="2622890" cy="1699038"/>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US" sz="1100" kern="1200" err="1"/>
            <a:t>Terveyden</a:t>
          </a:r>
          <a:r>
            <a:rPr lang="en-US" sz="1100" kern="1200"/>
            <a:t> ja </a:t>
          </a:r>
          <a:r>
            <a:rPr lang="en-US" sz="1100" kern="1200" err="1"/>
            <a:t>hyvinvoinnin</a:t>
          </a:r>
          <a:r>
            <a:rPr lang="en-US" sz="1100" kern="1200"/>
            <a:t> </a:t>
          </a:r>
          <a:r>
            <a:rPr lang="en-US" sz="1100" kern="1200" err="1"/>
            <a:t>edistäminen</a:t>
          </a:r>
          <a:endParaRPr lang="en-US" sz="1100" kern="1200"/>
        </a:p>
        <a:p>
          <a:pPr marL="57150" lvl="1" indent="-57150" algn="l" defTabSz="488950">
            <a:lnSpc>
              <a:spcPct val="90000"/>
            </a:lnSpc>
            <a:spcBef>
              <a:spcPct val="0"/>
            </a:spcBef>
            <a:spcAft>
              <a:spcPct val="15000"/>
            </a:spcAft>
            <a:buChar char="•"/>
          </a:pPr>
          <a:r>
            <a:rPr lang="en-US" sz="1100" kern="1200"/>
            <a:t> </a:t>
          </a:r>
          <a:r>
            <a:rPr lang="en-US" sz="1100" kern="1200" err="1"/>
            <a:t>Sähköiset</a:t>
          </a:r>
          <a:r>
            <a:rPr lang="en-US" sz="1100" kern="1200"/>
            <a:t> </a:t>
          </a:r>
          <a:r>
            <a:rPr lang="en-US" sz="1100" kern="1200" err="1"/>
            <a:t>palvleut</a:t>
          </a:r>
          <a:endParaRPr lang="en-US" sz="1100" kern="1200"/>
        </a:p>
        <a:p>
          <a:pPr marL="57150" lvl="1" indent="-57150" algn="l" defTabSz="488950">
            <a:lnSpc>
              <a:spcPct val="90000"/>
            </a:lnSpc>
            <a:spcBef>
              <a:spcPct val="0"/>
            </a:spcBef>
            <a:spcAft>
              <a:spcPct val="15000"/>
            </a:spcAft>
            <a:buChar char="•"/>
          </a:pPr>
          <a:r>
            <a:rPr lang="en-US" sz="1100" kern="1200"/>
            <a:t> </a:t>
          </a:r>
          <a:r>
            <a:rPr lang="en-US" sz="1100" kern="1200" err="1"/>
            <a:t>Etäpalvelut</a:t>
          </a:r>
          <a:endParaRPr lang="en-US" sz="1100" kern="1200"/>
        </a:p>
        <a:p>
          <a:pPr marL="57150" lvl="1" indent="-57150" algn="l" defTabSz="488950">
            <a:lnSpc>
              <a:spcPct val="90000"/>
            </a:lnSpc>
            <a:spcBef>
              <a:spcPct val="0"/>
            </a:spcBef>
            <a:spcAft>
              <a:spcPct val="15000"/>
            </a:spcAft>
            <a:buChar char="•"/>
          </a:pPr>
          <a:r>
            <a:rPr lang="en-US" sz="1100" kern="1200" err="1"/>
            <a:t>Neuvonta</a:t>
          </a:r>
          <a:r>
            <a:rPr lang="en-US" sz="1100" kern="1200"/>
            <a:t> </a:t>
          </a:r>
        </a:p>
        <a:p>
          <a:pPr marL="57150" lvl="1" indent="-57150" algn="l" defTabSz="488950">
            <a:lnSpc>
              <a:spcPct val="90000"/>
            </a:lnSpc>
            <a:spcBef>
              <a:spcPct val="0"/>
            </a:spcBef>
            <a:spcAft>
              <a:spcPct val="15000"/>
            </a:spcAft>
            <a:buChar char="•"/>
          </a:pPr>
          <a:r>
            <a:rPr lang="en-US" sz="1100" kern="1200" err="1"/>
            <a:t>Ohjaus</a:t>
          </a:r>
          <a:endParaRPr lang="en-US" sz="1100" kern="1200"/>
        </a:p>
      </dsp:txBody>
      <dsp:txXfrm>
        <a:off x="211786" y="388211"/>
        <a:ext cx="1761379" cy="1199634"/>
      </dsp:txXfrm>
    </dsp:sp>
    <dsp:sp modelId="{E39CA227-AD46-4110-9CB7-A764E6D3B558}">
      <dsp:nvSpPr>
        <dsp:cNvPr id="0" name=""/>
        <dsp:cNvSpPr/>
      </dsp:nvSpPr>
      <dsp:spPr>
        <a:xfrm>
          <a:off x="1711893" y="357227"/>
          <a:ext cx="2299011" cy="2299011"/>
        </a:xfrm>
        <a:prstGeom prst="pieWedge">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kern="1200"/>
            <a:t>Itsehoito  </a:t>
          </a:r>
          <a:r>
            <a:rPr lang="en-US" sz="1800" kern="1200" err="1"/>
            <a:t>Omahoito</a:t>
          </a:r>
          <a:endParaRPr lang="en-US" sz="1800" kern="1200"/>
        </a:p>
        <a:p>
          <a:pPr marL="0" lvl="0" indent="0" algn="l" defTabSz="800100">
            <a:lnSpc>
              <a:spcPct val="90000"/>
            </a:lnSpc>
            <a:spcBef>
              <a:spcPct val="0"/>
            </a:spcBef>
            <a:spcAft>
              <a:spcPct val="35000"/>
            </a:spcAft>
            <a:buNone/>
          </a:pPr>
          <a:endParaRPr lang="en-US" sz="1800" kern="1200"/>
        </a:p>
      </dsp:txBody>
      <dsp:txXfrm>
        <a:off x="2385258" y="1030592"/>
        <a:ext cx="1625646" cy="1625646"/>
      </dsp:txXfrm>
    </dsp:sp>
    <dsp:sp modelId="{95DB8FFA-4FD5-4872-BFDE-DB2FC7222799}">
      <dsp:nvSpPr>
        <dsp:cNvPr id="0" name=""/>
        <dsp:cNvSpPr/>
      </dsp:nvSpPr>
      <dsp:spPr>
        <a:xfrm rot="5400000">
          <a:off x="4117094" y="357227"/>
          <a:ext cx="2299011" cy="2299011"/>
        </a:xfrm>
        <a:prstGeom prst="pieWedge">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r" defTabSz="800100">
            <a:lnSpc>
              <a:spcPct val="90000"/>
            </a:lnSpc>
            <a:spcBef>
              <a:spcPct val="0"/>
            </a:spcBef>
            <a:spcAft>
              <a:spcPct val="35000"/>
            </a:spcAft>
            <a:buNone/>
          </a:pPr>
          <a:r>
            <a:rPr lang="en-US" sz="1800" kern="1200"/>
            <a:t>Sosiaali- </a:t>
          </a:r>
        </a:p>
        <a:p>
          <a:pPr marL="0" lvl="0" indent="0" algn="r" defTabSz="800100">
            <a:lnSpc>
              <a:spcPct val="90000"/>
            </a:lnSpc>
            <a:spcBef>
              <a:spcPct val="0"/>
            </a:spcBef>
            <a:spcAft>
              <a:spcPct val="35000"/>
            </a:spcAft>
            <a:buNone/>
          </a:pPr>
          <a:r>
            <a:rPr lang="en-US" sz="1800" kern="1200"/>
            <a:t>ja </a:t>
          </a:r>
          <a:r>
            <a:rPr lang="en-US" sz="1800" kern="1200" err="1"/>
            <a:t>terveys-keskus</a:t>
          </a:r>
          <a:endParaRPr lang="en-US" sz="1800" kern="1200"/>
        </a:p>
        <a:p>
          <a:pPr marL="0" lvl="0" indent="0" algn="r" defTabSz="800100">
            <a:lnSpc>
              <a:spcPct val="90000"/>
            </a:lnSpc>
            <a:spcBef>
              <a:spcPct val="0"/>
            </a:spcBef>
            <a:spcAft>
              <a:spcPct val="35000"/>
            </a:spcAft>
            <a:buNone/>
          </a:pPr>
          <a:r>
            <a:rPr lang="en-US" sz="1800" kern="1200"/>
            <a:t>t</a:t>
          </a:r>
        </a:p>
      </dsp:txBody>
      <dsp:txXfrm rot="-5400000">
        <a:off x="4117094" y="1030592"/>
        <a:ext cx="1625646" cy="1625646"/>
      </dsp:txXfrm>
    </dsp:sp>
    <dsp:sp modelId="{C065F21A-476F-40AB-A773-DBB8EC25DD7E}">
      <dsp:nvSpPr>
        <dsp:cNvPr id="0" name=""/>
        <dsp:cNvSpPr/>
      </dsp:nvSpPr>
      <dsp:spPr>
        <a:xfrm rot="10800000">
          <a:off x="4117094" y="2762428"/>
          <a:ext cx="2299011" cy="2299011"/>
        </a:xfrm>
        <a:prstGeom prst="pieWedge">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r" defTabSz="800100">
            <a:lnSpc>
              <a:spcPct val="90000"/>
            </a:lnSpc>
            <a:spcBef>
              <a:spcPct val="0"/>
            </a:spcBef>
            <a:spcAft>
              <a:spcPct val="35000"/>
            </a:spcAft>
            <a:buNone/>
          </a:pPr>
          <a:r>
            <a:rPr lang="en-US" sz="1800" kern="1200" err="1">
              <a:solidFill>
                <a:schemeClr val="bg1"/>
              </a:solidFill>
            </a:rPr>
            <a:t>Psyko-sosiaaliset</a:t>
          </a:r>
          <a:r>
            <a:rPr lang="en-US" sz="1800" kern="1200">
              <a:solidFill>
                <a:schemeClr val="bg1"/>
              </a:solidFill>
            </a:rPr>
            <a:t> </a:t>
          </a:r>
          <a:r>
            <a:rPr lang="en-US" sz="1800" kern="1200" err="1">
              <a:solidFill>
                <a:schemeClr val="bg1"/>
              </a:solidFill>
            </a:rPr>
            <a:t>palvelut</a:t>
          </a:r>
          <a:endParaRPr lang="en-US" sz="1800" kern="1200">
            <a:solidFill>
              <a:schemeClr val="bg1"/>
            </a:solidFill>
          </a:endParaRPr>
        </a:p>
        <a:p>
          <a:pPr marL="0" lvl="0" indent="0" algn="r" defTabSz="800100">
            <a:lnSpc>
              <a:spcPct val="90000"/>
            </a:lnSpc>
            <a:spcBef>
              <a:spcPct val="0"/>
            </a:spcBef>
            <a:spcAft>
              <a:spcPct val="35000"/>
            </a:spcAft>
            <a:buNone/>
          </a:pPr>
          <a:endParaRPr lang="en-US" sz="1800" kern="1200">
            <a:solidFill>
              <a:schemeClr val="bg1"/>
            </a:solidFill>
          </a:endParaRPr>
        </a:p>
      </dsp:txBody>
      <dsp:txXfrm rot="10800000">
        <a:off x="4117094" y="2762428"/>
        <a:ext cx="1625646" cy="1625646"/>
      </dsp:txXfrm>
    </dsp:sp>
    <dsp:sp modelId="{19875769-15CB-4207-BA66-3F3E9A524B3C}">
      <dsp:nvSpPr>
        <dsp:cNvPr id="0" name=""/>
        <dsp:cNvSpPr/>
      </dsp:nvSpPr>
      <dsp:spPr>
        <a:xfrm rot="16200000">
          <a:off x="1711893" y="2762428"/>
          <a:ext cx="2299011" cy="2299011"/>
        </a:xfrm>
        <a:prstGeom prst="pieWedge">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endParaRPr lang="en-US" sz="2200" kern="1200"/>
        </a:p>
        <a:p>
          <a:pPr marL="0" lvl="0" indent="0" algn="l" defTabSz="977900">
            <a:lnSpc>
              <a:spcPct val="90000"/>
            </a:lnSpc>
            <a:spcBef>
              <a:spcPct val="0"/>
            </a:spcBef>
            <a:spcAft>
              <a:spcPct val="35000"/>
            </a:spcAft>
            <a:buNone/>
          </a:pPr>
          <a:r>
            <a:rPr lang="en-US" sz="1800" kern="1200" err="1"/>
            <a:t>Sairaala-palvelut</a:t>
          </a:r>
          <a:endParaRPr lang="en-US" sz="1800" kern="1200"/>
        </a:p>
        <a:p>
          <a:pPr marL="0" lvl="0" indent="0" algn="l" defTabSz="977900">
            <a:lnSpc>
              <a:spcPct val="90000"/>
            </a:lnSpc>
            <a:spcBef>
              <a:spcPct val="0"/>
            </a:spcBef>
            <a:spcAft>
              <a:spcPct val="35000"/>
            </a:spcAft>
            <a:buNone/>
          </a:pPr>
          <a:endParaRPr lang="en-US" sz="1800" kern="1200"/>
        </a:p>
        <a:p>
          <a:pPr marL="0" lvl="0" indent="0" algn="l" defTabSz="977900">
            <a:lnSpc>
              <a:spcPct val="90000"/>
            </a:lnSpc>
            <a:spcBef>
              <a:spcPct val="0"/>
            </a:spcBef>
            <a:spcAft>
              <a:spcPct val="35000"/>
            </a:spcAft>
            <a:buNone/>
          </a:pPr>
          <a:r>
            <a:rPr lang="en-US" sz="1800" kern="1200" err="1"/>
            <a:t>Kuntoutus-palvelut</a:t>
          </a:r>
          <a:endParaRPr lang="en-US" sz="1800" kern="1200"/>
        </a:p>
      </dsp:txBody>
      <dsp:txXfrm rot="5400000">
        <a:off x="2385258" y="2762428"/>
        <a:ext cx="1625646" cy="1625646"/>
      </dsp:txXfrm>
    </dsp:sp>
    <dsp:sp modelId="{B554DF31-433C-4C22-BA92-8031E55784CC}">
      <dsp:nvSpPr>
        <dsp:cNvPr id="0" name=""/>
        <dsp:cNvSpPr/>
      </dsp:nvSpPr>
      <dsp:spPr>
        <a:xfrm>
          <a:off x="3667115" y="2231478"/>
          <a:ext cx="793769" cy="690234"/>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007992-028B-4104-A457-32AFF154C3E7}">
      <dsp:nvSpPr>
        <dsp:cNvPr id="0" name=""/>
        <dsp:cNvSpPr/>
      </dsp:nvSpPr>
      <dsp:spPr>
        <a:xfrm rot="10800000">
          <a:off x="3667115" y="2496953"/>
          <a:ext cx="793769" cy="690234"/>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5199E-7446-4263-A072-6C58E4C81AC6}">
      <dsp:nvSpPr>
        <dsp:cNvPr id="0" name=""/>
        <dsp:cNvSpPr/>
      </dsp:nvSpPr>
      <dsp:spPr>
        <a:xfrm>
          <a:off x="5726710" y="3433715"/>
          <a:ext cx="2555506" cy="1946361"/>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endParaRPr lang="en-US" sz="1200" kern="1200"/>
        </a:p>
        <a:p>
          <a:pPr marL="114300" lvl="1" indent="-114300" algn="l" defTabSz="533400">
            <a:lnSpc>
              <a:spcPct val="90000"/>
            </a:lnSpc>
            <a:spcBef>
              <a:spcPct val="0"/>
            </a:spcBef>
            <a:spcAft>
              <a:spcPct val="15000"/>
            </a:spcAft>
            <a:buChar char="•"/>
          </a:pPr>
          <a:r>
            <a:rPr lang="fi-FI" sz="1200" kern="1200" err="1"/>
            <a:t>Somatisk</a:t>
          </a:r>
          <a:r>
            <a:rPr lang="fi-FI" sz="1200" kern="1200"/>
            <a:t> </a:t>
          </a:r>
          <a:r>
            <a:rPr lang="fi-FI" sz="1200" kern="1200" err="1"/>
            <a:t>specialiserad</a:t>
          </a:r>
          <a:r>
            <a:rPr lang="fi-FI" sz="1200" kern="1200"/>
            <a:t> </a:t>
          </a:r>
          <a:r>
            <a:rPr lang="fi-FI" sz="1200" kern="1200" err="1"/>
            <a:t>sjukvård</a:t>
          </a:r>
          <a:endParaRPr lang="en-US" sz="1200" kern="1200"/>
        </a:p>
      </dsp:txBody>
      <dsp:txXfrm>
        <a:off x="6536117" y="3963061"/>
        <a:ext cx="1703344" cy="1374261"/>
      </dsp:txXfrm>
    </dsp:sp>
    <dsp:sp modelId="{2A4DDF8F-C011-416B-9BBF-9ABE2292319A}">
      <dsp:nvSpPr>
        <dsp:cNvPr id="0" name=""/>
        <dsp:cNvSpPr/>
      </dsp:nvSpPr>
      <dsp:spPr>
        <a:xfrm>
          <a:off x="387321" y="3191111"/>
          <a:ext cx="2548447" cy="2022067"/>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fi-FI" sz="1100" kern="1200"/>
            <a:t>  </a:t>
          </a:r>
          <a:r>
            <a:rPr lang="fi-FI" sz="1200" kern="1200" err="1"/>
            <a:t>Omsorgsboende</a:t>
          </a:r>
          <a:endParaRPr lang="en-US" sz="1200" kern="1200"/>
        </a:p>
        <a:p>
          <a:pPr marL="114300" lvl="1" indent="-114300" algn="l" defTabSz="533400">
            <a:lnSpc>
              <a:spcPct val="90000"/>
            </a:lnSpc>
            <a:spcBef>
              <a:spcPct val="0"/>
            </a:spcBef>
            <a:spcAft>
              <a:spcPct val="15000"/>
            </a:spcAft>
            <a:buChar char="•"/>
          </a:pPr>
          <a:r>
            <a:rPr lang="fi-FI" sz="1200" kern="1200"/>
            <a:t> </a:t>
          </a:r>
          <a:r>
            <a:rPr lang="fi-FI" sz="1200" kern="1200" err="1"/>
            <a:t>Institutionsvård</a:t>
          </a:r>
          <a:endParaRPr lang="fi-FI" sz="1200" kern="1200"/>
        </a:p>
        <a:p>
          <a:pPr marL="114300" lvl="1" indent="-114300" algn="l" defTabSz="533400">
            <a:lnSpc>
              <a:spcPct val="90000"/>
            </a:lnSpc>
            <a:spcBef>
              <a:spcPct val="0"/>
            </a:spcBef>
            <a:spcAft>
              <a:spcPct val="15000"/>
            </a:spcAft>
            <a:buChar char="•"/>
          </a:pPr>
          <a:r>
            <a:rPr lang="fi-FI" sz="1200" kern="1200"/>
            <a:t> </a:t>
          </a:r>
          <a:r>
            <a:rPr lang="fi-FI" sz="1200" kern="1200" err="1"/>
            <a:t>Psykogeriatriska</a:t>
          </a:r>
          <a:r>
            <a:rPr lang="fi-FI" sz="1200" kern="1200"/>
            <a:t> </a:t>
          </a:r>
          <a:r>
            <a:rPr lang="fi-FI" sz="1200" kern="1200" err="1"/>
            <a:t>enheter</a:t>
          </a:r>
          <a:r>
            <a:rPr lang="fi-FI" sz="1200" kern="1200"/>
            <a:t> </a:t>
          </a:r>
        </a:p>
        <a:p>
          <a:pPr marL="57150" lvl="1" indent="-57150" algn="l" defTabSz="488950">
            <a:lnSpc>
              <a:spcPct val="90000"/>
            </a:lnSpc>
            <a:spcBef>
              <a:spcPct val="0"/>
            </a:spcBef>
            <a:spcAft>
              <a:spcPct val="15000"/>
            </a:spcAft>
            <a:buChar char="•"/>
          </a:pPr>
          <a:endParaRPr lang="fi-FI" sz="1100" kern="1200"/>
        </a:p>
      </dsp:txBody>
      <dsp:txXfrm>
        <a:off x="431739" y="3741046"/>
        <a:ext cx="1695076" cy="1427714"/>
      </dsp:txXfrm>
    </dsp:sp>
    <dsp:sp modelId="{08B53DB5-66F7-45A0-92C3-08BC70E5C3CD}">
      <dsp:nvSpPr>
        <dsp:cNvPr id="0" name=""/>
        <dsp:cNvSpPr/>
      </dsp:nvSpPr>
      <dsp:spPr>
        <a:xfrm>
          <a:off x="5465749" y="-32659"/>
          <a:ext cx="2709279" cy="3061537"/>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sv-SE" sz="1100" kern="1200"/>
            <a:t> </a:t>
          </a:r>
          <a:r>
            <a:rPr lang="sv-SE" sz="1200" kern="1200"/>
            <a:t>Brådskande och icke-brådskande besök inom social- och hälsovården</a:t>
          </a:r>
          <a:endParaRPr lang="en-US" sz="1200" kern="1200"/>
        </a:p>
        <a:p>
          <a:pPr marL="114300" lvl="1" indent="-114300" algn="l" defTabSz="533400">
            <a:lnSpc>
              <a:spcPct val="90000"/>
            </a:lnSpc>
            <a:spcBef>
              <a:spcPct val="0"/>
            </a:spcBef>
            <a:spcAft>
              <a:spcPct val="15000"/>
            </a:spcAft>
            <a:buChar char="•"/>
          </a:pPr>
          <a:r>
            <a:rPr lang="fi-FI" sz="1200" kern="1200"/>
            <a:t> </a:t>
          </a:r>
          <a:r>
            <a:rPr lang="fi-FI" sz="1200" kern="1200" err="1"/>
            <a:t>Gerontologiskt</a:t>
          </a:r>
          <a:r>
            <a:rPr lang="fi-FI" sz="1200" kern="1200"/>
            <a:t> </a:t>
          </a:r>
          <a:r>
            <a:rPr lang="fi-FI" sz="1200" kern="1200" err="1"/>
            <a:t>socialt</a:t>
          </a:r>
          <a:r>
            <a:rPr lang="fi-FI" sz="1200" kern="1200"/>
            <a:t> </a:t>
          </a:r>
          <a:r>
            <a:rPr lang="fi-FI" sz="1200" kern="1200" err="1"/>
            <a:t>arbete</a:t>
          </a:r>
          <a:endParaRPr lang="fi-FI" sz="1200" kern="1200"/>
        </a:p>
        <a:p>
          <a:pPr marL="114300" lvl="1" indent="-114300" algn="l" defTabSz="533400">
            <a:lnSpc>
              <a:spcPct val="90000"/>
            </a:lnSpc>
            <a:spcBef>
              <a:spcPct val="0"/>
            </a:spcBef>
            <a:spcAft>
              <a:spcPct val="15000"/>
            </a:spcAft>
            <a:buChar char="•"/>
          </a:pPr>
          <a:r>
            <a:rPr lang="fi-FI" sz="1200" kern="1200"/>
            <a:t> </a:t>
          </a:r>
          <a:r>
            <a:rPr lang="fi-FI" sz="1200" kern="1200" err="1"/>
            <a:t>Hälsorådgivning</a:t>
          </a:r>
          <a:r>
            <a:rPr lang="fi-FI" sz="1200" kern="1200"/>
            <a:t> </a:t>
          </a:r>
          <a:r>
            <a:rPr lang="fi-FI" sz="1200" kern="1200" err="1"/>
            <a:t>och</a:t>
          </a:r>
          <a:r>
            <a:rPr lang="fi-FI" sz="1200" kern="1200"/>
            <a:t> -</a:t>
          </a:r>
          <a:r>
            <a:rPr lang="fi-FI" sz="1200" kern="1200" err="1"/>
            <a:t>undersökningar</a:t>
          </a:r>
          <a:endParaRPr lang="fi-FI" sz="1200" kern="1200"/>
        </a:p>
        <a:p>
          <a:pPr marL="114300" lvl="1" indent="-114300" algn="l" defTabSz="533400">
            <a:lnSpc>
              <a:spcPct val="90000"/>
            </a:lnSpc>
            <a:spcBef>
              <a:spcPct val="0"/>
            </a:spcBef>
            <a:spcAft>
              <a:spcPct val="15000"/>
            </a:spcAft>
            <a:buChar char="•"/>
          </a:pPr>
          <a:r>
            <a:rPr lang="fi-FI" sz="1200" kern="1200"/>
            <a:t> </a:t>
          </a:r>
          <a:r>
            <a:rPr lang="fi-FI" sz="1200" kern="1200" err="1"/>
            <a:t>Öppenvård</a:t>
          </a:r>
          <a:r>
            <a:rPr lang="fi-FI" sz="1200" kern="1200"/>
            <a:t> </a:t>
          </a:r>
          <a:r>
            <a:rPr lang="fi-FI" sz="1200" kern="1200" err="1"/>
            <a:t>och</a:t>
          </a:r>
          <a:r>
            <a:rPr lang="fi-FI" sz="1200" kern="1200"/>
            <a:t> </a:t>
          </a:r>
          <a:r>
            <a:rPr lang="fi-FI" sz="1200" kern="1200" err="1"/>
            <a:t>sjukvård</a:t>
          </a:r>
          <a:r>
            <a:rPr lang="fi-FI" sz="1200" kern="1200"/>
            <a:t> </a:t>
          </a:r>
        </a:p>
        <a:p>
          <a:pPr marL="114300" lvl="1" indent="-114300" algn="l" defTabSz="533400">
            <a:lnSpc>
              <a:spcPct val="90000"/>
            </a:lnSpc>
            <a:spcBef>
              <a:spcPct val="0"/>
            </a:spcBef>
            <a:spcAft>
              <a:spcPct val="15000"/>
            </a:spcAft>
            <a:buChar char="•"/>
          </a:pPr>
          <a:r>
            <a:rPr lang="fi-FI" sz="1200" kern="1200"/>
            <a:t> </a:t>
          </a:r>
          <a:r>
            <a:rPr lang="fi-FI" sz="1200" kern="1200" err="1"/>
            <a:t>Munhälsovård</a:t>
          </a:r>
          <a:r>
            <a:rPr lang="fi-FI" sz="1200" kern="1200"/>
            <a:t> </a:t>
          </a:r>
        </a:p>
        <a:p>
          <a:pPr marL="114300" lvl="1" indent="-114300" algn="l" defTabSz="533400">
            <a:lnSpc>
              <a:spcPct val="90000"/>
            </a:lnSpc>
            <a:spcBef>
              <a:spcPct val="0"/>
            </a:spcBef>
            <a:spcAft>
              <a:spcPct val="15000"/>
            </a:spcAft>
            <a:buChar char="•"/>
          </a:pPr>
          <a:r>
            <a:rPr lang="sv-SE" sz="1200" kern="1200"/>
            <a:t> Missbruks- och mentalvårdsservice: rådgivning och handledning</a:t>
          </a:r>
          <a:endParaRPr lang="fi-FI" sz="1200" kern="1200" err="1"/>
        </a:p>
        <a:p>
          <a:pPr marL="114300" lvl="1" indent="-114300" algn="l" defTabSz="533400">
            <a:lnSpc>
              <a:spcPct val="90000"/>
            </a:lnSpc>
            <a:spcBef>
              <a:spcPct val="0"/>
            </a:spcBef>
            <a:spcAft>
              <a:spcPct val="15000"/>
            </a:spcAft>
            <a:buChar char="•"/>
          </a:pPr>
          <a:r>
            <a:rPr lang="fi-FI" sz="1200" kern="1200"/>
            <a:t> </a:t>
          </a:r>
          <a:r>
            <a:rPr lang="fi-FI" sz="1200" kern="1200" err="1"/>
            <a:t>Äldrerådgivning</a:t>
          </a:r>
          <a:endParaRPr lang="fi-FI" sz="1200" kern="1200"/>
        </a:p>
        <a:p>
          <a:pPr marL="114300" lvl="1" indent="-114300" algn="l" defTabSz="533400">
            <a:lnSpc>
              <a:spcPct val="90000"/>
            </a:lnSpc>
            <a:spcBef>
              <a:spcPct val="0"/>
            </a:spcBef>
            <a:spcAft>
              <a:spcPct val="15000"/>
            </a:spcAft>
            <a:buChar char="•"/>
          </a:pPr>
          <a:r>
            <a:rPr lang="sv-SE" sz="1200" kern="1200"/>
            <a:t>Geriatrisk poliklinik, diagnostik och undersökning </a:t>
          </a:r>
          <a:endParaRPr lang="fi-FI" sz="1200" kern="1200" err="1"/>
        </a:p>
        <a:p>
          <a:pPr marL="57150" lvl="1" indent="-57150" algn="l" defTabSz="488950">
            <a:lnSpc>
              <a:spcPct val="90000"/>
            </a:lnSpc>
            <a:spcBef>
              <a:spcPct val="0"/>
            </a:spcBef>
            <a:spcAft>
              <a:spcPct val="15000"/>
            </a:spcAft>
            <a:buChar char="•"/>
          </a:pPr>
          <a:endParaRPr lang="fi-FI" sz="1100" kern="1200" err="1"/>
        </a:p>
        <a:p>
          <a:pPr marL="57150" lvl="1" indent="-57150" algn="l" defTabSz="488950">
            <a:lnSpc>
              <a:spcPct val="90000"/>
            </a:lnSpc>
            <a:spcBef>
              <a:spcPct val="0"/>
            </a:spcBef>
            <a:spcAft>
              <a:spcPct val="15000"/>
            </a:spcAft>
            <a:buChar char="•"/>
          </a:pPr>
          <a:endParaRPr lang="en-US" sz="1100" kern="1200"/>
        </a:p>
      </dsp:txBody>
      <dsp:txXfrm>
        <a:off x="6334079" y="22887"/>
        <a:ext cx="1785403" cy="2185060"/>
      </dsp:txXfrm>
    </dsp:sp>
    <dsp:sp modelId="{6902AAF4-84EA-4B6D-B522-55F743BEA201}">
      <dsp:nvSpPr>
        <dsp:cNvPr id="0" name=""/>
        <dsp:cNvSpPr/>
      </dsp:nvSpPr>
      <dsp:spPr>
        <a:xfrm>
          <a:off x="374094" y="303190"/>
          <a:ext cx="2472044" cy="2187677"/>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fi-FI" sz="1100" kern="1200"/>
            <a:t> </a:t>
          </a:r>
          <a:r>
            <a:rPr lang="fi-FI" sz="1200" kern="1200" err="1"/>
            <a:t>Stödtjänster</a:t>
          </a:r>
          <a:endParaRPr lang="en-US" sz="1200" kern="1200"/>
        </a:p>
        <a:p>
          <a:pPr marL="114300" lvl="1" indent="-114300" algn="l" defTabSz="533400">
            <a:lnSpc>
              <a:spcPct val="90000"/>
            </a:lnSpc>
            <a:spcBef>
              <a:spcPct val="0"/>
            </a:spcBef>
            <a:spcAft>
              <a:spcPct val="15000"/>
            </a:spcAft>
            <a:buChar char="•"/>
          </a:pPr>
          <a:r>
            <a:rPr lang="fi-FI" sz="1200" kern="1200" err="1"/>
            <a:t>Stöd</a:t>
          </a:r>
          <a:r>
            <a:rPr lang="fi-FI" sz="1200" kern="1200"/>
            <a:t> för </a:t>
          </a:r>
          <a:r>
            <a:rPr lang="fi-FI" sz="1200" kern="1200" err="1"/>
            <a:t>närståendevård</a:t>
          </a:r>
          <a:endParaRPr lang="fi-FI" sz="1200" kern="1200"/>
        </a:p>
        <a:p>
          <a:pPr marL="114300" lvl="1" indent="-114300" algn="l" defTabSz="533400">
            <a:lnSpc>
              <a:spcPct val="90000"/>
            </a:lnSpc>
            <a:spcBef>
              <a:spcPct val="0"/>
            </a:spcBef>
            <a:spcAft>
              <a:spcPct val="15000"/>
            </a:spcAft>
            <a:buChar char="•"/>
          </a:pPr>
          <a:r>
            <a:rPr lang="fi-FI" sz="1200" kern="1200" err="1"/>
            <a:t>Hemvård</a:t>
          </a:r>
          <a:r>
            <a:rPr lang="fi-FI" sz="1200" kern="1200"/>
            <a:t> </a:t>
          </a:r>
        </a:p>
        <a:p>
          <a:pPr marL="114300" lvl="1" indent="-114300" algn="l" defTabSz="533400">
            <a:lnSpc>
              <a:spcPct val="90000"/>
            </a:lnSpc>
            <a:spcBef>
              <a:spcPct val="0"/>
            </a:spcBef>
            <a:spcAft>
              <a:spcPct val="15000"/>
            </a:spcAft>
            <a:buChar char="•"/>
          </a:pPr>
          <a:r>
            <a:rPr lang="fi-FI" sz="1200" kern="1200" err="1"/>
            <a:t>Trygghetstjänster</a:t>
          </a:r>
          <a:endParaRPr lang="fi-FI" sz="1200" kern="1200"/>
        </a:p>
        <a:p>
          <a:pPr marL="114300" lvl="1" indent="-114300" algn="l" defTabSz="533400">
            <a:lnSpc>
              <a:spcPct val="90000"/>
            </a:lnSpc>
            <a:spcBef>
              <a:spcPct val="0"/>
            </a:spcBef>
            <a:spcAft>
              <a:spcPct val="15000"/>
            </a:spcAft>
            <a:buChar char="•"/>
          </a:pPr>
          <a:r>
            <a:rPr lang="sv-SE" sz="1200" kern="1200"/>
            <a:t>Främjande av hälsa och välfärd</a:t>
          </a:r>
          <a:endParaRPr lang="fi-FI" sz="1200" kern="1200" err="1"/>
        </a:p>
        <a:p>
          <a:pPr marL="114300" lvl="1" indent="-114300" algn="l" defTabSz="533400">
            <a:lnSpc>
              <a:spcPct val="90000"/>
            </a:lnSpc>
            <a:spcBef>
              <a:spcPct val="0"/>
            </a:spcBef>
            <a:spcAft>
              <a:spcPct val="15000"/>
            </a:spcAft>
            <a:buChar char="•"/>
          </a:pPr>
          <a:r>
            <a:rPr lang="fi-FI" sz="1200" kern="1200"/>
            <a:t> </a:t>
          </a:r>
          <a:r>
            <a:rPr lang="fi-FI" sz="1200" kern="1200" err="1"/>
            <a:t>Digitala</a:t>
          </a:r>
          <a:r>
            <a:rPr lang="fi-FI" sz="1200" kern="1200"/>
            <a:t> </a:t>
          </a:r>
          <a:r>
            <a:rPr lang="fi-FI" sz="1200" kern="1200" err="1"/>
            <a:t>tjänster</a:t>
          </a:r>
          <a:endParaRPr lang="fi-FI" sz="1200" kern="1200"/>
        </a:p>
        <a:p>
          <a:pPr marL="114300" lvl="1" indent="-114300" algn="l" defTabSz="533400">
            <a:lnSpc>
              <a:spcPct val="90000"/>
            </a:lnSpc>
            <a:spcBef>
              <a:spcPct val="0"/>
            </a:spcBef>
            <a:spcAft>
              <a:spcPct val="15000"/>
            </a:spcAft>
            <a:buChar char="•"/>
          </a:pPr>
          <a:r>
            <a:rPr lang="fi-FI" sz="1200" kern="1200"/>
            <a:t> </a:t>
          </a:r>
          <a:r>
            <a:rPr lang="fi-FI" sz="1200" kern="1200" err="1"/>
            <a:t>Distanstjänster</a:t>
          </a:r>
          <a:endParaRPr lang="fi-FI" sz="1200" kern="1200"/>
        </a:p>
        <a:p>
          <a:pPr marL="114300" lvl="1" indent="-114300" algn="l" defTabSz="533400">
            <a:lnSpc>
              <a:spcPct val="90000"/>
            </a:lnSpc>
            <a:spcBef>
              <a:spcPct val="0"/>
            </a:spcBef>
            <a:spcAft>
              <a:spcPct val="15000"/>
            </a:spcAft>
            <a:buChar char="•"/>
          </a:pPr>
          <a:r>
            <a:rPr lang="fi-FI" sz="1200" kern="1200"/>
            <a:t> </a:t>
          </a:r>
          <a:r>
            <a:rPr lang="fi-FI" sz="1200" kern="1200" err="1"/>
            <a:t>Rådgivning</a:t>
          </a:r>
          <a:r>
            <a:rPr lang="fi-FI" sz="1200" kern="1200"/>
            <a:t> </a:t>
          </a:r>
        </a:p>
        <a:p>
          <a:pPr marL="114300" lvl="1" indent="-114300" algn="l" defTabSz="533400">
            <a:lnSpc>
              <a:spcPct val="90000"/>
            </a:lnSpc>
            <a:spcBef>
              <a:spcPct val="0"/>
            </a:spcBef>
            <a:spcAft>
              <a:spcPct val="15000"/>
            </a:spcAft>
            <a:buChar char="•"/>
          </a:pPr>
          <a:r>
            <a:rPr lang="fi-FI" sz="1200" kern="1200"/>
            <a:t> </a:t>
          </a:r>
          <a:r>
            <a:rPr lang="fi-FI" sz="1200" kern="1200" err="1"/>
            <a:t>Handledning</a:t>
          </a:r>
          <a:endParaRPr lang="fi-FI" sz="1200" kern="1200"/>
        </a:p>
        <a:p>
          <a:pPr marL="57150" lvl="1" indent="-57150" algn="l" defTabSz="488950">
            <a:lnSpc>
              <a:spcPct val="90000"/>
            </a:lnSpc>
            <a:spcBef>
              <a:spcPct val="0"/>
            </a:spcBef>
            <a:spcAft>
              <a:spcPct val="15000"/>
            </a:spcAft>
            <a:buChar char="•"/>
          </a:pPr>
          <a:endParaRPr lang="fi-FI" sz="1100" kern="1200" err="1"/>
        </a:p>
      </dsp:txBody>
      <dsp:txXfrm>
        <a:off x="422150" y="351246"/>
        <a:ext cx="1634319" cy="1544646"/>
      </dsp:txXfrm>
    </dsp:sp>
    <dsp:sp modelId="{E39CA227-AD46-4110-9CB7-A764E6D3B558}">
      <dsp:nvSpPr>
        <dsp:cNvPr id="0" name=""/>
        <dsp:cNvSpPr/>
      </dsp:nvSpPr>
      <dsp:spPr>
        <a:xfrm>
          <a:off x="1869895" y="423985"/>
          <a:ext cx="2233760" cy="2233760"/>
        </a:xfrm>
        <a:prstGeom prst="pieWedge">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kern="1200" err="1"/>
            <a:t>Göra</a:t>
          </a:r>
          <a:r>
            <a:rPr lang="en-US" sz="1800" kern="1200"/>
            <a:t> </a:t>
          </a:r>
          <a:r>
            <a:rPr lang="en-US" sz="1800" kern="1200" err="1"/>
            <a:t>det</a:t>
          </a:r>
          <a:r>
            <a:rPr lang="en-US" sz="1800" kern="1200"/>
            <a:t> </a:t>
          </a:r>
          <a:r>
            <a:rPr lang="en-US" sz="1800" kern="1200" err="1"/>
            <a:t>möjligt</a:t>
          </a:r>
          <a:r>
            <a:rPr lang="en-US" sz="1800" kern="1200"/>
            <a:t> </a:t>
          </a:r>
          <a:r>
            <a:rPr lang="en-US" sz="1800" kern="1200" err="1"/>
            <a:t>att</a:t>
          </a:r>
          <a:r>
            <a:rPr lang="en-US" sz="1800" kern="1200"/>
            <a:t> </a:t>
          </a:r>
          <a:r>
            <a:rPr lang="en-US" sz="1800" kern="1200" err="1"/>
            <a:t>bo</a:t>
          </a:r>
          <a:r>
            <a:rPr lang="en-US" sz="1800" kern="1200"/>
            <a:t> </a:t>
          </a:r>
          <a:r>
            <a:rPr lang="en-US" sz="1800" kern="1200" err="1"/>
            <a:t>hemma</a:t>
          </a:r>
          <a:endParaRPr lang="en-US" sz="1800" kern="1200"/>
        </a:p>
        <a:p>
          <a:pPr marL="0" lvl="0" indent="0" algn="l" defTabSz="800100">
            <a:lnSpc>
              <a:spcPct val="90000"/>
            </a:lnSpc>
            <a:spcBef>
              <a:spcPct val="0"/>
            </a:spcBef>
            <a:spcAft>
              <a:spcPct val="35000"/>
            </a:spcAft>
            <a:buNone/>
          </a:pPr>
          <a:endParaRPr lang="en-US" sz="1800" kern="1200"/>
        </a:p>
      </dsp:txBody>
      <dsp:txXfrm>
        <a:off x="2524148" y="1078238"/>
        <a:ext cx="1579507" cy="1579507"/>
      </dsp:txXfrm>
    </dsp:sp>
    <dsp:sp modelId="{95DB8FFA-4FD5-4872-BFDE-DB2FC7222799}">
      <dsp:nvSpPr>
        <dsp:cNvPr id="0" name=""/>
        <dsp:cNvSpPr/>
      </dsp:nvSpPr>
      <dsp:spPr>
        <a:xfrm rot="5400000">
          <a:off x="4206831" y="423985"/>
          <a:ext cx="2233760" cy="2233760"/>
        </a:xfrm>
        <a:prstGeom prst="pieWedge">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r" defTabSz="800100">
            <a:lnSpc>
              <a:spcPct val="90000"/>
            </a:lnSpc>
            <a:spcBef>
              <a:spcPct val="0"/>
            </a:spcBef>
            <a:spcAft>
              <a:spcPct val="35000"/>
            </a:spcAft>
            <a:buNone/>
          </a:pPr>
          <a:r>
            <a:rPr lang="en-US" sz="1800" kern="1200"/>
            <a:t>Social- </a:t>
          </a:r>
          <a:r>
            <a:rPr lang="en-US" sz="1800" kern="1200" err="1"/>
            <a:t>och</a:t>
          </a:r>
          <a:r>
            <a:rPr lang="en-US" sz="1800" kern="1200"/>
            <a:t> </a:t>
          </a:r>
          <a:r>
            <a:rPr lang="en-US" sz="1800" kern="1200" err="1"/>
            <a:t>hälsocentral</a:t>
          </a:r>
          <a:endParaRPr lang="en-US" sz="1800" kern="1200"/>
        </a:p>
      </dsp:txBody>
      <dsp:txXfrm rot="-5400000">
        <a:off x="4206831" y="1078238"/>
        <a:ext cx="1579507" cy="1579507"/>
      </dsp:txXfrm>
    </dsp:sp>
    <dsp:sp modelId="{C065F21A-476F-40AB-A773-DBB8EC25DD7E}">
      <dsp:nvSpPr>
        <dsp:cNvPr id="0" name=""/>
        <dsp:cNvSpPr/>
      </dsp:nvSpPr>
      <dsp:spPr>
        <a:xfrm rot="10800000">
          <a:off x="4206831" y="2760921"/>
          <a:ext cx="2233760" cy="2233760"/>
        </a:xfrm>
        <a:prstGeom prst="pieWedge">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r" defTabSz="800100">
            <a:lnSpc>
              <a:spcPct val="90000"/>
            </a:lnSpc>
            <a:spcBef>
              <a:spcPct val="0"/>
            </a:spcBef>
            <a:spcAft>
              <a:spcPct val="35000"/>
            </a:spcAft>
            <a:buNone/>
          </a:pPr>
          <a:r>
            <a:rPr lang="en-US" sz="1800" kern="1200" err="1">
              <a:solidFill>
                <a:schemeClr val="bg1"/>
              </a:solidFill>
            </a:rPr>
            <a:t>Sjukhus</a:t>
          </a:r>
          <a:r>
            <a:rPr lang="en-US" sz="1800" kern="1200">
              <a:solidFill>
                <a:schemeClr val="bg1"/>
              </a:solidFill>
            </a:rPr>
            <a:t>-service </a:t>
          </a:r>
          <a:r>
            <a:rPr lang="en-US" sz="1800" kern="1200" err="1">
              <a:solidFill>
                <a:schemeClr val="bg1"/>
              </a:solidFill>
            </a:rPr>
            <a:t>och</a:t>
          </a:r>
          <a:r>
            <a:rPr lang="en-US" sz="1800" kern="1200">
              <a:solidFill>
                <a:schemeClr val="bg1"/>
              </a:solidFill>
            </a:rPr>
            <a:t> jour</a:t>
          </a:r>
        </a:p>
      </dsp:txBody>
      <dsp:txXfrm rot="10800000">
        <a:off x="4206831" y="2760921"/>
        <a:ext cx="1579507" cy="1579507"/>
      </dsp:txXfrm>
    </dsp:sp>
    <dsp:sp modelId="{19875769-15CB-4207-BA66-3F3E9A524B3C}">
      <dsp:nvSpPr>
        <dsp:cNvPr id="0" name=""/>
        <dsp:cNvSpPr/>
      </dsp:nvSpPr>
      <dsp:spPr>
        <a:xfrm rot="16200000">
          <a:off x="1869895" y="2760921"/>
          <a:ext cx="2233760" cy="2233760"/>
        </a:xfrm>
        <a:prstGeom prst="pieWedge">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a:t>Service </a:t>
          </a:r>
          <a:r>
            <a:rPr lang="en-US" sz="1600" kern="1200" err="1"/>
            <a:t>dygnet</a:t>
          </a:r>
          <a:r>
            <a:rPr lang="en-US" sz="1600" kern="1200"/>
            <a:t> runt</a:t>
          </a:r>
        </a:p>
      </dsp:txBody>
      <dsp:txXfrm rot="5400000">
        <a:off x="2524148" y="2760921"/>
        <a:ext cx="1579507" cy="1579507"/>
      </dsp:txXfrm>
    </dsp:sp>
    <dsp:sp modelId="{B554DF31-433C-4C22-BA92-8031E55784CC}">
      <dsp:nvSpPr>
        <dsp:cNvPr id="0" name=""/>
        <dsp:cNvSpPr/>
      </dsp:nvSpPr>
      <dsp:spPr>
        <a:xfrm>
          <a:off x="3769623" y="2245041"/>
          <a:ext cx="771240" cy="670643"/>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007992-028B-4104-A457-32AFF154C3E7}">
      <dsp:nvSpPr>
        <dsp:cNvPr id="0" name=""/>
        <dsp:cNvSpPr/>
      </dsp:nvSpPr>
      <dsp:spPr>
        <a:xfrm rot="10800000">
          <a:off x="3769623" y="2502981"/>
          <a:ext cx="771240" cy="670643"/>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25199E-7446-4263-A072-6C58E4C81AC6}">
      <dsp:nvSpPr>
        <dsp:cNvPr id="0" name=""/>
        <dsp:cNvSpPr/>
      </dsp:nvSpPr>
      <dsp:spPr>
        <a:xfrm>
          <a:off x="5950677" y="3316087"/>
          <a:ext cx="2583007" cy="1967307"/>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endParaRPr lang="en-US" sz="1100" kern="1200"/>
        </a:p>
        <a:p>
          <a:pPr marL="114300" lvl="1" indent="-114300" algn="l" defTabSz="533400">
            <a:lnSpc>
              <a:spcPct val="90000"/>
            </a:lnSpc>
            <a:spcBef>
              <a:spcPct val="0"/>
            </a:spcBef>
            <a:spcAft>
              <a:spcPct val="15000"/>
            </a:spcAft>
            <a:buChar char="•"/>
          </a:pPr>
          <a:r>
            <a:rPr lang="en-US" sz="1200" kern="1200" err="1"/>
            <a:t>Somaattinen</a:t>
          </a:r>
          <a:r>
            <a:rPr lang="en-US" sz="1200" kern="1200"/>
            <a:t> </a:t>
          </a:r>
          <a:r>
            <a:rPr lang="en-US" sz="1200" kern="1200" err="1"/>
            <a:t>erikoissairaanhoito</a:t>
          </a:r>
          <a:endParaRPr lang="en-US" sz="1200" kern="1200"/>
        </a:p>
      </dsp:txBody>
      <dsp:txXfrm>
        <a:off x="6768795" y="3851129"/>
        <a:ext cx="1721675" cy="1389050"/>
      </dsp:txXfrm>
    </dsp:sp>
    <dsp:sp modelId="{2A4DDF8F-C011-416B-9BBF-9ABE2292319A}">
      <dsp:nvSpPr>
        <dsp:cNvPr id="0" name=""/>
        <dsp:cNvSpPr/>
      </dsp:nvSpPr>
      <dsp:spPr>
        <a:xfrm>
          <a:off x="397242" y="3137983"/>
          <a:ext cx="2575872" cy="2043828"/>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err="1"/>
            <a:t>Hoiva-asuminen</a:t>
          </a:r>
          <a:endParaRPr lang="en-US" sz="1200" kern="1200"/>
        </a:p>
        <a:p>
          <a:pPr marL="114300" lvl="1" indent="-114300" algn="l" defTabSz="533400">
            <a:lnSpc>
              <a:spcPct val="90000"/>
            </a:lnSpc>
            <a:spcBef>
              <a:spcPct val="0"/>
            </a:spcBef>
            <a:spcAft>
              <a:spcPct val="15000"/>
            </a:spcAft>
            <a:buChar char="•"/>
          </a:pPr>
          <a:r>
            <a:rPr lang="en-US" sz="1200" kern="1200" err="1"/>
            <a:t>Laitoshoito</a:t>
          </a:r>
          <a:endParaRPr lang="en-US" sz="1200" kern="1200"/>
        </a:p>
        <a:p>
          <a:pPr marL="114300" lvl="1" indent="-114300" algn="l" defTabSz="533400">
            <a:lnSpc>
              <a:spcPct val="90000"/>
            </a:lnSpc>
            <a:spcBef>
              <a:spcPct val="0"/>
            </a:spcBef>
            <a:spcAft>
              <a:spcPct val="15000"/>
            </a:spcAft>
            <a:buChar char="•"/>
          </a:pPr>
          <a:r>
            <a:rPr lang="en-US" sz="1200" kern="1200" err="1"/>
            <a:t>Psykogeriatriset</a:t>
          </a:r>
          <a:r>
            <a:rPr lang="en-US" sz="1200" kern="1200"/>
            <a:t> </a:t>
          </a:r>
          <a:r>
            <a:rPr lang="en-US" sz="1200" kern="1200" err="1"/>
            <a:t>yksiköt</a:t>
          </a:r>
          <a:endParaRPr lang="en-US" sz="1200" kern="1200"/>
        </a:p>
      </dsp:txBody>
      <dsp:txXfrm>
        <a:off x="442138" y="3693836"/>
        <a:ext cx="1713318" cy="1443079"/>
      </dsp:txXfrm>
    </dsp:sp>
    <dsp:sp modelId="{08B53DB5-66F7-45A0-92C3-08BC70E5C3CD}">
      <dsp:nvSpPr>
        <dsp:cNvPr id="0" name=""/>
        <dsp:cNvSpPr/>
      </dsp:nvSpPr>
      <dsp:spPr>
        <a:xfrm>
          <a:off x="5471449" y="0"/>
          <a:ext cx="3086976" cy="2861232"/>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err="1"/>
            <a:t>Kiireettömät</a:t>
          </a:r>
          <a:r>
            <a:rPr lang="en-US" sz="1200" kern="1200"/>
            <a:t> ja </a:t>
          </a:r>
          <a:r>
            <a:rPr lang="en-US" sz="1200" kern="1200" err="1"/>
            <a:t>kiireelliset</a:t>
          </a:r>
          <a:r>
            <a:rPr lang="en-US" sz="1200" kern="1200"/>
            <a:t> </a:t>
          </a:r>
          <a:r>
            <a:rPr lang="en-US" sz="1200" kern="1200" err="1"/>
            <a:t>sosiaali</a:t>
          </a:r>
          <a:r>
            <a:rPr lang="en-US" sz="1200" kern="1200"/>
            <a:t>- ja </a:t>
          </a:r>
          <a:r>
            <a:rPr lang="en-US" sz="1200" kern="1200" err="1"/>
            <a:t>terveydenhuollon</a:t>
          </a:r>
          <a:r>
            <a:rPr lang="en-US" sz="1200" kern="1200"/>
            <a:t> </a:t>
          </a:r>
          <a:r>
            <a:rPr lang="en-US" sz="1200" kern="1200" err="1"/>
            <a:t>käynnit</a:t>
          </a:r>
          <a:endParaRPr lang="en-US" sz="1200" kern="1200"/>
        </a:p>
        <a:p>
          <a:pPr marL="114300" lvl="1" indent="-114300" algn="l" defTabSz="533400">
            <a:lnSpc>
              <a:spcPct val="90000"/>
            </a:lnSpc>
            <a:spcBef>
              <a:spcPct val="0"/>
            </a:spcBef>
            <a:spcAft>
              <a:spcPct val="15000"/>
            </a:spcAft>
            <a:buChar char="•"/>
          </a:pPr>
          <a:r>
            <a:rPr lang="en-US" sz="1200" kern="1200" err="1"/>
            <a:t>Gerontologinen</a:t>
          </a:r>
          <a:r>
            <a:rPr lang="en-US" sz="1200" kern="1200"/>
            <a:t> </a:t>
          </a:r>
          <a:r>
            <a:rPr lang="en-US" sz="1200" kern="1200" err="1"/>
            <a:t>sosiaalityö</a:t>
          </a:r>
          <a:endParaRPr lang="en-US" sz="1200" kern="1200"/>
        </a:p>
        <a:p>
          <a:pPr marL="114300" lvl="1" indent="-114300" algn="l" defTabSz="533400">
            <a:lnSpc>
              <a:spcPct val="90000"/>
            </a:lnSpc>
            <a:spcBef>
              <a:spcPct val="0"/>
            </a:spcBef>
            <a:spcAft>
              <a:spcPct val="15000"/>
            </a:spcAft>
            <a:buChar char="•"/>
          </a:pPr>
          <a:r>
            <a:rPr lang="en-US" sz="1200" kern="1200" err="1"/>
            <a:t>Terveysneuvonta</a:t>
          </a:r>
          <a:r>
            <a:rPr lang="en-US" sz="1200" kern="1200"/>
            <a:t> ja </a:t>
          </a:r>
          <a:r>
            <a:rPr lang="en-US" sz="1200" kern="1200" err="1"/>
            <a:t>tarkastukset</a:t>
          </a:r>
          <a:endParaRPr lang="en-US" sz="1200" kern="1200"/>
        </a:p>
        <a:p>
          <a:pPr marL="114300" lvl="1" indent="-114300" algn="l" defTabSz="533400">
            <a:lnSpc>
              <a:spcPct val="90000"/>
            </a:lnSpc>
            <a:spcBef>
              <a:spcPct val="0"/>
            </a:spcBef>
            <a:spcAft>
              <a:spcPct val="15000"/>
            </a:spcAft>
            <a:buChar char="•"/>
          </a:pPr>
          <a:r>
            <a:rPr lang="en-US" sz="1200" kern="1200" err="1"/>
            <a:t>Avoterveyden</a:t>
          </a:r>
          <a:r>
            <a:rPr lang="en-US" sz="1200" kern="1200"/>
            <a:t>- ja </a:t>
          </a:r>
          <a:r>
            <a:rPr lang="en-US" sz="1200" kern="1200" err="1"/>
            <a:t>sairaan-hoito</a:t>
          </a:r>
          <a:endParaRPr lang="en-US" sz="1200" kern="1200"/>
        </a:p>
        <a:p>
          <a:pPr marL="114300" lvl="1" indent="-114300" algn="l" defTabSz="533400">
            <a:lnSpc>
              <a:spcPct val="90000"/>
            </a:lnSpc>
            <a:spcBef>
              <a:spcPct val="0"/>
            </a:spcBef>
            <a:spcAft>
              <a:spcPct val="15000"/>
            </a:spcAft>
            <a:buChar char="•"/>
          </a:pPr>
          <a:r>
            <a:rPr lang="en-US" sz="1200" kern="1200" err="1"/>
            <a:t>Suunterveydenhuolto</a:t>
          </a:r>
          <a:endParaRPr lang="en-US" sz="1200" kern="1200"/>
        </a:p>
        <a:p>
          <a:pPr marL="114300" lvl="1" indent="-114300" algn="l" defTabSz="533400">
            <a:lnSpc>
              <a:spcPct val="90000"/>
            </a:lnSpc>
            <a:spcBef>
              <a:spcPct val="0"/>
            </a:spcBef>
            <a:spcAft>
              <a:spcPct val="15000"/>
            </a:spcAft>
            <a:buChar char="•"/>
          </a:pPr>
          <a:r>
            <a:rPr lang="en-US" sz="1200" kern="1200"/>
            <a:t> </a:t>
          </a:r>
          <a:r>
            <a:rPr lang="en-US" sz="1200" kern="1200" err="1"/>
            <a:t>Päihde</a:t>
          </a:r>
          <a:r>
            <a:rPr lang="en-US" sz="1200" kern="1200"/>
            <a:t>- ja </a:t>
          </a:r>
          <a:r>
            <a:rPr lang="en-US" sz="1200" kern="1200" err="1"/>
            <a:t>mielenter</a:t>
          </a:r>
          <a:r>
            <a:rPr lang="en-US" sz="1200" kern="1200"/>
            <a:t>- </a:t>
          </a:r>
          <a:r>
            <a:rPr lang="en-US" sz="1200" kern="1200" err="1"/>
            <a:t>veys</a:t>
          </a:r>
          <a:r>
            <a:rPr lang="en-US" sz="1200" kern="1200"/>
            <a:t>: </a:t>
          </a:r>
          <a:r>
            <a:rPr lang="en-US" sz="1200" kern="1200" err="1"/>
            <a:t>neuvonta</a:t>
          </a:r>
          <a:r>
            <a:rPr lang="en-US" sz="1200" kern="1200"/>
            <a:t> ja </a:t>
          </a:r>
          <a:r>
            <a:rPr lang="en-US" sz="1200" kern="1200" err="1"/>
            <a:t>ohjaus</a:t>
          </a:r>
          <a:endParaRPr lang="en-US" sz="1200" kern="1200"/>
        </a:p>
        <a:p>
          <a:pPr marL="114300" lvl="1" indent="-114300" algn="l" defTabSz="533400">
            <a:lnSpc>
              <a:spcPct val="90000"/>
            </a:lnSpc>
            <a:spcBef>
              <a:spcPct val="0"/>
            </a:spcBef>
            <a:spcAft>
              <a:spcPct val="15000"/>
            </a:spcAft>
            <a:buChar char="•"/>
          </a:pPr>
          <a:r>
            <a:rPr lang="en-US" sz="1200" kern="1200" err="1"/>
            <a:t>Ikäneuvola</a:t>
          </a:r>
          <a:endParaRPr lang="en-US" sz="1200" kern="1200"/>
        </a:p>
        <a:p>
          <a:pPr marL="114300" lvl="1" indent="-114300" algn="l" defTabSz="533400">
            <a:lnSpc>
              <a:spcPct val="90000"/>
            </a:lnSpc>
            <a:spcBef>
              <a:spcPct val="0"/>
            </a:spcBef>
            <a:spcAft>
              <a:spcPct val="15000"/>
            </a:spcAft>
            <a:buChar char="•"/>
          </a:pPr>
          <a:r>
            <a:rPr lang="en-US" sz="1200" kern="1200" err="1"/>
            <a:t>Geriatrinen</a:t>
          </a:r>
          <a:r>
            <a:rPr lang="en-US" sz="1200" kern="1200"/>
            <a:t> </a:t>
          </a:r>
          <a:r>
            <a:rPr lang="en-US" sz="1200" kern="1200" err="1"/>
            <a:t>poliklinikka</a:t>
          </a:r>
          <a:r>
            <a:rPr lang="en-US" sz="1200" kern="1200"/>
            <a:t>, </a:t>
          </a:r>
          <a:r>
            <a:rPr lang="en-US" sz="1200" kern="1200" err="1"/>
            <a:t>diagnostiikka</a:t>
          </a:r>
          <a:r>
            <a:rPr lang="en-US" sz="1200" kern="1200"/>
            <a:t> ja </a:t>
          </a:r>
          <a:r>
            <a:rPr lang="en-US" sz="1200" kern="1200" err="1"/>
            <a:t>tutkimus</a:t>
          </a:r>
          <a:endParaRPr lang="en-US" sz="1200" kern="1200"/>
        </a:p>
        <a:p>
          <a:pPr marL="57150" lvl="1" indent="-57150" algn="l" defTabSz="488950">
            <a:lnSpc>
              <a:spcPct val="90000"/>
            </a:lnSpc>
            <a:spcBef>
              <a:spcPct val="0"/>
            </a:spcBef>
            <a:spcAft>
              <a:spcPct val="15000"/>
            </a:spcAft>
            <a:buChar char="•"/>
          </a:pPr>
          <a:endParaRPr lang="en-US" sz="1100" kern="1200"/>
        </a:p>
      </dsp:txBody>
      <dsp:txXfrm>
        <a:off x="6460394" y="62852"/>
        <a:ext cx="2035179" cy="2020220"/>
      </dsp:txXfrm>
    </dsp:sp>
    <dsp:sp modelId="{6902AAF4-84EA-4B6D-B522-55F743BEA201}">
      <dsp:nvSpPr>
        <dsp:cNvPr id="0" name=""/>
        <dsp:cNvSpPr/>
      </dsp:nvSpPr>
      <dsp:spPr>
        <a:xfrm>
          <a:off x="345261" y="332531"/>
          <a:ext cx="2575872" cy="1984126"/>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t" anchorCtr="0">
          <a:noAutofit/>
        </a:bodyPr>
        <a:lstStyle/>
        <a:p>
          <a:pPr marL="114300" lvl="1" indent="-114300" algn="l" defTabSz="533400">
            <a:lnSpc>
              <a:spcPct val="90000"/>
            </a:lnSpc>
            <a:spcBef>
              <a:spcPct val="0"/>
            </a:spcBef>
            <a:spcAft>
              <a:spcPct val="15000"/>
            </a:spcAft>
            <a:buChar char="•"/>
          </a:pPr>
          <a:r>
            <a:rPr lang="en-US" sz="1200" kern="1200" err="1"/>
            <a:t>Tukipalvelut</a:t>
          </a:r>
          <a:endParaRPr lang="en-US" sz="1200" kern="1200"/>
        </a:p>
        <a:p>
          <a:pPr marL="114300" lvl="1" indent="-114300" algn="l" defTabSz="533400">
            <a:lnSpc>
              <a:spcPct val="90000"/>
            </a:lnSpc>
            <a:spcBef>
              <a:spcPct val="0"/>
            </a:spcBef>
            <a:spcAft>
              <a:spcPct val="15000"/>
            </a:spcAft>
            <a:buChar char="•"/>
          </a:pPr>
          <a:r>
            <a:rPr lang="en-US" sz="1200" kern="1200" err="1"/>
            <a:t>Omaishoidon</a:t>
          </a:r>
          <a:r>
            <a:rPr lang="en-US" sz="1200" kern="1200"/>
            <a:t> </a:t>
          </a:r>
          <a:r>
            <a:rPr lang="en-US" sz="1200" kern="1200" err="1"/>
            <a:t>tuki</a:t>
          </a:r>
          <a:endParaRPr lang="en-US" sz="1200" kern="1200"/>
        </a:p>
        <a:p>
          <a:pPr marL="114300" lvl="1" indent="-114300" algn="l" defTabSz="533400">
            <a:lnSpc>
              <a:spcPct val="90000"/>
            </a:lnSpc>
            <a:spcBef>
              <a:spcPct val="0"/>
            </a:spcBef>
            <a:spcAft>
              <a:spcPct val="15000"/>
            </a:spcAft>
            <a:buChar char="•"/>
          </a:pPr>
          <a:r>
            <a:rPr lang="en-US" sz="1200" kern="1200" err="1"/>
            <a:t>Kotihoito</a:t>
          </a:r>
          <a:r>
            <a:rPr lang="en-US" sz="1200" kern="1200"/>
            <a:t> </a:t>
          </a:r>
        </a:p>
        <a:p>
          <a:pPr marL="114300" lvl="1" indent="-114300" algn="l" defTabSz="533400">
            <a:lnSpc>
              <a:spcPct val="90000"/>
            </a:lnSpc>
            <a:spcBef>
              <a:spcPct val="0"/>
            </a:spcBef>
            <a:spcAft>
              <a:spcPct val="15000"/>
            </a:spcAft>
            <a:buChar char="•"/>
          </a:pPr>
          <a:r>
            <a:rPr lang="en-US" sz="1200" kern="1200" err="1"/>
            <a:t>Turvapalvelut</a:t>
          </a:r>
          <a:endParaRPr lang="en-US" sz="1200" kern="1200"/>
        </a:p>
        <a:p>
          <a:pPr marL="114300" lvl="1" indent="-114300" algn="l" defTabSz="533400">
            <a:lnSpc>
              <a:spcPct val="90000"/>
            </a:lnSpc>
            <a:spcBef>
              <a:spcPct val="0"/>
            </a:spcBef>
            <a:spcAft>
              <a:spcPct val="15000"/>
            </a:spcAft>
            <a:buChar char="•"/>
          </a:pPr>
          <a:r>
            <a:rPr lang="en-US" sz="1200" kern="1200" err="1"/>
            <a:t>Hyvinvoinnin</a:t>
          </a:r>
          <a:r>
            <a:rPr lang="en-US" sz="1200" kern="1200"/>
            <a:t> ja </a:t>
          </a:r>
          <a:r>
            <a:rPr lang="en-US" sz="1200" kern="1200" err="1"/>
            <a:t>terveyden</a:t>
          </a:r>
          <a:r>
            <a:rPr lang="en-US" sz="1200" kern="1200"/>
            <a:t> </a:t>
          </a:r>
          <a:r>
            <a:rPr lang="en-US" sz="1200" kern="1200" err="1"/>
            <a:t>edistämisen</a:t>
          </a:r>
          <a:r>
            <a:rPr lang="en-US" sz="1200" kern="1200"/>
            <a:t> </a:t>
          </a:r>
          <a:r>
            <a:rPr lang="en-US" sz="1200" kern="1200" err="1"/>
            <a:t>palvelut</a:t>
          </a:r>
          <a:endParaRPr lang="en-US" sz="1200" kern="1200"/>
        </a:p>
        <a:p>
          <a:pPr marL="114300" lvl="1" indent="-114300" algn="l" defTabSz="533400">
            <a:lnSpc>
              <a:spcPct val="90000"/>
            </a:lnSpc>
            <a:spcBef>
              <a:spcPct val="0"/>
            </a:spcBef>
            <a:spcAft>
              <a:spcPct val="15000"/>
            </a:spcAft>
            <a:buChar char="•"/>
          </a:pPr>
          <a:r>
            <a:rPr lang="en-US" sz="1200" kern="1200"/>
            <a:t> </a:t>
          </a:r>
          <a:r>
            <a:rPr lang="en-US" sz="1200" kern="1200" err="1"/>
            <a:t>Sähköiset</a:t>
          </a:r>
          <a:r>
            <a:rPr lang="en-US" sz="1200" kern="1200"/>
            <a:t> </a:t>
          </a:r>
          <a:r>
            <a:rPr lang="en-US" sz="1200" kern="1200" err="1"/>
            <a:t>palvelut</a:t>
          </a:r>
          <a:endParaRPr lang="en-US" sz="1200" kern="1200"/>
        </a:p>
        <a:p>
          <a:pPr marL="114300" lvl="1" indent="-114300" algn="l" defTabSz="533400">
            <a:lnSpc>
              <a:spcPct val="90000"/>
            </a:lnSpc>
            <a:spcBef>
              <a:spcPct val="0"/>
            </a:spcBef>
            <a:spcAft>
              <a:spcPct val="15000"/>
            </a:spcAft>
            <a:buChar char="•"/>
          </a:pPr>
          <a:r>
            <a:rPr lang="en-US" sz="1200" kern="1200"/>
            <a:t> </a:t>
          </a:r>
          <a:r>
            <a:rPr lang="en-US" sz="1200" kern="1200" err="1"/>
            <a:t>Etäpalvelut</a:t>
          </a:r>
          <a:endParaRPr lang="en-US" sz="1200" kern="1200"/>
        </a:p>
        <a:p>
          <a:pPr marL="114300" lvl="1" indent="-114300" algn="l" defTabSz="533400">
            <a:lnSpc>
              <a:spcPct val="90000"/>
            </a:lnSpc>
            <a:spcBef>
              <a:spcPct val="0"/>
            </a:spcBef>
            <a:spcAft>
              <a:spcPct val="15000"/>
            </a:spcAft>
            <a:buChar char="•"/>
          </a:pPr>
          <a:r>
            <a:rPr lang="en-US" sz="1200" kern="1200" err="1"/>
            <a:t>Neuvonta</a:t>
          </a:r>
          <a:r>
            <a:rPr lang="en-US" sz="1200" kern="1200"/>
            <a:t> </a:t>
          </a:r>
        </a:p>
        <a:p>
          <a:pPr marL="114300" lvl="1" indent="-114300" algn="l" defTabSz="533400">
            <a:lnSpc>
              <a:spcPct val="90000"/>
            </a:lnSpc>
            <a:spcBef>
              <a:spcPct val="0"/>
            </a:spcBef>
            <a:spcAft>
              <a:spcPct val="15000"/>
            </a:spcAft>
            <a:buChar char="•"/>
          </a:pPr>
          <a:r>
            <a:rPr lang="en-US" sz="1200" kern="1200" err="1"/>
            <a:t>Ohjaus</a:t>
          </a:r>
          <a:endParaRPr lang="en-US" sz="1200" kern="1200"/>
        </a:p>
      </dsp:txBody>
      <dsp:txXfrm>
        <a:off x="388846" y="376116"/>
        <a:ext cx="1715940" cy="1400924"/>
      </dsp:txXfrm>
    </dsp:sp>
    <dsp:sp modelId="{E39CA227-AD46-4110-9CB7-A764E6D3B558}">
      <dsp:nvSpPr>
        <dsp:cNvPr id="0" name=""/>
        <dsp:cNvSpPr/>
      </dsp:nvSpPr>
      <dsp:spPr>
        <a:xfrm>
          <a:off x="1982906" y="399391"/>
          <a:ext cx="2257798" cy="2257798"/>
        </a:xfrm>
        <a:prstGeom prst="pieWedge">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l" defTabSz="800100">
            <a:lnSpc>
              <a:spcPct val="90000"/>
            </a:lnSpc>
            <a:spcBef>
              <a:spcPct val="0"/>
            </a:spcBef>
            <a:spcAft>
              <a:spcPct val="35000"/>
            </a:spcAft>
            <a:buNone/>
          </a:pPr>
          <a:r>
            <a:rPr lang="en-US" sz="1800" kern="1200" err="1"/>
            <a:t>Kotona</a:t>
          </a:r>
          <a:r>
            <a:rPr lang="en-US" sz="1800" kern="1200"/>
            <a:t> </a:t>
          </a:r>
          <a:r>
            <a:rPr lang="en-US" sz="1800" kern="1200" err="1"/>
            <a:t>asumisen</a:t>
          </a:r>
          <a:r>
            <a:rPr lang="en-US" sz="1800" kern="1200"/>
            <a:t> </a:t>
          </a:r>
          <a:r>
            <a:rPr lang="en-US" sz="1800" kern="1200" err="1"/>
            <a:t>mahdollista-minen</a:t>
          </a:r>
          <a:endParaRPr lang="en-US" sz="1800" kern="1200"/>
        </a:p>
        <a:p>
          <a:pPr marL="0" lvl="0" indent="0" algn="l" defTabSz="800100">
            <a:lnSpc>
              <a:spcPct val="90000"/>
            </a:lnSpc>
            <a:spcBef>
              <a:spcPct val="0"/>
            </a:spcBef>
            <a:spcAft>
              <a:spcPct val="35000"/>
            </a:spcAft>
            <a:buNone/>
          </a:pPr>
          <a:endParaRPr lang="en-US" sz="1800" kern="1200"/>
        </a:p>
      </dsp:txBody>
      <dsp:txXfrm>
        <a:off x="2644200" y="1060685"/>
        <a:ext cx="1596504" cy="1596504"/>
      </dsp:txXfrm>
    </dsp:sp>
    <dsp:sp modelId="{95DB8FFA-4FD5-4872-BFDE-DB2FC7222799}">
      <dsp:nvSpPr>
        <dsp:cNvPr id="0" name=""/>
        <dsp:cNvSpPr/>
      </dsp:nvSpPr>
      <dsp:spPr>
        <a:xfrm rot="5400000">
          <a:off x="4344991" y="399391"/>
          <a:ext cx="2257798" cy="2257798"/>
        </a:xfrm>
        <a:prstGeom prst="pieWedge">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r" defTabSz="800100">
            <a:lnSpc>
              <a:spcPct val="90000"/>
            </a:lnSpc>
            <a:spcBef>
              <a:spcPct val="0"/>
            </a:spcBef>
            <a:spcAft>
              <a:spcPct val="35000"/>
            </a:spcAft>
            <a:buNone/>
          </a:pPr>
          <a:r>
            <a:rPr lang="en-US" sz="1800" kern="1200"/>
            <a:t>Sosiaali- </a:t>
          </a:r>
        </a:p>
        <a:p>
          <a:pPr marL="0" lvl="0" indent="0" algn="r" defTabSz="800100">
            <a:lnSpc>
              <a:spcPct val="90000"/>
            </a:lnSpc>
            <a:spcBef>
              <a:spcPct val="0"/>
            </a:spcBef>
            <a:spcAft>
              <a:spcPct val="35000"/>
            </a:spcAft>
            <a:buNone/>
          </a:pPr>
          <a:r>
            <a:rPr lang="en-US" sz="1800" kern="1200"/>
            <a:t>ja </a:t>
          </a:r>
          <a:r>
            <a:rPr lang="en-US" sz="1800" kern="1200" err="1"/>
            <a:t>terveys-keskus</a:t>
          </a:r>
          <a:endParaRPr lang="en-US" sz="1800" kern="1200"/>
        </a:p>
      </dsp:txBody>
      <dsp:txXfrm rot="-5400000">
        <a:off x="4344991" y="1060685"/>
        <a:ext cx="1596504" cy="1596504"/>
      </dsp:txXfrm>
    </dsp:sp>
    <dsp:sp modelId="{C065F21A-476F-40AB-A773-DBB8EC25DD7E}">
      <dsp:nvSpPr>
        <dsp:cNvPr id="0" name=""/>
        <dsp:cNvSpPr/>
      </dsp:nvSpPr>
      <dsp:spPr>
        <a:xfrm rot="10800000">
          <a:off x="4344991" y="2761476"/>
          <a:ext cx="2257798" cy="2257798"/>
        </a:xfrm>
        <a:prstGeom prst="pieWedge">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r" defTabSz="800100">
            <a:lnSpc>
              <a:spcPct val="90000"/>
            </a:lnSpc>
            <a:spcBef>
              <a:spcPct val="0"/>
            </a:spcBef>
            <a:spcAft>
              <a:spcPct val="35000"/>
            </a:spcAft>
            <a:buNone/>
          </a:pPr>
          <a:r>
            <a:rPr lang="en-US" sz="1800" kern="1200" err="1">
              <a:solidFill>
                <a:schemeClr val="bg1"/>
              </a:solidFill>
            </a:rPr>
            <a:t>Sairaalapal-velut</a:t>
          </a:r>
          <a:r>
            <a:rPr lang="en-US" sz="1800" kern="1200">
              <a:solidFill>
                <a:schemeClr val="bg1"/>
              </a:solidFill>
            </a:rPr>
            <a:t> ja </a:t>
          </a:r>
          <a:r>
            <a:rPr lang="en-US" sz="1800" kern="1200" err="1">
              <a:solidFill>
                <a:schemeClr val="bg1"/>
              </a:solidFill>
            </a:rPr>
            <a:t>päivystys</a:t>
          </a:r>
          <a:endParaRPr lang="en-US" sz="1800" kern="1200">
            <a:solidFill>
              <a:schemeClr val="bg1"/>
            </a:solidFill>
          </a:endParaRPr>
        </a:p>
      </dsp:txBody>
      <dsp:txXfrm rot="10800000">
        <a:off x="4344991" y="2761476"/>
        <a:ext cx="1596504" cy="1596504"/>
      </dsp:txXfrm>
    </dsp:sp>
    <dsp:sp modelId="{19875769-15CB-4207-BA66-3F3E9A524B3C}">
      <dsp:nvSpPr>
        <dsp:cNvPr id="0" name=""/>
        <dsp:cNvSpPr/>
      </dsp:nvSpPr>
      <dsp:spPr>
        <a:xfrm rot="16200000">
          <a:off x="1982906" y="2761476"/>
          <a:ext cx="2257798" cy="2257798"/>
        </a:xfrm>
        <a:prstGeom prst="pieWedge">
          <a:avLst/>
        </a:prstGeom>
        <a:solidFill>
          <a:schemeClr val="tx2">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l" defTabSz="711200">
            <a:lnSpc>
              <a:spcPct val="90000"/>
            </a:lnSpc>
            <a:spcBef>
              <a:spcPct val="0"/>
            </a:spcBef>
            <a:spcAft>
              <a:spcPct val="35000"/>
            </a:spcAft>
            <a:buNone/>
          </a:pPr>
          <a:r>
            <a:rPr lang="en-US" sz="1600" kern="1200" err="1"/>
            <a:t>Ympärivuoro</a:t>
          </a:r>
          <a:r>
            <a:rPr lang="en-US" sz="1600" kern="1200"/>
            <a:t>- </a:t>
          </a:r>
          <a:r>
            <a:rPr lang="en-US" sz="1600" kern="1200" err="1"/>
            <a:t>kautiset</a:t>
          </a:r>
          <a:r>
            <a:rPr lang="en-US" sz="1600" kern="1200"/>
            <a:t> </a:t>
          </a:r>
          <a:r>
            <a:rPr lang="en-US" sz="1600" kern="1200" err="1"/>
            <a:t>palvelut</a:t>
          </a:r>
          <a:endParaRPr lang="en-US" sz="1600" kern="1200"/>
        </a:p>
      </dsp:txBody>
      <dsp:txXfrm rot="5400000">
        <a:off x="2644200" y="2761476"/>
        <a:ext cx="1596504" cy="1596504"/>
      </dsp:txXfrm>
    </dsp:sp>
    <dsp:sp modelId="{B554DF31-433C-4C22-BA92-8031E55784CC}">
      <dsp:nvSpPr>
        <dsp:cNvPr id="0" name=""/>
        <dsp:cNvSpPr/>
      </dsp:nvSpPr>
      <dsp:spPr>
        <a:xfrm>
          <a:off x="3903077" y="2240045"/>
          <a:ext cx="779540" cy="677861"/>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007992-028B-4104-A457-32AFF154C3E7}">
      <dsp:nvSpPr>
        <dsp:cNvPr id="0" name=""/>
        <dsp:cNvSpPr/>
      </dsp:nvSpPr>
      <dsp:spPr>
        <a:xfrm rot="10800000">
          <a:off x="3903077" y="2500760"/>
          <a:ext cx="779540" cy="677861"/>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4.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5.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6.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0.19304</cdr:x>
      <cdr:y>0.73926</cdr:y>
    </cdr:from>
    <cdr:to>
      <cdr:x>0.35632</cdr:x>
      <cdr:y>1</cdr:y>
    </cdr:to>
    <cdr:sp macro="" textlink="">
      <cdr:nvSpPr>
        <cdr:cNvPr id="2" name="textruta 1">
          <a:extLst xmlns:a="http://schemas.openxmlformats.org/drawingml/2006/main">
            <a:ext uri="{FF2B5EF4-FFF2-40B4-BE49-F238E27FC236}">
              <a16:creationId xmlns:a16="http://schemas.microsoft.com/office/drawing/2014/main" id="{5766F250-F9F8-44EF-920D-8C9C2F10B970}"/>
            </a:ext>
          </a:extLst>
        </cdr:cNvPr>
        <cdr:cNvSpPr txBox="1"/>
      </cdr:nvSpPr>
      <cdr:spPr>
        <a:xfrm xmlns:a="http://schemas.openxmlformats.org/drawingml/2006/main">
          <a:off x="1081013" y="2592524"/>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i-FI"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634EF015-09BA-443E-9CCE-8A54D68BEDB2}" type="datetimeFigureOut">
              <a:rPr lang="fi-FI" smtClean="0"/>
              <a:t>5.5.2022</a:t>
            </a:fld>
            <a:endParaRPr lang="fi-FI"/>
          </a:p>
        </p:txBody>
      </p:sp>
      <p:sp>
        <p:nvSpPr>
          <p:cNvPr id="4" name="Alatunnisteen paikkamerkki 3"/>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CFFE1200-F240-4585-B30C-0FB0503E2C2E}" type="slidenum">
              <a:rPr lang="fi-FI" smtClean="0"/>
              <a:t>‹#›</a:t>
            </a:fld>
            <a:endParaRPr lang="fi-FI"/>
          </a:p>
        </p:txBody>
      </p:sp>
    </p:spTree>
    <p:extLst>
      <p:ext uri="{BB962C8B-B14F-4D97-AF65-F5344CB8AC3E}">
        <p14:creationId xmlns:p14="http://schemas.microsoft.com/office/powerpoint/2010/main" val="2671289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9E159006-0223-4D62-9D12-2F8FFCA827CC}" type="datetimeFigureOut">
              <a:rPr lang="fi-FI" smtClean="0"/>
              <a:t>5.5.2022</a:t>
            </a:fld>
            <a:endParaRPr lang="fi-FI"/>
          </a:p>
        </p:txBody>
      </p:sp>
      <p:sp>
        <p:nvSpPr>
          <p:cNvPr id="4" name="Dian kuvan paikkamerkki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F5700BB7-FD23-4605-9304-60F4382812E0}" type="slidenum">
              <a:rPr lang="fi-FI" smtClean="0"/>
              <a:t>‹#›</a:t>
            </a:fld>
            <a:endParaRPr lang="fi-FI"/>
          </a:p>
        </p:txBody>
      </p:sp>
    </p:spTree>
    <p:extLst>
      <p:ext uri="{BB962C8B-B14F-4D97-AF65-F5344CB8AC3E}">
        <p14:creationId xmlns:p14="http://schemas.microsoft.com/office/powerpoint/2010/main" val="316567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3DC7C5-49D5-45F4-A8E6-D4BC9EDB8A2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6616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3DC7C5-49D5-45F4-A8E6-D4BC9EDB8A25}"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27661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5.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6.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8.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0.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2.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3.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4.jpe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mslag / Kansi">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9171C9EA-1BEC-4619-B728-CEDDB184F91C}"/>
              </a:ext>
              <a:ext uri="{C183D7F6-B498-43B3-948B-1728B52AA6E4}">
                <adec:decorative xmlns:adec="http://schemas.microsoft.com/office/drawing/2017/decorative" val="1"/>
              </a:ext>
            </a:extLst>
          </p:cNvPr>
          <p:cNvSpPr/>
          <p:nvPr userDrawn="1"/>
        </p:nvSpPr>
        <p:spPr>
          <a:xfrm>
            <a:off x="1122744" y="0"/>
            <a:ext cx="1106925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BD9989D6-F31F-4EC5-946F-B333986A8700}"/>
              </a:ext>
            </a:extLst>
          </p:cNvPr>
          <p:cNvSpPr>
            <a:spLocks noGrp="1"/>
          </p:cNvSpPr>
          <p:nvPr>
            <p:ph type="title" hasCustomPrompt="1"/>
          </p:nvPr>
        </p:nvSpPr>
        <p:spPr>
          <a:xfrm>
            <a:off x="2200100" y="914885"/>
            <a:ext cx="7911566" cy="1486918"/>
          </a:xfrm>
        </p:spPr>
        <p:txBody>
          <a:bodyPr anchor="b">
            <a:normAutofit/>
          </a:bodyPr>
          <a:lstStyle>
            <a:lvl1pPr>
              <a:defRPr sz="4600" b="1">
                <a:solidFill>
                  <a:schemeClr val="bg1"/>
                </a:solidFill>
              </a:defRPr>
            </a:lvl1pPr>
          </a:lstStyle>
          <a:p>
            <a:r>
              <a:rPr lang="sv-SE"/>
              <a:t>Klicka för att sätta </a:t>
            </a:r>
            <a:br>
              <a:rPr lang="sv-SE"/>
            </a:br>
            <a:r>
              <a:rPr lang="sv-SE"/>
              <a:t>rubriken</a:t>
            </a:r>
            <a:endParaRPr lang="fi-FI"/>
          </a:p>
        </p:txBody>
      </p:sp>
      <p:sp>
        <p:nvSpPr>
          <p:cNvPr id="3" name="Tekstin paikkamerkki 2">
            <a:extLst>
              <a:ext uri="{FF2B5EF4-FFF2-40B4-BE49-F238E27FC236}">
                <a16:creationId xmlns:a16="http://schemas.microsoft.com/office/drawing/2014/main" id="{316C2E39-1FFB-4EB1-83CE-55B81ACB00AE}"/>
              </a:ext>
            </a:extLst>
          </p:cNvPr>
          <p:cNvSpPr>
            <a:spLocks noGrp="1"/>
          </p:cNvSpPr>
          <p:nvPr>
            <p:ph type="body" idx="1" hasCustomPrompt="1"/>
          </p:nvPr>
        </p:nvSpPr>
        <p:spPr>
          <a:xfrm>
            <a:off x="2176950" y="4108279"/>
            <a:ext cx="7934716" cy="347919"/>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sv-SE" b="0" i="0">
                <a:effectLst/>
                <a:latin typeface="Segoe UI" panose="020B0502040204020203" pitchFamily="34" charset="0"/>
              </a:rPr>
              <a:t>Klicka för att sätta underrubriken</a:t>
            </a:r>
          </a:p>
        </p:txBody>
      </p:sp>
      <p:sp>
        <p:nvSpPr>
          <p:cNvPr id="11" name="Tekstin paikkamerkki 2">
            <a:extLst>
              <a:ext uri="{FF2B5EF4-FFF2-40B4-BE49-F238E27FC236}">
                <a16:creationId xmlns:a16="http://schemas.microsoft.com/office/drawing/2014/main" id="{708E07BC-A1CA-496B-A61F-21E71CE604A9}"/>
              </a:ext>
            </a:extLst>
          </p:cNvPr>
          <p:cNvSpPr>
            <a:spLocks noGrp="1"/>
          </p:cNvSpPr>
          <p:nvPr>
            <p:ph type="body" idx="10" hasCustomPrompt="1"/>
          </p:nvPr>
        </p:nvSpPr>
        <p:spPr>
          <a:xfrm>
            <a:off x="2200100" y="2424953"/>
            <a:ext cx="7911566" cy="1334867"/>
          </a:xfrm>
        </p:spPr>
        <p:txBody>
          <a:bodyPr>
            <a:noAutofit/>
          </a:bodyPr>
          <a:lstStyle>
            <a:lvl1pPr marL="0" indent="0">
              <a:buNone/>
              <a:defRPr sz="46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Lisää otsikko napsauttamalla</a:t>
            </a:r>
          </a:p>
        </p:txBody>
      </p:sp>
      <p:sp>
        <p:nvSpPr>
          <p:cNvPr id="13" name="Tekstin paikkamerkki 2">
            <a:extLst>
              <a:ext uri="{FF2B5EF4-FFF2-40B4-BE49-F238E27FC236}">
                <a16:creationId xmlns:a16="http://schemas.microsoft.com/office/drawing/2014/main" id="{AC70D423-A53E-412A-A2A0-552FE725DCAE}"/>
              </a:ext>
            </a:extLst>
          </p:cNvPr>
          <p:cNvSpPr>
            <a:spLocks noGrp="1"/>
          </p:cNvSpPr>
          <p:nvPr>
            <p:ph type="body" idx="11" hasCustomPrompt="1"/>
          </p:nvPr>
        </p:nvSpPr>
        <p:spPr>
          <a:xfrm>
            <a:off x="2176950" y="4469073"/>
            <a:ext cx="7934716" cy="358516"/>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Lisää alaotsikko napsauttamalla</a:t>
            </a:r>
          </a:p>
        </p:txBody>
      </p:sp>
      <p:pic>
        <p:nvPicPr>
          <p:cNvPr id="5" name="Kuva 4">
            <a:extLst>
              <a:ext uri="{FF2B5EF4-FFF2-40B4-BE49-F238E27FC236}">
                <a16:creationId xmlns:a16="http://schemas.microsoft.com/office/drawing/2014/main" id="{977A0A71-A835-403F-AD0D-5E408F30A0E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86218" y="5824812"/>
            <a:ext cx="3688466" cy="608776"/>
          </a:xfrm>
          <a:prstGeom prst="rect">
            <a:avLst/>
          </a:prstGeom>
        </p:spPr>
      </p:pic>
      <p:sp>
        <p:nvSpPr>
          <p:cNvPr id="14" name="Tekstin paikkamerkki 2">
            <a:extLst>
              <a:ext uri="{FF2B5EF4-FFF2-40B4-BE49-F238E27FC236}">
                <a16:creationId xmlns:a16="http://schemas.microsoft.com/office/drawing/2014/main" id="{228ECC36-F686-4B0E-B126-D1ED6CF08A34}"/>
              </a:ext>
            </a:extLst>
          </p:cNvPr>
          <p:cNvSpPr>
            <a:spLocks noGrp="1"/>
          </p:cNvSpPr>
          <p:nvPr>
            <p:ph type="body" idx="13" hasCustomPrompt="1"/>
          </p:nvPr>
        </p:nvSpPr>
        <p:spPr>
          <a:xfrm>
            <a:off x="2184667" y="5924891"/>
            <a:ext cx="4443769" cy="233637"/>
          </a:xfrm>
        </p:spPr>
        <p:txBody>
          <a:bodyPr>
            <a:noAutofit/>
          </a:bodyPr>
          <a:lstStyle>
            <a:lvl1pPr marL="0" indent="0">
              <a:lnSpc>
                <a:spcPts val="1200"/>
              </a:lnSpc>
              <a:spcBef>
                <a:spcPts val="600"/>
              </a:spcBef>
              <a:buNone/>
              <a:defRPr sz="1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fi-FI" b="0" i="0" err="1">
                <a:effectLst/>
                <a:latin typeface="Segoe UI" panose="020B0502040204020203" pitchFamily="34" charset="0"/>
              </a:rPr>
              <a:t>Författarinformation</a:t>
            </a:r>
            <a:r>
              <a:rPr lang="fi-FI" b="0" i="0">
                <a:effectLst/>
                <a:latin typeface="Segoe UI" panose="020B0502040204020203" pitchFamily="34" charset="0"/>
              </a:rPr>
              <a:t> </a:t>
            </a:r>
            <a:r>
              <a:rPr lang="fi-FI" b="0" i="0" err="1">
                <a:effectLst/>
                <a:latin typeface="Segoe UI" panose="020B0502040204020203" pitchFamily="34" charset="0"/>
              </a:rPr>
              <a:t>Förnamn</a:t>
            </a:r>
            <a:r>
              <a:rPr lang="fi-FI" b="0" i="0">
                <a:effectLst/>
                <a:latin typeface="Segoe UI" panose="020B0502040204020203" pitchFamily="34" charset="0"/>
              </a:rPr>
              <a:t> </a:t>
            </a:r>
            <a:r>
              <a:rPr lang="fi-FI" b="0" i="0" err="1">
                <a:effectLst/>
                <a:latin typeface="Segoe UI" panose="020B0502040204020203" pitchFamily="34" charset="0"/>
              </a:rPr>
              <a:t>Efternamn</a:t>
            </a:r>
            <a:r>
              <a:rPr lang="fi-FI" b="0" i="0">
                <a:effectLst/>
                <a:latin typeface="Segoe UI" panose="020B0502040204020203" pitchFamily="34" charset="0"/>
              </a:rPr>
              <a:t> | Datum</a:t>
            </a:r>
          </a:p>
        </p:txBody>
      </p:sp>
      <p:sp>
        <p:nvSpPr>
          <p:cNvPr id="15" name="Tekstin paikkamerkki 2">
            <a:extLst>
              <a:ext uri="{FF2B5EF4-FFF2-40B4-BE49-F238E27FC236}">
                <a16:creationId xmlns:a16="http://schemas.microsoft.com/office/drawing/2014/main" id="{78223105-2747-431E-92BF-E23275C725C8}"/>
              </a:ext>
            </a:extLst>
          </p:cNvPr>
          <p:cNvSpPr>
            <a:spLocks noGrp="1"/>
          </p:cNvSpPr>
          <p:nvPr>
            <p:ph type="body" idx="14" hasCustomPrompt="1"/>
          </p:nvPr>
        </p:nvSpPr>
        <p:spPr>
          <a:xfrm>
            <a:off x="2184666" y="6176284"/>
            <a:ext cx="4443769" cy="233637"/>
          </a:xfrm>
        </p:spPr>
        <p:txBody>
          <a:bodyPr>
            <a:noAutofit/>
          </a:bodyPr>
          <a:lstStyle>
            <a:lvl1pPr marL="0" indent="0">
              <a:lnSpc>
                <a:spcPts val="1200"/>
              </a:lnSpc>
              <a:spcBef>
                <a:spcPts val="600"/>
              </a:spcBef>
              <a:buNone/>
              <a:defRPr sz="12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Tekijätiedot Etunimi Sukunimi | päivämäärä</a:t>
            </a:r>
          </a:p>
        </p:txBody>
      </p:sp>
    </p:spTree>
    <p:extLst>
      <p:ext uri="{BB962C8B-B14F-4D97-AF65-F5344CB8AC3E}">
        <p14:creationId xmlns:p14="http://schemas.microsoft.com/office/powerpoint/2010/main" val="401918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ppsägning / Lopetus">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7CFEF7D0-89E7-4DFE-9FC4-7B4ABF4A5357}"/>
              </a:ext>
              <a:ext uri="{C183D7F6-B498-43B3-948B-1728B52AA6E4}">
                <adec:decorative xmlns:adec="http://schemas.microsoft.com/office/drawing/2017/decorative" val="1"/>
              </a:ext>
            </a:extLst>
          </p:cNvPr>
          <p:cNvSpPr/>
          <p:nvPr userDrawn="1"/>
        </p:nvSpPr>
        <p:spPr>
          <a:xfrm>
            <a:off x="1122744" y="0"/>
            <a:ext cx="1106925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kstin paikkamerkki 2">
            <a:extLst>
              <a:ext uri="{FF2B5EF4-FFF2-40B4-BE49-F238E27FC236}">
                <a16:creationId xmlns:a16="http://schemas.microsoft.com/office/drawing/2014/main" id="{18EE2646-56AA-4BB0-8E80-712AD9226B4D}"/>
              </a:ext>
            </a:extLst>
          </p:cNvPr>
          <p:cNvSpPr>
            <a:spLocks noGrp="1"/>
          </p:cNvSpPr>
          <p:nvPr>
            <p:ph type="body" idx="1" hasCustomPrompt="1"/>
          </p:nvPr>
        </p:nvSpPr>
        <p:spPr>
          <a:xfrm>
            <a:off x="2771598" y="3732247"/>
            <a:ext cx="7710725" cy="351638"/>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err="1"/>
              <a:t>Förnamn</a:t>
            </a:r>
            <a:r>
              <a:rPr lang="fi-FI"/>
              <a:t> </a:t>
            </a:r>
            <a:r>
              <a:rPr lang="fi-FI" err="1"/>
              <a:t>Efternamn</a:t>
            </a:r>
            <a:r>
              <a:rPr lang="fi-FI"/>
              <a:t> | </a:t>
            </a:r>
            <a:r>
              <a:rPr lang="fi-FI" err="1"/>
              <a:t>Kontaktinformation</a:t>
            </a:r>
            <a:r>
              <a:rPr lang="fi-FI"/>
              <a:t> | osterbottensvalfard.fi</a:t>
            </a:r>
          </a:p>
        </p:txBody>
      </p:sp>
      <p:sp>
        <p:nvSpPr>
          <p:cNvPr id="9" name="Tekstin paikkamerkki 2">
            <a:extLst>
              <a:ext uri="{FF2B5EF4-FFF2-40B4-BE49-F238E27FC236}">
                <a16:creationId xmlns:a16="http://schemas.microsoft.com/office/drawing/2014/main" id="{0DE65701-5ECA-42E6-93A8-3C3804750825}"/>
              </a:ext>
            </a:extLst>
          </p:cNvPr>
          <p:cNvSpPr>
            <a:spLocks noGrp="1"/>
          </p:cNvSpPr>
          <p:nvPr>
            <p:ph type="body" idx="11" hasCustomPrompt="1"/>
          </p:nvPr>
        </p:nvSpPr>
        <p:spPr>
          <a:xfrm>
            <a:off x="2771598" y="4093040"/>
            <a:ext cx="7710725" cy="351639"/>
          </a:xfrm>
        </p:spPr>
        <p:txBody>
          <a:bodyPr>
            <a:normAutofit/>
          </a:bodyPr>
          <a:lstStyle>
            <a:lvl1pPr marL="0" indent="0" algn="ctr">
              <a:buNone/>
              <a:defRPr sz="18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Etunimi Sukunimi | Yhteystiedot | pohjanmaanhyvinvointi.fi</a:t>
            </a:r>
          </a:p>
        </p:txBody>
      </p:sp>
    </p:spTree>
    <p:extLst>
      <p:ext uri="{BB962C8B-B14F-4D97-AF65-F5344CB8AC3E}">
        <p14:creationId xmlns:p14="http://schemas.microsoft.com/office/powerpoint/2010/main" val="335391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_1">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cstate="email">
            <a:extLst>
              <a:ext uri="{28A0092B-C50C-407E-A947-70E740481C1C}">
                <a14:useLocalDpi xmlns:a14="http://schemas.microsoft.com/office/drawing/2010/main" val="0"/>
              </a:ext>
            </a:extLst>
          </a:blip>
          <a:srcRect l="5555" r="5795"/>
          <a:stretch/>
        </p:blipFill>
        <p:spPr>
          <a:xfrm>
            <a:off x="0" y="0"/>
            <a:ext cx="12192000" cy="6858000"/>
          </a:xfrm>
          <a:prstGeom prst="rect">
            <a:avLst/>
          </a:prstGeom>
        </p:spPr>
      </p:pic>
      <p:pic>
        <p:nvPicPr>
          <p:cNvPr id="8" name="Kuva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528" y="-38484"/>
            <a:ext cx="4635047" cy="1458798"/>
          </a:xfrm>
          <a:prstGeom prst="rect">
            <a:avLst/>
          </a:prstGeom>
        </p:spPr>
      </p:pic>
      <p:sp>
        <p:nvSpPr>
          <p:cNvPr id="9" name="Suorakulmio 8"/>
          <p:cNvSpPr/>
          <p:nvPr userDrawn="1"/>
        </p:nvSpPr>
        <p:spPr>
          <a:xfrm>
            <a:off x="3" y="4436861"/>
            <a:ext cx="12721165" cy="1579816"/>
          </a:xfrm>
          <a:prstGeom prst="rect">
            <a:avLst/>
          </a:prstGeom>
          <a:solidFill>
            <a:schemeClr val="bg1">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rgbClr val="0099D4"/>
              </a:solidFill>
            </a:endParaRPr>
          </a:p>
        </p:txBody>
      </p:sp>
      <p:pic>
        <p:nvPicPr>
          <p:cNvPr id="10" name="Kuva 9" descr="VKS-logo.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9601" y="269866"/>
            <a:ext cx="2144029" cy="530019"/>
          </a:xfrm>
          <a:prstGeom prst="rect">
            <a:avLst/>
          </a:prstGeom>
        </p:spPr>
      </p:pic>
      <p:sp>
        <p:nvSpPr>
          <p:cNvPr id="2" name="Otsikko 1"/>
          <p:cNvSpPr>
            <a:spLocks noGrp="1"/>
          </p:cNvSpPr>
          <p:nvPr>
            <p:ph type="ctrTitle"/>
          </p:nvPr>
        </p:nvSpPr>
        <p:spPr>
          <a:xfrm>
            <a:off x="3" y="4690212"/>
            <a:ext cx="12721165" cy="1164488"/>
          </a:xfrm>
          <a:prstGeom prst="rect">
            <a:avLst/>
          </a:prstGeom>
        </p:spPr>
        <p:txBody>
          <a:bodyPr/>
          <a:lstStyle>
            <a:lvl1pPr algn="ctr">
              <a:defRPr/>
            </a:lvl1pPr>
          </a:lstStyle>
          <a:p>
            <a:r>
              <a:rPr lang="en-US"/>
              <a:t>Click to edit Master title style</a:t>
            </a:r>
            <a:endParaRPr lang="fi-FI"/>
          </a:p>
        </p:txBody>
      </p:sp>
      <p:sp>
        <p:nvSpPr>
          <p:cNvPr id="4" name="Päivämäärän paikkamerkki 3"/>
          <p:cNvSpPr>
            <a:spLocks noGrp="1"/>
          </p:cNvSpPr>
          <p:nvPr>
            <p:ph type="dt" sz="half" idx="10"/>
          </p:nvPr>
        </p:nvSpPr>
        <p:spPr/>
        <p:txBody>
          <a:bodyPr/>
          <a:lstStyle>
            <a:lvl1pPr>
              <a:defRPr>
                <a:solidFill>
                  <a:schemeClr val="bg1"/>
                </a:solidFill>
              </a:defRPr>
            </a:lvl1pPr>
          </a:lstStyle>
          <a:p>
            <a:fld id="{590D2668-6FFB-4F29-A1C5-61A0985A5310}" type="datetime1">
              <a:rPr lang="fi-FI" smtClean="0"/>
              <a:t>5.5.2022</a:t>
            </a:fld>
            <a:endParaRPr lang="fi-FI"/>
          </a:p>
        </p:txBody>
      </p:sp>
      <p:sp>
        <p:nvSpPr>
          <p:cNvPr id="11" name="Alatunnisteen paikkamerkki 4"/>
          <p:cNvSpPr>
            <a:spLocks noGrp="1"/>
          </p:cNvSpPr>
          <p:nvPr>
            <p:ph type="ftr" sz="quarter" idx="11"/>
          </p:nvPr>
        </p:nvSpPr>
        <p:spPr>
          <a:xfrm>
            <a:off x="4165600" y="6356353"/>
            <a:ext cx="3860800" cy="365125"/>
          </a:xfrm>
        </p:spPr>
        <p:txBody>
          <a:bodyPr/>
          <a:lstStyle>
            <a:lvl1pPr>
              <a:defRPr>
                <a:solidFill>
                  <a:srgbClr val="FFFFFF"/>
                </a:solidFill>
              </a:defRPr>
            </a:lvl1pPr>
          </a:lstStyle>
          <a:p>
            <a:r>
              <a:rPr lang="fi-FI"/>
              <a:t>Etunimi Sukunimi</a:t>
            </a:r>
          </a:p>
        </p:txBody>
      </p:sp>
    </p:spTree>
    <p:extLst>
      <p:ext uri="{BB962C8B-B14F-4D97-AF65-F5344CB8AC3E}">
        <p14:creationId xmlns:p14="http://schemas.microsoft.com/office/powerpoint/2010/main" val="356239097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tsikko_2">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val="0"/>
              </a:ext>
            </a:extLst>
          </a:blip>
          <a:srcRect l="11214"/>
          <a:stretch/>
        </p:blipFill>
        <p:spPr>
          <a:xfrm>
            <a:off x="11186" y="0"/>
            <a:ext cx="12180815" cy="6858000"/>
          </a:xfrm>
          <a:prstGeom prst="rect">
            <a:avLst/>
          </a:prstGeom>
        </p:spPr>
      </p:pic>
      <p:pic>
        <p:nvPicPr>
          <p:cNvPr id="8" name="Kuva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528" y="-38484"/>
            <a:ext cx="4635047" cy="1458798"/>
          </a:xfrm>
          <a:prstGeom prst="rect">
            <a:avLst/>
          </a:prstGeom>
        </p:spPr>
      </p:pic>
      <p:sp>
        <p:nvSpPr>
          <p:cNvPr id="9" name="Suorakulmio 8"/>
          <p:cNvSpPr/>
          <p:nvPr userDrawn="1"/>
        </p:nvSpPr>
        <p:spPr>
          <a:xfrm>
            <a:off x="3" y="4436861"/>
            <a:ext cx="12721165" cy="1579816"/>
          </a:xfrm>
          <a:prstGeom prst="rect">
            <a:avLst/>
          </a:prstGeom>
          <a:solidFill>
            <a:schemeClr val="bg1">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rgbClr val="0099D4"/>
              </a:solidFill>
            </a:endParaRPr>
          </a:p>
        </p:txBody>
      </p:sp>
      <p:pic>
        <p:nvPicPr>
          <p:cNvPr id="10" name="Kuva 9" descr="VKS-logo.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9601" y="269866"/>
            <a:ext cx="2144029" cy="530019"/>
          </a:xfrm>
          <a:prstGeom prst="rect">
            <a:avLst/>
          </a:prstGeom>
        </p:spPr>
      </p:pic>
      <p:sp>
        <p:nvSpPr>
          <p:cNvPr id="2" name="Otsikko 1"/>
          <p:cNvSpPr>
            <a:spLocks noGrp="1"/>
          </p:cNvSpPr>
          <p:nvPr>
            <p:ph type="ctrTitle"/>
          </p:nvPr>
        </p:nvSpPr>
        <p:spPr>
          <a:xfrm>
            <a:off x="3" y="4690212"/>
            <a:ext cx="12721165" cy="1164488"/>
          </a:xfrm>
          <a:prstGeom prst="rect">
            <a:avLst/>
          </a:prstGeom>
        </p:spPr>
        <p:txBody>
          <a:bodyPr/>
          <a:lstStyle>
            <a:lvl1pPr algn="ctr">
              <a:defRPr/>
            </a:lvl1pPr>
          </a:lstStyle>
          <a:p>
            <a:r>
              <a:rPr lang="en-US"/>
              <a:t>Click to edit Master title style</a:t>
            </a:r>
            <a:endParaRPr lang="fi-FI"/>
          </a:p>
        </p:txBody>
      </p:sp>
      <p:sp>
        <p:nvSpPr>
          <p:cNvPr id="4" name="Päivämäärän paikkamerkki 3"/>
          <p:cNvSpPr>
            <a:spLocks noGrp="1"/>
          </p:cNvSpPr>
          <p:nvPr>
            <p:ph type="dt" sz="half" idx="10"/>
          </p:nvPr>
        </p:nvSpPr>
        <p:spPr/>
        <p:txBody>
          <a:bodyPr/>
          <a:lstStyle>
            <a:lvl1pPr>
              <a:defRPr>
                <a:solidFill>
                  <a:schemeClr val="bg1"/>
                </a:solidFill>
              </a:defRPr>
            </a:lvl1pPr>
          </a:lstStyle>
          <a:p>
            <a:fld id="{590D2668-6FFB-4F29-A1C5-61A0985A5310}" type="datetime1">
              <a:rPr lang="fi-FI" smtClean="0"/>
              <a:t>5.5.2022</a:t>
            </a:fld>
            <a:endParaRPr lang="fi-FI"/>
          </a:p>
        </p:txBody>
      </p:sp>
      <p:sp>
        <p:nvSpPr>
          <p:cNvPr id="11" name="Alatunnisteen paikkamerkki 4"/>
          <p:cNvSpPr>
            <a:spLocks noGrp="1"/>
          </p:cNvSpPr>
          <p:nvPr>
            <p:ph type="ftr" sz="quarter" idx="11"/>
          </p:nvPr>
        </p:nvSpPr>
        <p:spPr>
          <a:xfrm>
            <a:off x="4165600" y="6356353"/>
            <a:ext cx="3860800" cy="365125"/>
          </a:xfrm>
        </p:spPr>
        <p:txBody>
          <a:bodyPr/>
          <a:lstStyle>
            <a:lvl1pPr>
              <a:defRPr>
                <a:solidFill>
                  <a:srgbClr val="FFFFFF"/>
                </a:solidFill>
              </a:defRPr>
            </a:lvl1pPr>
          </a:lstStyle>
          <a:p>
            <a:r>
              <a:rPr lang="fi-FI"/>
              <a:t>Etunimi Sukunimi</a:t>
            </a:r>
          </a:p>
        </p:txBody>
      </p:sp>
    </p:spTree>
    <p:extLst>
      <p:ext uri="{BB962C8B-B14F-4D97-AF65-F5344CB8AC3E}">
        <p14:creationId xmlns:p14="http://schemas.microsoft.com/office/powerpoint/2010/main" val="34519106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tsikko_3">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val="0"/>
              </a:ext>
            </a:extLst>
          </a:blip>
          <a:srcRect r="11468"/>
          <a:stretch/>
        </p:blipFill>
        <p:spPr>
          <a:xfrm>
            <a:off x="0" y="-13575"/>
            <a:ext cx="12170032" cy="6871575"/>
          </a:xfrm>
          <a:prstGeom prst="rect">
            <a:avLst/>
          </a:prstGeom>
        </p:spPr>
      </p:pic>
      <p:pic>
        <p:nvPicPr>
          <p:cNvPr id="8" name="Kuva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528" y="-38484"/>
            <a:ext cx="4635047" cy="1458798"/>
          </a:xfrm>
          <a:prstGeom prst="rect">
            <a:avLst/>
          </a:prstGeom>
        </p:spPr>
      </p:pic>
      <p:sp>
        <p:nvSpPr>
          <p:cNvPr id="9" name="Suorakulmio 8"/>
          <p:cNvSpPr/>
          <p:nvPr userDrawn="1"/>
        </p:nvSpPr>
        <p:spPr>
          <a:xfrm>
            <a:off x="3" y="4436861"/>
            <a:ext cx="12721165" cy="1579816"/>
          </a:xfrm>
          <a:prstGeom prst="rect">
            <a:avLst/>
          </a:prstGeom>
          <a:solidFill>
            <a:schemeClr val="bg1">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rgbClr val="0099D4"/>
              </a:solidFill>
            </a:endParaRPr>
          </a:p>
        </p:txBody>
      </p:sp>
      <p:pic>
        <p:nvPicPr>
          <p:cNvPr id="10" name="Kuva 9" descr="VKS-logo.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9601" y="269866"/>
            <a:ext cx="2144029" cy="530019"/>
          </a:xfrm>
          <a:prstGeom prst="rect">
            <a:avLst/>
          </a:prstGeom>
        </p:spPr>
      </p:pic>
      <p:sp>
        <p:nvSpPr>
          <p:cNvPr id="2" name="Otsikko 1"/>
          <p:cNvSpPr>
            <a:spLocks noGrp="1"/>
          </p:cNvSpPr>
          <p:nvPr>
            <p:ph type="ctrTitle"/>
          </p:nvPr>
        </p:nvSpPr>
        <p:spPr>
          <a:xfrm>
            <a:off x="3" y="4690212"/>
            <a:ext cx="12721165" cy="1164488"/>
          </a:xfrm>
          <a:prstGeom prst="rect">
            <a:avLst/>
          </a:prstGeom>
        </p:spPr>
        <p:txBody>
          <a:bodyPr/>
          <a:lstStyle>
            <a:lvl1pPr algn="ctr">
              <a:defRPr/>
            </a:lvl1pPr>
          </a:lstStyle>
          <a:p>
            <a:r>
              <a:rPr lang="en-US"/>
              <a:t>Click to edit Master title style</a:t>
            </a:r>
            <a:endParaRPr lang="fi-FI"/>
          </a:p>
        </p:txBody>
      </p:sp>
      <p:sp>
        <p:nvSpPr>
          <p:cNvPr id="4" name="Päivämäärän paikkamerkki 3"/>
          <p:cNvSpPr>
            <a:spLocks noGrp="1"/>
          </p:cNvSpPr>
          <p:nvPr>
            <p:ph type="dt" sz="half" idx="10"/>
          </p:nvPr>
        </p:nvSpPr>
        <p:spPr/>
        <p:txBody>
          <a:bodyPr/>
          <a:lstStyle>
            <a:lvl1pPr>
              <a:defRPr>
                <a:solidFill>
                  <a:schemeClr val="bg1"/>
                </a:solidFill>
              </a:defRPr>
            </a:lvl1pPr>
          </a:lstStyle>
          <a:p>
            <a:fld id="{590D2668-6FFB-4F29-A1C5-61A0985A5310}" type="datetime1">
              <a:rPr lang="fi-FI" smtClean="0"/>
              <a:t>5.5.2022</a:t>
            </a:fld>
            <a:endParaRPr lang="fi-FI"/>
          </a:p>
        </p:txBody>
      </p:sp>
      <p:sp>
        <p:nvSpPr>
          <p:cNvPr id="11" name="Alatunnisteen paikkamerkki 4"/>
          <p:cNvSpPr>
            <a:spLocks noGrp="1"/>
          </p:cNvSpPr>
          <p:nvPr>
            <p:ph type="ftr" sz="quarter" idx="11"/>
          </p:nvPr>
        </p:nvSpPr>
        <p:spPr>
          <a:xfrm>
            <a:off x="4165600" y="6356353"/>
            <a:ext cx="3860800" cy="365125"/>
          </a:xfrm>
        </p:spPr>
        <p:txBody>
          <a:bodyPr/>
          <a:lstStyle>
            <a:lvl1pPr>
              <a:defRPr>
                <a:solidFill>
                  <a:srgbClr val="FFFFFF"/>
                </a:solidFill>
              </a:defRPr>
            </a:lvl1pPr>
          </a:lstStyle>
          <a:p>
            <a:r>
              <a:rPr lang="fi-FI"/>
              <a:t>Etunimi Sukunimi</a:t>
            </a:r>
          </a:p>
        </p:txBody>
      </p:sp>
    </p:spTree>
    <p:extLst>
      <p:ext uri="{BB962C8B-B14F-4D97-AF65-F5344CB8AC3E}">
        <p14:creationId xmlns:p14="http://schemas.microsoft.com/office/powerpoint/2010/main" val="3476186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_4">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email">
            <a:extLst>
              <a:ext uri="{28A0092B-C50C-407E-A947-70E740481C1C}">
                <a14:useLocalDpi xmlns:a14="http://schemas.microsoft.com/office/drawing/2010/main" val="0"/>
              </a:ext>
            </a:extLst>
          </a:blip>
          <a:srcRect r="11212"/>
          <a:stretch/>
        </p:blipFill>
        <p:spPr>
          <a:xfrm>
            <a:off x="0" y="0"/>
            <a:ext cx="12181016" cy="6858000"/>
          </a:xfrm>
          <a:prstGeom prst="rect">
            <a:avLst/>
          </a:prstGeom>
        </p:spPr>
      </p:pic>
      <p:pic>
        <p:nvPicPr>
          <p:cNvPr id="8" name="Kuva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528" y="-38484"/>
            <a:ext cx="4635047" cy="1458798"/>
          </a:xfrm>
          <a:prstGeom prst="rect">
            <a:avLst/>
          </a:prstGeom>
        </p:spPr>
      </p:pic>
      <p:sp>
        <p:nvSpPr>
          <p:cNvPr id="9" name="Suorakulmio 8"/>
          <p:cNvSpPr/>
          <p:nvPr userDrawn="1"/>
        </p:nvSpPr>
        <p:spPr>
          <a:xfrm>
            <a:off x="3" y="4436861"/>
            <a:ext cx="12721165" cy="1579816"/>
          </a:xfrm>
          <a:prstGeom prst="rect">
            <a:avLst/>
          </a:prstGeom>
          <a:solidFill>
            <a:schemeClr val="bg1">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rgbClr val="0099D4"/>
              </a:solidFill>
            </a:endParaRPr>
          </a:p>
        </p:txBody>
      </p:sp>
      <p:pic>
        <p:nvPicPr>
          <p:cNvPr id="10" name="Kuva 9" descr="VKS-logo.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9601" y="269866"/>
            <a:ext cx="2144029" cy="530019"/>
          </a:xfrm>
          <a:prstGeom prst="rect">
            <a:avLst/>
          </a:prstGeom>
        </p:spPr>
      </p:pic>
      <p:sp>
        <p:nvSpPr>
          <p:cNvPr id="2" name="Otsikko 1"/>
          <p:cNvSpPr>
            <a:spLocks noGrp="1"/>
          </p:cNvSpPr>
          <p:nvPr>
            <p:ph type="ctrTitle"/>
          </p:nvPr>
        </p:nvSpPr>
        <p:spPr>
          <a:xfrm>
            <a:off x="3" y="4690212"/>
            <a:ext cx="12721165" cy="1164488"/>
          </a:xfrm>
          <a:prstGeom prst="rect">
            <a:avLst/>
          </a:prstGeom>
        </p:spPr>
        <p:txBody>
          <a:bodyPr/>
          <a:lstStyle>
            <a:lvl1pPr algn="ctr">
              <a:defRPr/>
            </a:lvl1pPr>
          </a:lstStyle>
          <a:p>
            <a:r>
              <a:rPr lang="en-US"/>
              <a:t>Click to edit Master title style</a:t>
            </a:r>
            <a:endParaRPr lang="fi-FI"/>
          </a:p>
        </p:txBody>
      </p:sp>
      <p:sp>
        <p:nvSpPr>
          <p:cNvPr id="4" name="Päivämäärän paikkamerkki 3"/>
          <p:cNvSpPr>
            <a:spLocks noGrp="1"/>
          </p:cNvSpPr>
          <p:nvPr>
            <p:ph type="dt" sz="half" idx="10"/>
          </p:nvPr>
        </p:nvSpPr>
        <p:spPr/>
        <p:txBody>
          <a:bodyPr/>
          <a:lstStyle>
            <a:lvl1pPr>
              <a:defRPr>
                <a:solidFill>
                  <a:schemeClr val="bg1"/>
                </a:solidFill>
              </a:defRPr>
            </a:lvl1pPr>
          </a:lstStyle>
          <a:p>
            <a:fld id="{590D2668-6FFB-4F29-A1C5-61A0985A5310}" type="datetime1">
              <a:rPr lang="fi-FI" smtClean="0"/>
              <a:t>5.5.2022</a:t>
            </a:fld>
            <a:endParaRPr lang="fi-FI"/>
          </a:p>
        </p:txBody>
      </p:sp>
      <p:sp>
        <p:nvSpPr>
          <p:cNvPr id="11" name="Alatunnisteen paikkamerkki 4"/>
          <p:cNvSpPr>
            <a:spLocks noGrp="1"/>
          </p:cNvSpPr>
          <p:nvPr>
            <p:ph type="ftr" sz="quarter" idx="11"/>
          </p:nvPr>
        </p:nvSpPr>
        <p:spPr>
          <a:xfrm>
            <a:off x="4165600" y="6356353"/>
            <a:ext cx="3860800" cy="365125"/>
          </a:xfrm>
        </p:spPr>
        <p:txBody>
          <a:bodyPr/>
          <a:lstStyle>
            <a:lvl1pPr>
              <a:defRPr>
                <a:solidFill>
                  <a:srgbClr val="FFFFFF"/>
                </a:solidFill>
              </a:defRPr>
            </a:lvl1pPr>
          </a:lstStyle>
          <a:p>
            <a:r>
              <a:rPr lang="fi-FI"/>
              <a:t>Etunimi Sukunimi</a:t>
            </a:r>
          </a:p>
        </p:txBody>
      </p:sp>
    </p:spTree>
    <p:extLst>
      <p:ext uri="{BB962C8B-B14F-4D97-AF65-F5344CB8AC3E}">
        <p14:creationId xmlns:p14="http://schemas.microsoft.com/office/powerpoint/2010/main" val="3391349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tsikko_5">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val="0"/>
              </a:ext>
            </a:extLst>
          </a:blip>
          <a:srcRect l="11293"/>
          <a:stretch/>
        </p:blipFill>
        <p:spPr>
          <a:xfrm>
            <a:off x="21968" y="0"/>
            <a:ext cx="12170032" cy="6858000"/>
          </a:xfrm>
          <a:prstGeom prst="rect">
            <a:avLst/>
          </a:prstGeom>
        </p:spPr>
      </p:pic>
      <p:pic>
        <p:nvPicPr>
          <p:cNvPr id="8" name="Kuva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528" y="-38484"/>
            <a:ext cx="4635047" cy="1458798"/>
          </a:xfrm>
          <a:prstGeom prst="rect">
            <a:avLst/>
          </a:prstGeom>
        </p:spPr>
      </p:pic>
      <p:sp>
        <p:nvSpPr>
          <p:cNvPr id="9" name="Suorakulmio 8"/>
          <p:cNvSpPr/>
          <p:nvPr userDrawn="1"/>
        </p:nvSpPr>
        <p:spPr>
          <a:xfrm>
            <a:off x="3" y="4436861"/>
            <a:ext cx="12721165" cy="1579816"/>
          </a:xfrm>
          <a:prstGeom prst="rect">
            <a:avLst/>
          </a:prstGeom>
          <a:solidFill>
            <a:schemeClr val="bg1">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rgbClr val="0099D4"/>
              </a:solidFill>
            </a:endParaRPr>
          </a:p>
        </p:txBody>
      </p:sp>
      <p:pic>
        <p:nvPicPr>
          <p:cNvPr id="10" name="Kuva 9" descr="VKS-logo.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9601" y="269866"/>
            <a:ext cx="2144029" cy="530019"/>
          </a:xfrm>
          <a:prstGeom prst="rect">
            <a:avLst/>
          </a:prstGeom>
        </p:spPr>
      </p:pic>
      <p:sp>
        <p:nvSpPr>
          <p:cNvPr id="2" name="Otsikko 1"/>
          <p:cNvSpPr>
            <a:spLocks noGrp="1"/>
          </p:cNvSpPr>
          <p:nvPr>
            <p:ph type="ctrTitle"/>
          </p:nvPr>
        </p:nvSpPr>
        <p:spPr>
          <a:xfrm>
            <a:off x="3" y="4690212"/>
            <a:ext cx="12721165" cy="1164488"/>
          </a:xfrm>
          <a:prstGeom prst="rect">
            <a:avLst/>
          </a:prstGeom>
        </p:spPr>
        <p:txBody>
          <a:bodyPr/>
          <a:lstStyle>
            <a:lvl1pPr algn="ctr">
              <a:defRPr/>
            </a:lvl1pPr>
          </a:lstStyle>
          <a:p>
            <a:r>
              <a:rPr lang="en-US"/>
              <a:t>Click to edit Master title style</a:t>
            </a:r>
            <a:endParaRPr lang="fi-FI"/>
          </a:p>
        </p:txBody>
      </p:sp>
      <p:sp>
        <p:nvSpPr>
          <p:cNvPr id="4" name="Päivämäärän paikkamerkki 3"/>
          <p:cNvSpPr>
            <a:spLocks noGrp="1"/>
          </p:cNvSpPr>
          <p:nvPr>
            <p:ph type="dt" sz="half" idx="10"/>
          </p:nvPr>
        </p:nvSpPr>
        <p:spPr/>
        <p:txBody>
          <a:bodyPr/>
          <a:lstStyle>
            <a:lvl1pPr>
              <a:defRPr>
                <a:solidFill>
                  <a:schemeClr val="bg1"/>
                </a:solidFill>
              </a:defRPr>
            </a:lvl1pPr>
          </a:lstStyle>
          <a:p>
            <a:fld id="{590D2668-6FFB-4F29-A1C5-61A0985A5310}" type="datetime1">
              <a:rPr lang="fi-FI" smtClean="0"/>
              <a:t>5.5.2022</a:t>
            </a:fld>
            <a:endParaRPr lang="fi-FI"/>
          </a:p>
        </p:txBody>
      </p:sp>
      <p:sp>
        <p:nvSpPr>
          <p:cNvPr id="11" name="Alatunnisteen paikkamerkki 4"/>
          <p:cNvSpPr>
            <a:spLocks noGrp="1"/>
          </p:cNvSpPr>
          <p:nvPr>
            <p:ph type="ftr" sz="quarter" idx="11"/>
          </p:nvPr>
        </p:nvSpPr>
        <p:spPr>
          <a:xfrm>
            <a:off x="4165600" y="6356353"/>
            <a:ext cx="3860800" cy="365125"/>
          </a:xfrm>
        </p:spPr>
        <p:txBody>
          <a:bodyPr/>
          <a:lstStyle>
            <a:lvl1pPr>
              <a:defRPr>
                <a:solidFill>
                  <a:srgbClr val="FFFFFF"/>
                </a:solidFill>
              </a:defRPr>
            </a:lvl1pPr>
          </a:lstStyle>
          <a:p>
            <a:r>
              <a:rPr lang="fi-FI"/>
              <a:t>Etunimi Sukunimi</a:t>
            </a:r>
          </a:p>
        </p:txBody>
      </p:sp>
    </p:spTree>
    <p:extLst>
      <p:ext uri="{BB962C8B-B14F-4D97-AF65-F5344CB8AC3E}">
        <p14:creationId xmlns:p14="http://schemas.microsoft.com/office/powerpoint/2010/main" val="17647260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tsikko_6">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val="0"/>
              </a:ext>
            </a:extLst>
          </a:blip>
          <a:srcRect r="11459"/>
          <a:stretch/>
        </p:blipFill>
        <p:spPr>
          <a:xfrm>
            <a:off x="0" y="-19066"/>
            <a:ext cx="12181016" cy="6877066"/>
          </a:xfrm>
          <a:prstGeom prst="rect">
            <a:avLst/>
          </a:prstGeom>
        </p:spPr>
      </p:pic>
      <p:pic>
        <p:nvPicPr>
          <p:cNvPr id="8" name="Kuva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528" y="-38484"/>
            <a:ext cx="4635047" cy="1458798"/>
          </a:xfrm>
          <a:prstGeom prst="rect">
            <a:avLst/>
          </a:prstGeom>
        </p:spPr>
      </p:pic>
      <p:sp>
        <p:nvSpPr>
          <p:cNvPr id="9" name="Suorakulmio 8"/>
          <p:cNvSpPr/>
          <p:nvPr userDrawn="1"/>
        </p:nvSpPr>
        <p:spPr>
          <a:xfrm>
            <a:off x="3" y="4436861"/>
            <a:ext cx="12721165" cy="1579816"/>
          </a:xfrm>
          <a:prstGeom prst="rect">
            <a:avLst/>
          </a:prstGeom>
          <a:solidFill>
            <a:schemeClr val="bg1">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rgbClr val="0099D4"/>
              </a:solidFill>
            </a:endParaRPr>
          </a:p>
        </p:txBody>
      </p:sp>
      <p:pic>
        <p:nvPicPr>
          <p:cNvPr id="10" name="Kuva 9" descr="VKS-logo.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9601" y="269866"/>
            <a:ext cx="2144029" cy="530019"/>
          </a:xfrm>
          <a:prstGeom prst="rect">
            <a:avLst/>
          </a:prstGeom>
        </p:spPr>
      </p:pic>
      <p:sp>
        <p:nvSpPr>
          <p:cNvPr id="2" name="Otsikko 1"/>
          <p:cNvSpPr>
            <a:spLocks noGrp="1"/>
          </p:cNvSpPr>
          <p:nvPr>
            <p:ph type="ctrTitle"/>
          </p:nvPr>
        </p:nvSpPr>
        <p:spPr>
          <a:xfrm>
            <a:off x="3" y="4690212"/>
            <a:ext cx="12721165" cy="1164488"/>
          </a:xfrm>
          <a:prstGeom prst="rect">
            <a:avLst/>
          </a:prstGeom>
        </p:spPr>
        <p:txBody>
          <a:bodyPr/>
          <a:lstStyle>
            <a:lvl1pPr algn="ctr">
              <a:defRPr/>
            </a:lvl1pPr>
          </a:lstStyle>
          <a:p>
            <a:r>
              <a:rPr lang="en-US"/>
              <a:t>Click to edit Master title style</a:t>
            </a:r>
            <a:endParaRPr lang="fi-FI"/>
          </a:p>
        </p:txBody>
      </p:sp>
      <p:sp>
        <p:nvSpPr>
          <p:cNvPr id="4" name="Päivämäärän paikkamerkki 3"/>
          <p:cNvSpPr>
            <a:spLocks noGrp="1"/>
          </p:cNvSpPr>
          <p:nvPr>
            <p:ph type="dt" sz="half" idx="10"/>
          </p:nvPr>
        </p:nvSpPr>
        <p:spPr/>
        <p:txBody>
          <a:bodyPr/>
          <a:lstStyle>
            <a:lvl1pPr>
              <a:defRPr>
                <a:solidFill>
                  <a:schemeClr val="bg1"/>
                </a:solidFill>
              </a:defRPr>
            </a:lvl1pPr>
          </a:lstStyle>
          <a:p>
            <a:fld id="{590D2668-6FFB-4F29-A1C5-61A0985A5310}" type="datetime1">
              <a:rPr lang="fi-FI" smtClean="0"/>
              <a:t>5.5.2022</a:t>
            </a:fld>
            <a:endParaRPr lang="fi-FI"/>
          </a:p>
        </p:txBody>
      </p:sp>
      <p:sp>
        <p:nvSpPr>
          <p:cNvPr id="11" name="Alatunnisteen paikkamerkki 4"/>
          <p:cNvSpPr>
            <a:spLocks noGrp="1"/>
          </p:cNvSpPr>
          <p:nvPr>
            <p:ph type="ftr" sz="quarter" idx="11"/>
          </p:nvPr>
        </p:nvSpPr>
        <p:spPr>
          <a:xfrm>
            <a:off x="4165600" y="6356353"/>
            <a:ext cx="3860800" cy="365125"/>
          </a:xfrm>
        </p:spPr>
        <p:txBody>
          <a:bodyPr/>
          <a:lstStyle>
            <a:lvl1pPr>
              <a:defRPr>
                <a:solidFill>
                  <a:srgbClr val="FFFFFF"/>
                </a:solidFill>
              </a:defRPr>
            </a:lvl1pPr>
          </a:lstStyle>
          <a:p>
            <a:r>
              <a:rPr lang="fi-FI"/>
              <a:t>Etunimi Sukunimi</a:t>
            </a:r>
          </a:p>
        </p:txBody>
      </p:sp>
    </p:spTree>
    <p:extLst>
      <p:ext uri="{BB962C8B-B14F-4D97-AF65-F5344CB8AC3E}">
        <p14:creationId xmlns:p14="http://schemas.microsoft.com/office/powerpoint/2010/main" val="18393421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sikko_7">
    <p:spTree>
      <p:nvGrpSpPr>
        <p:cNvPr id="1" name=""/>
        <p:cNvGrpSpPr/>
        <p:nvPr/>
      </p:nvGrpSpPr>
      <p:grpSpPr>
        <a:xfrm>
          <a:off x="0" y="0"/>
          <a:ext cx="0" cy="0"/>
          <a:chOff x="0" y="0"/>
          <a:chExt cx="0" cy="0"/>
        </a:xfrm>
      </p:grpSpPr>
      <p:pic>
        <p:nvPicPr>
          <p:cNvPr id="7" name="Picture 3"/>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auto">
          <a:xfrm>
            <a:off x="2" y="-4106"/>
            <a:ext cx="12721167" cy="693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Kuva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528" y="-38484"/>
            <a:ext cx="4635047" cy="1458798"/>
          </a:xfrm>
          <a:prstGeom prst="rect">
            <a:avLst/>
          </a:prstGeom>
        </p:spPr>
      </p:pic>
      <p:sp>
        <p:nvSpPr>
          <p:cNvPr id="9" name="Suorakulmio 8"/>
          <p:cNvSpPr/>
          <p:nvPr userDrawn="1"/>
        </p:nvSpPr>
        <p:spPr>
          <a:xfrm>
            <a:off x="3" y="4436861"/>
            <a:ext cx="12721165" cy="1579816"/>
          </a:xfrm>
          <a:prstGeom prst="rect">
            <a:avLst/>
          </a:prstGeom>
          <a:solidFill>
            <a:schemeClr val="bg1">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rgbClr val="0099D4"/>
              </a:solidFill>
            </a:endParaRPr>
          </a:p>
        </p:txBody>
      </p:sp>
      <p:pic>
        <p:nvPicPr>
          <p:cNvPr id="10" name="Kuva 9" descr="VKS-logo.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9601" y="269866"/>
            <a:ext cx="2144029" cy="530019"/>
          </a:xfrm>
          <a:prstGeom prst="rect">
            <a:avLst/>
          </a:prstGeom>
        </p:spPr>
      </p:pic>
      <p:sp>
        <p:nvSpPr>
          <p:cNvPr id="2" name="Otsikko 1"/>
          <p:cNvSpPr>
            <a:spLocks noGrp="1"/>
          </p:cNvSpPr>
          <p:nvPr>
            <p:ph type="ctrTitle"/>
          </p:nvPr>
        </p:nvSpPr>
        <p:spPr>
          <a:xfrm>
            <a:off x="3" y="4690212"/>
            <a:ext cx="12721165" cy="1164488"/>
          </a:xfrm>
          <a:prstGeom prst="rect">
            <a:avLst/>
          </a:prstGeom>
        </p:spPr>
        <p:txBody>
          <a:bodyPr/>
          <a:lstStyle>
            <a:lvl1pPr algn="ctr">
              <a:defRPr/>
            </a:lvl1pPr>
          </a:lstStyle>
          <a:p>
            <a:r>
              <a:rPr lang="en-US"/>
              <a:t>Click to edit Master title style</a:t>
            </a:r>
            <a:endParaRPr lang="fi-FI"/>
          </a:p>
        </p:txBody>
      </p:sp>
      <p:sp>
        <p:nvSpPr>
          <p:cNvPr id="4" name="Päivämäärän paikkamerkki 3"/>
          <p:cNvSpPr>
            <a:spLocks noGrp="1"/>
          </p:cNvSpPr>
          <p:nvPr>
            <p:ph type="dt" sz="half" idx="10"/>
          </p:nvPr>
        </p:nvSpPr>
        <p:spPr/>
        <p:txBody>
          <a:bodyPr/>
          <a:lstStyle>
            <a:lvl1pPr>
              <a:defRPr>
                <a:solidFill>
                  <a:schemeClr val="bg1"/>
                </a:solidFill>
              </a:defRPr>
            </a:lvl1pPr>
          </a:lstStyle>
          <a:p>
            <a:fld id="{590D2668-6FFB-4F29-A1C5-61A0985A5310}" type="datetime1">
              <a:rPr lang="fi-FI" smtClean="0"/>
              <a:t>5.5.2022</a:t>
            </a:fld>
            <a:endParaRPr lang="fi-FI"/>
          </a:p>
        </p:txBody>
      </p:sp>
      <p:sp>
        <p:nvSpPr>
          <p:cNvPr id="11" name="Alatunnisteen paikkamerkki 4"/>
          <p:cNvSpPr>
            <a:spLocks noGrp="1"/>
          </p:cNvSpPr>
          <p:nvPr>
            <p:ph type="ftr" sz="quarter" idx="11"/>
          </p:nvPr>
        </p:nvSpPr>
        <p:spPr>
          <a:xfrm>
            <a:off x="4165600" y="6356353"/>
            <a:ext cx="3860800" cy="365125"/>
          </a:xfrm>
        </p:spPr>
        <p:txBody>
          <a:bodyPr/>
          <a:lstStyle>
            <a:lvl1pPr>
              <a:defRPr>
                <a:solidFill>
                  <a:srgbClr val="FFFFFF"/>
                </a:solidFill>
              </a:defRPr>
            </a:lvl1pPr>
          </a:lstStyle>
          <a:p>
            <a:r>
              <a:rPr lang="fi-FI"/>
              <a:t>Etunimi Sukunimi</a:t>
            </a:r>
          </a:p>
        </p:txBody>
      </p:sp>
    </p:spTree>
    <p:extLst>
      <p:ext uri="{BB962C8B-B14F-4D97-AF65-F5344CB8AC3E}">
        <p14:creationId xmlns:p14="http://schemas.microsoft.com/office/powerpoint/2010/main" val="2653638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tsikko_8">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440" y="-5795"/>
            <a:ext cx="12305023" cy="6876120"/>
          </a:xfrm>
          <a:prstGeom prst="rect">
            <a:avLst/>
          </a:prstGeom>
        </p:spPr>
      </p:pic>
      <p:pic>
        <p:nvPicPr>
          <p:cNvPr id="7" name="Kuva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528" y="-38484"/>
            <a:ext cx="4635047" cy="1458798"/>
          </a:xfrm>
          <a:prstGeom prst="rect">
            <a:avLst/>
          </a:prstGeom>
        </p:spPr>
      </p:pic>
      <p:pic>
        <p:nvPicPr>
          <p:cNvPr id="9" name="Kuva 8" descr="VKS-logo.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9601" y="269866"/>
            <a:ext cx="2144029" cy="530019"/>
          </a:xfrm>
          <a:prstGeom prst="rect">
            <a:avLst/>
          </a:prstGeom>
        </p:spPr>
      </p:pic>
      <p:sp>
        <p:nvSpPr>
          <p:cNvPr id="3" name="Päivämäärän paikkamerkki 2"/>
          <p:cNvSpPr>
            <a:spLocks noGrp="1"/>
          </p:cNvSpPr>
          <p:nvPr>
            <p:ph type="dt" sz="half" idx="10"/>
          </p:nvPr>
        </p:nvSpPr>
        <p:spPr/>
        <p:txBody>
          <a:bodyPr/>
          <a:lstStyle/>
          <a:p>
            <a:fld id="{247553C6-C29D-47A3-A5CE-727F843F46AD}" type="datetime1">
              <a:rPr lang="fi-FI" smtClean="0"/>
              <a:t>5.5.2022</a:t>
            </a:fld>
            <a:endParaRPr lang="fi-FI"/>
          </a:p>
        </p:txBody>
      </p:sp>
      <p:sp>
        <p:nvSpPr>
          <p:cNvPr id="10" name="Suorakulmio 9"/>
          <p:cNvSpPr/>
          <p:nvPr userDrawn="1"/>
        </p:nvSpPr>
        <p:spPr>
          <a:xfrm>
            <a:off x="3" y="4436861"/>
            <a:ext cx="12288580" cy="1579816"/>
          </a:xfrm>
          <a:prstGeom prst="rect">
            <a:avLst/>
          </a:prstGeom>
          <a:solidFill>
            <a:schemeClr val="bg1">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rgbClr val="0099D4"/>
              </a:solidFill>
            </a:endParaRPr>
          </a:p>
        </p:txBody>
      </p:sp>
      <p:sp>
        <p:nvSpPr>
          <p:cNvPr id="11" name="Otsikko 1"/>
          <p:cNvSpPr>
            <a:spLocks noGrp="1"/>
          </p:cNvSpPr>
          <p:nvPr>
            <p:ph type="ctrTitle"/>
          </p:nvPr>
        </p:nvSpPr>
        <p:spPr>
          <a:xfrm>
            <a:off x="3" y="4690212"/>
            <a:ext cx="12288580" cy="1218044"/>
          </a:xfrm>
          <a:prstGeom prst="rect">
            <a:avLst/>
          </a:prstGeom>
        </p:spPr>
        <p:txBody>
          <a:bodyPr/>
          <a:lstStyle>
            <a:lvl1pPr algn="ctr">
              <a:defRPr/>
            </a:lvl1pPr>
          </a:lstStyle>
          <a:p>
            <a:r>
              <a:rPr lang="en-US"/>
              <a:t>Click to edit Master title style</a:t>
            </a:r>
            <a:endParaRPr lang="fi-FI"/>
          </a:p>
        </p:txBody>
      </p:sp>
      <p:sp>
        <p:nvSpPr>
          <p:cNvPr id="8" name="Alatunnisteen paikkamerkki 3"/>
          <p:cNvSpPr>
            <a:spLocks noGrp="1"/>
          </p:cNvSpPr>
          <p:nvPr>
            <p:ph type="ftr" sz="quarter" idx="11"/>
          </p:nvPr>
        </p:nvSpPr>
        <p:spPr>
          <a:xfrm>
            <a:off x="4165600" y="6356353"/>
            <a:ext cx="3860800" cy="365125"/>
          </a:xfrm>
        </p:spPr>
        <p:txBody>
          <a:bodyPr/>
          <a:lstStyle/>
          <a:p>
            <a:r>
              <a:rPr lang="fi-FI"/>
              <a:t>Etunimi Sukunimi</a:t>
            </a:r>
          </a:p>
        </p:txBody>
      </p:sp>
    </p:spTree>
    <p:extLst>
      <p:ext uri="{BB962C8B-B14F-4D97-AF65-F5344CB8AC3E}">
        <p14:creationId xmlns:p14="http://schemas.microsoft.com/office/powerpoint/2010/main" val="37061327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_9">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38485"/>
            <a:ext cx="12290765" cy="6896485"/>
          </a:xfrm>
          <a:prstGeom prst="rect">
            <a:avLst/>
          </a:prstGeom>
        </p:spPr>
      </p:pic>
      <p:pic>
        <p:nvPicPr>
          <p:cNvPr id="7" name="Kuva 6"/>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5528" y="-38484"/>
            <a:ext cx="4635047" cy="1458798"/>
          </a:xfrm>
          <a:prstGeom prst="rect">
            <a:avLst/>
          </a:prstGeom>
        </p:spPr>
      </p:pic>
      <p:pic>
        <p:nvPicPr>
          <p:cNvPr id="9" name="Kuva 8" descr="VKS-logo.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9601" y="269866"/>
            <a:ext cx="2144029" cy="530019"/>
          </a:xfrm>
          <a:prstGeom prst="rect">
            <a:avLst/>
          </a:prstGeom>
        </p:spPr>
      </p:pic>
      <p:sp>
        <p:nvSpPr>
          <p:cNvPr id="3" name="Päivämäärän paikkamerkki 2"/>
          <p:cNvSpPr>
            <a:spLocks noGrp="1"/>
          </p:cNvSpPr>
          <p:nvPr>
            <p:ph type="dt" sz="half" idx="10"/>
          </p:nvPr>
        </p:nvSpPr>
        <p:spPr/>
        <p:txBody>
          <a:bodyPr/>
          <a:lstStyle/>
          <a:p>
            <a:fld id="{099521AE-C7C5-4F2D-A471-056D911752D9}" type="datetime1">
              <a:rPr lang="fi-FI" smtClean="0"/>
              <a:t>5.5.2022</a:t>
            </a:fld>
            <a:endParaRPr lang="fi-FI"/>
          </a:p>
        </p:txBody>
      </p:sp>
      <p:sp>
        <p:nvSpPr>
          <p:cNvPr id="12" name="Suorakulmio 11"/>
          <p:cNvSpPr/>
          <p:nvPr userDrawn="1"/>
        </p:nvSpPr>
        <p:spPr>
          <a:xfrm>
            <a:off x="3" y="4436861"/>
            <a:ext cx="12290764" cy="1579816"/>
          </a:xfrm>
          <a:prstGeom prst="rect">
            <a:avLst/>
          </a:prstGeom>
          <a:solidFill>
            <a:schemeClr val="bg1">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rgbClr val="0099D4"/>
              </a:solidFill>
            </a:endParaRPr>
          </a:p>
        </p:txBody>
      </p:sp>
      <p:sp>
        <p:nvSpPr>
          <p:cNvPr id="13" name="Otsikko 1"/>
          <p:cNvSpPr>
            <a:spLocks noGrp="1"/>
          </p:cNvSpPr>
          <p:nvPr>
            <p:ph type="ctrTitle"/>
          </p:nvPr>
        </p:nvSpPr>
        <p:spPr>
          <a:xfrm>
            <a:off x="3" y="4690212"/>
            <a:ext cx="12290764" cy="1218044"/>
          </a:xfrm>
          <a:prstGeom prst="rect">
            <a:avLst/>
          </a:prstGeom>
        </p:spPr>
        <p:txBody>
          <a:bodyPr/>
          <a:lstStyle>
            <a:lvl1pPr algn="ctr">
              <a:defRPr/>
            </a:lvl1pPr>
          </a:lstStyle>
          <a:p>
            <a:r>
              <a:rPr lang="en-US"/>
              <a:t>Click to edit Master title style</a:t>
            </a:r>
            <a:endParaRPr lang="fi-FI"/>
          </a:p>
        </p:txBody>
      </p:sp>
      <p:sp>
        <p:nvSpPr>
          <p:cNvPr id="8" name="Alatunnisteen paikkamerkki 3"/>
          <p:cNvSpPr>
            <a:spLocks noGrp="1"/>
          </p:cNvSpPr>
          <p:nvPr>
            <p:ph type="ftr" sz="quarter" idx="11"/>
          </p:nvPr>
        </p:nvSpPr>
        <p:spPr>
          <a:xfrm>
            <a:off x="4165600" y="6356353"/>
            <a:ext cx="3860800" cy="365125"/>
          </a:xfrm>
        </p:spPr>
        <p:txBody>
          <a:bodyPr/>
          <a:lstStyle/>
          <a:p>
            <a:r>
              <a:rPr lang="fi-FI"/>
              <a:t>Etunimi Sukunimi</a:t>
            </a:r>
          </a:p>
        </p:txBody>
      </p:sp>
    </p:spTree>
    <p:extLst>
      <p:ext uri="{BB962C8B-B14F-4D97-AF65-F5344CB8AC3E}">
        <p14:creationId xmlns:p14="http://schemas.microsoft.com/office/powerpoint/2010/main" val="4042050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mslag + bild / Kansi + kuv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9171C9EA-1BEC-4619-B728-CEDDB184F91C}"/>
              </a:ext>
              <a:ext uri="{C183D7F6-B498-43B3-948B-1728B52AA6E4}">
                <adec:decorative xmlns:adec="http://schemas.microsoft.com/office/drawing/2017/decorative" val="1"/>
              </a:ext>
            </a:extLst>
          </p:cNvPr>
          <p:cNvSpPr/>
          <p:nvPr userDrawn="1"/>
        </p:nvSpPr>
        <p:spPr>
          <a:xfrm>
            <a:off x="1122744" y="0"/>
            <a:ext cx="1106925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BD9989D6-F31F-4EC5-946F-B333986A8700}"/>
              </a:ext>
            </a:extLst>
          </p:cNvPr>
          <p:cNvSpPr>
            <a:spLocks noGrp="1"/>
          </p:cNvSpPr>
          <p:nvPr>
            <p:ph type="title" hasCustomPrompt="1"/>
          </p:nvPr>
        </p:nvSpPr>
        <p:spPr>
          <a:xfrm>
            <a:off x="1745850" y="558169"/>
            <a:ext cx="4911522" cy="1486918"/>
          </a:xfrm>
        </p:spPr>
        <p:txBody>
          <a:bodyPr anchor="b">
            <a:normAutofit/>
          </a:bodyPr>
          <a:lstStyle>
            <a:lvl1pPr>
              <a:defRPr sz="3600" b="1">
                <a:solidFill>
                  <a:schemeClr val="bg1"/>
                </a:solidFill>
              </a:defRPr>
            </a:lvl1pPr>
          </a:lstStyle>
          <a:p>
            <a:r>
              <a:rPr lang="sv-SE"/>
              <a:t>Klicka för att sätta rubriken</a:t>
            </a:r>
            <a:endParaRPr lang="fi-FI"/>
          </a:p>
        </p:txBody>
      </p:sp>
      <p:sp>
        <p:nvSpPr>
          <p:cNvPr id="11" name="Tekstin paikkamerkki 2">
            <a:extLst>
              <a:ext uri="{FF2B5EF4-FFF2-40B4-BE49-F238E27FC236}">
                <a16:creationId xmlns:a16="http://schemas.microsoft.com/office/drawing/2014/main" id="{708E07BC-A1CA-496B-A61F-21E71CE604A9}"/>
              </a:ext>
            </a:extLst>
          </p:cNvPr>
          <p:cNvSpPr>
            <a:spLocks noGrp="1"/>
          </p:cNvSpPr>
          <p:nvPr>
            <p:ph type="body" idx="10" hasCustomPrompt="1"/>
          </p:nvPr>
        </p:nvSpPr>
        <p:spPr>
          <a:xfrm>
            <a:off x="1745850" y="2068237"/>
            <a:ext cx="4911522" cy="1318543"/>
          </a:xfrm>
        </p:spPr>
        <p:txBody>
          <a:bodyPr>
            <a:noAutofit/>
          </a:bodyPr>
          <a:lstStyle>
            <a:lvl1pPr marL="0" indent="0">
              <a:buNone/>
              <a:defRPr sz="36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Lisää otsikko napsauttamalla</a:t>
            </a:r>
          </a:p>
        </p:txBody>
      </p:sp>
      <p:sp>
        <p:nvSpPr>
          <p:cNvPr id="3" name="Tekstin paikkamerkki 2">
            <a:extLst>
              <a:ext uri="{FF2B5EF4-FFF2-40B4-BE49-F238E27FC236}">
                <a16:creationId xmlns:a16="http://schemas.microsoft.com/office/drawing/2014/main" id="{316C2E39-1FFB-4EB1-83CE-55B81ACB00AE}"/>
              </a:ext>
            </a:extLst>
          </p:cNvPr>
          <p:cNvSpPr>
            <a:spLocks noGrp="1"/>
          </p:cNvSpPr>
          <p:nvPr>
            <p:ph type="body" idx="1" hasCustomPrompt="1"/>
          </p:nvPr>
        </p:nvSpPr>
        <p:spPr>
          <a:xfrm>
            <a:off x="1745850" y="3754925"/>
            <a:ext cx="4911522" cy="400658"/>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sv-SE" b="0" i="0">
                <a:effectLst/>
                <a:latin typeface="Segoe UI" panose="020B0502040204020203" pitchFamily="34" charset="0"/>
              </a:rPr>
              <a:t>Klicka för att sätta underrubriken</a:t>
            </a:r>
          </a:p>
        </p:txBody>
      </p:sp>
      <p:sp>
        <p:nvSpPr>
          <p:cNvPr id="13" name="Tekstin paikkamerkki 2">
            <a:extLst>
              <a:ext uri="{FF2B5EF4-FFF2-40B4-BE49-F238E27FC236}">
                <a16:creationId xmlns:a16="http://schemas.microsoft.com/office/drawing/2014/main" id="{AC70D423-A53E-412A-A2A0-552FE725DCAE}"/>
              </a:ext>
            </a:extLst>
          </p:cNvPr>
          <p:cNvSpPr>
            <a:spLocks noGrp="1"/>
          </p:cNvSpPr>
          <p:nvPr>
            <p:ph type="body" idx="11" hasCustomPrompt="1"/>
          </p:nvPr>
        </p:nvSpPr>
        <p:spPr>
          <a:xfrm>
            <a:off x="1745850" y="4173594"/>
            <a:ext cx="4911522" cy="400658"/>
          </a:xfrm>
        </p:spPr>
        <p:txBody>
          <a:bodyPr>
            <a:normAutofit/>
          </a:bodyPr>
          <a:lstStyle>
            <a:lvl1pPr marL="0" indent="0">
              <a:buNone/>
              <a:defRPr sz="18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Lisää alaotsikko napsauttamalla</a:t>
            </a:r>
          </a:p>
        </p:txBody>
      </p:sp>
      <p:sp>
        <p:nvSpPr>
          <p:cNvPr id="14" name="Tekstin paikkamerkki 2">
            <a:extLst>
              <a:ext uri="{FF2B5EF4-FFF2-40B4-BE49-F238E27FC236}">
                <a16:creationId xmlns:a16="http://schemas.microsoft.com/office/drawing/2014/main" id="{228ECC36-F686-4B0E-B126-D1ED6CF08A34}"/>
              </a:ext>
            </a:extLst>
          </p:cNvPr>
          <p:cNvSpPr>
            <a:spLocks noGrp="1"/>
          </p:cNvSpPr>
          <p:nvPr>
            <p:ph type="body" idx="13" hasCustomPrompt="1"/>
          </p:nvPr>
        </p:nvSpPr>
        <p:spPr>
          <a:xfrm>
            <a:off x="1745850" y="4722474"/>
            <a:ext cx="4911521" cy="279730"/>
          </a:xfrm>
        </p:spPr>
        <p:txBody>
          <a:bodyPr>
            <a:noAutofit/>
          </a:bodyPr>
          <a:lstStyle>
            <a:lvl1pPr marL="0" indent="0">
              <a:lnSpc>
                <a:spcPts val="1200"/>
              </a:lnSpc>
              <a:spcBef>
                <a:spcPts val="600"/>
              </a:spcBef>
              <a:buNone/>
              <a:defRPr sz="1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fi-FI" b="0" i="0" err="1">
                <a:effectLst/>
                <a:latin typeface="Segoe UI" panose="020B0502040204020203" pitchFamily="34" charset="0"/>
              </a:rPr>
              <a:t>Författarinformation</a:t>
            </a:r>
            <a:r>
              <a:rPr lang="fi-FI" b="0" i="0">
                <a:effectLst/>
                <a:latin typeface="Segoe UI" panose="020B0502040204020203" pitchFamily="34" charset="0"/>
              </a:rPr>
              <a:t> </a:t>
            </a:r>
            <a:r>
              <a:rPr lang="fi-FI" b="0" i="0" err="1">
                <a:effectLst/>
                <a:latin typeface="Segoe UI" panose="020B0502040204020203" pitchFamily="34" charset="0"/>
              </a:rPr>
              <a:t>Förnamn</a:t>
            </a:r>
            <a:r>
              <a:rPr lang="fi-FI" b="0" i="0">
                <a:effectLst/>
                <a:latin typeface="Segoe UI" panose="020B0502040204020203" pitchFamily="34" charset="0"/>
              </a:rPr>
              <a:t> </a:t>
            </a:r>
            <a:r>
              <a:rPr lang="fi-FI" b="0" i="0" err="1">
                <a:effectLst/>
                <a:latin typeface="Segoe UI" panose="020B0502040204020203" pitchFamily="34" charset="0"/>
              </a:rPr>
              <a:t>Efternamn</a:t>
            </a:r>
            <a:r>
              <a:rPr lang="fi-FI" b="0" i="0">
                <a:effectLst/>
                <a:latin typeface="Segoe UI" panose="020B0502040204020203" pitchFamily="34" charset="0"/>
              </a:rPr>
              <a:t> | Datum</a:t>
            </a:r>
          </a:p>
        </p:txBody>
      </p:sp>
      <p:sp>
        <p:nvSpPr>
          <p:cNvPr id="15" name="Tekstin paikkamerkki 2">
            <a:extLst>
              <a:ext uri="{FF2B5EF4-FFF2-40B4-BE49-F238E27FC236}">
                <a16:creationId xmlns:a16="http://schemas.microsoft.com/office/drawing/2014/main" id="{78223105-2747-431E-92BF-E23275C725C8}"/>
              </a:ext>
            </a:extLst>
          </p:cNvPr>
          <p:cNvSpPr>
            <a:spLocks noGrp="1"/>
          </p:cNvSpPr>
          <p:nvPr>
            <p:ph type="body" idx="14" hasCustomPrompt="1"/>
          </p:nvPr>
        </p:nvSpPr>
        <p:spPr>
          <a:xfrm>
            <a:off x="1745849" y="5025558"/>
            <a:ext cx="4911521" cy="279730"/>
          </a:xfrm>
        </p:spPr>
        <p:txBody>
          <a:bodyPr>
            <a:noAutofit/>
          </a:bodyPr>
          <a:lstStyle>
            <a:lvl1pPr marL="0" indent="0">
              <a:lnSpc>
                <a:spcPts val="1200"/>
              </a:lnSpc>
              <a:spcBef>
                <a:spcPts val="600"/>
              </a:spcBef>
              <a:buNone/>
              <a:defRPr sz="12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Tekijätiedot Etunimi Sukunimi | päivämäärä</a:t>
            </a:r>
          </a:p>
        </p:txBody>
      </p:sp>
      <p:pic>
        <p:nvPicPr>
          <p:cNvPr id="5" name="Kuva 4">
            <a:extLst>
              <a:ext uri="{FF2B5EF4-FFF2-40B4-BE49-F238E27FC236}">
                <a16:creationId xmlns:a16="http://schemas.microsoft.com/office/drawing/2014/main" id="{977A0A71-A835-403F-AD0D-5E408F30A0E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45849" y="5824812"/>
            <a:ext cx="3688466" cy="608776"/>
          </a:xfrm>
          <a:prstGeom prst="rect">
            <a:avLst/>
          </a:prstGeom>
        </p:spPr>
      </p:pic>
      <p:sp>
        <p:nvSpPr>
          <p:cNvPr id="10" name="Sisällön paikkamerkki 2">
            <a:extLst>
              <a:ext uri="{FF2B5EF4-FFF2-40B4-BE49-F238E27FC236}">
                <a16:creationId xmlns:a16="http://schemas.microsoft.com/office/drawing/2014/main" id="{B1E416C0-4E6D-428D-8B11-8AA4319A4838}"/>
              </a:ext>
            </a:extLst>
          </p:cNvPr>
          <p:cNvSpPr>
            <a:spLocks noGrp="1"/>
          </p:cNvSpPr>
          <p:nvPr>
            <p:ph sz="half" idx="15" hasCustomPrompt="1"/>
          </p:nvPr>
        </p:nvSpPr>
        <p:spPr>
          <a:xfrm>
            <a:off x="7209212" y="1"/>
            <a:ext cx="4980065" cy="6858000"/>
          </a:xfrm>
        </p:spPr>
        <p:txBody>
          <a:bodyPr>
            <a:normAutofit/>
          </a:bodyPr>
          <a:lstStyle>
            <a:lvl1pPr marL="0" indent="0">
              <a:buFont typeface="Arial" panose="020B0604020202020204" pitchFamily="34" charset="0"/>
              <a:buNone/>
              <a:defRPr sz="14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b="0" i="0" err="1">
                <a:effectLst/>
                <a:latin typeface="Segoe UI" panose="020B0502040204020203" pitchFamily="34" charset="0"/>
              </a:rPr>
              <a:t>Infoga</a:t>
            </a:r>
            <a:r>
              <a:rPr lang="fi-FI" b="0" i="0">
                <a:effectLst/>
                <a:latin typeface="Segoe UI" panose="020B0502040204020203" pitchFamily="34" charset="0"/>
              </a:rPr>
              <a:t> bild </a:t>
            </a:r>
            <a:r>
              <a:rPr lang="sv-SE" b="0" i="0">
                <a:effectLst/>
                <a:latin typeface="Segoe UI" panose="020B0502040204020203" pitchFamily="34" charset="0"/>
              </a:rPr>
              <a:t>/ </a:t>
            </a:r>
            <a:r>
              <a:rPr lang="fi-FI"/>
              <a:t>Lisää kuva</a:t>
            </a:r>
          </a:p>
        </p:txBody>
      </p:sp>
    </p:spTree>
    <p:extLst>
      <p:ext uri="{BB962C8B-B14F-4D97-AF65-F5344CB8AC3E}">
        <p14:creationId xmlns:p14="http://schemas.microsoft.com/office/powerpoint/2010/main" val="31845161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tsikko_10">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email">
            <a:extLst>
              <a:ext uri="{28A0092B-C50C-407E-A947-70E740481C1C}">
                <a14:useLocalDpi xmlns:a14="http://schemas.microsoft.com/office/drawing/2010/main" val="0"/>
              </a:ext>
            </a:extLst>
          </a:blip>
          <a:srcRect l="8515" t="4307" r="7555" b="987"/>
          <a:stretch/>
        </p:blipFill>
        <p:spPr>
          <a:xfrm>
            <a:off x="1" y="-16933"/>
            <a:ext cx="12203289" cy="6883400"/>
          </a:xfrm>
          <a:prstGeom prst="rect">
            <a:avLst/>
          </a:prstGeom>
        </p:spPr>
      </p:pic>
      <p:sp>
        <p:nvSpPr>
          <p:cNvPr id="6" name="Date Placeholder 3"/>
          <p:cNvSpPr>
            <a:spLocks noGrp="1"/>
          </p:cNvSpPr>
          <p:nvPr>
            <p:ph type="dt" sz="half" idx="10"/>
          </p:nvPr>
        </p:nvSpPr>
        <p:spPr>
          <a:xfrm>
            <a:off x="838200" y="6356352"/>
            <a:ext cx="2743200" cy="365125"/>
          </a:xfrm>
        </p:spPr>
        <p:txBody>
          <a:bodyPr/>
          <a:lstStyle>
            <a:lvl1pPr>
              <a:defRPr>
                <a:solidFill>
                  <a:srgbClr val="005A8B"/>
                </a:solidFill>
              </a:defRPr>
            </a:lvl1pPr>
          </a:lstStyle>
          <a:p>
            <a:fld id="{3589229F-36B3-48F2-B25D-5C5A712F222F}" type="datetimeFigureOut">
              <a:rPr lang="en-US" smtClean="0"/>
              <a:pPr/>
              <a:t>5/5/2022</a:t>
            </a:fld>
            <a:endParaRPr lang="en-US"/>
          </a:p>
        </p:txBody>
      </p:sp>
      <p:sp>
        <p:nvSpPr>
          <p:cNvPr id="7" name="Footer Placeholder 4"/>
          <p:cNvSpPr>
            <a:spLocks noGrp="1"/>
          </p:cNvSpPr>
          <p:nvPr>
            <p:ph type="ftr" sz="quarter" idx="11"/>
          </p:nvPr>
        </p:nvSpPr>
        <p:spPr>
          <a:xfrm>
            <a:off x="4038600" y="6356352"/>
            <a:ext cx="4114800" cy="365125"/>
          </a:xfrm>
        </p:spPr>
        <p:txBody>
          <a:bodyPr/>
          <a:lstStyle>
            <a:lvl1pPr>
              <a:defRPr>
                <a:solidFill>
                  <a:srgbClr val="005A8B"/>
                </a:solidFill>
              </a:defRPr>
            </a:lvl1pPr>
          </a:lstStyle>
          <a:p>
            <a:r>
              <a:rPr lang="fi-FI"/>
              <a:t>Etunimi Sukunimi</a:t>
            </a:r>
            <a:endParaRPr lang="en-US"/>
          </a:p>
        </p:txBody>
      </p:sp>
      <p:pic>
        <p:nvPicPr>
          <p:cNvPr id="8" name="Kuva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5528" y="-38484"/>
            <a:ext cx="4635047" cy="1458798"/>
          </a:xfrm>
          <a:prstGeom prst="rect">
            <a:avLst/>
          </a:prstGeom>
        </p:spPr>
      </p:pic>
      <p:pic>
        <p:nvPicPr>
          <p:cNvPr id="9" name="Kuva 8" descr="VKS-logo.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09601" y="269864"/>
            <a:ext cx="2144029" cy="530019"/>
          </a:xfrm>
          <a:prstGeom prst="rect">
            <a:avLst/>
          </a:prstGeom>
        </p:spPr>
      </p:pic>
      <p:sp>
        <p:nvSpPr>
          <p:cNvPr id="10" name="Suorakulmio 9"/>
          <p:cNvSpPr/>
          <p:nvPr userDrawn="1"/>
        </p:nvSpPr>
        <p:spPr>
          <a:xfrm>
            <a:off x="1" y="4283225"/>
            <a:ext cx="12248447" cy="1601367"/>
          </a:xfrm>
          <a:prstGeom prst="rect">
            <a:avLst/>
          </a:prstGeom>
          <a:solidFill>
            <a:schemeClr val="bg1">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rgbClr val="0099D4"/>
              </a:solidFill>
            </a:endParaRPr>
          </a:p>
        </p:txBody>
      </p:sp>
      <p:sp>
        <p:nvSpPr>
          <p:cNvPr id="11" name="Title 1"/>
          <p:cNvSpPr>
            <a:spLocks noGrp="1"/>
          </p:cNvSpPr>
          <p:nvPr>
            <p:ph type="ctrTitle" hasCustomPrompt="1"/>
          </p:nvPr>
        </p:nvSpPr>
        <p:spPr>
          <a:xfrm>
            <a:off x="-1" y="4519209"/>
            <a:ext cx="12192001" cy="1161660"/>
          </a:xfrm>
          <a:prstGeom prst="rect">
            <a:avLst/>
          </a:prstGeom>
        </p:spPr>
        <p:txBody>
          <a:bodyPr anchor="b">
            <a:normAutofit/>
          </a:bodyPr>
          <a:lstStyle>
            <a:lvl1pPr algn="ctr">
              <a:defRPr sz="3600" b="1">
                <a:solidFill>
                  <a:srgbClr val="00A1DE"/>
                </a:solidFill>
                <a:latin typeface="Trebuchet MS" panose="020B0603020202020204" pitchFamily="34" charset="0"/>
              </a:defRPr>
            </a:lvl1pPr>
          </a:lstStyle>
          <a:p>
            <a:r>
              <a:rPr lang="fi-FI"/>
              <a:t>Otsikko tähän FI</a:t>
            </a:r>
            <a:br>
              <a:rPr lang="fi-FI"/>
            </a:br>
            <a:r>
              <a:rPr lang="fi-FI"/>
              <a:t>Otsikko tähän SV</a:t>
            </a:r>
            <a:endParaRPr lang="en-US"/>
          </a:p>
        </p:txBody>
      </p:sp>
    </p:spTree>
    <p:extLst>
      <p:ext uri="{BB962C8B-B14F-4D97-AF65-F5344CB8AC3E}">
        <p14:creationId xmlns:p14="http://schemas.microsoft.com/office/powerpoint/2010/main" val="534660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Otsikko_11">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val="0"/>
              </a:ext>
            </a:extLst>
          </a:blip>
          <a:srcRect l="4356" t="1949" r="8375" b="22"/>
          <a:stretch/>
        </p:blipFill>
        <p:spPr>
          <a:xfrm>
            <a:off x="0" y="0"/>
            <a:ext cx="12213389" cy="6858000"/>
          </a:xfrm>
          <a:prstGeom prst="rect">
            <a:avLst/>
          </a:prstGeom>
        </p:spPr>
      </p:pic>
      <p:sp>
        <p:nvSpPr>
          <p:cNvPr id="7" name="Date Placeholder 3"/>
          <p:cNvSpPr>
            <a:spLocks noGrp="1"/>
          </p:cNvSpPr>
          <p:nvPr>
            <p:ph type="dt" sz="half" idx="10"/>
          </p:nvPr>
        </p:nvSpPr>
        <p:spPr>
          <a:xfrm>
            <a:off x="838200" y="6356352"/>
            <a:ext cx="2743200" cy="365125"/>
          </a:xfrm>
        </p:spPr>
        <p:txBody>
          <a:bodyPr/>
          <a:lstStyle>
            <a:lvl1pPr>
              <a:defRPr>
                <a:solidFill>
                  <a:srgbClr val="005A8B"/>
                </a:solidFill>
              </a:defRPr>
            </a:lvl1pPr>
          </a:lstStyle>
          <a:p>
            <a:fld id="{3589229F-36B3-48F2-B25D-5C5A712F222F}" type="datetimeFigureOut">
              <a:rPr lang="en-US" smtClean="0"/>
              <a:pPr/>
              <a:t>5/5/2022</a:t>
            </a:fld>
            <a:endParaRPr lang="en-US"/>
          </a:p>
        </p:txBody>
      </p:sp>
      <p:sp>
        <p:nvSpPr>
          <p:cNvPr id="8" name="Footer Placeholder 4"/>
          <p:cNvSpPr>
            <a:spLocks noGrp="1"/>
          </p:cNvSpPr>
          <p:nvPr>
            <p:ph type="ftr" sz="quarter" idx="11"/>
          </p:nvPr>
        </p:nvSpPr>
        <p:spPr>
          <a:xfrm>
            <a:off x="4038600" y="6356352"/>
            <a:ext cx="4114800" cy="365125"/>
          </a:xfrm>
        </p:spPr>
        <p:txBody>
          <a:bodyPr/>
          <a:lstStyle>
            <a:lvl1pPr>
              <a:defRPr>
                <a:solidFill>
                  <a:srgbClr val="005A8B"/>
                </a:solidFill>
              </a:defRPr>
            </a:lvl1pPr>
          </a:lstStyle>
          <a:p>
            <a:r>
              <a:rPr lang="fi-FI"/>
              <a:t>Etunimi Sukunimi</a:t>
            </a:r>
            <a:endParaRPr lang="en-US"/>
          </a:p>
        </p:txBody>
      </p:sp>
      <p:pic>
        <p:nvPicPr>
          <p:cNvPr id="9" name="Kuva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5528" y="-38484"/>
            <a:ext cx="4635047" cy="1458798"/>
          </a:xfrm>
          <a:prstGeom prst="rect">
            <a:avLst/>
          </a:prstGeom>
        </p:spPr>
      </p:pic>
      <p:pic>
        <p:nvPicPr>
          <p:cNvPr id="10" name="Kuva 8" descr="VKS-logo.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09601" y="269864"/>
            <a:ext cx="2144029" cy="530019"/>
          </a:xfrm>
          <a:prstGeom prst="rect">
            <a:avLst/>
          </a:prstGeom>
        </p:spPr>
      </p:pic>
      <p:sp>
        <p:nvSpPr>
          <p:cNvPr id="11" name="Suorakulmio 9"/>
          <p:cNvSpPr/>
          <p:nvPr userDrawn="1"/>
        </p:nvSpPr>
        <p:spPr>
          <a:xfrm>
            <a:off x="1" y="4283225"/>
            <a:ext cx="12248447" cy="1601367"/>
          </a:xfrm>
          <a:prstGeom prst="rect">
            <a:avLst/>
          </a:prstGeom>
          <a:solidFill>
            <a:schemeClr val="bg1">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rgbClr val="0099D4"/>
              </a:solidFill>
            </a:endParaRPr>
          </a:p>
        </p:txBody>
      </p:sp>
      <p:sp>
        <p:nvSpPr>
          <p:cNvPr id="12" name="Title 1"/>
          <p:cNvSpPr>
            <a:spLocks noGrp="1"/>
          </p:cNvSpPr>
          <p:nvPr>
            <p:ph type="ctrTitle" hasCustomPrompt="1"/>
          </p:nvPr>
        </p:nvSpPr>
        <p:spPr>
          <a:xfrm>
            <a:off x="-1" y="4519209"/>
            <a:ext cx="12192001" cy="1161660"/>
          </a:xfrm>
          <a:prstGeom prst="rect">
            <a:avLst/>
          </a:prstGeom>
        </p:spPr>
        <p:txBody>
          <a:bodyPr anchor="b">
            <a:normAutofit/>
          </a:bodyPr>
          <a:lstStyle>
            <a:lvl1pPr algn="ctr">
              <a:defRPr sz="3600" b="1">
                <a:solidFill>
                  <a:srgbClr val="00A1DE"/>
                </a:solidFill>
                <a:latin typeface="Trebuchet MS" panose="020B0603020202020204" pitchFamily="34" charset="0"/>
              </a:defRPr>
            </a:lvl1pPr>
          </a:lstStyle>
          <a:p>
            <a:r>
              <a:rPr lang="fi-FI"/>
              <a:t>Otsikko tähän FI</a:t>
            </a:r>
            <a:br>
              <a:rPr lang="fi-FI"/>
            </a:br>
            <a:r>
              <a:rPr lang="fi-FI"/>
              <a:t>Otsikko tähän SV</a:t>
            </a:r>
            <a:endParaRPr lang="en-US"/>
          </a:p>
        </p:txBody>
      </p:sp>
    </p:spTree>
    <p:extLst>
      <p:ext uri="{BB962C8B-B14F-4D97-AF65-F5344CB8AC3E}">
        <p14:creationId xmlns:p14="http://schemas.microsoft.com/office/powerpoint/2010/main" val="1830169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tsikko_12">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val="0"/>
              </a:ext>
            </a:extLst>
          </a:blip>
          <a:srcRect l="2772" t="6343" r="14137" b="102"/>
          <a:stretch/>
        </p:blipFill>
        <p:spPr>
          <a:xfrm>
            <a:off x="-11290" y="-16933"/>
            <a:ext cx="12214579" cy="6874934"/>
          </a:xfrm>
          <a:prstGeom prst="rect">
            <a:avLst/>
          </a:prstGeom>
        </p:spPr>
      </p:pic>
      <p:sp>
        <p:nvSpPr>
          <p:cNvPr id="14" name="Date Placeholder 3"/>
          <p:cNvSpPr>
            <a:spLocks noGrp="1"/>
          </p:cNvSpPr>
          <p:nvPr>
            <p:ph type="dt" sz="half" idx="10"/>
          </p:nvPr>
        </p:nvSpPr>
        <p:spPr>
          <a:xfrm>
            <a:off x="838200" y="6356352"/>
            <a:ext cx="2743200" cy="365125"/>
          </a:xfrm>
        </p:spPr>
        <p:txBody>
          <a:bodyPr/>
          <a:lstStyle>
            <a:lvl1pPr>
              <a:defRPr>
                <a:solidFill>
                  <a:srgbClr val="005A8B"/>
                </a:solidFill>
              </a:defRPr>
            </a:lvl1pPr>
          </a:lstStyle>
          <a:p>
            <a:fld id="{3589229F-36B3-48F2-B25D-5C5A712F222F}" type="datetimeFigureOut">
              <a:rPr lang="en-US" smtClean="0"/>
              <a:pPr/>
              <a:t>5/5/2022</a:t>
            </a:fld>
            <a:endParaRPr lang="en-US"/>
          </a:p>
        </p:txBody>
      </p:sp>
      <p:sp>
        <p:nvSpPr>
          <p:cNvPr id="15" name="Footer Placeholder 4"/>
          <p:cNvSpPr>
            <a:spLocks noGrp="1"/>
          </p:cNvSpPr>
          <p:nvPr>
            <p:ph type="ftr" sz="quarter" idx="11"/>
          </p:nvPr>
        </p:nvSpPr>
        <p:spPr>
          <a:xfrm>
            <a:off x="4038600" y="6356352"/>
            <a:ext cx="4114800" cy="365125"/>
          </a:xfrm>
        </p:spPr>
        <p:txBody>
          <a:bodyPr/>
          <a:lstStyle>
            <a:lvl1pPr>
              <a:defRPr>
                <a:solidFill>
                  <a:srgbClr val="005A8B"/>
                </a:solidFill>
              </a:defRPr>
            </a:lvl1pPr>
          </a:lstStyle>
          <a:p>
            <a:r>
              <a:rPr lang="fi-FI"/>
              <a:t>Etunimi Sukunimi</a:t>
            </a:r>
            <a:endParaRPr lang="en-US"/>
          </a:p>
        </p:txBody>
      </p:sp>
      <p:pic>
        <p:nvPicPr>
          <p:cNvPr id="16" name="Kuva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5528" y="-38484"/>
            <a:ext cx="4635047" cy="1458798"/>
          </a:xfrm>
          <a:prstGeom prst="rect">
            <a:avLst/>
          </a:prstGeom>
        </p:spPr>
      </p:pic>
      <p:pic>
        <p:nvPicPr>
          <p:cNvPr id="17" name="Kuva 8" descr="VKS-logo.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09601" y="269864"/>
            <a:ext cx="2144029" cy="530019"/>
          </a:xfrm>
          <a:prstGeom prst="rect">
            <a:avLst/>
          </a:prstGeom>
        </p:spPr>
      </p:pic>
      <p:sp>
        <p:nvSpPr>
          <p:cNvPr id="18" name="Suorakulmio 9"/>
          <p:cNvSpPr/>
          <p:nvPr userDrawn="1"/>
        </p:nvSpPr>
        <p:spPr>
          <a:xfrm>
            <a:off x="-22579" y="3809091"/>
            <a:ext cx="12225867" cy="1601367"/>
          </a:xfrm>
          <a:prstGeom prst="rect">
            <a:avLst/>
          </a:prstGeom>
          <a:solidFill>
            <a:schemeClr val="bg1">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rgbClr val="0099D4"/>
              </a:solidFill>
            </a:endParaRPr>
          </a:p>
        </p:txBody>
      </p:sp>
      <p:sp>
        <p:nvSpPr>
          <p:cNvPr id="19" name="Title 1"/>
          <p:cNvSpPr>
            <a:spLocks noGrp="1"/>
          </p:cNvSpPr>
          <p:nvPr>
            <p:ph type="ctrTitle" hasCustomPrompt="1"/>
          </p:nvPr>
        </p:nvSpPr>
        <p:spPr>
          <a:xfrm>
            <a:off x="1" y="4045075"/>
            <a:ext cx="12225868" cy="1161660"/>
          </a:xfrm>
          <a:prstGeom prst="rect">
            <a:avLst/>
          </a:prstGeom>
        </p:spPr>
        <p:txBody>
          <a:bodyPr anchor="b">
            <a:normAutofit/>
          </a:bodyPr>
          <a:lstStyle>
            <a:lvl1pPr algn="ctr">
              <a:defRPr sz="3600" b="1">
                <a:solidFill>
                  <a:srgbClr val="00A1DE"/>
                </a:solidFill>
                <a:latin typeface="Trebuchet MS" panose="020B0603020202020204" pitchFamily="34" charset="0"/>
              </a:defRPr>
            </a:lvl1pPr>
          </a:lstStyle>
          <a:p>
            <a:r>
              <a:rPr lang="fi-FI"/>
              <a:t>Otsikko tähän FI</a:t>
            </a:r>
            <a:br>
              <a:rPr lang="fi-FI"/>
            </a:br>
            <a:r>
              <a:rPr lang="fi-FI"/>
              <a:t>Otsikko tähän SV</a:t>
            </a:r>
            <a:endParaRPr lang="en-US"/>
          </a:p>
        </p:txBody>
      </p:sp>
    </p:spTree>
    <p:extLst>
      <p:ext uri="{BB962C8B-B14F-4D97-AF65-F5344CB8AC3E}">
        <p14:creationId xmlns:p14="http://schemas.microsoft.com/office/powerpoint/2010/main" val="41853297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tsikko_13">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email">
            <a:extLst>
              <a:ext uri="{28A0092B-C50C-407E-A947-70E740481C1C}">
                <a14:useLocalDpi xmlns:a14="http://schemas.microsoft.com/office/drawing/2010/main" val="0"/>
              </a:ext>
            </a:extLst>
          </a:blip>
          <a:srcRect l="73" t="4888" r="15516" b="237"/>
          <a:stretch/>
        </p:blipFill>
        <p:spPr>
          <a:xfrm>
            <a:off x="0" y="1"/>
            <a:ext cx="12192000" cy="6849979"/>
          </a:xfrm>
          <a:prstGeom prst="rect">
            <a:avLst/>
          </a:prstGeom>
        </p:spPr>
      </p:pic>
      <p:sp>
        <p:nvSpPr>
          <p:cNvPr id="14" name="Date Placeholder 3"/>
          <p:cNvSpPr>
            <a:spLocks noGrp="1"/>
          </p:cNvSpPr>
          <p:nvPr>
            <p:ph type="dt" sz="half" idx="10"/>
          </p:nvPr>
        </p:nvSpPr>
        <p:spPr>
          <a:xfrm>
            <a:off x="838200" y="6356352"/>
            <a:ext cx="2743200" cy="365125"/>
          </a:xfrm>
        </p:spPr>
        <p:txBody>
          <a:bodyPr/>
          <a:lstStyle>
            <a:lvl1pPr>
              <a:defRPr>
                <a:solidFill>
                  <a:srgbClr val="005A8B"/>
                </a:solidFill>
              </a:defRPr>
            </a:lvl1pPr>
          </a:lstStyle>
          <a:p>
            <a:fld id="{3589229F-36B3-48F2-B25D-5C5A712F222F}" type="datetimeFigureOut">
              <a:rPr lang="en-US" smtClean="0"/>
              <a:pPr/>
              <a:t>5/5/2022</a:t>
            </a:fld>
            <a:endParaRPr lang="en-US"/>
          </a:p>
        </p:txBody>
      </p:sp>
      <p:sp>
        <p:nvSpPr>
          <p:cNvPr id="15" name="Footer Placeholder 4"/>
          <p:cNvSpPr>
            <a:spLocks noGrp="1"/>
          </p:cNvSpPr>
          <p:nvPr>
            <p:ph type="ftr" sz="quarter" idx="11"/>
          </p:nvPr>
        </p:nvSpPr>
        <p:spPr>
          <a:xfrm>
            <a:off x="4038600" y="6356352"/>
            <a:ext cx="4114800" cy="365125"/>
          </a:xfrm>
        </p:spPr>
        <p:txBody>
          <a:bodyPr/>
          <a:lstStyle>
            <a:lvl1pPr>
              <a:defRPr>
                <a:solidFill>
                  <a:srgbClr val="005A8B"/>
                </a:solidFill>
              </a:defRPr>
            </a:lvl1pPr>
          </a:lstStyle>
          <a:p>
            <a:r>
              <a:rPr lang="fi-FI"/>
              <a:t>Etunimi Sukunimi</a:t>
            </a:r>
            <a:endParaRPr lang="en-US"/>
          </a:p>
        </p:txBody>
      </p:sp>
      <p:pic>
        <p:nvPicPr>
          <p:cNvPr id="16" name="Kuva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5528" y="-38484"/>
            <a:ext cx="4635047" cy="1458798"/>
          </a:xfrm>
          <a:prstGeom prst="rect">
            <a:avLst/>
          </a:prstGeom>
        </p:spPr>
      </p:pic>
      <p:pic>
        <p:nvPicPr>
          <p:cNvPr id="17" name="Kuva 8" descr="VKS-logo.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09601" y="269864"/>
            <a:ext cx="2144029" cy="530019"/>
          </a:xfrm>
          <a:prstGeom prst="rect">
            <a:avLst/>
          </a:prstGeom>
        </p:spPr>
      </p:pic>
      <p:sp>
        <p:nvSpPr>
          <p:cNvPr id="18" name="Suorakulmio 9"/>
          <p:cNvSpPr/>
          <p:nvPr userDrawn="1"/>
        </p:nvSpPr>
        <p:spPr>
          <a:xfrm>
            <a:off x="-22579" y="3809091"/>
            <a:ext cx="12225867" cy="1601367"/>
          </a:xfrm>
          <a:prstGeom prst="rect">
            <a:avLst/>
          </a:prstGeom>
          <a:solidFill>
            <a:schemeClr val="bg1">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rgbClr val="0099D4"/>
              </a:solidFill>
            </a:endParaRPr>
          </a:p>
        </p:txBody>
      </p:sp>
      <p:sp>
        <p:nvSpPr>
          <p:cNvPr id="19" name="Title 1"/>
          <p:cNvSpPr>
            <a:spLocks noGrp="1"/>
          </p:cNvSpPr>
          <p:nvPr>
            <p:ph type="ctrTitle" hasCustomPrompt="1"/>
          </p:nvPr>
        </p:nvSpPr>
        <p:spPr>
          <a:xfrm>
            <a:off x="1" y="4045075"/>
            <a:ext cx="12225868" cy="1161660"/>
          </a:xfrm>
          <a:prstGeom prst="rect">
            <a:avLst/>
          </a:prstGeom>
        </p:spPr>
        <p:txBody>
          <a:bodyPr anchor="b">
            <a:normAutofit/>
          </a:bodyPr>
          <a:lstStyle>
            <a:lvl1pPr algn="ctr">
              <a:defRPr sz="3600" b="1">
                <a:solidFill>
                  <a:srgbClr val="00A1DE"/>
                </a:solidFill>
                <a:latin typeface="Trebuchet MS" panose="020B0603020202020204" pitchFamily="34" charset="0"/>
              </a:defRPr>
            </a:lvl1pPr>
          </a:lstStyle>
          <a:p>
            <a:r>
              <a:rPr lang="fi-FI"/>
              <a:t>Otsikko tähän FI</a:t>
            </a:r>
            <a:br>
              <a:rPr lang="fi-FI"/>
            </a:br>
            <a:r>
              <a:rPr lang="fi-FI"/>
              <a:t>Otsikko tähän SV</a:t>
            </a:r>
            <a:endParaRPr lang="en-US"/>
          </a:p>
        </p:txBody>
      </p:sp>
    </p:spTree>
    <p:extLst>
      <p:ext uri="{BB962C8B-B14F-4D97-AF65-F5344CB8AC3E}">
        <p14:creationId xmlns:p14="http://schemas.microsoft.com/office/powerpoint/2010/main" val="41534286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tsikko_14">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email">
            <a:extLst>
              <a:ext uri="{28A0092B-C50C-407E-A947-70E740481C1C}">
                <a14:useLocalDpi xmlns:a14="http://schemas.microsoft.com/office/drawing/2010/main" val="0"/>
              </a:ext>
            </a:extLst>
          </a:blip>
          <a:srcRect l="15186" t="4354" r="53" b="118"/>
          <a:stretch/>
        </p:blipFill>
        <p:spPr>
          <a:xfrm>
            <a:off x="-1" y="-16933"/>
            <a:ext cx="12203289" cy="6874933"/>
          </a:xfrm>
          <a:prstGeom prst="rect">
            <a:avLst/>
          </a:prstGeom>
        </p:spPr>
      </p:pic>
      <p:sp>
        <p:nvSpPr>
          <p:cNvPr id="21" name="Date Placeholder 3"/>
          <p:cNvSpPr>
            <a:spLocks noGrp="1"/>
          </p:cNvSpPr>
          <p:nvPr>
            <p:ph type="dt" sz="half" idx="10"/>
          </p:nvPr>
        </p:nvSpPr>
        <p:spPr>
          <a:xfrm>
            <a:off x="838200" y="6356352"/>
            <a:ext cx="2743200" cy="365125"/>
          </a:xfrm>
        </p:spPr>
        <p:txBody>
          <a:bodyPr/>
          <a:lstStyle>
            <a:lvl1pPr>
              <a:defRPr>
                <a:solidFill>
                  <a:srgbClr val="005A8B"/>
                </a:solidFill>
              </a:defRPr>
            </a:lvl1pPr>
          </a:lstStyle>
          <a:p>
            <a:fld id="{3589229F-36B3-48F2-B25D-5C5A712F222F}" type="datetimeFigureOut">
              <a:rPr lang="en-US" smtClean="0"/>
              <a:pPr/>
              <a:t>5/5/2022</a:t>
            </a:fld>
            <a:endParaRPr lang="en-US"/>
          </a:p>
        </p:txBody>
      </p:sp>
      <p:sp>
        <p:nvSpPr>
          <p:cNvPr id="22" name="Footer Placeholder 4"/>
          <p:cNvSpPr>
            <a:spLocks noGrp="1"/>
          </p:cNvSpPr>
          <p:nvPr>
            <p:ph type="ftr" sz="quarter" idx="11"/>
          </p:nvPr>
        </p:nvSpPr>
        <p:spPr>
          <a:xfrm>
            <a:off x="4038600" y="6356352"/>
            <a:ext cx="4114800" cy="365125"/>
          </a:xfrm>
        </p:spPr>
        <p:txBody>
          <a:bodyPr/>
          <a:lstStyle>
            <a:lvl1pPr>
              <a:defRPr>
                <a:solidFill>
                  <a:srgbClr val="005A8B"/>
                </a:solidFill>
              </a:defRPr>
            </a:lvl1pPr>
          </a:lstStyle>
          <a:p>
            <a:r>
              <a:rPr lang="fi-FI"/>
              <a:t>Etunimi Sukunimi</a:t>
            </a:r>
            <a:endParaRPr lang="en-US"/>
          </a:p>
        </p:txBody>
      </p:sp>
      <p:pic>
        <p:nvPicPr>
          <p:cNvPr id="23" name="Kuva 6"/>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85528" y="-38484"/>
            <a:ext cx="4635047" cy="1458798"/>
          </a:xfrm>
          <a:prstGeom prst="rect">
            <a:avLst/>
          </a:prstGeom>
        </p:spPr>
      </p:pic>
      <p:pic>
        <p:nvPicPr>
          <p:cNvPr id="24" name="Kuva 8" descr="VKS-logo.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609601" y="269864"/>
            <a:ext cx="2144029" cy="530019"/>
          </a:xfrm>
          <a:prstGeom prst="rect">
            <a:avLst/>
          </a:prstGeom>
        </p:spPr>
      </p:pic>
      <p:sp>
        <p:nvSpPr>
          <p:cNvPr id="25" name="Suorakulmio 9"/>
          <p:cNvSpPr/>
          <p:nvPr userDrawn="1"/>
        </p:nvSpPr>
        <p:spPr>
          <a:xfrm>
            <a:off x="1" y="4283225"/>
            <a:ext cx="12248447" cy="1601367"/>
          </a:xfrm>
          <a:prstGeom prst="rect">
            <a:avLst/>
          </a:prstGeom>
          <a:solidFill>
            <a:schemeClr val="bg1">
              <a:alpha val="74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solidFill>
                <a:srgbClr val="0099D4"/>
              </a:solidFill>
            </a:endParaRPr>
          </a:p>
        </p:txBody>
      </p:sp>
      <p:sp>
        <p:nvSpPr>
          <p:cNvPr id="26" name="Title 1"/>
          <p:cNvSpPr>
            <a:spLocks noGrp="1"/>
          </p:cNvSpPr>
          <p:nvPr>
            <p:ph type="ctrTitle" hasCustomPrompt="1"/>
          </p:nvPr>
        </p:nvSpPr>
        <p:spPr>
          <a:xfrm>
            <a:off x="-1" y="4519209"/>
            <a:ext cx="12192001" cy="1161660"/>
          </a:xfrm>
          <a:prstGeom prst="rect">
            <a:avLst/>
          </a:prstGeom>
        </p:spPr>
        <p:txBody>
          <a:bodyPr anchor="b">
            <a:normAutofit/>
          </a:bodyPr>
          <a:lstStyle>
            <a:lvl1pPr algn="ctr">
              <a:defRPr sz="3600" b="1">
                <a:solidFill>
                  <a:srgbClr val="00A1DE"/>
                </a:solidFill>
                <a:latin typeface="Trebuchet MS" panose="020B0603020202020204" pitchFamily="34" charset="0"/>
              </a:defRPr>
            </a:lvl1pPr>
          </a:lstStyle>
          <a:p>
            <a:r>
              <a:rPr lang="fi-FI"/>
              <a:t>Otsikko tähän FI</a:t>
            </a:r>
            <a:br>
              <a:rPr lang="fi-FI"/>
            </a:br>
            <a:r>
              <a:rPr lang="fi-FI"/>
              <a:t>Otsikko tähän SV</a:t>
            </a:r>
            <a:endParaRPr lang="en-US"/>
          </a:p>
        </p:txBody>
      </p:sp>
    </p:spTree>
    <p:extLst>
      <p:ext uri="{BB962C8B-B14F-4D97-AF65-F5344CB8AC3E}">
        <p14:creationId xmlns:p14="http://schemas.microsoft.com/office/powerpoint/2010/main" val="24702991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cSld name="Kaksi sisältökohdett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DD38B1-DF21-4247-9EE1-D648D67FEDEA}"/>
              </a:ext>
            </a:extLst>
          </p:cNvPr>
          <p:cNvSpPr>
            <a:spLocks noGrp="1"/>
          </p:cNvSpPr>
          <p:nvPr>
            <p:ph type="title"/>
          </p:nvPr>
        </p:nvSpPr>
        <p:spPr/>
        <p:txBody>
          <a:bodyPr/>
          <a:lstStyle/>
          <a:p>
            <a:r>
              <a:rPr lang="fi-FI"/>
              <a:t>Muokkaa ots. perustyyl. napsautt.</a:t>
            </a:r>
          </a:p>
        </p:txBody>
      </p:sp>
      <p:sp>
        <p:nvSpPr>
          <p:cNvPr id="3" name="Sisällön paikkamerkki 2">
            <a:extLst>
              <a:ext uri="{FF2B5EF4-FFF2-40B4-BE49-F238E27FC236}">
                <a16:creationId xmlns:a16="http://schemas.microsoft.com/office/drawing/2014/main" id="{2BF052C7-BBBA-48DE-8288-E70C6E0BEFF8}"/>
              </a:ext>
            </a:extLst>
          </p:cNvPr>
          <p:cNvSpPr>
            <a:spLocks noGrp="1"/>
          </p:cNvSpPr>
          <p:nvPr>
            <p:ph sz="half" idx="1"/>
          </p:nvPr>
        </p:nvSpPr>
        <p:spPr>
          <a:xfrm>
            <a:off x="838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a:extLst>
              <a:ext uri="{FF2B5EF4-FFF2-40B4-BE49-F238E27FC236}">
                <a16:creationId xmlns:a16="http://schemas.microsoft.com/office/drawing/2014/main" id="{78391D6F-F61B-431D-BEB5-CB0DD8698AD7}"/>
              </a:ext>
            </a:extLst>
          </p:cNvPr>
          <p:cNvSpPr>
            <a:spLocks noGrp="1"/>
          </p:cNvSpPr>
          <p:nvPr>
            <p:ph sz="half" idx="2"/>
          </p:nvPr>
        </p:nvSpPr>
        <p:spPr>
          <a:xfrm>
            <a:off x="6172200" y="1825625"/>
            <a:ext cx="5181600" cy="4351338"/>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a:extLst>
              <a:ext uri="{FF2B5EF4-FFF2-40B4-BE49-F238E27FC236}">
                <a16:creationId xmlns:a16="http://schemas.microsoft.com/office/drawing/2014/main" id="{A2979A25-E93F-4A82-B270-FC596BE49384}"/>
              </a:ext>
            </a:extLst>
          </p:cNvPr>
          <p:cNvSpPr>
            <a:spLocks noGrp="1"/>
          </p:cNvSpPr>
          <p:nvPr>
            <p:ph type="dt" sz="half" idx="10"/>
          </p:nvPr>
        </p:nvSpPr>
        <p:spPr/>
        <p:txBody>
          <a:bodyPr/>
          <a:lstStyle/>
          <a:p>
            <a:fld id="{A16569ED-E93A-46D3-BB7A-7F9DE43F4AD2}" type="datetimeFigureOut">
              <a:rPr lang="fi-FI" smtClean="0">
                <a:solidFill>
                  <a:prstClr val="black">
                    <a:tint val="75000"/>
                  </a:prstClr>
                </a:solidFill>
              </a:rPr>
              <a:pPr/>
              <a:t>5.5.2022</a:t>
            </a:fld>
            <a:endParaRPr lang="fi-FI">
              <a:solidFill>
                <a:prstClr val="black">
                  <a:tint val="75000"/>
                </a:prstClr>
              </a:solidFill>
            </a:endParaRPr>
          </a:p>
        </p:txBody>
      </p:sp>
      <p:sp>
        <p:nvSpPr>
          <p:cNvPr id="6" name="Alatunnisteen paikkamerkki 5">
            <a:extLst>
              <a:ext uri="{FF2B5EF4-FFF2-40B4-BE49-F238E27FC236}">
                <a16:creationId xmlns:a16="http://schemas.microsoft.com/office/drawing/2014/main" id="{EA4348BF-BEC8-4BFD-871B-6F77CE911E28}"/>
              </a:ext>
            </a:extLst>
          </p:cNvPr>
          <p:cNvSpPr>
            <a:spLocks noGrp="1"/>
          </p:cNvSpPr>
          <p:nvPr>
            <p:ph type="ftr" sz="quarter" idx="11"/>
          </p:nvPr>
        </p:nvSpPr>
        <p:spPr/>
        <p:txBody>
          <a:bodyPr/>
          <a:lstStyle/>
          <a:p>
            <a:endParaRPr lang="fi-FI">
              <a:solidFill>
                <a:prstClr val="black">
                  <a:tint val="75000"/>
                </a:prstClr>
              </a:solidFill>
            </a:endParaRPr>
          </a:p>
        </p:txBody>
      </p:sp>
      <p:sp>
        <p:nvSpPr>
          <p:cNvPr id="7" name="Dian numeron paikkamerkki 6">
            <a:extLst>
              <a:ext uri="{FF2B5EF4-FFF2-40B4-BE49-F238E27FC236}">
                <a16:creationId xmlns:a16="http://schemas.microsoft.com/office/drawing/2014/main" id="{EB136032-0B85-42F4-BBF5-0899F9E60B09}"/>
              </a:ext>
            </a:extLst>
          </p:cNvPr>
          <p:cNvSpPr>
            <a:spLocks noGrp="1"/>
          </p:cNvSpPr>
          <p:nvPr>
            <p:ph type="sldNum" sz="quarter" idx="12"/>
          </p:nvPr>
        </p:nvSpPr>
        <p:spPr/>
        <p:txBody>
          <a:bodyPr/>
          <a:lstStyle/>
          <a:p>
            <a:fld id="{54AF7C35-82D3-4C2A-9217-482706844893}" type="slidenum">
              <a:rPr lang="fi-FI" smtClean="0">
                <a:solidFill>
                  <a:prstClr val="black">
                    <a:tint val="75000"/>
                  </a:prstClr>
                </a:solidFill>
              </a:rPr>
              <a:pPr/>
              <a:t>‹#›</a:t>
            </a:fld>
            <a:endParaRPr lang="fi-FI">
              <a:solidFill>
                <a:prstClr val="black">
                  <a:tint val="75000"/>
                </a:prstClr>
              </a:solidFill>
            </a:endParaRPr>
          </a:p>
        </p:txBody>
      </p:sp>
    </p:spTree>
    <p:extLst>
      <p:ext uri="{BB962C8B-B14F-4D97-AF65-F5344CB8AC3E}">
        <p14:creationId xmlns:p14="http://schemas.microsoft.com/office/powerpoint/2010/main" val="2070444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sv-FI"/>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sv-FI"/>
          </a:p>
        </p:txBody>
      </p:sp>
      <p:sp>
        <p:nvSpPr>
          <p:cNvPr id="4" name="Date Placeholder 3"/>
          <p:cNvSpPr>
            <a:spLocks noGrp="1"/>
          </p:cNvSpPr>
          <p:nvPr>
            <p:ph type="dt" sz="half" idx="10"/>
          </p:nvPr>
        </p:nvSpPr>
        <p:spPr/>
        <p:txBody>
          <a:bodyPr/>
          <a:lstStyle/>
          <a:p>
            <a:fld id="{265593E8-9861-4A5B-8AE1-D172A7692C19}" type="datetimeFigureOut">
              <a:rPr lang="sv-FI" smtClean="0"/>
              <a:t>05-05-2022</a:t>
            </a:fld>
            <a:endParaRPr lang="sv-FI"/>
          </a:p>
        </p:txBody>
      </p:sp>
      <p:sp>
        <p:nvSpPr>
          <p:cNvPr id="5" name="Footer Placeholder 4"/>
          <p:cNvSpPr>
            <a:spLocks noGrp="1"/>
          </p:cNvSpPr>
          <p:nvPr>
            <p:ph type="ftr" sz="quarter" idx="11"/>
          </p:nvPr>
        </p:nvSpPr>
        <p:spPr/>
        <p:txBody>
          <a:bodyPr/>
          <a:lstStyle/>
          <a:p>
            <a:endParaRPr lang="sv-FI"/>
          </a:p>
        </p:txBody>
      </p:sp>
      <p:sp>
        <p:nvSpPr>
          <p:cNvPr id="6" name="Slide Number Placeholder 5"/>
          <p:cNvSpPr>
            <a:spLocks noGrp="1"/>
          </p:cNvSpPr>
          <p:nvPr>
            <p:ph type="sldNum" sz="quarter" idx="12"/>
          </p:nvPr>
        </p:nvSpPr>
        <p:spPr/>
        <p:txBody>
          <a:bodyPr/>
          <a:lstStyle/>
          <a:p>
            <a:fld id="{CC35D356-52A5-4DD4-9FE5-DAD2FBCDE88B}" type="slidenum">
              <a:rPr lang="sv-FI" smtClean="0"/>
              <a:t>‹#›</a:t>
            </a:fld>
            <a:endParaRPr lang="sv-FI"/>
          </a:p>
        </p:txBody>
      </p:sp>
    </p:spTree>
    <p:extLst>
      <p:ext uri="{BB962C8B-B14F-4D97-AF65-F5344CB8AC3E}">
        <p14:creationId xmlns:p14="http://schemas.microsoft.com/office/powerpoint/2010/main" val="13001849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sv-FI"/>
          </a:p>
        </p:txBody>
      </p:sp>
      <p:sp>
        <p:nvSpPr>
          <p:cNvPr id="3" name="Date Placeholder 2"/>
          <p:cNvSpPr>
            <a:spLocks noGrp="1"/>
          </p:cNvSpPr>
          <p:nvPr>
            <p:ph type="dt" sz="half" idx="10"/>
          </p:nvPr>
        </p:nvSpPr>
        <p:spPr/>
        <p:txBody>
          <a:bodyPr/>
          <a:lstStyle/>
          <a:p>
            <a:fld id="{265593E8-9861-4A5B-8AE1-D172A7692C19}" type="datetimeFigureOut">
              <a:rPr lang="sv-FI" smtClean="0"/>
              <a:t>05-05-2022</a:t>
            </a:fld>
            <a:endParaRPr lang="sv-FI"/>
          </a:p>
        </p:txBody>
      </p:sp>
      <p:sp>
        <p:nvSpPr>
          <p:cNvPr id="4" name="Footer Placeholder 3"/>
          <p:cNvSpPr>
            <a:spLocks noGrp="1"/>
          </p:cNvSpPr>
          <p:nvPr>
            <p:ph type="ftr" sz="quarter" idx="11"/>
          </p:nvPr>
        </p:nvSpPr>
        <p:spPr/>
        <p:txBody>
          <a:bodyPr/>
          <a:lstStyle/>
          <a:p>
            <a:endParaRPr lang="sv-FI"/>
          </a:p>
        </p:txBody>
      </p:sp>
      <p:sp>
        <p:nvSpPr>
          <p:cNvPr id="5" name="Slide Number Placeholder 4"/>
          <p:cNvSpPr>
            <a:spLocks noGrp="1"/>
          </p:cNvSpPr>
          <p:nvPr>
            <p:ph type="sldNum" sz="quarter" idx="12"/>
          </p:nvPr>
        </p:nvSpPr>
        <p:spPr/>
        <p:txBody>
          <a:bodyPr/>
          <a:lstStyle/>
          <a:p>
            <a:fld id="{CC35D356-52A5-4DD4-9FE5-DAD2FBCDE88B}" type="slidenum">
              <a:rPr lang="sv-FI" smtClean="0"/>
              <a:t>‹#›</a:t>
            </a:fld>
            <a:endParaRPr lang="sv-FI"/>
          </a:p>
        </p:txBody>
      </p:sp>
    </p:spTree>
    <p:extLst>
      <p:ext uri="{BB962C8B-B14F-4D97-AF65-F5344CB8AC3E}">
        <p14:creationId xmlns:p14="http://schemas.microsoft.com/office/powerpoint/2010/main" val="7757016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5593E8-9861-4A5B-8AE1-D172A7692C19}" type="datetimeFigureOut">
              <a:rPr lang="sv-FI" smtClean="0"/>
              <a:t>05-05-2022</a:t>
            </a:fld>
            <a:endParaRPr lang="sv-FI"/>
          </a:p>
        </p:txBody>
      </p:sp>
      <p:sp>
        <p:nvSpPr>
          <p:cNvPr id="3" name="Footer Placeholder 2"/>
          <p:cNvSpPr>
            <a:spLocks noGrp="1"/>
          </p:cNvSpPr>
          <p:nvPr>
            <p:ph type="ftr" sz="quarter" idx="11"/>
          </p:nvPr>
        </p:nvSpPr>
        <p:spPr/>
        <p:txBody>
          <a:bodyPr/>
          <a:lstStyle/>
          <a:p>
            <a:endParaRPr lang="sv-FI"/>
          </a:p>
        </p:txBody>
      </p:sp>
      <p:sp>
        <p:nvSpPr>
          <p:cNvPr id="4" name="Slide Number Placeholder 3"/>
          <p:cNvSpPr>
            <a:spLocks noGrp="1"/>
          </p:cNvSpPr>
          <p:nvPr>
            <p:ph type="sldNum" sz="quarter" idx="12"/>
          </p:nvPr>
        </p:nvSpPr>
        <p:spPr/>
        <p:txBody>
          <a:bodyPr/>
          <a:lstStyle/>
          <a:p>
            <a:fld id="{CC35D356-52A5-4DD4-9FE5-DAD2FBCDE88B}" type="slidenum">
              <a:rPr lang="sv-FI" smtClean="0"/>
              <a:t>‹#›</a:t>
            </a:fld>
            <a:endParaRPr lang="sv-FI"/>
          </a:p>
        </p:txBody>
      </p:sp>
    </p:spTree>
    <p:extLst>
      <p:ext uri="{BB962C8B-B14F-4D97-AF65-F5344CB8AC3E}">
        <p14:creationId xmlns:p14="http://schemas.microsoft.com/office/powerpoint/2010/main" val="1094710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Perustyyli_taustaväri_2">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idx="1"/>
          </p:nvPr>
        </p:nvSpPr>
        <p:spPr>
          <a:xfrm>
            <a:off x="609600" y="2396438"/>
            <a:ext cx="10972800" cy="351242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89FF5115-1FCB-4095-A6F5-C24274A445A1}" type="datetime1">
              <a:rPr lang="fi-FI" smtClean="0"/>
              <a:t>5.5.2022</a:t>
            </a:fld>
            <a:endParaRPr lang="fi-FI"/>
          </a:p>
        </p:txBody>
      </p:sp>
      <p:sp>
        <p:nvSpPr>
          <p:cNvPr id="6" name="Dian numeron paikkamerkki 5"/>
          <p:cNvSpPr>
            <a:spLocks noGrp="1"/>
          </p:cNvSpPr>
          <p:nvPr>
            <p:ph type="sldNum" sz="quarter" idx="12"/>
          </p:nvPr>
        </p:nvSpPr>
        <p:spPr/>
        <p:txBody>
          <a:bodyPr/>
          <a:lstStyle/>
          <a:p>
            <a:fld id="{E0F74257-E84A-0043-9132-DCF93C3570B0}" type="slidenum">
              <a:rPr lang="fi-FI" smtClean="0"/>
              <a:t>‹#›</a:t>
            </a:fld>
            <a:endParaRPr lang="fi-FI"/>
          </a:p>
        </p:txBody>
      </p:sp>
    </p:spTree>
    <p:extLst>
      <p:ext uri="{BB962C8B-B14F-4D97-AF65-F5344CB8AC3E}">
        <p14:creationId xmlns:p14="http://schemas.microsoft.com/office/powerpoint/2010/main" val="603446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nehåll /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1CCC9F-863F-4912-9980-8F52D255222E}"/>
              </a:ext>
            </a:extLst>
          </p:cNvPr>
          <p:cNvSpPr>
            <a:spLocks noGrp="1"/>
          </p:cNvSpPr>
          <p:nvPr>
            <p:ph type="title" hasCustomPrompt="1"/>
          </p:nvPr>
        </p:nvSpPr>
        <p:spPr>
          <a:xfrm>
            <a:off x="1853391" y="762946"/>
            <a:ext cx="4491680" cy="1563565"/>
          </a:xfrm>
        </p:spPr>
        <p:txBody>
          <a:bodyPr>
            <a:normAutofit/>
          </a:bodyPr>
          <a:lstStyle>
            <a:lvl1pPr>
              <a:defRPr sz="3200" b="1"/>
            </a:lvl1pPr>
          </a:lstStyle>
          <a:p>
            <a:r>
              <a:rPr lang="sv-SE"/>
              <a:t>Klicka för att sätta </a:t>
            </a:r>
            <a:br>
              <a:rPr lang="sv-SE"/>
            </a:br>
            <a:r>
              <a:rPr lang="sv-SE"/>
              <a:t>rubriken</a:t>
            </a:r>
            <a:endParaRPr lang="fi-FI"/>
          </a:p>
        </p:txBody>
      </p:sp>
      <p:sp>
        <p:nvSpPr>
          <p:cNvPr id="3" name="Sisällön paikkamerkki 2">
            <a:extLst>
              <a:ext uri="{FF2B5EF4-FFF2-40B4-BE49-F238E27FC236}">
                <a16:creationId xmlns:a16="http://schemas.microsoft.com/office/drawing/2014/main" id="{76D1FF4A-38CC-40DC-83BE-DDE4BF5548B2}"/>
              </a:ext>
            </a:extLst>
          </p:cNvPr>
          <p:cNvSpPr>
            <a:spLocks noGrp="1"/>
          </p:cNvSpPr>
          <p:nvPr>
            <p:ph sz="half" idx="1" hasCustomPrompt="1"/>
          </p:nvPr>
        </p:nvSpPr>
        <p:spPr>
          <a:xfrm>
            <a:off x="1853390" y="2326511"/>
            <a:ext cx="4491680" cy="3850452"/>
          </a:xfrm>
        </p:spPr>
        <p:txBody>
          <a:bodyPr>
            <a:normAutofit/>
          </a:bodyPr>
          <a:lstStyle>
            <a:lvl1pPr marL="457200" indent="-457200">
              <a:buFont typeface="Arial" panose="020B0604020202020204" pitchFamily="34" charset="0"/>
              <a:buChar char="•"/>
              <a:defRPr sz="2400"/>
            </a:lvl1pPr>
          </a:lstStyle>
          <a:p>
            <a:pPr algn="l"/>
            <a:r>
              <a:rPr lang="sv-SE" b="0" i="0">
                <a:effectLst/>
                <a:latin typeface="Segoe UI" panose="020B0502040204020203" pitchFamily="34" charset="0"/>
              </a:rPr>
              <a:t>Klicka för att sätta texten</a:t>
            </a:r>
          </a:p>
        </p:txBody>
      </p:sp>
      <p:sp>
        <p:nvSpPr>
          <p:cNvPr id="9" name="Sisällön paikkamerkki 2">
            <a:extLst>
              <a:ext uri="{FF2B5EF4-FFF2-40B4-BE49-F238E27FC236}">
                <a16:creationId xmlns:a16="http://schemas.microsoft.com/office/drawing/2014/main" id="{1DA025EC-89A3-44CB-B84C-6A8DB57CA696}"/>
              </a:ext>
            </a:extLst>
          </p:cNvPr>
          <p:cNvSpPr>
            <a:spLocks noGrp="1"/>
          </p:cNvSpPr>
          <p:nvPr>
            <p:ph sz="half" idx="10" hasCustomPrompt="1"/>
          </p:nvPr>
        </p:nvSpPr>
        <p:spPr>
          <a:xfrm>
            <a:off x="6772099" y="2326511"/>
            <a:ext cx="4385897" cy="3850452"/>
          </a:xfrm>
        </p:spPr>
        <p:txBody>
          <a:bodyPr>
            <a:normAutofit/>
          </a:bodyPr>
          <a:lstStyle>
            <a:lvl1pPr marL="457200" indent="-457200">
              <a:buFont typeface="Arial" panose="020B0604020202020204" pitchFamily="34" charset="0"/>
              <a:buChar char="•"/>
              <a:defRPr sz="2400">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vl6pPr>
              <a:defRPr>
                <a:solidFill>
                  <a:schemeClr val="accent6"/>
                </a:solidFill>
              </a:defRPr>
            </a:lvl6pPr>
          </a:lstStyle>
          <a:p>
            <a:pPr lvl="0"/>
            <a:r>
              <a:rPr lang="fi-FI"/>
              <a:t>Lisää teksti napsauttamalla</a:t>
            </a:r>
          </a:p>
          <a:p>
            <a:pPr lvl="1"/>
            <a:r>
              <a:rPr lang="fi-FI"/>
              <a:t>Lisää teksti napsauttamalla</a:t>
            </a:r>
          </a:p>
          <a:p>
            <a:pPr lvl="2"/>
            <a:r>
              <a:rPr lang="fi-FI"/>
              <a:t>Lisää teksti napsauttamalla</a:t>
            </a:r>
          </a:p>
          <a:p>
            <a:pPr lvl="3"/>
            <a:r>
              <a:rPr lang="fi-FI"/>
              <a:t>Lisää teksti napsauttamalla</a:t>
            </a:r>
          </a:p>
          <a:p>
            <a:pPr lvl="4"/>
            <a:r>
              <a:rPr lang="fi-FI"/>
              <a:t>Lisää teksti napsauttamalla</a:t>
            </a:r>
          </a:p>
          <a:p>
            <a:pPr lvl="5"/>
            <a:r>
              <a:rPr lang="fi-FI"/>
              <a:t>Lisää teksti napsauttamalla</a:t>
            </a:r>
          </a:p>
        </p:txBody>
      </p:sp>
      <p:sp>
        <p:nvSpPr>
          <p:cNvPr id="10" name="Tekstin paikkamerkki 2">
            <a:extLst>
              <a:ext uri="{FF2B5EF4-FFF2-40B4-BE49-F238E27FC236}">
                <a16:creationId xmlns:a16="http://schemas.microsoft.com/office/drawing/2014/main" id="{9F93FDB1-A50B-4EA5-BA80-557DB725D077}"/>
              </a:ext>
            </a:extLst>
          </p:cNvPr>
          <p:cNvSpPr>
            <a:spLocks noGrp="1"/>
          </p:cNvSpPr>
          <p:nvPr>
            <p:ph type="body" idx="11" hasCustomPrompt="1"/>
          </p:nvPr>
        </p:nvSpPr>
        <p:spPr>
          <a:xfrm>
            <a:off x="6772101" y="762946"/>
            <a:ext cx="4385896" cy="1563564"/>
          </a:xfrm>
        </p:spPr>
        <p:txBody>
          <a:bodyPr anchor="ctr">
            <a:normAutofit/>
          </a:bodyPr>
          <a:lstStyle>
            <a:lvl1pPr marL="0" indent="0">
              <a:buNone/>
              <a:defRPr sz="3200" b="1">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Lisää otsikko napsauttamalla</a:t>
            </a:r>
          </a:p>
        </p:txBody>
      </p:sp>
    </p:spTree>
    <p:extLst>
      <p:ext uri="{BB962C8B-B14F-4D97-AF65-F5344CB8AC3E}">
        <p14:creationId xmlns:p14="http://schemas.microsoft.com/office/powerpoint/2010/main" val="13437103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1_Perustyyli_taustaväri_2">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Sisällön paikkamerkki 2"/>
          <p:cNvSpPr>
            <a:spLocks noGrp="1"/>
          </p:cNvSpPr>
          <p:nvPr>
            <p:ph idx="1"/>
          </p:nvPr>
        </p:nvSpPr>
        <p:spPr>
          <a:xfrm>
            <a:off x="609600" y="2396438"/>
            <a:ext cx="10972800" cy="3512421"/>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332C200A-E806-43BD-8C13-A43804BBEA41}" type="datetime1">
              <a:rPr lang="fi-FI" smtClean="0"/>
              <a:t>5.5.2022</a:t>
            </a:fld>
            <a:endParaRPr lang="fi-FI"/>
          </a:p>
        </p:txBody>
      </p:sp>
      <p:sp>
        <p:nvSpPr>
          <p:cNvPr id="6" name="Dian numeron paikkamerkki 5"/>
          <p:cNvSpPr>
            <a:spLocks noGrp="1"/>
          </p:cNvSpPr>
          <p:nvPr>
            <p:ph type="sldNum" sz="quarter" idx="12"/>
          </p:nvPr>
        </p:nvSpPr>
        <p:spPr/>
        <p:txBody>
          <a:bodyPr/>
          <a:lstStyle/>
          <a:p>
            <a:fld id="{E0F74257-E84A-0043-9132-DCF93C3570B0}" type="slidenum">
              <a:rPr lang="fi-FI" smtClean="0"/>
              <a:t>‹#›</a:t>
            </a:fld>
            <a:endParaRPr lang="fi-FI"/>
          </a:p>
        </p:txBody>
      </p:sp>
    </p:spTree>
    <p:extLst>
      <p:ext uri="{BB962C8B-B14F-4D97-AF65-F5344CB8AC3E}">
        <p14:creationId xmlns:p14="http://schemas.microsoft.com/office/powerpoint/2010/main" val="27386086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Perustyyli_taustaväri_4">
    <p:spTree>
      <p:nvGrpSpPr>
        <p:cNvPr id="1" name=""/>
        <p:cNvGrpSpPr/>
        <p:nvPr/>
      </p:nvGrpSpPr>
      <p:grpSpPr>
        <a:xfrm>
          <a:off x="0" y="0"/>
          <a:ext cx="0" cy="0"/>
          <a:chOff x="0" y="0"/>
          <a:chExt cx="0" cy="0"/>
        </a:xfrm>
      </p:grpSpPr>
      <p:sp>
        <p:nvSpPr>
          <p:cNvPr id="2" name="Otsikko 1"/>
          <p:cNvSpPr>
            <a:spLocks noGrp="1"/>
          </p:cNvSpPr>
          <p:nvPr>
            <p:ph type="title"/>
          </p:nvPr>
        </p:nvSpPr>
        <p:spPr>
          <a:xfrm>
            <a:off x="609600" y="1247898"/>
            <a:ext cx="10972800" cy="839305"/>
          </a:xfrm>
        </p:spPr>
        <p:txBody>
          <a:bodyPr/>
          <a:lstStyle/>
          <a:p>
            <a:r>
              <a:rPr lang="fi-FI"/>
              <a:t>Muokkaa perustyylejä naps.</a:t>
            </a:r>
          </a:p>
        </p:txBody>
      </p:sp>
      <p:sp>
        <p:nvSpPr>
          <p:cNvPr id="3" name="Sisällön paikkamerkki 2"/>
          <p:cNvSpPr>
            <a:spLocks noGrp="1"/>
          </p:cNvSpPr>
          <p:nvPr>
            <p:ph sz="half" idx="1"/>
          </p:nvPr>
        </p:nvSpPr>
        <p:spPr>
          <a:xfrm>
            <a:off x="609600" y="2236530"/>
            <a:ext cx="5384800" cy="3594428"/>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97600" y="2236530"/>
            <a:ext cx="5384800" cy="3594427"/>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5012797A-DDF8-488D-84D7-E1CB290D116F}" type="datetime1">
              <a:rPr lang="fi-FI" smtClean="0"/>
              <a:t>5.5.2022</a:t>
            </a:fld>
            <a:endParaRPr lang="fi-FI"/>
          </a:p>
        </p:txBody>
      </p:sp>
      <p:sp>
        <p:nvSpPr>
          <p:cNvPr id="7" name="Dian numeron paikkamerkki 6"/>
          <p:cNvSpPr>
            <a:spLocks noGrp="1"/>
          </p:cNvSpPr>
          <p:nvPr>
            <p:ph type="sldNum" sz="quarter" idx="12"/>
          </p:nvPr>
        </p:nvSpPr>
        <p:spPr/>
        <p:txBody>
          <a:bodyPr/>
          <a:lstStyle/>
          <a:p>
            <a:fld id="{E0F74257-E84A-0043-9132-DCF93C3570B0}" type="slidenum">
              <a:rPr lang="fi-FI" smtClean="0"/>
              <a:t>‹#›</a:t>
            </a:fld>
            <a:endParaRPr lang="fi-FI"/>
          </a:p>
        </p:txBody>
      </p:sp>
    </p:spTree>
    <p:extLst>
      <p:ext uri="{BB962C8B-B14F-4D97-AF65-F5344CB8AC3E}">
        <p14:creationId xmlns:p14="http://schemas.microsoft.com/office/powerpoint/2010/main" val="31673988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mslag / Kansi">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9171C9EA-1BEC-4619-B728-CEDDB184F91C}"/>
              </a:ext>
              <a:ext uri="{C183D7F6-B498-43B3-948B-1728B52AA6E4}">
                <adec:decorative xmlns:adec="http://schemas.microsoft.com/office/drawing/2017/decorative" val="1"/>
              </a:ext>
            </a:extLst>
          </p:cNvPr>
          <p:cNvSpPr/>
          <p:nvPr userDrawn="1"/>
        </p:nvSpPr>
        <p:spPr>
          <a:xfrm>
            <a:off x="1122744" y="0"/>
            <a:ext cx="1106925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BD9989D6-F31F-4EC5-946F-B333986A8700}"/>
              </a:ext>
            </a:extLst>
          </p:cNvPr>
          <p:cNvSpPr>
            <a:spLocks noGrp="1"/>
          </p:cNvSpPr>
          <p:nvPr>
            <p:ph type="title" hasCustomPrompt="1"/>
          </p:nvPr>
        </p:nvSpPr>
        <p:spPr>
          <a:xfrm>
            <a:off x="2200100" y="914885"/>
            <a:ext cx="7911566" cy="1486918"/>
          </a:xfrm>
        </p:spPr>
        <p:txBody>
          <a:bodyPr anchor="b">
            <a:normAutofit/>
          </a:bodyPr>
          <a:lstStyle>
            <a:lvl1pPr>
              <a:defRPr sz="4600" b="1">
                <a:solidFill>
                  <a:schemeClr val="bg1"/>
                </a:solidFill>
              </a:defRPr>
            </a:lvl1pPr>
          </a:lstStyle>
          <a:p>
            <a:r>
              <a:rPr lang="sv-SE"/>
              <a:t>Klicka för att sätta </a:t>
            </a:r>
            <a:br>
              <a:rPr lang="sv-SE"/>
            </a:br>
            <a:r>
              <a:rPr lang="sv-SE"/>
              <a:t>rubriken</a:t>
            </a:r>
            <a:endParaRPr lang="fi-FI"/>
          </a:p>
        </p:txBody>
      </p:sp>
      <p:sp>
        <p:nvSpPr>
          <p:cNvPr id="3" name="Tekstin paikkamerkki 2">
            <a:extLst>
              <a:ext uri="{FF2B5EF4-FFF2-40B4-BE49-F238E27FC236}">
                <a16:creationId xmlns:a16="http://schemas.microsoft.com/office/drawing/2014/main" id="{316C2E39-1FFB-4EB1-83CE-55B81ACB00AE}"/>
              </a:ext>
            </a:extLst>
          </p:cNvPr>
          <p:cNvSpPr>
            <a:spLocks noGrp="1"/>
          </p:cNvSpPr>
          <p:nvPr>
            <p:ph type="body" idx="1" hasCustomPrompt="1"/>
          </p:nvPr>
        </p:nvSpPr>
        <p:spPr>
          <a:xfrm>
            <a:off x="2176950" y="4108279"/>
            <a:ext cx="7934716" cy="347919"/>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sv-SE" b="0" i="0">
                <a:effectLst/>
                <a:latin typeface="Segoe UI" panose="020B0502040204020203" pitchFamily="34" charset="0"/>
              </a:rPr>
              <a:t>Klicka för att sätta underrubriken</a:t>
            </a:r>
          </a:p>
        </p:txBody>
      </p:sp>
      <p:sp>
        <p:nvSpPr>
          <p:cNvPr id="11" name="Tekstin paikkamerkki 2">
            <a:extLst>
              <a:ext uri="{FF2B5EF4-FFF2-40B4-BE49-F238E27FC236}">
                <a16:creationId xmlns:a16="http://schemas.microsoft.com/office/drawing/2014/main" id="{708E07BC-A1CA-496B-A61F-21E71CE604A9}"/>
              </a:ext>
            </a:extLst>
          </p:cNvPr>
          <p:cNvSpPr>
            <a:spLocks noGrp="1"/>
          </p:cNvSpPr>
          <p:nvPr>
            <p:ph type="body" idx="10" hasCustomPrompt="1"/>
          </p:nvPr>
        </p:nvSpPr>
        <p:spPr>
          <a:xfrm>
            <a:off x="2200100" y="2424953"/>
            <a:ext cx="7911566" cy="1334867"/>
          </a:xfrm>
        </p:spPr>
        <p:txBody>
          <a:bodyPr>
            <a:noAutofit/>
          </a:bodyPr>
          <a:lstStyle>
            <a:lvl1pPr marL="0" indent="0">
              <a:buNone/>
              <a:defRPr sz="46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Lisää otsikko napsauttamalla</a:t>
            </a:r>
          </a:p>
        </p:txBody>
      </p:sp>
      <p:sp>
        <p:nvSpPr>
          <p:cNvPr id="13" name="Tekstin paikkamerkki 2">
            <a:extLst>
              <a:ext uri="{FF2B5EF4-FFF2-40B4-BE49-F238E27FC236}">
                <a16:creationId xmlns:a16="http://schemas.microsoft.com/office/drawing/2014/main" id="{AC70D423-A53E-412A-A2A0-552FE725DCAE}"/>
              </a:ext>
            </a:extLst>
          </p:cNvPr>
          <p:cNvSpPr>
            <a:spLocks noGrp="1"/>
          </p:cNvSpPr>
          <p:nvPr>
            <p:ph type="body" idx="11" hasCustomPrompt="1"/>
          </p:nvPr>
        </p:nvSpPr>
        <p:spPr>
          <a:xfrm>
            <a:off x="2176950" y="4469073"/>
            <a:ext cx="7934716" cy="358516"/>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Lisää alaotsikko napsauttamalla</a:t>
            </a:r>
          </a:p>
        </p:txBody>
      </p:sp>
      <p:pic>
        <p:nvPicPr>
          <p:cNvPr id="5" name="Kuva 4">
            <a:extLst>
              <a:ext uri="{FF2B5EF4-FFF2-40B4-BE49-F238E27FC236}">
                <a16:creationId xmlns:a16="http://schemas.microsoft.com/office/drawing/2014/main" id="{977A0A71-A835-403F-AD0D-5E408F30A0E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86218" y="5824812"/>
            <a:ext cx="3688466" cy="608776"/>
          </a:xfrm>
          <a:prstGeom prst="rect">
            <a:avLst/>
          </a:prstGeom>
        </p:spPr>
      </p:pic>
      <p:sp>
        <p:nvSpPr>
          <p:cNvPr id="14" name="Tekstin paikkamerkki 2">
            <a:extLst>
              <a:ext uri="{FF2B5EF4-FFF2-40B4-BE49-F238E27FC236}">
                <a16:creationId xmlns:a16="http://schemas.microsoft.com/office/drawing/2014/main" id="{228ECC36-F686-4B0E-B126-D1ED6CF08A34}"/>
              </a:ext>
            </a:extLst>
          </p:cNvPr>
          <p:cNvSpPr>
            <a:spLocks noGrp="1"/>
          </p:cNvSpPr>
          <p:nvPr>
            <p:ph type="body" idx="13" hasCustomPrompt="1"/>
          </p:nvPr>
        </p:nvSpPr>
        <p:spPr>
          <a:xfrm>
            <a:off x="2184667" y="5924891"/>
            <a:ext cx="4443769" cy="233637"/>
          </a:xfrm>
        </p:spPr>
        <p:txBody>
          <a:bodyPr>
            <a:noAutofit/>
          </a:bodyPr>
          <a:lstStyle>
            <a:lvl1pPr marL="0" indent="0">
              <a:lnSpc>
                <a:spcPts val="1200"/>
              </a:lnSpc>
              <a:spcBef>
                <a:spcPts val="600"/>
              </a:spcBef>
              <a:buNone/>
              <a:defRPr sz="1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fi-FI" b="0" i="0" err="1">
                <a:effectLst/>
                <a:latin typeface="Segoe UI" panose="020B0502040204020203" pitchFamily="34" charset="0"/>
              </a:rPr>
              <a:t>Författarinformation</a:t>
            </a:r>
            <a:r>
              <a:rPr lang="fi-FI" b="0" i="0">
                <a:effectLst/>
                <a:latin typeface="Segoe UI" panose="020B0502040204020203" pitchFamily="34" charset="0"/>
              </a:rPr>
              <a:t> </a:t>
            </a:r>
            <a:r>
              <a:rPr lang="fi-FI" b="0" i="0" err="1">
                <a:effectLst/>
                <a:latin typeface="Segoe UI" panose="020B0502040204020203" pitchFamily="34" charset="0"/>
              </a:rPr>
              <a:t>Förnamn</a:t>
            </a:r>
            <a:r>
              <a:rPr lang="fi-FI" b="0" i="0">
                <a:effectLst/>
                <a:latin typeface="Segoe UI" panose="020B0502040204020203" pitchFamily="34" charset="0"/>
              </a:rPr>
              <a:t> </a:t>
            </a:r>
            <a:r>
              <a:rPr lang="fi-FI" b="0" i="0" err="1">
                <a:effectLst/>
                <a:latin typeface="Segoe UI" panose="020B0502040204020203" pitchFamily="34" charset="0"/>
              </a:rPr>
              <a:t>Efternamn</a:t>
            </a:r>
            <a:r>
              <a:rPr lang="fi-FI" b="0" i="0">
                <a:effectLst/>
                <a:latin typeface="Segoe UI" panose="020B0502040204020203" pitchFamily="34" charset="0"/>
              </a:rPr>
              <a:t> | Datum</a:t>
            </a:r>
          </a:p>
        </p:txBody>
      </p:sp>
      <p:sp>
        <p:nvSpPr>
          <p:cNvPr id="15" name="Tekstin paikkamerkki 2">
            <a:extLst>
              <a:ext uri="{FF2B5EF4-FFF2-40B4-BE49-F238E27FC236}">
                <a16:creationId xmlns:a16="http://schemas.microsoft.com/office/drawing/2014/main" id="{78223105-2747-431E-92BF-E23275C725C8}"/>
              </a:ext>
            </a:extLst>
          </p:cNvPr>
          <p:cNvSpPr>
            <a:spLocks noGrp="1"/>
          </p:cNvSpPr>
          <p:nvPr>
            <p:ph type="body" idx="14" hasCustomPrompt="1"/>
          </p:nvPr>
        </p:nvSpPr>
        <p:spPr>
          <a:xfrm>
            <a:off x="2184666" y="6176284"/>
            <a:ext cx="4443769" cy="233637"/>
          </a:xfrm>
        </p:spPr>
        <p:txBody>
          <a:bodyPr>
            <a:noAutofit/>
          </a:bodyPr>
          <a:lstStyle>
            <a:lvl1pPr marL="0" indent="0">
              <a:lnSpc>
                <a:spcPts val="1200"/>
              </a:lnSpc>
              <a:spcBef>
                <a:spcPts val="600"/>
              </a:spcBef>
              <a:buNone/>
              <a:defRPr sz="12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Tekijätiedot Etunimi Sukunimi | päivämäärä</a:t>
            </a:r>
          </a:p>
        </p:txBody>
      </p:sp>
    </p:spTree>
    <p:extLst>
      <p:ext uri="{BB962C8B-B14F-4D97-AF65-F5344CB8AC3E}">
        <p14:creationId xmlns:p14="http://schemas.microsoft.com/office/powerpoint/2010/main" val="33180443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mslag + bild / Kansi + kuv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9171C9EA-1BEC-4619-B728-CEDDB184F91C}"/>
              </a:ext>
              <a:ext uri="{C183D7F6-B498-43B3-948B-1728B52AA6E4}">
                <adec:decorative xmlns:adec="http://schemas.microsoft.com/office/drawing/2017/decorative" val="1"/>
              </a:ext>
            </a:extLst>
          </p:cNvPr>
          <p:cNvSpPr/>
          <p:nvPr userDrawn="1"/>
        </p:nvSpPr>
        <p:spPr>
          <a:xfrm>
            <a:off x="1122744" y="0"/>
            <a:ext cx="1106925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BD9989D6-F31F-4EC5-946F-B333986A8700}"/>
              </a:ext>
            </a:extLst>
          </p:cNvPr>
          <p:cNvSpPr>
            <a:spLocks noGrp="1"/>
          </p:cNvSpPr>
          <p:nvPr>
            <p:ph type="title" hasCustomPrompt="1"/>
          </p:nvPr>
        </p:nvSpPr>
        <p:spPr>
          <a:xfrm>
            <a:off x="1745850" y="558169"/>
            <a:ext cx="4911522" cy="1486918"/>
          </a:xfrm>
        </p:spPr>
        <p:txBody>
          <a:bodyPr anchor="b">
            <a:normAutofit/>
          </a:bodyPr>
          <a:lstStyle>
            <a:lvl1pPr>
              <a:defRPr sz="3600" b="1">
                <a:solidFill>
                  <a:schemeClr val="bg1"/>
                </a:solidFill>
              </a:defRPr>
            </a:lvl1pPr>
          </a:lstStyle>
          <a:p>
            <a:r>
              <a:rPr lang="sv-SE"/>
              <a:t>Klicka för att sätta rubriken</a:t>
            </a:r>
            <a:endParaRPr lang="fi-FI"/>
          </a:p>
        </p:txBody>
      </p:sp>
      <p:sp>
        <p:nvSpPr>
          <p:cNvPr id="11" name="Tekstin paikkamerkki 2">
            <a:extLst>
              <a:ext uri="{FF2B5EF4-FFF2-40B4-BE49-F238E27FC236}">
                <a16:creationId xmlns:a16="http://schemas.microsoft.com/office/drawing/2014/main" id="{708E07BC-A1CA-496B-A61F-21E71CE604A9}"/>
              </a:ext>
            </a:extLst>
          </p:cNvPr>
          <p:cNvSpPr>
            <a:spLocks noGrp="1"/>
          </p:cNvSpPr>
          <p:nvPr>
            <p:ph type="body" idx="10" hasCustomPrompt="1"/>
          </p:nvPr>
        </p:nvSpPr>
        <p:spPr>
          <a:xfrm>
            <a:off x="1745850" y="2068237"/>
            <a:ext cx="4911522" cy="1318543"/>
          </a:xfrm>
        </p:spPr>
        <p:txBody>
          <a:bodyPr>
            <a:noAutofit/>
          </a:bodyPr>
          <a:lstStyle>
            <a:lvl1pPr marL="0" indent="0">
              <a:buNone/>
              <a:defRPr sz="36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Lisää otsikko napsauttamalla</a:t>
            </a:r>
          </a:p>
        </p:txBody>
      </p:sp>
      <p:sp>
        <p:nvSpPr>
          <p:cNvPr id="3" name="Tekstin paikkamerkki 2">
            <a:extLst>
              <a:ext uri="{FF2B5EF4-FFF2-40B4-BE49-F238E27FC236}">
                <a16:creationId xmlns:a16="http://schemas.microsoft.com/office/drawing/2014/main" id="{316C2E39-1FFB-4EB1-83CE-55B81ACB00AE}"/>
              </a:ext>
            </a:extLst>
          </p:cNvPr>
          <p:cNvSpPr>
            <a:spLocks noGrp="1"/>
          </p:cNvSpPr>
          <p:nvPr>
            <p:ph type="body" idx="1" hasCustomPrompt="1"/>
          </p:nvPr>
        </p:nvSpPr>
        <p:spPr>
          <a:xfrm>
            <a:off x="1745850" y="3754925"/>
            <a:ext cx="4911522" cy="400658"/>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sv-SE" b="0" i="0">
                <a:effectLst/>
                <a:latin typeface="Segoe UI" panose="020B0502040204020203" pitchFamily="34" charset="0"/>
              </a:rPr>
              <a:t>Klicka för att sätta underrubriken</a:t>
            </a:r>
          </a:p>
        </p:txBody>
      </p:sp>
      <p:sp>
        <p:nvSpPr>
          <p:cNvPr id="13" name="Tekstin paikkamerkki 2">
            <a:extLst>
              <a:ext uri="{FF2B5EF4-FFF2-40B4-BE49-F238E27FC236}">
                <a16:creationId xmlns:a16="http://schemas.microsoft.com/office/drawing/2014/main" id="{AC70D423-A53E-412A-A2A0-552FE725DCAE}"/>
              </a:ext>
            </a:extLst>
          </p:cNvPr>
          <p:cNvSpPr>
            <a:spLocks noGrp="1"/>
          </p:cNvSpPr>
          <p:nvPr>
            <p:ph type="body" idx="11" hasCustomPrompt="1"/>
          </p:nvPr>
        </p:nvSpPr>
        <p:spPr>
          <a:xfrm>
            <a:off x="1745850" y="4173594"/>
            <a:ext cx="4911522" cy="400658"/>
          </a:xfrm>
        </p:spPr>
        <p:txBody>
          <a:bodyPr>
            <a:normAutofit/>
          </a:bodyPr>
          <a:lstStyle>
            <a:lvl1pPr marL="0" indent="0">
              <a:buNone/>
              <a:defRPr sz="18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Lisää alaotsikko napsauttamalla</a:t>
            </a:r>
          </a:p>
        </p:txBody>
      </p:sp>
      <p:sp>
        <p:nvSpPr>
          <p:cNvPr id="14" name="Tekstin paikkamerkki 2">
            <a:extLst>
              <a:ext uri="{FF2B5EF4-FFF2-40B4-BE49-F238E27FC236}">
                <a16:creationId xmlns:a16="http://schemas.microsoft.com/office/drawing/2014/main" id="{228ECC36-F686-4B0E-B126-D1ED6CF08A34}"/>
              </a:ext>
            </a:extLst>
          </p:cNvPr>
          <p:cNvSpPr>
            <a:spLocks noGrp="1"/>
          </p:cNvSpPr>
          <p:nvPr>
            <p:ph type="body" idx="13" hasCustomPrompt="1"/>
          </p:nvPr>
        </p:nvSpPr>
        <p:spPr>
          <a:xfrm>
            <a:off x="1745850" y="4722474"/>
            <a:ext cx="4911521" cy="279730"/>
          </a:xfrm>
        </p:spPr>
        <p:txBody>
          <a:bodyPr>
            <a:noAutofit/>
          </a:bodyPr>
          <a:lstStyle>
            <a:lvl1pPr marL="0" indent="0">
              <a:lnSpc>
                <a:spcPts val="1200"/>
              </a:lnSpc>
              <a:spcBef>
                <a:spcPts val="600"/>
              </a:spcBef>
              <a:buNone/>
              <a:defRPr sz="1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fi-FI" b="0" i="0" err="1">
                <a:effectLst/>
                <a:latin typeface="Segoe UI" panose="020B0502040204020203" pitchFamily="34" charset="0"/>
              </a:rPr>
              <a:t>Författarinformation</a:t>
            </a:r>
            <a:r>
              <a:rPr lang="fi-FI" b="0" i="0">
                <a:effectLst/>
                <a:latin typeface="Segoe UI" panose="020B0502040204020203" pitchFamily="34" charset="0"/>
              </a:rPr>
              <a:t> </a:t>
            </a:r>
            <a:r>
              <a:rPr lang="fi-FI" b="0" i="0" err="1">
                <a:effectLst/>
                <a:latin typeface="Segoe UI" panose="020B0502040204020203" pitchFamily="34" charset="0"/>
              </a:rPr>
              <a:t>Förnamn</a:t>
            </a:r>
            <a:r>
              <a:rPr lang="fi-FI" b="0" i="0">
                <a:effectLst/>
                <a:latin typeface="Segoe UI" panose="020B0502040204020203" pitchFamily="34" charset="0"/>
              </a:rPr>
              <a:t> </a:t>
            </a:r>
            <a:r>
              <a:rPr lang="fi-FI" b="0" i="0" err="1">
                <a:effectLst/>
                <a:latin typeface="Segoe UI" panose="020B0502040204020203" pitchFamily="34" charset="0"/>
              </a:rPr>
              <a:t>Efternamn</a:t>
            </a:r>
            <a:r>
              <a:rPr lang="fi-FI" b="0" i="0">
                <a:effectLst/>
                <a:latin typeface="Segoe UI" panose="020B0502040204020203" pitchFamily="34" charset="0"/>
              </a:rPr>
              <a:t> | Datum</a:t>
            </a:r>
          </a:p>
        </p:txBody>
      </p:sp>
      <p:sp>
        <p:nvSpPr>
          <p:cNvPr id="15" name="Tekstin paikkamerkki 2">
            <a:extLst>
              <a:ext uri="{FF2B5EF4-FFF2-40B4-BE49-F238E27FC236}">
                <a16:creationId xmlns:a16="http://schemas.microsoft.com/office/drawing/2014/main" id="{78223105-2747-431E-92BF-E23275C725C8}"/>
              </a:ext>
            </a:extLst>
          </p:cNvPr>
          <p:cNvSpPr>
            <a:spLocks noGrp="1"/>
          </p:cNvSpPr>
          <p:nvPr>
            <p:ph type="body" idx="14" hasCustomPrompt="1"/>
          </p:nvPr>
        </p:nvSpPr>
        <p:spPr>
          <a:xfrm>
            <a:off x="1745849" y="5025558"/>
            <a:ext cx="4911521" cy="279730"/>
          </a:xfrm>
        </p:spPr>
        <p:txBody>
          <a:bodyPr>
            <a:noAutofit/>
          </a:bodyPr>
          <a:lstStyle>
            <a:lvl1pPr marL="0" indent="0">
              <a:lnSpc>
                <a:spcPts val="1200"/>
              </a:lnSpc>
              <a:spcBef>
                <a:spcPts val="600"/>
              </a:spcBef>
              <a:buNone/>
              <a:defRPr sz="12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Tekijätiedot Etunimi Sukunimi | päivämäärä</a:t>
            </a:r>
          </a:p>
        </p:txBody>
      </p:sp>
      <p:pic>
        <p:nvPicPr>
          <p:cNvPr id="5" name="Kuva 4">
            <a:extLst>
              <a:ext uri="{FF2B5EF4-FFF2-40B4-BE49-F238E27FC236}">
                <a16:creationId xmlns:a16="http://schemas.microsoft.com/office/drawing/2014/main" id="{977A0A71-A835-403F-AD0D-5E408F30A0E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745849" y="5824812"/>
            <a:ext cx="3688466" cy="608776"/>
          </a:xfrm>
          <a:prstGeom prst="rect">
            <a:avLst/>
          </a:prstGeom>
        </p:spPr>
      </p:pic>
      <p:sp>
        <p:nvSpPr>
          <p:cNvPr id="10" name="Sisällön paikkamerkki 2">
            <a:extLst>
              <a:ext uri="{FF2B5EF4-FFF2-40B4-BE49-F238E27FC236}">
                <a16:creationId xmlns:a16="http://schemas.microsoft.com/office/drawing/2014/main" id="{B1E416C0-4E6D-428D-8B11-8AA4319A4838}"/>
              </a:ext>
            </a:extLst>
          </p:cNvPr>
          <p:cNvSpPr>
            <a:spLocks noGrp="1"/>
          </p:cNvSpPr>
          <p:nvPr>
            <p:ph sz="half" idx="15" hasCustomPrompt="1"/>
          </p:nvPr>
        </p:nvSpPr>
        <p:spPr>
          <a:xfrm>
            <a:off x="7209212" y="1"/>
            <a:ext cx="4980065" cy="6858000"/>
          </a:xfrm>
        </p:spPr>
        <p:txBody>
          <a:bodyPr>
            <a:normAutofit/>
          </a:bodyPr>
          <a:lstStyle>
            <a:lvl1pPr marL="0" indent="0">
              <a:buFont typeface="Arial" panose="020B0604020202020204" pitchFamily="34" charset="0"/>
              <a:buNone/>
              <a:defRPr sz="14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b="0" i="0" err="1">
                <a:effectLst/>
                <a:latin typeface="Segoe UI" panose="020B0502040204020203" pitchFamily="34" charset="0"/>
              </a:rPr>
              <a:t>Infoga</a:t>
            </a:r>
            <a:r>
              <a:rPr lang="fi-FI" b="0" i="0">
                <a:effectLst/>
                <a:latin typeface="Segoe UI" panose="020B0502040204020203" pitchFamily="34" charset="0"/>
              </a:rPr>
              <a:t> bild </a:t>
            </a:r>
            <a:r>
              <a:rPr lang="sv-SE" b="0" i="0">
                <a:effectLst/>
                <a:latin typeface="Segoe UI" panose="020B0502040204020203" pitchFamily="34" charset="0"/>
              </a:rPr>
              <a:t>/ </a:t>
            </a:r>
            <a:r>
              <a:rPr lang="fi-FI"/>
              <a:t>Lisää kuva</a:t>
            </a:r>
          </a:p>
        </p:txBody>
      </p:sp>
    </p:spTree>
    <p:extLst>
      <p:ext uri="{BB962C8B-B14F-4D97-AF65-F5344CB8AC3E}">
        <p14:creationId xmlns:p14="http://schemas.microsoft.com/office/powerpoint/2010/main" val="19362270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nnehåll /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1CCC9F-863F-4912-9980-8F52D255222E}"/>
              </a:ext>
            </a:extLst>
          </p:cNvPr>
          <p:cNvSpPr>
            <a:spLocks noGrp="1"/>
          </p:cNvSpPr>
          <p:nvPr>
            <p:ph type="title" hasCustomPrompt="1"/>
          </p:nvPr>
        </p:nvSpPr>
        <p:spPr>
          <a:xfrm>
            <a:off x="1853391" y="762946"/>
            <a:ext cx="4491680" cy="1563565"/>
          </a:xfrm>
        </p:spPr>
        <p:txBody>
          <a:bodyPr>
            <a:normAutofit/>
          </a:bodyPr>
          <a:lstStyle>
            <a:lvl1pPr>
              <a:defRPr sz="3200" b="1"/>
            </a:lvl1pPr>
          </a:lstStyle>
          <a:p>
            <a:r>
              <a:rPr lang="sv-SE"/>
              <a:t>Klicka för att sätta </a:t>
            </a:r>
            <a:br>
              <a:rPr lang="sv-SE"/>
            </a:br>
            <a:r>
              <a:rPr lang="sv-SE"/>
              <a:t>rubriken</a:t>
            </a:r>
            <a:endParaRPr lang="fi-FI"/>
          </a:p>
        </p:txBody>
      </p:sp>
      <p:sp>
        <p:nvSpPr>
          <p:cNvPr id="3" name="Sisällön paikkamerkki 2">
            <a:extLst>
              <a:ext uri="{FF2B5EF4-FFF2-40B4-BE49-F238E27FC236}">
                <a16:creationId xmlns:a16="http://schemas.microsoft.com/office/drawing/2014/main" id="{76D1FF4A-38CC-40DC-83BE-DDE4BF5548B2}"/>
              </a:ext>
            </a:extLst>
          </p:cNvPr>
          <p:cNvSpPr>
            <a:spLocks noGrp="1"/>
          </p:cNvSpPr>
          <p:nvPr>
            <p:ph sz="half" idx="1" hasCustomPrompt="1"/>
          </p:nvPr>
        </p:nvSpPr>
        <p:spPr>
          <a:xfrm>
            <a:off x="1853390" y="2326511"/>
            <a:ext cx="4491680" cy="3850452"/>
          </a:xfrm>
        </p:spPr>
        <p:txBody>
          <a:bodyPr>
            <a:normAutofit/>
          </a:bodyPr>
          <a:lstStyle>
            <a:lvl1pPr marL="457200" indent="-457200">
              <a:buFont typeface="Arial" panose="020B0604020202020204" pitchFamily="34" charset="0"/>
              <a:buChar char="•"/>
              <a:defRPr sz="2400"/>
            </a:lvl1pPr>
          </a:lstStyle>
          <a:p>
            <a:pPr algn="l"/>
            <a:r>
              <a:rPr lang="sv-SE" b="0" i="0">
                <a:effectLst/>
                <a:latin typeface="Segoe UI" panose="020B0502040204020203" pitchFamily="34" charset="0"/>
              </a:rPr>
              <a:t>Klicka för att sätta texten</a:t>
            </a:r>
          </a:p>
        </p:txBody>
      </p:sp>
      <p:sp>
        <p:nvSpPr>
          <p:cNvPr id="9" name="Sisällön paikkamerkki 2">
            <a:extLst>
              <a:ext uri="{FF2B5EF4-FFF2-40B4-BE49-F238E27FC236}">
                <a16:creationId xmlns:a16="http://schemas.microsoft.com/office/drawing/2014/main" id="{1DA025EC-89A3-44CB-B84C-6A8DB57CA696}"/>
              </a:ext>
            </a:extLst>
          </p:cNvPr>
          <p:cNvSpPr>
            <a:spLocks noGrp="1"/>
          </p:cNvSpPr>
          <p:nvPr>
            <p:ph sz="half" idx="10" hasCustomPrompt="1"/>
          </p:nvPr>
        </p:nvSpPr>
        <p:spPr>
          <a:xfrm>
            <a:off x="6772099" y="2326511"/>
            <a:ext cx="4385897" cy="3850452"/>
          </a:xfrm>
        </p:spPr>
        <p:txBody>
          <a:bodyPr>
            <a:normAutofit/>
          </a:bodyPr>
          <a:lstStyle>
            <a:lvl1pPr marL="457200" indent="-457200">
              <a:buFont typeface="Arial" panose="020B0604020202020204" pitchFamily="34" charset="0"/>
              <a:buChar char="•"/>
              <a:defRPr sz="2400">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vl6pPr>
              <a:defRPr>
                <a:solidFill>
                  <a:schemeClr val="accent6"/>
                </a:solidFill>
              </a:defRPr>
            </a:lvl6pPr>
          </a:lstStyle>
          <a:p>
            <a:pPr lvl="0"/>
            <a:r>
              <a:rPr lang="fi-FI"/>
              <a:t>Lisää teksti napsauttamalla</a:t>
            </a:r>
          </a:p>
          <a:p>
            <a:pPr lvl="1"/>
            <a:r>
              <a:rPr lang="fi-FI"/>
              <a:t>Lisää teksti napsauttamalla</a:t>
            </a:r>
          </a:p>
          <a:p>
            <a:pPr lvl="2"/>
            <a:r>
              <a:rPr lang="fi-FI"/>
              <a:t>Lisää teksti napsauttamalla</a:t>
            </a:r>
          </a:p>
          <a:p>
            <a:pPr lvl="3"/>
            <a:r>
              <a:rPr lang="fi-FI"/>
              <a:t>Lisää teksti napsauttamalla</a:t>
            </a:r>
          </a:p>
          <a:p>
            <a:pPr lvl="4"/>
            <a:r>
              <a:rPr lang="fi-FI"/>
              <a:t>Lisää teksti napsauttamalla</a:t>
            </a:r>
          </a:p>
          <a:p>
            <a:pPr lvl="5"/>
            <a:r>
              <a:rPr lang="fi-FI"/>
              <a:t>Lisää teksti napsauttamalla</a:t>
            </a:r>
          </a:p>
        </p:txBody>
      </p:sp>
      <p:sp>
        <p:nvSpPr>
          <p:cNvPr id="10" name="Tekstin paikkamerkki 2">
            <a:extLst>
              <a:ext uri="{FF2B5EF4-FFF2-40B4-BE49-F238E27FC236}">
                <a16:creationId xmlns:a16="http://schemas.microsoft.com/office/drawing/2014/main" id="{9F93FDB1-A50B-4EA5-BA80-557DB725D077}"/>
              </a:ext>
            </a:extLst>
          </p:cNvPr>
          <p:cNvSpPr>
            <a:spLocks noGrp="1"/>
          </p:cNvSpPr>
          <p:nvPr>
            <p:ph type="body" idx="11" hasCustomPrompt="1"/>
          </p:nvPr>
        </p:nvSpPr>
        <p:spPr>
          <a:xfrm>
            <a:off x="6772101" y="762946"/>
            <a:ext cx="4385896" cy="1563564"/>
          </a:xfrm>
        </p:spPr>
        <p:txBody>
          <a:bodyPr anchor="ctr">
            <a:normAutofit/>
          </a:bodyPr>
          <a:lstStyle>
            <a:lvl1pPr marL="0" indent="0">
              <a:buNone/>
              <a:defRPr sz="3200" b="1">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Lisää otsikko napsauttamalla</a:t>
            </a:r>
          </a:p>
        </p:txBody>
      </p:sp>
    </p:spTree>
    <p:extLst>
      <p:ext uri="{BB962C8B-B14F-4D97-AF65-F5344CB8AC3E}">
        <p14:creationId xmlns:p14="http://schemas.microsoft.com/office/powerpoint/2010/main" val="2889970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nehåll + bi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1CCC9F-863F-4912-9980-8F52D255222E}"/>
              </a:ext>
            </a:extLst>
          </p:cNvPr>
          <p:cNvSpPr>
            <a:spLocks noGrp="1"/>
          </p:cNvSpPr>
          <p:nvPr>
            <p:ph type="title" hasCustomPrompt="1"/>
          </p:nvPr>
        </p:nvSpPr>
        <p:spPr>
          <a:xfrm>
            <a:off x="1853391" y="762946"/>
            <a:ext cx="4491680" cy="1563565"/>
          </a:xfrm>
        </p:spPr>
        <p:txBody>
          <a:bodyPr>
            <a:normAutofit/>
          </a:bodyPr>
          <a:lstStyle>
            <a:lvl1pPr>
              <a:defRPr sz="3200" b="1"/>
            </a:lvl1pPr>
          </a:lstStyle>
          <a:p>
            <a:r>
              <a:rPr lang="sv-SE"/>
              <a:t>Klicka för att sätta </a:t>
            </a:r>
            <a:br>
              <a:rPr lang="sv-SE"/>
            </a:br>
            <a:r>
              <a:rPr lang="sv-SE"/>
              <a:t>rubriken</a:t>
            </a:r>
            <a:endParaRPr lang="fi-FI"/>
          </a:p>
        </p:txBody>
      </p:sp>
      <p:sp>
        <p:nvSpPr>
          <p:cNvPr id="3" name="Sisällön paikkamerkki 2">
            <a:extLst>
              <a:ext uri="{FF2B5EF4-FFF2-40B4-BE49-F238E27FC236}">
                <a16:creationId xmlns:a16="http://schemas.microsoft.com/office/drawing/2014/main" id="{76D1FF4A-38CC-40DC-83BE-DDE4BF5548B2}"/>
              </a:ext>
            </a:extLst>
          </p:cNvPr>
          <p:cNvSpPr>
            <a:spLocks noGrp="1"/>
          </p:cNvSpPr>
          <p:nvPr>
            <p:ph sz="half" idx="1" hasCustomPrompt="1"/>
          </p:nvPr>
        </p:nvSpPr>
        <p:spPr>
          <a:xfrm>
            <a:off x="1853390" y="2326511"/>
            <a:ext cx="4491680" cy="3850452"/>
          </a:xfrm>
        </p:spPr>
        <p:txBody>
          <a:bodyPr>
            <a:normAutofit/>
          </a:bodyPr>
          <a:lstStyle>
            <a:lvl1pPr marL="457200" indent="-457200">
              <a:buFont typeface="Arial" panose="020B0604020202020204" pitchFamily="34" charset="0"/>
              <a:buChar char="•"/>
              <a:defRPr sz="2400"/>
            </a:lvl1pPr>
          </a:lstStyle>
          <a:p>
            <a:pPr algn="l"/>
            <a:r>
              <a:rPr lang="sv-SE" b="0" i="0">
                <a:effectLst/>
                <a:latin typeface="Segoe UI" panose="020B0502040204020203" pitchFamily="34" charset="0"/>
              </a:rPr>
              <a:t>Klicka för att sätta texten</a:t>
            </a:r>
          </a:p>
        </p:txBody>
      </p:sp>
      <p:sp>
        <p:nvSpPr>
          <p:cNvPr id="9" name="Sisällön paikkamerkki 2">
            <a:extLst>
              <a:ext uri="{FF2B5EF4-FFF2-40B4-BE49-F238E27FC236}">
                <a16:creationId xmlns:a16="http://schemas.microsoft.com/office/drawing/2014/main" id="{1DA025EC-89A3-44CB-B84C-6A8DB57CA696}"/>
              </a:ext>
            </a:extLst>
          </p:cNvPr>
          <p:cNvSpPr>
            <a:spLocks noGrp="1"/>
          </p:cNvSpPr>
          <p:nvPr>
            <p:ph sz="half" idx="10" hasCustomPrompt="1"/>
          </p:nvPr>
        </p:nvSpPr>
        <p:spPr>
          <a:xfrm>
            <a:off x="6772099" y="762946"/>
            <a:ext cx="4385897" cy="5414017"/>
          </a:xfrm>
        </p:spPr>
        <p:txBody>
          <a:bodyPr>
            <a:normAutofit/>
          </a:bodyPr>
          <a:lstStyle>
            <a:lvl1pPr marL="0" indent="0">
              <a:buFont typeface="Arial" panose="020B0604020202020204" pitchFamily="34" charset="0"/>
              <a:buNone/>
              <a:defRPr sz="1400">
                <a:solidFill>
                  <a:schemeClr val="tx1"/>
                </a:solidFill>
              </a:defRPr>
            </a:lvl1pPr>
          </a:lstStyle>
          <a:p>
            <a:pPr algn="l"/>
            <a:r>
              <a:rPr lang="fi-FI" b="0" i="0" err="1">
                <a:effectLst/>
                <a:latin typeface="Segoe UI" panose="020B0502040204020203" pitchFamily="34" charset="0"/>
              </a:rPr>
              <a:t>Infoga</a:t>
            </a:r>
            <a:r>
              <a:rPr lang="fi-FI" b="0" i="0">
                <a:effectLst/>
                <a:latin typeface="Segoe UI" panose="020B0502040204020203" pitchFamily="34" charset="0"/>
              </a:rPr>
              <a:t> bild</a:t>
            </a:r>
          </a:p>
        </p:txBody>
      </p:sp>
    </p:spTree>
    <p:extLst>
      <p:ext uri="{BB962C8B-B14F-4D97-AF65-F5344CB8AC3E}">
        <p14:creationId xmlns:p14="http://schemas.microsoft.com/office/powerpoint/2010/main" val="4263513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isältö +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1CCC9F-863F-4912-9980-8F52D255222E}"/>
              </a:ext>
            </a:extLst>
          </p:cNvPr>
          <p:cNvSpPr>
            <a:spLocks noGrp="1"/>
          </p:cNvSpPr>
          <p:nvPr>
            <p:ph type="title" hasCustomPrompt="1"/>
          </p:nvPr>
        </p:nvSpPr>
        <p:spPr>
          <a:xfrm>
            <a:off x="1853391" y="762946"/>
            <a:ext cx="4491680" cy="1563565"/>
          </a:xfrm>
        </p:spPr>
        <p:txBody>
          <a:bodyPr>
            <a:normAutofit/>
          </a:bodyPr>
          <a:lstStyle>
            <a:lvl1pPr>
              <a:defRPr sz="3200" b="1">
                <a:solidFill>
                  <a:schemeClr val="accent5"/>
                </a:solidFill>
              </a:defRPr>
            </a:lvl1pPr>
          </a:lstStyle>
          <a:p>
            <a:r>
              <a:rPr lang="fi-FI"/>
              <a:t>Lisää otsikko</a:t>
            </a:r>
            <a:br>
              <a:rPr lang="fi-FI"/>
            </a:br>
            <a:r>
              <a:rPr lang="fi-FI"/>
              <a:t>napsauttamalla</a:t>
            </a:r>
          </a:p>
        </p:txBody>
      </p:sp>
      <p:sp>
        <p:nvSpPr>
          <p:cNvPr id="3" name="Sisällön paikkamerkki 2">
            <a:extLst>
              <a:ext uri="{FF2B5EF4-FFF2-40B4-BE49-F238E27FC236}">
                <a16:creationId xmlns:a16="http://schemas.microsoft.com/office/drawing/2014/main" id="{76D1FF4A-38CC-40DC-83BE-DDE4BF5548B2}"/>
              </a:ext>
            </a:extLst>
          </p:cNvPr>
          <p:cNvSpPr>
            <a:spLocks noGrp="1"/>
          </p:cNvSpPr>
          <p:nvPr>
            <p:ph sz="half" idx="1" hasCustomPrompt="1"/>
          </p:nvPr>
        </p:nvSpPr>
        <p:spPr>
          <a:xfrm>
            <a:off x="1853390" y="2326511"/>
            <a:ext cx="4491680" cy="3850452"/>
          </a:xfrm>
        </p:spPr>
        <p:txBody>
          <a:bodyPr>
            <a:normAutofit/>
          </a:bodyPr>
          <a:lstStyle>
            <a:lvl1pPr marL="457200" indent="-457200">
              <a:buFont typeface="Arial" panose="020B0604020202020204" pitchFamily="34" charset="0"/>
              <a:buChar char="•"/>
              <a:defRPr sz="2400">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vl6pPr>
              <a:defRPr>
                <a:solidFill>
                  <a:schemeClr val="accent6"/>
                </a:solidFill>
              </a:defRPr>
            </a:lvl6pPr>
          </a:lstStyle>
          <a:p>
            <a:pPr lvl="0"/>
            <a:r>
              <a:rPr lang="fi-FI"/>
              <a:t>Lisää teksti napsauttamalla</a:t>
            </a:r>
          </a:p>
          <a:p>
            <a:pPr lvl="1"/>
            <a:r>
              <a:rPr lang="fi-FI"/>
              <a:t>Lisää teksti napsauttamalla</a:t>
            </a:r>
          </a:p>
          <a:p>
            <a:pPr lvl="2"/>
            <a:r>
              <a:rPr lang="fi-FI"/>
              <a:t>Lisää teksti napsauttamalla</a:t>
            </a:r>
          </a:p>
          <a:p>
            <a:pPr lvl="3"/>
            <a:r>
              <a:rPr lang="fi-FI"/>
              <a:t>Lisää teksti napsauttamalla</a:t>
            </a:r>
          </a:p>
          <a:p>
            <a:pPr lvl="4"/>
            <a:r>
              <a:rPr lang="fi-FI"/>
              <a:t>Lisää teksti napsauttamalla</a:t>
            </a:r>
          </a:p>
          <a:p>
            <a:pPr lvl="5"/>
            <a:r>
              <a:rPr lang="fi-FI"/>
              <a:t>Lisää teksti napsauttamalla</a:t>
            </a:r>
          </a:p>
        </p:txBody>
      </p:sp>
      <p:sp>
        <p:nvSpPr>
          <p:cNvPr id="9" name="Sisällön paikkamerkki 2">
            <a:extLst>
              <a:ext uri="{FF2B5EF4-FFF2-40B4-BE49-F238E27FC236}">
                <a16:creationId xmlns:a16="http://schemas.microsoft.com/office/drawing/2014/main" id="{1DA025EC-89A3-44CB-B84C-6A8DB57CA696}"/>
              </a:ext>
            </a:extLst>
          </p:cNvPr>
          <p:cNvSpPr>
            <a:spLocks noGrp="1"/>
          </p:cNvSpPr>
          <p:nvPr>
            <p:ph sz="half" idx="10" hasCustomPrompt="1"/>
          </p:nvPr>
        </p:nvSpPr>
        <p:spPr>
          <a:xfrm>
            <a:off x="6772099" y="762946"/>
            <a:ext cx="4385897" cy="5414017"/>
          </a:xfrm>
        </p:spPr>
        <p:txBody>
          <a:bodyPr>
            <a:normAutofit/>
          </a:bodyPr>
          <a:lstStyle>
            <a:lvl1pPr marL="0" indent="0">
              <a:buFont typeface="Arial" panose="020B0604020202020204" pitchFamily="34" charset="0"/>
              <a:buNone/>
              <a:defRPr sz="1400">
                <a:solidFill>
                  <a:schemeClr val="accent6"/>
                </a:solidFill>
              </a:defRPr>
            </a:lvl1pPr>
          </a:lstStyle>
          <a:p>
            <a:pPr lvl="0"/>
            <a:r>
              <a:rPr lang="fi-FI"/>
              <a:t>Lisää kuva</a:t>
            </a:r>
          </a:p>
        </p:txBody>
      </p:sp>
    </p:spTree>
    <p:extLst>
      <p:ext uri="{BB962C8B-B14F-4D97-AF65-F5344CB8AC3E}">
        <p14:creationId xmlns:p14="http://schemas.microsoft.com/office/powerpoint/2010/main" val="284549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Mellanrubrik / Väliotsikko 2">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9171C9EA-1BEC-4619-B728-CEDDB184F91C}"/>
              </a:ext>
              <a:ext uri="{C183D7F6-B498-43B3-948B-1728B52AA6E4}">
                <adec:decorative xmlns:adec="http://schemas.microsoft.com/office/drawing/2017/decorative" val="1"/>
              </a:ext>
            </a:extLst>
          </p:cNvPr>
          <p:cNvSpPr/>
          <p:nvPr userDrawn="1"/>
        </p:nvSpPr>
        <p:spPr>
          <a:xfrm>
            <a:off x="1122744" y="0"/>
            <a:ext cx="1106925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BD9989D6-F31F-4EC5-946F-B333986A8700}"/>
              </a:ext>
            </a:extLst>
          </p:cNvPr>
          <p:cNvSpPr>
            <a:spLocks noGrp="1"/>
          </p:cNvSpPr>
          <p:nvPr>
            <p:ph type="title" hasCustomPrompt="1"/>
          </p:nvPr>
        </p:nvSpPr>
        <p:spPr>
          <a:xfrm>
            <a:off x="2651513" y="1412596"/>
            <a:ext cx="6585086" cy="1486918"/>
          </a:xfrm>
        </p:spPr>
        <p:txBody>
          <a:bodyPr anchor="b">
            <a:normAutofit/>
          </a:bodyPr>
          <a:lstStyle>
            <a:lvl1pPr>
              <a:defRPr sz="4200" b="1">
                <a:solidFill>
                  <a:schemeClr val="bg1"/>
                </a:solidFill>
              </a:defRPr>
            </a:lvl1pPr>
          </a:lstStyle>
          <a:p>
            <a:r>
              <a:rPr lang="sv-SE"/>
              <a:t>Klicka för att sätta </a:t>
            </a:r>
            <a:br>
              <a:rPr lang="sv-SE"/>
            </a:br>
            <a:r>
              <a:rPr lang="sv-SE"/>
              <a:t>rubriken</a:t>
            </a:r>
            <a:endParaRPr lang="fi-FI"/>
          </a:p>
        </p:txBody>
      </p:sp>
      <p:sp>
        <p:nvSpPr>
          <p:cNvPr id="11" name="Tekstin paikkamerkki 2">
            <a:extLst>
              <a:ext uri="{FF2B5EF4-FFF2-40B4-BE49-F238E27FC236}">
                <a16:creationId xmlns:a16="http://schemas.microsoft.com/office/drawing/2014/main" id="{708E07BC-A1CA-496B-A61F-21E71CE604A9}"/>
              </a:ext>
            </a:extLst>
          </p:cNvPr>
          <p:cNvSpPr>
            <a:spLocks noGrp="1"/>
          </p:cNvSpPr>
          <p:nvPr>
            <p:ph type="body" idx="10" hasCustomPrompt="1"/>
          </p:nvPr>
        </p:nvSpPr>
        <p:spPr>
          <a:xfrm>
            <a:off x="2651513" y="2922664"/>
            <a:ext cx="6585086" cy="1486918"/>
          </a:xfrm>
        </p:spPr>
        <p:txBody>
          <a:bodyPr>
            <a:noAutofit/>
          </a:bodyPr>
          <a:lstStyle>
            <a:lvl1pPr marL="0" indent="0">
              <a:buNone/>
              <a:defRPr sz="42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Lisää otsikko napsauttamalla</a:t>
            </a:r>
          </a:p>
        </p:txBody>
      </p:sp>
      <p:sp>
        <p:nvSpPr>
          <p:cNvPr id="3" name="Tekstin paikkamerkki 2">
            <a:extLst>
              <a:ext uri="{FF2B5EF4-FFF2-40B4-BE49-F238E27FC236}">
                <a16:creationId xmlns:a16="http://schemas.microsoft.com/office/drawing/2014/main" id="{316C2E39-1FFB-4EB1-83CE-55B81ACB00AE}"/>
              </a:ext>
            </a:extLst>
          </p:cNvPr>
          <p:cNvSpPr>
            <a:spLocks noGrp="1"/>
          </p:cNvSpPr>
          <p:nvPr>
            <p:ph type="body" idx="1" hasCustomPrompt="1"/>
          </p:nvPr>
        </p:nvSpPr>
        <p:spPr>
          <a:xfrm>
            <a:off x="2628363" y="4687014"/>
            <a:ext cx="6585086" cy="358516"/>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sv-SE" b="0" i="0">
                <a:effectLst/>
                <a:latin typeface="Segoe UI" panose="020B0502040204020203" pitchFamily="34" charset="0"/>
              </a:rPr>
              <a:t>Klicka för att sätta underrubriken</a:t>
            </a:r>
          </a:p>
        </p:txBody>
      </p:sp>
      <p:sp>
        <p:nvSpPr>
          <p:cNvPr id="13" name="Tekstin paikkamerkki 2">
            <a:extLst>
              <a:ext uri="{FF2B5EF4-FFF2-40B4-BE49-F238E27FC236}">
                <a16:creationId xmlns:a16="http://schemas.microsoft.com/office/drawing/2014/main" id="{AC70D423-A53E-412A-A2A0-552FE725DCAE}"/>
              </a:ext>
            </a:extLst>
          </p:cNvPr>
          <p:cNvSpPr>
            <a:spLocks noGrp="1"/>
          </p:cNvSpPr>
          <p:nvPr>
            <p:ph type="body" idx="11" hasCustomPrompt="1"/>
          </p:nvPr>
        </p:nvSpPr>
        <p:spPr>
          <a:xfrm>
            <a:off x="2628363" y="5047808"/>
            <a:ext cx="6585086" cy="358516"/>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Lisää alaotsikko napsauttamalla</a:t>
            </a:r>
          </a:p>
        </p:txBody>
      </p:sp>
    </p:spTree>
    <p:extLst>
      <p:ext uri="{BB962C8B-B14F-4D97-AF65-F5344CB8AC3E}">
        <p14:creationId xmlns:p14="http://schemas.microsoft.com/office/powerpoint/2010/main" val="128950105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ellanrubrik / Väliotsikko 1">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9171C9EA-1BEC-4619-B728-CEDDB184F91C}"/>
              </a:ext>
              <a:ext uri="{C183D7F6-B498-43B3-948B-1728B52AA6E4}">
                <adec:decorative xmlns:adec="http://schemas.microsoft.com/office/drawing/2017/decorative" val="1"/>
              </a:ext>
            </a:extLst>
          </p:cNvPr>
          <p:cNvSpPr/>
          <p:nvPr userDrawn="1"/>
        </p:nvSpPr>
        <p:spPr>
          <a:xfrm>
            <a:off x="1122744" y="0"/>
            <a:ext cx="1106925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9" name="Kuva 18">
            <a:extLst>
              <a:ext uri="{FF2B5EF4-FFF2-40B4-BE49-F238E27FC236}">
                <a16:creationId xmlns:a16="http://schemas.microsoft.com/office/drawing/2014/main" id="{401E9D20-456C-4DF8-BE33-5763E599FAB5}"/>
              </a:ext>
              <a:ext uri="{C183D7F6-B498-43B3-948B-1728B52AA6E4}">
                <adec:decorative xmlns:adec="http://schemas.microsoft.com/office/drawing/2017/decorative" val="1"/>
              </a:ext>
            </a:extLst>
          </p:cNvPr>
          <p:cNvPicPr>
            <a:picLocks noChangeAspect="1"/>
          </p:cNvPicPr>
          <p:nvPr userDrawn="1"/>
        </p:nvPicPr>
        <p:blipFill rotWithShape="1">
          <a:blip r:embed="rId2"/>
          <a:srcRect l="108" t="7257" r="2663" b="7474"/>
          <a:stretch/>
        </p:blipFill>
        <p:spPr>
          <a:xfrm>
            <a:off x="2627391" y="0"/>
            <a:ext cx="9564610" cy="6858000"/>
          </a:xfrm>
          <a:prstGeom prst="rect">
            <a:avLst/>
          </a:prstGeom>
        </p:spPr>
      </p:pic>
      <p:sp>
        <p:nvSpPr>
          <p:cNvPr id="7" name="Suorakulmio 6">
            <a:extLst>
              <a:ext uri="{FF2B5EF4-FFF2-40B4-BE49-F238E27FC236}">
                <a16:creationId xmlns:a16="http://schemas.microsoft.com/office/drawing/2014/main" id="{621CD312-6FC1-4BBF-800D-A161539795B1}"/>
              </a:ext>
              <a:ext uri="{C183D7F6-B498-43B3-948B-1728B52AA6E4}">
                <adec:decorative xmlns:adec="http://schemas.microsoft.com/office/drawing/2017/decorative" val="1"/>
              </a:ext>
            </a:extLst>
          </p:cNvPr>
          <p:cNvSpPr/>
          <p:nvPr userDrawn="1"/>
        </p:nvSpPr>
        <p:spPr>
          <a:xfrm>
            <a:off x="1828800" y="555585"/>
            <a:ext cx="9769034" cy="57641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BD9989D6-F31F-4EC5-946F-B333986A8700}"/>
              </a:ext>
            </a:extLst>
          </p:cNvPr>
          <p:cNvSpPr>
            <a:spLocks noGrp="1"/>
          </p:cNvSpPr>
          <p:nvPr>
            <p:ph type="title" hasCustomPrompt="1"/>
          </p:nvPr>
        </p:nvSpPr>
        <p:spPr>
          <a:xfrm>
            <a:off x="2639939" y="1412596"/>
            <a:ext cx="6585086" cy="1486918"/>
          </a:xfrm>
        </p:spPr>
        <p:txBody>
          <a:bodyPr anchor="b">
            <a:normAutofit/>
          </a:bodyPr>
          <a:lstStyle>
            <a:lvl1pPr>
              <a:defRPr sz="4200" b="1">
                <a:solidFill>
                  <a:schemeClr val="tx1"/>
                </a:solidFill>
              </a:defRPr>
            </a:lvl1pPr>
          </a:lstStyle>
          <a:p>
            <a:r>
              <a:rPr lang="sv-SE"/>
              <a:t>Klicka för att sätta </a:t>
            </a:r>
            <a:br>
              <a:rPr lang="sv-SE"/>
            </a:br>
            <a:r>
              <a:rPr lang="sv-SE"/>
              <a:t>rubriken</a:t>
            </a:r>
            <a:endParaRPr lang="fi-FI"/>
          </a:p>
        </p:txBody>
      </p:sp>
      <p:sp>
        <p:nvSpPr>
          <p:cNvPr id="11" name="Tekstin paikkamerkki 2">
            <a:extLst>
              <a:ext uri="{FF2B5EF4-FFF2-40B4-BE49-F238E27FC236}">
                <a16:creationId xmlns:a16="http://schemas.microsoft.com/office/drawing/2014/main" id="{708E07BC-A1CA-496B-A61F-21E71CE604A9}"/>
              </a:ext>
            </a:extLst>
          </p:cNvPr>
          <p:cNvSpPr>
            <a:spLocks noGrp="1"/>
          </p:cNvSpPr>
          <p:nvPr>
            <p:ph type="body" idx="10" hasCustomPrompt="1"/>
          </p:nvPr>
        </p:nvSpPr>
        <p:spPr>
          <a:xfrm>
            <a:off x="2639939" y="2922664"/>
            <a:ext cx="6585086" cy="1486918"/>
          </a:xfrm>
        </p:spPr>
        <p:txBody>
          <a:bodyPr>
            <a:noAutofit/>
          </a:bodyPr>
          <a:lstStyle>
            <a:lvl1pPr marL="0" indent="0">
              <a:buNone/>
              <a:defRPr sz="4200" b="1">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Lisää otsikko napsauttamalla</a:t>
            </a:r>
          </a:p>
        </p:txBody>
      </p:sp>
      <p:sp>
        <p:nvSpPr>
          <p:cNvPr id="3" name="Tekstin paikkamerkki 2">
            <a:extLst>
              <a:ext uri="{FF2B5EF4-FFF2-40B4-BE49-F238E27FC236}">
                <a16:creationId xmlns:a16="http://schemas.microsoft.com/office/drawing/2014/main" id="{316C2E39-1FFB-4EB1-83CE-55B81ACB00AE}"/>
              </a:ext>
            </a:extLst>
          </p:cNvPr>
          <p:cNvSpPr>
            <a:spLocks noGrp="1"/>
          </p:cNvSpPr>
          <p:nvPr>
            <p:ph type="body" idx="1" hasCustomPrompt="1"/>
          </p:nvPr>
        </p:nvSpPr>
        <p:spPr>
          <a:xfrm>
            <a:off x="2616789" y="4687014"/>
            <a:ext cx="6585086" cy="358516"/>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sv-SE" b="0" i="0">
                <a:effectLst/>
                <a:latin typeface="Segoe UI" panose="020B0502040204020203" pitchFamily="34" charset="0"/>
              </a:rPr>
              <a:t>Klicka för att sätta underrubriken</a:t>
            </a:r>
          </a:p>
        </p:txBody>
      </p:sp>
      <p:sp>
        <p:nvSpPr>
          <p:cNvPr id="13" name="Tekstin paikkamerkki 2">
            <a:extLst>
              <a:ext uri="{FF2B5EF4-FFF2-40B4-BE49-F238E27FC236}">
                <a16:creationId xmlns:a16="http://schemas.microsoft.com/office/drawing/2014/main" id="{AC70D423-A53E-412A-A2A0-552FE725DCAE}"/>
              </a:ext>
            </a:extLst>
          </p:cNvPr>
          <p:cNvSpPr>
            <a:spLocks noGrp="1"/>
          </p:cNvSpPr>
          <p:nvPr>
            <p:ph type="body" idx="11" hasCustomPrompt="1"/>
          </p:nvPr>
        </p:nvSpPr>
        <p:spPr>
          <a:xfrm>
            <a:off x="2616789" y="5047808"/>
            <a:ext cx="6585086" cy="358516"/>
          </a:xfrm>
        </p:spPr>
        <p:txBody>
          <a:bodyPr>
            <a:normAutofit/>
          </a:bodyPr>
          <a:lstStyle>
            <a:lvl1pPr marL="0" indent="0">
              <a:buNone/>
              <a:defRPr sz="20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Lisää alaotsikko napsauttamalla</a:t>
            </a:r>
          </a:p>
        </p:txBody>
      </p:sp>
    </p:spTree>
    <p:extLst>
      <p:ext uri="{BB962C8B-B14F-4D97-AF65-F5344CB8AC3E}">
        <p14:creationId xmlns:p14="http://schemas.microsoft.com/office/powerpoint/2010/main" val="279656770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Mellanrubrik / Väliotsikko 3">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10B87C92-9C61-425E-9264-84BE77EBAE66}"/>
              </a:ext>
              <a:ext uri="{C183D7F6-B498-43B3-948B-1728B52AA6E4}">
                <adec:decorative xmlns:adec="http://schemas.microsoft.com/office/drawing/2017/decorative" val="1"/>
              </a:ext>
            </a:extLst>
          </p:cNvPr>
          <p:cNvPicPr>
            <a:picLocks noChangeAspect="1"/>
          </p:cNvPicPr>
          <p:nvPr userDrawn="1"/>
        </p:nvPicPr>
        <p:blipFill rotWithShape="1">
          <a:blip r:embed="rId2"/>
          <a:srcRect l="-578" t="7280" r="2964" b="8136"/>
          <a:stretch/>
        </p:blipFill>
        <p:spPr>
          <a:xfrm>
            <a:off x="2511709" y="1"/>
            <a:ext cx="9680292" cy="6858000"/>
          </a:xfrm>
          <a:prstGeom prst="rect">
            <a:avLst/>
          </a:prstGeom>
        </p:spPr>
      </p:pic>
      <p:sp>
        <p:nvSpPr>
          <p:cNvPr id="8" name="Suorakulmio 7">
            <a:extLst>
              <a:ext uri="{FF2B5EF4-FFF2-40B4-BE49-F238E27FC236}">
                <a16:creationId xmlns:a16="http://schemas.microsoft.com/office/drawing/2014/main" id="{9171C9EA-1BEC-4619-B728-CEDDB184F91C}"/>
              </a:ext>
              <a:ext uri="{C183D7F6-B498-43B3-948B-1728B52AA6E4}">
                <adec:decorative xmlns:adec="http://schemas.microsoft.com/office/drawing/2017/decorative" val="1"/>
              </a:ext>
            </a:extLst>
          </p:cNvPr>
          <p:cNvSpPr/>
          <p:nvPr userDrawn="1"/>
        </p:nvSpPr>
        <p:spPr>
          <a:xfrm>
            <a:off x="1169044" y="555585"/>
            <a:ext cx="10428790" cy="57641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BD9989D6-F31F-4EC5-946F-B333986A8700}"/>
              </a:ext>
            </a:extLst>
          </p:cNvPr>
          <p:cNvSpPr>
            <a:spLocks noGrp="1"/>
          </p:cNvSpPr>
          <p:nvPr>
            <p:ph type="title" hasCustomPrompt="1"/>
          </p:nvPr>
        </p:nvSpPr>
        <p:spPr>
          <a:xfrm>
            <a:off x="2639939" y="1412596"/>
            <a:ext cx="6585086" cy="1486918"/>
          </a:xfrm>
        </p:spPr>
        <p:txBody>
          <a:bodyPr anchor="b">
            <a:normAutofit/>
          </a:bodyPr>
          <a:lstStyle>
            <a:lvl1pPr>
              <a:defRPr sz="4200" b="1"/>
            </a:lvl1pPr>
          </a:lstStyle>
          <a:p>
            <a:r>
              <a:rPr lang="sv-SE"/>
              <a:t>Klicka för att sätta </a:t>
            </a:r>
            <a:br>
              <a:rPr lang="sv-SE"/>
            </a:br>
            <a:r>
              <a:rPr lang="sv-SE"/>
              <a:t>rubriken</a:t>
            </a:r>
            <a:endParaRPr lang="fi-FI"/>
          </a:p>
        </p:txBody>
      </p:sp>
      <p:sp>
        <p:nvSpPr>
          <p:cNvPr id="11" name="Tekstin paikkamerkki 2">
            <a:extLst>
              <a:ext uri="{FF2B5EF4-FFF2-40B4-BE49-F238E27FC236}">
                <a16:creationId xmlns:a16="http://schemas.microsoft.com/office/drawing/2014/main" id="{708E07BC-A1CA-496B-A61F-21E71CE604A9}"/>
              </a:ext>
            </a:extLst>
          </p:cNvPr>
          <p:cNvSpPr>
            <a:spLocks noGrp="1"/>
          </p:cNvSpPr>
          <p:nvPr>
            <p:ph type="body" idx="10" hasCustomPrompt="1"/>
          </p:nvPr>
        </p:nvSpPr>
        <p:spPr>
          <a:xfrm>
            <a:off x="2639939" y="2922664"/>
            <a:ext cx="6585086" cy="1486918"/>
          </a:xfrm>
        </p:spPr>
        <p:txBody>
          <a:bodyPr>
            <a:noAutofit/>
          </a:bodyPr>
          <a:lstStyle>
            <a:lvl1pPr marL="0" indent="0">
              <a:buNone/>
              <a:defRPr sz="4200" b="1">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Lisää otsikko napsauttamalla</a:t>
            </a:r>
          </a:p>
        </p:txBody>
      </p:sp>
      <p:sp>
        <p:nvSpPr>
          <p:cNvPr id="3" name="Tekstin paikkamerkki 2">
            <a:extLst>
              <a:ext uri="{FF2B5EF4-FFF2-40B4-BE49-F238E27FC236}">
                <a16:creationId xmlns:a16="http://schemas.microsoft.com/office/drawing/2014/main" id="{316C2E39-1FFB-4EB1-83CE-55B81ACB00AE}"/>
              </a:ext>
            </a:extLst>
          </p:cNvPr>
          <p:cNvSpPr>
            <a:spLocks noGrp="1"/>
          </p:cNvSpPr>
          <p:nvPr>
            <p:ph type="body" idx="1" hasCustomPrompt="1"/>
          </p:nvPr>
        </p:nvSpPr>
        <p:spPr>
          <a:xfrm>
            <a:off x="2616789" y="4687014"/>
            <a:ext cx="6585086" cy="358516"/>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sv-SE" b="0" i="0">
                <a:effectLst/>
                <a:latin typeface="Segoe UI" panose="020B0502040204020203" pitchFamily="34" charset="0"/>
              </a:rPr>
              <a:t>Klicka för att sätta underrubriken</a:t>
            </a:r>
          </a:p>
        </p:txBody>
      </p:sp>
      <p:sp>
        <p:nvSpPr>
          <p:cNvPr id="13" name="Tekstin paikkamerkki 2">
            <a:extLst>
              <a:ext uri="{FF2B5EF4-FFF2-40B4-BE49-F238E27FC236}">
                <a16:creationId xmlns:a16="http://schemas.microsoft.com/office/drawing/2014/main" id="{AC70D423-A53E-412A-A2A0-552FE725DCAE}"/>
              </a:ext>
            </a:extLst>
          </p:cNvPr>
          <p:cNvSpPr>
            <a:spLocks noGrp="1"/>
          </p:cNvSpPr>
          <p:nvPr>
            <p:ph type="body" idx="11" hasCustomPrompt="1"/>
          </p:nvPr>
        </p:nvSpPr>
        <p:spPr>
          <a:xfrm>
            <a:off x="2616789" y="5047808"/>
            <a:ext cx="6585086" cy="358516"/>
          </a:xfrm>
        </p:spPr>
        <p:txBody>
          <a:bodyPr>
            <a:normAutofit/>
          </a:bodyPr>
          <a:lstStyle>
            <a:lvl1pPr marL="0" indent="0">
              <a:buNone/>
              <a:defRPr sz="20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Lisää alaotsikko napsauttamalla</a:t>
            </a:r>
          </a:p>
        </p:txBody>
      </p:sp>
    </p:spTree>
    <p:extLst>
      <p:ext uri="{BB962C8B-B14F-4D97-AF65-F5344CB8AC3E}">
        <p14:creationId xmlns:p14="http://schemas.microsoft.com/office/powerpoint/2010/main" val="1186829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nehåll + bi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1CCC9F-863F-4912-9980-8F52D255222E}"/>
              </a:ext>
            </a:extLst>
          </p:cNvPr>
          <p:cNvSpPr>
            <a:spLocks noGrp="1"/>
          </p:cNvSpPr>
          <p:nvPr>
            <p:ph type="title" hasCustomPrompt="1"/>
          </p:nvPr>
        </p:nvSpPr>
        <p:spPr>
          <a:xfrm>
            <a:off x="1853391" y="762946"/>
            <a:ext cx="4491680" cy="1563565"/>
          </a:xfrm>
        </p:spPr>
        <p:txBody>
          <a:bodyPr>
            <a:normAutofit/>
          </a:bodyPr>
          <a:lstStyle>
            <a:lvl1pPr>
              <a:defRPr sz="3200" b="1"/>
            </a:lvl1pPr>
          </a:lstStyle>
          <a:p>
            <a:r>
              <a:rPr lang="sv-SE"/>
              <a:t>Klicka för att sätta </a:t>
            </a:r>
            <a:br>
              <a:rPr lang="sv-SE"/>
            </a:br>
            <a:r>
              <a:rPr lang="sv-SE"/>
              <a:t>rubriken</a:t>
            </a:r>
            <a:endParaRPr lang="fi-FI"/>
          </a:p>
        </p:txBody>
      </p:sp>
      <p:sp>
        <p:nvSpPr>
          <p:cNvPr id="3" name="Sisällön paikkamerkki 2">
            <a:extLst>
              <a:ext uri="{FF2B5EF4-FFF2-40B4-BE49-F238E27FC236}">
                <a16:creationId xmlns:a16="http://schemas.microsoft.com/office/drawing/2014/main" id="{76D1FF4A-38CC-40DC-83BE-DDE4BF5548B2}"/>
              </a:ext>
            </a:extLst>
          </p:cNvPr>
          <p:cNvSpPr>
            <a:spLocks noGrp="1"/>
          </p:cNvSpPr>
          <p:nvPr>
            <p:ph sz="half" idx="1" hasCustomPrompt="1"/>
          </p:nvPr>
        </p:nvSpPr>
        <p:spPr>
          <a:xfrm>
            <a:off x="1853390" y="2326511"/>
            <a:ext cx="4491680" cy="3850452"/>
          </a:xfrm>
        </p:spPr>
        <p:txBody>
          <a:bodyPr>
            <a:normAutofit/>
          </a:bodyPr>
          <a:lstStyle>
            <a:lvl1pPr marL="457200" indent="-457200">
              <a:buFont typeface="Arial" panose="020B0604020202020204" pitchFamily="34" charset="0"/>
              <a:buChar char="•"/>
              <a:defRPr sz="2400"/>
            </a:lvl1pPr>
          </a:lstStyle>
          <a:p>
            <a:pPr algn="l"/>
            <a:r>
              <a:rPr lang="sv-SE" b="0" i="0">
                <a:effectLst/>
                <a:latin typeface="Segoe UI" panose="020B0502040204020203" pitchFamily="34" charset="0"/>
              </a:rPr>
              <a:t>Klicka för att sätta texten</a:t>
            </a:r>
          </a:p>
        </p:txBody>
      </p:sp>
      <p:sp>
        <p:nvSpPr>
          <p:cNvPr id="9" name="Sisällön paikkamerkki 2">
            <a:extLst>
              <a:ext uri="{FF2B5EF4-FFF2-40B4-BE49-F238E27FC236}">
                <a16:creationId xmlns:a16="http://schemas.microsoft.com/office/drawing/2014/main" id="{1DA025EC-89A3-44CB-B84C-6A8DB57CA696}"/>
              </a:ext>
            </a:extLst>
          </p:cNvPr>
          <p:cNvSpPr>
            <a:spLocks noGrp="1"/>
          </p:cNvSpPr>
          <p:nvPr>
            <p:ph sz="half" idx="10" hasCustomPrompt="1"/>
          </p:nvPr>
        </p:nvSpPr>
        <p:spPr>
          <a:xfrm>
            <a:off x="6772099" y="762946"/>
            <a:ext cx="4385897" cy="5414017"/>
          </a:xfrm>
        </p:spPr>
        <p:txBody>
          <a:bodyPr>
            <a:normAutofit/>
          </a:bodyPr>
          <a:lstStyle>
            <a:lvl1pPr marL="0" indent="0">
              <a:buFont typeface="Arial" panose="020B0604020202020204" pitchFamily="34" charset="0"/>
              <a:buNone/>
              <a:defRPr sz="1400">
                <a:solidFill>
                  <a:schemeClr val="tx1"/>
                </a:solidFill>
              </a:defRPr>
            </a:lvl1pPr>
          </a:lstStyle>
          <a:p>
            <a:pPr algn="l"/>
            <a:r>
              <a:rPr lang="fi-FI" b="0" i="0" err="1">
                <a:effectLst/>
                <a:latin typeface="Segoe UI" panose="020B0502040204020203" pitchFamily="34" charset="0"/>
              </a:rPr>
              <a:t>Infoga</a:t>
            </a:r>
            <a:r>
              <a:rPr lang="fi-FI" b="0" i="0">
                <a:effectLst/>
                <a:latin typeface="Segoe UI" panose="020B0502040204020203" pitchFamily="34" charset="0"/>
              </a:rPr>
              <a:t> bild</a:t>
            </a:r>
          </a:p>
        </p:txBody>
      </p:sp>
    </p:spTree>
    <p:extLst>
      <p:ext uri="{BB962C8B-B14F-4D97-AF65-F5344CB8AC3E}">
        <p14:creationId xmlns:p14="http://schemas.microsoft.com/office/powerpoint/2010/main" val="41664574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om / 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5627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Uppsägning / Lopetus">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7CFEF7D0-89E7-4DFE-9FC4-7B4ABF4A5357}"/>
              </a:ext>
              <a:ext uri="{C183D7F6-B498-43B3-948B-1728B52AA6E4}">
                <adec:decorative xmlns:adec="http://schemas.microsoft.com/office/drawing/2017/decorative" val="1"/>
              </a:ext>
            </a:extLst>
          </p:cNvPr>
          <p:cNvSpPr/>
          <p:nvPr userDrawn="1"/>
        </p:nvSpPr>
        <p:spPr>
          <a:xfrm>
            <a:off x="1122744" y="0"/>
            <a:ext cx="1106925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kstin paikkamerkki 2">
            <a:extLst>
              <a:ext uri="{FF2B5EF4-FFF2-40B4-BE49-F238E27FC236}">
                <a16:creationId xmlns:a16="http://schemas.microsoft.com/office/drawing/2014/main" id="{18EE2646-56AA-4BB0-8E80-712AD9226B4D}"/>
              </a:ext>
            </a:extLst>
          </p:cNvPr>
          <p:cNvSpPr>
            <a:spLocks noGrp="1"/>
          </p:cNvSpPr>
          <p:nvPr>
            <p:ph type="body" idx="1" hasCustomPrompt="1"/>
          </p:nvPr>
        </p:nvSpPr>
        <p:spPr>
          <a:xfrm>
            <a:off x="2771598" y="3732247"/>
            <a:ext cx="7710725" cy="351638"/>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err="1"/>
              <a:t>Förnamn</a:t>
            </a:r>
            <a:r>
              <a:rPr lang="fi-FI"/>
              <a:t> </a:t>
            </a:r>
            <a:r>
              <a:rPr lang="fi-FI" err="1"/>
              <a:t>Efternamn</a:t>
            </a:r>
            <a:r>
              <a:rPr lang="fi-FI"/>
              <a:t> | </a:t>
            </a:r>
            <a:r>
              <a:rPr lang="fi-FI" err="1"/>
              <a:t>Kontaktinformation</a:t>
            </a:r>
            <a:r>
              <a:rPr lang="fi-FI"/>
              <a:t> | osterbottensvalfard.fi</a:t>
            </a:r>
          </a:p>
        </p:txBody>
      </p:sp>
      <p:sp>
        <p:nvSpPr>
          <p:cNvPr id="9" name="Tekstin paikkamerkki 2">
            <a:extLst>
              <a:ext uri="{FF2B5EF4-FFF2-40B4-BE49-F238E27FC236}">
                <a16:creationId xmlns:a16="http://schemas.microsoft.com/office/drawing/2014/main" id="{0DE65701-5ECA-42E6-93A8-3C3804750825}"/>
              </a:ext>
            </a:extLst>
          </p:cNvPr>
          <p:cNvSpPr>
            <a:spLocks noGrp="1"/>
          </p:cNvSpPr>
          <p:nvPr>
            <p:ph type="body" idx="11" hasCustomPrompt="1"/>
          </p:nvPr>
        </p:nvSpPr>
        <p:spPr>
          <a:xfrm>
            <a:off x="2771598" y="4093040"/>
            <a:ext cx="7710725" cy="351639"/>
          </a:xfrm>
        </p:spPr>
        <p:txBody>
          <a:bodyPr>
            <a:normAutofit/>
          </a:bodyPr>
          <a:lstStyle>
            <a:lvl1pPr marL="0" indent="0" algn="ctr">
              <a:buNone/>
              <a:defRPr sz="18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Etunimi Sukunimi | Yhteystiedot | pohjanmaanhyvinvointi.fi</a:t>
            </a:r>
          </a:p>
        </p:txBody>
      </p:sp>
    </p:spTree>
    <p:extLst>
      <p:ext uri="{BB962C8B-B14F-4D97-AF65-F5344CB8AC3E}">
        <p14:creationId xmlns:p14="http://schemas.microsoft.com/office/powerpoint/2010/main" val="17846559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469F12-B55E-44EC-8302-27250B9E5B1C}" type="datetimeFigureOut">
              <a:rPr kumimoji="0" lang="fi-FI" sz="1800" b="0" i="0" u="none" strike="noStrike" kern="1200" cap="none" spc="0" normalizeH="0" baseline="0" noProof="0" smtClean="0">
                <a:ln>
                  <a:noFill/>
                </a:ln>
                <a:solidFill>
                  <a:srgbClr val="213A8F"/>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5.5.2022</a:t>
            </a:fld>
            <a:endParaRPr kumimoji="0" lang="fi-FI" sz="18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3" name="Alatunnisteen paikkamerkki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4" name="Dian numeron paikkamerkki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5E93328-57C1-49D5-BDB7-D3A2BBAB8496}" type="slidenum">
              <a:rPr kumimoji="0" lang="fi-FI" sz="1800" b="0" i="0" u="none" strike="noStrike" kern="1200" cap="none" spc="0" normalizeH="0" baseline="0" noProof="0" smtClean="0">
                <a:ln>
                  <a:noFill/>
                </a:ln>
                <a:solidFill>
                  <a:srgbClr val="213A8F"/>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fi-FI" sz="1800" b="0" i="0" u="none" strike="noStrike" kern="1200" cap="none" spc="0" normalizeH="0" baseline="0" noProof="0">
              <a:ln>
                <a:noFill/>
              </a:ln>
              <a:solidFill>
                <a:srgbClr val="213A8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453752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mslag / Kansi">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9171C9EA-1BEC-4619-B728-CEDDB184F91C}"/>
              </a:ext>
              <a:ext uri="{C183D7F6-B498-43B3-948B-1728B52AA6E4}">
                <adec:decorative xmlns:adec="http://schemas.microsoft.com/office/drawing/2017/decorative" val="1"/>
              </a:ext>
            </a:extLst>
          </p:cNvPr>
          <p:cNvSpPr/>
          <p:nvPr userDrawn="1"/>
        </p:nvSpPr>
        <p:spPr>
          <a:xfrm>
            <a:off x="1122744" y="0"/>
            <a:ext cx="1106925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BD9989D6-F31F-4EC5-946F-B333986A8700}"/>
              </a:ext>
            </a:extLst>
          </p:cNvPr>
          <p:cNvSpPr>
            <a:spLocks noGrp="1"/>
          </p:cNvSpPr>
          <p:nvPr>
            <p:ph type="title" hasCustomPrompt="1"/>
          </p:nvPr>
        </p:nvSpPr>
        <p:spPr>
          <a:xfrm>
            <a:off x="2200100" y="914885"/>
            <a:ext cx="7911566" cy="1486918"/>
          </a:xfrm>
        </p:spPr>
        <p:txBody>
          <a:bodyPr anchor="b">
            <a:normAutofit/>
          </a:bodyPr>
          <a:lstStyle>
            <a:lvl1pPr>
              <a:defRPr sz="4600" b="1">
                <a:solidFill>
                  <a:schemeClr val="bg1"/>
                </a:solidFill>
              </a:defRPr>
            </a:lvl1pPr>
          </a:lstStyle>
          <a:p>
            <a:r>
              <a:rPr lang="sv-SE"/>
              <a:t>Klicka för att sätta </a:t>
            </a:r>
            <a:br>
              <a:rPr lang="sv-SE"/>
            </a:br>
            <a:r>
              <a:rPr lang="sv-SE"/>
              <a:t>rubriken</a:t>
            </a:r>
            <a:endParaRPr lang="fi-FI"/>
          </a:p>
        </p:txBody>
      </p:sp>
      <p:sp>
        <p:nvSpPr>
          <p:cNvPr id="3" name="Tekstin paikkamerkki 2">
            <a:extLst>
              <a:ext uri="{FF2B5EF4-FFF2-40B4-BE49-F238E27FC236}">
                <a16:creationId xmlns:a16="http://schemas.microsoft.com/office/drawing/2014/main" id="{316C2E39-1FFB-4EB1-83CE-55B81ACB00AE}"/>
              </a:ext>
            </a:extLst>
          </p:cNvPr>
          <p:cNvSpPr>
            <a:spLocks noGrp="1"/>
          </p:cNvSpPr>
          <p:nvPr>
            <p:ph type="body" idx="1" hasCustomPrompt="1"/>
          </p:nvPr>
        </p:nvSpPr>
        <p:spPr>
          <a:xfrm>
            <a:off x="2176950" y="4108279"/>
            <a:ext cx="7934716" cy="347919"/>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sv-SE" b="0" i="0">
                <a:effectLst/>
                <a:latin typeface="Segoe UI" panose="020B0502040204020203" pitchFamily="34" charset="0"/>
              </a:rPr>
              <a:t>Klicka för att sätta underrubriken</a:t>
            </a:r>
          </a:p>
        </p:txBody>
      </p:sp>
      <p:sp>
        <p:nvSpPr>
          <p:cNvPr id="11" name="Tekstin paikkamerkki 2">
            <a:extLst>
              <a:ext uri="{FF2B5EF4-FFF2-40B4-BE49-F238E27FC236}">
                <a16:creationId xmlns:a16="http://schemas.microsoft.com/office/drawing/2014/main" id="{708E07BC-A1CA-496B-A61F-21E71CE604A9}"/>
              </a:ext>
            </a:extLst>
          </p:cNvPr>
          <p:cNvSpPr>
            <a:spLocks noGrp="1"/>
          </p:cNvSpPr>
          <p:nvPr>
            <p:ph type="body" idx="10" hasCustomPrompt="1"/>
          </p:nvPr>
        </p:nvSpPr>
        <p:spPr>
          <a:xfrm>
            <a:off x="2200100" y="2424953"/>
            <a:ext cx="7911566" cy="1334867"/>
          </a:xfrm>
        </p:spPr>
        <p:txBody>
          <a:bodyPr>
            <a:noAutofit/>
          </a:bodyPr>
          <a:lstStyle>
            <a:lvl1pPr marL="0" indent="0">
              <a:buNone/>
              <a:defRPr sz="46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Lisää otsikko napsauttamalla</a:t>
            </a:r>
          </a:p>
        </p:txBody>
      </p:sp>
      <p:sp>
        <p:nvSpPr>
          <p:cNvPr id="13" name="Tekstin paikkamerkki 2">
            <a:extLst>
              <a:ext uri="{FF2B5EF4-FFF2-40B4-BE49-F238E27FC236}">
                <a16:creationId xmlns:a16="http://schemas.microsoft.com/office/drawing/2014/main" id="{AC70D423-A53E-412A-A2A0-552FE725DCAE}"/>
              </a:ext>
            </a:extLst>
          </p:cNvPr>
          <p:cNvSpPr>
            <a:spLocks noGrp="1"/>
          </p:cNvSpPr>
          <p:nvPr>
            <p:ph type="body" idx="11" hasCustomPrompt="1"/>
          </p:nvPr>
        </p:nvSpPr>
        <p:spPr>
          <a:xfrm>
            <a:off x="2176950" y="4469073"/>
            <a:ext cx="7934716" cy="358516"/>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Lisää alaotsikko napsauttamalla</a:t>
            </a:r>
          </a:p>
        </p:txBody>
      </p:sp>
      <p:pic>
        <p:nvPicPr>
          <p:cNvPr id="5" name="Kuva 4">
            <a:extLst>
              <a:ext uri="{FF2B5EF4-FFF2-40B4-BE49-F238E27FC236}">
                <a16:creationId xmlns:a16="http://schemas.microsoft.com/office/drawing/2014/main" id="{977A0A71-A835-403F-AD0D-5E408F30A0E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86218" y="5824812"/>
            <a:ext cx="3688466" cy="608776"/>
          </a:xfrm>
          <a:prstGeom prst="rect">
            <a:avLst/>
          </a:prstGeom>
        </p:spPr>
      </p:pic>
      <p:sp>
        <p:nvSpPr>
          <p:cNvPr id="14" name="Tekstin paikkamerkki 2">
            <a:extLst>
              <a:ext uri="{FF2B5EF4-FFF2-40B4-BE49-F238E27FC236}">
                <a16:creationId xmlns:a16="http://schemas.microsoft.com/office/drawing/2014/main" id="{228ECC36-F686-4B0E-B126-D1ED6CF08A34}"/>
              </a:ext>
            </a:extLst>
          </p:cNvPr>
          <p:cNvSpPr>
            <a:spLocks noGrp="1"/>
          </p:cNvSpPr>
          <p:nvPr>
            <p:ph type="body" idx="13" hasCustomPrompt="1"/>
          </p:nvPr>
        </p:nvSpPr>
        <p:spPr>
          <a:xfrm>
            <a:off x="2184667" y="5924891"/>
            <a:ext cx="4443769" cy="233637"/>
          </a:xfrm>
        </p:spPr>
        <p:txBody>
          <a:bodyPr>
            <a:noAutofit/>
          </a:bodyPr>
          <a:lstStyle>
            <a:lvl1pPr marL="0" indent="0">
              <a:lnSpc>
                <a:spcPts val="1200"/>
              </a:lnSpc>
              <a:spcBef>
                <a:spcPts val="600"/>
              </a:spcBef>
              <a:buNone/>
              <a:defRPr sz="1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fi-FI" b="0" i="0" err="1">
                <a:effectLst/>
                <a:latin typeface="Segoe UI" panose="020B0502040204020203" pitchFamily="34" charset="0"/>
              </a:rPr>
              <a:t>Författarinformation</a:t>
            </a:r>
            <a:r>
              <a:rPr lang="fi-FI" b="0" i="0">
                <a:effectLst/>
                <a:latin typeface="Segoe UI" panose="020B0502040204020203" pitchFamily="34" charset="0"/>
              </a:rPr>
              <a:t> </a:t>
            </a:r>
            <a:r>
              <a:rPr lang="fi-FI" b="0" i="0" err="1">
                <a:effectLst/>
                <a:latin typeface="Segoe UI" panose="020B0502040204020203" pitchFamily="34" charset="0"/>
              </a:rPr>
              <a:t>Förnamn</a:t>
            </a:r>
            <a:r>
              <a:rPr lang="fi-FI" b="0" i="0">
                <a:effectLst/>
                <a:latin typeface="Segoe UI" panose="020B0502040204020203" pitchFamily="34" charset="0"/>
              </a:rPr>
              <a:t> </a:t>
            </a:r>
            <a:r>
              <a:rPr lang="fi-FI" b="0" i="0" err="1">
                <a:effectLst/>
                <a:latin typeface="Segoe UI" panose="020B0502040204020203" pitchFamily="34" charset="0"/>
              </a:rPr>
              <a:t>Efternamn</a:t>
            </a:r>
            <a:r>
              <a:rPr lang="fi-FI" b="0" i="0">
                <a:effectLst/>
                <a:latin typeface="Segoe UI" panose="020B0502040204020203" pitchFamily="34" charset="0"/>
              </a:rPr>
              <a:t> | Datum</a:t>
            </a:r>
          </a:p>
        </p:txBody>
      </p:sp>
      <p:sp>
        <p:nvSpPr>
          <p:cNvPr id="15" name="Tekstin paikkamerkki 2">
            <a:extLst>
              <a:ext uri="{FF2B5EF4-FFF2-40B4-BE49-F238E27FC236}">
                <a16:creationId xmlns:a16="http://schemas.microsoft.com/office/drawing/2014/main" id="{78223105-2747-431E-92BF-E23275C725C8}"/>
              </a:ext>
            </a:extLst>
          </p:cNvPr>
          <p:cNvSpPr>
            <a:spLocks noGrp="1"/>
          </p:cNvSpPr>
          <p:nvPr>
            <p:ph type="body" idx="14" hasCustomPrompt="1"/>
          </p:nvPr>
        </p:nvSpPr>
        <p:spPr>
          <a:xfrm>
            <a:off x="2184666" y="6176284"/>
            <a:ext cx="4443769" cy="233637"/>
          </a:xfrm>
        </p:spPr>
        <p:txBody>
          <a:bodyPr>
            <a:noAutofit/>
          </a:bodyPr>
          <a:lstStyle>
            <a:lvl1pPr marL="0" indent="0">
              <a:lnSpc>
                <a:spcPts val="1200"/>
              </a:lnSpc>
              <a:spcBef>
                <a:spcPts val="600"/>
              </a:spcBef>
              <a:buNone/>
              <a:defRPr sz="12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Tekijätiedot Etunimi Sukunimi | päivämäärä</a:t>
            </a:r>
          </a:p>
        </p:txBody>
      </p:sp>
    </p:spTree>
    <p:extLst>
      <p:ext uri="{BB962C8B-B14F-4D97-AF65-F5344CB8AC3E}">
        <p14:creationId xmlns:p14="http://schemas.microsoft.com/office/powerpoint/2010/main" val="31476902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mslag + bild / Kansi + kuv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9171C9EA-1BEC-4619-B728-CEDDB184F91C}"/>
              </a:ext>
              <a:ext uri="{C183D7F6-B498-43B3-948B-1728B52AA6E4}">
                <adec:decorative xmlns:adec="http://schemas.microsoft.com/office/drawing/2017/decorative" val="1"/>
              </a:ext>
            </a:extLst>
          </p:cNvPr>
          <p:cNvSpPr/>
          <p:nvPr userDrawn="1"/>
        </p:nvSpPr>
        <p:spPr>
          <a:xfrm>
            <a:off x="1122744" y="0"/>
            <a:ext cx="1106925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BD9989D6-F31F-4EC5-946F-B333986A8700}"/>
              </a:ext>
            </a:extLst>
          </p:cNvPr>
          <p:cNvSpPr>
            <a:spLocks noGrp="1"/>
          </p:cNvSpPr>
          <p:nvPr>
            <p:ph type="title" hasCustomPrompt="1"/>
          </p:nvPr>
        </p:nvSpPr>
        <p:spPr>
          <a:xfrm>
            <a:off x="1745850" y="558169"/>
            <a:ext cx="4911522" cy="1486918"/>
          </a:xfrm>
        </p:spPr>
        <p:txBody>
          <a:bodyPr anchor="b">
            <a:normAutofit/>
          </a:bodyPr>
          <a:lstStyle>
            <a:lvl1pPr>
              <a:defRPr sz="3600" b="1">
                <a:solidFill>
                  <a:schemeClr val="bg1"/>
                </a:solidFill>
              </a:defRPr>
            </a:lvl1pPr>
          </a:lstStyle>
          <a:p>
            <a:r>
              <a:rPr lang="sv-SE"/>
              <a:t>Klicka för att sätta rubriken</a:t>
            </a:r>
            <a:endParaRPr lang="fi-FI"/>
          </a:p>
        </p:txBody>
      </p:sp>
      <p:sp>
        <p:nvSpPr>
          <p:cNvPr id="11" name="Tekstin paikkamerkki 2">
            <a:extLst>
              <a:ext uri="{FF2B5EF4-FFF2-40B4-BE49-F238E27FC236}">
                <a16:creationId xmlns:a16="http://schemas.microsoft.com/office/drawing/2014/main" id="{708E07BC-A1CA-496B-A61F-21E71CE604A9}"/>
              </a:ext>
            </a:extLst>
          </p:cNvPr>
          <p:cNvSpPr>
            <a:spLocks noGrp="1"/>
          </p:cNvSpPr>
          <p:nvPr>
            <p:ph type="body" idx="10" hasCustomPrompt="1"/>
          </p:nvPr>
        </p:nvSpPr>
        <p:spPr>
          <a:xfrm>
            <a:off x="1745850" y="2068237"/>
            <a:ext cx="4911522" cy="1318543"/>
          </a:xfrm>
        </p:spPr>
        <p:txBody>
          <a:bodyPr>
            <a:noAutofit/>
          </a:bodyPr>
          <a:lstStyle>
            <a:lvl1pPr marL="0" indent="0">
              <a:buNone/>
              <a:defRPr sz="36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Lisää otsikko napsauttamalla</a:t>
            </a:r>
          </a:p>
        </p:txBody>
      </p:sp>
      <p:sp>
        <p:nvSpPr>
          <p:cNvPr id="3" name="Tekstin paikkamerkki 2">
            <a:extLst>
              <a:ext uri="{FF2B5EF4-FFF2-40B4-BE49-F238E27FC236}">
                <a16:creationId xmlns:a16="http://schemas.microsoft.com/office/drawing/2014/main" id="{316C2E39-1FFB-4EB1-83CE-55B81ACB00AE}"/>
              </a:ext>
            </a:extLst>
          </p:cNvPr>
          <p:cNvSpPr>
            <a:spLocks noGrp="1"/>
          </p:cNvSpPr>
          <p:nvPr>
            <p:ph type="body" idx="1" hasCustomPrompt="1"/>
          </p:nvPr>
        </p:nvSpPr>
        <p:spPr>
          <a:xfrm>
            <a:off x="1745850" y="3754925"/>
            <a:ext cx="4911522" cy="400658"/>
          </a:xfrm>
        </p:spPr>
        <p:txBody>
          <a:bodyPr>
            <a:normAutofit/>
          </a:bodyPr>
          <a:lstStyle>
            <a:lvl1pPr marL="0" indent="0">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sv-SE" b="0" i="0">
                <a:effectLst/>
                <a:latin typeface="Segoe UI" panose="020B0502040204020203" pitchFamily="34" charset="0"/>
              </a:rPr>
              <a:t>Klicka för att sätta underrubriken</a:t>
            </a:r>
          </a:p>
        </p:txBody>
      </p:sp>
      <p:sp>
        <p:nvSpPr>
          <p:cNvPr id="13" name="Tekstin paikkamerkki 2">
            <a:extLst>
              <a:ext uri="{FF2B5EF4-FFF2-40B4-BE49-F238E27FC236}">
                <a16:creationId xmlns:a16="http://schemas.microsoft.com/office/drawing/2014/main" id="{AC70D423-A53E-412A-A2A0-552FE725DCAE}"/>
              </a:ext>
            </a:extLst>
          </p:cNvPr>
          <p:cNvSpPr>
            <a:spLocks noGrp="1"/>
          </p:cNvSpPr>
          <p:nvPr>
            <p:ph type="body" idx="11" hasCustomPrompt="1"/>
          </p:nvPr>
        </p:nvSpPr>
        <p:spPr>
          <a:xfrm>
            <a:off x="1745850" y="4173594"/>
            <a:ext cx="4911522" cy="400658"/>
          </a:xfrm>
        </p:spPr>
        <p:txBody>
          <a:bodyPr>
            <a:normAutofit/>
          </a:bodyPr>
          <a:lstStyle>
            <a:lvl1pPr marL="0" indent="0">
              <a:buNone/>
              <a:defRPr sz="18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Lisää alaotsikko napsauttamalla</a:t>
            </a:r>
          </a:p>
        </p:txBody>
      </p:sp>
      <p:sp>
        <p:nvSpPr>
          <p:cNvPr id="14" name="Tekstin paikkamerkki 2">
            <a:extLst>
              <a:ext uri="{FF2B5EF4-FFF2-40B4-BE49-F238E27FC236}">
                <a16:creationId xmlns:a16="http://schemas.microsoft.com/office/drawing/2014/main" id="{228ECC36-F686-4B0E-B126-D1ED6CF08A34}"/>
              </a:ext>
            </a:extLst>
          </p:cNvPr>
          <p:cNvSpPr>
            <a:spLocks noGrp="1"/>
          </p:cNvSpPr>
          <p:nvPr>
            <p:ph type="body" idx="13" hasCustomPrompt="1"/>
          </p:nvPr>
        </p:nvSpPr>
        <p:spPr>
          <a:xfrm>
            <a:off x="1745850" y="4722474"/>
            <a:ext cx="4911521" cy="279730"/>
          </a:xfrm>
        </p:spPr>
        <p:txBody>
          <a:bodyPr>
            <a:noAutofit/>
          </a:bodyPr>
          <a:lstStyle>
            <a:lvl1pPr marL="0" indent="0">
              <a:lnSpc>
                <a:spcPts val="1200"/>
              </a:lnSpc>
              <a:spcBef>
                <a:spcPts val="600"/>
              </a:spcBef>
              <a:buNone/>
              <a:defRPr sz="1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fi-FI" b="0" i="0" err="1">
                <a:effectLst/>
                <a:latin typeface="Segoe UI" panose="020B0502040204020203" pitchFamily="34" charset="0"/>
              </a:rPr>
              <a:t>Författarinformation</a:t>
            </a:r>
            <a:r>
              <a:rPr lang="fi-FI" b="0" i="0">
                <a:effectLst/>
                <a:latin typeface="Segoe UI" panose="020B0502040204020203" pitchFamily="34" charset="0"/>
              </a:rPr>
              <a:t> </a:t>
            </a:r>
            <a:r>
              <a:rPr lang="fi-FI" b="0" i="0" err="1">
                <a:effectLst/>
                <a:latin typeface="Segoe UI" panose="020B0502040204020203" pitchFamily="34" charset="0"/>
              </a:rPr>
              <a:t>Förnamn</a:t>
            </a:r>
            <a:r>
              <a:rPr lang="fi-FI" b="0" i="0">
                <a:effectLst/>
                <a:latin typeface="Segoe UI" panose="020B0502040204020203" pitchFamily="34" charset="0"/>
              </a:rPr>
              <a:t> </a:t>
            </a:r>
            <a:r>
              <a:rPr lang="fi-FI" b="0" i="0" err="1">
                <a:effectLst/>
                <a:latin typeface="Segoe UI" panose="020B0502040204020203" pitchFamily="34" charset="0"/>
              </a:rPr>
              <a:t>Efternamn</a:t>
            </a:r>
            <a:r>
              <a:rPr lang="fi-FI" b="0" i="0">
                <a:effectLst/>
                <a:latin typeface="Segoe UI" panose="020B0502040204020203" pitchFamily="34" charset="0"/>
              </a:rPr>
              <a:t> | Datum</a:t>
            </a:r>
          </a:p>
        </p:txBody>
      </p:sp>
      <p:sp>
        <p:nvSpPr>
          <p:cNvPr id="15" name="Tekstin paikkamerkki 2">
            <a:extLst>
              <a:ext uri="{FF2B5EF4-FFF2-40B4-BE49-F238E27FC236}">
                <a16:creationId xmlns:a16="http://schemas.microsoft.com/office/drawing/2014/main" id="{78223105-2747-431E-92BF-E23275C725C8}"/>
              </a:ext>
            </a:extLst>
          </p:cNvPr>
          <p:cNvSpPr>
            <a:spLocks noGrp="1"/>
          </p:cNvSpPr>
          <p:nvPr>
            <p:ph type="body" idx="14" hasCustomPrompt="1"/>
          </p:nvPr>
        </p:nvSpPr>
        <p:spPr>
          <a:xfrm>
            <a:off x="1745849" y="5025558"/>
            <a:ext cx="4911521" cy="279730"/>
          </a:xfrm>
        </p:spPr>
        <p:txBody>
          <a:bodyPr>
            <a:noAutofit/>
          </a:bodyPr>
          <a:lstStyle>
            <a:lvl1pPr marL="0" indent="0">
              <a:lnSpc>
                <a:spcPts val="1200"/>
              </a:lnSpc>
              <a:spcBef>
                <a:spcPts val="600"/>
              </a:spcBef>
              <a:buNone/>
              <a:defRPr sz="12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Tekijätiedot Etunimi Sukunimi | päivämäärä</a:t>
            </a:r>
          </a:p>
        </p:txBody>
      </p:sp>
      <p:pic>
        <p:nvPicPr>
          <p:cNvPr id="5" name="Kuva 4">
            <a:extLst>
              <a:ext uri="{FF2B5EF4-FFF2-40B4-BE49-F238E27FC236}">
                <a16:creationId xmlns:a16="http://schemas.microsoft.com/office/drawing/2014/main" id="{977A0A71-A835-403F-AD0D-5E408F30A0E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745849" y="5824812"/>
            <a:ext cx="3688466" cy="608776"/>
          </a:xfrm>
          <a:prstGeom prst="rect">
            <a:avLst/>
          </a:prstGeom>
        </p:spPr>
      </p:pic>
      <p:sp>
        <p:nvSpPr>
          <p:cNvPr id="10" name="Sisällön paikkamerkki 2">
            <a:extLst>
              <a:ext uri="{FF2B5EF4-FFF2-40B4-BE49-F238E27FC236}">
                <a16:creationId xmlns:a16="http://schemas.microsoft.com/office/drawing/2014/main" id="{B1E416C0-4E6D-428D-8B11-8AA4319A4838}"/>
              </a:ext>
            </a:extLst>
          </p:cNvPr>
          <p:cNvSpPr>
            <a:spLocks noGrp="1"/>
          </p:cNvSpPr>
          <p:nvPr>
            <p:ph sz="half" idx="15" hasCustomPrompt="1"/>
          </p:nvPr>
        </p:nvSpPr>
        <p:spPr>
          <a:xfrm>
            <a:off x="7209212" y="1"/>
            <a:ext cx="4980065" cy="6858000"/>
          </a:xfrm>
        </p:spPr>
        <p:txBody>
          <a:bodyPr>
            <a:normAutofit/>
          </a:bodyPr>
          <a:lstStyle>
            <a:lvl1pPr marL="0" indent="0">
              <a:buFont typeface="Arial" panose="020B0604020202020204" pitchFamily="34" charset="0"/>
              <a:buNone/>
              <a:defRPr sz="14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b="0" i="0" err="1">
                <a:effectLst/>
                <a:latin typeface="Segoe UI" panose="020B0502040204020203" pitchFamily="34" charset="0"/>
              </a:rPr>
              <a:t>Infoga</a:t>
            </a:r>
            <a:r>
              <a:rPr lang="fi-FI" b="0" i="0">
                <a:effectLst/>
                <a:latin typeface="Segoe UI" panose="020B0502040204020203" pitchFamily="34" charset="0"/>
              </a:rPr>
              <a:t> bild </a:t>
            </a:r>
            <a:r>
              <a:rPr lang="sv-SE" b="0" i="0">
                <a:effectLst/>
                <a:latin typeface="Segoe UI" panose="020B0502040204020203" pitchFamily="34" charset="0"/>
              </a:rPr>
              <a:t>/ </a:t>
            </a:r>
            <a:r>
              <a:rPr lang="fi-FI"/>
              <a:t>Lisää kuva</a:t>
            </a:r>
          </a:p>
        </p:txBody>
      </p:sp>
    </p:spTree>
    <p:extLst>
      <p:ext uri="{BB962C8B-B14F-4D97-AF65-F5344CB8AC3E}">
        <p14:creationId xmlns:p14="http://schemas.microsoft.com/office/powerpoint/2010/main" val="188967874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nehåll /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1CCC9F-863F-4912-9980-8F52D255222E}"/>
              </a:ext>
            </a:extLst>
          </p:cNvPr>
          <p:cNvSpPr>
            <a:spLocks noGrp="1"/>
          </p:cNvSpPr>
          <p:nvPr>
            <p:ph type="title" hasCustomPrompt="1"/>
          </p:nvPr>
        </p:nvSpPr>
        <p:spPr>
          <a:xfrm>
            <a:off x="1853391" y="762946"/>
            <a:ext cx="4491680" cy="1563565"/>
          </a:xfrm>
        </p:spPr>
        <p:txBody>
          <a:bodyPr>
            <a:normAutofit/>
          </a:bodyPr>
          <a:lstStyle>
            <a:lvl1pPr>
              <a:defRPr sz="3200" b="1"/>
            </a:lvl1pPr>
          </a:lstStyle>
          <a:p>
            <a:r>
              <a:rPr lang="sv-SE"/>
              <a:t>Klicka för att sätta </a:t>
            </a:r>
            <a:br>
              <a:rPr lang="sv-SE"/>
            </a:br>
            <a:r>
              <a:rPr lang="sv-SE"/>
              <a:t>rubriken</a:t>
            </a:r>
            <a:endParaRPr lang="fi-FI"/>
          </a:p>
        </p:txBody>
      </p:sp>
      <p:sp>
        <p:nvSpPr>
          <p:cNvPr id="3" name="Sisällön paikkamerkki 2">
            <a:extLst>
              <a:ext uri="{FF2B5EF4-FFF2-40B4-BE49-F238E27FC236}">
                <a16:creationId xmlns:a16="http://schemas.microsoft.com/office/drawing/2014/main" id="{76D1FF4A-38CC-40DC-83BE-DDE4BF5548B2}"/>
              </a:ext>
            </a:extLst>
          </p:cNvPr>
          <p:cNvSpPr>
            <a:spLocks noGrp="1"/>
          </p:cNvSpPr>
          <p:nvPr>
            <p:ph sz="half" idx="1" hasCustomPrompt="1"/>
          </p:nvPr>
        </p:nvSpPr>
        <p:spPr>
          <a:xfrm>
            <a:off x="1853390" y="2326511"/>
            <a:ext cx="4491680" cy="3850452"/>
          </a:xfrm>
        </p:spPr>
        <p:txBody>
          <a:bodyPr>
            <a:normAutofit/>
          </a:bodyPr>
          <a:lstStyle>
            <a:lvl1pPr marL="457200" indent="-457200">
              <a:buFont typeface="Arial" panose="020B0604020202020204" pitchFamily="34" charset="0"/>
              <a:buChar char="•"/>
              <a:defRPr sz="2400"/>
            </a:lvl1pPr>
          </a:lstStyle>
          <a:p>
            <a:pPr algn="l"/>
            <a:r>
              <a:rPr lang="sv-SE" b="0" i="0">
                <a:effectLst/>
                <a:latin typeface="Segoe UI" panose="020B0502040204020203" pitchFamily="34" charset="0"/>
              </a:rPr>
              <a:t>Klicka för att sätta texten</a:t>
            </a:r>
          </a:p>
        </p:txBody>
      </p:sp>
      <p:sp>
        <p:nvSpPr>
          <p:cNvPr id="9" name="Sisällön paikkamerkki 2">
            <a:extLst>
              <a:ext uri="{FF2B5EF4-FFF2-40B4-BE49-F238E27FC236}">
                <a16:creationId xmlns:a16="http://schemas.microsoft.com/office/drawing/2014/main" id="{1DA025EC-89A3-44CB-B84C-6A8DB57CA696}"/>
              </a:ext>
            </a:extLst>
          </p:cNvPr>
          <p:cNvSpPr>
            <a:spLocks noGrp="1"/>
          </p:cNvSpPr>
          <p:nvPr>
            <p:ph sz="half" idx="10" hasCustomPrompt="1"/>
          </p:nvPr>
        </p:nvSpPr>
        <p:spPr>
          <a:xfrm>
            <a:off x="6772099" y="2326511"/>
            <a:ext cx="4385897" cy="3850452"/>
          </a:xfrm>
        </p:spPr>
        <p:txBody>
          <a:bodyPr>
            <a:normAutofit/>
          </a:bodyPr>
          <a:lstStyle>
            <a:lvl1pPr marL="457200" indent="-457200">
              <a:buFont typeface="Arial" panose="020B0604020202020204" pitchFamily="34" charset="0"/>
              <a:buChar char="•"/>
              <a:defRPr sz="2400">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vl6pPr>
              <a:defRPr>
                <a:solidFill>
                  <a:schemeClr val="accent6"/>
                </a:solidFill>
              </a:defRPr>
            </a:lvl6pPr>
          </a:lstStyle>
          <a:p>
            <a:pPr lvl="0"/>
            <a:r>
              <a:rPr lang="fi-FI"/>
              <a:t>Lisää teksti napsauttamalla</a:t>
            </a:r>
          </a:p>
          <a:p>
            <a:pPr lvl="1"/>
            <a:r>
              <a:rPr lang="fi-FI"/>
              <a:t>Lisää teksti napsauttamalla</a:t>
            </a:r>
          </a:p>
          <a:p>
            <a:pPr lvl="2"/>
            <a:r>
              <a:rPr lang="fi-FI"/>
              <a:t>Lisää teksti napsauttamalla</a:t>
            </a:r>
          </a:p>
          <a:p>
            <a:pPr lvl="3"/>
            <a:r>
              <a:rPr lang="fi-FI"/>
              <a:t>Lisää teksti napsauttamalla</a:t>
            </a:r>
          </a:p>
          <a:p>
            <a:pPr lvl="4"/>
            <a:r>
              <a:rPr lang="fi-FI"/>
              <a:t>Lisää teksti napsauttamalla</a:t>
            </a:r>
          </a:p>
          <a:p>
            <a:pPr lvl="5"/>
            <a:r>
              <a:rPr lang="fi-FI"/>
              <a:t>Lisää teksti napsauttamalla</a:t>
            </a:r>
          </a:p>
        </p:txBody>
      </p:sp>
      <p:sp>
        <p:nvSpPr>
          <p:cNvPr id="10" name="Tekstin paikkamerkki 2">
            <a:extLst>
              <a:ext uri="{FF2B5EF4-FFF2-40B4-BE49-F238E27FC236}">
                <a16:creationId xmlns:a16="http://schemas.microsoft.com/office/drawing/2014/main" id="{9F93FDB1-A50B-4EA5-BA80-557DB725D077}"/>
              </a:ext>
            </a:extLst>
          </p:cNvPr>
          <p:cNvSpPr>
            <a:spLocks noGrp="1"/>
          </p:cNvSpPr>
          <p:nvPr>
            <p:ph type="body" idx="11" hasCustomPrompt="1"/>
          </p:nvPr>
        </p:nvSpPr>
        <p:spPr>
          <a:xfrm>
            <a:off x="6772101" y="762946"/>
            <a:ext cx="4385896" cy="1563564"/>
          </a:xfrm>
        </p:spPr>
        <p:txBody>
          <a:bodyPr anchor="ctr">
            <a:normAutofit/>
          </a:bodyPr>
          <a:lstStyle>
            <a:lvl1pPr marL="0" indent="0">
              <a:buNone/>
              <a:defRPr sz="3200" b="1">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Lisää otsikko napsauttamalla</a:t>
            </a:r>
          </a:p>
        </p:txBody>
      </p:sp>
    </p:spTree>
    <p:extLst>
      <p:ext uri="{BB962C8B-B14F-4D97-AF65-F5344CB8AC3E}">
        <p14:creationId xmlns:p14="http://schemas.microsoft.com/office/powerpoint/2010/main" val="26902083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nnehåll + bi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1CCC9F-863F-4912-9980-8F52D255222E}"/>
              </a:ext>
            </a:extLst>
          </p:cNvPr>
          <p:cNvSpPr>
            <a:spLocks noGrp="1"/>
          </p:cNvSpPr>
          <p:nvPr>
            <p:ph type="title" hasCustomPrompt="1"/>
          </p:nvPr>
        </p:nvSpPr>
        <p:spPr>
          <a:xfrm>
            <a:off x="1853391" y="762946"/>
            <a:ext cx="4491680" cy="1563565"/>
          </a:xfrm>
        </p:spPr>
        <p:txBody>
          <a:bodyPr>
            <a:normAutofit/>
          </a:bodyPr>
          <a:lstStyle>
            <a:lvl1pPr>
              <a:defRPr sz="3200" b="1"/>
            </a:lvl1pPr>
          </a:lstStyle>
          <a:p>
            <a:r>
              <a:rPr lang="sv-SE"/>
              <a:t>Klicka för att sätta </a:t>
            </a:r>
            <a:br>
              <a:rPr lang="sv-SE"/>
            </a:br>
            <a:r>
              <a:rPr lang="sv-SE"/>
              <a:t>rubriken</a:t>
            </a:r>
            <a:endParaRPr lang="fi-FI"/>
          </a:p>
        </p:txBody>
      </p:sp>
      <p:sp>
        <p:nvSpPr>
          <p:cNvPr id="3" name="Sisällön paikkamerkki 2">
            <a:extLst>
              <a:ext uri="{FF2B5EF4-FFF2-40B4-BE49-F238E27FC236}">
                <a16:creationId xmlns:a16="http://schemas.microsoft.com/office/drawing/2014/main" id="{76D1FF4A-38CC-40DC-83BE-DDE4BF5548B2}"/>
              </a:ext>
            </a:extLst>
          </p:cNvPr>
          <p:cNvSpPr>
            <a:spLocks noGrp="1"/>
          </p:cNvSpPr>
          <p:nvPr>
            <p:ph sz="half" idx="1" hasCustomPrompt="1"/>
          </p:nvPr>
        </p:nvSpPr>
        <p:spPr>
          <a:xfrm>
            <a:off x="1853390" y="2326511"/>
            <a:ext cx="4491680" cy="3850452"/>
          </a:xfrm>
        </p:spPr>
        <p:txBody>
          <a:bodyPr>
            <a:normAutofit/>
          </a:bodyPr>
          <a:lstStyle>
            <a:lvl1pPr marL="457200" indent="-457200">
              <a:buFont typeface="Arial" panose="020B0604020202020204" pitchFamily="34" charset="0"/>
              <a:buChar char="•"/>
              <a:defRPr sz="2400"/>
            </a:lvl1pPr>
          </a:lstStyle>
          <a:p>
            <a:pPr algn="l"/>
            <a:r>
              <a:rPr lang="sv-SE" b="0" i="0">
                <a:effectLst/>
                <a:latin typeface="Segoe UI" panose="020B0502040204020203" pitchFamily="34" charset="0"/>
              </a:rPr>
              <a:t>Klicka för att sätta texten</a:t>
            </a:r>
          </a:p>
        </p:txBody>
      </p:sp>
      <p:sp>
        <p:nvSpPr>
          <p:cNvPr id="9" name="Sisällön paikkamerkki 2">
            <a:extLst>
              <a:ext uri="{FF2B5EF4-FFF2-40B4-BE49-F238E27FC236}">
                <a16:creationId xmlns:a16="http://schemas.microsoft.com/office/drawing/2014/main" id="{1DA025EC-89A3-44CB-B84C-6A8DB57CA696}"/>
              </a:ext>
            </a:extLst>
          </p:cNvPr>
          <p:cNvSpPr>
            <a:spLocks noGrp="1"/>
          </p:cNvSpPr>
          <p:nvPr>
            <p:ph sz="half" idx="10" hasCustomPrompt="1"/>
          </p:nvPr>
        </p:nvSpPr>
        <p:spPr>
          <a:xfrm>
            <a:off x="6772099" y="762946"/>
            <a:ext cx="4385897" cy="5414017"/>
          </a:xfrm>
        </p:spPr>
        <p:txBody>
          <a:bodyPr>
            <a:normAutofit/>
          </a:bodyPr>
          <a:lstStyle>
            <a:lvl1pPr marL="0" indent="0">
              <a:buFont typeface="Arial" panose="020B0604020202020204" pitchFamily="34" charset="0"/>
              <a:buNone/>
              <a:defRPr sz="1400">
                <a:solidFill>
                  <a:schemeClr val="tx1"/>
                </a:solidFill>
              </a:defRPr>
            </a:lvl1pPr>
          </a:lstStyle>
          <a:p>
            <a:pPr algn="l"/>
            <a:r>
              <a:rPr lang="fi-FI" b="0" i="0" err="1">
                <a:effectLst/>
                <a:latin typeface="Segoe UI" panose="020B0502040204020203" pitchFamily="34" charset="0"/>
              </a:rPr>
              <a:t>Infoga</a:t>
            </a:r>
            <a:r>
              <a:rPr lang="fi-FI" b="0" i="0">
                <a:effectLst/>
                <a:latin typeface="Segoe UI" panose="020B0502040204020203" pitchFamily="34" charset="0"/>
              </a:rPr>
              <a:t> bild</a:t>
            </a:r>
          </a:p>
        </p:txBody>
      </p:sp>
    </p:spTree>
    <p:extLst>
      <p:ext uri="{BB962C8B-B14F-4D97-AF65-F5344CB8AC3E}">
        <p14:creationId xmlns:p14="http://schemas.microsoft.com/office/powerpoint/2010/main" val="24167897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isältö +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1CCC9F-863F-4912-9980-8F52D255222E}"/>
              </a:ext>
            </a:extLst>
          </p:cNvPr>
          <p:cNvSpPr>
            <a:spLocks noGrp="1"/>
          </p:cNvSpPr>
          <p:nvPr>
            <p:ph type="title" hasCustomPrompt="1"/>
          </p:nvPr>
        </p:nvSpPr>
        <p:spPr>
          <a:xfrm>
            <a:off x="1853391" y="762946"/>
            <a:ext cx="4491680" cy="1563565"/>
          </a:xfrm>
        </p:spPr>
        <p:txBody>
          <a:bodyPr>
            <a:normAutofit/>
          </a:bodyPr>
          <a:lstStyle>
            <a:lvl1pPr>
              <a:defRPr sz="3200" b="1">
                <a:solidFill>
                  <a:schemeClr val="accent5"/>
                </a:solidFill>
              </a:defRPr>
            </a:lvl1pPr>
          </a:lstStyle>
          <a:p>
            <a:r>
              <a:rPr lang="fi-FI"/>
              <a:t>Lisää otsikko</a:t>
            </a:r>
            <a:br>
              <a:rPr lang="fi-FI"/>
            </a:br>
            <a:r>
              <a:rPr lang="fi-FI"/>
              <a:t>napsauttamalla</a:t>
            </a:r>
          </a:p>
        </p:txBody>
      </p:sp>
      <p:sp>
        <p:nvSpPr>
          <p:cNvPr id="3" name="Sisällön paikkamerkki 2">
            <a:extLst>
              <a:ext uri="{FF2B5EF4-FFF2-40B4-BE49-F238E27FC236}">
                <a16:creationId xmlns:a16="http://schemas.microsoft.com/office/drawing/2014/main" id="{76D1FF4A-38CC-40DC-83BE-DDE4BF5548B2}"/>
              </a:ext>
            </a:extLst>
          </p:cNvPr>
          <p:cNvSpPr>
            <a:spLocks noGrp="1"/>
          </p:cNvSpPr>
          <p:nvPr>
            <p:ph sz="half" idx="1" hasCustomPrompt="1"/>
          </p:nvPr>
        </p:nvSpPr>
        <p:spPr>
          <a:xfrm>
            <a:off x="1853390" y="2326511"/>
            <a:ext cx="4491680" cy="3850452"/>
          </a:xfrm>
        </p:spPr>
        <p:txBody>
          <a:bodyPr>
            <a:normAutofit/>
          </a:bodyPr>
          <a:lstStyle>
            <a:lvl1pPr marL="457200" indent="-457200">
              <a:buFont typeface="Arial" panose="020B0604020202020204" pitchFamily="34" charset="0"/>
              <a:buChar char="•"/>
              <a:defRPr sz="2400">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vl6pPr>
              <a:defRPr>
                <a:solidFill>
                  <a:schemeClr val="accent6"/>
                </a:solidFill>
              </a:defRPr>
            </a:lvl6pPr>
          </a:lstStyle>
          <a:p>
            <a:pPr lvl="0"/>
            <a:r>
              <a:rPr lang="fi-FI"/>
              <a:t>Lisää teksti napsauttamalla</a:t>
            </a:r>
          </a:p>
          <a:p>
            <a:pPr lvl="1"/>
            <a:r>
              <a:rPr lang="fi-FI"/>
              <a:t>Lisää teksti napsauttamalla</a:t>
            </a:r>
          </a:p>
          <a:p>
            <a:pPr lvl="2"/>
            <a:r>
              <a:rPr lang="fi-FI"/>
              <a:t>Lisää teksti napsauttamalla</a:t>
            </a:r>
          </a:p>
          <a:p>
            <a:pPr lvl="3"/>
            <a:r>
              <a:rPr lang="fi-FI"/>
              <a:t>Lisää teksti napsauttamalla</a:t>
            </a:r>
          </a:p>
          <a:p>
            <a:pPr lvl="4"/>
            <a:r>
              <a:rPr lang="fi-FI"/>
              <a:t>Lisää teksti napsauttamalla</a:t>
            </a:r>
          </a:p>
          <a:p>
            <a:pPr lvl="5"/>
            <a:r>
              <a:rPr lang="fi-FI"/>
              <a:t>Lisää teksti napsauttamalla</a:t>
            </a:r>
          </a:p>
        </p:txBody>
      </p:sp>
      <p:sp>
        <p:nvSpPr>
          <p:cNvPr id="9" name="Sisällön paikkamerkki 2">
            <a:extLst>
              <a:ext uri="{FF2B5EF4-FFF2-40B4-BE49-F238E27FC236}">
                <a16:creationId xmlns:a16="http://schemas.microsoft.com/office/drawing/2014/main" id="{1DA025EC-89A3-44CB-B84C-6A8DB57CA696}"/>
              </a:ext>
            </a:extLst>
          </p:cNvPr>
          <p:cNvSpPr>
            <a:spLocks noGrp="1"/>
          </p:cNvSpPr>
          <p:nvPr>
            <p:ph sz="half" idx="10" hasCustomPrompt="1"/>
          </p:nvPr>
        </p:nvSpPr>
        <p:spPr>
          <a:xfrm>
            <a:off x="6772099" y="762946"/>
            <a:ext cx="4385897" cy="5414017"/>
          </a:xfrm>
        </p:spPr>
        <p:txBody>
          <a:bodyPr>
            <a:normAutofit/>
          </a:bodyPr>
          <a:lstStyle>
            <a:lvl1pPr marL="0" indent="0">
              <a:buFont typeface="Arial" panose="020B0604020202020204" pitchFamily="34" charset="0"/>
              <a:buNone/>
              <a:defRPr sz="1400">
                <a:solidFill>
                  <a:schemeClr val="accent6"/>
                </a:solidFill>
              </a:defRPr>
            </a:lvl1pPr>
          </a:lstStyle>
          <a:p>
            <a:pPr lvl="0"/>
            <a:r>
              <a:rPr lang="fi-FI"/>
              <a:t>Lisää kuva</a:t>
            </a:r>
          </a:p>
        </p:txBody>
      </p:sp>
    </p:spTree>
    <p:extLst>
      <p:ext uri="{BB962C8B-B14F-4D97-AF65-F5344CB8AC3E}">
        <p14:creationId xmlns:p14="http://schemas.microsoft.com/office/powerpoint/2010/main" val="11871922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Mellanrubrik / Väliotsikko 2">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9171C9EA-1BEC-4619-B728-CEDDB184F91C}"/>
              </a:ext>
              <a:ext uri="{C183D7F6-B498-43B3-948B-1728B52AA6E4}">
                <adec:decorative xmlns:adec="http://schemas.microsoft.com/office/drawing/2017/decorative" val="1"/>
              </a:ext>
            </a:extLst>
          </p:cNvPr>
          <p:cNvSpPr/>
          <p:nvPr userDrawn="1"/>
        </p:nvSpPr>
        <p:spPr>
          <a:xfrm>
            <a:off x="1122744" y="0"/>
            <a:ext cx="1106925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BD9989D6-F31F-4EC5-946F-B333986A8700}"/>
              </a:ext>
            </a:extLst>
          </p:cNvPr>
          <p:cNvSpPr>
            <a:spLocks noGrp="1"/>
          </p:cNvSpPr>
          <p:nvPr>
            <p:ph type="title" hasCustomPrompt="1"/>
          </p:nvPr>
        </p:nvSpPr>
        <p:spPr>
          <a:xfrm>
            <a:off x="2651513" y="1412596"/>
            <a:ext cx="6585086" cy="1486918"/>
          </a:xfrm>
        </p:spPr>
        <p:txBody>
          <a:bodyPr anchor="b">
            <a:normAutofit/>
          </a:bodyPr>
          <a:lstStyle>
            <a:lvl1pPr>
              <a:defRPr sz="4200" b="1">
                <a:solidFill>
                  <a:schemeClr val="bg1"/>
                </a:solidFill>
              </a:defRPr>
            </a:lvl1pPr>
          </a:lstStyle>
          <a:p>
            <a:r>
              <a:rPr lang="sv-SE"/>
              <a:t>Klicka för att sätta </a:t>
            </a:r>
            <a:br>
              <a:rPr lang="sv-SE"/>
            </a:br>
            <a:r>
              <a:rPr lang="sv-SE"/>
              <a:t>rubriken</a:t>
            </a:r>
            <a:endParaRPr lang="fi-FI"/>
          </a:p>
        </p:txBody>
      </p:sp>
      <p:sp>
        <p:nvSpPr>
          <p:cNvPr id="11" name="Tekstin paikkamerkki 2">
            <a:extLst>
              <a:ext uri="{FF2B5EF4-FFF2-40B4-BE49-F238E27FC236}">
                <a16:creationId xmlns:a16="http://schemas.microsoft.com/office/drawing/2014/main" id="{708E07BC-A1CA-496B-A61F-21E71CE604A9}"/>
              </a:ext>
            </a:extLst>
          </p:cNvPr>
          <p:cNvSpPr>
            <a:spLocks noGrp="1"/>
          </p:cNvSpPr>
          <p:nvPr>
            <p:ph type="body" idx="10" hasCustomPrompt="1"/>
          </p:nvPr>
        </p:nvSpPr>
        <p:spPr>
          <a:xfrm>
            <a:off x="2651513" y="2922664"/>
            <a:ext cx="6585086" cy="1486918"/>
          </a:xfrm>
        </p:spPr>
        <p:txBody>
          <a:bodyPr>
            <a:noAutofit/>
          </a:bodyPr>
          <a:lstStyle>
            <a:lvl1pPr marL="0" indent="0">
              <a:buNone/>
              <a:defRPr sz="42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Lisää otsikko napsauttamalla</a:t>
            </a:r>
          </a:p>
        </p:txBody>
      </p:sp>
      <p:sp>
        <p:nvSpPr>
          <p:cNvPr id="3" name="Tekstin paikkamerkki 2">
            <a:extLst>
              <a:ext uri="{FF2B5EF4-FFF2-40B4-BE49-F238E27FC236}">
                <a16:creationId xmlns:a16="http://schemas.microsoft.com/office/drawing/2014/main" id="{316C2E39-1FFB-4EB1-83CE-55B81ACB00AE}"/>
              </a:ext>
            </a:extLst>
          </p:cNvPr>
          <p:cNvSpPr>
            <a:spLocks noGrp="1"/>
          </p:cNvSpPr>
          <p:nvPr>
            <p:ph type="body" idx="1" hasCustomPrompt="1"/>
          </p:nvPr>
        </p:nvSpPr>
        <p:spPr>
          <a:xfrm>
            <a:off x="2628363" y="4687014"/>
            <a:ext cx="6585086" cy="358516"/>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sv-SE" b="0" i="0">
                <a:effectLst/>
                <a:latin typeface="Segoe UI" panose="020B0502040204020203" pitchFamily="34" charset="0"/>
              </a:rPr>
              <a:t>Klicka för att sätta underrubriken</a:t>
            </a:r>
          </a:p>
        </p:txBody>
      </p:sp>
      <p:sp>
        <p:nvSpPr>
          <p:cNvPr id="13" name="Tekstin paikkamerkki 2">
            <a:extLst>
              <a:ext uri="{FF2B5EF4-FFF2-40B4-BE49-F238E27FC236}">
                <a16:creationId xmlns:a16="http://schemas.microsoft.com/office/drawing/2014/main" id="{AC70D423-A53E-412A-A2A0-552FE725DCAE}"/>
              </a:ext>
            </a:extLst>
          </p:cNvPr>
          <p:cNvSpPr>
            <a:spLocks noGrp="1"/>
          </p:cNvSpPr>
          <p:nvPr>
            <p:ph type="body" idx="11" hasCustomPrompt="1"/>
          </p:nvPr>
        </p:nvSpPr>
        <p:spPr>
          <a:xfrm>
            <a:off x="2628363" y="5047808"/>
            <a:ext cx="6585086" cy="358516"/>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Lisää alaotsikko napsauttamalla</a:t>
            </a:r>
          </a:p>
        </p:txBody>
      </p:sp>
    </p:spTree>
    <p:extLst>
      <p:ext uri="{BB962C8B-B14F-4D97-AF65-F5344CB8AC3E}">
        <p14:creationId xmlns:p14="http://schemas.microsoft.com/office/powerpoint/2010/main" val="13673280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Mellanrubrik / Väliotsikko 1">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9171C9EA-1BEC-4619-B728-CEDDB184F91C}"/>
              </a:ext>
              <a:ext uri="{C183D7F6-B498-43B3-948B-1728B52AA6E4}">
                <adec:decorative xmlns:adec="http://schemas.microsoft.com/office/drawing/2017/decorative" val="1"/>
              </a:ext>
            </a:extLst>
          </p:cNvPr>
          <p:cNvSpPr/>
          <p:nvPr userDrawn="1"/>
        </p:nvSpPr>
        <p:spPr>
          <a:xfrm>
            <a:off x="1122744" y="0"/>
            <a:ext cx="1106925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9" name="Kuva 18">
            <a:extLst>
              <a:ext uri="{FF2B5EF4-FFF2-40B4-BE49-F238E27FC236}">
                <a16:creationId xmlns:a16="http://schemas.microsoft.com/office/drawing/2014/main" id="{401E9D20-456C-4DF8-BE33-5763E599FAB5}"/>
              </a:ext>
              <a:ext uri="{C183D7F6-B498-43B3-948B-1728B52AA6E4}">
                <adec:decorative xmlns:adec="http://schemas.microsoft.com/office/drawing/2017/decorative" val="1"/>
              </a:ext>
            </a:extLst>
          </p:cNvPr>
          <p:cNvPicPr>
            <a:picLocks noChangeAspect="1"/>
          </p:cNvPicPr>
          <p:nvPr userDrawn="1"/>
        </p:nvPicPr>
        <p:blipFill rotWithShape="1">
          <a:blip r:embed="rId2"/>
          <a:srcRect l="108" t="7257" r="2663" b="7474"/>
          <a:stretch/>
        </p:blipFill>
        <p:spPr>
          <a:xfrm>
            <a:off x="2627391" y="0"/>
            <a:ext cx="9564610" cy="6858000"/>
          </a:xfrm>
          <a:prstGeom prst="rect">
            <a:avLst/>
          </a:prstGeom>
        </p:spPr>
      </p:pic>
      <p:sp>
        <p:nvSpPr>
          <p:cNvPr id="7" name="Suorakulmio 6">
            <a:extLst>
              <a:ext uri="{FF2B5EF4-FFF2-40B4-BE49-F238E27FC236}">
                <a16:creationId xmlns:a16="http://schemas.microsoft.com/office/drawing/2014/main" id="{621CD312-6FC1-4BBF-800D-A161539795B1}"/>
              </a:ext>
              <a:ext uri="{C183D7F6-B498-43B3-948B-1728B52AA6E4}">
                <adec:decorative xmlns:adec="http://schemas.microsoft.com/office/drawing/2017/decorative" val="1"/>
              </a:ext>
            </a:extLst>
          </p:cNvPr>
          <p:cNvSpPr/>
          <p:nvPr userDrawn="1"/>
        </p:nvSpPr>
        <p:spPr>
          <a:xfrm>
            <a:off x="1828800" y="555585"/>
            <a:ext cx="9769034" cy="57641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BD9989D6-F31F-4EC5-946F-B333986A8700}"/>
              </a:ext>
            </a:extLst>
          </p:cNvPr>
          <p:cNvSpPr>
            <a:spLocks noGrp="1"/>
          </p:cNvSpPr>
          <p:nvPr>
            <p:ph type="title" hasCustomPrompt="1"/>
          </p:nvPr>
        </p:nvSpPr>
        <p:spPr>
          <a:xfrm>
            <a:off x="2639939" y="1412596"/>
            <a:ext cx="6585086" cy="1486918"/>
          </a:xfrm>
        </p:spPr>
        <p:txBody>
          <a:bodyPr anchor="b">
            <a:normAutofit/>
          </a:bodyPr>
          <a:lstStyle>
            <a:lvl1pPr>
              <a:defRPr sz="4200" b="1">
                <a:solidFill>
                  <a:schemeClr val="tx1"/>
                </a:solidFill>
              </a:defRPr>
            </a:lvl1pPr>
          </a:lstStyle>
          <a:p>
            <a:r>
              <a:rPr lang="sv-SE"/>
              <a:t>Klicka för att sätta </a:t>
            </a:r>
            <a:br>
              <a:rPr lang="sv-SE"/>
            </a:br>
            <a:r>
              <a:rPr lang="sv-SE"/>
              <a:t>rubriken</a:t>
            </a:r>
            <a:endParaRPr lang="fi-FI"/>
          </a:p>
        </p:txBody>
      </p:sp>
      <p:sp>
        <p:nvSpPr>
          <p:cNvPr id="11" name="Tekstin paikkamerkki 2">
            <a:extLst>
              <a:ext uri="{FF2B5EF4-FFF2-40B4-BE49-F238E27FC236}">
                <a16:creationId xmlns:a16="http://schemas.microsoft.com/office/drawing/2014/main" id="{708E07BC-A1CA-496B-A61F-21E71CE604A9}"/>
              </a:ext>
            </a:extLst>
          </p:cNvPr>
          <p:cNvSpPr>
            <a:spLocks noGrp="1"/>
          </p:cNvSpPr>
          <p:nvPr>
            <p:ph type="body" idx="10" hasCustomPrompt="1"/>
          </p:nvPr>
        </p:nvSpPr>
        <p:spPr>
          <a:xfrm>
            <a:off x="2639939" y="2922664"/>
            <a:ext cx="6585086" cy="1486918"/>
          </a:xfrm>
        </p:spPr>
        <p:txBody>
          <a:bodyPr>
            <a:noAutofit/>
          </a:bodyPr>
          <a:lstStyle>
            <a:lvl1pPr marL="0" indent="0">
              <a:buNone/>
              <a:defRPr sz="4200" b="1">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Lisää otsikko napsauttamalla</a:t>
            </a:r>
          </a:p>
        </p:txBody>
      </p:sp>
      <p:sp>
        <p:nvSpPr>
          <p:cNvPr id="3" name="Tekstin paikkamerkki 2">
            <a:extLst>
              <a:ext uri="{FF2B5EF4-FFF2-40B4-BE49-F238E27FC236}">
                <a16:creationId xmlns:a16="http://schemas.microsoft.com/office/drawing/2014/main" id="{316C2E39-1FFB-4EB1-83CE-55B81ACB00AE}"/>
              </a:ext>
            </a:extLst>
          </p:cNvPr>
          <p:cNvSpPr>
            <a:spLocks noGrp="1"/>
          </p:cNvSpPr>
          <p:nvPr>
            <p:ph type="body" idx="1" hasCustomPrompt="1"/>
          </p:nvPr>
        </p:nvSpPr>
        <p:spPr>
          <a:xfrm>
            <a:off x="2616789" y="4687014"/>
            <a:ext cx="6585086" cy="358516"/>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sv-SE" b="0" i="0">
                <a:effectLst/>
                <a:latin typeface="Segoe UI" panose="020B0502040204020203" pitchFamily="34" charset="0"/>
              </a:rPr>
              <a:t>Klicka för att sätta underrubriken</a:t>
            </a:r>
          </a:p>
        </p:txBody>
      </p:sp>
      <p:sp>
        <p:nvSpPr>
          <p:cNvPr id="13" name="Tekstin paikkamerkki 2">
            <a:extLst>
              <a:ext uri="{FF2B5EF4-FFF2-40B4-BE49-F238E27FC236}">
                <a16:creationId xmlns:a16="http://schemas.microsoft.com/office/drawing/2014/main" id="{AC70D423-A53E-412A-A2A0-552FE725DCAE}"/>
              </a:ext>
            </a:extLst>
          </p:cNvPr>
          <p:cNvSpPr>
            <a:spLocks noGrp="1"/>
          </p:cNvSpPr>
          <p:nvPr>
            <p:ph type="body" idx="11" hasCustomPrompt="1"/>
          </p:nvPr>
        </p:nvSpPr>
        <p:spPr>
          <a:xfrm>
            <a:off x="2616789" y="5047808"/>
            <a:ext cx="6585086" cy="358516"/>
          </a:xfrm>
        </p:spPr>
        <p:txBody>
          <a:bodyPr>
            <a:normAutofit/>
          </a:bodyPr>
          <a:lstStyle>
            <a:lvl1pPr marL="0" indent="0">
              <a:buNone/>
              <a:defRPr sz="20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Lisää alaotsikko napsauttamalla</a:t>
            </a:r>
          </a:p>
        </p:txBody>
      </p:sp>
    </p:spTree>
    <p:extLst>
      <p:ext uri="{BB962C8B-B14F-4D97-AF65-F5344CB8AC3E}">
        <p14:creationId xmlns:p14="http://schemas.microsoft.com/office/powerpoint/2010/main" val="4234556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sältö +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1CCC9F-863F-4912-9980-8F52D255222E}"/>
              </a:ext>
            </a:extLst>
          </p:cNvPr>
          <p:cNvSpPr>
            <a:spLocks noGrp="1"/>
          </p:cNvSpPr>
          <p:nvPr>
            <p:ph type="title" hasCustomPrompt="1"/>
          </p:nvPr>
        </p:nvSpPr>
        <p:spPr>
          <a:xfrm>
            <a:off x="1853391" y="762946"/>
            <a:ext cx="4491680" cy="1563565"/>
          </a:xfrm>
        </p:spPr>
        <p:txBody>
          <a:bodyPr>
            <a:normAutofit/>
          </a:bodyPr>
          <a:lstStyle>
            <a:lvl1pPr>
              <a:defRPr sz="3200" b="1">
                <a:solidFill>
                  <a:schemeClr val="accent5"/>
                </a:solidFill>
              </a:defRPr>
            </a:lvl1pPr>
          </a:lstStyle>
          <a:p>
            <a:r>
              <a:rPr lang="fi-FI"/>
              <a:t>Lisää otsikko</a:t>
            </a:r>
            <a:br>
              <a:rPr lang="fi-FI"/>
            </a:br>
            <a:r>
              <a:rPr lang="fi-FI"/>
              <a:t>napsauttamalla</a:t>
            </a:r>
          </a:p>
        </p:txBody>
      </p:sp>
      <p:sp>
        <p:nvSpPr>
          <p:cNvPr id="3" name="Sisällön paikkamerkki 2">
            <a:extLst>
              <a:ext uri="{FF2B5EF4-FFF2-40B4-BE49-F238E27FC236}">
                <a16:creationId xmlns:a16="http://schemas.microsoft.com/office/drawing/2014/main" id="{76D1FF4A-38CC-40DC-83BE-DDE4BF5548B2}"/>
              </a:ext>
            </a:extLst>
          </p:cNvPr>
          <p:cNvSpPr>
            <a:spLocks noGrp="1"/>
          </p:cNvSpPr>
          <p:nvPr>
            <p:ph sz="half" idx="1" hasCustomPrompt="1"/>
          </p:nvPr>
        </p:nvSpPr>
        <p:spPr>
          <a:xfrm>
            <a:off x="1853390" y="2326511"/>
            <a:ext cx="4491680" cy="3850452"/>
          </a:xfrm>
        </p:spPr>
        <p:txBody>
          <a:bodyPr>
            <a:normAutofit/>
          </a:bodyPr>
          <a:lstStyle>
            <a:lvl1pPr marL="457200" indent="-457200">
              <a:buFont typeface="Arial" panose="020B0604020202020204" pitchFamily="34" charset="0"/>
              <a:buChar char="•"/>
              <a:defRPr sz="2400">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vl6pPr>
              <a:defRPr>
                <a:solidFill>
                  <a:schemeClr val="accent6"/>
                </a:solidFill>
              </a:defRPr>
            </a:lvl6pPr>
          </a:lstStyle>
          <a:p>
            <a:pPr lvl="0"/>
            <a:r>
              <a:rPr lang="fi-FI"/>
              <a:t>Lisää teksti napsauttamalla</a:t>
            </a:r>
          </a:p>
          <a:p>
            <a:pPr lvl="1"/>
            <a:r>
              <a:rPr lang="fi-FI"/>
              <a:t>Lisää teksti napsauttamalla</a:t>
            </a:r>
          </a:p>
          <a:p>
            <a:pPr lvl="2"/>
            <a:r>
              <a:rPr lang="fi-FI"/>
              <a:t>Lisää teksti napsauttamalla</a:t>
            </a:r>
          </a:p>
          <a:p>
            <a:pPr lvl="3"/>
            <a:r>
              <a:rPr lang="fi-FI"/>
              <a:t>Lisää teksti napsauttamalla</a:t>
            </a:r>
          </a:p>
          <a:p>
            <a:pPr lvl="4"/>
            <a:r>
              <a:rPr lang="fi-FI"/>
              <a:t>Lisää teksti napsauttamalla</a:t>
            </a:r>
          </a:p>
          <a:p>
            <a:pPr lvl="5"/>
            <a:r>
              <a:rPr lang="fi-FI"/>
              <a:t>Lisää teksti napsauttamalla</a:t>
            </a:r>
          </a:p>
        </p:txBody>
      </p:sp>
      <p:sp>
        <p:nvSpPr>
          <p:cNvPr id="9" name="Sisällön paikkamerkki 2">
            <a:extLst>
              <a:ext uri="{FF2B5EF4-FFF2-40B4-BE49-F238E27FC236}">
                <a16:creationId xmlns:a16="http://schemas.microsoft.com/office/drawing/2014/main" id="{1DA025EC-89A3-44CB-B84C-6A8DB57CA696}"/>
              </a:ext>
            </a:extLst>
          </p:cNvPr>
          <p:cNvSpPr>
            <a:spLocks noGrp="1"/>
          </p:cNvSpPr>
          <p:nvPr>
            <p:ph sz="half" idx="10" hasCustomPrompt="1"/>
          </p:nvPr>
        </p:nvSpPr>
        <p:spPr>
          <a:xfrm>
            <a:off x="6772099" y="762946"/>
            <a:ext cx="4385897" cy="5414017"/>
          </a:xfrm>
        </p:spPr>
        <p:txBody>
          <a:bodyPr>
            <a:normAutofit/>
          </a:bodyPr>
          <a:lstStyle>
            <a:lvl1pPr marL="0" indent="0">
              <a:buFont typeface="Arial" panose="020B0604020202020204" pitchFamily="34" charset="0"/>
              <a:buNone/>
              <a:defRPr sz="1400">
                <a:solidFill>
                  <a:schemeClr val="accent6"/>
                </a:solidFill>
              </a:defRPr>
            </a:lvl1pPr>
          </a:lstStyle>
          <a:p>
            <a:pPr lvl="0"/>
            <a:r>
              <a:rPr lang="fi-FI"/>
              <a:t>Lisää kuva</a:t>
            </a:r>
          </a:p>
        </p:txBody>
      </p:sp>
    </p:spTree>
    <p:extLst>
      <p:ext uri="{BB962C8B-B14F-4D97-AF65-F5344CB8AC3E}">
        <p14:creationId xmlns:p14="http://schemas.microsoft.com/office/powerpoint/2010/main" val="73309859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Mellanrubrik / Väliotsikko 3">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10B87C92-9C61-425E-9264-84BE77EBAE66}"/>
              </a:ext>
              <a:ext uri="{C183D7F6-B498-43B3-948B-1728B52AA6E4}">
                <adec:decorative xmlns:adec="http://schemas.microsoft.com/office/drawing/2017/decorative" val="1"/>
              </a:ext>
            </a:extLst>
          </p:cNvPr>
          <p:cNvPicPr>
            <a:picLocks noChangeAspect="1"/>
          </p:cNvPicPr>
          <p:nvPr userDrawn="1"/>
        </p:nvPicPr>
        <p:blipFill rotWithShape="1">
          <a:blip r:embed="rId2"/>
          <a:srcRect l="-578" t="7280" r="2964" b="8136"/>
          <a:stretch/>
        </p:blipFill>
        <p:spPr>
          <a:xfrm>
            <a:off x="2511709" y="1"/>
            <a:ext cx="9680292" cy="6858000"/>
          </a:xfrm>
          <a:prstGeom prst="rect">
            <a:avLst/>
          </a:prstGeom>
        </p:spPr>
      </p:pic>
      <p:sp>
        <p:nvSpPr>
          <p:cNvPr id="8" name="Suorakulmio 7">
            <a:extLst>
              <a:ext uri="{FF2B5EF4-FFF2-40B4-BE49-F238E27FC236}">
                <a16:creationId xmlns:a16="http://schemas.microsoft.com/office/drawing/2014/main" id="{9171C9EA-1BEC-4619-B728-CEDDB184F91C}"/>
              </a:ext>
              <a:ext uri="{C183D7F6-B498-43B3-948B-1728B52AA6E4}">
                <adec:decorative xmlns:adec="http://schemas.microsoft.com/office/drawing/2017/decorative" val="1"/>
              </a:ext>
            </a:extLst>
          </p:cNvPr>
          <p:cNvSpPr/>
          <p:nvPr userDrawn="1"/>
        </p:nvSpPr>
        <p:spPr>
          <a:xfrm>
            <a:off x="1169044" y="555585"/>
            <a:ext cx="10428790" cy="57641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BD9989D6-F31F-4EC5-946F-B333986A8700}"/>
              </a:ext>
            </a:extLst>
          </p:cNvPr>
          <p:cNvSpPr>
            <a:spLocks noGrp="1"/>
          </p:cNvSpPr>
          <p:nvPr>
            <p:ph type="title" hasCustomPrompt="1"/>
          </p:nvPr>
        </p:nvSpPr>
        <p:spPr>
          <a:xfrm>
            <a:off x="2639939" y="1412596"/>
            <a:ext cx="6585086" cy="1486918"/>
          </a:xfrm>
        </p:spPr>
        <p:txBody>
          <a:bodyPr anchor="b">
            <a:normAutofit/>
          </a:bodyPr>
          <a:lstStyle>
            <a:lvl1pPr>
              <a:defRPr sz="4200" b="1"/>
            </a:lvl1pPr>
          </a:lstStyle>
          <a:p>
            <a:r>
              <a:rPr lang="sv-SE"/>
              <a:t>Klicka för att sätta </a:t>
            </a:r>
            <a:br>
              <a:rPr lang="sv-SE"/>
            </a:br>
            <a:r>
              <a:rPr lang="sv-SE"/>
              <a:t>rubriken</a:t>
            </a:r>
            <a:endParaRPr lang="fi-FI"/>
          </a:p>
        </p:txBody>
      </p:sp>
      <p:sp>
        <p:nvSpPr>
          <p:cNvPr id="11" name="Tekstin paikkamerkki 2">
            <a:extLst>
              <a:ext uri="{FF2B5EF4-FFF2-40B4-BE49-F238E27FC236}">
                <a16:creationId xmlns:a16="http://schemas.microsoft.com/office/drawing/2014/main" id="{708E07BC-A1CA-496B-A61F-21E71CE604A9}"/>
              </a:ext>
            </a:extLst>
          </p:cNvPr>
          <p:cNvSpPr>
            <a:spLocks noGrp="1"/>
          </p:cNvSpPr>
          <p:nvPr>
            <p:ph type="body" idx="10" hasCustomPrompt="1"/>
          </p:nvPr>
        </p:nvSpPr>
        <p:spPr>
          <a:xfrm>
            <a:off x="2639939" y="2922664"/>
            <a:ext cx="6585086" cy="1486918"/>
          </a:xfrm>
        </p:spPr>
        <p:txBody>
          <a:bodyPr>
            <a:noAutofit/>
          </a:bodyPr>
          <a:lstStyle>
            <a:lvl1pPr marL="0" indent="0">
              <a:buNone/>
              <a:defRPr sz="4200" b="1">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Lisää otsikko napsauttamalla</a:t>
            </a:r>
          </a:p>
        </p:txBody>
      </p:sp>
      <p:sp>
        <p:nvSpPr>
          <p:cNvPr id="3" name="Tekstin paikkamerkki 2">
            <a:extLst>
              <a:ext uri="{FF2B5EF4-FFF2-40B4-BE49-F238E27FC236}">
                <a16:creationId xmlns:a16="http://schemas.microsoft.com/office/drawing/2014/main" id="{316C2E39-1FFB-4EB1-83CE-55B81ACB00AE}"/>
              </a:ext>
            </a:extLst>
          </p:cNvPr>
          <p:cNvSpPr>
            <a:spLocks noGrp="1"/>
          </p:cNvSpPr>
          <p:nvPr>
            <p:ph type="body" idx="1" hasCustomPrompt="1"/>
          </p:nvPr>
        </p:nvSpPr>
        <p:spPr>
          <a:xfrm>
            <a:off x="2616789" y="4687014"/>
            <a:ext cx="6585086" cy="358516"/>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sv-SE" b="0" i="0">
                <a:effectLst/>
                <a:latin typeface="Segoe UI" panose="020B0502040204020203" pitchFamily="34" charset="0"/>
              </a:rPr>
              <a:t>Klicka för att sätta underrubriken</a:t>
            </a:r>
          </a:p>
        </p:txBody>
      </p:sp>
      <p:sp>
        <p:nvSpPr>
          <p:cNvPr id="13" name="Tekstin paikkamerkki 2">
            <a:extLst>
              <a:ext uri="{FF2B5EF4-FFF2-40B4-BE49-F238E27FC236}">
                <a16:creationId xmlns:a16="http://schemas.microsoft.com/office/drawing/2014/main" id="{AC70D423-A53E-412A-A2A0-552FE725DCAE}"/>
              </a:ext>
            </a:extLst>
          </p:cNvPr>
          <p:cNvSpPr>
            <a:spLocks noGrp="1"/>
          </p:cNvSpPr>
          <p:nvPr>
            <p:ph type="body" idx="11" hasCustomPrompt="1"/>
          </p:nvPr>
        </p:nvSpPr>
        <p:spPr>
          <a:xfrm>
            <a:off x="2616789" y="5047808"/>
            <a:ext cx="6585086" cy="358516"/>
          </a:xfrm>
        </p:spPr>
        <p:txBody>
          <a:bodyPr>
            <a:normAutofit/>
          </a:bodyPr>
          <a:lstStyle>
            <a:lvl1pPr marL="0" indent="0">
              <a:buNone/>
              <a:defRPr sz="20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Lisää alaotsikko napsauttamalla</a:t>
            </a:r>
          </a:p>
        </p:txBody>
      </p:sp>
    </p:spTree>
    <p:extLst>
      <p:ext uri="{BB962C8B-B14F-4D97-AF65-F5344CB8AC3E}">
        <p14:creationId xmlns:p14="http://schemas.microsoft.com/office/powerpoint/2010/main" val="8417337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om / 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5529146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Uppsägning / Lopetus">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7CFEF7D0-89E7-4DFE-9FC4-7B4ABF4A5357}"/>
              </a:ext>
              <a:ext uri="{C183D7F6-B498-43B3-948B-1728B52AA6E4}">
                <adec:decorative xmlns:adec="http://schemas.microsoft.com/office/drawing/2017/decorative" val="1"/>
              </a:ext>
            </a:extLst>
          </p:cNvPr>
          <p:cNvSpPr/>
          <p:nvPr userDrawn="1"/>
        </p:nvSpPr>
        <p:spPr>
          <a:xfrm>
            <a:off x="1122744" y="0"/>
            <a:ext cx="1106925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kstin paikkamerkki 2">
            <a:extLst>
              <a:ext uri="{FF2B5EF4-FFF2-40B4-BE49-F238E27FC236}">
                <a16:creationId xmlns:a16="http://schemas.microsoft.com/office/drawing/2014/main" id="{18EE2646-56AA-4BB0-8E80-712AD9226B4D}"/>
              </a:ext>
            </a:extLst>
          </p:cNvPr>
          <p:cNvSpPr>
            <a:spLocks noGrp="1"/>
          </p:cNvSpPr>
          <p:nvPr>
            <p:ph type="body" idx="1" hasCustomPrompt="1"/>
          </p:nvPr>
        </p:nvSpPr>
        <p:spPr>
          <a:xfrm>
            <a:off x="2771598" y="3732247"/>
            <a:ext cx="7710725" cy="351638"/>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err="1"/>
              <a:t>Förnamn</a:t>
            </a:r>
            <a:r>
              <a:rPr lang="fi-FI"/>
              <a:t> </a:t>
            </a:r>
            <a:r>
              <a:rPr lang="fi-FI" err="1"/>
              <a:t>Efternamn</a:t>
            </a:r>
            <a:r>
              <a:rPr lang="fi-FI"/>
              <a:t> | </a:t>
            </a:r>
            <a:r>
              <a:rPr lang="fi-FI" err="1"/>
              <a:t>Kontaktinformation</a:t>
            </a:r>
            <a:r>
              <a:rPr lang="fi-FI"/>
              <a:t> | osterbottensvalfard.fi</a:t>
            </a:r>
          </a:p>
        </p:txBody>
      </p:sp>
      <p:sp>
        <p:nvSpPr>
          <p:cNvPr id="9" name="Tekstin paikkamerkki 2">
            <a:extLst>
              <a:ext uri="{FF2B5EF4-FFF2-40B4-BE49-F238E27FC236}">
                <a16:creationId xmlns:a16="http://schemas.microsoft.com/office/drawing/2014/main" id="{0DE65701-5ECA-42E6-93A8-3C3804750825}"/>
              </a:ext>
            </a:extLst>
          </p:cNvPr>
          <p:cNvSpPr>
            <a:spLocks noGrp="1"/>
          </p:cNvSpPr>
          <p:nvPr>
            <p:ph type="body" idx="11" hasCustomPrompt="1"/>
          </p:nvPr>
        </p:nvSpPr>
        <p:spPr>
          <a:xfrm>
            <a:off x="2771598" y="4093040"/>
            <a:ext cx="7710725" cy="351639"/>
          </a:xfrm>
        </p:spPr>
        <p:txBody>
          <a:bodyPr>
            <a:normAutofit/>
          </a:bodyPr>
          <a:lstStyle>
            <a:lvl1pPr marL="0" indent="0" algn="ctr">
              <a:buNone/>
              <a:defRPr sz="18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Etunimi Sukunimi | Yhteystiedot | pohjanmaanhyvinvointi.fi</a:t>
            </a:r>
          </a:p>
        </p:txBody>
      </p:sp>
    </p:spTree>
    <p:extLst>
      <p:ext uri="{BB962C8B-B14F-4D97-AF65-F5344CB8AC3E}">
        <p14:creationId xmlns:p14="http://schemas.microsoft.com/office/powerpoint/2010/main" val="337443589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yhjä sivu">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26679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56469F12-B55E-44EC-8302-27250B9E5B1C}" type="datetimeFigureOut">
              <a:rPr lang="fi-FI" smtClean="0"/>
              <a:t>5.5.2022</a:t>
            </a:fld>
            <a:endParaRPr lang="fi-FI"/>
          </a:p>
        </p:txBody>
      </p:sp>
      <p:sp>
        <p:nvSpPr>
          <p:cNvPr id="3" name="Alatunnisteen paikkamerkki 2"/>
          <p:cNvSpPr>
            <a:spLocks noGrp="1"/>
          </p:cNvSpPr>
          <p:nvPr>
            <p:ph type="ftr" sz="quarter" idx="11"/>
          </p:nvPr>
        </p:nvSpPr>
        <p:spPr/>
        <p:txBody>
          <a:bodyPr/>
          <a:lstStyle/>
          <a:p>
            <a:endParaRPr lang="fi-FI"/>
          </a:p>
        </p:txBody>
      </p:sp>
      <p:sp>
        <p:nvSpPr>
          <p:cNvPr id="4" name="Dian numeron paikkamerkki 3"/>
          <p:cNvSpPr>
            <a:spLocks noGrp="1"/>
          </p:cNvSpPr>
          <p:nvPr>
            <p:ph type="sldNum" sz="quarter" idx="12"/>
          </p:nvPr>
        </p:nvSpPr>
        <p:spPr/>
        <p:txBody>
          <a:bodyPr/>
          <a:lstStyle/>
          <a:p>
            <a:fld id="{F5E93328-57C1-49D5-BDB7-D3A2BBAB8496}" type="slidenum">
              <a:rPr lang="fi-FI" smtClean="0"/>
              <a:t>‹#›</a:t>
            </a:fld>
            <a:endParaRPr lang="fi-FI"/>
          </a:p>
        </p:txBody>
      </p:sp>
    </p:spTree>
    <p:extLst>
      <p:ext uri="{BB962C8B-B14F-4D97-AF65-F5344CB8AC3E}">
        <p14:creationId xmlns:p14="http://schemas.microsoft.com/office/powerpoint/2010/main" val="393518675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cSld name="Otsikkodi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C91AD11-743E-49A7-A696-B950F33C6731}"/>
              </a:ext>
            </a:extLst>
          </p:cNvPr>
          <p:cNvSpPr>
            <a:spLocks noGrp="1"/>
          </p:cNvSpPr>
          <p:nvPr>
            <p:ph type="ctrTitle"/>
          </p:nvPr>
        </p:nvSpPr>
        <p:spPr>
          <a:xfrm>
            <a:off x="1524000" y="1122363"/>
            <a:ext cx="9144000" cy="2387600"/>
          </a:xfrm>
        </p:spPr>
        <p:txBody>
          <a:bodyPr anchor="b"/>
          <a:lstStyle>
            <a:lvl1pPr algn="ctr">
              <a:defRPr sz="6000"/>
            </a:lvl1pPr>
          </a:lstStyle>
          <a:p>
            <a:r>
              <a:rPr lang="fi-FI"/>
              <a:t>Muokkaa ots. perustyyl. napsautt.</a:t>
            </a:r>
          </a:p>
        </p:txBody>
      </p:sp>
      <p:sp>
        <p:nvSpPr>
          <p:cNvPr id="3" name="Alaotsikko 2">
            <a:extLst>
              <a:ext uri="{FF2B5EF4-FFF2-40B4-BE49-F238E27FC236}">
                <a16:creationId xmlns:a16="http://schemas.microsoft.com/office/drawing/2014/main" id="{FDAB1EAC-C4DF-4FD9-B390-6923349B037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sp>
        <p:nvSpPr>
          <p:cNvPr id="4" name="Päivämäärän paikkamerkki 3">
            <a:extLst>
              <a:ext uri="{FF2B5EF4-FFF2-40B4-BE49-F238E27FC236}">
                <a16:creationId xmlns:a16="http://schemas.microsoft.com/office/drawing/2014/main" id="{4EC0C1D6-C48D-4919-B183-2FA884AA48C1}"/>
              </a:ext>
            </a:extLst>
          </p:cNvPr>
          <p:cNvSpPr>
            <a:spLocks noGrp="1"/>
          </p:cNvSpPr>
          <p:nvPr>
            <p:ph type="dt" sz="half" idx="10"/>
          </p:nvPr>
        </p:nvSpPr>
        <p:spPr/>
        <p:txBody>
          <a:bodyPr/>
          <a:lstStyle/>
          <a:p>
            <a:fld id="{A16569ED-E93A-46D3-BB7A-7F9DE43F4AD2}" type="datetimeFigureOut">
              <a:rPr lang="fi-FI" smtClean="0"/>
              <a:t>5.5.2022</a:t>
            </a:fld>
            <a:endParaRPr lang="fi-FI"/>
          </a:p>
        </p:txBody>
      </p:sp>
      <p:sp>
        <p:nvSpPr>
          <p:cNvPr id="5" name="Alatunnisteen paikkamerkki 4">
            <a:extLst>
              <a:ext uri="{FF2B5EF4-FFF2-40B4-BE49-F238E27FC236}">
                <a16:creationId xmlns:a16="http://schemas.microsoft.com/office/drawing/2014/main" id="{807A1036-0BC1-41C2-82C4-67B7C7A63A11}"/>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ACD49F79-679B-4632-8922-C6E2C0FA6BCC}"/>
              </a:ext>
            </a:extLst>
          </p:cNvPr>
          <p:cNvSpPr>
            <a:spLocks noGrp="1"/>
          </p:cNvSpPr>
          <p:nvPr>
            <p:ph type="sldNum" sz="quarter" idx="12"/>
          </p:nvPr>
        </p:nvSpPr>
        <p:spPr/>
        <p:txBody>
          <a:bodyPr/>
          <a:lstStyle/>
          <a:p>
            <a:fld id="{54AF7C35-82D3-4C2A-9217-482706844893}" type="slidenum">
              <a:rPr lang="fi-FI" smtClean="0"/>
              <a:t>‹#›</a:t>
            </a:fld>
            <a:endParaRPr lang="fi-FI"/>
          </a:p>
        </p:txBody>
      </p:sp>
    </p:spTree>
    <p:extLst>
      <p:ext uri="{BB962C8B-B14F-4D97-AF65-F5344CB8AC3E}">
        <p14:creationId xmlns:p14="http://schemas.microsoft.com/office/powerpoint/2010/main" val="87544713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cSld name="suomi yksi kieli">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E0137B59-CE99-4F31-B6EC-0FA2A9816489}"/>
              </a:ext>
            </a:extLst>
          </p:cNvPr>
          <p:cNvSpPr>
            <a:spLocks noGrp="1"/>
          </p:cNvSpPr>
          <p:nvPr>
            <p:ph type="title" hasCustomPrompt="1"/>
          </p:nvPr>
        </p:nvSpPr>
        <p:spPr/>
        <p:txBody>
          <a:bodyPr/>
          <a:lstStyle>
            <a:lvl1pPr>
              <a:defRPr/>
            </a:lvl1pPr>
          </a:lstStyle>
          <a:p>
            <a:r>
              <a:rPr lang="fi-FI"/>
              <a:t>Otsikko suomeksi</a:t>
            </a:r>
          </a:p>
        </p:txBody>
      </p:sp>
      <p:sp>
        <p:nvSpPr>
          <p:cNvPr id="3" name="Sisällön paikkamerkki 2">
            <a:extLst>
              <a:ext uri="{FF2B5EF4-FFF2-40B4-BE49-F238E27FC236}">
                <a16:creationId xmlns:a16="http://schemas.microsoft.com/office/drawing/2014/main" id="{1F219713-014D-4DA1-972C-9286EDC7589D}"/>
              </a:ext>
            </a:extLst>
          </p:cNvPr>
          <p:cNvSpPr>
            <a:spLocks noGrp="1"/>
          </p:cNvSpPr>
          <p:nvPr>
            <p:ph idx="1" hasCustomPrompt="1"/>
          </p:nvPr>
        </p:nvSpPr>
        <p:spPr/>
        <p:txBody>
          <a:bodyPr/>
          <a:lstStyle>
            <a:lvl1pPr>
              <a:defRPr baseline="0"/>
            </a:lvl1pPr>
          </a:lstStyle>
          <a:p>
            <a:pPr lvl="0"/>
            <a:r>
              <a:rPr lang="fi-FI"/>
              <a:t>Teksti suomeksi</a:t>
            </a:r>
          </a:p>
        </p:txBody>
      </p:sp>
      <p:sp>
        <p:nvSpPr>
          <p:cNvPr id="4" name="Päivämäärän paikkamerkki 3">
            <a:extLst>
              <a:ext uri="{FF2B5EF4-FFF2-40B4-BE49-F238E27FC236}">
                <a16:creationId xmlns:a16="http://schemas.microsoft.com/office/drawing/2014/main" id="{B2983F62-1A83-41E8-80EA-B154ABB173F7}"/>
              </a:ext>
            </a:extLst>
          </p:cNvPr>
          <p:cNvSpPr>
            <a:spLocks noGrp="1"/>
          </p:cNvSpPr>
          <p:nvPr>
            <p:ph type="dt" sz="half" idx="10"/>
          </p:nvPr>
        </p:nvSpPr>
        <p:spPr/>
        <p:txBody>
          <a:bodyPr/>
          <a:lstStyle/>
          <a:p>
            <a:fld id="{12D3A3DE-3ACC-445C-B5C2-52207851B566}" type="datetimeFigureOut">
              <a:rPr lang="fi-FI" smtClean="0"/>
              <a:t>5.5.2022</a:t>
            </a:fld>
            <a:endParaRPr lang="fi-FI"/>
          </a:p>
        </p:txBody>
      </p:sp>
      <p:sp>
        <p:nvSpPr>
          <p:cNvPr id="5" name="Alatunnisteen paikkamerkki 4">
            <a:extLst>
              <a:ext uri="{FF2B5EF4-FFF2-40B4-BE49-F238E27FC236}">
                <a16:creationId xmlns:a16="http://schemas.microsoft.com/office/drawing/2014/main" id="{A9591A5A-C3D5-41AF-8F22-D37CD31A2419}"/>
              </a:ext>
            </a:extLst>
          </p:cNvPr>
          <p:cNvSpPr>
            <a:spLocks noGrp="1"/>
          </p:cNvSpPr>
          <p:nvPr>
            <p:ph type="ftr" sz="quarter" idx="11"/>
          </p:nvPr>
        </p:nvSpPr>
        <p:spPr/>
        <p:txBody>
          <a:bodyPr/>
          <a:lstStyle/>
          <a:p>
            <a:endParaRPr lang="fi-FI"/>
          </a:p>
        </p:txBody>
      </p:sp>
      <p:sp>
        <p:nvSpPr>
          <p:cNvPr id="6" name="Dian numeron paikkamerkki 5">
            <a:extLst>
              <a:ext uri="{FF2B5EF4-FFF2-40B4-BE49-F238E27FC236}">
                <a16:creationId xmlns:a16="http://schemas.microsoft.com/office/drawing/2014/main" id="{C448A5E4-AAB4-4559-A1C5-AFD2516948D1}"/>
              </a:ext>
            </a:extLst>
          </p:cNvPr>
          <p:cNvSpPr>
            <a:spLocks noGrp="1"/>
          </p:cNvSpPr>
          <p:nvPr>
            <p:ph type="sldNum" sz="quarter" idx="12"/>
          </p:nvPr>
        </p:nvSpPr>
        <p:spPr/>
        <p:txBody>
          <a:bodyPr/>
          <a:lstStyle/>
          <a:p>
            <a:fld id="{E6C84086-6311-4194-A539-B39EDFF19AFF}" type="slidenum">
              <a:rPr lang="fi-FI" smtClean="0"/>
              <a:t>‹#›</a:t>
            </a:fld>
            <a:endParaRPr lang="fi-FI"/>
          </a:p>
        </p:txBody>
      </p:sp>
    </p:spTree>
    <p:extLst>
      <p:ext uri="{BB962C8B-B14F-4D97-AF65-F5344CB8AC3E}">
        <p14:creationId xmlns:p14="http://schemas.microsoft.com/office/powerpoint/2010/main" val="286028675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Omslag / Kansi">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9171C9EA-1BEC-4619-B728-CEDDB184F91C}"/>
              </a:ext>
            </a:extLst>
          </p:cNvPr>
          <p:cNvSpPr/>
          <p:nvPr userDrawn="1"/>
        </p:nvSpPr>
        <p:spPr>
          <a:xfrm>
            <a:off x="1122744" y="0"/>
            <a:ext cx="1106925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BD9989D6-F31F-4EC5-946F-B333986A8700}"/>
              </a:ext>
            </a:extLst>
          </p:cNvPr>
          <p:cNvSpPr>
            <a:spLocks noGrp="1"/>
          </p:cNvSpPr>
          <p:nvPr>
            <p:ph type="title" hasCustomPrompt="1"/>
          </p:nvPr>
        </p:nvSpPr>
        <p:spPr>
          <a:xfrm>
            <a:off x="2200100" y="914884"/>
            <a:ext cx="7911566" cy="2072107"/>
          </a:xfrm>
        </p:spPr>
        <p:txBody>
          <a:bodyPr anchor="b">
            <a:normAutofit/>
          </a:bodyPr>
          <a:lstStyle>
            <a:lvl1pPr>
              <a:defRPr sz="6600" b="1">
                <a:solidFill>
                  <a:schemeClr val="bg1"/>
                </a:solidFill>
              </a:defRPr>
            </a:lvl1pPr>
          </a:lstStyle>
          <a:p>
            <a:r>
              <a:rPr lang="sv-SE"/>
              <a:t>Klicka för att sätta </a:t>
            </a:r>
            <a:br>
              <a:rPr lang="sv-SE"/>
            </a:br>
            <a:r>
              <a:rPr lang="sv-SE"/>
              <a:t>rubriken</a:t>
            </a:r>
            <a:endParaRPr lang="fi-FI"/>
          </a:p>
        </p:txBody>
      </p:sp>
      <p:sp>
        <p:nvSpPr>
          <p:cNvPr id="3" name="Tekstin paikkamerkki 2">
            <a:extLst>
              <a:ext uri="{FF2B5EF4-FFF2-40B4-BE49-F238E27FC236}">
                <a16:creationId xmlns:a16="http://schemas.microsoft.com/office/drawing/2014/main" id="{316C2E39-1FFB-4EB1-83CE-55B81ACB00AE}"/>
              </a:ext>
            </a:extLst>
          </p:cNvPr>
          <p:cNvSpPr>
            <a:spLocks noGrp="1"/>
          </p:cNvSpPr>
          <p:nvPr>
            <p:ph type="body" idx="1" hasCustomPrompt="1"/>
          </p:nvPr>
        </p:nvSpPr>
        <p:spPr>
          <a:xfrm>
            <a:off x="2200100" y="3413033"/>
            <a:ext cx="7934716" cy="347919"/>
          </a:xfrm>
        </p:spPr>
        <p:txBody>
          <a:bodyPr>
            <a:normAutofit/>
          </a:bodyPr>
          <a:lstStyle>
            <a:lvl1pPr marL="0" indent="0">
              <a:buNone/>
              <a:defRPr sz="20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sv-SE" b="0" i="0">
                <a:effectLst/>
                <a:latin typeface="Segoe UI" panose="020B0502040204020203" pitchFamily="34" charset="0"/>
              </a:rPr>
              <a:t>Klicka för att sätta underrubriken</a:t>
            </a:r>
          </a:p>
        </p:txBody>
      </p:sp>
      <p:pic>
        <p:nvPicPr>
          <p:cNvPr id="5" name="Kuva 4">
            <a:extLst>
              <a:ext uri="{FF2B5EF4-FFF2-40B4-BE49-F238E27FC236}">
                <a16:creationId xmlns:a16="http://schemas.microsoft.com/office/drawing/2014/main" id="{977A0A71-A835-403F-AD0D-5E408F30A0E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86218" y="5824812"/>
            <a:ext cx="3688466" cy="608776"/>
          </a:xfrm>
          <a:prstGeom prst="rect">
            <a:avLst/>
          </a:prstGeom>
        </p:spPr>
      </p:pic>
      <p:sp>
        <p:nvSpPr>
          <p:cNvPr id="14" name="Tekstin paikkamerkki 2">
            <a:extLst>
              <a:ext uri="{FF2B5EF4-FFF2-40B4-BE49-F238E27FC236}">
                <a16:creationId xmlns:a16="http://schemas.microsoft.com/office/drawing/2014/main" id="{228ECC36-F686-4B0E-B126-D1ED6CF08A34}"/>
              </a:ext>
            </a:extLst>
          </p:cNvPr>
          <p:cNvSpPr>
            <a:spLocks noGrp="1"/>
          </p:cNvSpPr>
          <p:nvPr>
            <p:ph type="body" idx="13" hasCustomPrompt="1"/>
          </p:nvPr>
        </p:nvSpPr>
        <p:spPr>
          <a:xfrm>
            <a:off x="2184667" y="6156384"/>
            <a:ext cx="4443769" cy="233637"/>
          </a:xfrm>
        </p:spPr>
        <p:txBody>
          <a:bodyPr>
            <a:noAutofit/>
          </a:bodyPr>
          <a:lstStyle>
            <a:lvl1pPr marL="0" indent="0">
              <a:lnSpc>
                <a:spcPts val="1200"/>
              </a:lnSpc>
              <a:spcBef>
                <a:spcPts val="600"/>
              </a:spcBef>
              <a:buNone/>
              <a:defRPr sz="1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fi-FI" b="0" i="0" err="1">
                <a:effectLst/>
                <a:latin typeface="Segoe UI" panose="020B0502040204020203" pitchFamily="34" charset="0"/>
              </a:rPr>
              <a:t>Författarinformation</a:t>
            </a:r>
            <a:r>
              <a:rPr lang="fi-FI" b="0" i="0">
                <a:effectLst/>
                <a:latin typeface="Segoe UI" panose="020B0502040204020203" pitchFamily="34" charset="0"/>
              </a:rPr>
              <a:t> </a:t>
            </a:r>
            <a:r>
              <a:rPr lang="fi-FI" b="0" i="0" err="1">
                <a:effectLst/>
                <a:latin typeface="Segoe UI" panose="020B0502040204020203" pitchFamily="34" charset="0"/>
              </a:rPr>
              <a:t>Förnamn</a:t>
            </a:r>
            <a:r>
              <a:rPr lang="fi-FI" b="0" i="0">
                <a:effectLst/>
                <a:latin typeface="Segoe UI" panose="020B0502040204020203" pitchFamily="34" charset="0"/>
              </a:rPr>
              <a:t> </a:t>
            </a:r>
            <a:r>
              <a:rPr lang="fi-FI" b="0" i="0" err="1">
                <a:effectLst/>
                <a:latin typeface="Segoe UI" panose="020B0502040204020203" pitchFamily="34" charset="0"/>
              </a:rPr>
              <a:t>Efternamn</a:t>
            </a:r>
            <a:r>
              <a:rPr lang="fi-FI" b="0" i="0">
                <a:effectLst/>
                <a:latin typeface="Segoe UI" panose="020B0502040204020203" pitchFamily="34" charset="0"/>
              </a:rPr>
              <a:t> | Datum</a:t>
            </a:r>
          </a:p>
        </p:txBody>
      </p:sp>
    </p:spTree>
    <p:extLst>
      <p:ext uri="{BB962C8B-B14F-4D97-AF65-F5344CB8AC3E}">
        <p14:creationId xmlns:p14="http://schemas.microsoft.com/office/powerpoint/2010/main" val="31818334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mslag + bild / Kansi + kuv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9171C9EA-1BEC-4619-B728-CEDDB184F91C}"/>
              </a:ext>
              <a:ext uri="{C183D7F6-B498-43B3-948B-1728B52AA6E4}">
                <adec:decorative xmlns:adec="http://schemas.microsoft.com/office/drawing/2017/decorative" val="1"/>
              </a:ext>
            </a:extLst>
          </p:cNvPr>
          <p:cNvSpPr/>
          <p:nvPr userDrawn="1"/>
        </p:nvSpPr>
        <p:spPr>
          <a:xfrm>
            <a:off x="1122744" y="0"/>
            <a:ext cx="1106925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BD9989D6-F31F-4EC5-946F-B333986A8700}"/>
              </a:ext>
            </a:extLst>
          </p:cNvPr>
          <p:cNvSpPr>
            <a:spLocks noGrp="1"/>
          </p:cNvSpPr>
          <p:nvPr>
            <p:ph type="title" hasCustomPrompt="1"/>
          </p:nvPr>
        </p:nvSpPr>
        <p:spPr>
          <a:xfrm>
            <a:off x="1792742" y="567159"/>
            <a:ext cx="4911522" cy="2299519"/>
          </a:xfrm>
        </p:spPr>
        <p:txBody>
          <a:bodyPr anchor="b">
            <a:normAutofit/>
          </a:bodyPr>
          <a:lstStyle>
            <a:lvl1pPr>
              <a:defRPr sz="4800" b="1">
                <a:solidFill>
                  <a:schemeClr val="bg1"/>
                </a:solidFill>
              </a:defRPr>
            </a:lvl1pPr>
          </a:lstStyle>
          <a:p>
            <a:r>
              <a:rPr lang="sv-SE"/>
              <a:t>Klicka för att sätta rubriken</a:t>
            </a:r>
            <a:endParaRPr lang="fi-FI"/>
          </a:p>
        </p:txBody>
      </p:sp>
      <p:sp>
        <p:nvSpPr>
          <p:cNvPr id="3" name="Tekstin paikkamerkki 2">
            <a:extLst>
              <a:ext uri="{FF2B5EF4-FFF2-40B4-BE49-F238E27FC236}">
                <a16:creationId xmlns:a16="http://schemas.microsoft.com/office/drawing/2014/main" id="{316C2E39-1FFB-4EB1-83CE-55B81ACB00AE}"/>
              </a:ext>
            </a:extLst>
          </p:cNvPr>
          <p:cNvSpPr>
            <a:spLocks noGrp="1"/>
          </p:cNvSpPr>
          <p:nvPr>
            <p:ph type="body" idx="1" hasCustomPrompt="1"/>
          </p:nvPr>
        </p:nvSpPr>
        <p:spPr>
          <a:xfrm>
            <a:off x="1792742" y="3136739"/>
            <a:ext cx="4911522" cy="1018844"/>
          </a:xfrm>
        </p:spPr>
        <p:txBody>
          <a:bodyPr>
            <a:normAutofit/>
          </a:bodyPr>
          <a:lstStyle>
            <a:lvl1pPr marL="0" indent="0">
              <a:buNone/>
              <a:defRPr sz="20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sv-SE" b="0" i="0">
                <a:effectLst/>
                <a:latin typeface="Segoe UI" panose="020B0502040204020203" pitchFamily="34" charset="0"/>
              </a:rPr>
              <a:t>Klicka för att sätta underrubriken</a:t>
            </a:r>
          </a:p>
        </p:txBody>
      </p:sp>
      <p:pic>
        <p:nvPicPr>
          <p:cNvPr id="5" name="Kuva 4">
            <a:extLst>
              <a:ext uri="{FF2B5EF4-FFF2-40B4-BE49-F238E27FC236}">
                <a16:creationId xmlns:a16="http://schemas.microsoft.com/office/drawing/2014/main" id="{977A0A71-A835-403F-AD0D-5E408F30A0E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1792742" y="5824812"/>
            <a:ext cx="3688466" cy="608776"/>
          </a:xfrm>
          <a:prstGeom prst="rect">
            <a:avLst/>
          </a:prstGeom>
        </p:spPr>
      </p:pic>
      <p:sp>
        <p:nvSpPr>
          <p:cNvPr id="14" name="Tekstin paikkamerkki 2">
            <a:extLst>
              <a:ext uri="{FF2B5EF4-FFF2-40B4-BE49-F238E27FC236}">
                <a16:creationId xmlns:a16="http://schemas.microsoft.com/office/drawing/2014/main" id="{228ECC36-F686-4B0E-B126-D1ED6CF08A34}"/>
              </a:ext>
            </a:extLst>
          </p:cNvPr>
          <p:cNvSpPr>
            <a:spLocks noGrp="1"/>
          </p:cNvSpPr>
          <p:nvPr>
            <p:ph type="body" idx="13" hasCustomPrompt="1"/>
          </p:nvPr>
        </p:nvSpPr>
        <p:spPr>
          <a:xfrm>
            <a:off x="1792743" y="4425644"/>
            <a:ext cx="4911521" cy="279730"/>
          </a:xfrm>
        </p:spPr>
        <p:txBody>
          <a:bodyPr>
            <a:noAutofit/>
          </a:bodyPr>
          <a:lstStyle>
            <a:lvl1pPr marL="0" indent="0">
              <a:lnSpc>
                <a:spcPts val="1200"/>
              </a:lnSpc>
              <a:spcBef>
                <a:spcPts val="600"/>
              </a:spcBef>
              <a:buNone/>
              <a:defRPr sz="1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fi-FI" b="0" i="0" err="1">
                <a:effectLst/>
                <a:latin typeface="Segoe UI" panose="020B0502040204020203" pitchFamily="34" charset="0"/>
              </a:rPr>
              <a:t>Författarinformation</a:t>
            </a:r>
            <a:r>
              <a:rPr lang="fi-FI" b="0" i="0">
                <a:effectLst/>
                <a:latin typeface="Segoe UI" panose="020B0502040204020203" pitchFamily="34" charset="0"/>
              </a:rPr>
              <a:t> </a:t>
            </a:r>
            <a:r>
              <a:rPr lang="fi-FI" b="0" i="0" err="1">
                <a:effectLst/>
                <a:latin typeface="Segoe UI" panose="020B0502040204020203" pitchFamily="34" charset="0"/>
              </a:rPr>
              <a:t>Förnamn</a:t>
            </a:r>
            <a:r>
              <a:rPr lang="fi-FI" b="0" i="0">
                <a:effectLst/>
                <a:latin typeface="Segoe UI" panose="020B0502040204020203" pitchFamily="34" charset="0"/>
              </a:rPr>
              <a:t> </a:t>
            </a:r>
            <a:r>
              <a:rPr lang="fi-FI" b="0" i="0" err="1">
                <a:effectLst/>
                <a:latin typeface="Segoe UI" panose="020B0502040204020203" pitchFamily="34" charset="0"/>
              </a:rPr>
              <a:t>Efternamn</a:t>
            </a:r>
            <a:r>
              <a:rPr lang="fi-FI" b="0" i="0">
                <a:effectLst/>
                <a:latin typeface="Segoe UI" panose="020B0502040204020203" pitchFamily="34" charset="0"/>
              </a:rPr>
              <a:t> | Datum</a:t>
            </a:r>
          </a:p>
        </p:txBody>
      </p:sp>
      <p:sp>
        <p:nvSpPr>
          <p:cNvPr id="10" name="Sisällön paikkamerkki 2">
            <a:extLst>
              <a:ext uri="{FF2B5EF4-FFF2-40B4-BE49-F238E27FC236}">
                <a16:creationId xmlns:a16="http://schemas.microsoft.com/office/drawing/2014/main" id="{B1E416C0-4E6D-428D-8B11-8AA4319A4838}"/>
              </a:ext>
            </a:extLst>
          </p:cNvPr>
          <p:cNvSpPr>
            <a:spLocks noGrp="1"/>
          </p:cNvSpPr>
          <p:nvPr>
            <p:ph sz="half" idx="15" hasCustomPrompt="1"/>
          </p:nvPr>
        </p:nvSpPr>
        <p:spPr>
          <a:xfrm>
            <a:off x="7209212" y="1"/>
            <a:ext cx="4980065" cy="6858000"/>
          </a:xfrm>
        </p:spPr>
        <p:txBody>
          <a:bodyPr>
            <a:normAutofit/>
          </a:bodyPr>
          <a:lstStyle>
            <a:lvl1pPr marL="0" indent="0">
              <a:buFont typeface="Arial" panose="020B0604020202020204" pitchFamily="34" charset="0"/>
              <a:buNone/>
              <a:defRPr sz="14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b="0" i="0" err="1">
                <a:effectLst/>
                <a:latin typeface="Segoe UI" panose="020B0502040204020203" pitchFamily="34" charset="0"/>
              </a:rPr>
              <a:t>Infoga</a:t>
            </a:r>
            <a:r>
              <a:rPr lang="fi-FI" b="0" i="0">
                <a:effectLst/>
                <a:latin typeface="Segoe UI" panose="020B0502040204020203" pitchFamily="34" charset="0"/>
              </a:rPr>
              <a:t> bild</a:t>
            </a:r>
            <a:endParaRPr lang="fi-FI"/>
          </a:p>
        </p:txBody>
      </p:sp>
    </p:spTree>
    <p:extLst>
      <p:ext uri="{BB962C8B-B14F-4D97-AF65-F5344CB8AC3E}">
        <p14:creationId xmlns:p14="http://schemas.microsoft.com/office/powerpoint/2010/main" val="110436245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Innehåll /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1CCC9F-863F-4912-9980-8F52D255222E}"/>
              </a:ext>
            </a:extLst>
          </p:cNvPr>
          <p:cNvSpPr>
            <a:spLocks noGrp="1"/>
          </p:cNvSpPr>
          <p:nvPr>
            <p:ph type="title" hasCustomPrompt="1"/>
          </p:nvPr>
        </p:nvSpPr>
        <p:spPr>
          <a:xfrm>
            <a:off x="1853391" y="762946"/>
            <a:ext cx="9327754" cy="1563565"/>
          </a:xfrm>
        </p:spPr>
        <p:txBody>
          <a:bodyPr>
            <a:normAutofit/>
          </a:bodyPr>
          <a:lstStyle>
            <a:lvl1pPr>
              <a:defRPr sz="3200" b="1"/>
            </a:lvl1pPr>
          </a:lstStyle>
          <a:p>
            <a:r>
              <a:rPr lang="sv-SE"/>
              <a:t>Klicka för att sätta </a:t>
            </a:r>
            <a:br>
              <a:rPr lang="sv-SE"/>
            </a:br>
            <a:r>
              <a:rPr lang="sv-SE"/>
              <a:t>rubriken</a:t>
            </a:r>
            <a:endParaRPr lang="fi-FI"/>
          </a:p>
        </p:txBody>
      </p:sp>
      <p:sp>
        <p:nvSpPr>
          <p:cNvPr id="3" name="Sisällön paikkamerkki 2">
            <a:extLst>
              <a:ext uri="{FF2B5EF4-FFF2-40B4-BE49-F238E27FC236}">
                <a16:creationId xmlns:a16="http://schemas.microsoft.com/office/drawing/2014/main" id="{76D1FF4A-38CC-40DC-83BE-DDE4BF5548B2}"/>
              </a:ext>
            </a:extLst>
          </p:cNvPr>
          <p:cNvSpPr>
            <a:spLocks noGrp="1"/>
          </p:cNvSpPr>
          <p:nvPr>
            <p:ph sz="half" idx="1" hasCustomPrompt="1"/>
          </p:nvPr>
        </p:nvSpPr>
        <p:spPr>
          <a:xfrm>
            <a:off x="1853389" y="2326511"/>
            <a:ext cx="9327755" cy="3850452"/>
          </a:xfrm>
        </p:spPr>
        <p:txBody>
          <a:bodyPr>
            <a:normAutofit/>
          </a:bodyPr>
          <a:lstStyle>
            <a:lvl1pPr marL="457200" indent="-457200">
              <a:buClr>
                <a:schemeClr val="accent1"/>
              </a:buClr>
              <a:buFont typeface="Arial" panose="020B0604020202020204" pitchFamily="34" charset="0"/>
              <a:buChar char="•"/>
              <a:defRPr sz="2400"/>
            </a:lvl1pPr>
          </a:lstStyle>
          <a:p>
            <a:pPr algn="l"/>
            <a:r>
              <a:rPr lang="sv-SE" b="0" i="0">
                <a:effectLst/>
                <a:latin typeface="Segoe UI" panose="020B0502040204020203" pitchFamily="34" charset="0"/>
              </a:rPr>
              <a:t>Klicka för att sätta texten</a:t>
            </a:r>
          </a:p>
        </p:txBody>
      </p:sp>
    </p:spTree>
    <p:extLst>
      <p:ext uri="{BB962C8B-B14F-4D97-AF65-F5344CB8AC3E}">
        <p14:creationId xmlns:p14="http://schemas.microsoft.com/office/powerpoint/2010/main" val="3841590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llanrubrik / Väliotsikko 2">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9171C9EA-1BEC-4619-B728-CEDDB184F91C}"/>
              </a:ext>
              <a:ext uri="{C183D7F6-B498-43B3-948B-1728B52AA6E4}">
                <adec:decorative xmlns:adec="http://schemas.microsoft.com/office/drawing/2017/decorative" val="1"/>
              </a:ext>
            </a:extLst>
          </p:cNvPr>
          <p:cNvSpPr/>
          <p:nvPr userDrawn="1"/>
        </p:nvSpPr>
        <p:spPr>
          <a:xfrm>
            <a:off x="1122744" y="0"/>
            <a:ext cx="1106925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BD9989D6-F31F-4EC5-946F-B333986A8700}"/>
              </a:ext>
            </a:extLst>
          </p:cNvPr>
          <p:cNvSpPr>
            <a:spLocks noGrp="1"/>
          </p:cNvSpPr>
          <p:nvPr>
            <p:ph type="title" hasCustomPrompt="1"/>
          </p:nvPr>
        </p:nvSpPr>
        <p:spPr>
          <a:xfrm>
            <a:off x="2651513" y="1412596"/>
            <a:ext cx="6585086" cy="1486918"/>
          </a:xfrm>
        </p:spPr>
        <p:txBody>
          <a:bodyPr anchor="b">
            <a:normAutofit/>
          </a:bodyPr>
          <a:lstStyle>
            <a:lvl1pPr>
              <a:defRPr sz="4200" b="1">
                <a:solidFill>
                  <a:schemeClr val="bg1"/>
                </a:solidFill>
              </a:defRPr>
            </a:lvl1pPr>
          </a:lstStyle>
          <a:p>
            <a:r>
              <a:rPr lang="sv-SE"/>
              <a:t>Klicka för att sätta </a:t>
            </a:r>
            <a:br>
              <a:rPr lang="sv-SE"/>
            </a:br>
            <a:r>
              <a:rPr lang="sv-SE"/>
              <a:t>rubriken</a:t>
            </a:r>
            <a:endParaRPr lang="fi-FI"/>
          </a:p>
        </p:txBody>
      </p:sp>
      <p:sp>
        <p:nvSpPr>
          <p:cNvPr id="11" name="Tekstin paikkamerkki 2">
            <a:extLst>
              <a:ext uri="{FF2B5EF4-FFF2-40B4-BE49-F238E27FC236}">
                <a16:creationId xmlns:a16="http://schemas.microsoft.com/office/drawing/2014/main" id="{708E07BC-A1CA-496B-A61F-21E71CE604A9}"/>
              </a:ext>
            </a:extLst>
          </p:cNvPr>
          <p:cNvSpPr>
            <a:spLocks noGrp="1"/>
          </p:cNvSpPr>
          <p:nvPr>
            <p:ph type="body" idx="10" hasCustomPrompt="1"/>
          </p:nvPr>
        </p:nvSpPr>
        <p:spPr>
          <a:xfrm>
            <a:off x="2651513" y="2922664"/>
            <a:ext cx="6585086" cy="1486918"/>
          </a:xfrm>
        </p:spPr>
        <p:txBody>
          <a:bodyPr>
            <a:noAutofit/>
          </a:bodyPr>
          <a:lstStyle>
            <a:lvl1pPr marL="0" indent="0">
              <a:buNone/>
              <a:defRPr sz="42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Lisää otsikko napsauttamalla</a:t>
            </a:r>
          </a:p>
        </p:txBody>
      </p:sp>
      <p:sp>
        <p:nvSpPr>
          <p:cNvPr id="3" name="Tekstin paikkamerkki 2">
            <a:extLst>
              <a:ext uri="{FF2B5EF4-FFF2-40B4-BE49-F238E27FC236}">
                <a16:creationId xmlns:a16="http://schemas.microsoft.com/office/drawing/2014/main" id="{316C2E39-1FFB-4EB1-83CE-55B81ACB00AE}"/>
              </a:ext>
            </a:extLst>
          </p:cNvPr>
          <p:cNvSpPr>
            <a:spLocks noGrp="1"/>
          </p:cNvSpPr>
          <p:nvPr>
            <p:ph type="body" idx="1" hasCustomPrompt="1"/>
          </p:nvPr>
        </p:nvSpPr>
        <p:spPr>
          <a:xfrm>
            <a:off x="2628363" y="4687014"/>
            <a:ext cx="6585086" cy="358516"/>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sv-SE" b="0" i="0">
                <a:effectLst/>
                <a:latin typeface="Segoe UI" panose="020B0502040204020203" pitchFamily="34" charset="0"/>
              </a:rPr>
              <a:t>Klicka för att sätta underrubriken</a:t>
            </a:r>
          </a:p>
        </p:txBody>
      </p:sp>
      <p:sp>
        <p:nvSpPr>
          <p:cNvPr id="13" name="Tekstin paikkamerkki 2">
            <a:extLst>
              <a:ext uri="{FF2B5EF4-FFF2-40B4-BE49-F238E27FC236}">
                <a16:creationId xmlns:a16="http://schemas.microsoft.com/office/drawing/2014/main" id="{AC70D423-A53E-412A-A2A0-552FE725DCAE}"/>
              </a:ext>
            </a:extLst>
          </p:cNvPr>
          <p:cNvSpPr>
            <a:spLocks noGrp="1"/>
          </p:cNvSpPr>
          <p:nvPr>
            <p:ph type="body" idx="11" hasCustomPrompt="1"/>
          </p:nvPr>
        </p:nvSpPr>
        <p:spPr>
          <a:xfrm>
            <a:off x="2628363" y="5047808"/>
            <a:ext cx="6585086" cy="358516"/>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Lisää alaotsikko napsauttamalla</a:t>
            </a:r>
          </a:p>
        </p:txBody>
      </p:sp>
    </p:spTree>
    <p:extLst>
      <p:ext uri="{BB962C8B-B14F-4D97-AF65-F5344CB8AC3E}">
        <p14:creationId xmlns:p14="http://schemas.microsoft.com/office/powerpoint/2010/main" val="36129217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Innehåll + bild / Sisältö +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1CCC9F-863F-4912-9980-8F52D255222E}"/>
              </a:ext>
            </a:extLst>
          </p:cNvPr>
          <p:cNvSpPr>
            <a:spLocks noGrp="1"/>
          </p:cNvSpPr>
          <p:nvPr>
            <p:ph type="title" hasCustomPrompt="1"/>
          </p:nvPr>
        </p:nvSpPr>
        <p:spPr>
          <a:xfrm>
            <a:off x="1853391" y="762946"/>
            <a:ext cx="4491680" cy="1563565"/>
          </a:xfrm>
        </p:spPr>
        <p:txBody>
          <a:bodyPr>
            <a:normAutofit/>
          </a:bodyPr>
          <a:lstStyle>
            <a:lvl1pPr>
              <a:defRPr sz="3200" b="1"/>
            </a:lvl1pPr>
          </a:lstStyle>
          <a:p>
            <a:r>
              <a:rPr lang="sv-SE"/>
              <a:t>Klicka för att sätta </a:t>
            </a:r>
            <a:br>
              <a:rPr lang="sv-SE"/>
            </a:br>
            <a:r>
              <a:rPr lang="sv-SE"/>
              <a:t>rubriken</a:t>
            </a:r>
            <a:endParaRPr lang="fi-FI"/>
          </a:p>
        </p:txBody>
      </p:sp>
      <p:sp>
        <p:nvSpPr>
          <p:cNvPr id="3" name="Sisällön paikkamerkki 2">
            <a:extLst>
              <a:ext uri="{FF2B5EF4-FFF2-40B4-BE49-F238E27FC236}">
                <a16:creationId xmlns:a16="http://schemas.microsoft.com/office/drawing/2014/main" id="{76D1FF4A-38CC-40DC-83BE-DDE4BF5548B2}"/>
              </a:ext>
            </a:extLst>
          </p:cNvPr>
          <p:cNvSpPr>
            <a:spLocks noGrp="1"/>
          </p:cNvSpPr>
          <p:nvPr>
            <p:ph sz="half" idx="1" hasCustomPrompt="1"/>
          </p:nvPr>
        </p:nvSpPr>
        <p:spPr>
          <a:xfrm>
            <a:off x="1853390" y="2326511"/>
            <a:ext cx="4491680" cy="3850452"/>
          </a:xfrm>
        </p:spPr>
        <p:txBody>
          <a:bodyPr>
            <a:normAutofit/>
          </a:bodyPr>
          <a:lstStyle>
            <a:lvl1pPr marL="457200" indent="-457200">
              <a:buClr>
                <a:schemeClr val="accent1"/>
              </a:buClr>
              <a:buFont typeface="Arial" panose="020B0604020202020204" pitchFamily="34" charset="0"/>
              <a:buChar char="•"/>
              <a:defRPr sz="2400"/>
            </a:lvl1pPr>
          </a:lstStyle>
          <a:p>
            <a:pPr algn="l"/>
            <a:r>
              <a:rPr lang="sv-SE" b="0" i="0">
                <a:effectLst/>
                <a:latin typeface="Segoe UI" panose="020B0502040204020203" pitchFamily="34" charset="0"/>
              </a:rPr>
              <a:t>Klicka för att sätta texten</a:t>
            </a:r>
          </a:p>
        </p:txBody>
      </p:sp>
      <p:sp>
        <p:nvSpPr>
          <p:cNvPr id="9" name="Sisällön paikkamerkki 2">
            <a:extLst>
              <a:ext uri="{FF2B5EF4-FFF2-40B4-BE49-F238E27FC236}">
                <a16:creationId xmlns:a16="http://schemas.microsoft.com/office/drawing/2014/main" id="{1DA025EC-89A3-44CB-B84C-6A8DB57CA696}"/>
              </a:ext>
            </a:extLst>
          </p:cNvPr>
          <p:cNvSpPr>
            <a:spLocks noGrp="1"/>
          </p:cNvSpPr>
          <p:nvPr>
            <p:ph sz="half" idx="10" hasCustomPrompt="1"/>
          </p:nvPr>
        </p:nvSpPr>
        <p:spPr>
          <a:xfrm>
            <a:off x="6772099" y="762946"/>
            <a:ext cx="4385897" cy="5414017"/>
          </a:xfrm>
        </p:spPr>
        <p:txBody>
          <a:bodyPr>
            <a:normAutofit/>
          </a:bodyPr>
          <a:lstStyle>
            <a:lvl1pPr marL="0" indent="0">
              <a:buFont typeface="Arial" panose="020B0604020202020204" pitchFamily="34" charset="0"/>
              <a:buNone/>
              <a:defRPr sz="1400">
                <a:solidFill>
                  <a:schemeClr val="accent2"/>
                </a:solidFill>
              </a:defRPr>
            </a:lvl1pPr>
          </a:lstStyle>
          <a:p>
            <a:pPr algn="l"/>
            <a:r>
              <a:rPr lang="fi-FI" b="0" i="0" err="1">
                <a:effectLst/>
                <a:latin typeface="Segoe UI" panose="020B0502040204020203" pitchFamily="34" charset="0"/>
              </a:rPr>
              <a:t>Infoga</a:t>
            </a:r>
            <a:r>
              <a:rPr lang="fi-FI" b="0" i="0">
                <a:effectLst/>
                <a:latin typeface="Segoe UI" panose="020B0502040204020203" pitchFamily="34" charset="0"/>
              </a:rPr>
              <a:t> bild</a:t>
            </a:r>
          </a:p>
        </p:txBody>
      </p:sp>
    </p:spTree>
    <p:extLst>
      <p:ext uri="{BB962C8B-B14F-4D97-AF65-F5344CB8AC3E}">
        <p14:creationId xmlns:p14="http://schemas.microsoft.com/office/powerpoint/2010/main" val="294743358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Mellanrubrik / Väliotsikko 2">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9171C9EA-1BEC-4619-B728-CEDDB184F91C}"/>
              </a:ext>
              <a:ext uri="{C183D7F6-B498-43B3-948B-1728B52AA6E4}">
                <adec:decorative xmlns:adec="http://schemas.microsoft.com/office/drawing/2017/decorative" val="1"/>
              </a:ext>
            </a:extLst>
          </p:cNvPr>
          <p:cNvSpPr/>
          <p:nvPr userDrawn="1"/>
        </p:nvSpPr>
        <p:spPr>
          <a:xfrm>
            <a:off x="1122744" y="0"/>
            <a:ext cx="1106925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BD9989D6-F31F-4EC5-946F-B333986A8700}"/>
              </a:ext>
            </a:extLst>
          </p:cNvPr>
          <p:cNvSpPr>
            <a:spLocks noGrp="1"/>
          </p:cNvSpPr>
          <p:nvPr>
            <p:ph type="title" hasCustomPrompt="1"/>
          </p:nvPr>
        </p:nvSpPr>
        <p:spPr>
          <a:xfrm>
            <a:off x="2651512" y="1481560"/>
            <a:ext cx="7881449" cy="2511706"/>
          </a:xfrm>
        </p:spPr>
        <p:txBody>
          <a:bodyPr anchor="b">
            <a:noAutofit/>
          </a:bodyPr>
          <a:lstStyle>
            <a:lvl1pPr>
              <a:defRPr sz="6000" b="1">
                <a:solidFill>
                  <a:schemeClr val="bg1"/>
                </a:solidFill>
              </a:defRPr>
            </a:lvl1pPr>
          </a:lstStyle>
          <a:p>
            <a:r>
              <a:rPr lang="sv-SE"/>
              <a:t>Klicka för att sätta </a:t>
            </a:r>
            <a:br>
              <a:rPr lang="sv-SE"/>
            </a:br>
            <a:r>
              <a:rPr lang="sv-SE"/>
              <a:t>rubriken</a:t>
            </a:r>
            <a:endParaRPr lang="fi-FI"/>
          </a:p>
        </p:txBody>
      </p:sp>
      <p:sp>
        <p:nvSpPr>
          <p:cNvPr id="3" name="Tekstin paikkamerkki 2">
            <a:extLst>
              <a:ext uri="{FF2B5EF4-FFF2-40B4-BE49-F238E27FC236}">
                <a16:creationId xmlns:a16="http://schemas.microsoft.com/office/drawing/2014/main" id="{316C2E39-1FFB-4EB1-83CE-55B81ACB00AE}"/>
              </a:ext>
            </a:extLst>
          </p:cNvPr>
          <p:cNvSpPr>
            <a:spLocks noGrp="1"/>
          </p:cNvSpPr>
          <p:nvPr>
            <p:ph type="body" idx="1" hasCustomPrompt="1"/>
          </p:nvPr>
        </p:nvSpPr>
        <p:spPr>
          <a:xfrm>
            <a:off x="2651512" y="4374498"/>
            <a:ext cx="7881448" cy="405846"/>
          </a:xfrm>
        </p:spPr>
        <p:txBody>
          <a:bodyPr>
            <a:noAutofit/>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sv-SE" b="0" i="0">
                <a:effectLst/>
                <a:latin typeface="Segoe UI" panose="020B0502040204020203" pitchFamily="34" charset="0"/>
              </a:rPr>
              <a:t>Klicka för att sätta underrubriken</a:t>
            </a:r>
          </a:p>
        </p:txBody>
      </p:sp>
    </p:spTree>
    <p:extLst>
      <p:ext uri="{BB962C8B-B14F-4D97-AF65-F5344CB8AC3E}">
        <p14:creationId xmlns:p14="http://schemas.microsoft.com/office/powerpoint/2010/main" val="66626752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Mellanrubrik / Väliotsikko 1">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9171C9EA-1BEC-4619-B728-CEDDB184F91C}"/>
              </a:ext>
              <a:ext uri="{C183D7F6-B498-43B3-948B-1728B52AA6E4}">
                <adec:decorative xmlns:adec="http://schemas.microsoft.com/office/drawing/2017/decorative" val="1"/>
              </a:ext>
            </a:extLst>
          </p:cNvPr>
          <p:cNvSpPr/>
          <p:nvPr userDrawn="1"/>
        </p:nvSpPr>
        <p:spPr>
          <a:xfrm>
            <a:off x="1122744" y="0"/>
            <a:ext cx="1106925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a:extLst>
              <a:ext uri="{FF2B5EF4-FFF2-40B4-BE49-F238E27FC236}">
                <a16:creationId xmlns:a16="http://schemas.microsoft.com/office/drawing/2014/main" id="{F6B8AB5D-811F-4B06-A2B7-A29159A8EF82}"/>
              </a:ext>
              <a:ext uri="{C183D7F6-B498-43B3-948B-1728B52AA6E4}">
                <adec:decorative xmlns:adec="http://schemas.microsoft.com/office/drawing/2017/decorative" val="1"/>
              </a:ext>
            </a:extLst>
          </p:cNvPr>
          <p:cNvPicPr>
            <a:picLocks noChangeAspect="1"/>
          </p:cNvPicPr>
          <p:nvPr userDrawn="1"/>
        </p:nvPicPr>
        <p:blipFill rotWithShape="1">
          <a:blip r:embed="rId2"/>
          <a:srcRect t="7582" r="2599" b="7653"/>
          <a:stretch/>
        </p:blipFill>
        <p:spPr>
          <a:xfrm>
            <a:off x="2553495" y="-1"/>
            <a:ext cx="9638506" cy="6858001"/>
          </a:xfrm>
          <a:prstGeom prst="rect">
            <a:avLst/>
          </a:prstGeom>
        </p:spPr>
      </p:pic>
      <p:sp>
        <p:nvSpPr>
          <p:cNvPr id="7" name="Suorakulmio 6">
            <a:extLst>
              <a:ext uri="{FF2B5EF4-FFF2-40B4-BE49-F238E27FC236}">
                <a16:creationId xmlns:a16="http://schemas.microsoft.com/office/drawing/2014/main" id="{621CD312-6FC1-4BBF-800D-A161539795B1}"/>
              </a:ext>
              <a:ext uri="{C183D7F6-B498-43B3-948B-1728B52AA6E4}">
                <adec:decorative xmlns:adec="http://schemas.microsoft.com/office/drawing/2017/decorative" val="1"/>
              </a:ext>
            </a:extLst>
          </p:cNvPr>
          <p:cNvSpPr/>
          <p:nvPr userDrawn="1"/>
        </p:nvSpPr>
        <p:spPr>
          <a:xfrm>
            <a:off x="1828800" y="555585"/>
            <a:ext cx="9769034" cy="57641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Otsikko 1">
            <a:extLst>
              <a:ext uri="{FF2B5EF4-FFF2-40B4-BE49-F238E27FC236}">
                <a16:creationId xmlns:a16="http://schemas.microsoft.com/office/drawing/2014/main" id="{6B794C0E-ABDA-46B2-87C9-9CE37E803DF1}"/>
              </a:ext>
            </a:extLst>
          </p:cNvPr>
          <p:cNvSpPr>
            <a:spLocks noGrp="1"/>
          </p:cNvSpPr>
          <p:nvPr>
            <p:ph type="title" hasCustomPrompt="1"/>
          </p:nvPr>
        </p:nvSpPr>
        <p:spPr>
          <a:xfrm>
            <a:off x="2651512" y="1481560"/>
            <a:ext cx="7881449" cy="2511706"/>
          </a:xfrm>
        </p:spPr>
        <p:txBody>
          <a:bodyPr anchor="b">
            <a:noAutofit/>
          </a:bodyPr>
          <a:lstStyle>
            <a:lvl1pPr>
              <a:defRPr sz="6000" b="1">
                <a:solidFill>
                  <a:schemeClr val="tx1"/>
                </a:solidFill>
              </a:defRPr>
            </a:lvl1pPr>
          </a:lstStyle>
          <a:p>
            <a:r>
              <a:rPr lang="sv-SE"/>
              <a:t>Klicka för att sätta </a:t>
            </a:r>
            <a:br>
              <a:rPr lang="sv-SE"/>
            </a:br>
            <a:r>
              <a:rPr lang="sv-SE"/>
              <a:t>rubriken</a:t>
            </a:r>
            <a:endParaRPr lang="fi-FI"/>
          </a:p>
        </p:txBody>
      </p:sp>
      <p:sp>
        <p:nvSpPr>
          <p:cNvPr id="15" name="Tekstin paikkamerkki 2">
            <a:extLst>
              <a:ext uri="{FF2B5EF4-FFF2-40B4-BE49-F238E27FC236}">
                <a16:creationId xmlns:a16="http://schemas.microsoft.com/office/drawing/2014/main" id="{3A0EC7A0-5676-4A13-9CF1-A44526782232}"/>
              </a:ext>
            </a:extLst>
          </p:cNvPr>
          <p:cNvSpPr>
            <a:spLocks noGrp="1"/>
          </p:cNvSpPr>
          <p:nvPr>
            <p:ph type="body" idx="1" hasCustomPrompt="1"/>
          </p:nvPr>
        </p:nvSpPr>
        <p:spPr>
          <a:xfrm>
            <a:off x="2651511" y="4281899"/>
            <a:ext cx="7881449" cy="382697"/>
          </a:xfrm>
        </p:spPr>
        <p:txBody>
          <a:bodyPr>
            <a:noAutofit/>
          </a:bodyPr>
          <a:lstStyle>
            <a:lvl1pPr marL="0" indent="0">
              <a:buNone/>
              <a:defRPr sz="24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sv-SE" b="0" i="0">
                <a:effectLst/>
                <a:latin typeface="Segoe UI" panose="020B0502040204020203" pitchFamily="34" charset="0"/>
              </a:rPr>
              <a:t>Klicka för att sätta underrubriken</a:t>
            </a:r>
          </a:p>
        </p:txBody>
      </p:sp>
    </p:spTree>
    <p:extLst>
      <p:ext uri="{BB962C8B-B14F-4D97-AF65-F5344CB8AC3E}">
        <p14:creationId xmlns:p14="http://schemas.microsoft.com/office/powerpoint/2010/main" val="31086407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Mellanrubrik / Väliotsikko 1">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97326C7A-C2EB-4325-8143-E8591DB57890}"/>
              </a:ext>
              <a:ext uri="{C183D7F6-B498-43B3-948B-1728B52AA6E4}">
                <adec:decorative xmlns:adec="http://schemas.microsoft.com/office/drawing/2017/decorative" val="1"/>
              </a:ext>
            </a:extLst>
          </p:cNvPr>
          <p:cNvPicPr>
            <a:picLocks noChangeAspect="1"/>
          </p:cNvPicPr>
          <p:nvPr userDrawn="1"/>
        </p:nvPicPr>
        <p:blipFill rotWithShape="1">
          <a:blip r:embed="rId2"/>
          <a:srcRect t="7122" r="2989" b="8476"/>
          <a:stretch/>
        </p:blipFill>
        <p:spPr>
          <a:xfrm>
            <a:off x="2550911" y="0"/>
            <a:ext cx="9641089" cy="6858000"/>
          </a:xfrm>
          <a:prstGeom prst="rect">
            <a:avLst/>
          </a:prstGeom>
        </p:spPr>
      </p:pic>
      <p:sp>
        <p:nvSpPr>
          <p:cNvPr id="7" name="Suorakulmio 6">
            <a:extLst>
              <a:ext uri="{FF2B5EF4-FFF2-40B4-BE49-F238E27FC236}">
                <a16:creationId xmlns:a16="http://schemas.microsoft.com/office/drawing/2014/main" id="{621CD312-6FC1-4BBF-800D-A161539795B1}"/>
              </a:ext>
              <a:ext uri="{C183D7F6-B498-43B3-948B-1728B52AA6E4}">
                <adec:decorative xmlns:adec="http://schemas.microsoft.com/office/drawing/2017/decorative" val="1"/>
              </a:ext>
            </a:extLst>
          </p:cNvPr>
          <p:cNvSpPr/>
          <p:nvPr userDrawn="1"/>
        </p:nvSpPr>
        <p:spPr>
          <a:xfrm>
            <a:off x="1828800" y="555585"/>
            <a:ext cx="9769034" cy="57641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Otsikko 1">
            <a:extLst>
              <a:ext uri="{FF2B5EF4-FFF2-40B4-BE49-F238E27FC236}">
                <a16:creationId xmlns:a16="http://schemas.microsoft.com/office/drawing/2014/main" id="{9E67AA12-B1E4-4AFF-9D09-DF4180C6A35E}"/>
              </a:ext>
            </a:extLst>
          </p:cNvPr>
          <p:cNvSpPr>
            <a:spLocks noGrp="1"/>
          </p:cNvSpPr>
          <p:nvPr>
            <p:ph type="title" hasCustomPrompt="1"/>
          </p:nvPr>
        </p:nvSpPr>
        <p:spPr>
          <a:xfrm>
            <a:off x="2651512" y="1481560"/>
            <a:ext cx="7881449" cy="2511706"/>
          </a:xfrm>
        </p:spPr>
        <p:txBody>
          <a:bodyPr anchor="b">
            <a:noAutofit/>
          </a:bodyPr>
          <a:lstStyle>
            <a:lvl1pPr>
              <a:defRPr sz="6000" b="1">
                <a:solidFill>
                  <a:schemeClr val="tx1"/>
                </a:solidFill>
              </a:defRPr>
            </a:lvl1pPr>
          </a:lstStyle>
          <a:p>
            <a:r>
              <a:rPr lang="sv-SE"/>
              <a:t>Klicka för att sätta </a:t>
            </a:r>
            <a:br>
              <a:rPr lang="sv-SE"/>
            </a:br>
            <a:r>
              <a:rPr lang="sv-SE"/>
              <a:t>rubriken</a:t>
            </a:r>
            <a:endParaRPr lang="fi-FI"/>
          </a:p>
        </p:txBody>
      </p:sp>
      <p:sp>
        <p:nvSpPr>
          <p:cNvPr id="15" name="Tekstin paikkamerkki 2">
            <a:extLst>
              <a:ext uri="{FF2B5EF4-FFF2-40B4-BE49-F238E27FC236}">
                <a16:creationId xmlns:a16="http://schemas.microsoft.com/office/drawing/2014/main" id="{1BBE9987-4AB2-4C77-9BF5-E044F5744C48}"/>
              </a:ext>
            </a:extLst>
          </p:cNvPr>
          <p:cNvSpPr>
            <a:spLocks noGrp="1"/>
          </p:cNvSpPr>
          <p:nvPr>
            <p:ph type="body" idx="1" hasCustomPrompt="1"/>
          </p:nvPr>
        </p:nvSpPr>
        <p:spPr>
          <a:xfrm>
            <a:off x="2651511" y="4281900"/>
            <a:ext cx="7881449" cy="428996"/>
          </a:xfrm>
        </p:spPr>
        <p:txBody>
          <a:bodyPr>
            <a:noAutofit/>
          </a:bodyPr>
          <a:lstStyle>
            <a:lvl1pPr marL="0" indent="0">
              <a:buNone/>
              <a:defRPr sz="24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sv-SE" b="0" i="0">
                <a:effectLst/>
                <a:latin typeface="Segoe UI" panose="020B0502040204020203" pitchFamily="34" charset="0"/>
              </a:rPr>
              <a:t>Klicka för att sätta underrubriken</a:t>
            </a:r>
          </a:p>
        </p:txBody>
      </p:sp>
    </p:spTree>
    <p:extLst>
      <p:ext uri="{BB962C8B-B14F-4D97-AF65-F5344CB8AC3E}">
        <p14:creationId xmlns:p14="http://schemas.microsoft.com/office/powerpoint/2010/main" val="11389477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om / 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24950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Uppsägning / Lopetus">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7CFEF7D0-89E7-4DFE-9FC4-7B4ABF4A5357}"/>
              </a:ext>
              <a:ext uri="{C183D7F6-B498-43B3-948B-1728B52AA6E4}">
                <adec:decorative xmlns:adec="http://schemas.microsoft.com/office/drawing/2017/decorative" val="1"/>
              </a:ext>
            </a:extLst>
          </p:cNvPr>
          <p:cNvSpPr/>
          <p:nvPr userDrawn="1"/>
        </p:nvSpPr>
        <p:spPr>
          <a:xfrm>
            <a:off x="1122744" y="0"/>
            <a:ext cx="1106925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kstin paikkamerkki 2">
            <a:extLst>
              <a:ext uri="{FF2B5EF4-FFF2-40B4-BE49-F238E27FC236}">
                <a16:creationId xmlns:a16="http://schemas.microsoft.com/office/drawing/2014/main" id="{18EE2646-56AA-4BB0-8E80-712AD9226B4D}"/>
              </a:ext>
            </a:extLst>
          </p:cNvPr>
          <p:cNvSpPr>
            <a:spLocks noGrp="1"/>
          </p:cNvSpPr>
          <p:nvPr>
            <p:ph type="body" idx="1" hasCustomPrompt="1"/>
          </p:nvPr>
        </p:nvSpPr>
        <p:spPr>
          <a:xfrm>
            <a:off x="3043858" y="3604926"/>
            <a:ext cx="7710725" cy="351638"/>
          </a:xfrm>
        </p:spPr>
        <p:txBody>
          <a:bodyPr>
            <a:normAutofit/>
          </a:bodyPr>
          <a:lstStyle>
            <a:lvl1pPr marL="0" indent="0" algn="ctr">
              <a:buNone/>
              <a:defRPr sz="1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err="1"/>
              <a:t>Förnamn</a:t>
            </a:r>
            <a:r>
              <a:rPr lang="fi-FI"/>
              <a:t> </a:t>
            </a:r>
            <a:r>
              <a:rPr lang="fi-FI" err="1"/>
              <a:t>Efternamn</a:t>
            </a:r>
            <a:r>
              <a:rPr lang="fi-FI"/>
              <a:t> | </a:t>
            </a:r>
            <a:r>
              <a:rPr lang="fi-FI" err="1"/>
              <a:t>Kontaktinformation</a:t>
            </a:r>
            <a:r>
              <a:rPr lang="fi-FI"/>
              <a:t> | osterbottensvalfard.fi</a:t>
            </a:r>
          </a:p>
        </p:txBody>
      </p:sp>
    </p:spTree>
    <p:extLst>
      <p:ext uri="{BB962C8B-B14F-4D97-AF65-F5344CB8AC3E}">
        <p14:creationId xmlns:p14="http://schemas.microsoft.com/office/powerpoint/2010/main" val="35066428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Mellanrubrik / Väliotsikko 1">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9171C9EA-1BEC-4619-B728-CEDDB184F91C}"/>
              </a:ext>
              <a:ext uri="{C183D7F6-B498-43B3-948B-1728B52AA6E4}">
                <adec:decorative xmlns:adec="http://schemas.microsoft.com/office/drawing/2017/decorative" val="1"/>
              </a:ext>
            </a:extLst>
          </p:cNvPr>
          <p:cNvSpPr/>
          <p:nvPr userDrawn="1"/>
        </p:nvSpPr>
        <p:spPr>
          <a:xfrm>
            <a:off x="1122744" y="0"/>
            <a:ext cx="1106925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9" name="Kuva 18">
            <a:extLst>
              <a:ext uri="{FF2B5EF4-FFF2-40B4-BE49-F238E27FC236}">
                <a16:creationId xmlns:a16="http://schemas.microsoft.com/office/drawing/2014/main" id="{401E9D20-456C-4DF8-BE33-5763E599FAB5}"/>
              </a:ext>
              <a:ext uri="{C183D7F6-B498-43B3-948B-1728B52AA6E4}">
                <adec:decorative xmlns:adec="http://schemas.microsoft.com/office/drawing/2017/decorative" val="1"/>
              </a:ext>
            </a:extLst>
          </p:cNvPr>
          <p:cNvPicPr>
            <a:picLocks noChangeAspect="1"/>
          </p:cNvPicPr>
          <p:nvPr userDrawn="1"/>
        </p:nvPicPr>
        <p:blipFill rotWithShape="1">
          <a:blip r:embed="rId2"/>
          <a:srcRect l="108" t="7257" r="2663" b="7474"/>
          <a:stretch/>
        </p:blipFill>
        <p:spPr>
          <a:xfrm>
            <a:off x="2627391" y="0"/>
            <a:ext cx="9564610" cy="6858000"/>
          </a:xfrm>
          <a:prstGeom prst="rect">
            <a:avLst/>
          </a:prstGeom>
        </p:spPr>
      </p:pic>
      <p:sp>
        <p:nvSpPr>
          <p:cNvPr id="7" name="Suorakulmio 6">
            <a:extLst>
              <a:ext uri="{FF2B5EF4-FFF2-40B4-BE49-F238E27FC236}">
                <a16:creationId xmlns:a16="http://schemas.microsoft.com/office/drawing/2014/main" id="{621CD312-6FC1-4BBF-800D-A161539795B1}"/>
              </a:ext>
              <a:ext uri="{C183D7F6-B498-43B3-948B-1728B52AA6E4}">
                <adec:decorative xmlns:adec="http://schemas.microsoft.com/office/drawing/2017/decorative" val="1"/>
              </a:ext>
            </a:extLst>
          </p:cNvPr>
          <p:cNvSpPr/>
          <p:nvPr userDrawn="1"/>
        </p:nvSpPr>
        <p:spPr>
          <a:xfrm>
            <a:off x="1828800" y="555585"/>
            <a:ext cx="9769034" cy="57641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BD9989D6-F31F-4EC5-946F-B333986A8700}"/>
              </a:ext>
            </a:extLst>
          </p:cNvPr>
          <p:cNvSpPr>
            <a:spLocks noGrp="1"/>
          </p:cNvSpPr>
          <p:nvPr>
            <p:ph type="title" hasCustomPrompt="1"/>
          </p:nvPr>
        </p:nvSpPr>
        <p:spPr>
          <a:xfrm>
            <a:off x="2639939" y="1412596"/>
            <a:ext cx="6585086" cy="1486918"/>
          </a:xfrm>
        </p:spPr>
        <p:txBody>
          <a:bodyPr anchor="b">
            <a:normAutofit/>
          </a:bodyPr>
          <a:lstStyle>
            <a:lvl1pPr>
              <a:defRPr sz="4200" b="1">
                <a:solidFill>
                  <a:schemeClr val="tx1"/>
                </a:solidFill>
              </a:defRPr>
            </a:lvl1pPr>
          </a:lstStyle>
          <a:p>
            <a:r>
              <a:rPr lang="sv-SE"/>
              <a:t>Klicka för att sätta </a:t>
            </a:r>
            <a:br>
              <a:rPr lang="sv-SE"/>
            </a:br>
            <a:r>
              <a:rPr lang="sv-SE"/>
              <a:t>rubriken</a:t>
            </a:r>
            <a:endParaRPr lang="fi-FI"/>
          </a:p>
        </p:txBody>
      </p:sp>
      <p:sp>
        <p:nvSpPr>
          <p:cNvPr id="11" name="Tekstin paikkamerkki 2">
            <a:extLst>
              <a:ext uri="{FF2B5EF4-FFF2-40B4-BE49-F238E27FC236}">
                <a16:creationId xmlns:a16="http://schemas.microsoft.com/office/drawing/2014/main" id="{708E07BC-A1CA-496B-A61F-21E71CE604A9}"/>
              </a:ext>
            </a:extLst>
          </p:cNvPr>
          <p:cNvSpPr>
            <a:spLocks noGrp="1"/>
          </p:cNvSpPr>
          <p:nvPr>
            <p:ph type="body" idx="10" hasCustomPrompt="1"/>
          </p:nvPr>
        </p:nvSpPr>
        <p:spPr>
          <a:xfrm>
            <a:off x="2639939" y="2922664"/>
            <a:ext cx="6585086" cy="1486918"/>
          </a:xfrm>
        </p:spPr>
        <p:txBody>
          <a:bodyPr>
            <a:noAutofit/>
          </a:bodyPr>
          <a:lstStyle>
            <a:lvl1pPr marL="0" indent="0">
              <a:buNone/>
              <a:defRPr sz="4200" b="1">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Lisää otsikko napsauttamalla</a:t>
            </a:r>
          </a:p>
        </p:txBody>
      </p:sp>
      <p:sp>
        <p:nvSpPr>
          <p:cNvPr id="3" name="Tekstin paikkamerkki 2">
            <a:extLst>
              <a:ext uri="{FF2B5EF4-FFF2-40B4-BE49-F238E27FC236}">
                <a16:creationId xmlns:a16="http://schemas.microsoft.com/office/drawing/2014/main" id="{316C2E39-1FFB-4EB1-83CE-55B81ACB00AE}"/>
              </a:ext>
            </a:extLst>
          </p:cNvPr>
          <p:cNvSpPr>
            <a:spLocks noGrp="1"/>
          </p:cNvSpPr>
          <p:nvPr>
            <p:ph type="body" idx="1" hasCustomPrompt="1"/>
          </p:nvPr>
        </p:nvSpPr>
        <p:spPr>
          <a:xfrm>
            <a:off x="2616789" y="4687014"/>
            <a:ext cx="6585086" cy="358516"/>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sv-SE" b="0" i="0">
                <a:effectLst/>
                <a:latin typeface="Segoe UI" panose="020B0502040204020203" pitchFamily="34" charset="0"/>
              </a:rPr>
              <a:t>Klicka för att sätta underrubriken</a:t>
            </a:r>
          </a:p>
        </p:txBody>
      </p:sp>
      <p:sp>
        <p:nvSpPr>
          <p:cNvPr id="13" name="Tekstin paikkamerkki 2">
            <a:extLst>
              <a:ext uri="{FF2B5EF4-FFF2-40B4-BE49-F238E27FC236}">
                <a16:creationId xmlns:a16="http://schemas.microsoft.com/office/drawing/2014/main" id="{AC70D423-A53E-412A-A2A0-552FE725DCAE}"/>
              </a:ext>
            </a:extLst>
          </p:cNvPr>
          <p:cNvSpPr>
            <a:spLocks noGrp="1"/>
          </p:cNvSpPr>
          <p:nvPr>
            <p:ph type="body" idx="11" hasCustomPrompt="1"/>
          </p:nvPr>
        </p:nvSpPr>
        <p:spPr>
          <a:xfrm>
            <a:off x="2616789" y="5047808"/>
            <a:ext cx="6585086" cy="358516"/>
          </a:xfrm>
        </p:spPr>
        <p:txBody>
          <a:bodyPr>
            <a:normAutofit/>
          </a:bodyPr>
          <a:lstStyle>
            <a:lvl1pPr marL="0" indent="0">
              <a:buNone/>
              <a:defRPr sz="20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Lisää alaotsikko napsauttamalla</a:t>
            </a:r>
          </a:p>
        </p:txBody>
      </p:sp>
    </p:spTree>
    <p:extLst>
      <p:ext uri="{BB962C8B-B14F-4D97-AF65-F5344CB8AC3E}">
        <p14:creationId xmlns:p14="http://schemas.microsoft.com/office/powerpoint/2010/main" val="21449450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_Innehåll /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1CCC9F-863F-4912-9980-8F52D255222E}"/>
              </a:ext>
            </a:extLst>
          </p:cNvPr>
          <p:cNvSpPr>
            <a:spLocks noGrp="1"/>
          </p:cNvSpPr>
          <p:nvPr>
            <p:ph type="title" hasCustomPrompt="1"/>
          </p:nvPr>
        </p:nvSpPr>
        <p:spPr>
          <a:xfrm>
            <a:off x="1853391" y="762946"/>
            <a:ext cx="4491680" cy="1563565"/>
          </a:xfrm>
        </p:spPr>
        <p:txBody>
          <a:bodyPr>
            <a:normAutofit/>
          </a:bodyPr>
          <a:lstStyle>
            <a:lvl1pPr>
              <a:defRPr sz="3200" b="1"/>
            </a:lvl1pPr>
          </a:lstStyle>
          <a:p>
            <a:r>
              <a:rPr lang="sv-SE"/>
              <a:t>Klicka för att sätta </a:t>
            </a:r>
            <a:br>
              <a:rPr lang="sv-SE"/>
            </a:br>
            <a:r>
              <a:rPr lang="sv-SE"/>
              <a:t>rubriken</a:t>
            </a:r>
            <a:endParaRPr lang="fi-FI"/>
          </a:p>
        </p:txBody>
      </p:sp>
      <p:sp>
        <p:nvSpPr>
          <p:cNvPr id="3" name="Sisällön paikkamerkki 2">
            <a:extLst>
              <a:ext uri="{FF2B5EF4-FFF2-40B4-BE49-F238E27FC236}">
                <a16:creationId xmlns:a16="http://schemas.microsoft.com/office/drawing/2014/main" id="{76D1FF4A-38CC-40DC-83BE-DDE4BF5548B2}"/>
              </a:ext>
            </a:extLst>
          </p:cNvPr>
          <p:cNvSpPr>
            <a:spLocks noGrp="1"/>
          </p:cNvSpPr>
          <p:nvPr>
            <p:ph sz="half" idx="1" hasCustomPrompt="1"/>
          </p:nvPr>
        </p:nvSpPr>
        <p:spPr>
          <a:xfrm>
            <a:off x="1853390" y="2326511"/>
            <a:ext cx="4491680" cy="3850452"/>
          </a:xfrm>
        </p:spPr>
        <p:txBody>
          <a:bodyPr>
            <a:normAutofit/>
          </a:bodyPr>
          <a:lstStyle>
            <a:lvl1pPr marL="457200" indent="-457200">
              <a:buFont typeface="Arial" panose="020B0604020202020204" pitchFamily="34" charset="0"/>
              <a:buChar char="•"/>
              <a:defRPr sz="2400"/>
            </a:lvl1pPr>
          </a:lstStyle>
          <a:p>
            <a:pPr algn="l"/>
            <a:r>
              <a:rPr lang="sv-SE" b="0" i="0">
                <a:effectLst/>
                <a:latin typeface="Segoe UI" panose="020B0502040204020203" pitchFamily="34" charset="0"/>
              </a:rPr>
              <a:t>Klicka för att sätta texten</a:t>
            </a:r>
          </a:p>
        </p:txBody>
      </p:sp>
      <p:sp>
        <p:nvSpPr>
          <p:cNvPr id="9" name="Sisällön paikkamerkki 2">
            <a:extLst>
              <a:ext uri="{FF2B5EF4-FFF2-40B4-BE49-F238E27FC236}">
                <a16:creationId xmlns:a16="http://schemas.microsoft.com/office/drawing/2014/main" id="{1DA025EC-89A3-44CB-B84C-6A8DB57CA696}"/>
              </a:ext>
            </a:extLst>
          </p:cNvPr>
          <p:cNvSpPr>
            <a:spLocks noGrp="1"/>
          </p:cNvSpPr>
          <p:nvPr>
            <p:ph sz="half" idx="10" hasCustomPrompt="1"/>
          </p:nvPr>
        </p:nvSpPr>
        <p:spPr>
          <a:xfrm>
            <a:off x="6772099" y="2326511"/>
            <a:ext cx="4385897" cy="3850452"/>
          </a:xfrm>
        </p:spPr>
        <p:txBody>
          <a:bodyPr>
            <a:normAutofit/>
          </a:bodyPr>
          <a:lstStyle>
            <a:lvl1pPr marL="457200" indent="-457200">
              <a:buFont typeface="Arial" panose="020B0604020202020204" pitchFamily="34" charset="0"/>
              <a:buChar char="•"/>
              <a:defRPr sz="2400">
                <a:solidFill>
                  <a:schemeClr val="accent6"/>
                </a:solidFill>
              </a:defRPr>
            </a:lvl1pPr>
          </a:lstStyle>
          <a:p>
            <a:pPr lvl="0"/>
            <a:r>
              <a:rPr lang="fi-FI"/>
              <a:t>Lisää teksti napsauttamalla</a:t>
            </a:r>
          </a:p>
        </p:txBody>
      </p:sp>
      <p:sp>
        <p:nvSpPr>
          <p:cNvPr id="10" name="Tekstin paikkamerkki 2">
            <a:extLst>
              <a:ext uri="{FF2B5EF4-FFF2-40B4-BE49-F238E27FC236}">
                <a16:creationId xmlns:a16="http://schemas.microsoft.com/office/drawing/2014/main" id="{9F93FDB1-A50B-4EA5-BA80-557DB725D077}"/>
              </a:ext>
            </a:extLst>
          </p:cNvPr>
          <p:cNvSpPr>
            <a:spLocks noGrp="1"/>
          </p:cNvSpPr>
          <p:nvPr>
            <p:ph type="body" idx="11" hasCustomPrompt="1"/>
          </p:nvPr>
        </p:nvSpPr>
        <p:spPr>
          <a:xfrm>
            <a:off x="6772101" y="762946"/>
            <a:ext cx="4385896" cy="1563564"/>
          </a:xfrm>
        </p:spPr>
        <p:txBody>
          <a:bodyPr anchor="ctr">
            <a:normAutofit/>
          </a:bodyPr>
          <a:lstStyle>
            <a:lvl1pPr marL="0" indent="0">
              <a:buNone/>
              <a:defRPr sz="3200" b="1">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Lisää otsikko napsauttamalla</a:t>
            </a:r>
          </a:p>
        </p:txBody>
      </p:sp>
    </p:spTree>
    <p:extLst>
      <p:ext uri="{BB962C8B-B14F-4D97-AF65-F5344CB8AC3E}">
        <p14:creationId xmlns:p14="http://schemas.microsoft.com/office/powerpoint/2010/main" val="38677417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Omslag / Kansi">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9171C9EA-1BEC-4619-B728-CEDDB184F91C}"/>
              </a:ext>
              <a:ext uri="{C183D7F6-B498-43B3-948B-1728B52AA6E4}">
                <adec:decorative xmlns:adec="http://schemas.microsoft.com/office/drawing/2017/decorative" val="1"/>
              </a:ext>
            </a:extLst>
          </p:cNvPr>
          <p:cNvSpPr/>
          <p:nvPr userDrawn="1"/>
        </p:nvSpPr>
        <p:spPr>
          <a:xfrm>
            <a:off x="1122744" y="0"/>
            <a:ext cx="1106925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BD9989D6-F31F-4EC5-946F-B333986A8700}"/>
              </a:ext>
            </a:extLst>
          </p:cNvPr>
          <p:cNvSpPr>
            <a:spLocks noGrp="1"/>
          </p:cNvSpPr>
          <p:nvPr>
            <p:ph type="title" hasCustomPrompt="1"/>
          </p:nvPr>
        </p:nvSpPr>
        <p:spPr>
          <a:xfrm>
            <a:off x="2200100" y="914885"/>
            <a:ext cx="7911566" cy="1486918"/>
          </a:xfrm>
        </p:spPr>
        <p:txBody>
          <a:bodyPr anchor="b">
            <a:normAutofit/>
          </a:bodyPr>
          <a:lstStyle>
            <a:lvl1pPr>
              <a:defRPr sz="4600" b="1">
                <a:solidFill>
                  <a:schemeClr val="bg1"/>
                </a:solidFill>
              </a:defRPr>
            </a:lvl1pPr>
          </a:lstStyle>
          <a:p>
            <a:r>
              <a:rPr lang="sv-SE"/>
              <a:t>Klicka för att sätta </a:t>
            </a:r>
            <a:br>
              <a:rPr lang="sv-SE"/>
            </a:br>
            <a:r>
              <a:rPr lang="sv-SE"/>
              <a:t>rubriken</a:t>
            </a:r>
            <a:endParaRPr lang="fi-FI"/>
          </a:p>
        </p:txBody>
      </p:sp>
      <p:sp>
        <p:nvSpPr>
          <p:cNvPr id="3" name="Tekstin paikkamerkki 2">
            <a:extLst>
              <a:ext uri="{FF2B5EF4-FFF2-40B4-BE49-F238E27FC236}">
                <a16:creationId xmlns:a16="http://schemas.microsoft.com/office/drawing/2014/main" id="{316C2E39-1FFB-4EB1-83CE-55B81ACB00AE}"/>
              </a:ext>
            </a:extLst>
          </p:cNvPr>
          <p:cNvSpPr>
            <a:spLocks noGrp="1"/>
          </p:cNvSpPr>
          <p:nvPr>
            <p:ph type="body" idx="1" hasCustomPrompt="1"/>
          </p:nvPr>
        </p:nvSpPr>
        <p:spPr>
          <a:xfrm>
            <a:off x="2176950" y="4108279"/>
            <a:ext cx="7934716" cy="347919"/>
          </a:xfrm>
        </p:spPr>
        <p:txBody>
          <a:bodyPr>
            <a:normAutofit/>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sv-SE" b="0" i="0">
                <a:effectLst/>
                <a:latin typeface="Segoe UI" panose="020B0502040204020203" pitchFamily="34" charset="0"/>
              </a:rPr>
              <a:t>Klicka för att sätta underrubriken</a:t>
            </a:r>
          </a:p>
        </p:txBody>
      </p:sp>
      <p:sp>
        <p:nvSpPr>
          <p:cNvPr id="11" name="Tekstin paikkamerkki 2">
            <a:extLst>
              <a:ext uri="{FF2B5EF4-FFF2-40B4-BE49-F238E27FC236}">
                <a16:creationId xmlns:a16="http://schemas.microsoft.com/office/drawing/2014/main" id="{708E07BC-A1CA-496B-A61F-21E71CE604A9}"/>
              </a:ext>
            </a:extLst>
          </p:cNvPr>
          <p:cNvSpPr>
            <a:spLocks noGrp="1"/>
          </p:cNvSpPr>
          <p:nvPr>
            <p:ph type="body" idx="10" hasCustomPrompt="1"/>
          </p:nvPr>
        </p:nvSpPr>
        <p:spPr>
          <a:xfrm>
            <a:off x="2200100" y="2424953"/>
            <a:ext cx="7911566" cy="1334867"/>
          </a:xfrm>
        </p:spPr>
        <p:txBody>
          <a:bodyPr>
            <a:noAutofit/>
          </a:bodyPr>
          <a:lstStyle>
            <a:lvl1pPr marL="0" indent="0">
              <a:buNone/>
              <a:defRPr sz="46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Lisää otsikko napsauttamalla</a:t>
            </a:r>
          </a:p>
        </p:txBody>
      </p:sp>
      <p:sp>
        <p:nvSpPr>
          <p:cNvPr id="13" name="Tekstin paikkamerkki 2">
            <a:extLst>
              <a:ext uri="{FF2B5EF4-FFF2-40B4-BE49-F238E27FC236}">
                <a16:creationId xmlns:a16="http://schemas.microsoft.com/office/drawing/2014/main" id="{AC70D423-A53E-412A-A2A0-552FE725DCAE}"/>
              </a:ext>
            </a:extLst>
          </p:cNvPr>
          <p:cNvSpPr>
            <a:spLocks noGrp="1"/>
          </p:cNvSpPr>
          <p:nvPr>
            <p:ph type="body" idx="11" hasCustomPrompt="1"/>
          </p:nvPr>
        </p:nvSpPr>
        <p:spPr>
          <a:xfrm>
            <a:off x="2176950" y="4469073"/>
            <a:ext cx="7934716" cy="358516"/>
          </a:xfrm>
        </p:spPr>
        <p:txBody>
          <a:bodyPr>
            <a:normAutofit/>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Lisää alaotsikko napsauttamalla</a:t>
            </a:r>
          </a:p>
        </p:txBody>
      </p:sp>
      <p:pic>
        <p:nvPicPr>
          <p:cNvPr id="5" name="Kuva 4">
            <a:extLst>
              <a:ext uri="{FF2B5EF4-FFF2-40B4-BE49-F238E27FC236}">
                <a16:creationId xmlns:a16="http://schemas.microsoft.com/office/drawing/2014/main" id="{977A0A71-A835-403F-AD0D-5E408F30A0E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886218" y="5824812"/>
            <a:ext cx="3688466" cy="608776"/>
          </a:xfrm>
          <a:prstGeom prst="rect">
            <a:avLst/>
          </a:prstGeom>
        </p:spPr>
      </p:pic>
      <p:sp>
        <p:nvSpPr>
          <p:cNvPr id="14" name="Tekstin paikkamerkki 2">
            <a:extLst>
              <a:ext uri="{FF2B5EF4-FFF2-40B4-BE49-F238E27FC236}">
                <a16:creationId xmlns:a16="http://schemas.microsoft.com/office/drawing/2014/main" id="{228ECC36-F686-4B0E-B126-D1ED6CF08A34}"/>
              </a:ext>
            </a:extLst>
          </p:cNvPr>
          <p:cNvSpPr>
            <a:spLocks noGrp="1"/>
          </p:cNvSpPr>
          <p:nvPr>
            <p:ph type="body" idx="13" hasCustomPrompt="1"/>
          </p:nvPr>
        </p:nvSpPr>
        <p:spPr>
          <a:xfrm>
            <a:off x="2184667" y="5924891"/>
            <a:ext cx="4443769" cy="233637"/>
          </a:xfrm>
        </p:spPr>
        <p:txBody>
          <a:bodyPr>
            <a:noAutofit/>
          </a:bodyPr>
          <a:lstStyle>
            <a:lvl1pPr marL="0" indent="0">
              <a:lnSpc>
                <a:spcPts val="1200"/>
              </a:lnSpc>
              <a:spcBef>
                <a:spcPts val="600"/>
              </a:spcBef>
              <a:buNone/>
              <a:defRPr sz="1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fi-FI" b="0" i="0" err="1">
                <a:effectLst/>
                <a:latin typeface="Segoe UI" panose="020B0502040204020203" pitchFamily="34" charset="0"/>
              </a:rPr>
              <a:t>Författarinformation</a:t>
            </a:r>
            <a:r>
              <a:rPr lang="fi-FI" b="0" i="0">
                <a:effectLst/>
                <a:latin typeface="Segoe UI" panose="020B0502040204020203" pitchFamily="34" charset="0"/>
              </a:rPr>
              <a:t> </a:t>
            </a:r>
            <a:r>
              <a:rPr lang="fi-FI" b="0" i="0" err="1">
                <a:effectLst/>
                <a:latin typeface="Segoe UI" panose="020B0502040204020203" pitchFamily="34" charset="0"/>
              </a:rPr>
              <a:t>Förnamn</a:t>
            </a:r>
            <a:r>
              <a:rPr lang="fi-FI" b="0" i="0">
                <a:effectLst/>
                <a:latin typeface="Segoe UI" panose="020B0502040204020203" pitchFamily="34" charset="0"/>
              </a:rPr>
              <a:t> </a:t>
            </a:r>
            <a:r>
              <a:rPr lang="fi-FI" b="0" i="0" err="1">
                <a:effectLst/>
                <a:latin typeface="Segoe UI" panose="020B0502040204020203" pitchFamily="34" charset="0"/>
              </a:rPr>
              <a:t>Efternamn</a:t>
            </a:r>
            <a:r>
              <a:rPr lang="fi-FI" b="0" i="0">
                <a:effectLst/>
                <a:latin typeface="Segoe UI" panose="020B0502040204020203" pitchFamily="34" charset="0"/>
              </a:rPr>
              <a:t> | Datum</a:t>
            </a:r>
          </a:p>
        </p:txBody>
      </p:sp>
      <p:sp>
        <p:nvSpPr>
          <p:cNvPr id="15" name="Tekstin paikkamerkki 2">
            <a:extLst>
              <a:ext uri="{FF2B5EF4-FFF2-40B4-BE49-F238E27FC236}">
                <a16:creationId xmlns:a16="http://schemas.microsoft.com/office/drawing/2014/main" id="{78223105-2747-431E-92BF-E23275C725C8}"/>
              </a:ext>
            </a:extLst>
          </p:cNvPr>
          <p:cNvSpPr>
            <a:spLocks noGrp="1"/>
          </p:cNvSpPr>
          <p:nvPr>
            <p:ph type="body" idx="14" hasCustomPrompt="1"/>
          </p:nvPr>
        </p:nvSpPr>
        <p:spPr>
          <a:xfrm>
            <a:off x="2184666" y="6176284"/>
            <a:ext cx="4443769" cy="233637"/>
          </a:xfrm>
        </p:spPr>
        <p:txBody>
          <a:bodyPr>
            <a:noAutofit/>
          </a:bodyPr>
          <a:lstStyle>
            <a:lvl1pPr marL="0" indent="0">
              <a:lnSpc>
                <a:spcPts val="1200"/>
              </a:lnSpc>
              <a:spcBef>
                <a:spcPts val="600"/>
              </a:spcBef>
              <a:buNone/>
              <a:defRPr sz="12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Tekijätiedot Etunimi Sukunimi | päivämäärä</a:t>
            </a:r>
          </a:p>
        </p:txBody>
      </p:sp>
    </p:spTree>
    <p:extLst>
      <p:ext uri="{BB962C8B-B14F-4D97-AF65-F5344CB8AC3E}">
        <p14:creationId xmlns:p14="http://schemas.microsoft.com/office/powerpoint/2010/main" val="392666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Sisältö +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1CCC9F-863F-4912-9980-8F52D255222E}"/>
              </a:ext>
            </a:extLst>
          </p:cNvPr>
          <p:cNvSpPr>
            <a:spLocks noGrp="1"/>
          </p:cNvSpPr>
          <p:nvPr>
            <p:ph type="title" hasCustomPrompt="1"/>
          </p:nvPr>
        </p:nvSpPr>
        <p:spPr>
          <a:xfrm>
            <a:off x="1853391" y="762946"/>
            <a:ext cx="4491680" cy="1563565"/>
          </a:xfrm>
        </p:spPr>
        <p:txBody>
          <a:bodyPr>
            <a:normAutofit/>
          </a:bodyPr>
          <a:lstStyle>
            <a:lvl1pPr>
              <a:defRPr sz="3200" b="1">
                <a:solidFill>
                  <a:schemeClr val="accent5"/>
                </a:solidFill>
              </a:defRPr>
            </a:lvl1pPr>
          </a:lstStyle>
          <a:p>
            <a:r>
              <a:rPr lang="fi-FI"/>
              <a:t>Lisää otsikko</a:t>
            </a:r>
            <a:br>
              <a:rPr lang="fi-FI"/>
            </a:br>
            <a:r>
              <a:rPr lang="fi-FI"/>
              <a:t>napsauttamalla</a:t>
            </a:r>
          </a:p>
        </p:txBody>
      </p:sp>
      <p:sp>
        <p:nvSpPr>
          <p:cNvPr id="3" name="Sisällön paikkamerkki 2">
            <a:extLst>
              <a:ext uri="{FF2B5EF4-FFF2-40B4-BE49-F238E27FC236}">
                <a16:creationId xmlns:a16="http://schemas.microsoft.com/office/drawing/2014/main" id="{76D1FF4A-38CC-40DC-83BE-DDE4BF5548B2}"/>
              </a:ext>
            </a:extLst>
          </p:cNvPr>
          <p:cNvSpPr>
            <a:spLocks noGrp="1"/>
          </p:cNvSpPr>
          <p:nvPr>
            <p:ph sz="half" idx="1" hasCustomPrompt="1"/>
          </p:nvPr>
        </p:nvSpPr>
        <p:spPr>
          <a:xfrm>
            <a:off x="1853390" y="2326511"/>
            <a:ext cx="4491680" cy="3850452"/>
          </a:xfrm>
        </p:spPr>
        <p:txBody>
          <a:bodyPr>
            <a:normAutofit/>
          </a:bodyPr>
          <a:lstStyle>
            <a:lvl1pPr marL="457200" indent="-457200">
              <a:buFont typeface="Arial" panose="020B0604020202020204" pitchFamily="34" charset="0"/>
              <a:buChar char="•"/>
              <a:defRPr sz="2400">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vl6pPr>
              <a:defRPr>
                <a:solidFill>
                  <a:schemeClr val="accent6"/>
                </a:solidFill>
              </a:defRPr>
            </a:lvl6pPr>
          </a:lstStyle>
          <a:p>
            <a:pPr lvl="0"/>
            <a:r>
              <a:rPr lang="fi-FI"/>
              <a:t>Lisää teksti napsauttamalla</a:t>
            </a:r>
          </a:p>
          <a:p>
            <a:pPr lvl="1"/>
            <a:r>
              <a:rPr lang="fi-FI"/>
              <a:t>Lisää teksti napsauttamalla</a:t>
            </a:r>
          </a:p>
          <a:p>
            <a:pPr lvl="2"/>
            <a:r>
              <a:rPr lang="fi-FI"/>
              <a:t>Lisää teksti napsauttamalla</a:t>
            </a:r>
          </a:p>
          <a:p>
            <a:pPr lvl="3"/>
            <a:r>
              <a:rPr lang="fi-FI"/>
              <a:t>Lisää teksti napsauttamalla</a:t>
            </a:r>
          </a:p>
          <a:p>
            <a:pPr lvl="4"/>
            <a:r>
              <a:rPr lang="fi-FI"/>
              <a:t>Lisää teksti napsauttamalla</a:t>
            </a:r>
          </a:p>
          <a:p>
            <a:pPr lvl="5"/>
            <a:r>
              <a:rPr lang="fi-FI"/>
              <a:t>Lisää teksti napsauttamalla</a:t>
            </a:r>
          </a:p>
        </p:txBody>
      </p:sp>
      <p:sp>
        <p:nvSpPr>
          <p:cNvPr id="9" name="Sisällön paikkamerkki 2">
            <a:extLst>
              <a:ext uri="{FF2B5EF4-FFF2-40B4-BE49-F238E27FC236}">
                <a16:creationId xmlns:a16="http://schemas.microsoft.com/office/drawing/2014/main" id="{1DA025EC-89A3-44CB-B84C-6A8DB57CA696}"/>
              </a:ext>
            </a:extLst>
          </p:cNvPr>
          <p:cNvSpPr>
            <a:spLocks noGrp="1"/>
          </p:cNvSpPr>
          <p:nvPr>
            <p:ph sz="half" idx="10" hasCustomPrompt="1"/>
          </p:nvPr>
        </p:nvSpPr>
        <p:spPr>
          <a:xfrm>
            <a:off x="6772099" y="762946"/>
            <a:ext cx="4385897" cy="5414017"/>
          </a:xfrm>
        </p:spPr>
        <p:txBody>
          <a:bodyPr>
            <a:normAutofit/>
          </a:bodyPr>
          <a:lstStyle>
            <a:lvl1pPr marL="0" indent="0">
              <a:buFont typeface="Arial" panose="020B0604020202020204" pitchFamily="34" charset="0"/>
              <a:buNone/>
              <a:defRPr sz="1400">
                <a:solidFill>
                  <a:schemeClr val="accent6"/>
                </a:solidFill>
              </a:defRPr>
            </a:lvl1pPr>
          </a:lstStyle>
          <a:p>
            <a:pPr lvl="0"/>
            <a:r>
              <a:rPr lang="fi-FI"/>
              <a:t>Lisää kuva</a:t>
            </a:r>
          </a:p>
        </p:txBody>
      </p:sp>
    </p:spTree>
    <p:extLst>
      <p:ext uri="{BB962C8B-B14F-4D97-AF65-F5344CB8AC3E}">
        <p14:creationId xmlns:p14="http://schemas.microsoft.com/office/powerpoint/2010/main" val="645991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Mellanrubrik / Väliotsikko 1">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9171C9EA-1BEC-4619-B728-CEDDB184F91C}"/>
              </a:ext>
              <a:ext uri="{C183D7F6-B498-43B3-948B-1728B52AA6E4}">
                <adec:decorative xmlns:adec="http://schemas.microsoft.com/office/drawing/2017/decorative" val="1"/>
              </a:ext>
            </a:extLst>
          </p:cNvPr>
          <p:cNvSpPr/>
          <p:nvPr userDrawn="1"/>
        </p:nvSpPr>
        <p:spPr>
          <a:xfrm>
            <a:off x="1122744" y="0"/>
            <a:ext cx="1106925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9" name="Kuva 18">
            <a:extLst>
              <a:ext uri="{FF2B5EF4-FFF2-40B4-BE49-F238E27FC236}">
                <a16:creationId xmlns:a16="http://schemas.microsoft.com/office/drawing/2014/main" id="{401E9D20-456C-4DF8-BE33-5763E599FAB5}"/>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08" t="7257" r="2663" b="7474"/>
          <a:stretch/>
        </p:blipFill>
        <p:spPr>
          <a:xfrm>
            <a:off x="2627391" y="0"/>
            <a:ext cx="9564610" cy="6858000"/>
          </a:xfrm>
          <a:prstGeom prst="rect">
            <a:avLst/>
          </a:prstGeom>
        </p:spPr>
      </p:pic>
      <p:sp>
        <p:nvSpPr>
          <p:cNvPr id="7" name="Suorakulmio 6">
            <a:extLst>
              <a:ext uri="{FF2B5EF4-FFF2-40B4-BE49-F238E27FC236}">
                <a16:creationId xmlns:a16="http://schemas.microsoft.com/office/drawing/2014/main" id="{621CD312-6FC1-4BBF-800D-A161539795B1}"/>
              </a:ext>
              <a:ext uri="{C183D7F6-B498-43B3-948B-1728B52AA6E4}">
                <adec:decorative xmlns:adec="http://schemas.microsoft.com/office/drawing/2017/decorative" val="1"/>
              </a:ext>
            </a:extLst>
          </p:cNvPr>
          <p:cNvSpPr/>
          <p:nvPr userDrawn="1"/>
        </p:nvSpPr>
        <p:spPr>
          <a:xfrm>
            <a:off x="1828800" y="555585"/>
            <a:ext cx="9769034" cy="57641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BD9989D6-F31F-4EC5-946F-B333986A8700}"/>
              </a:ext>
            </a:extLst>
          </p:cNvPr>
          <p:cNvSpPr>
            <a:spLocks noGrp="1"/>
          </p:cNvSpPr>
          <p:nvPr>
            <p:ph type="title" hasCustomPrompt="1"/>
          </p:nvPr>
        </p:nvSpPr>
        <p:spPr>
          <a:xfrm>
            <a:off x="2639939" y="1412596"/>
            <a:ext cx="6585086" cy="1486918"/>
          </a:xfrm>
        </p:spPr>
        <p:txBody>
          <a:bodyPr anchor="b">
            <a:normAutofit/>
          </a:bodyPr>
          <a:lstStyle>
            <a:lvl1pPr>
              <a:defRPr sz="4200" b="1">
                <a:solidFill>
                  <a:schemeClr val="tx1"/>
                </a:solidFill>
              </a:defRPr>
            </a:lvl1pPr>
          </a:lstStyle>
          <a:p>
            <a:r>
              <a:rPr lang="sv-SE"/>
              <a:t>Klicka för att sätta </a:t>
            </a:r>
            <a:br>
              <a:rPr lang="sv-SE"/>
            </a:br>
            <a:r>
              <a:rPr lang="sv-SE"/>
              <a:t>rubriken</a:t>
            </a:r>
            <a:endParaRPr lang="fi-FI"/>
          </a:p>
        </p:txBody>
      </p:sp>
      <p:sp>
        <p:nvSpPr>
          <p:cNvPr id="11" name="Tekstin paikkamerkki 2">
            <a:extLst>
              <a:ext uri="{FF2B5EF4-FFF2-40B4-BE49-F238E27FC236}">
                <a16:creationId xmlns:a16="http://schemas.microsoft.com/office/drawing/2014/main" id="{708E07BC-A1CA-496B-A61F-21E71CE604A9}"/>
              </a:ext>
            </a:extLst>
          </p:cNvPr>
          <p:cNvSpPr>
            <a:spLocks noGrp="1"/>
          </p:cNvSpPr>
          <p:nvPr>
            <p:ph type="body" idx="10" hasCustomPrompt="1"/>
          </p:nvPr>
        </p:nvSpPr>
        <p:spPr>
          <a:xfrm>
            <a:off x="2639939" y="2922664"/>
            <a:ext cx="6585086" cy="1486918"/>
          </a:xfrm>
        </p:spPr>
        <p:txBody>
          <a:bodyPr>
            <a:noAutofit/>
          </a:bodyPr>
          <a:lstStyle>
            <a:lvl1pPr marL="0" indent="0">
              <a:buNone/>
              <a:defRPr sz="4200" b="1">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Lisää otsikko napsauttamalla</a:t>
            </a:r>
          </a:p>
        </p:txBody>
      </p:sp>
      <p:sp>
        <p:nvSpPr>
          <p:cNvPr id="3" name="Tekstin paikkamerkki 2">
            <a:extLst>
              <a:ext uri="{FF2B5EF4-FFF2-40B4-BE49-F238E27FC236}">
                <a16:creationId xmlns:a16="http://schemas.microsoft.com/office/drawing/2014/main" id="{316C2E39-1FFB-4EB1-83CE-55B81ACB00AE}"/>
              </a:ext>
            </a:extLst>
          </p:cNvPr>
          <p:cNvSpPr>
            <a:spLocks noGrp="1"/>
          </p:cNvSpPr>
          <p:nvPr>
            <p:ph type="body" idx="1" hasCustomPrompt="1"/>
          </p:nvPr>
        </p:nvSpPr>
        <p:spPr>
          <a:xfrm>
            <a:off x="2616789" y="4687014"/>
            <a:ext cx="6585086" cy="358516"/>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sv-SE" b="0" i="0">
                <a:effectLst/>
                <a:latin typeface="Segoe UI" panose="020B0502040204020203" pitchFamily="34" charset="0"/>
              </a:rPr>
              <a:t>Klicka för att sätta underrubriken</a:t>
            </a:r>
          </a:p>
        </p:txBody>
      </p:sp>
      <p:sp>
        <p:nvSpPr>
          <p:cNvPr id="13" name="Tekstin paikkamerkki 2">
            <a:extLst>
              <a:ext uri="{FF2B5EF4-FFF2-40B4-BE49-F238E27FC236}">
                <a16:creationId xmlns:a16="http://schemas.microsoft.com/office/drawing/2014/main" id="{AC70D423-A53E-412A-A2A0-552FE725DCAE}"/>
              </a:ext>
            </a:extLst>
          </p:cNvPr>
          <p:cNvSpPr>
            <a:spLocks noGrp="1"/>
          </p:cNvSpPr>
          <p:nvPr>
            <p:ph type="body" idx="11" hasCustomPrompt="1"/>
          </p:nvPr>
        </p:nvSpPr>
        <p:spPr>
          <a:xfrm>
            <a:off x="2616789" y="5047808"/>
            <a:ext cx="6585086" cy="358516"/>
          </a:xfrm>
        </p:spPr>
        <p:txBody>
          <a:bodyPr>
            <a:normAutofit/>
          </a:bodyPr>
          <a:lstStyle>
            <a:lvl1pPr marL="0" indent="0">
              <a:buNone/>
              <a:defRPr sz="20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Lisää alaotsikko napsauttamalla</a:t>
            </a:r>
          </a:p>
        </p:txBody>
      </p:sp>
    </p:spTree>
    <p:extLst>
      <p:ext uri="{BB962C8B-B14F-4D97-AF65-F5344CB8AC3E}">
        <p14:creationId xmlns:p14="http://schemas.microsoft.com/office/powerpoint/2010/main" val="146329611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Innehåll + bi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1CCC9F-863F-4912-9980-8F52D255222E}"/>
              </a:ext>
            </a:extLst>
          </p:cNvPr>
          <p:cNvSpPr>
            <a:spLocks noGrp="1"/>
          </p:cNvSpPr>
          <p:nvPr>
            <p:ph type="title" hasCustomPrompt="1"/>
          </p:nvPr>
        </p:nvSpPr>
        <p:spPr>
          <a:xfrm>
            <a:off x="1853391" y="762946"/>
            <a:ext cx="4491680" cy="1563565"/>
          </a:xfrm>
        </p:spPr>
        <p:txBody>
          <a:bodyPr>
            <a:normAutofit/>
          </a:bodyPr>
          <a:lstStyle>
            <a:lvl1pPr>
              <a:defRPr sz="3200" b="1"/>
            </a:lvl1pPr>
          </a:lstStyle>
          <a:p>
            <a:r>
              <a:rPr lang="sv-SE"/>
              <a:t>Klicka för att sätta </a:t>
            </a:r>
            <a:br>
              <a:rPr lang="sv-SE"/>
            </a:br>
            <a:r>
              <a:rPr lang="sv-SE"/>
              <a:t>rubriken</a:t>
            </a:r>
            <a:endParaRPr lang="fi-FI"/>
          </a:p>
        </p:txBody>
      </p:sp>
      <p:sp>
        <p:nvSpPr>
          <p:cNvPr id="3" name="Sisällön paikkamerkki 2">
            <a:extLst>
              <a:ext uri="{FF2B5EF4-FFF2-40B4-BE49-F238E27FC236}">
                <a16:creationId xmlns:a16="http://schemas.microsoft.com/office/drawing/2014/main" id="{76D1FF4A-38CC-40DC-83BE-DDE4BF5548B2}"/>
              </a:ext>
            </a:extLst>
          </p:cNvPr>
          <p:cNvSpPr>
            <a:spLocks noGrp="1"/>
          </p:cNvSpPr>
          <p:nvPr>
            <p:ph sz="half" idx="1" hasCustomPrompt="1"/>
          </p:nvPr>
        </p:nvSpPr>
        <p:spPr>
          <a:xfrm>
            <a:off x="1853390" y="2326511"/>
            <a:ext cx="4491680" cy="3850452"/>
          </a:xfrm>
        </p:spPr>
        <p:txBody>
          <a:bodyPr>
            <a:normAutofit/>
          </a:bodyPr>
          <a:lstStyle>
            <a:lvl1pPr marL="457200" indent="-457200">
              <a:buFont typeface="Arial" panose="020B0604020202020204" pitchFamily="34" charset="0"/>
              <a:buChar char="•"/>
              <a:defRPr sz="2400"/>
            </a:lvl1pPr>
          </a:lstStyle>
          <a:p>
            <a:pPr algn="l"/>
            <a:r>
              <a:rPr lang="sv-SE" b="0" i="0">
                <a:effectLst/>
                <a:latin typeface="Segoe UI" panose="020B0502040204020203" pitchFamily="34" charset="0"/>
              </a:rPr>
              <a:t>Klicka för att sätta texten</a:t>
            </a:r>
          </a:p>
        </p:txBody>
      </p:sp>
      <p:sp>
        <p:nvSpPr>
          <p:cNvPr id="9" name="Sisällön paikkamerkki 2">
            <a:extLst>
              <a:ext uri="{FF2B5EF4-FFF2-40B4-BE49-F238E27FC236}">
                <a16:creationId xmlns:a16="http://schemas.microsoft.com/office/drawing/2014/main" id="{1DA025EC-89A3-44CB-B84C-6A8DB57CA696}"/>
              </a:ext>
            </a:extLst>
          </p:cNvPr>
          <p:cNvSpPr>
            <a:spLocks noGrp="1"/>
          </p:cNvSpPr>
          <p:nvPr>
            <p:ph sz="half" idx="10" hasCustomPrompt="1"/>
          </p:nvPr>
        </p:nvSpPr>
        <p:spPr>
          <a:xfrm>
            <a:off x="6772099" y="762946"/>
            <a:ext cx="4385897" cy="5414017"/>
          </a:xfrm>
        </p:spPr>
        <p:txBody>
          <a:bodyPr>
            <a:normAutofit/>
          </a:bodyPr>
          <a:lstStyle>
            <a:lvl1pPr marL="0" indent="0">
              <a:buFont typeface="Arial" panose="020B0604020202020204" pitchFamily="34" charset="0"/>
              <a:buNone/>
              <a:defRPr sz="1400">
                <a:solidFill>
                  <a:schemeClr val="tx1"/>
                </a:solidFill>
              </a:defRPr>
            </a:lvl1pPr>
          </a:lstStyle>
          <a:p>
            <a:pPr algn="l"/>
            <a:r>
              <a:rPr lang="fi-FI" b="0" i="0" err="1">
                <a:effectLst/>
                <a:latin typeface="Segoe UI" panose="020B0502040204020203" pitchFamily="34" charset="0"/>
              </a:rPr>
              <a:t>Infoga</a:t>
            </a:r>
            <a:r>
              <a:rPr lang="fi-FI" b="0" i="0">
                <a:effectLst/>
                <a:latin typeface="Segoe UI" panose="020B0502040204020203" pitchFamily="34" charset="0"/>
              </a:rPr>
              <a:t> bild</a:t>
            </a:r>
          </a:p>
        </p:txBody>
      </p:sp>
    </p:spTree>
    <p:extLst>
      <p:ext uri="{BB962C8B-B14F-4D97-AF65-F5344CB8AC3E}">
        <p14:creationId xmlns:p14="http://schemas.microsoft.com/office/powerpoint/2010/main" val="37309241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Omslag / Kansi">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9171C9EA-1BEC-4619-B728-CEDDB184F91C}"/>
              </a:ext>
            </a:extLst>
          </p:cNvPr>
          <p:cNvSpPr/>
          <p:nvPr userDrawn="1"/>
        </p:nvSpPr>
        <p:spPr>
          <a:xfrm>
            <a:off x="1122744" y="0"/>
            <a:ext cx="1106925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BD9989D6-F31F-4EC5-946F-B333986A8700}"/>
              </a:ext>
            </a:extLst>
          </p:cNvPr>
          <p:cNvSpPr>
            <a:spLocks noGrp="1"/>
          </p:cNvSpPr>
          <p:nvPr>
            <p:ph type="title" hasCustomPrompt="1"/>
          </p:nvPr>
        </p:nvSpPr>
        <p:spPr>
          <a:xfrm>
            <a:off x="2200100" y="914884"/>
            <a:ext cx="7911566" cy="2072107"/>
          </a:xfrm>
        </p:spPr>
        <p:txBody>
          <a:bodyPr anchor="b">
            <a:normAutofit/>
          </a:bodyPr>
          <a:lstStyle>
            <a:lvl1pPr>
              <a:defRPr sz="6600" b="1">
                <a:solidFill>
                  <a:schemeClr val="bg1"/>
                </a:solidFill>
              </a:defRPr>
            </a:lvl1pPr>
          </a:lstStyle>
          <a:p>
            <a:r>
              <a:rPr lang="sv-SE"/>
              <a:t>Klicka för att sätta </a:t>
            </a:r>
            <a:br>
              <a:rPr lang="sv-SE"/>
            </a:br>
            <a:r>
              <a:rPr lang="sv-SE"/>
              <a:t>rubriken</a:t>
            </a:r>
            <a:endParaRPr lang="fi-FI"/>
          </a:p>
        </p:txBody>
      </p:sp>
      <p:sp>
        <p:nvSpPr>
          <p:cNvPr id="3" name="Tekstin paikkamerkki 2">
            <a:extLst>
              <a:ext uri="{FF2B5EF4-FFF2-40B4-BE49-F238E27FC236}">
                <a16:creationId xmlns:a16="http://schemas.microsoft.com/office/drawing/2014/main" id="{316C2E39-1FFB-4EB1-83CE-55B81ACB00AE}"/>
              </a:ext>
            </a:extLst>
          </p:cNvPr>
          <p:cNvSpPr>
            <a:spLocks noGrp="1"/>
          </p:cNvSpPr>
          <p:nvPr>
            <p:ph type="body" idx="1" hasCustomPrompt="1"/>
          </p:nvPr>
        </p:nvSpPr>
        <p:spPr>
          <a:xfrm>
            <a:off x="2200100" y="3413033"/>
            <a:ext cx="7934716" cy="347919"/>
          </a:xfrm>
        </p:spPr>
        <p:txBody>
          <a:bodyPr>
            <a:normAutofit/>
          </a:bodyPr>
          <a:lstStyle>
            <a:lvl1pPr marL="0" indent="0">
              <a:buNone/>
              <a:defRPr sz="20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sv-SE" b="0" i="0">
                <a:effectLst/>
                <a:latin typeface="Segoe UI" panose="020B0502040204020203" pitchFamily="34" charset="0"/>
              </a:rPr>
              <a:t>Klicka för att sätta underrubriken</a:t>
            </a:r>
          </a:p>
        </p:txBody>
      </p:sp>
      <p:pic>
        <p:nvPicPr>
          <p:cNvPr id="5" name="Kuva 4">
            <a:extLst>
              <a:ext uri="{FF2B5EF4-FFF2-40B4-BE49-F238E27FC236}">
                <a16:creationId xmlns:a16="http://schemas.microsoft.com/office/drawing/2014/main" id="{977A0A71-A835-403F-AD0D-5E408F30A0E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886218" y="5824812"/>
            <a:ext cx="3688466" cy="608776"/>
          </a:xfrm>
          <a:prstGeom prst="rect">
            <a:avLst/>
          </a:prstGeom>
        </p:spPr>
      </p:pic>
      <p:sp>
        <p:nvSpPr>
          <p:cNvPr id="14" name="Tekstin paikkamerkki 2">
            <a:extLst>
              <a:ext uri="{FF2B5EF4-FFF2-40B4-BE49-F238E27FC236}">
                <a16:creationId xmlns:a16="http://schemas.microsoft.com/office/drawing/2014/main" id="{228ECC36-F686-4B0E-B126-D1ED6CF08A34}"/>
              </a:ext>
            </a:extLst>
          </p:cNvPr>
          <p:cNvSpPr>
            <a:spLocks noGrp="1"/>
          </p:cNvSpPr>
          <p:nvPr>
            <p:ph type="body" idx="13" hasCustomPrompt="1"/>
          </p:nvPr>
        </p:nvSpPr>
        <p:spPr>
          <a:xfrm>
            <a:off x="2184667" y="6156384"/>
            <a:ext cx="4443769" cy="233637"/>
          </a:xfrm>
        </p:spPr>
        <p:txBody>
          <a:bodyPr>
            <a:noAutofit/>
          </a:bodyPr>
          <a:lstStyle>
            <a:lvl1pPr marL="0" indent="0">
              <a:lnSpc>
                <a:spcPts val="1200"/>
              </a:lnSpc>
              <a:spcBef>
                <a:spcPts val="600"/>
              </a:spcBef>
              <a:buNone/>
              <a:defRPr sz="1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fi-FI" b="0" i="0" err="1">
                <a:effectLst/>
                <a:latin typeface="Segoe UI" panose="020B0502040204020203" pitchFamily="34" charset="0"/>
              </a:rPr>
              <a:t>Författarinformation</a:t>
            </a:r>
            <a:r>
              <a:rPr lang="fi-FI" b="0" i="0">
                <a:effectLst/>
                <a:latin typeface="Segoe UI" panose="020B0502040204020203" pitchFamily="34" charset="0"/>
              </a:rPr>
              <a:t> </a:t>
            </a:r>
            <a:r>
              <a:rPr lang="fi-FI" b="0" i="0" err="1">
                <a:effectLst/>
                <a:latin typeface="Segoe UI" panose="020B0502040204020203" pitchFamily="34" charset="0"/>
              </a:rPr>
              <a:t>Förnamn</a:t>
            </a:r>
            <a:r>
              <a:rPr lang="fi-FI" b="0" i="0">
                <a:effectLst/>
                <a:latin typeface="Segoe UI" panose="020B0502040204020203" pitchFamily="34" charset="0"/>
              </a:rPr>
              <a:t> </a:t>
            </a:r>
            <a:r>
              <a:rPr lang="fi-FI" b="0" i="0" err="1">
                <a:effectLst/>
                <a:latin typeface="Segoe UI" panose="020B0502040204020203" pitchFamily="34" charset="0"/>
              </a:rPr>
              <a:t>Efternamn</a:t>
            </a:r>
            <a:r>
              <a:rPr lang="fi-FI" b="0" i="0">
                <a:effectLst/>
                <a:latin typeface="Segoe UI" panose="020B0502040204020203" pitchFamily="34" charset="0"/>
              </a:rPr>
              <a:t> | Datum</a:t>
            </a:r>
          </a:p>
        </p:txBody>
      </p:sp>
    </p:spTree>
    <p:extLst>
      <p:ext uri="{BB962C8B-B14F-4D97-AF65-F5344CB8AC3E}">
        <p14:creationId xmlns:p14="http://schemas.microsoft.com/office/powerpoint/2010/main" val="319866512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Omslag + bild / Kansi + kuva">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9171C9EA-1BEC-4619-B728-CEDDB184F91C}"/>
              </a:ext>
              <a:ext uri="{C183D7F6-B498-43B3-948B-1728B52AA6E4}">
                <adec:decorative xmlns:adec="http://schemas.microsoft.com/office/drawing/2017/decorative" val="1"/>
              </a:ext>
            </a:extLst>
          </p:cNvPr>
          <p:cNvSpPr/>
          <p:nvPr userDrawn="1"/>
        </p:nvSpPr>
        <p:spPr>
          <a:xfrm>
            <a:off x="1122744" y="0"/>
            <a:ext cx="1106925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BD9989D6-F31F-4EC5-946F-B333986A8700}"/>
              </a:ext>
            </a:extLst>
          </p:cNvPr>
          <p:cNvSpPr>
            <a:spLocks noGrp="1"/>
          </p:cNvSpPr>
          <p:nvPr>
            <p:ph type="title" hasCustomPrompt="1"/>
          </p:nvPr>
        </p:nvSpPr>
        <p:spPr>
          <a:xfrm>
            <a:off x="1792742" y="567159"/>
            <a:ext cx="4911522" cy="2299519"/>
          </a:xfrm>
        </p:spPr>
        <p:txBody>
          <a:bodyPr anchor="b">
            <a:normAutofit/>
          </a:bodyPr>
          <a:lstStyle>
            <a:lvl1pPr>
              <a:defRPr sz="4800" b="1">
                <a:solidFill>
                  <a:schemeClr val="bg1"/>
                </a:solidFill>
              </a:defRPr>
            </a:lvl1pPr>
          </a:lstStyle>
          <a:p>
            <a:r>
              <a:rPr lang="sv-SE"/>
              <a:t>Klicka för att sätta rubriken</a:t>
            </a:r>
            <a:endParaRPr lang="fi-FI"/>
          </a:p>
        </p:txBody>
      </p:sp>
      <p:sp>
        <p:nvSpPr>
          <p:cNvPr id="3" name="Tekstin paikkamerkki 2">
            <a:extLst>
              <a:ext uri="{FF2B5EF4-FFF2-40B4-BE49-F238E27FC236}">
                <a16:creationId xmlns:a16="http://schemas.microsoft.com/office/drawing/2014/main" id="{316C2E39-1FFB-4EB1-83CE-55B81ACB00AE}"/>
              </a:ext>
            </a:extLst>
          </p:cNvPr>
          <p:cNvSpPr>
            <a:spLocks noGrp="1"/>
          </p:cNvSpPr>
          <p:nvPr>
            <p:ph type="body" idx="1" hasCustomPrompt="1"/>
          </p:nvPr>
        </p:nvSpPr>
        <p:spPr>
          <a:xfrm>
            <a:off x="1792742" y="3136739"/>
            <a:ext cx="4911522" cy="1018844"/>
          </a:xfrm>
        </p:spPr>
        <p:txBody>
          <a:bodyPr>
            <a:normAutofit/>
          </a:bodyPr>
          <a:lstStyle>
            <a:lvl1pPr marL="0" indent="0">
              <a:buNone/>
              <a:defRPr sz="2000" b="1">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sv-SE" b="0" i="0">
                <a:effectLst/>
                <a:latin typeface="Segoe UI" panose="020B0502040204020203" pitchFamily="34" charset="0"/>
              </a:rPr>
              <a:t>Klicka för att sätta underrubriken</a:t>
            </a:r>
          </a:p>
        </p:txBody>
      </p:sp>
      <p:pic>
        <p:nvPicPr>
          <p:cNvPr id="5" name="Kuva 4">
            <a:extLst>
              <a:ext uri="{FF2B5EF4-FFF2-40B4-BE49-F238E27FC236}">
                <a16:creationId xmlns:a16="http://schemas.microsoft.com/office/drawing/2014/main" id="{977A0A71-A835-403F-AD0D-5E408F30A0E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792742" y="5824812"/>
            <a:ext cx="3688466" cy="608776"/>
          </a:xfrm>
          <a:prstGeom prst="rect">
            <a:avLst/>
          </a:prstGeom>
        </p:spPr>
      </p:pic>
      <p:sp>
        <p:nvSpPr>
          <p:cNvPr id="14" name="Tekstin paikkamerkki 2">
            <a:extLst>
              <a:ext uri="{FF2B5EF4-FFF2-40B4-BE49-F238E27FC236}">
                <a16:creationId xmlns:a16="http://schemas.microsoft.com/office/drawing/2014/main" id="{228ECC36-F686-4B0E-B126-D1ED6CF08A34}"/>
              </a:ext>
            </a:extLst>
          </p:cNvPr>
          <p:cNvSpPr>
            <a:spLocks noGrp="1"/>
          </p:cNvSpPr>
          <p:nvPr>
            <p:ph type="body" idx="13" hasCustomPrompt="1"/>
          </p:nvPr>
        </p:nvSpPr>
        <p:spPr>
          <a:xfrm>
            <a:off x="1792743" y="4425644"/>
            <a:ext cx="4911521" cy="279730"/>
          </a:xfrm>
        </p:spPr>
        <p:txBody>
          <a:bodyPr>
            <a:noAutofit/>
          </a:bodyPr>
          <a:lstStyle>
            <a:lvl1pPr marL="0" indent="0">
              <a:lnSpc>
                <a:spcPts val="1200"/>
              </a:lnSpc>
              <a:spcBef>
                <a:spcPts val="600"/>
              </a:spcBef>
              <a:buNone/>
              <a:defRPr sz="1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fi-FI" b="0" i="0" err="1">
                <a:effectLst/>
                <a:latin typeface="Segoe UI" panose="020B0502040204020203" pitchFamily="34" charset="0"/>
              </a:rPr>
              <a:t>Författarinformation</a:t>
            </a:r>
            <a:r>
              <a:rPr lang="fi-FI" b="0" i="0">
                <a:effectLst/>
                <a:latin typeface="Segoe UI" panose="020B0502040204020203" pitchFamily="34" charset="0"/>
              </a:rPr>
              <a:t> </a:t>
            </a:r>
            <a:r>
              <a:rPr lang="fi-FI" b="0" i="0" err="1">
                <a:effectLst/>
                <a:latin typeface="Segoe UI" panose="020B0502040204020203" pitchFamily="34" charset="0"/>
              </a:rPr>
              <a:t>Förnamn</a:t>
            </a:r>
            <a:r>
              <a:rPr lang="fi-FI" b="0" i="0">
                <a:effectLst/>
                <a:latin typeface="Segoe UI" panose="020B0502040204020203" pitchFamily="34" charset="0"/>
              </a:rPr>
              <a:t> </a:t>
            </a:r>
            <a:r>
              <a:rPr lang="fi-FI" b="0" i="0" err="1">
                <a:effectLst/>
                <a:latin typeface="Segoe UI" panose="020B0502040204020203" pitchFamily="34" charset="0"/>
              </a:rPr>
              <a:t>Efternamn</a:t>
            </a:r>
            <a:r>
              <a:rPr lang="fi-FI" b="0" i="0">
                <a:effectLst/>
                <a:latin typeface="Segoe UI" panose="020B0502040204020203" pitchFamily="34" charset="0"/>
              </a:rPr>
              <a:t> | Datum</a:t>
            </a:r>
          </a:p>
        </p:txBody>
      </p:sp>
      <p:sp>
        <p:nvSpPr>
          <p:cNvPr id="10" name="Sisällön paikkamerkki 2">
            <a:extLst>
              <a:ext uri="{FF2B5EF4-FFF2-40B4-BE49-F238E27FC236}">
                <a16:creationId xmlns:a16="http://schemas.microsoft.com/office/drawing/2014/main" id="{B1E416C0-4E6D-428D-8B11-8AA4319A4838}"/>
              </a:ext>
            </a:extLst>
          </p:cNvPr>
          <p:cNvSpPr>
            <a:spLocks noGrp="1"/>
          </p:cNvSpPr>
          <p:nvPr>
            <p:ph sz="half" idx="15" hasCustomPrompt="1"/>
          </p:nvPr>
        </p:nvSpPr>
        <p:spPr>
          <a:xfrm>
            <a:off x="7209212" y="1"/>
            <a:ext cx="4980065" cy="6858000"/>
          </a:xfrm>
        </p:spPr>
        <p:txBody>
          <a:bodyPr>
            <a:normAutofit/>
          </a:bodyPr>
          <a:lstStyle>
            <a:lvl1pPr marL="0" indent="0">
              <a:buFont typeface="Arial" panose="020B0604020202020204" pitchFamily="34" charset="0"/>
              <a:buNone/>
              <a:defRPr sz="1400">
                <a:solidFill>
                  <a:schemeClr val="bg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b="0" i="0" err="1">
                <a:effectLst/>
                <a:latin typeface="Segoe UI" panose="020B0502040204020203" pitchFamily="34" charset="0"/>
              </a:rPr>
              <a:t>Infoga</a:t>
            </a:r>
            <a:r>
              <a:rPr lang="fi-FI" b="0" i="0">
                <a:effectLst/>
                <a:latin typeface="Segoe UI" panose="020B0502040204020203" pitchFamily="34" charset="0"/>
              </a:rPr>
              <a:t> bild</a:t>
            </a:r>
            <a:endParaRPr lang="fi-FI"/>
          </a:p>
        </p:txBody>
      </p:sp>
    </p:spTree>
    <p:extLst>
      <p:ext uri="{BB962C8B-B14F-4D97-AF65-F5344CB8AC3E}">
        <p14:creationId xmlns:p14="http://schemas.microsoft.com/office/powerpoint/2010/main" val="335444379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Innehåll /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1CCC9F-863F-4912-9980-8F52D255222E}"/>
              </a:ext>
            </a:extLst>
          </p:cNvPr>
          <p:cNvSpPr>
            <a:spLocks noGrp="1"/>
          </p:cNvSpPr>
          <p:nvPr>
            <p:ph type="title" hasCustomPrompt="1"/>
          </p:nvPr>
        </p:nvSpPr>
        <p:spPr>
          <a:xfrm>
            <a:off x="1853391" y="762946"/>
            <a:ext cx="9327754" cy="1563565"/>
          </a:xfrm>
        </p:spPr>
        <p:txBody>
          <a:bodyPr>
            <a:normAutofit/>
          </a:bodyPr>
          <a:lstStyle>
            <a:lvl1pPr>
              <a:defRPr sz="3200" b="1"/>
            </a:lvl1pPr>
          </a:lstStyle>
          <a:p>
            <a:r>
              <a:rPr lang="sv-SE"/>
              <a:t>Klicka för att sätta </a:t>
            </a:r>
            <a:br>
              <a:rPr lang="sv-SE"/>
            </a:br>
            <a:r>
              <a:rPr lang="sv-SE"/>
              <a:t>rubriken</a:t>
            </a:r>
            <a:endParaRPr lang="fi-FI"/>
          </a:p>
        </p:txBody>
      </p:sp>
      <p:sp>
        <p:nvSpPr>
          <p:cNvPr id="3" name="Sisällön paikkamerkki 2">
            <a:extLst>
              <a:ext uri="{FF2B5EF4-FFF2-40B4-BE49-F238E27FC236}">
                <a16:creationId xmlns:a16="http://schemas.microsoft.com/office/drawing/2014/main" id="{76D1FF4A-38CC-40DC-83BE-DDE4BF5548B2}"/>
              </a:ext>
            </a:extLst>
          </p:cNvPr>
          <p:cNvSpPr>
            <a:spLocks noGrp="1"/>
          </p:cNvSpPr>
          <p:nvPr>
            <p:ph sz="half" idx="1" hasCustomPrompt="1"/>
          </p:nvPr>
        </p:nvSpPr>
        <p:spPr>
          <a:xfrm>
            <a:off x="1853389" y="2326511"/>
            <a:ext cx="9327755" cy="3850452"/>
          </a:xfrm>
        </p:spPr>
        <p:txBody>
          <a:bodyPr>
            <a:normAutofit/>
          </a:bodyPr>
          <a:lstStyle>
            <a:lvl1pPr marL="457200" indent="-457200">
              <a:buClr>
                <a:schemeClr val="accent1"/>
              </a:buClr>
              <a:buFont typeface="Arial" panose="020B0604020202020204" pitchFamily="34" charset="0"/>
              <a:buChar char="•"/>
              <a:defRPr sz="2400"/>
            </a:lvl1pPr>
          </a:lstStyle>
          <a:p>
            <a:pPr algn="l"/>
            <a:r>
              <a:rPr lang="sv-SE" b="0" i="0">
                <a:effectLst/>
                <a:latin typeface="Segoe UI" panose="020B0502040204020203" pitchFamily="34" charset="0"/>
              </a:rPr>
              <a:t>Klicka för att sätta texten</a:t>
            </a:r>
          </a:p>
        </p:txBody>
      </p:sp>
    </p:spTree>
    <p:extLst>
      <p:ext uri="{BB962C8B-B14F-4D97-AF65-F5344CB8AC3E}">
        <p14:creationId xmlns:p14="http://schemas.microsoft.com/office/powerpoint/2010/main" val="1557153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Innehåll + bild / Sisältö +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1CCC9F-863F-4912-9980-8F52D255222E}"/>
              </a:ext>
            </a:extLst>
          </p:cNvPr>
          <p:cNvSpPr>
            <a:spLocks noGrp="1"/>
          </p:cNvSpPr>
          <p:nvPr>
            <p:ph type="title" hasCustomPrompt="1"/>
          </p:nvPr>
        </p:nvSpPr>
        <p:spPr>
          <a:xfrm>
            <a:off x="1853391" y="762946"/>
            <a:ext cx="4491680" cy="1563565"/>
          </a:xfrm>
        </p:spPr>
        <p:txBody>
          <a:bodyPr>
            <a:normAutofit/>
          </a:bodyPr>
          <a:lstStyle>
            <a:lvl1pPr>
              <a:defRPr sz="3200" b="1"/>
            </a:lvl1pPr>
          </a:lstStyle>
          <a:p>
            <a:r>
              <a:rPr lang="sv-SE"/>
              <a:t>Klicka för att sätta </a:t>
            </a:r>
            <a:br>
              <a:rPr lang="sv-SE"/>
            </a:br>
            <a:r>
              <a:rPr lang="sv-SE"/>
              <a:t>rubriken</a:t>
            </a:r>
            <a:endParaRPr lang="fi-FI"/>
          </a:p>
        </p:txBody>
      </p:sp>
      <p:sp>
        <p:nvSpPr>
          <p:cNvPr id="3" name="Sisällön paikkamerkki 2">
            <a:extLst>
              <a:ext uri="{FF2B5EF4-FFF2-40B4-BE49-F238E27FC236}">
                <a16:creationId xmlns:a16="http://schemas.microsoft.com/office/drawing/2014/main" id="{76D1FF4A-38CC-40DC-83BE-DDE4BF5548B2}"/>
              </a:ext>
            </a:extLst>
          </p:cNvPr>
          <p:cNvSpPr>
            <a:spLocks noGrp="1"/>
          </p:cNvSpPr>
          <p:nvPr>
            <p:ph sz="half" idx="1" hasCustomPrompt="1"/>
          </p:nvPr>
        </p:nvSpPr>
        <p:spPr>
          <a:xfrm>
            <a:off x="1853390" y="2326511"/>
            <a:ext cx="4491680" cy="3850452"/>
          </a:xfrm>
        </p:spPr>
        <p:txBody>
          <a:bodyPr>
            <a:normAutofit/>
          </a:bodyPr>
          <a:lstStyle>
            <a:lvl1pPr marL="457200" indent="-457200">
              <a:buClr>
                <a:schemeClr val="accent1"/>
              </a:buClr>
              <a:buFont typeface="Arial" panose="020B0604020202020204" pitchFamily="34" charset="0"/>
              <a:buChar char="•"/>
              <a:defRPr sz="2400"/>
            </a:lvl1pPr>
          </a:lstStyle>
          <a:p>
            <a:pPr algn="l"/>
            <a:r>
              <a:rPr lang="sv-SE" b="0" i="0">
                <a:effectLst/>
                <a:latin typeface="Segoe UI" panose="020B0502040204020203" pitchFamily="34" charset="0"/>
              </a:rPr>
              <a:t>Klicka för att sätta texten</a:t>
            </a:r>
          </a:p>
        </p:txBody>
      </p:sp>
      <p:sp>
        <p:nvSpPr>
          <p:cNvPr id="9" name="Sisällön paikkamerkki 2">
            <a:extLst>
              <a:ext uri="{FF2B5EF4-FFF2-40B4-BE49-F238E27FC236}">
                <a16:creationId xmlns:a16="http://schemas.microsoft.com/office/drawing/2014/main" id="{1DA025EC-89A3-44CB-B84C-6A8DB57CA696}"/>
              </a:ext>
            </a:extLst>
          </p:cNvPr>
          <p:cNvSpPr>
            <a:spLocks noGrp="1"/>
          </p:cNvSpPr>
          <p:nvPr>
            <p:ph sz="half" idx="10" hasCustomPrompt="1"/>
          </p:nvPr>
        </p:nvSpPr>
        <p:spPr>
          <a:xfrm>
            <a:off x="6772099" y="762946"/>
            <a:ext cx="4385897" cy="5414017"/>
          </a:xfrm>
        </p:spPr>
        <p:txBody>
          <a:bodyPr>
            <a:normAutofit/>
          </a:bodyPr>
          <a:lstStyle>
            <a:lvl1pPr marL="0" indent="0">
              <a:buFont typeface="Arial" panose="020B0604020202020204" pitchFamily="34" charset="0"/>
              <a:buNone/>
              <a:defRPr sz="1400">
                <a:solidFill>
                  <a:schemeClr val="accent2"/>
                </a:solidFill>
              </a:defRPr>
            </a:lvl1pPr>
          </a:lstStyle>
          <a:p>
            <a:pPr algn="l"/>
            <a:r>
              <a:rPr lang="fi-FI" b="0" i="0" err="1">
                <a:effectLst/>
                <a:latin typeface="Segoe UI" panose="020B0502040204020203" pitchFamily="34" charset="0"/>
              </a:rPr>
              <a:t>Infoga</a:t>
            </a:r>
            <a:r>
              <a:rPr lang="fi-FI" b="0" i="0">
                <a:effectLst/>
                <a:latin typeface="Segoe UI" panose="020B0502040204020203" pitchFamily="34" charset="0"/>
              </a:rPr>
              <a:t> bild</a:t>
            </a:r>
          </a:p>
        </p:txBody>
      </p:sp>
    </p:spTree>
    <p:extLst>
      <p:ext uri="{BB962C8B-B14F-4D97-AF65-F5344CB8AC3E}">
        <p14:creationId xmlns:p14="http://schemas.microsoft.com/office/powerpoint/2010/main" val="14551964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Mellanrubrik / Väliotsikko 2">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9171C9EA-1BEC-4619-B728-CEDDB184F91C}"/>
              </a:ext>
              <a:ext uri="{C183D7F6-B498-43B3-948B-1728B52AA6E4}">
                <adec:decorative xmlns:adec="http://schemas.microsoft.com/office/drawing/2017/decorative" val="1"/>
              </a:ext>
            </a:extLst>
          </p:cNvPr>
          <p:cNvSpPr/>
          <p:nvPr userDrawn="1"/>
        </p:nvSpPr>
        <p:spPr>
          <a:xfrm>
            <a:off x="1122744" y="0"/>
            <a:ext cx="1106925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BD9989D6-F31F-4EC5-946F-B333986A8700}"/>
              </a:ext>
            </a:extLst>
          </p:cNvPr>
          <p:cNvSpPr>
            <a:spLocks noGrp="1"/>
          </p:cNvSpPr>
          <p:nvPr>
            <p:ph type="title" hasCustomPrompt="1"/>
          </p:nvPr>
        </p:nvSpPr>
        <p:spPr>
          <a:xfrm>
            <a:off x="2651512" y="1481560"/>
            <a:ext cx="7881449" cy="2511706"/>
          </a:xfrm>
        </p:spPr>
        <p:txBody>
          <a:bodyPr anchor="b">
            <a:noAutofit/>
          </a:bodyPr>
          <a:lstStyle>
            <a:lvl1pPr>
              <a:defRPr sz="6000" b="1">
                <a:solidFill>
                  <a:schemeClr val="bg1"/>
                </a:solidFill>
              </a:defRPr>
            </a:lvl1pPr>
          </a:lstStyle>
          <a:p>
            <a:r>
              <a:rPr lang="sv-SE"/>
              <a:t>Klicka för att sätta </a:t>
            </a:r>
            <a:br>
              <a:rPr lang="sv-SE"/>
            </a:br>
            <a:r>
              <a:rPr lang="sv-SE"/>
              <a:t>rubriken</a:t>
            </a:r>
            <a:endParaRPr lang="fi-FI"/>
          </a:p>
        </p:txBody>
      </p:sp>
      <p:sp>
        <p:nvSpPr>
          <p:cNvPr id="3" name="Tekstin paikkamerkki 2">
            <a:extLst>
              <a:ext uri="{FF2B5EF4-FFF2-40B4-BE49-F238E27FC236}">
                <a16:creationId xmlns:a16="http://schemas.microsoft.com/office/drawing/2014/main" id="{316C2E39-1FFB-4EB1-83CE-55B81ACB00AE}"/>
              </a:ext>
            </a:extLst>
          </p:cNvPr>
          <p:cNvSpPr>
            <a:spLocks noGrp="1"/>
          </p:cNvSpPr>
          <p:nvPr>
            <p:ph type="body" idx="1" hasCustomPrompt="1"/>
          </p:nvPr>
        </p:nvSpPr>
        <p:spPr>
          <a:xfrm>
            <a:off x="2651512" y="4374498"/>
            <a:ext cx="7881448" cy="405846"/>
          </a:xfrm>
        </p:spPr>
        <p:txBody>
          <a:bodyPr>
            <a:noAutofit/>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sv-SE" b="0" i="0">
                <a:effectLst/>
                <a:latin typeface="Segoe UI" panose="020B0502040204020203" pitchFamily="34" charset="0"/>
              </a:rPr>
              <a:t>Klicka för att sätta underrubriken</a:t>
            </a:r>
          </a:p>
        </p:txBody>
      </p:sp>
    </p:spTree>
    <p:extLst>
      <p:ext uri="{BB962C8B-B14F-4D97-AF65-F5344CB8AC3E}">
        <p14:creationId xmlns:p14="http://schemas.microsoft.com/office/powerpoint/2010/main" val="250652251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2_Mellanrubrik / Väliotsikko 1">
    <p:spTree>
      <p:nvGrpSpPr>
        <p:cNvPr id="1" name=""/>
        <p:cNvGrpSpPr/>
        <p:nvPr/>
      </p:nvGrpSpPr>
      <p:grpSpPr>
        <a:xfrm>
          <a:off x="0" y="0"/>
          <a:ext cx="0" cy="0"/>
          <a:chOff x="0" y="0"/>
          <a:chExt cx="0" cy="0"/>
        </a:xfrm>
      </p:grpSpPr>
      <p:sp>
        <p:nvSpPr>
          <p:cNvPr id="8" name="Suorakulmio 7">
            <a:extLst>
              <a:ext uri="{FF2B5EF4-FFF2-40B4-BE49-F238E27FC236}">
                <a16:creationId xmlns:a16="http://schemas.microsoft.com/office/drawing/2014/main" id="{9171C9EA-1BEC-4619-B728-CEDDB184F91C}"/>
              </a:ext>
              <a:ext uri="{C183D7F6-B498-43B3-948B-1728B52AA6E4}">
                <adec:decorative xmlns:adec="http://schemas.microsoft.com/office/drawing/2017/decorative" val="1"/>
              </a:ext>
            </a:extLst>
          </p:cNvPr>
          <p:cNvSpPr/>
          <p:nvPr userDrawn="1"/>
        </p:nvSpPr>
        <p:spPr>
          <a:xfrm>
            <a:off x="1122744" y="0"/>
            <a:ext cx="1106925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Kuva 11">
            <a:extLst>
              <a:ext uri="{FF2B5EF4-FFF2-40B4-BE49-F238E27FC236}">
                <a16:creationId xmlns:a16="http://schemas.microsoft.com/office/drawing/2014/main" id="{F6B8AB5D-811F-4B06-A2B7-A29159A8EF82}"/>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582" r="2599" b="7653"/>
          <a:stretch/>
        </p:blipFill>
        <p:spPr>
          <a:xfrm>
            <a:off x="2553495" y="-1"/>
            <a:ext cx="9638506" cy="6858001"/>
          </a:xfrm>
          <a:prstGeom prst="rect">
            <a:avLst/>
          </a:prstGeom>
        </p:spPr>
      </p:pic>
      <p:sp>
        <p:nvSpPr>
          <p:cNvPr id="7" name="Suorakulmio 6">
            <a:extLst>
              <a:ext uri="{FF2B5EF4-FFF2-40B4-BE49-F238E27FC236}">
                <a16:creationId xmlns:a16="http://schemas.microsoft.com/office/drawing/2014/main" id="{621CD312-6FC1-4BBF-800D-A161539795B1}"/>
              </a:ext>
              <a:ext uri="{C183D7F6-B498-43B3-948B-1728B52AA6E4}">
                <adec:decorative xmlns:adec="http://schemas.microsoft.com/office/drawing/2017/decorative" val="1"/>
              </a:ext>
            </a:extLst>
          </p:cNvPr>
          <p:cNvSpPr/>
          <p:nvPr userDrawn="1"/>
        </p:nvSpPr>
        <p:spPr>
          <a:xfrm>
            <a:off x="1828800" y="555585"/>
            <a:ext cx="9769034" cy="57641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Otsikko 1">
            <a:extLst>
              <a:ext uri="{FF2B5EF4-FFF2-40B4-BE49-F238E27FC236}">
                <a16:creationId xmlns:a16="http://schemas.microsoft.com/office/drawing/2014/main" id="{6B794C0E-ABDA-46B2-87C9-9CE37E803DF1}"/>
              </a:ext>
            </a:extLst>
          </p:cNvPr>
          <p:cNvSpPr>
            <a:spLocks noGrp="1"/>
          </p:cNvSpPr>
          <p:nvPr>
            <p:ph type="title" hasCustomPrompt="1"/>
          </p:nvPr>
        </p:nvSpPr>
        <p:spPr>
          <a:xfrm>
            <a:off x="2651512" y="1481560"/>
            <a:ext cx="7881449" cy="2511706"/>
          </a:xfrm>
        </p:spPr>
        <p:txBody>
          <a:bodyPr anchor="b">
            <a:noAutofit/>
          </a:bodyPr>
          <a:lstStyle>
            <a:lvl1pPr>
              <a:defRPr sz="6000" b="1">
                <a:solidFill>
                  <a:schemeClr val="tx1"/>
                </a:solidFill>
              </a:defRPr>
            </a:lvl1pPr>
          </a:lstStyle>
          <a:p>
            <a:r>
              <a:rPr lang="sv-SE"/>
              <a:t>Klicka för att sätta </a:t>
            </a:r>
            <a:br>
              <a:rPr lang="sv-SE"/>
            </a:br>
            <a:r>
              <a:rPr lang="sv-SE"/>
              <a:t>rubriken</a:t>
            </a:r>
            <a:endParaRPr lang="fi-FI"/>
          </a:p>
        </p:txBody>
      </p:sp>
      <p:sp>
        <p:nvSpPr>
          <p:cNvPr id="15" name="Tekstin paikkamerkki 2">
            <a:extLst>
              <a:ext uri="{FF2B5EF4-FFF2-40B4-BE49-F238E27FC236}">
                <a16:creationId xmlns:a16="http://schemas.microsoft.com/office/drawing/2014/main" id="{3A0EC7A0-5676-4A13-9CF1-A44526782232}"/>
              </a:ext>
            </a:extLst>
          </p:cNvPr>
          <p:cNvSpPr>
            <a:spLocks noGrp="1"/>
          </p:cNvSpPr>
          <p:nvPr>
            <p:ph type="body" idx="1" hasCustomPrompt="1"/>
          </p:nvPr>
        </p:nvSpPr>
        <p:spPr>
          <a:xfrm>
            <a:off x="2651511" y="4281899"/>
            <a:ext cx="7881449" cy="382697"/>
          </a:xfrm>
        </p:spPr>
        <p:txBody>
          <a:bodyPr>
            <a:noAutofit/>
          </a:bodyPr>
          <a:lstStyle>
            <a:lvl1pPr marL="0" indent="0">
              <a:buNone/>
              <a:defRPr sz="24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sv-SE" b="0" i="0">
                <a:effectLst/>
                <a:latin typeface="Segoe UI" panose="020B0502040204020203" pitchFamily="34" charset="0"/>
              </a:rPr>
              <a:t>Klicka för att sätta underrubriken</a:t>
            </a:r>
          </a:p>
        </p:txBody>
      </p:sp>
    </p:spTree>
    <p:extLst>
      <p:ext uri="{BB962C8B-B14F-4D97-AF65-F5344CB8AC3E}">
        <p14:creationId xmlns:p14="http://schemas.microsoft.com/office/powerpoint/2010/main" val="180968790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1_Mellanrubrik / Väliotsikko 1">
    <p:spTree>
      <p:nvGrpSpPr>
        <p:cNvPr id="1" name=""/>
        <p:cNvGrpSpPr/>
        <p:nvPr/>
      </p:nvGrpSpPr>
      <p:grpSpPr>
        <a:xfrm>
          <a:off x="0" y="0"/>
          <a:ext cx="0" cy="0"/>
          <a:chOff x="0" y="0"/>
          <a:chExt cx="0" cy="0"/>
        </a:xfrm>
      </p:grpSpPr>
      <p:pic>
        <p:nvPicPr>
          <p:cNvPr id="12" name="Kuva 11">
            <a:extLst>
              <a:ext uri="{FF2B5EF4-FFF2-40B4-BE49-F238E27FC236}">
                <a16:creationId xmlns:a16="http://schemas.microsoft.com/office/drawing/2014/main" id="{97326C7A-C2EB-4325-8143-E8591DB57890}"/>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7122" r="2989" b="8476"/>
          <a:stretch/>
        </p:blipFill>
        <p:spPr>
          <a:xfrm>
            <a:off x="2550911" y="0"/>
            <a:ext cx="9641089" cy="6858000"/>
          </a:xfrm>
          <a:prstGeom prst="rect">
            <a:avLst/>
          </a:prstGeom>
        </p:spPr>
      </p:pic>
      <p:sp>
        <p:nvSpPr>
          <p:cNvPr id="7" name="Suorakulmio 6">
            <a:extLst>
              <a:ext uri="{FF2B5EF4-FFF2-40B4-BE49-F238E27FC236}">
                <a16:creationId xmlns:a16="http://schemas.microsoft.com/office/drawing/2014/main" id="{621CD312-6FC1-4BBF-800D-A161539795B1}"/>
              </a:ext>
              <a:ext uri="{C183D7F6-B498-43B3-948B-1728B52AA6E4}">
                <adec:decorative xmlns:adec="http://schemas.microsoft.com/office/drawing/2017/decorative" val="1"/>
              </a:ext>
            </a:extLst>
          </p:cNvPr>
          <p:cNvSpPr/>
          <p:nvPr userDrawn="1"/>
        </p:nvSpPr>
        <p:spPr>
          <a:xfrm>
            <a:off x="1828800" y="555585"/>
            <a:ext cx="9769034" cy="57641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4" name="Otsikko 1">
            <a:extLst>
              <a:ext uri="{FF2B5EF4-FFF2-40B4-BE49-F238E27FC236}">
                <a16:creationId xmlns:a16="http://schemas.microsoft.com/office/drawing/2014/main" id="{9E67AA12-B1E4-4AFF-9D09-DF4180C6A35E}"/>
              </a:ext>
            </a:extLst>
          </p:cNvPr>
          <p:cNvSpPr>
            <a:spLocks noGrp="1"/>
          </p:cNvSpPr>
          <p:nvPr>
            <p:ph type="title" hasCustomPrompt="1"/>
          </p:nvPr>
        </p:nvSpPr>
        <p:spPr>
          <a:xfrm>
            <a:off x="2651512" y="1481560"/>
            <a:ext cx="7881449" cy="2511706"/>
          </a:xfrm>
        </p:spPr>
        <p:txBody>
          <a:bodyPr anchor="b">
            <a:noAutofit/>
          </a:bodyPr>
          <a:lstStyle>
            <a:lvl1pPr>
              <a:defRPr sz="6000" b="1">
                <a:solidFill>
                  <a:schemeClr val="tx1"/>
                </a:solidFill>
              </a:defRPr>
            </a:lvl1pPr>
          </a:lstStyle>
          <a:p>
            <a:r>
              <a:rPr lang="sv-SE"/>
              <a:t>Klicka för att sätta </a:t>
            </a:r>
            <a:br>
              <a:rPr lang="sv-SE"/>
            </a:br>
            <a:r>
              <a:rPr lang="sv-SE"/>
              <a:t>rubriken</a:t>
            </a:r>
            <a:endParaRPr lang="fi-FI"/>
          </a:p>
        </p:txBody>
      </p:sp>
      <p:sp>
        <p:nvSpPr>
          <p:cNvPr id="15" name="Tekstin paikkamerkki 2">
            <a:extLst>
              <a:ext uri="{FF2B5EF4-FFF2-40B4-BE49-F238E27FC236}">
                <a16:creationId xmlns:a16="http://schemas.microsoft.com/office/drawing/2014/main" id="{1BBE9987-4AB2-4C77-9BF5-E044F5744C48}"/>
              </a:ext>
            </a:extLst>
          </p:cNvPr>
          <p:cNvSpPr>
            <a:spLocks noGrp="1"/>
          </p:cNvSpPr>
          <p:nvPr>
            <p:ph type="body" idx="1" hasCustomPrompt="1"/>
          </p:nvPr>
        </p:nvSpPr>
        <p:spPr>
          <a:xfrm>
            <a:off x="2651511" y="4281900"/>
            <a:ext cx="7881449" cy="428996"/>
          </a:xfrm>
        </p:spPr>
        <p:txBody>
          <a:bodyPr>
            <a:noAutofit/>
          </a:bodyPr>
          <a:lstStyle>
            <a:lvl1pPr marL="0" indent="0">
              <a:buNone/>
              <a:defRPr sz="24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sv-SE" b="0" i="0">
                <a:effectLst/>
                <a:latin typeface="Segoe UI" panose="020B0502040204020203" pitchFamily="34" charset="0"/>
              </a:rPr>
              <a:t>Klicka för att sätta underrubriken</a:t>
            </a:r>
          </a:p>
        </p:txBody>
      </p:sp>
    </p:spTree>
    <p:extLst>
      <p:ext uri="{BB962C8B-B14F-4D97-AF65-F5344CB8AC3E}">
        <p14:creationId xmlns:p14="http://schemas.microsoft.com/office/powerpoint/2010/main" val="178985694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om / 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25039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Uppsägning / Lopetus">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7CFEF7D0-89E7-4DFE-9FC4-7B4ABF4A5357}"/>
              </a:ext>
              <a:ext uri="{C183D7F6-B498-43B3-948B-1728B52AA6E4}">
                <adec:decorative xmlns:adec="http://schemas.microsoft.com/office/drawing/2017/decorative" val="1"/>
              </a:ext>
            </a:extLst>
          </p:cNvPr>
          <p:cNvSpPr/>
          <p:nvPr userDrawn="1"/>
        </p:nvSpPr>
        <p:spPr>
          <a:xfrm>
            <a:off x="1122744" y="0"/>
            <a:ext cx="11069256"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Tekstin paikkamerkki 2">
            <a:extLst>
              <a:ext uri="{FF2B5EF4-FFF2-40B4-BE49-F238E27FC236}">
                <a16:creationId xmlns:a16="http://schemas.microsoft.com/office/drawing/2014/main" id="{18EE2646-56AA-4BB0-8E80-712AD9226B4D}"/>
              </a:ext>
            </a:extLst>
          </p:cNvPr>
          <p:cNvSpPr>
            <a:spLocks noGrp="1"/>
          </p:cNvSpPr>
          <p:nvPr>
            <p:ph type="body" idx="1" hasCustomPrompt="1"/>
          </p:nvPr>
        </p:nvSpPr>
        <p:spPr>
          <a:xfrm>
            <a:off x="3043858" y="3604926"/>
            <a:ext cx="7710725" cy="351638"/>
          </a:xfrm>
        </p:spPr>
        <p:txBody>
          <a:bodyPr>
            <a:normAutofit/>
          </a:bodyPr>
          <a:lstStyle>
            <a:lvl1pPr marL="0" indent="0" algn="ctr">
              <a:buNone/>
              <a:defRPr sz="18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err="1"/>
              <a:t>Förnamn</a:t>
            </a:r>
            <a:r>
              <a:rPr lang="fi-FI"/>
              <a:t> </a:t>
            </a:r>
            <a:r>
              <a:rPr lang="fi-FI" err="1"/>
              <a:t>Efternamn</a:t>
            </a:r>
            <a:r>
              <a:rPr lang="fi-FI"/>
              <a:t> | </a:t>
            </a:r>
            <a:r>
              <a:rPr lang="fi-FI" err="1"/>
              <a:t>Kontaktinformation</a:t>
            </a:r>
            <a:r>
              <a:rPr lang="fi-FI"/>
              <a:t> | osterbottensvalfard.fi</a:t>
            </a:r>
          </a:p>
        </p:txBody>
      </p:sp>
    </p:spTree>
    <p:extLst>
      <p:ext uri="{BB962C8B-B14F-4D97-AF65-F5344CB8AC3E}">
        <p14:creationId xmlns:p14="http://schemas.microsoft.com/office/powerpoint/2010/main" val="677196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Mellanrubrik / Väliotsikko 3">
    <p:spTree>
      <p:nvGrpSpPr>
        <p:cNvPr id="1" name=""/>
        <p:cNvGrpSpPr/>
        <p:nvPr/>
      </p:nvGrpSpPr>
      <p:grpSpPr>
        <a:xfrm>
          <a:off x="0" y="0"/>
          <a:ext cx="0" cy="0"/>
          <a:chOff x="0" y="0"/>
          <a:chExt cx="0" cy="0"/>
        </a:xfrm>
      </p:grpSpPr>
      <p:pic>
        <p:nvPicPr>
          <p:cNvPr id="7" name="Kuva 6">
            <a:extLst>
              <a:ext uri="{FF2B5EF4-FFF2-40B4-BE49-F238E27FC236}">
                <a16:creationId xmlns:a16="http://schemas.microsoft.com/office/drawing/2014/main" id="{10B87C92-9C61-425E-9264-84BE77EBAE66}"/>
              </a:ext>
              <a:ext uri="{C183D7F6-B498-43B3-948B-1728B52AA6E4}">
                <adec:decorative xmlns:adec="http://schemas.microsoft.com/office/drawing/2017/decorative" val="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578" t="7280" r="2964" b="8136"/>
          <a:stretch/>
        </p:blipFill>
        <p:spPr>
          <a:xfrm>
            <a:off x="2511709" y="1"/>
            <a:ext cx="9680292" cy="6858000"/>
          </a:xfrm>
          <a:prstGeom prst="rect">
            <a:avLst/>
          </a:prstGeom>
        </p:spPr>
      </p:pic>
      <p:sp>
        <p:nvSpPr>
          <p:cNvPr id="8" name="Suorakulmio 7">
            <a:extLst>
              <a:ext uri="{FF2B5EF4-FFF2-40B4-BE49-F238E27FC236}">
                <a16:creationId xmlns:a16="http://schemas.microsoft.com/office/drawing/2014/main" id="{9171C9EA-1BEC-4619-B728-CEDDB184F91C}"/>
              </a:ext>
              <a:ext uri="{C183D7F6-B498-43B3-948B-1728B52AA6E4}">
                <adec:decorative xmlns:adec="http://schemas.microsoft.com/office/drawing/2017/decorative" val="1"/>
              </a:ext>
            </a:extLst>
          </p:cNvPr>
          <p:cNvSpPr/>
          <p:nvPr userDrawn="1"/>
        </p:nvSpPr>
        <p:spPr>
          <a:xfrm>
            <a:off x="1169044" y="555585"/>
            <a:ext cx="10428790" cy="57641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ko 1">
            <a:extLst>
              <a:ext uri="{FF2B5EF4-FFF2-40B4-BE49-F238E27FC236}">
                <a16:creationId xmlns:a16="http://schemas.microsoft.com/office/drawing/2014/main" id="{BD9989D6-F31F-4EC5-946F-B333986A8700}"/>
              </a:ext>
            </a:extLst>
          </p:cNvPr>
          <p:cNvSpPr>
            <a:spLocks noGrp="1"/>
          </p:cNvSpPr>
          <p:nvPr>
            <p:ph type="title" hasCustomPrompt="1"/>
          </p:nvPr>
        </p:nvSpPr>
        <p:spPr>
          <a:xfrm>
            <a:off x="2639939" y="1412596"/>
            <a:ext cx="6585086" cy="1486918"/>
          </a:xfrm>
        </p:spPr>
        <p:txBody>
          <a:bodyPr anchor="b">
            <a:normAutofit/>
          </a:bodyPr>
          <a:lstStyle>
            <a:lvl1pPr>
              <a:defRPr sz="4200" b="1"/>
            </a:lvl1pPr>
          </a:lstStyle>
          <a:p>
            <a:r>
              <a:rPr lang="sv-SE"/>
              <a:t>Klicka för att sätta </a:t>
            </a:r>
            <a:br>
              <a:rPr lang="sv-SE"/>
            </a:br>
            <a:r>
              <a:rPr lang="sv-SE"/>
              <a:t>rubriken</a:t>
            </a:r>
            <a:endParaRPr lang="fi-FI"/>
          </a:p>
        </p:txBody>
      </p:sp>
      <p:sp>
        <p:nvSpPr>
          <p:cNvPr id="11" name="Tekstin paikkamerkki 2">
            <a:extLst>
              <a:ext uri="{FF2B5EF4-FFF2-40B4-BE49-F238E27FC236}">
                <a16:creationId xmlns:a16="http://schemas.microsoft.com/office/drawing/2014/main" id="{708E07BC-A1CA-496B-A61F-21E71CE604A9}"/>
              </a:ext>
            </a:extLst>
          </p:cNvPr>
          <p:cNvSpPr>
            <a:spLocks noGrp="1"/>
          </p:cNvSpPr>
          <p:nvPr>
            <p:ph type="body" idx="10" hasCustomPrompt="1"/>
          </p:nvPr>
        </p:nvSpPr>
        <p:spPr>
          <a:xfrm>
            <a:off x="2639939" y="2922664"/>
            <a:ext cx="6585086" cy="1486918"/>
          </a:xfrm>
        </p:spPr>
        <p:txBody>
          <a:bodyPr>
            <a:noAutofit/>
          </a:bodyPr>
          <a:lstStyle>
            <a:lvl1pPr marL="0" indent="0">
              <a:buNone/>
              <a:defRPr sz="4200" b="1">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Lisää otsikko napsauttamalla</a:t>
            </a:r>
          </a:p>
        </p:txBody>
      </p:sp>
      <p:sp>
        <p:nvSpPr>
          <p:cNvPr id="3" name="Tekstin paikkamerkki 2">
            <a:extLst>
              <a:ext uri="{FF2B5EF4-FFF2-40B4-BE49-F238E27FC236}">
                <a16:creationId xmlns:a16="http://schemas.microsoft.com/office/drawing/2014/main" id="{316C2E39-1FFB-4EB1-83CE-55B81ACB00AE}"/>
              </a:ext>
            </a:extLst>
          </p:cNvPr>
          <p:cNvSpPr>
            <a:spLocks noGrp="1"/>
          </p:cNvSpPr>
          <p:nvPr>
            <p:ph type="body" idx="1" hasCustomPrompt="1"/>
          </p:nvPr>
        </p:nvSpPr>
        <p:spPr>
          <a:xfrm>
            <a:off x="2616789" y="4687014"/>
            <a:ext cx="6585086" cy="358516"/>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algn="l"/>
            <a:r>
              <a:rPr lang="sv-SE" b="0" i="0">
                <a:effectLst/>
                <a:latin typeface="Segoe UI" panose="020B0502040204020203" pitchFamily="34" charset="0"/>
              </a:rPr>
              <a:t>Klicka för att sätta underrubriken</a:t>
            </a:r>
          </a:p>
        </p:txBody>
      </p:sp>
      <p:sp>
        <p:nvSpPr>
          <p:cNvPr id="13" name="Tekstin paikkamerkki 2">
            <a:extLst>
              <a:ext uri="{FF2B5EF4-FFF2-40B4-BE49-F238E27FC236}">
                <a16:creationId xmlns:a16="http://schemas.microsoft.com/office/drawing/2014/main" id="{AC70D423-A53E-412A-A2A0-552FE725DCAE}"/>
              </a:ext>
            </a:extLst>
          </p:cNvPr>
          <p:cNvSpPr>
            <a:spLocks noGrp="1"/>
          </p:cNvSpPr>
          <p:nvPr>
            <p:ph type="body" idx="11" hasCustomPrompt="1"/>
          </p:nvPr>
        </p:nvSpPr>
        <p:spPr>
          <a:xfrm>
            <a:off x="2616789" y="5047808"/>
            <a:ext cx="6585086" cy="358516"/>
          </a:xfrm>
        </p:spPr>
        <p:txBody>
          <a:bodyPr>
            <a:normAutofit/>
          </a:bodyPr>
          <a:lstStyle>
            <a:lvl1pPr marL="0" indent="0">
              <a:buNone/>
              <a:defRPr sz="2000">
                <a:solidFill>
                  <a:schemeClr val="accent6"/>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Lisää alaotsikko napsauttamalla</a:t>
            </a:r>
          </a:p>
        </p:txBody>
      </p:sp>
    </p:spTree>
    <p:extLst>
      <p:ext uri="{BB962C8B-B14F-4D97-AF65-F5344CB8AC3E}">
        <p14:creationId xmlns:p14="http://schemas.microsoft.com/office/powerpoint/2010/main" val="233880197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1_Innehåll / Sisältö">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31CCC9F-863F-4912-9980-8F52D255222E}"/>
              </a:ext>
            </a:extLst>
          </p:cNvPr>
          <p:cNvSpPr>
            <a:spLocks noGrp="1"/>
          </p:cNvSpPr>
          <p:nvPr>
            <p:ph type="title" hasCustomPrompt="1"/>
          </p:nvPr>
        </p:nvSpPr>
        <p:spPr>
          <a:xfrm>
            <a:off x="1853391" y="762946"/>
            <a:ext cx="4491680" cy="1563565"/>
          </a:xfrm>
        </p:spPr>
        <p:txBody>
          <a:bodyPr>
            <a:normAutofit/>
          </a:bodyPr>
          <a:lstStyle>
            <a:lvl1pPr>
              <a:defRPr sz="3200" b="1"/>
            </a:lvl1pPr>
          </a:lstStyle>
          <a:p>
            <a:r>
              <a:rPr lang="sv-SE"/>
              <a:t>Klicka för att sätta </a:t>
            </a:r>
            <a:br>
              <a:rPr lang="sv-SE"/>
            </a:br>
            <a:r>
              <a:rPr lang="sv-SE"/>
              <a:t>rubriken</a:t>
            </a:r>
            <a:endParaRPr lang="fi-FI"/>
          </a:p>
        </p:txBody>
      </p:sp>
      <p:sp>
        <p:nvSpPr>
          <p:cNvPr id="3" name="Sisällön paikkamerkki 2">
            <a:extLst>
              <a:ext uri="{FF2B5EF4-FFF2-40B4-BE49-F238E27FC236}">
                <a16:creationId xmlns:a16="http://schemas.microsoft.com/office/drawing/2014/main" id="{76D1FF4A-38CC-40DC-83BE-DDE4BF5548B2}"/>
              </a:ext>
            </a:extLst>
          </p:cNvPr>
          <p:cNvSpPr>
            <a:spLocks noGrp="1"/>
          </p:cNvSpPr>
          <p:nvPr>
            <p:ph sz="half" idx="1" hasCustomPrompt="1"/>
          </p:nvPr>
        </p:nvSpPr>
        <p:spPr>
          <a:xfrm>
            <a:off x="1853390" y="2326511"/>
            <a:ext cx="4491680" cy="3850452"/>
          </a:xfrm>
        </p:spPr>
        <p:txBody>
          <a:bodyPr>
            <a:normAutofit/>
          </a:bodyPr>
          <a:lstStyle>
            <a:lvl1pPr marL="457200" indent="-457200">
              <a:buFont typeface="Arial" panose="020B0604020202020204" pitchFamily="34" charset="0"/>
              <a:buChar char="•"/>
              <a:defRPr sz="2400"/>
            </a:lvl1pPr>
          </a:lstStyle>
          <a:p>
            <a:pPr algn="l"/>
            <a:r>
              <a:rPr lang="sv-SE" b="0" i="0">
                <a:effectLst/>
                <a:latin typeface="Segoe UI" panose="020B0502040204020203" pitchFamily="34" charset="0"/>
              </a:rPr>
              <a:t>Klicka för att sätta texten</a:t>
            </a:r>
          </a:p>
        </p:txBody>
      </p:sp>
      <p:sp>
        <p:nvSpPr>
          <p:cNvPr id="9" name="Sisällön paikkamerkki 2">
            <a:extLst>
              <a:ext uri="{FF2B5EF4-FFF2-40B4-BE49-F238E27FC236}">
                <a16:creationId xmlns:a16="http://schemas.microsoft.com/office/drawing/2014/main" id="{1DA025EC-89A3-44CB-B84C-6A8DB57CA696}"/>
              </a:ext>
            </a:extLst>
          </p:cNvPr>
          <p:cNvSpPr>
            <a:spLocks noGrp="1"/>
          </p:cNvSpPr>
          <p:nvPr>
            <p:ph sz="half" idx="10" hasCustomPrompt="1"/>
          </p:nvPr>
        </p:nvSpPr>
        <p:spPr>
          <a:xfrm>
            <a:off x="6772099" y="2326511"/>
            <a:ext cx="4385897" cy="3850452"/>
          </a:xfrm>
        </p:spPr>
        <p:txBody>
          <a:bodyPr>
            <a:normAutofit/>
          </a:bodyPr>
          <a:lstStyle>
            <a:lvl1pPr marL="457200" indent="-457200">
              <a:buFont typeface="Arial" panose="020B0604020202020204" pitchFamily="34" charset="0"/>
              <a:buChar char="•"/>
              <a:defRPr sz="2400">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vl6pPr>
              <a:defRPr>
                <a:solidFill>
                  <a:schemeClr val="accent6"/>
                </a:solidFill>
              </a:defRPr>
            </a:lvl6pPr>
          </a:lstStyle>
          <a:p>
            <a:pPr lvl="0"/>
            <a:r>
              <a:rPr lang="fi-FI"/>
              <a:t>Lisää teksti napsauttamalla</a:t>
            </a:r>
          </a:p>
          <a:p>
            <a:pPr lvl="1"/>
            <a:r>
              <a:rPr lang="fi-FI"/>
              <a:t>Lisää teksti napsauttamalla</a:t>
            </a:r>
          </a:p>
          <a:p>
            <a:pPr lvl="2"/>
            <a:r>
              <a:rPr lang="fi-FI"/>
              <a:t>Lisää teksti napsauttamalla</a:t>
            </a:r>
          </a:p>
          <a:p>
            <a:pPr lvl="3"/>
            <a:r>
              <a:rPr lang="fi-FI"/>
              <a:t>Lisää teksti napsauttamalla</a:t>
            </a:r>
          </a:p>
          <a:p>
            <a:pPr lvl="4"/>
            <a:r>
              <a:rPr lang="fi-FI"/>
              <a:t>Lisää teksti napsauttamalla</a:t>
            </a:r>
          </a:p>
          <a:p>
            <a:pPr lvl="5"/>
            <a:r>
              <a:rPr lang="fi-FI"/>
              <a:t>Lisää teksti napsauttamalla</a:t>
            </a:r>
          </a:p>
        </p:txBody>
      </p:sp>
      <p:sp>
        <p:nvSpPr>
          <p:cNvPr id="10" name="Tekstin paikkamerkki 2">
            <a:extLst>
              <a:ext uri="{FF2B5EF4-FFF2-40B4-BE49-F238E27FC236}">
                <a16:creationId xmlns:a16="http://schemas.microsoft.com/office/drawing/2014/main" id="{9F93FDB1-A50B-4EA5-BA80-557DB725D077}"/>
              </a:ext>
            </a:extLst>
          </p:cNvPr>
          <p:cNvSpPr>
            <a:spLocks noGrp="1"/>
          </p:cNvSpPr>
          <p:nvPr>
            <p:ph type="body" idx="11" hasCustomPrompt="1"/>
          </p:nvPr>
        </p:nvSpPr>
        <p:spPr>
          <a:xfrm>
            <a:off x="6772101" y="762946"/>
            <a:ext cx="4385896" cy="1563564"/>
          </a:xfrm>
        </p:spPr>
        <p:txBody>
          <a:bodyPr anchor="ctr">
            <a:normAutofit/>
          </a:bodyPr>
          <a:lstStyle>
            <a:lvl1pPr marL="0" indent="0">
              <a:buNone/>
              <a:defRPr sz="3200" b="1">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a:t>Lisää otsikko napsauttamalla</a:t>
            </a:r>
          </a:p>
        </p:txBody>
      </p:sp>
    </p:spTree>
    <p:extLst>
      <p:ext uri="{BB962C8B-B14F-4D97-AF65-F5344CB8AC3E}">
        <p14:creationId xmlns:p14="http://schemas.microsoft.com/office/powerpoint/2010/main" val="32220373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9974FC18-A752-430F-9EA2-AF58F215FEF5}" type="datetimeFigureOut">
              <a:rPr lang="fi-FI" smtClean="0"/>
              <a:t>5.5.2022</a:t>
            </a:fld>
            <a:endParaRPr lang="fi-FI"/>
          </a:p>
        </p:txBody>
      </p:sp>
      <p:sp>
        <p:nvSpPr>
          <p:cNvPr id="5" name="Alatunnisteen paikkamerkki 4"/>
          <p:cNvSpPr>
            <a:spLocks noGrp="1"/>
          </p:cNvSpPr>
          <p:nvPr>
            <p:ph type="ftr" sz="quarter" idx="11"/>
          </p:nvPr>
        </p:nvSpPr>
        <p:spPr/>
        <p:txBody>
          <a:bodyPr/>
          <a:lstStyle/>
          <a:p>
            <a:endParaRPr lang="fi-FI"/>
          </a:p>
        </p:txBody>
      </p:sp>
      <p:sp>
        <p:nvSpPr>
          <p:cNvPr id="6" name="Dian numeron paikkamerkki 5"/>
          <p:cNvSpPr>
            <a:spLocks noGrp="1"/>
          </p:cNvSpPr>
          <p:nvPr>
            <p:ph type="sldNum" sz="quarter" idx="12"/>
          </p:nvPr>
        </p:nvSpPr>
        <p:spPr/>
        <p:txBody>
          <a:bodyPr/>
          <a:lstStyle/>
          <a:p>
            <a:fld id="{93CB0C9A-3FBD-4FF6-8B81-A2A3B7B82713}" type="slidenum">
              <a:rPr lang="fi-FI" smtClean="0"/>
              <a:t>‹#›</a:t>
            </a:fld>
            <a:endParaRPr lang="fi-FI"/>
          </a:p>
        </p:txBody>
      </p:sp>
    </p:spTree>
    <p:extLst>
      <p:ext uri="{BB962C8B-B14F-4D97-AF65-F5344CB8AC3E}">
        <p14:creationId xmlns:p14="http://schemas.microsoft.com/office/powerpoint/2010/main" val="696683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2"/>
          <p:cNvSpPr>
            <a:spLocks noGrp="1"/>
          </p:cNvSpPr>
          <p:nvPr>
            <p:ph type="dt" sz="half" idx="10"/>
          </p:nvPr>
        </p:nvSpPr>
        <p:spPr/>
        <p:txBody>
          <a:bodyPr/>
          <a:lstStyle/>
          <a:p>
            <a:fld id="{9974FC18-A752-430F-9EA2-AF58F215FEF5}" type="datetimeFigureOut">
              <a:rPr lang="fi-FI" smtClean="0"/>
              <a:t>5.5.2022</a:t>
            </a:fld>
            <a:endParaRPr lang="fi-FI"/>
          </a:p>
        </p:txBody>
      </p:sp>
      <p:sp>
        <p:nvSpPr>
          <p:cNvPr id="4" name="Alatunnisteen paikkamerkki 3"/>
          <p:cNvSpPr>
            <a:spLocks noGrp="1"/>
          </p:cNvSpPr>
          <p:nvPr>
            <p:ph type="ftr" sz="quarter" idx="11"/>
          </p:nvPr>
        </p:nvSpPr>
        <p:spPr/>
        <p:txBody>
          <a:bodyPr/>
          <a:lstStyle/>
          <a:p>
            <a:endParaRPr lang="fi-FI"/>
          </a:p>
        </p:txBody>
      </p:sp>
      <p:sp>
        <p:nvSpPr>
          <p:cNvPr id="5" name="Dian numeron paikkamerkki 4"/>
          <p:cNvSpPr>
            <a:spLocks noGrp="1"/>
          </p:cNvSpPr>
          <p:nvPr>
            <p:ph type="sldNum" sz="quarter" idx="12"/>
          </p:nvPr>
        </p:nvSpPr>
        <p:spPr/>
        <p:txBody>
          <a:bodyPr/>
          <a:lstStyle/>
          <a:p>
            <a:fld id="{93CB0C9A-3FBD-4FF6-8B81-A2A3B7B82713}" type="slidenum">
              <a:rPr lang="fi-FI" smtClean="0"/>
              <a:t>‹#›</a:t>
            </a:fld>
            <a:endParaRPr lang="fi-FI"/>
          </a:p>
        </p:txBody>
      </p:sp>
    </p:spTree>
    <p:extLst>
      <p:ext uri="{BB962C8B-B14F-4D97-AF65-F5344CB8AC3E}">
        <p14:creationId xmlns:p14="http://schemas.microsoft.com/office/powerpoint/2010/main" val="13252070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300354B-4173-4142-97B6-23666D657EB3}"/>
              </a:ext>
            </a:extLst>
          </p:cNvPr>
          <p:cNvSpPr>
            <a:spLocks noGrp="1"/>
          </p:cNvSpPr>
          <p:nvPr>
            <p:ph type="dt" sz="half" idx="10"/>
          </p:nvPr>
        </p:nvSpPr>
        <p:spPr/>
        <p:txBody>
          <a:bodyPr/>
          <a:lstStyle/>
          <a:p>
            <a:fld id="{CD6363AB-3FB6-4D89-BC21-E9AC975129EC}" type="datetimeFigureOut">
              <a:rPr lang="fi-FI" smtClean="0"/>
              <a:t>5.5.2022</a:t>
            </a:fld>
            <a:endParaRPr lang="fi-FI"/>
          </a:p>
        </p:txBody>
      </p:sp>
      <p:sp>
        <p:nvSpPr>
          <p:cNvPr id="3" name="Platshållare för sidfot 2">
            <a:extLst>
              <a:ext uri="{FF2B5EF4-FFF2-40B4-BE49-F238E27FC236}">
                <a16:creationId xmlns:a16="http://schemas.microsoft.com/office/drawing/2014/main" id="{BF875DF4-40C2-4AA6-80AF-247C9C3FFE8F}"/>
              </a:ext>
            </a:extLst>
          </p:cNvPr>
          <p:cNvSpPr>
            <a:spLocks noGrp="1"/>
          </p:cNvSpPr>
          <p:nvPr>
            <p:ph type="ftr" sz="quarter" idx="11"/>
          </p:nvPr>
        </p:nvSpPr>
        <p:spPr/>
        <p:txBody>
          <a:bodyPr/>
          <a:lstStyle/>
          <a:p>
            <a:endParaRPr lang="fi-FI"/>
          </a:p>
        </p:txBody>
      </p:sp>
      <p:sp>
        <p:nvSpPr>
          <p:cNvPr id="4" name="Platshållare för bildnummer 3">
            <a:extLst>
              <a:ext uri="{FF2B5EF4-FFF2-40B4-BE49-F238E27FC236}">
                <a16:creationId xmlns:a16="http://schemas.microsoft.com/office/drawing/2014/main" id="{EBB5CF03-CE78-45F1-B9D2-4215FA7F0030}"/>
              </a:ext>
            </a:extLst>
          </p:cNvPr>
          <p:cNvSpPr>
            <a:spLocks noGrp="1"/>
          </p:cNvSpPr>
          <p:nvPr>
            <p:ph type="sldNum" sz="quarter" idx="12"/>
          </p:nvPr>
        </p:nvSpPr>
        <p:spPr/>
        <p:txBody>
          <a:bodyPr/>
          <a:lstStyle/>
          <a:p>
            <a:fld id="{962A1676-23CF-47B3-9E79-979217095155}" type="slidenum">
              <a:rPr lang="fi-FI" smtClean="0"/>
              <a:t>‹#›</a:t>
            </a:fld>
            <a:endParaRPr lang="fi-FI"/>
          </a:p>
        </p:txBody>
      </p:sp>
    </p:spTree>
    <p:extLst>
      <p:ext uri="{BB962C8B-B14F-4D97-AF65-F5344CB8AC3E}">
        <p14:creationId xmlns:p14="http://schemas.microsoft.com/office/powerpoint/2010/main" val="28169226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om / 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4870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image" Target="../media/image9.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theme" Target="../theme/theme2.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5" Type="http://schemas.openxmlformats.org/officeDocument/2006/relationships/image" Target="../media/image9.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25.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6" Type="http://schemas.openxmlformats.org/officeDocument/2006/relationships/image" Target="../media/image25.png"/><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5.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6" Type="http://schemas.openxmlformats.org/officeDocument/2006/relationships/image" Target="../media/image25.png"/><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6.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2" Type="http://schemas.openxmlformats.org/officeDocument/2006/relationships/slideLayout" Target="../slideLayouts/slideLayout72.xml"/><Relationship Id="rId16" Type="http://schemas.openxmlformats.org/officeDocument/2006/relationships/image" Target="../media/image2.svg"/><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image" Target="../media/image1.png"/><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A7AAD77-E012-4221-83A5-D7ADEB8D241A}"/>
              </a:ext>
            </a:extLst>
          </p:cNvPr>
          <p:cNvSpPr>
            <a:spLocks noGrp="1"/>
          </p:cNvSpPr>
          <p:nvPr>
            <p:ph type="title"/>
          </p:nvPr>
        </p:nvSpPr>
        <p:spPr>
          <a:xfrm>
            <a:off x="1853390" y="762946"/>
            <a:ext cx="9125505" cy="90945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201F2BC0-DD14-447B-BE79-5BFE77A3D519}"/>
              </a:ext>
            </a:extLst>
          </p:cNvPr>
          <p:cNvSpPr>
            <a:spLocks noGrp="1"/>
          </p:cNvSpPr>
          <p:nvPr>
            <p:ph type="body" idx="1"/>
          </p:nvPr>
        </p:nvSpPr>
        <p:spPr>
          <a:xfrm>
            <a:off x="1853390" y="1807336"/>
            <a:ext cx="9125505"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Kuva 7">
            <a:extLst>
              <a:ext uri="{FF2B5EF4-FFF2-40B4-BE49-F238E27FC236}">
                <a16:creationId xmlns:a16="http://schemas.microsoft.com/office/drawing/2014/main" id="{235314FF-C2D7-405B-A15B-6B537B96F66D}"/>
              </a:ext>
              <a:ext uri="{C183D7F6-B498-43B3-948B-1728B52AA6E4}">
                <adec:decorative xmlns:adec="http://schemas.microsoft.com/office/drawing/2017/decorative" val="1"/>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266216" y="552066"/>
            <a:ext cx="613457" cy="515001"/>
          </a:xfrm>
          <a:prstGeom prst="rect">
            <a:avLst/>
          </a:prstGeom>
        </p:spPr>
      </p:pic>
      <p:cxnSp>
        <p:nvCxnSpPr>
          <p:cNvPr id="10" name="Suora yhdysviiva 9">
            <a:extLst>
              <a:ext uri="{FF2B5EF4-FFF2-40B4-BE49-F238E27FC236}">
                <a16:creationId xmlns:a16="http://schemas.microsoft.com/office/drawing/2014/main" id="{8AE9BA5D-CB1F-42B4-95FA-B46C48732C58}"/>
              </a:ext>
            </a:extLst>
          </p:cNvPr>
          <p:cNvCxnSpPr/>
          <p:nvPr userDrawn="1"/>
        </p:nvCxnSpPr>
        <p:spPr>
          <a:xfrm>
            <a:off x="1143621" y="557760"/>
            <a:ext cx="0" cy="573650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Otsikon paikkamerkki 1">
            <a:extLst>
              <a:ext uri="{FF2B5EF4-FFF2-40B4-BE49-F238E27FC236}">
                <a16:creationId xmlns:a16="http://schemas.microsoft.com/office/drawing/2014/main" id="{D46541F2-4707-411E-95DC-D2E9D2D2FAB4}"/>
              </a:ext>
              <a:ext uri="{C183D7F6-B498-43B3-948B-1728B52AA6E4}">
                <adec:decorative xmlns:adec="http://schemas.microsoft.com/office/drawing/2017/decorative" val="1"/>
              </a:ext>
            </a:extLst>
          </p:cNvPr>
          <p:cNvSpPr txBox="1">
            <a:spLocks/>
          </p:cNvSpPr>
          <p:nvPr userDrawn="1"/>
        </p:nvSpPr>
        <p:spPr>
          <a:xfrm>
            <a:off x="380411" y="1298695"/>
            <a:ext cx="476113" cy="5241000"/>
          </a:xfrm>
          <a:prstGeom prst="rect">
            <a:avLst/>
          </a:prstGeom>
        </p:spPr>
        <p:txBody>
          <a:bodyPr vert="vert270" lIns="91440" tIns="45720" rIns="91440" bIns="45720" numCol="1"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R="0" algn="r" rtl="0"/>
            <a:r>
              <a:rPr lang="fi-FI" sz="900" b="0" i="0" u="none" strike="noStrike" spc="300" baseline="30000">
                <a:solidFill>
                  <a:schemeClr val="tx1"/>
                </a:solidFill>
                <a:latin typeface="Arial" panose="020B0604020202020204" pitchFamily="34" charset="0"/>
              </a:rPr>
              <a:t>ÖSTERBOTTENS VÄLFÄRDSOMRÅDE </a:t>
            </a:r>
            <a:r>
              <a:rPr lang="fi-FI" sz="900" b="0" i="0" u="none" strike="noStrike" spc="300" baseline="30000">
                <a:solidFill>
                  <a:schemeClr val="accent5"/>
                </a:solidFill>
                <a:latin typeface="Arial" panose="020B0604020202020204" pitchFamily="34" charset="0"/>
              </a:rPr>
              <a:t>| POHJANMAAN HYVINVOINTIALUE </a:t>
            </a:r>
          </a:p>
        </p:txBody>
      </p:sp>
    </p:spTree>
    <p:extLst>
      <p:ext uri="{BB962C8B-B14F-4D97-AF65-F5344CB8AC3E}">
        <p14:creationId xmlns:p14="http://schemas.microsoft.com/office/powerpoint/2010/main" val="3253001129"/>
      </p:ext>
    </p:extLst>
  </p:cSld>
  <p:clrMap bg1="lt1" tx1="dk1" bg2="lt2" tx2="dk2" accent1="accent1" accent2="accent2" accent3="accent3" accent4="accent4" accent5="accent5" accent6="accent6" hlink="hlink" folHlink="folHlink"/>
  <p:sldLayoutIdLst>
    <p:sldLayoutId id="2147483672" r:id="rId1"/>
    <p:sldLayoutId id="2147483678" r:id="rId2"/>
    <p:sldLayoutId id="2147483664" r:id="rId3"/>
    <p:sldLayoutId id="2147483675" r:id="rId4"/>
    <p:sldLayoutId id="2147483674" r:id="rId5"/>
    <p:sldLayoutId id="2147483670" r:id="rId6"/>
    <p:sldLayoutId id="2147483671" r:id="rId7"/>
    <p:sldLayoutId id="2147483663" r:id="rId8"/>
    <p:sldLayoutId id="2147483666" r:id="rId9"/>
    <p:sldLayoutId id="2147483667" r:id="rId10"/>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Päivämäärän paikkamerkki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000">
                <a:solidFill>
                  <a:srgbClr val="005A8B"/>
                </a:solidFill>
                <a:latin typeface="Trebuchet MS"/>
                <a:cs typeface="Trebuchet MS"/>
              </a:defRPr>
            </a:lvl1pPr>
          </a:lstStyle>
          <a:p>
            <a:fld id="{57C44F5F-2F32-4143-B25E-BDA74241EF99}" type="datetime1">
              <a:rPr lang="fi-FI" smtClean="0"/>
              <a:t>5.5.2022</a:t>
            </a:fld>
            <a:endParaRPr lang="fi-FI"/>
          </a:p>
        </p:txBody>
      </p:sp>
      <p:pic>
        <p:nvPicPr>
          <p:cNvPr id="7" name="Kuva 6" descr="VKS-logo.png"/>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609601" y="269866"/>
            <a:ext cx="2144029" cy="530019"/>
          </a:xfrm>
          <a:prstGeom prst="rect">
            <a:avLst/>
          </a:prstGeom>
        </p:spPr>
      </p:pic>
      <p:sp>
        <p:nvSpPr>
          <p:cNvPr id="5" name="Alatunnisteen paikkamerkki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000">
                <a:solidFill>
                  <a:srgbClr val="005A8B"/>
                </a:solidFill>
                <a:latin typeface="Trebuchet MS"/>
                <a:cs typeface="Trebuchet MS"/>
              </a:defRPr>
            </a:lvl1pPr>
          </a:lstStyle>
          <a:p>
            <a:r>
              <a:rPr lang="fi-FI"/>
              <a:t>Etunimi Sukunimi</a:t>
            </a:r>
          </a:p>
        </p:txBody>
      </p:sp>
    </p:spTree>
    <p:extLst>
      <p:ext uri="{BB962C8B-B14F-4D97-AF65-F5344CB8AC3E}">
        <p14:creationId xmlns:p14="http://schemas.microsoft.com/office/powerpoint/2010/main" val="567402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4" r:id="rId16"/>
    <p:sldLayoutId id="2147483725" r:id="rId17"/>
    <p:sldLayoutId id="2147483726" r:id="rId18"/>
  </p:sldLayoutIdLst>
  <p:hf hdr="0"/>
  <p:txStyles>
    <p:titleStyle>
      <a:lvl1pPr algn="l" defTabSz="457200" rtl="0" eaLnBrk="1" latinLnBrk="0" hangingPunct="1">
        <a:spcBef>
          <a:spcPct val="0"/>
        </a:spcBef>
        <a:buNone/>
        <a:defRPr sz="3200" b="1" i="0" kern="1200">
          <a:solidFill>
            <a:srgbClr val="0099D4"/>
          </a:solidFill>
          <a:latin typeface="Trebuchet MS Bold"/>
          <a:ea typeface="+mj-ea"/>
          <a:cs typeface="Trebuchet MS Bold"/>
        </a:defRPr>
      </a:lvl1pPr>
    </p:titleStyle>
    <p:bodyStyle>
      <a:lvl1pPr marL="342900" indent="-342900" algn="l" defTabSz="457200" rtl="0" eaLnBrk="1" latinLnBrk="0" hangingPunct="1">
        <a:spcBef>
          <a:spcPct val="20000"/>
        </a:spcBef>
        <a:buClr>
          <a:srgbClr val="0099D4"/>
        </a:buClr>
        <a:buFont typeface="Arial"/>
        <a:buChar char="•"/>
        <a:defRPr sz="2000" kern="1200">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000" kern="1200">
          <a:solidFill>
            <a:schemeClr val="tx1"/>
          </a:solidFill>
          <a:latin typeface="Trebuchet MS"/>
          <a:ea typeface="+mn-ea"/>
          <a:cs typeface="Trebuchet MS"/>
        </a:defRPr>
      </a:lvl2pPr>
      <a:lvl3pPr marL="1143000" indent="-228600" algn="l" defTabSz="457200" rtl="0" eaLnBrk="1" latinLnBrk="0" hangingPunct="1">
        <a:spcBef>
          <a:spcPct val="20000"/>
        </a:spcBef>
        <a:buFont typeface="Arial"/>
        <a:buChar char="•"/>
        <a:defRPr sz="2000" kern="1200">
          <a:solidFill>
            <a:schemeClr val="tx1"/>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a:solidFill>
            <a:schemeClr val="tx1"/>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a:solidFill>
            <a:schemeClr val="tx1"/>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uorakulmio 6"/>
          <p:cNvSpPr/>
          <p:nvPr/>
        </p:nvSpPr>
        <p:spPr>
          <a:xfrm>
            <a:off x="0" y="0"/>
            <a:ext cx="12192000" cy="6858000"/>
          </a:xfrm>
          <a:prstGeom prst="rect">
            <a:avLst/>
          </a:prstGeom>
          <a:solidFill>
            <a:srgbClr val="0099D4">
              <a:alpha val="3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sz="1800">
              <a:ln>
                <a:noFill/>
              </a:ln>
              <a:effectLst/>
            </a:endParaRPr>
          </a:p>
        </p:txBody>
      </p:sp>
      <p:grpSp>
        <p:nvGrpSpPr>
          <p:cNvPr id="8" name="Ryhmitä 7"/>
          <p:cNvGrpSpPr/>
          <p:nvPr/>
        </p:nvGrpSpPr>
        <p:grpSpPr>
          <a:xfrm>
            <a:off x="265995" y="161775"/>
            <a:ext cx="11682436" cy="5939998"/>
            <a:chOff x="199496" y="161775"/>
            <a:chExt cx="8761827" cy="5939998"/>
          </a:xfrm>
        </p:grpSpPr>
        <p:sp>
          <p:nvSpPr>
            <p:cNvPr id="9" name="Pyöristetty suorakulmio 8"/>
            <p:cNvSpPr/>
            <p:nvPr userDrawn="1"/>
          </p:nvSpPr>
          <p:spPr>
            <a:xfrm rot="10800000">
              <a:off x="199496" y="161775"/>
              <a:ext cx="8759930" cy="5939998"/>
            </a:xfrm>
            <a:prstGeom prst="roundRect">
              <a:avLst>
                <a:gd name="adj" fmla="val 5614"/>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fi-FI" sz="1800"/>
            </a:p>
          </p:txBody>
        </p:sp>
        <p:sp>
          <p:nvSpPr>
            <p:cNvPr id="10" name="Suorakulmio 9"/>
            <p:cNvSpPr/>
            <p:nvPr userDrawn="1"/>
          </p:nvSpPr>
          <p:spPr>
            <a:xfrm rot="10800000">
              <a:off x="8429211" y="5535484"/>
              <a:ext cx="532112" cy="56628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i-FI" sz="1800"/>
            </a:p>
          </p:txBody>
        </p:sp>
        <p:sp>
          <p:nvSpPr>
            <p:cNvPr id="11" name="Suorakulmio 10"/>
            <p:cNvSpPr/>
            <p:nvPr userDrawn="1"/>
          </p:nvSpPr>
          <p:spPr>
            <a:xfrm rot="10800000">
              <a:off x="199612" y="161775"/>
              <a:ext cx="532112" cy="56628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i-FI" sz="1800"/>
            </a:p>
          </p:txBody>
        </p:sp>
      </p:grpSp>
      <p:pic>
        <p:nvPicPr>
          <p:cNvPr id="12" name="Kuva 11" descr="VKS-logo.png"/>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09600" y="417830"/>
            <a:ext cx="2144029" cy="530019"/>
          </a:xfrm>
          <a:prstGeom prst="rect">
            <a:avLst/>
          </a:prstGeom>
        </p:spPr>
      </p:pic>
      <p:sp>
        <p:nvSpPr>
          <p:cNvPr id="2" name="Otsikon paikkamerkki 1"/>
          <p:cNvSpPr>
            <a:spLocks noGrp="1"/>
          </p:cNvSpPr>
          <p:nvPr>
            <p:ph type="title"/>
          </p:nvPr>
        </p:nvSpPr>
        <p:spPr>
          <a:xfrm>
            <a:off x="609600" y="1285116"/>
            <a:ext cx="10972800" cy="967754"/>
          </a:xfrm>
          <a:prstGeom prst="rect">
            <a:avLst/>
          </a:prstGeom>
        </p:spPr>
        <p:txBody>
          <a:bodyPr vert="horz" lIns="91440" tIns="45720" rIns="91440" bIns="45720" rtlCol="0" anchor="ctr">
            <a:normAutofit/>
          </a:bodyPr>
          <a:lstStyle/>
          <a:p>
            <a:r>
              <a:rPr lang="fi-FI"/>
              <a:t>Muokkaa perustyylejä naps.</a:t>
            </a:r>
          </a:p>
        </p:txBody>
      </p:sp>
      <p:sp>
        <p:nvSpPr>
          <p:cNvPr id="3" name="Tekstin paikkamerkki 2"/>
          <p:cNvSpPr>
            <a:spLocks noGrp="1"/>
          </p:cNvSpPr>
          <p:nvPr>
            <p:ph type="body" idx="1"/>
          </p:nvPr>
        </p:nvSpPr>
        <p:spPr>
          <a:xfrm>
            <a:off x="609600" y="2396435"/>
            <a:ext cx="10972800" cy="372972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000">
                <a:solidFill>
                  <a:srgbClr val="005A8B"/>
                </a:solidFill>
                <a:latin typeface="Trebuchet MS"/>
                <a:cs typeface="Trebuchet MS"/>
              </a:defRPr>
            </a:lvl1pPr>
          </a:lstStyle>
          <a:p>
            <a:fld id="{7DD6FE41-2A7F-4730-84C3-C882797C4655}" type="datetime1">
              <a:rPr lang="fi-FI" smtClean="0"/>
              <a:t>5.5.2022</a:t>
            </a:fld>
            <a:endParaRPr lang="fi-FI"/>
          </a:p>
        </p:txBody>
      </p:sp>
      <p:sp>
        <p:nvSpPr>
          <p:cNvPr id="6" name="Dian numeron paikkamerkki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000">
                <a:solidFill>
                  <a:srgbClr val="005A8B"/>
                </a:solidFill>
                <a:latin typeface="Trebuchet MS"/>
                <a:cs typeface="Trebuchet MS"/>
              </a:defRPr>
            </a:lvl1pPr>
          </a:lstStyle>
          <a:p>
            <a:fld id="{E0F74257-E84A-0043-9132-DCF93C3570B0}" type="slidenum">
              <a:rPr lang="fi-FI" smtClean="0"/>
              <a:pPr/>
              <a:t>‹#›</a:t>
            </a:fld>
            <a:endParaRPr lang="fi-FI"/>
          </a:p>
        </p:txBody>
      </p:sp>
    </p:spTree>
    <p:extLst>
      <p:ext uri="{BB962C8B-B14F-4D97-AF65-F5344CB8AC3E}">
        <p14:creationId xmlns:p14="http://schemas.microsoft.com/office/powerpoint/2010/main" val="333978923"/>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Lst>
  <p:hf hdr="0" ftr="0"/>
  <p:txStyles>
    <p:titleStyle>
      <a:lvl1pPr algn="l" defTabSz="457200" rtl="0" eaLnBrk="1" latinLnBrk="0" hangingPunct="1">
        <a:spcBef>
          <a:spcPct val="0"/>
        </a:spcBef>
        <a:buNone/>
        <a:defRPr sz="3200" b="1" kern="1200">
          <a:solidFill>
            <a:srgbClr val="005A8B"/>
          </a:solidFill>
          <a:latin typeface="Trebuchet MS"/>
          <a:ea typeface="+mj-ea"/>
          <a:cs typeface="Trebuchet MS"/>
        </a:defRPr>
      </a:lvl1pPr>
    </p:titleStyle>
    <p:bodyStyle>
      <a:lvl1pPr marL="342900" indent="-342900" algn="l" defTabSz="457200" rtl="0" eaLnBrk="1" latinLnBrk="0" hangingPunct="1">
        <a:spcBef>
          <a:spcPct val="20000"/>
        </a:spcBef>
        <a:buClr>
          <a:srgbClr val="0099D4"/>
        </a:buClr>
        <a:buFont typeface="Arial"/>
        <a:buChar char="•"/>
        <a:defRPr sz="2000" kern="1200">
          <a:solidFill>
            <a:schemeClr val="tx1"/>
          </a:solidFill>
          <a:latin typeface="Trebuchet MS"/>
          <a:ea typeface="+mn-ea"/>
          <a:cs typeface="Trebuchet MS"/>
        </a:defRPr>
      </a:lvl1pPr>
      <a:lvl2pPr marL="742950" indent="-285750" algn="l" defTabSz="457200" rtl="0" eaLnBrk="1" latinLnBrk="0" hangingPunct="1">
        <a:spcBef>
          <a:spcPct val="20000"/>
        </a:spcBef>
        <a:buFont typeface="Arial"/>
        <a:buChar char="–"/>
        <a:defRPr sz="2000" kern="1200">
          <a:solidFill>
            <a:schemeClr val="tx1"/>
          </a:solidFill>
          <a:latin typeface="Trebuchet MS"/>
          <a:ea typeface="+mn-ea"/>
          <a:cs typeface="Trebuchet MS"/>
        </a:defRPr>
      </a:lvl2pPr>
      <a:lvl3pPr marL="1143000" indent="-228600" algn="l" defTabSz="457200" rtl="0" eaLnBrk="1" latinLnBrk="0" hangingPunct="1">
        <a:spcBef>
          <a:spcPct val="20000"/>
        </a:spcBef>
        <a:buFont typeface="Arial"/>
        <a:buChar char="•"/>
        <a:defRPr sz="2000" kern="1200">
          <a:solidFill>
            <a:schemeClr val="tx1"/>
          </a:solidFill>
          <a:latin typeface="Trebuchet MS"/>
          <a:ea typeface="+mn-ea"/>
          <a:cs typeface="Trebuchet MS"/>
        </a:defRPr>
      </a:lvl3pPr>
      <a:lvl4pPr marL="1600200" indent="-228600" algn="l" defTabSz="457200" rtl="0" eaLnBrk="1" latinLnBrk="0" hangingPunct="1">
        <a:spcBef>
          <a:spcPct val="20000"/>
        </a:spcBef>
        <a:buFont typeface="Arial"/>
        <a:buChar char="–"/>
        <a:defRPr sz="2000" kern="1200">
          <a:solidFill>
            <a:schemeClr val="tx1"/>
          </a:solidFill>
          <a:latin typeface="Trebuchet MS"/>
          <a:ea typeface="+mn-ea"/>
          <a:cs typeface="Trebuchet MS"/>
        </a:defRPr>
      </a:lvl4pPr>
      <a:lvl5pPr marL="2057400" indent="-228600" algn="l" defTabSz="457200" rtl="0" eaLnBrk="1" latinLnBrk="0" hangingPunct="1">
        <a:spcBef>
          <a:spcPct val="20000"/>
        </a:spcBef>
        <a:buFont typeface="Arial"/>
        <a:buChar char="»"/>
        <a:defRPr sz="2000" kern="1200">
          <a:solidFill>
            <a:schemeClr val="tx1"/>
          </a:solidFill>
          <a:latin typeface="Trebuchet MS"/>
          <a:ea typeface="+mn-ea"/>
          <a:cs typeface="Trebuchet M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i-FI"/>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A7AAD77-E012-4221-83A5-D7ADEB8D241A}"/>
              </a:ext>
            </a:extLst>
          </p:cNvPr>
          <p:cNvSpPr>
            <a:spLocks noGrp="1"/>
          </p:cNvSpPr>
          <p:nvPr>
            <p:ph type="title"/>
          </p:nvPr>
        </p:nvSpPr>
        <p:spPr>
          <a:xfrm>
            <a:off x="1853390" y="762946"/>
            <a:ext cx="9125505" cy="90945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201F2BC0-DD14-447B-BE79-5BFE77A3D519}"/>
              </a:ext>
            </a:extLst>
          </p:cNvPr>
          <p:cNvSpPr>
            <a:spLocks noGrp="1"/>
          </p:cNvSpPr>
          <p:nvPr>
            <p:ph type="body" idx="1"/>
          </p:nvPr>
        </p:nvSpPr>
        <p:spPr>
          <a:xfrm>
            <a:off x="1853390" y="1807336"/>
            <a:ext cx="9125505"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Kuva 7">
            <a:extLst>
              <a:ext uri="{FF2B5EF4-FFF2-40B4-BE49-F238E27FC236}">
                <a16:creationId xmlns:a16="http://schemas.microsoft.com/office/drawing/2014/main" id="{235314FF-C2D7-405B-A15B-6B537B96F66D}"/>
              </a:ext>
              <a:ext uri="{C183D7F6-B498-43B3-948B-1728B52AA6E4}">
                <adec:decorative xmlns:adec="http://schemas.microsoft.com/office/drawing/2017/decorative" val="1"/>
              </a:ext>
            </a:extLst>
          </p:cNvPr>
          <p:cNvPicPr>
            <a:picLocks noChangeAspect="1"/>
          </p:cNvPicPr>
          <p:nvPr userDrawn="1"/>
        </p:nvPicPr>
        <p:blipFill>
          <a:blip r:embed="rId13"/>
          <a:stretch>
            <a:fillRect/>
          </a:stretch>
        </p:blipFill>
        <p:spPr>
          <a:xfrm>
            <a:off x="266216" y="552066"/>
            <a:ext cx="613457" cy="515001"/>
          </a:xfrm>
          <a:prstGeom prst="rect">
            <a:avLst/>
          </a:prstGeom>
        </p:spPr>
      </p:pic>
      <p:cxnSp>
        <p:nvCxnSpPr>
          <p:cNvPr id="10" name="Suora yhdysviiva 9">
            <a:extLst>
              <a:ext uri="{FF2B5EF4-FFF2-40B4-BE49-F238E27FC236}">
                <a16:creationId xmlns:a16="http://schemas.microsoft.com/office/drawing/2014/main" id="{8AE9BA5D-CB1F-42B4-95FA-B46C48732C58}"/>
              </a:ext>
            </a:extLst>
          </p:cNvPr>
          <p:cNvCxnSpPr/>
          <p:nvPr userDrawn="1"/>
        </p:nvCxnSpPr>
        <p:spPr>
          <a:xfrm>
            <a:off x="1143621" y="557760"/>
            <a:ext cx="0" cy="573650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Otsikon paikkamerkki 1">
            <a:extLst>
              <a:ext uri="{FF2B5EF4-FFF2-40B4-BE49-F238E27FC236}">
                <a16:creationId xmlns:a16="http://schemas.microsoft.com/office/drawing/2014/main" id="{D46541F2-4707-411E-95DC-D2E9D2D2FAB4}"/>
              </a:ext>
              <a:ext uri="{C183D7F6-B498-43B3-948B-1728B52AA6E4}">
                <adec:decorative xmlns:adec="http://schemas.microsoft.com/office/drawing/2017/decorative" val="1"/>
              </a:ext>
            </a:extLst>
          </p:cNvPr>
          <p:cNvSpPr txBox="1">
            <a:spLocks/>
          </p:cNvSpPr>
          <p:nvPr userDrawn="1"/>
        </p:nvSpPr>
        <p:spPr>
          <a:xfrm>
            <a:off x="380411" y="1298695"/>
            <a:ext cx="476113" cy="5241000"/>
          </a:xfrm>
          <a:prstGeom prst="rect">
            <a:avLst/>
          </a:prstGeom>
        </p:spPr>
        <p:txBody>
          <a:bodyPr vert="vert270" lIns="91440" tIns="45720" rIns="91440" bIns="45720" numCol="1"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R="0" algn="r" rtl="0"/>
            <a:r>
              <a:rPr lang="fi-FI" sz="900" b="0" i="0" u="none" strike="noStrike" spc="300" baseline="30000">
                <a:solidFill>
                  <a:schemeClr val="tx1"/>
                </a:solidFill>
                <a:latin typeface="Arial" panose="020B0604020202020204" pitchFamily="34" charset="0"/>
              </a:rPr>
              <a:t>ÖSTERBOTTENS VÄLFÄRDSOMRÅDE </a:t>
            </a:r>
            <a:r>
              <a:rPr lang="fi-FI" sz="900" b="0" i="0" u="none" strike="noStrike" spc="300" baseline="30000">
                <a:solidFill>
                  <a:schemeClr val="accent5"/>
                </a:solidFill>
                <a:latin typeface="Arial" panose="020B0604020202020204" pitchFamily="34" charset="0"/>
              </a:rPr>
              <a:t>| POHJANMAAN HYVINVOINTIALUE </a:t>
            </a:r>
          </a:p>
        </p:txBody>
      </p:sp>
    </p:spTree>
    <p:extLst>
      <p:ext uri="{BB962C8B-B14F-4D97-AF65-F5344CB8AC3E}">
        <p14:creationId xmlns:p14="http://schemas.microsoft.com/office/powerpoint/2010/main" val="289824278"/>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4125"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A7AAD77-E012-4221-83A5-D7ADEB8D241A}"/>
              </a:ext>
            </a:extLst>
          </p:cNvPr>
          <p:cNvSpPr>
            <a:spLocks noGrp="1"/>
          </p:cNvSpPr>
          <p:nvPr>
            <p:ph type="title"/>
          </p:nvPr>
        </p:nvSpPr>
        <p:spPr>
          <a:xfrm>
            <a:off x="1853390" y="762946"/>
            <a:ext cx="9125505" cy="90945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201F2BC0-DD14-447B-BE79-5BFE77A3D519}"/>
              </a:ext>
            </a:extLst>
          </p:cNvPr>
          <p:cNvSpPr>
            <a:spLocks noGrp="1"/>
          </p:cNvSpPr>
          <p:nvPr>
            <p:ph type="body" idx="1"/>
          </p:nvPr>
        </p:nvSpPr>
        <p:spPr>
          <a:xfrm>
            <a:off x="1853390" y="1807336"/>
            <a:ext cx="9125505"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Kuva 7">
            <a:extLst>
              <a:ext uri="{FF2B5EF4-FFF2-40B4-BE49-F238E27FC236}">
                <a16:creationId xmlns:a16="http://schemas.microsoft.com/office/drawing/2014/main" id="{235314FF-C2D7-405B-A15B-6B537B96F66D}"/>
              </a:ext>
              <a:ext uri="{C183D7F6-B498-43B3-948B-1728B52AA6E4}">
                <adec:decorative xmlns:adec="http://schemas.microsoft.com/office/drawing/2017/decorative" val="1"/>
              </a:ext>
            </a:extLst>
          </p:cNvPr>
          <p:cNvPicPr>
            <a:picLocks noChangeAspect="1"/>
          </p:cNvPicPr>
          <p:nvPr userDrawn="1"/>
        </p:nvPicPr>
        <p:blipFill>
          <a:blip r:embed="rId16"/>
          <a:stretch>
            <a:fillRect/>
          </a:stretch>
        </p:blipFill>
        <p:spPr>
          <a:xfrm>
            <a:off x="266216" y="552066"/>
            <a:ext cx="613457" cy="515001"/>
          </a:xfrm>
          <a:prstGeom prst="rect">
            <a:avLst/>
          </a:prstGeom>
        </p:spPr>
      </p:pic>
      <p:cxnSp>
        <p:nvCxnSpPr>
          <p:cNvPr id="10" name="Suora yhdysviiva 9">
            <a:extLst>
              <a:ext uri="{FF2B5EF4-FFF2-40B4-BE49-F238E27FC236}">
                <a16:creationId xmlns:a16="http://schemas.microsoft.com/office/drawing/2014/main" id="{8AE9BA5D-CB1F-42B4-95FA-B46C48732C58}"/>
              </a:ext>
            </a:extLst>
          </p:cNvPr>
          <p:cNvCxnSpPr/>
          <p:nvPr userDrawn="1"/>
        </p:nvCxnSpPr>
        <p:spPr>
          <a:xfrm>
            <a:off x="1143621" y="557760"/>
            <a:ext cx="0" cy="5736508"/>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 name="Otsikon paikkamerkki 1">
            <a:extLst>
              <a:ext uri="{FF2B5EF4-FFF2-40B4-BE49-F238E27FC236}">
                <a16:creationId xmlns:a16="http://schemas.microsoft.com/office/drawing/2014/main" id="{D46541F2-4707-411E-95DC-D2E9D2D2FAB4}"/>
              </a:ext>
              <a:ext uri="{C183D7F6-B498-43B3-948B-1728B52AA6E4}">
                <adec:decorative xmlns:adec="http://schemas.microsoft.com/office/drawing/2017/decorative" val="1"/>
              </a:ext>
            </a:extLst>
          </p:cNvPr>
          <p:cNvSpPr txBox="1">
            <a:spLocks/>
          </p:cNvSpPr>
          <p:nvPr userDrawn="1"/>
        </p:nvSpPr>
        <p:spPr>
          <a:xfrm>
            <a:off x="380411" y="1298695"/>
            <a:ext cx="476113" cy="5241000"/>
          </a:xfrm>
          <a:prstGeom prst="rect">
            <a:avLst/>
          </a:prstGeom>
        </p:spPr>
        <p:txBody>
          <a:bodyPr vert="vert270" lIns="91440" tIns="45720" rIns="91440" bIns="45720" numCol="1"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R="0" algn="r" rtl="0"/>
            <a:r>
              <a:rPr lang="fi-FI" sz="900" b="0" i="0" u="none" strike="noStrike" spc="300" baseline="30000">
                <a:solidFill>
                  <a:schemeClr val="tx1"/>
                </a:solidFill>
                <a:latin typeface="Arial" panose="020B0604020202020204" pitchFamily="34" charset="0"/>
              </a:rPr>
              <a:t>ÖSTERBOTTENS VÄLFÄRDSOMRÅDE </a:t>
            </a:r>
            <a:r>
              <a:rPr lang="fi-FI" sz="900" b="0" i="0" u="none" strike="noStrike" spc="300" baseline="30000">
                <a:solidFill>
                  <a:schemeClr val="accent5"/>
                </a:solidFill>
                <a:latin typeface="Arial" panose="020B0604020202020204" pitchFamily="34" charset="0"/>
              </a:rPr>
              <a:t>| POHJANMAAN HYVINVOINTIALUE </a:t>
            </a:r>
          </a:p>
        </p:txBody>
      </p:sp>
    </p:spTree>
    <p:extLst>
      <p:ext uri="{BB962C8B-B14F-4D97-AF65-F5344CB8AC3E}">
        <p14:creationId xmlns:p14="http://schemas.microsoft.com/office/powerpoint/2010/main" val="2416463100"/>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 id="2147484122" r:id="rId12"/>
    <p:sldLayoutId id="2147484123" r:id="rId13"/>
    <p:sldLayoutId id="2147484124" r:id="rId14"/>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A7AAD77-E012-4221-83A5-D7ADEB8D241A}"/>
              </a:ext>
            </a:extLst>
          </p:cNvPr>
          <p:cNvSpPr>
            <a:spLocks noGrp="1"/>
          </p:cNvSpPr>
          <p:nvPr>
            <p:ph type="title"/>
          </p:nvPr>
        </p:nvSpPr>
        <p:spPr>
          <a:xfrm>
            <a:off x="1853390" y="762946"/>
            <a:ext cx="9125505" cy="90945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201F2BC0-DD14-447B-BE79-5BFE77A3D519}"/>
              </a:ext>
            </a:extLst>
          </p:cNvPr>
          <p:cNvSpPr>
            <a:spLocks noGrp="1"/>
          </p:cNvSpPr>
          <p:nvPr>
            <p:ph type="body" idx="1"/>
          </p:nvPr>
        </p:nvSpPr>
        <p:spPr>
          <a:xfrm>
            <a:off x="1853390" y="1807336"/>
            <a:ext cx="9125505"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Kuva 7">
            <a:extLst>
              <a:ext uri="{FF2B5EF4-FFF2-40B4-BE49-F238E27FC236}">
                <a16:creationId xmlns:a16="http://schemas.microsoft.com/office/drawing/2014/main" id="{235314FF-C2D7-405B-A15B-6B537B96F66D}"/>
              </a:ext>
              <a:ext uri="{C183D7F6-B498-43B3-948B-1728B52AA6E4}">
                <adec:decorative xmlns:adec="http://schemas.microsoft.com/office/drawing/2017/decorative" val="1"/>
              </a:ext>
            </a:extLst>
          </p:cNvPr>
          <p:cNvPicPr>
            <a:picLocks noChangeAspect="1"/>
          </p:cNvPicPr>
          <p:nvPr userDrawn="1"/>
        </p:nvPicPr>
        <p:blipFill>
          <a:blip r:embed="rId16"/>
          <a:stretch>
            <a:fillRect/>
          </a:stretch>
        </p:blipFill>
        <p:spPr>
          <a:xfrm>
            <a:off x="266216" y="552066"/>
            <a:ext cx="613457" cy="515001"/>
          </a:xfrm>
          <a:prstGeom prst="rect">
            <a:avLst/>
          </a:prstGeom>
        </p:spPr>
      </p:pic>
      <p:cxnSp>
        <p:nvCxnSpPr>
          <p:cNvPr id="10" name="Suora yhdysviiva 9">
            <a:extLst>
              <a:ext uri="{FF2B5EF4-FFF2-40B4-BE49-F238E27FC236}">
                <a16:creationId xmlns:a16="http://schemas.microsoft.com/office/drawing/2014/main" id="{8AE9BA5D-CB1F-42B4-95FA-B46C48732C58}"/>
              </a:ext>
            </a:extLst>
          </p:cNvPr>
          <p:cNvCxnSpPr/>
          <p:nvPr userDrawn="1"/>
        </p:nvCxnSpPr>
        <p:spPr>
          <a:xfrm>
            <a:off x="1143621" y="557760"/>
            <a:ext cx="0" cy="573650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1" name="Otsikon paikkamerkki 1">
            <a:extLst>
              <a:ext uri="{FF2B5EF4-FFF2-40B4-BE49-F238E27FC236}">
                <a16:creationId xmlns:a16="http://schemas.microsoft.com/office/drawing/2014/main" id="{D5D4B195-9A4B-4226-8C21-060A5ED30A41}"/>
              </a:ext>
              <a:ext uri="{C183D7F6-B498-43B3-948B-1728B52AA6E4}">
                <adec:decorative xmlns:adec="http://schemas.microsoft.com/office/drawing/2017/decorative" val="1"/>
              </a:ext>
            </a:extLst>
          </p:cNvPr>
          <p:cNvSpPr txBox="1">
            <a:spLocks/>
          </p:cNvSpPr>
          <p:nvPr userDrawn="1"/>
        </p:nvSpPr>
        <p:spPr>
          <a:xfrm>
            <a:off x="380411" y="1298695"/>
            <a:ext cx="476113" cy="5241000"/>
          </a:xfrm>
          <a:prstGeom prst="rect">
            <a:avLst/>
          </a:prstGeom>
        </p:spPr>
        <p:txBody>
          <a:bodyPr vert="vert270" lIns="91440" tIns="45720" rIns="91440" bIns="45720" numCol="1"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R="0" algn="r" rtl="0"/>
            <a:r>
              <a:rPr lang="fi-FI" sz="900" b="0" i="0" u="none" strike="noStrike" spc="300" baseline="30000">
                <a:solidFill>
                  <a:schemeClr val="tx1"/>
                </a:solidFill>
                <a:latin typeface="Arial" panose="020B0604020202020204" pitchFamily="34" charset="0"/>
              </a:rPr>
              <a:t>ÖSTERBOTTENS VÄLFÄRDSOMRÅDE </a:t>
            </a:r>
            <a:r>
              <a:rPr lang="fi-FI" sz="900" b="0" i="0" u="none" strike="noStrike" spc="300" baseline="30000">
                <a:solidFill>
                  <a:schemeClr val="accent2"/>
                </a:solidFill>
                <a:latin typeface="Arial" panose="020B0604020202020204" pitchFamily="34" charset="0"/>
              </a:rPr>
              <a:t>| POHJANMAAN HYVINVOINTIALUE </a:t>
            </a:r>
          </a:p>
        </p:txBody>
      </p:sp>
    </p:spTree>
    <p:extLst>
      <p:ext uri="{BB962C8B-B14F-4D97-AF65-F5344CB8AC3E}">
        <p14:creationId xmlns:p14="http://schemas.microsoft.com/office/powerpoint/2010/main" val="286446625"/>
      </p:ext>
    </p:extLst>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 id="2147484139" r:id="rId13"/>
    <p:sldLayoutId id="2147484140" r:id="rId14"/>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a:extLst>
              <a:ext uri="{FF2B5EF4-FFF2-40B4-BE49-F238E27FC236}">
                <a16:creationId xmlns:a16="http://schemas.microsoft.com/office/drawing/2014/main" id="{DA7AAD77-E012-4221-83A5-D7ADEB8D241A}"/>
              </a:ext>
            </a:extLst>
          </p:cNvPr>
          <p:cNvSpPr>
            <a:spLocks noGrp="1"/>
          </p:cNvSpPr>
          <p:nvPr>
            <p:ph type="title"/>
          </p:nvPr>
        </p:nvSpPr>
        <p:spPr>
          <a:xfrm>
            <a:off x="1853390" y="762946"/>
            <a:ext cx="9125505" cy="909453"/>
          </a:xfrm>
          <a:prstGeom prst="rect">
            <a:avLst/>
          </a:prstGeom>
        </p:spPr>
        <p:txBody>
          <a:bodyPr vert="horz" lIns="91440" tIns="45720" rIns="91440" bIns="45720" rtlCol="0" anchor="ctr">
            <a:normAutofit/>
          </a:bodyPr>
          <a:lstStyle/>
          <a:p>
            <a:r>
              <a:rPr lang="fi-FI"/>
              <a:t>Muokkaa </a:t>
            </a:r>
            <a:r>
              <a:rPr lang="fi-FI" err="1"/>
              <a:t>ots</a:t>
            </a:r>
            <a:r>
              <a:rPr lang="fi-FI"/>
              <a:t>. </a:t>
            </a:r>
            <a:r>
              <a:rPr lang="fi-FI" err="1"/>
              <a:t>perustyyl</a:t>
            </a:r>
            <a:r>
              <a:rPr lang="fi-FI"/>
              <a:t>. </a:t>
            </a:r>
            <a:r>
              <a:rPr lang="fi-FI" err="1"/>
              <a:t>napsautt</a:t>
            </a:r>
            <a:r>
              <a:rPr lang="fi-FI"/>
              <a:t>.</a:t>
            </a:r>
          </a:p>
        </p:txBody>
      </p:sp>
      <p:sp>
        <p:nvSpPr>
          <p:cNvPr id="3" name="Tekstin paikkamerkki 2">
            <a:extLst>
              <a:ext uri="{FF2B5EF4-FFF2-40B4-BE49-F238E27FC236}">
                <a16:creationId xmlns:a16="http://schemas.microsoft.com/office/drawing/2014/main" id="{201F2BC0-DD14-447B-BE79-5BFE77A3D519}"/>
              </a:ext>
            </a:extLst>
          </p:cNvPr>
          <p:cNvSpPr>
            <a:spLocks noGrp="1"/>
          </p:cNvSpPr>
          <p:nvPr>
            <p:ph type="body" idx="1"/>
          </p:nvPr>
        </p:nvSpPr>
        <p:spPr>
          <a:xfrm>
            <a:off x="1853390" y="1807336"/>
            <a:ext cx="9125505" cy="4351338"/>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pic>
        <p:nvPicPr>
          <p:cNvPr id="8" name="Kuva 7">
            <a:extLst>
              <a:ext uri="{FF2B5EF4-FFF2-40B4-BE49-F238E27FC236}">
                <a16:creationId xmlns:a16="http://schemas.microsoft.com/office/drawing/2014/main" id="{235314FF-C2D7-405B-A15B-6B537B96F66D}"/>
              </a:ext>
              <a:ext uri="{C183D7F6-B498-43B3-948B-1728B52AA6E4}">
                <adec:decorative xmlns:adec="http://schemas.microsoft.com/office/drawing/2017/decorative" val="1"/>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266216" y="552066"/>
            <a:ext cx="613457" cy="515001"/>
          </a:xfrm>
          <a:prstGeom prst="rect">
            <a:avLst/>
          </a:prstGeom>
        </p:spPr>
      </p:pic>
      <p:cxnSp>
        <p:nvCxnSpPr>
          <p:cNvPr id="10" name="Suora yhdysviiva 9">
            <a:extLst>
              <a:ext uri="{FF2B5EF4-FFF2-40B4-BE49-F238E27FC236}">
                <a16:creationId xmlns:a16="http://schemas.microsoft.com/office/drawing/2014/main" id="{8AE9BA5D-CB1F-42B4-95FA-B46C48732C58}"/>
              </a:ext>
            </a:extLst>
          </p:cNvPr>
          <p:cNvCxnSpPr/>
          <p:nvPr userDrawn="1"/>
        </p:nvCxnSpPr>
        <p:spPr>
          <a:xfrm>
            <a:off x="1143621" y="557760"/>
            <a:ext cx="0" cy="5736508"/>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1" name="Otsikon paikkamerkki 1">
            <a:extLst>
              <a:ext uri="{FF2B5EF4-FFF2-40B4-BE49-F238E27FC236}">
                <a16:creationId xmlns:a16="http://schemas.microsoft.com/office/drawing/2014/main" id="{D5D4B195-9A4B-4226-8C21-060A5ED30A41}"/>
              </a:ext>
              <a:ext uri="{C183D7F6-B498-43B3-948B-1728B52AA6E4}">
                <adec:decorative xmlns:adec="http://schemas.microsoft.com/office/drawing/2017/decorative" val="1"/>
              </a:ext>
            </a:extLst>
          </p:cNvPr>
          <p:cNvSpPr txBox="1">
            <a:spLocks/>
          </p:cNvSpPr>
          <p:nvPr userDrawn="1"/>
        </p:nvSpPr>
        <p:spPr>
          <a:xfrm>
            <a:off x="380411" y="1298695"/>
            <a:ext cx="476113" cy="5241000"/>
          </a:xfrm>
          <a:prstGeom prst="rect">
            <a:avLst/>
          </a:prstGeom>
        </p:spPr>
        <p:txBody>
          <a:bodyPr vert="vert270" lIns="91440" tIns="45720" rIns="91440" bIns="45720" numCol="1" rtlCol="0" anchor="ctr">
            <a:normAutofit/>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R="0" algn="r" rtl="0"/>
            <a:r>
              <a:rPr lang="fi-FI" sz="900" b="0" i="0" u="none" strike="noStrike" spc="300" baseline="30000">
                <a:solidFill>
                  <a:schemeClr val="tx1"/>
                </a:solidFill>
                <a:latin typeface="Arial" panose="020B0604020202020204" pitchFamily="34" charset="0"/>
              </a:rPr>
              <a:t>ÖSTERBOTTENS VÄLFÄRDSOMRÅDE </a:t>
            </a:r>
            <a:r>
              <a:rPr lang="fi-FI" sz="900" b="0" i="0" u="none" strike="noStrike" spc="300" baseline="30000">
                <a:solidFill>
                  <a:schemeClr val="accent2"/>
                </a:solidFill>
                <a:latin typeface="Arial" panose="020B0604020202020204" pitchFamily="34" charset="0"/>
              </a:rPr>
              <a:t>| POHJANMAAN HYVINVOINTIALUE </a:t>
            </a:r>
          </a:p>
        </p:txBody>
      </p:sp>
    </p:spTree>
    <p:extLst>
      <p:ext uri="{BB962C8B-B14F-4D97-AF65-F5344CB8AC3E}">
        <p14:creationId xmlns:p14="http://schemas.microsoft.com/office/powerpoint/2010/main" val="3221099646"/>
      </p:ext>
    </p:extLst>
  </p:cSld>
  <p:clrMap bg1="lt1" tx1="dk1" bg2="lt2" tx2="dk2" accent1="accent1" accent2="accent2" accent3="accent3" accent4="accent4" accent5="accent5" accent6="accent6" hlink="hlink" folHlink="folHlink"/>
  <p:sldLayoutIdLst>
    <p:sldLayoutId id="2147484142" r:id="rId1"/>
    <p:sldLayoutId id="2147484143" r:id="rId2"/>
    <p:sldLayoutId id="2147484144" r:id="rId3"/>
    <p:sldLayoutId id="2147484145" r:id="rId4"/>
    <p:sldLayoutId id="2147484146" r:id="rId5"/>
    <p:sldLayoutId id="2147484147" r:id="rId6"/>
    <p:sldLayoutId id="2147484148" r:id="rId7"/>
    <p:sldLayoutId id="2147484149" r:id="rId8"/>
    <p:sldLayoutId id="2147484150" r:id="rId9"/>
    <p:sldLayoutId id="2147484151" r:id="rId10"/>
    <p:sldLayoutId id="2147484152" r:id="rId11"/>
    <p:sldLayoutId id="2147484153" r:id="rId12"/>
    <p:sldLayoutId id="2147484154" r:id="rId13"/>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6.xml"/></Relationships>
</file>

<file path=ppt/slides/_rels/slide100.xml.rels><?xml version="1.0" encoding="UTF-8" standalone="yes"?>
<Relationships xmlns="http://schemas.openxmlformats.org/package/2006/relationships"><Relationship Id="rId3" Type="http://schemas.openxmlformats.org/officeDocument/2006/relationships/hyperlink" Target="https://www.finlex.fi/fi/laki/ajantasa/2010/20101326" TargetMode="External"/><Relationship Id="rId2" Type="http://schemas.openxmlformats.org/officeDocument/2006/relationships/hyperlink" Target="https://www.finlex.fi/sv/laki/ajantasa/2010/20101326#L6P51" TargetMode="External"/><Relationship Id="rId1" Type="http://schemas.openxmlformats.org/officeDocument/2006/relationships/slideLayout" Target="../slideLayouts/slideLayout8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10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openxmlformats.org/officeDocument/2006/relationships/image" Target="../media/image63.png"/><Relationship Id="rId3" Type="http://schemas.openxmlformats.org/officeDocument/2006/relationships/image" Target="../media/image48.png"/><Relationship Id="rId21" Type="http://schemas.openxmlformats.org/officeDocument/2006/relationships/image" Target="../media/image66.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2.png"/><Relationship Id="rId2" Type="http://schemas.openxmlformats.org/officeDocument/2006/relationships/image" Target="../media/image47.png"/><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slideLayout" Target="../slideLayouts/slideLayout34.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png"/><Relationship Id="rId19" Type="http://schemas.openxmlformats.org/officeDocument/2006/relationships/image" Target="../media/image64.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8.png"/><Relationship Id="rId18" Type="http://schemas.openxmlformats.org/officeDocument/2006/relationships/image" Target="../media/image63.png"/><Relationship Id="rId3" Type="http://schemas.openxmlformats.org/officeDocument/2006/relationships/image" Target="../media/image48.png"/><Relationship Id="rId21" Type="http://schemas.openxmlformats.org/officeDocument/2006/relationships/image" Target="../media/image66.png"/><Relationship Id="rId7" Type="http://schemas.openxmlformats.org/officeDocument/2006/relationships/image" Target="../media/image52.png"/><Relationship Id="rId12" Type="http://schemas.openxmlformats.org/officeDocument/2006/relationships/image" Target="../media/image57.png"/><Relationship Id="rId17" Type="http://schemas.openxmlformats.org/officeDocument/2006/relationships/image" Target="../media/image62.png"/><Relationship Id="rId2" Type="http://schemas.openxmlformats.org/officeDocument/2006/relationships/image" Target="../media/image47.png"/><Relationship Id="rId16" Type="http://schemas.openxmlformats.org/officeDocument/2006/relationships/image" Target="../media/image61.png"/><Relationship Id="rId20" Type="http://schemas.openxmlformats.org/officeDocument/2006/relationships/image" Target="../media/image65.png"/><Relationship Id="rId1" Type="http://schemas.openxmlformats.org/officeDocument/2006/relationships/slideLayout" Target="../slideLayouts/slideLayout34.xml"/><Relationship Id="rId6" Type="http://schemas.openxmlformats.org/officeDocument/2006/relationships/image" Target="../media/image51.png"/><Relationship Id="rId11" Type="http://schemas.openxmlformats.org/officeDocument/2006/relationships/image" Target="../media/image56.png"/><Relationship Id="rId5" Type="http://schemas.openxmlformats.org/officeDocument/2006/relationships/image" Target="../media/image50.png"/><Relationship Id="rId15" Type="http://schemas.openxmlformats.org/officeDocument/2006/relationships/image" Target="../media/image60.png"/><Relationship Id="rId10" Type="http://schemas.openxmlformats.org/officeDocument/2006/relationships/image" Target="../media/image55.png"/><Relationship Id="rId19" Type="http://schemas.openxmlformats.org/officeDocument/2006/relationships/image" Target="../media/image64.png"/><Relationship Id="rId4" Type="http://schemas.openxmlformats.org/officeDocument/2006/relationships/image" Target="../media/image49.png"/><Relationship Id="rId9" Type="http://schemas.openxmlformats.org/officeDocument/2006/relationships/image" Target="../media/image54.png"/><Relationship Id="rId14" Type="http://schemas.openxmlformats.org/officeDocument/2006/relationships/image" Target="../media/image59.png"/></Relationships>
</file>

<file path=ppt/slides/_rels/slide21.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36.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2" Type="http://schemas.openxmlformats.org/officeDocument/2006/relationships/image" Target="../media/image67.png"/><Relationship Id="rId1" Type="http://schemas.openxmlformats.org/officeDocument/2006/relationships/slideLayout" Target="../slideLayouts/slideLayout36.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4.png"/><Relationship Id="rId2" Type="http://schemas.openxmlformats.org/officeDocument/2006/relationships/diagramData" Target="../diagrams/data1.xml"/><Relationship Id="rId1" Type="http://schemas.openxmlformats.org/officeDocument/2006/relationships/slideLayout" Target="../slideLayouts/slideLayout3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74.png"/><Relationship Id="rId2" Type="http://schemas.openxmlformats.org/officeDocument/2006/relationships/diagramData" Target="../diagrams/data2.xml"/><Relationship Id="rId1" Type="http://schemas.openxmlformats.org/officeDocument/2006/relationships/slideLayout" Target="../slideLayouts/slideLayout3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75.png"/><Relationship Id="rId2" Type="http://schemas.openxmlformats.org/officeDocument/2006/relationships/diagramData" Target="../diagrams/data3.xml"/><Relationship Id="rId1" Type="http://schemas.openxmlformats.org/officeDocument/2006/relationships/slideLayout" Target="../slideLayouts/slideLayout6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75.png"/><Relationship Id="rId2" Type="http://schemas.openxmlformats.org/officeDocument/2006/relationships/diagramData" Target="../diagrams/data4.xml"/><Relationship Id="rId1" Type="http://schemas.openxmlformats.org/officeDocument/2006/relationships/slideLayout" Target="../slideLayouts/slideLayout6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7.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49.xml.rels><?xml version="1.0" encoding="UTF-8" standalone="yes"?>
<Relationships xmlns="http://schemas.openxmlformats.org/package/2006/relationships"><Relationship Id="rId2" Type="http://schemas.openxmlformats.org/officeDocument/2006/relationships/hyperlink" Target="https://thl.fi/fi/web/hyvinvoinnin-ja-terveyden-edistamisen-johtaminen/hyvinvointijohtaminen/alueellinen-hyvinvointijohtaminen/hyte-kerroin-kannustin-hyvinvointialueille/prosessi-indikaattorit" TargetMode="External"/><Relationship Id="rId1" Type="http://schemas.openxmlformats.org/officeDocument/2006/relationships/slideLayout" Target="../slideLayouts/slideLayout7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50.xml.rels><?xml version="1.0" encoding="UTF-8" standalone="yes"?>
<Relationships xmlns="http://schemas.openxmlformats.org/package/2006/relationships"><Relationship Id="rId2" Type="http://schemas.openxmlformats.org/officeDocument/2006/relationships/hyperlink" Target="https://thl.fi/fi/web/hyvinvoinnin-ja-terveyden-edistamisen-johtaminen/hyvinvointijohtaminen/alueellinen-hyvinvointijohtaminen/hyte-kerroin-kannustin-hyvinvointialueille/prosessi-indikaattorit" TargetMode="External"/><Relationship Id="rId1" Type="http://schemas.openxmlformats.org/officeDocument/2006/relationships/slideLayout" Target="../slideLayouts/slideLayout70.xml"/></Relationships>
</file>

<file path=ppt/slides/_rels/slide51.xml.rels><?xml version="1.0" encoding="UTF-8" standalone="yes"?>
<Relationships xmlns="http://schemas.openxmlformats.org/package/2006/relationships"><Relationship Id="rId2" Type="http://schemas.openxmlformats.org/officeDocument/2006/relationships/hyperlink" Target="https://thl.fi/fi/web/hyvinvoinnin-ja-terveyden-edistamisen-johtaminen/hyvinvointijohtaminen/alueellinen-hyvinvointijohtaminen/hyte-kerroin-kannustin-hyvinvointialueille/tulosindikaattorit" TargetMode="External"/><Relationship Id="rId1" Type="http://schemas.openxmlformats.org/officeDocument/2006/relationships/slideLayout" Target="../slideLayouts/slideLayout70.xml"/></Relationships>
</file>

<file path=ppt/slides/_rels/slide52.xml.rels><?xml version="1.0" encoding="UTF-8" standalone="yes"?>
<Relationships xmlns="http://schemas.openxmlformats.org/package/2006/relationships"><Relationship Id="rId2" Type="http://schemas.openxmlformats.org/officeDocument/2006/relationships/hyperlink" Target="https://thl.fi/fi/web/hyvinvoinnin-ja-terveyden-edistamisen-johtaminen/hyvinvointijohtaminen/alueellinen-hyvinvointijohtaminen/hyte-kerroin-kannustin-hyvinvointialueille/tulosindikaattorit" TargetMode="External"/><Relationship Id="rId1" Type="http://schemas.openxmlformats.org/officeDocument/2006/relationships/slideLayout" Target="../slideLayouts/slideLayout7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56.xml"/><Relationship Id="rId6" Type="http://schemas.openxmlformats.org/officeDocument/2006/relationships/image" Target="../media/image39.png"/><Relationship Id="rId11" Type="http://schemas.openxmlformats.org/officeDocument/2006/relationships/image" Target="../media/image44.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69.xml.rels><?xml version="1.0" encoding="UTF-8" standalone="yes"?>
<Relationships xmlns="http://schemas.openxmlformats.org/package/2006/relationships"><Relationship Id="rId3" Type="http://schemas.openxmlformats.org/officeDocument/2006/relationships/chart" Target="../charts/chart1.xml"/><Relationship Id="rId2" Type="http://schemas.microsoft.com/office/2018/10/relationships/comments" Target="../comments/modernComment_313_F07B4622.xml"/><Relationship Id="rId1" Type="http://schemas.openxmlformats.org/officeDocument/2006/relationships/slideLayout" Target="../slideLayouts/slideLayout74.xml"/></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5.png"/><Relationship Id="rId7" Type="http://schemas.openxmlformats.org/officeDocument/2006/relationships/image" Target="../media/image40.png"/><Relationship Id="rId2" Type="http://schemas.openxmlformats.org/officeDocument/2006/relationships/image" Target="../media/image45.jpeg"/><Relationship Id="rId1" Type="http://schemas.openxmlformats.org/officeDocument/2006/relationships/slideLayout" Target="../slideLayouts/slideLayout56.xml"/><Relationship Id="rId6" Type="http://schemas.openxmlformats.org/officeDocument/2006/relationships/image" Target="../media/image38.png"/><Relationship Id="rId11" Type="http://schemas.openxmlformats.org/officeDocument/2006/relationships/image" Target="../media/image44.png"/><Relationship Id="rId5" Type="http://schemas.openxmlformats.org/officeDocument/2006/relationships/image" Target="../media/image37.png"/><Relationship Id="rId10" Type="http://schemas.openxmlformats.org/officeDocument/2006/relationships/image" Target="../media/image43.png"/><Relationship Id="rId4" Type="http://schemas.openxmlformats.org/officeDocument/2006/relationships/image" Target="../media/image36.png"/><Relationship Id="rId9" Type="http://schemas.openxmlformats.org/officeDocument/2006/relationships/image" Target="../media/image42.png"/></Relationships>
</file>

<file path=ppt/slides/_rels/slide7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78.xml"/><Relationship Id="rId4" Type="http://schemas.openxmlformats.org/officeDocument/2006/relationships/chart" Target="../charts/char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7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83.xml"/><Relationship Id="rId4" Type="http://schemas.openxmlformats.org/officeDocument/2006/relationships/chart" Target="../charts/chart7.xml"/></Relationships>
</file>

<file path=ppt/slides/_rels/slide7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83.xml"/><Relationship Id="rId4" Type="http://schemas.openxmlformats.org/officeDocument/2006/relationships/chart" Target="../charts/chart10.xml"/></Relationships>
</file>

<file path=ppt/slides/_rels/slide7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83.xml"/></Relationships>
</file>

<file path=ppt/slides/_rels/slide75.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83.xml"/></Relationships>
</file>

<file path=ppt/slides/_rels/slide76.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83.xml"/></Relationships>
</file>

<file path=ppt/slides/_rels/slide7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83.xml"/><Relationship Id="rId5" Type="http://schemas.openxmlformats.org/officeDocument/2006/relationships/chart" Target="../charts/chart20.xml"/><Relationship Id="rId4" Type="http://schemas.openxmlformats.org/officeDocument/2006/relationships/chart" Target="../charts/chart19.xml"/></Relationships>
</file>

<file path=ppt/slides/_rels/slide7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83.xml"/><Relationship Id="rId4" Type="http://schemas.openxmlformats.org/officeDocument/2006/relationships/chart" Target="../charts/chart2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8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chart" Target="../charts/chart24.xml"/><Relationship Id="rId1" Type="http://schemas.openxmlformats.org/officeDocument/2006/relationships/slideLayout" Target="../slideLayouts/slideLayout81.xml"/><Relationship Id="rId5" Type="http://schemas.openxmlformats.org/officeDocument/2006/relationships/chart" Target="../charts/chart27.xml"/><Relationship Id="rId4" Type="http://schemas.openxmlformats.org/officeDocument/2006/relationships/chart" Target="../charts/chart26.xml"/></Relationships>
</file>

<file path=ppt/slides/_rels/slide81.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chart" Target="../charts/chart28.xml"/><Relationship Id="rId1" Type="http://schemas.openxmlformats.org/officeDocument/2006/relationships/slideLayout" Target="../slideLayouts/slideLayout81.xml"/><Relationship Id="rId5" Type="http://schemas.openxmlformats.org/officeDocument/2006/relationships/chart" Target="../charts/chart31.xml"/><Relationship Id="rId4" Type="http://schemas.openxmlformats.org/officeDocument/2006/relationships/chart" Target="../charts/chart30.xml"/></Relationships>
</file>

<file path=ppt/slides/_rels/slide8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chart" Target="../charts/chart32.xml"/><Relationship Id="rId1" Type="http://schemas.openxmlformats.org/officeDocument/2006/relationships/slideLayout" Target="../slideLayouts/slideLayout81.xml"/></Relationships>
</file>

<file path=ppt/slides/_rels/slide83.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81.xml"/><Relationship Id="rId5" Type="http://schemas.openxmlformats.org/officeDocument/2006/relationships/chart" Target="../charts/chart36.xml"/><Relationship Id="rId4" Type="http://schemas.openxmlformats.org/officeDocument/2006/relationships/chart" Target="../charts/chart35.xml"/></Relationships>
</file>

<file path=ppt/slides/_rels/slide8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82.xml"/><Relationship Id="rId5" Type="http://schemas.openxmlformats.org/officeDocument/2006/relationships/chart" Target="../charts/chart40.xml"/><Relationship Id="rId4" Type="http://schemas.openxmlformats.org/officeDocument/2006/relationships/chart" Target="../charts/chart3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86.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80.xml"/></Relationships>
</file>

<file path=ppt/slides/_rels/slide87.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80.xml"/></Relationships>
</file>

<file path=ppt/slides/_rels/slide88.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80.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4.xml"/></Relationships>
</file>

<file path=ppt/slides/_rels/slide90.xml.rels><?xml version="1.0" encoding="UTF-8" standalone="yes"?>
<Relationships xmlns="http://schemas.openxmlformats.org/package/2006/relationships"><Relationship Id="rId3" Type="http://schemas.openxmlformats.org/officeDocument/2006/relationships/hyperlink" Target="https://thl.fi/sv/web/thlfi-sv/forskning-och-utveckling/undersokningar-och-projekt/enkaten-halsa-i-skolan" TargetMode="External"/><Relationship Id="rId2" Type="http://schemas.openxmlformats.org/officeDocument/2006/relationships/hyperlink" Target="https://thl.fi/sv/web/vardreformen/utvardering-och-informationsunderlaget/utvarderingen-av-servicesystemet" TargetMode="External"/><Relationship Id="rId1" Type="http://schemas.openxmlformats.org/officeDocument/2006/relationships/slideLayout" Target="../slideLayouts/slideLayout80.xml"/><Relationship Id="rId6" Type="http://schemas.openxmlformats.org/officeDocument/2006/relationships/hyperlink" Target="https://thl.fi/fi/tutkimus-ja-kehittaminen/tutkimukset-ja-hankkeet/kouluterveyskysely" TargetMode="External"/><Relationship Id="rId5" Type="http://schemas.openxmlformats.org/officeDocument/2006/relationships/hyperlink" Target="https://thl.fi/fi/web/sote-uudistus/sote-arviointi-ja-tietopohja/palvelujarjestelman-arviointi" TargetMode="External"/><Relationship Id="rId4" Type="http://schemas.openxmlformats.org/officeDocument/2006/relationships/hyperlink" Target="https://avi.fi/documents/25266232/55310955/Julkaisu-110-Nuorten-elinolokatsaus-2021_LSSAVI.pdf/d5f12d2e-7326-1265-616e-5ced281ff752/Julkaisu-110-Nuorten-elinolokatsaus-2021_LSSAVI.pdf/Julkaisu-110-Nuorten-elinolokatsaus-2021_LSSAVI.pdf?t=1623225542010" TargetMode="Externa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92.xml.rels><?xml version="1.0" encoding="UTF-8" standalone="yes"?>
<Relationships xmlns="http://schemas.openxmlformats.org/package/2006/relationships"><Relationship Id="rId8" Type="http://schemas.openxmlformats.org/officeDocument/2006/relationships/hyperlink" Target="https://stm.fi/sv/programmet-for-arbetsformaga" TargetMode="External"/><Relationship Id="rId13" Type="http://schemas.openxmlformats.org/officeDocument/2006/relationships/hyperlink" Target="https://thl.fi/fi/tutkimus-ja-kehittaminen/tutkimukset-ja-hankkeet/hyvinvoinnin-tekoaly-ja-robotiikka-ohjelma-hyteairo-?redirect=%2Ffi%2Ftutkimus-ja-kehittaminen%2Fohjelmat" TargetMode="External"/><Relationship Id="rId18" Type="http://schemas.openxmlformats.org/officeDocument/2006/relationships/hyperlink" Target="https://thl.fi/fi/tutkimus-ja-kehittaminen/tutkimukset-ja-hankkeet/sosiaalihuollon-kehittamisohjelma?redirect=%2Ffi%2Ftutkimus-ja-kehittaminen%2Fohjelmat" TargetMode="External"/><Relationship Id="rId3" Type="http://schemas.openxmlformats.org/officeDocument/2006/relationships/hyperlink" Target="https://thl.fi/sv/web/thlfi-sv/forskning-och-utveckling/undersokningar-och-projekt/handlingsplanen-for-alkohol-tobak-drog-och-spelprevention?redirect=%2Fsv%2Fweb%2Fthlfi-sv%2Fforskning-och-utveckling%2Fprogram" TargetMode="External"/><Relationship Id="rId21" Type="http://schemas.openxmlformats.org/officeDocument/2006/relationships/hyperlink" Target="https://stm.fi/tyokykyohjelma" TargetMode="External"/><Relationship Id="rId7" Type="http://schemas.openxmlformats.org/officeDocument/2006/relationships/hyperlink" Target="https://soteuudistus.fi/sv/programmet-framtidens-social-och-halsocentral1" TargetMode="External"/><Relationship Id="rId12" Type="http://schemas.openxmlformats.org/officeDocument/2006/relationships/hyperlink" Target="https://thl.fi/fi/tutkimus-ja-kehittaminen/tutkimukset-ja-hankkeet/ehkaisevan-paihdetyon-toimintaohjelma" TargetMode="External"/><Relationship Id="rId17" Type="http://schemas.openxmlformats.org/officeDocument/2006/relationships/hyperlink" Target="https://thl.fi/fi/tutkimus-ja-kehittaminen/tutkimukset-ja-hankkeet/lapsi-ja-perhepalveluiden-muutosohjelma-lape-?redirect=%2Ffi%2Ftutkimus-ja-kehittaminen%2Fohjelmat" TargetMode="External"/><Relationship Id="rId2" Type="http://schemas.openxmlformats.org/officeDocument/2006/relationships/hyperlink" Target="https://thl.fi/sv/web/thlfi-sv/forskning-och-utveckling/undersokningar-och-projekt/det-nationella-programmet-for-framjandet-av-barn-och-ungas-trygghet?redirect=%2Fsv%2Fweb%2Fthlfi-sv%2Fforskning-och-utveckling%2Fprogram" TargetMode="External"/><Relationship Id="rId16" Type="http://schemas.openxmlformats.org/officeDocument/2006/relationships/hyperlink" Target="https://thl.fi/fi/tutkimus-ja-kehittaminen/tutkimukset-ja-hankkeet/kotona-asumisen-teknologiat-ikaihmisille-ohjelma-kati-?redirect=%2Ffi%2Ftutkimus-ja-kehittaminen%2Fohjelmat" TargetMode="External"/><Relationship Id="rId20" Type="http://schemas.openxmlformats.org/officeDocument/2006/relationships/hyperlink" Target="https://soteuudistus.fi/tulevaisuuden-sosiaali-ja-terveyskeskus-ohjelma1" TargetMode="External"/><Relationship Id="rId1" Type="http://schemas.openxmlformats.org/officeDocument/2006/relationships/slideLayout" Target="../slideLayouts/slideLayout80.xml"/><Relationship Id="rId6" Type="http://schemas.openxmlformats.org/officeDocument/2006/relationships/hyperlink" Target="https://thl.fi/sv/web/thlfi-sv/forskning-och-utveckling/undersokningar-och-projekt/programmet-for-verkstallande-av-ledning-handledning-och-overvakning-med-social-och-halsovardsuppgifter-toivo-" TargetMode="External"/><Relationship Id="rId11" Type="http://schemas.openxmlformats.org/officeDocument/2006/relationships/hyperlink" Target="https://thl.fi/fi/tutkimus-ja-kehittaminen/tutkimukset-ja-hankkeet/kansallinen-lasten-ja-nuorten-turvallisuuden-edistamisen-ohjelma" TargetMode="External"/><Relationship Id="rId24" Type="http://schemas.openxmlformats.org/officeDocument/2006/relationships/hyperlink" Target="https://vasso.fi/tuki-oikeasta-paikasta/" TargetMode="External"/><Relationship Id="rId5" Type="http://schemas.openxmlformats.org/officeDocument/2006/relationships/hyperlink" Target="https://thl.fi/sv/web/thlfi-sv/forskning-och-utveckling/undersokningar-och-projekt/nationell-strategi-for-psykisk-halsa-2020-2030" TargetMode="External"/><Relationship Id="rId15" Type="http://schemas.openxmlformats.org/officeDocument/2006/relationships/hyperlink" Target="https://thl.fi/fi/tutkimus-ja-kehittaminen/tutkimukset-ja-hankkeet/kansallinen-mielenterveysstrategia?redirect=%2Ffi%2Ftutkimus-ja-kehittaminen%2Fohjelmat" TargetMode="External"/><Relationship Id="rId23" Type="http://schemas.openxmlformats.org/officeDocument/2006/relationships/hyperlink" Target="https://thl.fi/fi/tutkimus-ja-kehittaminen/tutkimukset-ja-hankkeet/barnahus-hanke" TargetMode="External"/><Relationship Id="rId10" Type="http://schemas.openxmlformats.org/officeDocument/2006/relationships/hyperlink" Target="https://vasso.fi/tuki-oikeasta-paikasta/framsida/" TargetMode="External"/><Relationship Id="rId19" Type="http://schemas.openxmlformats.org/officeDocument/2006/relationships/hyperlink" Target="https://thl.fi/fi/tutkimus-ja-kehittaminen/tutkimukset-ja-hankkeet/sote-tiedolla-johtamisen-ohjauksen-ja-valvonnan-toimeenpano-ohjelma-toivo-?redirect=%2Ffi%2Ftutkimus-ja-kehittaminen%2Fohjelmat" TargetMode="External"/><Relationship Id="rId4" Type="http://schemas.openxmlformats.org/officeDocument/2006/relationships/hyperlink" Target="https://thl.fi/sv/web/thlfi-sv/forskning-och-utveckling/undersokningar-och-projekt/programmet-for-artificiell-intelligens-och-robotik-i-valfarden-hyteairo-" TargetMode="External"/><Relationship Id="rId9" Type="http://schemas.openxmlformats.org/officeDocument/2006/relationships/hyperlink" Target="https://thl.fi/sv/web/thlfi-sv/forskning-och-utveckling/undersokningar-och-projekt/projektet-barnahus" TargetMode="External"/><Relationship Id="rId14" Type="http://schemas.openxmlformats.org/officeDocument/2006/relationships/hyperlink" Target="https://thl.fi/fi/tutkimus-ja-kehittaminen/tutkimukset-ja-hankkeet/itsemurhien-ehkaisyohjelma?redirect=%2Ffi%2Ftutkimus-ja-kehittaminen%2Fohjelmat" TargetMode="External"/><Relationship Id="rId22" Type="http://schemas.openxmlformats.org/officeDocument/2006/relationships/hyperlink" Target="https://thl.fi/fi/tutkimus-ja-kehittaminen/tutkimukset-ja-hankkeet/vakivallaton-lapsuus-toimenpidesuunnitelma?redirect=%2Ffi%2Ftutkimus-ja-kehittaminen%2Fohjelmat" TargetMode="External"/></Relationships>
</file>

<file path=ppt/slides/_rels/slide93.xml.rels><?xml version="1.0" encoding="UTF-8" standalone="yes"?>
<Relationships xmlns="http://schemas.openxmlformats.org/package/2006/relationships"><Relationship Id="rId3" Type="http://schemas.openxmlformats.org/officeDocument/2006/relationships/hyperlink" Target="https://www.lapsiystavallinenkunta.fi/sv" TargetMode="External"/><Relationship Id="rId2" Type="http://schemas.openxmlformats.org/officeDocument/2006/relationships/hyperlink" Target="https://stm.fi/sv/barnstrategi" TargetMode="External"/><Relationship Id="rId1" Type="http://schemas.openxmlformats.org/officeDocument/2006/relationships/slideLayout" Target="../slideLayouts/slideLayout80.xml"/><Relationship Id="rId5" Type="http://schemas.openxmlformats.org/officeDocument/2006/relationships/hyperlink" Target="https://www.lapsiystavallinenkunta.fi/" TargetMode="External"/><Relationship Id="rId4" Type="http://schemas.openxmlformats.org/officeDocument/2006/relationships/hyperlink" Target="https://stm.fi/lapsistrategia"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96.xml.rels><?xml version="1.0" encoding="UTF-8" standalone="yes"?>
<Relationships xmlns="http://schemas.openxmlformats.org/package/2006/relationships"><Relationship Id="rId8" Type="http://schemas.openxmlformats.org/officeDocument/2006/relationships/hyperlink" Target="https://www.finlex.fi/sv/laki/ajantasa/1987/19870380?search%5Btype%5D=pika&amp;search%5Bpika%5D=handikapp" TargetMode="External"/><Relationship Id="rId13" Type="http://schemas.openxmlformats.org/officeDocument/2006/relationships/hyperlink" Target="https://www.finlex.fi/fi/laki/ajantasa/2007/20070417" TargetMode="External"/><Relationship Id="rId3" Type="http://schemas.openxmlformats.org/officeDocument/2006/relationships/hyperlink" Target="https://www.finlex.fi/sv/laki/ajantasa/2010/20101326?search%5Btype%5D=pika&amp;search%5Bpika%5D=h%C3%A4lso-%20och%20sjukv%C3%A5rdslag" TargetMode="External"/><Relationship Id="rId7" Type="http://schemas.openxmlformats.org/officeDocument/2006/relationships/hyperlink" Target="https://www.finlex.fi/sv/laki/ajantasa/1977/19770519?search%5Btype%5D=pika&amp;search%5Bpika%5D=utvecklingsst%C3%B6rda" TargetMode="External"/><Relationship Id="rId12" Type="http://schemas.openxmlformats.org/officeDocument/2006/relationships/hyperlink" Target="https://www.yths.fi/" TargetMode="External"/><Relationship Id="rId2" Type="http://schemas.openxmlformats.org/officeDocument/2006/relationships/hyperlink" Target="https://www.finlex.fi/sv/laki/ajantasa/2014/20141301?search%5Btype%5D=pika&amp;search%5Bpika%5D=socialv%C3%A5rdslag" TargetMode="External"/><Relationship Id="rId1" Type="http://schemas.openxmlformats.org/officeDocument/2006/relationships/slideLayout" Target="../slideLayouts/slideLayout80.xml"/><Relationship Id="rId6" Type="http://schemas.openxmlformats.org/officeDocument/2006/relationships/hyperlink" Target="https://www.finlex.fi/sv/laki/ajantasa/2007/20070417?search%5Btype%5D=pika&amp;search%5Bpika%5D=barnskyddslag" TargetMode="External"/><Relationship Id="rId11" Type="http://schemas.openxmlformats.org/officeDocument/2006/relationships/hyperlink" Target="https://www.finlex.fi/fi/laki/ajantasa/2013/20131287" TargetMode="External"/><Relationship Id="rId5" Type="http://schemas.openxmlformats.org/officeDocument/2006/relationships/hyperlink" Target="https://www.yths.fi/sv/startsida/" TargetMode="External"/><Relationship Id="rId15" Type="http://schemas.openxmlformats.org/officeDocument/2006/relationships/hyperlink" Target="https://www.finlex.fi/fi/laki/ajantasa/1987/19870380" TargetMode="External"/><Relationship Id="rId10" Type="http://schemas.openxmlformats.org/officeDocument/2006/relationships/hyperlink" Target="https://www.finlex.fi/fi/laki/ajantasa/2010/20101326" TargetMode="External"/><Relationship Id="rId4" Type="http://schemas.openxmlformats.org/officeDocument/2006/relationships/hyperlink" Target="https://www.finlex.fi/sv/laki/ajantasa/2013/20131287?search%5Btype%5D=pika&amp;search%5Bpika%5D=skol-%20och%20studerandeh%C3%A4lsov%C3%A5rd#L2P9" TargetMode="External"/><Relationship Id="rId9" Type="http://schemas.openxmlformats.org/officeDocument/2006/relationships/hyperlink" Target="https://www.finlex.fi/fi/laki/ajantasa/2014/20141301" TargetMode="External"/><Relationship Id="rId14" Type="http://schemas.openxmlformats.org/officeDocument/2006/relationships/hyperlink" Target="https://www.finlex.fi/fi/laki/ajantasa/1977/19770519" TargetMode="Externa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99.xml.rels><?xml version="1.0" encoding="UTF-8" standalone="yes"?>
<Relationships xmlns="http://schemas.openxmlformats.org/package/2006/relationships"><Relationship Id="rId3" Type="http://schemas.openxmlformats.org/officeDocument/2006/relationships/hyperlink" Target="https://www.finlex.fi/sv/laki/ajantasa/2007/20070417#L5P26" TargetMode="External"/><Relationship Id="rId2" Type="http://schemas.openxmlformats.org/officeDocument/2006/relationships/hyperlink" Target="https://www.finlex.fi/sv/laki/ajantasa/2014/20141301#L3P27c" TargetMode="External"/><Relationship Id="rId1" Type="http://schemas.openxmlformats.org/officeDocument/2006/relationships/slideLayout" Target="../slideLayouts/slideLayout80.xml"/><Relationship Id="rId6" Type="http://schemas.openxmlformats.org/officeDocument/2006/relationships/hyperlink" Target="https://www.finlex.fi/fi/laki/ajantasa/1997/19971412" TargetMode="External"/><Relationship Id="rId5" Type="http://schemas.openxmlformats.org/officeDocument/2006/relationships/hyperlink" Target="https://www.finlex.fi/fi/laki/ajantasa/2014/20141301" TargetMode="External"/><Relationship Id="rId4" Type="http://schemas.openxmlformats.org/officeDocument/2006/relationships/hyperlink" Target="https://www.finlex.fi/sv/laki/ajantasa/1997/19971412#L3P14b"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BB638BD-70E5-4CEB-B282-4142138B25F2}"/>
              </a:ext>
            </a:extLst>
          </p:cNvPr>
          <p:cNvSpPr>
            <a:spLocks noGrp="1"/>
          </p:cNvSpPr>
          <p:nvPr>
            <p:ph type="title"/>
          </p:nvPr>
        </p:nvSpPr>
        <p:spPr/>
        <p:txBody>
          <a:bodyPr>
            <a:normAutofit fontScale="90000"/>
          </a:bodyPr>
          <a:lstStyle/>
          <a:p>
            <a:r>
              <a:rPr lang="fi-FI" err="1"/>
              <a:t>Österbottens</a:t>
            </a:r>
            <a:r>
              <a:rPr lang="fi-FI"/>
              <a:t> </a:t>
            </a:r>
            <a:r>
              <a:rPr lang="fi-FI" err="1"/>
              <a:t>välfärdsområdes</a:t>
            </a:r>
            <a:r>
              <a:rPr lang="fi-FI"/>
              <a:t> </a:t>
            </a:r>
            <a:r>
              <a:rPr lang="fi-FI" err="1"/>
              <a:t>servicestrategi</a:t>
            </a:r>
            <a:r>
              <a:rPr lang="fi-FI"/>
              <a:t> </a:t>
            </a:r>
          </a:p>
        </p:txBody>
      </p:sp>
      <p:sp>
        <p:nvSpPr>
          <p:cNvPr id="4" name="Otsikko 1">
            <a:extLst>
              <a:ext uri="{FF2B5EF4-FFF2-40B4-BE49-F238E27FC236}">
                <a16:creationId xmlns:a16="http://schemas.microsoft.com/office/drawing/2014/main" id="{46AF24E5-7ED6-40BD-8770-35D026883397}"/>
              </a:ext>
            </a:extLst>
          </p:cNvPr>
          <p:cNvSpPr>
            <a:spLocks noGrp="1"/>
          </p:cNvSpPr>
          <p:nvPr>
            <p:ph type="body" idx="10"/>
          </p:nvPr>
        </p:nvSpPr>
        <p:spPr>
          <a:xfrm>
            <a:off x="2200099" y="2424953"/>
            <a:ext cx="8997671" cy="1900304"/>
          </a:xfrm>
        </p:spPr>
        <p:txBody>
          <a:bodyPr/>
          <a:lstStyle/>
          <a:p>
            <a:r>
              <a:rPr lang="fi-FI" sz="4100"/>
              <a:t>Pohjanmaan hyvinvointialueen palvelustrategia</a:t>
            </a:r>
          </a:p>
        </p:txBody>
      </p:sp>
      <p:sp>
        <p:nvSpPr>
          <p:cNvPr id="3" name="Rubrik 2">
            <a:extLst>
              <a:ext uri="{FF2B5EF4-FFF2-40B4-BE49-F238E27FC236}">
                <a16:creationId xmlns:a16="http://schemas.microsoft.com/office/drawing/2014/main" id="{1192CBB8-89EB-424A-ABB1-05E6029C8E77}"/>
              </a:ext>
            </a:extLst>
          </p:cNvPr>
          <p:cNvSpPr>
            <a:spLocks noGrp="1"/>
          </p:cNvSpPr>
          <p:nvPr>
            <p:ph type="body" idx="1"/>
          </p:nvPr>
        </p:nvSpPr>
        <p:spPr>
          <a:xfrm>
            <a:off x="2427735" y="4174447"/>
            <a:ext cx="7405694" cy="862010"/>
          </a:xfrm>
        </p:spPr>
        <p:txBody>
          <a:bodyPr vert="horz" lIns="91440" tIns="45720" rIns="91440" bIns="45720" rtlCol="0" anchor="t">
            <a:noAutofit/>
          </a:bodyPr>
          <a:lstStyle/>
          <a:p>
            <a:r>
              <a:rPr lang="fi-FI" sz="4000" dirty="0"/>
              <a:t>2022–2025</a:t>
            </a:r>
          </a:p>
          <a:p>
            <a:r>
              <a:rPr lang="fi-FI" sz="2400" dirty="0"/>
              <a:t>Versio 8.12. 2021</a:t>
            </a:r>
            <a:endParaRPr lang="fi-FI" sz="2400" dirty="0">
              <a:cs typeface="Arial"/>
            </a:endParaRPr>
          </a:p>
        </p:txBody>
      </p:sp>
      <p:sp>
        <p:nvSpPr>
          <p:cNvPr id="6" name="Författarinformation">
            <a:extLst>
              <a:ext uri="{FF2B5EF4-FFF2-40B4-BE49-F238E27FC236}">
                <a16:creationId xmlns:a16="http://schemas.microsoft.com/office/drawing/2014/main" id="{D9E7A3FC-DC8F-4BDB-BFD3-DBC0645F4112}"/>
              </a:ext>
            </a:extLst>
          </p:cNvPr>
          <p:cNvSpPr>
            <a:spLocks noGrp="1"/>
          </p:cNvSpPr>
          <p:nvPr>
            <p:ph type="body" idx="13"/>
          </p:nvPr>
        </p:nvSpPr>
        <p:spPr/>
        <p:txBody>
          <a:bodyPr/>
          <a:lstStyle/>
          <a:p>
            <a:r>
              <a:rPr lang="fi-FI" dirty="0" err="1"/>
              <a:t>Styrelse</a:t>
            </a:r>
            <a:r>
              <a:rPr lang="fi-FI" dirty="0"/>
              <a:t>  16.12.2021 § x – Hallitus 16.12.2021 § x</a:t>
            </a:r>
          </a:p>
        </p:txBody>
      </p:sp>
    </p:spTree>
    <p:extLst>
      <p:ext uri="{BB962C8B-B14F-4D97-AF65-F5344CB8AC3E}">
        <p14:creationId xmlns:p14="http://schemas.microsoft.com/office/powerpoint/2010/main" val="17597787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5222" y="102396"/>
            <a:ext cx="9857946" cy="1325563"/>
          </a:xfrm>
        </p:spPr>
        <p:txBody>
          <a:bodyPr>
            <a:normAutofit/>
          </a:bodyPr>
          <a:lstStyle/>
          <a:p>
            <a:r>
              <a:rPr lang="sv-FI" sz="4800">
                <a:solidFill>
                  <a:srgbClr val="213A8F"/>
                </a:solidFill>
                <a:latin typeface="Arial" panose="020B0604020202020204" pitchFamily="34" charset="0"/>
                <a:cs typeface="Arial" panose="020B0604020202020204" pitchFamily="34" charset="0"/>
              </a:rPr>
              <a:t>Värderingar</a:t>
            </a:r>
            <a:r>
              <a:rPr lang="fi-FI" sz="4800">
                <a:solidFill>
                  <a:srgbClr val="213A8F"/>
                </a:solidFill>
                <a:latin typeface="Arial" panose="020B0604020202020204" pitchFamily="34" charset="0"/>
                <a:cs typeface="Arial" panose="020B0604020202020204" pitchFamily="34" charset="0"/>
              </a:rPr>
              <a:t> – Arvot</a:t>
            </a:r>
          </a:p>
        </p:txBody>
      </p:sp>
      <p:sp>
        <p:nvSpPr>
          <p:cNvPr id="4" name="Oval 3"/>
          <p:cNvSpPr/>
          <p:nvPr/>
        </p:nvSpPr>
        <p:spPr>
          <a:xfrm>
            <a:off x="1255222" y="2035749"/>
            <a:ext cx="3375826" cy="3109441"/>
          </a:xfrm>
          <a:prstGeom prst="ellipse">
            <a:avLst/>
          </a:prstGeom>
          <a:solidFill>
            <a:srgbClr val="213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2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Från människa till människa</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Ihmiseltä ihmiselle</a:t>
            </a:r>
          </a:p>
        </p:txBody>
      </p:sp>
      <p:sp>
        <p:nvSpPr>
          <p:cNvPr id="6" name="Oval 5"/>
          <p:cNvSpPr/>
          <p:nvPr/>
        </p:nvSpPr>
        <p:spPr>
          <a:xfrm>
            <a:off x="4965352" y="2035748"/>
            <a:ext cx="3375826" cy="3109441"/>
          </a:xfrm>
          <a:prstGeom prst="ellipse">
            <a:avLst/>
          </a:prstGeom>
          <a:solidFill>
            <a:srgbClr val="213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2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Framåt-blickande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Eteenpäin katsova</a:t>
            </a:r>
          </a:p>
        </p:txBody>
      </p:sp>
      <p:sp>
        <p:nvSpPr>
          <p:cNvPr id="5" name="Oval 4"/>
          <p:cNvSpPr/>
          <p:nvPr/>
        </p:nvSpPr>
        <p:spPr>
          <a:xfrm>
            <a:off x="8675482" y="2035747"/>
            <a:ext cx="3375826" cy="3109441"/>
          </a:xfrm>
          <a:prstGeom prst="ellipse">
            <a:avLst/>
          </a:prstGeom>
          <a:solidFill>
            <a:srgbClr val="213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2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Jämlik behandling</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2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8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Tasa-arvoinen kohtelu </a:t>
            </a:r>
          </a:p>
        </p:txBody>
      </p:sp>
    </p:spTree>
    <p:extLst>
      <p:ext uri="{BB962C8B-B14F-4D97-AF65-F5344CB8AC3E}">
        <p14:creationId xmlns:p14="http://schemas.microsoft.com/office/powerpoint/2010/main" val="184548997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49482" y="208764"/>
            <a:ext cx="4595589" cy="1181539"/>
          </a:xfrm>
        </p:spPr>
        <p:txBody>
          <a:bodyPr>
            <a:normAutofit/>
          </a:bodyPr>
          <a:lstStyle/>
          <a:p>
            <a:r>
              <a:rPr lang="fi-FI" sz="2200" err="1"/>
              <a:t>Vårdgaranti</a:t>
            </a:r>
            <a:r>
              <a:rPr lang="fi-FI" sz="2200"/>
              <a:t> </a:t>
            </a:r>
            <a:r>
              <a:rPr lang="fi-FI" sz="2200" err="1"/>
              <a:t>enligt</a:t>
            </a:r>
            <a:r>
              <a:rPr lang="fi-FI" sz="2200"/>
              <a:t> </a:t>
            </a:r>
            <a:br>
              <a:rPr lang="fi-FI" sz="2200"/>
            </a:br>
            <a:r>
              <a:rPr lang="sv-SE" sz="2200">
                <a:hlinkClick r:id="rId2"/>
              </a:rPr>
              <a:t>hälso- och sjukvårdslagen</a:t>
            </a:r>
            <a:endParaRPr lang="sv-SE" sz="2200"/>
          </a:p>
        </p:txBody>
      </p:sp>
      <p:sp>
        <p:nvSpPr>
          <p:cNvPr id="3" name="Platshållare för innehåll 2"/>
          <p:cNvSpPr>
            <a:spLocks noGrp="1"/>
          </p:cNvSpPr>
          <p:nvPr>
            <p:ph sz="half" idx="1"/>
          </p:nvPr>
        </p:nvSpPr>
        <p:spPr>
          <a:xfrm>
            <a:off x="1471353" y="1560299"/>
            <a:ext cx="4798902" cy="4616663"/>
          </a:xfrm>
        </p:spPr>
        <p:txBody>
          <a:bodyPr>
            <a:noAutofit/>
          </a:bodyPr>
          <a:lstStyle/>
          <a:p>
            <a:r>
              <a:rPr lang="fi-FI" sz="1200" b="1" err="1"/>
              <a:t>Primärvård</a:t>
            </a:r>
            <a:endParaRPr lang="fi-FI" sz="1200" b="1"/>
          </a:p>
          <a:p>
            <a:pPr lvl="1"/>
            <a:r>
              <a:rPr lang="fi-FI" sz="1200" err="1"/>
              <a:t>Det</a:t>
            </a:r>
            <a:r>
              <a:rPr lang="fi-FI" sz="1200"/>
              <a:t> </a:t>
            </a:r>
            <a:r>
              <a:rPr lang="fi-FI" sz="1200" err="1"/>
              <a:t>ska</a:t>
            </a:r>
            <a:r>
              <a:rPr lang="fi-FI" sz="1200"/>
              <a:t> vara </a:t>
            </a:r>
            <a:r>
              <a:rPr lang="fi-FI" sz="1200" err="1"/>
              <a:t>möjligt</a:t>
            </a:r>
            <a:r>
              <a:rPr lang="fi-FI" sz="1200"/>
              <a:t> </a:t>
            </a:r>
            <a:r>
              <a:rPr lang="fi-FI" sz="1200" err="1"/>
              <a:t>att</a:t>
            </a:r>
            <a:r>
              <a:rPr lang="fi-FI" sz="1200"/>
              <a:t> </a:t>
            </a:r>
            <a:r>
              <a:rPr lang="fi-FI" sz="1200" err="1"/>
              <a:t>få</a:t>
            </a:r>
            <a:r>
              <a:rPr lang="fi-FI" sz="1200"/>
              <a:t> </a:t>
            </a:r>
            <a:r>
              <a:rPr lang="fi-FI" sz="1200" err="1"/>
              <a:t>omedelbar</a:t>
            </a:r>
            <a:r>
              <a:rPr lang="fi-FI" sz="1200"/>
              <a:t> </a:t>
            </a:r>
            <a:r>
              <a:rPr lang="fi-FI" sz="1200" err="1"/>
              <a:t>kontakt</a:t>
            </a:r>
            <a:r>
              <a:rPr lang="fi-FI" sz="1200"/>
              <a:t> </a:t>
            </a:r>
            <a:r>
              <a:rPr lang="fi-FI" sz="1200" err="1"/>
              <a:t>till</a:t>
            </a:r>
            <a:r>
              <a:rPr lang="fi-FI" sz="1200"/>
              <a:t> </a:t>
            </a:r>
            <a:r>
              <a:rPr lang="fi-FI" sz="1200" err="1"/>
              <a:t>hälsovården</a:t>
            </a:r>
            <a:r>
              <a:rPr lang="fi-FI" sz="1200"/>
              <a:t> </a:t>
            </a:r>
            <a:r>
              <a:rPr lang="fi-FI" sz="1200" err="1"/>
              <a:t>och</a:t>
            </a:r>
            <a:r>
              <a:rPr lang="fi-FI" sz="1200"/>
              <a:t> </a:t>
            </a:r>
            <a:r>
              <a:rPr lang="fi-FI" sz="1200" err="1"/>
              <a:t>munhälsovården</a:t>
            </a:r>
            <a:r>
              <a:rPr lang="fi-FI" sz="1200"/>
              <a:t> </a:t>
            </a:r>
            <a:r>
              <a:rPr lang="fi-FI" sz="1200" err="1"/>
              <a:t>under</a:t>
            </a:r>
            <a:r>
              <a:rPr lang="fi-FI" sz="1200"/>
              <a:t> </a:t>
            </a:r>
            <a:r>
              <a:rPr lang="fi-FI" sz="1200" err="1"/>
              <a:t>tjänstetid</a:t>
            </a:r>
            <a:endParaRPr lang="fi-FI" sz="1200"/>
          </a:p>
          <a:p>
            <a:pPr lvl="1"/>
            <a:r>
              <a:rPr lang="fi-FI" sz="1200" err="1"/>
              <a:t>Bedömning</a:t>
            </a:r>
            <a:r>
              <a:rPr lang="fi-FI" sz="1200"/>
              <a:t> av </a:t>
            </a:r>
            <a:r>
              <a:rPr lang="fi-FI" sz="1200" err="1"/>
              <a:t>vårdbehovet</a:t>
            </a:r>
            <a:r>
              <a:rPr lang="fi-FI" sz="1200"/>
              <a:t> </a:t>
            </a:r>
            <a:r>
              <a:rPr lang="fi-FI" sz="1200" err="1"/>
              <a:t>ska</a:t>
            </a:r>
            <a:r>
              <a:rPr lang="fi-FI" sz="1200"/>
              <a:t> </a:t>
            </a:r>
            <a:r>
              <a:rPr lang="fi-FI" sz="1200" err="1"/>
              <a:t>göras</a:t>
            </a:r>
            <a:r>
              <a:rPr lang="fi-FI" sz="1200"/>
              <a:t> av en </a:t>
            </a:r>
            <a:r>
              <a:rPr lang="fi-FI" sz="1200" err="1"/>
              <a:t>yreksutbildad</a:t>
            </a:r>
            <a:r>
              <a:rPr lang="fi-FI" sz="1200"/>
              <a:t> person </a:t>
            </a:r>
            <a:r>
              <a:rPr lang="fi-FI" sz="1200" err="1"/>
              <a:t>inom</a:t>
            </a:r>
            <a:r>
              <a:rPr lang="fi-FI" sz="1200"/>
              <a:t> </a:t>
            </a:r>
            <a:r>
              <a:rPr lang="fi-FI" sz="1200" err="1"/>
              <a:t>hälso</a:t>
            </a:r>
            <a:r>
              <a:rPr lang="fi-FI" sz="1200"/>
              <a:t>- </a:t>
            </a:r>
            <a:r>
              <a:rPr lang="fi-FI" sz="1200" err="1"/>
              <a:t>och</a:t>
            </a:r>
            <a:r>
              <a:rPr lang="fi-FI" sz="1200"/>
              <a:t> </a:t>
            </a:r>
            <a:r>
              <a:rPr lang="fi-FI" sz="1200" err="1"/>
              <a:t>sjukvården</a:t>
            </a:r>
            <a:r>
              <a:rPr lang="fi-FI" sz="1200"/>
              <a:t> </a:t>
            </a:r>
            <a:r>
              <a:rPr lang="fi-FI" sz="1200" err="1"/>
              <a:t>senast</a:t>
            </a:r>
            <a:r>
              <a:rPr lang="fi-FI" sz="1200"/>
              <a:t> </a:t>
            </a:r>
            <a:r>
              <a:rPr lang="fi-FI" sz="1200" err="1"/>
              <a:t>tredje</a:t>
            </a:r>
            <a:r>
              <a:rPr lang="fi-FI" sz="1200"/>
              <a:t> </a:t>
            </a:r>
            <a:r>
              <a:rPr lang="fi-FI" sz="1200" err="1"/>
              <a:t>vardagen</a:t>
            </a:r>
            <a:r>
              <a:rPr lang="fi-FI" sz="1200"/>
              <a:t> </a:t>
            </a:r>
            <a:r>
              <a:rPr lang="fi-FI" sz="1200" err="1"/>
              <a:t>efter</a:t>
            </a:r>
            <a:r>
              <a:rPr lang="fi-FI" sz="1200"/>
              <a:t> </a:t>
            </a:r>
            <a:r>
              <a:rPr lang="fi-FI" sz="1200" err="1"/>
              <a:t>kontakt</a:t>
            </a:r>
            <a:endParaRPr lang="fi-FI" sz="1200"/>
          </a:p>
          <a:p>
            <a:pPr lvl="1"/>
            <a:r>
              <a:rPr lang="fi-FI" sz="1200" err="1"/>
              <a:t>Icke-brådskande</a:t>
            </a:r>
            <a:r>
              <a:rPr lang="fi-FI" sz="1200"/>
              <a:t> </a:t>
            </a:r>
            <a:r>
              <a:rPr lang="fi-FI" sz="1200" err="1"/>
              <a:t>vård</a:t>
            </a:r>
            <a:r>
              <a:rPr lang="fi-FI" sz="1200"/>
              <a:t> </a:t>
            </a:r>
            <a:r>
              <a:rPr lang="fi-FI" sz="1200" err="1"/>
              <a:t>ska</a:t>
            </a:r>
            <a:r>
              <a:rPr lang="fi-FI" sz="1200"/>
              <a:t> </a:t>
            </a:r>
            <a:r>
              <a:rPr lang="fi-FI" sz="1200" err="1"/>
              <a:t>ordnast</a:t>
            </a:r>
            <a:r>
              <a:rPr lang="fi-FI" sz="1200"/>
              <a:t> </a:t>
            </a:r>
            <a:r>
              <a:rPr lang="fi-FI" sz="1200" err="1"/>
              <a:t>senast</a:t>
            </a:r>
            <a:r>
              <a:rPr lang="fi-FI" sz="1200"/>
              <a:t> </a:t>
            </a:r>
            <a:r>
              <a:rPr lang="fi-FI" sz="1200" err="1"/>
              <a:t>inom</a:t>
            </a:r>
            <a:r>
              <a:rPr lang="fi-FI" sz="1200"/>
              <a:t> 3 </a:t>
            </a:r>
            <a:r>
              <a:rPr lang="fi-FI" sz="1200" err="1"/>
              <a:t>månader</a:t>
            </a:r>
            <a:r>
              <a:rPr lang="fi-FI" sz="1200"/>
              <a:t> </a:t>
            </a:r>
            <a:r>
              <a:rPr lang="fi-FI" sz="1200" err="1"/>
              <a:t>efter</a:t>
            </a:r>
            <a:r>
              <a:rPr lang="fi-FI" sz="1200"/>
              <a:t> </a:t>
            </a:r>
            <a:r>
              <a:rPr lang="fi-FI" sz="1200" err="1"/>
              <a:t>bedömning</a:t>
            </a:r>
            <a:r>
              <a:rPr lang="fi-FI" sz="1200"/>
              <a:t>, </a:t>
            </a:r>
            <a:r>
              <a:rPr lang="fi-FI" sz="1200" err="1"/>
              <a:t>icke-brådskande</a:t>
            </a:r>
            <a:r>
              <a:rPr lang="fi-FI" sz="1200"/>
              <a:t> </a:t>
            </a:r>
            <a:r>
              <a:rPr lang="fi-FI" sz="1200" err="1"/>
              <a:t>tandvård</a:t>
            </a:r>
            <a:r>
              <a:rPr lang="fi-FI" sz="1200"/>
              <a:t> </a:t>
            </a:r>
            <a:r>
              <a:rPr lang="fi-FI" sz="1200" err="1"/>
              <a:t>senast</a:t>
            </a:r>
            <a:r>
              <a:rPr lang="fi-FI" sz="1200"/>
              <a:t> </a:t>
            </a:r>
            <a:r>
              <a:rPr lang="fi-FI" sz="1200" err="1"/>
              <a:t>inom</a:t>
            </a:r>
            <a:r>
              <a:rPr lang="fi-FI" sz="1200"/>
              <a:t> 6 </a:t>
            </a:r>
            <a:r>
              <a:rPr lang="fi-FI" sz="1200" err="1"/>
              <a:t>månader</a:t>
            </a:r>
            <a:endParaRPr lang="fi-FI" sz="1200"/>
          </a:p>
          <a:p>
            <a:pPr lvl="1"/>
            <a:r>
              <a:rPr lang="sv-SE" sz="1200"/>
              <a:t>Inom elevvården ska eleven få träffa en skolpsykolog eller kurator senast inom 7 vardagar från kontakten, i brådskande fall senast följande vardag. </a:t>
            </a:r>
          </a:p>
          <a:p>
            <a:r>
              <a:rPr lang="fi-FI" sz="1200" b="1" err="1"/>
              <a:t>Specialiserad</a:t>
            </a:r>
            <a:r>
              <a:rPr lang="fi-FI" sz="1200" b="1"/>
              <a:t> </a:t>
            </a:r>
            <a:r>
              <a:rPr lang="fi-FI" sz="1200" b="1" err="1"/>
              <a:t>sjukvård</a:t>
            </a:r>
            <a:endParaRPr lang="fi-FI" sz="1200" b="1"/>
          </a:p>
          <a:p>
            <a:pPr lvl="1"/>
            <a:r>
              <a:rPr lang="sv-SE" sz="1200"/>
              <a:t>Bedömningen av vårdbehovet ska inledas inom tre veckor från det att en remiss anlänt</a:t>
            </a:r>
          </a:p>
          <a:p>
            <a:pPr lvl="1"/>
            <a:r>
              <a:rPr lang="fi-FI" sz="1200" err="1"/>
              <a:t>Om</a:t>
            </a:r>
            <a:r>
              <a:rPr lang="fi-FI" sz="1200"/>
              <a:t> </a:t>
            </a:r>
            <a:r>
              <a:rPr lang="fi-FI" sz="1200" err="1"/>
              <a:t>bedömningen</a:t>
            </a:r>
            <a:r>
              <a:rPr lang="fi-FI" sz="1200"/>
              <a:t> av </a:t>
            </a:r>
            <a:r>
              <a:rPr lang="fi-FI" sz="1200" err="1"/>
              <a:t>vårdbehovet</a:t>
            </a:r>
            <a:r>
              <a:rPr lang="fi-FI" sz="1200"/>
              <a:t> </a:t>
            </a:r>
            <a:r>
              <a:rPr lang="fi-FI" sz="1200" err="1"/>
              <a:t>förutsätter</a:t>
            </a:r>
            <a:r>
              <a:rPr lang="fi-FI" sz="1200"/>
              <a:t> </a:t>
            </a:r>
            <a:r>
              <a:rPr lang="fi-FI" sz="1200" err="1"/>
              <a:t>ytterligare</a:t>
            </a:r>
            <a:r>
              <a:rPr lang="fi-FI" sz="1200"/>
              <a:t> </a:t>
            </a:r>
            <a:r>
              <a:rPr lang="fi-FI" sz="1200" err="1"/>
              <a:t>utredningar</a:t>
            </a:r>
            <a:r>
              <a:rPr lang="fi-FI" sz="1200"/>
              <a:t> </a:t>
            </a:r>
            <a:r>
              <a:rPr lang="fi-FI" sz="1200" err="1"/>
              <a:t>eller</a:t>
            </a:r>
            <a:r>
              <a:rPr lang="fi-FI" sz="1200"/>
              <a:t> </a:t>
            </a:r>
            <a:r>
              <a:rPr lang="fi-FI" sz="1200" err="1"/>
              <a:t>undersökningar</a:t>
            </a:r>
            <a:r>
              <a:rPr lang="fi-FI" sz="1200"/>
              <a:t> </a:t>
            </a:r>
            <a:r>
              <a:rPr lang="fi-FI" sz="1200" err="1"/>
              <a:t>ska</a:t>
            </a:r>
            <a:r>
              <a:rPr lang="fi-FI" sz="1200"/>
              <a:t> de </a:t>
            </a:r>
            <a:r>
              <a:rPr lang="fi-FI" sz="1200" err="1"/>
              <a:t>göras</a:t>
            </a:r>
            <a:r>
              <a:rPr lang="fi-FI" sz="1200"/>
              <a:t> </a:t>
            </a:r>
            <a:r>
              <a:rPr lang="fi-FI" sz="1200" err="1"/>
              <a:t>inom</a:t>
            </a:r>
            <a:r>
              <a:rPr lang="fi-FI" sz="1200"/>
              <a:t> </a:t>
            </a:r>
            <a:r>
              <a:rPr lang="fi-FI" sz="1200" err="1"/>
              <a:t>tre</a:t>
            </a:r>
            <a:r>
              <a:rPr lang="fi-FI" sz="1200"/>
              <a:t> </a:t>
            </a:r>
            <a:r>
              <a:rPr lang="fi-FI" sz="1200" err="1"/>
              <a:t>månader</a:t>
            </a:r>
            <a:r>
              <a:rPr lang="fi-FI" sz="1200"/>
              <a:t> </a:t>
            </a:r>
            <a:r>
              <a:rPr lang="fi-FI" sz="1200" err="1"/>
              <a:t>från</a:t>
            </a:r>
            <a:r>
              <a:rPr lang="fi-FI" sz="1200"/>
              <a:t> </a:t>
            </a:r>
            <a:r>
              <a:rPr lang="fi-FI" sz="1200" err="1"/>
              <a:t>att</a:t>
            </a:r>
            <a:r>
              <a:rPr lang="fi-FI" sz="1200"/>
              <a:t> </a:t>
            </a:r>
            <a:r>
              <a:rPr lang="fi-FI" sz="1200" err="1"/>
              <a:t>bedömnigen</a:t>
            </a:r>
            <a:r>
              <a:rPr lang="fi-FI" sz="1200"/>
              <a:t> av </a:t>
            </a:r>
            <a:r>
              <a:rPr lang="fi-FI" sz="1200" err="1"/>
              <a:t>vårdbehovet</a:t>
            </a:r>
            <a:r>
              <a:rPr lang="fi-FI" sz="1200"/>
              <a:t> </a:t>
            </a:r>
            <a:r>
              <a:rPr lang="fi-FI" sz="1200" err="1"/>
              <a:t>inletts</a:t>
            </a:r>
            <a:endParaRPr lang="fi-FI" sz="1200"/>
          </a:p>
          <a:p>
            <a:pPr lvl="1"/>
            <a:r>
              <a:rPr lang="sv-SE" sz="1200"/>
              <a:t>Vård, behandling och rådgivning som utifrån bedömningen konstaterats vara medicinskt, odontologiskt eller hälsovetenskapligt nödvändiga ska inledas högst inom 6 månader från att behovet slogs fast</a:t>
            </a:r>
          </a:p>
          <a:p>
            <a:pPr lvl="2"/>
            <a:r>
              <a:rPr lang="fi-FI" sz="1200" err="1"/>
              <a:t>Om</a:t>
            </a:r>
            <a:r>
              <a:rPr lang="fi-FI" sz="1200"/>
              <a:t> </a:t>
            </a:r>
            <a:r>
              <a:rPr lang="fi-FI" sz="1200" err="1"/>
              <a:t>behovet</a:t>
            </a:r>
            <a:r>
              <a:rPr lang="fi-FI" sz="1200"/>
              <a:t> </a:t>
            </a:r>
            <a:r>
              <a:rPr lang="fi-FI" sz="1200" err="1"/>
              <a:t>gäller</a:t>
            </a:r>
            <a:r>
              <a:rPr lang="fi-FI" sz="1200"/>
              <a:t> </a:t>
            </a:r>
            <a:r>
              <a:rPr lang="fi-FI" sz="1200" err="1"/>
              <a:t>mentalvårdstjänster</a:t>
            </a:r>
            <a:r>
              <a:rPr lang="fi-FI" sz="1200"/>
              <a:t> för </a:t>
            </a:r>
            <a:r>
              <a:rPr lang="fi-FI" sz="1200" err="1"/>
              <a:t>unga</a:t>
            </a:r>
            <a:r>
              <a:rPr lang="fi-FI" sz="1200"/>
              <a:t> </a:t>
            </a:r>
            <a:r>
              <a:rPr lang="fi-FI" sz="1200" err="1"/>
              <a:t>under</a:t>
            </a:r>
            <a:r>
              <a:rPr lang="fi-FI" sz="1200"/>
              <a:t> 23 </a:t>
            </a:r>
            <a:r>
              <a:rPr lang="fi-FI" sz="1200" err="1"/>
              <a:t>år</a:t>
            </a:r>
            <a:r>
              <a:rPr lang="fi-FI" sz="1200"/>
              <a:t>, </a:t>
            </a:r>
            <a:r>
              <a:rPr lang="fi-FI" sz="1200" err="1"/>
              <a:t>ska</a:t>
            </a:r>
            <a:r>
              <a:rPr lang="fi-FI" sz="1200"/>
              <a:t> </a:t>
            </a:r>
            <a:r>
              <a:rPr lang="fi-FI" sz="1200" err="1"/>
              <a:t>tjänsterna</a:t>
            </a:r>
            <a:r>
              <a:rPr lang="fi-FI" sz="1200"/>
              <a:t> </a:t>
            </a:r>
            <a:r>
              <a:rPr lang="fi-FI" sz="1200" err="1"/>
              <a:t>erbjudas</a:t>
            </a:r>
            <a:r>
              <a:rPr lang="fi-FI" sz="1200"/>
              <a:t> </a:t>
            </a:r>
            <a:r>
              <a:rPr lang="fi-FI" sz="1200" err="1"/>
              <a:t>inom</a:t>
            </a:r>
            <a:r>
              <a:rPr lang="fi-FI" sz="1200"/>
              <a:t> 3 </a:t>
            </a:r>
            <a:r>
              <a:rPr lang="fi-FI" sz="1200" err="1"/>
              <a:t>månader</a:t>
            </a:r>
            <a:r>
              <a:rPr lang="fi-FI" sz="1200"/>
              <a:t> </a:t>
            </a:r>
            <a:r>
              <a:rPr lang="fi-FI" sz="1200" err="1"/>
              <a:t>från</a:t>
            </a:r>
            <a:r>
              <a:rPr lang="fi-FI" sz="1200"/>
              <a:t> </a:t>
            </a:r>
            <a:r>
              <a:rPr lang="fi-FI" sz="1200" err="1"/>
              <a:t>att</a:t>
            </a:r>
            <a:r>
              <a:rPr lang="fi-FI" sz="1200"/>
              <a:t> </a:t>
            </a:r>
            <a:r>
              <a:rPr lang="fi-FI" sz="1200" err="1"/>
              <a:t>vårdbehovet</a:t>
            </a:r>
            <a:r>
              <a:rPr lang="fi-FI" sz="1200"/>
              <a:t> </a:t>
            </a:r>
            <a:r>
              <a:rPr lang="fi-FI" sz="1200" err="1"/>
              <a:t>konstaterades</a:t>
            </a:r>
            <a:r>
              <a:rPr lang="fi-FI" sz="1200"/>
              <a:t>.</a:t>
            </a:r>
          </a:p>
          <a:p>
            <a:pPr lvl="1"/>
            <a:endParaRPr lang="sv-SE" sz="1200"/>
          </a:p>
        </p:txBody>
      </p:sp>
      <p:sp>
        <p:nvSpPr>
          <p:cNvPr id="4" name="Platshållare för innehåll 3"/>
          <p:cNvSpPr>
            <a:spLocks noGrp="1"/>
          </p:cNvSpPr>
          <p:nvPr>
            <p:ph sz="half" idx="10"/>
          </p:nvPr>
        </p:nvSpPr>
        <p:spPr>
          <a:xfrm>
            <a:off x="6893328" y="1218147"/>
            <a:ext cx="4920720" cy="4841899"/>
          </a:xfrm>
        </p:spPr>
        <p:txBody>
          <a:bodyPr vert="horz" lIns="91440" tIns="45720" rIns="91440" bIns="45720" rtlCol="0" anchor="t">
            <a:noAutofit/>
          </a:bodyPr>
          <a:lstStyle/>
          <a:p>
            <a:pPr lvl="0"/>
            <a:r>
              <a:rPr lang="fi-FI" sz="1200" b="1"/>
              <a:t>Perusterveydenhuolto</a:t>
            </a:r>
            <a:endParaRPr lang="fi-FI" sz="1200"/>
          </a:p>
          <a:p>
            <a:pPr lvl="1"/>
            <a:r>
              <a:rPr lang="fi-FI" sz="1200"/>
              <a:t>Virka-aikana on oltava mahdollista saada välittömästi yhteys terveydenhuoltoon tai suun terveydenhuoltoon.</a:t>
            </a:r>
          </a:p>
          <a:p>
            <a:pPr lvl="1"/>
            <a:r>
              <a:rPr lang="fi-FI" sz="1200"/>
              <a:t>Terveydenhuollon ammattihenkilön on tehtävä hoidon tarpeen arviointi viimeistään kolmantena arkipäivänä siitä, kun potilas otti yhteyden.</a:t>
            </a:r>
          </a:p>
          <a:p>
            <a:pPr lvl="1"/>
            <a:r>
              <a:rPr lang="fi-FI" sz="1200"/>
              <a:t>Kiireetön hoito on järjestettävä viimeistään kolmen kuukauden kuluessa arvioinnista. Kiireetön hammashoito on järjestettävä kuuden kuukauden sisällä.</a:t>
            </a:r>
          </a:p>
          <a:p>
            <a:pPr lvl="1"/>
            <a:r>
              <a:rPr lang="fi-FI" sz="1200"/>
              <a:t>Oppilashuollossa tapaaminen koulupsykologin tai kuraattorin kanssa on järjestettävä seitsemän päivän kuluessa yhteydenotosta, kiireellisissä tapauksissa viimeistään seuraavana arkipäivänä. </a:t>
            </a:r>
          </a:p>
          <a:p>
            <a:pPr lvl="0"/>
            <a:r>
              <a:rPr lang="fi-FI" sz="1200" b="1"/>
              <a:t>Erikoissairaanhoito</a:t>
            </a:r>
            <a:endParaRPr lang="fi-FI" sz="1200"/>
          </a:p>
          <a:p>
            <a:pPr lvl="1"/>
            <a:r>
              <a:rPr lang="fi-FI" sz="1200"/>
              <a:t>Hoidon tarpeen arviointi on aloitettava kolmen viikon kuluessa siitä, kun lähete on saapunut.</a:t>
            </a:r>
          </a:p>
          <a:p>
            <a:pPr lvl="1"/>
            <a:r>
              <a:rPr lang="fi-FI" sz="1200"/>
              <a:t>Jos hoidon tarpeen arviointi edellyttää erityisiä selvityksiä tai tutkimuksia, on niitä toteutettava kolmen kuukauden kuluessa siitä, kun hoidon tarpeen arviointi on aloitettu.</a:t>
            </a:r>
          </a:p>
          <a:p>
            <a:pPr lvl="1"/>
            <a:r>
              <a:rPr lang="fi-FI" sz="1200"/>
              <a:t>Hoidon tarpeen arvioinnin perusteella lääketieteellisesti, hammaslääketieteellisesti tai terveystieteellisesti tarpeelliseksi todettu hoito ja neuvonta on järjestettävä ja aloitettava kuuden kuukauden kuluessa siitä, kun hoidon tarve on todettu.</a:t>
            </a:r>
          </a:p>
          <a:p>
            <a:pPr lvl="2"/>
            <a:r>
              <a:rPr lang="fi-FI" sz="1100"/>
              <a:t>Mikäli tarve koskee alle 23-vuotiaiden mielenterveyspalveluita, on palvelut järjestettävä kolmen kuukauden kuluessa siitä, kun hoidon tarve on todettu.</a:t>
            </a:r>
          </a:p>
        </p:txBody>
      </p:sp>
      <p:sp>
        <p:nvSpPr>
          <p:cNvPr id="5" name="Platshållare för text 4"/>
          <p:cNvSpPr>
            <a:spLocks noGrp="1"/>
          </p:cNvSpPr>
          <p:nvPr>
            <p:ph type="body" idx="11"/>
          </p:nvPr>
        </p:nvSpPr>
        <p:spPr>
          <a:xfrm>
            <a:off x="6893328" y="208764"/>
            <a:ext cx="4134783" cy="1009383"/>
          </a:xfrm>
        </p:spPr>
        <p:txBody>
          <a:bodyPr/>
          <a:lstStyle/>
          <a:p>
            <a:r>
              <a:rPr lang="sv-SE" sz="2200" err="1">
                <a:solidFill>
                  <a:schemeClr val="tx2"/>
                </a:solidFill>
                <a:cs typeface="Arial"/>
              </a:rPr>
              <a:t>Hoitotakuu</a:t>
            </a:r>
            <a:r>
              <a:rPr lang="sv-SE" sz="2200">
                <a:solidFill>
                  <a:schemeClr val="tx2"/>
                </a:solidFill>
                <a:cs typeface="Arial"/>
              </a:rPr>
              <a:t>,</a:t>
            </a:r>
            <a:r>
              <a:rPr lang="sv-SE" sz="2200">
                <a:cs typeface="Arial"/>
              </a:rPr>
              <a:t> </a:t>
            </a:r>
            <a:r>
              <a:rPr lang="sv-SE" sz="2200">
                <a:cs typeface="Arial"/>
                <a:hlinkClick r:id="rId3"/>
              </a:rPr>
              <a:t>terveydenhuoltolaki</a:t>
            </a:r>
          </a:p>
        </p:txBody>
      </p:sp>
    </p:spTree>
    <p:extLst>
      <p:ext uri="{BB962C8B-B14F-4D97-AF65-F5344CB8AC3E}">
        <p14:creationId xmlns:p14="http://schemas.microsoft.com/office/powerpoint/2010/main" val="50915593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fi-FI" sz="3600" err="1"/>
              <a:t>Personaldimensionering</a:t>
            </a:r>
            <a:endParaRPr lang="sv-SE" sz="3600" err="1"/>
          </a:p>
        </p:txBody>
      </p:sp>
      <p:sp>
        <p:nvSpPr>
          <p:cNvPr id="3" name="Platshållare för text 2"/>
          <p:cNvSpPr>
            <a:spLocks noGrp="1"/>
          </p:cNvSpPr>
          <p:nvPr>
            <p:ph type="body" idx="1"/>
          </p:nvPr>
        </p:nvSpPr>
        <p:spPr/>
        <p:txBody>
          <a:bodyPr vert="horz" lIns="91440" tIns="45720" rIns="91440" bIns="45720" rtlCol="0" anchor="t">
            <a:noAutofit/>
          </a:bodyPr>
          <a:lstStyle/>
          <a:p>
            <a:r>
              <a:rPr lang="sv-SE" sz="3600" err="1">
                <a:cs typeface="Arial"/>
              </a:rPr>
              <a:t>Henkilöstömitoitus</a:t>
            </a:r>
            <a:endParaRPr lang="sv-SE" sz="3600" err="1"/>
          </a:p>
        </p:txBody>
      </p:sp>
    </p:spTree>
    <p:extLst>
      <p:ext uri="{BB962C8B-B14F-4D97-AF65-F5344CB8AC3E}">
        <p14:creationId xmlns:p14="http://schemas.microsoft.com/office/powerpoint/2010/main" val="42710538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1780239" y="186874"/>
            <a:ext cx="9327754" cy="1563565"/>
          </a:xfrm>
        </p:spPr>
        <p:txBody>
          <a:bodyPr/>
          <a:lstStyle/>
          <a:p>
            <a:r>
              <a:rPr lang="fi-FI" err="1"/>
              <a:t>Lagstadgad</a:t>
            </a:r>
            <a:r>
              <a:rPr lang="fi-FI"/>
              <a:t> </a:t>
            </a:r>
            <a:r>
              <a:rPr lang="fi-FI" err="1"/>
              <a:t>personaldimensionering</a:t>
            </a:r>
            <a:endParaRPr lang="sv-SE"/>
          </a:p>
        </p:txBody>
      </p:sp>
      <p:graphicFrame>
        <p:nvGraphicFramePr>
          <p:cNvPr id="6" name="Platshållare för innehåll 5">
            <a:extLst>
              <a:ext uri="{FF2B5EF4-FFF2-40B4-BE49-F238E27FC236}">
                <a16:creationId xmlns:a16="http://schemas.microsoft.com/office/drawing/2014/main" id="{8D62CAC8-EC82-4006-9DC1-AE760E1036B5}"/>
              </a:ext>
            </a:extLst>
          </p:cNvPr>
          <p:cNvGraphicFramePr>
            <a:graphicFrameLocks noGrp="1"/>
          </p:cNvGraphicFramePr>
          <p:nvPr>
            <p:ph sz="half" idx="1"/>
          </p:nvPr>
        </p:nvGraphicFramePr>
        <p:xfrm>
          <a:off x="2008744" y="1750439"/>
          <a:ext cx="7482979" cy="4164409"/>
        </p:xfrm>
        <a:graphic>
          <a:graphicData uri="http://schemas.openxmlformats.org/drawingml/2006/table">
            <a:tbl>
              <a:tblPr>
                <a:tableStyleId>{5C22544A-7EE6-4342-B048-85BDC9FD1C3A}</a:tableStyleId>
              </a:tblPr>
              <a:tblGrid>
                <a:gridCol w="2364443">
                  <a:extLst>
                    <a:ext uri="{9D8B030D-6E8A-4147-A177-3AD203B41FA5}">
                      <a16:colId xmlns:a16="http://schemas.microsoft.com/office/drawing/2014/main" val="1373358346"/>
                    </a:ext>
                  </a:extLst>
                </a:gridCol>
                <a:gridCol w="2559268">
                  <a:extLst>
                    <a:ext uri="{9D8B030D-6E8A-4147-A177-3AD203B41FA5}">
                      <a16:colId xmlns:a16="http://schemas.microsoft.com/office/drawing/2014/main" val="1053206828"/>
                    </a:ext>
                  </a:extLst>
                </a:gridCol>
                <a:gridCol w="2559268">
                  <a:extLst>
                    <a:ext uri="{9D8B030D-6E8A-4147-A177-3AD203B41FA5}">
                      <a16:colId xmlns:a16="http://schemas.microsoft.com/office/drawing/2014/main" val="2972033717"/>
                    </a:ext>
                  </a:extLst>
                </a:gridCol>
              </a:tblGrid>
              <a:tr h="319406">
                <a:tc>
                  <a:txBody>
                    <a:bodyPr/>
                    <a:lstStyle/>
                    <a:p>
                      <a:pPr algn="l" rtl="0" fontAlgn="ctr"/>
                      <a:r>
                        <a:rPr lang="fi-FI" sz="1100" u="none" strike="noStrike" err="1">
                          <a:effectLst/>
                        </a:rPr>
                        <a:t>mödrarådgivning</a:t>
                      </a:r>
                      <a:r>
                        <a:rPr lang="fi-FI" sz="1100" u="none" strike="noStrike">
                          <a:effectLst/>
                        </a:rPr>
                        <a:t> </a:t>
                      </a:r>
                      <a:endParaRPr lang="fi-FI" sz="1100" b="0" i="0" u="none" strike="noStrike">
                        <a:solidFill>
                          <a:srgbClr val="000000"/>
                        </a:solidFill>
                        <a:effectLst/>
                        <a:latin typeface="Arial" panose="020B0604020202020204" pitchFamily="34" charset="0"/>
                      </a:endParaRPr>
                    </a:p>
                  </a:txBody>
                  <a:tcPr marL="5604" marR="5604" marT="5604"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rtl="0" fontAlgn="ctr"/>
                      <a:r>
                        <a:rPr lang="fi-FI" sz="1100" u="none" strike="noStrike">
                          <a:effectLst/>
                        </a:rPr>
                        <a:t>STM </a:t>
                      </a:r>
                      <a:endParaRPr lang="fi-FI" sz="1100" b="0" i="0" u="none" strike="noStrike">
                        <a:solidFill>
                          <a:srgbClr val="000000"/>
                        </a:solidFill>
                        <a:effectLst/>
                        <a:latin typeface="Arial" panose="020B0604020202020204" pitchFamily="34" charset="0"/>
                      </a:endParaRPr>
                    </a:p>
                  </a:txBody>
                  <a:tcPr marL="5604" marR="5604" marT="5604" marB="0" anchor="ctr">
                    <a:lnT w="12700" cap="flat" cmpd="sng" algn="ctr">
                      <a:solidFill>
                        <a:schemeClr val="tx1"/>
                      </a:solidFill>
                      <a:prstDash val="solid"/>
                      <a:round/>
                      <a:headEnd type="none" w="med" len="med"/>
                      <a:tailEnd type="none" w="med" len="med"/>
                    </a:lnT>
                  </a:tcPr>
                </a:tc>
                <a:tc>
                  <a:txBody>
                    <a:bodyPr/>
                    <a:lstStyle/>
                    <a:p>
                      <a:pPr algn="l" rtl="0" fontAlgn="ctr"/>
                      <a:r>
                        <a:rPr lang="sv-SE" sz="1100" u="none" strike="noStrike">
                          <a:effectLst/>
                        </a:rPr>
                        <a:t>minst 38 gravida/ hälsovårdare eller barnmorska, max 76-80 </a:t>
                      </a:r>
                      <a:endParaRPr lang="sv-SE" sz="1100" b="0" i="0" u="none" strike="noStrike">
                        <a:solidFill>
                          <a:srgbClr val="000000"/>
                        </a:solidFill>
                        <a:effectLst/>
                        <a:latin typeface="Arial" panose="020B0604020202020204" pitchFamily="34" charset="0"/>
                      </a:endParaRPr>
                    </a:p>
                  </a:txBody>
                  <a:tcPr marL="5604" marR="5604" marT="560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70322680"/>
                  </a:ext>
                </a:extLst>
              </a:tr>
              <a:tr h="319406">
                <a:tc>
                  <a:txBody>
                    <a:bodyPr/>
                    <a:lstStyle/>
                    <a:p>
                      <a:pPr algn="l" rtl="0" fontAlgn="ctr"/>
                      <a:r>
                        <a:rPr lang="fi-FI" sz="1100" u="none" strike="noStrike">
                          <a:effectLst/>
                        </a:rPr>
                        <a:t>  </a:t>
                      </a:r>
                      <a:endParaRPr lang="fi-FI" sz="1100" b="0" i="0" u="none" strike="noStrike">
                        <a:solidFill>
                          <a:srgbClr val="000000"/>
                        </a:solidFill>
                        <a:effectLst/>
                        <a:latin typeface="Arial" panose="020B0604020202020204" pitchFamily="34" charset="0"/>
                      </a:endParaRPr>
                    </a:p>
                  </a:txBody>
                  <a:tcPr marL="5604" marR="5604" marT="5604"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rtl="0" fontAlgn="ctr"/>
                      <a:r>
                        <a:rPr lang="fi-FI" sz="1100" u="none" strike="noStrike">
                          <a:effectLst/>
                        </a:rPr>
                        <a:t>  </a:t>
                      </a:r>
                      <a:endParaRPr lang="fi-FI" sz="1100" b="0" i="0" u="none" strike="noStrike">
                        <a:solidFill>
                          <a:srgbClr val="000000"/>
                        </a:solidFill>
                        <a:effectLst/>
                        <a:latin typeface="Arial" panose="020B0604020202020204" pitchFamily="34" charset="0"/>
                      </a:endParaRPr>
                    </a:p>
                  </a:txBody>
                  <a:tcPr marL="5604" marR="5604" marT="5604" marB="0" anchor="ctr">
                    <a:lnB w="12700" cap="flat" cmpd="sng" algn="ctr">
                      <a:solidFill>
                        <a:schemeClr val="tx1"/>
                      </a:solidFill>
                      <a:prstDash val="solid"/>
                      <a:round/>
                      <a:headEnd type="none" w="med" len="med"/>
                      <a:tailEnd type="none" w="med" len="med"/>
                    </a:lnB>
                  </a:tcPr>
                </a:tc>
                <a:tc>
                  <a:txBody>
                    <a:bodyPr/>
                    <a:lstStyle/>
                    <a:p>
                      <a:pPr algn="l" rtl="0" fontAlgn="ctr"/>
                      <a:r>
                        <a:rPr lang="fi-FI" sz="1100" u="none" strike="noStrike" err="1">
                          <a:effectLst/>
                        </a:rPr>
                        <a:t>max</a:t>
                      </a:r>
                      <a:r>
                        <a:rPr lang="fi-FI" sz="1100" u="none" strike="noStrike">
                          <a:effectLst/>
                        </a:rPr>
                        <a:t> 800 </a:t>
                      </a:r>
                      <a:r>
                        <a:rPr lang="fi-FI" sz="1100" u="none" strike="noStrike" err="1">
                          <a:effectLst/>
                        </a:rPr>
                        <a:t>gravida</a:t>
                      </a:r>
                      <a:r>
                        <a:rPr lang="fi-FI" sz="1100" u="none" strike="noStrike">
                          <a:effectLst/>
                        </a:rPr>
                        <a:t>/</a:t>
                      </a:r>
                      <a:r>
                        <a:rPr lang="fi-FI" sz="1100" u="none" strike="noStrike" err="1">
                          <a:effectLst/>
                        </a:rPr>
                        <a:t>läkarårsverke</a:t>
                      </a:r>
                      <a:r>
                        <a:rPr lang="fi-FI" sz="1100" u="none" strike="noStrike">
                          <a:effectLst/>
                        </a:rPr>
                        <a:t> </a:t>
                      </a:r>
                      <a:endParaRPr lang="fi-FI" sz="1100" b="0" i="0" u="none" strike="noStrike">
                        <a:solidFill>
                          <a:srgbClr val="000000"/>
                        </a:solidFill>
                        <a:effectLst/>
                        <a:latin typeface="Arial" panose="020B0604020202020204" pitchFamily="34" charset="0"/>
                      </a:endParaRPr>
                    </a:p>
                  </a:txBody>
                  <a:tcPr marL="5604" marR="5604" marT="5604"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8193742"/>
                  </a:ext>
                </a:extLst>
              </a:tr>
              <a:tr h="212938">
                <a:tc>
                  <a:txBody>
                    <a:bodyPr/>
                    <a:lstStyle/>
                    <a:p>
                      <a:pPr algn="l" rtl="0" fontAlgn="ctr"/>
                      <a:r>
                        <a:rPr lang="fi-FI" sz="1100" u="none" strike="noStrike" err="1">
                          <a:effectLst/>
                        </a:rPr>
                        <a:t>barnrådgivning</a:t>
                      </a:r>
                      <a:r>
                        <a:rPr lang="fi-FI" sz="1100" u="none" strike="noStrike">
                          <a:effectLst/>
                        </a:rPr>
                        <a:t> </a:t>
                      </a:r>
                      <a:endParaRPr lang="fi-FI" sz="1100" b="0" i="0" u="none" strike="noStrike">
                        <a:solidFill>
                          <a:srgbClr val="000000"/>
                        </a:solidFill>
                        <a:effectLst/>
                        <a:latin typeface="Arial" panose="020B0604020202020204" pitchFamily="34" charset="0"/>
                      </a:endParaRPr>
                    </a:p>
                  </a:txBody>
                  <a:tcPr marL="5604" marR="5604" marT="5604"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fi-FI" sz="1100" u="none" strike="noStrike">
                          <a:effectLst/>
                        </a:rPr>
                        <a:t>STM </a:t>
                      </a:r>
                      <a:endParaRPr lang="fi-FI" sz="1100" b="0" i="0" u="none" strike="noStrike">
                        <a:solidFill>
                          <a:srgbClr val="000000"/>
                        </a:solidFill>
                        <a:effectLst/>
                        <a:latin typeface="Arial" panose="020B0604020202020204" pitchFamily="34" charset="0"/>
                      </a:endParaRPr>
                    </a:p>
                  </a:txBody>
                  <a:tcPr marL="5604" marR="5604" marT="5604" marB="0" anchor="ctr">
                    <a:lnL w="12700" cmpd="sng">
                      <a:noFill/>
                    </a:lnL>
                    <a:lnT w="12700" cap="flat" cmpd="sng" algn="ctr">
                      <a:solidFill>
                        <a:schemeClr val="tx1"/>
                      </a:solidFill>
                      <a:prstDash val="solid"/>
                      <a:round/>
                      <a:headEnd type="none" w="med" len="med"/>
                      <a:tailEnd type="none" w="med" len="med"/>
                    </a:lnT>
                  </a:tcPr>
                </a:tc>
                <a:tc>
                  <a:txBody>
                    <a:bodyPr/>
                    <a:lstStyle/>
                    <a:p>
                      <a:pPr algn="just" rtl="0" fontAlgn="ctr"/>
                      <a:r>
                        <a:rPr lang="fi-FI" sz="1100" u="none" strike="noStrike">
                          <a:effectLst/>
                        </a:rPr>
                        <a:t>max 340 barn/ hälsovårdarårsverke </a:t>
                      </a:r>
                      <a:endParaRPr lang="fi-FI" sz="1100" b="0" i="0" u="none" strike="noStrike">
                        <a:solidFill>
                          <a:srgbClr val="213A8F"/>
                        </a:solidFill>
                        <a:effectLst/>
                        <a:latin typeface="Arial" panose="020B0604020202020204" pitchFamily="34" charset="0"/>
                      </a:endParaRPr>
                    </a:p>
                  </a:txBody>
                  <a:tcPr marL="5604" marR="5604" marT="560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30156111"/>
                  </a:ext>
                </a:extLst>
              </a:tr>
              <a:tr h="212938">
                <a:tc>
                  <a:txBody>
                    <a:bodyPr/>
                    <a:lstStyle/>
                    <a:p>
                      <a:pPr algn="l" rtl="0" fontAlgn="ctr"/>
                      <a:r>
                        <a:rPr lang="fi-FI" sz="1100" u="none" strike="noStrike">
                          <a:effectLst/>
                        </a:rPr>
                        <a:t>  </a:t>
                      </a:r>
                      <a:endParaRPr lang="fi-FI" sz="1100" b="0" i="0" u="none" strike="noStrike">
                        <a:solidFill>
                          <a:srgbClr val="000000"/>
                        </a:solidFill>
                        <a:effectLst/>
                        <a:latin typeface="Arial" panose="020B0604020202020204" pitchFamily="34" charset="0"/>
                      </a:endParaRPr>
                    </a:p>
                  </a:txBody>
                  <a:tcPr marL="5604" marR="5604" marT="5604"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fi-FI" sz="1100" u="none" strike="noStrike">
                          <a:effectLst/>
                        </a:rPr>
                        <a:t>  </a:t>
                      </a:r>
                      <a:endParaRPr lang="fi-FI" sz="1100" b="0" i="0" u="none" strike="noStrike">
                        <a:solidFill>
                          <a:srgbClr val="000000"/>
                        </a:solidFill>
                        <a:effectLst/>
                        <a:latin typeface="Arial" panose="020B0604020202020204" pitchFamily="34" charset="0"/>
                      </a:endParaRPr>
                    </a:p>
                  </a:txBody>
                  <a:tcPr marL="5604" marR="5604" marT="5604" marB="0"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just" rtl="0" fontAlgn="ctr"/>
                      <a:r>
                        <a:rPr lang="fi-FI" sz="1100" u="none" strike="noStrike" err="1">
                          <a:effectLst/>
                        </a:rPr>
                        <a:t>max</a:t>
                      </a:r>
                      <a:r>
                        <a:rPr lang="fi-FI" sz="1100" u="none" strike="noStrike">
                          <a:effectLst/>
                        </a:rPr>
                        <a:t> 2400 </a:t>
                      </a:r>
                      <a:r>
                        <a:rPr lang="fi-FI" sz="1100" u="none" strike="noStrike" err="1">
                          <a:effectLst/>
                        </a:rPr>
                        <a:t>barn</a:t>
                      </a:r>
                      <a:r>
                        <a:rPr lang="fi-FI" sz="1100" u="none" strike="noStrike">
                          <a:effectLst/>
                        </a:rPr>
                        <a:t>/ </a:t>
                      </a:r>
                      <a:r>
                        <a:rPr lang="fi-FI" sz="1100" u="none" strike="noStrike" err="1">
                          <a:effectLst/>
                        </a:rPr>
                        <a:t>läkarårsverke</a:t>
                      </a:r>
                      <a:r>
                        <a:rPr lang="fi-FI" sz="1100" u="none" strike="noStrike">
                          <a:effectLst/>
                        </a:rPr>
                        <a:t> </a:t>
                      </a:r>
                      <a:endParaRPr lang="fi-FI" sz="1100" b="0" i="0" u="none" strike="noStrike">
                        <a:solidFill>
                          <a:srgbClr val="213A8F"/>
                        </a:solidFill>
                        <a:effectLst/>
                        <a:latin typeface="Arial" panose="020B0604020202020204" pitchFamily="34" charset="0"/>
                      </a:endParaRPr>
                    </a:p>
                  </a:txBody>
                  <a:tcPr marL="5604" marR="5604" marT="5604"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369895"/>
                  </a:ext>
                </a:extLst>
              </a:tr>
              <a:tr h="319406">
                <a:tc>
                  <a:txBody>
                    <a:bodyPr/>
                    <a:lstStyle/>
                    <a:p>
                      <a:pPr algn="l" rtl="0" fontAlgn="ctr"/>
                      <a:r>
                        <a:rPr lang="fi-FI" sz="1100" u="none" strike="noStrike" err="1">
                          <a:effectLst/>
                        </a:rPr>
                        <a:t>skolhälsovård</a:t>
                      </a:r>
                      <a:r>
                        <a:rPr lang="fi-FI" sz="1100" u="none" strike="noStrike">
                          <a:effectLst/>
                        </a:rPr>
                        <a:t> </a:t>
                      </a:r>
                      <a:endParaRPr lang="fi-FI" sz="1100" b="0" i="0" u="none" strike="noStrike">
                        <a:solidFill>
                          <a:srgbClr val="000000"/>
                        </a:solidFill>
                        <a:effectLst/>
                        <a:latin typeface="Arial" panose="020B0604020202020204" pitchFamily="34" charset="0"/>
                      </a:endParaRPr>
                    </a:p>
                  </a:txBody>
                  <a:tcPr marL="5604" marR="5604" marT="5604"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rtl="0" fontAlgn="ctr"/>
                      <a:r>
                        <a:rPr lang="fi-FI" sz="1100" u="none" strike="noStrike">
                          <a:effectLst/>
                        </a:rPr>
                        <a:t>STM </a:t>
                      </a:r>
                      <a:endParaRPr lang="fi-FI" sz="1100" b="0" i="0" u="none" strike="noStrike">
                        <a:solidFill>
                          <a:srgbClr val="000000"/>
                        </a:solidFill>
                        <a:effectLst/>
                        <a:latin typeface="Arial" panose="020B0604020202020204" pitchFamily="34" charset="0"/>
                      </a:endParaRPr>
                    </a:p>
                  </a:txBody>
                  <a:tcPr marL="5604" marR="5604" marT="5604" marB="0" anchor="ctr">
                    <a:lnL w="12700" cmpd="sng">
                      <a:noFill/>
                    </a:lnL>
                    <a:lnT w="12700" cap="flat" cmpd="sng" algn="ctr">
                      <a:solidFill>
                        <a:schemeClr val="tx1"/>
                      </a:solidFill>
                      <a:prstDash val="solid"/>
                      <a:round/>
                      <a:headEnd type="none" w="med" len="med"/>
                      <a:tailEnd type="none" w="med" len="med"/>
                    </a:lnT>
                  </a:tcPr>
                </a:tc>
                <a:tc>
                  <a:txBody>
                    <a:bodyPr/>
                    <a:lstStyle/>
                    <a:p>
                      <a:pPr algn="just" rtl="0" fontAlgn="ctr"/>
                      <a:r>
                        <a:rPr lang="fi-FI" sz="1100" u="none" strike="noStrike">
                          <a:effectLst/>
                        </a:rPr>
                        <a:t>max 600 elever/ skolhälsovårdare </a:t>
                      </a:r>
                      <a:endParaRPr lang="fi-FI" sz="1100" b="0" i="0" u="none" strike="noStrike">
                        <a:solidFill>
                          <a:srgbClr val="213A8F"/>
                        </a:solidFill>
                        <a:effectLst/>
                        <a:latin typeface="Arial" panose="020B0604020202020204" pitchFamily="34" charset="0"/>
                      </a:endParaRPr>
                    </a:p>
                  </a:txBody>
                  <a:tcPr marL="5604" marR="5604" marT="560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7434805"/>
                  </a:ext>
                </a:extLst>
              </a:tr>
              <a:tr h="425875">
                <a:tc>
                  <a:txBody>
                    <a:bodyPr/>
                    <a:lstStyle/>
                    <a:p>
                      <a:pPr algn="l" rtl="0" fontAlgn="ctr"/>
                      <a:r>
                        <a:rPr lang="fi-FI" sz="1100" u="none" strike="noStrike">
                          <a:effectLst/>
                        </a:rPr>
                        <a:t>  </a:t>
                      </a:r>
                      <a:endParaRPr lang="fi-FI" sz="1100" b="0" i="0" u="none" strike="noStrike">
                        <a:solidFill>
                          <a:srgbClr val="000000"/>
                        </a:solidFill>
                        <a:effectLst/>
                        <a:latin typeface="Arial" panose="020B0604020202020204" pitchFamily="34" charset="0"/>
                      </a:endParaRPr>
                    </a:p>
                  </a:txBody>
                  <a:tcPr marL="5604" marR="5604" marT="5604" marB="0" anchor="ctr">
                    <a:lnL w="12700" cap="flat" cmpd="sng" algn="ctr">
                      <a:solidFill>
                        <a:schemeClr val="tx1"/>
                      </a:solidFill>
                      <a:prstDash val="solid"/>
                      <a:round/>
                      <a:headEnd type="none" w="med" len="med"/>
                      <a:tailEnd type="none" w="med" len="med"/>
                    </a:lnL>
                    <a:lnT w="12700" cmpd="sng">
                      <a:noFill/>
                    </a:lnT>
                  </a:tcPr>
                </a:tc>
                <a:tc>
                  <a:txBody>
                    <a:bodyPr/>
                    <a:lstStyle/>
                    <a:p>
                      <a:pPr algn="l" rtl="0" fontAlgn="ctr"/>
                      <a:r>
                        <a:rPr lang="fi-FI" sz="1100" u="none" strike="noStrike">
                          <a:effectLst/>
                        </a:rPr>
                        <a:t>  </a:t>
                      </a:r>
                      <a:endParaRPr lang="fi-FI" sz="1100" b="0" i="0" u="none" strike="noStrike">
                        <a:solidFill>
                          <a:srgbClr val="213A8F"/>
                        </a:solidFill>
                        <a:effectLst/>
                        <a:latin typeface="Arial" panose="020B0604020202020204" pitchFamily="34" charset="0"/>
                      </a:endParaRPr>
                    </a:p>
                  </a:txBody>
                  <a:tcPr marL="5604" marR="5604" marT="5604" marB="0" anchor="ctr"/>
                </a:tc>
                <a:tc>
                  <a:txBody>
                    <a:bodyPr/>
                    <a:lstStyle/>
                    <a:p>
                      <a:pPr algn="just" rtl="0" fontAlgn="ctr"/>
                      <a:r>
                        <a:rPr lang="sv-SE" sz="1100" u="none" strike="noStrike">
                          <a:effectLst/>
                        </a:rPr>
                        <a:t>max 2100 elever/ heltidsanställd skolläkare eller 1 arbetsdag i veckan /500 elever </a:t>
                      </a:r>
                      <a:endParaRPr lang="sv-SE" sz="1100" b="0" i="0" u="none" strike="noStrike">
                        <a:solidFill>
                          <a:srgbClr val="213A8F"/>
                        </a:solidFill>
                        <a:effectLst/>
                        <a:latin typeface="Arial" panose="020B0604020202020204" pitchFamily="34" charset="0"/>
                      </a:endParaRPr>
                    </a:p>
                  </a:txBody>
                  <a:tcPr marL="5604" marR="5604" marT="5604"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50487387"/>
                  </a:ext>
                </a:extLst>
              </a:tr>
              <a:tr h="319406">
                <a:tc rowSpan="3">
                  <a:txBody>
                    <a:bodyPr/>
                    <a:lstStyle/>
                    <a:p>
                      <a:pPr algn="l" rtl="0" fontAlgn="ctr"/>
                      <a:r>
                        <a:rPr lang="fi-FI" sz="1100" u="none" strike="noStrike">
                          <a:effectLst/>
                        </a:rPr>
                        <a:t>  </a:t>
                      </a:r>
                      <a:endParaRPr lang="fi-FI" sz="1100" b="0" i="0" u="none" strike="noStrike">
                        <a:solidFill>
                          <a:srgbClr val="000000"/>
                        </a:solidFill>
                        <a:effectLst/>
                        <a:latin typeface="Arial" panose="020B0604020202020204" pitchFamily="34" charset="0"/>
                      </a:endParaRPr>
                    </a:p>
                  </a:txBody>
                  <a:tcPr marL="5604" marR="5604" marT="5604"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rtl="0" fontAlgn="ctr"/>
                      <a:r>
                        <a:rPr lang="fi-FI" sz="1100" u="none" strike="noStrike">
                          <a:effectLst/>
                        </a:rPr>
                        <a:t> </a:t>
                      </a:r>
                      <a:endParaRPr lang="fi-FI" sz="1100" b="0" i="0" u="none" strike="noStrike">
                        <a:solidFill>
                          <a:srgbClr val="000000"/>
                        </a:solidFill>
                        <a:effectLst/>
                        <a:latin typeface="Arial" panose="020B0604020202020204" pitchFamily="34" charset="0"/>
                      </a:endParaRPr>
                    </a:p>
                  </a:txBody>
                  <a:tcPr marL="5604" marR="5604" marT="5604" marB="0" anchor="ctr"/>
                </a:tc>
                <a:tc>
                  <a:txBody>
                    <a:bodyPr/>
                    <a:lstStyle/>
                    <a:p>
                      <a:pPr algn="just" rtl="0" fontAlgn="ctr"/>
                      <a:r>
                        <a:rPr lang="fi-FI" sz="1100" u="none" strike="noStrike">
                          <a:effectLst/>
                        </a:rPr>
                        <a:t> </a:t>
                      </a:r>
                      <a:endParaRPr lang="fi-FI" sz="1100" b="0" i="0" u="none" strike="noStrike">
                        <a:solidFill>
                          <a:srgbClr val="213A8F"/>
                        </a:solidFill>
                        <a:effectLst/>
                        <a:latin typeface="Arial" panose="020B0604020202020204" pitchFamily="34" charset="0"/>
                      </a:endParaRPr>
                    </a:p>
                  </a:txBody>
                  <a:tcPr marL="5604" marR="5604" marT="5604"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89281274"/>
                  </a:ext>
                </a:extLst>
              </a:tr>
              <a:tr h="212938">
                <a:tc vMerge="1">
                  <a:txBody>
                    <a:bodyPr/>
                    <a:lstStyle/>
                    <a:p>
                      <a:endParaRPr lang="fi-FI"/>
                    </a:p>
                  </a:txBody>
                  <a:tcPr/>
                </a:tc>
                <a:tc>
                  <a:txBody>
                    <a:bodyPr/>
                    <a:lstStyle/>
                    <a:p>
                      <a:pPr algn="l" rtl="0" fontAlgn="ctr"/>
                      <a:r>
                        <a:rPr lang="fi-FI" sz="1100" u="none" strike="noStrike">
                          <a:effectLst/>
                        </a:rPr>
                        <a:t>Lagförslag</a:t>
                      </a:r>
                      <a:endParaRPr lang="fi-FI" sz="1100" b="0" i="0" u="none" strike="noStrike">
                        <a:solidFill>
                          <a:srgbClr val="000000"/>
                        </a:solidFill>
                        <a:effectLst/>
                        <a:latin typeface="Arial" panose="020B0604020202020204" pitchFamily="34" charset="0"/>
                      </a:endParaRPr>
                    </a:p>
                  </a:txBody>
                  <a:tcPr marL="5604" marR="5604" marT="5604" marB="0" anchor="ctr"/>
                </a:tc>
                <a:tc>
                  <a:txBody>
                    <a:bodyPr/>
                    <a:lstStyle/>
                    <a:p>
                      <a:pPr algn="just" rtl="0" fontAlgn="ctr"/>
                      <a:r>
                        <a:rPr lang="fi-FI" sz="1100" u="none" strike="noStrike" err="1">
                          <a:effectLst/>
                        </a:rPr>
                        <a:t>max</a:t>
                      </a:r>
                      <a:r>
                        <a:rPr lang="fi-FI" sz="1100" u="none" strike="noStrike">
                          <a:effectLst/>
                        </a:rPr>
                        <a:t> 670 </a:t>
                      </a:r>
                      <a:r>
                        <a:rPr lang="fi-FI" sz="1100" u="none" strike="noStrike" err="1">
                          <a:effectLst/>
                        </a:rPr>
                        <a:t>elever</a:t>
                      </a:r>
                      <a:r>
                        <a:rPr lang="fi-FI" sz="1100" u="none" strike="noStrike">
                          <a:effectLst/>
                        </a:rPr>
                        <a:t>/</a:t>
                      </a:r>
                      <a:r>
                        <a:rPr lang="fi-FI" sz="1100" u="none" strike="noStrike" err="1">
                          <a:effectLst/>
                        </a:rPr>
                        <a:t>skolkurator</a:t>
                      </a:r>
                      <a:r>
                        <a:rPr lang="fi-FI" sz="1100" u="none" strike="noStrike">
                          <a:effectLst/>
                        </a:rPr>
                        <a:t> fr 1.1.2022 </a:t>
                      </a:r>
                      <a:endParaRPr lang="fi-FI" sz="1100" b="0" i="0" u="none" strike="noStrike">
                        <a:solidFill>
                          <a:srgbClr val="213A8F"/>
                        </a:solidFill>
                        <a:effectLst/>
                        <a:latin typeface="Arial" panose="020B0604020202020204" pitchFamily="34" charset="0"/>
                      </a:endParaRPr>
                    </a:p>
                  </a:txBody>
                  <a:tcPr marL="5604" marR="5604" marT="5604"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42298428"/>
                  </a:ext>
                </a:extLst>
              </a:tr>
              <a:tr h="212938">
                <a:tc vMerge="1">
                  <a:txBody>
                    <a:bodyPr/>
                    <a:lstStyle/>
                    <a:p>
                      <a:endParaRPr lang="fi-FI"/>
                    </a:p>
                  </a:txBody>
                  <a:tcPr/>
                </a:tc>
                <a:tc>
                  <a:txBody>
                    <a:bodyPr/>
                    <a:lstStyle/>
                    <a:p>
                      <a:pPr algn="l" rtl="0" fontAlgn="ctr"/>
                      <a:r>
                        <a:rPr lang="fi-FI" sz="1100" u="none" strike="noStrike" err="1">
                          <a:effectLst/>
                        </a:rPr>
                        <a:t>Lagförslag</a:t>
                      </a:r>
                      <a:r>
                        <a:rPr lang="fi-FI" sz="1100" u="none" strike="noStrike">
                          <a:effectLst/>
                        </a:rPr>
                        <a:t>  </a:t>
                      </a:r>
                      <a:endParaRPr lang="fi-FI" sz="1100" b="0" i="0" u="none" strike="noStrike">
                        <a:solidFill>
                          <a:srgbClr val="000000"/>
                        </a:solidFill>
                        <a:effectLst/>
                        <a:latin typeface="Arial" panose="020B0604020202020204" pitchFamily="34" charset="0"/>
                      </a:endParaRPr>
                    </a:p>
                  </a:txBody>
                  <a:tcPr marL="5604" marR="5604" marT="5604" marB="0" anchor="ctr">
                    <a:lnB w="12700" cap="flat" cmpd="sng" algn="ctr">
                      <a:solidFill>
                        <a:schemeClr val="tx1"/>
                      </a:solidFill>
                      <a:prstDash val="solid"/>
                      <a:round/>
                      <a:headEnd type="none" w="med" len="med"/>
                      <a:tailEnd type="none" w="med" len="med"/>
                    </a:lnB>
                  </a:tcPr>
                </a:tc>
                <a:tc>
                  <a:txBody>
                    <a:bodyPr/>
                    <a:lstStyle/>
                    <a:p>
                      <a:pPr algn="just" rtl="0" fontAlgn="ctr"/>
                      <a:r>
                        <a:rPr lang="fi-FI" sz="1100" u="none" strike="noStrike" err="1">
                          <a:effectLst/>
                        </a:rPr>
                        <a:t>max</a:t>
                      </a:r>
                      <a:r>
                        <a:rPr lang="fi-FI" sz="1100" u="none" strike="noStrike">
                          <a:effectLst/>
                        </a:rPr>
                        <a:t> 780 </a:t>
                      </a:r>
                      <a:r>
                        <a:rPr lang="fi-FI" sz="1100" u="none" strike="noStrike" err="1">
                          <a:effectLst/>
                        </a:rPr>
                        <a:t>elever</a:t>
                      </a:r>
                      <a:r>
                        <a:rPr lang="fi-FI" sz="1100" u="none" strike="noStrike">
                          <a:effectLst/>
                        </a:rPr>
                        <a:t>/ </a:t>
                      </a:r>
                      <a:r>
                        <a:rPr lang="fi-FI" sz="1100" u="none" strike="noStrike" err="1">
                          <a:effectLst/>
                        </a:rPr>
                        <a:t>skolpsykolog</a:t>
                      </a:r>
                      <a:r>
                        <a:rPr lang="fi-FI" sz="1100" u="none" strike="noStrike">
                          <a:effectLst/>
                        </a:rPr>
                        <a:t> fr 1.8.2023 </a:t>
                      </a:r>
                      <a:endParaRPr lang="fi-FI" sz="1100" b="0" i="0" u="none" strike="noStrike">
                        <a:solidFill>
                          <a:srgbClr val="213A8F"/>
                        </a:solidFill>
                        <a:effectLst/>
                        <a:latin typeface="Arial" panose="020B0604020202020204" pitchFamily="34" charset="0"/>
                      </a:endParaRPr>
                    </a:p>
                  </a:txBody>
                  <a:tcPr marL="5604" marR="5604" marT="5604"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5021410"/>
                  </a:ext>
                </a:extLst>
              </a:tr>
              <a:tr h="212938">
                <a:tc rowSpan="4">
                  <a:txBody>
                    <a:bodyPr/>
                    <a:lstStyle/>
                    <a:p>
                      <a:pPr algn="l" rtl="0" fontAlgn="ctr"/>
                      <a:r>
                        <a:rPr lang="fi-FI" sz="1100" u="none" strike="noStrike" err="1">
                          <a:effectLst/>
                        </a:rPr>
                        <a:t>studerandehälsovård</a:t>
                      </a:r>
                      <a:r>
                        <a:rPr lang="fi-FI" sz="1100" u="none" strike="noStrike">
                          <a:effectLst/>
                        </a:rPr>
                        <a:t> (2:a </a:t>
                      </a:r>
                      <a:r>
                        <a:rPr lang="fi-FI" sz="1100" u="none" strike="noStrike" err="1">
                          <a:effectLst/>
                        </a:rPr>
                        <a:t>stadiet</a:t>
                      </a:r>
                      <a:r>
                        <a:rPr lang="fi-FI" sz="1100" u="none" strike="noStrike">
                          <a:effectLst/>
                        </a:rPr>
                        <a:t>) </a:t>
                      </a:r>
                      <a:endParaRPr lang="fi-FI" sz="1100" b="0" i="0" u="none" strike="noStrike">
                        <a:solidFill>
                          <a:srgbClr val="000000"/>
                        </a:solidFill>
                        <a:effectLst/>
                        <a:latin typeface="Arial" panose="020B0604020202020204" pitchFamily="34" charset="0"/>
                      </a:endParaRPr>
                    </a:p>
                  </a:txBody>
                  <a:tcPr marL="5604" marR="5604" marT="5604"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fi-FI" sz="1100" u="none" strike="noStrike">
                          <a:effectLst/>
                        </a:rPr>
                        <a:t>STM </a:t>
                      </a:r>
                      <a:endParaRPr lang="fi-FI" sz="1100" b="0" i="0" u="none" strike="noStrike">
                        <a:solidFill>
                          <a:srgbClr val="000000"/>
                        </a:solidFill>
                        <a:effectLst/>
                        <a:latin typeface="Arial" panose="020B0604020202020204" pitchFamily="34" charset="0"/>
                      </a:endParaRPr>
                    </a:p>
                  </a:txBody>
                  <a:tcPr marL="5604" marR="5604" marT="5604" marB="0" anchor="ctr">
                    <a:lnT w="12700" cap="flat" cmpd="sng" algn="ctr">
                      <a:solidFill>
                        <a:schemeClr val="tx1"/>
                      </a:solidFill>
                      <a:prstDash val="solid"/>
                      <a:round/>
                      <a:headEnd type="none" w="med" len="med"/>
                      <a:tailEnd type="none" w="med" len="med"/>
                    </a:lnT>
                  </a:tcPr>
                </a:tc>
                <a:tc>
                  <a:txBody>
                    <a:bodyPr/>
                    <a:lstStyle/>
                    <a:p>
                      <a:pPr algn="just" rtl="0" fontAlgn="ctr"/>
                      <a:r>
                        <a:rPr lang="fi-FI" sz="1100" u="none" strike="noStrike" err="1">
                          <a:effectLst/>
                        </a:rPr>
                        <a:t>max</a:t>
                      </a:r>
                      <a:r>
                        <a:rPr lang="fi-FI" sz="1100" u="none" strike="noStrike">
                          <a:effectLst/>
                        </a:rPr>
                        <a:t> 570 </a:t>
                      </a:r>
                      <a:r>
                        <a:rPr lang="fi-FI" sz="1100" u="none" strike="noStrike" err="1">
                          <a:effectLst/>
                        </a:rPr>
                        <a:t>elever</a:t>
                      </a:r>
                      <a:r>
                        <a:rPr lang="fi-FI" sz="1100" u="none" strike="noStrike">
                          <a:effectLst/>
                        </a:rPr>
                        <a:t>/ </a:t>
                      </a:r>
                      <a:r>
                        <a:rPr lang="fi-FI" sz="1100" u="none" strike="noStrike" err="1">
                          <a:effectLst/>
                        </a:rPr>
                        <a:t>hälsovårdare</a:t>
                      </a:r>
                      <a:r>
                        <a:rPr lang="fi-FI" sz="1100" u="none" strike="noStrike">
                          <a:effectLst/>
                        </a:rPr>
                        <a:t> </a:t>
                      </a:r>
                      <a:endParaRPr lang="fi-FI" sz="1100" b="0" i="0" u="none" strike="noStrike">
                        <a:solidFill>
                          <a:srgbClr val="213A8F"/>
                        </a:solidFill>
                        <a:effectLst/>
                        <a:latin typeface="Arial" panose="020B0604020202020204" pitchFamily="34" charset="0"/>
                      </a:endParaRPr>
                    </a:p>
                  </a:txBody>
                  <a:tcPr marL="5604" marR="5604" marT="560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05222262"/>
                  </a:ext>
                </a:extLst>
              </a:tr>
              <a:tr h="218541">
                <a:tc vMerge="1">
                  <a:txBody>
                    <a:bodyPr/>
                    <a:lstStyle/>
                    <a:p>
                      <a:endParaRPr lang="fi-FI"/>
                    </a:p>
                  </a:txBody>
                  <a:tcPr/>
                </a:tc>
                <a:tc>
                  <a:txBody>
                    <a:bodyPr/>
                    <a:lstStyle/>
                    <a:p>
                      <a:pPr algn="l" rtl="0" fontAlgn="ctr"/>
                      <a:r>
                        <a:rPr lang="fi-FI" sz="1100" u="none" strike="noStrike">
                          <a:effectLst/>
                        </a:rPr>
                        <a:t> </a:t>
                      </a:r>
                      <a:endParaRPr lang="fi-FI" sz="1100" b="0" i="0" u="none" strike="noStrike">
                        <a:solidFill>
                          <a:srgbClr val="000000"/>
                        </a:solidFill>
                        <a:effectLst/>
                        <a:latin typeface="Arial" panose="020B0604020202020204" pitchFamily="34" charset="0"/>
                      </a:endParaRPr>
                    </a:p>
                  </a:txBody>
                  <a:tcPr marL="5604" marR="5604" marT="5604" marB="0" anchor="ctr"/>
                </a:tc>
                <a:tc>
                  <a:txBody>
                    <a:bodyPr/>
                    <a:lstStyle/>
                    <a:p>
                      <a:pPr algn="just" rtl="0" fontAlgn="ctr"/>
                      <a:r>
                        <a:rPr lang="fi-FI" sz="1100" u="none" strike="noStrike">
                          <a:effectLst/>
                        </a:rPr>
                        <a:t>max 1800 elever/läkare </a:t>
                      </a:r>
                      <a:endParaRPr lang="fi-FI" sz="1100" b="0" i="0" u="none" strike="noStrike">
                        <a:solidFill>
                          <a:srgbClr val="213A8F"/>
                        </a:solidFill>
                        <a:effectLst/>
                        <a:latin typeface="Arial" panose="020B0604020202020204" pitchFamily="34" charset="0"/>
                      </a:endParaRPr>
                    </a:p>
                  </a:txBody>
                  <a:tcPr marL="5604" marR="5604" marT="5604"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21397030"/>
                  </a:ext>
                </a:extLst>
              </a:tr>
              <a:tr h="218541">
                <a:tc vMerge="1">
                  <a:txBody>
                    <a:bodyPr/>
                    <a:lstStyle/>
                    <a:p>
                      <a:endParaRPr lang="fi-FI"/>
                    </a:p>
                  </a:txBody>
                  <a:tcPr/>
                </a:tc>
                <a:tc>
                  <a:txBody>
                    <a:bodyPr/>
                    <a:lstStyle/>
                    <a:p>
                      <a:pPr algn="l" rtl="0" fontAlgn="ctr"/>
                      <a:r>
                        <a:rPr lang="fi-FI" sz="1100" u="none" strike="noStrike" err="1">
                          <a:effectLst/>
                        </a:rPr>
                        <a:t>Lagförslag</a:t>
                      </a:r>
                      <a:r>
                        <a:rPr lang="fi-FI" sz="1100" u="none" strike="noStrike">
                          <a:effectLst/>
                        </a:rPr>
                        <a:t> </a:t>
                      </a:r>
                      <a:endParaRPr lang="fi-FI" sz="1100" b="0" i="0" u="none" strike="noStrike">
                        <a:solidFill>
                          <a:srgbClr val="000000"/>
                        </a:solidFill>
                        <a:effectLst/>
                        <a:latin typeface="Arial" panose="020B0604020202020204" pitchFamily="34" charset="0"/>
                      </a:endParaRPr>
                    </a:p>
                  </a:txBody>
                  <a:tcPr marL="5604" marR="5604" marT="5604" marB="0" anchor="ctr"/>
                </a:tc>
                <a:tc>
                  <a:txBody>
                    <a:bodyPr/>
                    <a:lstStyle/>
                    <a:p>
                      <a:pPr algn="just" rtl="0" fontAlgn="ctr"/>
                      <a:r>
                        <a:rPr lang="sv-SE" sz="1100" u="none" strike="noStrike">
                          <a:effectLst/>
                        </a:rPr>
                        <a:t>Skolkuratorer och psykologer </a:t>
                      </a:r>
                      <a:r>
                        <a:rPr lang="sv-SE" sz="1100" u="none" strike="noStrike" err="1">
                          <a:effectLst/>
                        </a:rPr>
                        <a:t>enl</a:t>
                      </a:r>
                      <a:r>
                        <a:rPr lang="sv-SE" sz="1100" u="none" strike="noStrike">
                          <a:effectLst/>
                        </a:rPr>
                        <a:t> ovan </a:t>
                      </a:r>
                      <a:endParaRPr lang="sv-SE" sz="1100" b="0" i="0" u="none" strike="noStrike">
                        <a:solidFill>
                          <a:srgbClr val="213A8F"/>
                        </a:solidFill>
                        <a:effectLst/>
                        <a:latin typeface="Arial" panose="020B0604020202020204" pitchFamily="34" charset="0"/>
                      </a:endParaRPr>
                    </a:p>
                  </a:txBody>
                  <a:tcPr marL="5604" marR="5604" marT="5604"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55053350"/>
                  </a:ext>
                </a:extLst>
              </a:tr>
              <a:tr h="218541">
                <a:tc vMerge="1">
                  <a:txBody>
                    <a:bodyPr/>
                    <a:lstStyle/>
                    <a:p>
                      <a:endParaRPr lang="fi-FI"/>
                    </a:p>
                  </a:txBody>
                  <a:tcPr/>
                </a:tc>
                <a:tc>
                  <a:txBody>
                    <a:bodyPr/>
                    <a:lstStyle/>
                    <a:p>
                      <a:pPr algn="l" fontAlgn="b"/>
                      <a:r>
                        <a:rPr lang="fi-FI" sz="1100" u="none" strike="noStrike">
                          <a:effectLst/>
                        </a:rPr>
                        <a:t> </a:t>
                      </a:r>
                      <a:endParaRPr lang="fi-FI" sz="1100" b="0" i="0" u="none" strike="noStrike">
                        <a:solidFill>
                          <a:srgbClr val="000000"/>
                        </a:solidFill>
                        <a:effectLst/>
                        <a:latin typeface="Calibri" panose="020F0502020204030204" pitchFamily="34" charset="0"/>
                      </a:endParaRPr>
                    </a:p>
                  </a:txBody>
                  <a:tcPr marL="5604" marR="5604" marT="5604" marB="0" anchor="b">
                    <a:lnB w="12700" cap="flat" cmpd="sng" algn="ctr">
                      <a:solidFill>
                        <a:schemeClr val="tx1"/>
                      </a:solidFill>
                      <a:prstDash val="solid"/>
                      <a:round/>
                      <a:headEnd type="none" w="med" len="med"/>
                      <a:tailEnd type="none" w="med" len="med"/>
                    </a:lnB>
                  </a:tcPr>
                </a:tc>
                <a:tc>
                  <a:txBody>
                    <a:bodyPr/>
                    <a:lstStyle/>
                    <a:p>
                      <a:pPr algn="l" fontAlgn="b"/>
                      <a:r>
                        <a:rPr lang="fi-FI" sz="1100" u="none" strike="noStrike">
                          <a:effectLst/>
                        </a:rPr>
                        <a:t> </a:t>
                      </a:r>
                      <a:endParaRPr lang="fi-FI" sz="1100" b="0" i="0" u="none" strike="noStrike">
                        <a:solidFill>
                          <a:srgbClr val="000000"/>
                        </a:solidFill>
                        <a:effectLst/>
                        <a:latin typeface="Calibri" panose="020F0502020204030204" pitchFamily="34" charset="0"/>
                      </a:endParaRPr>
                    </a:p>
                  </a:txBody>
                  <a:tcPr marL="5604" marR="5604" marT="5604"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1453371"/>
                  </a:ext>
                </a:extLst>
              </a:tr>
              <a:tr h="425875">
                <a:tc>
                  <a:txBody>
                    <a:bodyPr/>
                    <a:lstStyle/>
                    <a:p>
                      <a:pPr algn="l" rtl="0" fontAlgn="ctr"/>
                      <a:r>
                        <a:rPr lang="fi-FI" sz="1100" u="none" strike="noStrike" err="1">
                          <a:effectLst/>
                        </a:rPr>
                        <a:t>barnskydd</a:t>
                      </a:r>
                      <a:r>
                        <a:rPr lang="fi-FI" sz="1100" u="none" strike="noStrike">
                          <a:effectLst/>
                        </a:rPr>
                        <a:t> </a:t>
                      </a:r>
                      <a:endParaRPr lang="fi-FI" sz="1100" b="0" i="0" u="none" strike="noStrike">
                        <a:solidFill>
                          <a:srgbClr val="000000"/>
                        </a:solidFill>
                        <a:effectLst/>
                        <a:latin typeface="Arial" panose="020B0604020202020204" pitchFamily="34" charset="0"/>
                      </a:endParaRPr>
                    </a:p>
                  </a:txBody>
                  <a:tcPr marL="5604" marR="5604" marT="5604"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fi-FI" sz="1100" u="none" strike="noStrike" err="1">
                          <a:effectLst/>
                        </a:rPr>
                        <a:t>Lagförslag</a:t>
                      </a:r>
                      <a:r>
                        <a:rPr lang="fi-FI" sz="1100" u="none" strike="noStrike">
                          <a:effectLst/>
                        </a:rPr>
                        <a:t> </a:t>
                      </a:r>
                      <a:endParaRPr lang="fi-FI" sz="1100" b="0" i="0" u="none" strike="noStrike">
                        <a:solidFill>
                          <a:srgbClr val="000000"/>
                        </a:solidFill>
                        <a:effectLst/>
                        <a:latin typeface="Arial" panose="020B0604020202020204" pitchFamily="34" charset="0"/>
                      </a:endParaRPr>
                    </a:p>
                  </a:txBody>
                  <a:tcPr marL="5604" marR="5604" marT="56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0" fontAlgn="ctr"/>
                      <a:r>
                        <a:rPr lang="sv-SE" sz="1100" u="none" strike="noStrike">
                          <a:effectLst/>
                        </a:rPr>
                        <a:t>max 35-40 klienter/ socialarbetare inom barnskyddet, lagstiftning på kommande 2022 </a:t>
                      </a:r>
                      <a:endParaRPr lang="sv-SE" sz="1100" b="0" i="0" u="none" strike="noStrike">
                        <a:solidFill>
                          <a:srgbClr val="213A8F"/>
                        </a:solidFill>
                        <a:effectLst/>
                        <a:latin typeface="Arial" panose="020B0604020202020204" pitchFamily="34" charset="0"/>
                      </a:endParaRPr>
                    </a:p>
                  </a:txBody>
                  <a:tcPr marL="5604" marR="5604" marT="560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6702760"/>
                  </a:ext>
                </a:extLst>
              </a:tr>
            </a:tbl>
          </a:graphicData>
        </a:graphic>
      </p:graphicFrame>
    </p:spTree>
    <p:extLst>
      <p:ext uri="{BB962C8B-B14F-4D97-AF65-F5344CB8AC3E}">
        <p14:creationId xmlns:p14="http://schemas.microsoft.com/office/powerpoint/2010/main" val="20456588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a:xfrm>
            <a:off x="1862535" y="66418"/>
            <a:ext cx="9327754" cy="1563565"/>
          </a:xfrm>
        </p:spPr>
        <p:txBody>
          <a:bodyPr/>
          <a:lstStyle/>
          <a:p>
            <a:r>
              <a:rPr lang="fi-FI"/>
              <a:t>Lakisääteinen henkilöstömitoitus</a:t>
            </a:r>
            <a:endParaRPr lang="sv-SE"/>
          </a:p>
        </p:txBody>
      </p:sp>
      <p:graphicFrame>
        <p:nvGraphicFramePr>
          <p:cNvPr id="6" name="Platshållare för innehåll 5">
            <a:extLst>
              <a:ext uri="{FF2B5EF4-FFF2-40B4-BE49-F238E27FC236}">
                <a16:creationId xmlns:a16="http://schemas.microsoft.com/office/drawing/2014/main" id="{8D62CAC8-EC82-4006-9DC1-AE760E1036B5}"/>
              </a:ext>
            </a:extLst>
          </p:cNvPr>
          <p:cNvGraphicFramePr>
            <a:graphicFrameLocks noGrp="1"/>
          </p:cNvGraphicFramePr>
          <p:nvPr>
            <p:ph sz="half" idx="1"/>
          </p:nvPr>
        </p:nvGraphicFramePr>
        <p:xfrm>
          <a:off x="1999600" y="1483679"/>
          <a:ext cx="7482979" cy="4713546"/>
        </p:xfrm>
        <a:graphic>
          <a:graphicData uri="http://schemas.openxmlformats.org/drawingml/2006/table">
            <a:tbl>
              <a:tblPr>
                <a:tableStyleId>{5C22544A-7EE6-4342-B048-85BDC9FD1C3A}</a:tableStyleId>
              </a:tblPr>
              <a:tblGrid>
                <a:gridCol w="2364443">
                  <a:extLst>
                    <a:ext uri="{9D8B030D-6E8A-4147-A177-3AD203B41FA5}">
                      <a16:colId xmlns:a16="http://schemas.microsoft.com/office/drawing/2014/main" val="1373358346"/>
                    </a:ext>
                  </a:extLst>
                </a:gridCol>
                <a:gridCol w="2559268">
                  <a:extLst>
                    <a:ext uri="{9D8B030D-6E8A-4147-A177-3AD203B41FA5}">
                      <a16:colId xmlns:a16="http://schemas.microsoft.com/office/drawing/2014/main" val="1053206828"/>
                    </a:ext>
                  </a:extLst>
                </a:gridCol>
                <a:gridCol w="2559268">
                  <a:extLst>
                    <a:ext uri="{9D8B030D-6E8A-4147-A177-3AD203B41FA5}">
                      <a16:colId xmlns:a16="http://schemas.microsoft.com/office/drawing/2014/main" val="2972033717"/>
                    </a:ext>
                  </a:extLst>
                </a:gridCol>
              </a:tblGrid>
              <a:tr h="319406">
                <a:tc>
                  <a:txBody>
                    <a:bodyPr/>
                    <a:lstStyle/>
                    <a:p>
                      <a:pPr algn="l" rtl="0" fontAlgn="ctr"/>
                      <a:r>
                        <a:rPr lang="fi-FI" sz="1100" u="none" strike="noStrike">
                          <a:effectLst/>
                        </a:rPr>
                        <a:t>äitiysneuvola </a:t>
                      </a:r>
                      <a:endParaRPr lang="fi-FI" sz="1100" b="0" i="0" u="none" strike="noStrike">
                        <a:solidFill>
                          <a:srgbClr val="000000"/>
                        </a:solidFill>
                        <a:effectLst/>
                        <a:latin typeface="Arial" panose="020B0604020202020204" pitchFamily="34" charset="0"/>
                      </a:endParaRPr>
                    </a:p>
                  </a:txBody>
                  <a:tcPr marL="5604" marR="5604" marT="5604"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l" rtl="0" fontAlgn="ctr"/>
                      <a:r>
                        <a:rPr lang="fi-FI" sz="1100" u="none" strike="noStrike">
                          <a:effectLst/>
                        </a:rPr>
                        <a:t>STM </a:t>
                      </a:r>
                      <a:endParaRPr lang="fi-FI" sz="1100" b="0" i="0" u="none" strike="noStrike">
                        <a:solidFill>
                          <a:srgbClr val="000000"/>
                        </a:solidFill>
                        <a:effectLst/>
                        <a:latin typeface="Arial" panose="020B0604020202020204" pitchFamily="34" charset="0"/>
                      </a:endParaRPr>
                    </a:p>
                  </a:txBody>
                  <a:tcPr marL="5604" marR="5604" marT="5604" marB="0" anchor="ctr">
                    <a:lnT w="12700" cap="flat" cmpd="sng" algn="ctr">
                      <a:solidFill>
                        <a:schemeClr val="tx1"/>
                      </a:solidFill>
                      <a:prstDash val="solid"/>
                      <a:round/>
                      <a:headEnd type="none" w="med" len="med"/>
                      <a:tailEnd type="none" w="med" len="med"/>
                    </a:lnT>
                  </a:tcPr>
                </a:tc>
                <a:tc>
                  <a:txBody>
                    <a:bodyPr/>
                    <a:lstStyle/>
                    <a:p>
                      <a:pPr algn="l" rtl="0" fontAlgn="ctr"/>
                      <a:r>
                        <a:rPr lang="sv-SE" sz="1100" u="none" strike="noStrike" err="1">
                          <a:effectLst/>
                        </a:rPr>
                        <a:t>vähintään</a:t>
                      </a:r>
                      <a:r>
                        <a:rPr lang="sv-SE" sz="1100" u="none" strike="noStrike">
                          <a:effectLst/>
                        </a:rPr>
                        <a:t> 38 raskaana </a:t>
                      </a:r>
                      <a:r>
                        <a:rPr lang="sv-SE" sz="1100" u="none" strike="noStrike" err="1">
                          <a:effectLst/>
                        </a:rPr>
                        <a:t>olevaa</a:t>
                      </a:r>
                      <a:r>
                        <a:rPr lang="sv-SE" sz="1100" u="none" strike="noStrike">
                          <a:effectLst/>
                        </a:rPr>
                        <a:t>/ </a:t>
                      </a:r>
                      <a:r>
                        <a:rPr lang="sv-SE" sz="1100" u="none" strike="noStrike" err="1">
                          <a:effectLst/>
                        </a:rPr>
                        <a:t>terveydenhoitaja</a:t>
                      </a:r>
                      <a:r>
                        <a:rPr lang="sv-SE" sz="1100" u="none" strike="noStrike">
                          <a:effectLst/>
                        </a:rPr>
                        <a:t> tai </a:t>
                      </a:r>
                      <a:r>
                        <a:rPr lang="sv-SE" sz="1100" u="none" strike="noStrike" err="1">
                          <a:effectLst/>
                        </a:rPr>
                        <a:t>kätilö</a:t>
                      </a:r>
                      <a:r>
                        <a:rPr lang="sv-SE" sz="1100" u="none" strike="noStrike">
                          <a:effectLst/>
                        </a:rPr>
                        <a:t>, max 76-80 </a:t>
                      </a:r>
                      <a:endParaRPr lang="sv-SE" sz="1100" b="0" i="0" u="none" strike="noStrike">
                        <a:solidFill>
                          <a:srgbClr val="000000"/>
                        </a:solidFill>
                        <a:effectLst/>
                        <a:latin typeface="Arial" panose="020B0604020202020204" pitchFamily="34" charset="0"/>
                      </a:endParaRPr>
                    </a:p>
                  </a:txBody>
                  <a:tcPr marL="5604" marR="5604" marT="560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370322680"/>
                  </a:ext>
                </a:extLst>
              </a:tr>
              <a:tr h="319406">
                <a:tc>
                  <a:txBody>
                    <a:bodyPr/>
                    <a:lstStyle/>
                    <a:p>
                      <a:pPr algn="l" rtl="0" fontAlgn="ctr"/>
                      <a:r>
                        <a:rPr lang="fi-FI" sz="1100" u="none" strike="noStrike">
                          <a:effectLst/>
                        </a:rPr>
                        <a:t>  </a:t>
                      </a:r>
                      <a:endParaRPr lang="fi-FI" sz="1100" b="0" i="0" u="none" strike="noStrike">
                        <a:solidFill>
                          <a:srgbClr val="000000"/>
                        </a:solidFill>
                        <a:effectLst/>
                        <a:latin typeface="Arial" panose="020B0604020202020204" pitchFamily="34" charset="0"/>
                      </a:endParaRPr>
                    </a:p>
                  </a:txBody>
                  <a:tcPr marL="5604" marR="5604" marT="5604"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rtl="0" fontAlgn="ctr"/>
                      <a:r>
                        <a:rPr lang="fi-FI" sz="1100" u="none" strike="noStrike">
                          <a:effectLst/>
                        </a:rPr>
                        <a:t>  </a:t>
                      </a:r>
                      <a:endParaRPr lang="fi-FI" sz="1100" b="0" i="0" u="none" strike="noStrike">
                        <a:solidFill>
                          <a:srgbClr val="000000"/>
                        </a:solidFill>
                        <a:effectLst/>
                        <a:latin typeface="Arial" panose="020B0604020202020204" pitchFamily="34" charset="0"/>
                      </a:endParaRPr>
                    </a:p>
                  </a:txBody>
                  <a:tcPr marL="5604" marR="5604" marT="5604" marB="0" anchor="ctr">
                    <a:lnB w="12700" cap="flat" cmpd="sng" algn="ctr">
                      <a:solidFill>
                        <a:schemeClr val="tx1"/>
                      </a:solidFill>
                      <a:prstDash val="solid"/>
                      <a:round/>
                      <a:headEnd type="none" w="med" len="med"/>
                      <a:tailEnd type="none" w="med" len="med"/>
                    </a:lnB>
                  </a:tcPr>
                </a:tc>
                <a:tc>
                  <a:txBody>
                    <a:bodyPr/>
                    <a:lstStyle/>
                    <a:p>
                      <a:pPr algn="l" rtl="0" fontAlgn="ctr"/>
                      <a:r>
                        <a:rPr lang="fi-FI" sz="1100" u="none" strike="noStrike" err="1">
                          <a:effectLst/>
                        </a:rPr>
                        <a:t>max</a:t>
                      </a:r>
                      <a:r>
                        <a:rPr lang="fi-FI" sz="1100" u="none" strike="noStrike">
                          <a:effectLst/>
                        </a:rPr>
                        <a:t> 800 raskaana olevaa/ kokopäivätoiminen lääkäri </a:t>
                      </a:r>
                      <a:endParaRPr lang="fi-FI" sz="1100" b="0" i="0" u="none" strike="noStrike">
                        <a:solidFill>
                          <a:srgbClr val="000000"/>
                        </a:solidFill>
                        <a:effectLst/>
                        <a:latin typeface="Arial" panose="020B0604020202020204" pitchFamily="34" charset="0"/>
                      </a:endParaRPr>
                    </a:p>
                  </a:txBody>
                  <a:tcPr marL="5604" marR="5604" marT="5604"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8193742"/>
                  </a:ext>
                </a:extLst>
              </a:tr>
              <a:tr h="212938">
                <a:tc>
                  <a:txBody>
                    <a:bodyPr/>
                    <a:lstStyle/>
                    <a:p>
                      <a:pPr algn="l" rtl="0" fontAlgn="ctr"/>
                      <a:r>
                        <a:rPr lang="fi-FI" sz="1100" u="none" strike="noStrike">
                          <a:effectLst/>
                        </a:rPr>
                        <a:t>lastenneuvola </a:t>
                      </a:r>
                      <a:endParaRPr lang="fi-FI" sz="1100" b="0" i="0" u="none" strike="noStrike">
                        <a:solidFill>
                          <a:srgbClr val="000000"/>
                        </a:solidFill>
                        <a:effectLst/>
                        <a:latin typeface="Arial" panose="020B0604020202020204" pitchFamily="34" charset="0"/>
                      </a:endParaRPr>
                    </a:p>
                  </a:txBody>
                  <a:tcPr marL="5604" marR="5604" marT="5604"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fi-FI" sz="1100" u="none" strike="noStrike">
                          <a:effectLst/>
                        </a:rPr>
                        <a:t>STM </a:t>
                      </a:r>
                      <a:endParaRPr lang="fi-FI" sz="1100" b="0" i="0" u="none" strike="noStrike">
                        <a:solidFill>
                          <a:srgbClr val="000000"/>
                        </a:solidFill>
                        <a:effectLst/>
                        <a:latin typeface="Arial" panose="020B0604020202020204" pitchFamily="34" charset="0"/>
                      </a:endParaRPr>
                    </a:p>
                  </a:txBody>
                  <a:tcPr marL="5604" marR="5604" marT="5604" marB="0" anchor="ctr">
                    <a:lnL w="12700" cmpd="sng">
                      <a:noFill/>
                    </a:lnL>
                    <a:lnT w="12700" cap="flat" cmpd="sng" algn="ctr">
                      <a:solidFill>
                        <a:schemeClr val="tx1"/>
                      </a:solidFill>
                      <a:prstDash val="solid"/>
                      <a:round/>
                      <a:headEnd type="none" w="med" len="med"/>
                      <a:tailEnd type="none" w="med" len="med"/>
                    </a:lnT>
                  </a:tcPr>
                </a:tc>
                <a:tc>
                  <a:txBody>
                    <a:bodyPr/>
                    <a:lstStyle/>
                    <a:p>
                      <a:pPr algn="just" rtl="0" fontAlgn="ctr"/>
                      <a:r>
                        <a:rPr lang="fi-FI" sz="1100" u="none" strike="noStrike" err="1">
                          <a:effectLst/>
                        </a:rPr>
                        <a:t>max</a:t>
                      </a:r>
                      <a:r>
                        <a:rPr lang="fi-FI" sz="1100" u="none" strike="noStrike">
                          <a:effectLst/>
                        </a:rPr>
                        <a:t> 340 lasta/ kokopäivätoiminen terveydenhoitaja </a:t>
                      </a:r>
                      <a:endParaRPr lang="fi-FI" sz="1100" b="0" i="0" u="none" strike="noStrike">
                        <a:solidFill>
                          <a:srgbClr val="213A8F"/>
                        </a:solidFill>
                        <a:effectLst/>
                        <a:latin typeface="Arial" panose="020B0604020202020204" pitchFamily="34" charset="0"/>
                      </a:endParaRPr>
                    </a:p>
                  </a:txBody>
                  <a:tcPr marL="5604" marR="5604" marT="560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30156111"/>
                  </a:ext>
                </a:extLst>
              </a:tr>
              <a:tr h="212938">
                <a:tc>
                  <a:txBody>
                    <a:bodyPr/>
                    <a:lstStyle/>
                    <a:p>
                      <a:pPr algn="l" rtl="0" fontAlgn="ctr"/>
                      <a:r>
                        <a:rPr lang="fi-FI" sz="1100" u="none" strike="noStrike">
                          <a:effectLst/>
                        </a:rPr>
                        <a:t>  </a:t>
                      </a:r>
                      <a:endParaRPr lang="fi-FI" sz="1100" b="0" i="0" u="none" strike="noStrike">
                        <a:solidFill>
                          <a:srgbClr val="000000"/>
                        </a:solidFill>
                        <a:effectLst/>
                        <a:latin typeface="Arial" panose="020B0604020202020204" pitchFamily="34" charset="0"/>
                      </a:endParaRPr>
                    </a:p>
                  </a:txBody>
                  <a:tcPr marL="5604" marR="5604" marT="5604"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ctr"/>
                      <a:r>
                        <a:rPr lang="fi-FI" sz="1100" u="none" strike="noStrike">
                          <a:effectLst/>
                        </a:rPr>
                        <a:t>  </a:t>
                      </a:r>
                      <a:endParaRPr lang="fi-FI" sz="1100" b="0" i="0" u="none" strike="noStrike">
                        <a:solidFill>
                          <a:srgbClr val="000000"/>
                        </a:solidFill>
                        <a:effectLst/>
                        <a:latin typeface="Arial" panose="020B0604020202020204" pitchFamily="34" charset="0"/>
                      </a:endParaRPr>
                    </a:p>
                  </a:txBody>
                  <a:tcPr marL="5604" marR="5604" marT="5604" marB="0" anchor="ctr">
                    <a:lnL w="12700" cap="flat" cmpd="sng" algn="ctr">
                      <a:no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just" rtl="0" fontAlgn="ctr"/>
                      <a:r>
                        <a:rPr lang="fi-FI" sz="1100" u="none" strike="noStrike" err="1">
                          <a:effectLst/>
                        </a:rPr>
                        <a:t>max</a:t>
                      </a:r>
                      <a:r>
                        <a:rPr lang="fi-FI" sz="1100" u="none" strike="noStrike">
                          <a:effectLst/>
                        </a:rPr>
                        <a:t> 2400 lasta/ kokopäivätoiminen</a:t>
                      </a:r>
                      <a:r>
                        <a:rPr lang="fi-FI" sz="1100" u="none" strike="noStrike" baseline="0">
                          <a:effectLst/>
                        </a:rPr>
                        <a:t> lääkäri</a:t>
                      </a:r>
                      <a:r>
                        <a:rPr lang="fi-FI" sz="1100" u="none" strike="noStrike">
                          <a:effectLst/>
                        </a:rPr>
                        <a:t> </a:t>
                      </a:r>
                      <a:endParaRPr lang="fi-FI" sz="1100" b="0" i="0" u="none" strike="noStrike">
                        <a:solidFill>
                          <a:srgbClr val="213A8F"/>
                        </a:solidFill>
                        <a:effectLst/>
                        <a:latin typeface="Arial" panose="020B0604020202020204" pitchFamily="34" charset="0"/>
                      </a:endParaRPr>
                    </a:p>
                  </a:txBody>
                  <a:tcPr marL="5604" marR="5604" marT="5604"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2369895"/>
                  </a:ext>
                </a:extLst>
              </a:tr>
              <a:tr h="319406">
                <a:tc>
                  <a:txBody>
                    <a:bodyPr/>
                    <a:lstStyle/>
                    <a:p>
                      <a:pPr algn="l" rtl="0" fontAlgn="ctr"/>
                      <a:r>
                        <a:rPr lang="fi-FI" sz="1100" u="none" strike="noStrike">
                          <a:effectLst/>
                        </a:rPr>
                        <a:t>kouluterveydenhuolto </a:t>
                      </a:r>
                      <a:endParaRPr lang="fi-FI" sz="1100" b="0" i="0" u="none" strike="noStrike">
                        <a:solidFill>
                          <a:srgbClr val="000000"/>
                        </a:solidFill>
                        <a:effectLst/>
                        <a:latin typeface="Arial" panose="020B0604020202020204" pitchFamily="34" charset="0"/>
                      </a:endParaRPr>
                    </a:p>
                  </a:txBody>
                  <a:tcPr marL="5604" marR="5604" marT="5604" marB="0"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l" rtl="0" fontAlgn="ctr"/>
                      <a:r>
                        <a:rPr lang="fi-FI" sz="1100" u="none" strike="noStrike">
                          <a:effectLst/>
                        </a:rPr>
                        <a:t>STM </a:t>
                      </a:r>
                      <a:endParaRPr lang="fi-FI" sz="1100" b="0" i="0" u="none" strike="noStrike">
                        <a:solidFill>
                          <a:srgbClr val="000000"/>
                        </a:solidFill>
                        <a:effectLst/>
                        <a:latin typeface="Arial" panose="020B0604020202020204" pitchFamily="34" charset="0"/>
                      </a:endParaRPr>
                    </a:p>
                  </a:txBody>
                  <a:tcPr marL="5604" marR="5604" marT="5604" marB="0" anchor="ctr">
                    <a:lnL w="12700" cmpd="sng">
                      <a:noFill/>
                    </a:lnL>
                    <a:lnT w="12700" cap="flat" cmpd="sng" algn="ctr">
                      <a:solidFill>
                        <a:schemeClr val="tx1"/>
                      </a:solidFill>
                      <a:prstDash val="solid"/>
                      <a:round/>
                      <a:headEnd type="none" w="med" len="med"/>
                      <a:tailEnd type="none" w="med" len="med"/>
                    </a:lnT>
                  </a:tcPr>
                </a:tc>
                <a:tc>
                  <a:txBody>
                    <a:bodyPr/>
                    <a:lstStyle/>
                    <a:p>
                      <a:pPr algn="just" rtl="0" fontAlgn="ctr"/>
                      <a:r>
                        <a:rPr lang="fi-FI" sz="1100" u="none" strike="noStrike" err="1">
                          <a:effectLst/>
                        </a:rPr>
                        <a:t>max</a:t>
                      </a:r>
                      <a:r>
                        <a:rPr lang="fi-FI" sz="1100" u="none" strike="noStrike">
                          <a:effectLst/>
                        </a:rPr>
                        <a:t> 600 oppilasta/ kouluterveydenhoitaja </a:t>
                      </a:r>
                      <a:endParaRPr lang="fi-FI" sz="1100" b="0" i="0" u="none" strike="noStrike">
                        <a:solidFill>
                          <a:srgbClr val="213A8F"/>
                        </a:solidFill>
                        <a:effectLst/>
                        <a:latin typeface="Arial" panose="020B0604020202020204" pitchFamily="34" charset="0"/>
                      </a:endParaRPr>
                    </a:p>
                  </a:txBody>
                  <a:tcPr marL="5604" marR="5604" marT="560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57434805"/>
                  </a:ext>
                </a:extLst>
              </a:tr>
              <a:tr h="425875">
                <a:tc>
                  <a:txBody>
                    <a:bodyPr/>
                    <a:lstStyle/>
                    <a:p>
                      <a:pPr algn="l" rtl="0" fontAlgn="ctr"/>
                      <a:r>
                        <a:rPr lang="fi-FI" sz="1100" u="none" strike="noStrike">
                          <a:effectLst/>
                        </a:rPr>
                        <a:t>  </a:t>
                      </a:r>
                      <a:endParaRPr lang="fi-FI" sz="1100" b="0" i="0" u="none" strike="noStrike">
                        <a:solidFill>
                          <a:srgbClr val="000000"/>
                        </a:solidFill>
                        <a:effectLst/>
                        <a:latin typeface="Arial" panose="020B0604020202020204" pitchFamily="34" charset="0"/>
                      </a:endParaRPr>
                    </a:p>
                  </a:txBody>
                  <a:tcPr marL="5604" marR="5604" marT="5604" marB="0" anchor="ctr">
                    <a:lnL w="12700" cap="flat" cmpd="sng" algn="ctr">
                      <a:solidFill>
                        <a:schemeClr val="tx1"/>
                      </a:solidFill>
                      <a:prstDash val="solid"/>
                      <a:round/>
                      <a:headEnd type="none" w="med" len="med"/>
                      <a:tailEnd type="none" w="med" len="med"/>
                    </a:lnL>
                    <a:lnT w="12700" cmpd="sng">
                      <a:noFill/>
                    </a:lnT>
                  </a:tcPr>
                </a:tc>
                <a:tc>
                  <a:txBody>
                    <a:bodyPr/>
                    <a:lstStyle/>
                    <a:p>
                      <a:pPr algn="l" rtl="0" fontAlgn="ctr"/>
                      <a:r>
                        <a:rPr lang="fi-FI" sz="1100" u="none" strike="noStrike">
                          <a:effectLst/>
                        </a:rPr>
                        <a:t>  </a:t>
                      </a:r>
                      <a:endParaRPr lang="fi-FI" sz="1100" b="0" i="0" u="none" strike="noStrike">
                        <a:solidFill>
                          <a:srgbClr val="213A8F"/>
                        </a:solidFill>
                        <a:effectLst/>
                        <a:latin typeface="Arial" panose="020B0604020202020204" pitchFamily="34" charset="0"/>
                      </a:endParaRPr>
                    </a:p>
                  </a:txBody>
                  <a:tcPr marL="5604" marR="5604" marT="5604" marB="0" anchor="ctr"/>
                </a:tc>
                <a:tc>
                  <a:txBody>
                    <a:bodyPr/>
                    <a:lstStyle/>
                    <a:p>
                      <a:pPr algn="just" rtl="0" fontAlgn="ctr"/>
                      <a:r>
                        <a:rPr lang="sv-SE" sz="1100" u="none" strike="noStrike">
                          <a:effectLst/>
                        </a:rPr>
                        <a:t>max 2100 </a:t>
                      </a:r>
                      <a:r>
                        <a:rPr lang="sv-SE" sz="1100" u="none" strike="noStrike" err="1">
                          <a:effectLst/>
                        </a:rPr>
                        <a:t>oppliasta</a:t>
                      </a:r>
                      <a:r>
                        <a:rPr lang="sv-SE" sz="1100" u="none" strike="noStrike">
                          <a:effectLst/>
                        </a:rPr>
                        <a:t>/</a:t>
                      </a:r>
                      <a:r>
                        <a:rPr lang="sv-SE" sz="1100" u="none" strike="noStrike" err="1">
                          <a:effectLst/>
                        </a:rPr>
                        <a:t>kokopäivätoiminen</a:t>
                      </a:r>
                      <a:r>
                        <a:rPr lang="sv-SE" sz="1100" u="none" strike="noStrike">
                          <a:effectLst/>
                        </a:rPr>
                        <a:t> </a:t>
                      </a:r>
                      <a:r>
                        <a:rPr lang="sv-SE" sz="1100" u="none" strike="noStrike" err="1">
                          <a:effectLst/>
                        </a:rPr>
                        <a:t>koululääkäri</a:t>
                      </a:r>
                      <a:r>
                        <a:rPr lang="sv-SE" sz="1100" u="none" strike="noStrike">
                          <a:effectLst/>
                        </a:rPr>
                        <a:t> tai 1</a:t>
                      </a:r>
                      <a:r>
                        <a:rPr lang="sv-SE" sz="1100" u="none" strike="noStrike" baseline="0">
                          <a:effectLst/>
                        </a:rPr>
                        <a:t> </a:t>
                      </a:r>
                      <a:r>
                        <a:rPr lang="sv-SE" sz="1100" u="none" strike="noStrike" baseline="0" err="1">
                          <a:effectLst/>
                        </a:rPr>
                        <a:t>työpäivä</a:t>
                      </a:r>
                      <a:r>
                        <a:rPr lang="sv-SE" sz="1100" u="none" strike="noStrike" baseline="0">
                          <a:effectLst/>
                        </a:rPr>
                        <a:t> </a:t>
                      </a:r>
                      <a:r>
                        <a:rPr lang="sv-SE" sz="1100" u="none" strike="noStrike" baseline="0" err="1">
                          <a:effectLst/>
                        </a:rPr>
                        <a:t>viikossa</a:t>
                      </a:r>
                      <a:r>
                        <a:rPr lang="sv-SE" sz="1100" u="none" strike="noStrike" baseline="0">
                          <a:effectLst/>
                        </a:rPr>
                        <a:t>/500 </a:t>
                      </a:r>
                      <a:r>
                        <a:rPr lang="sv-SE" sz="1100" u="none" strike="noStrike" baseline="0" err="1">
                          <a:effectLst/>
                        </a:rPr>
                        <a:t>oppilasta</a:t>
                      </a:r>
                      <a:r>
                        <a:rPr lang="sv-SE" sz="1100" u="none" strike="noStrike">
                          <a:effectLst/>
                        </a:rPr>
                        <a:t> </a:t>
                      </a:r>
                      <a:endParaRPr lang="sv-SE" sz="1100" b="0" i="0" u="none" strike="noStrike">
                        <a:solidFill>
                          <a:srgbClr val="213A8F"/>
                        </a:solidFill>
                        <a:effectLst/>
                        <a:latin typeface="Arial" panose="020B0604020202020204" pitchFamily="34" charset="0"/>
                      </a:endParaRPr>
                    </a:p>
                  </a:txBody>
                  <a:tcPr marL="5604" marR="5604" marT="5604"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50487387"/>
                  </a:ext>
                </a:extLst>
              </a:tr>
              <a:tr h="319406">
                <a:tc rowSpan="3">
                  <a:txBody>
                    <a:bodyPr/>
                    <a:lstStyle/>
                    <a:p>
                      <a:pPr algn="l" rtl="0" fontAlgn="ctr"/>
                      <a:r>
                        <a:rPr lang="fi-FI" sz="1100" u="none" strike="noStrike">
                          <a:effectLst/>
                        </a:rPr>
                        <a:t>  </a:t>
                      </a:r>
                      <a:endParaRPr lang="fi-FI" sz="1100" b="0" i="0" u="none" strike="noStrike">
                        <a:solidFill>
                          <a:srgbClr val="000000"/>
                        </a:solidFill>
                        <a:effectLst/>
                        <a:latin typeface="Arial" panose="020B0604020202020204" pitchFamily="34" charset="0"/>
                      </a:endParaRPr>
                    </a:p>
                  </a:txBody>
                  <a:tcPr marL="5604" marR="5604" marT="5604"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l" rtl="0" fontAlgn="ctr"/>
                      <a:r>
                        <a:rPr lang="fi-FI" sz="1100" u="none" strike="noStrike">
                          <a:effectLst/>
                        </a:rPr>
                        <a:t> </a:t>
                      </a:r>
                      <a:endParaRPr lang="fi-FI" sz="1100" b="0" i="0" u="none" strike="noStrike">
                        <a:solidFill>
                          <a:srgbClr val="000000"/>
                        </a:solidFill>
                        <a:effectLst/>
                        <a:latin typeface="Arial" panose="020B0604020202020204" pitchFamily="34" charset="0"/>
                      </a:endParaRPr>
                    </a:p>
                  </a:txBody>
                  <a:tcPr marL="5604" marR="5604" marT="5604" marB="0" anchor="ctr"/>
                </a:tc>
                <a:tc>
                  <a:txBody>
                    <a:bodyPr/>
                    <a:lstStyle/>
                    <a:p>
                      <a:pPr algn="just" rtl="0" fontAlgn="ctr"/>
                      <a:r>
                        <a:rPr lang="fi-FI" sz="1100" u="none" strike="noStrike">
                          <a:effectLst/>
                        </a:rPr>
                        <a:t> </a:t>
                      </a:r>
                      <a:endParaRPr lang="fi-FI" sz="1100" b="0" i="0" u="none" strike="noStrike">
                        <a:solidFill>
                          <a:srgbClr val="213A8F"/>
                        </a:solidFill>
                        <a:effectLst/>
                        <a:latin typeface="Arial" panose="020B0604020202020204" pitchFamily="34" charset="0"/>
                      </a:endParaRPr>
                    </a:p>
                  </a:txBody>
                  <a:tcPr marL="5604" marR="5604" marT="5604"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89281274"/>
                  </a:ext>
                </a:extLst>
              </a:tr>
              <a:tr h="212938">
                <a:tc vMerge="1">
                  <a:txBody>
                    <a:bodyPr/>
                    <a:lstStyle/>
                    <a:p>
                      <a:endParaRPr lang="fi-FI"/>
                    </a:p>
                  </a:txBody>
                  <a:tcPr/>
                </a:tc>
                <a:tc>
                  <a:txBody>
                    <a:bodyPr/>
                    <a:lstStyle/>
                    <a:p>
                      <a:pPr algn="l" rtl="0" fontAlgn="ctr"/>
                      <a:r>
                        <a:rPr lang="fi-FI" sz="1100" u="none" strike="noStrike">
                          <a:effectLst/>
                        </a:rPr>
                        <a:t>Lakiehdotus</a:t>
                      </a:r>
                      <a:endParaRPr lang="fi-FI" sz="1100" b="0" i="0" u="none" strike="noStrike">
                        <a:solidFill>
                          <a:srgbClr val="000000"/>
                        </a:solidFill>
                        <a:effectLst/>
                        <a:latin typeface="Arial" panose="020B0604020202020204" pitchFamily="34" charset="0"/>
                      </a:endParaRPr>
                    </a:p>
                  </a:txBody>
                  <a:tcPr marL="5604" marR="5604" marT="5604" marB="0" anchor="ctr"/>
                </a:tc>
                <a:tc>
                  <a:txBody>
                    <a:bodyPr/>
                    <a:lstStyle/>
                    <a:p>
                      <a:pPr algn="just" rtl="0" fontAlgn="ctr"/>
                      <a:r>
                        <a:rPr lang="fi-FI" sz="1100" u="none" strike="noStrike" err="1">
                          <a:effectLst/>
                        </a:rPr>
                        <a:t>max</a:t>
                      </a:r>
                      <a:r>
                        <a:rPr lang="fi-FI" sz="1100" u="none" strike="noStrike">
                          <a:effectLst/>
                        </a:rPr>
                        <a:t> 670 oppilasta/koulukuraattori 1.1.2022 lähtien</a:t>
                      </a:r>
                      <a:endParaRPr lang="fi-FI" sz="1100" b="0" i="0" u="none" strike="noStrike">
                        <a:solidFill>
                          <a:srgbClr val="213A8F"/>
                        </a:solidFill>
                        <a:effectLst/>
                        <a:latin typeface="Arial" panose="020B0604020202020204" pitchFamily="34" charset="0"/>
                      </a:endParaRPr>
                    </a:p>
                  </a:txBody>
                  <a:tcPr marL="5604" marR="5604" marT="5604"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42298428"/>
                  </a:ext>
                </a:extLst>
              </a:tr>
              <a:tr h="212938">
                <a:tc vMerge="1">
                  <a:txBody>
                    <a:bodyPr/>
                    <a:lstStyle/>
                    <a:p>
                      <a:endParaRPr lang="fi-FI"/>
                    </a:p>
                  </a:txBody>
                  <a:tcPr/>
                </a:tc>
                <a:tc>
                  <a:txBody>
                    <a:bodyPr/>
                    <a:lstStyle/>
                    <a:p>
                      <a:pPr algn="l" rtl="0" fontAlgn="ctr"/>
                      <a:r>
                        <a:rPr lang="fi-FI" sz="1100" u="none" strike="noStrike">
                          <a:effectLst/>
                        </a:rPr>
                        <a:t>Lakiehdotus  </a:t>
                      </a:r>
                      <a:endParaRPr lang="fi-FI" sz="1100" b="0" i="0" u="none" strike="noStrike">
                        <a:solidFill>
                          <a:srgbClr val="000000"/>
                        </a:solidFill>
                        <a:effectLst/>
                        <a:latin typeface="Arial" panose="020B0604020202020204" pitchFamily="34" charset="0"/>
                      </a:endParaRPr>
                    </a:p>
                  </a:txBody>
                  <a:tcPr marL="5604" marR="5604" marT="5604" marB="0" anchor="ctr">
                    <a:lnB w="12700" cap="flat" cmpd="sng" algn="ctr">
                      <a:solidFill>
                        <a:schemeClr val="tx1"/>
                      </a:solidFill>
                      <a:prstDash val="solid"/>
                      <a:round/>
                      <a:headEnd type="none" w="med" len="med"/>
                      <a:tailEnd type="none" w="med" len="med"/>
                    </a:lnB>
                  </a:tcPr>
                </a:tc>
                <a:tc>
                  <a:txBody>
                    <a:bodyPr/>
                    <a:lstStyle/>
                    <a:p>
                      <a:pPr algn="just" rtl="0" fontAlgn="ctr"/>
                      <a:r>
                        <a:rPr lang="fi-FI" sz="1100" u="none" strike="noStrike" err="1">
                          <a:effectLst/>
                        </a:rPr>
                        <a:t>max</a:t>
                      </a:r>
                      <a:r>
                        <a:rPr lang="fi-FI" sz="1100" u="none" strike="noStrike">
                          <a:effectLst/>
                        </a:rPr>
                        <a:t> 780 oppilasta/ koulupsykologi 1.8.2023 lähtien</a:t>
                      </a:r>
                      <a:endParaRPr lang="fi-FI" sz="1100" b="0" i="0" u="none" strike="noStrike">
                        <a:solidFill>
                          <a:srgbClr val="213A8F"/>
                        </a:solidFill>
                        <a:effectLst/>
                        <a:latin typeface="Arial" panose="020B0604020202020204" pitchFamily="34" charset="0"/>
                      </a:endParaRPr>
                    </a:p>
                  </a:txBody>
                  <a:tcPr marL="5604" marR="5604" marT="5604"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55021410"/>
                  </a:ext>
                </a:extLst>
              </a:tr>
              <a:tr h="212938">
                <a:tc rowSpan="4">
                  <a:txBody>
                    <a:bodyPr/>
                    <a:lstStyle/>
                    <a:p>
                      <a:pPr algn="l" rtl="0" fontAlgn="ctr"/>
                      <a:r>
                        <a:rPr lang="fi-FI" sz="1100" u="none" strike="noStrike">
                          <a:effectLst/>
                        </a:rPr>
                        <a:t>opiskeluterveydenhuolto (toinen</a:t>
                      </a:r>
                      <a:r>
                        <a:rPr lang="fi-FI" sz="1100" u="none" strike="noStrike" baseline="0">
                          <a:effectLst/>
                        </a:rPr>
                        <a:t> aste</a:t>
                      </a:r>
                      <a:r>
                        <a:rPr lang="fi-FI" sz="1100" u="none" strike="noStrike">
                          <a:effectLst/>
                        </a:rPr>
                        <a:t>) </a:t>
                      </a:r>
                      <a:endParaRPr lang="fi-FI" sz="1100" b="0" i="0" u="none" strike="noStrike">
                        <a:solidFill>
                          <a:srgbClr val="000000"/>
                        </a:solidFill>
                        <a:effectLst/>
                        <a:latin typeface="Arial" panose="020B0604020202020204" pitchFamily="34" charset="0"/>
                      </a:endParaRPr>
                    </a:p>
                  </a:txBody>
                  <a:tcPr marL="5604" marR="5604" marT="5604"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fi-FI" sz="1100" u="none" strike="noStrike">
                          <a:effectLst/>
                        </a:rPr>
                        <a:t>STM </a:t>
                      </a:r>
                      <a:endParaRPr lang="fi-FI" sz="1100" b="0" i="0" u="none" strike="noStrike">
                        <a:solidFill>
                          <a:srgbClr val="000000"/>
                        </a:solidFill>
                        <a:effectLst/>
                        <a:latin typeface="Arial" panose="020B0604020202020204" pitchFamily="34" charset="0"/>
                      </a:endParaRPr>
                    </a:p>
                  </a:txBody>
                  <a:tcPr marL="5604" marR="5604" marT="5604" marB="0" anchor="ctr">
                    <a:lnT w="12700" cap="flat" cmpd="sng" algn="ctr">
                      <a:solidFill>
                        <a:schemeClr val="tx1"/>
                      </a:solidFill>
                      <a:prstDash val="solid"/>
                      <a:round/>
                      <a:headEnd type="none" w="med" len="med"/>
                      <a:tailEnd type="none" w="med" len="med"/>
                    </a:lnT>
                  </a:tcPr>
                </a:tc>
                <a:tc>
                  <a:txBody>
                    <a:bodyPr/>
                    <a:lstStyle/>
                    <a:p>
                      <a:pPr algn="just" rtl="0" fontAlgn="ctr"/>
                      <a:r>
                        <a:rPr lang="fi-FI" sz="1100" u="none" strike="noStrike" err="1">
                          <a:effectLst/>
                        </a:rPr>
                        <a:t>max</a:t>
                      </a:r>
                      <a:r>
                        <a:rPr lang="fi-FI" sz="1100" u="none" strike="noStrike">
                          <a:effectLst/>
                        </a:rPr>
                        <a:t> 570 oppilasta/ terveydenhoitaja </a:t>
                      </a:r>
                      <a:endParaRPr lang="fi-FI" sz="1100" b="0" i="0" u="none" strike="noStrike">
                        <a:solidFill>
                          <a:srgbClr val="213A8F"/>
                        </a:solidFill>
                        <a:effectLst/>
                        <a:latin typeface="Arial" panose="020B0604020202020204" pitchFamily="34" charset="0"/>
                      </a:endParaRPr>
                    </a:p>
                  </a:txBody>
                  <a:tcPr marL="5604" marR="5604" marT="560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005222262"/>
                  </a:ext>
                </a:extLst>
              </a:tr>
              <a:tr h="218541">
                <a:tc vMerge="1">
                  <a:txBody>
                    <a:bodyPr/>
                    <a:lstStyle/>
                    <a:p>
                      <a:endParaRPr lang="fi-FI"/>
                    </a:p>
                  </a:txBody>
                  <a:tcPr/>
                </a:tc>
                <a:tc>
                  <a:txBody>
                    <a:bodyPr/>
                    <a:lstStyle/>
                    <a:p>
                      <a:pPr algn="l" rtl="0" fontAlgn="ctr"/>
                      <a:r>
                        <a:rPr lang="fi-FI" sz="1100" u="none" strike="noStrike">
                          <a:effectLst/>
                        </a:rPr>
                        <a:t> </a:t>
                      </a:r>
                      <a:endParaRPr lang="fi-FI" sz="1100" b="0" i="0" u="none" strike="noStrike">
                        <a:solidFill>
                          <a:srgbClr val="000000"/>
                        </a:solidFill>
                        <a:effectLst/>
                        <a:latin typeface="Arial" panose="020B0604020202020204" pitchFamily="34" charset="0"/>
                      </a:endParaRPr>
                    </a:p>
                  </a:txBody>
                  <a:tcPr marL="5604" marR="5604" marT="5604" marB="0" anchor="ctr"/>
                </a:tc>
                <a:tc>
                  <a:txBody>
                    <a:bodyPr/>
                    <a:lstStyle/>
                    <a:p>
                      <a:pPr algn="just" rtl="0" fontAlgn="ctr"/>
                      <a:r>
                        <a:rPr lang="fi-FI" sz="1100" u="none" strike="noStrike" err="1">
                          <a:effectLst/>
                        </a:rPr>
                        <a:t>max</a:t>
                      </a:r>
                      <a:r>
                        <a:rPr lang="fi-FI" sz="1100" u="none" strike="noStrike">
                          <a:effectLst/>
                        </a:rPr>
                        <a:t> 1800 oppilasta/lääkäri </a:t>
                      </a:r>
                      <a:endParaRPr lang="fi-FI" sz="1100" b="0" i="0" u="none" strike="noStrike">
                        <a:solidFill>
                          <a:srgbClr val="213A8F"/>
                        </a:solidFill>
                        <a:effectLst/>
                        <a:latin typeface="Arial" panose="020B0604020202020204" pitchFamily="34" charset="0"/>
                      </a:endParaRPr>
                    </a:p>
                  </a:txBody>
                  <a:tcPr marL="5604" marR="5604" marT="5604"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21397030"/>
                  </a:ext>
                </a:extLst>
              </a:tr>
              <a:tr h="218541">
                <a:tc vMerge="1">
                  <a:txBody>
                    <a:bodyPr/>
                    <a:lstStyle/>
                    <a:p>
                      <a:endParaRPr lang="fi-FI"/>
                    </a:p>
                  </a:txBody>
                  <a:tcPr/>
                </a:tc>
                <a:tc>
                  <a:txBody>
                    <a:bodyPr/>
                    <a:lstStyle/>
                    <a:p>
                      <a:pPr algn="l" rtl="0" fontAlgn="ctr"/>
                      <a:r>
                        <a:rPr lang="fi-FI" sz="1100" u="none" strike="noStrike">
                          <a:effectLst/>
                        </a:rPr>
                        <a:t>lakiehdotus </a:t>
                      </a:r>
                      <a:endParaRPr lang="fi-FI" sz="1100" b="0" i="0" u="none" strike="noStrike">
                        <a:solidFill>
                          <a:srgbClr val="000000"/>
                        </a:solidFill>
                        <a:effectLst/>
                        <a:latin typeface="Arial" panose="020B0604020202020204" pitchFamily="34" charset="0"/>
                      </a:endParaRPr>
                    </a:p>
                  </a:txBody>
                  <a:tcPr marL="5604" marR="5604" marT="5604" marB="0" anchor="ctr"/>
                </a:tc>
                <a:tc>
                  <a:txBody>
                    <a:bodyPr/>
                    <a:lstStyle/>
                    <a:p>
                      <a:pPr algn="just" rtl="0" fontAlgn="ctr"/>
                      <a:r>
                        <a:rPr lang="sv-SE" sz="1100" u="none" strike="noStrike" err="1">
                          <a:effectLst/>
                        </a:rPr>
                        <a:t>Koulukuraattorit</a:t>
                      </a:r>
                      <a:r>
                        <a:rPr lang="sv-SE" sz="1100" u="none" strike="noStrike">
                          <a:effectLst/>
                        </a:rPr>
                        <a:t> ja </a:t>
                      </a:r>
                      <a:r>
                        <a:rPr lang="sv-SE" sz="1100" u="none" strike="noStrike" err="1">
                          <a:effectLst/>
                        </a:rPr>
                        <a:t>psykologit</a:t>
                      </a:r>
                      <a:r>
                        <a:rPr lang="sv-SE" sz="1100" u="none" strike="noStrike">
                          <a:effectLst/>
                        </a:rPr>
                        <a:t>  </a:t>
                      </a:r>
                      <a:r>
                        <a:rPr lang="sv-SE" sz="1100" u="none" strike="noStrike" err="1">
                          <a:effectLst/>
                        </a:rPr>
                        <a:t>yllä</a:t>
                      </a:r>
                      <a:r>
                        <a:rPr lang="sv-SE" sz="1100" u="none" strike="noStrike">
                          <a:effectLst/>
                        </a:rPr>
                        <a:t> </a:t>
                      </a:r>
                      <a:r>
                        <a:rPr lang="sv-SE" sz="1100" u="none" strike="noStrike" err="1">
                          <a:effectLst/>
                        </a:rPr>
                        <a:t>olevan</a:t>
                      </a:r>
                      <a:r>
                        <a:rPr lang="sv-SE" sz="1100" u="none" strike="noStrike">
                          <a:effectLst/>
                        </a:rPr>
                        <a:t> </a:t>
                      </a:r>
                      <a:r>
                        <a:rPr lang="sv-SE" sz="1100" u="none" strike="noStrike" err="1">
                          <a:effectLst/>
                        </a:rPr>
                        <a:t>mukaisesti</a:t>
                      </a:r>
                      <a:r>
                        <a:rPr lang="sv-SE" sz="1100" u="none" strike="noStrike">
                          <a:effectLst/>
                        </a:rPr>
                        <a:t> </a:t>
                      </a:r>
                      <a:endParaRPr lang="sv-SE" sz="1100" b="0" i="0" u="none" strike="noStrike">
                        <a:solidFill>
                          <a:srgbClr val="213A8F"/>
                        </a:solidFill>
                        <a:effectLst/>
                        <a:latin typeface="Arial" panose="020B0604020202020204" pitchFamily="34" charset="0"/>
                      </a:endParaRPr>
                    </a:p>
                  </a:txBody>
                  <a:tcPr marL="5604" marR="5604" marT="5604" marB="0"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155053350"/>
                  </a:ext>
                </a:extLst>
              </a:tr>
              <a:tr h="218541">
                <a:tc vMerge="1">
                  <a:txBody>
                    <a:bodyPr/>
                    <a:lstStyle/>
                    <a:p>
                      <a:endParaRPr lang="fi-FI"/>
                    </a:p>
                  </a:txBody>
                  <a:tcPr/>
                </a:tc>
                <a:tc>
                  <a:txBody>
                    <a:bodyPr/>
                    <a:lstStyle/>
                    <a:p>
                      <a:pPr algn="l" fontAlgn="b"/>
                      <a:r>
                        <a:rPr lang="fi-FI" sz="1100" u="none" strike="noStrike">
                          <a:effectLst/>
                        </a:rPr>
                        <a:t> </a:t>
                      </a:r>
                      <a:endParaRPr lang="fi-FI" sz="1100" b="0" i="0" u="none" strike="noStrike">
                        <a:solidFill>
                          <a:srgbClr val="000000"/>
                        </a:solidFill>
                        <a:effectLst/>
                        <a:latin typeface="Calibri" panose="020F0502020204030204" pitchFamily="34" charset="0"/>
                      </a:endParaRPr>
                    </a:p>
                  </a:txBody>
                  <a:tcPr marL="5604" marR="5604" marT="5604" marB="0" anchor="b">
                    <a:lnB w="12700" cap="flat" cmpd="sng" algn="ctr">
                      <a:solidFill>
                        <a:schemeClr val="tx1"/>
                      </a:solidFill>
                      <a:prstDash val="solid"/>
                      <a:round/>
                      <a:headEnd type="none" w="med" len="med"/>
                      <a:tailEnd type="none" w="med" len="med"/>
                    </a:lnB>
                  </a:tcPr>
                </a:tc>
                <a:tc>
                  <a:txBody>
                    <a:bodyPr/>
                    <a:lstStyle/>
                    <a:p>
                      <a:pPr algn="l" fontAlgn="b"/>
                      <a:r>
                        <a:rPr lang="fi-FI" sz="1100" u="none" strike="noStrike">
                          <a:effectLst/>
                        </a:rPr>
                        <a:t> </a:t>
                      </a:r>
                      <a:endParaRPr lang="fi-FI" sz="1100" b="0" i="0" u="none" strike="noStrike">
                        <a:solidFill>
                          <a:srgbClr val="000000"/>
                        </a:solidFill>
                        <a:effectLst/>
                        <a:latin typeface="Calibri" panose="020F0502020204030204" pitchFamily="34" charset="0"/>
                      </a:endParaRPr>
                    </a:p>
                  </a:txBody>
                  <a:tcPr marL="5604" marR="5604" marT="5604"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1453371"/>
                  </a:ext>
                </a:extLst>
              </a:tr>
              <a:tr h="425875">
                <a:tc>
                  <a:txBody>
                    <a:bodyPr/>
                    <a:lstStyle/>
                    <a:p>
                      <a:pPr algn="l" rtl="0" fontAlgn="ctr"/>
                      <a:r>
                        <a:rPr lang="fi-FI" sz="1100" u="none" strike="noStrike">
                          <a:effectLst/>
                        </a:rPr>
                        <a:t>lastensuojelu </a:t>
                      </a:r>
                      <a:endParaRPr lang="fi-FI" sz="1100" b="0" i="0" u="none" strike="noStrike">
                        <a:solidFill>
                          <a:srgbClr val="000000"/>
                        </a:solidFill>
                        <a:effectLst/>
                        <a:latin typeface="Arial" panose="020B0604020202020204" pitchFamily="34" charset="0"/>
                      </a:endParaRPr>
                    </a:p>
                  </a:txBody>
                  <a:tcPr marL="5604" marR="5604" marT="5604"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fi-FI" sz="1100" u="none" strike="noStrike">
                          <a:effectLst/>
                        </a:rPr>
                        <a:t>lakiehdotus </a:t>
                      </a:r>
                      <a:endParaRPr lang="fi-FI" sz="1100" b="0" i="0" u="none" strike="noStrike">
                        <a:solidFill>
                          <a:srgbClr val="000000"/>
                        </a:solidFill>
                        <a:effectLst/>
                        <a:latin typeface="Arial" panose="020B0604020202020204" pitchFamily="34" charset="0"/>
                      </a:endParaRPr>
                    </a:p>
                  </a:txBody>
                  <a:tcPr marL="5604" marR="5604" marT="5604"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rtl="0" fontAlgn="ctr"/>
                      <a:r>
                        <a:rPr lang="sv-SE" sz="1100" u="none" strike="noStrike">
                          <a:effectLst/>
                        </a:rPr>
                        <a:t>max 35-40 </a:t>
                      </a:r>
                      <a:r>
                        <a:rPr lang="sv-SE" sz="1100" u="none" strike="noStrike" err="1">
                          <a:effectLst/>
                        </a:rPr>
                        <a:t>asiakasta</a:t>
                      </a:r>
                      <a:r>
                        <a:rPr lang="sv-SE" sz="1100" u="none" strike="noStrike">
                          <a:effectLst/>
                        </a:rPr>
                        <a:t>/</a:t>
                      </a:r>
                      <a:r>
                        <a:rPr lang="sv-SE" sz="1100" u="none" strike="noStrike" err="1">
                          <a:effectLst/>
                        </a:rPr>
                        <a:t>lastensuojelun</a:t>
                      </a:r>
                      <a:r>
                        <a:rPr lang="sv-SE" sz="1100" u="none" strike="noStrike">
                          <a:effectLst/>
                        </a:rPr>
                        <a:t> </a:t>
                      </a:r>
                      <a:r>
                        <a:rPr lang="sv-SE" sz="1100" u="none" strike="noStrike" err="1">
                          <a:effectLst/>
                        </a:rPr>
                        <a:t>sosiaalityöntekijä</a:t>
                      </a:r>
                      <a:r>
                        <a:rPr lang="sv-SE" sz="1100" u="none" strike="noStrike">
                          <a:effectLst/>
                        </a:rPr>
                        <a:t>, </a:t>
                      </a:r>
                      <a:r>
                        <a:rPr lang="sv-SE" sz="1100" u="none" strike="noStrike" err="1">
                          <a:effectLst/>
                        </a:rPr>
                        <a:t>lainsäädäntö</a:t>
                      </a:r>
                      <a:r>
                        <a:rPr lang="sv-SE" sz="1100" u="none" strike="noStrike">
                          <a:effectLst/>
                        </a:rPr>
                        <a:t> tulossa 2022 </a:t>
                      </a:r>
                      <a:endParaRPr lang="sv-SE" sz="1100" b="0" i="0" u="none" strike="noStrike">
                        <a:solidFill>
                          <a:srgbClr val="213A8F"/>
                        </a:solidFill>
                        <a:effectLst/>
                        <a:latin typeface="Arial" panose="020B0604020202020204" pitchFamily="34" charset="0"/>
                      </a:endParaRPr>
                    </a:p>
                  </a:txBody>
                  <a:tcPr marL="5604" marR="5604" marT="5604"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66702760"/>
                  </a:ext>
                </a:extLst>
              </a:tr>
            </a:tbl>
          </a:graphicData>
        </a:graphic>
      </p:graphicFrame>
    </p:spTree>
    <p:extLst>
      <p:ext uri="{BB962C8B-B14F-4D97-AF65-F5344CB8AC3E}">
        <p14:creationId xmlns:p14="http://schemas.microsoft.com/office/powerpoint/2010/main" val="28650925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fi-FI" sz="3600" err="1"/>
              <a:t>Regionala</a:t>
            </a:r>
            <a:r>
              <a:rPr lang="fi-FI" sz="3600"/>
              <a:t> </a:t>
            </a:r>
            <a:r>
              <a:rPr lang="fi-FI" sz="3600" err="1"/>
              <a:t>planer</a:t>
            </a:r>
            <a:r>
              <a:rPr lang="fi-FI" sz="3600"/>
              <a:t> </a:t>
            </a:r>
            <a:r>
              <a:rPr lang="fi-FI" sz="3600" err="1"/>
              <a:t>och</a:t>
            </a:r>
            <a:r>
              <a:rPr lang="fi-FI" sz="3600"/>
              <a:t> </a:t>
            </a:r>
            <a:r>
              <a:rPr lang="fi-FI" sz="3600" err="1"/>
              <a:t>strategier</a:t>
            </a:r>
            <a:endParaRPr lang="sv-SE" sz="3600"/>
          </a:p>
        </p:txBody>
      </p:sp>
      <p:sp>
        <p:nvSpPr>
          <p:cNvPr id="3" name="Platshållare för text 2"/>
          <p:cNvSpPr>
            <a:spLocks noGrp="1"/>
          </p:cNvSpPr>
          <p:nvPr>
            <p:ph type="body" idx="1"/>
          </p:nvPr>
        </p:nvSpPr>
        <p:spPr/>
        <p:txBody>
          <a:bodyPr vert="horz" lIns="91440" tIns="45720" rIns="91440" bIns="45720" rtlCol="0" anchor="t">
            <a:noAutofit/>
          </a:bodyPr>
          <a:lstStyle/>
          <a:p>
            <a:r>
              <a:rPr lang="sv-SE" sz="3600" err="1">
                <a:cs typeface="Arial"/>
              </a:rPr>
              <a:t>Alueelliset</a:t>
            </a:r>
            <a:r>
              <a:rPr lang="sv-SE" sz="3600">
                <a:cs typeface="Arial"/>
              </a:rPr>
              <a:t> </a:t>
            </a:r>
            <a:r>
              <a:rPr lang="sv-SE" sz="3600" err="1">
                <a:cs typeface="Arial"/>
              </a:rPr>
              <a:t>suunnitelmat</a:t>
            </a:r>
            <a:r>
              <a:rPr lang="sv-SE" sz="3600">
                <a:cs typeface="Arial"/>
              </a:rPr>
              <a:t> ja </a:t>
            </a:r>
            <a:r>
              <a:rPr lang="sv-SE" sz="3600" err="1">
                <a:cs typeface="Arial"/>
              </a:rPr>
              <a:t>strategiat</a:t>
            </a:r>
            <a:endParaRPr lang="sv-SE" sz="3600" err="1"/>
          </a:p>
        </p:txBody>
      </p:sp>
    </p:spTree>
    <p:extLst>
      <p:ext uri="{BB962C8B-B14F-4D97-AF65-F5344CB8AC3E}">
        <p14:creationId xmlns:p14="http://schemas.microsoft.com/office/powerpoint/2010/main" val="42326841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B57DAF-F894-4085-83B7-BC43D705C706}"/>
              </a:ext>
            </a:extLst>
          </p:cNvPr>
          <p:cNvSpPr>
            <a:spLocks noGrp="1"/>
          </p:cNvSpPr>
          <p:nvPr>
            <p:ph type="title"/>
          </p:nvPr>
        </p:nvSpPr>
        <p:spPr>
          <a:xfrm>
            <a:off x="1506664" y="296908"/>
            <a:ext cx="4760970" cy="932076"/>
          </a:xfrm>
        </p:spPr>
        <p:txBody>
          <a:bodyPr>
            <a:normAutofit fontScale="90000"/>
          </a:bodyPr>
          <a:lstStyle/>
          <a:p>
            <a:br>
              <a:rPr lang="sv-FI"/>
            </a:br>
            <a:r>
              <a:rPr lang="sv-FI" sz="2900"/>
              <a:t>Bilagor som utarbetas 2022</a:t>
            </a:r>
            <a:endParaRPr lang="fi-FI" sz="2900"/>
          </a:p>
        </p:txBody>
      </p:sp>
      <p:sp>
        <p:nvSpPr>
          <p:cNvPr id="3" name="Platshållare för innehåll 2">
            <a:extLst>
              <a:ext uri="{FF2B5EF4-FFF2-40B4-BE49-F238E27FC236}">
                <a16:creationId xmlns:a16="http://schemas.microsoft.com/office/drawing/2014/main" id="{46839750-7575-41C4-9135-6616034A5D94}"/>
              </a:ext>
            </a:extLst>
          </p:cNvPr>
          <p:cNvSpPr>
            <a:spLocks noGrp="1"/>
          </p:cNvSpPr>
          <p:nvPr>
            <p:ph sz="half" idx="1"/>
          </p:nvPr>
        </p:nvSpPr>
        <p:spPr>
          <a:xfrm>
            <a:off x="1604320" y="1464817"/>
            <a:ext cx="4405863" cy="5015882"/>
          </a:xfrm>
        </p:spPr>
        <p:txBody>
          <a:bodyPr vert="horz" lIns="91440" tIns="45720" rIns="91440" bIns="45720" rtlCol="0" anchor="t">
            <a:normAutofit/>
          </a:bodyPr>
          <a:lstStyle/>
          <a:p>
            <a:r>
              <a:rPr lang="fi-FI" sz="1600" err="1"/>
              <a:t>Välfärdsplan</a:t>
            </a:r>
            <a:r>
              <a:rPr lang="fi-FI" sz="1600"/>
              <a:t> </a:t>
            </a:r>
          </a:p>
          <a:p>
            <a:pPr lvl="1"/>
            <a:r>
              <a:rPr lang="fi-FI" sz="1600" err="1"/>
              <a:t>Här</a:t>
            </a:r>
            <a:r>
              <a:rPr lang="fi-FI" sz="1600"/>
              <a:t> </a:t>
            </a:r>
            <a:r>
              <a:rPr lang="fi-FI" sz="1600" err="1"/>
              <a:t>ingår</a:t>
            </a:r>
            <a:r>
              <a:rPr lang="fi-FI" sz="1600"/>
              <a:t> </a:t>
            </a:r>
            <a:r>
              <a:rPr lang="fi-FI" sz="1600" err="1"/>
              <a:t>principerna</a:t>
            </a:r>
            <a:r>
              <a:rPr lang="fi-FI" sz="1600"/>
              <a:t> för </a:t>
            </a:r>
            <a:r>
              <a:rPr lang="fi-FI" sz="1600" err="1"/>
              <a:t>samarbete</a:t>
            </a:r>
            <a:r>
              <a:rPr lang="fi-FI" sz="1600"/>
              <a:t> </a:t>
            </a:r>
            <a:r>
              <a:rPr lang="fi-FI" sz="1600" err="1"/>
              <a:t>över</a:t>
            </a:r>
            <a:r>
              <a:rPr lang="fi-FI" sz="1600"/>
              <a:t> </a:t>
            </a:r>
            <a:r>
              <a:rPr lang="fi-FI" sz="1600" err="1"/>
              <a:t>kontaktytorna</a:t>
            </a:r>
            <a:r>
              <a:rPr lang="fi-FI" sz="1600"/>
              <a:t> </a:t>
            </a:r>
            <a:r>
              <a:rPr lang="fi-FI" sz="1600" err="1"/>
              <a:t>och</a:t>
            </a:r>
            <a:r>
              <a:rPr lang="fi-FI" sz="1600"/>
              <a:t> </a:t>
            </a:r>
            <a:r>
              <a:rPr lang="fi-FI" sz="1600" err="1"/>
              <a:t>hyte</a:t>
            </a:r>
            <a:endParaRPr lang="fi-FI" sz="1600"/>
          </a:p>
          <a:p>
            <a:pPr lvl="1"/>
            <a:r>
              <a:rPr lang="fi-FI" sz="1600"/>
              <a:t>Plan för </a:t>
            </a:r>
            <a:r>
              <a:rPr lang="fi-FI" sz="1600" err="1"/>
              <a:t>barn</a:t>
            </a:r>
            <a:r>
              <a:rPr lang="fi-FI" sz="1600"/>
              <a:t> o </a:t>
            </a:r>
            <a:r>
              <a:rPr lang="fi-FI" sz="1600" err="1"/>
              <a:t>ungas</a:t>
            </a:r>
            <a:r>
              <a:rPr lang="fi-FI" sz="1600"/>
              <a:t> </a:t>
            </a:r>
            <a:r>
              <a:rPr lang="fi-FI" sz="1600" err="1"/>
              <a:t>välfärd</a:t>
            </a:r>
            <a:endParaRPr lang="fi-FI" sz="1600"/>
          </a:p>
          <a:p>
            <a:pPr lvl="2"/>
            <a:r>
              <a:rPr lang="fi-FI" sz="1600" err="1"/>
              <a:t>Elevvårdsplan</a:t>
            </a:r>
            <a:endParaRPr lang="fi-FI" sz="1600"/>
          </a:p>
          <a:p>
            <a:pPr lvl="1"/>
            <a:r>
              <a:rPr lang="fi-FI" sz="1600"/>
              <a:t>Plan för </a:t>
            </a:r>
            <a:r>
              <a:rPr lang="fi-FI" sz="1600" err="1"/>
              <a:t>äldres</a:t>
            </a:r>
            <a:r>
              <a:rPr lang="fi-FI" sz="1600"/>
              <a:t> </a:t>
            </a:r>
            <a:r>
              <a:rPr lang="fi-FI" sz="1600" err="1"/>
              <a:t>välbefinnande</a:t>
            </a:r>
            <a:endParaRPr lang="fi-FI" sz="1600"/>
          </a:p>
          <a:p>
            <a:pPr lvl="1"/>
            <a:r>
              <a:rPr lang="fi-FI" sz="1600"/>
              <a:t>”</a:t>
            </a:r>
            <a:r>
              <a:rPr lang="fi-FI" sz="1600" err="1"/>
              <a:t>Integrationsplan</a:t>
            </a:r>
            <a:r>
              <a:rPr lang="fi-FI" sz="1600"/>
              <a:t>”</a:t>
            </a:r>
          </a:p>
          <a:p>
            <a:pPr lvl="1"/>
            <a:r>
              <a:rPr lang="fi-FI" sz="1600" err="1"/>
              <a:t>Handikappolitiskt</a:t>
            </a:r>
            <a:r>
              <a:rPr lang="fi-FI" sz="1600"/>
              <a:t> </a:t>
            </a:r>
            <a:r>
              <a:rPr lang="fi-FI" sz="1600" err="1"/>
              <a:t>program</a:t>
            </a:r>
            <a:endParaRPr lang="fi-FI" sz="1600"/>
          </a:p>
          <a:p>
            <a:r>
              <a:rPr lang="fi-FI" sz="1600"/>
              <a:t>Plan för </a:t>
            </a:r>
            <a:r>
              <a:rPr lang="fi-FI" sz="1600" err="1"/>
              <a:t>servicenätverket</a:t>
            </a:r>
            <a:endParaRPr lang="fi-FI" sz="1600"/>
          </a:p>
          <a:p>
            <a:r>
              <a:rPr lang="fi-FI" sz="1600"/>
              <a:t>Plan för </a:t>
            </a:r>
            <a:r>
              <a:rPr lang="fi-FI" sz="1600" err="1"/>
              <a:t>utvecklande</a:t>
            </a:r>
            <a:r>
              <a:rPr lang="fi-FI" sz="1600"/>
              <a:t> av </a:t>
            </a:r>
            <a:r>
              <a:rPr lang="fi-FI" sz="1600" err="1"/>
              <a:t>flerprocudentmodellen</a:t>
            </a:r>
            <a:r>
              <a:rPr lang="fi-FI" sz="1600"/>
              <a:t> </a:t>
            </a:r>
          </a:p>
          <a:p>
            <a:r>
              <a:rPr lang="fi-FI" sz="1600" err="1"/>
              <a:t>Långsiktig</a:t>
            </a:r>
            <a:r>
              <a:rPr lang="fi-FI" sz="1600"/>
              <a:t> </a:t>
            </a:r>
            <a:r>
              <a:rPr lang="fi-FI" sz="1600" err="1"/>
              <a:t>utbildningsplan</a:t>
            </a:r>
            <a:r>
              <a:rPr lang="fi-FI" sz="1600"/>
              <a:t> (</a:t>
            </a:r>
            <a:r>
              <a:rPr lang="fi-FI" sz="1600" err="1"/>
              <a:t>vilka</a:t>
            </a:r>
            <a:r>
              <a:rPr lang="fi-FI" sz="1600"/>
              <a:t> </a:t>
            </a:r>
            <a:r>
              <a:rPr lang="fi-FI" sz="1600" err="1"/>
              <a:t>metoder</a:t>
            </a:r>
            <a:r>
              <a:rPr lang="fi-FI" sz="1600"/>
              <a:t> </a:t>
            </a:r>
            <a:r>
              <a:rPr lang="fi-FI" sz="1600" err="1"/>
              <a:t>och</a:t>
            </a:r>
            <a:r>
              <a:rPr lang="fi-FI" sz="1600"/>
              <a:t> </a:t>
            </a:r>
            <a:r>
              <a:rPr lang="fi-FI" sz="1600" err="1"/>
              <a:t>verksamahetsmodeller</a:t>
            </a:r>
            <a:r>
              <a:rPr lang="fi-FI" sz="1600"/>
              <a:t> vi </a:t>
            </a:r>
            <a:r>
              <a:rPr lang="fi-FI" sz="1600" err="1"/>
              <a:t>utbildar</a:t>
            </a:r>
            <a:r>
              <a:rPr lang="fi-FI" sz="1600"/>
              <a:t> </a:t>
            </a:r>
            <a:r>
              <a:rPr lang="fi-FI" sz="1600" err="1"/>
              <a:t>vår</a:t>
            </a:r>
            <a:r>
              <a:rPr lang="fi-FI" sz="1600"/>
              <a:t> </a:t>
            </a:r>
            <a:r>
              <a:rPr lang="fi-FI" sz="1600" err="1"/>
              <a:t>personal</a:t>
            </a:r>
            <a:r>
              <a:rPr lang="fi-FI" sz="1600"/>
              <a:t> i) ex TLP, </a:t>
            </a:r>
            <a:r>
              <a:rPr lang="fi-FI" sz="1600" err="1"/>
              <a:t>systemiskt</a:t>
            </a:r>
            <a:r>
              <a:rPr lang="fi-FI" sz="1600"/>
              <a:t> </a:t>
            </a:r>
            <a:r>
              <a:rPr lang="fi-FI" sz="1600" err="1"/>
              <a:t>arbete</a:t>
            </a:r>
            <a:r>
              <a:rPr lang="fi-FI" sz="1600"/>
              <a:t>, ICP etc. </a:t>
            </a:r>
          </a:p>
          <a:p>
            <a:r>
              <a:rPr lang="fi-FI" sz="1600">
                <a:cs typeface="Arial"/>
              </a:rPr>
              <a:t>Plan för </a:t>
            </a:r>
            <a:r>
              <a:rPr lang="fi-FI" sz="1600" err="1">
                <a:cs typeface="Arial"/>
              </a:rPr>
              <a:t>utveckling</a:t>
            </a:r>
            <a:r>
              <a:rPr lang="fi-FI" sz="1600">
                <a:cs typeface="Arial"/>
              </a:rPr>
              <a:t> av </a:t>
            </a:r>
            <a:r>
              <a:rPr lang="fi-FI" sz="1600" err="1">
                <a:cs typeface="Arial"/>
              </a:rPr>
              <a:t>digitala</a:t>
            </a:r>
            <a:r>
              <a:rPr lang="fi-FI" sz="1600">
                <a:cs typeface="Arial"/>
              </a:rPr>
              <a:t> </a:t>
            </a:r>
            <a:r>
              <a:rPr lang="fi-FI" sz="1600" err="1">
                <a:cs typeface="Arial"/>
              </a:rPr>
              <a:t>tjänster</a:t>
            </a:r>
            <a:endParaRPr lang="fi-FI" sz="1600"/>
          </a:p>
          <a:p>
            <a:r>
              <a:rPr lang="fi-FI" sz="1600"/>
              <a:t>Plan för </a:t>
            </a:r>
            <a:r>
              <a:rPr lang="fi-FI" sz="1600" err="1"/>
              <a:t>beredskap</a:t>
            </a:r>
            <a:r>
              <a:rPr lang="fi-FI" sz="1600"/>
              <a:t> </a:t>
            </a:r>
            <a:r>
              <a:rPr lang="fi-FI" sz="1600" err="1"/>
              <a:t>och</a:t>
            </a:r>
            <a:r>
              <a:rPr lang="fi-FI" sz="1600"/>
              <a:t> </a:t>
            </a:r>
            <a:r>
              <a:rPr lang="fi-FI" sz="1600" err="1"/>
              <a:t>riskhantering</a:t>
            </a:r>
            <a:endParaRPr lang="fi-FI" sz="1600"/>
          </a:p>
          <a:p>
            <a:endParaRPr lang="fi-FI"/>
          </a:p>
          <a:p>
            <a:endParaRPr lang="fi-FI"/>
          </a:p>
        </p:txBody>
      </p:sp>
      <p:sp>
        <p:nvSpPr>
          <p:cNvPr id="4" name="Platshållare för innehåll 3">
            <a:extLst>
              <a:ext uri="{FF2B5EF4-FFF2-40B4-BE49-F238E27FC236}">
                <a16:creationId xmlns:a16="http://schemas.microsoft.com/office/drawing/2014/main" id="{CB0D7D4C-34CD-4627-8060-972206672F8B}"/>
              </a:ext>
            </a:extLst>
          </p:cNvPr>
          <p:cNvSpPr>
            <a:spLocks noGrp="1"/>
          </p:cNvSpPr>
          <p:nvPr>
            <p:ph sz="half" idx="10"/>
          </p:nvPr>
        </p:nvSpPr>
        <p:spPr>
          <a:xfrm>
            <a:off x="6800294" y="1228984"/>
            <a:ext cx="4724013" cy="5340492"/>
          </a:xfrm>
        </p:spPr>
        <p:txBody>
          <a:bodyPr vert="horz" lIns="91440" tIns="45720" rIns="91440" bIns="45720" rtlCol="0" anchor="t">
            <a:noAutofit/>
          </a:bodyPr>
          <a:lstStyle/>
          <a:p>
            <a:r>
              <a:rPr lang="sv-SE" sz="1600" err="1">
                <a:solidFill>
                  <a:schemeClr val="accent5"/>
                </a:solidFill>
                <a:cs typeface="Arial"/>
              </a:rPr>
              <a:t>Hyvinvointisuunnitelma</a:t>
            </a:r>
            <a:endParaRPr lang="sv-SE" sz="1600">
              <a:solidFill>
                <a:schemeClr val="accent5"/>
              </a:solidFill>
              <a:cs typeface="Arial"/>
            </a:endParaRPr>
          </a:p>
          <a:p>
            <a:pPr lvl="1"/>
            <a:r>
              <a:rPr lang="sv-SE" sz="1600" err="1">
                <a:solidFill>
                  <a:schemeClr val="accent5"/>
                </a:solidFill>
                <a:cs typeface="Arial"/>
              </a:rPr>
              <a:t>Sisältää</a:t>
            </a:r>
            <a:r>
              <a:rPr lang="sv-SE" sz="1600">
                <a:solidFill>
                  <a:schemeClr val="accent5"/>
                </a:solidFill>
                <a:cs typeface="Arial"/>
              </a:rPr>
              <a:t> </a:t>
            </a:r>
            <a:r>
              <a:rPr lang="sv-SE" sz="1600" err="1">
                <a:solidFill>
                  <a:schemeClr val="accent5"/>
                </a:solidFill>
                <a:cs typeface="Arial"/>
              </a:rPr>
              <a:t>yhdyspintayhteistyön</a:t>
            </a:r>
            <a:r>
              <a:rPr lang="sv-SE" sz="1600">
                <a:solidFill>
                  <a:schemeClr val="accent5"/>
                </a:solidFill>
                <a:cs typeface="Arial"/>
              </a:rPr>
              <a:t> ja </a:t>
            </a:r>
            <a:r>
              <a:rPr lang="sv-SE" sz="1600" err="1">
                <a:solidFill>
                  <a:schemeClr val="accent5"/>
                </a:solidFill>
                <a:cs typeface="Arial"/>
              </a:rPr>
              <a:t>terveyden</a:t>
            </a:r>
            <a:r>
              <a:rPr lang="sv-SE" sz="1600">
                <a:solidFill>
                  <a:schemeClr val="accent5"/>
                </a:solidFill>
                <a:cs typeface="Arial"/>
              </a:rPr>
              <a:t> ja </a:t>
            </a:r>
            <a:r>
              <a:rPr lang="sv-SE" sz="1600" err="1">
                <a:solidFill>
                  <a:schemeClr val="accent5"/>
                </a:solidFill>
                <a:cs typeface="Arial"/>
              </a:rPr>
              <a:t>hyvinvoinnin</a:t>
            </a:r>
            <a:r>
              <a:rPr lang="sv-SE" sz="1600">
                <a:solidFill>
                  <a:schemeClr val="accent5"/>
                </a:solidFill>
                <a:cs typeface="Arial"/>
              </a:rPr>
              <a:t> </a:t>
            </a:r>
            <a:r>
              <a:rPr lang="sv-SE" sz="1600" err="1">
                <a:solidFill>
                  <a:schemeClr val="accent5"/>
                </a:solidFill>
                <a:cs typeface="Arial"/>
              </a:rPr>
              <a:t>edistämisen</a:t>
            </a:r>
            <a:r>
              <a:rPr lang="sv-SE" sz="1600">
                <a:solidFill>
                  <a:schemeClr val="accent5"/>
                </a:solidFill>
                <a:cs typeface="Arial"/>
              </a:rPr>
              <a:t> </a:t>
            </a:r>
            <a:r>
              <a:rPr lang="sv-SE" sz="1600" err="1">
                <a:solidFill>
                  <a:schemeClr val="accent5"/>
                </a:solidFill>
                <a:cs typeface="Arial"/>
              </a:rPr>
              <a:t>periaatteet</a:t>
            </a:r>
            <a:endParaRPr lang="sv-SE" sz="1600">
              <a:solidFill>
                <a:schemeClr val="accent5"/>
              </a:solidFill>
              <a:cs typeface="Arial"/>
            </a:endParaRPr>
          </a:p>
          <a:p>
            <a:pPr lvl="1"/>
            <a:r>
              <a:rPr lang="sv-SE" sz="1600">
                <a:solidFill>
                  <a:schemeClr val="accent5"/>
                </a:solidFill>
                <a:cs typeface="Arial"/>
              </a:rPr>
              <a:t>Lasten ja </a:t>
            </a:r>
            <a:r>
              <a:rPr lang="sv-SE" sz="1600" err="1">
                <a:solidFill>
                  <a:schemeClr val="accent5"/>
                </a:solidFill>
                <a:cs typeface="Arial"/>
              </a:rPr>
              <a:t>nuorten</a:t>
            </a:r>
            <a:r>
              <a:rPr lang="sv-SE" sz="1600">
                <a:solidFill>
                  <a:schemeClr val="accent5"/>
                </a:solidFill>
                <a:cs typeface="Arial"/>
              </a:rPr>
              <a:t> </a:t>
            </a:r>
            <a:r>
              <a:rPr lang="sv-SE" sz="1600" err="1">
                <a:solidFill>
                  <a:schemeClr val="accent5"/>
                </a:solidFill>
                <a:cs typeface="Arial"/>
              </a:rPr>
              <a:t>hyvinvointisuunnitelma</a:t>
            </a:r>
            <a:endParaRPr lang="sv-SE" sz="1600">
              <a:solidFill>
                <a:schemeClr val="accent5"/>
              </a:solidFill>
              <a:cs typeface="Arial"/>
            </a:endParaRPr>
          </a:p>
          <a:p>
            <a:pPr lvl="2"/>
            <a:r>
              <a:rPr lang="sv-SE" sz="1600" err="1">
                <a:solidFill>
                  <a:schemeClr val="accent5"/>
                </a:solidFill>
                <a:cs typeface="Arial"/>
              </a:rPr>
              <a:t>Oppilashuollon</a:t>
            </a:r>
            <a:r>
              <a:rPr lang="sv-SE" sz="1600">
                <a:solidFill>
                  <a:schemeClr val="accent5"/>
                </a:solidFill>
                <a:cs typeface="Arial"/>
              </a:rPr>
              <a:t> </a:t>
            </a:r>
            <a:r>
              <a:rPr lang="sv-SE" sz="1600" err="1">
                <a:solidFill>
                  <a:schemeClr val="accent5"/>
                </a:solidFill>
                <a:cs typeface="Arial"/>
              </a:rPr>
              <a:t>suunnitelma</a:t>
            </a:r>
            <a:endParaRPr lang="sv-SE" sz="1600">
              <a:solidFill>
                <a:schemeClr val="accent5"/>
              </a:solidFill>
              <a:cs typeface="Arial"/>
            </a:endParaRPr>
          </a:p>
          <a:p>
            <a:pPr lvl="1"/>
            <a:r>
              <a:rPr lang="sv-SE" sz="1600" err="1">
                <a:solidFill>
                  <a:schemeClr val="accent5"/>
                </a:solidFill>
                <a:cs typeface="Arial"/>
              </a:rPr>
              <a:t>Ikäihmisten</a:t>
            </a:r>
            <a:r>
              <a:rPr lang="sv-SE" sz="1600">
                <a:solidFill>
                  <a:schemeClr val="accent5"/>
                </a:solidFill>
                <a:cs typeface="Arial"/>
              </a:rPr>
              <a:t> </a:t>
            </a:r>
            <a:r>
              <a:rPr lang="sv-SE" sz="1600" err="1">
                <a:solidFill>
                  <a:schemeClr val="accent5"/>
                </a:solidFill>
                <a:cs typeface="Arial"/>
              </a:rPr>
              <a:t>hyvinvointisuunnitelma</a:t>
            </a:r>
            <a:endParaRPr lang="sv-SE" sz="1600">
              <a:solidFill>
                <a:schemeClr val="accent5"/>
              </a:solidFill>
              <a:cs typeface="Arial"/>
            </a:endParaRPr>
          </a:p>
          <a:p>
            <a:pPr lvl="1"/>
            <a:r>
              <a:rPr lang="sv-SE" sz="1600">
                <a:solidFill>
                  <a:schemeClr val="accent5"/>
                </a:solidFill>
                <a:cs typeface="Arial"/>
              </a:rPr>
              <a:t>"</a:t>
            </a:r>
            <a:r>
              <a:rPr lang="sv-SE" sz="1600" err="1">
                <a:solidFill>
                  <a:schemeClr val="accent5"/>
                </a:solidFill>
                <a:cs typeface="Arial"/>
              </a:rPr>
              <a:t>Kotouttamissuunnitelma</a:t>
            </a:r>
            <a:r>
              <a:rPr lang="sv-SE" sz="1600">
                <a:solidFill>
                  <a:schemeClr val="accent5"/>
                </a:solidFill>
                <a:cs typeface="Arial"/>
              </a:rPr>
              <a:t>"?</a:t>
            </a:r>
          </a:p>
          <a:p>
            <a:pPr lvl="1"/>
            <a:r>
              <a:rPr lang="sv-SE" sz="1600" err="1">
                <a:solidFill>
                  <a:schemeClr val="accent5"/>
                </a:solidFill>
                <a:cs typeface="Arial"/>
              </a:rPr>
              <a:t>Vammaispolitiinen</a:t>
            </a:r>
            <a:r>
              <a:rPr lang="sv-SE" sz="1600">
                <a:solidFill>
                  <a:schemeClr val="accent5"/>
                </a:solidFill>
                <a:cs typeface="Arial"/>
              </a:rPr>
              <a:t> </a:t>
            </a:r>
            <a:r>
              <a:rPr lang="sv-SE" sz="1600" err="1">
                <a:solidFill>
                  <a:schemeClr val="accent5"/>
                </a:solidFill>
                <a:cs typeface="Arial"/>
              </a:rPr>
              <a:t>ohjelma</a:t>
            </a:r>
            <a:endParaRPr lang="sv-SE" sz="1600">
              <a:solidFill>
                <a:schemeClr val="accent5"/>
              </a:solidFill>
              <a:cs typeface="Arial"/>
            </a:endParaRPr>
          </a:p>
          <a:p>
            <a:r>
              <a:rPr lang="sv-SE" sz="1600" err="1">
                <a:solidFill>
                  <a:schemeClr val="accent5"/>
                </a:solidFill>
                <a:cs typeface="Arial"/>
              </a:rPr>
              <a:t>Palveluverkkosuunnitelma</a:t>
            </a:r>
            <a:r>
              <a:rPr lang="sv-SE" sz="1600">
                <a:solidFill>
                  <a:schemeClr val="accent5"/>
                </a:solidFill>
                <a:cs typeface="Arial"/>
              </a:rPr>
              <a:t> </a:t>
            </a:r>
          </a:p>
          <a:p>
            <a:r>
              <a:rPr lang="sv-SE" sz="1600" err="1">
                <a:solidFill>
                  <a:schemeClr val="accent5"/>
                </a:solidFill>
                <a:cs typeface="Arial"/>
              </a:rPr>
              <a:t>Suunnitelma</a:t>
            </a:r>
            <a:r>
              <a:rPr lang="sv-SE" sz="1600">
                <a:solidFill>
                  <a:schemeClr val="accent5"/>
                </a:solidFill>
                <a:cs typeface="Arial"/>
              </a:rPr>
              <a:t> </a:t>
            </a:r>
            <a:r>
              <a:rPr lang="sv-SE" sz="1600" err="1">
                <a:solidFill>
                  <a:schemeClr val="accent5"/>
                </a:solidFill>
                <a:cs typeface="Arial"/>
              </a:rPr>
              <a:t>monituottajuusmallin</a:t>
            </a:r>
            <a:r>
              <a:rPr lang="sv-SE" sz="1600">
                <a:solidFill>
                  <a:schemeClr val="accent5"/>
                </a:solidFill>
                <a:cs typeface="Arial"/>
              </a:rPr>
              <a:t> </a:t>
            </a:r>
            <a:r>
              <a:rPr lang="sv-SE" sz="1600" err="1">
                <a:solidFill>
                  <a:schemeClr val="accent5"/>
                </a:solidFill>
                <a:cs typeface="Arial"/>
              </a:rPr>
              <a:t>kehittämisestä</a:t>
            </a:r>
            <a:endParaRPr lang="sv-SE" sz="1600">
              <a:solidFill>
                <a:schemeClr val="accent5"/>
              </a:solidFill>
              <a:cs typeface="Arial"/>
            </a:endParaRPr>
          </a:p>
          <a:p>
            <a:r>
              <a:rPr lang="fi-FI" sz="1600">
                <a:solidFill>
                  <a:schemeClr val="accent5"/>
                </a:solidFill>
                <a:ea typeface="+mn-lt"/>
                <a:cs typeface="+mn-lt"/>
              </a:rPr>
              <a:t>Pitkäjännitteinen koulutussuunnitelma (henkilöstökoulutuksen menetelmät ja toimintamallit), </a:t>
            </a:r>
            <a:r>
              <a:rPr lang="fi-FI" sz="1600" err="1">
                <a:solidFill>
                  <a:schemeClr val="accent5"/>
                </a:solidFill>
                <a:ea typeface="+mn-lt"/>
                <a:cs typeface="+mn-lt"/>
              </a:rPr>
              <a:t>esim</a:t>
            </a:r>
            <a:r>
              <a:rPr lang="fi-FI" sz="1600">
                <a:solidFill>
                  <a:schemeClr val="accent5"/>
                </a:solidFill>
                <a:ea typeface="+mn-lt"/>
                <a:cs typeface="+mn-lt"/>
              </a:rPr>
              <a:t> TLP systeeminen työ, ICT jne.</a:t>
            </a:r>
            <a:endParaRPr lang="sv-SE" sz="1600">
              <a:solidFill>
                <a:schemeClr val="accent5"/>
              </a:solidFill>
              <a:cs typeface="Arial"/>
            </a:endParaRPr>
          </a:p>
          <a:p>
            <a:r>
              <a:rPr lang="fi-FI" sz="1600">
                <a:solidFill>
                  <a:schemeClr val="accent5"/>
                </a:solidFill>
                <a:cs typeface="Arial"/>
              </a:rPr>
              <a:t>Digitaalisten palveluiden kehittämissuunnitelma</a:t>
            </a:r>
          </a:p>
          <a:p>
            <a:r>
              <a:rPr lang="fi-FI" sz="1600">
                <a:solidFill>
                  <a:schemeClr val="accent5"/>
                </a:solidFill>
                <a:cs typeface="Arial"/>
              </a:rPr>
              <a:t>Valmiussuunnitelma ja riskienhallintasuunnitelma</a:t>
            </a:r>
          </a:p>
        </p:txBody>
      </p:sp>
      <p:sp>
        <p:nvSpPr>
          <p:cNvPr id="5" name="Platshållare för text 4">
            <a:extLst>
              <a:ext uri="{FF2B5EF4-FFF2-40B4-BE49-F238E27FC236}">
                <a16:creationId xmlns:a16="http://schemas.microsoft.com/office/drawing/2014/main" id="{D6ED541F-DB5F-4436-86EC-EA47BC44FF51}"/>
              </a:ext>
            </a:extLst>
          </p:cNvPr>
          <p:cNvSpPr>
            <a:spLocks noGrp="1"/>
          </p:cNvSpPr>
          <p:nvPr>
            <p:ph type="body" idx="11"/>
          </p:nvPr>
        </p:nvSpPr>
        <p:spPr>
          <a:xfrm>
            <a:off x="6728804" y="401442"/>
            <a:ext cx="4795503" cy="827542"/>
          </a:xfrm>
        </p:spPr>
        <p:txBody>
          <a:bodyPr>
            <a:normAutofit/>
          </a:bodyPr>
          <a:lstStyle/>
          <a:p>
            <a:r>
              <a:rPr lang="fi-FI" sz="2600">
                <a:cs typeface="Arial"/>
              </a:rPr>
              <a:t>Liitteet, jotka työstetään 2022</a:t>
            </a:r>
            <a:endParaRPr lang="fi-FI" sz="2600"/>
          </a:p>
        </p:txBody>
      </p:sp>
    </p:spTree>
    <p:extLst>
      <p:ext uri="{BB962C8B-B14F-4D97-AF65-F5344CB8AC3E}">
        <p14:creationId xmlns:p14="http://schemas.microsoft.com/office/powerpoint/2010/main" val="116742074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fi-FI" sz="3600" err="1"/>
              <a:t>Verktyg</a:t>
            </a:r>
            <a:r>
              <a:rPr lang="fi-FI" sz="3600"/>
              <a:t> för </a:t>
            </a:r>
            <a:r>
              <a:rPr lang="fi-FI" sz="3600" err="1"/>
              <a:t>utvärdering</a:t>
            </a:r>
            <a:r>
              <a:rPr lang="fi-FI" sz="3600"/>
              <a:t> </a:t>
            </a:r>
            <a:r>
              <a:rPr lang="fi-FI" sz="3600" err="1"/>
              <a:t>och</a:t>
            </a:r>
            <a:r>
              <a:rPr lang="fi-FI" sz="3600"/>
              <a:t> </a:t>
            </a:r>
            <a:r>
              <a:rPr lang="fi-FI" sz="3600" err="1"/>
              <a:t>mätning</a:t>
            </a:r>
            <a:endParaRPr lang="sv-SE" sz="3600"/>
          </a:p>
        </p:txBody>
      </p:sp>
      <p:sp>
        <p:nvSpPr>
          <p:cNvPr id="3" name="Platshållare för text 2"/>
          <p:cNvSpPr>
            <a:spLocks noGrp="1"/>
          </p:cNvSpPr>
          <p:nvPr>
            <p:ph type="body" idx="1"/>
          </p:nvPr>
        </p:nvSpPr>
        <p:spPr/>
        <p:txBody>
          <a:bodyPr vert="horz" lIns="91440" tIns="45720" rIns="91440" bIns="45720" rtlCol="0" anchor="t">
            <a:noAutofit/>
          </a:bodyPr>
          <a:lstStyle/>
          <a:p>
            <a:r>
              <a:rPr lang="sv-SE" sz="3600" err="1">
                <a:cs typeface="Arial"/>
              </a:rPr>
              <a:t>Arvioinnin</a:t>
            </a:r>
            <a:r>
              <a:rPr lang="sv-SE" sz="3600">
                <a:cs typeface="Arial"/>
              </a:rPr>
              <a:t> ja </a:t>
            </a:r>
            <a:r>
              <a:rPr lang="sv-SE" sz="3600" err="1">
                <a:cs typeface="Arial"/>
              </a:rPr>
              <a:t>mittaamisen</a:t>
            </a:r>
            <a:r>
              <a:rPr lang="sv-SE" sz="3600">
                <a:cs typeface="Arial"/>
              </a:rPr>
              <a:t> </a:t>
            </a:r>
            <a:r>
              <a:rPr lang="sv-SE" sz="3600" err="1">
                <a:cs typeface="Arial"/>
              </a:rPr>
              <a:t>työkalut</a:t>
            </a:r>
            <a:endParaRPr lang="sv-SE" sz="3600" err="1"/>
          </a:p>
        </p:txBody>
      </p:sp>
      <p:sp>
        <p:nvSpPr>
          <p:cNvPr id="4" name="Platshållare för text 3"/>
          <p:cNvSpPr>
            <a:spLocks noGrp="1"/>
          </p:cNvSpPr>
          <p:nvPr>
            <p:ph type="body" idx="13"/>
          </p:nvPr>
        </p:nvSpPr>
        <p:spPr/>
        <p:txBody>
          <a:bodyPr/>
          <a:lstStyle/>
          <a:p>
            <a:endParaRPr lang="sv-SE"/>
          </a:p>
        </p:txBody>
      </p:sp>
    </p:spTree>
    <p:extLst>
      <p:ext uri="{BB962C8B-B14F-4D97-AF65-F5344CB8AC3E}">
        <p14:creationId xmlns:p14="http://schemas.microsoft.com/office/powerpoint/2010/main" val="194206265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fi-FI" sz="2900" err="1">
                <a:ea typeface="+mj-lt"/>
                <a:cs typeface="+mj-lt"/>
              </a:rPr>
              <a:t>Verktyg</a:t>
            </a:r>
            <a:r>
              <a:rPr lang="fi-FI" sz="2900">
                <a:ea typeface="+mj-lt"/>
                <a:cs typeface="+mj-lt"/>
              </a:rPr>
              <a:t> för </a:t>
            </a:r>
            <a:r>
              <a:rPr lang="fi-FI" sz="2900" err="1">
                <a:ea typeface="+mj-lt"/>
                <a:cs typeface="+mj-lt"/>
              </a:rPr>
              <a:t>utvärdering</a:t>
            </a:r>
            <a:r>
              <a:rPr lang="fi-FI" sz="2900">
                <a:ea typeface="+mj-lt"/>
                <a:cs typeface="+mj-lt"/>
              </a:rPr>
              <a:t> </a:t>
            </a:r>
            <a:r>
              <a:rPr lang="fi-FI" sz="2900" err="1">
                <a:ea typeface="+mj-lt"/>
                <a:cs typeface="+mj-lt"/>
              </a:rPr>
              <a:t>och</a:t>
            </a:r>
            <a:r>
              <a:rPr lang="fi-FI" sz="2900">
                <a:ea typeface="+mj-lt"/>
                <a:cs typeface="+mj-lt"/>
              </a:rPr>
              <a:t> </a:t>
            </a:r>
            <a:r>
              <a:rPr lang="fi-FI" sz="2900" err="1">
                <a:ea typeface="+mj-lt"/>
                <a:cs typeface="+mj-lt"/>
              </a:rPr>
              <a:t>mätning</a:t>
            </a:r>
            <a:endParaRPr lang="fi-FI" sz="2900" err="1"/>
          </a:p>
        </p:txBody>
      </p:sp>
      <p:sp>
        <p:nvSpPr>
          <p:cNvPr id="7" name="Platshållare för innehåll 6"/>
          <p:cNvSpPr>
            <a:spLocks noGrp="1"/>
          </p:cNvSpPr>
          <p:nvPr>
            <p:ph sz="half" idx="1"/>
          </p:nvPr>
        </p:nvSpPr>
        <p:spPr/>
        <p:txBody>
          <a:bodyPr/>
          <a:lstStyle/>
          <a:p>
            <a:r>
              <a:rPr lang="fi-FI"/>
              <a:t>RAI </a:t>
            </a:r>
          </a:p>
          <a:p>
            <a:r>
              <a:rPr lang="fi-FI" err="1"/>
              <a:t>Rafaela</a:t>
            </a:r>
            <a:endParaRPr lang="fi-FI"/>
          </a:p>
          <a:p>
            <a:r>
              <a:rPr lang="fi-FI" err="1"/>
              <a:t>Etc</a:t>
            </a:r>
            <a:endParaRPr lang="fi-FI"/>
          </a:p>
          <a:p>
            <a:endParaRPr lang="fi-FI"/>
          </a:p>
          <a:p>
            <a:r>
              <a:rPr lang="fi-FI" err="1"/>
              <a:t>Kan</a:t>
            </a:r>
            <a:r>
              <a:rPr lang="fi-FI"/>
              <a:t> </a:t>
            </a:r>
            <a:r>
              <a:rPr lang="fi-FI" err="1"/>
              <a:t>göras</a:t>
            </a:r>
            <a:r>
              <a:rPr lang="fi-FI"/>
              <a:t> 2022</a:t>
            </a:r>
          </a:p>
          <a:p>
            <a:pPr marL="457200" lvl="1" indent="0">
              <a:buNone/>
            </a:pPr>
            <a:endParaRPr lang="sv-SE"/>
          </a:p>
        </p:txBody>
      </p:sp>
      <p:sp>
        <p:nvSpPr>
          <p:cNvPr id="8" name="Platshållare för innehåll 7"/>
          <p:cNvSpPr>
            <a:spLocks noGrp="1"/>
          </p:cNvSpPr>
          <p:nvPr>
            <p:ph sz="half" idx="10"/>
          </p:nvPr>
        </p:nvSpPr>
        <p:spPr/>
        <p:txBody>
          <a:bodyPr vert="horz" lIns="91440" tIns="45720" rIns="91440" bIns="45720" rtlCol="0" anchor="t">
            <a:normAutofit/>
          </a:bodyPr>
          <a:lstStyle/>
          <a:p>
            <a:r>
              <a:rPr lang="sv-SE">
                <a:cs typeface="Arial"/>
              </a:rPr>
              <a:t>RAI</a:t>
            </a:r>
          </a:p>
          <a:p>
            <a:r>
              <a:rPr lang="sv-SE">
                <a:cs typeface="Arial"/>
              </a:rPr>
              <a:t>Rafaela</a:t>
            </a:r>
          </a:p>
          <a:p>
            <a:r>
              <a:rPr lang="sv-SE" err="1">
                <a:cs typeface="Arial"/>
              </a:rPr>
              <a:t>Jne</a:t>
            </a:r>
            <a:endParaRPr lang="sv-SE">
              <a:cs typeface="Arial"/>
            </a:endParaRPr>
          </a:p>
          <a:p>
            <a:endParaRPr lang="sv-SE">
              <a:cs typeface="Arial"/>
            </a:endParaRPr>
          </a:p>
          <a:p>
            <a:r>
              <a:rPr lang="sv-SE" err="1">
                <a:cs typeface="Arial"/>
              </a:rPr>
              <a:t>Voidaan</a:t>
            </a:r>
            <a:r>
              <a:rPr lang="sv-SE">
                <a:cs typeface="Arial"/>
              </a:rPr>
              <a:t> </a:t>
            </a:r>
            <a:r>
              <a:rPr lang="sv-SE" err="1">
                <a:cs typeface="Arial"/>
              </a:rPr>
              <a:t>tehdä</a:t>
            </a:r>
            <a:r>
              <a:rPr lang="sv-SE">
                <a:cs typeface="Arial"/>
              </a:rPr>
              <a:t> 2022 </a:t>
            </a:r>
            <a:endParaRPr lang="sv-SE">
              <a:solidFill>
                <a:srgbClr val="FF0000"/>
              </a:solidFill>
              <a:cs typeface="Arial"/>
            </a:endParaRPr>
          </a:p>
        </p:txBody>
      </p:sp>
      <p:sp>
        <p:nvSpPr>
          <p:cNvPr id="9" name="Platshållare för text 8"/>
          <p:cNvSpPr>
            <a:spLocks noGrp="1"/>
          </p:cNvSpPr>
          <p:nvPr>
            <p:ph type="body" idx="11"/>
          </p:nvPr>
        </p:nvSpPr>
        <p:spPr/>
        <p:txBody>
          <a:bodyPr/>
          <a:lstStyle/>
          <a:p>
            <a:r>
              <a:rPr lang="sv-SE" sz="2900" err="1">
                <a:cs typeface="Arial"/>
              </a:rPr>
              <a:t>Arvioinnin</a:t>
            </a:r>
            <a:r>
              <a:rPr lang="sv-SE" sz="2900">
                <a:cs typeface="Arial"/>
              </a:rPr>
              <a:t> ja </a:t>
            </a:r>
            <a:r>
              <a:rPr lang="sv-SE" sz="2900" err="1">
                <a:cs typeface="Arial"/>
              </a:rPr>
              <a:t>mittaamisen</a:t>
            </a:r>
            <a:r>
              <a:rPr lang="sv-SE" sz="2900">
                <a:cs typeface="Arial"/>
              </a:rPr>
              <a:t> </a:t>
            </a:r>
            <a:r>
              <a:rPr lang="sv-SE" sz="2900" err="1">
                <a:cs typeface="Arial"/>
              </a:rPr>
              <a:t>työkaluja</a:t>
            </a:r>
            <a:endParaRPr lang="sv-SE" sz="2900" err="1"/>
          </a:p>
        </p:txBody>
      </p:sp>
    </p:spTree>
    <p:extLst>
      <p:ext uri="{BB962C8B-B14F-4D97-AF65-F5344CB8AC3E}">
        <p14:creationId xmlns:p14="http://schemas.microsoft.com/office/powerpoint/2010/main" val="299284257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a:extLst>
              <a:ext uri="{FF2B5EF4-FFF2-40B4-BE49-F238E27FC236}">
                <a16:creationId xmlns:a16="http://schemas.microsoft.com/office/drawing/2014/main" id="{ACC37F14-369D-4FAD-96A3-B94DB1CBE2A2}"/>
              </a:ext>
            </a:extLst>
          </p:cNvPr>
          <p:cNvSpPr txBox="1">
            <a:spLocks/>
          </p:cNvSpPr>
          <p:nvPr/>
        </p:nvSpPr>
        <p:spPr>
          <a:xfrm>
            <a:off x="2729185" y="2356739"/>
            <a:ext cx="8340071" cy="9449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2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5400" b="1" i="0" u="none" strike="noStrike" kern="1200" cap="none" spc="0" normalizeH="0" baseline="0" noProof="0" err="1">
                <a:ln>
                  <a:noFill/>
                </a:ln>
                <a:solidFill>
                  <a:prstClr val="white"/>
                </a:solidFill>
                <a:effectLst/>
                <a:uLnTx/>
                <a:uFillTx/>
                <a:latin typeface="Arial" panose="020B0604020202020204"/>
                <a:ea typeface="+mj-ea"/>
                <a:cs typeface="+mj-cs"/>
              </a:rPr>
              <a:t>Välmående</a:t>
            </a:r>
            <a:r>
              <a:rPr kumimoji="0" lang="fi-FI" sz="5400" b="1" i="0" u="none" strike="noStrike" kern="1200" cap="none" spc="0" normalizeH="0" baseline="0" noProof="0">
                <a:ln>
                  <a:noFill/>
                </a:ln>
                <a:solidFill>
                  <a:prstClr val="white"/>
                </a:solidFill>
                <a:effectLst/>
                <a:uLnTx/>
                <a:uFillTx/>
                <a:latin typeface="Arial" panose="020B0604020202020204"/>
                <a:ea typeface="+mj-ea"/>
                <a:cs typeface="+mj-cs"/>
              </a:rPr>
              <a:t> </a:t>
            </a:r>
            <a:r>
              <a:rPr kumimoji="0" lang="fi-FI" sz="5400" b="1" i="0" u="none" strike="noStrike" kern="1200" cap="none" spc="0" normalizeH="0" baseline="0" noProof="0" err="1">
                <a:ln>
                  <a:noFill/>
                </a:ln>
                <a:solidFill>
                  <a:prstClr val="white"/>
                </a:solidFill>
                <a:effectLst/>
                <a:uLnTx/>
                <a:uFillTx/>
                <a:latin typeface="Arial" panose="020B0604020202020204"/>
                <a:ea typeface="+mj-ea"/>
                <a:cs typeface="+mj-cs"/>
              </a:rPr>
              <a:t>genom</a:t>
            </a:r>
            <a:r>
              <a:rPr kumimoji="0" lang="fi-FI" sz="5400" b="1" i="0" u="none" strike="noStrike" kern="1200" cap="none" spc="0" normalizeH="0" baseline="0" noProof="0">
                <a:ln>
                  <a:noFill/>
                </a:ln>
                <a:solidFill>
                  <a:prstClr val="white"/>
                </a:solidFill>
                <a:effectLst/>
                <a:uLnTx/>
                <a:uFillTx/>
                <a:latin typeface="Arial" panose="020B0604020202020204"/>
                <a:ea typeface="+mj-ea"/>
                <a:cs typeface="+mj-cs"/>
              </a:rPr>
              <a:t> livet.</a:t>
            </a: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5400" b="1" i="0" u="none" strike="noStrike" kern="1200" cap="none" spc="0" normalizeH="0" baseline="0" noProof="0">
                <a:ln>
                  <a:noFill/>
                </a:ln>
                <a:solidFill>
                  <a:prstClr val="white"/>
                </a:solidFill>
                <a:effectLst/>
                <a:uLnTx/>
                <a:uFillTx/>
                <a:latin typeface="Arial" panose="020B0604020202020204"/>
                <a:ea typeface="+mj-ea"/>
                <a:cs typeface="Arial"/>
              </a:rPr>
              <a:t>Hyvinvointia läpi elämän.</a:t>
            </a:r>
          </a:p>
        </p:txBody>
      </p:sp>
      <p:pic>
        <p:nvPicPr>
          <p:cNvPr id="3" name="Bild" descr="Österbottens välfärdsområde logotyp.">
            <a:extLst>
              <a:ext uri="{FF2B5EF4-FFF2-40B4-BE49-F238E27FC236}">
                <a16:creationId xmlns:a16="http://schemas.microsoft.com/office/drawing/2014/main" id="{E63E6339-2A4F-485C-9A74-9B78C3B392B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24685" y="4604330"/>
            <a:ext cx="4149070" cy="684798"/>
          </a:xfrm>
          <a:prstGeom prst="rect">
            <a:avLst/>
          </a:prstGeom>
        </p:spPr>
      </p:pic>
    </p:spTree>
    <p:extLst>
      <p:ext uri="{BB962C8B-B14F-4D97-AF65-F5344CB8AC3E}">
        <p14:creationId xmlns:p14="http://schemas.microsoft.com/office/powerpoint/2010/main" val="2263929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38843" y="0"/>
            <a:ext cx="11058631" cy="6858000"/>
          </a:xfrm>
          <a:solidFill>
            <a:srgbClr val="213A8F"/>
          </a:solidFill>
        </p:spPr>
        <p:txBody>
          <a:bodyPr>
            <a:normAutofit/>
          </a:bodyPr>
          <a:lstStyle/>
          <a:p>
            <a:pPr marL="0" indent="0">
              <a:buNone/>
            </a:pPr>
            <a:endParaRPr lang="fi-FI" sz="1800">
              <a:solidFill>
                <a:schemeClr val="bg1"/>
              </a:solidFill>
              <a:latin typeface="Arial" panose="020B0604020202020204" pitchFamily="34" charset="0"/>
              <a:cs typeface="Arial" panose="020B0604020202020204" pitchFamily="34" charset="0"/>
            </a:endParaRPr>
          </a:p>
          <a:p>
            <a:pPr marL="0" indent="0">
              <a:buNone/>
            </a:pPr>
            <a:r>
              <a:rPr lang="fi-FI" sz="7200">
                <a:solidFill>
                  <a:schemeClr val="bg1"/>
                </a:solidFill>
                <a:latin typeface="Arial" panose="020B0604020202020204" pitchFamily="34" charset="0"/>
                <a:cs typeface="Arial" panose="020B0604020202020204" pitchFamily="34" charset="0"/>
              </a:rPr>
              <a:t>  Vision – Visio </a:t>
            </a:r>
          </a:p>
          <a:p>
            <a:pPr marL="0" indent="0">
              <a:buNone/>
            </a:pPr>
            <a:endParaRPr lang="fi-FI">
              <a:solidFill>
                <a:schemeClr val="bg1"/>
              </a:solidFill>
              <a:latin typeface="Arial" panose="020B0604020202020204" pitchFamily="34" charset="0"/>
              <a:cs typeface="Arial" panose="020B0604020202020204" pitchFamily="34" charset="0"/>
            </a:endParaRPr>
          </a:p>
          <a:p>
            <a:pPr marL="457200" lvl="1" indent="0">
              <a:buNone/>
            </a:pPr>
            <a:r>
              <a:rPr lang="sv-SE" sz="2800">
                <a:solidFill>
                  <a:schemeClr val="bg1"/>
                </a:solidFill>
                <a:latin typeface="Arial" panose="020B0604020202020204" pitchFamily="34" charset="0"/>
                <a:cs typeface="Arial" panose="020B0604020202020204" pitchFamily="34" charset="0"/>
              </a:rPr>
              <a:t>Vi är närvarande i din vardag. Vi samarbetar för din välfärd, i alla    livssituationer, på två språk . Österbotten har innovationskraft samt en samlad social- och hälsovård som ger utmärkta resultat.</a:t>
            </a:r>
          </a:p>
          <a:p>
            <a:pPr marL="457200" lvl="1" indent="0">
              <a:buNone/>
            </a:pPr>
            <a:endParaRPr lang="sv-SE" sz="2800">
              <a:solidFill>
                <a:schemeClr val="bg1"/>
              </a:solidFill>
              <a:latin typeface="Arial" panose="020B0604020202020204" pitchFamily="34" charset="0"/>
              <a:cs typeface="Arial" panose="020B0604020202020204" pitchFamily="34" charset="0"/>
            </a:endParaRPr>
          </a:p>
          <a:p>
            <a:pPr marL="457200" lvl="1" indent="0">
              <a:buNone/>
            </a:pPr>
            <a:endParaRPr lang="sv-SE" sz="2800">
              <a:solidFill>
                <a:schemeClr val="bg1"/>
              </a:solidFill>
              <a:latin typeface="Arial" panose="020B0604020202020204" pitchFamily="34" charset="0"/>
              <a:cs typeface="Arial" panose="020B0604020202020204" pitchFamily="34" charset="0"/>
            </a:endParaRPr>
          </a:p>
          <a:p>
            <a:pPr marL="457200" lvl="1" indent="0">
              <a:buNone/>
            </a:pPr>
            <a:r>
              <a:rPr lang="fi-FI" sz="2800">
                <a:solidFill>
                  <a:schemeClr val="bg1"/>
                </a:solidFill>
                <a:latin typeface="Arial" panose="020B0604020202020204" pitchFamily="34" charset="0"/>
                <a:cs typeface="Arial" panose="020B0604020202020204" pitchFamily="34" charset="0"/>
              </a:rPr>
              <a:t>Olemme läsnä arjessasi. Teemme yhdessä töitä hyvinvointisi puolesta kaikissa elämäntilanteissa, kahdella kielellä. Pohjanmaalla on innovaatiokykyä sekä yhdistetty </a:t>
            </a:r>
            <a:r>
              <a:rPr lang="fi-FI" sz="2800" err="1">
                <a:solidFill>
                  <a:schemeClr val="bg1"/>
                </a:solidFill>
                <a:latin typeface="Arial" panose="020B0604020202020204" pitchFamily="34" charset="0"/>
                <a:cs typeface="Arial" panose="020B0604020202020204" pitchFamily="34" charset="0"/>
              </a:rPr>
              <a:t>sosiaali</a:t>
            </a:r>
            <a:r>
              <a:rPr lang="fi-FI" sz="2800">
                <a:solidFill>
                  <a:schemeClr val="bg1"/>
                </a:solidFill>
                <a:latin typeface="Arial" panose="020B0604020202020204" pitchFamily="34" charset="0"/>
                <a:cs typeface="Arial" panose="020B0604020202020204" pitchFamily="34" charset="0"/>
              </a:rPr>
              <a:t>- ja terveydenhuolto, jonka vaikuttavuus on erinomainen. </a:t>
            </a:r>
          </a:p>
          <a:p>
            <a:pPr marL="0" indent="0">
              <a:buNone/>
            </a:pPr>
            <a:endParaRPr lang="fi-FI">
              <a:solidFill>
                <a:schemeClr val="bg1"/>
              </a:solidFill>
              <a:latin typeface="Arial" panose="020B0604020202020204" pitchFamily="34" charset="0"/>
              <a:cs typeface="Arial" panose="020B0604020202020204" pitchFamily="34" charset="0"/>
            </a:endParaRPr>
          </a:p>
          <a:p>
            <a:pPr marL="0" indent="0">
              <a:buNone/>
            </a:pPr>
            <a:endParaRPr lang="fi-FI">
              <a:solidFill>
                <a:schemeClr val="bg1"/>
              </a:solidFill>
              <a:latin typeface="Arial" panose="020B0604020202020204" pitchFamily="34" charset="0"/>
              <a:cs typeface="Arial" panose="020B0604020202020204" pitchFamily="34" charset="0"/>
            </a:endParaRPr>
          </a:p>
          <a:p>
            <a:pPr marL="0" indent="0">
              <a:buNone/>
            </a:pPr>
            <a:endParaRPr lang="fi-FI">
              <a:solidFill>
                <a:schemeClr val="bg1"/>
              </a:solidFill>
              <a:latin typeface="Arial" panose="020B0604020202020204" pitchFamily="34" charset="0"/>
              <a:cs typeface="Arial" panose="020B0604020202020204" pitchFamily="34" charset="0"/>
            </a:endParaRPr>
          </a:p>
          <a:p>
            <a:pPr marL="0" indent="0">
              <a:buNone/>
            </a:pPr>
            <a:endParaRPr lang="fi-FI">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2900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0530" y="282742"/>
            <a:ext cx="10440624" cy="845201"/>
          </a:xfrm>
        </p:spPr>
        <p:txBody>
          <a:bodyPr/>
          <a:lstStyle/>
          <a:p>
            <a:r>
              <a:rPr lang="sv-FI"/>
              <a:t>Långsiktiga mål </a:t>
            </a:r>
            <a:r>
              <a:rPr lang="fi-FI"/>
              <a:t>– Pitkän aikavälin tavoitteet</a:t>
            </a:r>
            <a:endParaRPr lang="fi-FI">
              <a:solidFill>
                <a:srgbClr val="FF0000"/>
              </a:solidFill>
            </a:endParaRPr>
          </a:p>
        </p:txBody>
      </p:sp>
      <p:graphicFrame>
        <p:nvGraphicFramePr>
          <p:cNvPr id="3" name="Table 2"/>
          <p:cNvGraphicFramePr>
            <a:graphicFrameLocks noGrp="1"/>
          </p:cNvGraphicFramePr>
          <p:nvPr/>
        </p:nvGraphicFramePr>
        <p:xfrm>
          <a:off x="1552074" y="1047644"/>
          <a:ext cx="10250904" cy="5547360"/>
        </p:xfrm>
        <a:graphic>
          <a:graphicData uri="http://schemas.openxmlformats.org/drawingml/2006/table">
            <a:tbl>
              <a:tblPr firstRow="1" bandRow="1">
                <a:tableStyleId>{5C22544A-7EE6-4342-B048-85BDC9FD1C3A}</a:tableStyleId>
              </a:tblPr>
              <a:tblGrid>
                <a:gridCol w="2562726">
                  <a:extLst>
                    <a:ext uri="{9D8B030D-6E8A-4147-A177-3AD203B41FA5}">
                      <a16:colId xmlns:a16="http://schemas.microsoft.com/office/drawing/2014/main" val="2343144214"/>
                    </a:ext>
                  </a:extLst>
                </a:gridCol>
                <a:gridCol w="2562726">
                  <a:extLst>
                    <a:ext uri="{9D8B030D-6E8A-4147-A177-3AD203B41FA5}">
                      <a16:colId xmlns:a16="http://schemas.microsoft.com/office/drawing/2014/main" val="1664685781"/>
                    </a:ext>
                  </a:extLst>
                </a:gridCol>
                <a:gridCol w="2562726">
                  <a:extLst>
                    <a:ext uri="{9D8B030D-6E8A-4147-A177-3AD203B41FA5}">
                      <a16:colId xmlns:a16="http://schemas.microsoft.com/office/drawing/2014/main" val="4106156409"/>
                    </a:ext>
                  </a:extLst>
                </a:gridCol>
                <a:gridCol w="2562726">
                  <a:extLst>
                    <a:ext uri="{9D8B030D-6E8A-4147-A177-3AD203B41FA5}">
                      <a16:colId xmlns:a16="http://schemas.microsoft.com/office/drawing/2014/main" val="2522230715"/>
                    </a:ext>
                  </a:extLst>
                </a:gridCol>
              </a:tblGrid>
              <a:tr h="2766815">
                <a:tc>
                  <a:txBody>
                    <a:bodyPr/>
                    <a:lstStyle/>
                    <a:p>
                      <a:r>
                        <a:rPr lang="sv-FI" sz="1600" b="0">
                          <a:solidFill>
                            <a:schemeClr val="tx1"/>
                          </a:solidFill>
                        </a:rPr>
                        <a:t>1. </a:t>
                      </a:r>
                    </a:p>
                    <a:p>
                      <a:endParaRPr lang="sv-FI" sz="1600" b="0">
                        <a:solidFill>
                          <a:schemeClr val="tx1"/>
                        </a:solidFill>
                      </a:endParaRPr>
                    </a:p>
                    <a:p>
                      <a:r>
                        <a:rPr lang="sv-FI" sz="1600" b="0">
                          <a:solidFill>
                            <a:schemeClr val="tx1"/>
                          </a:solidFill>
                        </a:rPr>
                        <a:t>Närvaro i människors vardag, tvåspråkighet samt smidig service och samarbetsförmåga ger de nöjdaste kunderna. I Österbotten bor den mest välmående befolkningen i Finland. </a:t>
                      </a:r>
                    </a:p>
                    <a:p>
                      <a:endParaRPr lang="fi-FI" sz="1600" b="0"/>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213A8F"/>
                          </a:solidFill>
                          <a:effectLst/>
                          <a:uLnTx/>
                          <a:uFillTx/>
                          <a:latin typeface="+mn-lt"/>
                          <a:ea typeface="+mn-ea"/>
                          <a:cs typeface="+mn-cs"/>
                        </a:rPr>
                        <a:t>2.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FI" sz="1600" b="0" i="0" u="none" strike="noStrike" kern="1200" cap="none" spc="0" normalizeH="0" baseline="0" noProof="0">
                        <a:ln>
                          <a:noFill/>
                        </a:ln>
                        <a:solidFill>
                          <a:srgbClr val="213A8F"/>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a:ln>
                            <a:noFill/>
                          </a:ln>
                          <a:solidFill>
                            <a:srgbClr val="213A8F"/>
                          </a:solidFill>
                          <a:effectLst/>
                          <a:uLnTx/>
                          <a:uFillTx/>
                          <a:latin typeface="+mn-lt"/>
                          <a:ea typeface="+mn-ea"/>
                          <a:cs typeface="+mn-cs"/>
                        </a:rPr>
                        <a:t>Samlad social- och hälsovård och ett sporrande utvecklingsklimat ökar effektiviteten ger grunden för en ekonomisk, ekologisk och socialt hållbar utveckling</a:t>
                      </a:r>
                      <a:r>
                        <a:rPr kumimoji="0" lang="fi-FI" sz="1600" b="0" i="0" u="none" strike="noStrike" kern="1200" cap="none" spc="0" normalizeH="0" baseline="0" noProof="0">
                          <a:ln>
                            <a:noFill/>
                          </a:ln>
                          <a:solidFill>
                            <a:srgbClr val="213A8F"/>
                          </a:solidFill>
                          <a:effectLst/>
                          <a:uLnTx/>
                          <a:uFillTx/>
                          <a:latin typeface="+mn-lt"/>
                          <a:ea typeface="+mn-ea"/>
                          <a:cs typeface="+mn-cs"/>
                        </a:rPr>
                        <a:t>. </a:t>
                      </a:r>
                    </a:p>
                    <a:p>
                      <a:endParaRPr lang="fi-FI" sz="1600" b="0"/>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a:ln>
                            <a:noFill/>
                          </a:ln>
                          <a:solidFill>
                            <a:srgbClr val="213A8F"/>
                          </a:solidFill>
                          <a:effectLst/>
                          <a:uLnTx/>
                          <a:uFillTx/>
                          <a:latin typeface="+mn-lt"/>
                          <a:ea typeface="+mn-ea"/>
                          <a:cs typeface="+mn-cs"/>
                        </a:rPr>
                        <a:t>3.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FI" sz="1600" b="0" i="0" u="none" strike="noStrike" kern="1200" cap="none" spc="0" normalizeH="0" baseline="0" noProof="0">
                        <a:ln>
                          <a:noFill/>
                        </a:ln>
                        <a:solidFill>
                          <a:srgbClr val="213A8F"/>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a:ln>
                            <a:noFill/>
                          </a:ln>
                          <a:solidFill>
                            <a:srgbClr val="213A8F"/>
                          </a:solidFill>
                          <a:effectLst/>
                          <a:uLnTx/>
                          <a:uFillTx/>
                          <a:latin typeface="+mn-lt"/>
                          <a:ea typeface="+mn-ea"/>
                          <a:cs typeface="+mn-cs"/>
                        </a:rPr>
                        <a:t>Klient- och patientsäkerhet är i toppklass i Norden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FI" sz="1600" b="0" i="0" u="none" strike="noStrike" kern="1200" cap="none" spc="0" normalizeH="0" baseline="0" noProof="0">
                        <a:ln>
                          <a:noFill/>
                        </a:ln>
                        <a:solidFill>
                          <a:srgbClr val="213A8F"/>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srgbClr val="213A8F"/>
                        </a:solidFill>
                        <a:effectLst/>
                        <a:uLnTx/>
                        <a:uFillTx/>
                        <a:latin typeface="+mn-lt"/>
                        <a:ea typeface="+mn-ea"/>
                        <a:cs typeface="+mn-cs"/>
                      </a:endParaRPr>
                    </a:p>
                    <a:p>
                      <a:endParaRPr lang="fi-FI" sz="1600" b="0"/>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213A8F"/>
                          </a:solidFill>
                          <a:effectLst/>
                          <a:uLnTx/>
                          <a:uFillTx/>
                          <a:latin typeface="+mn-lt"/>
                          <a:ea typeface="+mn-ea"/>
                          <a:cs typeface="+mn-cs"/>
                        </a:rPr>
                        <a:t>4.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FI" sz="1600" b="0" i="0" u="none" strike="noStrike" kern="1200" cap="none" spc="0" normalizeH="0" baseline="0" noProof="0">
                        <a:ln>
                          <a:noFill/>
                        </a:ln>
                        <a:solidFill>
                          <a:srgbClr val="213A8F"/>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a:ln>
                            <a:noFill/>
                          </a:ln>
                          <a:solidFill>
                            <a:srgbClr val="213A8F"/>
                          </a:solidFill>
                          <a:effectLst/>
                          <a:uLnTx/>
                          <a:uFillTx/>
                          <a:latin typeface="+mn-lt"/>
                          <a:ea typeface="+mn-ea"/>
                          <a:cs typeface="+mn-cs"/>
                        </a:rPr>
                        <a:t>Hög kunskapsnivå som utvecklas kontinuerligt,  välbefinnande på jobbet och gott ledarskap gör oss till en attraktiv arbetsplats som personalen är stolt över.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srgbClr val="213A8F"/>
                        </a:solidFill>
                        <a:effectLst/>
                        <a:uLnTx/>
                        <a:uFillTx/>
                        <a:latin typeface="+mn-lt"/>
                        <a:ea typeface="+mn-ea"/>
                        <a:cs typeface="+mn-cs"/>
                      </a:endParaRPr>
                    </a:p>
                    <a:p>
                      <a:endParaRPr lang="fi-FI" sz="1600" b="0"/>
                    </a:p>
                  </a:txBody>
                  <a:tcPr>
                    <a:solidFill>
                      <a:schemeClr val="accent2">
                        <a:lumMod val="20000"/>
                        <a:lumOff val="80000"/>
                      </a:schemeClr>
                    </a:solidFill>
                  </a:tcPr>
                </a:tc>
                <a:extLst>
                  <a:ext uri="{0D108BD9-81ED-4DB2-BD59-A6C34878D82A}">
                    <a16:rowId xmlns:a16="http://schemas.microsoft.com/office/drawing/2014/main" val="838921034"/>
                  </a:ext>
                </a:extLst>
              </a:tr>
              <a:tr h="27668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213A8F"/>
                          </a:solidFill>
                          <a:effectLst/>
                          <a:uLnTx/>
                          <a:uFillTx/>
                          <a:latin typeface="+mn-lt"/>
                          <a:ea typeface="+mn-ea"/>
                          <a:cs typeface="+mn-cs"/>
                        </a:rPr>
                        <a:t>1.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srgbClr val="213A8F"/>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213A8F"/>
                          </a:solidFill>
                          <a:effectLst/>
                          <a:uLnTx/>
                          <a:uFillTx/>
                          <a:latin typeface="+mn-lt"/>
                          <a:ea typeface="+mn-ea"/>
                          <a:cs typeface="+mn-cs"/>
                        </a:rPr>
                        <a:t>Läsnäolo ihmisten arjessa, kaksikielisyys sekä palveluiden sujuvuus ja yhteistyökyky takaavat tyytyväisimmät asiakkaat. Pohjanmaalla asuu Suomen hyvinvoivin väestö. </a:t>
                      </a:r>
                    </a:p>
                    <a:p>
                      <a:endParaRPr lang="fi-FI" sz="1600"/>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213A8F"/>
                          </a:solidFill>
                          <a:effectLst/>
                          <a:uLnTx/>
                          <a:uFillTx/>
                          <a:latin typeface="+mn-lt"/>
                          <a:ea typeface="+mn-ea"/>
                          <a:cs typeface="+mn-cs"/>
                        </a:rPr>
                        <a:t>2.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srgbClr val="213A8F"/>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213A8F"/>
                          </a:solidFill>
                          <a:effectLst/>
                          <a:uLnTx/>
                          <a:uFillTx/>
                          <a:latin typeface="+mn-lt"/>
                          <a:ea typeface="+mn-ea"/>
                          <a:cs typeface="+mn-cs"/>
                        </a:rPr>
                        <a:t>Yhdistetty </a:t>
                      </a:r>
                      <a:r>
                        <a:rPr kumimoji="0" lang="fi-FI" sz="1600" b="0" i="0" u="none" strike="noStrike" kern="1200" cap="none" spc="0" normalizeH="0" baseline="0" noProof="0" err="1">
                          <a:ln>
                            <a:noFill/>
                          </a:ln>
                          <a:solidFill>
                            <a:srgbClr val="213A8F"/>
                          </a:solidFill>
                          <a:effectLst/>
                          <a:uLnTx/>
                          <a:uFillTx/>
                          <a:latin typeface="+mn-lt"/>
                          <a:ea typeface="+mn-ea"/>
                          <a:cs typeface="+mn-cs"/>
                        </a:rPr>
                        <a:t>sosiaali</a:t>
                      </a:r>
                      <a:r>
                        <a:rPr kumimoji="0" lang="fi-FI" sz="1600" b="0" i="0" u="none" strike="noStrike" kern="1200" cap="none" spc="0" normalizeH="0" baseline="0" noProof="0">
                          <a:ln>
                            <a:noFill/>
                          </a:ln>
                          <a:solidFill>
                            <a:srgbClr val="213A8F"/>
                          </a:solidFill>
                          <a:effectLst/>
                          <a:uLnTx/>
                          <a:uFillTx/>
                          <a:latin typeface="+mn-lt"/>
                          <a:ea typeface="+mn-ea"/>
                          <a:cs typeface="+mn-cs"/>
                        </a:rPr>
                        <a:t>- ja terveydenhuolto ja kehittämiseen kannustava ilmapiiri lisäävät tehokkuutta ja antavat pohjan taloudelliselle, ekologiselle ja sosiaaliselle kestävälle kehitykselle. </a:t>
                      </a:r>
                      <a:endParaRPr lang="fi-FI" sz="1600"/>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213A8F"/>
                          </a:solidFill>
                          <a:effectLst/>
                          <a:uLnTx/>
                          <a:uFillTx/>
                          <a:latin typeface="+mn-lt"/>
                          <a:ea typeface="+mn-ea"/>
                          <a:cs typeface="+mn-cs"/>
                        </a:rPr>
                        <a:t>3.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srgbClr val="213A8F"/>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213A8F"/>
                          </a:solidFill>
                          <a:effectLst/>
                          <a:uLnTx/>
                          <a:uFillTx/>
                          <a:latin typeface="+mn-lt"/>
                          <a:ea typeface="+mn-ea"/>
                          <a:cs typeface="+mn-cs"/>
                        </a:rPr>
                        <a:t>Asiakas- ja potilasturvallisuus ovat Pohjoismaiden huippua</a:t>
                      </a:r>
                      <a:r>
                        <a:rPr kumimoji="0" lang="sv-FI" sz="1600" b="0" i="0" u="none" strike="noStrike" kern="1200" cap="none" spc="0" normalizeH="0" baseline="0" noProof="0">
                          <a:ln>
                            <a:noFill/>
                          </a:ln>
                          <a:solidFill>
                            <a:srgbClr val="213A8F"/>
                          </a:solidFill>
                          <a:effectLst/>
                          <a:uLnTx/>
                          <a:uFillTx/>
                          <a:latin typeface="+mn-lt"/>
                          <a:ea typeface="+mn-ea"/>
                          <a:cs typeface="+mn-cs"/>
                        </a:rPr>
                        <a:t>.</a:t>
                      </a:r>
                    </a:p>
                    <a:p>
                      <a:endParaRPr lang="fi-FI" sz="1600"/>
                    </a:p>
                  </a:txBody>
                  <a:tcPr>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213A8F"/>
                          </a:solidFill>
                          <a:effectLst/>
                          <a:uLnTx/>
                          <a:uFillTx/>
                          <a:latin typeface="+mn-lt"/>
                          <a:ea typeface="+mn-ea"/>
                          <a:cs typeface="+mn-cs"/>
                        </a:rPr>
                        <a:t>4.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srgbClr val="213A8F"/>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213A8F"/>
                          </a:solidFill>
                          <a:effectLst/>
                          <a:uLnTx/>
                          <a:uFillTx/>
                          <a:latin typeface="+mn-lt"/>
                          <a:ea typeface="+mn-ea"/>
                          <a:cs typeface="+mn-cs"/>
                        </a:rPr>
                        <a:t>Korkea ja jatkuvasti kehittyvä ammattitaito, työhyvinvointi ja hyvä johtaminen tekevät meistä houkuttelevan työpaikan, josta henkilöstö on ylpeä. </a:t>
                      </a:r>
                    </a:p>
                    <a:p>
                      <a:endParaRPr lang="fi-FI" sz="1600"/>
                    </a:p>
                  </a:txBody>
                  <a:tcPr>
                    <a:solidFill>
                      <a:schemeClr val="accent2">
                        <a:lumMod val="20000"/>
                        <a:lumOff val="80000"/>
                      </a:schemeClr>
                    </a:solidFill>
                  </a:tcPr>
                </a:tc>
                <a:extLst>
                  <a:ext uri="{0D108BD9-81ED-4DB2-BD59-A6C34878D82A}">
                    <a16:rowId xmlns:a16="http://schemas.microsoft.com/office/drawing/2014/main" val="3947116333"/>
                  </a:ext>
                </a:extLst>
              </a:tr>
            </a:tbl>
          </a:graphicData>
        </a:graphic>
      </p:graphicFrame>
    </p:spTree>
    <p:extLst>
      <p:ext uri="{BB962C8B-B14F-4D97-AF65-F5344CB8AC3E}">
        <p14:creationId xmlns:p14="http://schemas.microsoft.com/office/powerpoint/2010/main" val="3645206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isikulmio 1"/>
          <p:cNvSpPr/>
          <p:nvPr/>
        </p:nvSpPr>
        <p:spPr>
          <a:xfrm>
            <a:off x="1177743" y="2368506"/>
            <a:ext cx="2466109" cy="1838791"/>
          </a:xfrm>
          <a:prstGeom prst="homePlate">
            <a:avLst/>
          </a:prstGeom>
          <a:solidFill>
            <a:schemeClr val="bg1"/>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Egenvård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Nättjänster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Egen bedömning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Omaolo (hälso- och socialvård)</a:t>
            </a:r>
          </a:p>
        </p:txBody>
      </p:sp>
      <p:sp>
        <p:nvSpPr>
          <p:cNvPr id="4" name="Viisikulmio 3"/>
          <p:cNvSpPr/>
          <p:nvPr/>
        </p:nvSpPr>
        <p:spPr>
          <a:xfrm>
            <a:off x="3314809" y="2378383"/>
            <a:ext cx="2483288" cy="1838791"/>
          </a:xfrm>
          <a:prstGeom prst="homePlate">
            <a:avLst/>
          </a:prstGeom>
          <a:solidFill>
            <a:schemeClr val="bg1"/>
          </a:solidFill>
          <a:ln w="28575">
            <a:solidFill>
              <a:schemeClr val="tx1"/>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Rådgivning, handledning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Servicehandledning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Bedömning av situation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Servicebeslut Brådskande hjälp</a:t>
            </a:r>
          </a:p>
        </p:txBody>
      </p:sp>
      <p:sp>
        <p:nvSpPr>
          <p:cNvPr id="5" name="Viisikulmio 4"/>
          <p:cNvSpPr/>
          <p:nvPr/>
        </p:nvSpPr>
        <p:spPr>
          <a:xfrm>
            <a:off x="5436650" y="2679582"/>
            <a:ext cx="1891145" cy="1256146"/>
          </a:xfrm>
          <a:prstGeom prst="homePlate">
            <a:avLst/>
          </a:prstGeom>
          <a:solidFill>
            <a:schemeClr val="tx1"/>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a:ln>
                  <a:noFill/>
                </a:ln>
                <a:solidFill>
                  <a:prstClr val="white"/>
                </a:solidFill>
                <a:effectLst/>
                <a:uLnTx/>
                <a:uFillTx/>
                <a:latin typeface="Arial" panose="020B0604020202020204"/>
                <a:ea typeface="+mn-ea"/>
                <a:cs typeface="+mn-cs"/>
              </a:rPr>
              <a:t>Bedömning av vård- och servicebehov</a:t>
            </a:r>
          </a:p>
        </p:txBody>
      </p:sp>
      <p:sp>
        <p:nvSpPr>
          <p:cNvPr id="8" name="Viisikulmio 7"/>
          <p:cNvSpPr/>
          <p:nvPr/>
        </p:nvSpPr>
        <p:spPr>
          <a:xfrm>
            <a:off x="7101303" y="2669705"/>
            <a:ext cx="1796175" cy="1266023"/>
          </a:xfrm>
          <a:prstGeom prst="homePlate">
            <a:avLst/>
          </a:prstGeom>
          <a:solidFill>
            <a:schemeClr val="bg1"/>
          </a:solidFill>
          <a:ln w="28575">
            <a:solidFill>
              <a:schemeClr val="tx1"/>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Klientplan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Servicebeslut</a:t>
            </a:r>
          </a:p>
        </p:txBody>
      </p:sp>
      <p:sp>
        <p:nvSpPr>
          <p:cNvPr id="9" name="Viisikulmio 8"/>
          <p:cNvSpPr/>
          <p:nvPr/>
        </p:nvSpPr>
        <p:spPr>
          <a:xfrm>
            <a:off x="8667609" y="2669705"/>
            <a:ext cx="1978892" cy="1256146"/>
          </a:xfrm>
          <a:prstGeom prst="homePlate">
            <a:avLst/>
          </a:prstGeom>
          <a:solidFill>
            <a:schemeClr val="bg1"/>
          </a:solidFill>
          <a:ln w="28575">
            <a:solidFill>
              <a:schemeClr val="tx1"/>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Service ordnas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Service tillhandahålls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srgbClr val="213A8F"/>
              </a:solidFill>
              <a:effectLst/>
              <a:uLnTx/>
              <a:uFillTx/>
              <a:latin typeface="Arial" panose="020B0604020202020204"/>
              <a:ea typeface="+mn-ea"/>
              <a:cs typeface="Calibri"/>
            </a:endParaRPr>
          </a:p>
        </p:txBody>
      </p:sp>
      <p:sp>
        <p:nvSpPr>
          <p:cNvPr id="10" name="Viisikulmio 9"/>
          <p:cNvSpPr/>
          <p:nvPr/>
        </p:nvSpPr>
        <p:spPr>
          <a:xfrm>
            <a:off x="10435631" y="2659828"/>
            <a:ext cx="1604817" cy="1256146"/>
          </a:xfrm>
          <a:prstGeom prst="homePlate">
            <a:avLst/>
          </a:prstGeom>
          <a:solidFill>
            <a:schemeClr val="bg1"/>
          </a:solidFill>
          <a:ln w="28575">
            <a:solidFill>
              <a:schemeClr val="accent6"/>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Kund-förhållandet upphör</a:t>
            </a:r>
          </a:p>
        </p:txBody>
      </p:sp>
      <p:sp>
        <p:nvSpPr>
          <p:cNvPr id="11" name="Kaarinuoli alas 10"/>
          <p:cNvSpPr/>
          <p:nvPr/>
        </p:nvSpPr>
        <p:spPr>
          <a:xfrm rot="10800000">
            <a:off x="5653063" y="3935728"/>
            <a:ext cx="3934281" cy="488609"/>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13" name="Saman puolen kulmista leikattu suorakulmio 12"/>
          <p:cNvSpPr/>
          <p:nvPr/>
        </p:nvSpPr>
        <p:spPr>
          <a:xfrm>
            <a:off x="2825022" y="5517716"/>
            <a:ext cx="2426433" cy="607337"/>
          </a:xfrm>
          <a:prstGeom prst="rect">
            <a:avLst/>
          </a:prstGeom>
          <a:solidFill>
            <a:schemeClr val="bg1"/>
          </a:solidFill>
          <a:ln w="28575">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Kundförhållandet upphör</a:t>
            </a:r>
          </a:p>
        </p:txBody>
      </p:sp>
      <p:sp>
        <p:nvSpPr>
          <p:cNvPr id="15" name="Saman puolen kulmista leikattu suorakulmio 14"/>
          <p:cNvSpPr/>
          <p:nvPr/>
        </p:nvSpPr>
        <p:spPr>
          <a:xfrm>
            <a:off x="2911042" y="4611618"/>
            <a:ext cx="2254395" cy="344221"/>
          </a:xfrm>
          <a:prstGeom prst="rect">
            <a:avLst/>
          </a:prstGeom>
          <a:solidFill>
            <a:schemeClr val="bg1"/>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Service tillhandahålls</a:t>
            </a:r>
          </a:p>
        </p:txBody>
      </p:sp>
      <p:cxnSp>
        <p:nvCxnSpPr>
          <p:cNvPr id="24" name="Suora nuoliyhdysviiva 23"/>
          <p:cNvCxnSpPr/>
          <p:nvPr/>
        </p:nvCxnSpPr>
        <p:spPr>
          <a:xfrm flipH="1">
            <a:off x="4038239" y="4955839"/>
            <a:ext cx="1" cy="5213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uora nuoliyhdysviiva 15"/>
          <p:cNvCxnSpPr/>
          <p:nvPr/>
        </p:nvCxnSpPr>
        <p:spPr>
          <a:xfrm flipH="1">
            <a:off x="4029491" y="4221926"/>
            <a:ext cx="1949" cy="34079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9" name="Tekstiruutu 28"/>
          <p:cNvSpPr txBox="1"/>
          <p:nvPr/>
        </p:nvSpPr>
        <p:spPr>
          <a:xfrm>
            <a:off x="9253331" y="6213199"/>
            <a:ext cx="2791335"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400" b="1" i="0" u="none" strike="noStrike" kern="1200" cap="none" spc="0" normalizeH="0" baseline="0" noProof="0">
                <a:ln>
                  <a:noFill/>
                </a:ln>
                <a:solidFill>
                  <a:srgbClr val="213A8F"/>
                </a:solidFill>
                <a:effectLst/>
                <a:uLnTx/>
                <a:uFillTx/>
                <a:latin typeface="Arial" panose="020B0604020202020204"/>
                <a:ea typeface="+mn-ea"/>
                <a:cs typeface="Calibri"/>
              </a:rPr>
              <a:t>Välfärdssamkommunens ledningsgrupp 25.11.2020</a:t>
            </a:r>
            <a:endParaRPr kumimoji="0" lang="sv-FI" sz="18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18" name="Kaarinuoli alas 10">
            <a:extLst>
              <a:ext uri="{FF2B5EF4-FFF2-40B4-BE49-F238E27FC236}">
                <a16:creationId xmlns:a16="http://schemas.microsoft.com/office/drawing/2014/main" id="{95F4ACC3-C04F-473E-9020-E6C71E822FC3}"/>
              </a:ext>
            </a:extLst>
          </p:cNvPr>
          <p:cNvSpPr/>
          <p:nvPr/>
        </p:nvSpPr>
        <p:spPr>
          <a:xfrm rot="10800000" flipH="1" flipV="1">
            <a:off x="5653063" y="1921369"/>
            <a:ext cx="5439810" cy="722990"/>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17" name="Rubrik">
            <a:extLst>
              <a:ext uri="{FF2B5EF4-FFF2-40B4-BE49-F238E27FC236}">
                <a16:creationId xmlns:a16="http://schemas.microsoft.com/office/drawing/2014/main" id="{8423EF93-26EC-4411-95E4-CCBA3CE06A9F}"/>
              </a:ext>
            </a:extLst>
          </p:cNvPr>
          <p:cNvSpPr txBox="1">
            <a:spLocks/>
          </p:cNvSpPr>
          <p:nvPr/>
        </p:nvSpPr>
        <p:spPr>
          <a:xfrm>
            <a:off x="1853390" y="762946"/>
            <a:ext cx="6671773" cy="814201"/>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4000" b="0" i="0" u="none" strike="noStrike" kern="1200" cap="none" spc="0" normalizeH="0" baseline="0" noProof="0" err="1">
                <a:ln>
                  <a:noFill/>
                </a:ln>
                <a:solidFill>
                  <a:srgbClr val="213A8F"/>
                </a:solidFill>
                <a:effectLst/>
                <a:uLnTx/>
                <a:uFillTx/>
                <a:latin typeface="Arial" panose="020B0604020202020204"/>
                <a:ea typeface="+mj-ea"/>
                <a:cs typeface="+mj-cs"/>
              </a:rPr>
              <a:t>Serviceproduktionsmodell</a:t>
            </a:r>
            <a:endParaRPr kumimoji="0" lang="fi-FI" sz="4000" b="0" i="0" u="none" strike="noStrike" kern="1200" cap="none" spc="0" normalizeH="0" baseline="0" noProof="0">
              <a:ln>
                <a:noFill/>
              </a:ln>
              <a:solidFill>
                <a:srgbClr val="213A8F"/>
              </a:solidFill>
              <a:effectLst/>
              <a:uLnTx/>
              <a:uFillTx/>
              <a:latin typeface="Arial" panose="020B0604020202020204"/>
              <a:ea typeface="+mj-ea"/>
              <a:cs typeface="+mj-cs"/>
            </a:endParaRPr>
          </a:p>
        </p:txBody>
      </p:sp>
    </p:spTree>
    <p:extLst>
      <p:ext uri="{BB962C8B-B14F-4D97-AF65-F5344CB8AC3E}">
        <p14:creationId xmlns:p14="http://schemas.microsoft.com/office/powerpoint/2010/main" val="37286005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Viisikulmio 1"/>
          <p:cNvSpPr/>
          <p:nvPr/>
        </p:nvSpPr>
        <p:spPr>
          <a:xfrm>
            <a:off x="1177743" y="2368506"/>
            <a:ext cx="2466109" cy="1838791"/>
          </a:xfrm>
          <a:prstGeom prst="homePlate">
            <a:avLst/>
          </a:prstGeom>
          <a:solidFill>
            <a:schemeClr val="bg1"/>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213A8F"/>
                </a:solidFill>
                <a:effectLst/>
                <a:uLnTx/>
                <a:uFillTx/>
                <a:latin typeface="Arial" panose="020B0604020202020204"/>
                <a:ea typeface="+mn-ea"/>
                <a:cs typeface="+mn-cs"/>
              </a:rPr>
              <a:t>Omahoito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213A8F"/>
                </a:solidFill>
                <a:effectLst/>
                <a:uLnTx/>
                <a:uFillTx/>
                <a:latin typeface="Arial" panose="020B0604020202020204"/>
                <a:ea typeface="+mn-ea"/>
                <a:cs typeface="+mn-cs"/>
              </a:rPr>
              <a:t>Nettipalvelut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213A8F"/>
                </a:solidFill>
                <a:effectLst/>
                <a:uLnTx/>
                <a:uFillTx/>
                <a:latin typeface="Arial" panose="020B0604020202020204"/>
                <a:ea typeface="+mn-ea"/>
                <a:cs typeface="+mn-cs"/>
              </a:rPr>
              <a:t>Oma arviointi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213A8F"/>
                </a:solidFill>
                <a:effectLst/>
                <a:uLnTx/>
                <a:uFillTx/>
                <a:latin typeface="Arial" panose="020B0604020202020204"/>
                <a:ea typeface="+mn-ea"/>
                <a:cs typeface="+mn-cs"/>
              </a:rPr>
              <a:t>Omaolo (te ja </a:t>
            </a:r>
            <a:r>
              <a:rPr kumimoji="0" lang="fi-FI" sz="1600" b="0" i="0" u="none" strike="noStrike" kern="1200" cap="none" spc="0" normalizeH="0" baseline="0" noProof="0" err="1">
                <a:ln>
                  <a:noFill/>
                </a:ln>
                <a:solidFill>
                  <a:srgbClr val="213A8F"/>
                </a:solidFill>
                <a:effectLst/>
                <a:uLnTx/>
                <a:uFillTx/>
                <a:latin typeface="Arial" panose="020B0604020202020204"/>
                <a:ea typeface="+mn-ea"/>
                <a:cs typeface="+mn-cs"/>
              </a:rPr>
              <a:t>so</a:t>
            </a:r>
            <a:r>
              <a:rPr kumimoji="0" lang="fi-FI" sz="1600" b="0" i="0" u="none" strike="noStrike" kern="1200" cap="none" spc="0" normalizeH="0" baseline="0" noProof="0">
                <a:ln>
                  <a:noFill/>
                </a:ln>
                <a:solidFill>
                  <a:srgbClr val="213A8F"/>
                </a:solidFill>
                <a:effectLst/>
                <a:uLnTx/>
                <a:uFillTx/>
                <a:latin typeface="Arial" panose="020B0604020202020204"/>
                <a:ea typeface="+mn-ea"/>
                <a:cs typeface="+mn-cs"/>
              </a:rPr>
              <a:t>)</a:t>
            </a:r>
          </a:p>
        </p:txBody>
      </p:sp>
      <p:sp>
        <p:nvSpPr>
          <p:cNvPr id="4" name="Viisikulmio 3"/>
          <p:cNvSpPr/>
          <p:nvPr/>
        </p:nvSpPr>
        <p:spPr>
          <a:xfrm>
            <a:off x="3314809" y="2378383"/>
            <a:ext cx="2483288" cy="1838791"/>
          </a:xfrm>
          <a:prstGeom prst="homePlate">
            <a:avLst/>
          </a:prstGeom>
          <a:solidFill>
            <a:schemeClr val="bg1"/>
          </a:solidFill>
          <a:ln w="28575">
            <a:solidFill>
              <a:schemeClr val="tx1"/>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213A8F"/>
                </a:solidFill>
                <a:effectLst/>
                <a:uLnTx/>
                <a:uFillTx/>
                <a:latin typeface="Arial" panose="020B0604020202020204"/>
                <a:ea typeface="+mn-ea"/>
                <a:cs typeface="+mn-cs"/>
              </a:rPr>
              <a:t>Neuvonta, ohjaus,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213A8F"/>
                </a:solidFill>
                <a:effectLst/>
                <a:uLnTx/>
                <a:uFillTx/>
                <a:latin typeface="Arial" panose="020B0604020202020204"/>
                <a:ea typeface="+mn-ea"/>
                <a:cs typeface="+mn-cs"/>
              </a:rPr>
              <a:t>Palveluohjaus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213A8F"/>
                </a:solidFill>
                <a:effectLst/>
                <a:uLnTx/>
                <a:uFillTx/>
                <a:latin typeface="Arial" panose="020B0604020202020204"/>
                <a:ea typeface="+mn-ea"/>
                <a:cs typeface="+mn-cs"/>
              </a:rPr>
              <a:t>Tilannearviointi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213A8F"/>
                </a:solidFill>
                <a:effectLst/>
                <a:uLnTx/>
                <a:uFillTx/>
                <a:latin typeface="Arial" panose="020B0604020202020204"/>
                <a:ea typeface="+mn-ea"/>
                <a:cs typeface="+mn-cs"/>
              </a:rPr>
              <a:t>Palvelupäätös Kiireellinen apu</a:t>
            </a:r>
          </a:p>
        </p:txBody>
      </p:sp>
      <p:sp>
        <p:nvSpPr>
          <p:cNvPr id="5" name="Viisikulmio 4"/>
          <p:cNvSpPr/>
          <p:nvPr/>
        </p:nvSpPr>
        <p:spPr>
          <a:xfrm>
            <a:off x="5436650" y="2679582"/>
            <a:ext cx="1891145" cy="1256146"/>
          </a:xfrm>
          <a:prstGeom prst="homePlate">
            <a:avLst/>
          </a:prstGeom>
          <a:solidFill>
            <a:schemeClr val="tx1"/>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err="1">
                <a:ln>
                  <a:noFill/>
                </a:ln>
                <a:solidFill>
                  <a:prstClr val="white"/>
                </a:solidFill>
                <a:effectLst/>
                <a:uLnTx/>
                <a:uFillTx/>
                <a:latin typeface="Arial" panose="020B0604020202020204"/>
                <a:ea typeface="+mn-ea"/>
                <a:cs typeface="+mn-cs"/>
              </a:rPr>
              <a:t>Hoidon</a:t>
            </a:r>
            <a:r>
              <a:rPr kumimoji="0" lang="sv-FI" sz="1600" b="0" i="0" u="none" strike="noStrike" kern="1200" cap="none" spc="0" normalizeH="0" baseline="0" noProof="0">
                <a:ln>
                  <a:noFill/>
                </a:ln>
                <a:solidFill>
                  <a:prstClr val="white"/>
                </a:solidFill>
                <a:effectLst/>
                <a:uLnTx/>
                <a:uFillTx/>
                <a:latin typeface="Arial" panose="020B0604020202020204"/>
                <a:ea typeface="+mn-ea"/>
                <a:cs typeface="+mn-cs"/>
              </a:rPr>
              <a:t> ja </a:t>
            </a:r>
            <a:r>
              <a:rPr kumimoji="0" lang="sv-FI" sz="1600" b="0" i="0" u="none" strike="noStrike" kern="1200" cap="none" spc="0" normalizeH="0" baseline="0" noProof="0" err="1">
                <a:ln>
                  <a:noFill/>
                </a:ln>
                <a:solidFill>
                  <a:prstClr val="white"/>
                </a:solidFill>
                <a:effectLst/>
                <a:uLnTx/>
                <a:uFillTx/>
                <a:latin typeface="Arial" panose="020B0604020202020204"/>
                <a:ea typeface="+mn-ea"/>
                <a:cs typeface="+mn-cs"/>
              </a:rPr>
              <a:t>palvelutarpeen</a:t>
            </a:r>
            <a:r>
              <a:rPr kumimoji="0" lang="sv-FI" sz="1600" b="0" i="0" u="none" strike="noStrike" kern="1200" cap="none" spc="0" normalizeH="0" baseline="0" noProof="0">
                <a:ln>
                  <a:noFill/>
                </a:ln>
                <a:solidFill>
                  <a:prstClr val="white"/>
                </a:solidFill>
                <a:effectLst/>
                <a:uLnTx/>
                <a:uFillTx/>
                <a:latin typeface="Arial" panose="020B0604020202020204"/>
                <a:ea typeface="+mn-ea"/>
                <a:cs typeface="+mn-cs"/>
              </a:rPr>
              <a:t> </a:t>
            </a:r>
            <a:r>
              <a:rPr kumimoji="0" lang="sv-FI" sz="1600" b="0" i="0" u="none" strike="noStrike" kern="1200" cap="none" spc="0" normalizeH="0" baseline="0" noProof="0" err="1">
                <a:ln>
                  <a:noFill/>
                </a:ln>
                <a:solidFill>
                  <a:prstClr val="white"/>
                </a:solidFill>
                <a:effectLst/>
                <a:uLnTx/>
                <a:uFillTx/>
                <a:latin typeface="Arial" panose="020B0604020202020204"/>
                <a:ea typeface="+mn-ea"/>
                <a:cs typeface="+mn-cs"/>
              </a:rPr>
              <a:t>arviointi</a:t>
            </a:r>
            <a:endParaRPr kumimoji="0" lang="sv-FI" sz="16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Viisikulmio 7"/>
          <p:cNvSpPr/>
          <p:nvPr/>
        </p:nvSpPr>
        <p:spPr>
          <a:xfrm>
            <a:off x="7101303" y="2669705"/>
            <a:ext cx="1796175" cy="1266023"/>
          </a:xfrm>
          <a:prstGeom prst="homePlate">
            <a:avLst/>
          </a:prstGeom>
          <a:solidFill>
            <a:schemeClr val="bg1"/>
          </a:solidFill>
          <a:ln w="28575">
            <a:solidFill>
              <a:schemeClr val="tx1"/>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err="1">
                <a:ln>
                  <a:noFill/>
                </a:ln>
                <a:solidFill>
                  <a:srgbClr val="213A8F"/>
                </a:solidFill>
                <a:effectLst/>
                <a:uLnTx/>
                <a:uFillTx/>
                <a:latin typeface="Arial" panose="020B0604020202020204"/>
                <a:ea typeface="+mn-ea"/>
                <a:cs typeface="+mn-cs"/>
              </a:rPr>
              <a:t>Asiakas-suunnitelma</a:t>
            </a:r>
            <a:endParaRPr kumimoji="0" lang="sv-FI" sz="1600" b="0" i="0" u="none" strike="noStrike" kern="1200" cap="none" spc="0" normalizeH="0" baseline="0" noProof="0">
              <a:ln>
                <a:noFill/>
              </a:ln>
              <a:solidFill>
                <a:srgbClr val="213A8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err="1">
                <a:ln>
                  <a:noFill/>
                </a:ln>
                <a:solidFill>
                  <a:srgbClr val="213A8F"/>
                </a:solidFill>
                <a:effectLst/>
                <a:uLnTx/>
                <a:uFillTx/>
                <a:latin typeface="Arial" panose="020B0604020202020204"/>
                <a:ea typeface="+mn-ea"/>
                <a:cs typeface="+mn-cs"/>
              </a:rPr>
              <a:t>Palvelupäätös</a:t>
            </a:r>
            <a:endParaRPr kumimoji="0" lang="sv-FI" sz="16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9" name="Viisikulmio 8"/>
          <p:cNvSpPr/>
          <p:nvPr/>
        </p:nvSpPr>
        <p:spPr>
          <a:xfrm>
            <a:off x="8667609" y="2669705"/>
            <a:ext cx="1978892" cy="1256146"/>
          </a:xfrm>
          <a:prstGeom prst="homePlate">
            <a:avLst/>
          </a:prstGeom>
          <a:solidFill>
            <a:schemeClr val="bg1"/>
          </a:solidFill>
          <a:ln w="28575">
            <a:solidFill>
              <a:schemeClr val="tx1"/>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err="1">
                <a:ln>
                  <a:noFill/>
                </a:ln>
                <a:solidFill>
                  <a:srgbClr val="213A8F"/>
                </a:solidFill>
                <a:effectLst/>
                <a:uLnTx/>
                <a:uFillTx/>
                <a:latin typeface="Arial" panose="020B0604020202020204"/>
                <a:ea typeface="+mn-ea"/>
                <a:cs typeface="+mn-cs"/>
              </a:rPr>
              <a:t>Palvelun</a:t>
            </a: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sv-FI" sz="1600" b="0" i="0" u="none" strike="noStrike" kern="1200" cap="none" spc="0" normalizeH="0" baseline="0" noProof="0" err="1">
                <a:ln>
                  <a:noFill/>
                </a:ln>
                <a:solidFill>
                  <a:srgbClr val="213A8F"/>
                </a:solidFill>
                <a:effectLst/>
                <a:uLnTx/>
                <a:uFillTx/>
                <a:latin typeface="Arial" panose="020B0604020202020204"/>
                <a:ea typeface="+mn-ea"/>
                <a:cs typeface="+mn-cs"/>
              </a:rPr>
              <a:t>järjestäminen</a:t>
            </a: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err="1">
                <a:ln>
                  <a:noFill/>
                </a:ln>
                <a:solidFill>
                  <a:srgbClr val="213A8F"/>
                </a:solidFill>
                <a:effectLst/>
                <a:uLnTx/>
                <a:uFillTx/>
                <a:latin typeface="Arial" panose="020B0604020202020204"/>
                <a:ea typeface="+mn-ea"/>
                <a:cs typeface="+mn-cs"/>
              </a:rPr>
              <a:t>Toteutus</a:t>
            </a:r>
            <a:endParaRPr kumimoji="0" lang="sv-FI" sz="16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10" name="Viisikulmio 9"/>
          <p:cNvSpPr/>
          <p:nvPr/>
        </p:nvSpPr>
        <p:spPr>
          <a:xfrm>
            <a:off x="10435631" y="2659828"/>
            <a:ext cx="1604817" cy="1256146"/>
          </a:xfrm>
          <a:prstGeom prst="homePlate">
            <a:avLst/>
          </a:prstGeom>
          <a:solidFill>
            <a:schemeClr val="bg1"/>
          </a:solidFill>
          <a:ln w="28575">
            <a:solidFill>
              <a:schemeClr val="accent6"/>
            </a:solidFill>
          </a:ln>
        </p:spPr>
        <p:style>
          <a:lnRef idx="2">
            <a:schemeClr val="accent6"/>
          </a:lnRef>
          <a:fillRef idx="1">
            <a:schemeClr val="lt1"/>
          </a:fillRef>
          <a:effectRef idx="0">
            <a:schemeClr val="accent6"/>
          </a:effectRef>
          <a:fontRef idx="minor">
            <a:schemeClr val="dk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err="1">
                <a:ln>
                  <a:noFill/>
                </a:ln>
                <a:solidFill>
                  <a:srgbClr val="213A8F"/>
                </a:solidFill>
                <a:effectLst/>
                <a:uLnTx/>
                <a:uFillTx/>
                <a:latin typeface="Arial" panose="020B0604020202020204"/>
                <a:ea typeface="+mn-ea"/>
                <a:cs typeface="+mn-cs"/>
              </a:rPr>
              <a:t>Asiakkuus</a:t>
            </a: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sv-FI" sz="1600" b="0" i="0" u="none" strike="noStrike" kern="1200" cap="none" spc="0" normalizeH="0" baseline="0" noProof="0" err="1">
                <a:ln>
                  <a:noFill/>
                </a:ln>
                <a:solidFill>
                  <a:srgbClr val="213A8F"/>
                </a:solidFill>
                <a:effectLst/>
                <a:uLnTx/>
                <a:uFillTx/>
                <a:latin typeface="Arial" panose="020B0604020202020204"/>
                <a:ea typeface="+mn-ea"/>
                <a:cs typeface="+mn-cs"/>
              </a:rPr>
              <a:t>päättyy</a:t>
            </a:r>
            <a:endParaRPr kumimoji="0" lang="sv-FI" sz="16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11" name="Kaarinuoli alas 10"/>
          <p:cNvSpPr/>
          <p:nvPr/>
        </p:nvSpPr>
        <p:spPr>
          <a:xfrm rot="10800000">
            <a:off x="5653063" y="3935728"/>
            <a:ext cx="3934281" cy="488609"/>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13" name="Saman puolen kulmista leikattu suorakulmio 12"/>
          <p:cNvSpPr/>
          <p:nvPr/>
        </p:nvSpPr>
        <p:spPr>
          <a:xfrm>
            <a:off x="2825022" y="5517716"/>
            <a:ext cx="2426433" cy="607337"/>
          </a:xfrm>
          <a:prstGeom prst="rect">
            <a:avLst/>
          </a:prstGeom>
          <a:solidFill>
            <a:schemeClr val="bg1"/>
          </a:solidFill>
          <a:ln w="28575">
            <a:solidFill>
              <a:schemeClr val="accent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err="1">
                <a:ln>
                  <a:noFill/>
                </a:ln>
                <a:solidFill>
                  <a:srgbClr val="213A8F"/>
                </a:solidFill>
                <a:effectLst/>
                <a:uLnTx/>
                <a:uFillTx/>
                <a:latin typeface="Arial" panose="020B0604020202020204"/>
                <a:ea typeface="+mn-ea"/>
                <a:cs typeface="+mn-cs"/>
              </a:rPr>
              <a:t>Asiakkuus</a:t>
            </a: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sv-FI" sz="1600" b="0" i="0" u="none" strike="noStrike" kern="1200" cap="none" spc="0" normalizeH="0" baseline="0" noProof="0" err="1">
                <a:ln>
                  <a:noFill/>
                </a:ln>
                <a:solidFill>
                  <a:srgbClr val="213A8F"/>
                </a:solidFill>
                <a:effectLst/>
                <a:uLnTx/>
                <a:uFillTx/>
                <a:latin typeface="Arial" panose="020B0604020202020204"/>
                <a:ea typeface="+mn-ea"/>
                <a:cs typeface="+mn-cs"/>
              </a:rPr>
              <a:t>päättyy</a:t>
            </a:r>
            <a:endParaRPr kumimoji="0" lang="sv-FI" sz="16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15" name="Saman puolen kulmista leikattu suorakulmio 14"/>
          <p:cNvSpPr/>
          <p:nvPr/>
        </p:nvSpPr>
        <p:spPr>
          <a:xfrm>
            <a:off x="2911042" y="4611618"/>
            <a:ext cx="2254395" cy="344221"/>
          </a:xfrm>
          <a:prstGeom prst="rect">
            <a:avLst/>
          </a:prstGeom>
          <a:solidFill>
            <a:schemeClr val="bg1"/>
          </a:solid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err="1">
                <a:ln>
                  <a:noFill/>
                </a:ln>
                <a:solidFill>
                  <a:srgbClr val="213A8F"/>
                </a:solidFill>
                <a:effectLst/>
                <a:uLnTx/>
                <a:uFillTx/>
                <a:latin typeface="Arial" panose="020B0604020202020204"/>
                <a:ea typeface="+mn-ea"/>
                <a:cs typeface="+mn-cs"/>
              </a:rPr>
              <a:t>Palvelun</a:t>
            </a: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sv-FI" sz="1600" b="0" i="0" u="none" strike="noStrike" kern="1200" cap="none" spc="0" normalizeH="0" baseline="0" noProof="0" err="1">
                <a:ln>
                  <a:noFill/>
                </a:ln>
                <a:solidFill>
                  <a:srgbClr val="213A8F"/>
                </a:solidFill>
                <a:effectLst/>
                <a:uLnTx/>
                <a:uFillTx/>
                <a:latin typeface="Arial" panose="020B0604020202020204"/>
                <a:ea typeface="+mn-ea"/>
                <a:cs typeface="+mn-cs"/>
              </a:rPr>
              <a:t>toteutus</a:t>
            </a:r>
            <a:endParaRPr kumimoji="0" lang="sv-FI" sz="1600" b="0" i="0" u="none" strike="noStrike" kern="1200" cap="none" spc="0" normalizeH="0" baseline="0" noProof="0">
              <a:ln>
                <a:noFill/>
              </a:ln>
              <a:solidFill>
                <a:srgbClr val="213A8F"/>
              </a:solidFill>
              <a:effectLst/>
              <a:uLnTx/>
              <a:uFillTx/>
              <a:latin typeface="Arial" panose="020B0604020202020204"/>
              <a:ea typeface="+mn-ea"/>
              <a:cs typeface="+mn-cs"/>
            </a:endParaRPr>
          </a:p>
        </p:txBody>
      </p:sp>
      <p:cxnSp>
        <p:nvCxnSpPr>
          <p:cNvPr id="24" name="Suora nuoliyhdysviiva 23"/>
          <p:cNvCxnSpPr/>
          <p:nvPr/>
        </p:nvCxnSpPr>
        <p:spPr>
          <a:xfrm flipH="1">
            <a:off x="4038239" y="4955839"/>
            <a:ext cx="1" cy="52132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uora nuoliyhdysviiva 15"/>
          <p:cNvCxnSpPr/>
          <p:nvPr/>
        </p:nvCxnSpPr>
        <p:spPr>
          <a:xfrm flipH="1">
            <a:off x="4029491" y="4221926"/>
            <a:ext cx="1949" cy="34079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29" name="Tekstiruutu 28"/>
          <p:cNvSpPr txBox="1"/>
          <p:nvPr/>
        </p:nvSpPr>
        <p:spPr>
          <a:xfrm>
            <a:off x="9855200" y="6213199"/>
            <a:ext cx="2189466"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400" b="1" i="0" u="none" strike="noStrike" kern="1200" cap="none" spc="0" normalizeH="0" baseline="0" noProof="0" err="1">
                <a:ln>
                  <a:noFill/>
                </a:ln>
                <a:solidFill>
                  <a:srgbClr val="213A8F"/>
                </a:solidFill>
                <a:effectLst/>
                <a:uLnTx/>
                <a:uFillTx/>
                <a:latin typeface="Arial" panose="020B0604020202020204"/>
                <a:ea typeface="+mn-ea"/>
                <a:cs typeface="Calibri"/>
              </a:rPr>
              <a:t>Hyvinvointialueen</a:t>
            </a:r>
            <a:r>
              <a:rPr kumimoji="0" lang="sv-FI" sz="1400" b="1" i="0" u="none" strike="noStrike" kern="1200" cap="none" spc="0" normalizeH="0" baseline="0" noProof="0">
                <a:ln>
                  <a:noFill/>
                </a:ln>
                <a:solidFill>
                  <a:srgbClr val="213A8F"/>
                </a:solidFill>
                <a:effectLst/>
                <a:uLnTx/>
                <a:uFillTx/>
                <a:latin typeface="Arial" panose="020B0604020202020204"/>
                <a:ea typeface="+mn-ea"/>
                <a:cs typeface="Calibri"/>
              </a:rPr>
              <a:t> </a:t>
            </a:r>
            <a:r>
              <a:rPr kumimoji="0" lang="sv-FI" sz="1400" b="1" i="0" u="none" strike="noStrike" kern="1200" cap="none" spc="0" normalizeH="0" baseline="0" noProof="0" err="1">
                <a:ln>
                  <a:noFill/>
                </a:ln>
                <a:solidFill>
                  <a:srgbClr val="213A8F"/>
                </a:solidFill>
                <a:effectLst/>
                <a:uLnTx/>
                <a:uFillTx/>
                <a:latin typeface="Arial" panose="020B0604020202020204"/>
                <a:ea typeface="+mn-ea"/>
                <a:cs typeface="Calibri"/>
              </a:rPr>
              <a:t>johtoryhmä</a:t>
            </a:r>
            <a:r>
              <a:rPr kumimoji="0" lang="sv-FI" sz="1400" b="1" i="0" u="none" strike="noStrike" kern="1200" cap="none" spc="0" normalizeH="0" baseline="0" noProof="0">
                <a:ln>
                  <a:noFill/>
                </a:ln>
                <a:solidFill>
                  <a:srgbClr val="213A8F"/>
                </a:solidFill>
                <a:effectLst/>
                <a:uLnTx/>
                <a:uFillTx/>
                <a:latin typeface="Arial" panose="020B0604020202020204"/>
                <a:ea typeface="+mn-ea"/>
                <a:cs typeface="Calibri"/>
              </a:rPr>
              <a:t> 25.11.2020</a:t>
            </a:r>
            <a:endParaRPr kumimoji="0" lang="sv-FI" sz="18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18" name="Kaarinuoli alas 10">
            <a:extLst>
              <a:ext uri="{FF2B5EF4-FFF2-40B4-BE49-F238E27FC236}">
                <a16:creationId xmlns:a16="http://schemas.microsoft.com/office/drawing/2014/main" id="{95F4ACC3-C04F-473E-9020-E6C71E822FC3}"/>
              </a:ext>
            </a:extLst>
          </p:cNvPr>
          <p:cNvSpPr/>
          <p:nvPr/>
        </p:nvSpPr>
        <p:spPr>
          <a:xfrm rot="10800000" flipH="1" flipV="1">
            <a:off x="5653063" y="1921369"/>
            <a:ext cx="5439810" cy="722990"/>
          </a:xfrm>
          <a:prstGeom prst="utur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17" name="Rubrik">
            <a:extLst>
              <a:ext uri="{FF2B5EF4-FFF2-40B4-BE49-F238E27FC236}">
                <a16:creationId xmlns:a16="http://schemas.microsoft.com/office/drawing/2014/main" id="{8423EF93-26EC-4411-95E4-CCBA3CE06A9F}"/>
              </a:ext>
            </a:extLst>
          </p:cNvPr>
          <p:cNvSpPr txBox="1">
            <a:spLocks/>
          </p:cNvSpPr>
          <p:nvPr/>
        </p:nvSpPr>
        <p:spPr>
          <a:xfrm>
            <a:off x="1853390" y="762946"/>
            <a:ext cx="6671773" cy="814201"/>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4000" b="0" i="0" u="none" strike="noStrike" kern="1200" cap="none" spc="0" normalizeH="0" baseline="0" noProof="0">
                <a:ln>
                  <a:noFill/>
                </a:ln>
                <a:solidFill>
                  <a:srgbClr val="213A8F"/>
                </a:solidFill>
                <a:effectLst/>
                <a:uLnTx/>
                <a:uFillTx/>
                <a:latin typeface="Arial" panose="020B0604020202020204"/>
                <a:ea typeface="+mj-ea"/>
                <a:cs typeface="+mj-cs"/>
              </a:rPr>
              <a:t>Palvelutuotantomalli</a:t>
            </a:r>
          </a:p>
        </p:txBody>
      </p:sp>
    </p:spTree>
    <p:extLst>
      <p:ext uri="{BB962C8B-B14F-4D97-AF65-F5344CB8AC3E}">
        <p14:creationId xmlns:p14="http://schemas.microsoft.com/office/powerpoint/2010/main" val="1534279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aidallinen nuoli oikealle 16"/>
          <p:cNvSpPr/>
          <p:nvPr/>
        </p:nvSpPr>
        <p:spPr>
          <a:xfrm>
            <a:off x="2498684" y="2797214"/>
            <a:ext cx="5333939" cy="636105"/>
          </a:xfrm>
          <a:prstGeom prst="rightArrow">
            <a:avLst/>
          </a:prstGeom>
          <a:solidFill>
            <a:schemeClr val="bg1"/>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Kund-/patienthandledning, servicehandledning </a:t>
            </a:r>
          </a:p>
        </p:txBody>
      </p:sp>
      <p:sp>
        <p:nvSpPr>
          <p:cNvPr id="18" name="Raidallinen nuoli oikealle 17"/>
          <p:cNvSpPr/>
          <p:nvPr/>
        </p:nvSpPr>
        <p:spPr>
          <a:xfrm>
            <a:off x="2498683" y="3542248"/>
            <a:ext cx="5329483" cy="636105"/>
          </a:xfrm>
          <a:prstGeom prst="rightArrow">
            <a:avLst/>
          </a:prstGeom>
          <a:solidFill>
            <a:schemeClr val="bg1"/>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Akut och kortvarigt service- och vårdbehov</a:t>
            </a:r>
          </a:p>
        </p:txBody>
      </p:sp>
      <p:sp>
        <p:nvSpPr>
          <p:cNvPr id="19" name="Raidallinen nuoli oikealle 18"/>
          <p:cNvSpPr/>
          <p:nvPr/>
        </p:nvSpPr>
        <p:spPr>
          <a:xfrm>
            <a:off x="2498682" y="4287282"/>
            <a:ext cx="5329483" cy="636105"/>
          </a:xfrm>
          <a:prstGeom prst="rightArrow">
            <a:avLst/>
          </a:prstGeom>
          <a:solidFill>
            <a:schemeClr val="bg1"/>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Långvarigt service- och vårdbehov</a:t>
            </a:r>
          </a:p>
        </p:txBody>
      </p:sp>
      <p:sp>
        <p:nvSpPr>
          <p:cNvPr id="20" name="Raidallinen nuoli oikealle 19"/>
          <p:cNvSpPr/>
          <p:nvPr/>
        </p:nvSpPr>
        <p:spPr>
          <a:xfrm>
            <a:off x="2498681" y="5007545"/>
            <a:ext cx="5329483" cy="636105"/>
          </a:xfrm>
          <a:prstGeom prst="rightArrow">
            <a:avLst/>
          </a:prstGeom>
          <a:solidFill>
            <a:schemeClr val="bg1"/>
          </a:solidFill>
          <a:ln w="19050">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Kunder och patienter som behöver många tjänster</a:t>
            </a:r>
            <a:endParaRPr kumimoji="0" lang="sv-FI" sz="16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6" name="Lovettu nuoli oikealle 5"/>
          <p:cNvSpPr/>
          <p:nvPr/>
        </p:nvSpPr>
        <p:spPr>
          <a:xfrm>
            <a:off x="8837358" y="3354812"/>
            <a:ext cx="3229796" cy="1093038"/>
          </a:xfrm>
          <a:prstGeom prst="rightArrow">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1800" b="0" i="0" u="none" strike="noStrike" kern="1200" cap="none" spc="0" normalizeH="0" baseline="0" noProof="0">
                <a:ln>
                  <a:noFill/>
                </a:ln>
                <a:solidFill>
                  <a:prstClr val="white"/>
                </a:solidFill>
                <a:effectLst/>
                <a:uLnTx/>
                <a:uFillTx/>
                <a:latin typeface="Arial" panose="020B0604020202020204"/>
                <a:ea typeface="+mn-ea"/>
                <a:cs typeface="+mn-cs"/>
              </a:rPr>
              <a:t>Sektorspecifika huvud- och underprocesser</a:t>
            </a:r>
          </a:p>
        </p:txBody>
      </p:sp>
      <p:sp>
        <p:nvSpPr>
          <p:cNvPr id="7" name="Oikea aaltosulje 6"/>
          <p:cNvSpPr/>
          <p:nvPr/>
        </p:nvSpPr>
        <p:spPr>
          <a:xfrm>
            <a:off x="7855111" y="1941796"/>
            <a:ext cx="692327" cy="3919070"/>
          </a:xfrm>
          <a:prstGeom prst="rightBrace">
            <a:avLst/>
          </a:prstGeom>
          <a:solidFill>
            <a:schemeClr val="bg1"/>
          </a:solidFill>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FI" sz="18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12" name="Suorakulmio 11">
            <a:extLst>
              <a:ext uri="{FF2B5EF4-FFF2-40B4-BE49-F238E27FC236}">
                <a16:creationId xmlns:a16="http://schemas.microsoft.com/office/drawing/2014/main" id="{B3DBBE40-CC51-48C3-AD3F-E906FFEBA23C}"/>
              </a:ext>
            </a:extLst>
          </p:cNvPr>
          <p:cNvSpPr/>
          <p:nvPr/>
        </p:nvSpPr>
        <p:spPr>
          <a:xfrm>
            <a:off x="1708727" y="1830959"/>
            <a:ext cx="752265" cy="4382240"/>
          </a:xfrm>
          <a:prstGeom prst="rect">
            <a:avLst/>
          </a:prstGeom>
          <a:solidFill>
            <a:schemeClr val="tx1"/>
          </a:solidFill>
          <a:ln>
            <a:solidFill>
              <a:schemeClr val="bg1"/>
            </a:solidFill>
          </a:ln>
        </p:spPr>
        <p:style>
          <a:lnRef idx="1">
            <a:schemeClr val="accent4"/>
          </a:lnRef>
          <a:fillRef idx="2">
            <a:schemeClr val="accent4"/>
          </a:fillRef>
          <a:effectRef idx="1">
            <a:schemeClr val="accent4"/>
          </a:effectRef>
          <a:fontRef idx="minor">
            <a:schemeClr val="dk1"/>
          </a:fontRef>
        </p:style>
        <p:txBody>
          <a:bodyPr vert="wordArtVert"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1800" b="1" i="0" u="none" strike="noStrike" kern="1200" cap="none" spc="0" normalizeH="0" baseline="0" noProof="0">
                <a:ln>
                  <a:noFill/>
                </a:ln>
                <a:solidFill>
                  <a:prstClr val="white"/>
                </a:solidFill>
                <a:effectLst/>
                <a:uLnTx/>
                <a:uFillTx/>
                <a:latin typeface="Arial" panose="020B0604020202020204"/>
                <a:ea typeface="+mn-ea"/>
                <a:cs typeface="+mn-cs"/>
              </a:rPr>
              <a:t>Stödprocesser</a:t>
            </a:r>
            <a:endParaRPr kumimoji="0" lang="sv-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aidallinen nuoli oikealle 18">
            <a:extLst>
              <a:ext uri="{FF2B5EF4-FFF2-40B4-BE49-F238E27FC236}">
                <a16:creationId xmlns:a16="http://schemas.microsoft.com/office/drawing/2014/main" id="{C9C93611-A275-46F8-ACE3-7ED76AA82224}"/>
              </a:ext>
            </a:extLst>
          </p:cNvPr>
          <p:cNvSpPr/>
          <p:nvPr/>
        </p:nvSpPr>
        <p:spPr>
          <a:xfrm>
            <a:off x="2503140" y="2073559"/>
            <a:ext cx="5329483" cy="636105"/>
          </a:xfrm>
          <a:prstGeom prst="rightArrow">
            <a:avLst/>
          </a:prstGeom>
          <a:solidFill>
            <a:schemeClr val="bg1"/>
          </a:solidFill>
          <a:ln w="19050">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a:ln>
                  <a:noFill/>
                </a:ln>
                <a:solidFill>
                  <a:srgbClr val="213A8F"/>
                </a:solidFill>
                <a:effectLst/>
                <a:uLnTx/>
                <a:uFillTx/>
                <a:latin typeface="Arial" panose="020B0604020202020204"/>
                <a:ea typeface="+mn-ea"/>
                <a:cs typeface="Calibri"/>
              </a:rPr>
              <a:t>Främjande av välfärd och hälsa</a:t>
            </a:r>
          </a:p>
        </p:txBody>
      </p:sp>
      <p:sp>
        <p:nvSpPr>
          <p:cNvPr id="13" name="Rubrik">
            <a:extLst>
              <a:ext uri="{FF2B5EF4-FFF2-40B4-BE49-F238E27FC236}">
                <a16:creationId xmlns:a16="http://schemas.microsoft.com/office/drawing/2014/main" id="{8423EF93-26EC-4411-95E4-CCBA3CE06A9F}"/>
              </a:ext>
            </a:extLst>
          </p:cNvPr>
          <p:cNvSpPr txBox="1">
            <a:spLocks/>
          </p:cNvSpPr>
          <p:nvPr/>
        </p:nvSpPr>
        <p:spPr>
          <a:xfrm>
            <a:off x="1853391" y="762946"/>
            <a:ext cx="4491680" cy="1563565"/>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4000" b="0" i="0" u="none" strike="noStrike" kern="1200" cap="none" spc="0" normalizeH="0" baseline="0" noProof="0" err="1">
                <a:ln>
                  <a:noFill/>
                </a:ln>
                <a:solidFill>
                  <a:srgbClr val="213A8F"/>
                </a:solidFill>
                <a:effectLst/>
                <a:uLnTx/>
                <a:uFillTx/>
                <a:latin typeface="Arial" panose="020B0604020202020204"/>
                <a:ea typeface="+mj-ea"/>
                <a:cs typeface="+mj-cs"/>
              </a:rPr>
              <a:t>Huvudprocesser</a:t>
            </a:r>
            <a:endParaRPr kumimoji="0" lang="fi-FI" sz="4000" b="0" i="0" u="none" strike="noStrike" kern="1200" cap="none" spc="0" normalizeH="0" baseline="0" noProof="0">
              <a:ln>
                <a:noFill/>
              </a:ln>
              <a:solidFill>
                <a:srgbClr val="213A8F"/>
              </a:solidFill>
              <a:effectLst/>
              <a:uLnTx/>
              <a:uFillTx/>
              <a:latin typeface="Arial" panose="020B0604020202020204"/>
              <a:ea typeface="+mj-ea"/>
              <a:cs typeface="+mj-cs"/>
            </a:endParaRPr>
          </a:p>
        </p:txBody>
      </p:sp>
      <p:sp>
        <p:nvSpPr>
          <p:cNvPr id="15" name="Tekstiruutu 28"/>
          <p:cNvSpPr txBox="1"/>
          <p:nvPr/>
        </p:nvSpPr>
        <p:spPr>
          <a:xfrm>
            <a:off x="9253331" y="6213199"/>
            <a:ext cx="2791335"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400" b="1" i="0" u="none" strike="noStrike" kern="1200" cap="none" spc="0" normalizeH="0" baseline="0" noProof="0">
                <a:ln>
                  <a:noFill/>
                </a:ln>
                <a:solidFill>
                  <a:srgbClr val="213A8F"/>
                </a:solidFill>
                <a:effectLst/>
                <a:uLnTx/>
                <a:uFillTx/>
                <a:latin typeface="Arial" panose="020B0604020202020204"/>
                <a:ea typeface="+mn-ea"/>
                <a:cs typeface="Calibri"/>
              </a:rPr>
              <a:t>Välfärdssamkommunens ledningsgrupp 25.11.2020</a:t>
            </a:r>
            <a:endParaRPr kumimoji="0" lang="sv-FI" sz="1800" b="0" i="0" u="none" strike="noStrike" kern="1200" cap="none" spc="0" normalizeH="0" baseline="0" noProof="0">
              <a:ln>
                <a:noFill/>
              </a:ln>
              <a:solidFill>
                <a:srgbClr val="213A8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087865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aidallinen nuoli oikealle 16"/>
          <p:cNvSpPr/>
          <p:nvPr/>
        </p:nvSpPr>
        <p:spPr>
          <a:xfrm>
            <a:off x="2498684" y="2797214"/>
            <a:ext cx="5333939" cy="636105"/>
          </a:xfrm>
          <a:prstGeom prst="rightArrow">
            <a:avLst/>
          </a:prstGeom>
          <a:solidFill>
            <a:schemeClr val="bg1"/>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err="1">
                <a:ln>
                  <a:noFill/>
                </a:ln>
                <a:solidFill>
                  <a:srgbClr val="213A8F"/>
                </a:solidFill>
                <a:effectLst/>
                <a:uLnTx/>
                <a:uFillTx/>
                <a:latin typeface="Arial" panose="020B0604020202020204"/>
                <a:ea typeface="+mn-ea"/>
                <a:cs typeface="+mn-cs"/>
              </a:rPr>
              <a:t>Asiakas</a:t>
            </a: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 ja </a:t>
            </a:r>
            <a:r>
              <a:rPr kumimoji="0" lang="sv-FI" sz="1600" b="0" i="0" u="none" strike="noStrike" kern="1200" cap="none" spc="0" normalizeH="0" baseline="0" noProof="0" err="1">
                <a:ln>
                  <a:noFill/>
                </a:ln>
                <a:solidFill>
                  <a:srgbClr val="213A8F"/>
                </a:solidFill>
                <a:effectLst/>
                <a:uLnTx/>
                <a:uFillTx/>
                <a:latin typeface="Arial" panose="020B0604020202020204"/>
                <a:ea typeface="+mn-ea"/>
                <a:cs typeface="+mn-cs"/>
              </a:rPr>
              <a:t>potilasohjaus</a:t>
            </a: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sv-FI" sz="1600" b="0" i="0" u="none" strike="noStrike" kern="1200" cap="none" spc="0" normalizeH="0" baseline="0" noProof="0" err="1">
                <a:ln>
                  <a:noFill/>
                </a:ln>
                <a:solidFill>
                  <a:srgbClr val="213A8F"/>
                </a:solidFill>
                <a:effectLst/>
                <a:uLnTx/>
                <a:uFillTx/>
                <a:latin typeface="Arial" panose="020B0604020202020204"/>
                <a:ea typeface="+mn-ea"/>
                <a:cs typeface="+mn-cs"/>
              </a:rPr>
              <a:t>palveluohjaus</a:t>
            </a: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 </a:t>
            </a:r>
          </a:p>
        </p:txBody>
      </p:sp>
      <p:sp>
        <p:nvSpPr>
          <p:cNvPr id="18" name="Raidallinen nuoli oikealle 17"/>
          <p:cNvSpPr/>
          <p:nvPr/>
        </p:nvSpPr>
        <p:spPr>
          <a:xfrm>
            <a:off x="2498683" y="3542248"/>
            <a:ext cx="5329483" cy="636105"/>
          </a:xfrm>
          <a:prstGeom prst="rightArrow">
            <a:avLst/>
          </a:prstGeom>
          <a:solidFill>
            <a:schemeClr val="bg1"/>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213A8F"/>
                </a:solidFill>
                <a:effectLst/>
                <a:uLnTx/>
                <a:uFillTx/>
                <a:latin typeface="Arial" panose="020B0604020202020204"/>
                <a:ea typeface="+mn-ea"/>
                <a:cs typeface="+mn-cs"/>
              </a:rPr>
              <a:t>Akuutti ja lyhytaikainen palvelun- ja  hoidon tarve</a:t>
            </a:r>
          </a:p>
        </p:txBody>
      </p:sp>
      <p:sp>
        <p:nvSpPr>
          <p:cNvPr id="19" name="Raidallinen nuoli oikealle 18"/>
          <p:cNvSpPr/>
          <p:nvPr/>
        </p:nvSpPr>
        <p:spPr>
          <a:xfrm>
            <a:off x="2498682" y="4287282"/>
            <a:ext cx="5329483" cy="636105"/>
          </a:xfrm>
          <a:prstGeom prst="rightArrow">
            <a:avLst/>
          </a:prstGeom>
          <a:solidFill>
            <a:schemeClr val="bg1"/>
          </a:solidFill>
          <a:ln w="1905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213A8F"/>
                </a:solidFill>
                <a:effectLst/>
                <a:uLnTx/>
                <a:uFillTx/>
                <a:latin typeface="Arial" panose="020B0604020202020204"/>
                <a:ea typeface="+mn-ea"/>
                <a:cs typeface="+mn-cs"/>
              </a:rPr>
              <a:t>Pitkäaikainen palvelun ja hoidon tarve</a:t>
            </a:r>
          </a:p>
        </p:txBody>
      </p:sp>
      <p:sp>
        <p:nvSpPr>
          <p:cNvPr id="20" name="Raidallinen nuoli oikealle 19"/>
          <p:cNvSpPr/>
          <p:nvPr/>
        </p:nvSpPr>
        <p:spPr>
          <a:xfrm>
            <a:off x="2498681" y="5007545"/>
            <a:ext cx="5329483" cy="636105"/>
          </a:xfrm>
          <a:prstGeom prst="rightArrow">
            <a:avLst/>
          </a:prstGeom>
          <a:solidFill>
            <a:schemeClr val="bg1"/>
          </a:solidFill>
          <a:ln w="19050">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Paljon palveluja tarvitsevat asiakkaat ja potilaat</a:t>
            </a:r>
          </a:p>
        </p:txBody>
      </p:sp>
      <p:sp>
        <p:nvSpPr>
          <p:cNvPr id="6" name="Lovettu nuoli oikealle 5"/>
          <p:cNvSpPr/>
          <p:nvPr/>
        </p:nvSpPr>
        <p:spPr>
          <a:xfrm>
            <a:off x="8837358" y="3354812"/>
            <a:ext cx="3229796" cy="1093038"/>
          </a:xfrm>
          <a:prstGeom prst="rightArrow">
            <a:avLst/>
          </a:prstGeom>
          <a:solidFill>
            <a:schemeClr val="tx1"/>
          </a:solidFill>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1800" b="0" i="0" u="none" strike="noStrike" kern="1200" cap="none" spc="0" normalizeH="0" baseline="0" noProof="0" err="1">
                <a:ln>
                  <a:noFill/>
                </a:ln>
                <a:solidFill>
                  <a:prstClr val="white"/>
                </a:solidFill>
                <a:effectLst/>
                <a:uLnTx/>
                <a:uFillTx/>
                <a:latin typeface="Arial" panose="020B0604020202020204"/>
                <a:ea typeface="+mn-ea"/>
                <a:cs typeface="+mn-cs"/>
              </a:rPr>
              <a:t>Sektorikohtaiset</a:t>
            </a:r>
            <a:r>
              <a:rPr kumimoji="0" lang="sv-FI" sz="1800" b="0" i="0" u="none" strike="noStrike" kern="1200" cap="none" spc="0" normalizeH="0" baseline="0" noProof="0">
                <a:ln>
                  <a:noFill/>
                </a:ln>
                <a:solidFill>
                  <a:prstClr val="white"/>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1800" b="0" i="0" u="none" strike="noStrike" kern="1200" cap="none" spc="0" normalizeH="0" baseline="0" noProof="0" err="1">
                <a:ln>
                  <a:noFill/>
                </a:ln>
                <a:solidFill>
                  <a:prstClr val="white"/>
                </a:solidFill>
                <a:effectLst/>
                <a:uLnTx/>
                <a:uFillTx/>
                <a:latin typeface="Arial" panose="020B0604020202020204"/>
                <a:ea typeface="+mn-ea"/>
                <a:cs typeface="+mn-cs"/>
              </a:rPr>
              <a:t>pää</a:t>
            </a:r>
            <a:r>
              <a:rPr kumimoji="0" lang="sv-FI" sz="1800" b="0" i="0" u="none" strike="noStrike" kern="1200" cap="none" spc="0" normalizeH="0" baseline="0" noProof="0">
                <a:ln>
                  <a:noFill/>
                </a:ln>
                <a:solidFill>
                  <a:prstClr val="white"/>
                </a:solidFill>
                <a:effectLst/>
                <a:uLnTx/>
                <a:uFillTx/>
                <a:latin typeface="Arial" panose="020B0604020202020204"/>
                <a:ea typeface="+mn-ea"/>
                <a:cs typeface="+mn-cs"/>
              </a:rPr>
              <a:t>- ja </a:t>
            </a:r>
            <a:r>
              <a:rPr kumimoji="0" lang="sv-FI" sz="1800" b="0" i="0" u="none" strike="noStrike" kern="1200" cap="none" spc="0" normalizeH="0" baseline="0" noProof="0" err="1">
                <a:ln>
                  <a:noFill/>
                </a:ln>
                <a:solidFill>
                  <a:prstClr val="white"/>
                </a:solidFill>
                <a:effectLst/>
                <a:uLnTx/>
                <a:uFillTx/>
                <a:latin typeface="Arial" panose="020B0604020202020204"/>
                <a:ea typeface="+mn-ea"/>
                <a:cs typeface="+mn-cs"/>
              </a:rPr>
              <a:t>alaprosessit</a:t>
            </a:r>
            <a:endParaRPr kumimoji="0" lang="sv-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Oikea aaltosulje 6"/>
          <p:cNvSpPr/>
          <p:nvPr/>
        </p:nvSpPr>
        <p:spPr>
          <a:xfrm>
            <a:off x="7855111" y="1941796"/>
            <a:ext cx="692327" cy="3919070"/>
          </a:xfrm>
          <a:prstGeom prst="rightBrace">
            <a:avLst/>
          </a:prstGeom>
          <a:solidFill>
            <a:schemeClr val="bg1"/>
          </a:solidFill>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FI" sz="18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12" name="Suorakulmio 11">
            <a:extLst>
              <a:ext uri="{FF2B5EF4-FFF2-40B4-BE49-F238E27FC236}">
                <a16:creationId xmlns:a16="http://schemas.microsoft.com/office/drawing/2014/main" id="{B3DBBE40-CC51-48C3-AD3F-E906FFEBA23C}"/>
              </a:ext>
            </a:extLst>
          </p:cNvPr>
          <p:cNvSpPr/>
          <p:nvPr/>
        </p:nvSpPr>
        <p:spPr>
          <a:xfrm>
            <a:off x="1708727" y="1830959"/>
            <a:ext cx="752265" cy="4382240"/>
          </a:xfrm>
          <a:prstGeom prst="rect">
            <a:avLst/>
          </a:prstGeom>
          <a:solidFill>
            <a:schemeClr val="tx1"/>
          </a:solidFill>
          <a:ln>
            <a:solidFill>
              <a:schemeClr val="bg1"/>
            </a:solidFill>
          </a:ln>
        </p:spPr>
        <p:style>
          <a:lnRef idx="1">
            <a:schemeClr val="accent4"/>
          </a:lnRef>
          <a:fillRef idx="2">
            <a:schemeClr val="accent4"/>
          </a:fillRef>
          <a:effectRef idx="1">
            <a:schemeClr val="accent4"/>
          </a:effectRef>
          <a:fontRef idx="minor">
            <a:schemeClr val="dk1"/>
          </a:fontRef>
        </p:style>
        <p:txBody>
          <a:bodyPr vert="wordArtVert"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1800" b="1" i="0" u="none" strike="noStrike" kern="1200" cap="none" spc="0" normalizeH="0" baseline="0" noProof="0" err="1">
                <a:ln>
                  <a:noFill/>
                </a:ln>
                <a:solidFill>
                  <a:prstClr val="white"/>
                </a:solidFill>
                <a:effectLst/>
                <a:uLnTx/>
                <a:uFillTx/>
                <a:latin typeface="Arial" panose="020B0604020202020204"/>
                <a:ea typeface="+mn-ea"/>
                <a:cs typeface="+mn-cs"/>
              </a:rPr>
              <a:t>Tukiprosessit</a:t>
            </a:r>
            <a:endParaRPr kumimoji="0" lang="sv-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Raidallinen nuoli oikealle 18">
            <a:extLst>
              <a:ext uri="{FF2B5EF4-FFF2-40B4-BE49-F238E27FC236}">
                <a16:creationId xmlns:a16="http://schemas.microsoft.com/office/drawing/2014/main" id="{C9C93611-A275-46F8-ACE3-7ED76AA82224}"/>
              </a:ext>
            </a:extLst>
          </p:cNvPr>
          <p:cNvSpPr/>
          <p:nvPr/>
        </p:nvSpPr>
        <p:spPr>
          <a:xfrm>
            <a:off x="2503140" y="2073559"/>
            <a:ext cx="5329483" cy="636105"/>
          </a:xfrm>
          <a:prstGeom prst="rightArrow">
            <a:avLst/>
          </a:prstGeom>
          <a:solidFill>
            <a:schemeClr val="bg1"/>
          </a:solidFill>
          <a:ln w="19050">
            <a:solidFill>
              <a:schemeClr val="tx1"/>
            </a:solidFill>
          </a:ln>
        </p:spPr>
        <p:style>
          <a:lnRef idx="2">
            <a:schemeClr val="dk1"/>
          </a:lnRef>
          <a:fillRef idx="1">
            <a:schemeClr val="lt1"/>
          </a:fillRef>
          <a:effectRef idx="0">
            <a:schemeClr val="dk1"/>
          </a:effectRef>
          <a:fontRef idx="minor">
            <a:schemeClr val="dk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err="1">
                <a:ln>
                  <a:noFill/>
                </a:ln>
                <a:solidFill>
                  <a:srgbClr val="213A8F"/>
                </a:solidFill>
                <a:effectLst/>
                <a:uLnTx/>
                <a:uFillTx/>
                <a:latin typeface="Arial" panose="020B0604020202020204"/>
                <a:ea typeface="+mn-ea"/>
                <a:cs typeface="Calibri"/>
              </a:rPr>
              <a:t>Hyvinvoinnin</a:t>
            </a:r>
            <a:r>
              <a:rPr kumimoji="0" lang="sv-FI" sz="1600" b="0" i="0" u="none" strike="noStrike" kern="1200" cap="none" spc="0" normalizeH="0" baseline="0" noProof="0">
                <a:ln>
                  <a:noFill/>
                </a:ln>
                <a:solidFill>
                  <a:srgbClr val="213A8F"/>
                </a:solidFill>
                <a:effectLst/>
                <a:uLnTx/>
                <a:uFillTx/>
                <a:latin typeface="Arial" panose="020B0604020202020204"/>
                <a:ea typeface="+mn-ea"/>
                <a:cs typeface="Calibri"/>
              </a:rPr>
              <a:t> ja </a:t>
            </a:r>
            <a:r>
              <a:rPr kumimoji="0" lang="sv-FI" sz="1600" b="0" i="0" u="none" strike="noStrike" kern="1200" cap="none" spc="0" normalizeH="0" baseline="0" noProof="0" err="1">
                <a:ln>
                  <a:noFill/>
                </a:ln>
                <a:solidFill>
                  <a:srgbClr val="213A8F"/>
                </a:solidFill>
                <a:effectLst/>
                <a:uLnTx/>
                <a:uFillTx/>
                <a:latin typeface="Arial" panose="020B0604020202020204"/>
                <a:ea typeface="+mn-ea"/>
                <a:cs typeface="Calibri"/>
              </a:rPr>
              <a:t>terveyden</a:t>
            </a:r>
            <a:r>
              <a:rPr kumimoji="0" lang="sv-FI" sz="1600" b="0" i="0" u="none" strike="noStrike" kern="1200" cap="none" spc="0" normalizeH="0" baseline="0" noProof="0">
                <a:ln>
                  <a:noFill/>
                </a:ln>
                <a:solidFill>
                  <a:srgbClr val="213A8F"/>
                </a:solidFill>
                <a:effectLst/>
                <a:uLnTx/>
                <a:uFillTx/>
                <a:latin typeface="Arial" panose="020B0604020202020204"/>
                <a:ea typeface="+mn-ea"/>
                <a:cs typeface="Calibri"/>
              </a:rPr>
              <a:t> </a:t>
            </a:r>
            <a:r>
              <a:rPr kumimoji="0" lang="sv-FI" sz="1600" b="0" i="0" u="none" strike="noStrike" kern="1200" cap="none" spc="0" normalizeH="0" baseline="0" noProof="0" err="1">
                <a:ln>
                  <a:noFill/>
                </a:ln>
                <a:solidFill>
                  <a:srgbClr val="213A8F"/>
                </a:solidFill>
                <a:effectLst/>
                <a:uLnTx/>
                <a:uFillTx/>
                <a:latin typeface="Arial" panose="020B0604020202020204"/>
                <a:ea typeface="+mn-ea"/>
                <a:cs typeface="Calibri"/>
              </a:rPr>
              <a:t>edistäminen</a:t>
            </a:r>
            <a:endParaRPr kumimoji="0" lang="sv-FI" sz="1600" b="0" i="0" u="none" strike="noStrike" kern="1200" cap="none" spc="0" normalizeH="0" baseline="0" noProof="0">
              <a:ln>
                <a:noFill/>
              </a:ln>
              <a:solidFill>
                <a:srgbClr val="213A8F"/>
              </a:solidFill>
              <a:effectLst/>
              <a:uLnTx/>
              <a:uFillTx/>
              <a:latin typeface="Arial" panose="020B0604020202020204"/>
              <a:ea typeface="+mn-ea"/>
              <a:cs typeface="Calibri"/>
            </a:endParaRPr>
          </a:p>
        </p:txBody>
      </p:sp>
      <p:sp>
        <p:nvSpPr>
          <p:cNvPr id="13" name="Rubrik">
            <a:extLst>
              <a:ext uri="{FF2B5EF4-FFF2-40B4-BE49-F238E27FC236}">
                <a16:creationId xmlns:a16="http://schemas.microsoft.com/office/drawing/2014/main" id="{8423EF93-26EC-4411-95E4-CCBA3CE06A9F}"/>
              </a:ext>
            </a:extLst>
          </p:cNvPr>
          <p:cNvSpPr txBox="1">
            <a:spLocks/>
          </p:cNvSpPr>
          <p:nvPr/>
        </p:nvSpPr>
        <p:spPr>
          <a:xfrm>
            <a:off x="1853391" y="762946"/>
            <a:ext cx="4491680" cy="1563565"/>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4000" b="0" i="0" u="none" strike="noStrike" kern="1200" cap="none" spc="0" normalizeH="0" baseline="0" noProof="0">
                <a:ln>
                  <a:noFill/>
                </a:ln>
                <a:solidFill>
                  <a:srgbClr val="213A8F"/>
                </a:solidFill>
                <a:effectLst/>
                <a:uLnTx/>
                <a:uFillTx/>
                <a:latin typeface="Arial" panose="020B0604020202020204"/>
                <a:ea typeface="+mj-ea"/>
                <a:cs typeface="+mj-cs"/>
              </a:rPr>
              <a:t>Pääprosessit</a:t>
            </a:r>
          </a:p>
        </p:txBody>
      </p:sp>
      <p:sp>
        <p:nvSpPr>
          <p:cNvPr id="16" name="Tekstiruutu 28"/>
          <p:cNvSpPr txBox="1"/>
          <p:nvPr/>
        </p:nvSpPr>
        <p:spPr>
          <a:xfrm>
            <a:off x="9855200" y="6213199"/>
            <a:ext cx="2189466" cy="523220"/>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400" b="1" i="0" u="none" strike="noStrike" kern="1200" cap="none" spc="0" normalizeH="0" baseline="0" noProof="0" err="1">
                <a:ln>
                  <a:noFill/>
                </a:ln>
                <a:solidFill>
                  <a:srgbClr val="213A8F"/>
                </a:solidFill>
                <a:effectLst/>
                <a:uLnTx/>
                <a:uFillTx/>
                <a:latin typeface="Arial" panose="020B0604020202020204"/>
                <a:ea typeface="+mn-ea"/>
                <a:cs typeface="Calibri"/>
              </a:rPr>
              <a:t>Hyvinvointialueen</a:t>
            </a:r>
            <a:r>
              <a:rPr kumimoji="0" lang="sv-FI" sz="1400" b="1" i="0" u="none" strike="noStrike" kern="1200" cap="none" spc="0" normalizeH="0" baseline="0" noProof="0">
                <a:ln>
                  <a:noFill/>
                </a:ln>
                <a:solidFill>
                  <a:srgbClr val="213A8F"/>
                </a:solidFill>
                <a:effectLst/>
                <a:uLnTx/>
                <a:uFillTx/>
                <a:latin typeface="Arial" panose="020B0604020202020204"/>
                <a:ea typeface="+mn-ea"/>
                <a:cs typeface="Calibri"/>
              </a:rPr>
              <a:t> </a:t>
            </a:r>
            <a:r>
              <a:rPr kumimoji="0" lang="sv-FI" sz="1400" b="1" i="0" u="none" strike="noStrike" kern="1200" cap="none" spc="0" normalizeH="0" baseline="0" noProof="0" err="1">
                <a:ln>
                  <a:noFill/>
                </a:ln>
                <a:solidFill>
                  <a:srgbClr val="213A8F"/>
                </a:solidFill>
                <a:effectLst/>
                <a:uLnTx/>
                <a:uFillTx/>
                <a:latin typeface="Arial" panose="020B0604020202020204"/>
                <a:ea typeface="+mn-ea"/>
                <a:cs typeface="Calibri"/>
              </a:rPr>
              <a:t>johtoryhmä</a:t>
            </a:r>
            <a:r>
              <a:rPr kumimoji="0" lang="sv-FI" sz="1400" b="1" i="0" u="none" strike="noStrike" kern="1200" cap="none" spc="0" normalizeH="0" baseline="0" noProof="0">
                <a:ln>
                  <a:noFill/>
                </a:ln>
                <a:solidFill>
                  <a:srgbClr val="213A8F"/>
                </a:solidFill>
                <a:effectLst/>
                <a:uLnTx/>
                <a:uFillTx/>
                <a:latin typeface="Arial" panose="020B0604020202020204"/>
                <a:ea typeface="+mn-ea"/>
                <a:cs typeface="Calibri"/>
              </a:rPr>
              <a:t> 25.11.2020</a:t>
            </a:r>
            <a:endParaRPr kumimoji="0" lang="sv-FI" sz="1800" b="0" i="0" u="none" strike="noStrike" kern="1200" cap="none" spc="0" normalizeH="0" baseline="0" noProof="0">
              <a:ln>
                <a:noFill/>
              </a:ln>
              <a:solidFill>
                <a:srgbClr val="213A8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602516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a:xfrm>
            <a:off x="2092090" y="2696714"/>
            <a:ext cx="8267547" cy="1940204"/>
          </a:xfrm>
        </p:spPr>
        <p:txBody>
          <a:bodyPr>
            <a:normAutofit fontScale="90000"/>
          </a:bodyPr>
          <a:lstStyle/>
          <a:p>
            <a:r>
              <a:rPr lang="fi-FI"/>
              <a:t>2. </a:t>
            </a:r>
            <a:r>
              <a:rPr lang="fi-FI" err="1"/>
              <a:t>Servicebehov</a:t>
            </a:r>
            <a:r>
              <a:rPr lang="fi-FI"/>
              <a:t> </a:t>
            </a:r>
            <a:r>
              <a:rPr lang="fi-FI" err="1"/>
              <a:t>och</a:t>
            </a:r>
            <a:r>
              <a:rPr lang="fi-FI"/>
              <a:t> </a:t>
            </a:r>
            <a:r>
              <a:rPr lang="fi-FI" err="1"/>
              <a:t>service</a:t>
            </a:r>
            <a:r>
              <a:rPr lang="fi-FI"/>
              <a:t> </a:t>
            </a:r>
            <a:br>
              <a:rPr lang="fi-FI"/>
            </a:br>
            <a:r>
              <a:rPr lang="fi-FI"/>
              <a:t>– </a:t>
            </a:r>
            <a:r>
              <a:rPr lang="fi-FI" err="1"/>
              <a:t>mål</a:t>
            </a:r>
            <a:r>
              <a:rPr lang="fi-FI"/>
              <a:t> för </a:t>
            </a:r>
            <a:r>
              <a:rPr lang="fi-FI" err="1"/>
              <a:t>år</a:t>
            </a:r>
            <a:r>
              <a:rPr lang="fi-FI"/>
              <a:t> 2025</a:t>
            </a:r>
            <a:br>
              <a:rPr lang="fi-FI">
                <a:solidFill>
                  <a:schemeClr val="accent1"/>
                </a:solidFill>
              </a:rPr>
            </a:br>
            <a:r>
              <a:rPr lang="fi-FI">
                <a:solidFill>
                  <a:schemeClr val="accent6"/>
                </a:solidFill>
              </a:rPr>
              <a:t>2. Palveluntarve ja palvelut</a:t>
            </a:r>
            <a:br>
              <a:rPr lang="fi-FI">
                <a:solidFill>
                  <a:schemeClr val="accent6"/>
                </a:solidFill>
              </a:rPr>
            </a:br>
            <a:r>
              <a:rPr lang="fi-FI">
                <a:solidFill>
                  <a:schemeClr val="accent6"/>
                </a:solidFill>
              </a:rPr>
              <a:t>– tavoitteet vuodelle 2025</a:t>
            </a:r>
            <a:br>
              <a:rPr lang="fi-FI">
                <a:solidFill>
                  <a:schemeClr val="accent6"/>
                </a:solidFill>
              </a:rPr>
            </a:br>
            <a:endParaRPr lang="fi-FI">
              <a:solidFill>
                <a:schemeClr val="accent6"/>
              </a:solidFill>
            </a:endParaRPr>
          </a:p>
        </p:txBody>
      </p:sp>
    </p:spTree>
    <p:extLst>
      <p:ext uri="{BB962C8B-B14F-4D97-AF65-F5344CB8AC3E}">
        <p14:creationId xmlns:p14="http://schemas.microsoft.com/office/powerpoint/2010/main" val="3574514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3B5F58B9-B698-4F2A-AFED-41DB4E173FE4}"/>
              </a:ext>
            </a:extLst>
          </p:cNvPr>
          <p:cNvSpPr>
            <a:spLocks noGrp="1"/>
          </p:cNvSpPr>
          <p:nvPr>
            <p:ph type="title"/>
          </p:nvPr>
        </p:nvSpPr>
        <p:spPr/>
        <p:txBody>
          <a:bodyPr/>
          <a:lstStyle/>
          <a:p>
            <a:r>
              <a:rPr lang="sv-FI"/>
              <a:t>Allmänt</a:t>
            </a:r>
            <a:endParaRPr lang="fi-FI"/>
          </a:p>
        </p:txBody>
      </p:sp>
      <p:sp>
        <p:nvSpPr>
          <p:cNvPr id="8" name="Platshållare för text 7">
            <a:extLst>
              <a:ext uri="{FF2B5EF4-FFF2-40B4-BE49-F238E27FC236}">
                <a16:creationId xmlns:a16="http://schemas.microsoft.com/office/drawing/2014/main" id="{51DD9A77-6AD9-4E2A-A2CE-B046FC2EC5BC}"/>
              </a:ext>
            </a:extLst>
          </p:cNvPr>
          <p:cNvSpPr>
            <a:spLocks noGrp="1"/>
          </p:cNvSpPr>
          <p:nvPr>
            <p:ph type="body" idx="10"/>
          </p:nvPr>
        </p:nvSpPr>
        <p:spPr/>
        <p:txBody>
          <a:bodyPr/>
          <a:lstStyle/>
          <a:p>
            <a:r>
              <a:rPr lang="fi-FI"/>
              <a:t>Yleistä</a:t>
            </a:r>
          </a:p>
        </p:txBody>
      </p:sp>
    </p:spTree>
    <p:extLst>
      <p:ext uri="{BB962C8B-B14F-4D97-AF65-F5344CB8AC3E}">
        <p14:creationId xmlns:p14="http://schemas.microsoft.com/office/powerpoint/2010/main" val="9036883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965" y="174571"/>
            <a:ext cx="10087915" cy="611335"/>
          </a:xfrm>
        </p:spPr>
        <p:txBody>
          <a:bodyPr/>
          <a:lstStyle/>
          <a:p>
            <a:r>
              <a:rPr lang="fi-FI" err="1"/>
              <a:t>Hur</a:t>
            </a:r>
            <a:r>
              <a:rPr lang="fi-FI"/>
              <a:t> </a:t>
            </a:r>
            <a:r>
              <a:rPr lang="fi-FI" err="1"/>
              <a:t>mår</a:t>
            </a:r>
            <a:r>
              <a:rPr lang="fi-FI"/>
              <a:t> </a:t>
            </a:r>
            <a:r>
              <a:rPr lang="fi-FI" err="1"/>
              <a:t>Österbotten</a:t>
            </a:r>
            <a:r>
              <a:rPr lang="fi-FI"/>
              <a:t>?</a:t>
            </a:r>
          </a:p>
        </p:txBody>
      </p:sp>
      <p:cxnSp>
        <p:nvCxnSpPr>
          <p:cNvPr id="7" name="Straight Connector 6"/>
          <p:cNvCxnSpPr/>
          <p:nvPr/>
        </p:nvCxnSpPr>
        <p:spPr>
          <a:xfrm>
            <a:off x="4793837" y="1249860"/>
            <a:ext cx="16232" cy="535654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14464" y="1249860"/>
            <a:ext cx="16232" cy="535654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89442" y="1065194"/>
            <a:ext cx="180049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rgbClr val="213A8F"/>
                </a:solidFill>
                <a:effectLst/>
                <a:uLnTx/>
                <a:uFillTx/>
                <a:latin typeface="Arial" panose="020B0604020202020204"/>
                <a:ea typeface="+mn-ea"/>
                <a:cs typeface="+mn-cs"/>
              </a:rPr>
              <a:t>Barn</a:t>
            </a:r>
            <a:r>
              <a:rPr kumimoji="0" lang="fi-FI" sz="1800" b="1"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800" b="1" i="0" u="none" strike="noStrike" kern="1200" cap="none" spc="0" normalizeH="0" baseline="0" noProof="0" err="1">
                <a:ln>
                  <a:noFill/>
                </a:ln>
                <a:solidFill>
                  <a:srgbClr val="213A8F"/>
                </a:solidFill>
                <a:effectLst/>
                <a:uLnTx/>
                <a:uFillTx/>
                <a:latin typeface="Arial" panose="020B0604020202020204"/>
                <a:ea typeface="+mn-ea"/>
                <a:cs typeface="+mn-cs"/>
              </a:rPr>
              <a:t>och</a:t>
            </a:r>
            <a:r>
              <a:rPr kumimoji="0" lang="fi-FI" sz="1800" b="1"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800" b="1" i="0" u="none" strike="noStrike" kern="1200" cap="none" spc="0" normalizeH="0" baseline="0" noProof="0" err="1">
                <a:ln>
                  <a:noFill/>
                </a:ln>
                <a:solidFill>
                  <a:srgbClr val="213A8F"/>
                </a:solidFill>
                <a:effectLst/>
                <a:uLnTx/>
                <a:uFillTx/>
                <a:latin typeface="Arial" panose="020B0604020202020204"/>
                <a:ea typeface="+mn-ea"/>
                <a:cs typeface="+mn-cs"/>
              </a:rPr>
              <a:t>unga</a:t>
            </a:r>
            <a:endParaRPr kumimoji="0" lang="fi-FI" sz="18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13" name="TextBox 12"/>
          <p:cNvSpPr txBox="1"/>
          <p:nvPr/>
        </p:nvSpPr>
        <p:spPr>
          <a:xfrm>
            <a:off x="4838678" y="941613"/>
            <a:ext cx="2441694"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rgbClr val="213A8F"/>
                </a:solidFill>
                <a:effectLst/>
                <a:uLnTx/>
                <a:uFillTx/>
                <a:latin typeface="Arial" panose="020B0604020202020204"/>
                <a:ea typeface="+mn-ea"/>
                <a:cs typeface="+mn-cs"/>
              </a:rPr>
              <a:t>Personer</a:t>
            </a:r>
            <a:r>
              <a:rPr kumimoji="0" lang="fi-FI" sz="1800" b="1" i="0" u="none" strike="noStrike" kern="1200" cap="none" spc="0" normalizeH="0" baseline="0" noProof="0">
                <a:ln>
                  <a:noFill/>
                </a:ln>
                <a:solidFill>
                  <a:srgbClr val="213A8F"/>
                </a:solidFill>
                <a:effectLst/>
                <a:uLnTx/>
                <a:uFillTx/>
                <a:latin typeface="Arial" panose="020B0604020202020204"/>
                <a:ea typeface="+mn-ea"/>
                <a:cs typeface="+mn-cs"/>
              </a:rPr>
              <a:t> i </a:t>
            </a:r>
            <a:r>
              <a:rPr kumimoji="0" lang="fi-FI" sz="1800" b="1" i="0" u="none" strike="noStrike" kern="1200" cap="none" spc="0" normalizeH="0" baseline="0" noProof="0" err="1">
                <a:ln>
                  <a:noFill/>
                </a:ln>
                <a:solidFill>
                  <a:srgbClr val="213A8F"/>
                </a:solidFill>
                <a:effectLst/>
                <a:uLnTx/>
                <a:uFillTx/>
                <a:latin typeface="Arial" panose="020B0604020202020204"/>
                <a:ea typeface="+mn-ea"/>
                <a:cs typeface="+mn-cs"/>
              </a:rPr>
              <a:t>arbetsför</a:t>
            </a:r>
            <a:r>
              <a:rPr kumimoji="0" lang="fi-FI" sz="1800" b="1" i="0" u="none" strike="noStrike" kern="1200" cap="none" spc="0" normalizeH="0" baseline="0" noProof="0">
                <a:ln>
                  <a:noFill/>
                </a:ln>
                <a:solidFill>
                  <a:srgbClr val="213A8F"/>
                </a:solidFill>
                <a:effectLst/>
                <a:uLnTx/>
                <a:uFillTx/>
                <a:latin typeface="Arial" panose="020B0604020202020204"/>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rgbClr val="213A8F"/>
                </a:solidFill>
                <a:effectLst/>
                <a:uLnTx/>
                <a:uFillTx/>
                <a:latin typeface="Arial" panose="020B0604020202020204"/>
                <a:ea typeface="+mn-ea"/>
                <a:cs typeface="+mn-cs"/>
              </a:rPr>
              <a:t>ålder</a:t>
            </a:r>
            <a:endParaRPr kumimoji="0" lang="fi-FI" sz="1800" b="1"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14" name="TextBox 13"/>
          <p:cNvSpPr txBox="1"/>
          <p:nvPr/>
        </p:nvSpPr>
        <p:spPr>
          <a:xfrm>
            <a:off x="8473981" y="1065194"/>
            <a:ext cx="182614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rgbClr val="213A8F"/>
                </a:solidFill>
                <a:effectLst/>
                <a:uLnTx/>
                <a:uFillTx/>
                <a:latin typeface="Arial" panose="020B0604020202020204"/>
                <a:ea typeface="+mn-ea"/>
                <a:cs typeface="+mn-cs"/>
              </a:rPr>
              <a:t>Äldre</a:t>
            </a:r>
            <a:r>
              <a:rPr kumimoji="0" lang="fi-FI" sz="1800" b="1"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800" b="1" i="0" u="none" strike="noStrike" kern="1200" cap="none" spc="0" normalizeH="0" baseline="0" noProof="0" err="1">
                <a:ln>
                  <a:noFill/>
                </a:ln>
                <a:solidFill>
                  <a:srgbClr val="213A8F"/>
                </a:solidFill>
                <a:effectLst/>
                <a:uLnTx/>
                <a:uFillTx/>
                <a:latin typeface="Arial" panose="020B0604020202020204"/>
                <a:ea typeface="+mn-ea"/>
                <a:cs typeface="+mn-cs"/>
              </a:rPr>
              <a:t>personer</a:t>
            </a:r>
            <a:endParaRPr kumimoji="0" lang="fi-FI" sz="1800" b="1"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15" name="Oval 14"/>
          <p:cNvSpPr/>
          <p:nvPr/>
        </p:nvSpPr>
        <p:spPr>
          <a:xfrm>
            <a:off x="7261332" y="822724"/>
            <a:ext cx="1006381" cy="9252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Oval 15"/>
          <p:cNvSpPr/>
          <p:nvPr/>
        </p:nvSpPr>
        <p:spPr>
          <a:xfrm>
            <a:off x="11041205" y="856162"/>
            <a:ext cx="1006381" cy="925221"/>
          </a:xfrm>
          <a:prstGeom prst="ellipse">
            <a:avLst/>
          </a:prstGeom>
          <a:solidFill>
            <a:srgbClr val="B75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60" name="Group 59"/>
          <p:cNvGrpSpPr/>
          <p:nvPr/>
        </p:nvGrpSpPr>
        <p:grpSpPr>
          <a:xfrm>
            <a:off x="3656937" y="862399"/>
            <a:ext cx="1006381" cy="925221"/>
            <a:chOff x="3673832" y="1314788"/>
            <a:chExt cx="1006381" cy="925221"/>
          </a:xfrm>
        </p:grpSpPr>
        <p:sp>
          <p:nvSpPr>
            <p:cNvPr id="9" name="Oval 8"/>
            <p:cNvSpPr/>
            <p:nvPr/>
          </p:nvSpPr>
          <p:spPr>
            <a:xfrm>
              <a:off x="3673832" y="1314788"/>
              <a:ext cx="1006381" cy="925221"/>
            </a:xfrm>
            <a:prstGeom prst="ellipse">
              <a:avLst/>
            </a:prstGeom>
            <a:solidFill>
              <a:srgbClr val="B75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p:cNvSpPr txBox="1"/>
            <p:nvPr/>
          </p:nvSpPr>
          <p:spPr>
            <a:xfrm>
              <a:off x="3768504" y="1434526"/>
              <a:ext cx="851515"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white"/>
                  </a:solidFill>
                  <a:effectLst/>
                  <a:uLnTx/>
                  <a:uFillTx/>
                  <a:latin typeface="Arial" panose="020B0604020202020204"/>
                  <a:ea typeface="+mn-ea"/>
                  <a:cs typeface="+mn-cs"/>
                </a:rPr>
                <a:t>2030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white"/>
                  </a:solidFill>
                  <a:effectLst/>
                  <a:uLnTx/>
                  <a:uFillTx/>
                  <a:latin typeface="Arial" panose="020B0604020202020204"/>
                  <a:ea typeface="+mn-ea"/>
                  <a:cs typeface="+mn-cs"/>
                </a:rPr>
                <a:t>-15 % </a:t>
              </a:r>
            </a:p>
          </p:txBody>
        </p:sp>
      </p:grpSp>
      <p:pic>
        <p:nvPicPr>
          <p:cNvPr id="20" name="Kuva 60" descr="Tupakointi">
            <a:extLst>
              <a:ext uri="{FF2B5EF4-FFF2-40B4-BE49-F238E27FC236}">
                <a16:creationId xmlns:a16="http://schemas.microsoft.com/office/drawing/2014/main" id="{A00078EF-CFED-4408-92BE-813DF3CAB4B6}"/>
              </a:ext>
            </a:extLst>
          </p:cNvPr>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276013" y="5723445"/>
            <a:ext cx="682445" cy="682445"/>
          </a:xfrm>
          <a:prstGeom prst="rect">
            <a:avLst/>
          </a:prstGeom>
        </p:spPr>
      </p:pic>
      <p:sp>
        <p:nvSpPr>
          <p:cNvPr id="21" name="TextBox 20"/>
          <p:cNvSpPr txBox="1"/>
          <p:nvPr/>
        </p:nvSpPr>
        <p:spPr>
          <a:xfrm>
            <a:off x="1899594" y="5601690"/>
            <a:ext cx="282931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213A8F"/>
                </a:solidFill>
                <a:effectLst/>
                <a:uLnTx/>
                <a:uFillTx/>
                <a:latin typeface="Arial" panose="020B0604020202020204"/>
                <a:ea typeface="+mn-ea"/>
                <a:cs typeface="+mn-cs"/>
              </a:rPr>
              <a:t>Ungdomarna i Österbotten röker mer tobak än sina jämnåriga i övriga Finland. Stor skillnad mellan studerande i yrkesskolor och studerande i gymnasier. </a:t>
            </a:r>
            <a:endParaRPr kumimoji="0" lang="fi-FI" sz="1200" b="0" i="0" u="none" strike="noStrike" kern="1200" cap="none" spc="0" normalizeH="0" baseline="0" noProof="0">
              <a:ln>
                <a:noFill/>
              </a:ln>
              <a:solidFill>
                <a:srgbClr val="213A8F"/>
              </a:solidFill>
              <a:effectLst/>
              <a:uLnTx/>
              <a:uFillTx/>
              <a:latin typeface="Arial" panose="020B0604020202020204"/>
              <a:ea typeface="+mn-ea"/>
              <a:cs typeface="+mn-cs"/>
            </a:endParaRPr>
          </a:p>
        </p:txBody>
      </p:sp>
      <p:pic>
        <p:nvPicPr>
          <p:cNvPr id="22" name="Kuva 22" descr="Pullo">
            <a:extLst>
              <a:ext uri="{FF2B5EF4-FFF2-40B4-BE49-F238E27FC236}">
                <a16:creationId xmlns:a16="http://schemas.microsoft.com/office/drawing/2014/main" id="{4BF916B0-3CCB-4ECF-9F24-937839B6429C}"/>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68322" y="4771891"/>
            <a:ext cx="560016" cy="560016"/>
          </a:xfrm>
          <a:prstGeom prst="rect">
            <a:avLst/>
          </a:prstGeom>
        </p:spPr>
      </p:pic>
      <p:pic>
        <p:nvPicPr>
          <p:cNvPr id="23" name="Kuva 94" descr="Neula">
            <a:extLst>
              <a:ext uri="{FF2B5EF4-FFF2-40B4-BE49-F238E27FC236}">
                <a16:creationId xmlns:a16="http://schemas.microsoft.com/office/drawing/2014/main" id="{B8A31B25-319B-4007-BE00-B6CC537B9961}"/>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48330" y="4921520"/>
            <a:ext cx="560016" cy="560016"/>
          </a:xfrm>
          <a:prstGeom prst="rect">
            <a:avLst/>
          </a:prstGeom>
        </p:spPr>
      </p:pic>
      <p:sp>
        <p:nvSpPr>
          <p:cNvPr id="24" name="TextBox 23"/>
          <p:cNvSpPr txBox="1"/>
          <p:nvPr/>
        </p:nvSpPr>
        <p:spPr>
          <a:xfrm>
            <a:off x="1908900" y="4633200"/>
            <a:ext cx="2829315"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213A8F"/>
                </a:solidFill>
                <a:effectLst/>
                <a:uLnTx/>
                <a:uFillTx/>
                <a:latin typeface="Arial" panose="020B0604020202020204"/>
                <a:ea typeface="+mn-ea"/>
                <a:cs typeface="+mn-cs"/>
              </a:rPr>
              <a:t>Ungdomarna i Österbotten använder inte lika mycket droger som sina jämnåriga i övriga Finland, men alkoholanvändningen ökar</a:t>
            </a:r>
            <a:r>
              <a:rPr kumimoji="0" lang="sv-SE" sz="1400" b="0" i="0" u="none" strike="noStrike" kern="1200" cap="none" spc="0" normalizeH="0" baseline="0" noProof="0">
                <a:ln>
                  <a:noFill/>
                </a:ln>
                <a:solidFill>
                  <a:srgbClr val="213A8F"/>
                </a:solidFill>
                <a:effectLst/>
                <a:uLnTx/>
                <a:uFillTx/>
                <a:latin typeface="Arial" panose="020B0604020202020204"/>
                <a:ea typeface="+mn-ea"/>
                <a:cs typeface="+mn-cs"/>
              </a:rPr>
              <a:t>.</a:t>
            </a:r>
            <a:endParaRPr kumimoji="0" lang="fi-FI" sz="1400" b="0" i="0" u="none" strike="noStrike" kern="1200" cap="none" spc="0" normalizeH="0" baseline="0" noProof="0">
              <a:ln>
                <a:noFill/>
              </a:ln>
              <a:solidFill>
                <a:srgbClr val="213A8F"/>
              </a:solidFill>
              <a:effectLst/>
              <a:uLnTx/>
              <a:uFillTx/>
              <a:latin typeface="Arial" panose="020B0604020202020204"/>
              <a:ea typeface="+mn-ea"/>
              <a:cs typeface="+mn-cs"/>
            </a:endParaRPr>
          </a:p>
        </p:txBody>
      </p:sp>
      <p:cxnSp>
        <p:nvCxnSpPr>
          <p:cNvPr id="25" name="Straight Connector 24"/>
          <p:cNvCxnSpPr/>
          <p:nvPr/>
        </p:nvCxnSpPr>
        <p:spPr>
          <a:xfrm flipH="1">
            <a:off x="1765753" y="5583002"/>
            <a:ext cx="3023927" cy="1693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1782419" y="4578831"/>
            <a:ext cx="3011418" cy="146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1782419" y="3640437"/>
            <a:ext cx="2987810" cy="6322"/>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1812431" y="2609431"/>
            <a:ext cx="2981406" cy="533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pic>
        <p:nvPicPr>
          <p:cNvPr id="62" name="Kuva 38" descr="Varoitus">
            <a:extLst>
              <a:ext uri="{FF2B5EF4-FFF2-40B4-BE49-F238E27FC236}">
                <a16:creationId xmlns:a16="http://schemas.microsoft.com/office/drawing/2014/main" id="{57D5A39E-D382-4C6E-892D-555590097338}"/>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276013" y="3750326"/>
            <a:ext cx="629103" cy="629103"/>
          </a:xfrm>
          <a:prstGeom prst="rect">
            <a:avLst/>
          </a:prstGeom>
        </p:spPr>
      </p:pic>
      <p:sp>
        <p:nvSpPr>
          <p:cNvPr id="63" name="TextBox 62"/>
          <p:cNvSpPr txBox="1"/>
          <p:nvPr/>
        </p:nvSpPr>
        <p:spPr>
          <a:xfrm>
            <a:off x="5806531" y="5770887"/>
            <a:ext cx="267323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213A8F"/>
                </a:solidFill>
                <a:effectLst/>
                <a:uLnTx/>
                <a:uFillTx/>
                <a:latin typeface="Arial" panose="020B0604020202020204"/>
                <a:ea typeface="+mn-ea"/>
                <a:cs typeface="+mn-cs"/>
              </a:rPr>
              <a:t>Andelen svårsysselsatta bland personer i arbetsför ålder är lägre än på övriga håll i landet, men antalet ökar. </a:t>
            </a:r>
            <a:endParaRPr kumimoji="0" lang="fi-FI" sz="1400" b="0" i="0" u="none" strike="noStrike" kern="1200" cap="none" spc="0" normalizeH="0" baseline="0" noProof="0">
              <a:ln>
                <a:noFill/>
              </a:ln>
              <a:solidFill>
                <a:srgbClr val="213A8F"/>
              </a:solidFill>
              <a:effectLst/>
              <a:uLnTx/>
              <a:uFillTx/>
              <a:latin typeface="Arial" panose="020B0604020202020204"/>
              <a:ea typeface="+mn-ea"/>
              <a:cs typeface="+mn-cs"/>
            </a:endParaRPr>
          </a:p>
        </p:txBody>
      </p:sp>
      <p:grpSp>
        <p:nvGrpSpPr>
          <p:cNvPr id="66" name="Group 65"/>
          <p:cNvGrpSpPr/>
          <p:nvPr/>
        </p:nvGrpSpPr>
        <p:grpSpPr>
          <a:xfrm>
            <a:off x="2492258" y="2776399"/>
            <a:ext cx="1060887" cy="804493"/>
            <a:chOff x="1521600" y="2900664"/>
            <a:chExt cx="1247703" cy="962923"/>
          </a:xfrm>
        </p:grpSpPr>
        <p:pic>
          <p:nvPicPr>
            <p:cNvPr id="64" name="Kuva 66" descr="Lapsi ja ilmapallo">
              <a:extLst>
                <a:ext uri="{FF2B5EF4-FFF2-40B4-BE49-F238E27FC236}">
                  <a16:creationId xmlns:a16="http://schemas.microsoft.com/office/drawing/2014/main" id="{65ACD9F3-7957-4D1D-8664-41357EFB25A2}"/>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854903" y="2900664"/>
              <a:ext cx="914400" cy="914400"/>
            </a:xfrm>
            <a:prstGeom prst="rect">
              <a:avLst/>
            </a:prstGeom>
          </p:spPr>
        </p:pic>
        <p:pic>
          <p:nvPicPr>
            <p:cNvPr id="65" name="Kuva 74" descr="Mies ja vauva">
              <a:extLst>
                <a:ext uri="{FF2B5EF4-FFF2-40B4-BE49-F238E27FC236}">
                  <a16:creationId xmlns:a16="http://schemas.microsoft.com/office/drawing/2014/main" id="{97C6140A-B2C8-4016-B922-597828768EC0}"/>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521600" y="2949187"/>
              <a:ext cx="914400" cy="914400"/>
            </a:xfrm>
            <a:prstGeom prst="rect">
              <a:avLst/>
            </a:prstGeom>
          </p:spPr>
        </p:pic>
      </p:grpSp>
      <p:sp>
        <p:nvSpPr>
          <p:cNvPr id="69" name="TextBox 68"/>
          <p:cNvSpPr txBox="1"/>
          <p:nvPr/>
        </p:nvSpPr>
        <p:spPr>
          <a:xfrm>
            <a:off x="3301668" y="2608050"/>
            <a:ext cx="1628852" cy="10926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213A8F"/>
                </a:solidFill>
                <a:effectLst/>
                <a:uLnTx/>
                <a:uFillTx/>
                <a:latin typeface="Arial" panose="020B0604020202020204"/>
                <a:ea typeface="+mn-ea"/>
                <a:cs typeface="+mn-cs"/>
              </a:rPr>
              <a:t>Tillgången till socialvårdens hemservice är sämre än på övriga håll i landet.</a:t>
            </a:r>
            <a:endParaRPr kumimoji="0" lang="fi-FI" sz="13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70" name="TextBox 69"/>
          <p:cNvSpPr txBox="1"/>
          <p:nvPr/>
        </p:nvSpPr>
        <p:spPr>
          <a:xfrm>
            <a:off x="1126792" y="2635493"/>
            <a:ext cx="1788204"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213A8F"/>
                </a:solidFill>
                <a:effectLst/>
                <a:uLnTx/>
                <a:uFillTx/>
                <a:latin typeface="Arial" panose="020B0604020202020204"/>
                <a:ea typeface="+mn-ea"/>
                <a:cs typeface="+mn-cs"/>
              </a:rPr>
              <a:t>I jämförelse med övriga Finland är färre barn placerade utanför hemmet.</a:t>
            </a:r>
            <a:endParaRPr kumimoji="0" lang="fi-FI" sz="13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72" name="TextBox 71"/>
          <p:cNvSpPr txBox="1"/>
          <p:nvPr/>
        </p:nvSpPr>
        <p:spPr>
          <a:xfrm>
            <a:off x="1703283" y="1554011"/>
            <a:ext cx="2105702"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213A8F"/>
                </a:solidFill>
                <a:effectLst/>
                <a:uLnTx/>
                <a:uFillTx/>
                <a:latin typeface="Arial" panose="020B0604020202020204"/>
                <a:ea typeface="+mn-ea"/>
                <a:cs typeface="+mn-cs"/>
              </a:rPr>
              <a:t>Tillgången till service är allmänt på en bra nivå.</a:t>
            </a:r>
            <a:endParaRPr kumimoji="0" lang="fi-FI" sz="1300" b="0" i="0" u="none" strike="noStrike" kern="1200" cap="none" spc="0" normalizeH="0" baseline="0" noProof="0">
              <a:ln>
                <a:noFill/>
              </a:ln>
              <a:solidFill>
                <a:srgbClr val="213A8F"/>
              </a:solidFill>
              <a:effectLst/>
              <a:uLnTx/>
              <a:uFillTx/>
              <a:latin typeface="Arial" panose="020B0604020202020204"/>
              <a:ea typeface="+mn-ea"/>
              <a:cs typeface="+mn-cs"/>
            </a:endParaRPr>
          </a:p>
        </p:txBody>
      </p:sp>
      <p:pic>
        <p:nvPicPr>
          <p:cNvPr id="73" name="Kuva 12" descr="Peukalo pystyssä">
            <a:extLst>
              <a:ext uri="{FF2B5EF4-FFF2-40B4-BE49-F238E27FC236}">
                <a16:creationId xmlns:a16="http://schemas.microsoft.com/office/drawing/2014/main" id="{D5DDC1C7-37BD-4EA9-BFEB-2A6000966AE1}"/>
              </a:ext>
            </a:extLst>
          </p:cNvPr>
          <p:cNvPicPr>
            <a:picLocks noChangeAspect="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1162159" flipV="1">
            <a:off x="4030140" y="1986631"/>
            <a:ext cx="610777" cy="610777"/>
          </a:xfrm>
          <a:prstGeom prst="rect">
            <a:avLst/>
          </a:prstGeom>
        </p:spPr>
      </p:pic>
      <p:sp>
        <p:nvSpPr>
          <p:cNvPr id="74" name="TextBox 73"/>
          <p:cNvSpPr txBox="1"/>
          <p:nvPr/>
        </p:nvSpPr>
        <p:spPr>
          <a:xfrm>
            <a:off x="1915998" y="2048778"/>
            <a:ext cx="2104785"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213A8F"/>
                </a:solidFill>
                <a:effectLst/>
                <a:uLnTx/>
                <a:uFillTx/>
                <a:latin typeface="Arial" panose="020B0604020202020204"/>
                <a:ea typeface="+mn-ea"/>
                <a:cs typeface="+mn-cs"/>
              </a:rPr>
              <a:t>Vaccinationstäckningen är lägre än i övriga landet.</a:t>
            </a:r>
            <a:endParaRPr kumimoji="0" lang="fi-FI" sz="1300" b="0" i="0" u="none" strike="noStrike" kern="1200" cap="none" spc="0" normalizeH="0" baseline="0" noProof="0">
              <a:ln>
                <a:noFill/>
              </a:ln>
              <a:solidFill>
                <a:srgbClr val="213A8F"/>
              </a:solidFill>
              <a:effectLst/>
              <a:uLnTx/>
              <a:uFillTx/>
              <a:latin typeface="Arial" panose="020B0604020202020204"/>
              <a:ea typeface="+mn-ea"/>
              <a:cs typeface="+mn-cs"/>
            </a:endParaRPr>
          </a:p>
        </p:txBody>
      </p:sp>
      <p:pic>
        <p:nvPicPr>
          <p:cNvPr id="75" name="Kuva 12" descr="Peukalo pystyssä">
            <a:extLst>
              <a:ext uri="{FF2B5EF4-FFF2-40B4-BE49-F238E27FC236}">
                <a16:creationId xmlns:a16="http://schemas.microsoft.com/office/drawing/2014/main" id="{D5DDC1C7-37BD-4EA9-BFEB-2A6000966AE1}"/>
              </a:ext>
            </a:extLst>
          </p:cNvPr>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1430376" flipV="1">
            <a:off x="1144060" y="1477754"/>
            <a:ext cx="634375" cy="634375"/>
          </a:xfrm>
          <a:prstGeom prst="rect">
            <a:avLst/>
          </a:prstGeom>
        </p:spPr>
      </p:pic>
      <p:sp>
        <p:nvSpPr>
          <p:cNvPr id="77" name="TextBox 76"/>
          <p:cNvSpPr txBox="1"/>
          <p:nvPr/>
        </p:nvSpPr>
        <p:spPr>
          <a:xfrm>
            <a:off x="7285156" y="948642"/>
            <a:ext cx="95873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213A8F"/>
                </a:solidFill>
                <a:effectLst/>
                <a:uLnTx/>
                <a:uFillTx/>
                <a:latin typeface="Arial" panose="020B0604020202020204"/>
                <a:ea typeface="+mn-ea"/>
                <a:cs typeface="+mn-cs"/>
              </a:rPr>
              <a:t>2030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213A8F"/>
                </a:solidFill>
                <a:effectLst/>
                <a:uLnTx/>
                <a:uFillTx/>
                <a:latin typeface="Arial" panose="020B0604020202020204"/>
                <a:ea typeface="+mn-ea"/>
                <a:cs typeface="+mn-cs"/>
              </a:rPr>
              <a:t>-1%</a:t>
            </a:r>
          </a:p>
        </p:txBody>
      </p:sp>
      <p:cxnSp>
        <p:nvCxnSpPr>
          <p:cNvPr id="78" name="Straight Connector 77"/>
          <p:cNvCxnSpPr/>
          <p:nvPr/>
        </p:nvCxnSpPr>
        <p:spPr>
          <a:xfrm flipH="1">
            <a:off x="5386380" y="5576487"/>
            <a:ext cx="3023927" cy="1693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flipV="1">
            <a:off x="5394733" y="4573366"/>
            <a:ext cx="3011418" cy="146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flipV="1">
            <a:off x="5394733" y="3634972"/>
            <a:ext cx="2987810" cy="6322"/>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5424745" y="2603966"/>
            <a:ext cx="2981406" cy="533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661493" y="4641796"/>
            <a:ext cx="2761087"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213A8F"/>
                </a:solidFill>
                <a:effectLst/>
                <a:uLnTx/>
                <a:uFillTx/>
                <a:latin typeface="Arial" panose="020B0604020202020204"/>
                <a:ea typeface="+mn-ea"/>
                <a:cs typeface="+mn-cs"/>
              </a:rPr>
              <a:t>Antalet personer som får sjukdagpenning har ökat snabbare än i resten av Finland och penningen är på en högre nivå. </a:t>
            </a:r>
            <a:endParaRPr kumimoji="0" lang="fi-FI" sz="1300" b="0" i="0" u="none" strike="noStrike" kern="1200" cap="none" spc="0" normalizeH="0" baseline="0" noProof="0">
              <a:ln>
                <a:noFill/>
              </a:ln>
              <a:solidFill>
                <a:srgbClr val="213A8F"/>
              </a:solidFill>
              <a:effectLst/>
              <a:uLnTx/>
              <a:uFillTx/>
              <a:latin typeface="Arial" panose="020B0604020202020204"/>
              <a:ea typeface="+mn-ea"/>
              <a:cs typeface="+mn-cs"/>
            </a:endParaRPr>
          </a:p>
        </p:txBody>
      </p:sp>
      <p:pic>
        <p:nvPicPr>
          <p:cNvPr id="83" name="Kuva 96" descr="Stetoskooppi">
            <a:extLst>
              <a:ext uri="{FF2B5EF4-FFF2-40B4-BE49-F238E27FC236}">
                <a16:creationId xmlns:a16="http://schemas.microsoft.com/office/drawing/2014/main" id="{4E53AE21-D5A1-4860-AA96-17DB6D96DC30}"/>
              </a:ext>
            </a:extLst>
          </p:cNvPr>
          <p:cNvPicPr>
            <a:picLocks noChangeAspect="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205948" y="1781383"/>
            <a:ext cx="527271" cy="527271"/>
          </a:xfrm>
          <a:prstGeom prst="rect">
            <a:avLst/>
          </a:prstGeom>
        </p:spPr>
      </p:pic>
      <p:pic>
        <p:nvPicPr>
          <p:cNvPr id="84" name="Kuva 98" descr="Hammas">
            <a:extLst>
              <a:ext uri="{FF2B5EF4-FFF2-40B4-BE49-F238E27FC236}">
                <a16:creationId xmlns:a16="http://schemas.microsoft.com/office/drawing/2014/main" id="{22F0C470-4998-4394-8118-F9EA61006B0E}"/>
              </a:ext>
            </a:extLst>
          </p:cNvPr>
          <p:cNvPicPr>
            <a:picLocks noChangeAspect="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67529" y="2089290"/>
            <a:ext cx="527271" cy="527271"/>
          </a:xfrm>
          <a:prstGeom prst="rect">
            <a:avLst/>
          </a:prstGeom>
        </p:spPr>
      </p:pic>
      <p:sp>
        <p:nvSpPr>
          <p:cNvPr id="85" name="TextBox 84"/>
          <p:cNvSpPr txBox="1"/>
          <p:nvPr/>
        </p:nvSpPr>
        <p:spPr>
          <a:xfrm>
            <a:off x="4848156" y="1537186"/>
            <a:ext cx="1554687"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213A8F"/>
                </a:solidFill>
                <a:effectLst/>
                <a:uLnTx/>
                <a:uFillTx/>
                <a:latin typeface="Arial" panose="020B0604020202020204"/>
                <a:ea typeface="+mn-ea"/>
                <a:cs typeface="+mn-cs"/>
              </a:rPr>
              <a:t>Antalet läkarbesök är oförändrat, medan siffran sjunker i övriga Finland. </a:t>
            </a:r>
            <a:endParaRPr kumimoji="0" lang="fi-FI" sz="12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86" name="TextBox 85"/>
          <p:cNvSpPr txBox="1"/>
          <p:nvPr/>
        </p:nvSpPr>
        <p:spPr>
          <a:xfrm>
            <a:off x="7061437" y="1642414"/>
            <a:ext cx="148368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213A8F"/>
                </a:solidFill>
                <a:effectLst/>
                <a:uLnTx/>
                <a:uFillTx/>
                <a:latin typeface="Arial" panose="020B0604020202020204"/>
                <a:ea typeface="+mn-ea"/>
                <a:cs typeface="+mn-cs"/>
              </a:rPr>
              <a:t>Besöken inom munhälsovården har minskat klart under </a:t>
            </a:r>
            <a:r>
              <a:rPr kumimoji="0" lang="sv-SE" sz="1200" b="0" i="0" u="none" strike="noStrike" kern="1200" cap="none" spc="0" normalizeH="0" baseline="0" noProof="0" err="1">
                <a:ln>
                  <a:noFill/>
                </a:ln>
                <a:solidFill>
                  <a:srgbClr val="213A8F"/>
                </a:solidFill>
                <a:effectLst/>
                <a:uLnTx/>
                <a:uFillTx/>
                <a:latin typeface="Arial" panose="020B0604020202020204"/>
                <a:ea typeface="+mn-ea"/>
                <a:cs typeface="+mn-cs"/>
              </a:rPr>
              <a:t>coronapandemin</a:t>
            </a:r>
            <a:r>
              <a:rPr kumimoji="0" lang="sv-SE" sz="1200" b="0" i="0" u="none" strike="noStrike" kern="1200" cap="none" spc="0" normalizeH="0" baseline="0" noProof="0">
                <a:ln>
                  <a:noFill/>
                </a:ln>
                <a:solidFill>
                  <a:srgbClr val="213A8F"/>
                </a:solidFill>
                <a:effectLst/>
                <a:uLnTx/>
                <a:uFillTx/>
                <a:latin typeface="Arial" panose="020B0604020202020204"/>
                <a:ea typeface="+mn-ea"/>
                <a:cs typeface="+mn-cs"/>
              </a:rPr>
              <a:t>. </a:t>
            </a:r>
            <a:endParaRPr kumimoji="0" lang="fi-FI" sz="1200" b="0" i="0" u="none" strike="noStrike" kern="1200" cap="none" spc="0" normalizeH="0" baseline="0" noProof="0">
              <a:ln>
                <a:noFill/>
              </a:ln>
              <a:solidFill>
                <a:srgbClr val="213A8F"/>
              </a:solidFill>
              <a:effectLst/>
              <a:uLnTx/>
              <a:uFillTx/>
              <a:latin typeface="Arial" panose="020B0604020202020204"/>
              <a:ea typeface="+mn-ea"/>
              <a:cs typeface="+mn-cs"/>
            </a:endParaRPr>
          </a:p>
        </p:txBody>
      </p:sp>
      <p:pic>
        <p:nvPicPr>
          <p:cNvPr id="87" name="Kuva 6" descr="Labyrintti">
            <a:extLst>
              <a:ext uri="{FF2B5EF4-FFF2-40B4-BE49-F238E27FC236}">
                <a16:creationId xmlns:a16="http://schemas.microsoft.com/office/drawing/2014/main" id="{B95C5682-A325-4407-8FF8-9B9FDEFE06C0}"/>
              </a:ext>
            </a:extLst>
          </p:cNvPr>
          <p:cNvPicPr>
            <a:picLocks noChangeAspect="1"/>
          </p:cNvPicPr>
          <p:nvPr/>
        </p:nvPicPr>
        <p:blipFill>
          <a:blip r:embed="rId1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90726" y="5643025"/>
            <a:ext cx="914400" cy="914400"/>
          </a:xfrm>
          <a:prstGeom prst="rect">
            <a:avLst/>
          </a:prstGeom>
        </p:spPr>
      </p:pic>
      <p:sp>
        <p:nvSpPr>
          <p:cNvPr id="88" name="TextBox 87"/>
          <p:cNvSpPr txBox="1"/>
          <p:nvPr/>
        </p:nvSpPr>
        <p:spPr>
          <a:xfrm>
            <a:off x="1899594" y="3686279"/>
            <a:ext cx="3050951"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213A8F"/>
                </a:solidFill>
                <a:effectLst/>
                <a:uLnTx/>
                <a:uFillTx/>
                <a:latin typeface="Arial" panose="020B0604020202020204"/>
                <a:ea typeface="+mn-ea"/>
                <a:cs typeface="+mn-cs"/>
              </a:rPr>
              <a:t>Under </a:t>
            </a:r>
            <a:r>
              <a:rPr kumimoji="0" lang="sv-SE" sz="1200" b="0" i="0" u="none" strike="noStrike" kern="1200" cap="none" spc="0" normalizeH="0" baseline="0" noProof="0" err="1">
                <a:ln>
                  <a:noFill/>
                </a:ln>
                <a:solidFill>
                  <a:srgbClr val="213A8F"/>
                </a:solidFill>
                <a:effectLst/>
                <a:uLnTx/>
                <a:uFillTx/>
                <a:latin typeface="Arial" panose="020B0604020202020204"/>
                <a:ea typeface="+mn-ea"/>
                <a:cs typeface="+mn-cs"/>
              </a:rPr>
              <a:t>coronapandemin</a:t>
            </a:r>
            <a:r>
              <a:rPr kumimoji="0" lang="sv-SE" sz="1200" b="0" i="0" u="none" strike="noStrike" kern="1200" cap="none" spc="0" normalizeH="0" baseline="0" noProof="0">
                <a:ln>
                  <a:noFill/>
                </a:ln>
                <a:solidFill>
                  <a:srgbClr val="213A8F"/>
                </a:solidFill>
                <a:effectLst/>
                <a:uLnTx/>
                <a:uFillTx/>
                <a:latin typeface="Arial" panose="020B0604020202020204"/>
                <a:ea typeface="+mn-ea"/>
                <a:cs typeface="+mn-cs"/>
              </a:rPr>
              <a:t> har ångesten ökat, speciellt hos flickor. En alarmerande stor del av de unga upplever att deras hälsotillstånd är medelmåttigt eller dåligt. </a:t>
            </a:r>
            <a:endParaRPr kumimoji="0" lang="fi-FI" sz="12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90" name="TextBox 89"/>
          <p:cNvSpPr txBox="1"/>
          <p:nvPr/>
        </p:nvSpPr>
        <p:spPr>
          <a:xfrm>
            <a:off x="5117840" y="2761905"/>
            <a:ext cx="267323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213A8F"/>
                </a:solidFill>
                <a:effectLst/>
                <a:uLnTx/>
                <a:uFillTx/>
                <a:latin typeface="Arial" panose="020B0604020202020204"/>
                <a:ea typeface="+mn-ea"/>
                <a:cs typeface="+mn-cs"/>
              </a:rPr>
              <a:t>11 % av 18–24-åringarna i Österbotten löper en (ökad) risk att marginaliseras. </a:t>
            </a:r>
            <a:endParaRPr kumimoji="0" lang="fi-FI" sz="1400" b="0" i="0" u="none" strike="noStrike" kern="1200" cap="none" spc="0" normalizeH="0" baseline="0" noProof="0">
              <a:ln>
                <a:noFill/>
              </a:ln>
              <a:solidFill>
                <a:srgbClr val="213A8F"/>
              </a:solidFill>
              <a:effectLst/>
              <a:uLnTx/>
              <a:uFillTx/>
              <a:latin typeface="Arial" panose="020B0604020202020204"/>
              <a:ea typeface="+mn-ea"/>
              <a:cs typeface="+mn-cs"/>
            </a:endParaRPr>
          </a:p>
        </p:txBody>
      </p:sp>
      <p:pic>
        <p:nvPicPr>
          <p:cNvPr id="91" name="Kuva 56" descr="Kävely">
            <a:extLst>
              <a:ext uri="{FF2B5EF4-FFF2-40B4-BE49-F238E27FC236}">
                <a16:creationId xmlns:a16="http://schemas.microsoft.com/office/drawing/2014/main" id="{810E8FF4-21B2-434B-8F6F-4DDA118798A5}"/>
              </a:ext>
            </a:extLst>
          </p:cNvPr>
          <p:cNvPicPr>
            <a:picLocks noChangeAspect="1"/>
          </p:cNvPicPr>
          <p:nvPr/>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74997" y="3731439"/>
            <a:ext cx="732996" cy="732996"/>
          </a:xfrm>
          <a:prstGeom prst="rect">
            <a:avLst/>
          </a:prstGeom>
        </p:spPr>
      </p:pic>
      <p:sp>
        <p:nvSpPr>
          <p:cNvPr id="92" name="TextBox 91"/>
          <p:cNvSpPr txBox="1"/>
          <p:nvPr/>
        </p:nvSpPr>
        <p:spPr>
          <a:xfrm>
            <a:off x="5671511" y="3766204"/>
            <a:ext cx="267323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213A8F"/>
                </a:solidFill>
                <a:effectLst/>
                <a:uLnTx/>
                <a:uFillTx/>
                <a:latin typeface="Arial" panose="020B0604020202020204"/>
                <a:ea typeface="+mn-ea"/>
                <a:cs typeface="+mn-cs"/>
              </a:rPr>
              <a:t>Förekomsten av sjukdomar i stöd- och rörelseorganen är mindre än i resten av Finland. </a:t>
            </a:r>
            <a:endParaRPr kumimoji="0" lang="fi-FI" sz="1400" b="0" i="0" u="none" strike="noStrike" kern="1200" cap="none" spc="0" normalizeH="0" baseline="0" noProof="0">
              <a:ln>
                <a:noFill/>
              </a:ln>
              <a:solidFill>
                <a:srgbClr val="213A8F"/>
              </a:solidFill>
              <a:effectLst/>
              <a:uLnTx/>
              <a:uFillTx/>
              <a:latin typeface="Arial" panose="020B0604020202020204"/>
              <a:ea typeface="+mn-ea"/>
              <a:cs typeface="+mn-cs"/>
            </a:endParaRPr>
          </a:p>
        </p:txBody>
      </p:sp>
      <p:pic>
        <p:nvPicPr>
          <p:cNvPr id="93" name="Kuva 76" descr="Kolikkoja">
            <a:extLst>
              <a:ext uri="{FF2B5EF4-FFF2-40B4-BE49-F238E27FC236}">
                <a16:creationId xmlns:a16="http://schemas.microsoft.com/office/drawing/2014/main" id="{ABD1B15E-F854-41D7-99D7-30AD0BD93BFF}"/>
              </a:ext>
            </a:extLst>
          </p:cNvPr>
          <p:cNvPicPr>
            <a:picLocks noChangeAspect="1"/>
          </p:cNvPicPr>
          <p:nvPr/>
        </p:nvPicPr>
        <p:blipFill>
          <a:blip r:embed="rId1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76614" y="4819164"/>
            <a:ext cx="633756" cy="633756"/>
          </a:xfrm>
          <a:prstGeom prst="rect">
            <a:avLst/>
          </a:prstGeom>
        </p:spPr>
      </p:pic>
      <p:sp>
        <p:nvSpPr>
          <p:cNvPr id="53" name="TextBox 52"/>
          <p:cNvSpPr txBox="1"/>
          <p:nvPr/>
        </p:nvSpPr>
        <p:spPr>
          <a:xfrm>
            <a:off x="11065029" y="1014983"/>
            <a:ext cx="95873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white"/>
                </a:solidFill>
                <a:effectLst/>
                <a:uLnTx/>
                <a:uFillTx/>
                <a:latin typeface="Arial" panose="020B0604020202020204"/>
                <a:ea typeface="+mn-ea"/>
                <a:cs typeface="+mn-cs"/>
              </a:rPr>
              <a:t>2030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white"/>
                </a:solidFill>
                <a:effectLst/>
                <a:uLnTx/>
                <a:uFillTx/>
                <a:latin typeface="Arial" panose="020B0604020202020204"/>
                <a:ea typeface="+mn-ea"/>
                <a:cs typeface="+mn-cs"/>
              </a:rPr>
              <a:t>+10%</a:t>
            </a:r>
          </a:p>
        </p:txBody>
      </p:sp>
      <p:cxnSp>
        <p:nvCxnSpPr>
          <p:cNvPr id="57" name="Straight Connector 56"/>
          <p:cNvCxnSpPr/>
          <p:nvPr/>
        </p:nvCxnSpPr>
        <p:spPr>
          <a:xfrm flipH="1">
            <a:off x="9151662" y="5576487"/>
            <a:ext cx="3023927" cy="1693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9160015" y="4573366"/>
            <a:ext cx="3011418" cy="146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9160015" y="3634972"/>
            <a:ext cx="2987810" cy="6322"/>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9190027" y="2603966"/>
            <a:ext cx="2981406" cy="533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pic>
        <p:nvPicPr>
          <p:cNvPr id="67" name="Kuva 92" descr="Lääketieteellinen">
            <a:extLst>
              <a:ext uri="{FF2B5EF4-FFF2-40B4-BE49-F238E27FC236}">
                <a16:creationId xmlns:a16="http://schemas.microsoft.com/office/drawing/2014/main" id="{F8C864E5-3B7E-478A-BC82-701F38291325}"/>
              </a:ext>
            </a:extLst>
          </p:cNvPr>
          <p:cNvPicPr>
            <a:picLocks noChangeAspect="1"/>
          </p:cNvPicPr>
          <p:nvPr/>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601505" y="1861490"/>
            <a:ext cx="707896" cy="707896"/>
          </a:xfrm>
          <a:prstGeom prst="rect">
            <a:avLst/>
          </a:prstGeom>
        </p:spPr>
      </p:pic>
      <p:sp>
        <p:nvSpPr>
          <p:cNvPr id="68" name="TextBox 67"/>
          <p:cNvSpPr txBox="1"/>
          <p:nvPr/>
        </p:nvSpPr>
        <p:spPr>
          <a:xfrm>
            <a:off x="9281290" y="1676446"/>
            <a:ext cx="2835810"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213A8F"/>
                </a:solidFill>
                <a:effectLst/>
                <a:uLnTx/>
                <a:uFillTx/>
                <a:latin typeface="Arial" panose="020B0604020202020204"/>
                <a:ea typeface="+mn-ea"/>
                <a:cs typeface="+mn-cs"/>
              </a:rPr>
              <a:t>Den service som används mest är den tyngre arten (serviceboende med heldygnsomsorg)</a:t>
            </a:r>
            <a:endParaRPr kumimoji="0" lang="fi-FI" sz="1400" b="0" i="0" u="none" strike="noStrike" kern="1200" cap="none" spc="0" normalizeH="0" baseline="0" noProof="0">
              <a:ln>
                <a:noFill/>
              </a:ln>
              <a:solidFill>
                <a:srgbClr val="213A8F"/>
              </a:solidFill>
              <a:effectLst/>
              <a:uLnTx/>
              <a:uFillTx/>
              <a:latin typeface="Arial" panose="020B0604020202020204"/>
              <a:ea typeface="+mn-ea"/>
              <a:cs typeface="+mn-cs"/>
            </a:endParaRPr>
          </a:p>
        </p:txBody>
      </p:sp>
      <p:pic>
        <p:nvPicPr>
          <p:cNvPr id="71" name="Kuva 44" descr="Leposohva">
            <a:extLst>
              <a:ext uri="{FF2B5EF4-FFF2-40B4-BE49-F238E27FC236}">
                <a16:creationId xmlns:a16="http://schemas.microsoft.com/office/drawing/2014/main" id="{6EF58224-7D58-4445-8892-CB757F2AC946}"/>
              </a:ext>
            </a:extLst>
          </p:cNvPr>
          <p:cNvPicPr>
            <a:picLocks noChangeAspect="1"/>
          </p:cNvPicPr>
          <p:nvPr/>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205789" y="2946451"/>
            <a:ext cx="619038" cy="619038"/>
          </a:xfrm>
          <a:prstGeom prst="rect">
            <a:avLst/>
          </a:prstGeom>
        </p:spPr>
      </p:pic>
      <p:pic>
        <p:nvPicPr>
          <p:cNvPr id="76" name="Kuva 46" descr="Lamppu">
            <a:extLst>
              <a:ext uri="{FF2B5EF4-FFF2-40B4-BE49-F238E27FC236}">
                <a16:creationId xmlns:a16="http://schemas.microsoft.com/office/drawing/2014/main" id="{0322BF6B-BB24-44C4-83F4-FF7AA0FD5A6E}"/>
              </a:ext>
            </a:extLst>
          </p:cNvPr>
          <p:cNvPicPr>
            <a:picLocks noChangeAspect="1"/>
          </p:cNvPicPr>
          <p:nvPr/>
        </p:nvPicPr>
        <p:blipFill>
          <a:blip r:embed="rId1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644505" y="2823067"/>
            <a:ext cx="498408" cy="498408"/>
          </a:xfrm>
          <a:prstGeom prst="rect">
            <a:avLst/>
          </a:prstGeom>
        </p:spPr>
      </p:pic>
      <p:sp>
        <p:nvSpPr>
          <p:cNvPr id="94" name="TextBox 93"/>
          <p:cNvSpPr txBox="1"/>
          <p:nvPr/>
        </p:nvSpPr>
        <p:spPr>
          <a:xfrm>
            <a:off x="8754873" y="2672937"/>
            <a:ext cx="2394587"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213A8F"/>
                </a:solidFill>
                <a:effectLst/>
                <a:uLnTx/>
                <a:uFillTx/>
                <a:latin typeface="Arial" panose="020B0604020202020204"/>
                <a:ea typeface="+mn-ea"/>
                <a:cs typeface="+mn-cs"/>
              </a:rPr>
              <a:t>I jämförelse med resten av Finland bor färre av Österbottens över 75-åringar hemma. </a:t>
            </a:r>
            <a:endParaRPr kumimoji="0" lang="fi-FI" sz="13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98" name="TextBox 97"/>
          <p:cNvSpPr txBox="1"/>
          <p:nvPr/>
        </p:nvSpPr>
        <p:spPr>
          <a:xfrm>
            <a:off x="9281290" y="3641814"/>
            <a:ext cx="283581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srgbClr val="213A8F"/>
                </a:solidFill>
                <a:effectLst/>
                <a:uLnTx/>
                <a:uFillTx/>
                <a:latin typeface="Arial" panose="020B0604020202020204"/>
                <a:ea typeface="+mn-ea"/>
                <a:cs typeface="+mn-cs"/>
              </a:rPr>
              <a:t>Över 75-åringarna i Österbotten rör på sig mindre. Förekomsten av övervikt är aningen större än i samma åldersgrupp i resten av Finland.</a:t>
            </a:r>
            <a:endParaRPr kumimoji="0" lang="fi-FI" sz="1200" b="0" i="0" u="none" strike="noStrike" kern="1200" cap="none" spc="0" normalizeH="0" baseline="0" noProof="0">
              <a:ln>
                <a:noFill/>
              </a:ln>
              <a:solidFill>
                <a:srgbClr val="213A8F"/>
              </a:solidFill>
              <a:effectLst/>
              <a:uLnTx/>
              <a:uFillTx/>
              <a:latin typeface="Arial" panose="020B0604020202020204"/>
              <a:ea typeface="+mn-ea"/>
              <a:cs typeface="+mn-cs"/>
            </a:endParaRPr>
          </a:p>
        </p:txBody>
      </p:sp>
      <p:pic>
        <p:nvPicPr>
          <p:cNvPr id="99" name="Kuva 62" descr="Kysymykset">
            <a:extLst>
              <a:ext uri="{FF2B5EF4-FFF2-40B4-BE49-F238E27FC236}">
                <a16:creationId xmlns:a16="http://schemas.microsoft.com/office/drawing/2014/main" id="{94D2F700-6591-474F-AAB7-7A44C246F42F}"/>
              </a:ext>
            </a:extLst>
          </p:cNvPr>
          <p:cNvPicPr>
            <a:picLocks noChangeAspect="1"/>
          </p:cNvPicPr>
          <p:nvPr/>
        </p:nvPicPr>
        <p:blipFill>
          <a:blip r:embed="rId1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520337" y="4678279"/>
            <a:ext cx="729363" cy="729363"/>
          </a:xfrm>
          <a:prstGeom prst="rect">
            <a:avLst/>
          </a:prstGeom>
        </p:spPr>
      </p:pic>
      <p:sp>
        <p:nvSpPr>
          <p:cNvPr id="100" name="TextBox 99"/>
          <p:cNvSpPr txBox="1"/>
          <p:nvPr/>
        </p:nvSpPr>
        <p:spPr>
          <a:xfrm>
            <a:off x="9160015" y="4546677"/>
            <a:ext cx="3011418" cy="10926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213A8F"/>
                </a:solidFill>
                <a:effectLst/>
                <a:uLnTx/>
                <a:uFillTx/>
                <a:latin typeface="Arial" panose="020B0604020202020204"/>
                <a:ea typeface="+mn-ea"/>
                <a:cs typeface="+mn-cs"/>
              </a:rPr>
              <a:t>Klienter inom hemvården och de som får omsorg dygnet runt har en aning bättre kognitiv och fysisk funktionsförmåga än klienter i övriga landet.* </a:t>
            </a:r>
            <a:endParaRPr kumimoji="0" lang="fi-FI" sz="1300" b="0" i="0" u="none" strike="noStrike" kern="1200" cap="none" spc="0" normalizeH="0" baseline="0" noProof="0">
              <a:ln>
                <a:noFill/>
              </a:ln>
              <a:solidFill>
                <a:srgbClr val="213A8F"/>
              </a:solidFill>
              <a:effectLst/>
              <a:uLnTx/>
              <a:uFillTx/>
              <a:latin typeface="Arial" panose="020B0604020202020204"/>
              <a:ea typeface="+mn-ea"/>
              <a:cs typeface="+mn-cs"/>
            </a:endParaRPr>
          </a:p>
        </p:txBody>
      </p:sp>
      <p:pic>
        <p:nvPicPr>
          <p:cNvPr id="101" name="Kuva 4" descr="Palapelin palat">
            <a:extLst>
              <a:ext uri="{FF2B5EF4-FFF2-40B4-BE49-F238E27FC236}">
                <a16:creationId xmlns:a16="http://schemas.microsoft.com/office/drawing/2014/main" id="{6D7C1ACA-8147-4D30-928E-E25E1C9B8290}"/>
              </a:ext>
            </a:extLst>
          </p:cNvPr>
          <p:cNvPicPr>
            <a:picLocks noChangeAspect="1"/>
          </p:cNvPicPr>
          <p:nvPr/>
        </p:nvPicPr>
        <p:blipFill>
          <a:blip r:embed="rId1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581411" y="5683336"/>
            <a:ext cx="748083" cy="748083"/>
          </a:xfrm>
          <a:prstGeom prst="rect">
            <a:avLst/>
          </a:prstGeom>
        </p:spPr>
      </p:pic>
      <p:sp>
        <p:nvSpPr>
          <p:cNvPr id="102" name="TextBox 101"/>
          <p:cNvSpPr txBox="1"/>
          <p:nvPr/>
        </p:nvSpPr>
        <p:spPr>
          <a:xfrm>
            <a:off x="9327964" y="5723445"/>
            <a:ext cx="2672224"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300" b="0" i="0" u="none" strike="noStrike" kern="1200" cap="none" spc="0" normalizeH="0" baseline="0" noProof="0">
                <a:ln>
                  <a:noFill/>
                </a:ln>
                <a:solidFill>
                  <a:srgbClr val="213A8F"/>
                </a:solidFill>
                <a:effectLst/>
                <a:uLnTx/>
                <a:uFillTx/>
                <a:latin typeface="Arial" panose="020B0604020202020204"/>
                <a:ea typeface="+mn-ea"/>
                <a:cs typeface="+mn-cs"/>
              </a:rPr>
              <a:t>Vanligare med </a:t>
            </a:r>
            <a:r>
              <a:rPr kumimoji="0" lang="sv-SE" sz="1300" b="0" i="0" u="none" strike="noStrike" kern="1200" cap="none" spc="0" normalizeH="0" baseline="0" noProof="0" err="1">
                <a:ln>
                  <a:noFill/>
                </a:ln>
                <a:solidFill>
                  <a:srgbClr val="213A8F"/>
                </a:solidFill>
                <a:effectLst/>
                <a:uLnTx/>
                <a:uFillTx/>
                <a:latin typeface="Arial" panose="020B0604020202020204"/>
                <a:ea typeface="+mn-ea"/>
                <a:cs typeface="+mn-cs"/>
              </a:rPr>
              <a:t>polyfarmaci</a:t>
            </a:r>
            <a:r>
              <a:rPr kumimoji="0" lang="sv-SE" sz="1300" b="0" i="0" u="none" strike="noStrike" kern="1200" cap="none" spc="0" normalizeH="0" baseline="0" noProof="0">
                <a:ln>
                  <a:noFill/>
                </a:ln>
                <a:solidFill>
                  <a:srgbClr val="213A8F"/>
                </a:solidFill>
                <a:effectLst/>
                <a:uLnTx/>
                <a:uFillTx/>
                <a:latin typeface="Arial" panose="020B0604020202020204"/>
                <a:ea typeface="+mn-ea"/>
                <a:cs typeface="+mn-cs"/>
              </a:rPr>
              <a:t> bland hemvårdens klienter. Inom omsorg dygnet runt är förekomsten av trycksår större. </a:t>
            </a:r>
            <a:endParaRPr kumimoji="0" lang="fi-FI" sz="1300" b="0" i="0" u="none" strike="noStrike" kern="1200" cap="none" spc="0" normalizeH="0" baseline="0" noProof="0">
              <a:ln>
                <a:noFill/>
              </a:ln>
              <a:solidFill>
                <a:srgbClr val="213A8F"/>
              </a:solidFill>
              <a:effectLst/>
              <a:uLnTx/>
              <a:uFillTx/>
              <a:latin typeface="Arial" panose="020B0604020202020204"/>
              <a:ea typeface="+mn-ea"/>
              <a:cs typeface="+mn-cs"/>
            </a:endParaRPr>
          </a:p>
        </p:txBody>
      </p:sp>
      <p:pic>
        <p:nvPicPr>
          <p:cNvPr id="103" name="Kuva 98" descr="Skaalaus">
            <a:extLst>
              <a:ext uri="{FF2B5EF4-FFF2-40B4-BE49-F238E27FC236}">
                <a16:creationId xmlns:a16="http://schemas.microsoft.com/office/drawing/2014/main" id="{2892CE97-7477-4212-990D-75C5365EB637}"/>
              </a:ext>
            </a:extLst>
          </p:cNvPr>
          <p:cNvPicPr>
            <a:picLocks noChangeAspect="1"/>
          </p:cNvPicPr>
          <p:nvPr/>
        </p:nvPicPr>
        <p:blipFill>
          <a:blip r:embed="rId20"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549424" y="3732400"/>
            <a:ext cx="732035" cy="732035"/>
          </a:xfrm>
          <a:prstGeom prst="rect">
            <a:avLst/>
          </a:prstGeom>
        </p:spPr>
      </p:pic>
      <p:pic>
        <p:nvPicPr>
          <p:cNvPr id="104" name="Kuva 112" descr="Mykistetty kaiutin">
            <a:extLst>
              <a:ext uri="{FF2B5EF4-FFF2-40B4-BE49-F238E27FC236}">
                <a16:creationId xmlns:a16="http://schemas.microsoft.com/office/drawing/2014/main" id="{16A8F662-299A-43C8-A1FA-149D38D42445}"/>
              </a:ext>
            </a:extLst>
          </p:cNvPr>
          <p:cNvPicPr>
            <a:picLocks noChangeAspect="1"/>
          </p:cNvPicPr>
          <p:nvPr/>
        </p:nvPicPr>
        <p:blipFill>
          <a:blip r:embed="rId2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601373" y="2773845"/>
            <a:ext cx="714784" cy="714784"/>
          </a:xfrm>
          <a:prstGeom prst="rect">
            <a:avLst/>
          </a:prstGeom>
        </p:spPr>
      </p:pic>
      <p:sp>
        <p:nvSpPr>
          <p:cNvPr id="3" name="textruta 2"/>
          <p:cNvSpPr txBox="1"/>
          <p:nvPr/>
        </p:nvSpPr>
        <p:spPr>
          <a:xfrm>
            <a:off x="1126792" y="6596555"/>
            <a:ext cx="40159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srgbClr val="213A8F"/>
                </a:solidFill>
                <a:effectLst/>
                <a:uLnTx/>
                <a:uFillTx/>
                <a:latin typeface="Arial" panose="020B0604020202020204"/>
                <a:ea typeface="+mn-ea"/>
                <a:cs typeface="+mn-cs"/>
              </a:rPr>
              <a:t>Källor: THL, Statistikcentralen, RAI*</a:t>
            </a:r>
            <a:endParaRPr kumimoji="0" lang="sv-FI" sz="1100" b="0" i="0" u="none" strike="noStrike" kern="1200" cap="none" spc="0" normalizeH="0" baseline="0" noProof="0">
              <a:ln>
                <a:noFill/>
              </a:ln>
              <a:solidFill>
                <a:srgbClr val="213A8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242559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a:xfrm>
            <a:off x="1700991" y="223369"/>
            <a:ext cx="4491680" cy="841312"/>
          </a:xfrm>
        </p:spPr>
        <p:txBody>
          <a:bodyPr/>
          <a:lstStyle/>
          <a:p>
            <a:r>
              <a:rPr lang="fi-FI" err="1"/>
              <a:t>Innehåll</a:t>
            </a:r>
            <a:endParaRPr lang="fi-FI"/>
          </a:p>
        </p:txBody>
      </p:sp>
      <p:sp>
        <p:nvSpPr>
          <p:cNvPr id="7" name="Sisällön paikkamerkki 6"/>
          <p:cNvSpPr>
            <a:spLocks noGrp="1"/>
          </p:cNvSpPr>
          <p:nvPr>
            <p:ph sz="half" idx="1"/>
          </p:nvPr>
        </p:nvSpPr>
        <p:spPr>
          <a:xfrm>
            <a:off x="1358283" y="1136762"/>
            <a:ext cx="5166291" cy="5564075"/>
          </a:xfrm>
        </p:spPr>
        <p:txBody>
          <a:bodyPr vert="horz" lIns="91440" tIns="45720" rIns="91440" bIns="45720" rtlCol="0" anchor="t">
            <a:normAutofit fontScale="62500" lnSpcReduction="20000"/>
          </a:bodyPr>
          <a:lstStyle/>
          <a:p>
            <a:pPr marL="0" indent="0">
              <a:buNone/>
            </a:pPr>
            <a:r>
              <a:rPr lang="fi-FI"/>
              <a:t>1. </a:t>
            </a:r>
            <a:r>
              <a:rPr lang="fi-FI" err="1"/>
              <a:t>Österbottens</a:t>
            </a:r>
            <a:r>
              <a:rPr lang="fi-FI"/>
              <a:t> </a:t>
            </a:r>
            <a:r>
              <a:rPr lang="fi-FI" err="1"/>
              <a:t>välfärdsområde</a:t>
            </a:r>
            <a:r>
              <a:rPr lang="fi-FI"/>
              <a:t> </a:t>
            </a:r>
          </a:p>
          <a:p>
            <a:pPr marL="0" indent="0">
              <a:buNone/>
            </a:pPr>
            <a:r>
              <a:rPr lang="fi-FI"/>
              <a:t>	</a:t>
            </a:r>
            <a:r>
              <a:rPr lang="fi-FI" err="1"/>
              <a:t>Vad</a:t>
            </a:r>
            <a:r>
              <a:rPr lang="fi-FI"/>
              <a:t> </a:t>
            </a:r>
            <a:r>
              <a:rPr lang="fi-FI" err="1"/>
              <a:t>ingår</a:t>
            </a:r>
            <a:r>
              <a:rPr lang="fi-FI"/>
              <a:t> i </a:t>
            </a:r>
            <a:r>
              <a:rPr lang="fi-FI" err="1"/>
              <a:t>Österbottens</a:t>
            </a:r>
            <a:r>
              <a:rPr lang="fi-FI"/>
              <a:t> </a:t>
            </a:r>
            <a:r>
              <a:rPr lang="fi-FI" err="1"/>
              <a:t>välfärdsområde</a:t>
            </a:r>
            <a:r>
              <a:rPr lang="fi-FI"/>
              <a:t>?</a:t>
            </a:r>
          </a:p>
          <a:p>
            <a:pPr marL="0" indent="0">
              <a:buNone/>
            </a:pPr>
            <a:r>
              <a:rPr lang="fi-FI"/>
              <a:t>	Strategi</a:t>
            </a:r>
          </a:p>
          <a:p>
            <a:pPr marL="0" indent="0">
              <a:buNone/>
            </a:pPr>
            <a:r>
              <a:rPr lang="fi-FI"/>
              <a:t>	</a:t>
            </a:r>
            <a:r>
              <a:rPr lang="fi-FI" err="1"/>
              <a:t>Serviceproduktionsmodell</a:t>
            </a:r>
            <a:r>
              <a:rPr lang="fi-FI"/>
              <a:t> </a:t>
            </a:r>
            <a:r>
              <a:rPr lang="fi-FI" err="1"/>
              <a:t>och</a:t>
            </a:r>
            <a:r>
              <a:rPr lang="fi-FI"/>
              <a:t>  </a:t>
            </a:r>
            <a:r>
              <a:rPr lang="fi-FI" err="1"/>
              <a:t>huvudprocesser</a:t>
            </a:r>
            <a:endParaRPr lang="fi-FI" err="1">
              <a:cs typeface="Arial"/>
            </a:endParaRPr>
          </a:p>
          <a:p>
            <a:pPr marL="0" indent="0">
              <a:buNone/>
            </a:pPr>
            <a:r>
              <a:rPr lang="fi-FI"/>
              <a:t>2. </a:t>
            </a:r>
            <a:r>
              <a:rPr lang="fi-FI" err="1"/>
              <a:t>Servicebehov</a:t>
            </a:r>
            <a:r>
              <a:rPr lang="fi-FI"/>
              <a:t> </a:t>
            </a:r>
            <a:r>
              <a:rPr lang="fi-FI" err="1"/>
              <a:t>och</a:t>
            </a:r>
            <a:r>
              <a:rPr lang="fi-FI"/>
              <a:t> </a:t>
            </a:r>
            <a:r>
              <a:rPr lang="fi-FI" err="1"/>
              <a:t>service</a:t>
            </a:r>
            <a:r>
              <a:rPr lang="fi-FI"/>
              <a:t> – </a:t>
            </a:r>
            <a:r>
              <a:rPr lang="fi-FI" err="1"/>
              <a:t>mål</a:t>
            </a:r>
            <a:r>
              <a:rPr lang="fi-FI"/>
              <a:t> för </a:t>
            </a:r>
            <a:r>
              <a:rPr lang="fi-FI" err="1"/>
              <a:t>år</a:t>
            </a:r>
            <a:r>
              <a:rPr lang="fi-FI"/>
              <a:t> 2025 </a:t>
            </a:r>
          </a:p>
          <a:p>
            <a:pPr marL="0" indent="0">
              <a:buNone/>
            </a:pPr>
            <a:r>
              <a:rPr lang="fi-FI"/>
              <a:t>	</a:t>
            </a:r>
            <a:r>
              <a:rPr lang="fi-FI" err="1"/>
              <a:t>Allmänt</a:t>
            </a:r>
            <a:endParaRPr lang="fi-FI"/>
          </a:p>
          <a:p>
            <a:pPr marL="0" indent="0">
              <a:buNone/>
            </a:pPr>
            <a:r>
              <a:rPr lang="fi-FI"/>
              <a:t>	</a:t>
            </a:r>
            <a:r>
              <a:rPr lang="fi-FI" err="1"/>
              <a:t>Barn</a:t>
            </a:r>
            <a:r>
              <a:rPr lang="fi-FI"/>
              <a:t>, </a:t>
            </a:r>
            <a:r>
              <a:rPr lang="fi-FI" err="1"/>
              <a:t>unga</a:t>
            </a:r>
            <a:r>
              <a:rPr lang="fi-FI"/>
              <a:t> </a:t>
            </a:r>
            <a:r>
              <a:rPr lang="fi-FI" err="1"/>
              <a:t>och</a:t>
            </a:r>
            <a:r>
              <a:rPr lang="fi-FI"/>
              <a:t> </a:t>
            </a:r>
            <a:r>
              <a:rPr lang="fi-FI" err="1"/>
              <a:t>familjer</a:t>
            </a:r>
            <a:endParaRPr lang="fi-FI"/>
          </a:p>
          <a:p>
            <a:pPr marL="0" indent="0">
              <a:buNone/>
            </a:pPr>
            <a:r>
              <a:rPr lang="fi-FI"/>
              <a:t>		</a:t>
            </a:r>
            <a:r>
              <a:rPr lang="fi-FI" err="1"/>
              <a:t>Mål</a:t>
            </a:r>
            <a:endParaRPr lang="fi-FI"/>
          </a:p>
          <a:p>
            <a:pPr marL="0" indent="0">
              <a:buNone/>
            </a:pPr>
            <a:r>
              <a:rPr lang="fi-FI"/>
              <a:t>		</a:t>
            </a:r>
            <a:r>
              <a:rPr lang="fi-FI" err="1"/>
              <a:t>Servicestruktur</a:t>
            </a:r>
            <a:endParaRPr lang="fi-FI"/>
          </a:p>
          <a:p>
            <a:pPr marL="0" indent="0">
              <a:buNone/>
            </a:pPr>
            <a:r>
              <a:rPr lang="fi-FI"/>
              <a:t>	</a:t>
            </a:r>
            <a:r>
              <a:rPr lang="fi-FI" err="1"/>
              <a:t>Personer</a:t>
            </a:r>
            <a:r>
              <a:rPr lang="fi-FI"/>
              <a:t> i </a:t>
            </a:r>
            <a:r>
              <a:rPr lang="fi-FI" err="1"/>
              <a:t>arbetsför</a:t>
            </a:r>
            <a:r>
              <a:rPr lang="fi-FI"/>
              <a:t> </a:t>
            </a:r>
            <a:r>
              <a:rPr lang="fi-FI" err="1"/>
              <a:t>ålder</a:t>
            </a:r>
            <a:endParaRPr lang="fi-FI"/>
          </a:p>
          <a:p>
            <a:pPr marL="0" indent="0">
              <a:buNone/>
            </a:pPr>
            <a:r>
              <a:rPr lang="fi-FI"/>
              <a:t>		</a:t>
            </a:r>
            <a:r>
              <a:rPr lang="fi-FI" err="1"/>
              <a:t>Lägesbild</a:t>
            </a:r>
            <a:endParaRPr lang="fi-FI"/>
          </a:p>
          <a:p>
            <a:pPr marL="0" indent="0">
              <a:buNone/>
            </a:pPr>
            <a:r>
              <a:rPr lang="fi-FI"/>
              <a:t>		</a:t>
            </a:r>
            <a:r>
              <a:rPr lang="fi-FI" err="1"/>
              <a:t>Mål</a:t>
            </a:r>
            <a:r>
              <a:rPr lang="fi-FI"/>
              <a:t>		</a:t>
            </a:r>
          </a:p>
          <a:p>
            <a:pPr marL="0" indent="0">
              <a:buNone/>
            </a:pPr>
            <a:r>
              <a:rPr lang="fi-FI"/>
              <a:t>		</a:t>
            </a:r>
            <a:r>
              <a:rPr lang="fi-FI" err="1"/>
              <a:t>Servicestruktur</a:t>
            </a:r>
            <a:endParaRPr lang="fi-FI"/>
          </a:p>
          <a:p>
            <a:pPr marL="0" indent="0">
              <a:buNone/>
            </a:pPr>
            <a:r>
              <a:rPr lang="fi-FI"/>
              <a:t>	</a:t>
            </a:r>
            <a:r>
              <a:rPr lang="fi-FI" err="1"/>
              <a:t>Äldre</a:t>
            </a:r>
            <a:r>
              <a:rPr lang="fi-FI"/>
              <a:t> </a:t>
            </a:r>
            <a:r>
              <a:rPr lang="fi-FI" err="1"/>
              <a:t>personer</a:t>
            </a:r>
            <a:endParaRPr lang="fi-FI"/>
          </a:p>
          <a:p>
            <a:pPr marL="0" indent="0">
              <a:buNone/>
            </a:pPr>
            <a:r>
              <a:rPr lang="fi-FI"/>
              <a:t>		</a:t>
            </a:r>
            <a:r>
              <a:rPr lang="fi-FI" err="1"/>
              <a:t>Lägesbild</a:t>
            </a:r>
            <a:endParaRPr lang="fi-FI"/>
          </a:p>
          <a:p>
            <a:pPr marL="0" indent="0">
              <a:buNone/>
            </a:pPr>
            <a:r>
              <a:rPr lang="fi-FI"/>
              <a:t>		</a:t>
            </a:r>
            <a:r>
              <a:rPr lang="fi-FI" err="1"/>
              <a:t>Mål</a:t>
            </a:r>
            <a:r>
              <a:rPr lang="fi-FI"/>
              <a:t> </a:t>
            </a:r>
          </a:p>
          <a:p>
            <a:pPr marL="0" indent="0">
              <a:buNone/>
            </a:pPr>
            <a:r>
              <a:rPr lang="fi-FI"/>
              <a:t>		</a:t>
            </a:r>
            <a:r>
              <a:rPr lang="fi-FI" err="1"/>
              <a:t>Servicestruktur</a:t>
            </a:r>
            <a:endParaRPr lang="fi-FI"/>
          </a:p>
          <a:p>
            <a:pPr marL="0" indent="0">
              <a:buNone/>
            </a:pPr>
            <a:r>
              <a:rPr lang="fi-FI"/>
              <a:t>3. </a:t>
            </a:r>
            <a:r>
              <a:rPr lang="fi-FI" err="1"/>
              <a:t>Främjandet</a:t>
            </a:r>
            <a:r>
              <a:rPr lang="fi-FI"/>
              <a:t> av </a:t>
            </a:r>
            <a:r>
              <a:rPr lang="fi-FI" err="1"/>
              <a:t>välfärd</a:t>
            </a:r>
            <a:r>
              <a:rPr lang="fi-FI"/>
              <a:t> </a:t>
            </a:r>
            <a:r>
              <a:rPr lang="fi-FI" err="1"/>
              <a:t>och</a:t>
            </a:r>
            <a:r>
              <a:rPr lang="fi-FI"/>
              <a:t> </a:t>
            </a:r>
            <a:r>
              <a:rPr lang="fi-FI" err="1"/>
              <a:t>hälsa</a:t>
            </a:r>
            <a:endParaRPr lang="fi-FI"/>
          </a:p>
          <a:p>
            <a:pPr marL="0" indent="0">
              <a:buNone/>
            </a:pPr>
            <a:r>
              <a:rPr lang="fi-FI"/>
              <a:t>4. </a:t>
            </a:r>
            <a:r>
              <a:rPr lang="fi-FI" err="1"/>
              <a:t>Modellen</a:t>
            </a:r>
            <a:r>
              <a:rPr lang="fi-FI"/>
              <a:t> </a:t>
            </a:r>
            <a:r>
              <a:rPr lang="fi-FI" err="1"/>
              <a:t>med</a:t>
            </a:r>
            <a:r>
              <a:rPr lang="fi-FI"/>
              <a:t> </a:t>
            </a:r>
            <a:r>
              <a:rPr lang="fi-FI" err="1"/>
              <a:t>flera</a:t>
            </a:r>
            <a:r>
              <a:rPr lang="fi-FI"/>
              <a:t> </a:t>
            </a:r>
            <a:r>
              <a:rPr lang="fi-FI" err="1"/>
              <a:t>poducenter</a:t>
            </a:r>
            <a:endParaRPr lang="fi-FI">
              <a:cs typeface="Arial"/>
            </a:endParaRPr>
          </a:p>
          <a:p>
            <a:endParaRPr lang="fi-FI"/>
          </a:p>
        </p:txBody>
      </p:sp>
      <p:sp>
        <p:nvSpPr>
          <p:cNvPr id="8" name="Sisällön paikkamerkki 7"/>
          <p:cNvSpPr>
            <a:spLocks noGrp="1"/>
          </p:cNvSpPr>
          <p:nvPr>
            <p:ph sz="half" idx="10"/>
          </p:nvPr>
        </p:nvSpPr>
        <p:spPr>
          <a:xfrm>
            <a:off x="6614065" y="1054383"/>
            <a:ext cx="5167302" cy="5646454"/>
          </a:xfrm>
        </p:spPr>
        <p:txBody>
          <a:bodyPr vert="horz" lIns="91440" tIns="45720" rIns="91440" bIns="45720" rtlCol="0" anchor="t">
            <a:noAutofit/>
          </a:bodyPr>
          <a:lstStyle/>
          <a:p>
            <a:pPr marL="0" indent="0">
              <a:spcBef>
                <a:spcPts val="800"/>
              </a:spcBef>
              <a:buNone/>
            </a:pPr>
            <a:r>
              <a:rPr lang="fi-FI" sz="1400"/>
              <a:t>1. </a:t>
            </a:r>
            <a:r>
              <a:rPr lang="fi-FI" sz="1400">
                <a:solidFill>
                  <a:schemeClr val="accent5"/>
                </a:solidFill>
              </a:rPr>
              <a:t>Pohjanmaan hyvinvointialue </a:t>
            </a:r>
            <a:endParaRPr lang="fi-FI" sz="1400">
              <a:solidFill>
                <a:schemeClr val="accent5"/>
              </a:solidFill>
              <a:cs typeface="Arial"/>
            </a:endParaRPr>
          </a:p>
          <a:p>
            <a:pPr marL="0" indent="0">
              <a:spcBef>
                <a:spcPts val="800"/>
              </a:spcBef>
              <a:buNone/>
            </a:pPr>
            <a:r>
              <a:rPr lang="fi-FI" sz="1400">
                <a:solidFill>
                  <a:schemeClr val="accent5"/>
                </a:solidFill>
              </a:rPr>
              <a:t>	Mitä Pohjanmaan hyvinvointialue sisältää?</a:t>
            </a:r>
            <a:endParaRPr lang="fi-FI" sz="1400">
              <a:solidFill>
                <a:schemeClr val="accent5"/>
              </a:solidFill>
              <a:cs typeface="Arial"/>
            </a:endParaRPr>
          </a:p>
          <a:p>
            <a:pPr marL="0" indent="0">
              <a:spcBef>
                <a:spcPts val="800"/>
              </a:spcBef>
              <a:buNone/>
            </a:pPr>
            <a:r>
              <a:rPr lang="fi-FI" sz="1400">
                <a:solidFill>
                  <a:schemeClr val="accent5"/>
                </a:solidFill>
              </a:rPr>
              <a:t>	Strategia</a:t>
            </a:r>
            <a:endParaRPr lang="fi-FI" sz="1400">
              <a:solidFill>
                <a:schemeClr val="accent5"/>
              </a:solidFill>
              <a:cs typeface="Arial"/>
            </a:endParaRPr>
          </a:p>
          <a:p>
            <a:pPr marL="0" indent="0">
              <a:spcBef>
                <a:spcPts val="800"/>
              </a:spcBef>
              <a:buNone/>
            </a:pPr>
            <a:r>
              <a:rPr lang="fi-FI" sz="1400">
                <a:solidFill>
                  <a:schemeClr val="accent5"/>
                </a:solidFill>
              </a:rPr>
              <a:t>	Palvelutuotantomalli ja pääprosessit</a:t>
            </a:r>
            <a:endParaRPr lang="fi-FI" sz="1400">
              <a:solidFill>
                <a:schemeClr val="accent5"/>
              </a:solidFill>
              <a:cs typeface="Arial"/>
            </a:endParaRPr>
          </a:p>
          <a:p>
            <a:pPr marL="0" indent="0">
              <a:spcBef>
                <a:spcPts val="800"/>
              </a:spcBef>
              <a:buNone/>
            </a:pPr>
            <a:r>
              <a:rPr lang="fi-FI" sz="1400">
                <a:solidFill>
                  <a:schemeClr val="accent5"/>
                </a:solidFill>
              </a:rPr>
              <a:t>2. Palveluntarve ja palvelut - tavoitteet vuodelle 2025 </a:t>
            </a:r>
            <a:endParaRPr lang="fi-FI" sz="1400">
              <a:solidFill>
                <a:schemeClr val="accent5"/>
              </a:solidFill>
              <a:cs typeface="Arial"/>
            </a:endParaRPr>
          </a:p>
          <a:p>
            <a:pPr marL="0" indent="0">
              <a:spcBef>
                <a:spcPts val="800"/>
              </a:spcBef>
              <a:buNone/>
            </a:pPr>
            <a:r>
              <a:rPr lang="fi-FI" sz="1400">
                <a:solidFill>
                  <a:schemeClr val="accent5"/>
                </a:solidFill>
              </a:rPr>
              <a:t>	Yleistä</a:t>
            </a:r>
            <a:endParaRPr lang="fi-FI" sz="1400">
              <a:solidFill>
                <a:schemeClr val="accent5"/>
              </a:solidFill>
              <a:cs typeface="Arial"/>
            </a:endParaRPr>
          </a:p>
          <a:p>
            <a:pPr marL="0" indent="0">
              <a:spcBef>
                <a:spcPts val="800"/>
              </a:spcBef>
              <a:buNone/>
            </a:pPr>
            <a:r>
              <a:rPr lang="fi-FI" sz="1400">
                <a:solidFill>
                  <a:schemeClr val="accent5"/>
                </a:solidFill>
              </a:rPr>
              <a:t>	Lapset, nuoret, perheet</a:t>
            </a:r>
            <a:endParaRPr lang="fi-FI" sz="1400">
              <a:solidFill>
                <a:schemeClr val="accent5"/>
              </a:solidFill>
              <a:cs typeface="Arial"/>
            </a:endParaRPr>
          </a:p>
          <a:p>
            <a:pPr marL="0" indent="0">
              <a:spcBef>
                <a:spcPts val="800"/>
              </a:spcBef>
              <a:buNone/>
            </a:pPr>
            <a:r>
              <a:rPr lang="fi-FI" sz="1400">
                <a:solidFill>
                  <a:schemeClr val="accent5"/>
                </a:solidFill>
              </a:rPr>
              <a:t>		Tavoitteet </a:t>
            </a:r>
            <a:endParaRPr lang="fi-FI" sz="1400">
              <a:solidFill>
                <a:schemeClr val="accent5"/>
              </a:solidFill>
              <a:cs typeface="Arial"/>
            </a:endParaRPr>
          </a:p>
          <a:p>
            <a:pPr marL="0" indent="0">
              <a:spcBef>
                <a:spcPts val="800"/>
              </a:spcBef>
              <a:buNone/>
            </a:pPr>
            <a:r>
              <a:rPr lang="fi-FI" sz="1400">
                <a:solidFill>
                  <a:schemeClr val="accent5"/>
                </a:solidFill>
              </a:rPr>
              <a:t>		Palvelurakenne</a:t>
            </a:r>
            <a:endParaRPr lang="fi-FI" sz="1400">
              <a:solidFill>
                <a:schemeClr val="accent5"/>
              </a:solidFill>
              <a:cs typeface="Arial"/>
            </a:endParaRPr>
          </a:p>
          <a:p>
            <a:pPr marL="0" indent="0">
              <a:spcBef>
                <a:spcPts val="800"/>
              </a:spcBef>
              <a:buNone/>
            </a:pPr>
            <a:r>
              <a:rPr lang="fi-FI" sz="1400">
                <a:solidFill>
                  <a:schemeClr val="accent5"/>
                </a:solidFill>
              </a:rPr>
              <a:t>	Työikäiset</a:t>
            </a:r>
            <a:endParaRPr lang="fi-FI" sz="1400">
              <a:solidFill>
                <a:schemeClr val="accent5"/>
              </a:solidFill>
              <a:cs typeface="Arial"/>
            </a:endParaRPr>
          </a:p>
          <a:p>
            <a:pPr marL="0" indent="0">
              <a:spcBef>
                <a:spcPts val="800"/>
              </a:spcBef>
              <a:buNone/>
            </a:pPr>
            <a:r>
              <a:rPr lang="fi-FI" sz="1400">
                <a:solidFill>
                  <a:schemeClr val="accent5"/>
                </a:solidFill>
              </a:rPr>
              <a:t>		Tilannekuva</a:t>
            </a:r>
            <a:endParaRPr lang="fi-FI" sz="1400">
              <a:solidFill>
                <a:schemeClr val="accent5"/>
              </a:solidFill>
              <a:cs typeface="Arial"/>
            </a:endParaRPr>
          </a:p>
          <a:p>
            <a:pPr marL="0" indent="0">
              <a:spcBef>
                <a:spcPts val="800"/>
              </a:spcBef>
              <a:buNone/>
            </a:pPr>
            <a:r>
              <a:rPr lang="fi-FI" sz="1400">
                <a:solidFill>
                  <a:schemeClr val="accent5"/>
                </a:solidFill>
              </a:rPr>
              <a:t>		Tavoitteet 		</a:t>
            </a:r>
            <a:endParaRPr lang="fi-FI" sz="1400">
              <a:solidFill>
                <a:schemeClr val="accent5"/>
              </a:solidFill>
              <a:cs typeface="Arial"/>
            </a:endParaRPr>
          </a:p>
          <a:p>
            <a:pPr marL="0" indent="0">
              <a:spcBef>
                <a:spcPts val="800"/>
              </a:spcBef>
              <a:buNone/>
            </a:pPr>
            <a:r>
              <a:rPr lang="fi-FI" sz="1400">
                <a:solidFill>
                  <a:schemeClr val="accent5"/>
                </a:solidFill>
              </a:rPr>
              <a:t>		Palvelurakenne</a:t>
            </a:r>
            <a:endParaRPr lang="fi-FI" sz="1400">
              <a:solidFill>
                <a:schemeClr val="accent5"/>
              </a:solidFill>
              <a:cs typeface="Arial"/>
            </a:endParaRPr>
          </a:p>
          <a:p>
            <a:pPr marL="0" indent="0">
              <a:spcBef>
                <a:spcPts val="800"/>
              </a:spcBef>
              <a:buNone/>
            </a:pPr>
            <a:r>
              <a:rPr lang="fi-FI" sz="1400">
                <a:solidFill>
                  <a:schemeClr val="accent5"/>
                </a:solidFill>
              </a:rPr>
              <a:t>	Ikäihmiset</a:t>
            </a:r>
            <a:endParaRPr lang="fi-FI" sz="1400">
              <a:solidFill>
                <a:schemeClr val="accent5"/>
              </a:solidFill>
              <a:cs typeface="Arial"/>
            </a:endParaRPr>
          </a:p>
          <a:p>
            <a:pPr marL="0" indent="0">
              <a:spcBef>
                <a:spcPts val="800"/>
              </a:spcBef>
              <a:buNone/>
            </a:pPr>
            <a:r>
              <a:rPr lang="fi-FI" sz="1400">
                <a:solidFill>
                  <a:schemeClr val="accent5"/>
                </a:solidFill>
              </a:rPr>
              <a:t>		Tilannekuva</a:t>
            </a:r>
            <a:endParaRPr lang="fi-FI" sz="1400">
              <a:solidFill>
                <a:schemeClr val="accent5"/>
              </a:solidFill>
              <a:cs typeface="Arial"/>
            </a:endParaRPr>
          </a:p>
          <a:p>
            <a:pPr marL="0" indent="0">
              <a:spcBef>
                <a:spcPts val="800"/>
              </a:spcBef>
              <a:buNone/>
            </a:pPr>
            <a:r>
              <a:rPr lang="fi-FI" sz="1400">
                <a:solidFill>
                  <a:schemeClr val="accent5"/>
                </a:solidFill>
              </a:rPr>
              <a:t>		Tavoitteet </a:t>
            </a:r>
            <a:endParaRPr lang="fi-FI" sz="1400">
              <a:solidFill>
                <a:schemeClr val="accent5"/>
              </a:solidFill>
              <a:cs typeface="Arial"/>
            </a:endParaRPr>
          </a:p>
          <a:p>
            <a:pPr marL="0" indent="0">
              <a:spcBef>
                <a:spcPts val="800"/>
              </a:spcBef>
              <a:buNone/>
            </a:pPr>
            <a:r>
              <a:rPr lang="fi-FI" sz="1400">
                <a:solidFill>
                  <a:schemeClr val="accent5"/>
                </a:solidFill>
              </a:rPr>
              <a:t>		Palvelurakenne</a:t>
            </a:r>
            <a:endParaRPr lang="fi-FI" sz="1400">
              <a:solidFill>
                <a:schemeClr val="accent5"/>
              </a:solidFill>
              <a:cs typeface="Arial"/>
            </a:endParaRPr>
          </a:p>
          <a:p>
            <a:pPr marL="0" indent="0">
              <a:spcBef>
                <a:spcPts val="800"/>
              </a:spcBef>
              <a:buNone/>
            </a:pPr>
            <a:r>
              <a:rPr lang="fi-FI" sz="1400">
                <a:solidFill>
                  <a:schemeClr val="accent5"/>
                </a:solidFill>
              </a:rPr>
              <a:t>3. Hyvinvoinnin ja terveyden edistäminen</a:t>
            </a:r>
            <a:endParaRPr lang="fi-FI" sz="1400">
              <a:solidFill>
                <a:schemeClr val="accent5"/>
              </a:solidFill>
              <a:cs typeface="Arial"/>
            </a:endParaRPr>
          </a:p>
          <a:p>
            <a:pPr marL="0" indent="0">
              <a:spcBef>
                <a:spcPts val="800"/>
              </a:spcBef>
              <a:buNone/>
            </a:pPr>
            <a:r>
              <a:rPr lang="fi-FI" sz="1400">
                <a:solidFill>
                  <a:schemeClr val="accent5"/>
                </a:solidFill>
              </a:rPr>
              <a:t>4. </a:t>
            </a:r>
            <a:r>
              <a:rPr lang="fi-FI" sz="1400" err="1">
                <a:solidFill>
                  <a:schemeClr val="accent5"/>
                </a:solidFill>
              </a:rPr>
              <a:t>Monituottajuusmalli</a:t>
            </a:r>
            <a:endParaRPr lang="fi-FI" sz="1400">
              <a:solidFill>
                <a:schemeClr val="accent5"/>
              </a:solidFill>
              <a:cs typeface="Arial" panose="020B0604020202020204"/>
            </a:endParaRPr>
          </a:p>
        </p:txBody>
      </p:sp>
      <p:sp>
        <p:nvSpPr>
          <p:cNvPr id="9" name="Tekstin paikkamerkki 8"/>
          <p:cNvSpPr>
            <a:spLocks noGrp="1"/>
          </p:cNvSpPr>
          <p:nvPr>
            <p:ph type="body" idx="11"/>
          </p:nvPr>
        </p:nvSpPr>
        <p:spPr>
          <a:xfrm>
            <a:off x="6761802" y="151287"/>
            <a:ext cx="4385896" cy="992810"/>
          </a:xfrm>
        </p:spPr>
        <p:txBody>
          <a:bodyPr/>
          <a:lstStyle/>
          <a:p>
            <a:r>
              <a:rPr lang="fi-FI"/>
              <a:t>Sisällysluettelo</a:t>
            </a:r>
          </a:p>
        </p:txBody>
      </p:sp>
    </p:spTree>
    <p:extLst>
      <p:ext uri="{BB962C8B-B14F-4D97-AF65-F5344CB8AC3E}">
        <p14:creationId xmlns:p14="http://schemas.microsoft.com/office/powerpoint/2010/main" val="4217556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8965" y="174571"/>
            <a:ext cx="10087915" cy="611335"/>
          </a:xfrm>
        </p:spPr>
        <p:txBody>
          <a:bodyPr/>
          <a:lstStyle/>
          <a:p>
            <a:r>
              <a:rPr lang="fi-FI"/>
              <a:t>Miten Pohjanmaa voi?</a:t>
            </a:r>
          </a:p>
        </p:txBody>
      </p:sp>
      <p:cxnSp>
        <p:nvCxnSpPr>
          <p:cNvPr id="7" name="Straight Connector 6"/>
          <p:cNvCxnSpPr/>
          <p:nvPr/>
        </p:nvCxnSpPr>
        <p:spPr>
          <a:xfrm>
            <a:off x="4793837" y="1249860"/>
            <a:ext cx="16232" cy="5356545"/>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14464" y="1249860"/>
            <a:ext cx="16232" cy="5356545"/>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189442" y="1065194"/>
            <a:ext cx="196720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213A8F"/>
                </a:solidFill>
                <a:effectLst/>
                <a:uLnTx/>
                <a:uFillTx/>
                <a:latin typeface="Arial" panose="020B0604020202020204"/>
                <a:ea typeface="+mn-ea"/>
                <a:cs typeface="+mn-cs"/>
              </a:rPr>
              <a:t>Lapset ja nuoret</a:t>
            </a:r>
          </a:p>
        </p:txBody>
      </p:sp>
      <p:sp>
        <p:nvSpPr>
          <p:cNvPr id="13" name="TextBox 12"/>
          <p:cNvSpPr txBox="1"/>
          <p:nvPr/>
        </p:nvSpPr>
        <p:spPr>
          <a:xfrm>
            <a:off x="4869586" y="1065194"/>
            <a:ext cx="12960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213A8F"/>
                </a:solidFill>
                <a:effectLst/>
                <a:uLnTx/>
                <a:uFillTx/>
                <a:latin typeface="Arial" panose="020B0604020202020204"/>
                <a:ea typeface="+mn-ea"/>
                <a:cs typeface="+mn-cs"/>
              </a:rPr>
              <a:t>Työikäiset</a:t>
            </a:r>
          </a:p>
        </p:txBody>
      </p:sp>
      <p:sp>
        <p:nvSpPr>
          <p:cNvPr id="14" name="TextBox 13"/>
          <p:cNvSpPr txBox="1"/>
          <p:nvPr/>
        </p:nvSpPr>
        <p:spPr>
          <a:xfrm>
            <a:off x="8473981" y="1065194"/>
            <a:ext cx="131318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213A8F"/>
                </a:solidFill>
                <a:effectLst/>
                <a:uLnTx/>
                <a:uFillTx/>
                <a:latin typeface="Arial" panose="020B0604020202020204"/>
                <a:ea typeface="+mn-ea"/>
                <a:cs typeface="+mn-cs"/>
              </a:rPr>
              <a:t>Ikäihmiset</a:t>
            </a:r>
          </a:p>
        </p:txBody>
      </p:sp>
      <p:sp>
        <p:nvSpPr>
          <p:cNvPr id="15" name="Oval 14"/>
          <p:cNvSpPr/>
          <p:nvPr/>
        </p:nvSpPr>
        <p:spPr>
          <a:xfrm>
            <a:off x="7261332" y="822724"/>
            <a:ext cx="1006381" cy="925221"/>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05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6" name="Oval 15"/>
          <p:cNvSpPr/>
          <p:nvPr/>
        </p:nvSpPr>
        <p:spPr>
          <a:xfrm>
            <a:off x="11041205" y="856162"/>
            <a:ext cx="1006381" cy="925221"/>
          </a:xfrm>
          <a:prstGeom prst="ellipse">
            <a:avLst/>
          </a:prstGeom>
          <a:solidFill>
            <a:srgbClr val="B75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nvGrpSpPr>
          <p:cNvPr id="60" name="Group 59"/>
          <p:cNvGrpSpPr/>
          <p:nvPr/>
        </p:nvGrpSpPr>
        <p:grpSpPr>
          <a:xfrm>
            <a:off x="3656937" y="862399"/>
            <a:ext cx="1006381" cy="925221"/>
            <a:chOff x="3673832" y="1314788"/>
            <a:chExt cx="1006381" cy="925221"/>
          </a:xfrm>
        </p:grpSpPr>
        <p:sp>
          <p:nvSpPr>
            <p:cNvPr id="9" name="Oval 8"/>
            <p:cNvSpPr/>
            <p:nvPr/>
          </p:nvSpPr>
          <p:spPr>
            <a:xfrm>
              <a:off x="3673832" y="1314788"/>
              <a:ext cx="1006381" cy="925221"/>
            </a:xfrm>
            <a:prstGeom prst="ellipse">
              <a:avLst/>
            </a:prstGeom>
            <a:solidFill>
              <a:srgbClr val="B75D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1"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TextBox 16"/>
            <p:cNvSpPr txBox="1"/>
            <p:nvPr/>
          </p:nvSpPr>
          <p:spPr>
            <a:xfrm>
              <a:off x="3768504" y="1434526"/>
              <a:ext cx="851515"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white"/>
                  </a:solidFill>
                  <a:effectLst/>
                  <a:uLnTx/>
                  <a:uFillTx/>
                  <a:latin typeface="Arial" panose="020B0604020202020204"/>
                  <a:ea typeface="+mn-ea"/>
                  <a:cs typeface="+mn-cs"/>
                </a:rPr>
                <a:t>2030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white"/>
                  </a:solidFill>
                  <a:effectLst/>
                  <a:uLnTx/>
                  <a:uFillTx/>
                  <a:latin typeface="Arial" panose="020B0604020202020204"/>
                  <a:ea typeface="+mn-ea"/>
                  <a:cs typeface="+mn-cs"/>
                </a:rPr>
                <a:t>-15 % </a:t>
              </a:r>
            </a:p>
          </p:txBody>
        </p:sp>
      </p:grpSp>
      <p:pic>
        <p:nvPicPr>
          <p:cNvPr id="20" name="Kuva 60" descr="Tupakointi">
            <a:extLst>
              <a:ext uri="{FF2B5EF4-FFF2-40B4-BE49-F238E27FC236}">
                <a16:creationId xmlns:a16="http://schemas.microsoft.com/office/drawing/2014/main" id="{A00078EF-CFED-4408-92BE-813DF3CAB4B6}"/>
              </a:ext>
            </a:extLst>
          </p:cNvPr>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276013" y="5723445"/>
            <a:ext cx="682445" cy="682445"/>
          </a:xfrm>
          <a:prstGeom prst="rect">
            <a:avLst/>
          </a:prstGeom>
        </p:spPr>
      </p:pic>
      <p:sp>
        <p:nvSpPr>
          <p:cNvPr id="21" name="TextBox 20"/>
          <p:cNvSpPr txBox="1"/>
          <p:nvPr/>
        </p:nvSpPr>
        <p:spPr>
          <a:xfrm>
            <a:off x="1899594" y="5652298"/>
            <a:ext cx="2829315"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Pohjanmaan nuoret tupakoivat enemmän kuin nuoret muualla Suomessa. Suuri ero ammattiin opiskelevien ja lukiolaisten välillä. </a:t>
            </a:r>
          </a:p>
        </p:txBody>
      </p:sp>
      <p:pic>
        <p:nvPicPr>
          <p:cNvPr id="22" name="Kuva 22" descr="Pullo">
            <a:extLst>
              <a:ext uri="{FF2B5EF4-FFF2-40B4-BE49-F238E27FC236}">
                <a16:creationId xmlns:a16="http://schemas.microsoft.com/office/drawing/2014/main" id="{4BF916B0-3CCB-4ECF-9F24-937839B6429C}"/>
              </a:ext>
            </a:extLst>
          </p:cNvPr>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68322" y="4771891"/>
            <a:ext cx="560016" cy="560016"/>
          </a:xfrm>
          <a:prstGeom prst="rect">
            <a:avLst/>
          </a:prstGeom>
        </p:spPr>
      </p:pic>
      <p:pic>
        <p:nvPicPr>
          <p:cNvPr id="23" name="Kuva 94" descr="Neula">
            <a:extLst>
              <a:ext uri="{FF2B5EF4-FFF2-40B4-BE49-F238E27FC236}">
                <a16:creationId xmlns:a16="http://schemas.microsoft.com/office/drawing/2014/main" id="{B8A31B25-319B-4007-BE00-B6CC537B9961}"/>
              </a:ext>
            </a:extLst>
          </p:cNvPr>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448330" y="4921520"/>
            <a:ext cx="560016" cy="560016"/>
          </a:xfrm>
          <a:prstGeom prst="rect">
            <a:avLst/>
          </a:prstGeom>
        </p:spPr>
      </p:pic>
      <p:sp>
        <p:nvSpPr>
          <p:cNvPr id="24" name="TextBox 23"/>
          <p:cNvSpPr txBox="1"/>
          <p:nvPr/>
        </p:nvSpPr>
        <p:spPr>
          <a:xfrm>
            <a:off x="1908259" y="4724331"/>
            <a:ext cx="282931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Pohjanmaan nuoret käyttävät vähemmän huumeita kuin nuoret muualla Suomessa, mutta alkoholin käyttö kasvaa.</a:t>
            </a:r>
          </a:p>
        </p:txBody>
      </p:sp>
      <p:cxnSp>
        <p:nvCxnSpPr>
          <p:cNvPr id="25" name="Straight Connector 24"/>
          <p:cNvCxnSpPr/>
          <p:nvPr/>
        </p:nvCxnSpPr>
        <p:spPr>
          <a:xfrm flipH="1">
            <a:off x="1765753" y="5583002"/>
            <a:ext cx="3023927" cy="1693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flipV="1">
            <a:off x="1782419" y="4578831"/>
            <a:ext cx="3011418" cy="146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flipV="1">
            <a:off x="1782419" y="3640437"/>
            <a:ext cx="2987810" cy="6322"/>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1812431" y="2609431"/>
            <a:ext cx="2981406" cy="533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pic>
        <p:nvPicPr>
          <p:cNvPr id="62" name="Kuva 38" descr="Varoitus">
            <a:extLst>
              <a:ext uri="{FF2B5EF4-FFF2-40B4-BE49-F238E27FC236}">
                <a16:creationId xmlns:a16="http://schemas.microsoft.com/office/drawing/2014/main" id="{57D5A39E-D382-4C6E-892D-555590097338}"/>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276013" y="3750326"/>
            <a:ext cx="629103" cy="629103"/>
          </a:xfrm>
          <a:prstGeom prst="rect">
            <a:avLst/>
          </a:prstGeom>
        </p:spPr>
      </p:pic>
      <p:sp>
        <p:nvSpPr>
          <p:cNvPr id="63" name="TextBox 62"/>
          <p:cNvSpPr txBox="1"/>
          <p:nvPr/>
        </p:nvSpPr>
        <p:spPr>
          <a:xfrm>
            <a:off x="5806531" y="5770887"/>
            <a:ext cx="267323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Vaikeasti työllistyvien osuus työikäisistä on muuta Suomea alhaisempi, mutta kasvussa. </a:t>
            </a:r>
          </a:p>
        </p:txBody>
      </p:sp>
      <p:grpSp>
        <p:nvGrpSpPr>
          <p:cNvPr id="66" name="Group 65"/>
          <p:cNvGrpSpPr/>
          <p:nvPr/>
        </p:nvGrpSpPr>
        <p:grpSpPr>
          <a:xfrm>
            <a:off x="2492258" y="2776399"/>
            <a:ext cx="1060887" cy="804493"/>
            <a:chOff x="1521600" y="2900664"/>
            <a:chExt cx="1247703" cy="962923"/>
          </a:xfrm>
        </p:grpSpPr>
        <p:pic>
          <p:nvPicPr>
            <p:cNvPr id="64" name="Kuva 66" descr="Lapsi ja ilmapallo">
              <a:extLst>
                <a:ext uri="{FF2B5EF4-FFF2-40B4-BE49-F238E27FC236}">
                  <a16:creationId xmlns:a16="http://schemas.microsoft.com/office/drawing/2014/main" id="{65ACD9F3-7957-4D1D-8664-41357EFB25A2}"/>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854903" y="2900664"/>
              <a:ext cx="914400" cy="914400"/>
            </a:xfrm>
            <a:prstGeom prst="rect">
              <a:avLst/>
            </a:prstGeom>
          </p:spPr>
        </p:pic>
        <p:pic>
          <p:nvPicPr>
            <p:cNvPr id="65" name="Kuva 74" descr="Mies ja vauva">
              <a:extLst>
                <a:ext uri="{FF2B5EF4-FFF2-40B4-BE49-F238E27FC236}">
                  <a16:creationId xmlns:a16="http://schemas.microsoft.com/office/drawing/2014/main" id="{97C6140A-B2C8-4016-B922-597828768EC0}"/>
                </a:ext>
              </a:extLst>
            </p:cNvPr>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521600" y="2949187"/>
              <a:ext cx="914400" cy="914400"/>
            </a:xfrm>
            <a:prstGeom prst="rect">
              <a:avLst/>
            </a:prstGeom>
          </p:spPr>
        </p:pic>
      </p:grpSp>
      <p:sp>
        <p:nvSpPr>
          <p:cNvPr id="69" name="TextBox 68"/>
          <p:cNvSpPr txBox="1"/>
          <p:nvPr/>
        </p:nvSpPr>
        <p:spPr>
          <a:xfrm>
            <a:off x="3288128" y="2641037"/>
            <a:ext cx="1682961"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300" b="0" i="0" u="none" strike="noStrike" kern="1200" cap="none" spc="0" normalizeH="0" baseline="0" noProof="0">
                <a:ln>
                  <a:noFill/>
                </a:ln>
                <a:solidFill>
                  <a:srgbClr val="213A8F"/>
                </a:solidFill>
                <a:effectLst/>
                <a:uLnTx/>
                <a:uFillTx/>
                <a:latin typeface="Arial" panose="020B0604020202020204"/>
                <a:ea typeface="+mn-ea"/>
                <a:cs typeface="+mn-cs"/>
              </a:rPr>
              <a:t>Sosiaalihuollon kotipalvelua on saatavilla muuta maata heikommin.</a:t>
            </a:r>
          </a:p>
        </p:txBody>
      </p:sp>
      <p:sp>
        <p:nvSpPr>
          <p:cNvPr id="70" name="TextBox 69"/>
          <p:cNvSpPr txBox="1"/>
          <p:nvPr/>
        </p:nvSpPr>
        <p:spPr>
          <a:xfrm>
            <a:off x="1126792" y="2635493"/>
            <a:ext cx="1788204"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300" b="0" i="0" u="none" strike="noStrike" kern="1200" cap="none" spc="0" normalizeH="0" baseline="0" noProof="0">
                <a:ln>
                  <a:noFill/>
                </a:ln>
                <a:solidFill>
                  <a:srgbClr val="213A8F"/>
                </a:solidFill>
                <a:effectLst/>
                <a:uLnTx/>
                <a:uFillTx/>
                <a:latin typeface="Arial" panose="020B0604020202020204"/>
                <a:ea typeface="+mn-ea"/>
                <a:cs typeface="+mn-cs"/>
              </a:rPr>
              <a:t>Kodin ulkopuolelle on sijoitettu vähemmän lapsia kuin muualla Suomessa.</a:t>
            </a:r>
          </a:p>
        </p:txBody>
      </p:sp>
      <p:sp>
        <p:nvSpPr>
          <p:cNvPr id="72" name="TextBox 71"/>
          <p:cNvSpPr txBox="1"/>
          <p:nvPr/>
        </p:nvSpPr>
        <p:spPr>
          <a:xfrm>
            <a:off x="1703283" y="1554011"/>
            <a:ext cx="2105702"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300" b="0" i="0" u="none" strike="noStrike" kern="1200" cap="none" spc="0" normalizeH="0" baseline="0" noProof="0">
                <a:ln>
                  <a:noFill/>
                </a:ln>
                <a:solidFill>
                  <a:srgbClr val="213A8F"/>
                </a:solidFill>
                <a:effectLst/>
                <a:uLnTx/>
                <a:uFillTx/>
                <a:latin typeface="Arial" panose="020B0604020202020204"/>
                <a:ea typeface="+mn-ea"/>
                <a:cs typeface="+mn-cs"/>
              </a:rPr>
              <a:t>Palveluita on yleisesti hyvin saatavilla</a:t>
            </a:r>
          </a:p>
        </p:txBody>
      </p:sp>
      <p:pic>
        <p:nvPicPr>
          <p:cNvPr id="73" name="Kuva 12" descr="Peukalo pystyssä">
            <a:extLst>
              <a:ext uri="{FF2B5EF4-FFF2-40B4-BE49-F238E27FC236}">
                <a16:creationId xmlns:a16="http://schemas.microsoft.com/office/drawing/2014/main" id="{D5DDC1C7-37BD-4EA9-BFEB-2A6000966AE1}"/>
              </a:ext>
            </a:extLst>
          </p:cNvPr>
          <p:cNvPicPr>
            <a:picLocks noChangeAspect="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21162159" flipV="1">
            <a:off x="4030140" y="1986631"/>
            <a:ext cx="610777" cy="610777"/>
          </a:xfrm>
          <a:prstGeom prst="rect">
            <a:avLst/>
          </a:prstGeom>
        </p:spPr>
      </p:pic>
      <p:sp>
        <p:nvSpPr>
          <p:cNvPr id="74" name="TextBox 73"/>
          <p:cNvSpPr txBox="1"/>
          <p:nvPr/>
        </p:nvSpPr>
        <p:spPr>
          <a:xfrm>
            <a:off x="2187459" y="2048510"/>
            <a:ext cx="2104785"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300" b="0" i="0" u="none" strike="noStrike" kern="1200" cap="none" spc="0" normalizeH="0" baseline="0" noProof="0">
                <a:ln>
                  <a:noFill/>
                </a:ln>
                <a:solidFill>
                  <a:srgbClr val="213A8F"/>
                </a:solidFill>
                <a:effectLst/>
                <a:uLnTx/>
                <a:uFillTx/>
                <a:latin typeface="Arial" panose="020B0604020202020204"/>
                <a:ea typeface="+mn-ea"/>
                <a:cs typeface="+mn-cs"/>
              </a:rPr>
              <a:t>Rokotekattavuus on muuta maata matalampi</a:t>
            </a:r>
          </a:p>
        </p:txBody>
      </p:sp>
      <p:pic>
        <p:nvPicPr>
          <p:cNvPr id="75" name="Kuva 12" descr="Peukalo pystyssä">
            <a:extLst>
              <a:ext uri="{FF2B5EF4-FFF2-40B4-BE49-F238E27FC236}">
                <a16:creationId xmlns:a16="http://schemas.microsoft.com/office/drawing/2014/main" id="{D5DDC1C7-37BD-4EA9-BFEB-2A6000966AE1}"/>
              </a:ext>
            </a:extLst>
          </p:cNvPr>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rot="11430376" flipV="1">
            <a:off x="1144060" y="1477754"/>
            <a:ext cx="634375" cy="634375"/>
          </a:xfrm>
          <a:prstGeom prst="rect">
            <a:avLst/>
          </a:prstGeom>
        </p:spPr>
      </p:pic>
      <p:sp>
        <p:nvSpPr>
          <p:cNvPr id="77" name="TextBox 76"/>
          <p:cNvSpPr txBox="1"/>
          <p:nvPr/>
        </p:nvSpPr>
        <p:spPr>
          <a:xfrm>
            <a:off x="7285156" y="948642"/>
            <a:ext cx="95873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213A8F"/>
                </a:solidFill>
                <a:effectLst/>
                <a:uLnTx/>
                <a:uFillTx/>
                <a:latin typeface="Arial" panose="020B0604020202020204"/>
                <a:ea typeface="+mn-ea"/>
                <a:cs typeface="+mn-cs"/>
              </a:rPr>
              <a:t>2030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213A8F"/>
                </a:solidFill>
                <a:effectLst/>
                <a:uLnTx/>
                <a:uFillTx/>
                <a:latin typeface="Arial" panose="020B0604020202020204"/>
                <a:ea typeface="+mn-ea"/>
                <a:cs typeface="+mn-cs"/>
              </a:rPr>
              <a:t>-1%</a:t>
            </a:r>
          </a:p>
        </p:txBody>
      </p:sp>
      <p:cxnSp>
        <p:nvCxnSpPr>
          <p:cNvPr id="78" name="Straight Connector 77"/>
          <p:cNvCxnSpPr/>
          <p:nvPr/>
        </p:nvCxnSpPr>
        <p:spPr>
          <a:xfrm flipH="1">
            <a:off x="5386380" y="5576487"/>
            <a:ext cx="3023927" cy="1693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H="1" flipV="1">
            <a:off x="5394733" y="4573366"/>
            <a:ext cx="3011418" cy="146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flipV="1">
            <a:off x="5394733" y="3634972"/>
            <a:ext cx="2987810" cy="6322"/>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5424745" y="2603966"/>
            <a:ext cx="2981406" cy="533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5665992" y="4656500"/>
            <a:ext cx="2619543"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300" b="0" i="0" u="none" strike="noStrike" kern="1200" cap="none" spc="0" normalizeH="0" baseline="0" noProof="0">
                <a:ln>
                  <a:noFill/>
                </a:ln>
                <a:solidFill>
                  <a:srgbClr val="213A8F"/>
                </a:solidFill>
                <a:effectLst/>
                <a:uLnTx/>
                <a:uFillTx/>
                <a:latin typeface="Arial" panose="020B0604020202020204"/>
                <a:ea typeface="+mn-ea"/>
                <a:cs typeface="+mn-cs"/>
              </a:rPr>
              <a:t>Sairauspäivärahaa saavien määrä kasvanut nopeammin kuin muualla Suomessa ja korkeammalla tasolla. </a:t>
            </a:r>
          </a:p>
        </p:txBody>
      </p:sp>
      <p:pic>
        <p:nvPicPr>
          <p:cNvPr id="83" name="Kuva 96" descr="Stetoskooppi">
            <a:extLst>
              <a:ext uri="{FF2B5EF4-FFF2-40B4-BE49-F238E27FC236}">
                <a16:creationId xmlns:a16="http://schemas.microsoft.com/office/drawing/2014/main" id="{4E53AE21-D5A1-4860-AA96-17DB6D96DC30}"/>
              </a:ext>
            </a:extLst>
          </p:cNvPr>
          <p:cNvPicPr>
            <a:picLocks noChangeAspect="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205948" y="1781383"/>
            <a:ext cx="527271" cy="527271"/>
          </a:xfrm>
          <a:prstGeom prst="rect">
            <a:avLst/>
          </a:prstGeom>
        </p:spPr>
      </p:pic>
      <p:pic>
        <p:nvPicPr>
          <p:cNvPr id="84" name="Kuva 98" descr="Hammas">
            <a:extLst>
              <a:ext uri="{FF2B5EF4-FFF2-40B4-BE49-F238E27FC236}">
                <a16:creationId xmlns:a16="http://schemas.microsoft.com/office/drawing/2014/main" id="{22F0C470-4998-4394-8118-F9EA61006B0E}"/>
              </a:ext>
            </a:extLst>
          </p:cNvPr>
          <p:cNvPicPr>
            <a:picLocks noChangeAspect="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67529" y="2089290"/>
            <a:ext cx="527271" cy="527271"/>
          </a:xfrm>
          <a:prstGeom prst="rect">
            <a:avLst/>
          </a:prstGeom>
        </p:spPr>
      </p:pic>
      <p:sp>
        <p:nvSpPr>
          <p:cNvPr id="85" name="TextBox 84"/>
          <p:cNvSpPr txBox="1"/>
          <p:nvPr/>
        </p:nvSpPr>
        <p:spPr>
          <a:xfrm>
            <a:off x="4848156" y="1537186"/>
            <a:ext cx="1722398"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Lääkärikäyntien määrä pysynyt ennallaan, kun muualla Suomessa käyntien määrä laskee. </a:t>
            </a:r>
          </a:p>
        </p:txBody>
      </p:sp>
      <p:sp>
        <p:nvSpPr>
          <p:cNvPr id="86" name="TextBox 85"/>
          <p:cNvSpPr txBox="1"/>
          <p:nvPr/>
        </p:nvSpPr>
        <p:spPr>
          <a:xfrm>
            <a:off x="7065736" y="1757709"/>
            <a:ext cx="148368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Suun terveyden-huollon käynnit laskeneet korona-aikana selvästi. </a:t>
            </a:r>
          </a:p>
        </p:txBody>
      </p:sp>
      <p:pic>
        <p:nvPicPr>
          <p:cNvPr id="87" name="Kuva 6" descr="Labyrintti">
            <a:extLst>
              <a:ext uri="{FF2B5EF4-FFF2-40B4-BE49-F238E27FC236}">
                <a16:creationId xmlns:a16="http://schemas.microsoft.com/office/drawing/2014/main" id="{B95C5682-A325-4407-8FF8-9B9FDEFE06C0}"/>
              </a:ext>
            </a:extLst>
          </p:cNvPr>
          <p:cNvPicPr>
            <a:picLocks noChangeAspect="1"/>
          </p:cNvPicPr>
          <p:nvPr/>
        </p:nvPicPr>
        <p:blipFill>
          <a:blip r:embed="rId1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890726" y="5643025"/>
            <a:ext cx="914400" cy="914400"/>
          </a:xfrm>
          <a:prstGeom prst="rect">
            <a:avLst/>
          </a:prstGeom>
        </p:spPr>
      </p:pic>
      <p:sp>
        <p:nvSpPr>
          <p:cNvPr id="88" name="TextBox 87"/>
          <p:cNvSpPr txBox="1"/>
          <p:nvPr/>
        </p:nvSpPr>
        <p:spPr>
          <a:xfrm>
            <a:off x="1899594" y="3686279"/>
            <a:ext cx="2994445"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300" b="0" i="0" u="none" strike="noStrike" kern="1200" cap="none" spc="0" normalizeH="0" baseline="0" noProof="0">
                <a:ln>
                  <a:noFill/>
                </a:ln>
                <a:solidFill>
                  <a:srgbClr val="213A8F"/>
                </a:solidFill>
                <a:effectLst/>
                <a:uLnTx/>
                <a:uFillTx/>
                <a:latin typeface="Arial" panose="020B0604020202020204"/>
                <a:ea typeface="+mn-ea"/>
                <a:cs typeface="+mn-cs"/>
              </a:rPr>
              <a:t>Erityisesti tyttöjen ahdistuneisuus on kasvanut korona-aikana. Hälyttävän suuri osa nuorista kokee terveyden-tilansa keskinkertaiseksi tai huonoksi. </a:t>
            </a:r>
          </a:p>
        </p:txBody>
      </p:sp>
      <p:sp>
        <p:nvSpPr>
          <p:cNvPr id="90" name="TextBox 89"/>
          <p:cNvSpPr txBox="1"/>
          <p:nvPr/>
        </p:nvSpPr>
        <p:spPr>
          <a:xfrm>
            <a:off x="5117840" y="2761905"/>
            <a:ext cx="267323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11%:</a:t>
            </a: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lla</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Pohjanmaan 18–24-vuotiaista nuorista on (kohonnut) riski syrjäytyä. </a:t>
            </a:r>
          </a:p>
        </p:txBody>
      </p:sp>
      <p:pic>
        <p:nvPicPr>
          <p:cNvPr id="91" name="Kuva 56" descr="Kävely">
            <a:extLst>
              <a:ext uri="{FF2B5EF4-FFF2-40B4-BE49-F238E27FC236}">
                <a16:creationId xmlns:a16="http://schemas.microsoft.com/office/drawing/2014/main" id="{810E8FF4-21B2-434B-8F6F-4DDA118798A5}"/>
              </a:ext>
            </a:extLst>
          </p:cNvPr>
          <p:cNvPicPr>
            <a:picLocks noChangeAspect="1"/>
          </p:cNvPicPr>
          <p:nvPr/>
        </p:nvPicPr>
        <p:blipFill>
          <a:blip r:embed="rId1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74997" y="3731439"/>
            <a:ext cx="732996" cy="732996"/>
          </a:xfrm>
          <a:prstGeom prst="rect">
            <a:avLst/>
          </a:prstGeom>
        </p:spPr>
      </p:pic>
      <p:sp>
        <p:nvSpPr>
          <p:cNvPr id="92" name="TextBox 91"/>
          <p:cNvSpPr txBox="1"/>
          <p:nvPr/>
        </p:nvSpPr>
        <p:spPr>
          <a:xfrm>
            <a:off x="5671511" y="3766204"/>
            <a:ext cx="2673231"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Tuki- ja liikuntaelinten sairauksien osuus on pienempi kuin muualla Suomessa.</a:t>
            </a:r>
          </a:p>
        </p:txBody>
      </p:sp>
      <p:pic>
        <p:nvPicPr>
          <p:cNvPr id="93" name="Kuva 76" descr="Kolikkoja">
            <a:extLst>
              <a:ext uri="{FF2B5EF4-FFF2-40B4-BE49-F238E27FC236}">
                <a16:creationId xmlns:a16="http://schemas.microsoft.com/office/drawing/2014/main" id="{ABD1B15E-F854-41D7-99D7-30AD0BD93BFF}"/>
              </a:ext>
            </a:extLst>
          </p:cNvPr>
          <p:cNvPicPr>
            <a:picLocks noChangeAspect="1"/>
          </p:cNvPicPr>
          <p:nvPr/>
        </p:nvPicPr>
        <p:blipFill>
          <a:blip r:embed="rId14"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976614" y="4819164"/>
            <a:ext cx="633756" cy="633756"/>
          </a:xfrm>
          <a:prstGeom prst="rect">
            <a:avLst/>
          </a:prstGeom>
        </p:spPr>
      </p:pic>
      <p:sp>
        <p:nvSpPr>
          <p:cNvPr id="53" name="TextBox 52"/>
          <p:cNvSpPr txBox="1"/>
          <p:nvPr/>
        </p:nvSpPr>
        <p:spPr>
          <a:xfrm>
            <a:off x="11060110" y="1022118"/>
            <a:ext cx="95873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white"/>
                </a:solidFill>
                <a:effectLst/>
                <a:uLnTx/>
                <a:uFillTx/>
                <a:latin typeface="Arial" panose="020B0604020202020204"/>
                <a:ea typeface="+mn-ea"/>
                <a:cs typeface="+mn-cs"/>
              </a:rPr>
              <a:t>2030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white"/>
                </a:solidFill>
                <a:effectLst/>
                <a:uLnTx/>
                <a:uFillTx/>
                <a:latin typeface="Arial" panose="020B0604020202020204"/>
                <a:ea typeface="+mn-ea"/>
                <a:cs typeface="+mn-cs"/>
              </a:rPr>
              <a:t>+10%</a:t>
            </a:r>
          </a:p>
        </p:txBody>
      </p:sp>
      <p:cxnSp>
        <p:nvCxnSpPr>
          <p:cNvPr id="57" name="Straight Connector 56"/>
          <p:cNvCxnSpPr/>
          <p:nvPr/>
        </p:nvCxnSpPr>
        <p:spPr>
          <a:xfrm flipH="1">
            <a:off x="9151662" y="5576487"/>
            <a:ext cx="3023927" cy="16934"/>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H="1" flipV="1">
            <a:off x="9160015" y="4573366"/>
            <a:ext cx="3011418" cy="14636"/>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9160015" y="3634972"/>
            <a:ext cx="2987810" cy="6322"/>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9190027" y="2603966"/>
            <a:ext cx="2981406" cy="5338"/>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pic>
        <p:nvPicPr>
          <p:cNvPr id="67" name="Kuva 92" descr="Lääketieteellinen">
            <a:extLst>
              <a:ext uri="{FF2B5EF4-FFF2-40B4-BE49-F238E27FC236}">
                <a16:creationId xmlns:a16="http://schemas.microsoft.com/office/drawing/2014/main" id="{F8C864E5-3B7E-478A-BC82-701F38291325}"/>
              </a:ext>
            </a:extLst>
          </p:cNvPr>
          <p:cNvPicPr>
            <a:picLocks noChangeAspect="1"/>
          </p:cNvPicPr>
          <p:nvPr/>
        </p:nvPicPr>
        <p:blipFill>
          <a:blip r:embed="rId1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601505" y="1861490"/>
            <a:ext cx="707896" cy="707896"/>
          </a:xfrm>
          <a:prstGeom prst="rect">
            <a:avLst/>
          </a:prstGeom>
        </p:spPr>
      </p:pic>
      <p:sp>
        <p:nvSpPr>
          <p:cNvPr id="68" name="TextBox 67"/>
          <p:cNvSpPr txBox="1"/>
          <p:nvPr/>
        </p:nvSpPr>
        <p:spPr>
          <a:xfrm>
            <a:off x="9289185" y="1902373"/>
            <a:ext cx="2835810"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Palveluiden käyttö painottuu raskaampiin palveluihin (tehostettu palveluasuminen)</a:t>
            </a:r>
          </a:p>
        </p:txBody>
      </p:sp>
      <p:pic>
        <p:nvPicPr>
          <p:cNvPr id="71" name="Kuva 44" descr="Leposohva">
            <a:extLst>
              <a:ext uri="{FF2B5EF4-FFF2-40B4-BE49-F238E27FC236}">
                <a16:creationId xmlns:a16="http://schemas.microsoft.com/office/drawing/2014/main" id="{6EF58224-7D58-4445-8892-CB757F2AC946}"/>
              </a:ext>
            </a:extLst>
          </p:cNvPr>
          <p:cNvPicPr>
            <a:picLocks noChangeAspect="1"/>
          </p:cNvPicPr>
          <p:nvPr/>
        </p:nvPicPr>
        <p:blipFill>
          <a:blip r:embed="rId1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205789" y="2946451"/>
            <a:ext cx="619038" cy="619038"/>
          </a:xfrm>
          <a:prstGeom prst="rect">
            <a:avLst/>
          </a:prstGeom>
        </p:spPr>
      </p:pic>
      <p:pic>
        <p:nvPicPr>
          <p:cNvPr id="76" name="Kuva 46" descr="Lamppu">
            <a:extLst>
              <a:ext uri="{FF2B5EF4-FFF2-40B4-BE49-F238E27FC236}">
                <a16:creationId xmlns:a16="http://schemas.microsoft.com/office/drawing/2014/main" id="{0322BF6B-BB24-44C4-83F4-FF7AA0FD5A6E}"/>
              </a:ext>
            </a:extLst>
          </p:cNvPr>
          <p:cNvPicPr>
            <a:picLocks noChangeAspect="1"/>
          </p:cNvPicPr>
          <p:nvPr/>
        </p:nvPicPr>
        <p:blipFill>
          <a:blip r:embed="rId1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1644505" y="2823067"/>
            <a:ext cx="498408" cy="498408"/>
          </a:xfrm>
          <a:prstGeom prst="rect">
            <a:avLst/>
          </a:prstGeom>
        </p:spPr>
      </p:pic>
      <p:sp>
        <p:nvSpPr>
          <p:cNvPr id="94" name="TextBox 93"/>
          <p:cNvSpPr txBox="1"/>
          <p:nvPr/>
        </p:nvSpPr>
        <p:spPr>
          <a:xfrm>
            <a:off x="8764213" y="2782035"/>
            <a:ext cx="2394587" cy="6924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300" b="0" i="0" u="none" strike="noStrike" kern="1200" cap="none" spc="0" normalizeH="0" baseline="0" noProof="0">
                <a:ln>
                  <a:noFill/>
                </a:ln>
                <a:solidFill>
                  <a:srgbClr val="213A8F"/>
                </a:solidFill>
                <a:effectLst/>
                <a:uLnTx/>
                <a:uFillTx/>
                <a:latin typeface="Arial" panose="020B0604020202020204"/>
                <a:ea typeface="+mn-ea"/>
                <a:cs typeface="+mn-cs"/>
              </a:rPr>
              <a:t>Pohjanmaan ikäihmisistä 75+ harvempi asuu kotona verrattuna muuhun Suomeen. </a:t>
            </a:r>
          </a:p>
        </p:txBody>
      </p:sp>
      <p:sp>
        <p:nvSpPr>
          <p:cNvPr id="98" name="TextBox 97"/>
          <p:cNvSpPr txBox="1"/>
          <p:nvPr/>
        </p:nvSpPr>
        <p:spPr>
          <a:xfrm>
            <a:off x="9541698" y="3651263"/>
            <a:ext cx="2583297"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300" b="0" i="0" u="none" strike="noStrike" kern="1200" cap="none" spc="0" normalizeH="0" baseline="0" noProof="0">
                <a:ln>
                  <a:noFill/>
                </a:ln>
                <a:solidFill>
                  <a:srgbClr val="213A8F"/>
                </a:solidFill>
                <a:effectLst/>
                <a:uLnTx/>
                <a:uFillTx/>
                <a:latin typeface="Arial" panose="020B0604020202020204"/>
                <a:ea typeface="+mn-ea"/>
                <a:cs typeface="+mn-cs"/>
              </a:rPr>
              <a:t>Pohjanmaan ikäihmiset 75+ liikkuvat vähemmän. Ylipainoa on hieman enemmän kuin ikätovereilla muualla Suomessa. </a:t>
            </a:r>
          </a:p>
        </p:txBody>
      </p:sp>
      <p:pic>
        <p:nvPicPr>
          <p:cNvPr id="99" name="Kuva 62" descr="Kysymykset">
            <a:extLst>
              <a:ext uri="{FF2B5EF4-FFF2-40B4-BE49-F238E27FC236}">
                <a16:creationId xmlns:a16="http://schemas.microsoft.com/office/drawing/2014/main" id="{94D2F700-6591-474F-AAB7-7A44C246F42F}"/>
              </a:ext>
            </a:extLst>
          </p:cNvPr>
          <p:cNvPicPr>
            <a:picLocks noChangeAspect="1"/>
          </p:cNvPicPr>
          <p:nvPr/>
        </p:nvPicPr>
        <p:blipFill>
          <a:blip r:embed="rId1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520337" y="4678279"/>
            <a:ext cx="729363" cy="729363"/>
          </a:xfrm>
          <a:prstGeom prst="rect">
            <a:avLst/>
          </a:prstGeom>
        </p:spPr>
      </p:pic>
      <p:sp>
        <p:nvSpPr>
          <p:cNvPr id="100" name="TextBox 99"/>
          <p:cNvSpPr txBox="1"/>
          <p:nvPr/>
        </p:nvSpPr>
        <p:spPr>
          <a:xfrm>
            <a:off x="9160015" y="4630838"/>
            <a:ext cx="3011418"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300" b="0" i="0" u="none" strike="noStrike" kern="1200" cap="none" spc="0" normalizeH="0" baseline="0" noProof="0">
                <a:ln>
                  <a:noFill/>
                </a:ln>
                <a:solidFill>
                  <a:srgbClr val="213A8F"/>
                </a:solidFill>
                <a:effectLst/>
                <a:uLnTx/>
                <a:uFillTx/>
                <a:latin typeface="Arial" panose="020B0604020202020204"/>
                <a:ea typeface="+mn-ea"/>
                <a:cs typeface="+mn-cs"/>
              </a:rPr>
              <a:t>Kotihoidon ja ympärivuorokautisen hoivan asiakkailla on hieman parempi kognitiivinen ja fyysinen toimintakyky kuin asiakkailla muualla Suomessa.* </a:t>
            </a:r>
          </a:p>
        </p:txBody>
      </p:sp>
      <p:pic>
        <p:nvPicPr>
          <p:cNvPr id="101" name="Kuva 4" descr="Palapelin palat">
            <a:extLst>
              <a:ext uri="{FF2B5EF4-FFF2-40B4-BE49-F238E27FC236}">
                <a16:creationId xmlns:a16="http://schemas.microsoft.com/office/drawing/2014/main" id="{6D7C1ACA-8147-4D30-928E-E25E1C9B8290}"/>
              </a:ext>
            </a:extLst>
          </p:cNvPr>
          <p:cNvPicPr>
            <a:picLocks noChangeAspect="1"/>
          </p:cNvPicPr>
          <p:nvPr/>
        </p:nvPicPr>
        <p:blipFill>
          <a:blip r:embed="rId1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8581411" y="5683336"/>
            <a:ext cx="748083" cy="748083"/>
          </a:xfrm>
          <a:prstGeom prst="rect">
            <a:avLst/>
          </a:prstGeom>
        </p:spPr>
      </p:pic>
      <p:sp>
        <p:nvSpPr>
          <p:cNvPr id="102" name="TextBox 101"/>
          <p:cNvSpPr txBox="1"/>
          <p:nvPr/>
        </p:nvSpPr>
        <p:spPr>
          <a:xfrm>
            <a:off x="9327964" y="5723445"/>
            <a:ext cx="2672224"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300" b="0" i="0" u="none" strike="noStrike" kern="1200" cap="none" spc="0" normalizeH="0" baseline="0" noProof="0">
                <a:ln>
                  <a:noFill/>
                </a:ln>
                <a:solidFill>
                  <a:srgbClr val="213A8F"/>
                </a:solidFill>
                <a:effectLst/>
                <a:uLnTx/>
                <a:uFillTx/>
                <a:latin typeface="Arial" panose="020B0604020202020204"/>
                <a:ea typeface="+mn-ea"/>
                <a:cs typeface="+mn-cs"/>
              </a:rPr>
              <a:t>Kotihoidon asiakkailla on enemmän monilääkitystä. Ympärivuorokautisessa hoivassa taas on enemmän painehaavoja. </a:t>
            </a:r>
          </a:p>
        </p:txBody>
      </p:sp>
      <p:pic>
        <p:nvPicPr>
          <p:cNvPr id="103" name="Kuva 98" descr="Skaalaus">
            <a:extLst>
              <a:ext uri="{FF2B5EF4-FFF2-40B4-BE49-F238E27FC236}">
                <a16:creationId xmlns:a16="http://schemas.microsoft.com/office/drawing/2014/main" id="{2892CE97-7477-4212-990D-75C5365EB637}"/>
              </a:ext>
            </a:extLst>
          </p:cNvPr>
          <p:cNvPicPr>
            <a:picLocks noChangeAspect="1"/>
          </p:cNvPicPr>
          <p:nvPr/>
        </p:nvPicPr>
        <p:blipFill>
          <a:blip r:embed="rId20"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549424" y="3732400"/>
            <a:ext cx="732035" cy="732035"/>
          </a:xfrm>
          <a:prstGeom prst="rect">
            <a:avLst/>
          </a:prstGeom>
        </p:spPr>
      </p:pic>
      <p:pic>
        <p:nvPicPr>
          <p:cNvPr id="104" name="Kuva 112" descr="Mykistetty kaiutin">
            <a:extLst>
              <a:ext uri="{FF2B5EF4-FFF2-40B4-BE49-F238E27FC236}">
                <a16:creationId xmlns:a16="http://schemas.microsoft.com/office/drawing/2014/main" id="{16A8F662-299A-43C8-A1FA-149D38D42445}"/>
              </a:ext>
            </a:extLst>
          </p:cNvPr>
          <p:cNvPicPr>
            <a:picLocks noChangeAspect="1"/>
          </p:cNvPicPr>
          <p:nvPr/>
        </p:nvPicPr>
        <p:blipFill>
          <a:blip r:embed="rId2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7601373" y="2773845"/>
            <a:ext cx="714784" cy="714784"/>
          </a:xfrm>
          <a:prstGeom prst="rect">
            <a:avLst/>
          </a:prstGeom>
        </p:spPr>
      </p:pic>
      <p:sp>
        <p:nvSpPr>
          <p:cNvPr id="3" name="textruta 2"/>
          <p:cNvSpPr txBox="1"/>
          <p:nvPr/>
        </p:nvSpPr>
        <p:spPr>
          <a:xfrm>
            <a:off x="1126792" y="6596555"/>
            <a:ext cx="4015909"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err="1">
                <a:ln>
                  <a:noFill/>
                </a:ln>
                <a:solidFill>
                  <a:srgbClr val="213A8F"/>
                </a:solidFill>
                <a:effectLst/>
                <a:uLnTx/>
                <a:uFillTx/>
                <a:latin typeface="Arial" panose="020B0604020202020204"/>
                <a:ea typeface="+mn-ea"/>
                <a:cs typeface="+mn-cs"/>
              </a:rPr>
              <a:t>Lähteet</a:t>
            </a:r>
            <a:r>
              <a:rPr kumimoji="0" lang="sv-SE" sz="1100" b="0" i="0" u="none" strike="noStrike" kern="1200" cap="none" spc="0" normalizeH="0" baseline="0" noProof="0">
                <a:ln>
                  <a:noFill/>
                </a:ln>
                <a:solidFill>
                  <a:srgbClr val="213A8F"/>
                </a:solidFill>
                <a:effectLst/>
                <a:uLnTx/>
                <a:uFillTx/>
                <a:latin typeface="Arial" panose="020B0604020202020204"/>
                <a:ea typeface="+mn-ea"/>
                <a:cs typeface="+mn-cs"/>
              </a:rPr>
              <a:t>: THL, </a:t>
            </a:r>
            <a:r>
              <a:rPr kumimoji="0" lang="sv-SE" sz="1100" b="0" i="0" u="none" strike="noStrike" kern="1200" cap="none" spc="0" normalizeH="0" baseline="0" noProof="0" err="1">
                <a:ln>
                  <a:noFill/>
                </a:ln>
                <a:solidFill>
                  <a:srgbClr val="213A8F"/>
                </a:solidFill>
                <a:effectLst/>
                <a:uLnTx/>
                <a:uFillTx/>
                <a:latin typeface="Arial" panose="020B0604020202020204"/>
                <a:ea typeface="+mn-ea"/>
                <a:cs typeface="+mn-cs"/>
              </a:rPr>
              <a:t>Tilastokeskus</a:t>
            </a:r>
            <a:r>
              <a:rPr kumimoji="0" lang="sv-SE" sz="1100" b="0" i="0" u="none" strike="noStrike" kern="1200" cap="none" spc="0" normalizeH="0" baseline="0" noProof="0">
                <a:ln>
                  <a:noFill/>
                </a:ln>
                <a:solidFill>
                  <a:srgbClr val="213A8F"/>
                </a:solidFill>
                <a:effectLst/>
                <a:uLnTx/>
                <a:uFillTx/>
                <a:latin typeface="Arial" panose="020B0604020202020204"/>
                <a:ea typeface="+mn-ea"/>
                <a:cs typeface="+mn-cs"/>
              </a:rPr>
              <a:t>, RAI*</a:t>
            </a:r>
            <a:endParaRPr kumimoji="0" lang="sv-FI" sz="1100" b="0" i="0" u="none" strike="noStrike" kern="1200" cap="none" spc="0" normalizeH="0" baseline="0" noProof="0">
              <a:ln>
                <a:noFill/>
              </a:ln>
              <a:solidFill>
                <a:srgbClr val="213A8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55311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9892BF-4878-4A6B-A75D-E7CA3FA0B344}"/>
              </a:ext>
            </a:extLst>
          </p:cNvPr>
          <p:cNvSpPr>
            <a:spLocks noGrp="1"/>
          </p:cNvSpPr>
          <p:nvPr>
            <p:ph type="title"/>
          </p:nvPr>
        </p:nvSpPr>
        <p:spPr>
          <a:xfrm>
            <a:off x="1577446" y="357148"/>
            <a:ext cx="9985113" cy="551842"/>
          </a:xfrm>
        </p:spPr>
        <p:txBody>
          <a:bodyPr>
            <a:normAutofit/>
          </a:bodyPr>
          <a:lstStyle/>
          <a:p>
            <a:r>
              <a:rPr lang="sv-FI">
                <a:solidFill>
                  <a:schemeClr val="tx1"/>
                </a:solidFill>
              </a:rPr>
              <a:t>Kampen mot folksjukdomarna* </a:t>
            </a:r>
            <a:endParaRPr lang="fi-FI">
              <a:solidFill>
                <a:schemeClr val="tx1"/>
              </a:solidFill>
            </a:endParaRPr>
          </a:p>
        </p:txBody>
      </p:sp>
      <p:sp>
        <p:nvSpPr>
          <p:cNvPr id="12" name="Rectangle 11"/>
          <p:cNvSpPr/>
          <p:nvPr/>
        </p:nvSpPr>
        <p:spPr>
          <a:xfrm>
            <a:off x="1812115" y="1271503"/>
            <a:ext cx="3603947" cy="1942424"/>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213A8F"/>
                </a:solidFill>
                <a:effectLst/>
                <a:uLnTx/>
                <a:uFillTx/>
                <a:latin typeface="Arial" panose="020B0604020202020204"/>
                <a:ea typeface="+mn-ea"/>
                <a:cs typeface="+mn-cs"/>
              </a:rPr>
              <a:t>Mer rörelse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213A8F"/>
                </a:solidFill>
                <a:effectLst/>
                <a:uLnTx/>
                <a:uFillTx/>
                <a:latin typeface="Arial" panose="020B0604020202020204"/>
                <a:ea typeface="+mn-ea"/>
                <a:cs typeface="+mn-cs"/>
              </a:rPr>
              <a:t>•</a:t>
            </a:r>
            <a:r>
              <a:rPr kumimoji="0" lang="sv-SE" sz="1400" b="0" i="0" u="none" strike="noStrike" kern="1200" cap="none" spc="0" normalizeH="0" baseline="0" noProof="0">
                <a:ln>
                  <a:noFill/>
                </a:ln>
                <a:solidFill>
                  <a:srgbClr val="213A8F"/>
                </a:solidFill>
                <a:effectLst/>
                <a:uLnTx/>
                <a:uFillTx/>
                <a:latin typeface="Arial" panose="020B0604020202020204"/>
                <a:ea typeface="+mn-ea"/>
                <a:cs typeface="+mn-cs"/>
              </a:rPr>
              <a:t> Stillasittandet kostar </a:t>
            </a:r>
            <a:r>
              <a:rPr kumimoji="0" lang="sv-SE" sz="1400" b="0" i="0" u="none" strike="noStrike" kern="1200" cap="none" spc="0" normalizeH="0" baseline="0" noProof="0">
                <a:ln>
                  <a:noFill/>
                </a:ln>
                <a:solidFill>
                  <a:srgbClr val="F39690">
                    <a:lumMod val="50000"/>
                  </a:srgbClr>
                </a:solidFill>
                <a:effectLst/>
                <a:uLnTx/>
                <a:uFillTx/>
                <a:latin typeface="Arial" panose="020B0604020202020204"/>
                <a:ea typeface="+mn-ea"/>
                <a:cs typeface="+mn-cs"/>
              </a:rPr>
              <a:t>3,2 miljarder </a:t>
            </a:r>
            <a:r>
              <a:rPr kumimoji="0" lang="sv-SE" sz="1400" b="0" i="0" u="none" strike="noStrike" kern="1200" cap="none" spc="0" normalizeH="0" baseline="0" noProof="0">
                <a:ln>
                  <a:noFill/>
                </a:ln>
                <a:solidFill>
                  <a:srgbClr val="213A8F"/>
                </a:solidFill>
                <a:effectLst/>
                <a:uLnTx/>
                <a:uFillTx/>
                <a:latin typeface="Arial" panose="020B0604020202020204"/>
                <a:ea typeface="+mn-ea"/>
                <a:cs typeface="+mn-cs"/>
              </a:rPr>
              <a:t>(Programmet Vuxna i rörelse)</a:t>
            </a: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213A8F"/>
                </a:solidFill>
                <a:effectLst/>
                <a:uLnTx/>
                <a:uFillTx/>
                <a:latin typeface="Arial" panose="020B0604020202020204"/>
                <a:ea typeface="+mn-ea"/>
                <a:cs typeface="+mn-cs"/>
              </a:rPr>
              <a:t>• Sjukdomar i stöd- och rörelseorganen förorsakar arbetsgivare utgifter om </a:t>
            </a:r>
            <a:r>
              <a:rPr kumimoji="0" lang="sv-SE" sz="1400" b="0" i="0" u="none" strike="noStrike" kern="1200" cap="none" spc="0" normalizeH="0" baseline="0" noProof="0">
                <a:ln>
                  <a:noFill/>
                </a:ln>
                <a:solidFill>
                  <a:srgbClr val="F39690">
                    <a:lumMod val="50000"/>
                  </a:srgbClr>
                </a:solidFill>
                <a:effectLst/>
                <a:uLnTx/>
                <a:uFillTx/>
                <a:latin typeface="Arial" panose="020B0604020202020204"/>
                <a:ea typeface="+mn-ea"/>
                <a:cs typeface="+mn-cs"/>
              </a:rPr>
              <a:t>1,5 miljard </a:t>
            </a:r>
            <a:r>
              <a:rPr kumimoji="0" lang="sv-SE" sz="1400" b="0" i="0" u="none" strike="noStrike" kern="1200" cap="none" spc="0" normalizeH="0" baseline="0" noProof="0">
                <a:ln>
                  <a:noFill/>
                </a:ln>
                <a:solidFill>
                  <a:srgbClr val="213A8F"/>
                </a:solidFill>
                <a:effectLst/>
                <a:uLnTx/>
                <a:uFillTx/>
                <a:latin typeface="Arial" panose="020B0604020202020204"/>
                <a:ea typeface="+mn-ea"/>
                <a:cs typeface="+mn-cs"/>
              </a:rPr>
              <a:t>euro, i Finland </a:t>
            </a:r>
            <a:r>
              <a:rPr kumimoji="0" lang="sv-SE" sz="1400" b="0" i="0" u="none" strike="noStrike" kern="1200" cap="none" spc="0" normalizeH="0" baseline="0" noProof="0">
                <a:ln>
                  <a:noFill/>
                </a:ln>
                <a:solidFill>
                  <a:srgbClr val="F39690">
                    <a:lumMod val="50000"/>
                  </a:srgbClr>
                </a:solidFill>
                <a:effectLst/>
                <a:uLnTx/>
                <a:uFillTx/>
                <a:latin typeface="Arial" panose="020B0604020202020204"/>
                <a:ea typeface="+mn-ea"/>
                <a:cs typeface="+mn-cs"/>
              </a:rPr>
              <a:t>3–4 miljarder </a:t>
            </a:r>
            <a:r>
              <a:rPr kumimoji="0" lang="sv-SE" sz="1400" b="0" i="0" u="none" strike="noStrike" kern="1200" cap="none" spc="0" normalizeH="0" baseline="0" noProof="0">
                <a:ln>
                  <a:noFill/>
                </a:ln>
                <a:solidFill>
                  <a:srgbClr val="213A8F"/>
                </a:solidFill>
                <a:effectLst/>
                <a:uLnTx/>
                <a:uFillTx/>
                <a:latin typeface="Arial" panose="020B0604020202020204"/>
                <a:ea typeface="+mn-ea"/>
                <a:cs typeface="+mn-cs"/>
              </a:rPr>
              <a:t>euro. (TULE </a:t>
            </a:r>
            <a:r>
              <a:rPr kumimoji="0" lang="sv-SE" sz="1400" b="0" i="0" u="none" strike="noStrike" kern="1200" cap="none" spc="0" normalizeH="0" baseline="0" noProof="0" err="1">
                <a:ln>
                  <a:noFill/>
                </a:ln>
                <a:solidFill>
                  <a:srgbClr val="213A8F"/>
                </a:solidFill>
                <a:effectLst/>
                <a:uLnTx/>
                <a:uFillTx/>
                <a:latin typeface="Arial" panose="020B0604020202020204"/>
                <a:ea typeface="+mn-ea"/>
                <a:cs typeface="+mn-cs"/>
              </a:rPr>
              <a:t>ry</a:t>
            </a:r>
            <a:r>
              <a:rPr kumimoji="0" lang="sv-SE" sz="1400" b="0" i="0" u="none" strike="noStrike" kern="1200" cap="none" spc="0" normalizeH="0" baseline="0" noProof="0">
                <a:ln>
                  <a:noFill/>
                </a:ln>
                <a:solidFill>
                  <a:srgbClr val="213A8F"/>
                </a:solidFill>
                <a:effectLst/>
                <a:uLnTx/>
                <a:uFillTx/>
                <a:latin typeface="Arial" panose="020B0604020202020204"/>
                <a:ea typeface="+mn-ea"/>
                <a:cs typeface="+mn-cs"/>
              </a:rPr>
              <a:t>)</a:t>
            </a:r>
          </a:p>
        </p:txBody>
      </p:sp>
      <p:sp>
        <p:nvSpPr>
          <p:cNvPr id="13" name="Rectangle 12"/>
          <p:cNvSpPr/>
          <p:nvPr/>
        </p:nvSpPr>
        <p:spPr>
          <a:xfrm>
            <a:off x="6649975" y="1255738"/>
            <a:ext cx="3603947" cy="1942424"/>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err="1">
                <a:ln>
                  <a:noFill/>
                </a:ln>
                <a:solidFill>
                  <a:srgbClr val="213A8F"/>
                </a:solidFill>
                <a:effectLst/>
                <a:uLnTx/>
                <a:uFillTx/>
                <a:latin typeface="Arial" panose="020B0604020202020204"/>
                <a:ea typeface="+mn-ea"/>
                <a:cs typeface="+mn-cs"/>
              </a:rPr>
              <a:t>Bättre</a:t>
            </a:r>
            <a:r>
              <a:rPr kumimoji="0" lang="fi-FI" sz="1600" b="1"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600" b="1" i="0" u="none" strike="noStrike" kern="1200" cap="none" spc="0" normalizeH="0" baseline="0" noProof="0" err="1">
                <a:ln>
                  <a:noFill/>
                </a:ln>
                <a:solidFill>
                  <a:srgbClr val="213A8F"/>
                </a:solidFill>
                <a:effectLst/>
                <a:uLnTx/>
                <a:uFillTx/>
                <a:latin typeface="Arial" panose="020B0604020202020204"/>
                <a:ea typeface="+mn-ea"/>
                <a:cs typeface="+mn-cs"/>
              </a:rPr>
              <a:t>sömn</a:t>
            </a:r>
            <a:endParaRPr kumimoji="0" lang="fi-FI" sz="1600" b="1" i="0" u="none" strike="noStrike" kern="1200" cap="none" spc="0" normalizeH="0" baseline="0" noProof="0">
              <a:ln>
                <a:noFill/>
              </a:ln>
              <a:solidFill>
                <a:srgbClr val="213A8F"/>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srgbClr val="213A8F"/>
                </a:solidFill>
                <a:effectLst/>
                <a:uLnTx/>
                <a:uFillTx/>
                <a:latin typeface="Arial" panose="020B0604020202020204"/>
                <a:ea typeface="+mn-ea"/>
                <a:cs typeface="+mn-cs"/>
              </a:rPr>
              <a:t>En tredjedel av befolkningen i arbetsför ålder lider av tillfällig sömnlöshet. Avbruten sömn ger upphov till en räkning på </a:t>
            </a:r>
            <a:r>
              <a:rPr kumimoji="0" lang="sv-SE" sz="1400" b="0" i="0" u="none" strike="noStrike" kern="1200" cap="none" spc="0" normalizeH="0" baseline="0" noProof="0">
                <a:ln>
                  <a:noFill/>
                </a:ln>
                <a:solidFill>
                  <a:srgbClr val="F39690">
                    <a:lumMod val="50000"/>
                  </a:srgbClr>
                </a:solidFill>
                <a:effectLst/>
                <a:uLnTx/>
                <a:uFillTx/>
                <a:latin typeface="Arial" panose="020B0604020202020204"/>
                <a:ea typeface="+mn-ea"/>
                <a:cs typeface="+mn-cs"/>
              </a:rPr>
              <a:t>15,6 miljoner </a:t>
            </a:r>
            <a:r>
              <a:rPr kumimoji="0" lang="sv-SE" sz="1400" b="0" i="0" u="none" strike="noStrike" kern="1200" cap="none" spc="0" normalizeH="0" baseline="0" noProof="0">
                <a:ln>
                  <a:noFill/>
                </a:ln>
                <a:solidFill>
                  <a:srgbClr val="213A8F"/>
                </a:solidFill>
                <a:effectLst/>
                <a:uLnTx/>
                <a:uFillTx/>
                <a:latin typeface="Arial" panose="020B0604020202020204"/>
                <a:ea typeface="+mn-ea"/>
                <a:cs typeface="+mn-cs"/>
              </a:rPr>
              <a:t>euro. </a:t>
            </a:r>
            <a:endParaRPr kumimoji="0" lang="fi-FI" sz="14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14" name="Rectangle 13"/>
          <p:cNvSpPr/>
          <p:nvPr/>
        </p:nvSpPr>
        <p:spPr>
          <a:xfrm>
            <a:off x="1812115" y="3385979"/>
            <a:ext cx="3603947" cy="1942424"/>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err="1">
                <a:ln>
                  <a:noFill/>
                </a:ln>
                <a:solidFill>
                  <a:srgbClr val="213A8F"/>
                </a:solidFill>
                <a:effectLst/>
                <a:uLnTx/>
                <a:uFillTx/>
                <a:latin typeface="Arial" panose="020B0604020202020204"/>
                <a:ea typeface="+mn-ea"/>
                <a:cs typeface="+mn-cs"/>
              </a:rPr>
              <a:t>Hälsosammare</a:t>
            </a:r>
            <a:r>
              <a:rPr kumimoji="0" lang="fi-FI" sz="1600" b="1"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600" b="1" i="0" u="none" strike="noStrike" kern="1200" cap="none" spc="0" normalizeH="0" baseline="0" noProof="0" err="1">
                <a:ln>
                  <a:noFill/>
                </a:ln>
                <a:solidFill>
                  <a:srgbClr val="213A8F"/>
                </a:solidFill>
                <a:effectLst/>
                <a:uLnTx/>
                <a:uFillTx/>
                <a:latin typeface="Arial" panose="020B0604020202020204"/>
                <a:ea typeface="+mn-ea"/>
                <a:cs typeface="+mn-cs"/>
              </a:rPr>
              <a:t>mat</a:t>
            </a:r>
            <a:endParaRPr kumimoji="0" lang="fi-FI" sz="1600" b="1" i="0" u="none" strike="noStrike" kern="1200" cap="none" spc="0" normalizeH="0" baseline="0" noProof="0">
              <a:ln>
                <a:noFill/>
              </a:ln>
              <a:solidFill>
                <a:srgbClr val="213A8F"/>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srgbClr val="213A8F"/>
                </a:solidFill>
                <a:effectLst/>
                <a:uLnTx/>
                <a:uFillTx/>
                <a:latin typeface="Arial" panose="020B0604020202020204"/>
                <a:ea typeface="+mn-ea"/>
                <a:cs typeface="+mn-cs"/>
              </a:rPr>
              <a:t>Fetma och sjukdomar i koppling till fetma förorsakade samhället en kostnad om ungefär </a:t>
            </a:r>
            <a:r>
              <a:rPr kumimoji="0" lang="sv-SE" sz="1400" b="0" i="0" u="none" strike="noStrike" kern="1200" cap="none" spc="0" normalizeH="0" baseline="0" noProof="0">
                <a:ln>
                  <a:noFill/>
                </a:ln>
                <a:solidFill>
                  <a:srgbClr val="F39690">
                    <a:lumMod val="50000"/>
                  </a:srgbClr>
                </a:solidFill>
                <a:effectLst/>
                <a:uLnTx/>
                <a:uFillTx/>
                <a:latin typeface="Arial" panose="020B0604020202020204"/>
                <a:ea typeface="+mn-ea"/>
                <a:cs typeface="+mn-cs"/>
              </a:rPr>
              <a:t>330 miljoner </a:t>
            </a:r>
            <a:r>
              <a:rPr kumimoji="0" lang="sv-SE" sz="1400" b="0" i="0" u="none" strike="noStrike" kern="1200" cap="none" spc="0" normalizeH="0" baseline="0" noProof="0">
                <a:ln>
                  <a:noFill/>
                </a:ln>
                <a:solidFill>
                  <a:srgbClr val="213A8F"/>
                </a:solidFill>
                <a:effectLst/>
                <a:uLnTx/>
                <a:uFillTx/>
                <a:latin typeface="Arial" panose="020B0604020202020204"/>
                <a:ea typeface="+mn-ea"/>
                <a:cs typeface="+mn-cs"/>
              </a:rPr>
              <a:t>euro. </a:t>
            </a:r>
            <a:r>
              <a:rPr kumimoji="0" lang="sv-SE" sz="1200" b="0" i="0" u="none" strike="noStrike" kern="1200" cap="none" spc="0" normalizeH="0" baseline="0" noProof="0">
                <a:ln>
                  <a:noFill/>
                </a:ln>
                <a:solidFill>
                  <a:srgbClr val="213A8F"/>
                </a:solidFill>
                <a:effectLst/>
                <a:uLnTx/>
                <a:uFillTx/>
                <a:latin typeface="Arial" panose="020B0604020202020204"/>
                <a:ea typeface="+mn-ea"/>
                <a:cs typeface="+mn-cs"/>
              </a:rPr>
              <a:t>(</a:t>
            </a:r>
            <a:r>
              <a:rPr kumimoji="0" lang="sv-SE" sz="1200" b="0" i="1" u="none" strike="noStrike" kern="1200" cap="none" spc="0" normalizeH="0" baseline="0" noProof="0">
                <a:ln>
                  <a:noFill/>
                </a:ln>
                <a:solidFill>
                  <a:srgbClr val="213A8F"/>
                </a:solidFill>
                <a:effectLst/>
                <a:uLnTx/>
                <a:uFillTx/>
                <a:latin typeface="Arial" panose="020B0604020202020204"/>
                <a:ea typeface="+mn-ea"/>
                <a:cs typeface="+mn-cs"/>
              </a:rPr>
              <a:t>Institutet för hälsa och välfärd 2011</a:t>
            </a:r>
            <a:r>
              <a:rPr kumimoji="0" lang="sv-SE" sz="1200" b="0" i="0" u="none" strike="noStrike" kern="1200" cap="none" spc="0" normalizeH="0" baseline="0" noProof="0">
                <a:ln>
                  <a:noFill/>
                </a:ln>
                <a:solidFill>
                  <a:srgbClr val="213A8F"/>
                </a:solidFill>
                <a:effectLst/>
                <a:uLnTx/>
                <a:uFillTx/>
                <a:latin typeface="Arial" panose="020B0604020202020204"/>
                <a:ea typeface="+mn-ea"/>
                <a:cs typeface="+mn-cs"/>
              </a:rPr>
              <a:t>)</a:t>
            </a:r>
            <a:endParaRPr kumimoji="0" lang="fi-FI" sz="1050" b="0" i="1"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15" name="Rectangle 14"/>
          <p:cNvSpPr/>
          <p:nvPr/>
        </p:nvSpPr>
        <p:spPr>
          <a:xfrm>
            <a:off x="6659500" y="3390870"/>
            <a:ext cx="3603947" cy="1942424"/>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err="1">
                <a:ln>
                  <a:noFill/>
                </a:ln>
                <a:solidFill>
                  <a:srgbClr val="213A8F"/>
                </a:solidFill>
                <a:effectLst/>
                <a:uLnTx/>
                <a:uFillTx/>
                <a:latin typeface="Arial" panose="020B0604020202020204"/>
                <a:ea typeface="+mn-ea"/>
                <a:cs typeface="+mn-cs"/>
              </a:rPr>
              <a:t>Mindre</a:t>
            </a:r>
            <a:r>
              <a:rPr kumimoji="0" lang="fi-FI" sz="1600" b="1"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600" b="1" i="0" u="none" strike="noStrike" kern="1200" cap="none" spc="0" normalizeH="0" baseline="0" noProof="0" err="1">
                <a:ln>
                  <a:noFill/>
                </a:ln>
                <a:solidFill>
                  <a:srgbClr val="213A8F"/>
                </a:solidFill>
                <a:effectLst/>
                <a:uLnTx/>
                <a:uFillTx/>
                <a:latin typeface="Arial" panose="020B0604020202020204"/>
                <a:ea typeface="+mn-ea"/>
                <a:cs typeface="+mn-cs"/>
              </a:rPr>
              <a:t>alkohol</a:t>
            </a:r>
            <a:endParaRPr kumimoji="0" lang="fi-FI" sz="1600" b="1" i="0" u="none" strike="noStrike" kern="1200" cap="none" spc="0" normalizeH="0" baseline="0" noProof="0">
              <a:ln>
                <a:noFill/>
              </a:ln>
              <a:solidFill>
                <a:srgbClr val="213A8F"/>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srgbClr val="213A8F"/>
                </a:solidFill>
                <a:effectLst/>
                <a:uLnTx/>
                <a:uFillTx/>
                <a:latin typeface="Arial" panose="020B0604020202020204"/>
                <a:ea typeface="+mn-ea"/>
                <a:cs typeface="+mn-cs"/>
              </a:rPr>
              <a:t>Negativa konsekvenser av alkoholbruk kostar samhället minst </a:t>
            </a:r>
            <a:r>
              <a:rPr kumimoji="0" lang="sv-SE" sz="1400" b="0" i="0" u="none" strike="noStrike" kern="1200" cap="none" spc="0" normalizeH="0" baseline="0" noProof="0">
                <a:ln>
                  <a:noFill/>
                </a:ln>
                <a:solidFill>
                  <a:srgbClr val="F39690">
                    <a:lumMod val="50000"/>
                  </a:srgbClr>
                </a:solidFill>
                <a:effectLst/>
                <a:uLnTx/>
                <a:uFillTx/>
                <a:latin typeface="Arial" panose="020B0604020202020204"/>
                <a:ea typeface="+mn-ea"/>
                <a:cs typeface="+mn-cs"/>
              </a:rPr>
              <a:t>2 miljarder </a:t>
            </a:r>
            <a:r>
              <a:rPr kumimoji="0" lang="sv-SE" sz="1400" b="0" i="0" u="none" strike="noStrike" kern="1200" cap="none" spc="0" normalizeH="0" baseline="0" noProof="0">
                <a:ln>
                  <a:noFill/>
                </a:ln>
                <a:solidFill>
                  <a:srgbClr val="213A8F"/>
                </a:solidFill>
                <a:effectLst/>
                <a:uLnTx/>
                <a:uFillTx/>
                <a:latin typeface="Arial" panose="020B0604020202020204"/>
                <a:ea typeface="+mn-ea"/>
                <a:cs typeface="+mn-cs"/>
              </a:rPr>
              <a:t>euro per år. </a:t>
            </a:r>
            <a:r>
              <a:rPr kumimoji="0" lang="sv-SE" sz="1200" b="0" i="1" u="none" strike="noStrike" kern="1200" cap="none" spc="0" normalizeH="0" baseline="0" noProof="0">
                <a:ln>
                  <a:noFill/>
                </a:ln>
                <a:solidFill>
                  <a:srgbClr val="213A8F"/>
                </a:solidFill>
                <a:effectLst/>
                <a:uLnTx/>
                <a:uFillTx/>
                <a:latin typeface="Arial" panose="020B0604020202020204"/>
                <a:ea typeface="+mn-ea"/>
                <a:cs typeface="+mn-cs"/>
              </a:rPr>
              <a:t>(Institutet för hälsa och välfärd)</a:t>
            </a:r>
            <a:endParaRPr kumimoji="0" lang="fi-FI" sz="1050" b="0" i="1"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19" name="TextBox 18"/>
          <p:cNvSpPr txBox="1"/>
          <p:nvPr/>
        </p:nvSpPr>
        <p:spPr>
          <a:xfrm>
            <a:off x="1276519" y="5378226"/>
            <a:ext cx="5562150" cy="1384995"/>
          </a:xfrm>
          <a:prstGeom prst="rect">
            <a:avLst/>
          </a:prstGeom>
          <a:noFill/>
        </p:spPr>
        <p:txBody>
          <a:bodyPr wrap="square" numCol="2"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a:ln>
                  <a:noFill/>
                </a:ln>
                <a:solidFill>
                  <a:srgbClr val="85C598">
                    <a:lumMod val="50000"/>
                  </a:srgbClr>
                </a:solidFill>
                <a:effectLst/>
                <a:uLnTx/>
                <a:uFillTx/>
                <a:latin typeface="Arial" panose="020B0604020202020204"/>
                <a:ea typeface="+mn-ea"/>
                <a:cs typeface="+mn-cs"/>
              </a:rPr>
              <a:t>*</a:t>
            </a:r>
            <a:endParaRPr kumimoji="0" lang="fi-FI" sz="1800" b="1" i="0" u="none" strike="noStrike" kern="1200" cap="none" spc="0" normalizeH="0" baseline="0" noProof="0">
              <a:ln>
                <a:noFill/>
              </a:ln>
              <a:solidFill>
                <a:srgbClr val="85C598">
                  <a:lumMod val="50000"/>
                </a:srgb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srgbClr val="85C598">
                    <a:lumMod val="50000"/>
                  </a:srgbClr>
                </a:solidFill>
                <a:effectLst/>
                <a:uLnTx/>
                <a:uFillTx/>
                <a:latin typeface="Arial" panose="020B0604020202020204"/>
                <a:ea typeface="+mn-ea"/>
                <a:cs typeface="+mn-cs"/>
              </a:rPr>
              <a:t>hjärt- och kärlsjukdomar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srgbClr val="85C598">
                    <a:lumMod val="50000"/>
                  </a:srgbClr>
                </a:solidFill>
                <a:effectLst/>
                <a:uLnTx/>
                <a:uFillTx/>
                <a:latin typeface="Arial" panose="020B0604020202020204"/>
                <a:ea typeface="+mn-ea"/>
                <a:cs typeface="+mn-cs"/>
              </a:rPr>
              <a:t>psykisk ohälsa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srgbClr val="85C598">
                    <a:lumMod val="50000"/>
                  </a:srgbClr>
                </a:solidFill>
                <a:effectLst/>
                <a:uLnTx/>
                <a:uFillTx/>
                <a:latin typeface="Arial" panose="020B0604020202020204"/>
                <a:ea typeface="+mn-ea"/>
                <a:cs typeface="+mn-cs"/>
              </a:rPr>
              <a:t>diabetes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400" b="0" i="0" u="none" strike="noStrike" kern="1200" cap="none" spc="0" normalizeH="0" baseline="0" noProof="0">
              <a:ln>
                <a:noFill/>
              </a:ln>
              <a:solidFill>
                <a:srgbClr val="85C598">
                  <a:lumMod val="50000"/>
                </a:srgb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400" b="0" i="0" u="none" strike="noStrike" kern="1200" cap="none" spc="0" normalizeH="0" baseline="0" noProof="0">
              <a:ln>
                <a:noFill/>
              </a:ln>
              <a:solidFill>
                <a:srgbClr val="85C598">
                  <a:lumMod val="50000"/>
                </a:srgb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srgbClr val="85C598">
                    <a:lumMod val="50000"/>
                  </a:srgbClr>
                </a:solidFill>
                <a:effectLst/>
                <a:uLnTx/>
                <a:uFillTx/>
                <a:latin typeface="Arial" panose="020B0604020202020204"/>
                <a:ea typeface="+mn-ea"/>
                <a:cs typeface="+mn-cs"/>
              </a:rPr>
              <a:t>cancersjukdomar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srgbClr val="85C598">
                    <a:lumMod val="50000"/>
                  </a:srgbClr>
                </a:solidFill>
                <a:effectLst/>
                <a:uLnTx/>
                <a:uFillTx/>
                <a:latin typeface="Arial" panose="020B0604020202020204"/>
                <a:ea typeface="+mn-ea"/>
                <a:cs typeface="+mn-cs"/>
              </a:rPr>
              <a:t>kognitiva sjukdomar (minnessjukdomar)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SE" sz="1400" b="0" i="0" u="none" strike="noStrike" kern="1200" cap="none" spc="0" normalizeH="0" baseline="0" noProof="0">
                <a:ln>
                  <a:noFill/>
                </a:ln>
                <a:solidFill>
                  <a:srgbClr val="85C598">
                    <a:lumMod val="50000"/>
                  </a:srgbClr>
                </a:solidFill>
                <a:effectLst/>
                <a:uLnTx/>
                <a:uFillTx/>
                <a:latin typeface="Arial" panose="020B0604020202020204"/>
                <a:ea typeface="+mn-ea"/>
                <a:cs typeface="+mn-cs"/>
              </a:rPr>
              <a:t>sjukdomar i stöd- och rörelseorganen</a:t>
            </a:r>
          </a:p>
        </p:txBody>
      </p:sp>
      <p:grpSp>
        <p:nvGrpSpPr>
          <p:cNvPr id="21" name="Group 20"/>
          <p:cNvGrpSpPr/>
          <p:nvPr/>
        </p:nvGrpSpPr>
        <p:grpSpPr>
          <a:xfrm>
            <a:off x="9203516" y="-499218"/>
            <a:ext cx="2680161" cy="2680161"/>
            <a:chOff x="9490280" y="-288202"/>
            <a:chExt cx="2680161" cy="2680161"/>
          </a:xfrm>
        </p:grpSpPr>
        <p:pic>
          <p:nvPicPr>
            <p:cNvPr id="16" name="Kuva 94" descr="Tunniste">
              <a:extLst>
                <a:ext uri="{FF2B5EF4-FFF2-40B4-BE49-F238E27FC236}">
                  <a16:creationId xmlns:a16="http://schemas.microsoft.com/office/drawing/2014/main" id="{7CE8A242-EFA8-4314-BCED-F9A5F4092586}"/>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0965340">
              <a:off x="9490280" y="-288202"/>
              <a:ext cx="2680161" cy="2680161"/>
            </a:xfrm>
            <a:prstGeom prst="rect">
              <a:avLst/>
            </a:prstGeom>
          </p:spPr>
        </p:pic>
        <p:sp>
          <p:nvSpPr>
            <p:cNvPr id="20" name="TextBox 19"/>
            <p:cNvSpPr txBox="1"/>
            <p:nvPr/>
          </p:nvSpPr>
          <p:spPr>
            <a:xfrm>
              <a:off x="10253242" y="1051879"/>
              <a:ext cx="149592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prstClr val="white"/>
                  </a:solidFill>
                  <a:effectLst/>
                  <a:uLnTx/>
                  <a:uFillTx/>
                  <a:latin typeface="Arial" panose="020B0604020202020204"/>
                  <a:ea typeface="+mn-ea"/>
                  <a:cs typeface="+mn-cs"/>
                </a:rPr>
                <a:t>251 287 280 €</a:t>
              </a:r>
            </a:p>
          </p:txBody>
        </p:sp>
      </p:grpSp>
      <p:sp>
        <p:nvSpPr>
          <p:cNvPr id="22" name="TextBox 21"/>
          <p:cNvSpPr txBox="1"/>
          <p:nvPr/>
        </p:nvSpPr>
        <p:spPr>
          <a:xfrm>
            <a:off x="10263447" y="1392705"/>
            <a:ext cx="1928553" cy="954107"/>
          </a:xfrm>
          <a:prstGeom prst="rect">
            <a:avLst/>
          </a:prstGeom>
          <a:solidFill>
            <a:srgbClr val="FFFFFF">
              <a:alpha val="94902"/>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213A8F"/>
                </a:solidFill>
                <a:effectLst/>
                <a:uLnTx/>
                <a:uFillTx/>
                <a:latin typeface="Arial" panose="020B0604020202020204"/>
                <a:ea typeface="+mn-ea"/>
                <a:cs typeface="+mn-cs"/>
              </a:rPr>
              <a:t>Österbottens välfärdsområdes andel enligt befolkningsmängden</a:t>
            </a:r>
            <a:endParaRPr kumimoji="0" lang="fi-FI" sz="1400" b="0" i="0" u="none" strike="noStrike" kern="1200" cap="none" spc="0" normalizeH="0" baseline="0" noProof="0">
              <a:ln>
                <a:noFill/>
              </a:ln>
              <a:solidFill>
                <a:srgbClr val="213A8F"/>
              </a:solidFill>
              <a:effectLst/>
              <a:uLnTx/>
              <a:uFillTx/>
              <a:latin typeface="Arial" panose="020B0604020202020204"/>
              <a:ea typeface="+mn-ea"/>
              <a:cs typeface="+mn-cs"/>
            </a:endParaRPr>
          </a:p>
        </p:txBody>
      </p:sp>
      <p:pic>
        <p:nvPicPr>
          <p:cNvPr id="23" name="Kuva 42" descr="Polkupyöräily">
            <a:extLst>
              <a:ext uri="{FF2B5EF4-FFF2-40B4-BE49-F238E27FC236}">
                <a16:creationId xmlns:a16="http://schemas.microsoft.com/office/drawing/2014/main" id="{C05F9343-2E32-4B0C-B1D0-DAE57AC1D1AD}"/>
              </a:ext>
            </a:extLst>
          </p:cNvPr>
          <p:cNvPicPr>
            <a:picLocks noChangeAspect="1"/>
          </p:cNvPicPr>
          <p:nvPr/>
        </p:nvPicPr>
        <p:blipFill>
          <a:blip r:embed="rId3"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576953" y="2385553"/>
            <a:ext cx="914400" cy="914400"/>
          </a:xfrm>
          <a:prstGeom prst="rect">
            <a:avLst/>
          </a:prstGeom>
        </p:spPr>
      </p:pic>
      <p:pic>
        <p:nvPicPr>
          <p:cNvPr id="25" name="Kuva 64" descr="Hedelmäkulho">
            <a:extLst>
              <a:ext uri="{FF2B5EF4-FFF2-40B4-BE49-F238E27FC236}">
                <a16:creationId xmlns:a16="http://schemas.microsoft.com/office/drawing/2014/main" id="{8339AAAF-CA79-41BD-B2A4-37BB4E7E100C}"/>
              </a:ext>
            </a:extLst>
          </p:cNvPr>
          <p:cNvPicPr>
            <a:picLocks noChangeAspect="1"/>
          </p:cNvPicPr>
          <p:nvPr/>
        </p:nvPicPr>
        <p:blipFill>
          <a:blip r:embed="rId4"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539760" y="4588583"/>
            <a:ext cx="789643" cy="789643"/>
          </a:xfrm>
          <a:prstGeom prst="rect">
            <a:avLst/>
          </a:prstGeom>
        </p:spPr>
      </p:pic>
      <p:pic>
        <p:nvPicPr>
          <p:cNvPr id="26" name="Kuva 22" descr="Pullo">
            <a:extLst>
              <a:ext uri="{FF2B5EF4-FFF2-40B4-BE49-F238E27FC236}">
                <a16:creationId xmlns:a16="http://schemas.microsoft.com/office/drawing/2014/main" id="{4BF916B0-3CCB-4ECF-9F24-937839B6429C}"/>
              </a:ext>
            </a:extLst>
          </p:cNvPr>
          <p:cNvPicPr>
            <a:picLocks noChangeAspect="1"/>
          </p:cNvPicPr>
          <p:nvPr/>
        </p:nvPicPr>
        <p:blipFill>
          <a:blip r:embed="rId5"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119817" y="4382180"/>
            <a:ext cx="914400" cy="914400"/>
          </a:xfrm>
          <a:prstGeom prst="rect">
            <a:avLst/>
          </a:prstGeom>
        </p:spPr>
      </p:pic>
      <p:pic>
        <p:nvPicPr>
          <p:cNvPr id="27" name="Kuva 24" descr="Viini">
            <a:extLst>
              <a:ext uri="{FF2B5EF4-FFF2-40B4-BE49-F238E27FC236}">
                <a16:creationId xmlns:a16="http://schemas.microsoft.com/office/drawing/2014/main" id="{6B5D44CE-07E4-44EC-A8EA-6D05370C78CC}"/>
              </a:ext>
            </a:extLst>
          </p:cNvPr>
          <p:cNvPicPr>
            <a:picLocks noChangeAspect="1"/>
          </p:cNvPicPr>
          <p:nvPr/>
        </p:nvPicPr>
        <p:blipFill>
          <a:blip r:embed="rId6"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600959" y="4582272"/>
            <a:ext cx="731038" cy="731038"/>
          </a:xfrm>
          <a:prstGeom prst="rect">
            <a:avLst/>
          </a:prstGeom>
        </p:spPr>
      </p:pic>
      <p:pic>
        <p:nvPicPr>
          <p:cNvPr id="28" name="Kuva 6" descr="Silmäripset">
            <a:extLst>
              <a:ext uri="{FF2B5EF4-FFF2-40B4-BE49-F238E27FC236}">
                <a16:creationId xmlns:a16="http://schemas.microsoft.com/office/drawing/2014/main" id="{C335A8B3-FDEC-4B61-A18F-7D4DDADF78C7}"/>
              </a:ext>
            </a:extLst>
          </p:cNvPr>
          <p:cNvPicPr>
            <a:picLocks noChangeAspect="1"/>
          </p:cNvPicPr>
          <p:nvPr/>
        </p:nvPicPr>
        <p:blipFill>
          <a:blip r:embed="rId7"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758424" y="2514125"/>
            <a:ext cx="914400" cy="914400"/>
          </a:xfrm>
          <a:prstGeom prst="rect">
            <a:avLst/>
          </a:prstGeom>
        </p:spPr>
      </p:pic>
      <p:pic>
        <p:nvPicPr>
          <p:cNvPr id="29" name="Kuva 26" descr="Nuoliympyrä">
            <a:extLst>
              <a:ext uri="{FF2B5EF4-FFF2-40B4-BE49-F238E27FC236}">
                <a16:creationId xmlns:a16="http://schemas.microsoft.com/office/drawing/2014/main" id="{0C3A98FA-7682-4CEF-BF5E-CF37C675C5D4}"/>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84158" y="2278852"/>
            <a:ext cx="2201537" cy="2201537"/>
          </a:xfrm>
          <a:prstGeom prst="rect">
            <a:avLst/>
          </a:prstGeom>
        </p:spPr>
      </p:pic>
      <p:sp>
        <p:nvSpPr>
          <p:cNvPr id="3" name="textruta 2"/>
          <p:cNvSpPr txBox="1"/>
          <p:nvPr/>
        </p:nvSpPr>
        <p:spPr>
          <a:xfrm>
            <a:off x="5450082" y="3118010"/>
            <a:ext cx="111325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a:ln>
                  <a:noFill/>
                </a:ln>
                <a:solidFill>
                  <a:srgbClr val="213A8F"/>
                </a:solidFill>
                <a:effectLst/>
                <a:uLnTx/>
                <a:uFillTx/>
                <a:latin typeface="Arial" panose="020B0604020202020204"/>
                <a:ea typeface="+mn-ea"/>
                <a:cs typeface="+mn-cs"/>
              </a:rPr>
              <a:t>Valet är ditt!</a:t>
            </a:r>
            <a:endParaRPr kumimoji="0" lang="sv-FI" sz="1400" b="1" i="0" u="none" strike="noStrike" kern="1200" cap="none" spc="0" normalizeH="0" baseline="0" noProof="0">
              <a:ln>
                <a:noFill/>
              </a:ln>
              <a:solidFill>
                <a:srgbClr val="213A8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223018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79892BF-4878-4A6B-A75D-E7CA3FA0B344}"/>
              </a:ext>
            </a:extLst>
          </p:cNvPr>
          <p:cNvSpPr>
            <a:spLocks noGrp="1"/>
          </p:cNvSpPr>
          <p:nvPr>
            <p:ph type="title"/>
          </p:nvPr>
        </p:nvSpPr>
        <p:spPr>
          <a:xfrm>
            <a:off x="1577446" y="357148"/>
            <a:ext cx="9985113" cy="551842"/>
          </a:xfrm>
        </p:spPr>
        <p:txBody>
          <a:bodyPr>
            <a:normAutofit/>
          </a:bodyPr>
          <a:lstStyle/>
          <a:p>
            <a:r>
              <a:rPr lang="sv-FI">
                <a:solidFill>
                  <a:schemeClr val="tx1"/>
                </a:solidFill>
              </a:rPr>
              <a:t>Taistelu </a:t>
            </a:r>
            <a:r>
              <a:rPr lang="sv-FI" err="1">
                <a:solidFill>
                  <a:schemeClr val="tx1"/>
                </a:solidFill>
              </a:rPr>
              <a:t>kansansairauksia</a:t>
            </a:r>
            <a:r>
              <a:rPr lang="sv-FI">
                <a:solidFill>
                  <a:schemeClr val="tx1"/>
                </a:solidFill>
              </a:rPr>
              <a:t>* </a:t>
            </a:r>
            <a:r>
              <a:rPr lang="sv-FI" err="1">
                <a:solidFill>
                  <a:schemeClr val="tx1"/>
                </a:solidFill>
              </a:rPr>
              <a:t>vastaan</a:t>
            </a:r>
            <a:endParaRPr lang="fi-FI">
              <a:solidFill>
                <a:schemeClr val="tx1"/>
              </a:solidFill>
            </a:endParaRPr>
          </a:p>
        </p:txBody>
      </p:sp>
      <p:sp>
        <p:nvSpPr>
          <p:cNvPr id="12" name="Rectangle 11"/>
          <p:cNvSpPr/>
          <p:nvPr/>
        </p:nvSpPr>
        <p:spPr>
          <a:xfrm>
            <a:off x="1812115" y="1271503"/>
            <a:ext cx="3603947" cy="1942424"/>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srgbClr val="213A8F"/>
                </a:solidFill>
                <a:effectLst/>
                <a:uLnTx/>
                <a:uFillTx/>
                <a:latin typeface="Arial" panose="020B0604020202020204"/>
                <a:ea typeface="+mn-ea"/>
                <a:cs typeface="+mn-cs"/>
              </a:rPr>
              <a:t>Liikutaan enemmän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Liikkumattomuus maksaa </a:t>
            </a:r>
            <a:r>
              <a:rPr kumimoji="0" lang="fi-FI" sz="1400" b="0" i="0" u="none" strike="noStrike" kern="1200" cap="none" spc="0" normalizeH="0" baseline="0" noProof="0">
                <a:ln>
                  <a:noFill/>
                </a:ln>
                <a:solidFill>
                  <a:srgbClr val="F39690">
                    <a:lumMod val="50000"/>
                  </a:srgbClr>
                </a:solidFill>
                <a:effectLst/>
                <a:uLnTx/>
                <a:uFillTx/>
                <a:latin typeface="Arial" panose="020B0604020202020204"/>
                <a:ea typeface="+mn-ea"/>
                <a:cs typeface="+mn-cs"/>
              </a:rPr>
              <a:t>3,2 mrd</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100" b="0" i="1" u="none" strike="noStrike" kern="1200" cap="none" spc="0" normalizeH="0" baseline="0" noProof="0">
                <a:ln>
                  <a:noFill/>
                </a:ln>
                <a:solidFill>
                  <a:srgbClr val="213A8F"/>
                </a:solidFill>
                <a:effectLst/>
                <a:uLnTx/>
                <a:uFillTx/>
                <a:latin typeface="Arial" panose="020B0604020202020204"/>
                <a:ea typeface="+mn-ea"/>
                <a:cs typeface="+mn-cs"/>
              </a:rPr>
              <a:t>(Liikkuva aikuinen -ohjelma)</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Tuki- ja liikuntaelinsairauksista aiheutuvat kulut työnantajille </a:t>
            </a:r>
            <a:r>
              <a:rPr kumimoji="0" lang="fi-FI" sz="1400" b="0" i="0" u="none" strike="noStrike" kern="1200" cap="none" spc="0" normalizeH="0" baseline="0" noProof="0">
                <a:ln>
                  <a:noFill/>
                </a:ln>
                <a:solidFill>
                  <a:srgbClr val="F39690">
                    <a:lumMod val="50000"/>
                  </a:srgbClr>
                </a:solidFill>
                <a:effectLst/>
                <a:uLnTx/>
                <a:uFillTx/>
                <a:latin typeface="Arial" panose="020B0604020202020204"/>
                <a:ea typeface="+mn-ea"/>
                <a:cs typeface="+mn-cs"/>
              </a:rPr>
              <a:t>1,5 </a:t>
            </a:r>
            <a:r>
              <a:rPr kumimoji="0" lang="fi-FI" sz="1400" b="0" i="0" u="none" strike="noStrike" kern="1200" cap="none" spc="0" normalizeH="0" baseline="0" noProof="0" err="1">
                <a:ln>
                  <a:noFill/>
                </a:ln>
                <a:solidFill>
                  <a:srgbClr val="F39690">
                    <a:lumMod val="50000"/>
                  </a:srgbClr>
                </a:solidFill>
                <a:effectLst/>
                <a:uLnTx/>
                <a:uFillTx/>
                <a:latin typeface="Arial" panose="020B0604020202020204"/>
                <a:ea typeface="+mn-ea"/>
                <a:cs typeface="+mn-cs"/>
              </a:rPr>
              <a:t>mrd</a:t>
            </a:r>
            <a:r>
              <a:rPr kumimoji="0" lang="fi-FI" sz="1400" b="0" i="0" u="none" strike="noStrike" kern="1200" cap="none" spc="0" normalizeH="0" baseline="0" noProof="0">
                <a:ln>
                  <a:noFill/>
                </a:ln>
                <a:solidFill>
                  <a:srgbClr val="F39690">
                    <a:lumMod val="50000"/>
                  </a:srgbClr>
                </a:solidFill>
                <a:effectLst/>
                <a:uLnTx/>
                <a:uFillTx/>
                <a:latin typeface="Arial" panose="020B0604020202020204"/>
                <a:ea typeface="+mn-ea"/>
                <a:cs typeface="+mn-cs"/>
              </a:rPr>
              <a:t> euroa</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Suomessa </a:t>
            </a:r>
            <a:r>
              <a:rPr kumimoji="0" lang="fi-FI" sz="1400" b="0" i="0" u="none" strike="noStrike" kern="1200" cap="none" spc="0" normalizeH="0" baseline="0" noProof="0">
                <a:ln>
                  <a:noFill/>
                </a:ln>
                <a:solidFill>
                  <a:srgbClr val="F39690">
                    <a:lumMod val="50000"/>
                  </a:srgbClr>
                </a:solidFill>
                <a:effectLst/>
                <a:uLnTx/>
                <a:uFillTx/>
                <a:latin typeface="Arial" panose="020B0604020202020204"/>
                <a:ea typeface="+mn-ea"/>
                <a:cs typeface="+mn-cs"/>
              </a:rPr>
              <a:t>3–4 </a:t>
            </a:r>
            <a:r>
              <a:rPr kumimoji="0" lang="fi-FI" sz="1400" b="0" i="0" u="none" strike="noStrike" kern="1200" cap="none" spc="0" normalizeH="0" baseline="0" noProof="0" err="1">
                <a:ln>
                  <a:noFill/>
                </a:ln>
                <a:solidFill>
                  <a:srgbClr val="F39690">
                    <a:lumMod val="50000"/>
                  </a:srgbClr>
                </a:solidFill>
                <a:effectLst/>
                <a:uLnTx/>
                <a:uFillTx/>
                <a:latin typeface="Arial" panose="020B0604020202020204"/>
                <a:ea typeface="+mn-ea"/>
                <a:cs typeface="+mn-cs"/>
              </a:rPr>
              <a:t>mrd</a:t>
            </a:r>
            <a:r>
              <a:rPr kumimoji="0" lang="fi-FI" sz="1400" b="0" i="0" u="none" strike="noStrike" kern="1200" cap="none" spc="0" normalizeH="0" baseline="0" noProof="0">
                <a:ln>
                  <a:noFill/>
                </a:ln>
                <a:solidFill>
                  <a:srgbClr val="F39690">
                    <a:lumMod val="50000"/>
                  </a:srgbClr>
                </a:solidFill>
                <a:effectLst/>
                <a:uLnTx/>
                <a:uFillTx/>
                <a:latin typeface="Arial" panose="020B0604020202020204"/>
                <a:ea typeface="+mn-ea"/>
                <a:cs typeface="+mn-cs"/>
              </a:rPr>
              <a:t> euroa</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100" b="0" i="1" u="none" strike="noStrike" kern="1200" cap="none" spc="0" normalizeH="0" baseline="0" noProof="0">
                <a:ln>
                  <a:noFill/>
                </a:ln>
                <a:solidFill>
                  <a:srgbClr val="213A8F"/>
                </a:solidFill>
                <a:effectLst/>
                <a:uLnTx/>
                <a:uFillTx/>
                <a:latin typeface="Arial" panose="020B0604020202020204"/>
                <a:ea typeface="+mn-ea"/>
                <a:cs typeface="+mn-cs"/>
              </a:rPr>
              <a:t>(TULE ry)</a:t>
            </a:r>
            <a:endParaRPr kumimoji="0" lang="fi-FI" sz="1200" b="0" i="1"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13" name="Rectangle 12"/>
          <p:cNvSpPr/>
          <p:nvPr/>
        </p:nvSpPr>
        <p:spPr>
          <a:xfrm>
            <a:off x="6649975" y="1255738"/>
            <a:ext cx="3603947" cy="1942424"/>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srgbClr val="213A8F"/>
                </a:solidFill>
                <a:effectLst/>
                <a:uLnTx/>
                <a:uFillTx/>
                <a:latin typeface="Arial" panose="020B0604020202020204"/>
                <a:ea typeface="+mn-ea"/>
                <a:cs typeface="+mn-cs"/>
              </a:rPr>
              <a:t>Nukutaan paremmin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Kolmannes työikäisistä kärsii satunnaisesti unettomuudesta. Katkonaiset unet aiheuttavat </a:t>
            </a:r>
            <a:r>
              <a:rPr kumimoji="0" lang="fi-FI" sz="1400" b="0" i="0" u="none" strike="noStrike" kern="1200" cap="none" spc="0" normalizeH="0" baseline="0" noProof="0">
                <a:ln>
                  <a:noFill/>
                </a:ln>
                <a:solidFill>
                  <a:srgbClr val="F39690">
                    <a:lumMod val="50000"/>
                  </a:srgbClr>
                </a:solidFill>
                <a:effectLst/>
                <a:uLnTx/>
                <a:uFillTx/>
                <a:latin typeface="Arial" panose="020B0604020202020204"/>
                <a:ea typeface="+mn-ea"/>
                <a:cs typeface="+mn-cs"/>
              </a:rPr>
              <a:t>15,6 miljoonan euron </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laskun. </a:t>
            </a:r>
          </a:p>
        </p:txBody>
      </p:sp>
      <p:sp>
        <p:nvSpPr>
          <p:cNvPr id="14" name="Rectangle 13"/>
          <p:cNvSpPr/>
          <p:nvPr/>
        </p:nvSpPr>
        <p:spPr>
          <a:xfrm>
            <a:off x="1812115" y="3385979"/>
            <a:ext cx="3603947" cy="1942424"/>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srgbClr val="213A8F"/>
                </a:solidFill>
                <a:effectLst/>
                <a:uLnTx/>
                <a:uFillTx/>
                <a:latin typeface="Arial" panose="020B0604020202020204"/>
                <a:ea typeface="+mn-ea"/>
                <a:cs typeface="+mn-cs"/>
              </a:rPr>
              <a:t>Syödään terveellisemmin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Lihavuudesta ja siihen liittyvistä sairauksista aiheutui yhteiskunnalle n. </a:t>
            </a:r>
            <a:r>
              <a:rPr kumimoji="0" lang="fi-FI" sz="1400" b="0" i="0" u="none" strike="noStrike" kern="1200" cap="none" spc="0" normalizeH="0" baseline="0" noProof="0">
                <a:ln>
                  <a:noFill/>
                </a:ln>
                <a:solidFill>
                  <a:srgbClr val="F39690">
                    <a:lumMod val="50000"/>
                  </a:srgbClr>
                </a:solidFill>
                <a:effectLst/>
                <a:uLnTx/>
                <a:uFillTx/>
                <a:latin typeface="Arial" panose="020B0604020202020204"/>
                <a:ea typeface="+mn-ea"/>
                <a:cs typeface="+mn-cs"/>
              </a:rPr>
              <a:t>330 miljoonan euron</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kokonaiskustannukset. </a:t>
            </a:r>
            <a:r>
              <a:rPr kumimoji="0" lang="fi-FI" sz="1100" b="0" i="1" u="none" strike="noStrike" kern="1200" cap="none" spc="0" normalizeH="0" baseline="0" noProof="0">
                <a:ln>
                  <a:noFill/>
                </a:ln>
                <a:solidFill>
                  <a:srgbClr val="213A8F"/>
                </a:solidFill>
                <a:effectLst/>
                <a:uLnTx/>
                <a:uFillTx/>
                <a:latin typeface="Arial" panose="020B0604020202020204"/>
                <a:ea typeface="+mn-ea"/>
                <a:cs typeface="+mn-cs"/>
              </a:rPr>
              <a:t>(THL 2011)</a:t>
            </a:r>
          </a:p>
        </p:txBody>
      </p:sp>
      <p:sp>
        <p:nvSpPr>
          <p:cNvPr id="15" name="Rectangle 14"/>
          <p:cNvSpPr/>
          <p:nvPr/>
        </p:nvSpPr>
        <p:spPr>
          <a:xfrm>
            <a:off x="6659500" y="3390870"/>
            <a:ext cx="3603947" cy="1942424"/>
          </a:xfrm>
          <a:prstGeom prst="rect">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srgbClr val="213A8F"/>
                </a:solidFill>
                <a:effectLst/>
                <a:uLnTx/>
                <a:uFillTx/>
                <a:latin typeface="Arial" panose="020B0604020202020204"/>
                <a:ea typeface="+mn-ea"/>
                <a:cs typeface="+mn-cs"/>
              </a:rPr>
              <a:t>Juodaan vähemmän alkoholia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Alkoholin käytön aiheuttamat haitat maksavat yhteiskunnalle vähintään </a:t>
            </a:r>
            <a:r>
              <a:rPr kumimoji="0" lang="fi-FI" sz="1400" b="0" i="0" u="none" strike="noStrike" kern="1200" cap="none" spc="0" normalizeH="0" baseline="0" noProof="0">
                <a:ln>
                  <a:noFill/>
                </a:ln>
                <a:solidFill>
                  <a:srgbClr val="F39690">
                    <a:lumMod val="50000"/>
                  </a:srgbClr>
                </a:solidFill>
                <a:effectLst/>
                <a:uLnTx/>
                <a:uFillTx/>
                <a:latin typeface="Arial" panose="020B0604020202020204"/>
                <a:ea typeface="+mn-ea"/>
                <a:cs typeface="+mn-cs"/>
              </a:rPr>
              <a:t>2 </a:t>
            </a:r>
            <a:r>
              <a:rPr kumimoji="0" lang="fi-FI" sz="1400" b="0" i="0" u="none" strike="noStrike" kern="1200" cap="none" spc="0" normalizeH="0" baseline="0" noProof="0" err="1">
                <a:ln>
                  <a:noFill/>
                </a:ln>
                <a:solidFill>
                  <a:srgbClr val="F39690">
                    <a:lumMod val="50000"/>
                  </a:srgbClr>
                </a:solidFill>
                <a:effectLst/>
                <a:uLnTx/>
                <a:uFillTx/>
                <a:latin typeface="Arial" panose="020B0604020202020204"/>
                <a:ea typeface="+mn-ea"/>
                <a:cs typeface="+mn-cs"/>
              </a:rPr>
              <a:t>mrd</a:t>
            </a:r>
            <a:r>
              <a:rPr kumimoji="0" lang="fi-FI" sz="1400" b="0" i="0" u="none" strike="noStrike" kern="1200" cap="none" spc="0" normalizeH="0" baseline="0" noProof="0">
                <a:ln>
                  <a:noFill/>
                </a:ln>
                <a:solidFill>
                  <a:srgbClr val="F39690">
                    <a:lumMod val="50000"/>
                  </a:srgbClr>
                </a:solidFill>
                <a:effectLst/>
                <a:uLnTx/>
                <a:uFillTx/>
                <a:latin typeface="Arial" panose="020B0604020202020204"/>
                <a:ea typeface="+mn-ea"/>
                <a:cs typeface="+mn-cs"/>
              </a:rPr>
              <a:t> euroa</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vuodessa. </a:t>
            </a:r>
            <a:r>
              <a:rPr kumimoji="0" lang="fi-FI" sz="1100" b="0" i="1" u="none" strike="noStrike" kern="1200" cap="none" spc="0" normalizeH="0" baseline="0" noProof="0">
                <a:ln>
                  <a:noFill/>
                </a:ln>
                <a:solidFill>
                  <a:srgbClr val="213A8F"/>
                </a:solidFill>
                <a:effectLst/>
                <a:uLnTx/>
                <a:uFillTx/>
                <a:latin typeface="Arial" panose="020B0604020202020204"/>
                <a:ea typeface="+mn-ea"/>
                <a:cs typeface="+mn-cs"/>
              </a:rPr>
              <a:t>(THL)</a:t>
            </a:r>
          </a:p>
        </p:txBody>
      </p:sp>
      <p:sp>
        <p:nvSpPr>
          <p:cNvPr id="19" name="TextBox 18"/>
          <p:cNvSpPr txBox="1"/>
          <p:nvPr/>
        </p:nvSpPr>
        <p:spPr>
          <a:xfrm>
            <a:off x="1293145" y="5594613"/>
            <a:ext cx="5562150" cy="1169551"/>
          </a:xfrm>
          <a:prstGeom prst="rect">
            <a:avLst/>
          </a:prstGeom>
          <a:noFill/>
        </p:spPr>
        <p:txBody>
          <a:bodyPr wrap="square" numCol="2"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a:ln>
                  <a:noFill/>
                </a:ln>
                <a:solidFill>
                  <a:srgbClr val="85C598">
                    <a:lumMod val="50000"/>
                  </a:srgbClr>
                </a:solidFill>
                <a:effectLst/>
                <a:uLnTx/>
                <a:uFillTx/>
                <a:latin typeface="Arial" panose="020B0604020202020204"/>
                <a:ea typeface="+mn-ea"/>
                <a:cs typeface="+mn-cs"/>
              </a:rPr>
              <a:t>*</a:t>
            </a:r>
            <a:endParaRPr kumimoji="0" lang="fi-FI" sz="1800" b="1" i="0" u="none" strike="noStrike" kern="1200" cap="none" spc="0" normalizeH="0" baseline="0" noProof="0">
              <a:ln>
                <a:noFill/>
              </a:ln>
              <a:solidFill>
                <a:srgbClr val="85C598">
                  <a:lumMod val="50000"/>
                </a:srgb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a:ln>
                  <a:noFill/>
                </a:ln>
                <a:solidFill>
                  <a:srgbClr val="85C598">
                    <a:lumMod val="50000"/>
                  </a:srgbClr>
                </a:solidFill>
                <a:effectLst/>
                <a:uLnTx/>
                <a:uFillTx/>
                <a:latin typeface="Arial" panose="020B0604020202020204"/>
                <a:ea typeface="+mn-ea"/>
                <a:cs typeface="+mn-cs"/>
              </a:rPr>
              <a:t>sydän- ja verisuonitaudit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a:ln>
                  <a:noFill/>
                </a:ln>
                <a:solidFill>
                  <a:srgbClr val="85C598">
                    <a:lumMod val="50000"/>
                  </a:srgbClr>
                </a:solidFill>
                <a:effectLst/>
                <a:uLnTx/>
                <a:uFillTx/>
                <a:latin typeface="Arial" panose="020B0604020202020204"/>
                <a:ea typeface="+mn-ea"/>
                <a:cs typeface="+mn-cs"/>
              </a:rPr>
              <a:t>mielenterveysongelmat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a:ln>
                  <a:noFill/>
                </a:ln>
                <a:solidFill>
                  <a:srgbClr val="85C598">
                    <a:lumMod val="50000"/>
                  </a:srgbClr>
                </a:solidFill>
                <a:effectLst/>
                <a:uLnTx/>
                <a:uFillTx/>
                <a:latin typeface="Arial" panose="020B0604020202020204"/>
                <a:ea typeface="+mn-ea"/>
                <a:cs typeface="+mn-cs"/>
              </a:rPr>
              <a:t>diabetes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400" b="0" i="0" u="none" strike="noStrike" kern="1200" cap="none" spc="0" normalizeH="0" baseline="0" noProof="0">
              <a:ln>
                <a:noFill/>
              </a:ln>
              <a:solidFill>
                <a:srgbClr val="85C598">
                  <a:lumMod val="50000"/>
                </a:srgb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i-FI" sz="1400" b="0" i="0" u="none" strike="noStrike" kern="1200" cap="none" spc="0" normalizeH="0" baseline="0" noProof="0">
              <a:ln>
                <a:noFill/>
              </a:ln>
              <a:solidFill>
                <a:srgbClr val="85C598">
                  <a:lumMod val="50000"/>
                </a:srgbClr>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a:ln>
                  <a:noFill/>
                </a:ln>
                <a:solidFill>
                  <a:srgbClr val="85C598">
                    <a:lumMod val="50000"/>
                  </a:srgbClr>
                </a:solidFill>
                <a:effectLst/>
                <a:uLnTx/>
                <a:uFillTx/>
                <a:latin typeface="Arial" panose="020B0604020202020204"/>
                <a:ea typeface="+mn-ea"/>
                <a:cs typeface="+mn-cs"/>
              </a:rPr>
              <a:t>syöpäsairaudet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a:ln>
                  <a:noFill/>
                </a:ln>
                <a:solidFill>
                  <a:srgbClr val="85C598">
                    <a:lumMod val="50000"/>
                  </a:srgbClr>
                </a:solidFill>
                <a:effectLst/>
                <a:uLnTx/>
                <a:uFillTx/>
                <a:latin typeface="Arial" panose="020B0604020202020204"/>
                <a:ea typeface="+mn-ea"/>
                <a:cs typeface="+mn-cs"/>
              </a:rPr>
              <a:t>muistisairaudet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400" b="0" i="0" u="none" strike="noStrike" kern="1200" cap="none" spc="0" normalizeH="0" baseline="0" noProof="0">
                <a:ln>
                  <a:noFill/>
                </a:ln>
                <a:solidFill>
                  <a:srgbClr val="85C598">
                    <a:lumMod val="50000"/>
                  </a:srgbClr>
                </a:solidFill>
                <a:effectLst/>
                <a:uLnTx/>
                <a:uFillTx/>
                <a:latin typeface="Arial" panose="020B0604020202020204"/>
                <a:ea typeface="+mn-ea"/>
                <a:cs typeface="+mn-cs"/>
              </a:rPr>
              <a:t>tuki- ja liikuntaelinsairaudet</a:t>
            </a:r>
          </a:p>
        </p:txBody>
      </p:sp>
      <p:grpSp>
        <p:nvGrpSpPr>
          <p:cNvPr id="21" name="Group 20"/>
          <p:cNvGrpSpPr/>
          <p:nvPr/>
        </p:nvGrpSpPr>
        <p:grpSpPr>
          <a:xfrm>
            <a:off x="9203516" y="-499218"/>
            <a:ext cx="2680161" cy="2680161"/>
            <a:chOff x="9490280" y="-288202"/>
            <a:chExt cx="2680161" cy="2680161"/>
          </a:xfrm>
        </p:grpSpPr>
        <p:pic>
          <p:nvPicPr>
            <p:cNvPr id="16" name="Kuva 94" descr="Tunniste">
              <a:extLst>
                <a:ext uri="{FF2B5EF4-FFF2-40B4-BE49-F238E27FC236}">
                  <a16:creationId xmlns:a16="http://schemas.microsoft.com/office/drawing/2014/main" id="{7CE8A242-EFA8-4314-BCED-F9A5F4092586}"/>
                </a:ext>
              </a:extLst>
            </p:cNvPr>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0965340">
              <a:off x="9490280" y="-288202"/>
              <a:ext cx="2680161" cy="2680161"/>
            </a:xfrm>
            <a:prstGeom prst="rect">
              <a:avLst/>
            </a:prstGeom>
          </p:spPr>
        </p:pic>
        <p:sp>
          <p:nvSpPr>
            <p:cNvPr id="20" name="TextBox 19"/>
            <p:cNvSpPr txBox="1"/>
            <p:nvPr/>
          </p:nvSpPr>
          <p:spPr>
            <a:xfrm>
              <a:off x="10253242" y="1051879"/>
              <a:ext cx="149592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prstClr val="white"/>
                  </a:solidFill>
                  <a:effectLst/>
                  <a:uLnTx/>
                  <a:uFillTx/>
                  <a:latin typeface="Arial" panose="020B0604020202020204"/>
                  <a:ea typeface="+mn-ea"/>
                  <a:cs typeface="+mn-cs"/>
                </a:rPr>
                <a:t>251 287 280 €</a:t>
              </a:r>
            </a:p>
          </p:txBody>
        </p:sp>
      </p:grpSp>
      <p:sp>
        <p:nvSpPr>
          <p:cNvPr id="22" name="TextBox 21"/>
          <p:cNvSpPr txBox="1"/>
          <p:nvPr/>
        </p:nvSpPr>
        <p:spPr>
          <a:xfrm>
            <a:off x="10263447" y="1392705"/>
            <a:ext cx="1928553" cy="954107"/>
          </a:xfrm>
          <a:prstGeom prst="rect">
            <a:avLst/>
          </a:prstGeom>
          <a:solidFill>
            <a:srgbClr val="FFFFFF">
              <a:alpha val="94902"/>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Pohjanmaan hyvinvointialueen osuus väestömäärän mukaan</a:t>
            </a:r>
          </a:p>
        </p:txBody>
      </p:sp>
      <p:pic>
        <p:nvPicPr>
          <p:cNvPr id="23" name="Kuva 42" descr="Polkupyöräily">
            <a:extLst>
              <a:ext uri="{FF2B5EF4-FFF2-40B4-BE49-F238E27FC236}">
                <a16:creationId xmlns:a16="http://schemas.microsoft.com/office/drawing/2014/main" id="{C05F9343-2E32-4B0C-B1D0-DAE57AC1D1AD}"/>
              </a:ext>
            </a:extLst>
          </p:cNvPr>
          <p:cNvPicPr>
            <a:picLocks noChangeAspect="1"/>
          </p:cNvPicPr>
          <p:nvPr/>
        </p:nvPicPr>
        <p:blipFill>
          <a:blip r:embed="rId3"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727017" y="2375276"/>
            <a:ext cx="914400" cy="914400"/>
          </a:xfrm>
          <a:prstGeom prst="rect">
            <a:avLst/>
          </a:prstGeom>
        </p:spPr>
      </p:pic>
      <p:pic>
        <p:nvPicPr>
          <p:cNvPr id="25" name="Kuva 64" descr="Hedelmäkulho">
            <a:extLst>
              <a:ext uri="{FF2B5EF4-FFF2-40B4-BE49-F238E27FC236}">
                <a16:creationId xmlns:a16="http://schemas.microsoft.com/office/drawing/2014/main" id="{8339AAAF-CA79-41BD-B2A4-37BB4E7E100C}"/>
              </a:ext>
            </a:extLst>
          </p:cNvPr>
          <p:cNvPicPr>
            <a:picLocks noChangeAspect="1"/>
          </p:cNvPicPr>
          <p:nvPr/>
        </p:nvPicPr>
        <p:blipFill>
          <a:blip r:embed="rId4"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539760" y="4588583"/>
            <a:ext cx="789643" cy="789643"/>
          </a:xfrm>
          <a:prstGeom prst="rect">
            <a:avLst/>
          </a:prstGeom>
        </p:spPr>
      </p:pic>
      <p:pic>
        <p:nvPicPr>
          <p:cNvPr id="26" name="Kuva 22" descr="Pullo">
            <a:extLst>
              <a:ext uri="{FF2B5EF4-FFF2-40B4-BE49-F238E27FC236}">
                <a16:creationId xmlns:a16="http://schemas.microsoft.com/office/drawing/2014/main" id="{4BF916B0-3CCB-4ECF-9F24-937839B6429C}"/>
              </a:ext>
            </a:extLst>
          </p:cNvPr>
          <p:cNvPicPr>
            <a:picLocks noChangeAspect="1"/>
          </p:cNvPicPr>
          <p:nvPr/>
        </p:nvPicPr>
        <p:blipFill>
          <a:blip r:embed="rId5"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119817" y="4382180"/>
            <a:ext cx="914400" cy="914400"/>
          </a:xfrm>
          <a:prstGeom prst="rect">
            <a:avLst/>
          </a:prstGeom>
        </p:spPr>
      </p:pic>
      <p:pic>
        <p:nvPicPr>
          <p:cNvPr id="27" name="Kuva 24" descr="Viini">
            <a:extLst>
              <a:ext uri="{FF2B5EF4-FFF2-40B4-BE49-F238E27FC236}">
                <a16:creationId xmlns:a16="http://schemas.microsoft.com/office/drawing/2014/main" id="{6B5D44CE-07E4-44EC-A8EA-6D05370C78CC}"/>
              </a:ext>
            </a:extLst>
          </p:cNvPr>
          <p:cNvPicPr>
            <a:picLocks noChangeAspect="1"/>
          </p:cNvPicPr>
          <p:nvPr/>
        </p:nvPicPr>
        <p:blipFill>
          <a:blip r:embed="rId6" cstate="hq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600959" y="4582272"/>
            <a:ext cx="731038" cy="731038"/>
          </a:xfrm>
          <a:prstGeom prst="rect">
            <a:avLst/>
          </a:prstGeom>
        </p:spPr>
      </p:pic>
      <p:pic>
        <p:nvPicPr>
          <p:cNvPr id="28" name="Kuva 6" descr="Silmäripset">
            <a:extLst>
              <a:ext uri="{FF2B5EF4-FFF2-40B4-BE49-F238E27FC236}">
                <a16:creationId xmlns:a16="http://schemas.microsoft.com/office/drawing/2014/main" id="{C335A8B3-FDEC-4B61-A18F-7D4DDADF78C7}"/>
              </a:ext>
            </a:extLst>
          </p:cNvPr>
          <p:cNvPicPr>
            <a:picLocks noChangeAspect="1"/>
          </p:cNvPicPr>
          <p:nvPr/>
        </p:nvPicPr>
        <p:blipFill>
          <a:blip r:embed="rId7" cstate="hq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758424" y="2514125"/>
            <a:ext cx="914400" cy="914400"/>
          </a:xfrm>
          <a:prstGeom prst="rect">
            <a:avLst/>
          </a:prstGeom>
        </p:spPr>
      </p:pic>
      <p:pic>
        <p:nvPicPr>
          <p:cNvPr id="29" name="Kuva 26" descr="Nuoliympyrä">
            <a:extLst>
              <a:ext uri="{FF2B5EF4-FFF2-40B4-BE49-F238E27FC236}">
                <a16:creationId xmlns:a16="http://schemas.microsoft.com/office/drawing/2014/main" id="{0C3A98FA-7682-4CEF-BF5E-CF37C675C5D4}"/>
              </a:ext>
            </a:extLst>
          </p:cNvPr>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84158" y="2278852"/>
            <a:ext cx="2201537" cy="2201537"/>
          </a:xfrm>
          <a:prstGeom prst="rect">
            <a:avLst/>
          </a:prstGeom>
        </p:spPr>
      </p:pic>
      <p:sp>
        <p:nvSpPr>
          <p:cNvPr id="3" name="textruta 2"/>
          <p:cNvSpPr txBox="1"/>
          <p:nvPr/>
        </p:nvSpPr>
        <p:spPr>
          <a:xfrm>
            <a:off x="5468166" y="2971325"/>
            <a:ext cx="111325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400" b="1" i="0" u="none" strike="noStrike" kern="1200" cap="none" spc="0" normalizeH="0" baseline="0" noProof="0" err="1">
                <a:ln>
                  <a:noFill/>
                </a:ln>
                <a:solidFill>
                  <a:srgbClr val="213A8F"/>
                </a:solidFill>
                <a:effectLst/>
                <a:uLnTx/>
                <a:uFillTx/>
                <a:latin typeface="Arial" panose="020B0604020202020204"/>
                <a:ea typeface="+mn-ea"/>
                <a:cs typeface="+mn-cs"/>
              </a:rPr>
              <a:t>Voit</a:t>
            </a:r>
            <a:r>
              <a:rPr kumimoji="0" lang="sv-SE" sz="1400" b="1"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sv-SE" sz="1400" b="1" i="0" u="none" strike="noStrike" kern="1200" cap="none" spc="0" normalizeH="0" baseline="0" noProof="0" err="1">
                <a:ln>
                  <a:noFill/>
                </a:ln>
                <a:solidFill>
                  <a:srgbClr val="213A8F"/>
                </a:solidFill>
                <a:effectLst/>
                <a:uLnTx/>
                <a:uFillTx/>
                <a:latin typeface="Arial" panose="020B0604020202020204"/>
                <a:ea typeface="+mn-ea"/>
                <a:cs typeface="+mn-cs"/>
              </a:rPr>
              <a:t>itse</a:t>
            </a:r>
            <a:r>
              <a:rPr kumimoji="0" lang="sv-SE" sz="1400" b="1"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sv-SE" sz="1400" b="1" i="0" u="none" strike="noStrike" kern="1200" cap="none" spc="0" normalizeH="0" baseline="0" noProof="0" err="1">
                <a:ln>
                  <a:noFill/>
                </a:ln>
                <a:solidFill>
                  <a:srgbClr val="213A8F"/>
                </a:solidFill>
                <a:effectLst/>
                <a:uLnTx/>
                <a:uFillTx/>
                <a:latin typeface="Arial" panose="020B0604020202020204"/>
                <a:ea typeface="+mn-ea"/>
                <a:cs typeface="+mn-cs"/>
              </a:rPr>
              <a:t>vaikuttaa</a:t>
            </a:r>
            <a:r>
              <a:rPr kumimoji="0" lang="sv-SE" sz="1400" b="1" i="0" u="none" strike="noStrike" kern="1200" cap="none" spc="0" normalizeH="0" baseline="0" noProof="0">
                <a:ln>
                  <a:noFill/>
                </a:ln>
                <a:solidFill>
                  <a:srgbClr val="213A8F"/>
                </a:solidFill>
                <a:effectLst/>
                <a:uLnTx/>
                <a:uFillTx/>
                <a:latin typeface="Arial" panose="020B0604020202020204"/>
                <a:ea typeface="+mn-ea"/>
                <a:cs typeface="+mn-cs"/>
              </a:rPr>
              <a:t>!</a:t>
            </a:r>
            <a:endParaRPr kumimoji="0" lang="sv-FI" sz="1400" b="1" i="0" u="none" strike="noStrike" kern="1200" cap="none" spc="0" normalizeH="0" baseline="0" noProof="0">
              <a:ln>
                <a:noFill/>
              </a:ln>
              <a:solidFill>
                <a:srgbClr val="213A8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0446799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352200" y="241069"/>
            <a:ext cx="10423998" cy="903499"/>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FI" sz="3600" b="0" i="0" u="none" strike="noStrike" kern="1200" cap="none" spc="0" normalizeH="0" baseline="0" noProof="0">
                <a:ln>
                  <a:noFill/>
                </a:ln>
                <a:solidFill>
                  <a:srgbClr val="213A8F"/>
                </a:solidFill>
                <a:effectLst/>
                <a:uLnTx/>
                <a:uFillTx/>
                <a:latin typeface="Arial" panose="020B0604020202020204" pitchFamily="34" charset="0"/>
                <a:ea typeface="+mj-ea"/>
                <a:cs typeface="Arial" panose="020B0604020202020204" pitchFamily="34" charset="0"/>
              </a:rPr>
              <a:t>Allmänna mål 2021–2025</a:t>
            </a:r>
            <a:endParaRPr kumimoji="0" lang="fi-FI" sz="3600" b="0" i="0" u="none" strike="noStrike" kern="1200" cap="none" spc="0" normalizeH="0" baseline="0" noProof="0">
              <a:ln>
                <a:noFill/>
              </a:ln>
              <a:solidFill>
                <a:srgbClr val="FF0000"/>
              </a:solidFill>
              <a:effectLst/>
              <a:uLnTx/>
              <a:uFillTx/>
              <a:latin typeface="Arial" panose="020B0604020202020204" pitchFamily="34" charset="0"/>
              <a:ea typeface="+mj-ea"/>
              <a:cs typeface="Arial" panose="020B0604020202020204" pitchFamily="34" charset="0"/>
            </a:endParaRPr>
          </a:p>
        </p:txBody>
      </p:sp>
      <p:graphicFrame>
        <p:nvGraphicFramePr>
          <p:cNvPr id="3" name="Table 2"/>
          <p:cNvGraphicFramePr>
            <a:graphicFrameLocks noGrp="1"/>
          </p:cNvGraphicFramePr>
          <p:nvPr/>
        </p:nvGraphicFramePr>
        <p:xfrm>
          <a:off x="1279838" y="813689"/>
          <a:ext cx="10839800" cy="5951220"/>
        </p:xfrm>
        <a:graphic>
          <a:graphicData uri="http://schemas.openxmlformats.org/drawingml/2006/table">
            <a:tbl>
              <a:tblPr firstRow="1" bandRow="1">
                <a:tableStyleId>{5C22544A-7EE6-4342-B048-85BDC9FD1C3A}</a:tableStyleId>
              </a:tblPr>
              <a:tblGrid>
                <a:gridCol w="2709950">
                  <a:extLst>
                    <a:ext uri="{9D8B030D-6E8A-4147-A177-3AD203B41FA5}">
                      <a16:colId xmlns:a16="http://schemas.microsoft.com/office/drawing/2014/main" val="3827157476"/>
                    </a:ext>
                  </a:extLst>
                </a:gridCol>
                <a:gridCol w="2709950">
                  <a:extLst>
                    <a:ext uri="{9D8B030D-6E8A-4147-A177-3AD203B41FA5}">
                      <a16:colId xmlns:a16="http://schemas.microsoft.com/office/drawing/2014/main" val="2672369155"/>
                    </a:ext>
                  </a:extLst>
                </a:gridCol>
                <a:gridCol w="2709950">
                  <a:extLst>
                    <a:ext uri="{9D8B030D-6E8A-4147-A177-3AD203B41FA5}">
                      <a16:colId xmlns:a16="http://schemas.microsoft.com/office/drawing/2014/main" val="2848932985"/>
                    </a:ext>
                  </a:extLst>
                </a:gridCol>
                <a:gridCol w="2709950">
                  <a:extLst>
                    <a:ext uri="{9D8B030D-6E8A-4147-A177-3AD203B41FA5}">
                      <a16:colId xmlns:a16="http://schemas.microsoft.com/office/drawing/2014/main" val="473592924"/>
                    </a:ext>
                  </a:extLst>
                </a:gridCol>
              </a:tblGrid>
              <a:tr h="5446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b="1">
                          <a:solidFill>
                            <a:schemeClr val="bg1"/>
                          </a:solidFill>
                        </a:rPr>
                        <a:t>1. </a:t>
                      </a:r>
                      <a:r>
                        <a:rPr lang="fi-FI" sz="1600" err="1">
                          <a:solidFill>
                            <a:schemeClr val="bg1"/>
                          </a:solidFill>
                        </a:rPr>
                        <a:t>Närvaro</a:t>
                      </a:r>
                      <a:r>
                        <a:rPr lang="fi-FI" sz="1600">
                          <a:solidFill>
                            <a:schemeClr val="bg1"/>
                          </a:solidFill>
                        </a:rPr>
                        <a:t> i </a:t>
                      </a:r>
                      <a:r>
                        <a:rPr lang="fi-FI" sz="1600" err="1">
                          <a:solidFill>
                            <a:schemeClr val="bg1"/>
                          </a:solidFill>
                        </a:rPr>
                        <a:t>vardagen</a:t>
                      </a:r>
                      <a:endParaRPr lang="fi-FI" sz="1600">
                        <a:solidFill>
                          <a:schemeClr val="bg1"/>
                        </a:solidFill>
                      </a:endParaRPr>
                    </a:p>
                    <a:p>
                      <a:endParaRPr lang="fi-FI" sz="1600" b="1">
                        <a:solidFill>
                          <a:schemeClr val="bg1"/>
                        </a:solidFill>
                      </a:endParaRPr>
                    </a:p>
                  </a:txBody>
                  <a:tcPr>
                    <a:solidFill>
                      <a:srgbClr val="213A8F"/>
                    </a:solidFill>
                  </a:tcPr>
                </a:tc>
                <a:tc>
                  <a:txBody>
                    <a:bodyPr/>
                    <a:lstStyle/>
                    <a:p>
                      <a:r>
                        <a:rPr lang="fi-FI" sz="1600" b="1">
                          <a:solidFill>
                            <a:schemeClr val="bg1"/>
                          </a:solidFill>
                        </a:rPr>
                        <a:t>2.</a:t>
                      </a:r>
                      <a:r>
                        <a:rPr lang="fi-FI" sz="1600">
                          <a:solidFill>
                            <a:schemeClr val="bg1"/>
                          </a:solidFill>
                        </a:rPr>
                        <a:t> </a:t>
                      </a:r>
                      <a:r>
                        <a:rPr lang="fi-FI" sz="1600" err="1">
                          <a:solidFill>
                            <a:schemeClr val="bg1"/>
                          </a:solidFill>
                        </a:rPr>
                        <a:t>Integrerad</a:t>
                      </a:r>
                      <a:r>
                        <a:rPr lang="fi-FI" sz="1600">
                          <a:solidFill>
                            <a:schemeClr val="bg1"/>
                          </a:solidFill>
                        </a:rPr>
                        <a:t> </a:t>
                      </a:r>
                      <a:r>
                        <a:rPr lang="fi-FI" sz="1600" err="1">
                          <a:solidFill>
                            <a:schemeClr val="bg1"/>
                          </a:solidFill>
                        </a:rPr>
                        <a:t>verksamhet</a:t>
                      </a:r>
                      <a:endParaRPr lang="fi-FI" sz="1600" b="1">
                        <a:solidFill>
                          <a:schemeClr val="bg1"/>
                        </a:solidFill>
                      </a:endParaRPr>
                    </a:p>
                  </a:txBody>
                  <a:tcPr>
                    <a:solidFill>
                      <a:srgbClr val="213A8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b="1">
                          <a:solidFill>
                            <a:schemeClr val="bg1"/>
                          </a:solidFill>
                        </a:rPr>
                        <a:t>3. </a:t>
                      </a:r>
                      <a:r>
                        <a:rPr lang="fi-FI" sz="1600" err="1">
                          <a:solidFill>
                            <a:schemeClr val="bg1"/>
                          </a:solidFill>
                        </a:rPr>
                        <a:t>Klient</a:t>
                      </a:r>
                      <a:r>
                        <a:rPr lang="fi-FI" sz="1600">
                          <a:solidFill>
                            <a:schemeClr val="bg1"/>
                          </a:solidFill>
                        </a:rPr>
                        <a:t>- </a:t>
                      </a:r>
                      <a:r>
                        <a:rPr lang="fi-FI" sz="1600" err="1">
                          <a:solidFill>
                            <a:schemeClr val="bg1"/>
                          </a:solidFill>
                        </a:rPr>
                        <a:t>och</a:t>
                      </a:r>
                      <a:r>
                        <a:rPr lang="fi-FI" sz="1600">
                          <a:solidFill>
                            <a:schemeClr val="bg1"/>
                          </a:solidFill>
                        </a:rPr>
                        <a:t> </a:t>
                      </a:r>
                      <a:r>
                        <a:rPr lang="fi-FI" sz="1600" err="1">
                          <a:solidFill>
                            <a:schemeClr val="bg1"/>
                          </a:solidFill>
                        </a:rPr>
                        <a:t>patient-säkerhet</a:t>
                      </a:r>
                      <a:endParaRPr lang="fi-FI" sz="1600" b="1">
                        <a:solidFill>
                          <a:schemeClr val="bg1"/>
                        </a:solidFill>
                      </a:endParaRPr>
                    </a:p>
                  </a:txBody>
                  <a:tcPr>
                    <a:solidFill>
                      <a:srgbClr val="213A8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b="1">
                          <a:solidFill>
                            <a:schemeClr val="bg1"/>
                          </a:solidFill>
                        </a:rPr>
                        <a:t>4.</a:t>
                      </a:r>
                      <a:r>
                        <a:rPr lang="fi-FI" sz="1600">
                          <a:solidFill>
                            <a:schemeClr val="bg1"/>
                          </a:solidFill>
                        </a:rPr>
                        <a:t> Personal</a:t>
                      </a:r>
                    </a:p>
                    <a:p>
                      <a:endParaRPr lang="fi-FI" sz="1600" b="1">
                        <a:solidFill>
                          <a:schemeClr val="bg1"/>
                        </a:solidFill>
                      </a:endParaRPr>
                    </a:p>
                  </a:txBody>
                  <a:tcPr>
                    <a:solidFill>
                      <a:srgbClr val="213A8F"/>
                    </a:solidFill>
                  </a:tcPr>
                </a:tc>
                <a:extLst>
                  <a:ext uri="{0D108BD9-81ED-4DB2-BD59-A6C34878D82A}">
                    <a16:rowId xmlns:a16="http://schemas.microsoft.com/office/drawing/2014/main" val="357468905"/>
                  </a:ext>
                </a:extLst>
              </a:tr>
              <a:tr h="50580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100">
                          <a:solidFill>
                            <a:srgbClr val="213A8F"/>
                          </a:solidFill>
                          <a:latin typeface="Arial" panose="020B0604020202020204" pitchFamily="34" charset="0"/>
                          <a:cs typeface="Arial" panose="020B0604020202020204" pitchFamily="34" charset="0"/>
                        </a:rPr>
                        <a:t>Mångsidig </a:t>
                      </a:r>
                      <a:r>
                        <a:rPr lang="fi-FI" sz="1100" err="1">
                          <a:solidFill>
                            <a:srgbClr val="213A8F"/>
                          </a:solidFill>
                          <a:latin typeface="Arial" panose="020B0604020202020204" pitchFamily="34" charset="0"/>
                          <a:cs typeface="Arial" panose="020B0604020202020204" pitchFamily="34" charset="0"/>
                        </a:rPr>
                        <a:t>närservice</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och</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omfattande</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möjligheter</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att</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sköta</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ärenden</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digitalt</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erbjuds</a:t>
                      </a:r>
                      <a:endParaRPr lang="fi-FI" sz="1100">
                        <a:solidFill>
                          <a:srgbClr val="213A8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a:solidFill>
                          <a:srgbClr val="213A8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a:solidFill>
                            <a:srgbClr val="213A8F"/>
                          </a:solidFill>
                          <a:latin typeface="Arial" panose="020B0604020202020204" pitchFamily="34" charset="0"/>
                          <a:cs typeface="Arial" panose="020B0604020202020204" pitchFamily="34" charset="0"/>
                        </a:rPr>
                        <a:t>En strategi för </a:t>
                      </a:r>
                      <a:r>
                        <a:rPr lang="fi-FI" sz="1100" err="1">
                          <a:solidFill>
                            <a:srgbClr val="213A8F"/>
                          </a:solidFill>
                          <a:latin typeface="Arial" panose="020B0604020202020204" pitchFamily="34" charset="0"/>
                          <a:cs typeface="Arial" panose="020B0604020202020204" pitchFamily="34" charset="0"/>
                        </a:rPr>
                        <a:t>utveckling</a:t>
                      </a:r>
                      <a:r>
                        <a:rPr lang="fi-FI" sz="1100">
                          <a:solidFill>
                            <a:srgbClr val="213A8F"/>
                          </a:solidFill>
                          <a:latin typeface="Arial" panose="020B0604020202020204" pitchFamily="34" charset="0"/>
                          <a:cs typeface="Arial" panose="020B0604020202020204" pitchFamily="34" charset="0"/>
                        </a:rPr>
                        <a:t> av </a:t>
                      </a:r>
                      <a:r>
                        <a:rPr lang="fi-FI" sz="1100" err="1">
                          <a:solidFill>
                            <a:srgbClr val="213A8F"/>
                          </a:solidFill>
                          <a:latin typeface="Arial" panose="020B0604020202020204" pitchFamily="34" charset="0"/>
                          <a:cs typeface="Arial" panose="020B0604020202020204" pitchFamily="34" charset="0"/>
                        </a:rPr>
                        <a:t>det</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fysiska</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servicenätverket</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har</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godkänts</a:t>
                      </a:r>
                      <a:r>
                        <a:rPr lang="fi-FI" sz="1100">
                          <a:solidFill>
                            <a:srgbClr val="213A8F"/>
                          </a:solidFill>
                          <a:latin typeface="Arial" panose="020B0604020202020204" pitchFamily="34" charset="0"/>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err="1">
                          <a:solidFill>
                            <a:srgbClr val="213A8F"/>
                          </a:solidFill>
                          <a:latin typeface="Arial" panose="020B0604020202020204" pitchFamily="34" charset="0"/>
                          <a:cs typeface="Arial" panose="020B0604020202020204" pitchFamily="34" charset="0"/>
                        </a:rPr>
                        <a:t>verksamheten</a:t>
                      </a:r>
                      <a:r>
                        <a:rPr lang="fi-FI" sz="1100">
                          <a:solidFill>
                            <a:srgbClr val="213A8F"/>
                          </a:solidFill>
                          <a:latin typeface="Arial" panose="020B0604020202020204" pitchFamily="34" charset="0"/>
                          <a:cs typeface="Arial" panose="020B0604020202020204" pitchFamily="34" charset="0"/>
                        </a:rPr>
                        <a:t> i H-</a:t>
                      </a:r>
                      <a:r>
                        <a:rPr lang="fi-FI" sz="1100" err="1">
                          <a:solidFill>
                            <a:srgbClr val="213A8F"/>
                          </a:solidFill>
                          <a:latin typeface="Arial" panose="020B0604020202020204" pitchFamily="34" charset="0"/>
                          <a:cs typeface="Arial" panose="020B0604020202020204" pitchFamily="34" charset="0"/>
                        </a:rPr>
                        <a:t>huset</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har</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hittat</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sina</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former</a:t>
                      </a:r>
                      <a:endParaRPr lang="fi-FI" sz="1100">
                        <a:solidFill>
                          <a:srgbClr val="213A8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a:solidFill>
                          <a:srgbClr val="213A8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err="1">
                          <a:solidFill>
                            <a:srgbClr val="213A8F"/>
                          </a:solidFill>
                          <a:latin typeface="Arial" panose="020B0604020202020204" pitchFamily="34" charset="0"/>
                          <a:cs typeface="Arial" panose="020B0604020202020204" pitchFamily="34" charset="0"/>
                        </a:rPr>
                        <a:t>All</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lagstadgad</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service</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erbjuds</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på</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båda</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språken</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och</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inom</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den</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tid</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som</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krav</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vård</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och</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servicegaranti</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och</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handläggningstider</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förutsätter</a:t>
                      </a:r>
                      <a:r>
                        <a:rPr lang="fi-FI" sz="1100">
                          <a:solidFill>
                            <a:srgbClr val="213A8F"/>
                          </a:solidFill>
                          <a:latin typeface="Arial" panose="020B0604020202020204" pitchFamily="34" charset="0"/>
                          <a:cs typeface="Arial" panose="020B0604020202020204" pitchFamily="34" charset="0"/>
                        </a:rPr>
                        <a:t>. Behovet av </a:t>
                      </a:r>
                      <a:r>
                        <a:rPr lang="fi-FI" sz="1100" err="1">
                          <a:solidFill>
                            <a:srgbClr val="213A8F"/>
                          </a:solidFill>
                          <a:latin typeface="Arial" panose="020B0604020202020204" pitchFamily="34" charset="0"/>
                          <a:cs typeface="Arial" panose="020B0604020202020204" pitchFamily="34" charset="0"/>
                        </a:rPr>
                        <a:t>service</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på</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övriga</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språk</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beaktas</a:t>
                      </a:r>
                      <a:endParaRPr lang="fi-FI" sz="1100">
                        <a:solidFill>
                          <a:srgbClr val="213A8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a:solidFill>
                          <a:srgbClr val="213A8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err="1">
                          <a:solidFill>
                            <a:srgbClr val="213A8F"/>
                          </a:solidFill>
                          <a:latin typeface="Arial" panose="020B0604020202020204" pitchFamily="34" charset="0"/>
                          <a:cs typeface="Arial" panose="020B0604020202020204" pitchFamily="34" charset="0"/>
                        </a:rPr>
                        <a:t>Förbättrad</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tillgänglighet</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till</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psykosociala</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tjänster</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såsom</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beroendevård</a:t>
                      </a:r>
                      <a:r>
                        <a:rPr lang="fi-FI" sz="1100">
                          <a:solidFill>
                            <a:srgbClr val="213A8F"/>
                          </a:solidFill>
                          <a:latin typeface="Arial" panose="020B0604020202020204" pitchFamily="34" charset="0"/>
                          <a:cs typeface="Arial" panose="020B0604020202020204" pitchFamily="34" charset="0"/>
                        </a:rPr>
                        <a:t>, psykiatri </a:t>
                      </a:r>
                      <a:r>
                        <a:rPr lang="fi-FI" sz="1100" err="1">
                          <a:solidFill>
                            <a:srgbClr val="213A8F"/>
                          </a:solidFill>
                          <a:latin typeface="Arial" panose="020B0604020202020204" pitchFamily="34" charset="0"/>
                          <a:cs typeface="Arial" panose="020B0604020202020204" pitchFamily="34" charset="0"/>
                        </a:rPr>
                        <a:t>och</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service</a:t>
                      </a:r>
                      <a:r>
                        <a:rPr lang="fi-FI" sz="1100">
                          <a:solidFill>
                            <a:srgbClr val="213A8F"/>
                          </a:solidFill>
                          <a:latin typeface="Arial" panose="020B0604020202020204" pitchFamily="34" charset="0"/>
                          <a:cs typeface="Arial" panose="020B0604020202020204" pitchFamily="34" charset="0"/>
                        </a:rPr>
                        <a:t> för </a:t>
                      </a:r>
                      <a:r>
                        <a:rPr lang="fi-FI" sz="1100" err="1">
                          <a:solidFill>
                            <a:srgbClr val="213A8F"/>
                          </a:solidFill>
                          <a:latin typeface="Arial" panose="020B0604020202020204" pitchFamily="34" charset="0"/>
                          <a:cs typeface="Arial" panose="020B0604020202020204" pitchFamily="34" charset="0"/>
                        </a:rPr>
                        <a:t>personer</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med</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neuropsykiatriska</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funktionshinder</a:t>
                      </a:r>
                      <a:r>
                        <a:rPr lang="fi-FI" sz="1100">
                          <a:solidFill>
                            <a:srgbClr val="213A8F"/>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a:solidFill>
                          <a:srgbClr val="213A8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err="1">
                          <a:solidFill>
                            <a:srgbClr val="213A8F"/>
                          </a:solidFill>
                          <a:latin typeface="Arial" panose="020B0604020202020204" pitchFamily="34" charset="0"/>
                          <a:cs typeface="Arial" panose="020B0604020202020204" pitchFamily="34" charset="0"/>
                        </a:rPr>
                        <a:t>Icke-brådskande</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hälsovårdstjänster</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ordnas</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inom</a:t>
                      </a:r>
                      <a:r>
                        <a:rPr lang="fi-FI" sz="1100">
                          <a:solidFill>
                            <a:srgbClr val="213A8F"/>
                          </a:solidFill>
                          <a:latin typeface="Arial" panose="020B0604020202020204" pitchFamily="34" charset="0"/>
                          <a:cs typeface="Arial" panose="020B0604020202020204" pitchFamily="34" charset="0"/>
                        </a:rPr>
                        <a:t> 7 </a:t>
                      </a:r>
                      <a:r>
                        <a:rPr lang="fi-FI" sz="1100" err="1">
                          <a:solidFill>
                            <a:srgbClr val="213A8F"/>
                          </a:solidFill>
                          <a:latin typeface="Arial" panose="020B0604020202020204" pitchFamily="34" charset="0"/>
                          <a:cs typeface="Arial" panose="020B0604020202020204" pitchFamily="34" charset="0"/>
                        </a:rPr>
                        <a:t>dagar</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och</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icke-brådskande</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munhälsovård</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inom</a:t>
                      </a:r>
                      <a:r>
                        <a:rPr lang="fi-FI" sz="1100">
                          <a:solidFill>
                            <a:srgbClr val="213A8F"/>
                          </a:solidFill>
                          <a:latin typeface="Arial" panose="020B0604020202020204" pitchFamily="34" charset="0"/>
                          <a:cs typeface="Arial" panose="020B0604020202020204" pitchFamily="34" charset="0"/>
                        </a:rPr>
                        <a:t> 3 </a:t>
                      </a:r>
                      <a:r>
                        <a:rPr lang="fi-FI" sz="1100" err="1">
                          <a:solidFill>
                            <a:srgbClr val="213A8F"/>
                          </a:solidFill>
                          <a:latin typeface="Arial" panose="020B0604020202020204" pitchFamily="34" charset="0"/>
                          <a:cs typeface="Arial" panose="020B0604020202020204" pitchFamily="34" charset="0"/>
                        </a:rPr>
                        <a:t>månader</a:t>
                      </a:r>
                      <a:r>
                        <a:rPr lang="fi-FI" sz="1100">
                          <a:solidFill>
                            <a:srgbClr val="213A8F"/>
                          </a:solidFill>
                          <a:latin typeface="Arial" panose="020B0604020202020204" pitchFamily="34" charset="0"/>
                          <a:cs typeface="Arial" panose="020B0604020202020204" pitchFamily="34" charset="0"/>
                        </a:rPr>
                        <a:t>  i </a:t>
                      </a:r>
                      <a:r>
                        <a:rPr lang="fi-FI" sz="1100" err="1">
                          <a:solidFill>
                            <a:srgbClr val="213A8F"/>
                          </a:solidFill>
                          <a:latin typeface="Arial" panose="020B0604020202020204" pitchFamily="34" charset="0"/>
                          <a:cs typeface="Arial" panose="020B0604020202020204" pitchFamily="34" charset="0"/>
                        </a:rPr>
                        <a:t>enlighet</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med</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den</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nya</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vårdgarantin</a:t>
                      </a:r>
                      <a:r>
                        <a:rPr lang="fi-FI" sz="1100">
                          <a:solidFill>
                            <a:srgbClr val="213A8F"/>
                          </a:solidFill>
                          <a:latin typeface="Arial" panose="020B0604020202020204" pitchFamily="34" charset="0"/>
                          <a:cs typeface="Arial" panose="020B0604020202020204" pitchFamily="34" charset="0"/>
                        </a:rPr>
                        <a:t>. </a:t>
                      </a:r>
                    </a:p>
                    <a:p>
                      <a:endParaRPr lang="fi-FI" sz="90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050">
                          <a:solidFill>
                            <a:srgbClr val="213A8F"/>
                          </a:solidFill>
                          <a:latin typeface="Arial" panose="020B0604020202020204" pitchFamily="34" charset="0"/>
                          <a:cs typeface="Arial" panose="020B0604020202020204" pitchFamily="34" charset="0"/>
                        </a:rPr>
                        <a:t>Under de </a:t>
                      </a:r>
                      <a:r>
                        <a:rPr lang="fi-FI" sz="1050" err="1">
                          <a:solidFill>
                            <a:srgbClr val="213A8F"/>
                          </a:solidFill>
                          <a:latin typeface="Arial" panose="020B0604020202020204" pitchFamily="34" charset="0"/>
                          <a:cs typeface="Arial" panose="020B0604020202020204" pitchFamily="34" charset="0"/>
                        </a:rPr>
                        <a:t>första</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åren</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utvecklar</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organisationen</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gemensamma</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värderingar</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vård</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och</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servicekriterier</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och</a:t>
                      </a:r>
                      <a:r>
                        <a:rPr lang="fi-FI" sz="1050">
                          <a:solidFill>
                            <a:srgbClr val="213A8F"/>
                          </a:solidFill>
                          <a:latin typeface="Arial" panose="020B0604020202020204" pitchFamily="34" charset="0"/>
                          <a:cs typeface="Arial" panose="020B0604020202020204" pitchFamily="34" charset="0"/>
                        </a:rPr>
                        <a:t> ett </a:t>
                      </a:r>
                      <a:r>
                        <a:rPr lang="fi-FI" sz="1050" err="1">
                          <a:solidFill>
                            <a:srgbClr val="213A8F"/>
                          </a:solidFill>
                          <a:latin typeface="Arial" panose="020B0604020202020204" pitchFamily="34" charset="0"/>
                          <a:cs typeface="Arial" panose="020B0604020202020204" pitchFamily="34" charset="0"/>
                        </a:rPr>
                        <a:t>mång-professionellt</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arbetssät</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Specialomsorgen</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blir</a:t>
                      </a:r>
                      <a:r>
                        <a:rPr lang="fi-FI" sz="1050">
                          <a:solidFill>
                            <a:srgbClr val="213A8F"/>
                          </a:solidFill>
                          <a:latin typeface="Arial" panose="020B0604020202020204" pitchFamily="34" charset="0"/>
                          <a:cs typeface="Arial" panose="020B0604020202020204" pitchFamily="34" charset="0"/>
                        </a:rPr>
                        <a:t> en </a:t>
                      </a:r>
                      <a:r>
                        <a:rPr lang="fi-FI" sz="1050" err="1">
                          <a:solidFill>
                            <a:srgbClr val="213A8F"/>
                          </a:solidFill>
                          <a:latin typeface="Arial" panose="020B0604020202020204" pitchFamily="34" charset="0"/>
                          <a:cs typeface="Arial" panose="020B0604020202020204" pitchFamily="34" charset="0"/>
                        </a:rPr>
                        <a:t>självklar</a:t>
                      </a:r>
                      <a:r>
                        <a:rPr lang="fi-FI" sz="1050">
                          <a:solidFill>
                            <a:srgbClr val="213A8F"/>
                          </a:solidFill>
                          <a:latin typeface="Arial" panose="020B0604020202020204" pitchFamily="34" charset="0"/>
                          <a:cs typeface="Arial" panose="020B0604020202020204" pitchFamily="34" charset="0"/>
                        </a:rPr>
                        <a:t> del av </a:t>
                      </a:r>
                      <a:r>
                        <a:rPr lang="fi-FI" sz="1050" err="1">
                          <a:solidFill>
                            <a:srgbClr val="213A8F"/>
                          </a:solidFill>
                          <a:latin typeface="Arial" panose="020B0604020202020204" pitchFamily="34" charset="0"/>
                          <a:cs typeface="Arial" panose="020B0604020202020204" pitchFamily="34" charset="0"/>
                        </a:rPr>
                        <a:t>den</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övriga</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social</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och</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hälsovården</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och</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räddiningsväsendet</a:t>
                      </a:r>
                      <a:r>
                        <a:rPr lang="fi-FI" sz="1050">
                          <a:solidFill>
                            <a:srgbClr val="213A8F"/>
                          </a:solidFill>
                          <a:latin typeface="Arial" panose="020B0604020202020204" pitchFamily="34" charset="0"/>
                          <a:cs typeface="Arial" panose="020B0604020202020204" pitchFamily="34" charset="0"/>
                        </a:rPr>
                        <a:t> en </a:t>
                      </a:r>
                      <a:r>
                        <a:rPr lang="fi-FI" sz="1050" err="1">
                          <a:solidFill>
                            <a:srgbClr val="213A8F"/>
                          </a:solidFill>
                          <a:latin typeface="Arial" panose="020B0604020202020204" pitchFamily="34" charset="0"/>
                          <a:cs typeface="Arial" panose="020B0604020202020204" pitchFamily="34" charset="0"/>
                        </a:rPr>
                        <a:t>naturlig</a:t>
                      </a:r>
                      <a:r>
                        <a:rPr lang="fi-FI" sz="1050">
                          <a:solidFill>
                            <a:srgbClr val="213A8F"/>
                          </a:solidFill>
                          <a:latin typeface="Arial" panose="020B0604020202020204" pitchFamily="34" charset="0"/>
                          <a:cs typeface="Arial" panose="020B0604020202020204" pitchFamily="34" charset="0"/>
                        </a:rPr>
                        <a:t> del av </a:t>
                      </a:r>
                      <a:r>
                        <a:rPr lang="fi-FI" sz="1050" err="1">
                          <a:solidFill>
                            <a:srgbClr val="213A8F"/>
                          </a:solidFill>
                          <a:latin typeface="Arial" panose="020B0604020202020204" pitchFamily="34" charset="0"/>
                          <a:cs typeface="Arial" panose="020B0604020202020204" pitchFamily="34" charset="0"/>
                        </a:rPr>
                        <a:t>organisationen</a:t>
                      </a:r>
                      <a:endParaRPr lang="fi-FI" sz="1050">
                        <a:solidFill>
                          <a:srgbClr val="213A8F"/>
                        </a:solidFill>
                        <a:latin typeface="Arial" panose="020B0604020202020204" pitchFamily="34" charset="0"/>
                        <a:cs typeface="Arial" panose="020B0604020202020204" pitchFamily="34" charset="0"/>
                      </a:endParaRPr>
                    </a:p>
                    <a:p>
                      <a:pPr marL="0" lvl="0" indent="0">
                        <a:buFont typeface="Arial" panose="020B0604020202020204" pitchFamily="34" charset="0"/>
                        <a:buNone/>
                        <a:defRPr/>
                      </a:pPr>
                      <a:endParaRPr lang="fi-FI" sz="1050">
                        <a:solidFill>
                          <a:srgbClr val="213A8F"/>
                        </a:solidFill>
                        <a:latin typeface="Arial" panose="020B0604020202020204" pitchFamily="34" charset="0"/>
                        <a:cs typeface="Arial" panose="020B0604020202020204" pitchFamily="34" charset="0"/>
                      </a:endParaRPr>
                    </a:p>
                    <a:p>
                      <a:pPr marL="0" lvl="0" indent="0">
                        <a:buFont typeface="Arial" panose="020B0604020202020204" pitchFamily="34" charset="0"/>
                        <a:buNone/>
                        <a:defRPr/>
                      </a:pPr>
                      <a:r>
                        <a:rPr lang="fi-FI" sz="1050">
                          <a:solidFill>
                            <a:srgbClr val="213A8F"/>
                          </a:solidFill>
                          <a:latin typeface="Arial" panose="020B0604020202020204" pitchFamily="34" charset="0"/>
                          <a:cs typeface="Arial" panose="020B0604020202020204" pitchFamily="34" charset="0"/>
                        </a:rPr>
                        <a:t>En </a:t>
                      </a:r>
                      <a:r>
                        <a:rPr lang="fi-FI" sz="1050" err="1">
                          <a:solidFill>
                            <a:srgbClr val="213A8F"/>
                          </a:solidFill>
                          <a:latin typeface="Arial" panose="020B0604020202020204" pitchFamily="34" charset="0"/>
                          <a:cs typeface="Arial" panose="020B0604020202020204" pitchFamily="34" charset="0"/>
                        </a:rPr>
                        <a:t>välfungerande</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servicehandledning</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gör</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att</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vården</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och</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servicen</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kan</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ordnas</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smidigt</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med</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kunden</a:t>
                      </a:r>
                      <a:r>
                        <a:rPr lang="fi-FI" sz="1050">
                          <a:solidFill>
                            <a:srgbClr val="213A8F"/>
                          </a:solidFill>
                          <a:latin typeface="Arial" panose="020B0604020202020204" pitchFamily="34" charset="0"/>
                          <a:cs typeface="Arial" panose="020B0604020202020204" pitchFamily="34" charset="0"/>
                        </a:rPr>
                        <a:t> i fokus, </a:t>
                      </a:r>
                      <a:r>
                        <a:rPr lang="fi-FI" sz="1050" err="1">
                          <a:solidFill>
                            <a:srgbClr val="213A8F"/>
                          </a:solidFill>
                          <a:latin typeface="Arial" panose="020B0604020202020204" pitchFamily="34" charset="0"/>
                          <a:cs typeface="Arial" panose="020B0604020202020204" pitchFamily="34" charset="0"/>
                        </a:rPr>
                        <a:t>utan</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onödig</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väntetid</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och</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bollande</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mellan</a:t>
                      </a:r>
                      <a:r>
                        <a:rPr lang="fi-FI" sz="1050">
                          <a:solidFill>
                            <a:srgbClr val="213A8F"/>
                          </a:solidFill>
                          <a:latin typeface="Arial" panose="020B0604020202020204" pitchFamily="34" charset="0"/>
                          <a:cs typeface="Arial" panose="020B0604020202020204" pitchFamily="34" charset="0"/>
                        </a:rPr>
                        <a:t> de </a:t>
                      </a:r>
                      <a:r>
                        <a:rPr lang="fi-FI" sz="1050" err="1">
                          <a:solidFill>
                            <a:srgbClr val="213A8F"/>
                          </a:solidFill>
                          <a:latin typeface="Arial" panose="020B0604020202020204" pitchFamily="34" charset="0"/>
                          <a:cs typeface="Arial" panose="020B0604020202020204" pitchFamily="34" charset="0"/>
                        </a:rPr>
                        <a:t>olika</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sektorerna</a:t>
                      </a:r>
                      <a:r>
                        <a:rPr lang="fi-FI" sz="1050">
                          <a:solidFill>
                            <a:srgbClr val="213A8F"/>
                          </a:solidFill>
                          <a:latin typeface="Arial" panose="020B0604020202020204" pitchFamily="34" charset="0"/>
                          <a:cs typeface="Arial" panose="020B0604020202020204" pitchFamily="34" charset="0"/>
                        </a:rPr>
                        <a:t>, i </a:t>
                      </a:r>
                      <a:r>
                        <a:rPr lang="fi-FI" sz="1050" err="1">
                          <a:solidFill>
                            <a:srgbClr val="213A8F"/>
                          </a:solidFill>
                          <a:latin typeface="Arial" panose="020B0604020202020204" pitchFamily="34" charset="0"/>
                          <a:cs typeface="Arial" panose="020B0604020202020204" pitchFamily="34" charset="0"/>
                        </a:rPr>
                        <a:t>rätt</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tid</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och</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på</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rätt</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nivå</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Tydliga</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former</a:t>
                      </a:r>
                      <a:r>
                        <a:rPr lang="fi-FI" sz="1050">
                          <a:solidFill>
                            <a:srgbClr val="213A8F"/>
                          </a:solidFill>
                          <a:latin typeface="Arial" panose="020B0604020202020204" pitchFamily="34" charset="0"/>
                          <a:cs typeface="Arial" panose="020B0604020202020204" pitchFamily="34" charset="0"/>
                        </a:rPr>
                        <a:t> för </a:t>
                      </a:r>
                      <a:r>
                        <a:rPr lang="fi-FI" sz="1050" err="1">
                          <a:solidFill>
                            <a:srgbClr val="213A8F"/>
                          </a:solidFill>
                          <a:latin typeface="Arial" panose="020B0604020202020204" pitchFamily="34" charset="0"/>
                          <a:cs typeface="Arial" panose="020B0604020202020204" pitchFamily="34" charset="0"/>
                        </a:rPr>
                        <a:t>samarbetet</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med</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aktörer</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utanför</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den</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egna</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orgaisationen</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har</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utarbetats</a:t>
                      </a:r>
                      <a:r>
                        <a:rPr lang="fi-FI" sz="1050">
                          <a:solidFill>
                            <a:srgbClr val="213A8F"/>
                          </a:solidFill>
                          <a:latin typeface="Arial" panose="020B0604020202020204" pitchFamily="34" charset="0"/>
                          <a:cs typeface="Arial" panose="020B0604020202020204" pitchFamily="34" charset="0"/>
                        </a:rPr>
                        <a:t>.</a:t>
                      </a:r>
                    </a:p>
                    <a:p>
                      <a:pPr marL="0" lvl="0" indent="0">
                        <a:buFont typeface="Arial" panose="020B0604020202020204" pitchFamily="34" charset="0"/>
                        <a:buNone/>
                        <a:defRPr/>
                      </a:pPr>
                      <a:endParaRPr lang="fi-FI" sz="1050">
                        <a:solidFill>
                          <a:srgbClr val="213A8F"/>
                        </a:solidFill>
                        <a:latin typeface="Arial" panose="020B0604020202020204" pitchFamily="34" charset="0"/>
                        <a:cs typeface="Arial" panose="020B0604020202020204" pitchFamily="34" charset="0"/>
                      </a:endParaRPr>
                    </a:p>
                    <a:p>
                      <a:pPr marL="0" lvl="0" indent="0">
                        <a:buFont typeface="Arial" panose="020B0604020202020204" pitchFamily="34" charset="0"/>
                        <a:buNone/>
                        <a:defRPr/>
                      </a:pPr>
                      <a:r>
                        <a:rPr lang="fi-FI" sz="1050">
                          <a:solidFill>
                            <a:srgbClr val="213A8F"/>
                          </a:solidFill>
                          <a:latin typeface="Arial" panose="020B0604020202020204" pitchFamily="34" charset="0"/>
                          <a:cs typeface="Arial" panose="020B0604020202020204" pitchFamily="34" charset="0"/>
                        </a:rPr>
                        <a:t>Behovet av </a:t>
                      </a:r>
                      <a:r>
                        <a:rPr lang="fi-FI" sz="1050" err="1">
                          <a:solidFill>
                            <a:srgbClr val="213A8F"/>
                          </a:solidFill>
                          <a:latin typeface="Arial" panose="020B0604020202020204" pitchFamily="34" charset="0"/>
                          <a:cs typeface="Arial" panose="020B0604020202020204" pitchFamily="34" charset="0"/>
                        </a:rPr>
                        <a:t>tjänster</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på</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krävande</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nivå</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har</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minskat</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genom</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strukturella</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satsningar</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på</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förebyggande</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tjänster</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tidigt</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stöd</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service</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på</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grundnivå</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samt</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egenvård</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och</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självständig-het</a:t>
                      </a:r>
                      <a:r>
                        <a:rPr lang="fi-FI" sz="1050">
                          <a:solidFill>
                            <a:srgbClr val="213A8F"/>
                          </a:solidFill>
                          <a:latin typeface="Arial" panose="020B0604020202020204" pitchFamily="34" charset="0"/>
                          <a:cs typeface="Arial" panose="020B0604020202020204" pitchFamily="34" charset="0"/>
                        </a:rPr>
                        <a:t>. </a:t>
                      </a:r>
                    </a:p>
                    <a:p>
                      <a:pPr marL="171450" lvl="0" indent="-171450">
                        <a:buFont typeface="Arial" panose="020B0604020202020204" pitchFamily="34" charset="0"/>
                        <a:buChar char="•"/>
                        <a:defRPr/>
                      </a:pPr>
                      <a:r>
                        <a:rPr lang="fi-FI" sz="1050">
                          <a:solidFill>
                            <a:srgbClr val="213A8F"/>
                          </a:solidFill>
                          <a:latin typeface="Arial" panose="020B0604020202020204" pitchFamily="34" charset="0"/>
                          <a:cs typeface="Arial" panose="020B0604020202020204" pitchFamily="34" charset="0"/>
                        </a:rPr>
                        <a:t>De </a:t>
                      </a:r>
                      <a:r>
                        <a:rPr lang="fi-FI" sz="1050" err="1">
                          <a:solidFill>
                            <a:srgbClr val="213A8F"/>
                          </a:solidFill>
                          <a:latin typeface="Arial" panose="020B0604020202020204" pitchFamily="34" charset="0"/>
                          <a:cs typeface="Arial" panose="020B0604020202020204" pitchFamily="34" charset="0"/>
                        </a:rPr>
                        <a:t>negativa</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effekterna</a:t>
                      </a:r>
                      <a:r>
                        <a:rPr lang="fi-FI" sz="1050">
                          <a:solidFill>
                            <a:srgbClr val="213A8F"/>
                          </a:solidFill>
                          <a:latin typeface="Arial" panose="020B0604020202020204" pitchFamily="34" charset="0"/>
                          <a:cs typeface="Arial" panose="020B0604020202020204" pitchFamily="34" charset="0"/>
                        </a:rPr>
                        <a:t> av </a:t>
                      </a:r>
                      <a:r>
                        <a:rPr lang="fi-FI" sz="1050" err="1">
                          <a:solidFill>
                            <a:srgbClr val="213A8F"/>
                          </a:solidFill>
                          <a:latin typeface="Arial" panose="020B0604020202020204" pitchFamily="34" charset="0"/>
                          <a:cs typeface="Arial" panose="020B0604020202020204" pitchFamily="34" charset="0"/>
                        </a:rPr>
                        <a:t>pandemin</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har</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bromsats</a:t>
                      </a:r>
                      <a:r>
                        <a:rPr lang="fi-FI" sz="1050">
                          <a:solidFill>
                            <a:srgbClr val="213A8F"/>
                          </a:solidFill>
                          <a:latin typeface="Arial" panose="020B0604020202020204" pitchFamily="34" charset="0"/>
                          <a:cs typeface="Arial" panose="020B0604020202020204" pitchFamily="34" charset="0"/>
                        </a:rPr>
                        <a:t>. </a:t>
                      </a:r>
                    </a:p>
                    <a:p>
                      <a:pPr marL="171450" lvl="0" indent="-171450">
                        <a:buFont typeface="Arial" panose="020B0604020202020204" pitchFamily="34" charset="0"/>
                        <a:buChar char="•"/>
                        <a:defRPr/>
                      </a:pPr>
                      <a:r>
                        <a:rPr lang="fi-FI" sz="1050">
                          <a:solidFill>
                            <a:srgbClr val="213A8F"/>
                          </a:solidFill>
                          <a:latin typeface="Arial" panose="020B0604020202020204" pitchFamily="34" charset="0"/>
                          <a:cs typeface="Arial" panose="020B0604020202020204" pitchFamily="34" charset="0"/>
                        </a:rPr>
                        <a:t>Mätbar </a:t>
                      </a:r>
                      <a:r>
                        <a:rPr lang="fi-FI" sz="1050" err="1">
                          <a:solidFill>
                            <a:srgbClr val="213A8F"/>
                          </a:solidFill>
                          <a:latin typeface="Arial" panose="020B0604020202020204" pitchFamily="34" charset="0"/>
                          <a:cs typeface="Arial" panose="020B0604020202020204" pitchFamily="34" charset="0"/>
                        </a:rPr>
                        <a:t>minskning</a:t>
                      </a:r>
                      <a:r>
                        <a:rPr lang="fi-FI" sz="1050">
                          <a:solidFill>
                            <a:srgbClr val="213A8F"/>
                          </a:solidFill>
                          <a:latin typeface="Arial" panose="020B0604020202020204" pitchFamily="34" charset="0"/>
                          <a:cs typeface="Arial" panose="020B0604020202020204" pitchFamily="34" charset="0"/>
                        </a:rPr>
                        <a:t> i </a:t>
                      </a:r>
                      <a:r>
                        <a:rPr lang="fi-FI" sz="1050" err="1">
                          <a:solidFill>
                            <a:srgbClr val="213A8F"/>
                          </a:solidFill>
                          <a:latin typeface="Arial" panose="020B0604020202020204" pitchFamily="34" charset="0"/>
                          <a:cs typeface="Arial" panose="020B0604020202020204" pitchFamily="34" charset="0"/>
                        </a:rPr>
                        <a:t>förekomsten</a:t>
                      </a:r>
                      <a:r>
                        <a:rPr lang="fi-FI" sz="1050">
                          <a:solidFill>
                            <a:srgbClr val="213A8F"/>
                          </a:solidFill>
                          <a:latin typeface="Arial" panose="020B0604020202020204" pitchFamily="34" charset="0"/>
                          <a:cs typeface="Arial" panose="020B0604020202020204" pitchFamily="34" charset="0"/>
                        </a:rPr>
                        <a:t> av </a:t>
                      </a:r>
                      <a:r>
                        <a:rPr lang="fi-FI" sz="1050" err="1">
                          <a:solidFill>
                            <a:srgbClr val="213A8F"/>
                          </a:solidFill>
                          <a:latin typeface="Arial" panose="020B0604020202020204" pitchFamily="34" charset="0"/>
                          <a:cs typeface="Arial" panose="020B0604020202020204" pitchFamily="34" charset="0"/>
                        </a:rPr>
                        <a:t>folksjukdomar</a:t>
                      </a:r>
                      <a:endParaRPr lang="fi-FI" sz="1050">
                        <a:solidFill>
                          <a:srgbClr val="213A8F"/>
                        </a:solidFill>
                        <a:latin typeface="Arial" panose="020B0604020202020204" pitchFamily="34" charset="0"/>
                        <a:cs typeface="Arial" panose="020B0604020202020204" pitchFamily="34" charset="0"/>
                      </a:endParaRPr>
                    </a:p>
                    <a:p>
                      <a:pPr marL="171450" lvl="0" indent="-171450">
                        <a:buFont typeface="Arial" panose="020B0604020202020204" pitchFamily="34" charset="0"/>
                        <a:buChar char="•"/>
                        <a:defRPr/>
                      </a:pPr>
                      <a:endParaRPr lang="fi-FI" sz="1050">
                        <a:solidFill>
                          <a:srgbClr val="213A8F"/>
                        </a:solidFill>
                        <a:latin typeface="Arial" panose="020B0604020202020204" pitchFamily="34" charset="0"/>
                        <a:cs typeface="Arial" panose="020B0604020202020204" pitchFamily="34" charset="0"/>
                      </a:endParaRPr>
                    </a:p>
                    <a:p>
                      <a:pPr marL="0" lvl="0" indent="0">
                        <a:buFont typeface="Arial" panose="020B0604020202020204" pitchFamily="34" charset="0"/>
                        <a:buNone/>
                        <a:defRPr/>
                      </a:pPr>
                      <a:r>
                        <a:rPr lang="fi-FI" sz="1050">
                          <a:solidFill>
                            <a:srgbClr val="213A8F"/>
                          </a:solidFill>
                          <a:latin typeface="Arial" panose="020B0604020202020204" pitchFamily="34" charset="0"/>
                          <a:cs typeface="Arial" panose="020B0604020202020204" pitchFamily="34" charset="0"/>
                        </a:rPr>
                        <a:t>Ett </a:t>
                      </a:r>
                      <a:r>
                        <a:rPr lang="fi-FI" sz="1050" err="1">
                          <a:solidFill>
                            <a:srgbClr val="213A8F"/>
                          </a:solidFill>
                          <a:latin typeface="Arial" panose="020B0604020202020204" pitchFamily="34" charset="0"/>
                          <a:cs typeface="Arial" panose="020B0604020202020204" pitchFamily="34" charset="0"/>
                        </a:rPr>
                        <a:t>system</a:t>
                      </a:r>
                      <a:r>
                        <a:rPr lang="fi-FI" sz="1050">
                          <a:solidFill>
                            <a:srgbClr val="213A8F"/>
                          </a:solidFill>
                          <a:latin typeface="Arial" panose="020B0604020202020204" pitchFamily="34" charset="0"/>
                          <a:cs typeface="Arial" panose="020B0604020202020204" pitchFamily="34" charset="0"/>
                        </a:rPr>
                        <a:t> för </a:t>
                      </a:r>
                      <a:r>
                        <a:rPr lang="fi-FI" sz="1050" err="1">
                          <a:solidFill>
                            <a:srgbClr val="213A8F"/>
                          </a:solidFill>
                          <a:latin typeface="Arial" panose="020B0604020202020204" pitchFamily="34" charset="0"/>
                          <a:cs typeface="Arial" panose="020B0604020202020204" pitchFamily="34" charset="0"/>
                        </a:rPr>
                        <a:t>att</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identifiera</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personer</a:t>
                      </a:r>
                      <a:r>
                        <a:rPr lang="fi-FI" sz="1050">
                          <a:solidFill>
                            <a:srgbClr val="213A8F"/>
                          </a:solidFill>
                          <a:latin typeface="Arial" panose="020B0604020202020204" pitchFamily="34" charset="0"/>
                          <a:cs typeface="Arial" panose="020B0604020202020204" pitchFamily="34" charset="0"/>
                        </a:rPr>
                        <a:t> i </a:t>
                      </a:r>
                      <a:r>
                        <a:rPr lang="fi-FI" sz="1050" err="1">
                          <a:solidFill>
                            <a:srgbClr val="213A8F"/>
                          </a:solidFill>
                          <a:latin typeface="Arial" panose="020B0604020202020204" pitchFamily="34" charset="0"/>
                          <a:cs typeface="Arial" panose="020B0604020202020204" pitchFamily="34" charset="0"/>
                        </a:rPr>
                        <a:t>behov</a:t>
                      </a:r>
                      <a:r>
                        <a:rPr lang="fi-FI" sz="1050">
                          <a:solidFill>
                            <a:srgbClr val="213A8F"/>
                          </a:solidFill>
                          <a:latin typeface="Arial" panose="020B0604020202020204" pitchFamily="34" charset="0"/>
                          <a:cs typeface="Arial" panose="020B0604020202020204" pitchFamily="34" charset="0"/>
                        </a:rPr>
                        <a:t> av </a:t>
                      </a:r>
                      <a:r>
                        <a:rPr lang="fi-FI" sz="1050" err="1">
                          <a:solidFill>
                            <a:srgbClr val="213A8F"/>
                          </a:solidFill>
                          <a:latin typeface="Arial" panose="020B0604020202020204" pitchFamily="34" charset="0"/>
                          <a:cs typeface="Arial" panose="020B0604020202020204" pitchFamily="34" charset="0"/>
                        </a:rPr>
                        <a:t>omfattande</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och</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återekommande</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service</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har</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utarbetats</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så</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att</a:t>
                      </a:r>
                      <a:r>
                        <a:rPr lang="fi-FI" sz="1050">
                          <a:solidFill>
                            <a:srgbClr val="213A8F"/>
                          </a:solidFill>
                          <a:latin typeface="Arial" panose="020B0604020202020204" pitchFamily="34" charset="0"/>
                          <a:cs typeface="Arial" panose="020B0604020202020204" pitchFamily="34" charset="0"/>
                        </a:rPr>
                        <a:t> de </a:t>
                      </a:r>
                      <a:r>
                        <a:rPr lang="fi-FI" sz="1050" err="1">
                          <a:solidFill>
                            <a:srgbClr val="213A8F"/>
                          </a:solidFill>
                          <a:latin typeface="Arial" panose="020B0604020202020204" pitchFamily="34" charset="0"/>
                          <a:cs typeface="Arial" panose="020B0604020202020204" pitchFamily="34" charset="0"/>
                        </a:rPr>
                        <a:t>kan</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erbjudas</a:t>
                      </a:r>
                      <a:r>
                        <a:rPr lang="fi-FI" sz="1050">
                          <a:solidFill>
                            <a:srgbClr val="213A8F"/>
                          </a:solidFill>
                          <a:latin typeface="Arial" panose="020B0604020202020204" pitchFamily="34" charset="0"/>
                          <a:cs typeface="Arial" panose="020B0604020202020204" pitchFamily="34" charset="0"/>
                        </a:rPr>
                        <a:t> en </a:t>
                      </a:r>
                      <a:r>
                        <a:rPr lang="fi-FI" sz="1050" err="1">
                          <a:solidFill>
                            <a:srgbClr val="213A8F"/>
                          </a:solidFill>
                          <a:latin typeface="Arial" panose="020B0604020202020204" pitchFamily="34" charset="0"/>
                          <a:cs typeface="Arial" panose="020B0604020202020204" pitchFamily="34" charset="0"/>
                        </a:rPr>
                        <a:t>helhetsplan</a:t>
                      </a:r>
                      <a:r>
                        <a:rPr lang="fi-FI" sz="1050">
                          <a:solidFill>
                            <a:srgbClr val="213A8F"/>
                          </a:solidFill>
                          <a:latin typeface="Arial" panose="020B0604020202020204" pitchFamily="34" charset="0"/>
                          <a:cs typeface="Arial" panose="020B0604020202020204" pitchFamily="34" charset="0"/>
                        </a:rPr>
                        <a:t> för </a:t>
                      </a:r>
                      <a:r>
                        <a:rPr lang="fi-FI" sz="1050" err="1">
                          <a:solidFill>
                            <a:srgbClr val="213A8F"/>
                          </a:solidFill>
                          <a:latin typeface="Arial" panose="020B0604020202020204" pitchFamily="34" charset="0"/>
                          <a:cs typeface="Arial" panose="020B0604020202020204" pitchFamily="34" charset="0"/>
                        </a:rPr>
                        <a:t>vård</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och</a:t>
                      </a:r>
                      <a:r>
                        <a:rPr lang="fi-FI" sz="1050">
                          <a:solidFill>
                            <a:srgbClr val="213A8F"/>
                          </a:solidFill>
                          <a:latin typeface="Arial" panose="020B0604020202020204" pitchFamily="34" charset="0"/>
                          <a:cs typeface="Arial" panose="020B0604020202020204" pitchFamily="34" charset="0"/>
                        </a:rPr>
                        <a:t> </a:t>
                      </a:r>
                      <a:r>
                        <a:rPr lang="fi-FI" sz="1050" err="1">
                          <a:solidFill>
                            <a:srgbClr val="213A8F"/>
                          </a:solidFill>
                          <a:latin typeface="Arial" panose="020B0604020202020204" pitchFamily="34" charset="0"/>
                          <a:cs typeface="Arial" panose="020B0604020202020204" pitchFamily="34" charset="0"/>
                        </a:rPr>
                        <a:t>service</a:t>
                      </a:r>
                      <a:r>
                        <a:rPr lang="fi-FI" sz="1050">
                          <a:solidFill>
                            <a:srgbClr val="213A8F"/>
                          </a:solidFill>
                          <a:latin typeface="Arial" panose="020B0604020202020204" pitchFamily="34" charset="0"/>
                          <a:cs typeface="Arial" panose="020B0604020202020204" pitchFamily="34" charset="0"/>
                        </a:rPr>
                        <a:t>.</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100">
                          <a:solidFill>
                            <a:srgbClr val="213A8F"/>
                          </a:solidFill>
                          <a:latin typeface="Arial" panose="020B0604020202020204" pitchFamily="34" charset="0"/>
                          <a:cs typeface="Arial" panose="020B0604020202020204" pitchFamily="34" charset="0"/>
                        </a:rPr>
                        <a:t>Organisationen </a:t>
                      </a:r>
                      <a:r>
                        <a:rPr lang="fi-FI" sz="1100" err="1">
                          <a:solidFill>
                            <a:srgbClr val="213A8F"/>
                          </a:solidFill>
                          <a:latin typeface="Arial" panose="020B0604020202020204" pitchFamily="34" charset="0"/>
                          <a:cs typeface="Arial" panose="020B0604020202020204" pitchFamily="34" charset="0"/>
                        </a:rPr>
                        <a:t>har</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tillgång</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till</a:t>
                      </a:r>
                      <a:r>
                        <a:rPr lang="fi-FI" sz="1100">
                          <a:solidFill>
                            <a:srgbClr val="213A8F"/>
                          </a:solidFill>
                          <a:latin typeface="Arial" panose="020B0604020202020204" pitchFamily="34" charset="0"/>
                          <a:cs typeface="Arial" panose="020B0604020202020204" pitchFamily="34" charset="0"/>
                        </a:rPr>
                        <a:t> ett </a:t>
                      </a:r>
                      <a:r>
                        <a:rPr lang="fi-FI" sz="1100" err="1">
                          <a:solidFill>
                            <a:srgbClr val="213A8F"/>
                          </a:solidFill>
                          <a:latin typeface="Arial" panose="020B0604020202020204" pitchFamily="34" charset="0"/>
                          <a:cs typeface="Arial" panose="020B0604020202020204" pitchFamily="34" charset="0"/>
                        </a:rPr>
                        <a:t>integrerat</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klient</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och</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patientdatasystem</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som</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stöd</a:t>
                      </a:r>
                      <a:r>
                        <a:rPr lang="fi-FI" sz="1100">
                          <a:solidFill>
                            <a:srgbClr val="213A8F"/>
                          </a:solidFill>
                          <a:latin typeface="Arial" panose="020B0604020202020204" pitchFamily="34" charset="0"/>
                          <a:cs typeface="Arial" panose="020B0604020202020204" pitchFamily="34" charset="0"/>
                        </a:rPr>
                        <a:t> för </a:t>
                      </a:r>
                      <a:r>
                        <a:rPr lang="fi-FI" sz="1100" err="1">
                          <a:solidFill>
                            <a:srgbClr val="213A8F"/>
                          </a:solidFill>
                          <a:latin typeface="Arial" panose="020B0604020202020204" pitchFamily="34" charset="0"/>
                          <a:cs typeface="Arial" panose="020B0604020202020204" pitchFamily="34" charset="0"/>
                        </a:rPr>
                        <a:t>integrationen</a:t>
                      </a:r>
                      <a:endParaRPr lang="fi-FI" sz="1100">
                        <a:solidFill>
                          <a:srgbClr val="213A8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a:solidFill>
                          <a:srgbClr val="213A8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err="1">
                          <a:solidFill>
                            <a:srgbClr val="213A8F"/>
                          </a:solidFill>
                          <a:latin typeface="Arial" panose="020B0604020202020204" pitchFamily="34" charset="0"/>
                          <a:cs typeface="Arial" panose="020B0604020202020204" pitchFamily="34" charset="0"/>
                        </a:rPr>
                        <a:t>Verksamhetsmodell</a:t>
                      </a:r>
                      <a:r>
                        <a:rPr lang="fi-FI" sz="1100">
                          <a:solidFill>
                            <a:srgbClr val="213A8F"/>
                          </a:solidFill>
                          <a:latin typeface="Arial" panose="020B0604020202020204" pitchFamily="34" charset="0"/>
                          <a:cs typeface="Arial" panose="020B0604020202020204" pitchFamily="34" charset="0"/>
                        </a:rPr>
                        <a:t> för </a:t>
                      </a:r>
                      <a:r>
                        <a:rPr lang="fi-FI" sz="1100" err="1">
                          <a:solidFill>
                            <a:srgbClr val="213A8F"/>
                          </a:solidFill>
                          <a:latin typeface="Arial" panose="020B0604020202020204" pitchFamily="34" charset="0"/>
                          <a:cs typeface="Arial" panose="020B0604020202020204" pitchFamily="34" charset="0"/>
                        </a:rPr>
                        <a:t>planering</a:t>
                      </a:r>
                      <a:r>
                        <a:rPr lang="fi-FI" sz="1100">
                          <a:solidFill>
                            <a:srgbClr val="213A8F"/>
                          </a:solidFill>
                          <a:latin typeface="Arial" panose="020B0604020202020204" pitchFamily="34" charset="0"/>
                          <a:cs typeface="Arial" panose="020B0604020202020204" pitchFamily="34" charset="0"/>
                        </a:rPr>
                        <a:t> av </a:t>
                      </a:r>
                      <a:r>
                        <a:rPr lang="fi-FI" sz="1100" err="1">
                          <a:solidFill>
                            <a:srgbClr val="213A8F"/>
                          </a:solidFill>
                          <a:latin typeface="Arial" panose="020B0604020202020204" pitchFamily="34" charset="0"/>
                          <a:cs typeface="Arial" panose="020B0604020202020204" pitchFamily="34" charset="0"/>
                        </a:rPr>
                        <a:t>strategiska</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servicehelheter</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och</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systematisk</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produktionssättsanalys</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har</a:t>
                      </a:r>
                      <a:r>
                        <a:rPr lang="fi-FI" sz="1100">
                          <a:solidFill>
                            <a:srgbClr val="213A8F"/>
                          </a:solidFill>
                          <a:latin typeface="Arial" panose="020B0604020202020204" pitchFamily="34" charset="0"/>
                          <a:cs typeface="Arial" panose="020B0604020202020204" pitchFamily="34" charset="0"/>
                        </a:rPr>
                        <a:t> </a:t>
                      </a:r>
                      <a:r>
                        <a:rPr lang="fi-FI" sz="1100" err="1">
                          <a:solidFill>
                            <a:srgbClr val="213A8F"/>
                          </a:solidFill>
                          <a:latin typeface="Arial" panose="020B0604020202020204" pitchFamily="34" charset="0"/>
                          <a:cs typeface="Arial" panose="020B0604020202020204" pitchFamily="34" charset="0"/>
                        </a:rPr>
                        <a:t>tagits</a:t>
                      </a:r>
                      <a:r>
                        <a:rPr lang="fi-FI" sz="1100">
                          <a:solidFill>
                            <a:srgbClr val="213A8F"/>
                          </a:solidFill>
                          <a:latin typeface="Arial" panose="020B0604020202020204" pitchFamily="34" charset="0"/>
                          <a:cs typeface="Arial" panose="020B0604020202020204" pitchFamily="34" charset="0"/>
                        </a:rPr>
                        <a:t> i </a:t>
                      </a:r>
                      <a:r>
                        <a:rPr lang="fi-FI" sz="1100" err="1">
                          <a:solidFill>
                            <a:srgbClr val="213A8F"/>
                          </a:solidFill>
                          <a:latin typeface="Arial" panose="020B0604020202020204" pitchFamily="34" charset="0"/>
                          <a:cs typeface="Arial" panose="020B0604020202020204" pitchFamily="34" charset="0"/>
                        </a:rPr>
                        <a:t>bruk</a:t>
                      </a:r>
                      <a:endParaRPr lang="fi-FI" sz="1100">
                        <a:solidFill>
                          <a:srgbClr val="213A8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a:solidFill>
                          <a:srgbClr val="213A8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a:solidFill>
                            <a:srgbClr val="213A8F"/>
                          </a:solidFill>
                          <a:latin typeface="Arial"/>
                          <a:cs typeface="Arial"/>
                        </a:rPr>
                        <a:t>Nyckeltal för </a:t>
                      </a:r>
                      <a:r>
                        <a:rPr lang="fi-FI" sz="1100" err="1">
                          <a:solidFill>
                            <a:srgbClr val="213A8F"/>
                          </a:solidFill>
                          <a:latin typeface="Arial"/>
                          <a:cs typeface="Arial"/>
                        </a:rPr>
                        <a:t>patient</a:t>
                      </a:r>
                      <a:r>
                        <a:rPr lang="fi-FI" sz="1100">
                          <a:solidFill>
                            <a:srgbClr val="213A8F"/>
                          </a:solidFill>
                          <a:latin typeface="Arial"/>
                          <a:cs typeface="Arial"/>
                        </a:rPr>
                        <a:t>- </a:t>
                      </a:r>
                      <a:r>
                        <a:rPr lang="fi-FI" sz="1100" err="1">
                          <a:solidFill>
                            <a:srgbClr val="213A8F"/>
                          </a:solidFill>
                          <a:latin typeface="Arial"/>
                          <a:cs typeface="Arial"/>
                        </a:rPr>
                        <a:t>och</a:t>
                      </a:r>
                      <a:r>
                        <a:rPr lang="fi-FI" sz="1100">
                          <a:solidFill>
                            <a:srgbClr val="213A8F"/>
                          </a:solidFill>
                          <a:latin typeface="Arial"/>
                          <a:cs typeface="Arial"/>
                        </a:rPr>
                        <a:t> </a:t>
                      </a:r>
                      <a:r>
                        <a:rPr lang="fi-FI" sz="1100" err="1">
                          <a:solidFill>
                            <a:srgbClr val="213A8F"/>
                          </a:solidFill>
                          <a:latin typeface="Arial"/>
                          <a:cs typeface="Arial"/>
                        </a:rPr>
                        <a:t>klientsäkerhet</a:t>
                      </a:r>
                      <a:r>
                        <a:rPr lang="fi-FI" sz="1100">
                          <a:solidFill>
                            <a:srgbClr val="213A8F"/>
                          </a:solidFill>
                          <a:latin typeface="Arial"/>
                          <a:cs typeface="Arial"/>
                        </a:rPr>
                        <a:t> </a:t>
                      </a:r>
                      <a:r>
                        <a:rPr lang="fi-FI" sz="1100" err="1">
                          <a:solidFill>
                            <a:srgbClr val="213A8F"/>
                          </a:solidFill>
                          <a:latin typeface="Arial"/>
                          <a:cs typeface="Arial"/>
                        </a:rPr>
                        <a:t>är</a:t>
                      </a:r>
                      <a:r>
                        <a:rPr lang="fi-FI" sz="1100">
                          <a:solidFill>
                            <a:srgbClr val="213A8F"/>
                          </a:solidFill>
                          <a:latin typeface="Arial"/>
                          <a:cs typeface="Arial"/>
                        </a:rPr>
                        <a:t> </a:t>
                      </a:r>
                      <a:r>
                        <a:rPr lang="fi-FI" sz="1100" err="1">
                          <a:solidFill>
                            <a:srgbClr val="213A8F"/>
                          </a:solidFill>
                          <a:latin typeface="Arial"/>
                          <a:cs typeface="Arial"/>
                        </a:rPr>
                        <a:t>på</a:t>
                      </a:r>
                      <a:r>
                        <a:rPr lang="fi-FI" sz="1100">
                          <a:solidFill>
                            <a:srgbClr val="213A8F"/>
                          </a:solidFill>
                          <a:latin typeface="Arial"/>
                          <a:cs typeface="Arial"/>
                        </a:rPr>
                        <a:t> </a:t>
                      </a:r>
                      <a:r>
                        <a:rPr lang="fi-FI" sz="1100" err="1">
                          <a:solidFill>
                            <a:srgbClr val="213A8F"/>
                          </a:solidFill>
                          <a:latin typeface="Arial"/>
                          <a:cs typeface="Arial"/>
                        </a:rPr>
                        <a:t>nordisk</a:t>
                      </a:r>
                      <a:r>
                        <a:rPr lang="fi-FI" sz="1100">
                          <a:solidFill>
                            <a:srgbClr val="213A8F"/>
                          </a:solidFill>
                          <a:latin typeface="Arial"/>
                          <a:cs typeface="Arial"/>
                        </a:rPr>
                        <a:t> </a:t>
                      </a:r>
                      <a:r>
                        <a:rPr lang="fi-FI" sz="1100" err="1">
                          <a:solidFill>
                            <a:srgbClr val="213A8F"/>
                          </a:solidFill>
                          <a:latin typeface="Arial"/>
                          <a:cs typeface="Arial"/>
                        </a:rPr>
                        <a:t>toppnivå</a:t>
                      </a:r>
                      <a:endParaRPr lang="fi-FI" sz="1100">
                        <a:solidFill>
                          <a:srgbClr val="213A8F"/>
                        </a:solidFill>
                        <a:latin typeface="Arial"/>
                        <a:cs typeface="Arial"/>
                      </a:endParaRPr>
                    </a:p>
                    <a:p>
                      <a:pPr marL="171450" lvl="0" indent="-171450" algn="l">
                        <a:lnSpc>
                          <a:spcPct val="100000"/>
                        </a:lnSpc>
                        <a:spcBef>
                          <a:spcPts val="0"/>
                        </a:spcBef>
                        <a:spcAft>
                          <a:spcPts val="0"/>
                        </a:spcAft>
                        <a:buFont typeface="Arial"/>
                        <a:buChar char="•"/>
                      </a:pPr>
                      <a:r>
                        <a:rPr lang="fi-FI" sz="1100" b="0" i="0" u="none" strike="noStrike" noProof="0" err="1">
                          <a:latin typeface="Arial"/>
                        </a:rPr>
                        <a:t>I</a:t>
                      </a:r>
                      <a:r>
                        <a:rPr lang="fi-FI" sz="1100" b="0" i="0" u="none" strike="noStrike" noProof="0" err="1">
                          <a:solidFill>
                            <a:schemeClr val="accent1">
                              <a:lumMod val="75000"/>
                            </a:schemeClr>
                          </a:solidFill>
                          <a:latin typeface="Arial"/>
                        </a:rPr>
                        <a:t>ndikator</a:t>
                      </a:r>
                      <a:r>
                        <a:rPr lang="fi-FI" sz="1100" b="0" i="0" u="none" strike="noStrike" noProof="0">
                          <a:solidFill>
                            <a:schemeClr val="accent1">
                              <a:lumMod val="75000"/>
                            </a:schemeClr>
                          </a:solidFill>
                          <a:latin typeface="Arial"/>
                        </a:rPr>
                        <a:t> för </a:t>
                      </a:r>
                      <a:r>
                        <a:rPr lang="fi-FI" sz="1100" b="0" i="0" u="none" strike="noStrike" noProof="0" err="1">
                          <a:solidFill>
                            <a:schemeClr val="accent1">
                              <a:lumMod val="75000"/>
                            </a:schemeClr>
                          </a:solidFill>
                          <a:latin typeface="Arial"/>
                        </a:rPr>
                        <a:t>förfarande</a:t>
                      </a:r>
                      <a:r>
                        <a:rPr lang="fi-FI" sz="1100" b="0" i="0" u="none" strike="noStrike" noProof="0">
                          <a:solidFill>
                            <a:schemeClr val="accent1">
                              <a:lumMod val="75000"/>
                            </a:schemeClr>
                          </a:solidFill>
                          <a:latin typeface="Arial"/>
                        </a:rPr>
                        <a:t> </a:t>
                      </a:r>
                      <a:r>
                        <a:rPr lang="fi-FI" sz="1100" b="0" i="0" u="none" strike="noStrike" noProof="0" err="1">
                          <a:solidFill>
                            <a:schemeClr val="accent1">
                              <a:lumMod val="75000"/>
                            </a:schemeClr>
                          </a:solidFill>
                          <a:latin typeface="Arial"/>
                        </a:rPr>
                        <a:t>vid</a:t>
                      </a:r>
                      <a:r>
                        <a:rPr lang="fi-FI" sz="1100" b="0" i="0" u="none" strike="noStrike" noProof="0">
                          <a:solidFill>
                            <a:schemeClr val="accent1">
                              <a:lumMod val="75000"/>
                            </a:schemeClr>
                          </a:solidFill>
                          <a:latin typeface="Arial"/>
                        </a:rPr>
                        <a:t> </a:t>
                      </a:r>
                      <a:r>
                        <a:rPr lang="fi-FI" sz="1100" b="0" i="0" u="none" strike="noStrike" noProof="0" err="1">
                          <a:solidFill>
                            <a:schemeClr val="accent1">
                              <a:lumMod val="75000"/>
                            </a:schemeClr>
                          </a:solidFill>
                          <a:latin typeface="Arial"/>
                        </a:rPr>
                        <a:t>anmälan</a:t>
                      </a:r>
                      <a:r>
                        <a:rPr lang="fi-FI" sz="1100" b="0" i="0" u="none" strike="noStrike" noProof="0">
                          <a:solidFill>
                            <a:schemeClr val="accent1">
                              <a:lumMod val="75000"/>
                            </a:schemeClr>
                          </a:solidFill>
                          <a:latin typeface="Arial"/>
                        </a:rPr>
                        <a:t> av </a:t>
                      </a:r>
                      <a:r>
                        <a:rPr lang="fi-FI" sz="1100" b="0" i="0" u="none" strike="noStrike" noProof="0" err="1">
                          <a:solidFill>
                            <a:schemeClr val="accent1">
                              <a:lumMod val="75000"/>
                            </a:schemeClr>
                          </a:solidFill>
                          <a:latin typeface="Arial"/>
                        </a:rPr>
                        <a:t>farlig</a:t>
                      </a:r>
                      <a:r>
                        <a:rPr lang="fi-FI" sz="1100" b="0" i="0" u="none" strike="noStrike" noProof="0">
                          <a:solidFill>
                            <a:schemeClr val="accent1">
                              <a:lumMod val="75000"/>
                            </a:schemeClr>
                          </a:solidFill>
                          <a:latin typeface="Arial"/>
                        </a:rPr>
                        <a:t> </a:t>
                      </a:r>
                      <a:r>
                        <a:rPr lang="fi-FI" sz="1100" b="0" i="0" u="none" strike="noStrike" noProof="0" err="1">
                          <a:solidFill>
                            <a:schemeClr val="accent1">
                              <a:lumMod val="75000"/>
                            </a:schemeClr>
                          </a:solidFill>
                          <a:latin typeface="Arial"/>
                        </a:rPr>
                        <a:t>situation</a:t>
                      </a:r>
                      <a:endParaRPr lang="fi-FI" sz="1100" b="0" i="0" u="none" strike="noStrike" noProof="0">
                        <a:solidFill>
                          <a:schemeClr val="accent1">
                            <a:lumMod val="75000"/>
                          </a:schemeClr>
                        </a:solidFill>
                        <a:latin typeface="Arial"/>
                      </a:endParaRPr>
                    </a:p>
                    <a:p>
                      <a:pPr marL="171450" lvl="0" indent="-171450" algn="l">
                        <a:lnSpc>
                          <a:spcPct val="100000"/>
                        </a:lnSpc>
                        <a:spcBef>
                          <a:spcPts val="0"/>
                        </a:spcBef>
                        <a:spcAft>
                          <a:spcPts val="0"/>
                        </a:spcAft>
                        <a:buFont typeface="Arial"/>
                        <a:buChar char="•"/>
                      </a:pPr>
                      <a:r>
                        <a:rPr lang="en-US" sz="1100" b="0" i="0" u="none" strike="noStrike" noProof="0" err="1">
                          <a:solidFill>
                            <a:schemeClr val="accent1">
                              <a:lumMod val="75000"/>
                            </a:schemeClr>
                          </a:solidFill>
                          <a:latin typeface="Arial"/>
                        </a:rPr>
                        <a:t>Polyfarmaci</a:t>
                      </a:r>
                      <a:r>
                        <a:rPr lang="en-US" sz="1100" b="0" i="0" u="none" strike="noStrike" noProof="0">
                          <a:solidFill>
                            <a:schemeClr val="accent1">
                              <a:lumMod val="75000"/>
                            </a:schemeClr>
                          </a:solidFill>
                          <a:latin typeface="Arial"/>
                        </a:rPr>
                        <a:t> av </a:t>
                      </a:r>
                      <a:r>
                        <a:rPr lang="en-US" sz="1100" b="0" i="0" u="none" strike="noStrike" noProof="0" err="1">
                          <a:solidFill>
                            <a:schemeClr val="accent1">
                              <a:lumMod val="75000"/>
                            </a:schemeClr>
                          </a:solidFill>
                          <a:latin typeface="Arial"/>
                        </a:rPr>
                        <a:t>över</a:t>
                      </a:r>
                      <a:r>
                        <a:rPr lang="en-US" sz="1100" b="0" i="0" u="none" strike="noStrike" noProof="0">
                          <a:solidFill>
                            <a:schemeClr val="accent1">
                              <a:lumMod val="75000"/>
                            </a:schemeClr>
                          </a:solidFill>
                          <a:latin typeface="Arial"/>
                        </a:rPr>
                        <a:t> 75-åringar</a:t>
                      </a:r>
                      <a:r>
                        <a:rPr lang="fi-FI" sz="1100" b="0" i="0" u="none" strike="noStrike" noProof="0">
                          <a:solidFill>
                            <a:schemeClr val="accent1">
                              <a:lumMod val="75000"/>
                            </a:schemeClr>
                          </a:solidFill>
                          <a:latin typeface="Arial"/>
                        </a:rPr>
                        <a:t> </a:t>
                      </a:r>
                      <a:endParaRPr lang="fi-FI" sz="1100">
                        <a:solidFill>
                          <a:schemeClr val="accent1">
                            <a:lumMod val="75000"/>
                          </a:schemeClr>
                        </a:solidFill>
                        <a:latin typeface="Arial"/>
                      </a:endParaRPr>
                    </a:p>
                    <a:p>
                      <a:pPr marL="171450" lvl="0" indent="-171450" algn="l">
                        <a:lnSpc>
                          <a:spcPct val="100000"/>
                        </a:lnSpc>
                        <a:spcBef>
                          <a:spcPts val="0"/>
                        </a:spcBef>
                        <a:spcAft>
                          <a:spcPts val="0"/>
                        </a:spcAft>
                        <a:buFont typeface="Arial"/>
                        <a:buChar char="•"/>
                      </a:pPr>
                      <a:r>
                        <a:rPr lang="en-US" sz="1100" b="0" i="0" u="none" strike="noStrike" noProof="0" err="1">
                          <a:solidFill>
                            <a:schemeClr val="accent1">
                              <a:lumMod val="75000"/>
                            </a:schemeClr>
                          </a:solidFill>
                          <a:latin typeface="Arial"/>
                        </a:rPr>
                        <a:t>Trycksår</a:t>
                      </a:r>
                      <a:r>
                        <a:rPr lang="fi-FI" sz="1100" b="0" i="0" u="none" strike="noStrike" noProof="0">
                          <a:solidFill>
                            <a:schemeClr val="accent1">
                              <a:lumMod val="75000"/>
                            </a:schemeClr>
                          </a:solidFill>
                          <a:latin typeface="Arial"/>
                        </a:rPr>
                        <a:t> </a:t>
                      </a:r>
                      <a:endParaRPr lang="fi-FI" sz="1100">
                        <a:solidFill>
                          <a:schemeClr val="accent1">
                            <a:lumMod val="75000"/>
                          </a:schemeClr>
                        </a:solidFill>
                        <a:latin typeface="Arial"/>
                      </a:endParaRPr>
                    </a:p>
                    <a:p>
                      <a:pPr marL="171450" lvl="0" indent="-171450" algn="l">
                        <a:lnSpc>
                          <a:spcPct val="100000"/>
                        </a:lnSpc>
                        <a:spcBef>
                          <a:spcPts val="0"/>
                        </a:spcBef>
                        <a:spcAft>
                          <a:spcPts val="0"/>
                        </a:spcAft>
                        <a:buFont typeface="Arial"/>
                        <a:buChar char="•"/>
                      </a:pPr>
                      <a:r>
                        <a:rPr lang="en-US" sz="1100" b="0" i="0" u="none" strike="noStrike" noProof="0">
                          <a:solidFill>
                            <a:schemeClr val="accent1">
                              <a:lumMod val="75000"/>
                            </a:schemeClr>
                          </a:solidFill>
                          <a:latin typeface="Arial"/>
                        </a:rPr>
                        <a:t>GTT: </a:t>
                      </a:r>
                      <a:r>
                        <a:rPr lang="en-US" sz="1100" b="0" i="0" u="none" strike="noStrike" noProof="0" err="1">
                          <a:solidFill>
                            <a:schemeClr val="accent1">
                              <a:lumMod val="75000"/>
                            </a:schemeClr>
                          </a:solidFill>
                          <a:latin typeface="Arial"/>
                        </a:rPr>
                        <a:t>Negativa</a:t>
                      </a:r>
                      <a:r>
                        <a:rPr lang="en-US" sz="1100" b="0" i="0" u="none" strike="noStrike" noProof="0">
                          <a:solidFill>
                            <a:schemeClr val="accent1">
                              <a:lumMod val="75000"/>
                            </a:schemeClr>
                          </a:solidFill>
                          <a:latin typeface="Arial"/>
                        </a:rPr>
                        <a:t> </a:t>
                      </a:r>
                      <a:r>
                        <a:rPr lang="en-US" sz="1100" b="0" i="0" u="none" strike="noStrike" noProof="0" err="1">
                          <a:solidFill>
                            <a:schemeClr val="accent1">
                              <a:lumMod val="75000"/>
                            </a:schemeClr>
                          </a:solidFill>
                          <a:latin typeface="Arial"/>
                        </a:rPr>
                        <a:t>händelser</a:t>
                      </a:r>
                      <a:r>
                        <a:rPr lang="en-US" sz="1100" b="0" i="0" u="none" strike="noStrike" noProof="0">
                          <a:solidFill>
                            <a:schemeClr val="accent1">
                              <a:lumMod val="75000"/>
                            </a:schemeClr>
                          </a:solidFill>
                          <a:latin typeface="Arial"/>
                        </a:rPr>
                        <a:t>/100 </a:t>
                      </a:r>
                      <a:r>
                        <a:rPr lang="en-US" sz="1100" b="0" i="0" u="none" strike="noStrike" noProof="0" err="1">
                          <a:solidFill>
                            <a:schemeClr val="accent1">
                              <a:lumMod val="75000"/>
                            </a:schemeClr>
                          </a:solidFill>
                          <a:latin typeface="Arial"/>
                        </a:rPr>
                        <a:t>vårdperioder</a:t>
                      </a:r>
                      <a:r>
                        <a:rPr lang="fi-FI" sz="1100" b="0" i="0" u="none" strike="noStrike" noProof="0">
                          <a:solidFill>
                            <a:schemeClr val="accent1">
                              <a:lumMod val="75000"/>
                            </a:schemeClr>
                          </a:solidFill>
                          <a:latin typeface="Arial"/>
                        </a:rPr>
                        <a:t> </a:t>
                      </a:r>
                      <a:endParaRPr lang="fi-FI" sz="1100">
                        <a:solidFill>
                          <a:schemeClr val="accent1">
                            <a:lumMod val="75000"/>
                          </a:schemeClr>
                        </a:solidFill>
                        <a:latin typeface="Arial"/>
                      </a:endParaRPr>
                    </a:p>
                    <a:p>
                      <a:pPr marL="171450" lvl="0" indent="-171450" algn="l">
                        <a:lnSpc>
                          <a:spcPct val="100000"/>
                        </a:lnSpc>
                        <a:spcBef>
                          <a:spcPts val="0"/>
                        </a:spcBef>
                        <a:spcAft>
                          <a:spcPts val="0"/>
                        </a:spcAft>
                        <a:buFont typeface="Arial"/>
                        <a:buChar char="•"/>
                      </a:pPr>
                      <a:r>
                        <a:rPr lang="en-US" sz="1100" b="0" i="0" u="none" strike="noStrike" noProof="0" err="1">
                          <a:solidFill>
                            <a:schemeClr val="accent1">
                              <a:lumMod val="75000"/>
                            </a:schemeClr>
                          </a:solidFill>
                          <a:latin typeface="Arial"/>
                        </a:rPr>
                        <a:t>Vårdrelaterade</a:t>
                      </a:r>
                      <a:r>
                        <a:rPr lang="en-US" sz="1100" b="0" i="0" u="none" strike="noStrike" noProof="0">
                          <a:solidFill>
                            <a:schemeClr val="accent1">
                              <a:lumMod val="75000"/>
                            </a:schemeClr>
                          </a:solidFill>
                          <a:latin typeface="Arial"/>
                        </a:rPr>
                        <a:t> </a:t>
                      </a:r>
                      <a:r>
                        <a:rPr lang="en-US" sz="1100" b="0" i="0" u="none" strike="noStrike" noProof="0" err="1">
                          <a:solidFill>
                            <a:schemeClr val="accent1">
                              <a:lumMod val="75000"/>
                            </a:schemeClr>
                          </a:solidFill>
                          <a:latin typeface="Arial"/>
                        </a:rPr>
                        <a:t>infektioner</a:t>
                      </a:r>
                      <a:r>
                        <a:rPr lang="fi-FI" sz="1100" b="0" i="0" u="none" strike="noStrike" noProof="0">
                          <a:solidFill>
                            <a:schemeClr val="accent1">
                              <a:lumMod val="75000"/>
                            </a:schemeClr>
                          </a:solidFill>
                          <a:latin typeface="Arial"/>
                        </a:rPr>
                        <a:t> </a:t>
                      </a:r>
                      <a:endParaRPr lang="fi-FI" sz="1100">
                        <a:solidFill>
                          <a:schemeClr val="accent1">
                            <a:lumMod val="75000"/>
                          </a:schemeClr>
                        </a:solidFill>
                        <a:latin typeface="Arial"/>
                      </a:endParaRPr>
                    </a:p>
                    <a:p>
                      <a:pPr marL="0" marR="0" lvl="0" indent="0" algn="l">
                        <a:lnSpc>
                          <a:spcPct val="100000"/>
                        </a:lnSpc>
                        <a:spcBef>
                          <a:spcPts val="0"/>
                        </a:spcBef>
                        <a:spcAft>
                          <a:spcPts val="0"/>
                        </a:spcAft>
                        <a:buNone/>
                      </a:pPr>
                      <a:r>
                        <a:rPr lang="fi-FI" sz="1100" b="0" i="0" u="none" strike="noStrike" noProof="0">
                          <a:latin typeface="Arial"/>
                        </a:rPr>
                        <a:t>  </a:t>
                      </a:r>
                      <a:endParaRPr lang="fi-FI" sz="1100">
                        <a:latin typeface="Arial"/>
                      </a:endParaRPr>
                    </a:p>
                    <a:p>
                      <a:pPr marL="0" marR="0" lvl="0" indent="0" algn="l" rtl="0" eaLnBrk="1" fontAlgn="auto" latinLnBrk="0" hangingPunct="1">
                        <a:lnSpc>
                          <a:spcPct val="100000"/>
                        </a:lnSpc>
                        <a:spcBef>
                          <a:spcPts val="0"/>
                        </a:spcBef>
                        <a:spcAft>
                          <a:spcPts val="0"/>
                        </a:spcAft>
                        <a:buClrTx/>
                        <a:buSzTx/>
                        <a:buFontTx/>
                        <a:buNone/>
                      </a:pPr>
                      <a:endParaRPr lang="fi-FI" sz="900">
                        <a:solidFill>
                          <a:srgbClr val="213A8F"/>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fi-FI" sz="1800" kern="1200">
                          <a:solidFill>
                            <a:schemeClr val="dk1"/>
                          </a:solidFill>
                          <a:effectLst/>
                          <a:latin typeface="+mn-lt"/>
                          <a:ea typeface="+mn-ea"/>
                          <a:cs typeface="+mn-cs"/>
                        </a:rPr>
                      </a:br>
                      <a:endParaRPr lang="fi-FI" sz="900">
                        <a:solidFill>
                          <a:srgbClr val="213A8F"/>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100" baseline="0">
                          <a:solidFill>
                            <a:srgbClr val="213A8F"/>
                          </a:solidFill>
                          <a:latin typeface="+mn-lt"/>
                          <a:cs typeface="Arial" panose="020B0604020202020204" pitchFamily="34" charset="0"/>
                        </a:rPr>
                        <a:t>Med </a:t>
                      </a:r>
                      <a:r>
                        <a:rPr lang="fi-FI" sz="1100" baseline="0" err="1">
                          <a:solidFill>
                            <a:srgbClr val="213A8F"/>
                          </a:solidFill>
                          <a:latin typeface="+mn-lt"/>
                          <a:cs typeface="Arial" panose="020B0604020202020204" pitchFamily="34" charset="0"/>
                        </a:rPr>
                        <a:t>hjälp</a:t>
                      </a:r>
                      <a:r>
                        <a:rPr lang="fi-FI" sz="1100" baseline="0">
                          <a:solidFill>
                            <a:srgbClr val="213A8F"/>
                          </a:solidFill>
                          <a:latin typeface="+mn-lt"/>
                          <a:cs typeface="Arial" panose="020B0604020202020204" pitchFamily="34" charset="0"/>
                        </a:rPr>
                        <a:t> av </a:t>
                      </a:r>
                      <a:r>
                        <a:rPr lang="fi-FI" sz="1100" baseline="0" err="1">
                          <a:solidFill>
                            <a:srgbClr val="213A8F"/>
                          </a:solidFill>
                          <a:latin typeface="+mn-lt"/>
                          <a:cs typeface="Arial" panose="020B0604020202020204" pitchFamily="34" charset="0"/>
                        </a:rPr>
                        <a:t>resurscentret</a:t>
                      </a:r>
                      <a:r>
                        <a:rPr lang="fi-FI" sz="1100" baseline="0">
                          <a:solidFill>
                            <a:srgbClr val="213A8F"/>
                          </a:solidFill>
                          <a:latin typeface="+mn-lt"/>
                          <a:cs typeface="Arial" panose="020B0604020202020204" pitchFamily="34" charset="0"/>
                        </a:rPr>
                        <a:t> </a:t>
                      </a:r>
                      <a:r>
                        <a:rPr lang="fi-FI" sz="1100" baseline="0" err="1">
                          <a:solidFill>
                            <a:srgbClr val="213A8F"/>
                          </a:solidFill>
                          <a:latin typeface="+mn-lt"/>
                          <a:cs typeface="Arial" panose="020B0604020202020204" pitchFamily="34" charset="0"/>
                        </a:rPr>
                        <a:t>styrs</a:t>
                      </a:r>
                      <a:r>
                        <a:rPr lang="fi-FI" sz="1100" baseline="0">
                          <a:solidFill>
                            <a:srgbClr val="213A8F"/>
                          </a:solidFill>
                          <a:latin typeface="+mn-lt"/>
                          <a:cs typeface="Arial" panose="020B0604020202020204" pitchFamily="34" charset="0"/>
                        </a:rPr>
                        <a:t> personalen </a:t>
                      </a:r>
                      <a:r>
                        <a:rPr lang="fi-FI" sz="1100" baseline="0" err="1">
                          <a:solidFill>
                            <a:srgbClr val="213A8F"/>
                          </a:solidFill>
                          <a:latin typeface="+mn-lt"/>
                          <a:cs typeface="Arial" panose="020B0604020202020204" pitchFamily="34" charset="0"/>
                        </a:rPr>
                        <a:t>jämnlikt</a:t>
                      </a:r>
                      <a:r>
                        <a:rPr lang="fi-FI" sz="1100" baseline="0">
                          <a:solidFill>
                            <a:srgbClr val="213A8F"/>
                          </a:solidFill>
                          <a:latin typeface="+mn-lt"/>
                          <a:cs typeface="Arial" panose="020B0604020202020204" pitchFamily="34" charset="0"/>
                        </a:rPr>
                        <a:t> </a:t>
                      </a:r>
                      <a:r>
                        <a:rPr lang="fi-FI" sz="1100" baseline="0" err="1">
                          <a:solidFill>
                            <a:srgbClr val="213A8F"/>
                          </a:solidFill>
                          <a:latin typeface="+mn-lt"/>
                          <a:cs typeface="Arial" panose="020B0604020202020204" pitchFamily="34" charset="0"/>
                        </a:rPr>
                        <a:t>utifrån</a:t>
                      </a:r>
                      <a:r>
                        <a:rPr lang="fi-FI" sz="1100" baseline="0">
                          <a:solidFill>
                            <a:srgbClr val="213A8F"/>
                          </a:solidFill>
                          <a:latin typeface="+mn-lt"/>
                          <a:cs typeface="Arial" panose="020B0604020202020204" pitchFamily="34" charset="0"/>
                        </a:rPr>
                        <a:t> </a:t>
                      </a:r>
                      <a:r>
                        <a:rPr lang="fi-FI" sz="1100" baseline="0" err="1">
                          <a:solidFill>
                            <a:srgbClr val="213A8F"/>
                          </a:solidFill>
                          <a:latin typeface="+mn-lt"/>
                          <a:cs typeface="Arial" panose="020B0604020202020204" pitchFamily="34" charset="0"/>
                        </a:rPr>
                        <a:t>befolkningens</a:t>
                      </a:r>
                      <a:r>
                        <a:rPr lang="fi-FI" sz="1100" baseline="0">
                          <a:solidFill>
                            <a:srgbClr val="213A8F"/>
                          </a:solidFill>
                          <a:latin typeface="+mn-lt"/>
                          <a:cs typeface="Arial" panose="020B0604020202020204" pitchFamily="34" charset="0"/>
                        </a:rPr>
                        <a:t> </a:t>
                      </a:r>
                      <a:r>
                        <a:rPr lang="fi-FI" sz="1100" baseline="0" err="1">
                          <a:solidFill>
                            <a:srgbClr val="213A8F"/>
                          </a:solidFill>
                          <a:latin typeface="+mn-lt"/>
                          <a:cs typeface="Arial" panose="020B0604020202020204" pitchFamily="34" charset="0"/>
                        </a:rPr>
                        <a:t>behov</a:t>
                      </a:r>
                      <a:r>
                        <a:rPr lang="fi-FI" sz="1100" baseline="0">
                          <a:solidFill>
                            <a:srgbClr val="213A8F"/>
                          </a:solidFill>
                          <a:latin typeface="+mn-lt"/>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aseline="0">
                        <a:solidFill>
                          <a:srgbClr val="213A8F"/>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aseline="0" err="1">
                          <a:solidFill>
                            <a:srgbClr val="213A8F"/>
                          </a:solidFill>
                          <a:latin typeface="+mn-lt"/>
                          <a:cs typeface="Arial" panose="020B0604020202020204" pitchFamily="34" charset="0"/>
                        </a:rPr>
                        <a:t>Kunnig</a:t>
                      </a:r>
                      <a:r>
                        <a:rPr lang="fi-FI" sz="1100" baseline="0">
                          <a:solidFill>
                            <a:srgbClr val="213A8F"/>
                          </a:solidFill>
                          <a:latin typeface="+mn-lt"/>
                          <a:cs typeface="Arial" panose="020B0604020202020204" pitchFamily="34" charset="0"/>
                        </a:rPr>
                        <a:t> </a:t>
                      </a:r>
                      <a:r>
                        <a:rPr lang="fi-FI" sz="1100" baseline="0" err="1">
                          <a:solidFill>
                            <a:srgbClr val="213A8F"/>
                          </a:solidFill>
                          <a:latin typeface="+mn-lt"/>
                          <a:cs typeface="Arial" panose="020B0604020202020204" pitchFamily="34" charset="0"/>
                        </a:rPr>
                        <a:t>och</a:t>
                      </a:r>
                      <a:r>
                        <a:rPr lang="fi-FI" sz="1100" baseline="0">
                          <a:solidFill>
                            <a:srgbClr val="213A8F"/>
                          </a:solidFill>
                          <a:latin typeface="+mn-lt"/>
                          <a:cs typeface="Arial" panose="020B0604020202020204" pitchFamily="34" charset="0"/>
                        </a:rPr>
                        <a:t> </a:t>
                      </a:r>
                      <a:r>
                        <a:rPr lang="fi-FI" sz="1100" baseline="0" err="1">
                          <a:solidFill>
                            <a:srgbClr val="213A8F"/>
                          </a:solidFill>
                          <a:latin typeface="+mn-lt"/>
                          <a:cs typeface="Arial" panose="020B0604020202020204" pitchFamily="34" charset="0"/>
                        </a:rPr>
                        <a:t>rätt</a:t>
                      </a:r>
                      <a:r>
                        <a:rPr lang="fi-FI" sz="1100" baseline="0">
                          <a:solidFill>
                            <a:srgbClr val="213A8F"/>
                          </a:solidFill>
                          <a:latin typeface="+mn-lt"/>
                          <a:cs typeface="Arial" panose="020B0604020202020204" pitchFamily="34" charset="0"/>
                        </a:rPr>
                        <a:t> </a:t>
                      </a:r>
                      <a:r>
                        <a:rPr lang="fi-FI" sz="1100" baseline="0" err="1">
                          <a:solidFill>
                            <a:srgbClr val="213A8F"/>
                          </a:solidFill>
                          <a:latin typeface="+mn-lt"/>
                          <a:cs typeface="Arial" panose="020B0604020202020204" pitchFamily="34" charset="0"/>
                        </a:rPr>
                        <a:t>dimensionerad</a:t>
                      </a:r>
                      <a:r>
                        <a:rPr lang="fi-FI" sz="1100" baseline="0">
                          <a:solidFill>
                            <a:srgbClr val="213A8F"/>
                          </a:solidFill>
                          <a:latin typeface="+mn-lt"/>
                          <a:cs typeface="Arial" panose="020B0604020202020204" pitchFamily="34" charset="0"/>
                        </a:rPr>
                        <a:t> </a:t>
                      </a:r>
                      <a:r>
                        <a:rPr lang="fi-FI" sz="1100" baseline="0" err="1">
                          <a:solidFill>
                            <a:srgbClr val="213A8F"/>
                          </a:solidFill>
                          <a:latin typeface="+mn-lt"/>
                          <a:cs typeface="Arial" panose="020B0604020202020204" pitchFamily="34" charset="0"/>
                        </a:rPr>
                        <a:t>personal</a:t>
                      </a:r>
                      <a:r>
                        <a:rPr lang="fi-FI" sz="1100" baseline="0">
                          <a:solidFill>
                            <a:srgbClr val="213A8F"/>
                          </a:solidFill>
                          <a:latin typeface="+mn-lt"/>
                          <a:cs typeface="Arial" panose="020B0604020202020204" pitchFamily="34" charset="0"/>
                        </a:rPr>
                        <a:t> </a:t>
                      </a:r>
                      <a:r>
                        <a:rPr lang="fi-FI" sz="1100" baseline="0" err="1">
                          <a:solidFill>
                            <a:srgbClr val="213A8F"/>
                          </a:solidFill>
                          <a:latin typeface="+mn-lt"/>
                          <a:cs typeface="Arial" panose="020B0604020202020204" pitchFamily="34" charset="0"/>
                        </a:rPr>
                        <a:t>säkerställer</a:t>
                      </a:r>
                      <a:r>
                        <a:rPr lang="fi-FI" sz="1100" baseline="0">
                          <a:solidFill>
                            <a:srgbClr val="213A8F"/>
                          </a:solidFill>
                          <a:latin typeface="+mn-lt"/>
                          <a:cs typeface="Arial" panose="020B0604020202020204" pitchFamily="34" charset="0"/>
                        </a:rPr>
                        <a:t> </a:t>
                      </a:r>
                      <a:r>
                        <a:rPr lang="fi-FI" sz="1100" baseline="0" err="1">
                          <a:solidFill>
                            <a:srgbClr val="213A8F"/>
                          </a:solidFill>
                          <a:latin typeface="+mn-lt"/>
                          <a:cs typeface="Arial" panose="020B0604020202020204" pitchFamily="34" charset="0"/>
                        </a:rPr>
                        <a:t>god</a:t>
                      </a:r>
                      <a:r>
                        <a:rPr lang="fi-FI" sz="1100" baseline="0">
                          <a:solidFill>
                            <a:srgbClr val="213A8F"/>
                          </a:solidFill>
                          <a:latin typeface="+mn-lt"/>
                          <a:cs typeface="Arial" panose="020B0604020202020204" pitchFamily="34" charset="0"/>
                        </a:rPr>
                        <a:t> </a:t>
                      </a:r>
                      <a:r>
                        <a:rPr lang="fi-FI" sz="1100" baseline="0" err="1">
                          <a:solidFill>
                            <a:srgbClr val="213A8F"/>
                          </a:solidFill>
                          <a:latin typeface="+mn-lt"/>
                          <a:cs typeface="Arial" panose="020B0604020202020204" pitchFamily="34" charset="0"/>
                        </a:rPr>
                        <a:t>vård</a:t>
                      </a:r>
                      <a:r>
                        <a:rPr lang="fi-FI" sz="1100" baseline="0">
                          <a:solidFill>
                            <a:srgbClr val="213A8F"/>
                          </a:solidFill>
                          <a:latin typeface="+mn-lt"/>
                          <a:cs typeface="Arial" panose="020B0604020202020204" pitchFamily="34" charset="0"/>
                        </a:rPr>
                        <a:t> </a:t>
                      </a:r>
                      <a:r>
                        <a:rPr lang="fi-FI" sz="1100" baseline="0" err="1">
                          <a:solidFill>
                            <a:srgbClr val="213A8F"/>
                          </a:solidFill>
                          <a:latin typeface="+mn-lt"/>
                          <a:cs typeface="Arial" panose="020B0604020202020204" pitchFamily="34" charset="0"/>
                        </a:rPr>
                        <a:t>och</a:t>
                      </a:r>
                      <a:r>
                        <a:rPr lang="fi-FI" sz="1100" baseline="0">
                          <a:solidFill>
                            <a:srgbClr val="213A8F"/>
                          </a:solidFill>
                          <a:latin typeface="+mn-lt"/>
                          <a:cs typeface="Arial" panose="020B0604020202020204" pitchFamily="34" charset="0"/>
                        </a:rPr>
                        <a:t> </a:t>
                      </a:r>
                      <a:r>
                        <a:rPr lang="fi-FI" sz="1100" baseline="0" err="1">
                          <a:solidFill>
                            <a:srgbClr val="213A8F"/>
                          </a:solidFill>
                          <a:latin typeface="+mn-lt"/>
                          <a:cs typeface="Arial" panose="020B0604020202020204" pitchFamily="34" charset="0"/>
                        </a:rPr>
                        <a:t>service</a:t>
                      </a:r>
                      <a:endParaRPr lang="fi-FI" sz="1100" baseline="0">
                        <a:solidFill>
                          <a:srgbClr val="213A8F"/>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a:solidFill>
                          <a:schemeClr val="accent1">
                            <a:lumMod val="75000"/>
                          </a:schemeClr>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err="1">
                          <a:solidFill>
                            <a:srgbClr val="213A8F"/>
                          </a:solidFill>
                          <a:latin typeface="+mn-lt"/>
                          <a:cs typeface="Arial" panose="020B0604020202020204" pitchFamily="34" charset="0"/>
                        </a:rPr>
                        <a:t>Personaldimensioneringen</a:t>
                      </a:r>
                      <a:r>
                        <a:rPr lang="fi-FI" sz="1100">
                          <a:solidFill>
                            <a:srgbClr val="213A8F"/>
                          </a:solidFill>
                          <a:latin typeface="+mn-lt"/>
                          <a:cs typeface="Arial" panose="020B0604020202020204" pitchFamily="34" charset="0"/>
                        </a:rPr>
                        <a:t> </a:t>
                      </a:r>
                      <a:r>
                        <a:rPr lang="fi-FI" sz="1100" err="1">
                          <a:solidFill>
                            <a:srgbClr val="213A8F"/>
                          </a:solidFill>
                          <a:latin typeface="+mn-lt"/>
                          <a:cs typeface="Arial" panose="020B0604020202020204" pitchFamily="34" charset="0"/>
                        </a:rPr>
                        <a:t>uppfyller</a:t>
                      </a:r>
                      <a:r>
                        <a:rPr lang="fi-FI" sz="1100">
                          <a:solidFill>
                            <a:srgbClr val="213A8F"/>
                          </a:solidFill>
                          <a:latin typeface="+mn-lt"/>
                          <a:cs typeface="Arial" panose="020B0604020202020204" pitchFamily="34" charset="0"/>
                        </a:rPr>
                        <a:t> de </a:t>
                      </a:r>
                      <a:r>
                        <a:rPr lang="fi-FI" sz="1100" err="1">
                          <a:solidFill>
                            <a:srgbClr val="213A8F"/>
                          </a:solidFill>
                          <a:latin typeface="+mn-lt"/>
                          <a:cs typeface="Arial" panose="020B0604020202020204" pitchFamily="34" charset="0"/>
                        </a:rPr>
                        <a:t>nationella</a:t>
                      </a:r>
                      <a:r>
                        <a:rPr lang="fi-FI" sz="1100">
                          <a:solidFill>
                            <a:srgbClr val="213A8F"/>
                          </a:solidFill>
                          <a:latin typeface="+mn-lt"/>
                          <a:cs typeface="Arial" panose="020B0604020202020204" pitchFamily="34" charset="0"/>
                        </a:rPr>
                        <a:t> </a:t>
                      </a:r>
                      <a:r>
                        <a:rPr lang="fi-FI" sz="1100" err="1">
                          <a:solidFill>
                            <a:srgbClr val="213A8F"/>
                          </a:solidFill>
                          <a:latin typeface="+mn-lt"/>
                          <a:cs typeface="Arial" panose="020B0604020202020204" pitchFamily="34" charset="0"/>
                        </a:rPr>
                        <a:t>kraven</a:t>
                      </a:r>
                      <a:r>
                        <a:rPr lang="fi-FI" sz="1100">
                          <a:solidFill>
                            <a:srgbClr val="213A8F"/>
                          </a:solidFill>
                          <a:latin typeface="+mn-lt"/>
                          <a:cs typeface="Arial" panose="020B0604020202020204" pitchFamily="34" charset="0"/>
                        </a:rPr>
                        <a:t> </a:t>
                      </a:r>
                      <a:r>
                        <a:rPr lang="fi-FI" sz="1100" err="1">
                          <a:solidFill>
                            <a:srgbClr val="213A8F"/>
                          </a:solidFill>
                          <a:latin typeface="+mn-lt"/>
                          <a:cs typeface="Arial" panose="020B0604020202020204" pitchFamily="34" charset="0"/>
                        </a:rPr>
                        <a:t>genom</a:t>
                      </a:r>
                      <a:r>
                        <a:rPr lang="fi-FI" sz="1100">
                          <a:solidFill>
                            <a:srgbClr val="213A8F"/>
                          </a:solidFill>
                          <a:latin typeface="+mn-lt"/>
                          <a:cs typeface="Arial" panose="020B0604020202020204" pitchFamily="34" charset="0"/>
                        </a:rPr>
                        <a:t> </a:t>
                      </a:r>
                      <a:r>
                        <a:rPr lang="fi-FI" sz="1100" err="1">
                          <a:solidFill>
                            <a:srgbClr val="213A8F"/>
                          </a:solidFill>
                          <a:latin typeface="+mn-lt"/>
                          <a:cs typeface="Arial" panose="020B0604020202020204" pitchFamily="34" charset="0"/>
                        </a:rPr>
                        <a:t>tillräcklig</a:t>
                      </a:r>
                      <a:r>
                        <a:rPr lang="fi-FI" sz="1100">
                          <a:solidFill>
                            <a:srgbClr val="213A8F"/>
                          </a:solidFill>
                          <a:latin typeface="+mn-lt"/>
                          <a:cs typeface="Arial" panose="020B0604020202020204" pitchFamily="34" charset="0"/>
                        </a:rPr>
                        <a:t> </a:t>
                      </a:r>
                      <a:r>
                        <a:rPr lang="fi-FI" sz="1100" err="1">
                          <a:solidFill>
                            <a:srgbClr val="213A8F"/>
                          </a:solidFill>
                          <a:latin typeface="+mn-lt"/>
                          <a:cs typeface="Arial" panose="020B0604020202020204" pitchFamily="34" charset="0"/>
                        </a:rPr>
                        <a:t>resursering</a:t>
                      </a:r>
                      <a:r>
                        <a:rPr lang="fi-FI" sz="1100">
                          <a:solidFill>
                            <a:srgbClr val="213A8F"/>
                          </a:solidFill>
                          <a:latin typeface="+mn-lt"/>
                          <a:cs typeface="Arial" panose="020B0604020202020204" pitchFamily="34" charset="0"/>
                        </a:rPr>
                        <a:t> </a:t>
                      </a:r>
                      <a:r>
                        <a:rPr lang="fi-FI" sz="1100" err="1">
                          <a:solidFill>
                            <a:srgbClr val="213A8F"/>
                          </a:solidFill>
                          <a:latin typeface="+mn-lt"/>
                          <a:cs typeface="Arial" panose="020B0604020202020204" pitchFamily="34" charset="0"/>
                        </a:rPr>
                        <a:t>och</a:t>
                      </a:r>
                      <a:r>
                        <a:rPr lang="fi-FI" sz="1100">
                          <a:solidFill>
                            <a:srgbClr val="213A8F"/>
                          </a:solidFill>
                          <a:latin typeface="+mn-lt"/>
                          <a:cs typeface="Arial" panose="020B0604020202020204" pitchFamily="34" charset="0"/>
                        </a:rPr>
                        <a:t> </a:t>
                      </a:r>
                      <a:r>
                        <a:rPr lang="fi-FI" sz="1100" err="1">
                          <a:solidFill>
                            <a:srgbClr val="213A8F"/>
                          </a:solidFill>
                          <a:latin typeface="+mn-lt"/>
                          <a:cs typeface="Arial" panose="020B0604020202020204" pitchFamily="34" charset="0"/>
                        </a:rPr>
                        <a:t>fungerande</a:t>
                      </a:r>
                      <a:r>
                        <a:rPr lang="fi-FI" sz="1100">
                          <a:solidFill>
                            <a:srgbClr val="213A8F"/>
                          </a:solidFill>
                          <a:latin typeface="+mn-lt"/>
                          <a:cs typeface="Arial" panose="020B0604020202020204" pitchFamily="34" charset="0"/>
                        </a:rPr>
                        <a:t> </a:t>
                      </a:r>
                      <a:r>
                        <a:rPr lang="fi-FI" sz="1100" err="1">
                          <a:solidFill>
                            <a:srgbClr val="213A8F"/>
                          </a:solidFill>
                          <a:latin typeface="+mn-lt"/>
                          <a:cs typeface="Arial" panose="020B0604020202020204" pitchFamily="34" charset="0"/>
                        </a:rPr>
                        <a:t>rekrytering</a:t>
                      </a:r>
                      <a:r>
                        <a:rPr lang="fi-FI" sz="1100">
                          <a:solidFill>
                            <a:srgbClr val="213A8F"/>
                          </a:solidFill>
                          <a:latin typeface="+mn-lt"/>
                          <a:cs typeface="Arial" panose="020B0604020202020204" pitchFamily="34" charset="0"/>
                        </a:rPr>
                        <a:t> </a:t>
                      </a:r>
                    </a:p>
                    <a:p>
                      <a:pPr marL="0" marR="0" lvl="0" indent="0" algn="l" defTabSz="914400">
                        <a:lnSpc>
                          <a:spcPct val="100000"/>
                        </a:lnSpc>
                        <a:spcBef>
                          <a:spcPts val="0"/>
                        </a:spcBef>
                        <a:spcAft>
                          <a:spcPts val="0"/>
                        </a:spcAft>
                        <a:buClrTx/>
                        <a:buSzTx/>
                        <a:buFontTx/>
                        <a:buNone/>
                        <a:tabLst/>
                        <a:defRPr/>
                      </a:pPr>
                      <a:endParaRPr lang="fi-FI" sz="1100">
                        <a:solidFill>
                          <a:srgbClr val="213A8F"/>
                        </a:solidFill>
                        <a:latin typeface="+mn-lt"/>
                        <a:cs typeface="Arial"/>
                      </a:endParaRPr>
                    </a:p>
                    <a:p>
                      <a:r>
                        <a:rPr lang="sv-SE" sz="1100" kern="1200">
                          <a:solidFill>
                            <a:schemeClr val="tx2"/>
                          </a:solidFill>
                          <a:effectLst/>
                          <a:latin typeface="+mn-lt"/>
                          <a:ea typeface="+mn-ea"/>
                          <a:cs typeface="+mn-cs"/>
                        </a:rPr>
                        <a:t>Vi tar fram tydliga utbildnings- och fortbildningshelheter för att säkerställa att personalens kompetens utvecklas. Utbildning ökar möjligheterna för en djupare integration, förnyande av arbetsuppgifterna samt skapar bättre karriärmöjligheter för personalen.</a:t>
                      </a:r>
                    </a:p>
                    <a:p>
                      <a:r>
                        <a:rPr lang="fi-FI" sz="1100" kern="1200">
                          <a:solidFill>
                            <a:schemeClr val="tx2"/>
                          </a:solidFill>
                          <a:effectLst/>
                          <a:latin typeface="+mn-lt"/>
                          <a:ea typeface="+mn-ea"/>
                          <a:cs typeface="+mn-cs"/>
                        </a:rPr>
                        <a:t> </a:t>
                      </a:r>
                    </a:p>
                    <a:p>
                      <a:r>
                        <a:rPr lang="sv-SE" sz="1100" kern="1200">
                          <a:solidFill>
                            <a:schemeClr val="tx2"/>
                          </a:solidFill>
                          <a:effectLst/>
                          <a:latin typeface="+mn-lt"/>
                          <a:ea typeface="+mn-ea"/>
                          <a:cs typeface="+mn-cs"/>
                        </a:rPr>
                        <a:t>Om man orkar i arbetet blir även balansen mellan jobb och fritid bättre. Vi stöder personalens välmående både på jobbet och på fritiden. Då personalen lyfter fram missförhållanden och bekymmer, reagerar vi på dem enligt en modell som vi tagit fram tillsammans med personalen.</a:t>
                      </a:r>
                      <a:endParaRPr lang="fi-FI" sz="1100">
                        <a:solidFill>
                          <a:schemeClr val="tx2"/>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900">
                        <a:solidFill>
                          <a:srgbClr val="213A8F"/>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2981853358"/>
                  </a:ext>
                </a:extLst>
              </a:tr>
            </a:tbl>
          </a:graphicData>
        </a:graphic>
      </p:graphicFrame>
    </p:spTree>
    <p:extLst>
      <p:ext uri="{BB962C8B-B14F-4D97-AF65-F5344CB8AC3E}">
        <p14:creationId xmlns:p14="http://schemas.microsoft.com/office/powerpoint/2010/main" val="28769058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256477" y="152264"/>
            <a:ext cx="11490180" cy="492422"/>
          </a:xfrm>
          <a:prstGeom prst="rect">
            <a:avLst/>
          </a:prstGeom>
        </p:spPr>
        <p:txBody>
          <a:bodyPr/>
          <a:lstStyle>
            <a:lvl1pPr algn="l" defTabSz="914400" rtl="0" eaLnBrk="1" latinLnBrk="0" hangingPunct="1">
              <a:lnSpc>
                <a:spcPct val="90000"/>
              </a:lnSpc>
              <a:spcBef>
                <a:spcPct val="0"/>
              </a:spcBef>
              <a:buNone/>
              <a:defRPr sz="4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sv-FI" sz="3600" b="0" i="0" u="none" strike="noStrike" kern="1200" cap="none" spc="0" normalizeH="0" baseline="0" noProof="0" err="1">
                <a:ln>
                  <a:noFill/>
                </a:ln>
                <a:solidFill>
                  <a:srgbClr val="213A8F"/>
                </a:solidFill>
                <a:effectLst/>
                <a:uLnTx/>
                <a:uFillTx/>
                <a:latin typeface="Arial" panose="020B0604020202020204"/>
                <a:ea typeface="+mj-ea"/>
                <a:cs typeface="+mj-cs"/>
              </a:rPr>
              <a:t>Yleiset</a:t>
            </a:r>
            <a:r>
              <a:rPr kumimoji="0" lang="sv-FI" sz="3600" b="0" i="0" u="none" strike="noStrike" kern="1200" cap="none" spc="0" normalizeH="0" baseline="0" noProof="0">
                <a:ln>
                  <a:noFill/>
                </a:ln>
                <a:solidFill>
                  <a:srgbClr val="213A8F"/>
                </a:solidFill>
                <a:effectLst/>
                <a:uLnTx/>
                <a:uFillTx/>
                <a:latin typeface="Arial" panose="020B0604020202020204"/>
                <a:ea typeface="+mj-ea"/>
                <a:cs typeface="+mj-cs"/>
              </a:rPr>
              <a:t> </a:t>
            </a:r>
            <a:r>
              <a:rPr kumimoji="0" lang="sv-FI" sz="3600" b="0" i="0" u="none" strike="noStrike" kern="1200" cap="none" spc="0" normalizeH="0" baseline="0" noProof="0" err="1">
                <a:ln>
                  <a:noFill/>
                </a:ln>
                <a:solidFill>
                  <a:srgbClr val="213A8F"/>
                </a:solidFill>
                <a:effectLst/>
                <a:uLnTx/>
                <a:uFillTx/>
                <a:latin typeface="Arial" panose="020B0604020202020204"/>
                <a:ea typeface="+mj-ea"/>
                <a:cs typeface="+mj-cs"/>
              </a:rPr>
              <a:t>tavoitteet</a:t>
            </a:r>
            <a:r>
              <a:rPr kumimoji="0" lang="sv-FI" sz="3600" b="0" i="0" u="none" strike="noStrike" kern="1200" cap="none" spc="0" normalizeH="0" baseline="0" noProof="0">
                <a:ln>
                  <a:noFill/>
                </a:ln>
                <a:solidFill>
                  <a:srgbClr val="213A8F"/>
                </a:solidFill>
                <a:effectLst/>
                <a:uLnTx/>
                <a:uFillTx/>
                <a:latin typeface="Arial" panose="020B0604020202020204"/>
                <a:ea typeface="+mj-ea"/>
                <a:cs typeface="+mj-cs"/>
              </a:rPr>
              <a:t> 2021–2025</a:t>
            </a:r>
            <a:endParaRPr kumimoji="0" lang="fi-FI" sz="3600" b="0" i="0" u="none" strike="noStrike" kern="1200" cap="none" spc="0" normalizeH="0" baseline="0" noProof="0">
              <a:ln>
                <a:noFill/>
              </a:ln>
              <a:solidFill>
                <a:srgbClr val="FF0000"/>
              </a:solidFill>
              <a:effectLst/>
              <a:uLnTx/>
              <a:uFillTx/>
              <a:latin typeface="Arial" panose="020B0604020202020204"/>
              <a:ea typeface="+mj-ea"/>
              <a:cs typeface="+mj-cs"/>
            </a:endParaRPr>
          </a:p>
        </p:txBody>
      </p:sp>
      <p:graphicFrame>
        <p:nvGraphicFramePr>
          <p:cNvPr id="5" name="Table 4"/>
          <p:cNvGraphicFramePr>
            <a:graphicFrameLocks noGrp="1"/>
          </p:cNvGraphicFramePr>
          <p:nvPr/>
        </p:nvGraphicFramePr>
        <p:xfrm>
          <a:off x="1203252" y="644686"/>
          <a:ext cx="10839140" cy="6111240"/>
        </p:xfrm>
        <a:graphic>
          <a:graphicData uri="http://schemas.openxmlformats.org/drawingml/2006/table">
            <a:tbl>
              <a:tblPr firstRow="1" bandRow="1">
                <a:tableStyleId>{5C22544A-7EE6-4342-B048-85BDC9FD1C3A}</a:tableStyleId>
              </a:tblPr>
              <a:tblGrid>
                <a:gridCol w="2709785">
                  <a:extLst>
                    <a:ext uri="{9D8B030D-6E8A-4147-A177-3AD203B41FA5}">
                      <a16:colId xmlns:a16="http://schemas.microsoft.com/office/drawing/2014/main" val="3827157476"/>
                    </a:ext>
                  </a:extLst>
                </a:gridCol>
                <a:gridCol w="2709785">
                  <a:extLst>
                    <a:ext uri="{9D8B030D-6E8A-4147-A177-3AD203B41FA5}">
                      <a16:colId xmlns:a16="http://schemas.microsoft.com/office/drawing/2014/main" val="2672369155"/>
                    </a:ext>
                  </a:extLst>
                </a:gridCol>
                <a:gridCol w="2709785">
                  <a:extLst>
                    <a:ext uri="{9D8B030D-6E8A-4147-A177-3AD203B41FA5}">
                      <a16:colId xmlns:a16="http://schemas.microsoft.com/office/drawing/2014/main" val="2848932985"/>
                    </a:ext>
                  </a:extLst>
                </a:gridCol>
                <a:gridCol w="2709785">
                  <a:extLst>
                    <a:ext uri="{9D8B030D-6E8A-4147-A177-3AD203B41FA5}">
                      <a16:colId xmlns:a16="http://schemas.microsoft.com/office/drawing/2014/main" val="473592924"/>
                    </a:ext>
                  </a:extLst>
                </a:gridCol>
              </a:tblGrid>
              <a:tr h="332252">
                <a:tc>
                  <a:txBody>
                    <a:bodyPr/>
                    <a:lstStyle/>
                    <a:p>
                      <a:r>
                        <a:rPr lang="fi-FI" sz="1600" b="1" kern="1200">
                          <a:solidFill>
                            <a:schemeClr val="lt1"/>
                          </a:solidFill>
                          <a:effectLst/>
                          <a:latin typeface="+mn-lt"/>
                          <a:ea typeface="+mn-ea"/>
                          <a:cs typeface="+mn-cs"/>
                        </a:rPr>
                        <a:t>1. Läsnäolo arjessa</a:t>
                      </a:r>
                    </a:p>
                    <a:p>
                      <a:endParaRPr lang="fi-FI" sz="1600" b="1">
                        <a:solidFill>
                          <a:schemeClr val="bg1"/>
                        </a:solidFill>
                      </a:endParaRPr>
                    </a:p>
                  </a:txBody>
                  <a:tcPr>
                    <a:solidFill>
                      <a:srgbClr val="213A8F"/>
                    </a:solidFill>
                  </a:tcPr>
                </a:tc>
                <a:tc>
                  <a:txBody>
                    <a:bodyPr/>
                    <a:lstStyle/>
                    <a:p>
                      <a:r>
                        <a:rPr lang="fi-FI" sz="1600" b="1">
                          <a:solidFill>
                            <a:schemeClr val="bg1"/>
                          </a:solidFill>
                        </a:rPr>
                        <a:t>2. Integroitu toiminta </a:t>
                      </a:r>
                    </a:p>
                  </a:txBody>
                  <a:tcPr>
                    <a:solidFill>
                      <a:srgbClr val="213A8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b="1">
                          <a:solidFill>
                            <a:schemeClr val="bg1"/>
                          </a:solidFill>
                        </a:rPr>
                        <a:t>3. Asiakas- ja potilas-turvallisuus</a:t>
                      </a:r>
                    </a:p>
                  </a:txBody>
                  <a:tcPr>
                    <a:solidFill>
                      <a:srgbClr val="213A8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600" b="1">
                          <a:solidFill>
                            <a:schemeClr val="bg1"/>
                          </a:solidFill>
                        </a:rPr>
                        <a:t>4. Henkilöstö</a:t>
                      </a:r>
                    </a:p>
                  </a:txBody>
                  <a:tcPr>
                    <a:solidFill>
                      <a:srgbClr val="213A8F"/>
                    </a:solidFill>
                  </a:tcPr>
                </a:tc>
                <a:extLst>
                  <a:ext uri="{0D108BD9-81ED-4DB2-BD59-A6C34878D82A}">
                    <a16:rowId xmlns:a16="http://schemas.microsoft.com/office/drawing/2014/main" val="357468905"/>
                  </a:ext>
                </a:extLst>
              </a:tr>
              <a:tr h="29032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100">
                          <a:solidFill>
                            <a:srgbClr val="213A8F"/>
                          </a:solidFill>
                          <a:latin typeface="Arial" panose="020B0604020202020204" pitchFamily="34" charset="0"/>
                          <a:cs typeface="Arial" panose="020B0604020202020204" pitchFamily="34" charset="0"/>
                        </a:rPr>
                        <a:t>Tarjotaan monipuolisia palveluita ja hyviä mahdollisuuksia sähköiseen asiointiin.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a:solidFill>
                          <a:srgbClr val="213A8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a:solidFill>
                            <a:srgbClr val="213A8F"/>
                          </a:solidFill>
                          <a:latin typeface="Arial" panose="020B0604020202020204" pitchFamily="34" charset="0"/>
                          <a:cs typeface="Arial" panose="020B0604020202020204" pitchFamily="34" charset="0"/>
                        </a:rPr>
                        <a:t>Fyysisen palveluverkoston kehittämisen strategia on hyväksytty,</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a:solidFill>
                            <a:srgbClr val="213A8F"/>
                          </a:solidFill>
                          <a:latin typeface="Arial" panose="020B0604020202020204" pitchFamily="34" charset="0"/>
                          <a:cs typeface="Arial" panose="020B0604020202020204" pitchFamily="34" charset="0"/>
                        </a:rPr>
                        <a:t>H-talon toimintamuodot ovat selkeytyneet.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a:solidFill>
                          <a:srgbClr val="213A8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a:solidFill>
                            <a:srgbClr val="213A8F"/>
                          </a:solidFill>
                          <a:latin typeface="Arial" panose="020B0604020202020204" pitchFamily="34" charset="0"/>
                          <a:cs typeface="Arial" panose="020B0604020202020204" pitchFamily="34" charset="0"/>
                        </a:rPr>
                        <a:t>Kaikki lakisääteiset palvelut tarjotaan, molemmilla kielillä ja hoitoon ja palveluihin pääsee asetettujen hoito- ja palvelutakuiden ja käsittelyaikojen sisällä. Huomioidaan muiden kielen tarve palvelutarpeessa.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a:solidFill>
                          <a:srgbClr val="213A8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err="1">
                          <a:solidFill>
                            <a:srgbClr val="213A8F"/>
                          </a:solidFill>
                          <a:latin typeface="Arial" panose="020B0604020202020204" pitchFamily="34" charset="0"/>
                          <a:cs typeface="Arial" panose="020B0604020202020204" pitchFamily="34" charset="0"/>
                        </a:rPr>
                        <a:t>Psykososiaalisten</a:t>
                      </a:r>
                      <a:r>
                        <a:rPr lang="fi-FI" sz="1100">
                          <a:solidFill>
                            <a:srgbClr val="213A8F"/>
                          </a:solidFill>
                          <a:latin typeface="Arial" panose="020B0604020202020204" pitchFamily="34" charset="0"/>
                          <a:cs typeface="Arial" panose="020B0604020202020204" pitchFamily="34" charset="0"/>
                        </a:rPr>
                        <a:t> palveluiden parempi saatavuus, kuten riippuvuushoito, psykiatria ja palvelut neuropsykiatrisista häiriöistä kärsiville.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a:solidFill>
                          <a:srgbClr val="213A8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a:solidFill>
                            <a:srgbClr val="213A8F"/>
                          </a:solidFill>
                          <a:latin typeface="Arial" panose="020B0604020202020204" pitchFamily="34" charset="0"/>
                          <a:cs typeface="Arial" panose="020B0604020202020204" pitchFamily="34" charset="0"/>
                        </a:rPr>
                        <a:t>Uuden hoitotakuun mukaisesti kiireettömiin terveydenhuollon palveluihin pääsee 7 päivän sisällä ja kiireettömiin suunterveydenhuollon palveluihin 3 kuukauden sisällä. </a:t>
                      </a:r>
                    </a:p>
                    <a:p>
                      <a:endParaRPr lang="fi-FI" sz="900">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i-FI" sz="1050">
                          <a:solidFill>
                            <a:srgbClr val="213A8F"/>
                          </a:solidFill>
                          <a:latin typeface="Arial" panose="020B0604020202020204" pitchFamily="34" charset="0"/>
                          <a:cs typeface="Arial" panose="020B0604020202020204" pitchFamily="34" charset="0"/>
                        </a:rPr>
                        <a:t>Ensimmäisinä vuosina organisaatio kehittää yhteisiä arvoja, hoito- ja palvelu-kriteereitä sekä moniammatillista työskentelyä. Erityishuolto tulee osaksi muuta </a:t>
                      </a:r>
                      <a:r>
                        <a:rPr lang="fi-FI" sz="1050" err="1">
                          <a:solidFill>
                            <a:srgbClr val="213A8F"/>
                          </a:solidFill>
                          <a:latin typeface="Arial" panose="020B0604020202020204" pitchFamily="34" charset="0"/>
                          <a:cs typeface="Arial" panose="020B0604020202020204" pitchFamily="34" charset="0"/>
                        </a:rPr>
                        <a:t>sosiaali</a:t>
                      </a:r>
                      <a:r>
                        <a:rPr lang="fi-FI" sz="1050">
                          <a:solidFill>
                            <a:srgbClr val="213A8F"/>
                          </a:solidFill>
                          <a:latin typeface="Arial" panose="020B0604020202020204" pitchFamily="34" charset="0"/>
                          <a:cs typeface="Arial" panose="020B0604020202020204" pitchFamily="34" charset="0"/>
                        </a:rPr>
                        <a:t>- ja terveydenhuoltoa ja pelastustoimi on luonnollinen osa organisaatiota.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i-FI" sz="1050">
                        <a:solidFill>
                          <a:srgbClr val="213A8F"/>
                        </a:solidFill>
                        <a:latin typeface="Arial" panose="020B0604020202020204" pitchFamily="34" charset="0"/>
                        <a:cs typeface="Arial" panose="020B0604020202020204" pitchFamily="34" charset="0"/>
                      </a:endParaRPr>
                    </a:p>
                    <a:p>
                      <a:pPr marL="0" lvl="0" indent="0">
                        <a:buFont typeface="Arial" panose="020B0604020202020204" pitchFamily="34" charset="0"/>
                        <a:buNone/>
                        <a:defRPr/>
                      </a:pPr>
                      <a:r>
                        <a:rPr lang="fi-FI" sz="1050">
                          <a:solidFill>
                            <a:srgbClr val="213A8F"/>
                          </a:solidFill>
                          <a:latin typeface="Arial" panose="020B0604020202020204" pitchFamily="34" charset="0"/>
                          <a:cs typeface="Arial" panose="020B0604020202020204" pitchFamily="34" charset="0"/>
                        </a:rPr>
                        <a:t>Hyvin toimivan palveluohjauksen ansioista pystytään järjestämään sujuva hoito ja sujuvat palvelut, jossa asiakas on keskellä, ilman turhaa odotusaikaa ja pallottelua eri sektoreiden välillä. Hoito ja palvelut annetaan oikeaan aikaan ja oikealla tasolla. Yhteistyölle ulkoisten toimijoiden kanssa on laadittu selkeät mallit.</a:t>
                      </a:r>
                    </a:p>
                    <a:p>
                      <a:pPr marL="0" lvl="0" indent="0">
                        <a:buFont typeface="Arial" panose="020B0604020202020204" pitchFamily="34" charset="0"/>
                        <a:buNone/>
                        <a:defRPr/>
                      </a:pPr>
                      <a:endParaRPr lang="fi-FI" sz="1050">
                        <a:solidFill>
                          <a:srgbClr val="213A8F"/>
                        </a:solidFill>
                        <a:latin typeface="Arial" panose="020B0604020202020204" pitchFamily="34" charset="0"/>
                        <a:cs typeface="Arial" panose="020B0604020202020204" pitchFamily="34" charset="0"/>
                      </a:endParaRPr>
                    </a:p>
                    <a:p>
                      <a:pPr marL="0" lvl="0" indent="0">
                        <a:buFont typeface="Arial" panose="020B0604020202020204" pitchFamily="34" charset="0"/>
                        <a:buNone/>
                        <a:defRPr/>
                      </a:pPr>
                      <a:r>
                        <a:rPr lang="fi-FI" sz="1050">
                          <a:solidFill>
                            <a:srgbClr val="213A8F"/>
                          </a:solidFill>
                          <a:latin typeface="Arial" panose="020B0604020202020204" pitchFamily="34" charset="0"/>
                          <a:cs typeface="Arial" panose="020B0604020202020204" pitchFamily="34" charset="0"/>
                        </a:rPr>
                        <a:t>Rakenteelliset panostukset ennaltaehkäiseviin palveluihin, varhaiseen tukeen, perustason palveluihin, omahoitoon ja itsenäisyyteen ovat vähentäneet vaativan tason palveluiden tarvetta. </a:t>
                      </a:r>
                    </a:p>
                    <a:p>
                      <a:pPr marL="171450" lvl="0" indent="-171450">
                        <a:buFont typeface="Arial" panose="020B0604020202020204" pitchFamily="34" charset="0"/>
                        <a:buChar char="•"/>
                        <a:defRPr/>
                      </a:pPr>
                      <a:r>
                        <a:rPr lang="fi-FI" sz="1050">
                          <a:solidFill>
                            <a:srgbClr val="213A8F"/>
                          </a:solidFill>
                          <a:latin typeface="Arial" panose="020B0604020202020204" pitchFamily="34" charset="0"/>
                          <a:cs typeface="Arial" panose="020B0604020202020204" pitchFamily="34" charset="0"/>
                        </a:rPr>
                        <a:t>Pandemian negatiivisia vaikutuksia on pystytty vähentämään. </a:t>
                      </a:r>
                    </a:p>
                    <a:p>
                      <a:pPr marL="171450" lvl="0" indent="-171450">
                        <a:buFont typeface="Arial" panose="020B0604020202020204" pitchFamily="34" charset="0"/>
                        <a:buChar char="•"/>
                        <a:defRPr/>
                      </a:pPr>
                      <a:r>
                        <a:rPr lang="fi-FI" sz="1050">
                          <a:solidFill>
                            <a:srgbClr val="213A8F"/>
                          </a:solidFill>
                          <a:latin typeface="Arial" panose="020B0604020202020204" pitchFamily="34" charset="0"/>
                          <a:cs typeface="Arial" panose="020B0604020202020204" pitchFamily="34" charset="0"/>
                        </a:rPr>
                        <a:t>Mittauksissa näkyvä kansansairauksien esiintyvyyden vähentäminen. </a:t>
                      </a:r>
                    </a:p>
                    <a:p>
                      <a:pPr marL="0" lvl="0" indent="0">
                        <a:buFont typeface="Arial" panose="020B0604020202020204" pitchFamily="34" charset="0"/>
                        <a:buNone/>
                        <a:defRPr/>
                      </a:pPr>
                      <a:endParaRPr lang="fi-FI" sz="1050">
                        <a:solidFill>
                          <a:srgbClr val="213A8F"/>
                        </a:solidFill>
                        <a:latin typeface="Arial" panose="020B0604020202020204" pitchFamily="34" charset="0"/>
                        <a:cs typeface="Arial" panose="020B0604020202020204" pitchFamily="34" charset="0"/>
                      </a:endParaRPr>
                    </a:p>
                    <a:p>
                      <a:pPr marL="0" lvl="0" indent="0">
                        <a:buFont typeface="Arial" panose="020B0604020202020204" pitchFamily="34" charset="0"/>
                        <a:buNone/>
                        <a:defRPr/>
                      </a:pPr>
                      <a:r>
                        <a:rPr lang="fi-FI" sz="1050">
                          <a:solidFill>
                            <a:srgbClr val="213A8F"/>
                          </a:solidFill>
                          <a:latin typeface="Arial" panose="020B0604020202020204" pitchFamily="34" charset="0"/>
                          <a:cs typeface="Arial" panose="020B0604020202020204" pitchFamily="34" charset="0"/>
                        </a:rPr>
                        <a:t>Kattavien ja toistuvien palveluiden tarpeessa olevien henkilöiden tunnistamiselle on laadittu järjestelmä, jotta heille pystytään tarjoamaan hoidon ja palvelun kokonaissuunnitelma.</a:t>
                      </a: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100">
                          <a:solidFill>
                            <a:srgbClr val="213A8F"/>
                          </a:solidFill>
                          <a:latin typeface="Arial" panose="020B0604020202020204" pitchFamily="34" charset="0"/>
                          <a:cs typeface="Arial" panose="020B0604020202020204" pitchFamily="34" charset="0"/>
                        </a:rPr>
                        <a:t>Organisaatiolla on käytettävissään integroitua asiakas- ja potilastietojärjestelmää integraation tueksi.</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a:solidFill>
                          <a:srgbClr val="213A8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a:solidFill>
                            <a:srgbClr val="213A8F"/>
                          </a:solidFill>
                          <a:latin typeface="Arial" panose="020B0604020202020204" pitchFamily="34" charset="0"/>
                          <a:cs typeface="Arial" panose="020B0604020202020204" pitchFamily="34" charset="0"/>
                        </a:rPr>
                        <a:t>Strategisten palvelukokonaisuuksien ja systemaattisen tuotantotapa-analyysin suunnittelun toimintamalli on otettu käyttöön.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a:solidFill>
                          <a:srgbClr val="213A8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a:solidFill>
                            <a:srgbClr val="213A8F"/>
                          </a:solidFill>
                          <a:latin typeface="Arial"/>
                          <a:cs typeface="Arial"/>
                        </a:rPr>
                        <a:t>Potilas- ja asiakasturvallisuuden avainluvut ovat Pohjoismaiden huippua.</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a:solidFill>
                            <a:srgbClr val="213A8F"/>
                          </a:solidFill>
                          <a:latin typeface="Arial"/>
                          <a:cs typeface="Arial"/>
                        </a:rPr>
                        <a:t>•</a:t>
                      </a:r>
                      <a:r>
                        <a:rPr lang="fi-FI" sz="1100" baseline="0">
                          <a:solidFill>
                            <a:srgbClr val="213A8F"/>
                          </a:solidFill>
                          <a:latin typeface="Arial"/>
                          <a:cs typeface="Arial"/>
                        </a:rPr>
                        <a:t> </a:t>
                      </a:r>
                      <a:r>
                        <a:rPr lang="fi-FI" sz="1100">
                          <a:solidFill>
                            <a:srgbClr val="213A8F"/>
                          </a:solidFill>
                          <a:latin typeface="Arial"/>
                          <a:cs typeface="Arial"/>
                        </a:rPr>
                        <a:t>Vaaratapahtumailmoitusten menettelyn indikaattori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a:solidFill>
                            <a:srgbClr val="213A8F"/>
                          </a:solidFill>
                          <a:latin typeface="Arial"/>
                          <a:cs typeface="Arial"/>
                        </a:rPr>
                        <a:t>• Yli 75-vuotiaiden monilääkitys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a:solidFill>
                            <a:srgbClr val="213A8F"/>
                          </a:solidFill>
                          <a:latin typeface="Arial"/>
                          <a:cs typeface="Arial"/>
                        </a:rPr>
                        <a:t>• Painehaavat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a:solidFill>
                            <a:srgbClr val="213A8F"/>
                          </a:solidFill>
                          <a:latin typeface="Arial"/>
                          <a:cs typeface="Arial"/>
                        </a:rPr>
                        <a:t>• GTT: Haittatapahtumat/100 hoitojaksoa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a:solidFill>
                            <a:srgbClr val="213A8F"/>
                          </a:solidFill>
                          <a:latin typeface="Arial"/>
                          <a:cs typeface="Arial"/>
                        </a:rPr>
                        <a:t>• Hoitoon liittyvät infektiot </a:t>
                      </a:r>
                    </a:p>
                    <a:p>
                      <a:pPr marL="0" marR="0" lvl="0" indent="0" algn="l">
                        <a:lnSpc>
                          <a:spcPct val="100000"/>
                        </a:lnSpc>
                        <a:spcBef>
                          <a:spcPts val="0"/>
                        </a:spcBef>
                        <a:spcAft>
                          <a:spcPts val="0"/>
                        </a:spcAft>
                        <a:buNone/>
                      </a:pPr>
                      <a:r>
                        <a:rPr lang="fi-FI" sz="1100" b="0" i="0" u="none" strike="noStrike" noProof="0">
                          <a:latin typeface="Arial"/>
                        </a:rPr>
                        <a:t>  </a:t>
                      </a:r>
                      <a:endParaRPr lang="fi-FI" sz="1100">
                        <a:latin typeface="Arial"/>
                      </a:endParaRPr>
                    </a:p>
                    <a:p>
                      <a:pPr marL="0" marR="0" lvl="0" indent="0" algn="l" rtl="0" eaLnBrk="1" fontAlgn="auto" latinLnBrk="0" hangingPunct="1">
                        <a:lnSpc>
                          <a:spcPct val="100000"/>
                        </a:lnSpc>
                        <a:spcBef>
                          <a:spcPts val="0"/>
                        </a:spcBef>
                        <a:spcAft>
                          <a:spcPts val="0"/>
                        </a:spcAft>
                        <a:buClrTx/>
                        <a:buSzTx/>
                        <a:buFontTx/>
                        <a:buNone/>
                      </a:pPr>
                      <a:endParaRPr lang="fi-FI" sz="900">
                        <a:solidFill>
                          <a:srgbClr val="213A8F"/>
                        </a:solidFill>
                        <a:latin typeface="Arial"/>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fi-FI" sz="1800" kern="1200">
                          <a:solidFill>
                            <a:schemeClr val="dk1"/>
                          </a:solidFill>
                          <a:effectLst/>
                          <a:latin typeface="+mn-lt"/>
                          <a:ea typeface="+mn-ea"/>
                          <a:cs typeface="+mn-cs"/>
                        </a:rPr>
                      </a:br>
                      <a:endParaRPr lang="fi-FI" sz="900">
                        <a:solidFill>
                          <a:srgbClr val="213A8F"/>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100" baseline="0">
                          <a:solidFill>
                            <a:srgbClr val="213A8F"/>
                          </a:solidFill>
                          <a:latin typeface="Arial" panose="020B0604020202020204" pitchFamily="34" charset="0"/>
                          <a:cs typeface="Arial" panose="020B0604020202020204" pitchFamily="34" charset="0"/>
                        </a:rPr>
                        <a:t>Resurssikeskuksen avulla ohjataan henkilökuntaa yhdenvertaisesti asukkaiden tarpeen perusteella.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aseline="0">
                        <a:solidFill>
                          <a:srgbClr val="213A8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aseline="0">
                          <a:solidFill>
                            <a:srgbClr val="213A8F"/>
                          </a:solidFill>
                          <a:latin typeface="Arial" panose="020B0604020202020204" pitchFamily="34" charset="0"/>
                          <a:cs typeface="Arial" panose="020B0604020202020204" pitchFamily="34" charset="0"/>
                        </a:rPr>
                        <a:t>Osaava ja oikein mitoitettu henkilöstö takaa hyvän hoidon ja palvelun.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aseline="0">
                        <a:solidFill>
                          <a:srgbClr val="213A8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aseline="0">
                          <a:solidFill>
                            <a:srgbClr val="213A8F"/>
                          </a:solidFill>
                          <a:latin typeface="Arial" panose="020B0604020202020204" pitchFamily="34" charset="0"/>
                          <a:cs typeface="Arial" panose="020B0604020202020204" pitchFamily="34" charset="0"/>
                        </a:rPr>
                        <a:t>Riittävän resursoinnin ja toimivan rekrytoinnin ansiosta henkilöstön mitoitus täyttää kansalliset kriteerit.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baseline="0">
                        <a:solidFill>
                          <a:srgbClr val="213A8F"/>
                        </a:solidFill>
                        <a:latin typeface="Arial" panose="020B0604020202020204" pitchFamily="34" charset="0"/>
                        <a:cs typeface="Arial" panose="020B0604020202020204" pitchFamily="34" charset="0"/>
                      </a:endParaRPr>
                    </a:p>
                    <a:p>
                      <a:r>
                        <a:rPr lang="fi-FI" sz="1100" kern="1200">
                          <a:solidFill>
                            <a:schemeClr val="dk1"/>
                          </a:solidFill>
                          <a:effectLst/>
                          <a:latin typeface="+mn-lt"/>
                          <a:ea typeface="+mn-ea"/>
                          <a:cs typeface="+mn-cs"/>
                        </a:rPr>
                        <a:t>Teemme selkeitä koulutus- ja täydennyskoulutuskokonaisuuksia, joilla varmistamme henkilöstön osaamisen kehittymisen. Koulutus lisää mahdollisuuksia integraation syventämiseen sekä työtehtävien uudistamiseen sekä henkilöstön urapolkuihin.</a:t>
                      </a:r>
                    </a:p>
                    <a:p>
                      <a:r>
                        <a:rPr lang="fi-FI" sz="1100" kern="1200">
                          <a:solidFill>
                            <a:schemeClr val="dk1"/>
                          </a:solidFill>
                          <a:effectLst/>
                          <a:latin typeface="+mn-lt"/>
                          <a:ea typeface="+mn-ea"/>
                          <a:cs typeface="+mn-cs"/>
                        </a:rPr>
                        <a:t> </a:t>
                      </a:r>
                    </a:p>
                    <a:p>
                      <a:r>
                        <a:rPr lang="fi-FI" sz="1100" kern="1200">
                          <a:solidFill>
                            <a:schemeClr val="dk1"/>
                          </a:solidFill>
                          <a:effectLst/>
                          <a:latin typeface="+mn-lt"/>
                          <a:ea typeface="+mn-ea"/>
                          <a:cs typeface="+mn-cs"/>
                        </a:rPr>
                        <a:t>Työssä jaksamista parantaa tasapaino työn ja vapaa-ajan välillä. Tuemme henkilöstön hyvinvointia sekä töissä että vapaa-ajalla. Reagoimme henkilöstön ilmoittamiin epäkohtiin ja huoliin vakiintuneen, henkilöstön kanssa sovitun mallin mukaisesti.</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100">
                        <a:solidFill>
                          <a:srgbClr val="213A8F"/>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900">
                        <a:solidFill>
                          <a:srgbClr val="213A8F"/>
                        </a:solidFill>
                        <a:latin typeface="Arial" panose="020B0604020202020204" pitchFamily="34" charset="0"/>
                        <a:cs typeface="Arial" panose="020B0604020202020204" pitchFamily="34" charset="0"/>
                      </a:endParaRPr>
                    </a:p>
                  </a:txBody>
                  <a:tcPr>
                    <a:solidFill>
                      <a:schemeClr val="accent1">
                        <a:lumMod val="20000"/>
                        <a:lumOff val="80000"/>
                      </a:schemeClr>
                    </a:solidFill>
                  </a:tcPr>
                </a:tc>
                <a:extLst>
                  <a:ext uri="{0D108BD9-81ED-4DB2-BD59-A6C34878D82A}">
                    <a16:rowId xmlns:a16="http://schemas.microsoft.com/office/drawing/2014/main" val="2981853358"/>
                  </a:ext>
                </a:extLst>
              </a:tr>
            </a:tbl>
          </a:graphicData>
        </a:graphic>
      </p:graphicFrame>
    </p:spTree>
    <p:extLst>
      <p:ext uri="{BB962C8B-B14F-4D97-AF65-F5344CB8AC3E}">
        <p14:creationId xmlns:p14="http://schemas.microsoft.com/office/powerpoint/2010/main" val="4221665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tsikko 4"/>
          <p:cNvSpPr>
            <a:spLocks noGrp="1"/>
          </p:cNvSpPr>
          <p:nvPr>
            <p:ph type="title"/>
          </p:nvPr>
        </p:nvSpPr>
        <p:spPr>
          <a:xfrm>
            <a:off x="1608692" y="260670"/>
            <a:ext cx="4491680" cy="1563565"/>
          </a:xfrm>
        </p:spPr>
        <p:txBody>
          <a:bodyPr>
            <a:normAutofit/>
          </a:bodyPr>
          <a:lstStyle/>
          <a:p>
            <a:r>
              <a:rPr lang="fi-FI" sz="2800" err="1"/>
              <a:t>Högklassig</a:t>
            </a:r>
            <a:r>
              <a:rPr lang="fi-FI" sz="2800"/>
              <a:t> </a:t>
            </a:r>
            <a:r>
              <a:rPr lang="fi-FI" sz="2800" err="1"/>
              <a:t>närservice</a:t>
            </a:r>
            <a:endParaRPr lang="fi-FI" sz="2800"/>
          </a:p>
        </p:txBody>
      </p:sp>
      <p:sp>
        <p:nvSpPr>
          <p:cNvPr id="6" name="Sisällön paikkamerkki 5"/>
          <p:cNvSpPr>
            <a:spLocks noGrp="1"/>
          </p:cNvSpPr>
          <p:nvPr>
            <p:ph sz="half" idx="1"/>
          </p:nvPr>
        </p:nvSpPr>
        <p:spPr/>
        <p:txBody>
          <a:bodyPr>
            <a:normAutofit fontScale="70000" lnSpcReduction="20000"/>
          </a:bodyPr>
          <a:lstStyle/>
          <a:p>
            <a:pPr lvl="0"/>
            <a:r>
              <a:rPr lang="fi-FI" err="1"/>
              <a:t>Österbottens</a:t>
            </a:r>
            <a:r>
              <a:rPr lang="fi-FI"/>
              <a:t> </a:t>
            </a:r>
            <a:r>
              <a:rPr lang="fi-FI" err="1"/>
              <a:t>välfärdsområde</a:t>
            </a:r>
            <a:r>
              <a:rPr lang="fi-FI"/>
              <a:t> </a:t>
            </a:r>
            <a:r>
              <a:rPr lang="fi-FI" err="1"/>
              <a:t>inleder</a:t>
            </a:r>
            <a:r>
              <a:rPr lang="fi-FI"/>
              <a:t> </a:t>
            </a:r>
            <a:r>
              <a:rPr lang="fi-FI" err="1"/>
              <a:t>sin</a:t>
            </a:r>
            <a:r>
              <a:rPr lang="fi-FI"/>
              <a:t> </a:t>
            </a:r>
            <a:r>
              <a:rPr lang="fi-FI" err="1"/>
              <a:t>verksamhet</a:t>
            </a:r>
            <a:r>
              <a:rPr lang="fi-FI"/>
              <a:t> </a:t>
            </a:r>
            <a:r>
              <a:rPr lang="fi-FI" err="1"/>
              <a:t>med</a:t>
            </a:r>
            <a:r>
              <a:rPr lang="fi-FI"/>
              <a:t> </a:t>
            </a:r>
            <a:r>
              <a:rPr lang="fi-FI" err="1"/>
              <a:t>nuvarande</a:t>
            </a:r>
            <a:r>
              <a:rPr lang="fi-FI"/>
              <a:t> </a:t>
            </a:r>
            <a:r>
              <a:rPr lang="fi-FI" err="1"/>
              <a:t>servicenät</a:t>
            </a:r>
            <a:r>
              <a:rPr lang="fi-FI"/>
              <a:t>.</a:t>
            </a:r>
          </a:p>
          <a:p>
            <a:pPr lvl="0"/>
            <a:r>
              <a:rPr lang="fi-FI"/>
              <a:t>Med </a:t>
            </a:r>
            <a:r>
              <a:rPr lang="fi-FI" err="1"/>
              <a:t>hjälp</a:t>
            </a:r>
            <a:r>
              <a:rPr lang="fi-FI"/>
              <a:t> av </a:t>
            </a:r>
            <a:r>
              <a:rPr lang="fi-FI" err="1"/>
              <a:t>digitaliseringen</a:t>
            </a:r>
            <a:r>
              <a:rPr lang="fi-FI"/>
              <a:t> </a:t>
            </a:r>
            <a:r>
              <a:rPr lang="fi-FI" err="1"/>
              <a:t>blir</a:t>
            </a:r>
            <a:r>
              <a:rPr lang="fi-FI"/>
              <a:t> </a:t>
            </a:r>
            <a:r>
              <a:rPr lang="fi-FI" err="1"/>
              <a:t>närservicen</a:t>
            </a:r>
            <a:r>
              <a:rPr lang="fi-FI"/>
              <a:t> </a:t>
            </a:r>
            <a:r>
              <a:rPr lang="fi-FI" err="1"/>
              <a:t>ännu</a:t>
            </a:r>
            <a:r>
              <a:rPr lang="fi-FI"/>
              <a:t> </a:t>
            </a:r>
            <a:r>
              <a:rPr lang="fi-FI" err="1"/>
              <a:t>mer</a:t>
            </a:r>
            <a:r>
              <a:rPr lang="fi-FI"/>
              <a:t> </a:t>
            </a:r>
            <a:r>
              <a:rPr lang="fi-FI" err="1"/>
              <a:t>mångsidig</a:t>
            </a:r>
            <a:r>
              <a:rPr lang="fi-FI"/>
              <a:t>.</a:t>
            </a:r>
          </a:p>
          <a:p>
            <a:pPr lvl="0"/>
            <a:r>
              <a:rPr lang="fi-FI" err="1"/>
              <a:t>Servicenätet</a:t>
            </a:r>
            <a:r>
              <a:rPr lang="fi-FI"/>
              <a:t> </a:t>
            </a:r>
            <a:r>
              <a:rPr lang="fi-FI" err="1"/>
              <a:t>börjar</a:t>
            </a:r>
            <a:r>
              <a:rPr lang="fi-FI"/>
              <a:t> </a:t>
            </a:r>
            <a:r>
              <a:rPr lang="fi-FI" err="1"/>
              <a:t>utvecklas</a:t>
            </a:r>
            <a:r>
              <a:rPr lang="fi-FI"/>
              <a:t> </a:t>
            </a:r>
            <a:r>
              <a:rPr lang="fi-FI" err="1"/>
              <a:t>direkt</a:t>
            </a:r>
            <a:r>
              <a:rPr lang="fi-FI"/>
              <a:t> </a:t>
            </a:r>
            <a:r>
              <a:rPr lang="fi-FI" err="1"/>
              <a:t>år</a:t>
            </a:r>
            <a:r>
              <a:rPr lang="fi-FI"/>
              <a:t> 2022</a:t>
            </a:r>
          </a:p>
          <a:p>
            <a:pPr lvl="1"/>
            <a:r>
              <a:rPr lang="fi-FI" err="1"/>
              <a:t>Årliga</a:t>
            </a:r>
            <a:r>
              <a:rPr lang="fi-FI"/>
              <a:t> </a:t>
            </a:r>
            <a:r>
              <a:rPr lang="fi-FI" err="1"/>
              <a:t>analyser</a:t>
            </a:r>
            <a:r>
              <a:rPr lang="fi-FI"/>
              <a:t> av </a:t>
            </a:r>
            <a:r>
              <a:rPr lang="fi-FI" err="1"/>
              <a:t>servicebehovet</a:t>
            </a:r>
            <a:r>
              <a:rPr lang="fi-FI"/>
              <a:t> i </a:t>
            </a:r>
            <a:r>
              <a:rPr lang="fi-FI" err="1"/>
              <a:t>varje</a:t>
            </a:r>
            <a:r>
              <a:rPr lang="fi-FI"/>
              <a:t> </a:t>
            </a:r>
            <a:r>
              <a:rPr lang="fi-FI" err="1"/>
              <a:t>ålderssektor</a:t>
            </a:r>
            <a:endParaRPr lang="fi-FI"/>
          </a:p>
          <a:p>
            <a:pPr lvl="1"/>
            <a:r>
              <a:rPr lang="fi-FI" err="1"/>
              <a:t>Beskrivning</a:t>
            </a:r>
            <a:r>
              <a:rPr lang="fi-FI"/>
              <a:t> av de </a:t>
            </a:r>
            <a:r>
              <a:rPr lang="fi-FI" err="1"/>
              <a:t>integrerade</a:t>
            </a:r>
            <a:r>
              <a:rPr lang="fi-FI"/>
              <a:t> </a:t>
            </a:r>
            <a:r>
              <a:rPr lang="fi-FI" err="1"/>
              <a:t>servicehelheterna</a:t>
            </a:r>
            <a:r>
              <a:rPr lang="fi-FI"/>
              <a:t>, </a:t>
            </a:r>
            <a:r>
              <a:rPr lang="fi-FI" err="1"/>
              <a:t>även</a:t>
            </a:r>
            <a:r>
              <a:rPr lang="fi-FI"/>
              <a:t> de </a:t>
            </a:r>
            <a:r>
              <a:rPr lang="fi-FI" err="1"/>
              <a:t>digitala</a:t>
            </a:r>
            <a:r>
              <a:rPr lang="fi-FI"/>
              <a:t> </a:t>
            </a:r>
            <a:r>
              <a:rPr lang="fi-FI" err="1"/>
              <a:t>servicemöjligheterna</a:t>
            </a:r>
            <a:r>
              <a:rPr lang="fi-FI"/>
              <a:t> </a:t>
            </a:r>
            <a:r>
              <a:rPr lang="fi-FI" err="1"/>
              <a:t>ska</a:t>
            </a:r>
            <a:r>
              <a:rPr lang="fi-FI"/>
              <a:t> </a:t>
            </a:r>
            <a:r>
              <a:rPr lang="fi-FI" err="1"/>
              <a:t>tas</a:t>
            </a:r>
            <a:r>
              <a:rPr lang="fi-FI"/>
              <a:t> i </a:t>
            </a:r>
            <a:r>
              <a:rPr lang="fi-FI" err="1"/>
              <a:t>beaktande</a:t>
            </a:r>
            <a:r>
              <a:rPr lang="fi-FI"/>
              <a:t>.</a:t>
            </a:r>
          </a:p>
          <a:p>
            <a:pPr lvl="1"/>
            <a:r>
              <a:rPr lang="fi-FI" err="1"/>
              <a:t>Helheten</a:t>
            </a:r>
            <a:r>
              <a:rPr lang="fi-FI"/>
              <a:t> för </a:t>
            </a:r>
            <a:r>
              <a:rPr lang="fi-FI" err="1"/>
              <a:t>modellen</a:t>
            </a:r>
            <a:r>
              <a:rPr lang="fi-FI"/>
              <a:t> </a:t>
            </a:r>
            <a:r>
              <a:rPr lang="fi-FI" err="1"/>
              <a:t>med</a:t>
            </a:r>
            <a:r>
              <a:rPr lang="fi-FI"/>
              <a:t> </a:t>
            </a:r>
            <a:r>
              <a:rPr lang="fi-FI" err="1"/>
              <a:t>flera</a:t>
            </a:r>
            <a:r>
              <a:rPr lang="fi-FI"/>
              <a:t> </a:t>
            </a:r>
            <a:r>
              <a:rPr lang="fi-FI" err="1"/>
              <a:t>producenter</a:t>
            </a:r>
            <a:r>
              <a:rPr lang="fi-FI"/>
              <a:t> </a:t>
            </a:r>
            <a:r>
              <a:rPr lang="fi-FI" err="1"/>
              <a:t>klarläggs</a:t>
            </a:r>
            <a:r>
              <a:rPr lang="fi-FI"/>
              <a:t> </a:t>
            </a:r>
          </a:p>
          <a:p>
            <a:pPr lvl="1"/>
            <a:r>
              <a:rPr lang="fi-FI" err="1"/>
              <a:t>Planeringen</a:t>
            </a:r>
            <a:r>
              <a:rPr lang="fi-FI"/>
              <a:t> av </a:t>
            </a:r>
            <a:r>
              <a:rPr lang="fi-FI" err="1"/>
              <a:t>användningen</a:t>
            </a:r>
            <a:r>
              <a:rPr lang="fi-FI"/>
              <a:t> av </a:t>
            </a:r>
            <a:r>
              <a:rPr lang="fi-FI" err="1"/>
              <a:t>lokaliteterna</a:t>
            </a:r>
            <a:r>
              <a:rPr lang="fi-FI"/>
              <a:t> </a:t>
            </a:r>
            <a:r>
              <a:rPr lang="fi-FI" err="1"/>
              <a:t>är</a:t>
            </a:r>
            <a:r>
              <a:rPr lang="fi-FI"/>
              <a:t> </a:t>
            </a:r>
            <a:r>
              <a:rPr lang="fi-FI" err="1"/>
              <a:t>systematisk</a:t>
            </a:r>
            <a:r>
              <a:rPr lang="fi-FI"/>
              <a:t>, </a:t>
            </a:r>
            <a:r>
              <a:rPr lang="fi-FI" err="1"/>
              <a:t>täckande</a:t>
            </a:r>
            <a:r>
              <a:rPr lang="fi-FI"/>
              <a:t> </a:t>
            </a:r>
            <a:r>
              <a:rPr lang="fi-FI" err="1"/>
              <a:t>och</a:t>
            </a:r>
            <a:r>
              <a:rPr lang="fi-FI"/>
              <a:t> </a:t>
            </a:r>
            <a:r>
              <a:rPr lang="fi-FI" err="1"/>
              <a:t>långsiktig</a:t>
            </a:r>
            <a:endParaRPr lang="fi-FI"/>
          </a:p>
          <a:p>
            <a:pPr marL="0" indent="0">
              <a:buNone/>
            </a:pPr>
            <a:endParaRPr lang="fi-FI"/>
          </a:p>
        </p:txBody>
      </p:sp>
      <p:sp>
        <p:nvSpPr>
          <p:cNvPr id="7" name="Sisällön paikkamerkki 6"/>
          <p:cNvSpPr>
            <a:spLocks noGrp="1"/>
          </p:cNvSpPr>
          <p:nvPr>
            <p:ph sz="half" idx="10"/>
          </p:nvPr>
        </p:nvSpPr>
        <p:spPr/>
        <p:txBody>
          <a:bodyPr>
            <a:normAutofit fontScale="70000" lnSpcReduction="20000"/>
          </a:bodyPr>
          <a:lstStyle/>
          <a:p>
            <a:r>
              <a:rPr lang="fi-FI"/>
              <a:t>Pohjanmaan hyvinvointialue aloittaa nykyisellä palveluverkolla</a:t>
            </a:r>
          </a:p>
          <a:p>
            <a:r>
              <a:rPr lang="fi-FI"/>
              <a:t>Lähipalveluita kehitetään vielä monipuolisemmaksi </a:t>
            </a:r>
            <a:r>
              <a:rPr lang="fi-FI" err="1"/>
              <a:t>digitalisaation</a:t>
            </a:r>
            <a:r>
              <a:rPr lang="fi-FI"/>
              <a:t> avulla</a:t>
            </a:r>
          </a:p>
          <a:p>
            <a:r>
              <a:rPr lang="fi-FI"/>
              <a:t>Palveluverkon kehittäminen käynnistetään välittömästi 2022</a:t>
            </a:r>
          </a:p>
          <a:p>
            <a:pPr lvl="1"/>
            <a:r>
              <a:rPr lang="fi-FI"/>
              <a:t>Vuosittaisella palvelutarve analyysillä ikäsektoreittain</a:t>
            </a:r>
          </a:p>
          <a:p>
            <a:pPr lvl="1"/>
            <a:r>
              <a:rPr lang="fi-FI"/>
              <a:t>Kuvaamalla integroidut palvelukokonaisuudet huomioiden myös digitaaliset palvelumahdollisuudet</a:t>
            </a:r>
          </a:p>
          <a:p>
            <a:pPr lvl="1"/>
            <a:r>
              <a:rPr lang="fi-FI"/>
              <a:t>Selkiyttämällä </a:t>
            </a:r>
            <a:r>
              <a:rPr lang="fi-FI" err="1"/>
              <a:t>monituottajuuden</a:t>
            </a:r>
            <a:r>
              <a:rPr lang="fi-FI"/>
              <a:t> kokonaisuutta</a:t>
            </a:r>
          </a:p>
          <a:p>
            <a:pPr lvl="1"/>
            <a:r>
              <a:rPr lang="fi-FI"/>
              <a:t>Systemaattisella, kattavalla ja pitkäjänteisellä toimitilasuunnittelulla</a:t>
            </a:r>
          </a:p>
        </p:txBody>
      </p:sp>
      <p:sp>
        <p:nvSpPr>
          <p:cNvPr id="8" name="Tekstin paikkamerkki 7"/>
          <p:cNvSpPr>
            <a:spLocks noGrp="1"/>
          </p:cNvSpPr>
          <p:nvPr>
            <p:ph type="body" idx="11"/>
          </p:nvPr>
        </p:nvSpPr>
        <p:spPr>
          <a:xfrm>
            <a:off x="6591796" y="260671"/>
            <a:ext cx="5331231" cy="1563564"/>
          </a:xfrm>
        </p:spPr>
        <p:txBody>
          <a:bodyPr>
            <a:normAutofit/>
          </a:bodyPr>
          <a:lstStyle/>
          <a:p>
            <a:r>
              <a:rPr lang="fi-FI" sz="2800"/>
              <a:t>Laadukkaita lähipalveluita</a:t>
            </a:r>
          </a:p>
        </p:txBody>
      </p:sp>
    </p:spTree>
    <p:extLst>
      <p:ext uri="{BB962C8B-B14F-4D97-AF65-F5344CB8AC3E}">
        <p14:creationId xmlns:p14="http://schemas.microsoft.com/office/powerpoint/2010/main" val="24202307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8590" y="467383"/>
            <a:ext cx="10043045" cy="687163"/>
          </a:xfrm>
        </p:spPr>
        <p:txBody>
          <a:bodyPr/>
          <a:lstStyle/>
          <a:p>
            <a:r>
              <a:rPr lang="fi-FI" err="1"/>
              <a:t>Samarbetspartners</a:t>
            </a:r>
            <a:endParaRPr lang="fi-FI"/>
          </a:p>
        </p:txBody>
      </p:sp>
      <p:sp>
        <p:nvSpPr>
          <p:cNvPr id="6" name="Rectangle 5"/>
          <p:cNvSpPr/>
          <p:nvPr/>
        </p:nvSpPr>
        <p:spPr>
          <a:xfrm>
            <a:off x="1246908" y="1803156"/>
            <a:ext cx="3620655" cy="485832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Rectangle 6"/>
          <p:cNvSpPr/>
          <p:nvPr/>
        </p:nvSpPr>
        <p:spPr>
          <a:xfrm>
            <a:off x="4909968" y="1801872"/>
            <a:ext cx="3620655" cy="4858325"/>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Rectangle 7"/>
          <p:cNvSpPr/>
          <p:nvPr/>
        </p:nvSpPr>
        <p:spPr>
          <a:xfrm>
            <a:off x="8571345" y="1801091"/>
            <a:ext cx="3620655" cy="48583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TextBox 9"/>
          <p:cNvSpPr txBox="1"/>
          <p:nvPr/>
        </p:nvSpPr>
        <p:spPr>
          <a:xfrm>
            <a:off x="1246909" y="1293152"/>
            <a:ext cx="27494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rgbClr val="213A8F"/>
                </a:solidFill>
                <a:effectLst/>
                <a:uLnTx/>
                <a:uFillTx/>
                <a:latin typeface="Arial" panose="020B0604020202020204"/>
                <a:ea typeface="+mn-ea"/>
                <a:cs typeface="+mn-cs"/>
              </a:rPr>
              <a:t>Barn</a:t>
            </a:r>
            <a:r>
              <a:rPr kumimoji="0" lang="fi-FI" sz="1800" b="1"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800" b="1" i="0" u="none" strike="noStrike" kern="1200" cap="none" spc="0" normalizeH="0" baseline="0" noProof="0" err="1">
                <a:ln>
                  <a:noFill/>
                </a:ln>
                <a:solidFill>
                  <a:srgbClr val="213A8F"/>
                </a:solidFill>
                <a:effectLst/>
                <a:uLnTx/>
                <a:uFillTx/>
                <a:latin typeface="Arial" panose="020B0604020202020204"/>
                <a:ea typeface="+mn-ea"/>
                <a:cs typeface="+mn-cs"/>
              </a:rPr>
              <a:t>unga</a:t>
            </a:r>
            <a:r>
              <a:rPr kumimoji="0" lang="fi-FI" sz="1800" b="1"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800" b="1" i="0" u="none" strike="noStrike" kern="1200" cap="none" spc="0" normalizeH="0" baseline="0" noProof="0" err="1">
                <a:ln>
                  <a:noFill/>
                </a:ln>
                <a:solidFill>
                  <a:srgbClr val="213A8F"/>
                </a:solidFill>
                <a:effectLst/>
                <a:uLnTx/>
                <a:uFillTx/>
                <a:latin typeface="Arial" panose="020B0604020202020204"/>
                <a:ea typeface="+mn-ea"/>
                <a:cs typeface="+mn-cs"/>
              </a:rPr>
              <a:t>och</a:t>
            </a:r>
            <a:r>
              <a:rPr kumimoji="0" lang="fi-FI" sz="1800" b="1"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800" b="1" i="0" u="none" strike="noStrike" kern="1200" cap="none" spc="0" normalizeH="0" baseline="0" noProof="0" err="1">
                <a:ln>
                  <a:noFill/>
                </a:ln>
                <a:solidFill>
                  <a:srgbClr val="213A8F"/>
                </a:solidFill>
                <a:effectLst/>
                <a:uLnTx/>
                <a:uFillTx/>
                <a:latin typeface="Arial" panose="020B0604020202020204"/>
                <a:ea typeface="+mn-ea"/>
                <a:cs typeface="+mn-cs"/>
              </a:rPr>
              <a:t>familjer</a:t>
            </a:r>
            <a:endParaRPr kumimoji="0" lang="fi-FI" sz="1800" b="1"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11" name="TextBox 10"/>
          <p:cNvSpPr txBox="1"/>
          <p:nvPr/>
        </p:nvSpPr>
        <p:spPr>
          <a:xfrm>
            <a:off x="4867564" y="1293152"/>
            <a:ext cx="299312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rgbClr val="213A8F"/>
                </a:solidFill>
                <a:effectLst/>
                <a:uLnTx/>
                <a:uFillTx/>
                <a:latin typeface="Arial" panose="020B0604020202020204"/>
                <a:ea typeface="+mn-ea"/>
                <a:cs typeface="+mn-cs"/>
              </a:rPr>
              <a:t>Personer</a:t>
            </a:r>
            <a:r>
              <a:rPr kumimoji="0" lang="fi-FI" sz="1800" b="1" i="0" u="none" strike="noStrike" kern="1200" cap="none" spc="0" normalizeH="0" baseline="0" noProof="0">
                <a:ln>
                  <a:noFill/>
                </a:ln>
                <a:solidFill>
                  <a:srgbClr val="213A8F"/>
                </a:solidFill>
                <a:effectLst/>
                <a:uLnTx/>
                <a:uFillTx/>
                <a:latin typeface="Arial" panose="020B0604020202020204"/>
                <a:ea typeface="+mn-ea"/>
                <a:cs typeface="+mn-cs"/>
              </a:rPr>
              <a:t> i </a:t>
            </a:r>
            <a:r>
              <a:rPr kumimoji="0" lang="fi-FI" sz="1800" b="1" i="0" u="none" strike="noStrike" kern="1200" cap="none" spc="0" normalizeH="0" baseline="0" noProof="0" err="1">
                <a:ln>
                  <a:noFill/>
                </a:ln>
                <a:solidFill>
                  <a:srgbClr val="213A8F"/>
                </a:solidFill>
                <a:effectLst/>
                <a:uLnTx/>
                <a:uFillTx/>
                <a:latin typeface="Arial" panose="020B0604020202020204"/>
                <a:ea typeface="+mn-ea"/>
                <a:cs typeface="+mn-cs"/>
              </a:rPr>
              <a:t>arbetsför</a:t>
            </a:r>
            <a:r>
              <a:rPr kumimoji="0" lang="fi-FI" sz="1800" b="1"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800" b="1" i="0" u="none" strike="noStrike" kern="1200" cap="none" spc="0" normalizeH="0" baseline="0" noProof="0" err="1">
                <a:ln>
                  <a:noFill/>
                </a:ln>
                <a:solidFill>
                  <a:srgbClr val="213A8F"/>
                </a:solidFill>
                <a:effectLst/>
                <a:uLnTx/>
                <a:uFillTx/>
                <a:latin typeface="Arial" panose="020B0604020202020204"/>
                <a:ea typeface="+mn-ea"/>
                <a:cs typeface="+mn-cs"/>
              </a:rPr>
              <a:t>ålder</a:t>
            </a:r>
            <a:endParaRPr kumimoji="0" lang="fi-FI" sz="1800" b="1"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12" name="TextBox 11"/>
          <p:cNvSpPr txBox="1"/>
          <p:nvPr/>
        </p:nvSpPr>
        <p:spPr>
          <a:xfrm>
            <a:off x="8529782" y="1293152"/>
            <a:ext cx="182614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err="1">
                <a:ln>
                  <a:noFill/>
                </a:ln>
                <a:solidFill>
                  <a:srgbClr val="213A8F"/>
                </a:solidFill>
                <a:effectLst/>
                <a:uLnTx/>
                <a:uFillTx/>
                <a:latin typeface="Arial" panose="020B0604020202020204"/>
                <a:ea typeface="+mn-ea"/>
                <a:cs typeface="+mn-cs"/>
              </a:rPr>
              <a:t>Äldre</a:t>
            </a:r>
            <a:r>
              <a:rPr kumimoji="0" lang="fi-FI" sz="1800" b="1"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800" b="1" i="0" u="none" strike="noStrike" kern="1200" cap="none" spc="0" normalizeH="0" baseline="0" noProof="0" err="1">
                <a:ln>
                  <a:noFill/>
                </a:ln>
                <a:solidFill>
                  <a:srgbClr val="213A8F"/>
                </a:solidFill>
                <a:effectLst/>
                <a:uLnTx/>
                <a:uFillTx/>
                <a:latin typeface="Arial" panose="020B0604020202020204"/>
                <a:ea typeface="+mn-ea"/>
                <a:cs typeface="+mn-cs"/>
              </a:rPr>
              <a:t>personer</a:t>
            </a:r>
            <a:endParaRPr kumimoji="0" lang="fi-FI" sz="1800" b="1"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13" name="Rectangle 12"/>
          <p:cNvSpPr/>
          <p:nvPr/>
        </p:nvSpPr>
        <p:spPr>
          <a:xfrm>
            <a:off x="1254583" y="1875208"/>
            <a:ext cx="3508610" cy="2955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Småbarnspedagogik</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förskoleundervisning</a:t>
            </a:r>
            <a:endParaRPr kumimoji="0" lang="fi-FI" sz="12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14" name="Rectangle 13"/>
          <p:cNvSpPr/>
          <p:nvPr/>
        </p:nvSpPr>
        <p:spPr>
          <a:xfrm>
            <a:off x="2473450" y="2220034"/>
            <a:ext cx="2789382" cy="2539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err="1">
                <a:ln>
                  <a:noFill/>
                </a:ln>
                <a:solidFill>
                  <a:srgbClr val="213A8F"/>
                </a:solidFill>
                <a:effectLst/>
                <a:uLnTx/>
                <a:uFillTx/>
                <a:latin typeface="Arial" panose="020B0604020202020204"/>
                <a:ea typeface="+mn-ea"/>
                <a:cs typeface="+mn-cs"/>
              </a:rPr>
              <a:t>Skolor</a:t>
            </a:r>
            <a:r>
              <a:rPr kumimoji="0" lang="fi-FI" sz="16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600" b="0" i="0" u="none" strike="noStrike" kern="1200" cap="none" spc="0" normalizeH="0" baseline="0" noProof="0" err="1">
                <a:ln>
                  <a:noFill/>
                </a:ln>
                <a:solidFill>
                  <a:srgbClr val="213A8F"/>
                </a:solidFill>
                <a:effectLst/>
                <a:uLnTx/>
                <a:uFillTx/>
                <a:latin typeface="Arial" panose="020B0604020202020204"/>
                <a:ea typeface="+mn-ea"/>
                <a:cs typeface="+mn-cs"/>
              </a:rPr>
              <a:t>läroanstalter</a:t>
            </a:r>
            <a:endParaRPr kumimoji="0" lang="fi-FI" sz="16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15" name="Rectangle 14"/>
          <p:cNvSpPr/>
          <p:nvPr/>
        </p:nvSpPr>
        <p:spPr>
          <a:xfrm>
            <a:off x="4644329" y="4391910"/>
            <a:ext cx="3851564" cy="2677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NTM-</a:t>
            </a: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centralen</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arbets</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och</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näringsbyrån</a:t>
            </a:r>
            <a:endParaRPr kumimoji="0" lang="fi-FI" sz="14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16" name="Rectangle 15"/>
          <p:cNvSpPr/>
          <p:nvPr/>
        </p:nvSpPr>
        <p:spPr>
          <a:xfrm>
            <a:off x="1246906" y="2894597"/>
            <a:ext cx="10937415" cy="2955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err="1">
                <a:ln>
                  <a:noFill/>
                </a:ln>
                <a:solidFill>
                  <a:srgbClr val="213A8F"/>
                </a:solidFill>
                <a:effectLst/>
                <a:uLnTx/>
                <a:uFillTx/>
                <a:latin typeface="Arial" panose="020B0604020202020204"/>
                <a:ea typeface="+mn-ea"/>
                <a:cs typeface="+mn-cs"/>
              </a:rPr>
              <a:t>Folkpensionsanstalten</a:t>
            </a:r>
            <a:endParaRPr kumimoji="0" lang="fi-FI" sz="16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17" name="Rectangle 16"/>
          <p:cNvSpPr/>
          <p:nvPr/>
        </p:nvSpPr>
        <p:spPr>
          <a:xfrm>
            <a:off x="1246907" y="3293913"/>
            <a:ext cx="10937415" cy="2539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Organisationer, föreningar, församlingar</a:t>
            </a:r>
            <a:endParaRPr kumimoji="0" lang="fi-FI" sz="16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19" name="Rectangle 18"/>
          <p:cNvSpPr/>
          <p:nvPr/>
        </p:nvSpPr>
        <p:spPr>
          <a:xfrm>
            <a:off x="1254583" y="2568046"/>
            <a:ext cx="10523168" cy="2539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213A8F"/>
                </a:solidFill>
                <a:effectLst/>
                <a:uLnTx/>
                <a:uFillTx/>
                <a:latin typeface="Arial" panose="020B0604020202020204"/>
                <a:ea typeface="+mn-ea"/>
                <a:cs typeface="+mn-cs"/>
              </a:rPr>
              <a:t>Kommunernas sysselsättningsservice, fritidsverksamhet, bibliotek, kulturservice, vuxen- och arbetarinstitut</a:t>
            </a:r>
            <a:endParaRPr kumimoji="0" lang="fi-FI" sz="14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21" name="Rectangle 19">
            <a:extLst>
              <a:ext uri="{FF2B5EF4-FFF2-40B4-BE49-F238E27FC236}">
                <a16:creationId xmlns:a16="http://schemas.microsoft.com/office/drawing/2014/main" id="{3B61D506-EC41-4C40-A820-C58BE017BC09}"/>
              </a:ext>
            </a:extLst>
          </p:cNvPr>
          <p:cNvSpPr/>
          <p:nvPr/>
        </p:nvSpPr>
        <p:spPr>
          <a:xfrm>
            <a:off x="1548590" y="5972640"/>
            <a:ext cx="7847080" cy="2539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Migrationsverket</a:t>
            </a:r>
            <a:endParaRPr kumimoji="0" lang="fi-FI" sz="16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22" name="Rectangle 19">
            <a:extLst>
              <a:ext uri="{FF2B5EF4-FFF2-40B4-BE49-F238E27FC236}">
                <a16:creationId xmlns:a16="http://schemas.microsoft.com/office/drawing/2014/main" id="{14E29CA4-A605-4D98-B751-5FE7EC157FCB}"/>
              </a:ext>
            </a:extLst>
          </p:cNvPr>
          <p:cNvSpPr/>
          <p:nvPr/>
        </p:nvSpPr>
        <p:spPr>
          <a:xfrm>
            <a:off x="1254583" y="4029526"/>
            <a:ext cx="8698392" cy="2539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Privata serviceproducenter</a:t>
            </a:r>
            <a:endParaRPr kumimoji="0" lang="fi-FI" sz="16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23" name="Rectangle 19">
            <a:extLst>
              <a:ext uri="{FF2B5EF4-FFF2-40B4-BE49-F238E27FC236}">
                <a16:creationId xmlns:a16="http://schemas.microsoft.com/office/drawing/2014/main" id="{EEB0E9B2-699D-4C91-8E07-F7623C8F6684}"/>
              </a:ext>
            </a:extLst>
          </p:cNvPr>
          <p:cNvSpPr/>
          <p:nvPr/>
        </p:nvSpPr>
        <p:spPr>
          <a:xfrm>
            <a:off x="1548590" y="5527345"/>
            <a:ext cx="9396501" cy="3619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Polisen/Brottspåföljdsmyndigheten</a:t>
            </a:r>
            <a:endParaRPr kumimoji="0" lang="fi-FI" sz="16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24" name="Rectangle 19">
            <a:extLst>
              <a:ext uri="{FF2B5EF4-FFF2-40B4-BE49-F238E27FC236}">
                <a16:creationId xmlns:a16="http://schemas.microsoft.com/office/drawing/2014/main" id="{9D8C17E9-A6BB-4D34-AB62-341250FD7AD9}"/>
              </a:ext>
            </a:extLst>
          </p:cNvPr>
          <p:cNvSpPr/>
          <p:nvPr/>
        </p:nvSpPr>
        <p:spPr>
          <a:xfrm>
            <a:off x="1254585" y="6294992"/>
            <a:ext cx="10937415" cy="3110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Övriga välfärdsområden, samarbetsområdet (Åbo) </a:t>
            </a:r>
            <a:endParaRPr kumimoji="0" lang="fi-FI" sz="16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20" name="Rectangle 15"/>
          <p:cNvSpPr/>
          <p:nvPr/>
        </p:nvSpPr>
        <p:spPr>
          <a:xfrm>
            <a:off x="1254585" y="3614545"/>
            <a:ext cx="10937415" cy="2955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400" b="0" i="0" u="none" strike="noStrike" kern="1200" cap="none" spc="0" normalizeH="0" baseline="0" noProof="0">
                <a:ln>
                  <a:noFill/>
                </a:ln>
                <a:solidFill>
                  <a:srgbClr val="213A8F"/>
                </a:solidFill>
                <a:effectLst/>
                <a:uLnTx/>
                <a:uFillTx/>
                <a:latin typeface="Arial" panose="020B0604020202020204"/>
                <a:ea typeface="+mn-ea"/>
                <a:cs typeface="+mn-cs"/>
              </a:rPr>
              <a:t>Samarbete med enheten för forskning, utveckling och innovationer: högskolor, primärvårdens enheter, kompetenscentrum</a:t>
            </a:r>
            <a:endParaRPr kumimoji="0" lang="fi-FI" sz="14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25" name="Rectangle 15"/>
          <p:cNvSpPr/>
          <p:nvPr/>
        </p:nvSpPr>
        <p:spPr>
          <a:xfrm>
            <a:off x="1254585" y="4751079"/>
            <a:ext cx="10937415" cy="2955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a:ln>
                  <a:noFill/>
                </a:ln>
                <a:solidFill>
                  <a:srgbClr val="213A8F"/>
                </a:solidFill>
                <a:effectLst/>
                <a:uLnTx/>
                <a:uFillTx/>
                <a:latin typeface="Arial" panose="020B0604020202020204"/>
                <a:ea typeface="+mn-ea"/>
                <a:cs typeface="+mn-cs"/>
              </a:rPr>
              <a:t>Regionförvaltningsverken, Tillstånds- och tillsynsverket för social- och hälsovården (</a:t>
            </a:r>
            <a:r>
              <a:rPr kumimoji="0" lang="sv-SE" sz="1600" b="0" i="0" u="none" strike="noStrike" kern="1200" cap="none" spc="0" normalizeH="0" baseline="0" noProof="0" err="1">
                <a:ln>
                  <a:noFill/>
                </a:ln>
                <a:solidFill>
                  <a:srgbClr val="213A8F"/>
                </a:solidFill>
                <a:effectLst/>
                <a:uLnTx/>
                <a:uFillTx/>
                <a:latin typeface="Arial" panose="020B0604020202020204"/>
                <a:ea typeface="+mn-ea"/>
                <a:cs typeface="+mn-cs"/>
              </a:rPr>
              <a:t>Valvira</a:t>
            </a:r>
            <a:r>
              <a:rPr kumimoji="0" lang="sv-SE" sz="1600" b="0" i="0" u="none" strike="noStrike" kern="1200" cap="none" spc="0" normalizeH="0" baseline="0" noProof="0">
                <a:ln>
                  <a:noFill/>
                </a:ln>
                <a:solidFill>
                  <a:srgbClr val="213A8F"/>
                </a:solidFill>
                <a:effectLst/>
                <a:uLnTx/>
                <a:uFillTx/>
                <a:latin typeface="Arial" panose="020B0604020202020204"/>
                <a:ea typeface="+mn-ea"/>
                <a:cs typeface="+mn-cs"/>
              </a:rPr>
              <a:t>)</a:t>
            </a:r>
            <a:endParaRPr kumimoji="0" lang="fi-FI" sz="16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26" name="Rectangle 15"/>
          <p:cNvSpPr/>
          <p:nvPr/>
        </p:nvSpPr>
        <p:spPr>
          <a:xfrm>
            <a:off x="1246176" y="5157514"/>
            <a:ext cx="10937415" cy="2955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err="1">
                <a:ln>
                  <a:noFill/>
                </a:ln>
                <a:solidFill>
                  <a:srgbClr val="213A8F"/>
                </a:solidFill>
                <a:effectLst/>
                <a:uLnTx/>
                <a:uFillTx/>
                <a:latin typeface="Arial" panose="020B0604020202020204"/>
                <a:ea typeface="+mn-ea"/>
                <a:cs typeface="+mn-cs"/>
              </a:rPr>
              <a:t>Förvaltningsdomstolen</a:t>
            </a:r>
            <a:r>
              <a:rPr kumimoji="0" lang="fi-FI" sz="16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600" b="0" i="0" u="none" strike="noStrike" kern="1200" cap="none" spc="0" normalizeH="0" baseline="0" noProof="0" err="1">
                <a:ln>
                  <a:noFill/>
                </a:ln>
                <a:solidFill>
                  <a:srgbClr val="213A8F"/>
                </a:solidFill>
                <a:effectLst/>
                <a:uLnTx/>
                <a:uFillTx/>
                <a:latin typeface="Arial" panose="020B0604020202020204"/>
                <a:ea typeface="+mn-ea"/>
                <a:cs typeface="+mn-cs"/>
              </a:rPr>
              <a:t>rättsväsendet</a:t>
            </a:r>
            <a:endParaRPr kumimoji="0" lang="fi-FI" sz="1600" b="0" i="0" u="none" strike="noStrike" kern="1200" cap="none" spc="0" normalizeH="0" baseline="0" noProof="0">
              <a:ln>
                <a:noFill/>
              </a:ln>
              <a:solidFill>
                <a:srgbClr val="213A8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801719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8590" y="467383"/>
            <a:ext cx="10043045" cy="687163"/>
          </a:xfrm>
        </p:spPr>
        <p:txBody>
          <a:bodyPr/>
          <a:lstStyle/>
          <a:p>
            <a:r>
              <a:rPr lang="fi-FI"/>
              <a:t>Yhteistyökumppanit</a:t>
            </a:r>
          </a:p>
        </p:txBody>
      </p:sp>
      <p:sp>
        <p:nvSpPr>
          <p:cNvPr id="6" name="Rectangle 5"/>
          <p:cNvSpPr/>
          <p:nvPr/>
        </p:nvSpPr>
        <p:spPr>
          <a:xfrm>
            <a:off x="1246908" y="1803156"/>
            <a:ext cx="3620655" cy="4858326"/>
          </a:xfrm>
          <a:prstGeom prst="rect">
            <a:avLst/>
          </a:prstGeom>
          <a:solidFill>
            <a:schemeClr val="tx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7" name="Rectangle 6"/>
          <p:cNvSpPr/>
          <p:nvPr/>
        </p:nvSpPr>
        <p:spPr>
          <a:xfrm>
            <a:off x="4909968" y="1801872"/>
            <a:ext cx="3620655" cy="4858325"/>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8" name="Rectangle 7"/>
          <p:cNvSpPr/>
          <p:nvPr/>
        </p:nvSpPr>
        <p:spPr>
          <a:xfrm>
            <a:off x="8571345" y="1801091"/>
            <a:ext cx="3620655" cy="485832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0" name="TextBox 9"/>
          <p:cNvSpPr txBox="1"/>
          <p:nvPr/>
        </p:nvSpPr>
        <p:spPr>
          <a:xfrm>
            <a:off x="1246909" y="1293152"/>
            <a:ext cx="273664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213A8F"/>
                </a:solidFill>
                <a:effectLst/>
                <a:uLnTx/>
                <a:uFillTx/>
                <a:latin typeface="Arial" panose="020B0604020202020204"/>
                <a:ea typeface="+mn-ea"/>
                <a:cs typeface="+mn-cs"/>
              </a:rPr>
              <a:t>Lapset, nuoret, perheet</a:t>
            </a:r>
          </a:p>
        </p:txBody>
      </p:sp>
      <p:sp>
        <p:nvSpPr>
          <p:cNvPr id="11" name="TextBox 10"/>
          <p:cNvSpPr txBox="1"/>
          <p:nvPr/>
        </p:nvSpPr>
        <p:spPr>
          <a:xfrm>
            <a:off x="4867564" y="1293152"/>
            <a:ext cx="12960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213A8F"/>
                </a:solidFill>
                <a:effectLst/>
                <a:uLnTx/>
                <a:uFillTx/>
                <a:latin typeface="Arial" panose="020B0604020202020204"/>
                <a:ea typeface="+mn-ea"/>
                <a:cs typeface="+mn-cs"/>
              </a:rPr>
              <a:t>Työikäiset</a:t>
            </a:r>
          </a:p>
        </p:txBody>
      </p:sp>
      <p:sp>
        <p:nvSpPr>
          <p:cNvPr id="12" name="TextBox 11"/>
          <p:cNvSpPr txBox="1"/>
          <p:nvPr/>
        </p:nvSpPr>
        <p:spPr>
          <a:xfrm>
            <a:off x="8529782" y="1293152"/>
            <a:ext cx="131318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213A8F"/>
                </a:solidFill>
                <a:effectLst/>
                <a:uLnTx/>
                <a:uFillTx/>
                <a:latin typeface="Arial" panose="020B0604020202020204"/>
                <a:ea typeface="+mn-ea"/>
                <a:cs typeface="+mn-cs"/>
              </a:rPr>
              <a:t>Ikäihmiset</a:t>
            </a:r>
          </a:p>
        </p:txBody>
      </p:sp>
      <p:sp>
        <p:nvSpPr>
          <p:cNvPr id="13" name="Rectangle 12"/>
          <p:cNvSpPr/>
          <p:nvPr/>
        </p:nvSpPr>
        <p:spPr>
          <a:xfrm>
            <a:off x="1254583" y="1875208"/>
            <a:ext cx="3005914" cy="295565"/>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213A8F"/>
                </a:solidFill>
                <a:effectLst/>
                <a:uLnTx/>
                <a:uFillTx/>
                <a:latin typeface="Arial" panose="020B0604020202020204"/>
                <a:ea typeface="+mn-ea"/>
                <a:cs typeface="+mn-cs"/>
              </a:rPr>
              <a:t>Varhaiskasvatus, esiopetus</a:t>
            </a:r>
          </a:p>
        </p:txBody>
      </p:sp>
      <p:sp>
        <p:nvSpPr>
          <p:cNvPr id="14" name="Rectangle 13"/>
          <p:cNvSpPr/>
          <p:nvPr/>
        </p:nvSpPr>
        <p:spPr>
          <a:xfrm>
            <a:off x="2473450" y="2220034"/>
            <a:ext cx="2789382" cy="2539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213A8F"/>
                </a:solidFill>
                <a:effectLst/>
                <a:uLnTx/>
                <a:uFillTx/>
                <a:latin typeface="Arial" panose="020B0604020202020204"/>
                <a:ea typeface="+mn-ea"/>
                <a:cs typeface="+mn-cs"/>
              </a:rPr>
              <a:t>Koulut, oppilaitokset</a:t>
            </a:r>
          </a:p>
        </p:txBody>
      </p:sp>
      <p:sp>
        <p:nvSpPr>
          <p:cNvPr id="15" name="Rectangle 14"/>
          <p:cNvSpPr/>
          <p:nvPr/>
        </p:nvSpPr>
        <p:spPr>
          <a:xfrm>
            <a:off x="4644329" y="4391910"/>
            <a:ext cx="3851564" cy="2677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213A8F"/>
                </a:solidFill>
                <a:effectLst/>
                <a:uLnTx/>
                <a:uFillTx/>
                <a:latin typeface="Arial" panose="020B0604020202020204"/>
                <a:ea typeface="+mn-ea"/>
                <a:cs typeface="+mn-cs"/>
              </a:rPr>
              <a:t>ELY-keskus Työ- ja elinkeinotoimistot</a:t>
            </a:r>
          </a:p>
        </p:txBody>
      </p:sp>
      <p:sp>
        <p:nvSpPr>
          <p:cNvPr id="16" name="Rectangle 15"/>
          <p:cNvSpPr/>
          <p:nvPr/>
        </p:nvSpPr>
        <p:spPr>
          <a:xfrm>
            <a:off x="1246906" y="2894597"/>
            <a:ext cx="10937415" cy="2955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213A8F"/>
                </a:solidFill>
                <a:effectLst/>
                <a:uLnTx/>
                <a:uFillTx/>
                <a:latin typeface="Arial" panose="020B0604020202020204"/>
                <a:ea typeface="+mn-ea"/>
                <a:cs typeface="+mn-cs"/>
              </a:rPr>
              <a:t>Kansaneläkelaitos</a:t>
            </a:r>
          </a:p>
        </p:txBody>
      </p:sp>
      <p:sp>
        <p:nvSpPr>
          <p:cNvPr id="17" name="Rectangle 16"/>
          <p:cNvSpPr/>
          <p:nvPr/>
        </p:nvSpPr>
        <p:spPr>
          <a:xfrm>
            <a:off x="1246907" y="3293913"/>
            <a:ext cx="10937415" cy="2539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Organisaatiot, </a:t>
            </a:r>
            <a:r>
              <a:rPr kumimoji="0" lang="sv-FI" sz="1600" b="0" i="0" u="none" strike="noStrike" kern="1200" cap="none" spc="0" normalizeH="0" baseline="0" noProof="0" err="1">
                <a:ln>
                  <a:noFill/>
                </a:ln>
                <a:solidFill>
                  <a:srgbClr val="213A8F"/>
                </a:solidFill>
                <a:effectLst/>
                <a:uLnTx/>
                <a:uFillTx/>
                <a:latin typeface="Arial" panose="020B0604020202020204"/>
                <a:ea typeface="+mn-ea"/>
                <a:cs typeface="+mn-cs"/>
              </a:rPr>
              <a:t>järjestöt</a:t>
            </a: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  ja </a:t>
            </a:r>
            <a:r>
              <a:rPr kumimoji="0" lang="sv-FI" sz="1600" b="0" i="0" u="none" strike="noStrike" kern="1200" cap="none" spc="0" normalizeH="0" baseline="0" noProof="0" err="1">
                <a:ln>
                  <a:noFill/>
                </a:ln>
                <a:solidFill>
                  <a:srgbClr val="213A8F"/>
                </a:solidFill>
                <a:effectLst/>
                <a:uLnTx/>
                <a:uFillTx/>
                <a:latin typeface="Arial" panose="020B0604020202020204"/>
                <a:ea typeface="+mn-ea"/>
                <a:cs typeface="+mn-cs"/>
              </a:rPr>
              <a:t>yhdistykset</a:t>
            </a: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sv-FI" sz="1600" b="0" i="0" u="none" strike="noStrike" kern="1200" cap="none" spc="0" normalizeH="0" baseline="0" noProof="0" err="1">
                <a:ln>
                  <a:noFill/>
                </a:ln>
                <a:solidFill>
                  <a:srgbClr val="213A8F"/>
                </a:solidFill>
                <a:effectLst/>
                <a:uLnTx/>
                <a:uFillTx/>
                <a:latin typeface="Arial" panose="020B0604020202020204"/>
                <a:ea typeface="+mn-ea"/>
                <a:cs typeface="+mn-cs"/>
              </a:rPr>
              <a:t>seurakunnat</a:t>
            </a:r>
            <a:endParaRPr kumimoji="0" lang="fi-FI" sz="16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19" name="Rectangle 18"/>
          <p:cNvSpPr/>
          <p:nvPr/>
        </p:nvSpPr>
        <p:spPr>
          <a:xfrm>
            <a:off x="1254583" y="2568046"/>
            <a:ext cx="10523168" cy="2539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Kuntien </a:t>
            </a:r>
            <a:r>
              <a:rPr kumimoji="0" lang="sv-FI" sz="1600" b="0" i="0" u="none" strike="noStrike" kern="1200" cap="none" spc="0" normalizeH="0" baseline="0" noProof="0" err="1">
                <a:ln>
                  <a:noFill/>
                </a:ln>
                <a:solidFill>
                  <a:srgbClr val="213A8F"/>
                </a:solidFill>
                <a:effectLst/>
                <a:uLnTx/>
                <a:uFillTx/>
                <a:latin typeface="Arial" panose="020B0604020202020204"/>
                <a:ea typeface="+mn-ea"/>
                <a:cs typeface="+mn-cs"/>
              </a:rPr>
              <a:t>työllistämispalvelut</a:t>
            </a: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sv-FI" sz="1600" b="0" i="0" u="none" strike="noStrike" kern="1200" cap="none" spc="0" normalizeH="0" baseline="0" noProof="0" err="1">
                <a:ln>
                  <a:noFill/>
                </a:ln>
                <a:solidFill>
                  <a:srgbClr val="213A8F"/>
                </a:solidFill>
                <a:effectLst/>
                <a:uLnTx/>
                <a:uFillTx/>
                <a:latin typeface="Arial" panose="020B0604020202020204"/>
                <a:ea typeface="+mn-ea"/>
                <a:cs typeface="+mn-cs"/>
              </a:rPr>
              <a:t>vapaa-aikatoiminta</a:t>
            </a: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sv-FI" sz="1600" b="0" i="0" u="none" strike="noStrike" kern="1200" cap="none" spc="0" normalizeH="0" baseline="0" noProof="0" err="1">
                <a:ln>
                  <a:noFill/>
                </a:ln>
                <a:solidFill>
                  <a:srgbClr val="213A8F"/>
                </a:solidFill>
                <a:effectLst/>
                <a:uLnTx/>
                <a:uFillTx/>
                <a:latin typeface="Arial" panose="020B0604020202020204"/>
                <a:ea typeface="+mn-ea"/>
                <a:cs typeface="+mn-cs"/>
              </a:rPr>
              <a:t>kirjasto</a:t>
            </a: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sv-FI" sz="1600" b="0" i="0" u="none" strike="noStrike" kern="1200" cap="none" spc="0" normalizeH="0" baseline="0" noProof="0" err="1">
                <a:ln>
                  <a:noFill/>
                </a:ln>
                <a:solidFill>
                  <a:srgbClr val="213A8F"/>
                </a:solidFill>
                <a:effectLst/>
                <a:uLnTx/>
                <a:uFillTx/>
                <a:latin typeface="Arial" panose="020B0604020202020204"/>
                <a:ea typeface="+mn-ea"/>
                <a:cs typeface="+mn-cs"/>
              </a:rPr>
              <a:t>kultuuripalvelut</a:t>
            </a: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sv-FI" sz="1600" b="0" i="0" u="none" strike="noStrike" kern="1200" cap="none" spc="0" normalizeH="0" baseline="0" noProof="0" err="1">
                <a:ln>
                  <a:noFill/>
                </a:ln>
                <a:solidFill>
                  <a:srgbClr val="213A8F"/>
                </a:solidFill>
                <a:effectLst/>
                <a:uLnTx/>
                <a:uFillTx/>
                <a:latin typeface="Arial" panose="020B0604020202020204"/>
                <a:ea typeface="+mn-ea"/>
                <a:cs typeface="+mn-cs"/>
              </a:rPr>
              <a:t>Aikuis</a:t>
            </a: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-ja </a:t>
            </a:r>
            <a:r>
              <a:rPr kumimoji="0" lang="sv-FI" sz="1600" b="0" i="0" u="none" strike="noStrike" kern="1200" cap="none" spc="0" normalizeH="0" baseline="0" noProof="0" err="1">
                <a:ln>
                  <a:noFill/>
                </a:ln>
                <a:solidFill>
                  <a:srgbClr val="213A8F"/>
                </a:solidFill>
                <a:effectLst/>
                <a:uLnTx/>
                <a:uFillTx/>
                <a:latin typeface="Arial" panose="020B0604020202020204"/>
                <a:ea typeface="+mn-ea"/>
                <a:cs typeface="+mn-cs"/>
              </a:rPr>
              <a:t>työnväenopistot</a:t>
            </a:r>
            <a:endParaRPr kumimoji="0" lang="fi-FI" sz="16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21" name="Rectangle 19">
            <a:extLst>
              <a:ext uri="{FF2B5EF4-FFF2-40B4-BE49-F238E27FC236}">
                <a16:creationId xmlns:a16="http://schemas.microsoft.com/office/drawing/2014/main" id="{3B61D506-EC41-4C40-A820-C58BE017BC09}"/>
              </a:ext>
            </a:extLst>
          </p:cNvPr>
          <p:cNvSpPr/>
          <p:nvPr/>
        </p:nvSpPr>
        <p:spPr>
          <a:xfrm>
            <a:off x="1548590" y="5972640"/>
            <a:ext cx="7847080" cy="2539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Maahanmuuttovirasto</a:t>
            </a:r>
            <a:endParaRPr kumimoji="0" lang="fi-FI" sz="16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22" name="Rectangle 19">
            <a:extLst>
              <a:ext uri="{FF2B5EF4-FFF2-40B4-BE49-F238E27FC236}">
                <a16:creationId xmlns:a16="http://schemas.microsoft.com/office/drawing/2014/main" id="{14E29CA4-A605-4D98-B751-5FE7EC157FCB}"/>
              </a:ext>
            </a:extLst>
          </p:cNvPr>
          <p:cNvSpPr/>
          <p:nvPr/>
        </p:nvSpPr>
        <p:spPr>
          <a:xfrm>
            <a:off x="1254583" y="4029526"/>
            <a:ext cx="8698392" cy="253969"/>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Yksityiset </a:t>
            </a:r>
            <a:r>
              <a:rPr kumimoji="0" lang="sv-FI" sz="1600" b="0" i="0" u="none" strike="noStrike" kern="1200" cap="none" spc="0" normalizeH="0" baseline="0" noProof="0" err="1">
                <a:ln>
                  <a:noFill/>
                </a:ln>
                <a:solidFill>
                  <a:srgbClr val="213A8F"/>
                </a:solidFill>
                <a:effectLst/>
                <a:uLnTx/>
                <a:uFillTx/>
                <a:latin typeface="Arial" panose="020B0604020202020204"/>
                <a:ea typeface="+mn-ea"/>
                <a:cs typeface="+mn-cs"/>
              </a:rPr>
              <a:t>palveluntuottajat</a:t>
            </a:r>
            <a:endParaRPr kumimoji="0" lang="fi-FI" sz="16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23" name="Rectangle 19">
            <a:extLst>
              <a:ext uri="{FF2B5EF4-FFF2-40B4-BE49-F238E27FC236}">
                <a16:creationId xmlns:a16="http://schemas.microsoft.com/office/drawing/2014/main" id="{EEB0E9B2-699D-4C91-8E07-F7623C8F6684}"/>
              </a:ext>
            </a:extLst>
          </p:cNvPr>
          <p:cNvSpPr/>
          <p:nvPr/>
        </p:nvSpPr>
        <p:spPr>
          <a:xfrm>
            <a:off x="1548590" y="5527345"/>
            <a:ext cx="9396501" cy="3619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err="1">
                <a:ln>
                  <a:noFill/>
                </a:ln>
                <a:solidFill>
                  <a:srgbClr val="213A8F"/>
                </a:solidFill>
                <a:effectLst/>
                <a:uLnTx/>
                <a:uFillTx/>
                <a:latin typeface="Arial" panose="020B0604020202020204"/>
                <a:ea typeface="+mn-ea"/>
                <a:cs typeface="+mn-cs"/>
              </a:rPr>
              <a:t>Poliisi</a:t>
            </a: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a:t>
            </a:r>
            <a:r>
              <a:rPr kumimoji="0" lang="sv-FI" sz="1600" b="0" i="0" u="none" strike="noStrike" kern="1200" cap="none" spc="0" normalizeH="0" baseline="0" noProof="0" err="1">
                <a:ln>
                  <a:noFill/>
                </a:ln>
                <a:solidFill>
                  <a:srgbClr val="213A8F"/>
                </a:solidFill>
                <a:effectLst/>
                <a:uLnTx/>
                <a:uFillTx/>
                <a:latin typeface="Arial" panose="020B0604020202020204"/>
                <a:ea typeface="+mn-ea"/>
                <a:cs typeface="+mn-cs"/>
              </a:rPr>
              <a:t>Rikosseuraamuslaitos</a:t>
            </a:r>
            <a:endParaRPr kumimoji="0" lang="fi-FI" sz="16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24" name="Rectangle 19">
            <a:extLst>
              <a:ext uri="{FF2B5EF4-FFF2-40B4-BE49-F238E27FC236}">
                <a16:creationId xmlns:a16="http://schemas.microsoft.com/office/drawing/2014/main" id="{9D8C17E9-A6BB-4D34-AB62-341250FD7AD9}"/>
              </a:ext>
            </a:extLst>
          </p:cNvPr>
          <p:cNvSpPr/>
          <p:nvPr/>
        </p:nvSpPr>
        <p:spPr>
          <a:xfrm>
            <a:off x="1254585" y="6294992"/>
            <a:ext cx="10937415" cy="31104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Muut </a:t>
            </a:r>
            <a:r>
              <a:rPr kumimoji="0" lang="sv-FI" sz="1600" b="0" i="0" u="none" strike="noStrike" kern="1200" cap="none" spc="0" normalizeH="0" baseline="0" noProof="0" err="1">
                <a:ln>
                  <a:noFill/>
                </a:ln>
                <a:solidFill>
                  <a:srgbClr val="213A8F"/>
                </a:solidFill>
                <a:effectLst/>
                <a:uLnTx/>
                <a:uFillTx/>
                <a:latin typeface="Arial" panose="020B0604020202020204"/>
                <a:ea typeface="+mn-ea"/>
                <a:cs typeface="+mn-cs"/>
              </a:rPr>
              <a:t>hyvinvointialueet</a:t>
            </a: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 Yta – </a:t>
            </a:r>
            <a:r>
              <a:rPr kumimoji="0" lang="sv-FI" sz="1600" b="0" i="0" u="none" strike="noStrike" kern="1200" cap="none" spc="0" normalizeH="0" baseline="0" noProof="0" err="1">
                <a:ln>
                  <a:noFill/>
                </a:ln>
                <a:solidFill>
                  <a:srgbClr val="213A8F"/>
                </a:solidFill>
                <a:effectLst/>
                <a:uLnTx/>
                <a:uFillTx/>
                <a:latin typeface="Arial" panose="020B0604020202020204"/>
                <a:ea typeface="+mn-ea"/>
                <a:cs typeface="+mn-cs"/>
              </a:rPr>
              <a:t>yhteistyöalue</a:t>
            </a: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 (Turku) </a:t>
            </a:r>
            <a:endParaRPr kumimoji="0" lang="fi-FI" sz="16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20" name="Rectangle 15"/>
          <p:cNvSpPr/>
          <p:nvPr/>
        </p:nvSpPr>
        <p:spPr>
          <a:xfrm>
            <a:off x="1254585" y="3614545"/>
            <a:ext cx="10937415" cy="2955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213A8F"/>
                </a:solidFill>
                <a:effectLst/>
                <a:uLnTx/>
                <a:uFillTx/>
                <a:latin typeface="Arial" panose="020B0604020202020204"/>
                <a:ea typeface="+mn-ea"/>
                <a:cs typeface="+mn-cs"/>
              </a:rPr>
              <a:t>TKI yhteistyö: korkeakoulut, perusterveydenhuollon </a:t>
            </a:r>
            <a:r>
              <a:rPr kumimoji="0" lang="fi-FI" sz="1600" b="0" i="0" u="none" strike="noStrike" kern="1200" cap="none" spc="0" normalizeH="0" baseline="0" noProof="0" err="1">
                <a:ln>
                  <a:noFill/>
                </a:ln>
                <a:solidFill>
                  <a:srgbClr val="213A8F"/>
                </a:solidFill>
                <a:effectLst/>
                <a:uLnTx/>
                <a:uFillTx/>
                <a:latin typeface="Arial" panose="020B0604020202020204"/>
                <a:ea typeface="+mn-ea"/>
                <a:cs typeface="+mn-cs"/>
              </a:rPr>
              <a:t>yksiköt,osaamiskeskukset</a:t>
            </a:r>
            <a:endParaRPr kumimoji="0" lang="fi-FI" sz="16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25" name="Rectangle 15"/>
          <p:cNvSpPr/>
          <p:nvPr/>
        </p:nvSpPr>
        <p:spPr>
          <a:xfrm>
            <a:off x="1254585" y="4751079"/>
            <a:ext cx="10937415" cy="2955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213A8F"/>
                </a:solidFill>
                <a:effectLst/>
                <a:uLnTx/>
                <a:uFillTx/>
                <a:latin typeface="Arial" panose="020B0604020202020204"/>
                <a:ea typeface="+mn-ea"/>
                <a:cs typeface="+mn-cs"/>
              </a:rPr>
              <a:t>Aluehallintovirastot, Valvira</a:t>
            </a:r>
          </a:p>
        </p:txBody>
      </p:sp>
      <p:sp>
        <p:nvSpPr>
          <p:cNvPr id="26" name="Rectangle 15"/>
          <p:cNvSpPr/>
          <p:nvPr/>
        </p:nvSpPr>
        <p:spPr>
          <a:xfrm>
            <a:off x="1246176" y="5157514"/>
            <a:ext cx="10937415" cy="295566"/>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213A8F"/>
                </a:solidFill>
                <a:effectLst/>
                <a:uLnTx/>
                <a:uFillTx/>
                <a:latin typeface="Arial" panose="020B0604020202020204"/>
                <a:ea typeface="+mn-ea"/>
                <a:cs typeface="+mn-cs"/>
              </a:rPr>
              <a:t>Hallinto-oikeus, muu </a:t>
            </a:r>
            <a:r>
              <a:rPr kumimoji="0" lang="sv-FI" sz="1600" b="0" i="0" u="none" strike="noStrike" kern="1200" cap="none" spc="0" normalizeH="0" baseline="0" noProof="0">
                <a:ln>
                  <a:noFill/>
                </a:ln>
                <a:solidFill>
                  <a:srgbClr val="213A8F"/>
                </a:solidFill>
                <a:effectLst/>
                <a:uLnTx/>
                <a:uFillTx/>
                <a:latin typeface="Arial" panose="020B0604020202020204"/>
                <a:ea typeface="+mn-ea"/>
                <a:cs typeface="+mn-cs"/>
              </a:rPr>
              <a:t>o</a:t>
            </a:r>
            <a:r>
              <a:rPr kumimoji="0" lang="sv-FI" sz="1600" b="0" i="0" u="none" strike="noStrike" kern="1200" cap="none" spc="0" normalizeH="0" baseline="0" noProof="0" err="1">
                <a:ln>
                  <a:noFill/>
                </a:ln>
                <a:solidFill>
                  <a:srgbClr val="213A8F"/>
                </a:solidFill>
                <a:effectLst/>
                <a:uLnTx/>
                <a:uFillTx/>
                <a:latin typeface="Arial" panose="020B0604020202020204"/>
                <a:ea typeface="+mn-ea"/>
                <a:cs typeface="+mn-cs"/>
              </a:rPr>
              <a:t>ikeuslaitos</a:t>
            </a:r>
            <a:endParaRPr kumimoji="0" lang="fi-FI" sz="1600" b="0" i="0" u="none" strike="noStrike" kern="1200" cap="none" spc="0" normalizeH="0" baseline="0" noProof="0">
              <a:ln>
                <a:noFill/>
              </a:ln>
              <a:solidFill>
                <a:srgbClr val="213A8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67517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46AF24E5-7ED6-40BD-8770-35D026883397}"/>
              </a:ext>
            </a:extLst>
          </p:cNvPr>
          <p:cNvSpPr>
            <a:spLocks noGrp="1"/>
          </p:cNvSpPr>
          <p:nvPr>
            <p:ph type="body" idx="10"/>
          </p:nvPr>
        </p:nvSpPr>
        <p:spPr/>
        <p:txBody>
          <a:bodyPr vert="horz" lIns="91440" tIns="45720" rIns="91440" bIns="45720" rtlCol="0" anchor="t">
            <a:noAutofit/>
          </a:bodyPr>
          <a:lstStyle/>
          <a:p>
            <a:r>
              <a:rPr lang="en-US">
                <a:solidFill>
                  <a:schemeClr val="bg1"/>
                </a:solidFill>
                <a:cs typeface="Arial"/>
              </a:rPr>
              <a:t>Barn, </a:t>
            </a:r>
            <a:r>
              <a:rPr lang="en-US" err="1">
                <a:solidFill>
                  <a:schemeClr val="bg1"/>
                </a:solidFill>
                <a:cs typeface="Arial"/>
              </a:rPr>
              <a:t>unga</a:t>
            </a:r>
            <a:r>
              <a:rPr lang="en-US">
                <a:solidFill>
                  <a:schemeClr val="bg1"/>
                </a:solidFill>
                <a:cs typeface="Arial"/>
              </a:rPr>
              <a:t> </a:t>
            </a:r>
            <a:r>
              <a:rPr lang="en-US" err="1">
                <a:solidFill>
                  <a:schemeClr val="bg1"/>
                </a:solidFill>
                <a:cs typeface="Arial"/>
              </a:rPr>
              <a:t>och</a:t>
            </a:r>
            <a:r>
              <a:rPr lang="en-US">
                <a:solidFill>
                  <a:schemeClr val="bg1"/>
                </a:solidFill>
                <a:cs typeface="Arial"/>
              </a:rPr>
              <a:t> </a:t>
            </a:r>
            <a:r>
              <a:rPr lang="en-US" err="1">
                <a:solidFill>
                  <a:schemeClr val="bg1"/>
                </a:solidFill>
                <a:cs typeface="Arial"/>
              </a:rPr>
              <a:t>familjer</a:t>
            </a:r>
            <a:br>
              <a:rPr lang="en-US">
                <a:solidFill>
                  <a:schemeClr val="bg1"/>
                </a:solidFill>
                <a:cs typeface="Arial"/>
              </a:rPr>
            </a:br>
            <a:r>
              <a:rPr lang="en-US" err="1">
                <a:solidFill>
                  <a:schemeClr val="accent4"/>
                </a:solidFill>
                <a:cs typeface="Arial"/>
              </a:rPr>
              <a:t>Lapset</a:t>
            </a:r>
            <a:r>
              <a:rPr lang="en-US">
                <a:solidFill>
                  <a:schemeClr val="accent4"/>
                </a:solidFill>
                <a:cs typeface="Arial"/>
              </a:rPr>
              <a:t>, </a:t>
            </a:r>
            <a:r>
              <a:rPr lang="en-US" err="1">
                <a:solidFill>
                  <a:schemeClr val="accent4"/>
                </a:solidFill>
                <a:cs typeface="Arial"/>
              </a:rPr>
              <a:t>nuoret</a:t>
            </a:r>
            <a:r>
              <a:rPr lang="en-US">
                <a:solidFill>
                  <a:schemeClr val="accent4"/>
                </a:solidFill>
                <a:cs typeface="Arial"/>
              </a:rPr>
              <a:t> ja </a:t>
            </a:r>
            <a:r>
              <a:rPr lang="en-US" err="1">
                <a:solidFill>
                  <a:schemeClr val="accent4"/>
                </a:solidFill>
                <a:cs typeface="Arial"/>
              </a:rPr>
              <a:t>perheet</a:t>
            </a:r>
            <a:endParaRPr lang="fi-FI">
              <a:solidFill>
                <a:schemeClr val="accent4"/>
              </a:solidFill>
            </a:endParaRPr>
          </a:p>
        </p:txBody>
      </p:sp>
    </p:spTree>
    <p:extLst>
      <p:ext uri="{BB962C8B-B14F-4D97-AF65-F5344CB8AC3E}">
        <p14:creationId xmlns:p14="http://schemas.microsoft.com/office/powerpoint/2010/main" val="1426161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786ADDE-B433-4C28-86BA-1D56540B1CFA}"/>
              </a:ext>
            </a:extLst>
          </p:cNvPr>
          <p:cNvSpPr>
            <a:spLocks noGrp="1"/>
          </p:cNvSpPr>
          <p:nvPr>
            <p:ph type="title"/>
          </p:nvPr>
        </p:nvSpPr>
        <p:spPr>
          <a:xfrm>
            <a:off x="1830517" y="338683"/>
            <a:ext cx="4491680" cy="906463"/>
          </a:xfrm>
        </p:spPr>
        <p:txBody>
          <a:bodyPr>
            <a:normAutofit/>
          </a:bodyPr>
          <a:lstStyle/>
          <a:p>
            <a:r>
              <a:rPr lang="fi-FI" sz="2000" err="1"/>
              <a:t>Barn</a:t>
            </a:r>
            <a:r>
              <a:rPr lang="fi-FI" sz="2000"/>
              <a:t> </a:t>
            </a:r>
            <a:r>
              <a:rPr lang="fi-FI" sz="2000" err="1"/>
              <a:t>och</a:t>
            </a:r>
            <a:r>
              <a:rPr lang="fi-FI" sz="2000"/>
              <a:t> </a:t>
            </a:r>
            <a:r>
              <a:rPr lang="fi-FI" sz="2000" err="1"/>
              <a:t>ungas</a:t>
            </a:r>
            <a:r>
              <a:rPr lang="fi-FI" sz="2000"/>
              <a:t> </a:t>
            </a:r>
            <a:r>
              <a:rPr lang="fi-FI" sz="2000" err="1"/>
              <a:t>servicebehov</a:t>
            </a:r>
            <a:r>
              <a:rPr lang="fi-FI" sz="2000"/>
              <a:t> </a:t>
            </a:r>
            <a:r>
              <a:rPr lang="fi-FI" sz="2000" err="1"/>
              <a:t>och</a:t>
            </a:r>
            <a:r>
              <a:rPr lang="fi-FI" sz="2000"/>
              <a:t> </a:t>
            </a:r>
            <a:r>
              <a:rPr lang="fi-FI" sz="2000" err="1"/>
              <a:t>service</a:t>
            </a:r>
            <a:r>
              <a:rPr lang="fi-FI" sz="2000"/>
              <a:t> – </a:t>
            </a:r>
            <a:r>
              <a:rPr lang="fi-FI" sz="2000" err="1"/>
              <a:t>mål</a:t>
            </a:r>
            <a:r>
              <a:rPr lang="fi-FI" sz="2000"/>
              <a:t> för </a:t>
            </a:r>
            <a:r>
              <a:rPr lang="fi-FI" sz="2000" err="1"/>
              <a:t>år</a:t>
            </a:r>
            <a:r>
              <a:rPr lang="fi-FI" sz="2000"/>
              <a:t> 2025</a:t>
            </a:r>
          </a:p>
        </p:txBody>
      </p:sp>
      <p:sp>
        <p:nvSpPr>
          <p:cNvPr id="3" name="Teksti">
            <a:extLst>
              <a:ext uri="{FF2B5EF4-FFF2-40B4-BE49-F238E27FC236}">
                <a16:creationId xmlns:a16="http://schemas.microsoft.com/office/drawing/2014/main" id="{E861149D-948F-4767-8E66-849F157C4F0F}"/>
              </a:ext>
            </a:extLst>
          </p:cNvPr>
          <p:cNvSpPr>
            <a:spLocks noGrp="1"/>
          </p:cNvSpPr>
          <p:nvPr>
            <p:ph sz="half" idx="1"/>
          </p:nvPr>
        </p:nvSpPr>
        <p:spPr>
          <a:xfrm>
            <a:off x="1346661" y="1559266"/>
            <a:ext cx="4893153" cy="4822216"/>
          </a:xfrm>
        </p:spPr>
        <p:txBody>
          <a:bodyPr>
            <a:noAutofit/>
          </a:bodyPr>
          <a:lstStyle/>
          <a:p>
            <a:r>
              <a:rPr lang="sv-FI" sz="1100"/>
              <a:t>Barn och unga är delaktiga i beslut som rör dem och deras behov identifieras och beaktas i all social- och hälsovårdsservice</a:t>
            </a:r>
          </a:p>
          <a:p>
            <a:r>
              <a:rPr lang="sv-FI" sz="1100"/>
              <a:t>All lagstadgad service och tidigt stöd erbjuds enligt gemensamma kriterier jämlikt och i rätt tid  inom välfärdsområdet </a:t>
            </a:r>
          </a:p>
          <a:p>
            <a:r>
              <a:rPr lang="sv-FI" sz="1100"/>
              <a:t>Barn och ungas levnadsvanor och välmående har förbättrats genom ett systematiskt, förebyggande arbete och tidiga insatser</a:t>
            </a:r>
          </a:p>
          <a:p>
            <a:pPr lvl="1"/>
            <a:r>
              <a:rPr lang="sv-FI" sz="1100"/>
              <a:t>Andelen överviktiga har minskat</a:t>
            </a:r>
          </a:p>
          <a:p>
            <a:pPr lvl="1"/>
            <a:r>
              <a:rPr lang="sv-FI" sz="1100"/>
              <a:t>Täckning för vaccinerna i nationella vaccinationsprogrammet &gt;95% </a:t>
            </a:r>
          </a:p>
          <a:p>
            <a:pPr lvl="1"/>
            <a:r>
              <a:rPr lang="fi-FI" sz="1100" err="1"/>
              <a:t>Barn</a:t>
            </a:r>
            <a:r>
              <a:rPr lang="fi-FI" sz="1100"/>
              <a:t> </a:t>
            </a:r>
            <a:r>
              <a:rPr lang="fi-FI" sz="1100" err="1"/>
              <a:t>och</a:t>
            </a:r>
            <a:r>
              <a:rPr lang="fi-FI" sz="1100"/>
              <a:t> </a:t>
            </a:r>
            <a:r>
              <a:rPr lang="fi-FI" sz="1100" err="1"/>
              <a:t>ungas</a:t>
            </a:r>
            <a:r>
              <a:rPr lang="fi-FI" sz="1100"/>
              <a:t> </a:t>
            </a:r>
            <a:r>
              <a:rPr lang="fi-FI" sz="1100" err="1"/>
              <a:t>munhälsa</a:t>
            </a:r>
            <a:r>
              <a:rPr lang="fi-FI" sz="1100"/>
              <a:t> </a:t>
            </a:r>
            <a:r>
              <a:rPr lang="fi-FI" sz="1100" err="1"/>
              <a:t>har</a:t>
            </a:r>
            <a:r>
              <a:rPr lang="fi-FI" sz="1100"/>
              <a:t> </a:t>
            </a:r>
            <a:r>
              <a:rPr lang="fi-FI" sz="1100" err="1"/>
              <a:t>förbättrats</a:t>
            </a:r>
            <a:endParaRPr lang="fi-FI" sz="1100"/>
          </a:p>
          <a:p>
            <a:pPr lvl="1"/>
            <a:r>
              <a:rPr lang="fi-FI" sz="1100" err="1"/>
              <a:t>Användning</a:t>
            </a:r>
            <a:r>
              <a:rPr lang="fi-FI" sz="1100"/>
              <a:t> av </a:t>
            </a:r>
            <a:r>
              <a:rPr lang="fi-FI" sz="1100" err="1"/>
              <a:t>alkohol</a:t>
            </a:r>
            <a:r>
              <a:rPr lang="fi-FI" sz="1100"/>
              <a:t>, </a:t>
            </a:r>
            <a:r>
              <a:rPr lang="fi-FI" sz="1100" err="1"/>
              <a:t>tobak</a:t>
            </a:r>
            <a:r>
              <a:rPr lang="fi-FI" sz="1100"/>
              <a:t> </a:t>
            </a:r>
            <a:r>
              <a:rPr lang="fi-FI" sz="1100" err="1"/>
              <a:t>och</a:t>
            </a:r>
            <a:r>
              <a:rPr lang="fi-FI" sz="1100"/>
              <a:t> </a:t>
            </a:r>
            <a:r>
              <a:rPr lang="fi-FI" sz="1100" err="1"/>
              <a:t>droger</a:t>
            </a:r>
            <a:r>
              <a:rPr lang="fi-FI" sz="1100"/>
              <a:t> </a:t>
            </a:r>
            <a:r>
              <a:rPr lang="fi-FI" sz="1100" err="1"/>
              <a:t>hos</a:t>
            </a:r>
            <a:r>
              <a:rPr lang="fi-FI" sz="1100"/>
              <a:t> </a:t>
            </a:r>
            <a:r>
              <a:rPr lang="fi-FI" sz="1100" err="1"/>
              <a:t>unga</a:t>
            </a:r>
            <a:r>
              <a:rPr lang="fi-FI" sz="1100"/>
              <a:t> </a:t>
            </a:r>
            <a:r>
              <a:rPr lang="fi-FI" sz="1100" err="1"/>
              <a:t>har</a:t>
            </a:r>
            <a:r>
              <a:rPr lang="fi-FI" sz="1100"/>
              <a:t> </a:t>
            </a:r>
            <a:r>
              <a:rPr lang="fi-FI" sz="1100" err="1"/>
              <a:t>minskat</a:t>
            </a:r>
            <a:r>
              <a:rPr lang="fi-FI" sz="1100"/>
              <a:t>, </a:t>
            </a:r>
            <a:r>
              <a:rPr lang="fi-FI" sz="1100" err="1"/>
              <a:t>likaså</a:t>
            </a:r>
            <a:r>
              <a:rPr lang="fi-FI" sz="1100"/>
              <a:t> </a:t>
            </a:r>
            <a:r>
              <a:rPr lang="fi-FI" sz="1100" err="1"/>
              <a:t>skillnaderna</a:t>
            </a:r>
            <a:r>
              <a:rPr lang="fi-FI" sz="1100"/>
              <a:t> i </a:t>
            </a:r>
            <a:r>
              <a:rPr lang="fi-FI" sz="1100" err="1"/>
              <a:t>användning</a:t>
            </a:r>
            <a:r>
              <a:rPr lang="fi-FI" sz="1100"/>
              <a:t> </a:t>
            </a:r>
            <a:r>
              <a:rPr lang="fi-FI" sz="1100" err="1"/>
              <a:t>mellan</a:t>
            </a:r>
            <a:r>
              <a:rPr lang="fi-FI" sz="1100"/>
              <a:t> de </a:t>
            </a:r>
            <a:r>
              <a:rPr lang="fi-FI" sz="1100" err="1"/>
              <a:t>som</a:t>
            </a:r>
            <a:r>
              <a:rPr lang="fi-FI" sz="1100"/>
              <a:t> </a:t>
            </a:r>
            <a:r>
              <a:rPr lang="fi-FI" sz="1100" err="1"/>
              <a:t>går</a:t>
            </a:r>
            <a:r>
              <a:rPr lang="fi-FI" sz="1100"/>
              <a:t> i </a:t>
            </a:r>
            <a:r>
              <a:rPr lang="fi-FI" sz="1100" err="1"/>
              <a:t>gymnasiet</a:t>
            </a:r>
            <a:r>
              <a:rPr lang="fi-FI" sz="1100"/>
              <a:t> </a:t>
            </a:r>
            <a:r>
              <a:rPr lang="fi-FI" sz="1100" err="1"/>
              <a:t>och</a:t>
            </a:r>
            <a:r>
              <a:rPr lang="fi-FI" sz="1100"/>
              <a:t> </a:t>
            </a:r>
            <a:r>
              <a:rPr lang="fi-FI" sz="1100" err="1"/>
              <a:t>yrkesskolor</a:t>
            </a:r>
            <a:endParaRPr lang="fi-FI" sz="1100"/>
          </a:p>
          <a:p>
            <a:pPr lvl="1"/>
            <a:r>
              <a:rPr lang="fi-FI" sz="1100" err="1"/>
              <a:t>Färre</a:t>
            </a:r>
            <a:r>
              <a:rPr lang="fi-FI" sz="1100"/>
              <a:t> </a:t>
            </a:r>
            <a:r>
              <a:rPr lang="fi-FI" sz="1100" err="1"/>
              <a:t>anger</a:t>
            </a:r>
            <a:r>
              <a:rPr lang="fi-FI" sz="1100"/>
              <a:t> </a:t>
            </a:r>
            <a:r>
              <a:rPr lang="fi-FI" sz="1100" err="1"/>
              <a:t>att</a:t>
            </a:r>
            <a:r>
              <a:rPr lang="fi-FI" sz="1100"/>
              <a:t> </a:t>
            </a:r>
            <a:r>
              <a:rPr lang="fi-FI" sz="1100" err="1"/>
              <a:t>deras</a:t>
            </a:r>
            <a:r>
              <a:rPr lang="fi-FI" sz="1100"/>
              <a:t> </a:t>
            </a:r>
            <a:r>
              <a:rPr lang="fi-FI" sz="1100" err="1"/>
              <a:t>hälsotillstånd</a:t>
            </a:r>
            <a:r>
              <a:rPr lang="fi-FI" sz="1100"/>
              <a:t> </a:t>
            </a:r>
            <a:r>
              <a:rPr lang="fi-FI" sz="1100" err="1"/>
              <a:t>är</a:t>
            </a:r>
            <a:r>
              <a:rPr lang="fi-FI" sz="1100"/>
              <a:t> </a:t>
            </a:r>
            <a:r>
              <a:rPr lang="fi-FI" sz="1100" err="1"/>
              <a:t>måttligt</a:t>
            </a:r>
            <a:r>
              <a:rPr lang="fi-FI" sz="1100"/>
              <a:t> </a:t>
            </a:r>
            <a:r>
              <a:rPr lang="fi-FI" sz="1100" err="1"/>
              <a:t>eller</a:t>
            </a:r>
            <a:r>
              <a:rPr lang="fi-FI" sz="1100"/>
              <a:t> </a:t>
            </a:r>
            <a:r>
              <a:rPr lang="fi-FI" sz="1100" err="1"/>
              <a:t>dåligt</a:t>
            </a:r>
            <a:endParaRPr lang="fi-FI" sz="1100"/>
          </a:p>
          <a:p>
            <a:pPr lvl="1"/>
            <a:r>
              <a:rPr lang="fi-FI" sz="1100" err="1"/>
              <a:t>Färre</a:t>
            </a:r>
            <a:r>
              <a:rPr lang="fi-FI" sz="1100"/>
              <a:t> </a:t>
            </a:r>
            <a:r>
              <a:rPr lang="fi-FI" sz="1100" err="1"/>
              <a:t>uppger</a:t>
            </a:r>
            <a:r>
              <a:rPr lang="fi-FI" sz="1100"/>
              <a:t> </a:t>
            </a:r>
            <a:r>
              <a:rPr lang="fi-FI" sz="1100" err="1"/>
              <a:t>att</a:t>
            </a:r>
            <a:r>
              <a:rPr lang="fi-FI" sz="1100"/>
              <a:t> de </a:t>
            </a:r>
            <a:r>
              <a:rPr lang="fi-FI" sz="1100" err="1"/>
              <a:t>har</a:t>
            </a:r>
            <a:r>
              <a:rPr lang="fi-FI" sz="1100"/>
              <a:t> </a:t>
            </a:r>
            <a:r>
              <a:rPr lang="fi-FI" sz="1100" err="1"/>
              <a:t>ångest</a:t>
            </a:r>
            <a:endParaRPr lang="fi-FI" sz="1100"/>
          </a:p>
          <a:p>
            <a:r>
              <a:rPr lang="sv-FI" sz="1100"/>
              <a:t>Socialomsorgens tjänster på grundnivå erbjuds de som behöver och behovet av placeringar inom barnskyddet har minskat </a:t>
            </a:r>
          </a:p>
          <a:p>
            <a:r>
              <a:rPr lang="sv-FI" sz="1100"/>
              <a:t>Samarbete, nya arbetsmetoder och stöd för föräldraskap gör att behovet av krävande tjänster p.g.a. psykiskt illamående och neuropsykiatriska funktionshinder hos barn och unga har minskat och högkvalitativa tjänster erbjuds åt de som behöver</a:t>
            </a:r>
          </a:p>
          <a:p>
            <a:r>
              <a:rPr lang="sv-FI" sz="1100"/>
              <a:t>Personalrekryteringen har lyckats, så att personaldimensioneringen uppfylls gällande skol- och studerandehälsa och barnskydd</a:t>
            </a:r>
          </a:p>
          <a:p>
            <a:endParaRPr lang="sv-FI" sz="1100"/>
          </a:p>
        </p:txBody>
      </p:sp>
      <p:sp>
        <p:nvSpPr>
          <p:cNvPr id="6" name="Platshållare för innehåll 5">
            <a:extLst>
              <a:ext uri="{FF2B5EF4-FFF2-40B4-BE49-F238E27FC236}">
                <a16:creationId xmlns:a16="http://schemas.microsoft.com/office/drawing/2014/main" id="{50E93116-DEDA-4BAF-A777-E21C5D34352D}"/>
              </a:ext>
            </a:extLst>
          </p:cNvPr>
          <p:cNvSpPr>
            <a:spLocks noGrp="1"/>
          </p:cNvSpPr>
          <p:nvPr>
            <p:ph sz="half" idx="10"/>
          </p:nvPr>
        </p:nvSpPr>
        <p:spPr>
          <a:xfrm>
            <a:off x="6772100" y="1388225"/>
            <a:ext cx="4921917" cy="5145579"/>
          </a:xfrm>
        </p:spPr>
        <p:txBody>
          <a:bodyPr>
            <a:noAutofit/>
          </a:bodyPr>
          <a:lstStyle/>
          <a:p>
            <a:pPr lvl="0"/>
            <a:r>
              <a:rPr lang="fi-FI" sz="1100"/>
              <a:t>Lapset ja nuoret osallistuvat heitä koskevaan päätöksentekoon ja heidän tarpeensa tunnistetaan ja otetaan huomioon kaikissa </a:t>
            </a:r>
            <a:r>
              <a:rPr lang="fi-FI" sz="1100" err="1"/>
              <a:t>sosiaali</a:t>
            </a:r>
            <a:r>
              <a:rPr lang="fi-FI" sz="1100"/>
              <a:t>- ja terveydenhuollon palveluissa.</a:t>
            </a:r>
          </a:p>
          <a:p>
            <a:pPr lvl="0"/>
            <a:r>
              <a:rPr lang="fi-FI" sz="1100"/>
              <a:t>Hyvinvointialueella tarjotaan kaikki lakisääteiset palvelut ja varhainen tuki yhdenvertaisesti ja oikea-aikaisesti yhteisien kriteerien mukaisesti. </a:t>
            </a:r>
          </a:p>
          <a:p>
            <a:pPr lvl="0"/>
            <a:r>
              <a:rPr lang="fi-FI" sz="1100"/>
              <a:t>Lasten ja nuorten elintavat ja hyvinvointi ovat parantuneet systemaattisen, ennaltaehkäisevän työn ja varhaisien toimenpiteiden kautta.</a:t>
            </a:r>
          </a:p>
          <a:p>
            <a:pPr lvl="1"/>
            <a:r>
              <a:rPr lang="fi-FI" sz="1100">
                <a:solidFill>
                  <a:schemeClr val="accent6"/>
                </a:solidFill>
              </a:rPr>
              <a:t>Ylipainon yleisyys on vähentynyt </a:t>
            </a:r>
          </a:p>
          <a:p>
            <a:pPr lvl="1"/>
            <a:r>
              <a:rPr lang="fi-FI" sz="1100">
                <a:solidFill>
                  <a:schemeClr val="accent6"/>
                </a:solidFill>
              </a:rPr>
              <a:t>Kansallisen rokotusohjelman mukainen rokotuskattavuus on &gt; 95 % </a:t>
            </a:r>
          </a:p>
          <a:p>
            <a:pPr lvl="1"/>
            <a:r>
              <a:rPr lang="fi-FI" sz="1100">
                <a:solidFill>
                  <a:schemeClr val="accent6"/>
                </a:solidFill>
              </a:rPr>
              <a:t>Lasten ja nuorten suun terveys on parempi </a:t>
            </a:r>
          </a:p>
          <a:p>
            <a:pPr lvl="1"/>
            <a:r>
              <a:rPr lang="fi-FI" sz="1100">
                <a:solidFill>
                  <a:schemeClr val="accent6"/>
                </a:solidFill>
              </a:rPr>
              <a:t>Alkoholin, tupakan ja päihteiden käyttö nuorilla on vähentynyt, kuten myös ero ammattiin opiskelevien ja lukiolaisten välillä.</a:t>
            </a:r>
          </a:p>
          <a:p>
            <a:pPr lvl="1"/>
            <a:r>
              <a:rPr lang="fi-FI" sz="1100">
                <a:solidFill>
                  <a:schemeClr val="accent6"/>
                </a:solidFill>
              </a:rPr>
              <a:t>Yhä harvemmat kokevat terveydentilansa keskinkertaiseksi tai huonoksi </a:t>
            </a:r>
          </a:p>
          <a:p>
            <a:pPr lvl="1"/>
            <a:r>
              <a:rPr lang="fi-FI" sz="1100">
                <a:solidFill>
                  <a:schemeClr val="accent6"/>
                </a:solidFill>
              </a:rPr>
              <a:t>Yhä harvemmat ilmoittavat, että he kärsivät ahdistuksesta </a:t>
            </a:r>
          </a:p>
          <a:p>
            <a:pPr lvl="0"/>
            <a:r>
              <a:rPr lang="fi-FI" sz="1100"/>
              <a:t>Sosiaalihuollon perustason palveluita tarjotaan heille, jotka niitä tarvitsevat. Lastensuojelun sijoituksien tarve on vähentynyt. </a:t>
            </a:r>
          </a:p>
          <a:p>
            <a:pPr lvl="0"/>
            <a:r>
              <a:rPr lang="fi-FI" sz="1100"/>
              <a:t>Yhteistyö, uudet työmenetelmät ja tukea vanhemmuuteen ovat vähentäneet vaativien palveluiden tarvetta mielenterveydessä. Lasten ja nuorten neuropsykiatristen häiriöiden esiintyvyys on vähentynyt ja korkeanlaatuisia palveluita tarjotaan heille, jotka niitä tarvitsevat.</a:t>
            </a:r>
          </a:p>
          <a:p>
            <a:pPr lvl="0"/>
            <a:r>
              <a:rPr lang="fi-FI" sz="1100"/>
              <a:t>Henkilöstön rekrytointi on onnistunut, henkilöstön mitoituskriteerit täytetään koulu- ja opiskeluterveydenhuollossa ja lastensuojelussa.</a:t>
            </a:r>
          </a:p>
        </p:txBody>
      </p:sp>
      <p:sp>
        <p:nvSpPr>
          <p:cNvPr id="7" name="Platshållare för text 6">
            <a:extLst>
              <a:ext uri="{FF2B5EF4-FFF2-40B4-BE49-F238E27FC236}">
                <a16:creationId xmlns:a16="http://schemas.microsoft.com/office/drawing/2014/main" id="{38BB3370-C33A-4BCF-95CB-0D2677E1CF34}"/>
              </a:ext>
            </a:extLst>
          </p:cNvPr>
          <p:cNvSpPr>
            <a:spLocks noGrp="1"/>
          </p:cNvSpPr>
          <p:nvPr>
            <p:ph type="body" idx="11"/>
          </p:nvPr>
        </p:nvSpPr>
        <p:spPr>
          <a:xfrm>
            <a:off x="6772100" y="338683"/>
            <a:ext cx="4385896" cy="1049542"/>
          </a:xfrm>
        </p:spPr>
        <p:txBody>
          <a:bodyPr>
            <a:noAutofit/>
          </a:bodyPr>
          <a:lstStyle/>
          <a:p>
            <a:r>
              <a:rPr lang="fi-FI" sz="2000"/>
              <a:t>Lasten ja nuorten palvelutarpeet ja palvelut – tavoitteet vuodelle 2025</a:t>
            </a:r>
          </a:p>
        </p:txBody>
      </p:sp>
    </p:spTree>
    <p:extLst>
      <p:ext uri="{BB962C8B-B14F-4D97-AF65-F5344CB8AC3E}">
        <p14:creationId xmlns:p14="http://schemas.microsoft.com/office/powerpoint/2010/main" val="13884792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5"/>
          <p:cNvSpPr>
            <a:spLocks noGrp="1"/>
          </p:cNvSpPr>
          <p:nvPr>
            <p:ph type="title"/>
          </p:nvPr>
        </p:nvSpPr>
        <p:spPr>
          <a:xfrm>
            <a:off x="2108715" y="2048321"/>
            <a:ext cx="8267547" cy="1940204"/>
          </a:xfrm>
        </p:spPr>
        <p:txBody>
          <a:bodyPr>
            <a:normAutofit/>
          </a:bodyPr>
          <a:lstStyle/>
          <a:p>
            <a:r>
              <a:rPr lang="fi-FI">
                <a:solidFill>
                  <a:schemeClr val="accent1"/>
                </a:solidFill>
              </a:rPr>
              <a:t>1. </a:t>
            </a:r>
            <a:r>
              <a:rPr lang="fi-FI" err="1">
                <a:solidFill>
                  <a:schemeClr val="accent1"/>
                </a:solidFill>
              </a:rPr>
              <a:t>Österbottens</a:t>
            </a:r>
            <a:r>
              <a:rPr lang="fi-FI">
                <a:solidFill>
                  <a:schemeClr val="accent1"/>
                </a:solidFill>
              </a:rPr>
              <a:t> </a:t>
            </a:r>
            <a:r>
              <a:rPr lang="fi-FI" err="1">
                <a:solidFill>
                  <a:schemeClr val="accent1"/>
                </a:solidFill>
              </a:rPr>
              <a:t>välfärdsområde</a:t>
            </a:r>
            <a:br>
              <a:rPr lang="fi-FI">
                <a:solidFill>
                  <a:schemeClr val="accent1"/>
                </a:solidFill>
              </a:rPr>
            </a:br>
            <a:r>
              <a:rPr lang="fi-FI">
                <a:solidFill>
                  <a:schemeClr val="accent6"/>
                </a:solidFill>
              </a:rPr>
              <a:t>1. Pohjanmaan hyvinvointialue</a:t>
            </a:r>
          </a:p>
        </p:txBody>
      </p:sp>
    </p:spTree>
    <p:extLst>
      <p:ext uri="{BB962C8B-B14F-4D97-AF65-F5344CB8AC3E}">
        <p14:creationId xmlns:p14="http://schemas.microsoft.com/office/powerpoint/2010/main" val="2264990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6416" y="123943"/>
            <a:ext cx="9322609" cy="687163"/>
          </a:xfrm>
        </p:spPr>
        <p:txBody>
          <a:bodyPr/>
          <a:lstStyle/>
          <a:p>
            <a:r>
              <a:rPr lang="sv-SE"/>
              <a:t>Servicestruktur: barn, unga och familjer</a:t>
            </a:r>
            <a:endParaRPr lang="fi-FI"/>
          </a:p>
        </p:txBody>
      </p:sp>
      <p:graphicFrame>
        <p:nvGraphicFramePr>
          <p:cNvPr id="14" name="Diagram 13"/>
          <p:cNvGraphicFramePr/>
          <p:nvPr>
            <p:extLst>
              <p:ext uri="{D42A27DB-BD31-4B8C-83A1-F6EECF244321}">
                <p14:modId xmlns:p14="http://schemas.microsoft.com/office/powerpoint/2010/main" val="510281835"/>
              </p:ext>
            </p:extLst>
          </p:nvPr>
        </p:nvGraphicFramePr>
        <p:xfrm>
          <a:off x="2031998" y="81110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oup 9"/>
          <p:cNvGrpSpPr/>
          <p:nvPr/>
        </p:nvGrpSpPr>
        <p:grpSpPr>
          <a:xfrm>
            <a:off x="5394418" y="2913686"/>
            <a:ext cx="1390537" cy="1213508"/>
            <a:chOff x="3352800" y="5523345"/>
            <a:chExt cx="1385455" cy="1219200"/>
          </a:xfrm>
        </p:grpSpPr>
        <p:sp>
          <p:nvSpPr>
            <p:cNvPr id="9" name="Oval 8"/>
            <p:cNvSpPr/>
            <p:nvPr/>
          </p:nvSpPr>
          <p:spPr>
            <a:xfrm>
              <a:off x="3352800" y="5523345"/>
              <a:ext cx="1385455" cy="1219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6" name="Kuva 40" descr="Mies ja lapsi">
              <a:extLst>
                <a:ext uri="{FF2B5EF4-FFF2-40B4-BE49-F238E27FC236}">
                  <a16:creationId xmlns:a16="http://schemas.microsoft.com/office/drawing/2014/main" id="{15C00279-7464-4156-A058-8EB00B56F33C}"/>
                </a:ext>
              </a:extLst>
            </p:cNvPr>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457930" y="5523345"/>
              <a:ext cx="1175194" cy="1175194"/>
            </a:xfrm>
            <a:prstGeom prst="rect">
              <a:avLst/>
            </a:prstGeom>
          </p:spPr>
        </p:pic>
      </p:grpSp>
      <p:sp>
        <p:nvSpPr>
          <p:cNvPr id="3" name="Rectangle 2"/>
          <p:cNvSpPr/>
          <p:nvPr/>
        </p:nvSpPr>
        <p:spPr>
          <a:xfrm>
            <a:off x="1423001" y="6308819"/>
            <a:ext cx="10458788" cy="427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rial" panose="020B0604020202020204"/>
                <a:ea typeface="+mn-ea"/>
                <a:cs typeface="+mn-cs"/>
              </a:rPr>
              <a:t>Egenvård, handledning och rådgivning, digitala tjänster, distanstjänster, träffpunkter</a:t>
            </a: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291736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6416" y="123943"/>
            <a:ext cx="9322609" cy="687163"/>
          </a:xfrm>
        </p:spPr>
        <p:txBody>
          <a:bodyPr/>
          <a:lstStyle/>
          <a:p>
            <a:r>
              <a:rPr lang="fi-FI"/>
              <a:t>Palvelurakenne: lapset, nuoret ja perheet</a:t>
            </a:r>
          </a:p>
        </p:txBody>
      </p:sp>
      <p:graphicFrame>
        <p:nvGraphicFramePr>
          <p:cNvPr id="14" name="Diagram 13"/>
          <p:cNvGraphicFramePr/>
          <p:nvPr>
            <p:extLst>
              <p:ext uri="{D42A27DB-BD31-4B8C-83A1-F6EECF244321}">
                <p14:modId xmlns:p14="http://schemas.microsoft.com/office/powerpoint/2010/main" val="2402743243"/>
              </p:ext>
            </p:extLst>
          </p:nvPr>
        </p:nvGraphicFramePr>
        <p:xfrm>
          <a:off x="2031998" y="81110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oup 9"/>
          <p:cNvGrpSpPr/>
          <p:nvPr/>
        </p:nvGrpSpPr>
        <p:grpSpPr>
          <a:xfrm>
            <a:off x="5394418" y="2913686"/>
            <a:ext cx="1390537" cy="1213508"/>
            <a:chOff x="3352800" y="5523345"/>
            <a:chExt cx="1385455" cy="1219200"/>
          </a:xfrm>
        </p:grpSpPr>
        <p:sp>
          <p:nvSpPr>
            <p:cNvPr id="9" name="Oval 8"/>
            <p:cNvSpPr/>
            <p:nvPr/>
          </p:nvSpPr>
          <p:spPr>
            <a:xfrm>
              <a:off x="3352800" y="5523345"/>
              <a:ext cx="1385455" cy="1219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6" name="Kuva 40" descr="Mies ja lapsi">
              <a:extLst>
                <a:ext uri="{FF2B5EF4-FFF2-40B4-BE49-F238E27FC236}">
                  <a16:creationId xmlns:a16="http://schemas.microsoft.com/office/drawing/2014/main" id="{15C00279-7464-4156-A058-8EB00B56F33C}"/>
                </a:ext>
              </a:extLst>
            </p:cNvPr>
            <p:cNvPicPr>
              <a:picLocks noChangeAspect="1"/>
            </p:cNvPicPr>
            <p:nvPr/>
          </p:nvPicPr>
          <p:blipFill>
            <a:blip r:embed="rId7">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3457930" y="5523345"/>
              <a:ext cx="1175194" cy="1175194"/>
            </a:xfrm>
            <a:prstGeom prst="rect">
              <a:avLst/>
            </a:prstGeom>
          </p:spPr>
        </p:pic>
      </p:grpSp>
      <p:sp>
        <p:nvSpPr>
          <p:cNvPr id="3" name="Rectangle 2"/>
          <p:cNvSpPr/>
          <p:nvPr/>
        </p:nvSpPr>
        <p:spPr>
          <a:xfrm>
            <a:off x="1423001" y="6308819"/>
            <a:ext cx="10458788" cy="42744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white"/>
                </a:solidFill>
                <a:effectLst/>
                <a:uLnTx/>
                <a:uFillTx/>
                <a:latin typeface="Arial" panose="020B0604020202020204"/>
                <a:ea typeface="+mn-ea"/>
                <a:cs typeface="+mn-cs"/>
              </a:rPr>
              <a:t>Omahoito, ohjaus ja neuvonta, sähköiset palvelut, etäpalvelut, kohtaamispaikat</a:t>
            </a:r>
          </a:p>
        </p:txBody>
      </p:sp>
    </p:spTree>
    <p:extLst>
      <p:ext uri="{BB962C8B-B14F-4D97-AF65-F5344CB8AC3E}">
        <p14:creationId xmlns:p14="http://schemas.microsoft.com/office/powerpoint/2010/main" val="17571053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46AF24E5-7ED6-40BD-8770-35D026883397}"/>
              </a:ext>
            </a:extLst>
          </p:cNvPr>
          <p:cNvSpPr>
            <a:spLocks noGrp="1"/>
          </p:cNvSpPr>
          <p:nvPr>
            <p:ph type="body" idx="10"/>
          </p:nvPr>
        </p:nvSpPr>
        <p:spPr/>
        <p:txBody>
          <a:bodyPr vert="horz" lIns="91440" tIns="45720" rIns="91440" bIns="45720" rtlCol="0" anchor="t">
            <a:noAutofit/>
          </a:bodyPr>
          <a:lstStyle/>
          <a:p>
            <a:r>
              <a:rPr lang="fi-FI" err="1">
                <a:solidFill>
                  <a:schemeClr val="bg1"/>
                </a:solidFill>
              </a:rPr>
              <a:t>Personer</a:t>
            </a:r>
            <a:r>
              <a:rPr lang="fi-FI">
                <a:solidFill>
                  <a:schemeClr val="bg1"/>
                </a:solidFill>
              </a:rPr>
              <a:t> i </a:t>
            </a:r>
            <a:r>
              <a:rPr lang="fi-FI" err="1">
                <a:solidFill>
                  <a:schemeClr val="bg1"/>
                </a:solidFill>
              </a:rPr>
              <a:t>arbetsför</a:t>
            </a:r>
            <a:r>
              <a:rPr lang="fi-FI">
                <a:solidFill>
                  <a:schemeClr val="bg1"/>
                </a:solidFill>
              </a:rPr>
              <a:t> </a:t>
            </a:r>
            <a:r>
              <a:rPr lang="fi-FI" err="1">
                <a:solidFill>
                  <a:schemeClr val="bg1"/>
                </a:solidFill>
              </a:rPr>
              <a:t>ålder</a:t>
            </a:r>
          </a:p>
          <a:p>
            <a:r>
              <a:rPr lang="fi-FI">
                <a:solidFill>
                  <a:schemeClr val="accent4"/>
                </a:solidFill>
              </a:rPr>
              <a:t>Työikäiset</a:t>
            </a:r>
          </a:p>
        </p:txBody>
      </p:sp>
    </p:spTree>
    <p:extLst>
      <p:ext uri="{BB962C8B-B14F-4D97-AF65-F5344CB8AC3E}">
        <p14:creationId xmlns:p14="http://schemas.microsoft.com/office/powerpoint/2010/main" val="1224689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786ADDE-B433-4C28-86BA-1D56540B1CFA}"/>
              </a:ext>
            </a:extLst>
          </p:cNvPr>
          <p:cNvSpPr>
            <a:spLocks noGrp="1"/>
          </p:cNvSpPr>
          <p:nvPr>
            <p:ph type="title"/>
          </p:nvPr>
        </p:nvSpPr>
        <p:spPr>
          <a:xfrm>
            <a:off x="6640497" y="605071"/>
            <a:ext cx="4454222" cy="684114"/>
          </a:xfrm>
        </p:spPr>
        <p:txBody>
          <a:bodyPr>
            <a:normAutofit fontScale="90000"/>
          </a:bodyPr>
          <a:lstStyle/>
          <a:p>
            <a:r>
              <a:rPr lang="fi-FI"/>
              <a:t>Työikäisten tilannekuva Pohjanmaalla 2021</a:t>
            </a:r>
          </a:p>
        </p:txBody>
      </p:sp>
      <p:sp>
        <p:nvSpPr>
          <p:cNvPr id="3" name="Sisällön paikkamerkki 2"/>
          <p:cNvSpPr>
            <a:spLocks noGrp="1"/>
          </p:cNvSpPr>
          <p:nvPr>
            <p:ph sz="half" idx="1"/>
          </p:nvPr>
        </p:nvSpPr>
        <p:spPr>
          <a:xfrm>
            <a:off x="6640497" y="1678440"/>
            <a:ext cx="5086905" cy="4313987"/>
          </a:xfrm>
        </p:spPr>
        <p:txBody>
          <a:bodyPr>
            <a:normAutofit fontScale="25000" lnSpcReduction="20000"/>
          </a:bodyPr>
          <a:lstStyle/>
          <a:p>
            <a:r>
              <a:rPr lang="fi-FI" sz="5600"/>
              <a:t>Suurin osa hyvinvointialueen työikäisestä väestöstä pystyy käyttämään sähköisesti saatavia itsehoito-ohjeita ja tarvitsee sujuvasti saatavilla olevia ja helposti   saavutettavia sosiaali- ja terveyskeskus- ja sairaala-palveluita. ​</a:t>
            </a:r>
          </a:p>
          <a:p>
            <a:r>
              <a:rPr lang="fi-FI" sz="5600"/>
              <a:t>Itsenäistymässä olevat nuoret, joilla erityisen tuen tarve ja ikääntyvien vanhempien kanssa asuvat kehitys-vammaiset henkilöt tarvitsevat itsenäistä arjenhallintaa tukevia, kuntouttavia palveluja sekä monimuotoista asumista mahdollistavia palveluratkaisuja.</a:t>
            </a:r>
          </a:p>
          <a:p>
            <a:r>
              <a:rPr lang="fi-FI" sz="5600"/>
              <a:t>Yleinen työllisyystilanne on parantunut Pohjan-maalla, mutta yli 55 vuotiaiden pitkäaikaistyöttömyys kasvanut​. Työvoiman saatavuuteen liittyvät ongelmat ovat kasvamassa. </a:t>
            </a:r>
          </a:p>
          <a:p>
            <a:r>
              <a:rPr lang="fi-FI" sz="5600"/>
              <a:t>Työ- tai virkasuhteessa oleville työikäisille on järjestetty myös työterveyspalvelut joko kuntien järjestäminä palveluina tai työantajien yksityisiltä palveluntuottajilta ostamina palveluina.</a:t>
            </a:r>
          </a:p>
          <a:p>
            <a:r>
              <a:rPr lang="fi-FI" sz="5600"/>
              <a:t>Tuki- ja liikuntaelinongelmat ovat yleisin syy alkaville yli 10 päivää kestäville sairauslomille. Työkyvyn ylläpitäminen ja työssäjaksamisen varmistaminen yhteen sovitetuilla kuntoutuksen ja sosiaali- ja terveyskeskuspalvelujen tuella ovat edellytyksenä hyvinvointialueen taloudellisen kantokyvyn ylläpitämiselle ja varmistamiselle.​​</a:t>
            </a:r>
          </a:p>
        </p:txBody>
      </p:sp>
      <p:sp>
        <p:nvSpPr>
          <p:cNvPr id="4" name="Sisällön paikkamerkki 2"/>
          <p:cNvSpPr>
            <a:spLocks noGrp="1"/>
          </p:cNvSpPr>
          <p:nvPr>
            <p:ph sz="half" idx="1"/>
          </p:nvPr>
        </p:nvSpPr>
        <p:spPr>
          <a:xfrm>
            <a:off x="1418384" y="1678440"/>
            <a:ext cx="5086905" cy="4313987"/>
          </a:xfrm>
        </p:spPr>
        <p:txBody>
          <a:bodyPr>
            <a:normAutofit fontScale="25000" lnSpcReduction="20000"/>
          </a:bodyPr>
          <a:lstStyle/>
          <a:p>
            <a:r>
              <a:rPr lang="sv-SE" sz="5600">
                <a:solidFill>
                  <a:schemeClr val="tx2"/>
                </a:solidFill>
              </a:rPr>
              <a:t>Majoriteten av välfärdsområdets befolkning i arbetsför ålder kan använda egenvårdsföreskrifter som är tillgängliga elektroniskt. De behöver smidig social- och hälso- och sjukvårdsservice som är lättillgänglig. </a:t>
            </a:r>
          </a:p>
          <a:p>
            <a:r>
              <a:rPr lang="sv-SE" sz="5600">
                <a:solidFill>
                  <a:schemeClr val="tx2"/>
                </a:solidFill>
              </a:rPr>
              <a:t>Unga som håller på att frigöra sig från hemmet och som har ett särskilt behov av stöd samt personer med funktionsnedsättning som bor med åldrande föräldrar behöver rehabiliterande service som stöder en självständig vardag. De behöver även olika servicelösningar som möjliggör mångformigt boende.</a:t>
            </a:r>
          </a:p>
          <a:p>
            <a:r>
              <a:rPr lang="sv-SE" sz="5600">
                <a:solidFill>
                  <a:schemeClr val="tx2"/>
                </a:solidFill>
              </a:rPr>
              <a:t>Sysselsättningen har generellt blivit bättre i Österbotten, men antalet långtidsarbetslösa över 55-åringar har ökat. Problemen med tillgång till arbetskraft ökar. </a:t>
            </a:r>
          </a:p>
          <a:p>
            <a:r>
              <a:rPr lang="sv-SE" sz="5600">
                <a:solidFill>
                  <a:schemeClr val="tx2"/>
                </a:solidFill>
              </a:rPr>
              <a:t>För personer i arbetsför ålder som är i ett arbets- eller tjänsteförhållande ordnas även företagshälsovård, antingen av kommunen eller så att arbetsgivaren köper tjänsten av en privat serviceproducent.</a:t>
            </a:r>
          </a:p>
          <a:p>
            <a:r>
              <a:rPr lang="sv-SE" sz="5600">
                <a:solidFill>
                  <a:schemeClr val="tx2"/>
                </a:solidFill>
              </a:rPr>
              <a:t>Problem i stöd- och rörelseorganen är den vanligaste orsaken till över 10 dagar långa sjukfrånvaron. För att välfärdsområdets ekonomiska bärkraft ska kunna upprätthållas och tryggas krävs det att arbetsförmågan upprätthålls och att orken i arbetet tryggas med hjälp av samordnade rehabiliteringstjänster och tjänster från social- och hälsocentralen.</a:t>
            </a:r>
          </a:p>
        </p:txBody>
      </p:sp>
      <p:sp>
        <p:nvSpPr>
          <p:cNvPr id="5" name="Otsikko">
            <a:extLst>
              <a:ext uri="{FF2B5EF4-FFF2-40B4-BE49-F238E27FC236}">
                <a16:creationId xmlns:a16="http://schemas.microsoft.com/office/drawing/2014/main" id="{0786ADDE-B433-4C28-86BA-1D56540B1CFA}"/>
              </a:ext>
            </a:extLst>
          </p:cNvPr>
          <p:cNvSpPr txBox="1">
            <a:spLocks/>
          </p:cNvSpPr>
          <p:nvPr/>
        </p:nvSpPr>
        <p:spPr>
          <a:xfrm>
            <a:off x="1418384" y="488693"/>
            <a:ext cx="4545663" cy="6841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accent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900" b="1" i="0" u="none" strike="noStrike" kern="1200" cap="none" spc="0" normalizeH="0" baseline="0" noProof="0" err="1">
                <a:ln>
                  <a:noFill/>
                </a:ln>
                <a:solidFill>
                  <a:srgbClr val="213A8F"/>
                </a:solidFill>
                <a:effectLst/>
                <a:uLnTx/>
                <a:uFillTx/>
                <a:latin typeface="Arial" panose="020B0604020202020204"/>
                <a:ea typeface="+mj-ea"/>
                <a:cs typeface="+mj-cs"/>
              </a:rPr>
              <a:t>Lägesbilden</a:t>
            </a:r>
            <a:r>
              <a:rPr kumimoji="0" lang="fi-FI" sz="2900" b="1" i="0" u="none" strike="noStrike" kern="1200" cap="none" spc="0" normalizeH="0" baseline="0" noProof="0">
                <a:ln>
                  <a:noFill/>
                </a:ln>
                <a:solidFill>
                  <a:srgbClr val="213A8F"/>
                </a:solidFill>
                <a:effectLst/>
                <a:uLnTx/>
                <a:uFillTx/>
                <a:latin typeface="Arial" panose="020B0604020202020204"/>
                <a:ea typeface="+mj-ea"/>
                <a:cs typeface="+mj-cs"/>
              </a:rPr>
              <a:t> för </a:t>
            </a:r>
            <a:r>
              <a:rPr kumimoji="0" lang="fi-FI" sz="2900" b="1" i="0" u="none" strike="noStrike" kern="1200" cap="none" spc="0" normalizeH="0" baseline="0" noProof="0" err="1">
                <a:ln>
                  <a:noFill/>
                </a:ln>
                <a:solidFill>
                  <a:srgbClr val="213A8F"/>
                </a:solidFill>
                <a:effectLst/>
                <a:uLnTx/>
                <a:uFillTx/>
                <a:latin typeface="Arial" panose="020B0604020202020204"/>
                <a:ea typeface="+mj-ea"/>
                <a:cs typeface="+mj-cs"/>
              </a:rPr>
              <a:t>personer</a:t>
            </a:r>
            <a:r>
              <a:rPr kumimoji="0" lang="fi-FI" sz="2900" b="1" i="0" u="none" strike="noStrike" kern="1200" cap="none" spc="0" normalizeH="0" baseline="0" noProof="0">
                <a:ln>
                  <a:noFill/>
                </a:ln>
                <a:solidFill>
                  <a:srgbClr val="213A8F"/>
                </a:solidFill>
                <a:effectLst/>
                <a:uLnTx/>
                <a:uFillTx/>
                <a:latin typeface="Arial" panose="020B0604020202020204"/>
                <a:ea typeface="+mj-ea"/>
                <a:cs typeface="+mj-cs"/>
              </a:rPr>
              <a:t> i </a:t>
            </a:r>
            <a:r>
              <a:rPr kumimoji="0" lang="fi-FI" sz="2900" b="1" i="0" u="none" strike="noStrike" kern="1200" cap="none" spc="0" normalizeH="0" baseline="0" noProof="0" err="1">
                <a:ln>
                  <a:noFill/>
                </a:ln>
                <a:solidFill>
                  <a:srgbClr val="213A8F"/>
                </a:solidFill>
                <a:effectLst/>
                <a:uLnTx/>
                <a:uFillTx/>
                <a:latin typeface="Arial" panose="020B0604020202020204"/>
                <a:ea typeface="+mj-ea"/>
                <a:cs typeface="+mj-cs"/>
              </a:rPr>
              <a:t>arbetsför</a:t>
            </a:r>
            <a:r>
              <a:rPr kumimoji="0" lang="fi-FI" sz="2900" b="1" i="0" u="none" strike="noStrike" kern="1200" cap="none" spc="0" normalizeH="0" baseline="0" noProof="0">
                <a:ln>
                  <a:noFill/>
                </a:ln>
                <a:solidFill>
                  <a:srgbClr val="213A8F"/>
                </a:solidFill>
                <a:effectLst/>
                <a:uLnTx/>
                <a:uFillTx/>
                <a:latin typeface="Arial" panose="020B0604020202020204"/>
                <a:ea typeface="+mj-ea"/>
                <a:cs typeface="+mj-cs"/>
              </a:rPr>
              <a:t> </a:t>
            </a:r>
            <a:r>
              <a:rPr kumimoji="0" lang="fi-FI" sz="2900" b="1" i="0" u="none" strike="noStrike" kern="1200" cap="none" spc="0" normalizeH="0" baseline="0" noProof="0" err="1">
                <a:ln>
                  <a:noFill/>
                </a:ln>
                <a:solidFill>
                  <a:srgbClr val="213A8F"/>
                </a:solidFill>
                <a:effectLst/>
                <a:uLnTx/>
                <a:uFillTx/>
                <a:latin typeface="Arial" panose="020B0604020202020204"/>
                <a:ea typeface="+mj-ea"/>
                <a:cs typeface="+mj-cs"/>
              </a:rPr>
              <a:t>ålder</a:t>
            </a:r>
            <a:r>
              <a:rPr kumimoji="0" lang="fi-FI" sz="2900" b="1" i="0" u="none" strike="noStrike" kern="1200" cap="none" spc="0" normalizeH="0" baseline="0" noProof="0">
                <a:ln>
                  <a:noFill/>
                </a:ln>
                <a:solidFill>
                  <a:srgbClr val="213A8F"/>
                </a:solidFill>
                <a:effectLst/>
                <a:uLnTx/>
                <a:uFillTx/>
                <a:latin typeface="Arial" panose="020B0604020202020204"/>
                <a:ea typeface="+mj-ea"/>
                <a:cs typeface="+mj-cs"/>
              </a:rPr>
              <a:t> i </a:t>
            </a:r>
            <a:r>
              <a:rPr kumimoji="0" lang="fi-FI" sz="2900" b="1" i="0" u="none" strike="noStrike" kern="1200" cap="none" spc="0" normalizeH="0" baseline="0" noProof="0" err="1">
                <a:ln>
                  <a:noFill/>
                </a:ln>
                <a:solidFill>
                  <a:srgbClr val="213A8F"/>
                </a:solidFill>
                <a:effectLst/>
                <a:uLnTx/>
                <a:uFillTx/>
                <a:latin typeface="Arial" panose="020B0604020202020204"/>
                <a:ea typeface="+mj-ea"/>
                <a:cs typeface="+mj-cs"/>
              </a:rPr>
              <a:t>Österbotten</a:t>
            </a:r>
            <a:r>
              <a:rPr kumimoji="0" lang="fi-FI" sz="2900" b="1" i="0" u="none" strike="noStrike" kern="1200" cap="none" spc="0" normalizeH="0" baseline="0" noProof="0">
                <a:ln>
                  <a:noFill/>
                </a:ln>
                <a:solidFill>
                  <a:srgbClr val="213A8F"/>
                </a:solidFill>
                <a:effectLst/>
                <a:uLnTx/>
                <a:uFillTx/>
                <a:latin typeface="Arial" panose="020B0604020202020204"/>
                <a:ea typeface="+mj-ea"/>
                <a:cs typeface="+mj-cs"/>
              </a:rPr>
              <a:t> 2021</a:t>
            </a:r>
            <a:endParaRPr kumimoji="0" lang="fi-FI" sz="2900" b="1" i="0" u="none" strike="noStrike" kern="1200" cap="none" spc="0" normalizeH="0" baseline="0" noProof="0">
              <a:ln>
                <a:noFill/>
              </a:ln>
              <a:solidFill>
                <a:srgbClr val="00A174"/>
              </a:solidFill>
              <a:effectLst/>
              <a:uLnTx/>
              <a:uFillTx/>
              <a:latin typeface="Arial" panose="020B0604020202020204"/>
              <a:ea typeface="+mj-ea"/>
              <a:cs typeface="+mj-cs"/>
            </a:endParaRPr>
          </a:p>
        </p:txBody>
      </p:sp>
    </p:spTree>
    <p:extLst>
      <p:ext uri="{BB962C8B-B14F-4D97-AF65-F5344CB8AC3E}">
        <p14:creationId xmlns:p14="http://schemas.microsoft.com/office/powerpoint/2010/main" val="5696667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
            <a:extLst>
              <a:ext uri="{FF2B5EF4-FFF2-40B4-BE49-F238E27FC236}">
                <a16:creationId xmlns:a16="http://schemas.microsoft.com/office/drawing/2014/main" id="{E861149D-948F-4767-8E66-849F157C4F0F}"/>
              </a:ext>
            </a:extLst>
          </p:cNvPr>
          <p:cNvSpPr>
            <a:spLocks noGrp="1"/>
          </p:cNvSpPr>
          <p:nvPr>
            <p:ph sz="half" idx="1"/>
          </p:nvPr>
        </p:nvSpPr>
        <p:spPr>
          <a:xfrm>
            <a:off x="6631620" y="1844013"/>
            <a:ext cx="5209148" cy="4024128"/>
          </a:xfrm>
        </p:spPr>
        <p:txBody>
          <a:bodyPr>
            <a:noAutofit/>
          </a:bodyPr>
          <a:lstStyle/>
          <a:p>
            <a:pPr fontAlgn="base"/>
            <a:r>
              <a:rPr lang="fi-FI" sz="1400"/>
              <a:t>Vammaispalveluiden saatavuus vaihtelee hyvinvointi-kuntayhtymän alueella. Erityishuoltopiirin kuntayhtymien palveluissa käytetään erilaista asiakkaan toimintakyvyn arvioinnin menetelmiä. ​</a:t>
            </a:r>
          </a:p>
          <a:p>
            <a:pPr fontAlgn="base"/>
            <a:r>
              <a:rPr lang="fi-FI" sz="1400"/>
              <a:t>Työikäisillä palvelutarpeet voivat liittyvät äkillisiin kriisitilanteisiin (esim. työttömyys, parisuhde-erot, vakava sairastuminen, vammautuminen) tai on  päihteiden ongelmakäyttöä, muita riippuvuusongelmia  sekä mielenterveyteen liittyviä ongelmia​</a:t>
            </a:r>
          </a:p>
          <a:p>
            <a:pPr fontAlgn="base"/>
            <a:r>
              <a:rPr lang="fi-FI" sz="1400"/>
              <a:t>Mielenterveys-, päihde- ja riippuvuushoitojen tarve on kasvanut. Näiden ongelmien myötä kasvavat myös taloudelliset ja arjenhallinnanongelmat. Aikuisväestön  moniongelmaisuus on myös kasvanut. </a:t>
            </a:r>
            <a:r>
              <a:rPr lang="en-US" sz="1400"/>
              <a:t>​</a:t>
            </a:r>
          </a:p>
          <a:p>
            <a:r>
              <a:rPr lang="fi-FI" sz="1400"/>
              <a:t>Psykiatrian palveluissa virkasuhteisten erikoislääkärien määrä on riittämätön, mikä vaikuttaa myös työikäisten mielenterveyspalvelujen kehittämiseen, palvelun ja hoidon jatkuvuuteen ja itse palvelujärjestelmän kokonaisuutena. </a:t>
            </a:r>
          </a:p>
        </p:txBody>
      </p:sp>
      <p:sp>
        <p:nvSpPr>
          <p:cNvPr id="5" name="Teksti">
            <a:extLst>
              <a:ext uri="{FF2B5EF4-FFF2-40B4-BE49-F238E27FC236}">
                <a16:creationId xmlns:a16="http://schemas.microsoft.com/office/drawing/2014/main" id="{E861149D-948F-4767-8E66-849F157C4F0F}"/>
              </a:ext>
            </a:extLst>
          </p:cNvPr>
          <p:cNvSpPr>
            <a:spLocks noGrp="1"/>
          </p:cNvSpPr>
          <p:nvPr>
            <p:ph sz="half" idx="1"/>
          </p:nvPr>
        </p:nvSpPr>
        <p:spPr>
          <a:xfrm>
            <a:off x="1305933" y="1904973"/>
            <a:ext cx="4820547" cy="4024128"/>
          </a:xfrm>
        </p:spPr>
        <p:txBody>
          <a:bodyPr>
            <a:noAutofit/>
          </a:bodyPr>
          <a:lstStyle/>
          <a:p>
            <a:pPr fontAlgn="base"/>
            <a:r>
              <a:rPr lang="sv-SE" sz="1400">
                <a:solidFill>
                  <a:schemeClr val="tx2"/>
                </a:solidFill>
              </a:rPr>
              <a:t>Tillgången till service för personer med funktionsnedsättning varierar i samkommunens område.  I servicen som erbjuds av samkommunerna för specialomsorgsdistrikten används olika metoder för att bedöma kundens funktionsförmåga. </a:t>
            </a:r>
          </a:p>
          <a:p>
            <a:pPr fontAlgn="base"/>
            <a:r>
              <a:rPr lang="sv-SE" sz="1400">
                <a:solidFill>
                  <a:schemeClr val="tx2"/>
                </a:solidFill>
              </a:rPr>
              <a:t>Servicebehoven för personer i arbetsför ålder kan uppstå till följd av plötsliga krissituationer (t.ex. arbetslöshet, separation, allvarligt insjuknande, får en funktionsnedsättning) eller till följd av missbruk, andra beroendeproblem eller psykisk ohälsa.</a:t>
            </a:r>
          </a:p>
          <a:p>
            <a:pPr fontAlgn="base"/>
            <a:r>
              <a:rPr lang="sv-SE" sz="1400">
                <a:solidFill>
                  <a:schemeClr val="tx2"/>
                </a:solidFill>
              </a:rPr>
              <a:t>Behovet av behandling av psykisk ohälsa, missbruk och beroende har vuxit. I takt med att dessa problem ökar gör även de ekonomiska problemen och problemen med att hantera vardagen det. Mängden vuxna med multiproblem har också ökat. </a:t>
            </a:r>
          </a:p>
          <a:p>
            <a:pPr fontAlgn="base"/>
            <a:r>
              <a:rPr lang="sv-SE" sz="1400">
                <a:solidFill>
                  <a:schemeClr val="tx2"/>
                </a:solidFill>
              </a:rPr>
              <a:t>Inom psykiatrin är antalet läkare i tjänsteförhållande för litet, vilket också påverkar utvecklingen av mentalvårdsservicen för personer i arbetsför ålder, kontinuiteten i servicen och vården och även själva servicesystemet som helhet. </a:t>
            </a:r>
          </a:p>
        </p:txBody>
      </p:sp>
      <p:sp>
        <p:nvSpPr>
          <p:cNvPr id="6" name="Otsikko">
            <a:extLst>
              <a:ext uri="{FF2B5EF4-FFF2-40B4-BE49-F238E27FC236}">
                <a16:creationId xmlns:a16="http://schemas.microsoft.com/office/drawing/2014/main" id="{0786ADDE-B433-4C28-86BA-1D56540B1CFA}"/>
              </a:ext>
            </a:extLst>
          </p:cNvPr>
          <p:cNvSpPr>
            <a:spLocks noGrp="1"/>
          </p:cNvSpPr>
          <p:nvPr>
            <p:ph type="title"/>
          </p:nvPr>
        </p:nvSpPr>
        <p:spPr>
          <a:xfrm>
            <a:off x="6640497" y="605071"/>
            <a:ext cx="4454222" cy="684114"/>
          </a:xfrm>
        </p:spPr>
        <p:txBody>
          <a:bodyPr>
            <a:normAutofit fontScale="90000"/>
          </a:bodyPr>
          <a:lstStyle/>
          <a:p>
            <a:r>
              <a:rPr lang="fi-FI"/>
              <a:t>Työikäisten tilannekuva Pohjanmaalla 2021</a:t>
            </a:r>
          </a:p>
        </p:txBody>
      </p:sp>
      <p:sp>
        <p:nvSpPr>
          <p:cNvPr id="7" name="Otsikko">
            <a:extLst>
              <a:ext uri="{FF2B5EF4-FFF2-40B4-BE49-F238E27FC236}">
                <a16:creationId xmlns:a16="http://schemas.microsoft.com/office/drawing/2014/main" id="{0786ADDE-B433-4C28-86BA-1D56540B1CFA}"/>
              </a:ext>
            </a:extLst>
          </p:cNvPr>
          <p:cNvSpPr txBox="1">
            <a:spLocks/>
          </p:cNvSpPr>
          <p:nvPr/>
        </p:nvSpPr>
        <p:spPr>
          <a:xfrm>
            <a:off x="1418384" y="488693"/>
            <a:ext cx="4545663" cy="68411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accent5"/>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i-FI" sz="2900" b="1" i="0" u="none" strike="noStrike" kern="1200" cap="none" spc="0" normalizeH="0" baseline="0" noProof="0" err="1">
                <a:ln>
                  <a:noFill/>
                </a:ln>
                <a:solidFill>
                  <a:srgbClr val="213A8F"/>
                </a:solidFill>
                <a:effectLst/>
                <a:uLnTx/>
                <a:uFillTx/>
                <a:latin typeface="Arial" panose="020B0604020202020204"/>
                <a:ea typeface="+mj-ea"/>
                <a:cs typeface="+mj-cs"/>
              </a:rPr>
              <a:t>Lägesbilden</a:t>
            </a:r>
            <a:r>
              <a:rPr kumimoji="0" lang="fi-FI" sz="2900" b="1" i="0" u="none" strike="noStrike" kern="1200" cap="none" spc="0" normalizeH="0" baseline="0" noProof="0">
                <a:ln>
                  <a:noFill/>
                </a:ln>
                <a:solidFill>
                  <a:srgbClr val="213A8F"/>
                </a:solidFill>
                <a:effectLst/>
                <a:uLnTx/>
                <a:uFillTx/>
                <a:latin typeface="Arial" panose="020B0604020202020204"/>
                <a:ea typeface="+mj-ea"/>
                <a:cs typeface="+mj-cs"/>
              </a:rPr>
              <a:t> för </a:t>
            </a:r>
            <a:r>
              <a:rPr kumimoji="0" lang="fi-FI" sz="2900" b="1" i="0" u="none" strike="noStrike" kern="1200" cap="none" spc="0" normalizeH="0" baseline="0" noProof="0" err="1">
                <a:ln>
                  <a:noFill/>
                </a:ln>
                <a:solidFill>
                  <a:srgbClr val="213A8F"/>
                </a:solidFill>
                <a:effectLst/>
                <a:uLnTx/>
                <a:uFillTx/>
                <a:latin typeface="Arial" panose="020B0604020202020204"/>
                <a:ea typeface="+mj-ea"/>
                <a:cs typeface="+mj-cs"/>
              </a:rPr>
              <a:t>personer</a:t>
            </a:r>
            <a:r>
              <a:rPr kumimoji="0" lang="fi-FI" sz="2900" b="1" i="0" u="none" strike="noStrike" kern="1200" cap="none" spc="0" normalizeH="0" baseline="0" noProof="0">
                <a:ln>
                  <a:noFill/>
                </a:ln>
                <a:solidFill>
                  <a:srgbClr val="213A8F"/>
                </a:solidFill>
                <a:effectLst/>
                <a:uLnTx/>
                <a:uFillTx/>
                <a:latin typeface="Arial" panose="020B0604020202020204"/>
                <a:ea typeface="+mj-ea"/>
                <a:cs typeface="+mj-cs"/>
              </a:rPr>
              <a:t> i </a:t>
            </a:r>
            <a:r>
              <a:rPr kumimoji="0" lang="fi-FI" sz="2900" b="1" i="0" u="none" strike="noStrike" kern="1200" cap="none" spc="0" normalizeH="0" baseline="0" noProof="0" err="1">
                <a:ln>
                  <a:noFill/>
                </a:ln>
                <a:solidFill>
                  <a:srgbClr val="213A8F"/>
                </a:solidFill>
                <a:effectLst/>
                <a:uLnTx/>
                <a:uFillTx/>
                <a:latin typeface="Arial" panose="020B0604020202020204"/>
                <a:ea typeface="+mj-ea"/>
                <a:cs typeface="+mj-cs"/>
              </a:rPr>
              <a:t>arbetsför</a:t>
            </a:r>
            <a:r>
              <a:rPr kumimoji="0" lang="fi-FI" sz="2900" b="1" i="0" u="none" strike="noStrike" kern="1200" cap="none" spc="0" normalizeH="0" baseline="0" noProof="0">
                <a:ln>
                  <a:noFill/>
                </a:ln>
                <a:solidFill>
                  <a:srgbClr val="213A8F"/>
                </a:solidFill>
                <a:effectLst/>
                <a:uLnTx/>
                <a:uFillTx/>
                <a:latin typeface="Arial" panose="020B0604020202020204"/>
                <a:ea typeface="+mj-ea"/>
                <a:cs typeface="+mj-cs"/>
              </a:rPr>
              <a:t> </a:t>
            </a:r>
            <a:r>
              <a:rPr kumimoji="0" lang="fi-FI" sz="2900" b="1" i="0" u="none" strike="noStrike" kern="1200" cap="none" spc="0" normalizeH="0" baseline="0" noProof="0" err="1">
                <a:ln>
                  <a:noFill/>
                </a:ln>
                <a:solidFill>
                  <a:srgbClr val="213A8F"/>
                </a:solidFill>
                <a:effectLst/>
                <a:uLnTx/>
                <a:uFillTx/>
                <a:latin typeface="Arial" panose="020B0604020202020204"/>
                <a:ea typeface="+mj-ea"/>
                <a:cs typeface="+mj-cs"/>
              </a:rPr>
              <a:t>ålder</a:t>
            </a:r>
            <a:r>
              <a:rPr kumimoji="0" lang="fi-FI" sz="2900" b="1" i="0" u="none" strike="noStrike" kern="1200" cap="none" spc="0" normalizeH="0" baseline="0" noProof="0">
                <a:ln>
                  <a:noFill/>
                </a:ln>
                <a:solidFill>
                  <a:srgbClr val="213A8F"/>
                </a:solidFill>
                <a:effectLst/>
                <a:uLnTx/>
                <a:uFillTx/>
                <a:latin typeface="Arial" panose="020B0604020202020204"/>
                <a:ea typeface="+mj-ea"/>
                <a:cs typeface="+mj-cs"/>
              </a:rPr>
              <a:t> i </a:t>
            </a:r>
            <a:r>
              <a:rPr kumimoji="0" lang="fi-FI" sz="2900" b="1" i="0" u="none" strike="noStrike" kern="1200" cap="none" spc="0" normalizeH="0" baseline="0" noProof="0" err="1">
                <a:ln>
                  <a:noFill/>
                </a:ln>
                <a:solidFill>
                  <a:srgbClr val="213A8F"/>
                </a:solidFill>
                <a:effectLst/>
                <a:uLnTx/>
                <a:uFillTx/>
                <a:latin typeface="Arial" panose="020B0604020202020204"/>
                <a:ea typeface="+mj-ea"/>
                <a:cs typeface="+mj-cs"/>
              </a:rPr>
              <a:t>Österbotten</a:t>
            </a:r>
            <a:r>
              <a:rPr kumimoji="0" lang="fi-FI" sz="2900" b="1" i="0" u="none" strike="noStrike" kern="1200" cap="none" spc="0" normalizeH="0" baseline="0" noProof="0">
                <a:ln>
                  <a:noFill/>
                </a:ln>
                <a:solidFill>
                  <a:srgbClr val="213A8F"/>
                </a:solidFill>
                <a:effectLst/>
                <a:uLnTx/>
                <a:uFillTx/>
                <a:latin typeface="Arial" panose="020B0604020202020204"/>
                <a:ea typeface="+mj-ea"/>
                <a:cs typeface="+mj-cs"/>
              </a:rPr>
              <a:t> 2021</a:t>
            </a:r>
            <a:endParaRPr kumimoji="0" lang="fi-FI" sz="2900" b="1" i="0" u="none" strike="noStrike" kern="1200" cap="none" spc="0" normalizeH="0" baseline="0" noProof="0">
              <a:ln>
                <a:noFill/>
              </a:ln>
              <a:solidFill>
                <a:srgbClr val="00A174"/>
              </a:solidFill>
              <a:effectLst/>
              <a:uLnTx/>
              <a:uFillTx/>
              <a:latin typeface="Arial" panose="020B0604020202020204"/>
              <a:ea typeface="+mj-ea"/>
              <a:cs typeface="+mj-cs"/>
            </a:endParaRPr>
          </a:p>
        </p:txBody>
      </p:sp>
    </p:spTree>
    <p:extLst>
      <p:ext uri="{BB962C8B-B14F-4D97-AF65-F5344CB8AC3E}">
        <p14:creationId xmlns:p14="http://schemas.microsoft.com/office/powerpoint/2010/main" val="400033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786ADDE-B433-4C28-86BA-1D56540B1CFA}"/>
              </a:ext>
            </a:extLst>
          </p:cNvPr>
          <p:cNvSpPr>
            <a:spLocks noGrp="1"/>
          </p:cNvSpPr>
          <p:nvPr>
            <p:ph type="title"/>
          </p:nvPr>
        </p:nvSpPr>
        <p:spPr>
          <a:xfrm>
            <a:off x="1418384" y="118709"/>
            <a:ext cx="9676335" cy="684114"/>
          </a:xfrm>
        </p:spPr>
        <p:txBody>
          <a:bodyPr>
            <a:noAutofit/>
          </a:bodyPr>
          <a:lstStyle/>
          <a:p>
            <a:r>
              <a:rPr lang="sv-SE" sz="2400">
                <a:solidFill>
                  <a:schemeClr val="tx1"/>
                </a:solidFill>
              </a:rPr>
              <a:t>Servicebehov och service för personer i arbetsför ålder – mål för år 2025</a:t>
            </a:r>
            <a:endParaRPr lang="fi-FI" sz="2400">
              <a:solidFill>
                <a:schemeClr val="tx1"/>
              </a:solidFill>
            </a:endParaRPr>
          </a:p>
        </p:txBody>
      </p:sp>
      <p:graphicFrame>
        <p:nvGraphicFramePr>
          <p:cNvPr id="6" name="Taulukko 5"/>
          <p:cNvGraphicFramePr>
            <a:graphicFrameLocks noGrp="1"/>
          </p:cNvGraphicFramePr>
          <p:nvPr/>
        </p:nvGraphicFramePr>
        <p:xfrm>
          <a:off x="1418382" y="802823"/>
          <a:ext cx="10452192" cy="5838072"/>
        </p:xfrm>
        <a:graphic>
          <a:graphicData uri="http://schemas.openxmlformats.org/drawingml/2006/table">
            <a:tbl>
              <a:tblPr firstRow="1" bandRow="1">
                <a:tableStyleId>{2D5ABB26-0587-4C30-8999-92F81FD0307C}</a:tableStyleId>
              </a:tblPr>
              <a:tblGrid>
                <a:gridCol w="5226096">
                  <a:extLst>
                    <a:ext uri="{9D8B030D-6E8A-4147-A177-3AD203B41FA5}">
                      <a16:colId xmlns:a16="http://schemas.microsoft.com/office/drawing/2014/main" val="3384990339"/>
                    </a:ext>
                  </a:extLst>
                </a:gridCol>
                <a:gridCol w="5226096">
                  <a:extLst>
                    <a:ext uri="{9D8B030D-6E8A-4147-A177-3AD203B41FA5}">
                      <a16:colId xmlns:a16="http://schemas.microsoft.com/office/drawing/2014/main" val="3750218155"/>
                    </a:ext>
                  </a:extLst>
                </a:gridCol>
              </a:tblGrid>
              <a:tr h="251733">
                <a:tc>
                  <a:txBody>
                    <a:bodyPr/>
                    <a:lstStyle/>
                    <a:p>
                      <a:r>
                        <a:rPr lang="fi-FI" sz="1200" b="1" err="1">
                          <a:solidFill>
                            <a:schemeClr val="tx2"/>
                          </a:solidFill>
                        </a:rPr>
                        <a:t>Behov</a:t>
                      </a:r>
                      <a:endParaRPr lang="fi-FI" sz="1200" b="1">
                        <a:solidFill>
                          <a:schemeClr val="tx2"/>
                        </a:solidFill>
                      </a:endParaRPr>
                    </a:p>
                  </a:txBody>
                  <a:tcPr>
                    <a:lnB w="12700" cap="flat" cmpd="sng" algn="ctr">
                      <a:solidFill>
                        <a:schemeClr val="tx1"/>
                      </a:solidFill>
                      <a:prstDash val="solid"/>
                      <a:round/>
                      <a:headEnd type="none" w="med" len="med"/>
                      <a:tailEnd type="none" w="med" len="med"/>
                    </a:lnB>
                  </a:tcPr>
                </a:tc>
                <a:tc>
                  <a:txBody>
                    <a:bodyPr/>
                    <a:lstStyle/>
                    <a:p>
                      <a:r>
                        <a:rPr lang="fi-FI" sz="1200" b="1" err="1">
                          <a:solidFill>
                            <a:schemeClr val="tx2"/>
                          </a:solidFill>
                        </a:rPr>
                        <a:t>Mål</a:t>
                      </a:r>
                      <a:endParaRPr lang="fi-FI" sz="1200" b="1">
                        <a:solidFill>
                          <a:schemeClr val="tx2"/>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7001924"/>
                  </a:ext>
                </a:extLst>
              </a:tr>
              <a:tr h="266385">
                <a:tc>
                  <a:txBody>
                    <a:bodyPr/>
                    <a:lstStyle/>
                    <a:p>
                      <a:pPr>
                        <a:lnSpc>
                          <a:spcPct val="107000"/>
                        </a:lnSpc>
                        <a:spcAft>
                          <a:spcPts val="800"/>
                        </a:spcAft>
                      </a:pPr>
                      <a:r>
                        <a:rPr lang="fi-FI" sz="1100" b="1" err="1">
                          <a:effectLst/>
                          <a:latin typeface="+mj-lt"/>
                          <a:ea typeface="Calibri" panose="020F0502020204030204" pitchFamily="34" charset="0"/>
                          <a:cs typeface="Times New Roman" panose="02020603050405020304" pitchFamily="18" charset="0"/>
                        </a:rPr>
                        <a:t>Samlad</a:t>
                      </a:r>
                      <a:r>
                        <a:rPr lang="fi-FI" sz="1100" b="1">
                          <a:effectLst/>
                          <a:latin typeface="+mj-lt"/>
                          <a:ea typeface="Calibri" panose="020F0502020204030204" pitchFamily="34" charset="0"/>
                          <a:cs typeface="Times New Roman" panose="02020603050405020304" pitchFamily="18" charset="0"/>
                        </a:rPr>
                        <a:t> </a:t>
                      </a:r>
                      <a:r>
                        <a:rPr lang="fi-FI" sz="1100" b="1" err="1">
                          <a:effectLst/>
                          <a:latin typeface="+mj-lt"/>
                          <a:ea typeface="Calibri" panose="020F0502020204030204" pitchFamily="34" charset="0"/>
                          <a:cs typeface="Times New Roman" panose="02020603050405020304" pitchFamily="18" charset="0"/>
                        </a:rPr>
                        <a:t>social</a:t>
                      </a:r>
                      <a:r>
                        <a:rPr lang="fi-FI" sz="1100" b="1">
                          <a:effectLst/>
                          <a:latin typeface="+mj-lt"/>
                          <a:ea typeface="Calibri" panose="020F0502020204030204" pitchFamily="34" charset="0"/>
                          <a:cs typeface="Times New Roman" panose="02020603050405020304" pitchFamily="18" charset="0"/>
                        </a:rPr>
                        <a:t>- </a:t>
                      </a:r>
                      <a:r>
                        <a:rPr lang="fi-FI" sz="1100" b="1" err="1">
                          <a:effectLst/>
                          <a:latin typeface="+mj-lt"/>
                          <a:ea typeface="Calibri" panose="020F0502020204030204" pitchFamily="34" charset="0"/>
                          <a:cs typeface="Times New Roman" panose="02020603050405020304" pitchFamily="18" charset="0"/>
                        </a:rPr>
                        <a:t>och</a:t>
                      </a:r>
                      <a:r>
                        <a:rPr lang="fi-FI" sz="1100" b="1">
                          <a:effectLst/>
                          <a:latin typeface="+mj-lt"/>
                          <a:ea typeface="Calibri" panose="020F0502020204030204" pitchFamily="34" charset="0"/>
                          <a:cs typeface="Times New Roman" panose="02020603050405020304" pitchFamily="18" charset="0"/>
                        </a:rPr>
                        <a:t> </a:t>
                      </a:r>
                      <a:r>
                        <a:rPr lang="fi-FI" sz="1100" b="1" err="1">
                          <a:effectLst/>
                          <a:latin typeface="+mj-lt"/>
                          <a:ea typeface="Calibri" panose="020F0502020204030204" pitchFamily="34" charset="0"/>
                          <a:cs typeface="Times New Roman" panose="02020603050405020304" pitchFamily="18" charset="0"/>
                        </a:rPr>
                        <a:t>hälsovård</a:t>
                      </a:r>
                      <a:endParaRPr lang="fi-FI" sz="1100">
                        <a:effectLst/>
                        <a:latin typeface="+mj-lt"/>
                        <a:ea typeface="Calibri" panose="020F0502020204030204" pitchFamily="34"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endParaRPr lang="fi-FI" sz="1050" baseline="0">
                        <a:solidFill>
                          <a:schemeClr val="tx2"/>
                        </a:solidFill>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17002055"/>
                  </a:ext>
                </a:extLst>
              </a:tr>
              <a:tr h="577168">
                <a:tc>
                  <a:txBody>
                    <a:bodyPr/>
                    <a:lstStyle/>
                    <a:p>
                      <a:pPr>
                        <a:lnSpc>
                          <a:spcPct val="107000"/>
                        </a:lnSpc>
                        <a:spcAft>
                          <a:spcPts val="800"/>
                        </a:spcAft>
                      </a:pPr>
                      <a:r>
                        <a:rPr lang="fi-FI" sz="1100" err="1">
                          <a:effectLst/>
                          <a:latin typeface="+mj-lt"/>
                          <a:ea typeface="Calibri" panose="020F0502020204030204" pitchFamily="34" charset="0"/>
                          <a:cs typeface="Times New Roman" panose="02020603050405020304" pitchFamily="18" charset="0"/>
                        </a:rPr>
                        <a:t>Rådgivning</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och</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handledning</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med</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låg</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tröskel</a:t>
                      </a:r>
                      <a:endParaRPr lang="fi-FI" sz="1100">
                        <a:effectLst/>
                        <a:latin typeface="+mj-lt"/>
                        <a:ea typeface="Calibri" panose="020F0502020204030204" pitchFamily="34" charset="0"/>
                        <a:cs typeface="Times New Roman" panose="02020603050405020304" pitchFamily="18" charset="0"/>
                      </a:endParaRPr>
                    </a:p>
                    <a:p>
                      <a:pPr>
                        <a:lnSpc>
                          <a:spcPct val="107000"/>
                        </a:lnSpc>
                        <a:spcAft>
                          <a:spcPts val="800"/>
                        </a:spcAft>
                      </a:pPr>
                      <a:r>
                        <a:rPr lang="fi-FI" sz="1100" err="1">
                          <a:effectLst/>
                          <a:latin typeface="+mj-lt"/>
                          <a:ea typeface="Calibri" panose="020F0502020204030204" pitchFamily="34" charset="0"/>
                          <a:cs typeface="Times New Roman" panose="02020603050405020304" pitchFamily="18" charset="0"/>
                        </a:rPr>
                        <a:t>Kamratstöd</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erfarenhetsexperter</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och</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föreningars</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tjänster</a:t>
                      </a:r>
                      <a:r>
                        <a:rPr lang="fi-FI" sz="1100">
                          <a:effectLst/>
                          <a:latin typeface="+mj-lt"/>
                          <a:ea typeface="Calibri" panose="020F0502020204030204" pitchFamily="34" charset="0"/>
                          <a:cs typeface="Times New Roman" panose="02020603050405020304" pitchFamily="18" charset="0"/>
                        </a:rPr>
                        <a:t> i </a:t>
                      </a:r>
                      <a:r>
                        <a:rPr lang="fi-FI" sz="1100" err="1">
                          <a:effectLst/>
                          <a:latin typeface="+mj-lt"/>
                          <a:ea typeface="Calibri" panose="020F0502020204030204" pitchFamily="34" charset="0"/>
                          <a:cs typeface="Times New Roman" panose="02020603050405020304" pitchFamily="18" charset="0"/>
                        </a:rPr>
                        <a:t>kund</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och</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patientarbetet</a:t>
                      </a:r>
                      <a:endParaRPr lang="fi-FI" sz="1100">
                        <a:effectLst/>
                        <a:latin typeface="+mj-lt"/>
                        <a:ea typeface="Calibri" panose="020F0502020204030204" pitchFamily="34" charset="0"/>
                        <a:cs typeface="Times New Roman" panose="02020603050405020304" pitchFamily="18" charset="0"/>
                      </a:endParaRPr>
                    </a:p>
                  </a:txBody>
                  <a:tcPr/>
                </a:tc>
                <a:tc>
                  <a:txBody>
                    <a:bodyPr/>
                    <a:lstStyle/>
                    <a:p>
                      <a:r>
                        <a:rPr lang="sv-SE" sz="1050">
                          <a:solidFill>
                            <a:schemeClr val="tx2"/>
                          </a:solidFill>
                        </a:rPr>
                        <a:t>Utveckling av digitala servicekanaler (t.ex. </a:t>
                      </a:r>
                      <a:r>
                        <a:rPr lang="sv-SE" sz="1050" err="1">
                          <a:solidFill>
                            <a:schemeClr val="tx2"/>
                          </a:solidFill>
                        </a:rPr>
                        <a:t>Omaolo</a:t>
                      </a:r>
                      <a:r>
                        <a:rPr lang="sv-SE" sz="1050">
                          <a:solidFill>
                            <a:schemeClr val="tx2"/>
                          </a:solidFill>
                        </a:rPr>
                        <a:t> och </a:t>
                      </a:r>
                      <a:r>
                        <a:rPr lang="sv-SE" sz="1050" err="1">
                          <a:solidFill>
                            <a:schemeClr val="tx2"/>
                          </a:solidFill>
                        </a:rPr>
                        <a:t>Kykyviisari</a:t>
                      </a:r>
                      <a:r>
                        <a:rPr lang="sv-SE" sz="1050">
                          <a:solidFill>
                            <a:schemeClr val="tx2"/>
                          </a:solidFill>
                        </a:rPr>
                        <a:t>)</a:t>
                      </a:r>
                    </a:p>
                    <a:p>
                      <a:r>
                        <a:rPr lang="sv-SE" sz="1050">
                          <a:solidFill>
                            <a:schemeClr val="tx2"/>
                          </a:solidFill>
                        </a:rPr>
                        <a:t>Mentalvårds- och missbruksservice: rådgivning och handledning i basservicen, mångsektoriell servicehandledning</a:t>
                      </a:r>
                    </a:p>
                    <a:p>
                      <a:r>
                        <a:rPr lang="sv-SE" sz="1050">
                          <a:solidFill>
                            <a:schemeClr val="tx2"/>
                          </a:solidFill>
                        </a:rPr>
                        <a:t>Vi stärker rådgivningen och handledningen inom främjande av hälsa och välfärd </a:t>
                      </a:r>
                    </a:p>
                  </a:txBody>
                  <a:tcPr/>
                </a:tc>
                <a:extLst>
                  <a:ext uri="{0D108BD9-81ED-4DB2-BD59-A6C34878D82A}">
                    <a16:rowId xmlns:a16="http://schemas.microsoft.com/office/drawing/2014/main" val="1130243696"/>
                  </a:ext>
                </a:extLst>
              </a:tr>
              <a:tr h="946428">
                <a:tc>
                  <a:txBody>
                    <a:bodyPr/>
                    <a:lstStyle/>
                    <a:p>
                      <a:pPr>
                        <a:lnSpc>
                          <a:spcPct val="107000"/>
                        </a:lnSpc>
                        <a:spcAft>
                          <a:spcPts val="800"/>
                        </a:spcAft>
                      </a:pPr>
                      <a:r>
                        <a:rPr lang="fi-FI" sz="1100" err="1">
                          <a:effectLst/>
                          <a:latin typeface="+mj-lt"/>
                          <a:ea typeface="Calibri" panose="020F0502020204030204" pitchFamily="34" charset="0"/>
                          <a:cs typeface="Times New Roman" panose="02020603050405020304" pitchFamily="18" charset="0"/>
                        </a:rPr>
                        <a:t>Enkelt</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att</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få</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social</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och</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hälsocentralstjänster</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samt</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sjukhustjänster</a:t>
                      </a:r>
                      <a:r>
                        <a:rPr lang="fi-FI" sz="1100">
                          <a:effectLst/>
                          <a:latin typeface="+mj-lt"/>
                          <a:ea typeface="Calibri" panose="020F0502020204030204" pitchFamily="34" charset="0"/>
                          <a:cs typeface="Times New Roman" panose="02020603050405020304" pitchFamily="18" charset="0"/>
                        </a:rPr>
                        <a:t>.</a:t>
                      </a:r>
                      <a:r>
                        <a:rPr lang="fi-FI" sz="1100" baseline="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Samordnade</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servicekedjor</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och</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servicestigar</a:t>
                      </a:r>
                      <a:endParaRPr lang="fi-FI" sz="1100">
                        <a:effectLst/>
                        <a:latin typeface="+mj-lt"/>
                        <a:ea typeface="Calibri" panose="020F0502020204030204"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r>
                        <a:rPr lang="sv-SE" sz="1050">
                          <a:solidFill>
                            <a:schemeClr val="tx2"/>
                          </a:solidFill>
                        </a:rPr>
                        <a:t>Enkelt tillträde till servicen med ett mottagningsbesök, stärka serviceintegrationen: samordnade servicekedjor.</a:t>
                      </a:r>
                    </a:p>
                    <a:p>
                      <a:r>
                        <a:rPr lang="sv-SE" sz="1050">
                          <a:solidFill>
                            <a:schemeClr val="tx2"/>
                          </a:solidFill>
                        </a:rPr>
                        <a:t>Implementering av en gemensam kund- och serviceplan.</a:t>
                      </a:r>
                    </a:p>
                    <a:p>
                      <a:r>
                        <a:rPr lang="sv-SE" sz="1050">
                          <a:solidFill>
                            <a:schemeClr val="tx2"/>
                          </a:solidFill>
                        </a:rPr>
                        <a:t>Arbetsfördelningen mellan professionella utvecklas och verksamhetsmodeller för flera konsultationer inom basservicen.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7660150"/>
                  </a:ext>
                </a:extLst>
              </a:tr>
              <a:tr h="266385">
                <a:tc>
                  <a:txBody>
                    <a:bodyPr/>
                    <a:lstStyle/>
                    <a:p>
                      <a:pPr>
                        <a:lnSpc>
                          <a:spcPct val="107000"/>
                        </a:lnSpc>
                        <a:spcAft>
                          <a:spcPts val="800"/>
                        </a:spcAft>
                      </a:pPr>
                      <a:r>
                        <a:rPr lang="fi-FI" sz="1100" b="1" err="1">
                          <a:effectLst/>
                          <a:latin typeface="+mj-lt"/>
                          <a:ea typeface="Calibri" panose="020F0502020204030204" pitchFamily="34" charset="0"/>
                          <a:cs typeface="Times New Roman" panose="02020603050405020304" pitchFamily="18" charset="0"/>
                        </a:rPr>
                        <a:t>Främjande</a:t>
                      </a:r>
                      <a:r>
                        <a:rPr lang="fi-FI" sz="1100" b="1">
                          <a:effectLst/>
                          <a:latin typeface="+mj-lt"/>
                          <a:ea typeface="Calibri" panose="020F0502020204030204" pitchFamily="34" charset="0"/>
                          <a:cs typeface="Times New Roman" panose="02020603050405020304" pitchFamily="18" charset="0"/>
                        </a:rPr>
                        <a:t> av </a:t>
                      </a:r>
                      <a:r>
                        <a:rPr lang="fi-FI" sz="1100" b="1" err="1">
                          <a:effectLst/>
                          <a:latin typeface="+mj-lt"/>
                          <a:ea typeface="Calibri" panose="020F0502020204030204" pitchFamily="34" charset="0"/>
                          <a:cs typeface="Times New Roman" panose="02020603050405020304" pitchFamily="18" charset="0"/>
                        </a:rPr>
                        <a:t>arbets</a:t>
                      </a:r>
                      <a:r>
                        <a:rPr lang="fi-FI" sz="1100" b="1">
                          <a:effectLst/>
                          <a:latin typeface="+mj-lt"/>
                          <a:ea typeface="Calibri" panose="020F0502020204030204" pitchFamily="34" charset="0"/>
                          <a:cs typeface="Times New Roman" panose="02020603050405020304" pitchFamily="18" charset="0"/>
                        </a:rPr>
                        <a:t>- </a:t>
                      </a:r>
                      <a:r>
                        <a:rPr lang="fi-FI" sz="1100" b="1" err="1">
                          <a:effectLst/>
                          <a:latin typeface="+mj-lt"/>
                          <a:ea typeface="Calibri" panose="020F0502020204030204" pitchFamily="34" charset="0"/>
                          <a:cs typeface="Times New Roman" panose="02020603050405020304" pitchFamily="18" charset="0"/>
                        </a:rPr>
                        <a:t>och</a:t>
                      </a:r>
                      <a:r>
                        <a:rPr lang="fi-FI" sz="1100" b="1">
                          <a:effectLst/>
                          <a:latin typeface="+mj-lt"/>
                          <a:ea typeface="Calibri" panose="020F0502020204030204" pitchFamily="34" charset="0"/>
                          <a:cs typeface="Times New Roman" panose="02020603050405020304" pitchFamily="18" charset="0"/>
                        </a:rPr>
                        <a:t> </a:t>
                      </a:r>
                      <a:r>
                        <a:rPr lang="fi-FI" sz="1100" b="1" err="1">
                          <a:effectLst/>
                          <a:latin typeface="+mj-lt"/>
                          <a:ea typeface="Calibri" panose="020F0502020204030204" pitchFamily="34" charset="0"/>
                          <a:cs typeface="Times New Roman" panose="02020603050405020304" pitchFamily="18" charset="0"/>
                        </a:rPr>
                        <a:t>funktionsförmågan</a:t>
                      </a:r>
                      <a:r>
                        <a:rPr lang="fi-FI" sz="1100" b="1">
                          <a:effectLst/>
                          <a:latin typeface="+mj-lt"/>
                          <a:ea typeface="Calibri" panose="020F0502020204030204" pitchFamily="34" charset="0"/>
                          <a:cs typeface="Times New Roman" panose="02020603050405020304" pitchFamily="18" charset="0"/>
                        </a:rPr>
                        <a:t> </a:t>
                      </a:r>
                      <a:r>
                        <a:rPr lang="fi-FI" sz="1100" b="1" err="1">
                          <a:effectLst/>
                          <a:latin typeface="+mj-lt"/>
                          <a:ea typeface="Calibri" panose="020F0502020204030204" pitchFamily="34" charset="0"/>
                          <a:cs typeface="Times New Roman" panose="02020603050405020304" pitchFamily="18" charset="0"/>
                        </a:rPr>
                        <a:t>och</a:t>
                      </a:r>
                      <a:r>
                        <a:rPr lang="fi-FI" sz="1100" b="1">
                          <a:effectLst/>
                          <a:latin typeface="+mj-lt"/>
                          <a:ea typeface="Calibri" panose="020F0502020204030204" pitchFamily="34" charset="0"/>
                          <a:cs typeface="Times New Roman" panose="02020603050405020304" pitchFamily="18" charset="0"/>
                        </a:rPr>
                        <a:t> </a:t>
                      </a:r>
                      <a:r>
                        <a:rPr lang="fi-FI" sz="1100" b="1" err="1">
                          <a:effectLst/>
                          <a:latin typeface="+mj-lt"/>
                          <a:ea typeface="Calibri" panose="020F0502020204030204" pitchFamily="34" charset="0"/>
                          <a:cs typeface="Times New Roman" panose="02020603050405020304" pitchFamily="18" charset="0"/>
                        </a:rPr>
                        <a:t>rehabilitering</a:t>
                      </a:r>
                      <a:endParaRPr lang="fi-FI" sz="1100">
                        <a:effectLst/>
                        <a:latin typeface="+mj-lt"/>
                        <a:ea typeface="Calibri" panose="020F0502020204030204" pitchFamily="34"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endParaRPr lang="fi-FI" sz="1050">
                        <a:solidFill>
                          <a:schemeClr val="tx2"/>
                        </a:solidFill>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85741736"/>
                  </a:ext>
                </a:extLst>
              </a:tr>
              <a:tr h="577168">
                <a:tc>
                  <a:txBody>
                    <a:bodyPr/>
                    <a:lstStyle/>
                    <a:p>
                      <a:pPr>
                        <a:lnSpc>
                          <a:spcPct val="107000"/>
                        </a:lnSpc>
                        <a:spcAft>
                          <a:spcPts val="800"/>
                        </a:spcAft>
                      </a:pPr>
                      <a:r>
                        <a:rPr lang="fi-FI" sz="1100" err="1">
                          <a:effectLst/>
                          <a:latin typeface="+mj-lt"/>
                          <a:ea typeface="Calibri" panose="020F0502020204030204" pitchFamily="34" charset="0"/>
                          <a:cs typeface="Times New Roman" panose="02020603050405020304" pitchFamily="18" charset="0"/>
                        </a:rPr>
                        <a:t>Missbruks</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och</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beroendeproblem</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hos</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unga</a:t>
                      </a:r>
                      <a:r>
                        <a:rPr lang="fi-FI" sz="1100">
                          <a:effectLst/>
                          <a:latin typeface="+mj-lt"/>
                          <a:ea typeface="Calibri" panose="020F0502020204030204" pitchFamily="34" charset="0"/>
                          <a:cs typeface="Times New Roman" panose="02020603050405020304" pitchFamily="18" charset="0"/>
                        </a:rPr>
                        <a:t> </a:t>
                      </a:r>
                    </a:p>
                    <a:p>
                      <a:pPr>
                        <a:lnSpc>
                          <a:spcPct val="107000"/>
                        </a:lnSpc>
                        <a:spcAft>
                          <a:spcPts val="800"/>
                        </a:spcAft>
                      </a:pPr>
                      <a:r>
                        <a:rPr lang="fi-FI" sz="1100" err="1">
                          <a:effectLst/>
                          <a:latin typeface="+mj-lt"/>
                          <a:ea typeface="Calibri" panose="020F0502020204030204" pitchFamily="34" charset="0"/>
                          <a:cs typeface="Times New Roman" panose="02020603050405020304" pitchFamily="18" charset="0"/>
                        </a:rPr>
                        <a:t>Mångsektoriell</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bedömning</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och</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stöd</a:t>
                      </a:r>
                      <a:r>
                        <a:rPr lang="fi-FI" sz="1100">
                          <a:effectLst/>
                          <a:latin typeface="+mj-lt"/>
                          <a:ea typeface="Calibri" panose="020F0502020204030204" pitchFamily="34" charset="0"/>
                          <a:cs typeface="Times New Roman" panose="02020603050405020304" pitchFamily="18" charset="0"/>
                        </a:rPr>
                        <a:t> av </a:t>
                      </a:r>
                      <a:r>
                        <a:rPr lang="fi-FI" sz="1100" err="1">
                          <a:effectLst/>
                          <a:latin typeface="+mj-lt"/>
                          <a:ea typeface="Calibri" panose="020F0502020204030204" pitchFamily="34" charset="0"/>
                          <a:cs typeface="Times New Roman" panose="02020603050405020304" pitchFamily="18" charset="0"/>
                        </a:rPr>
                        <a:t>arbets</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och</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funktionsförmågan</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och</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rehabiliteringsbehovet</a:t>
                      </a:r>
                      <a:r>
                        <a:rPr lang="fi-FI" sz="1100">
                          <a:effectLst/>
                          <a:latin typeface="+mj-lt"/>
                          <a:ea typeface="Calibri" panose="020F0502020204030204" pitchFamily="34" charset="0"/>
                          <a:cs typeface="Times New Roman" panose="02020603050405020304" pitchFamily="18" charset="0"/>
                        </a:rPr>
                        <a:t> </a:t>
                      </a:r>
                    </a:p>
                  </a:txBody>
                  <a:tcPr>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050">
                          <a:solidFill>
                            <a:schemeClr val="tx2"/>
                          </a:solidFill>
                        </a:rPr>
                        <a:t>Arbetsmetoder för ingripande i missbruks- och beroendeproblem hos unga.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050">
                          <a:solidFill>
                            <a:schemeClr val="tx2"/>
                          </a:solidFill>
                        </a:rPr>
                        <a:t>Gemensam tvärsektoriell verksamhetsmodell (projekten </a:t>
                      </a:r>
                      <a:r>
                        <a:rPr lang="sv-SE" sz="1050" err="1">
                          <a:solidFill>
                            <a:schemeClr val="tx2"/>
                          </a:solidFill>
                        </a:rPr>
                        <a:t>Työote</a:t>
                      </a:r>
                      <a:r>
                        <a:rPr lang="sv-SE" sz="1050">
                          <a:solidFill>
                            <a:schemeClr val="tx2"/>
                          </a:solidFill>
                        </a:rPr>
                        <a:t> och programmet för arbetsförmåga).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050">
                          <a:solidFill>
                            <a:schemeClr val="tx2"/>
                          </a:solidFill>
                        </a:rPr>
                        <a:t>Systematisk uppföljning med gemensamma bedömningsmetoder och mätare.</a:t>
                      </a:r>
                    </a:p>
                  </a:txBody>
                  <a:tcPr>
                    <a:lnB>
                      <a:noFill/>
                    </a:lnB>
                  </a:tcPr>
                </a:tc>
                <a:extLst>
                  <a:ext uri="{0D108BD9-81ED-4DB2-BD59-A6C34878D82A}">
                    <a16:rowId xmlns:a16="http://schemas.microsoft.com/office/drawing/2014/main" val="2993283485"/>
                  </a:ext>
                </a:extLst>
              </a:tr>
              <a:tr h="414377">
                <a:tc>
                  <a:txBody>
                    <a:bodyPr/>
                    <a:lstStyle/>
                    <a:p>
                      <a:pPr>
                        <a:lnSpc>
                          <a:spcPct val="107000"/>
                        </a:lnSpc>
                        <a:spcAft>
                          <a:spcPts val="800"/>
                        </a:spcAft>
                      </a:pPr>
                      <a:r>
                        <a:rPr lang="fi-FI" sz="1100" err="1">
                          <a:effectLst/>
                          <a:latin typeface="+mj-lt"/>
                          <a:ea typeface="Calibri" panose="020F0502020204030204" pitchFamily="34" charset="0"/>
                          <a:cs typeface="Times New Roman" panose="02020603050405020304" pitchFamily="18" charset="0"/>
                        </a:rPr>
                        <a:t>Mångformig</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boendeservice</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som</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stöder</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rehabiliteringen</a:t>
                      </a:r>
                      <a:endParaRPr lang="fi-FI" sz="1100">
                        <a:effectLst/>
                        <a:latin typeface="+mj-lt"/>
                        <a:ea typeface="Calibri" panose="020F0502020204030204" pitchFamily="34" charset="0"/>
                        <a:cs typeface="Times New Roman" panose="02020603050405020304" pitchFamily="18" charset="0"/>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sv-SE" sz="1050">
                          <a:solidFill>
                            <a:schemeClr val="tx2"/>
                          </a:solidFill>
                        </a:rPr>
                        <a:t>För klienter som rehabiliterar sig inom mentalvården och missbruksservice: intensiv rehabiliteringsenhet, serviceenhet för krävande rehabilitering, </a:t>
                      </a:r>
                      <a:r>
                        <a:rPr lang="sv-SE" sz="1050" err="1">
                          <a:solidFill>
                            <a:schemeClr val="tx2"/>
                          </a:solidFill>
                        </a:rPr>
                        <a:t>Pixne</a:t>
                      </a:r>
                      <a:r>
                        <a:rPr lang="sv-SE" sz="1050">
                          <a:solidFill>
                            <a:schemeClr val="tx2"/>
                          </a:solidFill>
                        </a:rPr>
                        <a:t>-kliniken</a:t>
                      </a:r>
                      <a:endParaRPr lang="fi-FI" sz="1050">
                        <a:solidFill>
                          <a:schemeClr val="tx2"/>
                        </a:solidFill>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2038692"/>
                  </a:ext>
                </a:extLst>
              </a:tr>
              <a:tr h="414377">
                <a:tc>
                  <a:txBody>
                    <a:bodyPr/>
                    <a:lstStyle/>
                    <a:p>
                      <a:pPr>
                        <a:lnSpc>
                          <a:spcPct val="107000"/>
                        </a:lnSpc>
                        <a:spcAft>
                          <a:spcPts val="800"/>
                        </a:spcAft>
                      </a:pPr>
                      <a:r>
                        <a:rPr lang="fi-FI" sz="1100" err="1">
                          <a:effectLst/>
                          <a:latin typeface="+mj-lt"/>
                          <a:ea typeface="Calibri" panose="020F0502020204030204" pitchFamily="34" charset="0"/>
                          <a:cs typeface="Times New Roman" panose="02020603050405020304" pitchFamily="18" charset="0"/>
                        </a:rPr>
                        <a:t>Specialtjänster</a:t>
                      </a:r>
                      <a:r>
                        <a:rPr lang="fi-FI" sz="1100">
                          <a:effectLst/>
                          <a:latin typeface="+mj-lt"/>
                          <a:ea typeface="Calibri" panose="020F0502020204030204" pitchFamily="34" charset="0"/>
                          <a:cs typeface="Times New Roman" panose="02020603050405020304" pitchFamily="18" charset="0"/>
                        </a:rPr>
                        <a:t> för </a:t>
                      </a:r>
                      <a:r>
                        <a:rPr lang="fi-FI" sz="1100" err="1">
                          <a:effectLst/>
                          <a:latin typeface="+mj-lt"/>
                          <a:ea typeface="Calibri" panose="020F0502020204030204" pitchFamily="34" charset="0"/>
                          <a:cs typeface="Times New Roman" panose="02020603050405020304" pitchFamily="18" charset="0"/>
                        </a:rPr>
                        <a:t>personer</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med</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funktionsnedsättning</a:t>
                      </a:r>
                      <a:endParaRPr lang="fi-FI" sz="1100">
                        <a:effectLst/>
                        <a:latin typeface="+mj-lt"/>
                        <a:ea typeface="Calibri" panose="020F0502020204030204" pitchFamily="34" charset="0"/>
                        <a:cs typeface="Times New Roman" panose="02020603050405020304" pitchFamily="18" charset="0"/>
                      </a:endParaRPr>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sv-SE" sz="1050">
                          <a:solidFill>
                            <a:schemeClr val="tx2"/>
                          </a:solidFill>
                        </a:rPr>
                        <a:t>Överföring av specialomsorgens samkommuners service till välfärdsområdet</a:t>
                      </a:r>
                    </a:p>
                    <a:p>
                      <a:r>
                        <a:rPr lang="sv-SE" sz="1050">
                          <a:solidFill>
                            <a:schemeClr val="tx2"/>
                          </a:solidFill>
                        </a:rPr>
                        <a:t>Gemensam metod för bedömning och mätning av arbetsförmåga (t.ex. ICF-referensram)</a:t>
                      </a:r>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3118311"/>
                  </a:ext>
                </a:extLst>
              </a:tr>
              <a:tr h="266385">
                <a:tc>
                  <a:txBody>
                    <a:bodyPr/>
                    <a:lstStyle/>
                    <a:p>
                      <a:pPr>
                        <a:lnSpc>
                          <a:spcPct val="107000"/>
                        </a:lnSpc>
                        <a:spcAft>
                          <a:spcPts val="800"/>
                        </a:spcAft>
                      </a:pPr>
                      <a:r>
                        <a:rPr lang="fi-FI" sz="1100" b="1" err="1">
                          <a:effectLst/>
                          <a:latin typeface="+mj-lt"/>
                          <a:ea typeface="Calibri" panose="020F0502020204030204" pitchFamily="34" charset="0"/>
                          <a:cs typeface="Times New Roman" panose="02020603050405020304" pitchFamily="18" charset="0"/>
                        </a:rPr>
                        <a:t>Identifiera</a:t>
                      </a:r>
                      <a:r>
                        <a:rPr lang="fi-FI" sz="1100" b="1">
                          <a:effectLst/>
                          <a:latin typeface="+mj-lt"/>
                          <a:ea typeface="Calibri" panose="020F0502020204030204" pitchFamily="34" charset="0"/>
                          <a:cs typeface="Times New Roman" panose="02020603050405020304" pitchFamily="18" charset="0"/>
                        </a:rPr>
                        <a:t> de </a:t>
                      </a:r>
                      <a:r>
                        <a:rPr lang="fi-FI" sz="1100" b="1" err="1">
                          <a:effectLst/>
                          <a:latin typeface="+mj-lt"/>
                          <a:ea typeface="Calibri" panose="020F0502020204030204" pitchFamily="34" charset="0"/>
                          <a:cs typeface="Times New Roman" panose="02020603050405020304" pitchFamily="18" charset="0"/>
                        </a:rPr>
                        <a:t>kunder</a:t>
                      </a:r>
                      <a:r>
                        <a:rPr lang="fi-FI" sz="1100" b="1">
                          <a:effectLst/>
                          <a:latin typeface="+mj-lt"/>
                          <a:ea typeface="Calibri" panose="020F0502020204030204" pitchFamily="34" charset="0"/>
                          <a:cs typeface="Times New Roman" panose="02020603050405020304" pitchFamily="18" charset="0"/>
                        </a:rPr>
                        <a:t> </a:t>
                      </a:r>
                      <a:r>
                        <a:rPr lang="fi-FI" sz="1100" b="1" err="1">
                          <a:effectLst/>
                          <a:latin typeface="+mj-lt"/>
                          <a:ea typeface="Calibri" panose="020F0502020204030204" pitchFamily="34" charset="0"/>
                          <a:cs typeface="Times New Roman" panose="02020603050405020304" pitchFamily="18" charset="0"/>
                        </a:rPr>
                        <a:t>som</a:t>
                      </a:r>
                      <a:r>
                        <a:rPr lang="fi-FI" sz="1100" b="1">
                          <a:effectLst/>
                          <a:latin typeface="+mj-lt"/>
                          <a:ea typeface="Calibri" panose="020F0502020204030204" pitchFamily="34" charset="0"/>
                          <a:cs typeface="Times New Roman" panose="02020603050405020304" pitchFamily="18" charset="0"/>
                        </a:rPr>
                        <a:t> </a:t>
                      </a:r>
                      <a:r>
                        <a:rPr lang="fi-FI" sz="1100" b="1" err="1">
                          <a:effectLst/>
                          <a:latin typeface="+mj-lt"/>
                          <a:ea typeface="Calibri" panose="020F0502020204030204" pitchFamily="34" charset="0"/>
                          <a:cs typeface="Times New Roman" panose="02020603050405020304" pitchFamily="18" charset="0"/>
                        </a:rPr>
                        <a:t>är</a:t>
                      </a:r>
                      <a:r>
                        <a:rPr lang="fi-FI" sz="1100" b="1">
                          <a:effectLst/>
                          <a:latin typeface="+mj-lt"/>
                          <a:ea typeface="Calibri" panose="020F0502020204030204" pitchFamily="34" charset="0"/>
                          <a:cs typeface="Times New Roman" panose="02020603050405020304" pitchFamily="18" charset="0"/>
                        </a:rPr>
                        <a:t> i </a:t>
                      </a:r>
                      <a:r>
                        <a:rPr lang="fi-FI" sz="1100" b="1" err="1">
                          <a:effectLst/>
                          <a:latin typeface="+mj-lt"/>
                          <a:ea typeface="Calibri" panose="020F0502020204030204" pitchFamily="34" charset="0"/>
                          <a:cs typeface="Times New Roman" panose="02020603050405020304" pitchFamily="18" charset="0"/>
                        </a:rPr>
                        <a:t>behov</a:t>
                      </a:r>
                      <a:r>
                        <a:rPr lang="fi-FI" sz="1100" b="1">
                          <a:effectLst/>
                          <a:latin typeface="+mj-lt"/>
                          <a:ea typeface="Calibri" panose="020F0502020204030204" pitchFamily="34" charset="0"/>
                          <a:cs typeface="Times New Roman" panose="02020603050405020304" pitchFamily="18" charset="0"/>
                        </a:rPr>
                        <a:t> av </a:t>
                      </a:r>
                      <a:r>
                        <a:rPr lang="fi-FI" sz="1100" b="1" err="1">
                          <a:effectLst/>
                          <a:latin typeface="+mj-lt"/>
                          <a:ea typeface="Calibri" panose="020F0502020204030204" pitchFamily="34" charset="0"/>
                          <a:cs typeface="Times New Roman" panose="02020603050405020304" pitchFamily="18" charset="0"/>
                        </a:rPr>
                        <a:t>många</a:t>
                      </a:r>
                      <a:r>
                        <a:rPr lang="fi-FI" sz="1100" b="1">
                          <a:effectLst/>
                          <a:latin typeface="+mj-lt"/>
                          <a:ea typeface="Calibri" panose="020F0502020204030204" pitchFamily="34" charset="0"/>
                          <a:cs typeface="Times New Roman" panose="02020603050405020304" pitchFamily="18" charset="0"/>
                        </a:rPr>
                        <a:t> </a:t>
                      </a:r>
                      <a:r>
                        <a:rPr lang="fi-FI" sz="1100" b="1" err="1">
                          <a:effectLst/>
                          <a:latin typeface="+mj-lt"/>
                          <a:ea typeface="Calibri" panose="020F0502020204030204" pitchFamily="34" charset="0"/>
                          <a:cs typeface="Times New Roman" panose="02020603050405020304" pitchFamily="18" charset="0"/>
                        </a:rPr>
                        <a:t>tjänster</a:t>
                      </a:r>
                      <a:endParaRPr lang="fi-FI" sz="1100">
                        <a:effectLst/>
                        <a:latin typeface="+mj-lt"/>
                        <a:ea typeface="Calibri" panose="020F0502020204030204" pitchFamily="34"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endParaRPr lang="fi-FI" sz="1050">
                        <a:solidFill>
                          <a:schemeClr val="tx2"/>
                        </a:solidFill>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31220413"/>
                  </a:ext>
                </a:extLst>
              </a:tr>
              <a:tr h="424404">
                <a:tc>
                  <a:txBody>
                    <a:bodyPr/>
                    <a:lstStyle/>
                    <a:p>
                      <a:pPr>
                        <a:lnSpc>
                          <a:spcPct val="107000"/>
                        </a:lnSpc>
                        <a:spcAft>
                          <a:spcPts val="800"/>
                        </a:spcAft>
                      </a:pPr>
                      <a:r>
                        <a:rPr lang="fi-FI" sz="1100" err="1">
                          <a:effectLst/>
                          <a:latin typeface="+mj-lt"/>
                          <a:ea typeface="Calibri" panose="020F0502020204030204" pitchFamily="34" charset="0"/>
                          <a:cs typeface="Times New Roman" panose="02020603050405020304" pitchFamily="18" charset="0"/>
                        </a:rPr>
                        <a:t>Ingripande</a:t>
                      </a:r>
                      <a:r>
                        <a:rPr lang="fi-FI" sz="1100">
                          <a:effectLst/>
                          <a:latin typeface="+mj-lt"/>
                          <a:ea typeface="Calibri" panose="020F0502020204030204" pitchFamily="34" charset="0"/>
                          <a:cs typeface="Times New Roman" panose="02020603050405020304" pitchFamily="18" charset="0"/>
                        </a:rPr>
                        <a:t> i </a:t>
                      </a:r>
                      <a:r>
                        <a:rPr lang="fi-FI" sz="1100" err="1">
                          <a:effectLst/>
                          <a:latin typeface="+mj-lt"/>
                          <a:ea typeface="Calibri" panose="020F0502020204030204" pitchFamily="34" charset="0"/>
                          <a:cs typeface="Times New Roman" panose="02020603050405020304" pitchFamily="18" charset="0"/>
                        </a:rPr>
                        <a:t>utsatthet</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som</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sträcker</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sig</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flera</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generationer</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tillbaka</a:t>
                      </a:r>
                      <a:r>
                        <a:rPr lang="fi-FI" sz="1100">
                          <a:effectLst/>
                          <a:latin typeface="+mj-lt"/>
                          <a:ea typeface="Calibri" panose="020F0502020204030204" pitchFamily="34" charset="0"/>
                          <a:cs typeface="Times New Roman" panose="02020603050405020304" pitchFamily="18" charset="0"/>
                        </a:rPr>
                        <a:t>. </a:t>
                      </a:r>
                    </a:p>
                    <a:p>
                      <a:pPr>
                        <a:lnSpc>
                          <a:spcPct val="107000"/>
                        </a:lnSpc>
                        <a:spcAft>
                          <a:spcPts val="800"/>
                        </a:spcAft>
                      </a:pPr>
                      <a:r>
                        <a:rPr lang="fi-FI" sz="1100" err="1">
                          <a:effectLst/>
                          <a:latin typeface="+mj-lt"/>
                          <a:ea typeface="Calibri" panose="020F0502020204030204" pitchFamily="34" charset="0"/>
                          <a:cs typeface="Times New Roman" panose="02020603050405020304" pitchFamily="18" charset="0"/>
                        </a:rPr>
                        <a:t>Identifiera</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servicebehovet</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hos</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multipelsjuka</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personer</a:t>
                      </a:r>
                      <a:endParaRPr lang="fi-FI" sz="1100">
                        <a:effectLst/>
                        <a:latin typeface="+mj-lt"/>
                        <a:ea typeface="Calibri" panose="020F0502020204030204" pitchFamily="34" charset="0"/>
                        <a:cs typeface="Times New Roman" panose="02020603050405020304" pitchFamily="18" charset="0"/>
                      </a:endParaRPr>
                    </a:p>
                  </a:txBody>
                  <a:tcPr>
                    <a:lnB w="12700" cap="flat" cmpd="sng" algn="ctr">
                      <a:solidFill>
                        <a:schemeClr val="tx1"/>
                      </a:solidFill>
                      <a:prstDash val="solid"/>
                      <a:round/>
                      <a:headEnd type="none" w="med" len="med"/>
                      <a:tailEnd type="none" w="med" len="med"/>
                    </a:lnB>
                  </a:tcPr>
                </a:tc>
                <a:tc>
                  <a:txBody>
                    <a:bodyPr/>
                    <a:lstStyle/>
                    <a:p>
                      <a:r>
                        <a:rPr lang="sv-SE" sz="1050">
                          <a:solidFill>
                            <a:schemeClr val="tx2"/>
                          </a:solidFill>
                        </a:rPr>
                        <a:t>Utveckling av uppsökande metoder inom det sociala arbetet för vuxna och det ekonomiska sociala arbetet.</a:t>
                      </a:r>
                      <a:endParaRPr lang="fi-FI" sz="1050">
                        <a:solidFill>
                          <a:schemeClr val="tx2"/>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1735309"/>
                  </a:ext>
                </a:extLst>
              </a:tr>
              <a:tr h="258954">
                <a:tc>
                  <a:txBody>
                    <a:bodyPr/>
                    <a:lstStyle/>
                    <a:p>
                      <a:pPr>
                        <a:lnSpc>
                          <a:spcPct val="107000"/>
                        </a:lnSpc>
                        <a:spcAft>
                          <a:spcPts val="800"/>
                        </a:spcAft>
                      </a:pPr>
                      <a:r>
                        <a:rPr lang="fi-FI" sz="1100" b="1" err="1">
                          <a:effectLst/>
                          <a:latin typeface="+mj-lt"/>
                          <a:ea typeface="Calibri" panose="020F0502020204030204" pitchFamily="34" charset="0"/>
                          <a:cs typeface="Times New Roman" panose="02020603050405020304" pitchFamily="18" charset="0"/>
                        </a:rPr>
                        <a:t>Producera</a:t>
                      </a:r>
                      <a:r>
                        <a:rPr lang="fi-FI" sz="1100" b="1">
                          <a:effectLst/>
                          <a:latin typeface="+mj-lt"/>
                          <a:ea typeface="Calibri" panose="020F0502020204030204" pitchFamily="34" charset="0"/>
                          <a:cs typeface="Times New Roman" panose="02020603050405020304" pitchFamily="18" charset="0"/>
                        </a:rPr>
                        <a:t> </a:t>
                      </a:r>
                      <a:r>
                        <a:rPr lang="fi-FI" sz="1100" b="1" err="1">
                          <a:effectLst/>
                          <a:latin typeface="+mj-lt"/>
                          <a:ea typeface="Calibri" panose="020F0502020204030204" pitchFamily="34" charset="0"/>
                          <a:cs typeface="Times New Roman" panose="02020603050405020304" pitchFamily="18" charset="0"/>
                        </a:rPr>
                        <a:t>information</a:t>
                      </a:r>
                      <a:r>
                        <a:rPr lang="fi-FI" sz="1100" b="1">
                          <a:effectLst/>
                          <a:latin typeface="+mj-lt"/>
                          <a:ea typeface="Calibri" panose="020F0502020204030204" pitchFamily="34" charset="0"/>
                          <a:cs typeface="Times New Roman" panose="02020603050405020304" pitchFamily="18" charset="0"/>
                        </a:rPr>
                        <a:t> </a:t>
                      </a:r>
                      <a:r>
                        <a:rPr lang="fi-FI" sz="1100" b="1" err="1">
                          <a:effectLst/>
                          <a:latin typeface="+mj-lt"/>
                          <a:ea typeface="Calibri" panose="020F0502020204030204" pitchFamily="34" charset="0"/>
                          <a:cs typeface="Times New Roman" panose="02020603050405020304" pitchFamily="18" charset="0"/>
                        </a:rPr>
                        <a:t>som</a:t>
                      </a:r>
                      <a:r>
                        <a:rPr lang="fi-FI" sz="1100" b="1">
                          <a:effectLst/>
                          <a:latin typeface="+mj-lt"/>
                          <a:ea typeface="Calibri" panose="020F0502020204030204" pitchFamily="34" charset="0"/>
                          <a:cs typeface="Times New Roman" panose="02020603050405020304" pitchFamily="18" charset="0"/>
                        </a:rPr>
                        <a:t> </a:t>
                      </a:r>
                      <a:r>
                        <a:rPr lang="fi-FI" sz="1100" b="1" err="1">
                          <a:effectLst/>
                          <a:latin typeface="+mj-lt"/>
                          <a:ea typeface="Calibri" panose="020F0502020204030204" pitchFamily="34" charset="0"/>
                          <a:cs typeface="Times New Roman" panose="02020603050405020304" pitchFamily="18" charset="0"/>
                        </a:rPr>
                        <a:t>grund</a:t>
                      </a:r>
                      <a:r>
                        <a:rPr lang="fi-FI" sz="1100" b="1">
                          <a:effectLst/>
                          <a:latin typeface="+mj-lt"/>
                          <a:ea typeface="Calibri" panose="020F0502020204030204" pitchFamily="34" charset="0"/>
                          <a:cs typeface="Times New Roman" panose="02020603050405020304" pitchFamily="18" charset="0"/>
                        </a:rPr>
                        <a:t> för </a:t>
                      </a:r>
                      <a:r>
                        <a:rPr lang="fi-FI" sz="1100" b="1" err="1">
                          <a:effectLst/>
                          <a:latin typeface="+mj-lt"/>
                          <a:ea typeface="Calibri" panose="020F0502020204030204" pitchFamily="34" charset="0"/>
                          <a:cs typeface="Times New Roman" panose="02020603050405020304" pitchFamily="18" charset="0"/>
                        </a:rPr>
                        <a:t>beslutsfattandet</a:t>
                      </a:r>
                      <a:endParaRPr lang="fi-FI" sz="1100">
                        <a:effectLst/>
                        <a:latin typeface="+mj-lt"/>
                        <a:ea typeface="Calibri" panose="020F0502020204030204" pitchFamily="34" charset="0"/>
                        <a:cs typeface="Times New Roman" panose="02020603050405020304" pitchFamily="18" charset="0"/>
                      </a:endParaRPr>
                    </a:p>
                  </a:txBody>
                  <a:tcPr>
                    <a:lnT w="12700" cap="flat" cmpd="sng" algn="ctr">
                      <a:solidFill>
                        <a:schemeClr val="tx1"/>
                      </a:solidFill>
                      <a:prstDash val="solid"/>
                      <a:round/>
                      <a:headEnd type="none" w="med" len="med"/>
                      <a:tailEnd type="none" w="med" len="med"/>
                    </a:lnT>
                  </a:tcPr>
                </a:tc>
                <a:tc>
                  <a:txBody>
                    <a:bodyPr/>
                    <a:lstStyle/>
                    <a:p>
                      <a:endParaRPr lang="fi-FI" sz="1050">
                        <a:solidFill>
                          <a:schemeClr val="tx2"/>
                        </a:solidFill>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45639976"/>
                  </a:ext>
                </a:extLst>
              </a:tr>
              <a:tr h="381716">
                <a:tc>
                  <a:txBody>
                    <a:bodyPr/>
                    <a:lstStyle/>
                    <a:p>
                      <a:pPr>
                        <a:lnSpc>
                          <a:spcPct val="107000"/>
                        </a:lnSpc>
                        <a:spcAft>
                          <a:spcPts val="800"/>
                        </a:spcAft>
                      </a:pPr>
                      <a:r>
                        <a:rPr lang="fi-FI" sz="1100" err="1">
                          <a:effectLst/>
                          <a:latin typeface="+mj-lt"/>
                          <a:ea typeface="Calibri" panose="020F0502020204030204" pitchFamily="34" charset="0"/>
                          <a:cs typeface="Times New Roman" panose="02020603050405020304" pitchFamily="18" charset="0"/>
                        </a:rPr>
                        <a:t>Utveckla</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påverkningsindikatorerna</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och</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metoderna</a:t>
                      </a:r>
                      <a:r>
                        <a:rPr lang="fi-FI" sz="1100">
                          <a:effectLst/>
                          <a:latin typeface="+mj-lt"/>
                          <a:ea typeface="Calibri" panose="020F0502020204030204" pitchFamily="34" charset="0"/>
                          <a:cs typeface="Times New Roman" panose="02020603050405020304" pitchFamily="18" charset="0"/>
                        </a:rPr>
                        <a:t> för </a:t>
                      </a:r>
                      <a:r>
                        <a:rPr lang="fi-FI" sz="1100" err="1">
                          <a:effectLst/>
                          <a:latin typeface="+mj-lt"/>
                          <a:ea typeface="Calibri" panose="020F0502020204030204" pitchFamily="34" charset="0"/>
                          <a:cs typeface="Times New Roman" panose="02020603050405020304" pitchFamily="18" charset="0"/>
                        </a:rPr>
                        <a:t>hur</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informationen</a:t>
                      </a:r>
                      <a:r>
                        <a:rPr lang="fi-FI" sz="1100">
                          <a:effectLst/>
                          <a:latin typeface="+mj-lt"/>
                          <a:ea typeface="Calibri" panose="020F0502020204030204" pitchFamily="34" charset="0"/>
                          <a:cs typeface="Times New Roman" panose="02020603050405020304" pitchFamily="18" charset="0"/>
                        </a:rPr>
                        <a:t> </a:t>
                      </a:r>
                      <a:r>
                        <a:rPr lang="fi-FI" sz="1100" err="1">
                          <a:effectLst/>
                          <a:latin typeface="+mj-lt"/>
                          <a:ea typeface="Calibri" panose="020F0502020204030204" pitchFamily="34" charset="0"/>
                          <a:cs typeface="Times New Roman" panose="02020603050405020304" pitchFamily="18" charset="0"/>
                        </a:rPr>
                        <a:t>produceras</a:t>
                      </a:r>
                      <a:endParaRPr lang="fi-FI" sz="1100">
                        <a:effectLst/>
                        <a:latin typeface="+mj-lt"/>
                        <a:ea typeface="Calibri" panose="020F0502020204030204" pitchFamily="34" charset="0"/>
                        <a:cs typeface="Times New Roman" panose="02020603050405020304" pitchFamily="18" charset="0"/>
                      </a:endParaRPr>
                    </a:p>
                  </a:txBody>
                  <a:tcPr/>
                </a:tc>
                <a:tc>
                  <a:txBody>
                    <a:bodyPr/>
                    <a:lstStyle/>
                    <a:p>
                      <a:r>
                        <a:rPr lang="fi-FI" sz="1050" err="1">
                          <a:solidFill>
                            <a:schemeClr val="tx2"/>
                          </a:solidFill>
                        </a:rPr>
                        <a:t>Strukturellt</a:t>
                      </a:r>
                      <a:r>
                        <a:rPr lang="fi-FI" sz="1050">
                          <a:solidFill>
                            <a:schemeClr val="tx2"/>
                          </a:solidFill>
                        </a:rPr>
                        <a:t> </a:t>
                      </a:r>
                      <a:r>
                        <a:rPr lang="fi-FI" sz="1050" err="1">
                          <a:solidFill>
                            <a:schemeClr val="tx2"/>
                          </a:solidFill>
                        </a:rPr>
                        <a:t>socialt</a:t>
                      </a:r>
                      <a:r>
                        <a:rPr lang="fi-FI" sz="1050">
                          <a:solidFill>
                            <a:schemeClr val="tx2"/>
                          </a:solidFill>
                        </a:rPr>
                        <a:t> </a:t>
                      </a:r>
                      <a:r>
                        <a:rPr lang="fi-FI" sz="1050" err="1">
                          <a:solidFill>
                            <a:schemeClr val="tx2"/>
                          </a:solidFill>
                        </a:rPr>
                        <a:t>arbete</a:t>
                      </a:r>
                      <a:r>
                        <a:rPr lang="fi-FI" sz="1050">
                          <a:solidFill>
                            <a:schemeClr val="tx2"/>
                          </a:solidFill>
                        </a:rPr>
                        <a:t>, </a:t>
                      </a:r>
                      <a:r>
                        <a:rPr lang="fi-FI" sz="1050" err="1">
                          <a:solidFill>
                            <a:schemeClr val="tx2"/>
                          </a:solidFill>
                        </a:rPr>
                        <a:t>social</a:t>
                      </a:r>
                      <a:r>
                        <a:rPr lang="fi-FI" sz="1050">
                          <a:solidFill>
                            <a:schemeClr val="tx2"/>
                          </a:solidFill>
                        </a:rPr>
                        <a:t> </a:t>
                      </a:r>
                      <a:r>
                        <a:rPr lang="fi-FI" sz="1050" err="1">
                          <a:solidFill>
                            <a:schemeClr val="tx2"/>
                          </a:solidFill>
                        </a:rPr>
                        <a:t>rapportering</a:t>
                      </a:r>
                      <a:endParaRPr lang="fi-FI" sz="1050">
                        <a:solidFill>
                          <a:schemeClr val="tx2"/>
                        </a:solidFill>
                      </a:endParaRPr>
                    </a:p>
                    <a:p>
                      <a:r>
                        <a:rPr lang="fi-FI" sz="1050" err="1">
                          <a:solidFill>
                            <a:schemeClr val="tx2"/>
                          </a:solidFill>
                        </a:rPr>
                        <a:t>Möjliggöra</a:t>
                      </a:r>
                      <a:r>
                        <a:rPr lang="fi-FI" sz="1050">
                          <a:solidFill>
                            <a:schemeClr val="tx2"/>
                          </a:solidFill>
                        </a:rPr>
                        <a:t> </a:t>
                      </a:r>
                      <a:r>
                        <a:rPr lang="fi-FI" sz="1050" err="1">
                          <a:solidFill>
                            <a:schemeClr val="tx2"/>
                          </a:solidFill>
                        </a:rPr>
                        <a:t>praktikforskning</a:t>
                      </a:r>
                      <a:r>
                        <a:rPr lang="fi-FI" sz="1050">
                          <a:solidFill>
                            <a:schemeClr val="tx2"/>
                          </a:solidFill>
                        </a:rPr>
                        <a:t>, delta i </a:t>
                      </a:r>
                      <a:r>
                        <a:rPr lang="fi-FI" sz="1050" err="1">
                          <a:solidFill>
                            <a:schemeClr val="tx2"/>
                          </a:solidFill>
                        </a:rPr>
                        <a:t>Statlig</a:t>
                      </a:r>
                      <a:r>
                        <a:rPr lang="fi-FI" sz="1050">
                          <a:solidFill>
                            <a:schemeClr val="tx2"/>
                          </a:solidFill>
                        </a:rPr>
                        <a:t> </a:t>
                      </a:r>
                      <a:r>
                        <a:rPr lang="fi-FI" sz="1050" err="1">
                          <a:solidFill>
                            <a:schemeClr val="tx2"/>
                          </a:solidFill>
                        </a:rPr>
                        <a:t>forskningsfinansierings</a:t>
                      </a:r>
                      <a:r>
                        <a:rPr lang="fi-FI" sz="1050">
                          <a:solidFill>
                            <a:schemeClr val="tx2"/>
                          </a:solidFill>
                        </a:rPr>
                        <a:t> (VTR) </a:t>
                      </a:r>
                      <a:r>
                        <a:rPr lang="fi-FI" sz="1050" err="1">
                          <a:solidFill>
                            <a:schemeClr val="tx2"/>
                          </a:solidFill>
                        </a:rPr>
                        <a:t>forskningsprojekt</a:t>
                      </a:r>
                      <a:r>
                        <a:rPr lang="fi-FI" sz="1050">
                          <a:solidFill>
                            <a:schemeClr val="tx2"/>
                          </a:solidFill>
                        </a:rPr>
                        <a:t> </a:t>
                      </a:r>
                    </a:p>
                  </a:txBody>
                  <a:tcPr/>
                </a:tc>
                <a:extLst>
                  <a:ext uri="{0D108BD9-81ED-4DB2-BD59-A6C34878D82A}">
                    <a16:rowId xmlns:a16="http://schemas.microsoft.com/office/drawing/2014/main" val="3820196333"/>
                  </a:ext>
                </a:extLst>
              </a:tr>
            </a:tbl>
          </a:graphicData>
        </a:graphic>
      </p:graphicFrame>
    </p:spTree>
    <p:extLst>
      <p:ext uri="{BB962C8B-B14F-4D97-AF65-F5344CB8AC3E}">
        <p14:creationId xmlns:p14="http://schemas.microsoft.com/office/powerpoint/2010/main" val="810055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786ADDE-B433-4C28-86BA-1D56540B1CFA}"/>
              </a:ext>
            </a:extLst>
          </p:cNvPr>
          <p:cNvSpPr>
            <a:spLocks noGrp="1"/>
          </p:cNvSpPr>
          <p:nvPr>
            <p:ph type="title"/>
          </p:nvPr>
        </p:nvSpPr>
        <p:spPr>
          <a:xfrm>
            <a:off x="1335257" y="110396"/>
            <a:ext cx="9676335" cy="684114"/>
          </a:xfrm>
        </p:spPr>
        <p:txBody>
          <a:bodyPr>
            <a:noAutofit/>
          </a:bodyPr>
          <a:lstStyle/>
          <a:p>
            <a:r>
              <a:rPr lang="fi-FI" sz="2400">
                <a:solidFill>
                  <a:schemeClr val="accent6"/>
                </a:solidFill>
              </a:rPr>
              <a:t>Työikäisten palvelutarpeet ja palvelut – tavoitteet vuodelle 2025</a:t>
            </a:r>
          </a:p>
        </p:txBody>
      </p:sp>
      <p:graphicFrame>
        <p:nvGraphicFramePr>
          <p:cNvPr id="6" name="Taulukko 5"/>
          <p:cNvGraphicFramePr>
            <a:graphicFrameLocks noGrp="1"/>
          </p:cNvGraphicFramePr>
          <p:nvPr/>
        </p:nvGraphicFramePr>
        <p:xfrm>
          <a:off x="1418384" y="982263"/>
          <a:ext cx="10443878" cy="5515620"/>
        </p:xfrm>
        <a:graphic>
          <a:graphicData uri="http://schemas.openxmlformats.org/drawingml/2006/table">
            <a:tbl>
              <a:tblPr firstRow="1" bandRow="1">
                <a:tableStyleId>{2D5ABB26-0587-4C30-8999-92F81FD0307C}</a:tableStyleId>
              </a:tblPr>
              <a:tblGrid>
                <a:gridCol w="5221939">
                  <a:extLst>
                    <a:ext uri="{9D8B030D-6E8A-4147-A177-3AD203B41FA5}">
                      <a16:colId xmlns:a16="http://schemas.microsoft.com/office/drawing/2014/main" val="3384990339"/>
                    </a:ext>
                  </a:extLst>
                </a:gridCol>
                <a:gridCol w="5221939">
                  <a:extLst>
                    <a:ext uri="{9D8B030D-6E8A-4147-A177-3AD203B41FA5}">
                      <a16:colId xmlns:a16="http://schemas.microsoft.com/office/drawing/2014/main" val="3750218155"/>
                    </a:ext>
                  </a:extLst>
                </a:gridCol>
              </a:tblGrid>
              <a:tr h="251733">
                <a:tc>
                  <a:txBody>
                    <a:bodyPr/>
                    <a:lstStyle/>
                    <a:p>
                      <a:r>
                        <a:rPr lang="fi-FI" sz="1400" b="1">
                          <a:solidFill>
                            <a:schemeClr val="accent6"/>
                          </a:solidFill>
                        </a:rPr>
                        <a:t>Tarve</a:t>
                      </a:r>
                    </a:p>
                  </a:txBody>
                  <a:tcPr>
                    <a:lnB w="12700" cap="flat" cmpd="sng" algn="ctr">
                      <a:solidFill>
                        <a:schemeClr val="tx1"/>
                      </a:solidFill>
                      <a:prstDash val="solid"/>
                      <a:round/>
                      <a:headEnd type="none" w="med" len="med"/>
                      <a:tailEnd type="none" w="med" len="med"/>
                    </a:lnB>
                  </a:tcPr>
                </a:tc>
                <a:tc>
                  <a:txBody>
                    <a:bodyPr/>
                    <a:lstStyle/>
                    <a:p>
                      <a:r>
                        <a:rPr lang="fi-FI" sz="1400" b="1">
                          <a:solidFill>
                            <a:schemeClr val="accent6"/>
                          </a:solidFill>
                        </a:rPr>
                        <a:t>Tavoitteet</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77001924"/>
                  </a:ext>
                </a:extLst>
              </a:tr>
              <a:tr h="266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a:solidFill>
                            <a:schemeClr val="accent6"/>
                          </a:solidFill>
                        </a:rPr>
                        <a:t>Yhdistetty sosiaali-</a:t>
                      </a:r>
                      <a:r>
                        <a:rPr lang="fi-FI" sz="1200" b="1" baseline="0">
                          <a:solidFill>
                            <a:schemeClr val="accent6"/>
                          </a:solidFill>
                        </a:rPr>
                        <a:t> ja terveydenhuolto</a:t>
                      </a:r>
                      <a:endParaRPr lang="fi-FI" sz="1200" b="1">
                        <a:solidFill>
                          <a:schemeClr val="accent6"/>
                        </a:solidFill>
                      </a:endParaRPr>
                    </a:p>
                  </a:txBody>
                  <a:tcPr>
                    <a:lnT w="12700" cap="flat" cmpd="sng" algn="ctr">
                      <a:solidFill>
                        <a:schemeClr val="tx1"/>
                      </a:solidFill>
                      <a:prstDash val="solid"/>
                      <a:round/>
                      <a:headEnd type="none" w="med" len="med"/>
                      <a:tailEnd type="none" w="med" len="med"/>
                    </a:lnT>
                  </a:tcPr>
                </a:tc>
                <a:tc>
                  <a:txBody>
                    <a:bodyPr/>
                    <a:lstStyle/>
                    <a:p>
                      <a:endParaRPr lang="fi-FI" sz="1100" baseline="0">
                        <a:solidFill>
                          <a:schemeClr val="accent6"/>
                        </a:solidFill>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917002055"/>
                  </a:ext>
                </a:extLst>
              </a:tr>
              <a:tr h="577168">
                <a:tc>
                  <a:txBody>
                    <a:bodyPr/>
                    <a:lstStyle/>
                    <a:p>
                      <a:r>
                        <a:rPr lang="fi-FI" sz="1100">
                          <a:solidFill>
                            <a:schemeClr val="accent6"/>
                          </a:solidFill>
                        </a:rPr>
                        <a:t>Matalankynnyksen</a:t>
                      </a:r>
                      <a:r>
                        <a:rPr lang="fi-FI" sz="1100" baseline="0">
                          <a:solidFill>
                            <a:schemeClr val="accent6"/>
                          </a:solidFill>
                        </a:rPr>
                        <a:t> neuvonta ja ohjaus</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aseline="0">
                          <a:solidFill>
                            <a:schemeClr val="accent6"/>
                          </a:solidFill>
                        </a:rPr>
                        <a:t>Vertaistuen, kokemustoimijuuden ja  järjestöjen palvelujen käyttö asiakas- ja potilastyössä</a:t>
                      </a:r>
                      <a:endParaRPr lang="fi-FI" sz="1100" b="1">
                        <a:solidFill>
                          <a:schemeClr val="accent6"/>
                        </a:solidFill>
                      </a:endParaRPr>
                    </a:p>
                  </a:txBody>
                  <a:tcPr/>
                </a:tc>
                <a:tc>
                  <a:txBody>
                    <a:bodyPr/>
                    <a:lstStyle/>
                    <a:p>
                      <a:r>
                        <a:rPr lang="fi-FI" sz="1100">
                          <a:solidFill>
                            <a:schemeClr val="accent6"/>
                          </a:solidFill>
                        </a:rPr>
                        <a:t>Digitaalisten</a:t>
                      </a:r>
                      <a:r>
                        <a:rPr lang="fi-FI" sz="1100" baseline="0">
                          <a:solidFill>
                            <a:schemeClr val="accent6"/>
                          </a:solidFill>
                        </a:rPr>
                        <a:t> palvelukanavien kehittäminen (</a:t>
                      </a:r>
                      <a:r>
                        <a:rPr lang="fi-FI" sz="1100" baseline="0" err="1">
                          <a:solidFill>
                            <a:schemeClr val="accent6"/>
                          </a:solidFill>
                        </a:rPr>
                        <a:t>esim</a:t>
                      </a:r>
                      <a:r>
                        <a:rPr lang="fi-FI" sz="1100" baseline="0">
                          <a:solidFill>
                            <a:schemeClr val="accent6"/>
                          </a:solidFill>
                        </a:rPr>
                        <a:t> .Omaolo ja Kykyviisari)</a:t>
                      </a:r>
                    </a:p>
                    <a:p>
                      <a:r>
                        <a:rPr lang="fi-FI" sz="1100" baseline="0" err="1">
                          <a:solidFill>
                            <a:schemeClr val="accent6"/>
                          </a:solidFill>
                        </a:rPr>
                        <a:t>MiePÄ</a:t>
                      </a:r>
                      <a:r>
                        <a:rPr lang="fi-FI" sz="1100" baseline="0">
                          <a:solidFill>
                            <a:schemeClr val="accent6"/>
                          </a:solidFill>
                        </a:rPr>
                        <a:t> neuvonta ja ohjaus peruspalveluissa, monialainen palveluohjaus</a:t>
                      </a:r>
                    </a:p>
                    <a:p>
                      <a:r>
                        <a:rPr lang="fi-FI" sz="1100" baseline="0">
                          <a:solidFill>
                            <a:schemeClr val="accent6"/>
                          </a:solidFill>
                        </a:rPr>
                        <a:t>Vahvistetaan ehkäisevää </a:t>
                      </a:r>
                      <a:r>
                        <a:rPr lang="fi-FI" sz="1100" baseline="0" err="1">
                          <a:solidFill>
                            <a:schemeClr val="accent6"/>
                          </a:solidFill>
                        </a:rPr>
                        <a:t>hyte:ä</a:t>
                      </a:r>
                      <a:r>
                        <a:rPr lang="fi-FI" sz="1100" baseline="0">
                          <a:solidFill>
                            <a:schemeClr val="accent6"/>
                          </a:solidFill>
                        </a:rPr>
                        <a:t> edistävää neuvontaa ja ohjausta</a:t>
                      </a:r>
                    </a:p>
                  </a:txBody>
                  <a:tcPr/>
                </a:tc>
                <a:extLst>
                  <a:ext uri="{0D108BD9-81ED-4DB2-BD59-A6C34878D82A}">
                    <a16:rowId xmlns:a16="http://schemas.microsoft.com/office/drawing/2014/main" val="1130243696"/>
                  </a:ext>
                </a:extLst>
              </a:tr>
              <a:tr h="1065540">
                <a:tc>
                  <a:txBody>
                    <a:bodyPr/>
                    <a:lstStyle/>
                    <a:p>
                      <a:r>
                        <a:rPr lang="fi-FI" sz="1100">
                          <a:solidFill>
                            <a:schemeClr val="accent6"/>
                          </a:solidFill>
                        </a:rPr>
                        <a:t>Sujuva pääsy sosiaali- ja terveyskeskus- sekä sairaalapalveluihin</a:t>
                      </a:r>
                    </a:p>
                    <a:p>
                      <a:r>
                        <a:rPr lang="fi-FI" sz="1100">
                          <a:solidFill>
                            <a:schemeClr val="accent6"/>
                          </a:solidFill>
                        </a:rPr>
                        <a:t>Yhteen sovitetut</a:t>
                      </a:r>
                      <a:r>
                        <a:rPr lang="fi-FI" sz="1100" baseline="0">
                          <a:solidFill>
                            <a:schemeClr val="accent6"/>
                          </a:solidFill>
                        </a:rPr>
                        <a:t> palveluketjut ja -polut</a:t>
                      </a:r>
                      <a:endParaRPr lang="fi-FI" sz="1100">
                        <a:solidFill>
                          <a:schemeClr val="accent6"/>
                        </a:solidFill>
                      </a:endParaRPr>
                    </a:p>
                  </a:txBody>
                  <a:tcPr>
                    <a:lnB w="12700" cap="flat" cmpd="sng" algn="ctr">
                      <a:solidFill>
                        <a:schemeClr val="tx1"/>
                      </a:solidFill>
                      <a:prstDash val="solid"/>
                      <a:round/>
                      <a:headEnd type="none" w="med" len="med"/>
                      <a:tailEnd type="none" w="med" len="med"/>
                    </a:lnB>
                  </a:tcPr>
                </a:tc>
                <a:tc>
                  <a:txBody>
                    <a:bodyPr/>
                    <a:lstStyle/>
                    <a:p>
                      <a:r>
                        <a:rPr lang="fi-FI" sz="1100">
                          <a:solidFill>
                            <a:schemeClr val="accent6"/>
                          </a:solidFill>
                        </a:rPr>
                        <a:t>Palveluun</a:t>
                      </a:r>
                      <a:r>
                        <a:rPr lang="fi-FI" sz="1100" baseline="0">
                          <a:solidFill>
                            <a:schemeClr val="accent6"/>
                          </a:solidFill>
                        </a:rPr>
                        <a:t> esteetön </a:t>
                      </a:r>
                      <a:r>
                        <a:rPr lang="fi-FI" sz="1100">
                          <a:solidFill>
                            <a:schemeClr val="accent6"/>
                          </a:solidFill>
                        </a:rPr>
                        <a:t>pääsy yhdellä vastaanotolla, palveluintegraation</a:t>
                      </a:r>
                      <a:r>
                        <a:rPr lang="fi-FI" sz="1100" baseline="0">
                          <a:solidFill>
                            <a:schemeClr val="accent6"/>
                          </a:solidFill>
                        </a:rPr>
                        <a:t> vahvistaminen: </a:t>
                      </a:r>
                      <a:r>
                        <a:rPr lang="fi-FI" sz="1100">
                          <a:solidFill>
                            <a:schemeClr val="accent6"/>
                          </a:solidFill>
                        </a:rPr>
                        <a:t>yhteen sovitetut palveluketjut, </a:t>
                      </a:r>
                    </a:p>
                    <a:p>
                      <a:r>
                        <a:rPr lang="fi-FI" sz="1100">
                          <a:solidFill>
                            <a:schemeClr val="accent6"/>
                          </a:solidFill>
                        </a:rPr>
                        <a:t>Yhteinen asiakas- ja palvelusuunnitelma</a:t>
                      </a:r>
                      <a:r>
                        <a:rPr lang="fi-FI" sz="1100" baseline="0">
                          <a:solidFill>
                            <a:schemeClr val="accent6"/>
                          </a:solidFill>
                        </a:rPr>
                        <a:t> käyttöön</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a:solidFill>
                            <a:schemeClr val="accent6"/>
                          </a:solidFill>
                        </a:rPr>
                        <a:t>Ammattilaisten työnjaon kehittäminen</a:t>
                      </a:r>
                      <a:r>
                        <a:rPr lang="fi-FI" sz="1100" baseline="0">
                          <a:solidFill>
                            <a:schemeClr val="accent6"/>
                          </a:solidFill>
                        </a:rPr>
                        <a:t> ja  toimintamallit konsultaation lisäämiseen peruspalveluissa</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37660150"/>
                  </a:ext>
                </a:extLst>
              </a:tr>
              <a:tr h="266385">
                <a:tc>
                  <a:txBody>
                    <a:bodyPr/>
                    <a:lstStyle/>
                    <a:p>
                      <a:r>
                        <a:rPr lang="fi-FI" sz="1200" b="1" baseline="0">
                          <a:solidFill>
                            <a:schemeClr val="accent6"/>
                          </a:solidFill>
                        </a:rPr>
                        <a:t>Työ- ja toimintakyvyn ja kuntoutumisen edistäminen</a:t>
                      </a:r>
                    </a:p>
                  </a:txBody>
                  <a:tcPr>
                    <a:lnT w="12700" cap="flat" cmpd="sng" algn="ctr">
                      <a:solidFill>
                        <a:schemeClr val="tx1"/>
                      </a:solidFill>
                      <a:prstDash val="solid"/>
                      <a:round/>
                      <a:headEnd type="none" w="med" len="med"/>
                      <a:tailEnd type="none" w="med" len="med"/>
                    </a:lnT>
                  </a:tcPr>
                </a:tc>
                <a:tc>
                  <a:txBody>
                    <a:bodyPr/>
                    <a:lstStyle/>
                    <a:p>
                      <a:endParaRPr lang="fi-FI" sz="1100">
                        <a:solidFill>
                          <a:schemeClr val="accent6"/>
                        </a:solidFill>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85741736"/>
                  </a:ext>
                </a:extLst>
              </a:tr>
              <a:tr h="5771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100">
                          <a:solidFill>
                            <a:schemeClr val="accent6"/>
                          </a:solidFill>
                        </a:rPr>
                        <a:t>Nuorten päihde- ja riippuvuusongelmat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a:solidFill>
                            <a:schemeClr val="accent6"/>
                          </a:solidFill>
                        </a:rPr>
                        <a:t>Työ- ja toimintakyvyn</a:t>
                      </a:r>
                      <a:r>
                        <a:rPr lang="fi-FI" sz="1100" baseline="0">
                          <a:solidFill>
                            <a:schemeClr val="accent6"/>
                          </a:solidFill>
                        </a:rPr>
                        <a:t> ja kuntoutuksen tarpeen monialainen arviointi ja tukeminen</a:t>
                      </a:r>
                    </a:p>
                  </a:txBody>
                  <a:tcPr>
                    <a:lnB>
                      <a:noFill/>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100">
                          <a:solidFill>
                            <a:schemeClr val="accent6"/>
                          </a:solidFill>
                        </a:rPr>
                        <a:t>Nuorten päihde-</a:t>
                      </a:r>
                      <a:r>
                        <a:rPr lang="fi-FI" sz="1100" baseline="0">
                          <a:solidFill>
                            <a:schemeClr val="accent6"/>
                          </a:solidFill>
                        </a:rPr>
                        <a:t> ja riippuvuusongelmiin puuttumisen työmenetelmät</a:t>
                      </a:r>
                      <a:endParaRPr lang="fi-FI" sz="1100">
                        <a:solidFill>
                          <a:schemeClr val="accent6"/>
                        </a:solidFill>
                      </a:endParaRPr>
                    </a:p>
                    <a:p>
                      <a:r>
                        <a:rPr lang="fi-FI" sz="1100">
                          <a:solidFill>
                            <a:schemeClr val="accent6"/>
                          </a:solidFill>
                        </a:rPr>
                        <a:t>Yhtenäinen</a:t>
                      </a:r>
                      <a:r>
                        <a:rPr lang="fi-FI" sz="1100" baseline="0">
                          <a:solidFill>
                            <a:schemeClr val="accent6"/>
                          </a:solidFill>
                        </a:rPr>
                        <a:t> monialainen toimintamalli (Työote ja Työkyky hankkeet) </a:t>
                      </a:r>
                    </a:p>
                    <a:p>
                      <a:r>
                        <a:rPr lang="fi-FI" sz="1100">
                          <a:solidFill>
                            <a:schemeClr val="accent6"/>
                          </a:solidFill>
                        </a:rPr>
                        <a:t>Systemaattinen seuranta yhtenäisillä arviointimenetelmillä ja mittareilla</a:t>
                      </a:r>
                    </a:p>
                  </a:txBody>
                  <a:tcPr>
                    <a:lnB>
                      <a:noFill/>
                    </a:lnB>
                  </a:tcPr>
                </a:tc>
                <a:extLst>
                  <a:ext uri="{0D108BD9-81ED-4DB2-BD59-A6C34878D82A}">
                    <a16:rowId xmlns:a16="http://schemas.microsoft.com/office/drawing/2014/main" val="2993283485"/>
                  </a:ext>
                </a:extLst>
              </a:tr>
              <a:tr h="414377">
                <a:tc>
                  <a:txBody>
                    <a:bodyPr/>
                    <a:lstStyle/>
                    <a:p>
                      <a:r>
                        <a:rPr lang="fi-FI" sz="1100">
                          <a:solidFill>
                            <a:schemeClr val="accent6"/>
                          </a:solidFill>
                        </a:rPr>
                        <a:t>Kuntoutumista tukevat</a:t>
                      </a:r>
                      <a:r>
                        <a:rPr lang="fi-FI" sz="1100" baseline="0">
                          <a:solidFill>
                            <a:schemeClr val="accent6"/>
                          </a:solidFill>
                        </a:rPr>
                        <a:t> monimuotoiset asumispalvelut</a:t>
                      </a:r>
                      <a:endParaRPr lang="fi-FI" sz="1100">
                        <a:solidFill>
                          <a:schemeClr val="accent6"/>
                        </a:solidFill>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fi-FI" sz="1100" err="1">
                          <a:solidFill>
                            <a:schemeClr val="accent6"/>
                          </a:solidFill>
                        </a:rPr>
                        <a:t>MiePä</a:t>
                      </a:r>
                      <a:r>
                        <a:rPr lang="fi-FI" sz="1100">
                          <a:solidFill>
                            <a:schemeClr val="accent6"/>
                          </a:solidFill>
                        </a:rPr>
                        <a:t>-kuntoutujien</a:t>
                      </a:r>
                      <a:r>
                        <a:rPr lang="fi-FI" sz="1100" baseline="0">
                          <a:solidFill>
                            <a:schemeClr val="accent6"/>
                          </a:solidFill>
                        </a:rPr>
                        <a:t> intensiivinen kuntoutusyksikkö, vaativan kuntoutuksen palveluyksikkö, </a:t>
                      </a:r>
                      <a:r>
                        <a:rPr lang="fi-FI" sz="1100" baseline="0" err="1">
                          <a:solidFill>
                            <a:schemeClr val="accent6"/>
                          </a:solidFill>
                        </a:rPr>
                        <a:t>Pixne</a:t>
                      </a:r>
                      <a:r>
                        <a:rPr lang="fi-FI" sz="1100" baseline="0">
                          <a:solidFill>
                            <a:schemeClr val="accent6"/>
                          </a:solidFill>
                        </a:rPr>
                        <a:t>-klinikka</a:t>
                      </a:r>
                      <a:endParaRPr lang="fi-FI" sz="1100">
                        <a:solidFill>
                          <a:schemeClr val="accent6"/>
                        </a:solidFill>
                      </a:endParaRPr>
                    </a:p>
                  </a:txBody>
                  <a:tcP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02038692"/>
                  </a:ext>
                </a:extLst>
              </a:tr>
              <a:tr h="4143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100" baseline="0">
                          <a:solidFill>
                            <a:schemeClr val="accent6"/>
                          </a:solidFill>
                        </a:rPr>
                        <a:t>Kehitysvammaisten henkilöiden erityispalvelujen järjestäminen</a:t>
                      </a:r>
                      <a:endParaRPr lang="fi-FI" sz="1100">
                        <a:solidFill>
                          <a:schemeClr val="accent6"/>
                        </a:solidFill>
                      </a:endParaRPr>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fi-FI" sz="1100">
                          <a:solidFill>
                            <a:schemeClr val="accent6"/>
                          </a:solidFill>
                        </a:rPr>
                        <a:t>Erityishuollon kuntayhtymien</a:t>
                      </a:r>
                      <a:r>
                        <a:rPr lang="fi-FI" sz="1100" baseline="0">
                          <a:solidFill>
                            <a:schemeClr val="accent6"/>
                          </a:solidFill>
                        </a:rPr>
                        <a:t> erityispalvelujen siirto hyvinvointialueelle</a:t>
                      </a:r>
                    </a:p>
                    <a:p>
                      <a:r>
                        <a:rPr lang="fi-FI" sz="1100" baseline="0">
                          <a:solidFill>
                            <a:schemeClr val="accent6"/>
                          </a:solidFill>
                        </a:rPr>
                        <a:t>Toimintakyvyn arviointiin yhteinen toimintakyvyn arvioinnin  ja mittaamisen menetelmä (Esim. ICF viitekehys)</a:t>
                      </a:r>
                      <a:endParaRPr lang="fi-FI" sz="1100">
                        <a:solidFill>
                          <a:schemeClr val="accent6"/>
                        </a:solidFill>
                      </a:endParaRPr>
                    </a:p>
                  </a:txBody>
                  <a:tcPr>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53118311"/>
                  </a:ext>
                </a:extLst>
              </a:tr>
              <a:tr h="26638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200" b="1">
                          <a:solidFill>
                            <a:schemeClr val="accent6"/>
                          </a:solidFill>
                        </a:rPr>
                        <a:t>Paljon palveluja</a:t>
                      </a:r>
                      <a:r>
                        <a:rPr lang="fi-FI" sz="1200" b="1" baseline="0">
                          <a:solidFill>
                            <a:schemeClr val="accent6"/>
                          </a:solidFill>
                        </a:rPr>
                        <a:t> tarvitsevien asiakkaiden tunnistaminen</a:t>
                      </a:r>
                      <a:endParaRPr lang="fi-FI" sz="1200" b="1">
                        <a:solidFill>
                          <a:schemeClr val="accent6"/>
                        </a:solidFill>
                      </a:endParaRPr>
                    </a:p>
                  </a:txBody>
                  <a:tcPr>
                    <a:lnT w="12700" cap="flat" cmpd="sng" algn="ctr">
                      <a:solidFill>
                        <a:schemeClr val="tx1"/>
                      </a:solidFill>
                      <a:prstDash val="solid"/>
                      <a:round/>
                      <a:headEnd type="none" w="med" len="med"/>
                      <a:tailEnd type="none" w="med" len="med"/>
                    </a:lnT>
                  </a:tcPr>
                </a:tc>
                <a:tc>
                  <a:txBody>
                    <a:bodyPr/>
                    <a:lstStyle/>
                    <a:p>
                      <a:endParaRPr lang="fi-FI" sz="1100">
                        <a:solidFill>
                          <a:schemeClr val="accent6"/>
                        </a:solidFill>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631220413"/>
                  </a:ext>
                </a:extLst>
              </a:tr>
              <a:tr h="4244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100" baseline="0">
                          <a:solidFill>
                            <a:schemeClr val="accent6"/>
                          </a:solidFill>
                        </a:rPr>
                        <a:t>Ylisukupolviseen huono-osaisuuteen puuttuminen</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100" baseline="0">
                          <a:solidFill>
                            <a:schemeClr val="accent6"/>
                          </a:solidFill>
                        </a:rPr>
                        <a:t>Monisairaiden henkilöiden palvelutarpeiden tunnistaminen</a:t>
                      </a:r>
                    </a:p>
                  </a:txBody>
                  <a:tcPr>
                    <a:lnB w="12700" cap="flat" cmpd="sng" algn="ctr">
                      <a:solidFill>
                        <a:schemeClr val="tx1"/>
                      </a:solidFill>
                      <a:prstDash val="solid"/>
                      <a:round/>
                      <a:headEnd type="none" w="med" len="med"/>
                      <a:tailEnd type="none" w="med" len="med"/>
                    </a:lnB>
                  </a:tcPr>
                </a:tc>
                <a:tc>
                  <a:txBody>
                    <a:bodyPr/>
                    <a:lstStyle/>
                    <a:p>
                      <a:r>
                        <a:rPr lang="fi-FI" sz="1100">
                          <a:solidFill>
                            <a:schemeClr val="accent6"/>
                          </a:solidFill>
                        </a:rPr>
                        <a:t>Etsivät</a:t>
                      </a:r>
                      <a:r>
                        <a:rPr lang="fi-FI" sz="1100" baseline="0">
                          <a:solidFill>
                            <a:schemeClr val="accent6"/>
                          </a:solidFill>
                        </a:rPr>
                        <a:t> (aikuissosiaali)työn ja taloussosiaalityön menetelmien kehittäminen</a:t>
                      </a:r>
                      <a:endParaRPr lang="fi-FI" sz="1100">
                        <a:solidFill>
                          <a:schemeClr val="accent6"/>
                        </a:solidFill>
                      </a:endParaRP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51735309"/>
                  </a:ext>
                </a:extLst>
              </a:tr>
              <a:tr h="258954">
                <a:tc>
                  <a:txBody>
                    <a:bodyPr/>
                    <a:lstStyle/>
                    <a:p>
                      <a:r>
                        <a:rPr lang="fi-FI" sz="1100" b="1">
                          <a:solidFill>
                            <a:schemeClr val="accent6"/>
                          </a:solidFill>
                        </a:rPr>
                        <a:t>Tiedontuottaminen</a:t>
                      </a:r>
                      <a:r>
                        <a:rPr lang="fi-FI" sz="1100" b="1" baseline="0">
                          <a:solidFill>
                            <a:schemeClr val="accent6"/>
                          </a:solidFill>
                        </a:rPr>
                        <a:t> päätöksenteon pohjaksi</a:t>
                      </a:r>
                      <a:endParaRPr lang="fi-FI" sz="1100" b="1">
                        <a:solidFill>
                          <a:schemeClr val="accent6"/>
                        </a:solidFill>
                      </a:endParaRPr>
                    </a:p>
                  </a:txBody>
                  <a:tcPr>
                    <a:lnT w="12700" cap="flat" cmpd="sng" algn="ctr">
                      <a:solidFill>
                        <a:schemeClr val="tx1"/>
                      </a:solidFill>
                      <a:prstDash val="solid"/>
                      <a:round/>
                      <a:headEnd type="none" w="med" len="med"/>
                      <a:tailEnd type="none" w="med" len="med"/>
                    </a:lnT>
                  </a:tcPr>
                </a:tc>
                <a:tc>
                  <a:txBody>
                    <a:bodyPr/>
                    <a:lstStyle/>
                    <a:p>
                      <a:endParaRPr lang="fi-FI" sz="1100">
                        <a:solidFill>
                          <a:schemeClr val="accent6"/>
                        </a:solidFill>
                      </a:endParaRPr>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4245639976"/>
                  </a:ext>
                </a:extLst>
              </a:tr>
              <a:tr h="381716">
                <a:tc>
                  <a:txBody>
                    <a:bodyPr/>
                    <a:lstStyle/>
                    <a:p>
                      <a:r>
                        <a:rPr lang="fi-FI" sz="1100">
                          <a:solidFill>
                            <a:schemeClr val="accent6"/>
                          </a:solidFill>
                        </a:rPr>
                        <a:t>Vaikuttavuusindikaattorien</a:t>
                      </a:r>
                      <a:r>
                        <a:rPr lang="fi-FI" sz="1100" baseline="0">
                          <a:solidFill>
                            <a:schemeClr val="accent6"/>
                          </a:solidFill>
                        </a:rPr>
                        <a:t> ja tiedontuotannon menetelmien kehittäminen</a:t>
                      </a:r>
                      <a:endParaRPr lang="fi-FI" sz="1100">
                        <a:solidFill>
                          <a:schemeClr val="accent6"/>
                        </a:solidFill>
                      </a:endParaRPr>
                    </a:p>
                  </a:txBody>
                  <a:tcPr/>
                </a:tc>
                <a:tc>
                  <a:txBody>
                    <a:bodyPr/>
                    <a:lstStyle/>
                    <a:p>
                      <a:r>
                        <a:rPr lang="fi-FI" sz="1100">
                          <a:solidFill>
                            <a:schemeClr val="accent6"/>
                          </a:solidFill>
                        </a:rPr>
                        <a:t>Rakenteellinen</a:t>
                      </a:r>
                      <a:r>
                        <a:rPr lang="fi-FI" sz="1100" baseline="0">
                          <a:solidFill>
                            <a:schemeClr val="accent6"/>
                          </a:solidFill>
                        </a:rPr>
                        <a:t> sosiaalityö, sosiaalinen raportointi</a:t>
                      </a:r>
                    </a:p>
                    <a:p>
                      <a:r>
                        <a:rPr lang="fi-FI" sz="1100" baseline="0">
                          <a:solidFill>
                            <a:schemeClr val="accent6"/>
                          </a:solidFill>
                        </a:rPr>
                        <a:t>Käytäntötutkimuksen mahdollistaminen, VTR tutkimushankkeisiin osallistuminen</a:t>
                      </a:r>
                      <a:endParaRPr lang="fi-FI" sz="1100">
                        <a:solidFill>
                          <a:schemeClr val="accent6"/>
                        </a:solidFill>
                      </a:endParaRPr>
                    </a:p>
                  </a:txBody>
                  <a:tcPr/>
                </a:tc>
                <a:extLst>
                  <a:ext uri="{0D108BD9-81ED-4DB2-BD59-A6C34878D82A}">
                    <a16:rowId xmlns:a16="http://schemas.microsoft.com/office/drawing/2014/main" val="3820196333"/>
                  </a:ext>
                </a:extLst>
              </a:tr>
            </a:tbl>
          </a:graphicData>
        </a:graphic>
      </p:graphicFrame>
    </p:spTree>
    <p:extLst>
      <p:ext uri="{BB962C8B-B14F-4D97-AF65-F5344CB8AC3E}">
        <p14:creationId xmlns:p14="http://schemas.microsoft.com/office/powerpoint/2010/main" val="10356183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6416" y="123943"/>
            <a:ext cx="9322609" cy="687163"/>
          </a:xfrm>
        </p:spPr>
        <p:txBody>
          <a:bodyPr/>
          <a:lstStyle/>
          <a:p>
            <a:r>
              <a:rPr lang="sv-SE"/>
              <a:t>Servicestruktur: personer i arbetsför ålder</a:t>
            </a:r>
            <a:endParaRPr lang="fi-FI"/>
          </a:p>
        </p:txBody>
      </p:sp>
      <p:graphicFrame>
        <p:nvGraphicFramePr>
          <p:cNvPr id="14" name="Diagram 13"/>
          <p:cNvGraphicFramePr/>
          <p:nvPr>
            <p:extLst>
              <p:ext uri="{D42A27DB-BD31-4B8C-83A1-F6EECF244321}">
                <p14:modId xmlns:p14="http://schemas.microsoft.com/office/powerpoint/2010/main" val="1159050805"/>
              </p:ext>
            </p:extLst>
          </p:nvPr>
        </p:nvGraphicFramePr>
        <p:xfrm>
          <a:off x="2031997" y="811106"/>
          <a:ext cx="8603451" cy="5497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val 8"/>
          <p:cNvSpPr/>
          <p:nvPr/>
        </p:nvSpPr>
        <p:spPr>
          <a:xfrm>
            <a:off x="5394418" y="2913686"/>
            <a:ext cx="1390537" cy="12135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Rectangle 2"/>
          <p:cNvSpPr/>
          <p:nvPr/>
        </p:nvSpPr>
        <p:spPr>
          <a:xfrm>
            <a:off x="1423001" y="6308819"/>
            <a:ext cx="10458788" cy="427441"/>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rial" panose="020B0604020202020204"/>
                <a:ea typeface="+mn-ea"/>
                <a:cs typeface="+mn-cs"/>
              </a:rPr>
              <a:t>Träffpunkter, kommunernas sysselsättningsservice, FPA, NTM och TE-byrån</a:t>
            </a: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7" name="Kuva 46" descr="Miesryhmä">
            <a:extLst>
              <a:ext uri="{FF2B5EF4-FFF2-40B4-BE49-F238E27FC236}">
                <a16:creationId xmlns:a16="http://schemas.microsoft.com/office/drawing/2014/main" id="{AFAB6A71-F913-42AE-B7E8-78D97B0BEA93}"/>
              </a:ext>
            </a:extLst>
          </p:cNvPr>
          <p:cNvPicPr>
            <a:picLocks noChangeAspect="1"/>
          </p:cNvPicPr>
          <p:nvPr/>
        </p:nvPicPr>
        <p:blipFill>
          <a:blip r:embed="rId7" cstate="hq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632486" y="3063239"/>
            <a:ext cx="914400" cy="914400"/>
          </a:xfrm>
          <a:prstGeom prst="rect">
            <a:avLst/>
          </a:prstGeom>
        </p:spPr>
      </p:pic>
    </p:spTree>
    <p:extLst>
      <p:ext uri="{BB962C8B-B14F-4D97-AF65-F5344CB8AC3E}">
        <p14:creationId xmlns:p14="http://schemas.microsoft.com/office/powerpoint/2010/main" val="21240222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6416" y="123943"/>
            <a:ext cx="9322609" cy="687163"/>
          </a:xfrm>
        </p:spPr>
        <p:txBody>
          <a:bodyPr/>
          <a:lstStyle/>
          <a:p>
            <a:r>
              <a:rPr lang="fi-FI"/>
              <a:t>Palvelurakenne: työikäiset</a:t>
            </a:r>
          </a:p>
        </p:txBody>
      </p:sp>
      <p:graphicFrame>
        <p:nvGraphicFramePr>
          <p:cNvPr id="14" name="Diagram 13"/>
          <p:cNvGraphicFramePr/>
          <p:nvPr/>
        </p:nvGraphicFramePr>
        <p:xfrm>
          <a:off x="2031998" y="81110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val 8"/>
          <p:cNvSpPr/>
          <p:nvPr/>
        </p:nvSpPr>
        <p:spPr>
          <a:xfrm>
            <a:off x="5394418" y="2913686"/>
            <a:ext cx="1390537" cy="12135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 name="Rectangle 2"/>
          <p:cNvSpPr/>
          <p:nvPr/>
        </p:nvSpPr>
        <p:spPr>
          <a:xfrm>
            <a:off x="1423001" y="6308819"/>
            <a:ext cx="10458788" cy="427441"/>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white"/>
                </a:solidFill>
                <a:effectLst/>
                <a:uLnTx/>
                <a:uFillTx/>
                <a:latin typeface="Arial" panose="020B0604020202020204"/>
                <a:ea typeface="+mn-ea"/>
                <a:cs typeface="+mn-cs"/>
              </a:rPr>
              <a:t>Kohtaamispaikat, kuntien työllistämispalvelut, KELA, ELY ja TE-</a:t>
            </a:r>
            <a:r>
              <a:rPr kumimoji="0" lang="fi-FI" sz="1800" b="0" i="0" u="none" strike="noStrike" kern="1200" cap="none" spc="0" normalizeH="0" baseline="0" noProof="0" err="1">
                <a:ln>
                  <a:noFill/>
                </a:ln>
                <a:solidFill>
                  <a:prstClr val="white"/>
                </a:solidFill>
                <a:effectLst/>
                <a:uLnTx/>
                <a:uFillTx/>
                <a:latin typeface="Arial" panose="020B0604020202020204"/>
                <a:ea typeface="+mn-ea"/>
                <a:cs typeface="+mn-cs"/>
              </a:rPr>
              <a:t>palvvelut</a:t>
            </a: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7" name="Kuva 46" descr="Miesryhmä">
            <a:extLst>
              <a:ext uri="{FF2B5EF4-FFF2-40B4-BE49-F238E27FC236}">
                <a16:creationId xmlns:a16="http://schemas.microsoft.com/office/drawing/2014/main" id="{AFAB6A71-F913-42AE-B7E8-78D97B0BEA93}"/>
              </a:ext>
            </a:extLst>
          </p:cNvPr>
          <p:cNvPicPr>
            <a:picLocks noChangeAspect="1"/>
          </p:cNvPicPr>
          <p:nvPr/>
        </p:nvPicPr>
        <p:blipFill>
          <a:blip r:embed="rId7" cstate="hq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5632486" y="3063239"/>
            <a:ext cx="914400" cy="914400"/>
          </a:xfrm>
          <a:prstGeom prst="rect">
            <a:avLst/>
          </a:prstGeom>
        </p:spPr>
      </p:pic>
    </p:spTree>
    <p:extLst>
      <p:ext uri="{BB962C8B-B14F-4D97-AF65-F5344CB8AC3E}">
        <p14:creationId xmlns:p14="http://schemas.microsoft.com/office/powerpoint/2010/main" val="9621717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1">
            <a:extLst>
              <a:ext uri="{FF2B5EF4-FFF2-40B4-BE49-F238E27FC236}">
                <a16:creationId xmlns:a16="http://schemas.microsoft.com/office/drawing/2014/main" id="{46AF24E5-7ED6-40BD-8770-35D026883397}"/>
              </a:ext>
            </a:extLst>
          </p:cNvPr>
          <p:cNvSpPr>
            <a:spLocks noGrp="1"/>
          </p:cNvSpPr>
          <p:nvPr>
            <p:ph type="body" idx="10"/>
          </p:nvPr>
        </p:nvSpPr>
        <p:spPr/>
        <p:txBody>
          <a:bodyPr/>
          <a:lstStyle/>
          <a:p>
            <a:r>
              <a:rPr lang="fi-FI" err="1">
                <a:solidFill>
                  <a:schemeClr val="bg1"/>
                </a:solidFill>
              </a:rPr>
              <a:t>Äldre</a:t>
            </a:r>
            <a:r>
              <a:rPr lang="fi-FI">
                <a:solidFill>
                  <a:schemeClr val="bg1"/>
                </a:solidFill>
              </a:rPr>
              <a:t> </a:t>
            </a:r>
            <a:r>
              <a:rPr lang="fi-FI" err="1">
                <a:solidFill>
                  <a:schemeClr val="bg1"/>
                </a:solidFill>
              </a:rPr>
              <a:t>personer</a:t>
            </a:r>
            <a:endParaRPr lang="fi-FI">
              <a:solidFill>
                <a:schemeClr val="bg1"/>
              </a:solidFill>
            </a:endParaRPr>
          </a:p>
          <a:p>
            <a:r>
              <a:rPr lang="fi-FI">
                <a:solidFill>
                  <a:schemeClr val="accent4"/>
                </a:solidFill>
              </a:rPr>
              <a:t>Ikäihmiset</a:t>
            </a:r>
          </a:p>
        </p:txBody>
      </p:sp>
    </p:spTree>
    <p:extLst>
      <p:ext uri="{BB962C8B-B14F-4D97-AF65-F5344CB8AC3E}">
        <p14:creationId xmlns:p14="http://schemas.microsoft.com/office/powerpoint/2010/main" val="1990902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4470400" y="1723043"/>
            <a:ext cx="7721600" cy="5134957"/>
          </a:xfrm>
          <a:prstGeom prst="rect">
            <a:avLst/>
          </a:prstGeom>
          <a:solidFill>
            <a:srgbClr val="F39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7" name="Snip Single Corner Rectangle 36"/>
          <p:cNvSpPr/>
          <p:nvPr/>
        </p:nvSpPr>
        <p:spPr>
          <a:xfrm>
            <a:off x="0" y="-9152"/>
            <a:ext cx="5396176" cy="6867152"/>
          </a:xfrm>
          <a:prstGeom prst="snip1Rect">
            <a:avLst>
              <a:gd name="adj" fmla="val 50000"/>
            </a:avLst>
          </a:prstGeom>
          <a:solidFill>
            <a:srgbClr val="213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0" name="Flowchart: Card 39"/>
          <p:cNvSpPr/>
          <p:nvPr/>
        </p:nvSpPr>
        <p:spPr>
          <a:xfrm flipH="1">
            <a:off x="2667849" y="-9152"/>
            <a:ext cx="9524149" cy="316634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4531"/>
              <a:gd name="connsiteY0" fmla="*/ 0 h 21324"/>
              <a:gd name="connsiteX1" fmla="*/ 24531 w 24531"/>
              <a:gd name="connsiteY1" fmla="*/ 64 h 21324"/>
              <a:gd name="connsiteX2" fmla="*/ 21600 w 24531"/>
              <a:gd name="connsiteY2" fmla="*/ 17322 h 21324"/>
              <a:gd name="connsiteX3" fmla="*/ 0 w 24531"/>
              <a:gd name="connsiteY3" fmla="*/ 20172 h 21324"/>
              <a:gd name="connsiteX4" fmla="*/ 0 w 24531"/>
              <a:gd name="connsiteY4" fmla="*/ 0 h 21324"/>
              <a:gd name="connsiteX0" fmla="*/ 0 w 24531"/>
              <a:gd name="connsiteY0" fmla="*/ 0 h 21553"/>
              <a:gd name="connsiteX1" fmla="*/ 24531 w 24531"/>
              <a:gd name="connsiteY1" fmla="*/ 64 h 21553"/>
              <a:gd name="connsiteX2" fmla="*/ 17620 w 24531"/>
              <a:gd name="connsiteY2" fmla="*/ 18848 h 21553"/>
              <a:gd name="connsiteX3" fmla="*/ 0 w 24531"/>
              <a:gd name="connsiteY3" fmla="*/ 20172 h 21553"/>
              <a:gd name="connsiteX4" fmla="*/ 0 w 24531"/>
              <a:gd name="connsiteY4" fmla="*/ 0 h 21553"/>
              <a:gd name="connsiteX0" fmla="*/ 0 w 24531"/>
              <a:gd name="connsiteY0" fmla="*/ 0 h 21733"/>
              <a:gd name="connsiteX1" fmla="*/ 24531 w 24531"/>
              <a:gd name="connsiteY1" fmla="*/ 64 h 21733"/>
              <a:gd name="connsiteX2" fmla="*/ 17954 w 24531"/>
              <a:gd name="connsiteY2" fmla="*/ 19738 h 21733"/>
              <a:gd name="connsiteX3" fmla="*/ 0 w 24531"/>
              <a:gd name="connsiteY3" fmla="*/ 20172 h 21733"/>
              <a:gd name="connsiteX4" fmla="*/ 0 w 24531"/>
              <a:gd name="connsiteY4" fmla="*/ 0 h 21733"/>
              <a:gd name="connsiteX0" fmla="*/ 0 w 24555"/>
              <a:gd name="connsiteY0" fmla="*/ 63 h 21796"/>
              <a:gd name="connsiteX1" fmla="*/ 24555 w 24555"/>
              <a:gd name="connsiteY1" fmla="*/ 0 h 21796"/>
              <a:gd name="connsiteX2" fmla="*/ 17954 w 24555"/>
              <a:gd name="connsiteY2" fmla="*/ 19801 h 21796"/>
              <a:gd name="connsiteX3" fmla="*/ 0 w 24555"/>
              <a:gd name="connsiteY3" fmla="*/ 20235 h 21796"/>
              <a:gd name="connsiteX4" fmla="*/ 0 w 24555"/>
              <a:gd name="connsiteY4" fmla="*/ 63 h 21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5" h="21796">
                <a:moveTo>
                  <a:pt x="0" y="63"/>
                </a:moveTo>
                <a:lnTo>
                  <a:pt x="24555" y="0"/>
                </a:lnTo>
                <a:cubicBezTo>
                  <a:pt x="24555" y="5774"/>
                  <a:pt x="17954" y="14027"/>
                  <a:pt x="17954" y="19801"/>
                </a:cubicBezTo>
                <a:cubicBezTo>
                  <a:pt x="7154" y="19801"/>
                  <a:pt x="10800" y="23985"/>
                  <a:pt x="0" y="20235"/>
                </a:cubicBezTo>
                <a:lnTo>
                  <a:pt x="0" y="63"/>
                </a:lnTo>
                <a:close/>
              </a:path>
            </a:pathLst>
          </a:custGeom>
          <a:solidFill>
            <a:srgbClr val="85C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a:off x="88833" y="115664"/>
            <a:ext cx="2683748" cy="83099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Välfärdsområdets</a:t>
            </a:r>
            <a:r>
              <a:rPr kumimoji="0" lang="fi-FI"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service</a:t>
            </a:r>
            <a:r>
              <a:rPr kumimoji="0" lang="fi-FI"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i </a:t>
            </a:r>
            <a:r>
              <a:rPr kumimoji="0" lang="fi-FI" sz="24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dag</a:t>
            </a:r>
            <a:endParaRPr kumimoji="0" lang="fi-FI"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8" name="Rectangle 7"/>
          <p:cNvSpPr/>
          <p:nvPr/>
        </p:nvSpPr>
        <p:spPr>
          <a:xfrm>
            <a:off x="6185185" y="21803"/>
            <a:ext cx="4705134" cy="461665"/>
          </a:xfrm>
          <a:prstGeom prst="rect">
            <a:avLst/>
          </a:prstGeom>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Välfärdsområdets</a:t>
            </a:r>
            <a:r>
              <a:rPr kumimoji="0" lang="fi-FI"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fi-FI" sz="2400"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service</a:t>
            </a:r>
            <a:r>
              <a:rPr kumimoji="0" lang="fi-FI"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2022</a:t>
            </a:r>
          </a:p>
        </p:txBody>
      </p:sp>
      <p:sp>
        <p:nvSpPr>
          <p:cNvPr id="9" name="Rounded Rectangle 8"/>
          <p:cNvSpPr/>
          <p:nvPr/>
        </p:nvSpPr>
        <p:spPr>
          <a:xfrm>
            <a:off x="324426" y="1153824"/>
            <a:ext cx="2078183" cy="90719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err="1">
                <a:ln>
                  <a:noFill/>
                </a:ln>
                <a:solidFill>
                  <a:srgbClr val="295149"/>
                </a:solidFill>
                <a:effectLst/>
                <a:uLnTx/>
                <a:uFillTx/>
                <a:latin typeface="Arial" panose="020B0604020202020204"/>
                <a:ea typeface="+mn-ea"/>
                <a:cs typeface="+mn-cs"/>
              </a:rPr>
              <a:t>Social</a:t>
            </a:r>
            <a:r>
              <a:rPr kumimoji="0" lang="fi-FI" sz="1200" b="1" i="0" u="none" strike="noStrike" kern="1200" cap="none" spc="0" normalizeH="0" baseline="0" noProof="0">
                <a:ln>
                  <a:noFill/>
                </a:ln>
                <a:solidFill>
                  <a:srgbClr val="295149"/>
                </a:solidFill>
                <a:effectLst/>
                <a:uLnTx/>
                <a:uFillTx/>
                <a:latin typeface="Arial" panose="020B0604020202020204"/>
                <a:ea typeface="+mn-ea"/>
                <a:cs typeface="+mn-cs"/>
              </a:rPr>
              <a:t>- </a:t>
            </a:r>
            <a:r>
              <a:rPr kumimoji="0" lang="fi-FI" sz="1200" b="1" i="0" u="none" strike="noStrike" kern="1200" cap="none" spc="0" normalizeH="0" baseline="0" noProof="0" err="1">
                <a:ln>
                  <a:noFill/>
                </a:ln>
                <a:solidFill>
                  <a:srgbClr val="295149"/>
                </a:solidFill>
                <a:effectLst/>
                <a:uLnTx/>
                <a:uFillTx/>
                <a:latin typeface="Arial" panose="020B0604020202020204"/>
                <a:ea typeface="+mn-ea"/>
                <a:cs typeface="+mn-cs"/>
              </a:rPr>
              <a:t>och</a:t>
            </a:r>
            <a:r>
              <a:rPr kumimoji="0" lang="fi-FI" sz="1200" b="1" i="0" u="none" strike="noStrike" kern="1200" cap="none" spc="0" normalizeH="0" baseline="0" noProof="0">
                <a:ln>
                  <a:noFill/>
                </a:ln>
                <a:solidFill>
                  <a:srgbClr val="295149"/>
                </a:solidFill>
                <a:effectLst/>
                <a:uLnTx/>
                <a:uFillTx/>
                <a:latin typeface="Arial" panose="020B0604020202020204"/>
                <a:ea typeface="+mn-ea"/>
                <a:cs typeface="+mn-cs"/>
              </a:rPr>
              <a:t> </a:t>
            </a:r>
            <a:r>
              <a:rPr kumimoji="0" lang="fi-FI" sz="1200" b="1" i="0" u="none" strike="noStrike" kern="1200" cap="none" spc="0" normalizeH="0" baseline="0" noProof="0" err="1">
                <a:ln>
                  <a:noFill/>
                </a:ln>
                <a:solidFill>
                  <a:srgbClr val="295149"/>
                </a:solidFill>
                <a:effectLst/>
                <a:uLnTx/>
                <a:uFillTx/>
                <a:latin typeface="Arial" panose="020B0604020202020204"/>
                <a:ea typeface="+mn-ea"/>
                <a:cs typeface="+mn-cs"/>
              </a:rPr>
              <a:t>hälsovårdsverket</a:t>
            </a:r>
            <a:r>
              <a:rPr kumimoji="0" lang="fi-FI" sz="1200" b="1" i="0" u="none" strike="noStrike" kern="1200" cap="none" spc="0" normalizeH="0" baseline="0" noProof="0">
                <a:ln>
                  <a:noFill/>
                </a:ln>
                <a:solidFill>
                  <a:srgbClr val="295149"/>
                </a:solidFill>
                <a:effectLst/>
                <a:uLnTx/>
                <a:uFillTx/>
                <a:latin typeface="Arial" panose="020B0604020202020204"/>
                <a:ea typeface="+mn-ea"/>
                <a:cs typeface="+mn-cs"/>
              </a:rPr>
              <a:t> i </a:t>
            </a:r>
            <a:r>
              <a:rPr kumimoji="0" lang="fi-FI" sz="1200" b="1" i="0" u="none" strike="noStrike" kern="1200" cap="none" spc="0" normalizeH="0" baseline="0" noProof="0" err="1">
                <a:ln>
                  <a:noFill/>
                </a:ln>
                <a:solidFill>
                  <a:srgbClr val="295149"/>
                </a:solidFill>
                <a:effectLst/>
                <a:uLnTx/>
                <a:uFillTx/>
                <a:latin typeface="Arial" panose="020B0604020202020204"/>
                <a:ea typeface="+mn-ea"/>
                <a:cs typeface="+mn-cs"/>
              </a:rPr>
              <a:t>Jakobstad</a:t>
            </a:r>
            <a:endParaRPr kumimoji="0" lang="fi-FI" sz="1200" b="1" i="0" u="none" strike="noStrike" kern="1200" cap="none" spc="0" normalizeH="0" baseline="0" noProof="0">
              <a:ln>
                <a:noFill/>
              </a:ln>
              <a:solidFill>
                <a:srgbClr val="295149"/>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50" b="0" i="0" u="none" strike="noStrike" kern="1200" cap="none" spc="0" normalizeH="0" baseline="0" noProof="0" err="1">
                <a:ln>
                  <a:noFill/>
                </a:ln>
                <a:solidFill>
                  <a:srgbClr val="295149"/>
                </a:solidFill>
                <a:effectLst/>
                <a:uLnTx/>
                <a:uFillTx/>
                <a:latin typeface="Arial" panose="020B0604020202020204"/>
                <a:ea typeface="+mn-ea"/>
                <a:cs typeface="+mn-cs"/>
              </a:rPr>
              <a:t>Jakobstad</a:t>
            </a:r>
            <a:r>
              <a:rPr kumimoji="0" lang="fi-FI" sz="1050" b="0" i="0" u="none" strike="noStrike" kern="1200" cap="none" spc="0" normalizeH="0" baseline="0" noProof="0">
                <a:ln>
                  <a:noFill/>
                </a:ln>
                <a:solidFill>
                  <a:srgbClr val="295149"/>
                </a:solidFill>
                <a:effectLst/>
                <a:uLnTx/>
                <a:uFillTx/>
                <a:latin typeface="Arial" panose="020B0604020202020204"/>
                <a:ea typeface="+mn-ea"/>
                <a:cs typeface="+mn-cs"/>
              </a:rPr>
              <a:t>, </a:t>
            </a:r>
            <a:r>
              <a:rPr kumimoji="0" lang="fi-FI" sz="1050" b="0" i="0" u="none" strike="noStrike" kern="1200" cap="none" spc="0" normalizeH="0" baseline="0" noProof="0" err="1">
                <a:ln>
                  <a:noFill/>
                </a:ln>
                <a:solidFill>
                  <a:srgbClr val="295149"/>
                </a:solidFill>
                <a:effectLst/>
                <a:uLnTx/>
                <a:uFillTx/>
                <a:latin typeface="Arial" panose="020B0604020202020204"/>
                <a:ea typeface="+mn-ea"/>
                <a:cs typeface="+mn-cs"/>
              </a:rPr>
              <a:t>Larsmo</a:t>
            </a:r>
            <a:r>
              <a:rPr kumimoji="0" lang="fi-FI" sz="1050" b="0" i="0" u="none" strike="noStrike" kern="1200" cap="none" spc="0" normalizeH="0" baseline="0" noProof="0">
                <a:ln>
                  <a:noFill/>
                </a:ln>
                <a:solidFill>
                  <a:srgbClr val="295149"/>
                </a:solidFill>
                <a:effectLst/>
                <a:uLnTx/>
                <a:uFillTx/>
                <a:latin typeface="Arial" panose="020B0604020202020204"/>
                <a:ea typeface="+mn-ea"/>
                <a:cs typeface="+mn-cs"/>
              </a:rPr>
              <a:t> </a:t>
            </a:r>
            <a:r>
              <a:rPr kumimoji="0" lang="fi-FI" sz="1050" b="0" i="0" u="none" strike="noStrike" kern="1200" cap="none" spc="0" normalizeH="0" baseline="0" noProof="0" err="1">
                <a:ln>
                  <a:noFill/>
                </a:ln>
                <a:solidFill>
                  <a:srgbClr val="295149"/>
                </a:solidFill>
                <a:effectLst/>
                <a:uLnTx/>
                <a:uFillTx/>
                <a:latin typeface="Arial" panose="020B0604020202020204"/>
                <a:ea typeface="+mn-ea"/>
                <a:cs typeface="+mn-cs"/>
              </a:rPr>
              <a:t>Pedersöre</a:t>
            </a:r>
            <a:r>
              <a:rPr kumimoji="0" lang="fi-FI" sz="1050" b="0" i="0" u="none" strike="noStrike" kern="1200" cap="none" spc="0" normalizeH="0" baseline="0" noProof="0">
                <a:ln>
                  <a:noFill/>
                </a:ln>
                <a:solidFill>
                  <a:srgbClr val="295149"/>
                </a:solidFill>
                <a:effectLst/>
                <a:uLnTx/>
                <a:uFillTx/>
                <a:latin typeface="Arial" panose="020B0604020202020204"/>
                <a:ea typeface="+mn-ea"/>
                <a:cs typeface="+mn-cs"/>
              </a:rPr>
              <a:t>, </a:t>
            </a:r>
            <a:r>
              <a:rPr kumimoji="0" lang="fi-FI" sz="1050" b="0" i="0" u="none" strike="noStrike" kern="1200" cap="none" spc="0" normalizeH="0" baseline="0" noProof="0" err="1">
                <a:ln>
                  <a:noFill/>
                </a:ln>
                <a:solidFill>
                  <a:srgbClr val="295149"/>
                </a:solidFill>
                <a:effectLst/>
                <a:uLnTx/>
                <a:uFillTx/>
                <a:latin typeface="Arial" panose="020B0604020202020204"/>
                <a:ea typeface="+mn-ea"/>
                <a:cs typeface="+mn-cs"/>
              </a:rPr>
              <a:t>Nykarleby</a:t>
            </a:r>
            <a:endParaRPr kumimoji="0" lang="fi-FI" sz="1050" b="0" i="0" u="none" strike="noStrike" kern="1200" cap="none" spc="0" normalizeH="0" baseline="0" noProof="0">
              <a:ln>
                <a:noFill/>
              </a:ln>
              <a:solidFill>
                <a:srgbClr val="295149"/>
              </a:solidFill>
              <a:effectLst/>
              <a:uLnTx/>
              <a:uFillTx/>
              <a:latin typeface="Arial" panose="020B0604020202020204"/>
              <a:ea typeface="+mn-ea"/>
              <a:cs typeface="+mn-cs"/>
            </a:endParaRPr>
          </a:p>
        </p:txBody>
      </p:sp>
      <p:sp>
        <p:nvSpPr>
          <p:cNvPr id="10" name="Rounded Rectangle 9"/>
          <p:cNvSpPr/>
          <p:nvPr/>
        </p:nvSpPr>
        <p:spPr>
          <a:xfrm>
            <a:off x="324196" y="2098204"/>
            <a:ext cx="2028767" cy="7501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err="1">
                <a:ln>
                  <a:noFill/>
                </a:ln>
                <a:solidFill>
                  <a:srgbClr val="295149"/>
                </a:solidFill>
                <a:effectLst/>
                <a:uLnTx/>
                <a:uFillTx/>
                <a:latin typeface="Arial" panose="020B0604020202020204"/>
                <a:ea typeface="+mn-ea"/>
                <a:cs typeface="+mn-cs"/>
              </a:rPr>
              <a:t>Samarbetsområdet</a:t>
            </a:r>
            <a:r>
              <a:rPr kumimoji="0" lang="fi-FI" sz="1200" b="1" i="0" u="none" strike="noStrike" kern="1200" cap="none" spc="0" normalizeH="0" baseline="0" noProof="0">
                <a:ln>
                  <a:noFill/>
                </a:ln>
                <a:solidFill>
                  <a:srgbClr val="295149"/>
                </a:solidFill>
                <a:effectLst/>
                <a:uLnTx/>
                <a:uFillTx/>
                <a:latin typeface="Arial" panose="020B0604020202020204"/>
                <a:ea typeface="+mn-ea"/>
                <a:cs typeface="+mn-cs"/>
              </a:rPr>
              <a:t> för </a:t>
            </a:r>
            <a:r>
              <a:rPr kumimoji="0" lang="fi-FI" sz="1200" b="1" i="0" u="none" strike="noStrike" kern="1200" cap="none" spc="0" normalizeH="0" baseline="0" noProof="0" err="1">
                <a:ln>
                  <a:noFill/>
                </a:ln>
                <a:solidFill>
                  <a:srgbClr val="295149"/>
                </a:solidFill>
                <a:effectLst/>
                <a:uLnTx/>
                <a:uFillTx/>
                <a:latin typeface="Arial" panose="020B0604020202020204"/>
                <a:ea typeface="+mn-ea"/>
                <a:cs typeface="+mn-cs"/>
              </a:rPr>
              <a:t>primärvården</a:t>
            </a:r>
            <a:endParaRPr kumimoji="0" lang="fi-FI" sz="1200" b="1" i="0" u="none" strike="noStrike" kern="1200" cap="none" spc="0" normalizeH="0" baseline="0" noProof="0">
              <a:ln>
                <a:noFill/>
              </a:ln>
              <a:solidFill>
                <a:srgbClr val="295149"/>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err="1">
                <a:ln>
                  <a:noFill/>
                </a:ln>
                <a:solidFill>
                  <a:srgbClr val="295149"/>
                </a:solidFill>
                <a:effectLst/>
                <a:uLnTx/>
                <a:uFillTx/>
                <a:latin typeface="Arial" panose="020B0604020202020204"/>
                <a:ea typeface="+mn-ea"/>
                <a:cs typeface="+mn-cs"/>
              </a:rPr>
              <a:t>Vörå</a:t>
            </a:r>
            <a:r>
              <a:rPr kumimoji="0" lang="fi-FI" sz="1100" b="0" i="0" u="none" strike="noStrike" kern="1200" cap="none" spc="0" normalizeH="0" baseline="0" noProof="0">
                <a:ln>
                  <a:noFill/>
                </a:ln>
                <a:solidFill>
                  <a:srgbClr val="295149"/>
                </a:solidFill>
                <a:effectLst/>
                <a:uLnTx/>
                <a:uFillTx/>
                <a:latin typeface="Arial" panose="020B0604020202020204"/>
                <a:ea typeface="+mn-ea"/>
                <a:cs typeface="+mn-cs"/>
              </a:rPr>
              <a:t>, Korsholm</a:t>
            </a:r>
          </a:p>
        </p:txBody>
      </p:sp>
      <p:sp>
        <p:nvSpPr>
          <p:cNvPr id="11" name="Rounded Rectangle 10"/>
          <p:cNvSpPr/>
          <p:nvPr/>
        </p:nvSpPr>
        <p:spPr>
          <a:xfrm>
            <a:off x="324196" y="2932362"/>
            <a:ext cx="2651068" cy="82886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err="1">
                <a:ln>
                  <a:noFill/>
                </a:ln>
                <a:solidFill>
                  <a:srgbClr val="295149"/>
                </a:solidFill>
                <a:effectLst/>
                <a:uLnTx/>
                <a:uFillTx/>
                <a:latin typeface="Arial" panose="020B0604020202020204"/>
                <a:ea typeface="+mn-ea"/>
                <a:cs typeface="+mn-cs"/>
              </a:rPr>
              <a:t>Samarbetsområdet</a:t>
            </a:r>
            <a:r>
              <a:rPr kumimoji="0" lang="fi-FI" sz="1200" b="1" i="0" u="none" strike="noStrike" kern="1200" cap="none" spc="0" normalizeH="0" baseline="0" noProof="0">
                <a:ln>
                  <a:noFill/>
                </a:ln>
                <a:solidFill>
                  <a:srgbClr val="295149"/>
                </a:solidFill>
                <a:effectLst/>
                <a:uLnTx/>
                <a:uFillTx/>
                <a:latin typeface="Arial" panose="020B0604020202020204"/>
                <a:ea typeface="+mn-ea"/>
                <a:cs typeface="+mn-cs"/>
              </a:rPr>
              <a:t> för </a:t>
            </a:r>
            <a:r>
              <a:rPr kumimoji="0" lang="fi-FI" sz="1200" b="1" i="0" u="none" strike="noStrike" kern="1200" cap="none" spc="0" normalizeH="0" baseline="0" noProof="0" err="1">
                <a:ln>
                  <a:noFill/>
                </a:ln>
                <a:solidFill>
                  <a:srgbClr val="295149"/>
                </a:solidFill>
                <a:effectLst/>
                <a:uLnTx/>
                <a:uFillTx/>
                <a:latin typeface="Arial" panose="020B0604020202020204"/>
                <a:ea typeface="+mn-ea"/>
                <a:cs typeface="+mn-cs"/>
              </a:rPr>
              <a:t>primärvården</a:t>
            </a:r>
            <a:r>
              <a:rPr kumimoji="0" lang="fi-FI" sz="1200" b="1" i="0" u="none" strike="noStrike" kern="1200" cap="none" spc="0" normalizeH="0" baseline="0" noProof="0">
                <a:ln>
                  <a:noFill/>
                </a:ln>
                <a:solidFill>
                  <a:srgbClr val="295149"/>
                </a:solidFill>
                <a:effectLst/>
                <a:uLnTx/>
                <a:uFillTx/>
                <a:latin typeface="Arial" panose="020B0604020202020204"/>
                <a:ea typeface="+mn-ea"/>
                <a:cs typeface="+mn-cs"/>
              </a:rPr>
              <a:t> </a:t>
            </a:r>
            <a:r>
              <a:rPr kumimoji="0" lang="fi-FI" sz="1200" b="1" i="0" u="none" strike="noStrike" kern="1200" cap="none" spc="0" normalizeH="0" baseline="0" noProof="0" err="1">
                <a:ln>
                  <a:noFill/>
                </a:ln>
                <a:solidFill>
                  <a:srgbClr val="295149"/>
                </a:solidFill>
                <a:effectLst/>
                <a:uLnTx/>
                <a:uFillTx/>
                <a:latin typeface="Arial" panose="020B0604020202020204"/>
                <a:ea typeface="+mn-ea"/>
                <a:cs typeface="+mn-cs"/>
              </a:rPr>
              <a:t>samt</a:t>
            </a:r>
            <a:r>
              <a:rPr kumimoji="0" lang="fi-FI" sz="1200" b="1" i="0" u="none" strike="noStrike" kern="1200" cap="none" spc="0" normalizeH="0" baseline="0" noProof="0">
                <a:ln>
                  <a:noFill/>
                </a:ln>
                <a:solidFill>
                  <a:srgbClr val="295149"/>
                </a:solidFill>
                <a:effectLst/>
                <a:uLnTx/>
                <a:uFillTx/>
                <a:latin typeface="Arial" panose="020B0604020202020204"/>
                <a:ea typeface="+mn-ea"/>
                <a:cs typeface="+mn-cs"/>
              </a:rPr>
              <a:t> </a:t>
            </a:r>
            <a:r>
              <a:rPr kumimoji="0" lang="fi-FI" sz="1200" b="1" i="0" u="none" strike="noStrike" kern="1200" cap="none" spc="0" normalizeH="0" baseline="0" noProof="0" err="1">
                <a:ln>
                  <a:noFill/>
                </a:ln>
                <a:solidFill>
                  <a:srgbClr val="295149"/>
                </a:solidFill>
                <a:effectLst/>
                <a:uLnTx/>
                <a:uFillTx/>
                <a:latin typeface="Arial" panose="020B0604020202020204"/>
                <a:ea typeface="+mn-ea"/>
                <a:cs typeface="+mn-cs"/>
              </a:rPr>
              <a:t>socialservice</a:t>
            </a:r>
            <a:r>
              <a:rPr kumimoji="0" lang="fi-FI" sz="1200" b="1" i="0" u="none" strike="noStrike" kern="1200" cap="none" spc="0" normalizeH="0" baseline="0" noProof="0">
                <a:ln>
                  <a:noFill/>
                </a:ln>
                <a:solidFill>
                  <a:srgbClr val="295149"/>
                </a:solidFill>
                <a:effectLst/>
                <a:uLnTx/>
                <a:uFillTx/>
                <a:latin typeface="Arial" panose="020B0604020202020204"/>
                <a:ea typeface="+mn-ea"/>
                <a:cs typeface="+mn-cs"/>
              </a:rPr>
              <a:t> </a:t>
            </a:r>
            <a:r>
              <a:rPr kumimoji="0" lang="fi-FI" sz="1200" b="1" i="0" u="none" strike="noStrike" kern="1200" cap="none" spc="0" normalizeH="0" baseline="0" noProof="0" err="1">
                <a:ln>
                  <a:noFill/>
                </a:ln>
                <a:solidFill>
                  <a:srgbClr val="295149"/>
                </a:solidFill>
                <a:effectLst/>
                <a:uLnTx/>
                <a:uFillTx/>
                <a:latin typeface="Arial" panose="020B0604020202020204"/>
                <a:ea typeface="+mn-ea"/>
                <a:cs typeface="+mn-cs"/>
              </a:rPr>
              <a:t>som</a:t>
            </a:r>
            <a:r>
              <a:rPr kumimoji="0" lang="fi-FI" sz="1200" b="1" i="0" u="none" strike="noStrike" kern="1200" cap="none" spc="0" normalizeH="0" baseline="0" noProof="0">
                <a:ln>
                  <a:noFill/>
                </a:ln>
                <a:solidFill>
                  <a:srgbClr val="295149"/>
                </a:solidFill>
                <a:effectLst/>
                <a:uLnTx/>
                <a:uFillTx/>
                <a:latin typeface="Arial" panose="020B0604020202020204"/>
                <a:ea typeface="+mn-ea"/>
                <a:cs typeface="+mn-cs"/>
              </a:rPr>
              <a:t> </a:t>
            </a:r>
            <a:r>
              <a:rPr kumimoji="0" lang="fi-FI" sz="1200" b="1" i="0" u="none" strike="noStrike" kern="1200" cap="none" spc="0" normalizeH="0" baseline="0" noProof="0" err="1">
                <a:ln>
                  <a:noFill/>
                </a:ln>
                <a:solidFill>
                  <a:srgbClr val="295149"/>
                </a:solidFill>
                <a:effectLst/>
                <a:uLnTx/>
                <a:uFillTx/>
                <a:latin typeface="Arial" panose="020B0604020202020204"/>
                <a:ea typeface="+mn-ea"/>
                <a:cs typeface="+mn-cs"/>
              </a:rPr>
              <a:t>hör</a:t>
            </a:r>
            <a:r>
              <a:rPr kumimoji="0" lang="fi-FI" sz="1200" b="1" i="0" u="none" strike="noStrike" kern="1200" cap="none" spc="0" normalizeH="0" baseline="0" noProof="0">
                <a:ln>
                  <a:noFill/>
                </a:ln>
                <a:solidFill>
                  <a:srgbClr val="295149"/>
                </a:solidFill>
                <a:effectLst/>
                <a:uLnTx/>
                <a:uFillTx/>
                <a:latin typeface="Arial" panose="020B0604020202020204"/>
                <a:ea typeface="+mn-ea"/>
                <a:cs typeface="+mn-cs"/>
              </a:rPr>
              <a:t> </a:t>
            </a:r>
            <a:r>
              <a:rPr kumimoji="0" lang="fi-FI" sz="1200" b="1" i="0" u="none" strike="noStrike" kern="1200" cap="none" spc="0" normalizeH="0" baseline="0" noProof="0" err="1">
                <a:ln>
                  <a:noFill/>
                </a:ln>
                <a:solidFill>
                  <a:srgbClr val="295149"/>
                </a:solidFill>
                <a:effectLst/>
                <a:uLnTx/>
                <a:uFillTx/>
                <a:latin typeface="Arial" panose="020B0604020202020204"/>
                <a:ea typeface="+mn-ea"/>
                <a:cs typeface="+mn-cs"/>
              </a:rPr>
              <a:t>till</a:t>
            </a:r>
            <a:r>
              <a:rPr kumimoji="0" lang="fi-FI" sz="1200" b="1" i="0" u="none" strike="noStrike" kern="1200" cap="none" spc="0" normalizeH="0" baseline="0" noProof="0">
                <a:ln>
                  <a:noFill/>
                </a:ln>
                <a:solidFill>
                  <a:srgbClr val="295149"/>
                </a:solidFill>
                <a:effectLst/>
                <a:uLnTx/>
                <a:uFillTx/>
                <a:latin typeface="Arial" panose="020B0604020202020204"/>
                <a:ea typeface="+mn-ea"/>
                <a:cs typeface="+mn-cs"/>
              </a:rPr>
              <a:t> </a:t>
            </a:r>
            <a:r>
              <a:rPr kumimoji="0" lang="fi-FI" sz="1200" b="1" i="0" u="none" strike="noStrike" kern="1200" cap="none" spc="0" normalizeH="0" baseline="0" noProof="0" err="1">
                <a:ln>
                  <a:noFill/>
                </a:ln>
                <a:solidFill>
                  <a:srgbClr val="295149"/>
                </a:solidFill>
                <a:effectLst/>
                <a:uLnTx/>
                <a:uFillTx/>
                <a:latin typeface="Arial" panose="020B0604020202020204"/>
                <a:ea typeface="+mn-ea"/>
                <a:cs typeface="+mn-cs"/>
              </a:rPr>
              <a:t>primärvården</a:t>
            </a:r>
            <a:endParaRPr kumimoji="0" lang="fi-FI" sz="1200" b="1" i="0" u="none" strike="noStrike" kern="1200" cap="none" spc="0" normalizeH="0" baseline="0" noProof="0">
              <a:ln>
                <a:noFill/>
              </a:ln>
              <a:solidFill>
                <a:srgbClr val="295149"/>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srgbClr val="295149"/>
                </a:solidFill>
                <a:effectLst/>
                <a:uLnTx/>
                <a:uFillTx/>
                <a:latin typeface="Arial" panose="020B0604020202020204"/>
                <a:ea typeface="+mn-ea"/>
                <a:cs typeface="+mn-cs"/>
              </a:rPr>
              <a:t>Vasa, </a:t>
            </a:r>
            <a:r>
              <a:rPr kumimoji="0" lang="fi-FI" sz="1100" b="0" i="0" u="none" strike="noStrike" kern="1200" cap="none" spc="0" normalizeH="0" baseline="0" noProof="0" err="1">
                <a:ln>
                  <a:noFill/>
                </a:ln>
                <a:solidFill>
                  <a:srgbClr val="295149"/>
                </a:solidFill>
                <a:effectLst/>
                <a:uLnTx/>
                <a:uFillTx/>
                <a:latin typeface="Arial" panose="020B0604020202020204"/>
                <a:ea typeface="+mn-ea"/>
                <a:cs typeface="+mn-cs"/>
              </a:rPr>
              <a:t>Laihela</a:t>
            </a:r>
            <a:endParaRPr kumimoji="0" lang="fi-FI" sz="1100" b="0" i="0" u="none" strike="noStrike" kern="1200" cap="none" spc="0" normalizeH="0" baseline="0" noProof="0">
              <a:ln>
                <a:noFill/>
              </a:ln>
              <a:solidFill>
                <a:srgbClr val="295149"/>
              </a:solidFill>
              <a:effectLst/>
              <a:uLnTx/>
              <a:uFillTx/>
              <a:latin typeface="Arial" panose="020B0604020202020204"/>
              <a:ea typeface="+mn-ea"/>
              <a:cs typeface="+mn-cs"/>
            </a:endParaRPr>
          </a:p>
        </p:txBody>
      </p:sp>
      <p:sp>
        <p:nvSpPr>
          <p:cNvPr id="13" name="Rounded Rectangle 12"/>
          <p:cNvSpPr/>
          <p:nvPr/>
        </p:nvSpPr>
        <p:spPr>
          <a:xfrm>
            <a:off x="249381" y="4718315"/>
            <a:ext cx="2103584" cy="9109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a:ln>
                  <a:noFill/>
                </a:ln>
                <a:solidFill>
                  <a:srgbClr val="295149"/>
                </a:solidFill>
                <a:effectLst/>
                <a:uLnTx/>
                <a:uFillTx/>
                <a:latin typeface="Arial" panose="020B0604020202020204"/>
                <a:ea typeface="+mn-ea"/>
                <a:cs typeface="+mn-cs"/>
              </a:rPr>
              <a:t>K5: </a:t>
            </a:r>
            <a:r>
              <a:rPr kumimoji="0" lang="fi-FI" sz="1100" b="1" i="0" u="none" strike="noStrike" kern="1200" cap="none" spc="0" normalizeH="0" baseline="0" noProof="0" err="1">
                <a:ln>
                  <a:noFill/>
                </a:ln>
                <a:solidFill>
                  <a:srgbClr val="295149"/>
                </a:solidFill>
                <a:effectLst/>
                <a:uLnTx/>
                <a:uFillTx/>
                <a:latin typeface="Arial" panose="020B0604020202020204"/>
                <a:ea typeface="+mn-ea"/>
                <a:cs typeface="+mn-cs"/>
              </a:rPr>
              <a:t>Kust-Österbottens</a:t>
            </a:r>
            <a:r>
              <a:rPr kumimoji="0" lang="fi-FI" sz="1100" b="1" i="0" u="none" strike="noStrike" kern="1200" cap="none" spc="0" normalizeH="0" baseline="0" noProof="0">
                <a:ln>
                  <a:noFill/>
                </a:ln>
                <a:solidFill>
                  <a:srgbClr val="295149"/>
                </a:solidFill>
                <a:effectLst/>
                <a:uLnTx/>
                <a:uFillTx/>
                <a:latin typeface="Arial" panose="020B0604020202020204"/>
                <a:ea typeface="+mn-ea"/>
                <a:cs typeface="+mn-cs"/>
              </a:rPr>
              <a:t> </a:t>
            </a:r>
            <a:r>
              <a:rPr kumimoji="0" lang="fi-FI" sz="1100" b="1" i="0" u="none" strike="noStrike" kern="1200" cap="none" spc="0" normalizeH="0" baseline="0" noProof="0" err="1">
                <a:ln>
                  <a:noFill/>
                </a:ln>
                <a:solidFill>
                  <a:srgbClr val="295149"/>
                </a:solidFill>
                <a:effectLst/>
                <a:uLnTx/>
                <a:uFillTx/>
                <a:latin typeface="Arial" panose="020B0604020202020204"/>
                <a:ea typeface="+mn-ea"/>
                <a:cs typeface="+mn-cs"/>
              </a:rPr>
              <a:t>samkommun</a:t>
            </a:r>
            <a:r>
              <a:rPr kumimoji="0" lang="fi-FI" sz="1100" b="1" i="0" u="none" strike="noStrike" kern="1200" cap="none" spc="0" normalizeH="0" baseline="0" noProof="0">
                <a:ln>
                  <a:noFill/>
                </a:ln>
                <a:solidFill>
                  <a:srgbClr val="295149"/>
                </a:solidFill>
                <a:effectLst/>
                <a:uLnTx/>
                <a:uFillTx/>
                <a:latin typeface="Arial" panose="020B0604020202020204"/>
                <a:ea typeface="+mn-ea"/>
                <a:cs typeface="+mn-cs"/>
              </a:rPr>
              <a:t> för </a:t>
            </a:r>
            <a:r>
              <a:rPr kumimoji="0" lang="fi-FI" sz="1100" b="1" i="0" u="none" strike="noStrike" kern="1200" cap="none" spc="0" normalizeH="0" baseline="0" noProof="0" err="1">
                <a:ln>
                  <a:noFill/>
                </a:ln>
                <a:solidFill>
                  <a:srgbClr val="295149"/>
                </a:solidFill>
                <a:effectLst/>
                <a:uLnTx/>
                <a:uFillTx/>
                <a:latin typeface="Arial" panose="020B0604020202020204"/>
                <a:ea typeface="+mn-ea"/>
                <a:cs typeface="+mn-cs"/>
              </a:rPr>
              <a:t>social</a:t>
            </a:r>
            <a:r>
              <a:rPr kumimoji="0" lang="fi-FI" sz="1100" b="1" i="0" u="none" strike="noStrike" kern="1200" cap="none" spc="0" normalizeH="0" baseline="0" noProof="0">
                <a:ln>
                  <a:noFill/>
                </a:ln>
                <a:solidFill>
                  <a:srgbClr val="295149"/>
                </a:solidFill>
                <a:effectLst/>
                <a:uLnTx/>
                <a:uFillTx/>
                <a:latin typeface="Arial" panose="020B0604020202020204"/>
                <a:ea typeface="+mn-ea"/>
                <a:cs typeface="+mn-cs"/>
              </a:rPr>
              <a:t>- </a:t>
            </a:r>
            <a:r>
              <a:rPr kumimoji="0" lang="fi-FI" sz="1100" b="1" i="0" u="none" strike="noStrike" kern="1200" cap="none" spc="0" normalizeH="0" baseline="0" noProof="0" err="1">
                <a:ln>
                  <a:noFill/>
                </a:ln>
                <a:solidFill>
                  <a:srgbClr val="295149"/>
                </a:solidFill>
                <a:effectLst/>
                <a:uLnTx/>
                <a:uFillTx/>
                <a:latin typeface="Arial" panose="020B0604020202020204"/>
                <a:ea typeface="+mn-ea"/>
                <a:cs typeface="+mn-cs"/>
              </a:rPr>
              <a:t>och</a:t>
            </a:r>
            <a:r>
              <a:rPr kumimoji="0" lang="fi-FI" sz="1100" b="1" i="0" u="none" strike="noStrike" kern="1200" cap="none" spc="0" normalizeH="0" baseline="0" noProof="0">
                <a:ln>
                  <a:noFill/>
                </a:ln>
                <a:solidFill>
                  <a:srgbClr val="295149"/>
                </a:solidFill>
                <a:effectLst/>
                <a:uLnTx/>
                <a:uFillTx/>
                <a:latin typeface="Arial" panose="020B0604020202020204"/>
                <a:ea typeface="+mn-ea"/>
                <a:cs typeface="+mn-cs"/>
              </a:rPr>
              <a:t> </a:t>
            </a:r>
            <a:r>
              <a:rPr kumimoji="0" lang="fi-FI" sz="1100" b="1" i="0" u="none" strike="noStrike" kern="1200" cap="none" spc="0" normalizeH="0" baseline="0" noProof="0" err="1">
                <a:ln>
                  <a:noFill/>
                </a:ln>
                <a:solidFill>
                  <a:srgbClr val="295149"/>
                </a:solidFill>
                <a:effectLst/>
                <a:uLnTx/>
                <a:uFillTx/>
                <a:latin typeface="Arial" panose="020B0604020202020204"/>
                <a:ea typeface="+mn-ea"/>
                <a:cs typeface="+mn-cs"/>
              </a:rPr>
              <a:t>primärhälsovård</a:t>
            </a:r>
            <a:endParaRPr kumimoji="0" lang="fi-FI" sz="1100" b="1" i="0" u="none" strike="noStrike" kern="1200" cap="none" spc="0" normalizeH="0" baseline="0" noProof="0">
              <a:ln>
                <a:noFill/>
              </a:ln>
              <a:solidFill>
                <a:srgbClr val="295149"/>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err="1">
                <a:ln>
                  <a:noFill/>
                </a:ln>
                <a:solidFill>
                  <a:srgbClr val="295149"/>
                </a:solidFill>
                <a:effectLst/>
                <a:uLnTx/>
                <a:uFillTx/>
                <a:latin typeface="Arial" panose="020B0604020202020204"/>
                <a:ea typeface="+mn-ea"/>
                <a:cs typeface="+mn-cs"/>
              </a:rPr>
              <a:t>Malax</a:t>
            </a:r>
            <a:r>
              <a:rPr kumimoji="0" lang="fi-FI" sz="1100" b="0" i="0" u="none" strike="noStrike" kern="1200" cap="none" spc="0" normalizeH="0" baseline="0" noProof="0">
                <a:ln>
                  <a:noFill/>
                </a:ln>
                <a:solidFill>
                  <a:srgbClr val="295149"/>
                </a:solidFill>
                <a:effectLst/>
                <a:uLnTx/>
                <a:uFillTx/>
                <a:latin typeface="Arial" panose="020B0604020202020204"/>
                <a:ea typeface="+mn-ea"/>
                <a:cs typeface="+mn-cs"/>
              </a:rPr>
              <a:t>, Korsnäs, </a:t>
            </a:r>
            <a:r>
              <a:rPr kumimoji="0" lang="fi-FI" sz="1100" b="0" i="0" u="none" strike="noStrike" kern="1200" cap="none" spc="0" normalizeH="0" baseline="0" noProof="0" err="1">
                <a:ln>
                  <a:noFill/>
                </a:ln>
                <a:solidFill>
                  <a:srgbClr val="295149"/>
                </a:solidFill>
                <a:effectLst/>
                <a:uLnTx/>
                <a:uFillTx/>
                <a:latin typeface="Arial" panose="020B0604020202020204"/>
                <a:ea typeface="+mn-ea"/>
                <a:cs typeface="+mn-cs"/>
              </a:rPr>
              <a:t>Närpes</a:t>
            </a:r>
            <a:r>
              <a:rPr kumimoji="0" lang="fi-FI" sz="1100" b="0" i="0" u="none" strike="noStrike" kern="1200" cap="none" spc="0" normalizeH="0" baseline="0" noProof="0">
                <a:ln>
                  <a:noFill/>
                </a:ln>
                <a:solidFill>
                  <a:srgbClr val="295149"/>
                </a:solidFill>
                <a:effectLst/>
                <a:uLnTx/>
                <a:uFillTx/>
                <a:latin typeface="Arial" panose="020B0604020202020204"/>
                <a:ea typeface="+mn-ea"/>
                <a:cs typeface="+mn-cs"/>
              </a:rPr>
              <a:t>, </a:t>
            </a:r>
            <a:r>
              <a:rPr kumimoji="0" lang="fi-FI" sz="1100" b="0" i="0" u="none" strike="noStrike" kern="1200" cap="none" spc="0" normalizeH="0" baseline="0" noProof="0" err="1">
                <a:ln>
                  <a:noFill/>
                </a:ln>
                <a:solidFill>
                  <a:srgbClr val="295149"/>
                </a:solidFill>
                <a:effectLst/>
                <a:uLnTx/>
                <a:uFillTx/>
                <a:latin typeface="Arial" panose="020B0604020202020204"/>
                <a:ea typeface="+mn-ea"/>
                <a:cs typeface="+mn-cs"/>
              </a:rPr>
              <a:t>Kaskö</a:t>
            </a:r>
            <a:r>
              <a:rPr kumimoji="0" lang="fi-FI" sz="1100" b="0" i="0" u="none" strike="noStrike" kern="1200" cap="none" spc="0" normalizeH="0" baseline="0" noProof="0">
                <a:ln>
                  <a:noFill/>
                </a:ln>
                <a:solidFill>
                  <a:srgbClr val="295149"/>
                </a:solidFill>
                <a:effectLst/>
                <a:uLnTx/>
                <a:uFillTx/>
                <a:latin typeface="Arial" panose="020B0604020202020204"/>
                <a:ea typeface="+mn-ea"/>
                <a:cs typeface="+mn-cs"/>
              </a:rPr>
              <a:t>, </a:t>
            </a:r>
            <a:r>
              <a:rPr kumimoji="0" lang="fi-FI" sz="1100" b="0" i="0" u="none" strike="noStrike" kern="1200" cap="none" spc="0" normalizeH="0" baseline="0" noProof="0" err="1">
                <a:ln>
                  <a:noFill/>
                </a:ln>
                <a:solidFill>
                  <a:srgbClr val="295149"/>
                </a:solidFill>
                <a:effectLst/>
                <a:uLnTx/>
                <a:uFillTx/>
                <a:latin typeface="Arial" panose="020B0604020202020204"/>
                <a:ea typeface="+mn-ea"/>
                <a:cs typeface="+mn-cs"/>
              </a:rPr>
              <a:t>Kristinestad</a:t>
            </a:r>
            <a:endParaRPr kumimoji="0" lang="fi-FI" sz="1100" b="0" i="0" u="none" strike="noStrike" kern="1200" cap="none" spc="0" normalizeH="0" baseline="0" noProof="0">
              <a:ln>
                <a:noFill/>
              </a:ln>
              <a:solidFill>
                <a:srgbClr val="295149"/>
              </a:solidFill>
              <a:effectLst/>
              <a:uLnTx/>
              <a:uFillTx/>
              <a:latin typeface="Arial" panose="020B0604020202020204"/>
              <a:ea typeface="+mn-ea"/>
              <a:cs typeface="+mn-cs"/>
            </a:endParaRPr>
          </a:p>
        </p:txBody>
      </p:sp>
      <p:sp>
        <p:nvSpPr>
          <p:cNvPr id="14" name="Rounded Rectangle 13"/>
          <p:cNvSpPr/>
          <p:nvPr/>
        </p:nvSpPr>
        <p:spPr>
          <a:xfrm>
            <a:off x="2440824" y="4777882"/>
            <a:ext cx="2579486" cy="4804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srgbClr val="295149"/>
                </a:solidFill>
                <a:effectLst/>
                <a:uLnTx/>
                <a:uFillTx/>
                <a:latin typeface="Arial" panose="020B0604020202020204"/>
                <a:ea typeface="+mn-ea"/>
                <a:cs typeface="+mn-cs"/>
              </a:rPr>
              <a:t>Vasa </a:t>
            </a:r>
            <a:r>
              <a:rPr kumimoji="0" lang="fi-FI" sz="1600" b="1" i="0" u="none" strike="noStrike" kern="1200" cap="none" spc="0" normalizeH="0" baseline="0" noProof="0" err="1">
                <a:ln>
                  <a:noFill/>
                </a:ln>
                <a:solidFill>
                  <a:srgbClr val="295149"/>
                </a:solidFill>
                <a:effectLst/>
                <a:uLnTx/>
                <a:uFillTx/>
                <a:latin typeface="Arial" panose="020B0604020202020204"/>
                <a:ea typeface="+mn-ea"/>
                <a:cs typeface="+mn-cs"/>
              </a:rPr>
              <a:t>sjukvårdsdistrikt</a:t>
            </a:r>
            <a:endParaRPr kumimoji="0" lang="fi-FI" sz="1600" b="1" i="0" u="none" strike="noStrike" kern="1200" cap="none" spc="0" normalizeH="0" baseline="0" noProof="0">
              <a:ln>
                <a:noFill/>
              </a:ln>
              <a:solidFill>
                <a:srgbClr val="295149"/>
              </a:solidFill>
              <a:effectLst/>
              <a:uLnTx/>
              <a:uFillTx/>
              <a:latin typeface="Arial" panose="020B0604020202020204"/>
              <a:ea typeface="+mn-ea"/>
              <a:cs typeface="+mn-cs"/>
            </a:endParaRPr>
          </a:p>
        </p:txBody>
      </p:sp>
      <p:sp>
        <p:nvSpPr>
          <p:cNvPr id="12" name="Rounded Rectangle 11"/>
          <p:cNvSpPr/>
          <p:nvPr/>
        </p:nvSpPr>
        <p:spPr>
          <a:xfrm>
            <a:off x="2402609" y="2112403"/>
            <a:ext cx="1327958" cy="3610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err="1">
                <a:ln>
                  <a:noFill/>
                </a:ln>
                <a:solidFill>
                  <a:srgbClr val="295149"/>
                </a:solidFill>
                <a:effectLst/>
                <a:uLnTx/>
                <a:uFillTx/>
                <a:latin typeface="Arial" panose="020B0604020202020204"/>
                <a:ea typeface="+mn-ea"/>
                <a:cs typeface="+mn-cs"/>
              </a:rPr>
              <a:t>Korsholms</a:t>
            </a:r>
            <a:r>
              <a:rPr kumimoji="0" lang="fi-FI" sz="1100" b="0" i="0" u="none" strike="noStrike" kern="1200" cap="none" spc="0" normalizeH="0" baseline="0" noProof="0">
                <a:ln>
                  <a:noFill/>
                </a:ln>
                <a:solidFill>
                  <a:srgbClr val="295149"/>
                </a:solidFill>
                <a:effectLst/>
                <a:uLnTx/>
                <a:uFillTx/>
                <a:latin typeface="Arial" panose="020B0604020202020204"/>
                <a:ea typeface="+mn-ea"/>
                <a:cs typeface="+mn-cs"/>
              </a:rPr>
              <a:t> </a:t>
            </a:r>
            <a:r>
              <a:rPr kumimoji="0" lang="fi-FI" sz="1100" b="1" i="0" u="none" strike="noStrike" kern="1200" cap="none" spc="0" normalizeH="0" baseline="0" noProof="0" err="1">
                <a:ln>
                  <a:noFill/>
                </a:ln>
                <a:solidFill>
                  <a:srgbClr val="295149"/>
                </a:solidFill>
                <a:effectLst/>
                <a:uLnTx/>
                <a:uFillTx/>
                <a:latin typeface="Arial" panose="020B0604020202020204"/>
                <a:ea typeface="+mn-ea"/>
                <a:cs typeface="+mn-cs"/>
              </a:rPr>
              <a:t>socialservice</a:t>
            </a:r>
            <a:endParaRPr kumimoji="0" lang="fi-FI" sz="1100" b="1" i="0" u="none" strike="noStrike" kern="1200" cap="none" spc="0" normalizeH="0" baseline="0" noProof="0">
              <a:ln>
                <a:noFill/>
              </a:ln>
              <a:solidFill>
                <a:srgbClr val="295149"/>
              </a:solidFill>
              <a:effectLst/>
              <a:uLnTx/>
              <a:uFillTx/>
              <a:latin typeface="Arial" panose="020B0604020202020204"/>
              <a:ea typeface="+mn-ea"/>
              <a:cs typeface="+mn-cs"/>
            </a:endParaRPr>
          </a:p>
        </p:txBody>
      </p:sp>
      <p:sp>
        <p:nvSpPr>
          <p:cNvPr id="16" name="Rounded Rectangle 15"/>
          <p:cNvSpPr/>
          <p:nvPr/>
        </p:nvSpPr>
        <p:spPr>
          <a:xfrm>
            <a:off x="2402609" y="2515808"/>
            <a:ext cx="1327958" cy="3393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err="1">
                <a:ln>
                  <a:noFill/>
                </a:ln>
                <a:solidFill>
                  <a:srgbClr val="295149"/>
                </a:solidFill>
                <a:effectLst/>
                <a:uLnTx/>
                <a:uFillTx/>
                <a:latin typeface="Arial" panose="020B0604020202020204"/>
                <a:ea typeface="+mn-ea"/>
                <a:cs typeface="+mn-cs"/>
              </a:rPr>
              <a:t>Vörås</a:t>
            </a:r>
            <a:r>
              <a:rPr kumimoji="0" lang="fi-FI" sz="1100" b="0" i="0" u="none" strike="noStrike" kern="1200" cap="none" spc="0" normalizeH="0" baseline="0" noProof="0">
                <a:ln>
                  <a:noFill/>
                </a:ln>
                <a:solidFill>
                  <a:srgbClr val="295149"/>
                </a:solidFill>
                <a:effectLst/>
                <a:uLnTx/>
                <a:uFillTx/>
                <a:latin typeface="Arial" panose="020B0604020202020204"/>
                <a:ea typeface="+mn-ea"/>
                <a:cs typeface="+mn-cs"/>
              </a:rPr>
              <a:t> </a:t>
            </a:r>
            <a:r>
              <a:rPr kumimoji="0" lang="fi-FI" sz="1100" b="1" i="0" u="none" strike="noStrike" kern="1200" cap="none" spc="0" normalizeH="0" baseline="0" noProof="0" err="1">
                <a:ln>
                  <a:noFill/>
                </a:ln>
                <a:solidFill>
                  <a:srgbClr val="295149"/>
                </a:solidFill>
                <a:effectLst/>
                <a:uLnTx/>
                <a:uFillTx/>
                <a:latin typeface="Arial" panose="020B0604020202020204"/>
                <a:ea typeface="+mn-ea"/>
                <a:cs typeface="+mn-cs"/>
              </a:rPr>
              <a:t>socialservice</a:t>
            </a:r>
            <a:endParaRPr kumimoji="0" lang="fi-FI" sz="1100" b="1" i="0" u="none" strike="noStrike" kern="1200" cap="none" spc="0" normalizeH="0" baseline="0" noProof="0">
              <a:ln>
                <a:noFill/>
              </a:ln>
              <a:solidFill>
                <a:srgbClr val="295149"/>
              </a:solidFill>
              <a:effectLst/>
              <a:uLnTx/>
              <a:uFillTx/>
              <a:latin typeface="Arial" panose="020B0604020202020204"/>
              <a:ea typeface="+mn-ea"/>
              <a:cs typeface="+mn-cs"/>
            </a:endParaRPr>
          </a:p>
        </p:txBody>
      </p:sp>
      <p:sp>
        <p:nvSpPr>
          <p:cNvPr id="18" name="Rounded Rectangle 17"/>
          <p:cNvSpPr/>
          <p:nvPr/>
        </p:nvSpPr>
        <p:spPr>
          <a:xfrm>
            <a:off x="2905873" y="2951702"/>
            <a:ext cx="1372262" cy="3940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err="1">
                <a:ln>
                  <a:noFill/>
                </a:ln>
                <a:solidFill>
                  <a:srgbClr val="295149"/>
                </a:solidFill>
                <a:effectLst/>
                <a:uLnTx/>
                <a:uFillTx/>
                <a:latin typeface="Arial" panose="020B0604020202020204"/>
                <a:ea typeface="+mn-ea"/>
                <a:cs typeface="+mn-cs"/>
              </a:rPr>
              <a:t>Vård</a:t>
            </a:r>
            <a:r>
              <a:rPr kumimoji="0" lang="fi-FI" sz="1100" b="1" i="0" u="none" strike="noStrike" kern="1200" cap="none" spc="0" normalizeH="0" baseline="0" noProof="0">
                <a:ln>
                  <a:noFill/>
                </a:ln>
                <a:solidFill>
                  <a:srgbClr val="295149"/>
                </a:solidFill>
                <a:effectLst/>
                <a:uLnTx/>
                <a:uFillTx/>
                <a:latin typeface="Arial" panose="020B0604020202020204"/>
                <a:ea typeface="+mn-ea"/>
                <a:cs typeface="+mn-cs"/>
              </a:rPr>
              <a:t> </a:t>
            </a:r>
            <a:r>
              <a:rPr kumimoji="0" lang="fi-FI" sz="1100" b="1" i="0" u="none" strike="noStrike" kern="1200" cap="none" spc="0" normalizeH="0" baseline="0" noProof="0" err="1">
                <a:ln>
                  <a:noFill/>
                </a:ln>
                <a:solidFill>
                  <a:srgbClr val="295149"/>
                </a:solidFill>
                <a:effectLst/>
                <a:uLnTx/>
                <a:uFillTx/>
                <a:latin typeface="Arial" panose="020B0604020202020204"/>
                <a:ea typeface="+mn-ea"/>
                <a:cs typeface="+mn-cs"/>
              </a:rPr>
              <a:t>och</a:t>
            </a:r>
            <a:r>
              <a:rPr kumimoji="0" lang="fi-FI" sz="1100" b="1" i="0" u="none" strike="noStrike" kern="1200" cap="none" spc="0" normalizeH="0" baseline="0" noProof="0">
                <a:ln>
                  <a:noFill/>
                </a:ln>
                <a:solidFill>
                  <a:srgbClr val="295149"/>
                </a:solidFill>
                <a:effectLst/>
                <a:uLnTx/>
                <a:uFillTx/>
                <a:latin typeface="Arial" panose="020B0604020202020204"/>
                <a:ea typeface="+mn-ea"/>
                <a:cs typeface="+mn-cs"/>
              </a:rPr>
              <a:t> </a:t>
            </a:r>
            <a:r>
              <a:rPr kumimoji="0" lang="fi-FI" sz="1100" b="1" i="0" u="none" strike="noStrike" kern="1200" cap="none" spc="0" normalizeH="0" baseline="0" noProof="0" err="1">
                <a:ln>
                  <a:noFill/>
                </a:ln>
                <a:solidFill>
                  <a:srgbClr val="295149"/>
                </a:solidFill>
                <a:effectLst/>
                <a:uLnTx/>
                <a:uFillTx/>
                <a:latin typeface="Arial" panose="020B0604020202020204"/>
                <a:ea typeface="+mn-ea"/>
                <a:cs typeface="+mn-cs"/>
              </a:rPr>
              <a:t>omsorg</a:t>
            </a:r>
            <a:endParaRPr kumimoji="0" lang="fi-FI" sz="1100" b="1" i="0" u="none" strike="noStrike" kern="1200" cap="none" spc="0" normalizeH="0" baseline="0" noProof="0">
              <a:ln>
                <a:noFill/>
              </a:ln>
              <a:solidFill>
                <a:srgbClr val="295149"/>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err="1">
                <a:ln>
                  <a:noFill/>
                </a:ln>
                <a:solidFill>
                  <a:srgbClr val="295149"/>
                </a:solidFill>
                <a:effectLst/>
                <a:uLnTx/>
                <a:uFillTx/>
                <a:latin typeface="Arial" panose="020B0604020202020204"/>
                <a:ea typeface="+mn-ea"/>
                <a:cs typeface="+mn-cs"/>
              </a:rPr>
              <a:t>Laihela</a:t>
            </a:r>
            <a:endParaRPr kumimoji="0" lang="fi-FI" sz="1050" b="0" i="0" u="none" strike="noStrike" kern="1200" cap="none" spc="0" normalizeH="0" baseline="0" noProof="0">
              <a:ln>
                <a:noFill/>
              </a:ln>
              <a:solidFill>
                <a:srgbClr val="295149"/>
              </a:solidFill>
              <a:effectLst/>
              <a:uLnTx/>
              <a:uFillTx/>
              <a:latin typeface="Arial" panose="020B0604020202020204"/>
              <a:ea typeface="+mn-ea"/>
              <a:cs typeface="+mn-cs"/>
            </a:endParaRPr>
          </a:p>
        </p:txBody>
      </p:sp>
      <p:sp>
        <p:nvSpPr>
          <p:cNvPr id="19" name="Rounded Rectangle 18"/>
          <p:cNvSpPr/>
          <p:nvPr/>
        </p:nvSpPr>
        <p:spPr>
          <a:xfrm>
            <a:off x="88833" y="3857666"/>
            <a:ext cx="1488794" cy="3940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50" b="1" i="0" u="none" strike="noStrike" kern="1200" cap="none" spc="0" normalizeH="0" baseline="0" noProof="0" err="1">
                <a:ln>
                  <a:noFill/>
                </a:ln>
                <a:solidFill>
                  <a:srgbClr val="295149"/>
                </a:solidFill>
                <a:effectLst/>
                <a:uLnTx/>
                <a:uFillTx/>
                <a:latin typeface="Arial" panose="020B0604020202020204"/>
                <a:ea typeface="+mn-ea"/>
                <a:cs typeface="+mn-cs"/>
              </a:rPr>
              <a:t>Hälsovårdscentral</a:t>
            </a:r>
            <a:endParaRPr kumimoji="0" lang="fi-FI" sz="1050" b="1" i="0" u="none" strike="noStrike" kern="1200" cap="none" spc="0" normalizeH="0" baseline="0" noProof="0">
              <a:ln>
                <a:noFill/>
              </a:ln>
              <a:solidFill>
                <a:srgbClr val="295149"/>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err="1">
                <a:ln>
                  <a:noFill/>
                </a:ln>
                <a:solidFill>
                  <a:srgbClr val="295149"/>
                </a:solidFill>
                <a:effectLst/>
                <a:uLnTx/>
                <a:uFillTx/>
                <a:latin typeface="Arial" panose="020B0604020202020204"/>
                <a:ea typeface="+mn-ea"/>
                <a:cs typeface="+mn-cs"/>
              </a:rPr>
              <a:t>Malax</a:t>
            </a:r>
            <a:r>
              <a:rPr kumimoji="0" lang="fi-FI" sz="1000" b="0" i="0" u="none" strike="noStrike" kern="1200" cap="none" spc="0" normalizeH="0" baseline="0" noProof="0">
                <a:ln>
                  <a:noFill/>
                </a:ln>
                <a:solidFill>
                  <a:srgbClr val="295149"/>
                </a:solidFill>
                <a:effectLst/>
                <a:uLnTx/>
                <a:uFillTx/>
                <a:latin typeface="Arial" panose="020B0604020202020204"/>
                <a:ea typeface="+mn-ea"/>
                <a:cs typeface="+mn-cs"/>
              </a:rPr>
              <a:t>, Korsnäs</a:t>
            </a:r>
            <a:endParaRPr kumimoji="0" lang="fi-FI" sz="900" b="0" i="0" u="none" strike="noStrike" kern="1200" cap="none" spc="0" normalizeH="0" baseline="0" noProof="0">
              <a:ln>
                <a:noFill/>
              </a:ln>
              <a:solidFill>
                <a:srgbClr val="295149"/>
              </a:solidFill>
              <a:effectLst/>
              <a:uLnTx/>
              <a:uFillTx/>
              <a:latin typeface="Arial" panose="020B0604020202020204"/>
              <a:ea typeface="+mn-ea"/>
              <a:cs typeface="+mn-cs"/>
            </a:endParaRPr>
          </a:p>
        </p:txBody>
      </p:sp>
      <p:sp>
        <p:nvSpPr>
          <p:cNvPr id="21" name="Rounded Rectangle 20"/>
          <p:cNvSpPr/>
          <p:nvPr/>
        </p:nvSpPr>
        <p:spPr>
          <a:xfrm>
            <a:off x="1607584" y="3861858"/>
            <a:ext cx="1305906" cy="3899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err="1">
                <a:ln>
                  <a:noFill/>
                </a:ln>
                <a:solidFill>
                  <a:srgbClr val="295149"/>
                </a:solidFill>
                <a:effectLst/>
                <a:uLnTx/>
                <a:uFillTx/>
                <a:latin typeface="Arial" panose="020B0604020202020204"/>
                <a:ea typeface="+mn-ea"/>
                <a:cs typeface="+mn-cs"/>
              </a:rPr>
              <a:t>Malax</a:t>
            </a:r>
            <a:r>
              <a:rPr kumimoji="0" lang="fi-FI" sz="1100" b="0" i="0" u="none" strike="noStrike" kern="1200" cap="none" spc="0" normalizeH="0" baseline="0" noProof="0">
                <a:ln>
                  <a:noFill/>
                </a:ln>
                <a:solidFill>
                  <a:srgbClr val="295149"/>
                </a:solidFill>
                <a:effectLst/>
                <a:uLnTx/>
                <a:uFillTx/>
                <a:latin typeface="Arial" panose="020B0604020202020204"/>
                <a:ea typeface="+mn-ea"/>
                <a:cs typeface="+mn-cs"/>
              </a:rPr>
              <a:t> </a:t>
            </a:r>
            <a:r>
              <a:rPr kumimoji="0" lang="fi-FI" sz="1100" b="1" i="0" u="none" strike="noStrike" kern="1200" cap="none" spc="0" normalizeH="0" baseline="0" noProof="0" err="1">
                <a:ln>
                  <a:noFill/>
                </a:ln>
                <a:solidFill>
                  <a:srgbClr val="295149"/>
                </a:solidFill>
                <a:effectLst/>
                <a:uLnTx/>
                <a:uFillTx/>
                <a:latin typeface="Arial" panose="020B0604020202020204"/>
                <a:ea typeface="+mn-ea"/>
                <a:cs typeface="+mn-cs"/>
              </a:rPr>
              <a:t>socialservice</a:t>
            </a:r>
            <a:endParaRPr kumimoji="0" lang="fi-FI" sz="1100" b="1" i="0" u="none" strike="noStrike" kern="1200" cap="none" spc="0" normalizeH="0" baseline="0" noProof="0">
              <a:ln>
                <a:noFill/>
              </a:ln>
              <a:solidFill>
                <a:srgbClr val="295149"/>
              </a:solidFill>
              <a:effectLst/>
              <a:uLnTx/>
              <a:uFillTx/>
              <a:latin typeface="Arial" panose="020B0604020202020204"/>
              <a:ea typeface="+mn-ea"/>
              <a:cs typeface="+mn-cs"/>
            </a:endParaRPr>
          </a:p>
        </p:txBody>
      </p:sp>
      <p:sp>
        <p:nvSpPr>
          <p:cNvPr id="22" name="Rounded Rectangle 21"/>
          <p:cNvSpPr/>
          <p:nvPr/>
        </p:nvSpPr>
        <p:spPr>
          <a:xfrm>
            <a:off x="2950553" y="3857738"/>
            <a:ext cx="1329344" cy="3940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srgbClr val="295149"/>
                </a:solidFill>
                <a:effectLst/>
                <a:uLnTx/>
                <a:uFillTx/>
                <a:latin typeface="Arial" panose="020B0604020202020204"/>
                <a:ea typeface="+mn-ea"/>
                <a:cs typeface="+mn-cs"/>
              </a:rPr>
              <a:t>Korsnäs </a:t>
            </a:r>
            <a:r>
              <a:rPr kumimoji="0" lang="fi-FI" sz="1100" b="1" i="0" u="none" strike="noStrike" kern="1200" cap="none" spc="0" normalizeH="0" baseline="0" noProof="0" err="1">
                <a:ln>
                  <a:noFill/>
                </a:ln>
                <a:solidFill>
                  <a:srgbClr val="295149"/>
                </a:solidFill>
                <a:effectLst/>
                <a:uLnTx/>
                <a:uFillTx/>
                <a:latin typeface="Arial" panose="020B0604020202020204"/>
                <a:ea typeface="+mn-ea"/>
                <a:cs typeface="+mn-cs"/>
              </a:rPr>
              <a:t>socialservice</a:t>
            </a:r>
            <a:endParaRPr kumimoji="0" lang="fi-FI" sz="1100" b="1" i="0" u="none" strike="noStrike" kern="1200" cap="none" spc="0" normalizeH="0" baseline="0" noProof="0">
              <a:ln>
                <a:noFill/>
              </a:ln>
              <a:solidFill>
                <a:srgbClr val="295149"/>
              </a:solidFill>
              <a:effectLst/>
              <a:uLnTx/>
              <a:uFillTx/>
              <a:latin typeface="Arial" panose="020B0604020202020204"/>
              <a:ea typeface="+mn-ea"/>
              <a:cs typeface="+mn-cs"/>
            </a:endParaRPr>
          </a:p>
        </p:txBody>
      </p:sp>
      <p:sp>
        <p:nvSpPr>
          <p:cNvPr id="26" name="Rounded Rectangle 25"/>
          <p:cNvSpPr/>
          <p:nvPr/>
        </p:nvSpPr>
        <p:spPr>
          <a:xfrm>
            <a:off x="249381" y="4283850"/>
            <a:ext cx="1350586" cy="3899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err="1">
                <a:ln>
                  <a:noFill/>
                </a:ln>
                <a:solidFill>
                  <a:srgbClr val="295149"/>
                </a:solidFill>
                <a:effectLst/>
                <a:uLnTx/>
                <a:uFillTx/>
                <a:latin typeface="Arial" panose="020B0604020202020204"/>
                <a:ea typeface="+mn-ea"/>
                <a:cs typeface="+mn-cs"/>
              </a:rPr>
              <a:t>Grundtrygghet</a:t>
            </a:r>
            <a:endParaRPr kumimoji="0" lang="fi-FI" sz="1100" b="1" i="0" u="none" strike="noStrike" kern="1200" cap="none" spc="0" normalizeH="0" baseline="0" noProof="0">
              <a:ln>
                <a:noFill/>
              </a:ln>
              <a:solidFill>
                <a:srgbClr val="295149"/>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err="1">
                <a:ln>
                  <a:noFill/>
                </a:ln>
                <a:solidFill>
                  <a:srgbClr val="295149"/>
                </a:solidFill>
                <a:effectLst/>
                <a:uLnTx/>
                <a:uFillTx/>
                <a:latin typeface="Arial" panose="020B0604020202020204"/>
                <a:ea typeface="+mn-ea"/>
                <a:cs typeface="+mn-cs"/>
              </a:rPr>
              <a:t>Kaskö</a:t>
            </a:r>
            <a:endParaRPr kumimoji="0" lang="fi-FI" sz="1100" b="0" i="0" u="none" strike="noStrike" kern="1200" cap="none" spc="0" normalizeH="0" baseline="0" noProof="0">
              <a:ln>
                <a:noFill/>
              </a:ln>
              <a:solidFill>
                <a:srgbClr val="295149"/>
              </a:solidFill>
              <a:effectLst/>
              <a:uLnTx/>
              <a:uFillTx/>
              <a:latin typeface="Arial" panose="020B0604020202020204"/>
              <a:ea typeface="+mn-ea"/>
              <a:cs typeface="+mn-cs"/>
            </a:endParaRPr>
          </a:p>
        </p:txBody>
      </p:sp>
      <p:sp>
        <p:nvSpPr>
          <p:cNvPr id="27" name="Rounded Rectangle 26"/>
          <p:cNvSpPr/>
          <p:nvPr/>
        </p:nvSpPr>
        <p:spPr>
          <a:xfrm>
            <a:off x="3040609" y="4283850"/>
            <a:ext cx="1422173" cy="3899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err="1">
                <a:ln>
                  <a:noFill/>
                </a:ln>
                <a:solidFill>
                  <a:srgbClr val="295149"/>
                </a:solidFill>
                <a:effectLst/>
                <a:uLnTx/>
                <a:uFillTx/>
                <a:latin typeface="Arial" panose="020B0604020202020204"/>
                <a:ea typeface="+mn-ea"/>
                <a:cs typeface="+mn-cs"/>
              </a:rPr>
              <a:t>Vård</a:t>
            </a:r>
            <a:r>
              <a:rPr kumimoji="0" lang="fi-FI" sz="1100" b="1" i="0" u="none" strike="noStrike" kern="1200" cap="none" spc="0" normalizeH="0" baseline="0" noProof="0">
                <a:ln>
                  <a:noFill/>
                </a:ln>
                <a:solidFill>
                  <a:srgbClr val="295149"/>
                </a:solidFill>
                <a:effectLst/>
                <a:uLnTx/>
                <a:uFillTx/>
                <a:latin typeface="Arial" panose="020B0604020202020204"/>
                <a:ea typeface="+mn-ea"/>
                <a:cs typeface="+mn-cs"/>
              </a:rPr>
              <a:t> </a:t>
            </a:r>
            <a:r>
              <a:rPr kumimoji="0" lang="fi-FI" sz="1100" b="1" i="0" u="none" strike="noStrike" kern="1200" cap="none" spc="0" normalizeH="0" baseline="0" noProof="0" err="1">
                <a:ln>
                  <a:noFill/>
                </a:ln>
                <a:solidFill>
                  <a:srgbClr val="295149"/>
                </a:solidFill>
                <a:effectLst/>
                <a:uLnTx/>
                <a:uFillTx/>
                <a:latin typeface="Arial" panose="020B0604020202020204"/>
                <a:ea typeface="+mn-ea"/>
                <a:cs typeface="+mn-cs"/>
              </a:rPr>
              <a:t>och</a:t>
            </a:r>
            <a:r>
              <a:rPr kumimoji="0" lang="fi-FI" sz="1100" b="1" i="0" u="none" strike="noStrike" kern="1200" cap="none" spc="0" normalizeH="0" baseline="0" noProof="0">
                <a:ln>
                  <a:noFill/>
                </a:ln>
                <a:solidFill>
                  <a:srgbClr val="295149"/>
                </a:solidFill>
                <a:effectLst/>
                <a:uLnTx/>
                <a:uFillTx/>
                <a:latin typeface="Arial" panose="020B0604020202020204"/>
                <a:ea typeface="+mn-ea"/>
                <a:cs typeface="+mn-cs"/>
              </a:rPr>
              <a:t> </a:t>
            </a:r>
            <a:r>
              <a:rPr kumimoji="0" lang="fi-FI" sz="1100" b="1" i="0" u="none" strike="noStrike" kern="1200" cap="none" spc="0" normalizeH="0" baseline="0" noProof="0" err="1">
                <a:ln>
                  <a:noFill/>
                </a:ln>
                <a:solidFill>
                  <a:srgbClr val="295149"/>
                </a:solidFill>
                <a:effectLst/>
                <a:uLnTx/>
                <a:uFillTx/>
                <a:latin typeface="Arial" panose="020B0604020202020204"/>
                <a:ea typeface="+mn-ea"/>
                <a:cs typeface="+mn-cs"/>
              </a:rPr>
              <a:t>omsorg</a:t>
            </a:r>
            <a:endParaRPr kumimoji="0" lang="fi-FI" sz="1100" b="1" i="0" u="none" strike="noStrike" kern="1200" cap="none" spc="0" normalizeH="0" baseline="0" noProof="0">
              <a:ln>
                <a:noFill/>
              </a:ln>
              <a:solidFill>
                <a:srgbClr val="295149"/>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err="1">
                <a:ln>
                  <a:noFill/>
                </a:ln>
                <a:solidFill>
                  <a:srgbClr val="295149"/>
                </a:solidFill>
                <a:effectLst/>
                <a:uLnTx/>
                <a:uFillTx/>
                <a:latin typeface="Arial" panose="020B0604020202020204"/>
                <a:ea typeface="+mn-ea"/>
                <a:cs typeface="+mn-cs"/>
              </a:rPr>
              <a:t>Kristinestad</a:t>
            </a:r>
            <a:endParaRPr kumimoji="0" lang="fi-FI" sz="1100" b="0" i="0" u="none" strike="noStrike" kern="1200" cap="none" spc="0" normalizeH="0" baseline="0" noProof="0">
              <a:ln>
                <a:noFill/>
              </a:ln>
              <a:solidFill>
                <a:srgbClr val="295149"/>
              </a:solidFill>
              <a:effectLst/>
              <a:uLnTx/>
              <a:uFillTx/>
              <a:latin typeface="Arial" panose="020B0604020202020204"/>
              <a:ea typeface="+mn-ea"/>
              <a:cs typeface="+mn-cs"/>
            </a:endParaRPr>
          </a:p>
        </p:txBody>
      </p:sp>
      <p:sp>
        <p:nvSpPr>
          <p:cNvPr id="28" name="Rounded Rectangle 27"/>
          <p:cNvSpPr/>
          <p:nvPr/>
        </p:nvSpPr>
        <p:spPr>
          <a:xfrm>
            <a:off x="1607583" y="4283850"/>
            <a:ext cx="1298289" cy="3899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err="1">
                <a:ln>
                  <a:noFill/>
                </a:ln>
                <a:solidFill>
                  <a:srgbClr val="295149"/>
                </a:solidFill>
                <a:effectLst/>
                <a:uLnTx/>
                <a:uFillTx/>
                <a:latin typeface="Arial" panose="020B0604020202020204"/>
                <a:ea typeface="+mn-ea"/>
                <a:cs typeface="+mn-cs"/>
              </a:rPr>
              <a:t>Närpes</a:t>
            </a:r>
            <a:r>
              <a:rPr kumimoji="0" lang="fi-FI" sz="1100" b="0" i="0" u="none" strike="noStrike" kern="1200" cap="none" spc="0" normalizeH="0" baseline="0" noProof="0">
                <a:ln>
                  <a:noFill/>
                </a:ln>
                <a:solidFill>
                  <a:srgbClr val="295149"/>
                </a:solidFill>
                <a:effectLst/>
                <a:uLnTx/>
                <a:uFillTx/>
                <a:latin typeface="Arial" panose="020B0604020202020204"/>
                <a:ea typeface="+mn-ea"/>
                <a:cs typeface="+mn-cs"/>
              </a:rPr>
              <a:t> </a:t>
            </a:r>
            <a:r>
              <a:rPr kumimoji="0" lang="fi-FI" sz="1100" b="1" i="0" u="none" strike="noStrike" kern="1200" cap="none" spc="0" normalizeH="0" baseline="0" noProof="0" err="1">
                <a:ln>
                  <a:noFill/>
                </a:ln>
                <a:solidFill>
                  <a:srgbClr val="295149"/>
                </a:solidFill>
                <a:effectLst/>
                <a:uLnTx/>
                <a:uFillTx/>
                <a:latin typeface="Arial" panose="020B0604020202020204"/>
                <a:ea typeface="+mn-ea"/>
                <a:cs typeface="+mn-cs"/>
              </a:rPr>
              <a:t>socialservice</a:t>
            </a:r>
            <a:endParaRPr kumimoji="0" lang="fi-FI" sz="1100" b="1" i="0" u="none" strike="noStrike" kern="1200" cap="none" spc="0" normalizeH="0" baseline="0" noProof="0">
              <a:ln>
                <a:noFill/>
              </a:ln>
              <a:solidFill>
                <a:srgbClr val="295149"/>
              </a:solidFill>
              <a:effectLst/>
              <a:uLnTx/>
              <a:uFillTx/>
              <a:latin typeface="Arial" panose="020B0604020202020204"/>
              <a:ea typeface="+mn-ea"/>
              <a:cs typeface="+mn-cs"/>
            </a:endParaRPr>
          </a:p>
        </p:txBody>
      </p:sp>
      <p:sp>
        <p:nvSpPr>
          <p:cNvPr id="20" name="Rounded Rectangle 19"/>
          <p:cNvSpPr/>
          <p:nvPr/>
        </p:nvSpPr>
        <p:spPr>
          <a:xfrm>
            <a:off x="249381" y="5733433"/>
            <a:ext cx="1819564" cy="87056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err="1">
                <a:ln>
                  <a:noFill/>
                </a:ln>
                <a:solidFill>
                  <a:srgbClr val="295149"/>
                </a:solidFill>
                <a:effectLst/>
                <a:uLnTx/>
                <a:uFillTx/>
                <a:latin typeface="Arial" panose="020B0604020202020204" pitchFamily="34" charset="0"/>
                <a:ea typeface="+mn-ea"/>
                <a:cs typeface="Arial" panose="020B0604020202020204" pitchFamily="34" charset="0"/>
              </a:rPr>
              <a:t>Österbottens</a:t>
            </a:r>
            <a:r>
              <a:rPr kumimoji="0" lang="fi-FI" sz="1600" b="1"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 </a:t>
            </a:r>
            <a:r>
              <a:rPr kumimoji="0" lang="fi-FI" sz="1600" b="1" i="0" u="none" strike="noStrike" kern="1200" cap="none" spc="0" normalizeH="0" baseline="0" noProof="0" err="1">
                <a:ln>
                  <a:noFill/>
                </a:ln>
                <a:solidFill>
                  <a:srgbClr val="295149"/>
                </a:solidFill>
                <a:effectLst/>
                <a:uLnTx/>
                <a:uFillTx/>
                <a:latin typeface="Arial" panose="020B0604020202020204" pitchFamily="34" charset="0"/>
                <a:ea typeface="+mn-ea"/>
                <a:cs typeface="Arial" panose="020B0604020202020204" pitchFamily="34" charset="0"/>
              </a:rPr>
              <a:t>räddningsverk</a:t>
            </a:r>
            <a:endParaRPr kumimoji="0" lang="fi-FI" sz="1600" b="1"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endParaRPr>
          </a:p>
        </p:txBody>
      </p:sp>
      <p:sp>
        <p:nvSpPr>
          <p:cNvPr id="24" name="Rounded Rectangle 23"/>
          <p:cNvSpPr/>
          <p:nvPr/>
        </p:nvSpPr>
        <p:spPr>
          <a:xfrm>
            <a:off x="2198716" y="5733433"/>
            <a:ext cx="1819564" cy="87056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Mellersta Österbottens och Jakobstadsområdets räddningsverk</a:t>
            </a:r>
            <a:endParaRPr kumimoji="0" lang="fi-FI" sz="1200" b="1"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endParaRPr>
          </a:p>
        </p:txBody>
      </p:sp>
      <p:sp>
        <p:nvSpPr>
          <p:cNvPr id="25" name="Rounded Rectangle 24"/>
          <p:cNvSpPr/>
          <p:nvPr/>
        </p:nvSpPr>
        <p:spPr>
          <a:xfrm>
            <a:off x="4091248" y="5389078"/>
            <a:ext cx="1030546" cy="4804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err="1">
                <a:ln>
                  <a:noFill/>
                </a:ln>
                <a:solidFill>
                  <a:srgbClr val="295149"/>
                </a:solidFill>
                <a:effectLst/>
                <a:uLnTx/>
                <a:uFillTx/>
                <a:latin typeface="Arial" panose="020B0604020202020204" pitchFamily="34" charset="0"/>
                <a:ea typeface="+mn-ea"/>
                <a:cs typeface="Arial" panose="020B0604020202020204" pitchFamily="34" charset="0"/>
              </a:rPr>
              <a:t>Eskoo</a:t>
            </a:r>
            <a:endParaRPr kumimoji="0" lang="fi-FI" sz="1600" b="1"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endParaRPr>
          </a:p>
        </p:txBody>
      </p:sp>
      <p:sp>
        <p:nvSpPr>
          <p:cNvPr id="29" name="Rounded Rectangle 28"/>
          <p:cNvSpPr/>
          <p:nvPr/>
        </p:nvSpPr>
        <p:spPr>
          <a:xfrm>
            <a:off x="4091248" y="5952785"/>
            <a:ext cx="1145770" cy="4804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err="1">
                <a:ln>
                  <a:noFill/>
                </a:ln>
                <a:solidFill>
                  <a:srgbClr val="295149"/>
                </a:solidFill>
                <a:effectLst/>
                <a:uLnTx/>
                <a:uFillTx/>
                <a:latin typeface="Arial" panose="020B0604020202020204" pitchFamily="34" charset="0"/>
                <a:ea typeface="+mn-ea"/>
                <a:cs typeface="Arial" panose="020B0604020202020204" pitchFamily="34" charset="0"/>
              </a:rPr>
              <a:t>Kårkulla</a:t>
            </a:r>
            <a:endParaRPr kumimoji="0" lang="fi-FI" sz="1600" b="1"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endParaRPr>
          </a:p>
        </p:txBody>
      </p:sp>
      <p:sp>
        <p:nvSpPr>
          <p:cNvPr id="30" name="Rounded Rectangle 29"/>
          <p:cNvSpPr/>
          <p:nvPr/>
        </p:nvSpPr>
        <p:spPr>
          <a:xfrm>
            <a:off x="7869238" y="652095"/>
            <a:ext cx="1849698" cy="87056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err="1">
                <a:ln>
                  <a:noFill/>
                </a:ln>
                <a:solidFill>
                  <a:srgbClr val="295149"/>
                </a:solidFill>
                <a:effectLst/>
                <a:uLnTx/>
                <a:uFillTx/>
                <a:latin typeface="Arial" panose="020B0604020202020204" pitchFamily="34" charset="0"/>
                <a:ea typeface="+mn-ea"/>
                <a:cs typeface="Arial" panose="020B0604020202020204" pitchFamily="34" charset="0"/>
              </a:rPr>
              <a:t>Österbottens</a:t>
            </a:r>
            <a:r>
              <a:rPr kumimoji="0" lang="fi-FI" sz="1600" b="1"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 </a:t>
            </a:r>
            <a:r>
              <a:rPr kumimoji="0" lang="fi-FI" sz="1600" b="1" i="0" u="none" strike="noStrike" kern="1200" cap="none" spc="0" normalizeH="0" baseline="0" noProof="0" err="1">
                <a:ln>
                  <a:noFill/>
                </a:ln>
                <a:solidFill>
                  <a:srgbClr val="295149"/>
                </a:solidFill>
                <a:effectLst/>
                <a:uLnTx/>
                <a:uFillTx/>
                <a:latin typeface="Arial" panose="020B0604020202020204" pitchFamily="34" charset="0"/>
                <a:ea typeface="+mn-ea"/>
                <a:cs typeface="Arial" panose="020B0604020202020204" pitchFamily="34" charset="0"/>
              </a:rPr>
              <a:t>räddningsverk</a:t>
            </a:r>
            <a:endParaRPr kumimoji="0" lang="fi-FI" sz="1600" b="1"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endParaRPr>
          </a:p>
        </p:txBody>
      </p:sp>
      <p:sp>
        <p:nvSpPr>
          <p:cNvPr id="31" name="Rounded Rectangle 30"/>
          <p:cNvSpPr/>
          <p:nvPr/>
        </p:nvSpPr>
        <p:spPr>
          <a:xfrm>
            <a:off x="9805278" y="805200"/>
            <a:ext cx="1818272" cy="87056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200" b="1"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Mellersta Österbottens och Jakobstadsområdets räddningsverk</a:t>
            </a:r>
            <a:endParaRPr kumimoji="0" lang="fi-FI" sz="1200" b="1"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endParaRPr>
          </a:p>
        </p:txBody>
      </p:sp>
      <p:sp>
        <p:nvSpPr>
          <p:cNvPr id="32" name="Rounded Rectangle 31"/>
          <p:cNvSpPr/>
          <p:nvPr/>
        </p:nvSpPr>
        <p:spPr>
          <a:xfrm>
            <a:off x="9477492" y="1855640"/>
            <a:ext cx="1030546" cy="4804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err="1">
                <a:ln>
                  <a:noFill/>
                </a:ln>
                <a:solidFill>
                  <a:srgbClr val="295149"/>
                </a:solidFill>
                <a:effectLst/>
                <a:uLnTx/>
                <a:uFillTx/>
                <a:latin typeface="Arial" panose="020B0604020202020204" pitchFamily="34" charset="0"/>
                <a:ea typeface="+mn-ea"/>
                <a:cs typeface="Arial" panose="020B0604020202020204" pitchFamily="34" charset="0"/>
              </a:rPr>
              <a:t>Eskoo</a:t>
            </a:r>
            <a:endParaRPr kumimoji="0" lang="fi-FI" sz="1600" b="1"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endParaRPr>
          </a:p>
        </p:txBody>
      </p:sp>
      <p:sp>
        <p:nvSpPr>
          <p:cNvPr id="33" name="Rounded Rectangle 32"/>
          <p:cNvSpPr/>
          <p:nvPr/>
        </p:nvSpPr>
        <p:spPr>
          <a:xfrm>
            <a:off x="10670797" y="1836084"/>
            <a:ext cx="1075439" cy="4804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err="1">
                <a:ln>
                  <a:noFill/>
                </a:ln>
                <a:solidFill>
                  <a:srgbClr val="295149"/>
                </a:solidFill>
                <a:effectLst/>
                <a:uLnTx/>
                <a:uFillTx/>
                <a:latin typeface="Arial" panose="020B0604020202020204" pitchFamily="34" charset="0"/>
                <a:ea typeface="+mn-ea"/>
                <a:cs typeface="Arial" panose="020B0604020202020204" pitchFamily="34" charset="0"/>
              </a:rPr>
              <a:t>Kårkulla</a:t>
            </a:r>
            <a:endParaRPr kumimoji="0" lang="fi-FI" sz="1600" b="1"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endParaRPr>
          </a:p>
        </p:txBody>
      </p:sp>
      <p:sp>
        <p:nvSpPr>
          <p:cNvPr id="5" name="Oval 4"/>
          <p:cNvSpPr/>
          <p:nvPr/>
        </p:nvSpPr>
        <p:spPr>
          <a:xfrm>
            <a:off x="7532485" y="4121918"/>
            <a:ext cx="2704406" cy="253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err="1">
                <a:ln>
                  <a:noFill/>
                </a:ln>
                <a:solidFill>
                  <a:srgbClr val="213A8F"/>
                </a:solidFill>
                <a:effectLst/>
                <a:uLnTx/>
                <a:uFillTx/>
                <a:latin typeface="Arial" panose="020B0604020202020204" pitchFamily="34" charset="0"/>
                <a:ea typeface="+mn-ea"/>
                <a:cs typeface="Arial" panose="020B0604020202020204" pitchFamily="34" charset="0"/>
              </a:rPr>
              <a:t>Österbottens</a:t>
            </a:r>
            <a:r>
              <a:rPr kumimoji="0" lang="fi-FI" sz="1600" b="1"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rPr>
              <a:t> </a:t>
            </a:r>
            <a:r>
              <a:rPr kumimoji="0" lang="fi-FI" sz="1600" b="1" i="0" u="none" strike="noStrike" kern="1200" cap="none" spc="0" normalizeH="0" baseline="0" noProof="0" err="1">
                <a:ln>
                  <a:noFill/>
                </a:ln>
                <a:solidFill>
                  <a:srgbClr val="213A8F"/>
                </a:solidFill>
                <a:effectLst/>
                <a:uLnTx/>
                <a:uFillTx/>
                <a:latin typeface="Arial" panose="020B0604020202020204" pitchFamily="34" charset="0"/>
                <a:ea typeface="+mn-ea"/>
                <a:cs typeface="Arial" panose="020B0604020202020204" pitchFamily="34" charset="0"/>
              </a:rPr>
              <a:t>välfärdsområde</a:t>
            </a:r>
            <a:endParaRPr kumimoji="0" lang="fi-FI" sz="1600" b="1"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1"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rPr>
              <a:t>Pohjanmaan hyvinvointialue</a:t>
            </a:r>
          </a:p>
        </p:txBody>
      </p:sp>
      <p:sp>
        <p:nvSpPr>
          <p:cNvPr id="35" name="Rounded Rectangle 34"/>
          <p:cNvSpPr/>
          <p:nvPr/>
        </p:nvSpPr>
        <p:spPr>
          <a:xfrm>
            <a:off x="8068844" y="1832075"/>
            <a:ext cx="1328922" cy="3940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Korsnäs </a:t>
            </a:r>
            <a:r>
              <a:rPr kumimoji="0" lang="fi-FI" sz="1100" b="1" i="0" u="none" strike="noStrike" kern="1200" cap="none" spc="0" normalizeH="0" baseline="0" noProof="0" err="1">
                <a:ln>
                  <a:noFill/>
                </a:ln>
                <a:solidFill>
                  <a:srgbClr val="295149"/>
                </a:solidFill>
                <a:effectLst/>
                <a:uLnTx/>
                <a:uFillTx/>
                <a:latin typeface="Arial" panose="020B0604020202020204" pitchFamily="34" charset="0"/>
                <a:ea typeface="+mn-ea"/>
                <a:cs typeface="Arial" panose="020B0604020202020204" pitchFamily="34" charset="0"/>
              </a:rPr>
              <a:t>socialservice</a:t>
            </a:r>
            <a:endParaRPr kumimoji="0" lang="fi-FI" sz="1100" b="1"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endParaRPr>
          </a:p>
        </p:txBody>
      </p:sp>
      <p:sp>
        <p:nvSpPr>
          <p:cNvPr id="36" name="Rectangle 35"/>
          <p:cNvSpPr/>
          <p:nvPr/>
        </p:nvSpPr>
        <p:spPr>
          <a:xfrm>
            <a:off x="6345380" y="3502185"/>
            <a:ext cx="4705134" cy="461665"/>
          </a:xfrm>
          <a:prstGeom prst="rect">
            <a:avLst/>
          </a:prstGeom>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Välfärdsområdets</a:t>
            </a:r>
            <a:r>
              <a:rPr kumimoji="0" lang="fi-FI"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fi-FI" sz="2400" b="1"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service</a:t>
            </a:r>
            <a:r>
              <a:rPr kumimoji="0" lang="fi-FI"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2023</a:t>
            </a:r>
          </a:p>
        </p:txBody>
      </p:sp>
      <p:sp>
        <p:nvSpPr>
          <p:cNvPr id="34" name="Oval 33"/>
          <p:cNvSpPr/>
          <p:nvPr/>
        </p:nvSpPr>
        <p:spPr>
          <a:xfrm>
            <a:off x="4846583" y="706117"/>
            <a:ext cx="2704406" cy="253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err="1">
                <a:ln>
                  <a:noFill/>
                </a:ln>
                <a:solidFill>
                  <a:srgbClr val="213A8F"/>
                </a:solidFill>
                <a:effectLst/>
                <a:uLnTx/>
                <a:uFillTx/>
                <a:latin typeface="Arial" panose="020B0604020202020204" pitchFamily="34" charset="0"/>
                <a:ea typeface="+mn-ea"/>
                <a:cs typeface="Arial" panose="020B0604020202020204" pitchFamily="34" charset="0"/>
              </a:rPr>
              <a:t>Österbottens</a:t>
            </a:r>
            <a:r>
              <a:rPr kumimoji="0" lang="fi-FI" sz="1600" b="1"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rPr>
              <a:t> </a:t>
            </a:r>
            <a:r>
              <a:rPr kumimoji="0" lang="fi-FI" sz="1600" b="1" i="0" u="none" strike="noStrike" kern="1200" cap="none" spc="0" normalizeH="0" baseline="0" noProof="0" err="1">
                <a:ln>
                  <a:noFill/>
                </a:ln>
                <a:solidFill>
                  <a:srgbClr val="213A8F"/>
                </a:solidFill>
                <a:effectLst/>
                <a:uLnTx/>
                <a:uFillTx/>
                <a:latin typeface="Arial" panose="020B0604020202020204" pitchFamily="34" charset="0"/>
                <a:ea typeface="+mn-ea"/>
                <a:cs typeface="Arial" panose="020B0604020202020204" pitchFamily="34" charset="0"/>
              </a:rPr>
              <a:t>välfärdsområde</a:t>
            </a:r>
            <a:endParaRPr kumimoji="0" lang="fi-FI" sz="1600" b="1"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1"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rPr>
              <a:t>Pohjanmaan hyvinvointialue</a:t>
            </a:r>
          </a:p>
        </p:txBody>
      </p:sp>
      <p:sp>
        <p:nvSpPr>
          <p:cNvPr id="42" name="Right Arrow 41"/>
          <p:cNvSpPr/>
          <p:nvPr/>
        </p:nvSpPr>
        <p:spPr>
          <a:xfrm rot="21086944">
            <a:off x="3846084" y="1474805"/>
            <a:ext cx="712473" cy="38936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4" name="Right Arrow 43"/>
          <p:cNvSpPr/>
          <p:nvPr/>
        </p:nvSpPr>
        <p:spPr>
          <a:xfrm rot="5400000">
            <a:off x="8406632" y="2927631"/>
            <a:ext cx="712473" cy="38936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8" name="Rounded Rectangle 37"/>
          <p:cNvSpPr/>
          <p:nvPr/>
        </p:nvSpPr>
        <p:spPr>
          <a:xfrm>
            <a:off x="2444519" y="1331009"/>
            <a:ext cx="1327958" cy="7051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err="1">
                <a:ln>
                  <a:noFill/>
                </a:ln>
                <a:solidFill>
                  <a:srgbClr val="295149"/>
                </a:solidFill>
                <a:effectLst/>
                <a:uLnTx/>
                <a:uFillTx/>
                <a:latin typeface="Arial" panose="020B0604020202020204" pitchFamily="34" charset="0"/>
                <a:ea typeface="+mn-ea"/>
                <a:cs typeface="Arial" panose="020B0604020202020204" pitchFamily="34" charset="0"/>
              </a:rPr>
              <a:t>Social</a:t>
            </a:r>
            <a:r>
              <a:rPr kumimoji="0" lang="fi-FI" sz="1100" b="0"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 </a:t>
            </a:r>
            <a:r>
              <a:rPr kumimoji="0" lang="fi-FI" sz="1100" b="0" i="0" u="none" strike="noStrike" kern="1200" cap="none" spc="0" normalizeH="0" baseline="0" noProof="0" err="1">
                <a:ln>
                  <a:noFill/>
                </a:ln>
                <a:solidFill>
                  <a:srgbClr val="295149"/>
                </a:solidFill>
                <a:effectLst/>
                <a:uLnTx/>
                <a:uFillTx/>
                <a:latin typeface="Arial" panose="020B0604020202020204" pitchFamily="34" charset="0"/>
                <a:ea typeface="+mn-ea"/>
                <a:cs typeface="Arial" panose="020B0604020202020204" pitchFamily="34" charset="0"/>
              </a:rPr>
              <a:t>och</a:t>
            </a:r>
            <a:r>
              <a:rPr kumimoji="0" lang="fi-FI" sz="1100" b="0"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 </a:t>
            </a:r>
            <a:r>
              <a:rPr kumimoji="0" lang="fi-FI" sz="1100" b="0" i="0" u="none" strike="noStrike" kern="1200" cap="none" spc="0" normalizeH="0" baseline="0" noProof="0" err="1">
                <a:ln>
                  <a:noFill/>
                </a:ln>
                <a:solidFill>
                  <a:srgbClr val="295149"/>
                </a:solidFill>
                <a:effectLst/>
                <a:uLnTx/>
                <a:uFillTx/>
                <a:latin typeface="Arial" panose="020B0604020202020204" pitchFamily="34" charset="0"/>
                <a:ea typeface="+mn-ea"/>
                <a:cs typeface="Arial" panose="020B0604020202020204" pitchFamily="34" charset="0"/>
              </a:rPr>
              <a:t>hälsovården</a:t>
            </a:r>
            <a:r>
              <a:rPr kumimoji="0" lang="fi-FI" sz="1100" b="0"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 i </a:t>
            </a:r>
            <a:r>
              <a:rPr kumimoji="0" lang="fi-FI" sz="1100" b="0" i="0" u="none" strike="noStrike" kern="1200" cap="none" spc="0" normalizeH="0" baseline="0" noProof="0" err="1">
                <a:ln>
                  <a:noFill/>
                </a:ln>
                <a:solidFill>
                  <a:srgbClr val="295149"/>
                </a:solidFill>
                <a:effectLst/>
                <a:uLnTx/>
                <a:uFillTx/>
                <a:latin typeface="Arial" panose="020B0604020202020204" pitchFamily="34" charset="0"/>
                <a:ea typeface="+mn-ea"/>
                <a:cs typeface="Arial" panose="020B0604020202020204" pitchFamily="34" charset="0"/>
              </a:rPr>
              <a:t>Kronoby</a:t>
            </a:r>
            <a:r>
              <a:rPr kumimoji="0" lang="fi-FI" sz="1100" b="0"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 (Soite)</a:t>
            </a:r>
            <a:endParaRPr kumimoji="0" lang="fi-FI" sz="1100" b="1"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endParaRPr>
          </a:p>
        </p:txBody>
      </p:sp>
      <p:sp>
        <p:nvSpPr>
          <p:cNvPr id="43" name="Rounded Rectangle 42"/>
          <p:cNvSpPr/>
          <p:nvPr/>
        </p:nvSpPr>
        <p:spPr>
          <a:xfrm>
            <a:off x="10304643" y="2383375"/>
            <a:ext cx="1327958" cy="7051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err="1">
                <a:ln>
                  <a:noFill/>
                </a:ln>
                <a:solidFill>
                  <a:srgbClr val="295149"/>
                </a:solidFill>
                <a:effectLst/>
                <a:uLnTx/>
                <a:uFillTx/>
                <a:latin typeface="Arial" panose="020B0604020202020204" pitchFamily="34" charset="0"/>
                <a:ea typeface="+mn-ea"/>
                <a:cs typeface="Arial" panose="020B0604020202020204" pitchFamily="34" charset="0"/>
              </a:rPr>
              <a:t>Social</a:t>
            </a:r>
            <a:r>
              <a:rPr kumimoji="0" lang="fi-FI" sz="1100" b="0"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 </a:t>
            </a:r>
            <a:r>
              <a:rPr kumimoji="0" lang="fi-FI" sz="1100" b="0" i="0" u="none" strike="noStrike" kern="1200" cap="none" spc="0" normalizeH="0" baseline="0" noProof="0" err="1">
                <a:ln>
                  <a:noFill/>
                </a:ln>
                <a:solidFill>
                  <a:srgbClr val="295149"/>
                </a:solidFill>
                <a:effectLst/>
                <a:uLnTx/>
                <a:uFillTx/>
                <a:latin typeface="Arial" panose="020B0604020202020204" pitchFamily="34" charset="0"/>
                <a:ea typeface="+mn-ea"/>
                <a:cs typeface="Arial" panose="020B0604020202020204" pitchFamily="34" charset="0"/>
              </a:rPr>
              <a:t>och</a:t>
            </a:r>
            <a:r>
              <a:rPr kumimoji="0" lang="fi-FI" sz="1100" b="0"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 </a:t>
            </a:r>
            <a:r>
              <a:rPr kumimoji="0" lang="fi-FI" sz="1100" b="0" i="0" u="none" strike="noStrike" kern="1200" cap="none" spc="0" normalizeH="0" baseline="0" noProof="0" err="1">
                <a:ln>
                  <a:noFill/>
                </a:ln>
                <a:solidFill>
                  <a:srgbClr val="295149"/>
                </a:solidFill>
                <a:effectLst/>
                <a:uLnTx/>
                <a:uFillTx/>
                <a:latin typeface="Arial" panose="020B0604020202020204" pitchFamily="34" charset="0"/>
                <a:ea typeface="+mn-ea"/>
                <a:cs typeface="Arial" panose="020B0604020202020204" pitchFamily="34" charset="0"/>
              </a:rPr>
              <a:t>hälsovården</a:t>
            </a:r>
            <a:r>
              <a:rPr kumimoji="0" lang="fi-FI" sz="1100" b="0"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 i </a:t>
            </a:r>
            <a:r>
              <a:rPr kumimoji="0" lang="fi-FI" sz="1100" b="0" i="0" u="none" strike="noStrike" kern="1200" cap="none" spc="0" normalizeH="0" baseline="0" noProof="0" err="1">
                <a:ln>
                  <a:noFill/>
                </a:ln>
                <a:solidFill>
                  <a:srgbClr val="295149"/>
                </a:solidFill>
                <a:effectLst/>
                <a:uLnTx/>
                <a:uFillTx/>
                <a:latin typeface="Arial" panose="020B0604020202020204" pitchFamily="34" charset="0"/>
                <a:ea typeface="+mn-ea"/>
                <a:cs typeface="Arial" panose="020B0604020202020204" pitchFamily="34" charset="0"/>
              </a:rPr>
              <a:t>Kronoby</a:t>
            </a:r>
            <a:r>
              <a:rPr kumimoji="0" lang="fi-FI" sz="1100" b="0"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 (Soite)</a:t>
            </a:r>
            <a:endParaRPr kumimoji="0" lang="fi-FI" sz="1100" b="1"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473039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27262" y="389817"/>
            <a:ext cx="4765720" cy="746258"/>
          </a:xfrm>
        </p:spPr>
        <p:txBody>
          <a:bodyPr>
            <a:normAutofit fontScale="90000"/>
          </a:bodyPr>
          <a:lstStyle/>
          <a:p>
            <a:br>
              <a:rPr lang="sv-SE" sz="2400"/>
            </a:br>
            <a:r>
              <a:rPr lang="sv-SE" sz="2400"/>
              <a:t>De äldres (75+) funktionsförmåga och välmående – lägesbild</a:t>
            </a:r>
            <a:br>
              <a:rPr lang="sv-SE" sz="2400"/>
            </a:br>
            <a:r>
              <a:rPr lang="sv-SE" sz="2400"/>
              <a:t>  </a:t>
            </a:r>
            <a:endParaRPr lang="sv-FI" sz="2400"/>
          </a:p>
        </p:txBody>
      </p:sp>
      <p:sp>
        <p:nvSpPr>
          <p:cNvPr id="3" name="Platshållare för innehåll 2"/>
          <p:cNvSpPr>
            <a:spLocks noGrp="1"/>
          </p:cNvSpPr>
          <p:nvPr>
            <p:ph sz="half" idx="1"/>
          </p:nvPr>
        </p:nvSpPr>
        <p:spPr>
          <a:xfrm>
            <a:off x="1539282" y="1387172"/>
            <a:ext cx="4653700" cy="4789791"/>
          </a:xfrm>
        </p:spPr>
        <p:txBody>
          <a:bodyPr>
            <a:normAutofit fontScale="62500" lnSpcReduction="20000"/>
          </a:bodyPr>
          <a:lstStyle/>
          <a:p>
            <a:pPr marL="0" indent="0">
              <a:buNone/>
            </a:pPr>
            <a:r>
              <a:rPr lang="sv-SE"/>
              <a:t>Nivån är högre än i resten av landet</a:t>
            </a:r>
          </a:p>
          <a:p>
            <a:pPr lvl="1"/>
            <a:r>
              <a:rPr lang="sv-SE"/>
              <a:t>52,3 % upplever att livskvaliteten är god (EuroHIS-8) </a:t>
            </a:r>
          </a:p>
          <a:p>
            <a:pPr lvl="1"/>
            <a:r>
              <a:rPr lang="sv-SE"/>
              <a:t>9,8 % upplever betydande psykisk belastning</a:t>
            </a:r>
          </a:p>
          <a:p>
            <a:pPr lvl="1"/>
            <a:r>
              <a:rPr lang="sv-SE"/>
              <a:t>51,3 % upplever att hälsan är på medelnivå eller sämre </a:t>
            </a:r>
          </a:p>
          <a:p>
            <a:pPr lvl="1"/>
            <a:r>
              <a:rPr lang="sv-SE"/>
              <a:t>12,5 % känner sig ensamma </a:t>
            </a:r>
          </a:p>
          <a:p>
            <a:pPr lvl="1"/>
            <a:r>
              <a:rPr lang="sv-SE"/>
              <a:t>7,6 % får inte tillräckligt med hjälp </a:t>
            </a:r>
          </a:p>
          <a:p>
            <a:pPr lvl="1"/>
            <a:r>
              <a:rPr lang="sv-SE"/>
              <a:t>15,8 % överkonsumerar alkohol (</a:t>
            </a:r>
            <a:r>
              <a:rPr lang="sv-SE" err="1"/>
              <a:t>Audit</a:t>
            </a:r>
            <a:r>
              <a:rPr lang="sv-SE"/>
              <a:t>-C) </a:t>
            </a:r>
          </a:p>
          <a:p>
            <a:pPr lvl="1"/>
            <a:r>
              <a:rPr lang="sv-SE"/>
              <a:t>5,4 % röker dagligen (65 år fyllda)</a:t>
            </a:r>
          </a:p>
          <a:p>
            <a:pPr marL="0" indent="0">
              <a:buNone/>
            </a:pPr>
            <a:r>
              <a:rPr lang="sv-SE"/>
              <a:t>Nivån är lägre än i resten av landet</a:t>
            </a:r>
          </a:p>
          <a:p>
            <a:pPr lvl="1"/>
            <a:r>
              <a:rPr lang="sv-SE"/>
              <a:t>33,6 % rör inte på sig på fritiden </a:t>
            </a:r>
          </a:p>
          <a:p>
            <a:pPr lvl="1"/>
            <a:r>
              <a:rPr lang="sv-SE"/>
              <a:t>28,8 % upplever att det är mycket tungt att gå 500 meter </a:t>
            </a:r>
          </a:p>
          <a:p>
            <a:pPr lvl="1"/>
            <a:r>
              <a:rPr lang="sv-SE"/>
              <a:t>11,4 % upplever att de har stora svårigheter med att ta hand om sig själv </a:t>
            </a:r>
          </a:p>
          <a:p>
            <a:pPr lvl="1"/>
            <a:r>
              <a:rPr lang="sv-SE"/>
              <a:t>21,6 % är överviktiga (BMI 30 eller över, 65+)</a:t>
            </a:r>
          </a:p>
          <a:p>
            <a:pPr lvl="1"/>
            <a:r>
              <a:rPr lang="sv-SE"/>
              <a:t>0,7 % har höftfrakturer (65+)</a:t>
            </a:r>
          </a:p>
          <a:p>
            <a:endParaRPr lang="sv-FI"/>
          </a:p>
        </p:txBody>
      </p:sp>
      <p:sp>
        <p:nvSpPr>
          <p:cNvPr id="4" name="Platshållare för innehåll 3"/>
          <p:cNvSpPr>
            <a:spLocks noGrp="1"/>
          </p:cNvSpPr>
          <p:nvPr>
            <p:ph sz="half" idx="10"/>
          </p:nvPr>
        </p:nvSpPr>
        <p:spPr>
          <a:xfrm>
            <a:off x="6471821" y="1315524"/>
            <a:ext cx="5415379" cy="4861440"/>
          </a:xfrm>
        </p:spPr>
        <p:txBody>
          <a:bodyPr>
            <a:normAutofit fontScale="85000" lnSpcReduction="20000"/>
          </a:bodyPr>
          <a:lstStyle/>
          <a:p>
            <a:pPr marL="0" indent="0">
              <a:buNone/>
            </a:pPr>
            <a:r>
              <a:rPr lang="sv-FI" sz="2000" err="1"/>
              <a:t>Taso</a:t>
            </a:r>
            <a:r>
              <a:rPr lang="sv-FI" sz="2000"/>
              <a:t> on </a:t>
            </a:r>
            <a:r>
              <a:rPr lang="sv-FI" sz="2000" err="1"/>
              <a:t>parempi</a:t>
            </a:r>
            <a:r>
              <a:rPr lang="sv-FI" sz="2000"/>
              <a:t> </a:t>
            </a:r>
            <a:r>
              <a:rPr lang="sv-FI" sz="2000" err="1"/>
              <a:t>koko</a:t>
            </a:r>
            <a:r>
              <a:rPr lang="sv-FI" sz="2000"/>
              <a:t> </a:t>
            </a:r>
            <a:r>
              <a:rPr lang="sv-FI" sz="2000" err="1"/>
              <a:t>maahan</a:t>
            </a:r>
            <a:r>
              <a:rPr lang="sv-FI" sz="2000"/>
              <a:t> </a:t>
            </a:r>
            <a:r>
              <a:rPr lang="sv-FI" sz="2000" err="1"/>
              <a:t>verrattuna</a:t>
            </a:r>
            <a:endParaRPr lang="sv-FI" sz="2000"/>
          </a:p>
          <a:p>
            <a:pPr lvl="1"/>
            <a:r>
              <a:rPr lang="fi-FI" sz="2000"/>
              <a:t>52,3 % tuntee elämänlaatunsa (EuroHIS-8) hyväksi </a:t>
            </a:r>
          </a:p>
          <a:p>
            <a:pPr lvl="1"/>
            <a:r>
              <a:rPr lang="fi-FI" sz="2000"/>
              <a:t>9,8 % tuntee merkittävää psyykkistä kuormittuneisuutta</a:t>
            </a:r>
          </a:p>
          <a:p>
            <a:pPr lvl="1"/>
            <a:r>
              <a:rPr lang="fi-FI" sz="2000"/>
              <a:t>51,3 % kokee terveytensä keskitasoiseksi tai sitä huonommaksi </a:t>
            </a:r>
          </a:p>
          <a:p>
            <a:pPr lvl="1"/>
            <a:r>
              <a:rPr lang="fi-FI" sz="2000"/>
              <a:t>12,5 % tuntee itsensä yksinäiseksi </a:t>
            </a:r>
          </a:p>
          <a:p>
            <a:pPr lvl="1"/>
            <a:r>
              <a:rPr lang="fi-FI" sz="2000"/>
              <a:t>7,6 % saa apua riittämättömästi </a:t>
            </a:r>
          </a:p>
          <a:p>
            <a:pPr lvl="1"/>
            <a:r>
              <a:rPr lang="fi-FI" sz="2000"/>
              <a:t>15,8 % käyttää alkoholia liikaa (Audit-C) </a:t>
            </a:r>
          </a:p>
          <a:p>
            <a:pPr lvl="1"/>
            <a:r>
              <a:rPr lang="fi-FI" sz="2000"/>
              <a:t>5,4 % tupakoi päivittäin (65 vuotta täyttäneet)</a:t>
            </a:r>
            <a:endParaRPr lang="sv-FI" sz="2000"/>
          </a:p>
          <a:p>
            <a:pPr marL="0" indent="0">
              <a:buNone/>
            </a:pPr>
            <a:r>
              <a:rPr lang="sv-FI" sz="2000" err="1"/>
              <a:t>Taso</a:t>
            </a:r>
            <a:r>
              <a:rPr lang="sv-FI" sz="2000"/>
              <a:t> on </a:t>
            </a:r>
            <a:r>
              <a:rPr lang="sv-FI" sz="2000" err="1"/>
              <a:t>huonompi</a:t>
            </a:r>
            <a:r>
              <a:rPr lang="sv-FI" sz="2000"/>
              <a:t> </a:t>
            </a:r>
            <a:r>
              <a:rPr lang="sv-FI" sz="2000" err="1"/>
              <a:t>koko</a:t>
            </a:r>
            <a:r>
              <a:rPr lang="sv-FI" sz="2000"/>
              <a:t> </a:t>
            </a:r>
            <a:r>
              <a:rPr lang="sv-FI" sz="2000" err="1"/>
              <a:t>maahan</a:t>
            </a:r>
            <a:r>
              <a:rPr lang="sv-FI" sz="2000"/>
              <a:t> </a:t>
            </a:r>
            <a:r>
              <a:rPr lang="sv-FI" sz="2000" err="1"/>
              <a:t>verrattuna</a:t>
            </a:r>
            <a:endParaRPr lang="sv-FI" sz="2000"/>
          </a:p>
          <a:p>
            <a:pPr lvl="1"/>
            <a:r>
              <a:rPr lang="fi-FI" sz="2000">
                <a:solidFill>
                  <a:schemeClr val="accent5">
                    <a:lumMod val="75000"/>
                  </a:schemeClr>
                </a:solidFill>
              </a:rPr>
              <a:t>33,6 % ei harrasta vapaa-ajalla liikuntaa</a:t>
            </a:r>
          </a:p>
          <a:p>
            <a:pPr lvl="1"/>
            <a:r>
              <a:rPr lang="fi-FI" sz="2000">
                <a:solidFill>
                  <a:schemeClr val="accent5">
                    <a:lumMod val="75000"/>
                  </a:schemeClr>
                </a:solidFill>
              </a:rPr>
              <a:t>28,8 % kokee, että heillä on suuria vaikeuksia 500 metrin matkan kävelemisessä </a:t>
            </a:r>
          </a:p>
          <a:p>
            <a:pPr lvl="1"/>
            <a:r>
              <a:rPr lang="fi-FI" sz="2000">
                <a:solidFill>
                  <a:schemeClr val="accent5">
                    <a:lumMod val="75000"/>
                  </a:schemeClr>
                </a:solidFill>
              </a:rPr>
              <a:t>11,4 % kokee, että heillä on itsestä huolehtimisessa vähintään suuria vaikeuksia </a:t>
            </a:r>
          </a:p>
          <a:p>
            <a:pPr lvl="1"/>
            <a:r>
              <a:rPr lang="fi-FI" sz="2000">
                <a:solidFill>
                  <a:schemeClr val="accent5">
                    <a:lumMod val="75000"/>
                  </a:schemeClr>
                </a:solidFill>
              </a:rPr>
              <a:t>21,6 % on ylipainoisia (BMI 30 tai yli, 65+)</a:t>
            </a:r>
            <a:endParaRPr lang="sv-FI" sz="2000">
              <a:solidFill>
                <a:schemeClr val="accent5">
                  <a:lumMod val="75000"/>
                </a:schemeClr>
              </a:solidFill>
            </a:endParaRPr>
          </a:p>
          <a:p>
            <a:pPr lvl="1"/>
            <a:r>
              <a:rPr lang="fi-FI" sz="2000">
                <a:solidFill>
                  <a:schemeClr val="accent5">
                    <a:lumMod val="75000"/>
                  </a:schemeClr>
                </a:solidFill>
              </a:rPr>
              <a:t>Lonkkamurtumia on 0,7%:</a:t>
            </a:r>
            <a:r>
              <a:rPr lang="fi-FI" sz="2000" err="1">
                <a:solidFill>
                  <a:schemeClr val="accent5">
                    <a:lumMod val="75000"/>
                  </a:schemeClr>
                </a:solidFill>
              </a:rPr>
              <a:t>lla</a:t>
            </a:r>
            <a:r>
              <a:rPr lang="fi-FI" sz="2000">
                <a:solidFill>
                  <a:schemeClr val="accent5">
                    <a:lumMod val="75000"/>
                  </a:schemeClr>
                </a:solidFill>
              </a:rPr>
              <a:t> (65+)</a:t>
            </a:r>
          </a:p>
          <a:p>
            <a:pPr lvl="1"/>
            <a:endParaRPr lang="sv-FI" sz="2000"/>
          </a:p>
        </p:txBody>
      </p:sp>
      <p:sp>
        <p:nvSpPr>
          <p:cNvPr id="5" name="Platshållare för text 4"/>
          <p:cNvSpPr>
            <a:spLocks noGrp="1"/>
          </p:cNvSpPr>
          <p:nvPr>
            <p:ph type="body" idx="11"/>
          </p:nvPr>
        </p:nvSpPr>
        <p:spPr>
          <a:xfrm>
            <a:off x="6471820" y="327673"/>
            <a:ext cx="5193437" cy="808402"/>
          </a:xfrm>
        </p:spPr>
        <p:txBody>
          <a:bodyPr>
            <a:normAutofit/>
          </a:bodyPr>
          <a:lstStyle/>
          <a:p>
            <a:r>
              <a:rPr lang="sv-SE" sz="2200" err="1"/>
              <a:t>Ikäihmisten</a:t>
            </a:r>
            <a:r>
              <a:rPr lang="sv-SE" sz="2200"/>
              <a:t> (75+) </a:t>
            </a:r>
            <a:r>
              <a:rPr lang="sv-SE" sz="2200" err="1"/>
              <a:t>toimintakyky</a:t>
            </a:r>
            <a:r>
              <a:rPr lang="sv-SE" sz="2200"/>
              <a:t> ja </a:t>
            </a:r>
            <a:r>
              <a:rPr lang="sv-SE" sz="2200" err="1"/>
              <a:t>hyvinvointi</a:t>
            </a:r>
            <a:r>
              <a:rPr lang="sv-SE" sz="2200"/>
              <a:t> – </a:t>
            </a:r>
            <a:r>
              <a:rPr lang="sv-SE" sz="2200" err="1"/>
              <a:t>tilannekuva</a:t>
            </a:r>
            <a:r>
              <a:rPr lang="sv-SE" sz="2200"/>
              <a:t> </a:t>
            </a:r>
            <a:endParaRPr lang="sv-FI" sz="2200"/>
          </a:p>
        </p:txBody>
      </p:sp>
      <p:sp>
        <p:nvSpPr>
          <p:cNvPr id="6" name="Tekstiruutu 5">
            <a:extLst>
              <a:ext uri="{FF2B5EF4-FFF2-40B4-BE49-F238E27FC236}">
                <a16:creationId xmlns:a16="http://schemas.microsoft.com/office/drawing/2014/main" id="{55C446EE-D247-4259-A237-43F49498D19B}"/>
              </a:ext>
            </a:extLst>
          </p:cNvPr>
          <p:cNvSpPr txBox="1"/>
          <p:nvPr/>
        </p:nvSpPr>
        <p:spPr>
          <a:xfrm>
            <a:off x="5351671" y="6356411"/>
            <a:ext cx="23648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213A8F"/>
                </a:solidFill>
                <a:effectLst/>
                <a:uLnTx/>
                <a:uFillTx/>
                <a:latin typeface="Arial" panose="020B0604020202020204"/>
                <a:ea typeface="+mn-ea"/>
                <a:cs typeface="+mn-cs"/>
              </a:rPr>
              <a:t>www.sotkanet.fi/2019</a:t>
            </a:r>
          </a:p>
        </p:txBody>
      </p:sp>
    </p:spTree>
    <p:extLst>
      <p:ext uri="{BB962C8B-B14F-4D97-AF65-F5344CB8AC3E}">
        <p14:creationId xmlns:p14="http://schemas.microsoft.com/office/powerpoint/2010/main" val="6965954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27262" y="389817"/>
            <a:ext cx="4491680" cy="746258"/>
          </a:xfrm>
        </p:spPr>
        <p:txBody>
          <a:bodyPr>
            <a:normAutofit fontScale="90000"/>
          </a:bodyPr>
          <a:lstStyle/>
          <a:p>
            <a:br>
              <a:rPr lang="sv-SE" sz="2400"/>
            </a:br>
            <a:r>
              <a:rPr lang="sv-SE" sz="2400"/>
              <a:t>De äldres (75+) servicestruktur – lägesbild</a:t>
            </a:r>
            <a:br>
              <a:rPr lang="sv-SE" sz="2400"/>
            </a:br>
            <a:r>
              <a:rPr lang="sv-SE" sz="2400"/>
              <a:t>  </a:t>
            </a:r>
            <a:endParaRPr lang="sv-FI" sz="2400"/>
          </a:p>
        </p:txBody>
      </p:sp>
      <p:sp>
        <p:nvSpPr>
          <p:cNvPr id="3" name="Platshållare för innehåll 2"/>
          <p:cNvSpPr>
            <a:spLocks noGrp="1"/>
          </p:cNvSpPr>
          <p:nvPr>
            <p:ph sz="half" idx="1"/>
          </p:nvPr>
        </p:nvSpPr>
        <p:spPr>
          <a:xfrm>
            <a:off x="1514344" y="1587730"/>
            <a:ext cx="4957475" cy="4589233"/>
          </a:xfrm>
        </p:spPr>
        <p:txBody>
          <a:bodyPr>
            <a:normAutofit fontScale="70000" lnSpcReduction="20000"/>
          </a:bodyPr>
          <a:lstStyle/>
          <a:p>
            <a:pPr marL="0" indent="0">
              <a:buNone/>
            </a:pPr>
            <a:r>
              <a:rPr lang="fi-FI" err="1"/>
              <a:t>Stöd</a:t>
            </a:r>
            <a:r>
              <a:rPr lang="fi-FI"/>
              <a:t> för </a:t>
            </a:r>
            <a:r>
              <a:rPr lang="fi-FI" err="1"/>
              <a:t>att</a:t>
            </a:r>
            <a:r>
              <a:rPr lang="fi-FI"/>
              <a:t> </a:t>
            </a:r>
            <a:r>
              <a:rPr lang="fi-FI" err="1"/>
              <a:t>bo</a:t>
            </a:r>
            <a:r>
              <a:rPr lang="fi-FI"/>
              <a:t> </a:t>
            </a:r>
            <a:r>
              <a:rPr lang="fi-FI" err="1"/>
              <a:t>hemma</a:t>
            </a:r>
            <a:endParaRPr lang="fi-FI"/>
          </a:p>
          <a:p>
            <a:pPr lvl="0"/>
            <a:r>
              <a:rPr lang="fi-FI"/>
              <a:t>91,3 % (75+), 87,7 % (80+) </a:t>
            </a:r>
            <a:r>
              <a:rPr lang="fi-FI" err="1"/>
              <a:t>och</a:t>
            </a:r>
            <a:r>
              <a:rPr lang="fi-FI"/>
              <a:t> 81,5 % (85+) </a:t>
            </a:r>
            <a:r>
              <a:rPr lang="fi-FI" err="1"/>
              <a:t>bor</a:t>
            </a:r>
            <a:r>
              <a:rPr lang="fi-FI"/>
              <a:t> </a:t>
            </a:r>
            <a:r>
              <a:rPr lang="fi-FI" err="1"/>
              <a:t>hemma</a:t>
            </a:r>
            <a:r>
              <a:rPr lang="fi-FI"/>
              <a:t>. </a:t>
            </a:r>
          </a:p>
          <a:p>
            <a:r>
              <a:rPr lang="fi-FI"/>
              <a:t> (</a:t>
            </a:r>
            <a:r>
              <a:rPr lang="fi-FI" err="1"/>
              <a:t>Färre</a:t>
            </a:r>
            <a:r>
              <a:rPr lang="fi-FI"/>
              <a:t> </a:t>
            </a:r>
            <a:r>
              <a:rPr lang="fi-FI" err="1"/>
              <a:t>än</a:t>
            </a:r>
            <a:r>
              <a:rPr lang="fi-FI"/>
              <a:t> i hela landet). </a:t>
            </a:r>
          </a:p>
          <a:p>
            <a:pPr lvl="0"/>
            <a:r>
              <a:rPr lang="fi-FI" err="1"/>
              <a:t>Andelen</a:t>
            </a:r>
            <a:r>
              <a:rPr lang="fi-FI"/>
              <a:t> </a:t>
            </a:r>
            <a:r>
              <a:rPr lang="fi-FI" err="1"/>
              <a:t>enpersonshushåll</a:t>
            </a:r>
            <a:r>
              <a:rPr lang="fi-FI"/>
              <a:t> </a:t>
            </a:r>
            <a:r>
              <a:rPr lang="fi-FI" err="1"/>
              <a:t>är</a:t>
            </a:r>
            <a:r>
              <a:rPr lang="fi-FI"/>
              <a:t> 52,7 %.</a:t>
            </a:r>
          </a:p>
          <a:p>
            <a:pPr lvl="0"/>
            <a:r>
              <a:rPr lang="fi-FI"/>
              <a:t>Under ett </a:t>
            </a:r>
            <a:r>
              <a:rPr lang="fi-FI" err="1"/>
              <a:t>år</a:t>
            </a:r>
            <a:r>
              <a:rPr lang="fi-FI"/>
              <a:t> </a:t>
            </a:r>
            <a:r>
              <a:rPr lang="fi-FI" err="1"/>
              <a:t>har</a:t>
            </a:r>
            <a:r>
              <a:rPr lang="fi-FI"/>
              <a:t> 19 % (75+) </a:t>
            </a:r>
            <a:r>
              <a:rPr lang="fi-FI" err="1"/>
              <a:t>fått</a:t>
            </a:r>
            <a:r>
              <a:rPr lang="fi-FI"/>
              <a:t> </a:t>
            </a:r>
            <a:r>
              <a:rPr lang="fi-FI" err="1"/>
              <a:t>stödtjänster</a:t>
            </a:r>
            <a:r>
              <a:rPr lang="fi-FI"/>
              <a:t> </a:t>
            </a:r>
            <a:r>
              <a:rPr lang="fi-FI" err="1"/>
              <a:t>som</a:t>
            </a:r>
            <a:r>
              <a:rPr lang="fi-FI"/>
              <a:t> </a:t>
            </a:r>
            <a:r>
              <a:rPr lang="fi-FI" err="1"/>
              <a:t>bekostas</a:t>
            </a:r>
            <a:r>
              <a:rPr lang="fi-FI"/>
              <a:t> av </a:t>
            </a:r>
            <a:r>
              <a:rPr lang="fi-FI" err="1"/>
              <a:t>kommunen</a:t>
            </a:r>
            <a:r>
              <a:rPr lang="fi-FI"/>
              <a:t> </a:t>
            </a:r>
          </a:p>
          <a:p>
            <a:pPr lvl="0"/>
            <a:r>
              <a:rPr lang="fi-FI"/>
              <a:t>Under ett </a:t>
            </a:r>
            <a:r>
              <a:rPr lang="fi-FI" err="1"/>
              <a:t>år</a:t>
            </a:r>
            <a:r>
              <a:rPr lang="fi-FI"/>
              <a:t> </a:t>
            </a:r>
            <a:r>
              <a:rPr lang="fi-FI" err="1"/>
              <a:t>har</a:t>
            </a:r>
            <a:r>
              <a:rPr lang="fi-FI"/>
              <a:t> </a:t>
            </a:r>
            <a:r>
              <a:rPr lang="fi-FI" err="1"/>
              <a:t>andelen</a:t>
            </a:r>
            <a:r>
              <a:rPr lang="fi-FI"/>
              <a:t> </a:t>
            </a:r>
            <a:r>
              <a:rPr lang="fi-FI" err="1"/>
              <a:t>personer</a:t>
            </a:r>
            <a:r>
              <a:rPr lang="fi-FI"/>
              <a:t> </a:t>
            </a:r>
            <a:r>
              <a:rPr lang="fi-FI" err="1"/>
              <a:t>som</a:t>
            </a:r>
            <a:r>
              <a:rPr lang="fi-FI"/>
              <a:t> </a:t>
            </a:r>
            <a:r>
              <a:rPr lang="fi-FI" err="1"/>
              <a:t>fått</a:t>
            </a:r>
            <a:r>
              <a:rPr lang="fi-FI"/>
              <a:t> </a:t>
            </a:r>
            <a:r>
              <a:rPr lang="fi-FI" err="1"/>
              <a:t>vård</a:t>
            </a:r>
            <a:r>
              <a:rPr lang="fi-FI"/>
              <a:t> </a:t>
            </a:r>
            <a:r>
              <a:rPr lang="fi-FI" err="1"/>
              <a:t>med</a:t>
            </a:r>
            <a:r>
              <a:rPr lang="fi-FI"/>
              <a:t> </a:t>
            </a:r>
            <a:r>
              <a:rPr lang="fi-FI" err="1"/>
              <a:t>stöd</a:t>
            </a:r>
            <a:r>
              <a:rPr lang="fi-FI"/>
              <a:t> av </a:t>
            </a:r>
            <a:r>
              <a:rPr lang="fi-FI" err="1"/>
              <a:t>närståendevård</a:t>
            </a:r>
            <a:r>
              <a:rPr lang="fi-FI"/>
              <a:t> varit 2,9 % (65+), 4,8 % (75+), 5,8 % (80+) </a:t>
            </a:r>
            <a:r>
              <a:rPr lang="fi-FI" err="1"/>
              <a:t>och</a:t>
            </a:r>
            <a:r>
              <a:rPr lang="fi-FI"/>
              <a:t> 6,5 % (85+). </a:t>
            </a:r>
          </a:p>
          <a:p>
            <a:pPr marL="0" indent="0">
              <a:buNone/>
            </a:pPr>
            <a:r>
              <a:rPr lang="fi-FI" err="1"/>
              <a:t>Omsorg</a:t>
            </a:r>
            <a:r>
              <a:rPr lang="fi-FI"/>
              <a:t> </a:t>
            </a:r>
            <a:r>
              <a:rPr lang="fi-FI" err="1"/>
              <a:t>dygnet</a:t>
            </a:r>
            <a:r>
              <a:rPr lang="fi-FI"/>
              <a:t> </a:t>
            </a:r>
            <a:r>
              <a:rPr lang="fi-FI" err="1"/>
              <a:t>runt</a:t>
            </a:r>
            <a:r>
              <a:rPr lang="fi-FI"/>
              <a:t> </a:t>
            </a:r>
          </a:p>
          <a:p>
            <a:pPr lvl="0"/>
            <a:r>
              <a:rPr lang="fi-FI"/>
              <a:t>31.12 </a:t>
            </a:r>
            <a:r>
              <a:rPr lang="fi-FI" err="1"/>
              <a:t>bodde</a:t>
            </a:r>
            <a:r>
              <a:rPr lang="fi-FI"/>
              <a:t> 8 % (75+), 11,3 % (80+) </a:t>
            </a:r>
            <a:r>
              <a:rPr lang="fi-FI" err="1"/>
              <a:t>och</a:t>
            </a:r>
            <a:r>
              <a:rPr lang="fi-FI"/>
              <a:t> 17 % (85+) </a:t>
            </a:r>
            <a:r>
              <a:rPr lang="fi-FI" err="1"/>
              <a:t>på</a:t>
            </a:r>
            <a:r>
              <a:rPr lang="fi-FI"/>
              <a:t> </a:t>
            </a:r>
            <a:r>
              <a:rPr lang="fi-FI" err="1"/>
              <a:t>serviceboende</a:t>
            </a:r>
            <a:r>
              <a:rPr lang="fi-FI"/>
              <a:t> </a:t>
            </a:r>
            <a:r>
              <a:rPr lang="fi-FI" err="1"/>
              <a:t>med</a:t>
            </a:r>
            <a:r>
              <a:rPr lang="fi-FI"/>
              <a:t> </a:t>
            </a:r>
            <a:r>
              <a:rPr lang="fi-FI" err="1"/>
              <a:t>heldygnsomsorg</a:t>
            </a:r>
            <a:r>
              <a:rPr lang="fi-FI"/>
              <a:t> (</a:t>
            </a:r>
            <a:r>
              <a:rPr lang="fi-FI" err="1"/>
              <a:t>fler</a:t>
            </a:r>
            <a:r>
              <a:rPr lang="fi-FI"/>
              <a:t> </a:t>
            </a:r>
            <a:r>
              <a:rPr lang="fi-FI" err="1"/>
              <a:t>än</a:t>
            </a:r>
            <a:r>
              <a:rPr lang="fi-FI"/>
              <a:t> i hela landet). </a:t>
            </a:r>
          </a:p>
          <a:p>
            <a:pPr lvl="0"/>
            <a:r>
              <a:rPr lang="fi-FI"/>
              <a:t>31.12 </a:t>
            </a:r>
            <a:r>
              <a:rPr lang="fi-FI" err="1"/>
              <a:t>var</a:t>
            </a:r>
            <a:r>
              <a:rPr lang="fi-FI"/>
              <a:t> 0,5 % (75+), 0,7 % (80+) </a:t>
            </a:r>
            <a:r>
              <a:rPr lang="fi-FI" err="1"/>
              <a:t>och</a:t>
            </a:r>
            <a:r>
              <a:rPr lang="fi-FI"/>
              <a:t> 1,1 % (85+) </a:t>
            </a:r>
            <a:r>
              <a:rPr lang="fi-FI" err="1"/>
              <a:t>på</a:t>
            </a:r>
            <a:r>
              <a:rPr lang="fi-FI"/>
              <a:t> </a:t>
            </a:r>
            <a:r>
              <a:rPr lang="fi-FI" err="1"/>
              <a:t>äldreboenden</a:t>
            </a:r>
            <a:r>
              <a:rPr lang="fi-FI"/>
              <a:t> (</a:t>
            </a:r>
            <a:r>
              <a:rPr lang="fi-FI" err="1"/>
              <a:t>fler</a:t>
            </a:r>
            <a:r>
              <a:rPr lang="fi-FI"/>
              <a:t> </a:t>
            </a:r>
            <a:r>
              <a:rPr lang="fi-FI" err="1"/>
              <a:t>än</a:t>
            </a:r>
            <a:r>
              <a:rPr lang="fi-FI"/>
              <a:t> i hela landet).</a:t>
            </a:r>
          </a:p>
          <a:p>
            <a:pPr marL="0" indent="0">
              <a:buNone/>
            </a:pPr>
            <a:endParaRPr lang="sv-FI"/>
          </a:p>
        </p:txBody>
      </p:sp>
      <p:sp>
        <p:nvSpPr>
          <p:cNvPr id="4" name="Platshållare för innehåll 3"/>
          <p:cNvSpPr>
            <a:spLocks noGrp="1"/>
          </p:cNvSpPr>
          <p:nvPr>
            <p:ph sz="half" idx="10"/>
          </p:nvPr>
        </p:nvSpPr>
        <p:spPr>
          <a:xfrm>
            <a:off x="6471821" y="1587730"/>
            <a:ext cx="5415379" cy="4768680"/>
          </a:xfrm>
        </p:spPr>
        <p:txBody>
          <a:bodyPr>
            <a:normAutofit lnSpcReduction="10000"/>
          </a:bodyPr>
          <a:lstStyle/>
          <a:p>
            <a:pPr marL="0" indent="0">
              <a:buNone/>
            </a:pPr>
            <a:r>
              <a:rPr lang="sv-FI" sz="2000" err="1"/>
              <a:t>Kotona</a:t>
            </a:r>
            <a:r>
              <a:rPr lang="sv-FI" sz="2000"/>
              <a:t> </a:t>
            </a:r>
            <a:r>
              <a:rPr lang="sv-FI" sz="2000" err="1"/>
              <a:t>asumisen</a:t>
            </a:r>
            <a:r>
              <a:rPr lang="sv-FI" sz="2000"/>
              <a:t> </a:t>
            </a:r>
            <a:r>
              <a:rPr lang="sv-FI" sz="2000" err="1"/>
              <a:t>tuki</a:t>
            </a:r>
            <a:endParaRPr lang="sv-FI" sz="2000"/>
          </a:p>
          <a:p>
            <a:r>
              <a:rPr lang="fi-FI" sz="1800">
                <a:solidFill>
                  <a:schemeClr val="accent5">
                    <a:lumMod val="75000"/>
                  </a:schemeClr>
                </a:solidFill>
              </a:rPr>
              <a:t>Kotona asuu 91,3% (75+), 87,7% (80+) ja 81,5% (85+). (Vähemmän kuin koko maassa). </a:t>
            </a:r>
          </a:p>
          <a:p>
            <a:r>
              <a:rPr lang="fi-FI" sz="1800"/>
              <a:t>Yhden hengen asuntokuntia on 52,7%.</a:t>
            </a:r>
          </a:p>
          <a:p>
            <a:r>
              <a:rPr lang="fi-FI" sz="1800"/>
              <a:t>Kunnan kustantamia tukipalveluja vuoden aikana on saanut 19% (75+) </a:t>
            </a:r>
          </a:p>
          <a:p>
            <a:r>
              <a:rPr lang="fi-FI" sz="1800"/>
              <a:t>Vuoden aikana on omaishoidon tuen hoidettavia ollut 2,9% (65+), 4,8% (75+), 5,8% (80</a:t>
            </a:r>
            <a:r>
              <a:rPr lang="fi-FI" sz="1800">
                <a:solidFill>
                  <a:schemeClr val="accent5">
                    <a:lumMod val="75000"/>
                  </a:schemeClr>
                </a:solidFill>
              </a:rPr>
              <a:t>+) ja 6,5% (85+). </a:t>
            </a:r>
            <a:endParaRPr lang="sv-FI" sz="2000"/>
          </a:p>
          <a:p>
            <a:pPr marL="0" indent="0">
              <a:buNone/>
            </a:pPr>
            <a:r>
              <a:rPr lang="sv-FI" sz="2000" err="1"/>
              <a:t>Ympärivuorokautinen</a:t>
            </a:r>
            <a:r>
              <a:rPr lang="sv-FI" sz="2000"/>
              <a:t> </a:t>
            </a:r>
            <a:r>
              <a:rPr lang="sv-FI" sz="2000" err="1"/>
              <a:t>hoiva</a:t>
            </a:r>
            <a:r>
              <a:rPr lang="sv-FI" sz="2000"/>
              <a:t> </a:t>
            </a:r>
          </a:p>
          <a:p>
            <a:r>
              <a:rPr lang="fi-FI" sz="1700">
                <a:solidFill>
                  <a:schemeClr val="accent5">
                    <a:lumMod val="75000"/>
                  </a:schemeClr>
                </a:solidFill>
              </a:rPr>
              <a:t>31.12. on ikääntyneiden tehostetussa palveluasumisessa ollut  8% (75+), 11,3% (80+) ja 17% (85+). (Enemmän kuin koko maassa) </a:t>
            </a:r>
          </a:p>
          <a:p>
            <a:r>
              <a:rPr lang="fi-FI" sz="1700">
                <a:solidFill>
                  <a:schemeClr val="accent5">
                    <a:lumMod val="75000"/>
                  </a:schemeClr>
                </a:solidFill>
              </a:rPr>
              <a:t>31.12 on vanhainkodeissa ollut 0,5% (75+), 0,7% (80+) ja 1,1% (85+). (enemmän kuin koko maassa)</a:t>
            </a:r>
          </a:p>
          <a:p>
            <a:pPr marL="0" indent="0">
              <a:buNone/>
            </a:pPr>
            <a:endParaRPr lang="fi-FI" sz="1700">
              <a:solidFill>
                <a:schemeClr val="accent5">
                  <a:lumMod val="75000"/>
                </a:schemeClr>
              </a:solidFill>
            </a:endParaRPr>
          </a:p>
          <a:p>
            <a:pPr lvl="1"/>
            <a:endParaRPr lang="sv-FI" sz="2000"/>
          </a:p>
        </p:txBody>
      </p:sp>
      <p:sp>
        <p:nvSpPr>
          <p:cNvPr id="5" name="Platshållare för text 4"/>
          <p:cNvSpPr>
            <a:spLocks noGrp="1"/>
          </p:cNvSpPr>
          <p:nvPr>
            <p:ph type="body" idx="11"/>
          </p:nvPr>
        </p:nvSpPr>
        <p:spPr>
          <a:xfrm>
            <a:off x="6471820" y="327673"/>
            <a:ext cx="5193437" cy="808402"/>
          </a:xfrm>
        </p:spPr>
        <p:txBody>
          <a:bodyPr>
            <a:normAutofit/>
          </a:bodyPr>
          <a:lstStyle/>
          <a:p>
            <a:r>
              <a:rPr lang="sv-SE" sz="2000" err="1"/>
              <a:t>Ikäihmisten</a:t>
            </a:r>
            <a:r>
              <a:rPr lang="sv-SE" sz="2000"/>
              <a:t> (75+) </a:t>
            </a:r>
            <a:r>
              <a:rPr lang="sv-SE" sz="2000" err="1"/>
              <a:t>palvelurakenne</a:t>
            </a:r>
            <a:r>
              <a:rPr lang="sv-SE" sz="2000"/>
              <a:t> – </a:t>
            </a:r>
            <a:r>
              <a:rPr lang="sv-SE" sz="2000" err="1"/>
              <a:t>tilannekuva</a:t>
            </a:r>
            <a:endParaRPr lang="sv-FI" sz="2000"/>
          </a:p>
        </p:txBody>
      </p:sp>
      <p:sp>
        <p:nvSpPr>
          <p:cNvPr id="6" name="Tekstiruutu 5">
            <a:extLst>
              <a:ext uri="{FF2B5EF4-FFF2-40B4-BE49-F238E27FC236}">
                <a16:creationId xmlns:a16="http://schemas.microsoft.com/office/drawing/2014/main" id="{55C446EE-D247-4259-A237-43F49498D19B}"/>
              </a:ext>
            </a:extLst>
          </p:cNvPr>
          <p:cNvSpPr txBox="1"/>
          <p:nvPr/>
        </p:nvSpPr>
        <p:spPr>
          <a:xfrm>
            <a:off x="5351671" y="6356411"/>
            <a:ext cx="236481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213A8F"/>
                </a:solidFill>
                <a:effectLst/>
                <a:uLnTx/>
                <a:uFillTx/>
                <a:latin typeface="Arial" panose="020B0604020202020204"/>
                <a:ea typeface="+mn-ea"/>
                <a:cs typeface="+mn-cs"/>
              </a:rPr>
              <a:t>www.sotkanet.fi/2019</a:t>
            </a:r>
          </a:p>
        </p:txBody>
      </p:sp>
    </p:spTree>
    <p:extLst>
      <p:ext uri="{BB962C8B-B14F-4D97-AF65-F5344CB8AC3E}">
        <p14:creationId xmlns:p14="http://schemas.microsoft.com/office/powerpoint/2010/main" val="23287265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427262" y="389817"/>
            <a:ext cx="4491680" cy="746258"/>
          </a:xfrm>
        </p:spPr>
        <p:txBody>
          <a:bodyPr>
            <a:normAutofit fontScale="90000"/>
          </a:bodyPr>
          <a:lstStyle/>
          <a:p>
            <a:br>
              <a:rPr lang="sv-SE" sz="2400"/>
            </a:br>
            <a:r>
              <a:rPr lang="sv-SE" sz="2400"/>
              <a:t>De äldres (75+) servicestruktur – lägesbild</a:t>
            </a:r>
            <a:br>
              <a:rPr lang="sv-SE" sz="2400"/>
            </a:br>
            <a:r>
              <a:rPr lang="sv-SE" sz="2400"/>
              <a:t>  </a:t>
            </a:r>
            <a:endParaRPr lang="sv-FI" sz="2400"/>
          </a:p>
        </p:txBody>
      </p:sp>
      <p:sp>
        <p:nvSpPr>
          <p:cNvPr id="3" name="Platshållare för innehåll 2"/>
          <p:cNvSpPr>
            <a:spLocks noGrp="1"/>
          </p:cNvSpPr>
          <p:nvPr>
            <p:ph sz="half" idx="1"/>
          </p:nvPr>
        </p:nvSpPr>
        <p:spPr>
          <a:xfrm>
            <a:off x="1489406" y="1554480"/>
            <a:ext cx="4491680" cy="4622483"/>
          </a:xfrm>
        </p:spPr>
        <p:txBody>
          <a:bodyPr>
            <a:normAutofit fontScale="70000" lnSpcReduction="20000"/>
          </a:bodyPr>
          <a:lstStyle/>
          <a:p>
            <a:pPr marL="0" indent="0">
              <a:buNone/>
            </a:pPr>
            <a:r>
              <a:rPr lang="fi-FI" err="1"/>
              <a:t>Kvalitetsnivån</a:t>
            </a:r>
            <a:r>
              <a:rPr lang="fi-FI"/>
              <a:t> </a:t>
            </a:r>
            <a:r>
              <a:rPr lang="fi-FI" err="1"/>
              <a:t>enligt</a:t>
            </a:r>
            <a:r>
              <a:rPr lang="fi-FI"/>
              <a:t> RAI (2020)</a:t>
            </a:r>
          </a:p>
          <a:p>
            <a:pPr lvl="0"/>
            <a:r>
              <a:rPr lang="fi-FI" err="1"/>
              <a:t>Bland</a:t>
            </a:r>
            <a:r>
              <a:rPr lang="fi-FI"/>
              <a:t> </a:t>
            </a:r>
            <a:r>
              <a:rPr lang="fi-FI" err="1"/>
              <a:t>klienter</a:t>
            </a:r>
            <a:r>
              <a:rPr lang="fi-FI"/>
              <a:t> </a:t>
            </a:r>
            <a:r>
              <a:rPr lang="fi-FI" err="1"/>
              <a:t>som</a:t>
            </a:r>
            <a:r>
              <a:rPr lang="fi-FI"/>
              <a:t> </a:t>
            </a:r>
            <a:r>
              <a:rPr lang="fi-FI" err="1"/>
              <a:t>får</a:t>
            </a:r>
            <a:r>
              <a:rPr lang="fi-FI"/>
              <a:t> </a:t>
            </a:r>
            <a:r>
              <a:rPr lang="fi-FI" err="1"/>
              <a:t>hemvård</a:t>
            </a:r>
            <a:r>
              <a:rPr lang="fi-FI"/>
              <a:t> </a:t>
            </a:r>
            <a:r>
              <a:rPr lang="fi-FI" err="1"/>
              <a:t>och</a:t>
            </a:r>
            <a:r>
              <a:rPr lang="fi-FI"/>
              <a:t> </a:t>
            </a:r>
            <a:r>
              <a:rPr lang="fi-FI" err="1"/>
              <a:t>omsorg</a:t>
            </a:r>
            <a:r>
              <a:rPr lang="fi-FI"/>
              <a:t> </a:t>
            </a:r>
            <a:r>
              <a:rPr lang="fi-FI" err="1"/>
              <a:t>dygnet</a:t>
            </a:r>
            <a:r>
              <a:rPr lang="fi-FI"/>
              <a:t> </a:t>
            </a:r>
            <a:r>
              <a:rPr lang="fi-FI" err="1"/>
              <a:t>runt</a:t>
            </a:r>
            <a:r>
              <a:rPr lang="fi-FI"/>
              <a:t> </a:t>
            </a:r>
            <a:r>
              <a:rPr lang="fi-FI" err="1"/>
              <a:t>är</a:t>
            </a:r>
            <a:r>
              <a:rPr lang="fi-FI"/>
              <a:t> </a:t>
            </a:r>
            <a:r>
              <a:rPr lang="fi-FI" err="1"/>
              <a:t>kognitionen</a:t>
            </a:r>
            <a:r>
              <a:rPr lang="fi-FI"/>
              <a:t> </a:t>
            </a:r>
            <a:r>
              <a:rPr lang="fi-FI" err="1"/>
              <a:t>och</a:t>
            </a:r>
            <a:r>
              <a:rPr lang="fi-FI"/>
              <a:t> </a:t>
            </a:r>
            <a:r>
              <a:rPr lang="fi-FI" err="1"/>
              <a:t>den</a:t>
            </a:r>
            <a:r>
              <a:rPr lang="fi-FI"/>
              <a:t> </a:t>
            </a:r>
            <a:r>
              <a:rPr lang="fi-FI" err="1"/>
              <a:t>fysiska</a:t>
            </a:r>
            <a:r>
              <a:rPr lang="fi-FI"/>
              <a:t> </a:t>
            </a:r>
            <a:r>
              <a:rPr lang="fi-FI" err="1"/>
              <a:t>funktionen</a:t>
            </a:r>
            <a:r>
              <a:rPr lang="fi-FI"/>
              <a:t> (ADL) </a:t>
            </a:r>
            <a:r>
              <a:rPr lang="fi-FI" err="1"/>
              <a:t>något</a:t>
            </a:r>
            <a:r>
              <a:rPr lang="fi-FI"/>
              <a:t> </a:t>
            </a:r>
            <a:r>
              <a:rPr lang="fi-FI" err="1"/>
              <a:t>bättre</a:t>
            </a:r>
            <a:r>
              <a:rPr lang="fi-FI"/>
              <a:t> </a:t>
            </a:r>
            <a:r>
              <a:rPr lang="fi-FI" err="1"/>
              <a:t>än</a:t>
            </a:r>
            <a:r>
              <a:rPr lang="fi-FI"/>
              <a:t> för </a:t>
            </a:r>
            <a:r>
              <a:rPr lang="fi-FI" err="1"/>
              <a:t>motsvarande</a:t>
            </a:r>
            <a:r>
              <a:rPr lang="fi-FI"/>
              <a:t> </a:t>
            </a:r>
            <a:r>
              <a:rPr lang="fi-FI" err="1"/>
              <a:t>klienter</a:t>
            </a:r>
            <a:r>
              <a:rPr lang="fi-FI"/>
              <a:t> i landet.</a:t>
            </a:r>
          </a:p>
          <a:p>
            <a:pPr lvl="0"/>
            <a:r>
              <a:rPr lang="fi-FI" err="1"/>
              <a:t>Varannan</a:t>
            </a:r>
            <a:r>
              <a:rPr lang="fi-FI"/>
              <a:t> av </a:t>
            </a:r>
            <a:r>
              <a:rPr lang="fi-FI" err="1"/>
              <a:t>hemvårdens</a:t>
            </a:r>
            <a:r>
              <a:rPr lang="fi-FI"/>
              <a:t> </a:t>
            </a:r>
            <a:r>
              <a:rPr lang="fi-FI" err="1"/>
              <a:t>klienter</a:t>
            </a:r>
            <a:r>
              <a:rPr lang="fi-FI"/>
              <a:t> (52 %) </a:t>
            </a:r>
            <a:r>
              <a:rPr lang="fi-FI" err="1"/>
              <a:t>har</a:t>
            </a:r>
            <a:r>
              <a:rPr lang="fi-FI"/>
              <a:t> </a:t>
            </a:r>
            <a:r>
              <a:rPr lang="fi-FI" err="1"/>
              <a:t>över</a:t>
            </a:r>
            <a:r>
              <a:rPr lang="fi-FI"/>
              <a:t> </a:t>
            </a:r>
            <a:r>
              <a:rPr lang="fi-FI" err="1"/>
              <a:t>nio</a:t>
            </a:r>
            <a:r>
              <a:rPr lang="fi-FI"/>
              <a:t> </a:t>
            </a:r>
            <a:r>
              <a:rPr lang="fi-FI" err="1"/>
              <a:t>läkemedel</a:t>
            </a:r>
            <a:r>
              <a:rPr lang="fi-FI"/>
              <a:t> i </a:t>
            </a:r>
            <a:r>
              <a:rPr lang="fi-FI" err="1"/>
              <a:t>användning</a:t>
            </a:r>
            <a:r>
              <a:rPr lang="fi-FI"/>
              <a:t> (</a:t>
            </a:r>
            <a:r>
              <a:rPr lang="fi-FI" err="1"/>
              <a:t>fler</a:t>
            </a:r>
            <a:r>
              <a:rPr lang="fi-FI"/>
              <a:t> </a:t>
            </a:r>
            <a:r>
              <a:rPr lang="fi-FI" err="1"/>
              <a:t>än</a:t>
            </a:r>
            <a:r>
              <a:rPr lang="fi-FI"/>
              <a:t> i hela landet).</a:t>
            </a:r>
          </a:p>
          <a:p>
            <a:pPr lvl="0"/>
            <a:r>
              <a:rPr lang="fi-FI" err="1"/>
              <a:t>Bland</a:t>
            </a:r>
            <a:r>
              <a:rPr lang="fi-FI"/>
              <a:t> </a:t>
            </a:r>
            <a:r>
              <a:rPr lang="fi-FI" err="1"/>
              <a:t>klienterna</a:t>
            </a:r>
            <a:r>
              <a:rPr lang="fi-FI"/>
              <a:t> </a:t>
            </a:r>
            <a:r>
              <a:rPr lang="fi-FI" err="1"/>
              <a:t>som</a:t>
            </a:r>
            <a:r>
              <a:rPr lang="fi-FI"/>
              <a:t> </a:t>
            </a:r>
            <a:r>
              <a:rPr lang="fi-FI" err="1"/>
              <a:t>får</a:t>
            </a:r>
            <a:r>
              <a:rPr lang="fi-FI"/>
              <a:t> </a:t>
            </a:r>
            <a:r>
              <a:rPr lang="fi-FI" err="1"/>
              <a:t>omsorg</a:t>
            </a:r>
            <a:r>
              <a:rPr lang="fi-FI"/>
              <a:t> </a:t>
            </a:r>
            <a:r>
              <a:rPr lang="fi-FI" err="1"/>
              <a:t>dygnet</a:t>
            </a:r>
            <a:r>
              <a:rPr lang="fi-FI"/>
              <a:t> </a:t>
            </a:r>
            <a:r>
              <a:rPr lang="fi-FI" err="1"/>
              <a:t>runt</a:t>
            </a:r>
            <a:r>
              <a:rPr lang="fi-FI"/>
              <a:t> </a:t>
            </a:r>
            <a:r>
              <a:rPr lang="fi-FI" err="1"/>
              <a:t>har</a:t>
            </a:r>
            <a:r>
              <a:rPr lang="fi-FI"/>
              <a:t> 9 % </a:t>
            </a:r>
            <a:r>
              <a:rPr lang="fi-FI" err="1"/>
              <a:t>trycksår</a:t>
            </a:r>
            <a:r>
              <a:rPr lang="fi-FI"/>
              <a:t> (</a:t>
            </a:r>
            <a:r>
              <a:rPr lang="fi-FI" err="1"/>
              <a:t>fler</a:t>
            </a:r>
            <a:r>
              <a:rPr lang="fi-FI"/>
              <a:t> </a:t>
            </a:r>
            <a:r>
              <a:rPr lang="fi-FI" err="1"/>
              <a:t>än</a:t>
            </a:r>
            <a:r>
              <a:rPr lang="fi-FI"/>
              <a:t> i hela landet). </a:t>
            </a:r>
          </a:p>
          <a:p>
            <a:pPr marL="0" lvl="0" indent="0">
              <a:buNone/>
            </a:pPr>
            <a:endParaRPr lang="fi-FI"/>
          </a:p>
          <a:p>
            <a:pPr marL="0" indent="0">
              <a:buNone/>
            </a:pPr>
            <a:r>
              <a:rPr lang="fi-FI" err="1"/>
              <a:t>Kostnader</a:t>
            </a:r>
            <a:r>
              <a:rPr lang="fi-FI"/>
              <a:t>*</a:t>
            </a:r>
          </a:p>
          <a:p>
            <a:pPr lvl="0"/>
            <a:r>
              <a:rPr lang="fi-FI" err="1"/>
              <a:t>Nettobrukskostnaderna</a:t>
            </a:r>
            <a:r>
              <a:rPr lang="fi-FI"/>
              <a:t> (euro/75 </a:t>
            </a:r>
            <a:r>
              <a:rPr lang="fi-FI" err="1"/>
              <a:t>år</a:t>
            </a:r>
            <a:r>
              <a:rPr lang="fi-FI"/>
              <a:t> </a:t>
            </a:r>
            <a:r>
              <a:rPr lang="fi-FI" err="1"/>
              <a:t>fylld</a:t>
            </a:r>
            <a:r>
              <a:rPr lang="fi-FI"/>
              <a:t>) för </a:t>
            </a:r>
            <a:r>
              <a:rPr lang="fi-FI" err="1"/>
              <a:t>äldres</a:t>
            </a:r>
            <a:r>
              <a:rPr lang="fi-FI"/>
              <a:t> </a:t>
            </a:r>
            <a:r>
              <a:rPr lang="fi-FI" err="1"/>
              <a:t>hemvård</a:t>
            </a:r>
            <a:r>
              <a:rPr lang="fi-FI"/>
              <a:t> </a:t>
            </a:r>
            <a:r>
              <a:rPr lang="fi-FI" err="1"/>
              <a:t>och</a:t>
            </a:r>
            <a:r>
              <a:rPr lang="fi-FI"/>
              <a:t> </a:t>
            </a:r>
            <a:r>
              <a:rPr lang="fi-FI" err="1"/>
              <a:t>omsorg</a:t>
            </a:r>
            <a:r>
              <a:rPr lang="fi-FI"/>
              <a:t> </a:t>
            </a:r>
            <a:r>
              <a:rPr lang="fi-FI" err="1"/>
              <a:t>dygnet</a:t>
            </a:r>
            <a:r>
              <a:rPr lang="fi-FI"/>
              <a:t> </a:t>
            </a:r>
            <a:r>
              <a:rPr lang="fi-FI" err="1"/>
              <a:t>runt</a:t>
            </a:r>
            <a:r>
              <a:rPr lang="fi-FI"/>
              <a:t> </a:t>
            </a:r>
            <a:r>
              <a:rPr lang="fi-FI" err="1"/>
              <a:t>är</a:t>
            </a:r>
            <a:r>
              <a:rPr lang="fi-FI"/>
              <a:t> </a:t>
            </a:r>
            <a:r>
              <a:rPr lang="fi-FI" err="1"/>
              <a:t>på</a:t>
            </a:r>
            <a:r>
              <a:rPr lang="fi-FI"/>
              <a:t> </a:t>
            </a:r>
            <a:r>
              <a:rPr lang="fi-FI" err="1"/>
              <a:t>stigande</a:t>
            </a:r>
            <a:r>
              <a:rPr lang="fi-FI"/>
              <a:t> </a:t>
            </a:r>
            <a:r>
              <a:rPr lang="fi-FI" err="1"/>
              <a:t>och</a:t>
            </a:r>
            <a:r>
              <a:rPr lang="fi-FI"/>
              <a:t> </a:t>
            </a:r>
            <a:r>
              <a:rPr lang="fi-FI" err="1"/>
              <a:t>är</a:t>
            </a:r>
            <a:r>
              <a:rPr lang="fi-FI"/>
              <a:t> </a:t>
            </a:r>
            <a:r>
              <a:rPr lang="fi-FI" err="1"/>
              <a:t>högre</a:t>
            </a:r>
            <a:r>
              <a:rPr lang="fi-FI"/>
              <a:t> i </a:t>
            </a:r>
            <a:r>
              <a:rPr lang="fi-FI" err="1"/>
              <a:t>jämförelse</a:t>
            </a:r>
            <a:r>
              <a:rPr lang="fi-FI"/>
              <a:t> </a:t>
            </a:r>
            <a:r>
              <a:rPr lang="fi-FI" err="1"/>
              <a:t>med</a:t>
            </a:r>
            <a:r>
              <a:rPr lang="fi-FI"/>
              <a:t> hela landet. </a:t>
            </a:r>
          </a:p>
          <a:p>
            <a:pPr marL="0" indent="0">
              <a:buNone/>
            </a:pPr>
            <a:endParaRPr lang="sv-FI"/>
          </a:p>
        </p:txBody>
      </p:sp>
      <p:sp>
        <p:nvSpPr>
          <p:cNvPr id="4" name="Platshållare för innehåll 3"/>
          <p:cNvSpPr>
            <a:spLocks noGrp="1"/>
          </p:cNvSpPr>
          <p:nvPr>
            <p:ph sz="half" idx="10"/>
          </p:nvPr>
        </p:nvSpPr>
        <p:spPr>
          <a:xfrm>
            <a:off x="6471821" y="1554480"/>
            <a:ext cx="5415379" cy="4622484"/>
          </a:xfrm>
        </p:spPr>
        <p:txBody>
          <a:bodyPr>
            <a:normAutofit/>
          </a:bodyPr>
          <a:lstStyle/>
          <a:p>
            <a:pPr marL="0" indent="0">
              <a:buNone/>
            </a:pPr>
            <a:r>
              <a:rPr lang="sv-FI" sz="1700" err="1"/>
              <a:t>Laatutaso</a:t>
            </a:r>
            <a:r>
              <a:rPr lang="sv-FI" sz="1700"/>
              <a:t> </a:t>
            </a:r>
            <a:r>
              <a:rPr lang="sv-FI" sz="1700" err="1"/>
              <a:t>RAI:lla</a:t>
            </a:r>
            <a:r>
              <a:rPr lang="sv-FI" sz="1700"/>
              <a:t> </a:t>
            </a:r>
            <a:r>
              <a:rPr lang="sv-FI" sz="1700" err="1"/>
              <a:t>mitattuna</a:t>
            </a:r>
            <a:r>
              <a:rPr lang="sv-FI" sz="1700"/>
              <a:t> (2020)</a:t>
            </a:r>
          </a:p>
          <a:p>
            <a:r>
              <a:rPr lang="sv-FI" sz="1700" err="1"/>
              <a:t>Kotihoidon</a:t>
            </a:r>
            <a:r>
              <a:rPr lang="sv-FI" sz="1700"/>
              <a:t> ja </a:t>
            </a:r>
            <a:r>
              <a:rPr lang="sv-FI" sz="1700" err="1"/>
              <a:t>ympärivuorokautisen</a:t>
            </a:r>
            <a:r>
              <a:rPr lang="sv-FI" sz="1700"/>
              <a:t> </a:t>
            </a:r>
            <a:r>
              <a:rPr lang="sv-FI" sz="1700" err="1"/>
              <a:t>hoivan</a:t>
            </a:r>
            <a:r>
              <a:rPr lang="sv-FI" sz="1700"/>
              <a:t> </a:t>
            </a:r>
            <a:r>
              <a:rPr lang="sv-FI" sz="1700" err="1"/>
              <a:t>asiakkaiden</a:t>
            </a:r>
            <a:r>
              <a:rPr lang="sv-FI" sz="1700"/>
              <a:t> </a:t>
            </a:r>
            <a:r>
              <a:rPr lang="sv-FI" sz="1700" err="1"/>
              <a:t>kognitio</a:t>
            </a:r>
            <a:r>
              <a:rPr lang="sv-FI" sz="1700"/>
              <a:t> ja </a:t>
            </a:r>
            <a:r>
              <a:rPr lang="sv-FI" sz="1700" err="1"/>
              <a:t>fyysinen</a:t>
            </a:r>
            <a:r>
              <a:rPr lang="sv-FI" sz="1700"/>
              <a:t> </a:t>
            </a:r>
            <a:r>
              <a:rPr lang="sv-FI" sz="1700" err="1"/>
              <a:t>suoriutuminen</a:t>
            </a:r>
            <a:r>
              <a:rPr lang="sv-FI" sz="1700"/>
              <a:t> (ADL) on </a:t>
            </a:r>
            <a:r>
              <a:rPr lang="sv-FI" sz="1700" err="1"/>
              <a:t>hieman</a:t>
            </a:r>
            <a:r>
              <a:rPr lang="sv-FI" sz="1700"/>
              <a:t> </a:t>
            </a:r>
            <a:r>
              <a:rPr lang="sv-FI" sz="1700" err="1"/>
              <a:t>parempi</a:t>
            </a:r>
            <a:r>
              <a:rPr lang="sv-FI" sz="1700"/>
              <a:t> </a:t>
            </a:r>
            <a:r>
              <a:rPr lang="sv-FI" sz="1700" err="1"/>
              <a:t>verrattuna</a:t>
            </a:r>
            <a:r>
              <a:rPr lang="sv-FI" sz="1700"/>
              <a:t> </a:t>
            </a:r>
            <a:r>
              <a:rPr lang="sv-FI" sz="1700" err="1"/>
              <a:t>vastaaviin</a:t>
            </a:r>
            <a:r>
              <a:rPr lang="sv-FI" sz="1700"/>
              <a:t> </a:t>
            </a:r>
            <a:r>
              <a:rPr lang="sv-FI" sz="1700" err="1"/>
              <a:t>asiakkaisiin</a:t>
            </a:r>
            <a:r>
              <a:rPr lang="sv-FI" sz="1700"/>
              <a:t> </a:t>
            </a:r>
            <a:r>
              <a:rPr lang="sv-FI" sz="1700" err="1"/>
              <a:t>koko</a:t>
            </a:r>
            <a:r>
              <a:rPr lang="sv-FI" sz="1700"/>
              <a:t> </a:t>
            </a:r>
            <a:r>
              <a:rPr lang="sv-FI" sz="1700" err="1"/>
              <a:t>maassa</a:t>
            </a:r>
            <a:endParaRPr lang="sv-FI" sz="1700"/>
          </a:p>
          <a:p>
            <a:r>
              <a:rPr lang="sv-FI" sz="1700" err="1"/>
              <a:t>Joka</a:t>
            </a:r>
            <a:r>
              <a:rPr lang="sv-FI" sz="1700"/>
              <a:t> </a:t>
            </a:r>
            <a:r>
              <a:rPr lang="sv-FI" sz="1700" err="1"/>
              <a:t>toisella</a:t>
            </a:r>
            <a:r>
              <a:rPr lang="sv-FI" sz="1700"/>
              <a:t> </a:t>
            </a:r>
            <a:r>
              <a:rPr lang="sv-FI" sz="1700" err="1"/>
              <a:t>kotihoidon</a:t>
            </a:r>
            <a:r>
              <a:rPr lang="sv-FI" sz="1700"/>
              <a:t> </a:t>
            </a:r>
            <a:r>
              <a:rPr lang="sv-FI" sz="1700" err="1"/>
              <a:t>asiakkaalla</a:t>
            </a:r>
            <a:r>
              <a:rPr lang="sv-FI" sz="1700"/>
              <a:t> (52%) on </a:t>
            </a:r>
            <a:r>
              <a:rPr lang="sv-FI" sz="1700" err="1"/>
              <a:t>yli</a:t>
            </a:r>
            <a:r>
              <a:rPr lang="sv-FI" sz="1700"/>
              <a:t> 9 </a:t>
            </a:r>
            <a:r>
              <a:rPr lang="sv-FI" sz="1700" err="1"/>
              <a:t>lääkettä</a:t>
            </a:r>
            <a:r>
              <a:rPr lang="sv-FI" sz="1700"/>
              <a:t>. (</a:t>
            </a:r>
            <a:r>
              <a:rPr lang="sv-FI" sz="1700" err="1"/>
              <a:t>enemmän</a:t>
            </a:r>
            <a:r>
              <a:rPr lang="sv-FI" sz="1700"/>
              <a:t> </a:t>
            </a:r>
            <a:r>
              <a:rPr lang="sv-FI" sz="1700" err="1"/>
              <a:t>kuin</a:t>
            </a:r>
            <a:r>
              <a:rPr lang="sv-FI" sz="1700"/>
              <a:t> </a:t>
            </a:r>
            <a:r>
              <a:rPr lang="sv-FI" sz="1700" err="1"/>
              <a:t>koko</a:t>
            </a:r>
            <a:r>
              <a:rPr lang="sv-FI" sz="1700"/>
              <a:t> </a:t>
            </a:r>
            <a:r>
              <a:rPr lang="sv-FI" sz="1700" err="1"/>
              <a:t>maassa</a:t>
            </a:r>
            <a:r>
              <a:rPr lang="sv-FI" sz="1700"/>
              <a:t>)</a:t>
            </a:r>
          </a:p>
          <a:p>
            <a:r>
              <a:rPr lang="sv-FI" sz="1700" err="1"/>
              <a:t>Ympärivuorokautisen</a:t>
            </a:r>
            <a:r>
              <a:rPr lang="sv-FI" sz="1700"/>
              <a:t> </a:t>
            </a:r>
            <a:r>
              <a:rPr lang="sv-FI" sz="1700" err="1"/>
              <a:t>hoivan</a:t>
            </a:r>
            <a:r>
              <a:rPr lang="sv-FI" sz="1700"/>
              <a:t> </a:t>
            </a:r>
            <a:r>
              <a:rPr lang="sv-FI" sz="1700" err="1"/>
              <a:t>asiakkailla</a:t>
            </a:r>
            <a:r>
              <a:rPr lang="sv-FI" sz="1700"/>
              <a:t> on 9 %:</a:t>
            </a:r>
            <a:r>
              <a:rPr lang="sv-FI" sz="1700" err="1"/>
              <a:t>lla</a:t>
            </a:r>
            <a:r>
              <a:rPr lang="sv-FI" sz="1700"/>
              <a:t> </a:t>
            </a:r>
            <a:r>
              <a:rPr lang="sv-FI" sz="1700" err="1"/>
              <a:t>painehaavoja</a:t>
            </a:r>
            <a:r>
              <a:rPr lang="sv-FI" sz="1700"/>
              <a:t> (</a:t>
            </a:r>
            <a:r>
              <a:rPr lang="sv-FI" sz="1700" err="1"/>
              <a:t>enemmän</a:t>
            </a:r>
            <a:r>
              <a:rPr lang="sv-FI" sz="1700"/>
              <a:t> </a:t>
            </a:r>
            <a:r>
              <a:rPr lang="sv-FI" sz="1700" err="1"/>
              <a:t>kuin</a:t>
            </a:r>
            <a:r>
              <a:rPr lang="sv-FI" sz="1700"/>
              <a:t> </a:t>
            </a:r>
            <a:r>
              <a:rPr lang="sv-FI" sz="1700" err="1"/>
              <a:t>koko</a:t>
            </a:r>
            <a:r>
              <a:rPr lang="sv-FI" sz="1700"/>
              <a:t> </a:t>
            </a:r>
            <a:r>
              <a:rPr lang="sv-FI" sz="1700" err="1"/>
              <a:t>maassa</a:t>
            </a:r>
            <a:r>
              <a:rPr lang="sv-FI" sz="1700"/>
              <a:t>)</a:t>
            </a:r>
          </a:p>
          <a:p>
            <a:endParaRPr lang="sv-FI" sz="1700"/>
          </a:p>
          <a:p>
            <a:pPr marL="0" indent="0">
              <a:buNone/>
            </a:pPr>
            <a:r>
              <a:rPr lang="fi-FI" sz="1700"/>
              <a:t>Kustannukset*</a:t>
            </a:r>
          </a:p>
          <a:p>
            <a:r>
              <a:rPr lang="fi-FI" sz="1700"/>
              <a:t>Ikääntyneiden kotihoidon ja  ympärivuorokautisen hoivan nettokäyttökustannukset (euro/75 vuotta täyttäneet) ovat nousussa ja korkeammat koko maahan verrattuna </a:t>
            </a:r>
          </a:p>
          <a:p>
            <a:pPr marL="0" indent="0">
              <a:buNone/>
            </a:pPr>
            <a:endParaRPr lang="fi-FI" sz="1700">
              <a:solidFill>
                <a:schemeClr val="accent5">
                  <a:lumMod val="75000"/>
                </a:schemeClr>
              </a:solidFill>
            </a:endParaRPr>
          </a:p>
          <a:p>
            <a:pPr lvl="1"/>
            <a:endParaRPr lang="sv-FI" sz="1700"/>
          </a:p>
        </p:txBody>
      </p:sp>
      <p:sp>
        <p:nvSpPr>
          <p:cNvPr id="5" name="Platshållare för text 4"/>
          <p:cNvSpPr>
            <a:spLocks noGrp="1"/>
          </p:cNvSpPr>
          <p:nvPr>
            <p:ph type="body" idx="11"/>
          </p:nvPr>
        </p:nvSpPr>
        <p:spPr>
          <a:xfrm>
            <a:off x="6471820" y="327673"/>
            <a:ext cx="5193437" cy="808402"/>
          </a:xfrm>
        </p:spPr>
        <p:txBody>
          <a:bodyPr>
            <a:normAutofit/>
          </a:bodyPr>
          <a:lstStyle/>
          <a:p>
            <a:r>
              <a:rPr lang="sv-SE" sz="2000" err="1"/>
              <a:t>Ikäihmisten</a:t>
            </a:r>
            <a:r>
              <a:rPr lang="sv-SE" sz="2000"/>
              <a:t> </a:t>
            </a:r>
            <a:r>
              <a:rPr lang="sv-SE" sz="2000" err="1"/>
              <a:t>koti</a:t>
            </a:r>
            <a:r>
              <a:rPr lang="sv-SE" sz="2000"/>
              <a:t>- ja </a:t>
            </a:r>
            <a:r>
              <a:rPr lang="sv-SE" sz="2000" err="1"/>
              <a:t>ympärivuorokautisen</a:t>
            </a:r>
            <a:r>
              <a:rPr lang="sv-SE" sz="2000"/>
              <a:t> </a:t>
            </a:r>
            <a:r>
              <a:rPr lang="sv-SE" sz="2000" err="1"/>
              <a:t>hoivan</a:t>
            </a:r>
            <a:r>
              <a:rPr lang="sv-SE" sz="2000"/>
              <a:t> </a:t>
            </a:r>
            <a:r>
              <a:rPr lang="sv-SE" sz="2000" err="1"/>
              <a:t>laatu</a:t>
            </a:r>
            <a:r>
              <a:rPr lang="sv-SE" sz="2000"/>
              <a:t> – </a:t>
            </a:r>
            <a:r>
              <a:rPr lang="sv-SE" sz="2000" err="1"/>
              <a:t>tilannekuva</a:t>
            </a:r>
            <a:endParaRPr lang="sv-FI" sz="2000"/>
          </a:p>
        </p:txBody>
      </p:sp>
      <p:sp>
        <p:nvSpPr>
          <p:cNvPr id="6" name="Tekstiruutu 5">
            <a:extLst>
              <a:ext uri="{FF2B5EF4-FFF2-40B4-BE49-F238E27FC236}">
                <a16:creationId xmlns:a16="http://schemas.microsoft.com/office/drawing/2014/main" id="{55C446EE-D247-4259-A237-43F49498D19B}"/>
              </a:ext>
            </a:extLst>
          </p:cNvPr>
          <p:cNvSpPr txBox="1"/>
          <p:nvPr/>
        </p:nvSpPr>
        <p:spPr>
          <a:xfrm>
            <a:off x="5351671" y="6356411"/>
            <a:ext cx="254435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213A8F"/>
                </a:solidFill>
                <a:effectLst/>
                <a:uLnTx/>
                <a:uFillTx/>
                <a:latin typeface="Arial" panose="020B0604020202020204"/>
                <a:ea typeface="+mn-ea"/>
                <a:cs typeface="+mn-cs"/>
              </a:rPr>
              <a:t>www.sotkanet.fi/2019*</a:t>
            </a:r>
          </a:p>
        </p:txBody>
      </p:sp>
    </p:spTree>
    <p:extLst>
      <p:ext uri="{BB962C8B-B14F-4D97-AF65-F5344CB8AC3E}">
        <p14:creationId xmlns:p14="http://schemas.microsoft.com/office/powerpoint/2010/main" val="42583592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786ADDE-B433-4C28-86BA-1D56540B1CFA}"/>
              </a:ext>
            </a:extLst>
          </p:cNvPr>
          <p:cNvSpPr>
            <a:spLocks noGrp="1"/>
          </p:cNvSpPr>
          <p:nvPr>
            <p:ph type="title"/>
          </p:nvPr>
        </p:nvSpPr>
        <p:spPr>
          <a:xfrm>
            <a:off x="1418384" y="627238"/>
            <a:ext cx="9676335" cy="684114"/>
          </a:xfrm>
        </p:spPr>
        <p:txBody>
          <a:bodyPr>
            <a:normAutofit fontScale="90000"/>
          </a:bodyPr>
          <a:lstStyle/>
          <a:p>
            <a:r>
              <a:rPr lang="sv-SE">
                <a:solidFill>
                  <a:schemeClr val="tx2"/>
                </a:solidFill>
              </a:rPr>
              <a:t>Servicebehov och service för äldre personer – mål för år 2025</a:t>
            </a:r>
            <a:endParaRPr lang="fi-FI">
              <a:solidFill>
                <a:schemeClr val="tx2"/>
              </a:solidFill>
            </a:endParaRPr>
          </a:p>
        </p:txBody>
      </p:sp>
      <p:sp>
        <p:nvSpPr>
          <p:cNvPr id="3" name="Teksti">
            <a:extLst>
              <a:ext uri="{FF2B5EF4-FFF2-40B4-BE49-F238E27FC236}">
                <a16:creationId xmlns:a16="http://schemas.microsoft.com/office/drawing/2014/main" id="{E861149D-948F-4767-8E66-849F157C4F0F}"/>
              </a:ext>
            </a:extLst>
          </p:cNvPr>
          <p:cNvSpPr>
            <a:spLocks noGrp="1"/>
          </p:cNvSpPr>
          <p:nvPr>
            <p:ph sz="half" idx="1"/>
          </p:nvPr>
        </p:nvSpPr>
        <p:spPr>
          <a:xfrm>
            <a:off x="1305018" y="1584959"/>
            <a:ext cx="10253708" cy="4645803"/>
          </a:xfrm>
        </p:spPr>
        <p:txBody>
          <a:bodyPr>
            <a:normAutofit fontScale="70000" lnSpcReduction="20000"/>
          </a:bodyPr>
          <a:lstStyle/>
          <a:p>
            <a:pPr marL="457200" lvl="1" indent="0">
              <a:buNone/>
            </a:pPr>
            <a:r>
              <a:rPr lang="sv-SE" sz="2600" b="1">
                <a:solidFill>
                  <a:schemeClr val="tx2"/>
                </a:solidFill>
              </a:rPr>
              <a:t>Antalet över 75-åringar som bor hemma ökas stegvis fram till år 2030</a:t>
            </a:r>
          </a:p>
          <a:p>
            <a:pPr marL="457200" lvl="1" indent="0">
              <a:buNone/>
            </a:pPr>
            <a:r>
              <a:rPr lang="sv-SE" sz="2600">
                <a:solidFill>
                  <a:schemeClr val="tx2"/>
                </a:solidFill>
              </a:rPr>
              <a:t>• 92 % av över 75-åringarna bor hemma år 2025</a:t>
            </a:r>
          </a:p>
          <a:p>
            <a:pPr marL="457200" lvl="1" indent="0">
              <a:buNone/>
            </a:pPr>
            <a:r>
              <a:rPr lang="sv-SE" sz="2600">
                <a:solidFill>
                  <a:schemeClr val="tx2"/>
                </a:solidFill>
              </a:rPr>
              <a:t>• 94 % av över 75-åringarna bor hemma år 2030</a:t>
            </a:r>
          </a:p>
          <a:p>
            <a:pPr marL="457200" lvl="1" indent="0">
              <a:buNone/>
            </a:pPr>
            <a:endParaRPr lang="fi-FI" sz="2600" b="1">
              <a:solidFill>
                <a:schemeClr val="tx2"/>
              </a:solidFill>
            </a:endParaRPr>
          </a:p>
          <a:p>
            <a:pPr marL="457200" lvl="1" indent="0">
              <a:buNone/>
            </a:pPr>
            <a:r>
              <a:rPr lang="sv-SE" sz="2600" b="1">
                <a:solidFill>
                  <a:schemeClr val="tx2"/>
                </a:solidFill>
              </a:rPr>
              <a:t>75 år fyllda börjar röra på sig mer och förekomsten av övervikt minskar </a:t>
            </a:r>
          </a:p>
          <a:p>
            <a:pPr marL="457200" lvl="1" indent="0">
              <a:buNone/>
            </a:pPr>
            <a:endParaRPr lang="fi-FI" sz="2600" b="1">
              <a:solidFill>
                <a:schemeClr val="tx2"/>
              </a:solidFill>
            </a:endParaRPr>
          </a:p>
          <a:p>
            <a:pPr marL="457200" lvl="1" indent="0">
              <a:buNone/>
            </a:pPr>
            <a:r>
              <a:rPr lang="sv-SE" sz="2600" b="1">
                <a:solidFill>
                  <a:schemeClr val="tx2"/>
                </a:solidFill>
              </a:rPr>
              <a:t>Styrningen till servicen är jämlik, individuell och baseras på servicekriterierna </a:t>
            </a:r>
          </a:p>
          <a:p>
            <a:pPr marL="457200" lvl="1" indent="0">
              <a:buNone/>
            </a:pPr>
            <a:r>
              <a:rPr lang="sv-SE" sz="2600">
                <a:solidFill>
                  <a:schemeClr val="tx2"/>
                </a:solidFill>
              </a:rPr>
              <a:t>• Styrningen till servicen baseras på bedömning av klientens vård-/servicebehov (RAI) </a:t>
            </a:r>
          </a:p>
          <a:p>
            <a:pPr marL="457200" lvl="1" indent="0">
              <a:buNone/>
            </a:pPr>
            <a:r>
              <a:rPr lang="sv-SE" sz="2600">
                <a:solidFill>
                  <a:schemeClr val="tx2"/>
                </a:solidFill>
              </a:rPr>
              <a:t>• Servicekriterierna har fastställts (stödtjänster, närståendevård, hemvård och boende)</a:t>
            </a:r>
          </a:p>
          <a:p>
            <a:pPr marL="457200" lvl="1" indent="0">
              <a:buNone/>
            </a:pPr>
            <a:endParaRPr lang="fi-FI">
              <a:solidFill>
                <a:schemeClr val="tx2"/>
              </a:solidFill>
            </a:endParaRPr>
          </a:p>
          <a:p>
            <a:pPr marL="457200" lvl="1" indent="0">
              <a:buNone/>
            </a:pPr>
            <a:r>
              <a:rPr lang="fi-FI" sz="2600" b="1" err="1">
                <a:solidFill>
                  <a:schemeClr val="tx2"/>
                </a:solidFill>
              </a:rPr>
              <a:t>Servicestruktur</a:t>
            </a:r>
            <a:r>
              <a:rPr lang="fi-FI" sz="2600" b="1">
                <a:solidFill>
                  <a:schemeClr val="tx2"/>
                </a:solidFill>
              </a:rPr>
              <a:t>/</a:t>
            </a:r>
            <a:r>
              <a:rPr lang="fi-FI" sz="2600" b="1" err="1">
                <a:solidFill>
                  <a:schemeClr val="tx2"/>
                </a:solidFill>
              </a:rPr>
              <a:t>servicenät</a:t>
            </a:r>
            <a:endParaRPr lang="fi-FI" sz="2600" b="1">
              <a:solidFill>
                <a:schemeClr val="tx2"/>
              </a:solidFill>
            </a:endParaRPr>
          </a:p>
          <a:p>
            <a:pPr lvl="1"/>
            <a:r>
              <a:rPr lang="sv-SE">
                <a:solidFill>
                  <a:schemeClr val="tx2"/>
                </a:solidFill>
              </a:rPr>
              <a:t>Vi rör oss från den tyngre servicestrukturen till en mer förebyggande servicestruktur </a:t>
            </a:r>
          </a:p>
          <a:p>
            <a:pPr lvl="2"/>
            <a:r>
              <a:rPr lang="sv-SE">
                <a:solidFill>
                  <a:schemeClr val="tx2"/>
                </a:solidFill>
              </a:rPr>
              <a:t>Institutionsvård av äldre avslutas före utgången av 2025</a:t>
            </a:r>
          </a:p>
          <a:p>
            <a:pPr lvl="2"/>
            <a:r>
              <a:rPr lang="sv-SE">
                <a:solidFill>
                  <a:schemeClr val="tx2"/>
                </a:solidFill>
              </a:rPr>
              <a:t>Ett bredare utbud av förebyggande tjänster har byggts upp (t.ex. hemrehabilitering/distansrehabilitering) </a:t>
            </a:r>
          </a:p>
          <a:p>
            <a:pPr lvl="2"/>
            <a:r>
              <a:rPr lang="sv-SE">
                <a:solidFill>
                  <a:schemeClr val="tx2"/>
                </a:solidFill>
              </a:rPr>
              <a:t>Planering av övergångsboende (t.ex. seniorboende) har påbörjats </a:t>
            </a:r>
          </a:p>
          <a:p>
            <a:pPr marL="0" indent="0">
              <a:buNone/>
            </a:pPr>
            <a:endParaRPr lang="fi-FI"/>
          </a:p>
          <a:p>
            <a:pPr marL="0" indent="0">
              <a:buNone/>
            </a:pPr>
            <a:r>
              <a:rPr lang="fi-FI"/>
              <a:t>  </a:t>
            </a:r>
          </a:p>
        </p:txBody>
      </p:sp>
    </p:spTree>
    <p:extLst>
      <p:ext uri="{BB962C8B-B14F-4D97-AF65-F5344CB8AC3E}">
        <p14:creationId xmlns:p14="http://schemas.microsoft.com/office/powerpoint/2010/main" val="31226782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a:extLst>
              <a:ext uri="{FF2B5EF4-FFF2-40B4-BE49-F238E27FC236}">
                <a16:creationId xmlns:a16="http://schemas.microsoft.com/office/drawing/2014/main" id="{0786ADDE-B433-4C28-86BA-1D56540B1CFA}"/>
              </a:ext>
            </a:extLst>
          </p:cNvPr>
          <p:cNvSpPr>
            <a:spLocks noGrp="1"/>
          </p:cNvSpPr>
          <p:nvPr>
            <p:ph type="title"/>
          </p:nvPr>
        </p:nvSpPr>
        <p:spPr>
          <a:xfrm>
            <a:off x="1418384" y="627238"/>
            <a:ext cx="9676335" cy="684114"/>
          </a:xfrm>
        </p:spPr>
        <p:txBody>
          <a:bodyPr>
            <a:normAutofit fontScale="90000"/>
          </a:bodyPr>
          <a:lstStyle/>
          <a:p>
            <a:r>
              <a:rPr lang="fi-FI"/>
              <a:t>Ikäihmisten palvelutarpeet ja palvelut – tavoitteet vuodelle 2025</a:t>
            </a:r>
          </a:p>
        </p:txBody>
      </p:sp>
      <p:sp>
        <p:nvSpPr>
          <p:cNvPr id="3" name="Teksti">
            <a:extLst>
              <a:ext uri="{FF2B5EF4-FFF2-40B4-BE49-F238E27FC236}">
                <a16:creationId xmlns:a16="http://schemas.microsoft.com/office/drawing/2014/main" id="{E861149D-948F-4767-8E66-849F157C4F0F}"/>
              </a:ext>
            </a:extLst>
          </p:cNvPr>
          <p:cNvSpPr>
            <a:spLocks noGrp="1"/>
          </p:cNvSpPr>
          <p:nvPr>
            <p:ph sz="half" idx="1"/>
          </p:nvPr>
        </p:nvSpPr>
        <p:spPr>
          <a:xfrm>
            <a:off x="1305018" y="1584959"/>
            <a:ext cx="10253708" cy="4645803"/>
          </a:xfrm>
        </p:spPr>
        <p:txBody>
          <a:bodyPr>
            <a:normAutofit fontScale="70000" lnSpcReduction="20000"/>
          </a:bodyPr>
          <a:lstStyle/>
          <a:p>
            <a:pPr marL="457200" lvl="1" indent="0">
              <a:buNone/>
            </a:pPr>
            <a:r>
              <a:rPr lang="fi-FI" sz="2600" b="1"/>
              <a:t>Kotona asuvien yli 75 vuotta täyttäneiden määrää lisätään asteittain vuoteen 2030 mennessä</a:t>
            </a:r>
          </a:p>
          <a:p>
            <a:pPr lvl="1"/>
            <a:r>
              <a:rPr lang="fi-FI" sz="2600"/>
              <a:t>92%  yli 75 vuotiaista asuu kotona vuoteen 2025 mennessä</a:t>
            </a:r>
          </a:p>
          <a:p>
            <a:pPr lvl="1"/>
            <a:r>
              <a:rPr lang="fi-FI" sz="2600"/>
              <a:t>94%  yli 75 vuotiaista asuu kotona vuoteen 2030 mennessä</a:t>
            </a:r>
          </a:p>
          <a:p>
            <a:pPr marL="457200" lvl="1" indent="0">
              <a:buNone/>
            </a:pPr>
            <a:endParaRPr lang="fi-FI" sz="2600" b="1"/>
          </a:p>
          <a:p>
            <a:pPr marL="457200" lvl="1" indent="0">
              <a:buNone/>
            </a:pPr>
            <a:r>
              <a:rPr lang="fi-FI" sz="2600" b="1"/>
              <a:t>75 vuotta täyttäneillä liikkuminen paranee ja ylipaino vähenee </a:t>
            </a:r>
          </a:p>
          <a:p>
            <a:pPr marL="457200" lvl="1" indent="0">
              <a:buNone/>
            </a:pPr>
            <a:endParaRPr lang="fi-FI" sz="2600" b="1"/>
          </a:p>
          <a:p>
            <a:pPr marL="457200" lvl="1" indent="0">
              <a:buNone/>
            </a:pPr>
            <a:r>
              <a:rPr lang="fi-FI" sz="2600" b="1"/>
              <a:t>Palveluihin ohjautuminen on tasavertaista, yksilöllistä ja palvelukriteereihin perustuvaa</a:t>
            </a:r>
            <a:r>
              <a:rPr lang="fi-FI"/>
              <a:t> </a:t>
            </a:r>
          </a:p>
          <a:p>
            <a:r>
              <a:rPr lang="fi-FI"/>
              <a:t>Palveluihin ohjaus perustuu asiakkaan hoidon/palvelutarpeen arviointiin (RAI) </a:t>
            </a:r>
          </a:p>
          <a:p>
            <a:r>
              <a:rPr lang="fi-FI"/>
              <a:t>Palvelukriteerit on määritelty (tukipalvelut, omaishoito, kotihoito ja asuminen)</a:t>
            </a:r>
          </a:p>
          <a:p>
            <a:pPr marL="457200" lvl="1" indent="0">
              <a:buNone/>
            </a:pPr>
            <a:endParaRPr lang="fi-FI"/>
          </a:p>
          <a:p>
            <a:pPr marL="457200" lvl="1" indent="0">
              <a:buNone/>
            </a:pPr>
            <a:r>
              <a:rPr lang="fi-FI" sz="2600" b="1"/>
              <a:t>Palvelurakenne/palveluverkosto</a:t>
            </a:r>
          </a:p>
          <a:p>
            <a:pPr lvl="1"/>
            <a:r>
              <a:rPr lang="fi-FI"/>
              <a:t>Raskaammasta palvelurakenteesta siirrytään ennaltaehkäisevämpään palvelurakenteeseen</a:t>
            </a:r>
          </a:p>
          <a:p>
            <a:pPr lvl="2"/>
            <a:r>
              <a:rPr lang="fi-FI"/>
              <a:t>Ikäihmisten laitoshoito lopetetaan vuoteen 2025 mennessä</a:t>
            </a:r>
          </a:p>
          <a:p>
            <a:pPr lvl="2"/>
            <a:r>
              <a:rPr lang="fi-FI"/>
              <a:t>Laajempi valikoima ennaltaehkäiseviä palvelutuotteita on rakennettu (esim. kotikuntoutus/etäkuntoutus). </a:t>
            </a:r>
          </a:p>
          <a:p>
            <a:pPr lvl="2"/>
            <a:r>
              <a:rPr lang="fi-FI"/>
              <a:t>Suunnittelu välimuotoisista asumismuodosta (esim. senioriasuminen) on aloitettu </a:t>
            </a:r>
          </a:p>
          <a:p>
            <a:pPr marL="0" indent="0">
              <a:buNone/>
            </a:pPr>
            <a:endParaRPr lang="fi-FI"/>
          </a:p>
          <a:p>
            <a:pPr marL="0" indent="0">
              <a:buNone/>
            </a:pPr>
            <a:r>
              <a:rPr lang="fi-FI"/>
              <a:t>  </a:t>
            </a:r>
          </a:p>
        </p:txBody>
      </p:sp>
    </p:spTree>
    <p:extLst>
      <p:ext uri="{BB962C8B-B14F-4D97-AF65-F5344CB8AC3E}">
        <p14:creationId xmlns:p14="http://schemas.microsoft.com/office/powerpoint/2010/main" val="33041216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6416" y="123943"/>
            <a:ext cx="9322609" cy="687163"/>
          </a:xfrm>
        </p:spPr>
        <p:txBody>
          <a:bodyPr/>
          <a:lstStyle/>
          <a:p>
            <a:r>
              <a:rPr lang="fi-FI" err="1"/>
              <a:t>Servicestruktur</a:t>
            </a:r>
            <a:r>
              <a:rPr lang="fi-FI"/>
              <a:t>: </a:t>
            </a:r>
            <a:r>
              <a:rPr lang="fi-FI" err="1"/>
              <a:t>äldre</a:t>
            </a:r>
            <a:r>
              <a:rPr lang="fi-FI"/>
              <a:t> </a:t>
            </a:r>
            <a:r>
              <a:rPr lang="fi-FI" err="1"/>
              <a:t>personer</a:t>
            </a:r>
            <a:endParaRPr lang="fi-FI"/>
          </a:p>
        </p:txBody>
      </p:sp>
      <p:graphicFrame>
        <p:nvGraphicFramePr>
          <p:cNvPr id="14" name="Diagram 13"/>
          <p:cNvGraphicFramePr/>
          <p:nvPr>
            <p:extLst>
              <p:ext uri="{D42A27DB-BD31-4B8C-83A1-F6EECF244321}">
                <p14:modId xmlns:p14="http://schemas.microsoft.com/office/powerpoint/2010/main" val="3070849204"/>
              </p:ext>
            </p:extLst>
          </p:nvPr>
        </p:nvGraphicFramePr>
        <p:xfrm>
          <a:off x="2031997" y="811106"/>
          <a:ext cx="8310487"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val 8"/>
          <p:cNvSpPr/>
          <p:nvPr/>
        </p:nvSpPr>
        <p:spPr>
          <a:xfrm>
            <a:off x="5400729" y="2913685"/>
            <a:ext cx="1390537" cy="12135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100" b="0" i="0" u="none" strike="noStrike" kern="1200" cap="none" spc="0" normalizeH="0" baseline="0" noProof="0">
                <a:ln>
                  <a:noFill/>
                </a:ln>
                <a:solidFill>
                  <a:srgbClr val="213A8F"/>
                </a:solidFill>
                <a:effectLst/>
                <a:uLnTx/>
                <a:uFillTx/>
                <a:latin typeface="Arial" panose="020B0604020202020204"/>
                <a:ea typeface="+mn-ea"/>
                <a:cs typeface="+mn-cs"/>
              </a:rPr>
              <a:t>Bedömning av service- och vård-behovet och </a:t>
            </a:r>
            <a:r>
              <a:rPr kumimoji="0" lang="sv-SE" sz="1100" b="0" i="0" u="none" strike="noStrike" kern="1200" cap="none" spc="0" normalizeH="0" baseline="0" noProof="0" err="1">
                <a:ln>
                  <a:noFill/>
                </a:ln>
                <a:solidFill>
                  <a:srgbClr val="213A8F"/>
                </a:solidFill>
                <a:effectLst/>
                <a:uLnTx/>
                <a:uFillTx/>
                <a:latin typeface="Arial" panose="020B0604020202020204"/>
                <a:ea typeface="+mn-ea"/>
                <a:cs typeface="+mn-cs"/>
              </a:rPr>
              <a:t>rehabilite</a:t>
            </a:r>
            <a:r>
              <a:rPr kumimoji="0" lang="sv-SE" sz="1100" b="0" i="0" u="none" strike="noStrike" kern="1200" cap="none" spc="0" normalizeH="0" baseline="0" noProof="0">
                <a:ln>
                  <a:noFill/>
                </a:ln>
                <a:solidFill>
                  <a:srgbClr val="213A8F"/>
                </a:solidFill>
                <a:effectLst/>
                <a:uLnTx/>
                <a:uFillTx/>
                <a:latin typeface="Arial" panose="020B0604020202020204"/>
                <a:ea typeface="+mn-ea"/>
                <a:cs typeface="+mn-cs"/>
              </a:rPr>
              <a:t>-ring</a:t>
            </a:r>
            <a:endParaRPr kumimoji="0" lang="fi-FI" sz="11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3" name="Rectangle 2"/>
          <p:cNvSpPr/>
          <p:nvPr/>
        </p:nvSpPr>
        <p:spPr>
          <a:xfrm>
            <a:off x="1423001" y="6308819"/>
            <a:ext cx="10458788" cy="427441"/>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a:ln>
                  <a:noFill/>
                </a:ln>
                <a:solidFill>
                  <a:prstClr val="white"/>
                </a:solidFill>
                <a:effectLst/>
                <a:uLnTx/>
                <a:uFillTx/>
                <a:latin typeface="Arial" panose="020B0604020202020204"/>
                <a:ea typeface="+mn-ea"/>
                <a:cs typeface="+mn-cs"/>
              </a:rPr>
              <a:t>Träffpunkter, FPA, digitala tjänster, egenvård, föreningar, tredje sektorn</a:t>
            </a: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35433318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6416" y="123943"/>
            <a:ext cx="9322609" cy="687163"/>
          </a:xfrm>
        </p:spPr>
        <p:txBody>
          <a:bodyPr/>
          <a:lstStyle/>
          <a:p>
            <a:r>
              <a:rPr lang="fi-FI"/>
              <a:t>Palvelurakenne: ikäihmiset</a:t>
            </a:r>
          </a:p>
        </p:txBody>
      </p:sp>
      <p:graphicFrame>
        <p:nvGraphicFramePr>
          <p:cNvPr id="14" name="Diagram 13"/>
          <p:cNvGraphicFramePr/>
          <p:nvPr>
            <p:extLst>
              <p:ext uri="{D42A27DB-BD31-4B8C-83A1-F6EECF244321}">
                <p14:modId xmlns:p14="http://schemas.microsoft.com/office/powerpoint/2010/main" val="3623651222"/>
              </p:ext>
            </p:extLst>
          </p:nvPr>
        </p:nvGraphicFramePr>
        <p:xfrm>
          <a:off x="2031997" y="811106"/>
          <a:ext cx="8585696"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Oval 8"/>
          <p:cNvSpPr/>
          <p:nvPr/>
        </p:nvSpPr>
        <p:spPr>
          <a:xfrm>
            <a:off x="5400729" y="2913685"/>
            <a:ext cx="1390537" cy="12135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Palvelu- ja hoidon tarpeen arviointi ja kuntoutus</a:t>
            </a:r>
          </a:p>
        </p:txBody>
      </p:sp>
      <p:sp>
        <p:nvSpPr>
          <p:cNvPr id="3" name="Rectangle 2"/>
          <p:cNvSpPr/>
          <p:nvPr/>
        </p:nvSpPr>
        <p:spPr>
          <a:xfrm>
            <a:off x="1423001" y="6308819"/>
            <a:ext cx="10458788" cy="427441"/>
          </a:xfrm>
          <a:prstGeom prst="rect">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prstClr val="white"/>
                </a:solidFill>
                <a:effectLst/>
                <a:uLnTx/>
                <a:uFillTx/>
                <a:latin typeface="Arial" panose="020B0604020202020204"/>
                <a:ea typeface="+mn-ea"/>
                <a:cs typeface="+mn-cs"/>
              </a:rPr>
              <a:t>Kohtaamispaikat, KELA, sähköiset palvelut, omahoito, järjestöt, kolmas sektori</a:t>
            </a:r>
          </a:p>
        </p:txBody>
      </p:sp>
    </p:spTree>
    <p:extLst>
      <p:ext uri="{BB962C8B-B14F-4D97-AF65-F5344CB8AC3E}">
        <p14:creationId xmlns:p14="http://schemas.microsoft.com/office/powerpoint/2010/main" val="21018780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a:t>3. Främjandet av välfärd och hälsa </a:t>
            </a:r>
            <a:endParaRPr lang="sv-FI"/>
          </a:p>
        </p:txBody>
      </p:sp>
      <p:sp>
        <p:nvSpPr>
          <p:cNvPr id="3" name="Platshållare för text 2"/>
          <p:cNvSpPr>
            <a:spLocks noGrp="1"/>
          </p:cNvSpPr>
          <p:nvPr>
            <p:ph type="body" idx="10"/>
          </p:nvPr>
        </p:nvSpPr>
        <p:spPr/>
        <p:txBody>
          <a:bodyPr/>
          <a:lstStyle/>
          <a:p>
            <a:r>
              <a:rPr lang="sv-SE"/>
              <a:t>3. </a:t>
            </a:r>
            <a:r>
              <a:rPr lang="sv-SE" err="1"/>
              <a:t>Hyvinvoinnin</a:t>
            </a:r>
            <a:r>
              <a:rPr lang="sv-SE"/>
              <a:t> ja </a:t>
            </a:r>
            <a:r>
              <a:rPr lang="sv-SE" err="1"/>
              <a:t>terveyden</a:t>
            </a:r>
            <a:r>
              <a:rPr lang="sv-SE"/>
              <a:t> </a:t>
            </a:r>
            <a:r>
              <a:rPr lang="sv-SE" err="1"/>
              <a:t>edistäminen</a:t>
            </a:r>
            <a:endParaRPr lang="sv-FI"/>
          </a:p>
        </p:txBody>
      </p:sp>
    </p:spTree>
    <p:extLst>
      <p:ext uri="{BB962C8B-B14F-4D97-AF65-F5344CB8AC3E}">
        <p14:creationId xmlns:p14="http://schemas.microsoft.com/office/powerpoint/2010/main" val="36791190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61208" y="186993"/>
            <a:ext cx="4491680" cy="1563565"/>
          </a:xfrm>
        </p:spPr>
        <p:txBody>
          <a:bodyPr>
            <a:normAutofit/>
          </a:bodyPr>
          <a:lstStyle/>
          <a:p>
            <a:r>
              <a:rPr lang="sv-SE" sz="3600"/>
              <a:t>Riktlinjer</a:t>
            </a:r>
            <a:endParaRPr lang="sv-FI" sz="3600">
              <a:solidFill>
                <a:srgbClr val="C00000"/>
              </a:solidFill>
            </a:endParaRPr>
          </a:p>
        </p:txBody>
      </p:sp>
      <p:sp>
        <p:nvSpPr>
          <p:cNvPr id="3" name="Platshållare för innehåll 2"/>
          <p:cNvSpPr>
            <a:spLocks noGrp="1"/>
          </p:cNvSpPr>
          <p:nvPr>
            <p:ph sz="half" idx="1"/>
          </p:nvPr>
        </p:nvSpPr>
        <p:spPr>
          <a:xfrm>
            <a:off x="1261208" y="1554480"/>
            <a:ext cx="4973337" cy="5012575"/>
          </a:xfrm>
        </p:spPr>
        <p:txBody>
          <a:bodyPr>
            <a:normAutofit fontScale="85000" lnSpcReduction="10000"/>
          </a:bodyPr>
          <a:lstStyle/>
          <a:p>
            <a:pPr fontAlgn="t"/>
            <a:r>
              <a:rPr lang="fi-FI" sz="1900" err="1"/>
              <a:t>Riktlinjerna</a:t>
            </a:r>
            <a:r>
              <a:rPr lang="fi-FI" sz="1900"/>
              <a:t> </a:t>
            </a:r>
            <a:r>
              <a:rPr lang="fi-FI" sz="1900" err="1"/>
              <a:t>framtas</a:t>
            </a:r>
            <a:r>
              <a:rPr lang="fi-FI" sz="1900"/>
              <a:t> i </a:t>
            </a:r>
            <a:r>
              <a:rPr lang="fi-FI" sz="1900" err="1"/>
              <a:t>dialog</a:t>
            </a:r>
            <a:r>
              <a:rPr lang="fi-FI" sz="1900"/>
              <a:t> </a:t>
            </a:r>
            <a:r>
              <a:rPr lang="fi-FI" sz="1900" err="1"/>
              <a:t>med</a:t>
            </a:r>
            <a:r>
              <a:rPr lang="fi-FI" sz="1900"/>
              <a:t> </a:t>
            </a:r>
            <a:r>
              <a:rPr lang="fi-FI" sz="1900" err="1"/>
              <a:t>samarbetsparter</a:t>
            </a:r>
            <a:r>
              <a:rPr lang="fi-FI" sz="1900"/>
              <a:t>, </a:t>
            </a:r>
            <a:r>
              <a:rPr lang="fi-FI" sz="1900" err="1"/>
              <a:t>kommuner</a:t>
            </a:r>
            <a:r>
              <a:rPr lang="fi-FI" sz="1900"/>
              <a:t>, </a:t>
            </a:r>
            <a:r>
              <a:rPr lang="fi-FI" sz="1900" err="1"/>
              <a:t>statliga</a:t>
            </a:r>
            <a:r>
              <a:rPr lang="fi-FI" sz="1900"/>
              <a:t> </a:t>
            </a:r>
            <a:r>
              <a:rPr lang="fi-FI" sz="1900" err="1"/>
              <a:t>myndigheter</a:t>
            </a:r>
            <a:r>
              <a:rPr lang="fi-FI" sz="1900"/>
              <a:t>, </a:t>
            </a:r>
            <a:r>
              <a:rPr lang="fi-FI" sz="1900" err="1"/>
              <a:t>organisationer</a:t>
            </a:r>
            <a:r>
              <a:rPr lang="fi-FI" sz="1900"/>
              <a:t>, </a:t>
            </a:r>
            <a:r>
              <a:rPr lang="fi-FI" sz="1900" err="1"/>
              <a:t>med</a:t>
            </a:r>
            <a:r>
              <a:rPr lang="fi-FI" sz="1900"/>
              <a:t> </a:t>
            </a:r>
            <a:r>
              <a:rPr lang="fi-FI" sz="1900" err="1"/>
              <a:t>mera</a:t>
            </a:r>
            <a:endParaRPr lang="fi-FI" sz="1900"/>
          </a:p>
          <a:p>
            <a:pPr lvl="1" fontAlgn="t"/>
            <a:r>
              <a:rPr lang="fi-FI" sz="1900" b="1" err="1"/>
              <a:t>Främjande</a:t>
            </a:r>
            <a:r>
              <a:rPr lang="fi-FI" sz="1900" b="1"/>
              <a:t> av </a:t>
            </a:r>
            <a:r>
              <a:rPr lang="fi-FI" sz="1900" b="1" err="1"/>
              <a:t>god</a:t>
            </a:r>
            <a:r>
              <a:rPr lang="fi-FI" sz="1900" b="1"/>
              <a:t> </a:t>
            </a:r>
            <a:r>
              <a:rPr lang="fi-FI" sz="1900" b="1" err="1"/>
              <a:t>hälsa</a:t>
            </a:r>
            <a:r>
              <a:rPr lang="fi-FI" sz="1900" b="1"/>
              <a:t> </a:t>
            </a:r>
            <a:r>
              <a:rPr lang="fi-FI" sz="1900" b="1" err="1"/>
              <a:t>och</a:t>
            </a:r>
            <a:r>
              <a:rPr lang="fi-FI" sz="1900" b="1"/>
              <a:t> </a:t>
            </a:r>
            <a:r>
              <a:rPr lang="fi-FI" sz="1900" b="1" err="1"/>
              <a:t>sunda</a:t>
            </a:r>
            <a:r>
              <a:rPr lang="fi-FI" sz="1900" b="1"/>
              <a:t> </a:t>
            </a:r>
            <a:r>
              <a:rPr lang="fi-FI" sz="1900" b="1" err="1"/>
              <a:t>levnadsvanor</a:t>
            </a:r>
            <a:r>
              <a:rPr lang="fi-FI" sz="1900" b="1"/>
              <a:t> </a:t>
            </a:r>
          </a:p>
          <a:p>
            <a:pPr lvl="1" fontAlgn="t"/>
            <a:r>
              <a:rPr lang="fi-FI" sz="1900" b="1" err="1"/>
              <a:t>Främjande</a:t>
            </a:r>
            <a:r>
              <a:rPr lang="fi-FI" sz="1900" b="1"/>
              <a:t> av </a:t>
            </a:r>
            <a:r>
              <a:rPr lang="fi-FI" sz="1900" b="1" err="1"/>
              <a:t>mental</a:t>
            </a:r>
            <a:r>
              <a:rPr lang="fi-FI" sz="1900" b="1"/>
              <a:t> </a:t>
            </a:r>
            <a:r>
              <a:rPr lang="fi-FI" sz="1900" b="1" err="1"/>
              <a:t>hälsa</a:t>
            </a:r>
            <a:r>
              <a:rPr lang="fi-FI" sz="1900" b="1"/>
              <a:t> </a:t>
            </a:r>
            <a:r>
              <a:rPr lang="fi-FI" sz="1900" b="1" err="1"/>
              <a:t>och</a:t>
            </a:r>
            <a:r>
              <a:rPr lang="fi-FI" sz="1900" b="1"/>
              <a:t> </a:t>
            </a:r>
            <a:r>
              <a:rPr lang="fi-FI" sz="1900" b="1" err="1"/>
              <a:t>förebyggande</a:t>
            </a:r>
            <a:r>
              <a:rPr lang="fi-FI" sz="1900" b="1"/>
              <a:t> av </a:t>
            </a:r>
            <a:r>
              <a:rPr lang="fi-FI" sz="1900" b="1" err="1"/>
              <a:t>rusmedels-missbruk</a:t>
            </a:r>
            <a:r>
              <a:rPr lang="fi-FI" sz="1900" b="1"/>
              <a:t> </a:t>
            </a:r>
          </a:p>
          <a:p>
            <a:pPr lvl="1" fontAlgn="t"/>
            <a:r>
              <a:rPr lang="fi-FI" sz="1900" b="1" err="1"/>
              <a:t>Främjande</a:t>
            </a:r>
            <a:r>
              <a:rPr lang="fi-FI" sz="1900" b="1"/>
              <a:t> </a:t>
            </a:r>
            <a:r>
              <a:rPr lang="fi-FI" sz="1900" b="1" err="1"/>
              <a:t>och</a:t>
            </a:r>
            <a:r>
              <a:rPr lang="fi-FI" sz="1900" b="1"/>
              <a:t> </a:t>
            </a:r>
            <a:r>
              <a:rPr lang="fi-FI" sz="1900" b="1" err="1"/>
              <a:t>upprätthållande</a:t>
            </a:r>
            <a:r>
              <a:rPr lang="fi-FI" sz="1900" b="1"/>
              <a:t> av </a:t>
            </a:r>
            <a:r>
              <a:rPr lang="fi-FI" sz="1900" b="1" err="1"/>
              <a:t>funktionsförmåga</a:t>
            </a:r>
            <a:r>
              <a:rPr lang="fi-FI" sz="1900" b="1"/>
              <a:t> </a:t>
            </a:r>
          </a:p>
          <a:p>
            <a:pPr lvl="1" fontAlgn="t"/>
            <a:r>
              <a:rPr lang="fi-FI" sz="1900" b="1" err="1"/>
              <a:t>Delaktighet</a:t>
            </a:r>
            <a:r>
              <a:rPr lang="fi-FI" sz="1900" b="1"/>
              <a:t> </a:t>
            </a:r>
            <a:r>
              <a:rPr lang="fi-FI" sz="1900" b="1" err="1"/>
              <a:t>samt</a:t>
            </a:r>
            <a:r>
              <a:rPr lang="fi-FI" sz="1900" b="1"/>
              <a:t> </a:t>
            </a:r>
            <a:r>
              <a:rPr lang="fi-FI" sz="1900" b="1" err="1"/>
              <a:t>främjande</a:t>
            </a:r>
            <a:r>
              <a:rPr lang="fi-FI" sz="1900" b="1"/>
              <a:t> av </a:t>
            </a:r>
            <a:r>
              <a:rPr lang="fi-FI" sz="1900" b="1" err="1"/>
              <a:t>trygghet</a:t>
            </a:r>
            <a:r>
              <a:rPr lang="fi-FI" sz="1900" b="1"/>
              <a:t> </a:t>
            </a:r>
          </a:p>
          <a:p>
            <a:pPr fontAlgn="t"/>
            <a:r>
              <a:rPr lang="fi-FI" sz="1900" err="1"/>
              <a:t>Finansieringen</a:t>
            </a:r>
            <a:r>
              <a:rPr lang="fi-FI" sz="1900"/>
              <a:t> för </a:t>
            </a:r>
            <a:r>
              <a:rPr lang="fi-FI" sz="1900" err="1"/>
              <a:t>främjandet</a:t>
            </a:r>
            <a:r>
              <a:rPr lang="fi-FI" sz="1900"/>
              <a:t> av </a:t>
            </a:r>
            <a:r>
              <a:rPr lang="fi-FI" sz="1900" err="1"/>
              <a:t>hälsa</a:t>
            </a:r>
            <a:r>
              <a:rPr lang="fi-FI" sz="1900"/>
              <a:t> </a:t>
            </a:r>
            <a:r>
              <a:rPr lang="fi-FI" sz="1900" err="1"/>
              <a:t>och</a:t>
            </a:r>
            <a:r>
              <a:rPr lang="fi-FI" sz="1900"/>
              <a:t> </a:t>
            </a:r>
            <a:r>
              <a:rPr lang="fi-FI" sz="1900" err="1"/>
              <a:t>välfärds</a:t>
            </a:r>
            <a:r>
              <a:rPr lang="fi-FI" sz="1900"/>
              <a:t> </a:t>
            </a:r>
            <a:r>
              <a:rPr lang="fi-FI" sz="1900" err="1"/>
              <a:t>styrs</a:t>
            </a:r>
            <a:r>
              <a:rPr lang="fi-FI" sz="1900"/>
              <a:t> av </a:t>
            </a:r>
            <a:r>
              <a:rPr lang="fi-FI" sz="1900" err="1"/>
              <a:t>särskilda</a:t>
            </a:r>
            <a:r>
              <a:rPr lang="fi-FI" sz="1900"/>
              <a:t> </a:t>
            </a:r>
            <a:r>
              <a:rPr lang="fi-FI" sz="1900" err="1"/>
              <a:t>indikatorer</a:t>
            </a:r>
            <a:r>
              <a:rPr lang="fi-FI" sz="1900"/>
              <a:t> </a:t>
            </a:r>
            <a:r>
              <a:rPr lang="fi-FI" sz="1900" err="1"/>
              <a:t>som</a:t>
            </a:r>
            <a:r>
              <a:rPr lang="fi-FI" sz="1900"/>
              <a:t> </a:t>
            </a:r>
            <a:r>
              <a:rPr lang="fi-FI" sz="1900" err="1"/>
              <a:t>därför</a:t>
            </a:r>
            <a:r>
              <a:rPr lang="fi-FI" sz="1900"/>
              <a:t> </a:t>
            </a:r>
            <a:r>
              <a:rPr lang="fi-FI" sz="1900" err="1"/>
              <a:t>beaktas</a:t>
            </a:r>
            <a:r>
              <a:rPr lang="fi-FI" sz="1900"/>
              <a:t> </a:t>
            </a:r>
            <a:r>
              <a:rPr lang="fi-FI" sz="1900" err="1"/>
              <a:t>särskilt</a:t>
            </a:r>
            <a:r>
              <a:rPr lang="fi-FI" sz="1900"/>
              <a:t> i </a:t>
            </a:r>
            <a:r>
              <a:rPr lang="fi-FI" sz="1900" err="1"/>
              <a:t>uppställandet</a:t>
            </a:r>
            <a:r>
              <a:rPr lang="fi-FI" sz="1900"/>
              <a:t> av </a:t>
            </a:r>
            <a:r>
              <a:rPr lang="fi-FI" sz="1900" err="1"/>
              <a:t>målen</a:t>
            </a:r>
            <a:endParaRPr lang="fi-FI" sz="1900"/>
          </a:p>
          <a:p>
            <a:pPr fontAlgn="t"/>
            <a:r>
              <a:rPr lang="fi-FI" sz="1900"/>
              <a:t>De </a:t>
            </a:r>
            <a:r>
              <a:rPr lang="fi-FI" sz="1900" err="1"/>
              <a:t>åtgärdshelheter</a:t>
            </a:r>
            <a:r>
              <a:rPr lang="fi-FI" sz="1900"/>
              <a:t> </a:t>
            </a:r>
            <a:r>
              <a:rPr lang="fi-FI" sz="1900" err="1"/>
              <a:t>som</a:t>
            </a:r>
            <a:r>
              <a:rPr lang="fi-FI" sz="1900"/>
              <a:t> </a:t>
            </a:r>
            <a:r>
              <a:rPr lang="fi-FI" sz="1900" err="1"/>
              <a:t>genomför</a:t>
            </a:r>
            <a:r>
              <a:rPr lang="fi-FI" sz="1900"/>
              <a:t> </a:t>
            </a:r>
            <a:r>
              <a:rPr lang="fi-FI" sz="1900" err="1"/>
              <a:t>riktlinjerna</a:t>
            </a:r>
            <a:r>
              <a:rPr lang="fi-FI" sz="1900"/>
              <a:t> </a:t>
            </a:r>
            <a:r>
              <a:rPr lang="fi-FI" sz="1900" err="1"/>
              <a:t>preciseras</a:t>
            </a:r>
            <a:r>
              <a:rPr lang="fi-FI" sz="1900"/>
              <a:t> i </a:t>
            </a:r>
            <a:r>
              <a:rPr lang="fi-FI" sz="1900" err="1"/>
              <a:t>välfärdsplan</a:t>
            </a:r>
            <a:r>
              <a:rPr lang="fi-FI" sz="1900"/>
              <a:t> </a:t>
            </a:r>
            <a:r>
              <a:rPr lang="fi-FI" sz="1900" err="1"/>
              <a:t>och</a:t>
            </a:r>
            <a:r>
              <a:rPr lang="fi-FI" sz="1900"/>
              <a:t> –</a:t>
            </a:r>
            <a:r>
              <a:rPr lang="fi-FI" sz="1900" err="1"/>
              <a:t>berättelse</a:t>
            </a:r>
            <a:r>
              <a:rPr lang="fi-FI" sz="1900"/>
              <a:t>; </a:t>
            </a:r>
            <a:r>
              <a:rPr lang="fi-FI" sz="1900" err="1"/>
              <a:t>plan</a:t>
            </a:r>
            <a:r>
              <a:rPr lang="fi-FI" sz="1900"/>
              <a:t> för </a:t>
            </a:r>
            <a:r>
              <a:rPr lang="fi-FI" sz="1900" err="1"/>
              <a:t>barn</a:t>
            </a:r>
            <a:r>
              <a:rPr lang="fi-FI" sz="1900"/>
              <a:t>, </a:t>
            </a:r>
            <a:r>
              <a:rPr lang="fi-FI" sz="1900" err="1"/>
              <a:t>unga</a:t>
            </a:r>
            <a:r>
              <a:rPr lang="fi-FI" sz="1900"/>
              <a:t> </a:t>
            </a:r>
            <a:r>
              <a:rPr lang="fi-FI" sz="1900" err="1"/>
              <a:t>och</a:t>
            </a:r>
            <a:r>
              <a:rPr lang="fi-FI" sz="1900"/>
              <a:t> </a:t>
            </a:r>
            <a:r>
              <a:rPr lang="fi-FI" sz="1900" err="1"/>
              <a:t>familjer</a:t>
            </a:r>
            <a:r>
              <a:rPr lang="fi-FI" sz="1900"/>
              <a:t>, </a:t>
            </a:r>
            <a:r>
              <a:rPr lang="fi-FI" sz="1900" err="1"/>
              <a:t>plan</a:t>
            </a:r>
            <a:r>
              <a:rPr lang="fi-FI" sz="1900"/>
              <a:t> för </a:t>
            </a:r>
            <a:r>
              <a:rPr lang="fi-FI" sz="1900" err="1"/>
              <a:t>arbetsföra</a:t>
            </a:r>
            <a:r>
              <a:rPr lang="fi-FI" sz="1900"/>
              <a:t> </a:t>
            </a:r>
            <a:r>
              <a:rPr lang="fi-FI" sz="1900" err="1"/>
              <a:t>och</a:t>
            </a:r>
            <a:r>
              <a:rPr lang="fi-FI" sz="1900"/>
              <a:t> </a:t>
            </a:r>
            <a:r>
              <a:rPr lang="fi-FI" sz="1900" err="1"/>
              <a:t>plan</a:t>
            </a:r>
            <a:r>
              <a:rPr lang="fi-FI" sz="1900"/>
              <a:t> för </a:t>
            </a:r>
            <a:r>
              <a:rPr lang="fi-FI" sz="1900" err="1"/>
              <a:t>äldrebefolkningen</a:t>
            </a:r>
            <a:endParaRPr lang="fi-FI" sz="1900"/>
          </a:p>
          <a:p>
            <a:pPr fontAlgn="t"/>
            <a:r>
              <a:rPr lang="fi-FI" sz="1900" b="1"/>
              <a:t>I </a:t>
            </a:r>
            <a:r>
              <a:rPr lang="fi-FI" sz="1900" b="1" err="1"/>
              <a:t>planerna</a:t>
            </a:r>
            <a:r>
              <a:rPr lang="fi-FI" sz="1900" b="1"/>
              <a:t> </a:t>
            </a:r>
            <a:r>
              <a:rPr lang="fi-FI" sz="1900" b="1" err="1"/>
              <a:t>anges</a:t>
            </a:r>
            <a:r>
              <a:rPr lang="fi-FI" sz="1900" b="1"/>
              <a:t> </a:t>
            </a:r>
            <a:r>
              <a:rPr lang="fi-FI" sz="1900" b="1" err="1"/>
              <a:t>särskilt</a:t>
            </a:r>
            <a:r>
              <a:rPr lang="fi-FI" sz="1900" b="1"/>
              <a:t> de </a:t>
            </a:r>
            <a:r>
              <a:rPr lang="fi-FI" sz="1900" b="1" err="1"/>
              <a:t>åtgärder</a:t>
            </a:r>
            <a:r>
              <a:rPr lang="fi-FI" sz="1900" b="1"/>
              <a:t> </a:t>
            </a:r>
            <a:r>
              <a:rPr lang="fi-FI" sz="1900" b="1" err="1"/>
              <a:t>som</a:t>
            </a:r>
            <a:r>
              <a:rPr lang="fi-FI" sz="1900" b="1"/>
              <a:t> </a:t>
            </a:r>
            <a:r>
              <a:rPr lang="fi-FI" sz="1900" b="1" err="1"/>
              <a:t>är</a:t>
            </a:r>
            <a:r>
              <a:rPr lang="fi-FI" sz="1900" b="1"/>
              <a:t> </a:t>
            </a:r>
            <a:r>
              <a:rPr lang="fi-FI" sz="1900" b="1" err="1"/>
              <a:t>gemensamma</a:t>
            </a:r>
            <a:r>
              <a:rPr lang="fi-FI" sz="1900" b="1"/>
              <a:t> </a:t>
            </a:r>
            <a:r>
              <a:rPr lang="fi-FI" sz="1900" b="1" err="1"/>
              <a:t>med</a:t>
            </a:r>
            <a:r>
              <a:rPr lang="fi-FI" sz="1900" b="1"/>
              <a:t> </a:t>
            </a:r>
            <a:r>
              <a:rPr lang="fi-FI" sz="1900" b="1" err="1"/>
              <a:t>kommunerna</a:t>
            </a:r>
            <a:endParaRPr lang="fi-FI" sz="1900" b="1"/>
          </a:p>
          <a:p>
            <a:pPr marL="0" indent="0" fontAlgn="t">
              <a:buNone/>
            </a:pPr>
            <a:r>
              <a:rPr lang="fi-FI">
                <a:solidFill>
                  <a:schemeClr val="accent6"/>
                </a:solidFill>
              </a:rPr>
              <a:t>     </a:t>
            </a:r>
            <a:endParaRPr lang="sv-FI">
              <a:solidFill>
                <a:schemeClr val="accent6"/>
              </a:solidFill>
            </a:endParaRPr>
          </a:p>
          <a:p>
            <a:endParaRPr lang="sv-SE" sz="1800"/>
          </a:p>
          <a:p>
            <a:endParaRPr lang="sv-SE" sz="1800"/>
          </a:p>
          <a:p>
            <a:endParaRPr lang="sv-SE" sz="1800"/>
          </a:p>
        </p:txBody>
      </p:sp>
      <p:sp>
        <p:nvSpPr>
          <p:cNvPr id="4" name="Platshållare för innehåll 3"/>
          <p:cNvSpPr>
            <a:spLocks noGrp="1"/>
          </p:cNvSpPr>
          <p:nvPr>
            <p:ph sz="half" idx="10"/>
          </p:nvPr>
        </p:nvSpPr>
        <p:spPr>
          <a:xfrm>
            <a:off x="6772099" y="1750558"/>
            <a:ext cx="5123809" cy="4477393"/>
          </a:xfrm>
        </p:spPr>
        <p:txBody>
          <a:bodyPr>
            <a:normAutofit fontScale="40000" lnSpcReduction="20000"/>
          </a:bodyPr>
          <a:lstStyle/>
          <a:p>
            <a:r>
              <a:rPr lang="fi-FI" sz="3800"/>
              <a:t>Suuntaviivat on työstetty dialogissa yhteistyötahojemme kanssa, kunnat, valtion viranomaiset, järjestöt, jne.</a:t>
            </a:r>
          </a:p>
          <a:p>
            <a:pPr lvl="1"/>
            <a:r>
              <a:rPr lang="fi-FI" sz="3800" b="1">
                <a:solidFill>
                  <a:schemeClr val="accent6"/>
                </a:solidFill>
              </a:rPr>
              <a:t>Terveyden ja terveellisten elintapojen edistäminen</a:t>
            </a:r>
            <a:endParaRPr lang="sv-FI" sz="3800" b="1">
              <a:solidFill>
                <a:schemeClr val="accent6"/>
              </a:solidFill>
            </a:endParaRPr>
          </a:p>
          <a:p>
            <a:pPr lvl="1"/>
            <a:r>
              <a:rPr lang="fi-FI" sz="3800" b="1">
                <a:solidFill>
                  <a:schemeClr val="accent6"/>
                </a:solidFill>
              </a:rPr>
              <a:t>Mielenterveyden edistäminen ja päihteiden väärinkäytön ennaltaehkäisy</a:t>
            </a:r>
          </a:p>
          <a:p>
            <a:pPr lvl="1"/>
            <a:r>
              <a:rPr lang="fi-FI" sz="3800" b="1">
                <a:solidFill>
                  <a:schemeClr val="accent6"/>
                </a:solidFill>
              </a:rPr>
              <a:t>Toimintakyvyn edistäminen ja ylläpitäminen </a:t>
            </a:r>
          </a:p>
          <a:p>
            <a:pPr lvl="1"/>
            <a:r>
              <a:rPr lang="fi-FI" sz="3800" b="1">
                <a:solidFill>
                  <a:schemeClr val="accent6"/>
                </a:solidFill>
              </a:rPr>
              <a:t>Osallisuus ja turvallisuuden edistäminen</a:t>
            </a:r>
          </a:p>
          <a:p>
            <a:r>
              <a:rPr lang="fi-FI" sz="3800"/>
              <a:t>Hyvinvoinnin ja terveyden edistämisen rahoitusta ohjaavat tietyt indikaattorit, jotka erityisesti otetaan huomioon tavoitteiden asettelussa  </a:t>
            </a:r>
          </a:p>
          <a:p>
            <a:r>
              <a:rPr lang="fi-FI" sz="3800"/>
              <a:t>Toimenpidekokonaisuudet suuntaviivojen täsmentämiseksi määritellään hyvinvointisuunnitelmassa ja –kertomuksessa, lasten, nuorten ja perheiden suunnitelmassa, työikäisten suunnitemassa ja ikäihmisten suunnitelmassa</a:t>
            </a:r>
          </a:p>
          <a:p>
            <a:r>
              <a:rPr lang="fi-FI" sz="3800" b="1"/>
              <a:t>Suunnitelmissa täsmennetään erityisesti toimenpiteet jotka ovat yhteiset kuntien kanssa</a:t>
            </a:r>
          </a:p>
          <a:p>
            <a:endParaRPr lang="sv-FI"/>
          </a:p>
          <a:p>
            <a:endParaRPr lang="sv-FI"/>
          </a:p>
          <a:p>
            <a:endParaRPr lang="sv-FI"/>
          </a:p>
        </p:txBody>
      </p:sp>
      <p:sp>
        <p:nvSpPr>
          <p:cNvPr id="5" name="Platshållare för text 4"/>
          <p:cNvSpPr>
            <a:spLocks noGrp="1"/>
          </p:cNvSpPr>
          <p:nvPr>
            <p:ph type="body" idx="11"/>
          </p:nvPr>
        </p:nvSpPr>
        <p:spPr>
          <a:xfrm>
            <a:off x="6772099" y="186994"/>
            <a:ext cx="4385896" cy="1563564"/>
          </a:xfrm>
        </p:spPr>
        <p:txBody>
          <a:bodyPr>
            <a:normAutofit/>
          </a:bodyPr>
          <a:lstStyle/>
          <a:p>
            <a:r>
              <a:rPr lang="sv-SE" sz="3600" err="1">
                <a:solidFill>
                  <a:schemeClr val="accent6"/>
                </a:solidFill>
              </a:rPr>
              <a:t>Suuntaviivat</a:t>
            </a:r>
            <a:endParaRPr lang="sv-FI" sz="3600"/>
          </a:p>
        </p:txBody>
      </p:sp>
    </p:spTree>
    <p:extLst>
      <p:ext uri="{BB962C8B-B14F-4D97-AF65-F5344CB8AC3E}">
        <p14:creationId xmlns:p14="http://schemas.microsoft.com/office/powerpoint/2010/main" val="32779890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74122" y="395674"/>
            <a:ext cx="5130884" cy="953732"/>
          </a:xfrm>
        </p:spPr>
        <p:txBody>
          <a:bodyPr>
            <a:noAutofit/>
          </a:bodyPr>
          <a:lstStyle/>
          <a:p>
            <a:r>
              <a:rPr lang="sv-SE" sz="2800"/>
              <a:t>Mål och mätare: </a:t>
            </a:r>
            <a:r>
              <a:rPr lang="sv-SE" sz="2800">
                <a:hlinkClick r:id="rId2"/>
              </a:rPr>
              <a:t>processer</a:t>
            </a:r>
            <a:br>
              <a:rPr lang="sv-SE" sz="2800">
                <a:hlinkClick r:id="rId2"/>
              </a:rPr>
            </a:br>
            <a:endParaRPr lang="sv-FI">
              <a:solidFill>
                <a:schemeClr val="accent6"/>
              </a:solidFill>
            </a:endParaRPr>
          </a:p>
        </p:txBody>
      </p:sp>
      <p:graphicFrame>
        <p:nvGraphicFramePr>
          <p:cNvPr id="7" name="Tabell 6"/>
          <p:cNvGraphicFramePr>
            <a:graphicFrameLocks noGrp="1"/>
          </p:cNvGraphicFramePr>
          <p:nvPr/>
        </p:nvGraphicFramePr>
        <p:xfrm>
          <a:off x="1371600" y="1587683"/>
          <a:ext cx="10413999" cy="4506489"/>
        </p:xfrm>
        <a:graphic>
          <a:graphicData uri="http://schemas.openxmlformats.org/drawingml/2006/table">
            <a:tbl>
              <a:tblPr>
                <a:tableStyleId>{5C22544A-7EE6-4342-B048-85BDC9FD1C3A}</a:tableStyleId>
              </a:tblPr>
              <a:tblGrid>
                <a:gridCol w="7239641">
                  <a:extLst>
                    <a:ext uri="{9D8B030D-6E8A-4147-A177-3AD203B41FA5}">
                      <a16:colId xmlns:a16="http://schemas.microsoft.com/office/drawing/2014/main" val="2070683319"/>
                    </a:ext>
                  </a:extLst>
                </a:gridCol>
                <a:gridCol w="1290034">
                  <a:extLst>
                    <a:ext uri="{9D8B030D-6E8A-4147-A177-3AD203B41FA5}">
                      <a16:colId xmlns:a16="http://schemas.microsoft.com/office/drawing/2014/main" val="3785415253"/>
                    </a:ext>
                  </a:extLst>
                </a:gridCol>
                <a:gridCol w="647576">
                  <a:extLst>
                    <a:ext uri="{9D8B030D-6E8A-4147-A177-3AD203B41FA5}">
                      <a16:colId xmlns:a16="http://schemas.microsoft.com/office/drawing/2014/main" val="1079239186"/>
                    </a:ext>
                  </a:extLst>
                </a:gridCol>
                <a:gridCol w="1236748">
                  <a:extLst>
                    <a:ext uri="{9D8B030D-6E8A-4147-A177-3AD203B41FA5}">
                      <a16:colId xmlns:a16="http://schemas.microsoft.com/office/drawing/2014/main" val="3666524314"/>
                    </a:ext>
                  </a:extLst>
                </a:gridCol>
              </a:tblGrid>
              <a:tr h="262317">
                <a:tc rowSpan="2">
                  <a:txBody>
                    <a:bodyPr/>
                    <a:lstStyle/>
                    <a:p>
                      <a:pPr algn="l" fontAlgn="ctr"/>
                      <a:endParaRPr lang="sv-FI" sz="8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sv-SE" sz="1800" b="1" i="0" u="none" strike="noStrike">
                          <a:solidFill>
                            <a:schemeClr val="tx1"/>
                          </a:solidFill>
                          <a:effectLst/>
                          <a:latin typeface="Calibri"/>
                        </a:rPr>
                        <a:t>Mål 2025 </a:t>
                      </a:r>
                      <a:endParaRPr lang="sv-FI" sz="1800" b="1" i="0" u="none" strike="noStrike">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sv-FI" sz="1400" b="1" u="none" strike="noStrike">
                          <a:effectLst/>
                        </a:rPr>
                        <a:t>Hela landet</a:t>
                      </a:r>
                      <a:endParaRPr lang="sv-FI" sz="14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sv-FI" sz="1400" b="1" u="none" strike="noStrike">
                          <a:effectLst/>
                        </a:rPr>
                        <a:t>Österbotten</a:t>
                      </a:r>
                      <a:endParaRPr lang="sv-FI" sz="140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5269057"/>
                  </a:ext>
                </a:extLst>
              </a:tr>
              <a:tr h="191877">
                <a:tc vMerge="1">
                  <a:txBody>
                    <a:bodyPr/>
                    <a:lstStyle/>
                    <a:p>
                      <a:endParaRPr lang="sv-FI"/>
                    </a:p>
                  </a:txBody>
                  <a:tcPr/>
                </a:tc>
                <a:tc>
                  <a:txBody>
                    <a:bodyPr/>
                    <a:lstStyle/>
                    <a:p>
                      <a:pPr algn="l" fontAlgn="ctr"/>
                      <a:endParaRPr lang="sv-FI" sz="1050" b="1" i="0" u="none" strike="noStrike">
                        <a:solidFill>
                          <a:schemeClr val="accent6"/>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sv-FI" sz="1000" b="1" i="0" u="none" strike="noStrike">
                        <a:solidFill>
                          <a:schemeClr val="accent6"/>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endParaRPr lang="sv-FI" sz="1000" b="1" i="0" u="none" strike="noStrike">
                        <a:solidFill>
                          <a:schemeClr val="accent6"/>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78873228"/>
                  </a:ext>
                </a:extLst>
              </a:tr>
              <a:tr h="548188">
                <a:tc>
                  <a:txBody>
                    <a:bodyPr/>
                    <a:lstStyle/>
                    <a:p>
                      <a:pPr algn="l" fontAlgn="ctr"/>
                      <a:r>
                        <a:rPr lang="sv-SE" sz="1400" b="0" u="none" strike="noStrike">
                          <a:solidFill>
                            <a:schemeClr val="tx1"/>
                          </a:solidFill>
                          <a:effectLst/>
                        </a:rPr>
                        <a:t>Utredning av behovet hos de som uteblir från barnrådgivningens 4-års hälsoundersökning</a:t>
                      </a:r>
                      <a:endParaRPr lang="sv-FI" sz="1400" b="0" u="none" strike="noStrike">
                        <a:solidFill>
                          <a:schemeClr val="tx1"/>
                        </a:solidFill>
                        <a:effectLs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400" b="0" i="0" u="none" strike="noStrike">
                          <a:solidFill>
                            <a:schemeClr val="tx1"/>
                          </a:solidFill>
                          <a:effectLst/>
                          <a:latin typeface="+mn-lt"/>
                        </a:rPr>
                        <a:t>Ökar</a:t>
                      </a:r>
                      <a:endParaRPr lang="sv-FI" sz="1400" b="0" i="0" u="none" strike="noStrike">
                        <a:solidFill>
                          <a:schemeClr val="tx1"/>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600" b="0" i="0" u="none" strike="noStrike">
                          <a:solidFill>
                            <a:schemeClr val="tx1"/>
                          </a:solidFill>
                          <a:effectLst/>
                          <a:latin typeface="+mn-lt"/>
                        </a:rPr>
                        <a:t>-</a:t>
                      </a:r>
                      <a:endParaRPr lang="sv-FI" sz="1600" b="0" i="0" u="none" strike="noStrike">
                        <a:solidFill>
                          <a:schemeClr val="tx1"/>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600" b="0" i="0" u="none" strike="noStrike">
                          <a:solidFill>
                            <a:schemeClr val="tx1"/>
                          </a:solidFill>
                          <a:effectLst/>
                          <a:latin typeface="+mn-lt"/>
                        </a:rPr>
                        <a:t>-</a:t>
                      </a:r>
                      <a:endParaRPr lang="sv-FI" sz="1600" b="0" i="0" u="none" strike="noStrike">
                        <a:solidFill>
                          <a:schemeClr val="tx1"/>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9675052"/>
                  </a:ext>
                </a:extLst>
              </a:tr>
              <a:tr h="366832">
                <a:tc>
                  <a:txBody>
                    <a:bodyPr/>
                    <a:lstStyle/>
                    <a:p>
                      <a:pPr algn="l" fontAlgn="ctr"/>
                      <a:r>
                        <a:rPr lang="sv-SE" sz="1400" b="0" u="none" strike="noStrike">
                          <a:solidFill>
                            <a:schemeClr val="tx1"/>
                          </a:solidFill>
                          <a:effectLst/>
                        </a:rPr>
                        <a:t>Utredning av behovet hos de som uteblir från åttondeklassisternas hälsoundersökning</a:t>
                      </a:r>
                      <a:endParaRPr lang="sv-FI" sz="1400" b="0" u="none" strike="noStrike">
                        <a:solidFill>
                          <a:schemeClr val="tx1"/>
                        </a:solidFill>
                        <a:effectLs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400" b="0" i="0" u="none" strike="noStrike">
                          <a:solidFill>
                            <a:schemeClr val="tx1"/>
                          </a:solidFill>
                          <a:effectLst/>
                          <a:latin typeface="+mn-lt"/>
                        </a:rPr>
                        <a:t>Ökar</a:t>
                      </a:r>
                      <a:endParaRPr lang="sv-FI" sz="1400" b="0" i="0" u="none" strike="noStrike">
                        <a:solidFill>
                          <a:schemeClr val="tx1"/>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600" b="0" i="0" u="none" strike="noStrike">
                          <a:solidFill>
                            <a:schemeClr val="tx1"/>
                          </a:solidFill>
                          <a:effectLst/>
                          <a:latin typeface="+mn-lt"/>
                        </a:rPr>
                        <a:t>-</a:t>
                      </a:r>
                      <a:endParaRPr lang="sv-FI" sz="1600" b="0" i="0" u="none" strike="noStrike">
                        <a:solidFill>
                          <a:schemeClr val="tx1"/>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600" b="0" i="0" u="none" strike="noStrike">
                          <a:solidFill>
                            <a:schemeClr val="tx1"/>
                          </a:solidFill>
                          <a:effectLst/>
                          <a:latin typeface="+mn-lt"/>
                        </a:rPr>
                        <a:t>-</a:t>
                      </a:r>
                      <a:endParaRPr lang="sv-FI" sz="1600" b="0" i="0" u="none" strike="noStrike">
                        <a:solidFill>
                          <a:schemeClr val="tx1"/>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7291667"/>
                  </a:ext>
                </a:extLst>
              </a:tr>
              <a:tr h="247647">
                <a:tc>
                  <a:txBody>
                    <a:bodyPr/>
                    <a:lstStyle/>
                    <a:p>
                      <a:pPr algn="l" fontAlgn="ctr"/>
                      <a:r>
                        <a:rPr lang="sv-SE" sz="1400" b="0" u="none" strike="noStrike">
                          <a:solidFill>
                            <a:schemeClr val="tx1"/>
                          </a:solidFill>
                          <a:effectLst/>
                        </a:rPr>
                        <a:t>Skolkuratorns arbetsinsats per vecka delat på 100 elever (2019)</a:t>
                      </a:r>
                      <a:endParaRPr lang="sv-FI" sz="1400" b="0" i="0" u="none" strike="noStrike">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sv-SE" sz="1400" b="0" i="0" u="none" strike="noStrike">
                          <a:solidFill>
                            <a:schemeClr val="tx1"/>
                          </a:solidFill>
                          <a:effectLst/>
                          <a:latin typeface="+mn-lt"/>
                        </a:rPr>
                        <a:t>Lagstadgad personal-dimensionering</a:t>
                      </a:r>
                      <a:endParaRPr lang="sv-FI" sz="1400" b="0" i="0" u="none" strike="noStrike">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sv-FI" sz="1600" b="0" u="none" strike="noStrike">
                          <a:solidFill>
                            <a:schemeClr val="tx1"/>
                          </a:solidFill>
                          <a:effectLst/>
                          <a:latin typeface="+mn-lt"/>
                        </a:rPr>
                        <a:t>76</a:t>
                      </a:r>
                      <a:endParaRPr lang="sv-FI" sz="1600" b="0" i="0" u="none" strike="noStrike">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sv-FI" sz="1600" b="0" u="none" strike="noStrike">
                          <a:solidFill>
                            <a:schemeClr val="tx1"/>
                          </a:solidFill>
                          <a:effectLst/>
                          <a:latin typeface="+mn-lt"/>
                        </a:rPr>
                        <a:t>81</a:t>
                      </a:r>
                      <a:endParaRPr lang="sv-FI" sz="1600" b="0" i="0" u="none" strike="noStrike">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390298"/>
                  </a:ext>
                </a:extLst>
              </a:tr>
              <a:tr h="247647">
                <a:tc>
                  <a:txBody>
                    <a:bodyPr/>
                    <a:lstStyle/>
                    <a:p>
                      <a:pPr algn="l" fontAlgn="ctr"/>
                      <a:r>
                        <a:rPr lang="sv-SE" sz="1400" b="0" u="none" strike="noStrike">
                          <a:solidFill>
                            <a:schemeClr val="tx1"/>
                          </a:solidFill>
                          <a:effectLst/>
                        </a:rPr>
                        <a:t>Skolpsykologens arbetsinsats per vecka delat på 100 elever (2019)</a:t>
                      </a:r>
                      <a:endParaRPr lang="sv-FI" sz="1400" b="0" i="0" u="none" strike="noStrike">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sv-SE" sz="1400" b="0" i="0" u="none" strike="noStrike">
                          <a:solidFill>
                            <a:schemeClr val="tx1"/>
                          </a:solidFill>
                          <a:effectLst/>
                          <a:latin typeface="+mn-lt"/>
                        </a:rPr>
                        <a:t>Lagstadgad personal-dimensionering</a:t>
                      </a:r>
                      <a:endParaRPr lang="sv-FI" sz="1400" b="0" i="0" u="none" strike="noStrike">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sv-FI" sz="1600" b="0" u="none" strike="noStrike">
                          <a:solidFill>
                            <a:schemeClr val="tx1"/>
                          </a:solidFill>
                          <a:effectLst/>
                          <a:latin typeface="+mn-lt"/>
                        </a:rPr>
                        <a:t>49</a:t>
                      </a:r>
                      <a:endParaRPr lang="sv-FI" sz="1600" b="0" i="0" u="none" strike="noStrike">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sv-FI" sz="1600" b="0" u="none" strike="noStrike">
                          <a:solidFill>
                            <a:schemeClr val="tx1"/>
                          </a:solidFill>
                          <a:effectLst/>
                          <a:latin typeface="+mn-lt"/>
                        </a:rPr>
                        <a:t>33</a:t>
                      </a:r>
                      <a:endParaRPr lang="sv-FI" sz="1600" b="0" i="0" u="none" strike="noStrike">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8239158"/>
                  </a:ext>
                </a:extLst>
              </a:tr>
              <a:tr h="366832">
                <a:tc>
                  <a:txBody>
                    <a:bodyPr/>
                    <a:lstStyle/>
                    <a:p>
                      <a:pPr algn="l" fontAlgn="ctr"/>
                      <a:r>
                        <a:rPr lang="sv-SE" sz="1400" b="0" u="none" strike="noStrike">
                          <a:solidFill>
                            <a:schemeClr val="tx1"/>
                          </a:solidFill>
                          <a:effectLst/>
                        </a:rPr>
                        <a:t>Vaccinationstäckningen mot mässling, röda hund och påssjuka (MPR, dos 1) hos barn</a:t>
                      </a:r>
                      <a:endParaRPr lang="sv-FI" sz="1400" b="0" u="none" strike="noStrike">
                        <a:solidFill>
                          <a:schemeClr val="tx1"/>
                        </a:solidFill>
                        <a:effectLs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sv-SE" sz="1400" b="0" i="0" u="none" strike="noStrike">
                          <a:solidFill>
                            <a:schemeClr val="tx1"/>
                          </a:solidFill>
                          <a:effectLst/>
                          <a:latin typeface="+mn-lt"/>
                        </a:rPr>
                        <a:t>Ökar</a:t>
                      </a:r>
                      <a:endParaRPr lang="sv-FI" sz="1400" b="0" i="0" u="none" strike="noStrike">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sv-FI" sz="1600" b="0" i="0" u="none" strike="noStrike">
                          <a:solidFill>
                            <a:srgbClr val="002060"/>
                          </a:solidFill>
                          <a:effectLst/>
                          <a:latin typeface="+mn-lt"/>
                        </a:rPr>
                        <a:t>93,2</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sv-SE" sz="1600" b="0" i="0" u="none" strike="noStrike">
                          <a:solidFill>
                            <a:srgbClr val="002060"/>
                          </a:solidFill>
                          <a:effectLst/>
                          <a:latin typeface="+mn-lt"/>
                        </a:rPr>
                        <a:t>92,0</a:t>
                      </a:r>
                      <a:endParaRPr lang="sv-FI" sz="1600" b="0" i="0" u="none" strike="noStrike">
                        <a:solidFill>
                          <a:srgbClr val="00206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419416"/>
                  </a:ext>
                </a:extLst>
              </a:tr>
              <a:tr h="247647">
                <a:tc>
                  <a:txBody>
                    <a:bodyPr/>
                    <a:lstStyle/>
                    <a:p>
                      <a:pPr algn="l" fontAlgn="ctr"/>
                      <a:r>
                        <a:rPr lang="sv-SE" sz="1400" b="0" u="none" strike="noStrike">
                          <a:solidFill>
                            <a:schemeClr val="tx1"/>
                          </a:solidFill>
                          <a:effectLst/>
                        </a:rPr>
                        <a:t>Förverkligande av mini-interventioner vid missbruk av alkohol eller då det föreligger risk för missbruk</a:t>
                      </a:r>
                      <a:endParaRPr lang="sv-FI" sz="1400" b="0" i="0" u="none" strike="noStrike">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sv-SE" sz="1400" b="0" i="0" u="none" strike="noStrike">
                          <a:solidFill>
                            <a:schemeClr val="tx1"/>
                          </a:solidFill>
                          <a:effectLst/>
                          <a:latin typeface="+mn-lt"/>
                        </a:rPr>
                        <a:t>Ökar</a:t>
                      </a:r>
                      <a:endParaRPr lang="sv-FI" sz="1400" b="0" i="0" u="none" strike="noStrike">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sv-SE" sz="1600" b="0" i="0" u="none" strike="noStrike">
                          <a:solidFill>
                            <a:srgbClr val="002060"/>
                          </a:solidFill>
                          <a:effectLst/>
                          <a:latin typeface="+mn-lt"/>
                        </a:rPr>
                        <a:t>-</a:t>
                      </a:r>
                      <a:endParaRPr lang="sv-FI" sz="1600" b="0" i="0" u="none" strike="noStrike">
                        <a:solidFill>
                          <a:srgbClr val="00206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sv-SE" sz="1600" b="0" i="0" u="none" strike="noStrike">
                          <a:solidFill>
                            <a:srgbClr val="002060"/>
                          </a:solidFill>
                          <a:effectLst/>
                          <a:latin typeface="+mn-lt"/>
                        </a:rPr>
                        <a:t>-</a:t>
                      </a:r>
                      <a:endParaRPr lang="sv-FI" sz="1600" b="0" i="0" u="none" strike="noStrike">
                        <a:solidFill>
                          <a:srgbClr val="00206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0613715"/>
                  </a:ext>
                </a:extLst>
              </a:tr>
              <a:tr h="247647">
                <a:tc>
                  <a:txBody>
                    <a:bodyPr/>
                    <a:lstStyle/>
                    <a:p>
                      <a:pPr algn="l" fontAlgn="ctr"/>
                      <a:r>
                        <a:rPr lang="sv-SE" sz="1400" b="0" u="none" strike="noStrike">
                          <a:solidFill>
                            <a:schemeClr val="tx1"/>
                          </a:solidFill>
                          <a:effectLst/>
                        </a:rPr>
                        <a:t>Livsstilsrådgivning för de som löper risk att få typ 2-diabetes i enlighet med rekommendationerna från God medicinsk praxis </a:t>
                      </a:r>
                      <a:endParaRPr lang="sv-FI" sz="1400" b="0" i="0" u="none" strike="noStrike">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sv-SE" sz="1400" b="0" i="0" u="none" strike="noStrike">
                          <a:solidFill>
                            <a:schemeClr val="tx1"/>
                          </a:solidFill>
                          <a:effectLst/>
                          <a:latin typeface="+mn-lt"/>
                        </a:rPr>
                        <a:t>Ökar</a:t>
                      </a:r>
                      <a:endParaRPr lang="sv-FI" sz="1400" b="0" i="0" u="none" strike="noStrike">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sv-SE" sz="1600" b="0" i="0" u="none" strike="noStrike">
                          <a:solidFill>
                            <a:srgbClr val="002060"/>
                          </a:solidFill>
                          <a:effectLst/>
                          <a:latin typeface="+mn-lt"/>
                        </a:rPr>
                        <a:t>-</a:t>
                      </a:r>
                      <a:endParaRPr lang="sv-FI" sz="1600" b="0" i="0" u="none" strike="noStrike">
                        <a:solidFill>
                          <a:srgbClr val="00206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sv-SE" sz="1600" b="0" i="0" u="none" strike="noStrike">
                          <a:solidFill>
                            <a:srgbClr val="002060"/>
                          </a:solidFill>
                          <a:effectLst/>
                          <a:latin typeface="+mn-lt"/>
                        </a:rPr>
                        <a:t>-</a:t>
                      </a:r>
                      <a:endParaRPr lang="sv-FI" sz="1600" b="0" i="0" u="none" strike="noStrike">
                        <a:solidFill>
                          <a:srgbClr val="002060"/>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1055039"/>
                  </a:ext>
                </a:extLst>
              </a:tr>
              <a:tr h="247647">
                <a:tc>
                  <a:txBody>
                    <a:bodyPr/>
                    <a:lstStyle/>
                    <a:p>
                      <a:pPr algn="l" fontAlgn="ctr"/>
                      <a:r>
                        <a:rPr lang="sv-SE" sz="1400" b="0" u="none" strike="noStrike">
                          <a:solidFill>
                            <a:schemeClr val="tx1"/>
                          </a:solidFill>
                          <a:effectLst/>
                        </a:rPr>
                        <a:t>Förverkligade hälsoundersökningar av arbetslösa 1 gång per år i förhållande till den totala mängden arbetslösa</a:t>
                      </a:r>
                      <a:endParaRPr lang="sv-FI" sz="1400" b="0" i="0" u="none" strike="noStrike">
                        <a:solidFill>
                          <a:schemeClr val="tx1"/>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sv-SE" sz="1400" b="0" i="0" u="none" strike="noStrike">
                          <a:solidFill>
                            <a:schemeClr val="tx1"/>
                          </a:solidFill>
                          <a:effectLst/>
                          <a:latin typeface="+mn-lt"/>
                        </a:rPr>
                        <a:t>Ökar</a:t>
                      </a:r>
                      <a:endParaRPr lang="sv-FI" sz="1400" b="0" i="0" u="none" strike="noStrike">
                        <a:solidFill>
                          <a:schemeClr val="tx1"/>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sv-FI" sz="1600" b="0" i="0" u="none" strike="noStrike">
                          <a:solidFill>
                            <a:srgbClr val="002060"/>
                          </a:solidFill>
                          <a:effectLst/>
                          <a:latin typeface="+mn-lt"/>
                        </a:rPr>
                        <a:t>2,7</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sv-FI" sz="1600" b="0" i="0" u="none" strike="noStrike">
                          <a:solidFill>
                            <a:srgbClr val="002060"/>
                          </a:solidFill>
                          <a:effectLst/>
                          <a:latin typeface="+mn-lt"/>
                        </a:rPr>
                        <a:t>1,4</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1504106"/>
                  </a:ext>
                </a:extLst>
              </a:tr>
            </a:tbl>
          </a:graphicData>
        </a:graphic>
      </p:graphicFrame>
      <p:sp>
        <p:nvSpPr>
          <p:cNvPr id="5" name="textruta 4"/>
          <p:cNvSpPr txBox="1"/>
          <p:nvPr/>
        </p:nvSpPr>
        <p:spPr>
          <a:xfrm>
            <a:off x="6305006" y="687977"/>
            <a:ext cx="44849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a:ln>
                  <a:noFill/>
                </a:ln>
                <a:solidFill>
                  <a:srgbClr val="213A8F"/>
                </a:solidFill>
                <a:effectLst/>
                <a:uLnTx/>
                <a:uFillTx/>
                <a:latin typeface="Arial" panose="020B0604020202020204"/>
                <a:ea typeface="+mn-ea"/>
                <a:cs typeface="+mn-cs"/>
              </a:rPr>
              <a:t>Kompletteras då statistik publiceras</a:t>
            </a:r>
            <a:endParaRPr kumimoji="0" lang="sv-FI" sz="1800" b="0" i="1" u="none" strike="noStrike" kern="1200" cap="none" spc="0" normalizeH="0" baseline="0" noProof="0">
              <a:ln>
                <a:noFill/>
              </a:ln>
              <a:solidFill>
                <a:srgbClr val="213A8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570951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4470400" y="1723043"/>
            <a:ext cx="7721600" cy="5134957"/>
          </a:xfrm>
          <a:prstGeom prst="rect">
            <a:avLst/>
          </a:prstGeom>
          <a:solidFill>
            <a:srgbClr val="F396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7" name="Snip Single Corner Rectangle 36"/>
          <p:cNvSpPr/>
          <p:nvPr/>
        </p:nvSpPr>
        <p:spPr>
          <a:xfrm>
            <a:off x="0" y="-9152"/>
            <a:ext cx="5396176" cy="6867152"/>
          </a:xfrm>
          <a:prstGeom prst="snip1Rect">
            <a:avLst>
              <a:gd name="adj" fmla="val 50000"/>
            </a:avLst>
          </a:prstGeom>
          <a:solidFill>
            <a:srgbClr val="213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0" name="Flowchart: Card 39"/>
          <p:cNvSpPr/>
          <p:nvPr/>
        </p:nvSpPr>
        <p:spPr>
          <a:xfrm flipH="1">
            <a:off x="2667849" y="-9152"/>
            <a:ext cx="9524149" cy="316634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4531"/>
              <a:gd name="connsiteY0" fmla="*/ 0 h 21324"/>
              <a:gd name="connsiteX1" fmla="*/ 24531 w 24531"/>
              <a:gd name="connsiteY1" fmla="*/ 64 h 21324"/>
              <a:gd name="connsiteX2" fmla="*/ 21600 w 24531"/>
              <a:gd name="connsiteY2" fmla="*/ 17322 h 21324"/>
              <a:gd name="connsiteX3" fmla="*/ 0 w 24531"/>
              <a:gd name="connsiteY3" fmla="*/ 20172 h 21324"/>
              <a:gd name="connsiteX4" fmla="*/ 0 w 24531"/>
              <a:gd name="connsiteY4" fmla="*/ 0 h 21324"/>
              <a:gd name="connsiteX0" fmla="*/ 0 w 24531"/>
              <a:gd name="connsiteY0" fmla="*/ 0 h 21553"/>
              <a:gd name="connsiteX1" fmla="*/ 24531 w 24531"/>
              <a:gd name="connsiteY1" fmla="*/ 64 h 21553"/>
              <a:gd name="connsiteX2" fmla="*/ 17620 w 24531"/>
              <a:gd name="connsiteY2" fmla="*/ 18848 h 21553"/>
              <a:gd name="connsiteX3" fmla="*/ 0 w 24531"/>
              <a:gd name="connsiteY3" fmla="*/ 20172 h 21553"/>
              <a:gd name="connsiteX4" fmla="*/ 0 w 24531"/>
              <a:gd name="connsiteY4" fmla="*/ 0 h 21553"/>
              <a:gd name="connsiteX0" fmla="*/ 0 w 24531"/>
              <a:gd name="connsiteY0" fmla="*/ 0 h 21733"/>
              <a:gd name="connsiteX1" fmla="*/ 24531 w 24531"/>
              <a:gd name="connsiteY1" fmla="*/ 64 h 21733"/>
              <a:gd name="connsiteX2" fmla="*/ 17954 w 24531"/>
              <a:gd name="connsiteY2" fmla="*/ 19738 h 21733"/>
              <a:gd name="connsiteX3" fmla="*/ 0 w 24531"/>
              <a:gd name="connsiteY3" fmla="*/ 20172 h 21733"/>
              <a:gd name="connsiteX4" fmla="*/ 0 w 24531"/>
              <a:gd name="connsiteY4" fmla="*/ 0 h 21733"/>
              <a:gd name="connsiteX0" fmla="*/ 0 w 24555"/>
              <a:gd name="connsiteY0" fmla="*/ 63 h 21796"/>
              <a:gd name="connsiteX1" fmla="*/ 24555 w 24555"/>
              <a:gd name="connsiteY1" fmla="*/ 0 h 21796"/>
              <a:gd name="connsiteX2" fmla="*/ 17954 w 24555"/>
              <a:gd name="connsiteY2" fmla="*/ 19801 h 21796"/>
              <a:gd name="connsiteX3" fmla="*/ 0 w 24555"/>
              <a:gd name="connsiteY3" fmla="*/ 20235 h 21796"/>
              <a:gd name="connsiteX4" fmla="*/ 0 w 24555"/>
              <a:gd name="connsiteY4" fmla="*/ 63 h 217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55" h="21796">
                <a:moveTo>
                  <a:pt x="0" y="63"/>
                </a:moveTo>
                <a:lnTo>
                  <a:pt x="24555" y="0"/>
                </a:lnTo>
                <a:cubicBezTo>
                  <a:pt x="24555" y="5774"/>
                  <a:pt x="17954" y="14027"/>
                  <a:pt x="17954" y="19801"/>
                </a:cubicBezTo>
                <a:cubicBezTo>
                  <a:pt x="7154" y="19801"/>
                  <a:pt x="10800" y="23985"/>
                  <a:pt x="0" y="20235"/>
                </a:cubicBezTo>
                <a:lnTo>
                  <a:pt x="0" y="63"/>
                </a:lnTo>
                <a:close/>
              </a:path>
            </a:pathLst>
          </a:custGeom>
          <a:solidFill>
            <a:srgbClr val="85C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6" name="TextBox 5"/>
          <p:cNvSpPr txBox="1"/>
          <p:nvPr/>
        </p:nvSpPr>
        <p:spPr>
          <a:xfrm>
            <a:off x="88833" y="115664"/>
            <a:ext cx="2686954" cy="830997"/>
          </a:xfrm>
          <a:prstGeom prst="rect">
            <a:avLst/>
          </a:prstGeom>
          <a:noFill/>
          <a:ln>
            <a:no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Hyvinvointialueen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palvelut tänään</a:t>
            </a:r>
          </a:p>
        </p:txBody>
      </p:sp>
      <p:sp>
        <p:nvSpPr>
          <p:cNvPr id="8" name="Rectangle 7"/>
          <p:cNvSpPr/>
          <p:nvPr/>
        </p:nvSpPr>
        <p:spPr>
          <a:xfrm>
            <a:off x="6185185" y="21803"/>
            <a:ext cx="4834978" cy="461665"/>
          </a:xfrm>
          <a:prstGeom prst="rect">
            <a:avLst/>
          </a:prstGeom>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Hyvinvointialueen palvelut 2022</a:t>
            </a:r>
          </a:p>
        </p:txBody>
      </p:sp>
      <p:sp>
        <p:nvSpPr>
          <p:cNvPr id="9" name="Rounded Rectangle 8"/>
          <p:cNvSpPr/>
          <p:nvPr/>
        </p:nvSpPr>
        <p:spPr>
          <a:xfrm>
            <a:off x="324426" y="1153824"/>
            <a:ext cx="2078183" cy="90719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Pietarsaaren </a:t>
            </a:r>
            <a:r>
              <a:rPr kumimoji="0" lang="fi-FI" sz="1200" b="1" i="0" u="none" strike="noStrike" kern="1200" cap="none" spc="0" normalizeH="0" baseline="0" noProof="0" err="1">
                <a:ln>
                  <a:noFill/>
                </a:ln>
                <a:solidFill>
                  <a:srgbClr val="295149"/>
                </a:solidFill>
                <a:effectLst/>
                <a:uLnTx/>
                <a:uFillTx/>
                <a:latin typeface="Arial" panose="020B0604020202020204" pitchFamily="34" charset="0"/>
                <a:ea typeface="+mn-ea"/>
                <a:cs typeface="Arial" panose="020B0604020202020204" pitchFamily="34" charset="0"/>
              </a:rPr>
              <a:t>sosiaali</a:t>
            </a:r>
            <a:r>
              <a:rPr kumimoji="0" lang="fi-FI" sz="1200" b="1"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 ja terveysvirasto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Pietarsaari, Luoto, </a:t>
            </a:r>
            <a:r>
              <a:rPr kumimoji="0" lang="fi-FI" sz="1100" b="0" i="0" u="none" strike="noStrike" kern="1200" cap="none" spc="0" normalizeH="0" baseline="0" noProof="0" err="1">
                <a:ln>
                  <a:noFill/>
                </a:ln>
                <a:solidFill>
                  <a:srgbClr val="295149"/>
                </a:solidFill>
                <a:effectLst/>
                <a:uLnTx/>
                <a:uFillTx/>
                <a:latin typeface="Arial" panose="020B0604020202020204" pitchFamily="34" charset="0"/>
                <a:ea typeface="+mn-ea"/>
                <a:cs typeface="Arial" panose="020B0604020202020204" pitchFamily="34" charset="0"/>
              </a:rPr>
              <a:t>Pedersöre</a:t>
            </a:r>
            <a:r>
              <a:rPr kumimoji="0" lang="fi-FI" sz="1100" b="0"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 Uusikaarlepyy</a:t>
            </a:r>
          </a:p>
        </p:txBody>
      </p:sp>
      <p:sp>
        <p:nvSpPr>
          <p:cNvPr id="10" name="Rounded Rectangle 9"/>
          <p:cNvSpPr/>
          <p:nvPr/>
        </p:nvSpPr>
        <p:spPr>
          <a:xfrm>
            <a:off x="324196" y="2098204"/>
            <a:ext cx="2028767" cy="75010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Perusterveydenhuollon yhteistoiminta-alue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Vöyri, Mustasaari</a:t>
            </a:r>
          </a:p>
        </p:txBody>
      </p:sp>
      <p:sp>
        <p:nvSpPr>
          <p:cNvPr id="11" name="Rounded Rectangle 10"/>
          <p:cNvSpPr/>
          <p:nvPr/>
        </p:nvSpPr>
        <p:spPr>
          <a:xfrm>
            <a:off x="324196" y="2932362"/>
            <a:ext cx="2651068" cy="82886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Perusterveydenhuollon ja siihen liittyvien sosiaalipalveluiden yhteistoiminta-alue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Vaasa, Laihia</a:t>
            </a:r>
          </a:p>
        </p:txBody>
      </p:sp>
      <p:sp>
        <p:nvSpPr>
          <p:cNvPr id="13" name="Rounded Rectangle 12"/>
          <p:cNvSpPr/>
          <p:nvPr/>
        </p:nvSpPr>
        <p:spPr>
          <a:xfrm>
            <a:off x="249381" y="4718315"/>
            <a:ext cx="2103584" cy="91099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K5: Rannikko-Pohjanmaan </a:t>
            </a:r>
            <a:r>
              <a:rPr kumimoji="0" lang="fi-FI" sz="1100" b="1" i="0" u="none" strike="noStrike" kern="1200" cap="none" spc="0" normalizeH="0" baseline="0" noProof="0" err="1">
                <a:ln>
                  <a:noFill/>
                </a:ln>
                <a:solidFill>
                  <a:srgbClr val="295149"/>
                </a:solidFill>
                <a:effectLst/>
                <a:uLnTx/>
                <a:uFillTx/>
                <a:latin typeface="Arial" panose="020B0604020202020204" pitchFamily="34" charset="0"/>
                <a:ea typeface="+mn-ea"/>
                <a:cs typeface="Arial" panose="020B0604020202020204" pitchFamily="34" charset="0"/>
              </a:rPr>
              <a:t>sosiaali</a:t>
            </a:r>
            <a:r>
              <a:rPr kumimoji="0" lang="fi-FI" sz="1100" b="1"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 ja perusterveydenhuollon </a:t>
            </a:r>
            <a:r>
              <a:rPr kumimoji="0" lang="fi-FI" sz="1100" b="1" i="0" u="none" strike="noStrike" kern="1200" cap="none" spc="0" normalizeH="0" baseline="0" noProof="0" err="1">
                <a:ln>
                  <a:noFill/>
                </a:ln>
                <a:solidFill>
                  <a:srgbClr val="295149"/>
                </a:solidFill>
                <a:effectLst/>
                <a:uLnTx/>
                <a:uFillTx/>
                <a:latin typeface="Arial" panose="020B0604020202020204" pitchFamily="34" charset="0"/>
                <a:ea typeface="+mn-ea"/>
                <a:cs typeface="Arial" panose="020B0604020202020204" pitchFamily="34" charset="0"/>
              </a:rPr>
              <a:t>ky</a:t>
            </a:r>
            <a:endParaRPr kumimoji="0" lang="fi-FI" sz="1100" b="1"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Maalahti, Korsnäs, Närpiö, Kaskinen, Kristiinankaupunki</a:t>
            </a:r>
          </a:p>
        </p:txBody>
      </p:sp>
      <p:sp>
        <p:nvSpPr>
          <p:cNvPr id="14" name="Rounded Rectangle 13"/>
          <p:cNvSpPr/>
          <p:nvPr/>
        </p:nvSpPr>
        <p:spPr>
          <a:xfrm>
            <a:off x="2440824" y="4777882"/>
            <a:ext cx="2579486" cy="4804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Vaasan sairaanhoitopiiri</a:t>
            </a:r>
          </a:p>
        </p:txBody>
      </p:sp>
      <p:sp>
        <p:nvSpPr>
          <p:cNvPr id="12" name="Rounded Rectangle 11"/>
          <p:cNvSpPr/>
          <p:nvPr/>
        </p:nvSpPr>
        <p:spPr>
          <a:xfrm>
            <a:off x="2402609" y="2112403"/>
            <a:ext cx="1327958" cy="3610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Mustasaaren </a:t>
            </a:r>
            <a:r>
              <a:rPr kumimoji="0" lang="fi-FI" sz="1100" b="1"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sosiaalipalvelut</a:t>
            </a:r>
          </a:p>
        </p:txBody>
      </p:sp>
      <p:sp>
        <p:nvSpPr>
          <p:cNvPr id="16" name="Rounded Rectangle 15"/>
          <p:cNvSpPr/>
          <p:nvPr/>
        </p:nvSpPr>
        <p:spPr>
          <a:xfrm>
            <a:off x="2402609" y="2515808"/>
            <a:ext cx="1327958" cy="3393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Vöyrin </a:t>
            </a:r>
            <a:r>
              <a:rPr kumimoji="0" lang="fi-FI" sz="1100" b="1"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sosiaalipalvelut</a:t>
            </a:r>
          </a:p>
        </p:txBody>
      </p:sp>
      <p:sp>
        <p:nvSpPr>
          <p:cNvPr id="18" name="Rounded Rectangle 17"/>
          <p:cNvSpPr/>
          <p:nvPr/>
        </p:nvSpPr>
        <p:spPr>
          <a:xfrm>
            <a:off x="2905873" y="2951702"/>
            <a:ext cx="1101436" cy="3940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Perusturva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Laihia</a:t>
            </a:r>
            <a:endParaRPr kumimoji="0" lang="fi-FI" sz="1050" b="0"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endParaRPr>
          </a:p>
        </p:txBody>
      </p:sp>
      <p:sp>
        <p:nvSpPr>
          <p:cNvPr id="19" name="Rounded Rectangle 18"/>
          <p:cNvSpPr/>
          <p:nvPr/>
        </p:nvSpPr>
        <p:spPr>
          <a:xfrm>
            <a:off x="227041" y="3857666"/>
            <a:ext cx="1350586" cy="3940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Terveyskeskus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Maalahti, Korsnäs</a:t>
            </a:r>
            <a:endParaRPr kumimoji="0" lang="fi-FI" sz="1050" b="0"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endParaRPr>
          </a:p>
        </p:txBody>
      </p:sp>
      <p:sp>
        <p:nvSpPr>
          <p:cNvPr id="21" name="Rounded Rectangle 20"/>
          <p:cNvSpPr/>
          <p:nvPr/>
        </p:nvSpPr>
        <p:spPr>
          <a:xfrm>
            <a:off x="1607584" y="3861858"/>
            <a:ext cx="1305906" cy="3899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Maalahden </a:t>
            </a:r>
            <a:r>
              <a:rPr kumimoji="0" lang="fi-FI" sz="1100" b="1"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sosiaalipalvelut</a:t>
            </a:r>
          </a:p>
        </p:txBody>
      </p:sp>
      <p:sp>
        <p:nvSpPr>
          <p:cNvPr id="22" name="Rounded Rectangle 21"/>
          <p:cNvSpPr/>
          <p:nvPr/>
        </p:nvSpPr>
        <p:spPr>
          <a:xfrm>
            <a:off x="2950553" y="3857738"/>
            <a:ext cx="1329344" cy="3940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Korsnäsin </a:t>
            </a:r>
            <a:r>
              <a:rPr kumimoji="0" lang="fi-FI" sz="1100" b="1"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sosiaalipalvelut</a:t>
            </a:r>
          </a:p>
        </p:txBody>
      </p:sp>
      <p:sp>
        <p:nvSpPr>
          <p:cNvPr id="26" name="Rounded Rectangle 25"/>
          <p:cNvSpPr/>
          <p:nvPr/>
        </p:nvSpPr>
        <p:spPr>
          <a:xfrm>
            <a:off x="249381" y="4283850"/>
            <a:ext cx="1350586" cy="3899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Perusturva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Kaskinen</a:t>
            </a:r>
          </a:p>
        </p:txBody>
      </p:sp>
      <p:sp>
        <p:nvSpPr>
          <p:cNvPr id="27" name="Rounded Rectangle 26"/>
          <p:cNvSpPr/>
          <p:nvPr/>
        </p:nvSpPr>
        <p:spPr>
          <a:xfrm>
            <a:off x="3040609" y="4283850"/>
            <a:ext cx="1240215" cy="3899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Perusturva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err="1">
                <a:ln>
                  <a:noFill/>
                </a:ln>
                <a:solidFill>
                  <a:srgbClr val="295149"/>
                </a:solidFill>
                <a:effectLst/>
                <a:uLnTx/>
                <a:uFillTx/>
                <a:latin typeface="Arial" panose="020B0604020202020204" pitchFamily="34" charset="0"/>
                <a:ea typeface="+mn-ea"/>
                <a:cs typeface="Arial" panose="020B0604020202020204" pitchFamily="34" charset="0"/>
              </a:rPr>
              <a:t>Kristiinankaup</a:t>
            </a:r>
            <a:r>
              <a:rPr kumimoji="0" lang="fi-FI" sz="1100" b="0"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a:t>
            </a:r>
          </a:p>
        </p:txBody>
      </p:sp>
      <p:sp>
        <p:nvSpPr>
          <p:cNvPr id="28" name="Rounded Rectangle 27"/>
          <p:cNvSpPr/>
          <p:nvPr/>
        </p:nvSpPr>
        <p:spPr>
          <a:xfrm>
            <a:off x="1607583" y="4283850"/>
            <a:ext cx="1298289" cy="38990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Närpiön </a:t>
            </a:r>
            <a:r>
              <a:rPr kumimoji="0" lang="fi-FI" sz="1100" b="1"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sosiaalipalvelut</a:t>
            </a:r>
          </a:p>
        </p:txBody>
      </p:sp>
      <p:sp>
        <p:nvSpPr>
          <p:cNvPr id="20" name="Rounded Rectangle 19"/>
          <p:cNvSpPr/>
          <p:nvPr/>
        </p:nvSpPr>
        <p:spPr>
          <a:xfrm>
            <a:off x="249381" y="5733433"/>
            <a:ext cx="1819564" cy="87056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Pohjanmaan pelastuslaitos</a:t>
            </a:r>
          </a:p>
        </p:txBody>
      </p:sp>
      <p:sp>
        <p:nvSpPr>
          <p:cNvPr id="24" name="Rounded Rectangle 23"/>
          <p:cNvSpPr/>
          <p:nvPr/>
        </p:nvSpPr>
        <p:spPr>
          <a:xfrm>
            <a:off x="2198716" y="5733433"/>
            <a:ext cx="1819564" cy="87056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err="1">
                <a:ln>
                  <a:noFill/>
                </a:ln>
                <a:solidFill>
                  <a:srgbClr val="295149"/>
                </a:solidFill>
                <a:effectLst/>
                <a:uLnTx/>
                <a:uFillTx/>
                <a:latin typeface="Arial" panose="020B0604020202020204" pitchFamily="34" charset="0"/>
                <a:ea typeface="+mn-ea"/>
                <a:cs typeface="Arial" panose="020B0604020202020204" pitchFamily="34" charset="0"/>
              </a:rPr>
              <a:t>Keski</a:t>
            </a:r>
            <a:r>
              <a:rPr kumimoji="0" lang="fi-FI" sz="1200" b="1"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-Pohjanmaan ja Pietarsaaren </a:t>
            </a:r>
            <a:r>
              <a:rPr kumimoji="0" lang="fi-FI" sz="1200" b="1" i="0" u="none" strike="noStrike" kern="1200" cap="none" spc="0" normalizeH="0" baseline="0" noProof="0" err="1">
                <a:ln>
                  <a:noFill/>
                </a:ln>
                <a:solidFill>
                  <a:srgbClr val="295149"/>
                </a:solidFill>
                <a:effectLst/>
                <a:uLnTx/>
                <a:uFillTx/>
                <a:latin typeface="Arial" panose="020B0604020202020204" pitchFamily="34" charset="0"/>
                <a:ea typeface="+mn-ea"/>
                <a:cs typeface="Arial" panose="020B0604020202020204" pitchFamily="34" charset="0"/>
              </a:rPr>
              <a:t>suedun</a:t>
            </a:r>
            <a:r>
              <a:rPr kumimoji="0" lang="fi-FI" sz="1200" b="1"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 pelastuslaitos</a:t>
            </a:r>
          </a:p>
        </p:txBody>
      </p:sp>
      <p:sp>
        <p:nvSpPr>
          <p:cNvPr id="25" name="Rounded Rectangle 24"/>
          <p:cNvSpPr/>
          <p:nvPr/>
        </p:nvSpPr>
        <p:spPr>
          <a:xfrm>
            <a:off x="4091248" y="5389078"/>
            <a:ext cx="1030546" cy="4804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err="1">
                <a:ln>
                  <a:noFill/>
                </a:ln>
                <a:solidFill>
                  <a:srgbClr val="295149"/>
                </a:solidFill>
                <a:effectLst/>
                <a:uLnTx/>
                <a:uFillTx/>
                <a:latin typeface="Arial" panose="020B0604020202020204" pitchFamily="34" charset="0"/>
                <a:ea typeface="+mn-ea"/>
                <a:cs typeface="Arial" panose="020B0604020202020204" pitchFamily="34" charset="0"/>
              </a:rPr>
              <a:t>Eskoo</a:t>
            </a:r>
            <a:endParaRPr kumimoji="0" lang="fi-FI" sz="1600" b="1"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endParaRPr>
          </a:p>
        </p:txBody>
      </p:sp>
      <p:sp>
        <p:nvSpPr>
          <p:cNvPr id="29" name="Rounded Rectangle 28"/>
          <p:cNvSpPr/>
          <p:nvPr/>
        </p:nvSpPr>
        <p:spPr>
          <a:xfrm>
            <a:off x="4091248" y="5952785"/>
            <a:ext cx="1145770" cy="4804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err="1">
                <a:ln>
                  <a:noFill/>
                </a:ln>
                <a:solidFill>
                  <a:srgbClr val="295149"/>
                </a:solidFill>
                <a:effectLst/>
                <a:uLnTx/>
                <a:uFillTx/>
                <a:latin typeface="Arial" panose="020B0604020202020204" pitchFamily="34" charset="0"/>
                <a:ea typeface="+mn-ea"/>
                <a:cs typeface="Arial" panose="020B0604020202020204" pitchFamily="34" charset="0"/>
              </a:rPr>
              <a:t>Kårkulla</a:t>
            </a:r>
            <a:endParaRPr kumimoji="0" lang="fi-FI" sz="1600" b="1"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endParaRPr>
          </a:p>
        </p:txBody>
      </p:sp>
      <p:sp>
        <p:nvSpPr>
          <p:cNvPr id="30" name="Rounded Rectangle 29"/>
          <p:cNvSpPr/>
          <p:nvPr/>
        </p:nvSpPr>
        <p:spPr>
          <a:xfrm>
            <a:off x="7869238" y="652095"/>
            <a:ext cx="1849698" cy="87056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Pohjanmaan pelastuslaitos</a:t>
            </a:r>
          </a:p>
        </p:txBody>
      </p:sp>
      <p:sp>
        <p:nvSpPr>
          <p:cNvPr id="31" name="Rounded Rectangle 30"/>
          <p:cNvSpPr/>
          <p:nvPr/>
        </p:nvSpPr>
        <p:spPr>
          <a:xfrm>
            <a:off x="9805278" y="805200"/>
            <a:ext cx="1818272" cy="87056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err="1">
                <a:ln>
                  <a:noFill/>
                </a:ln>
                <a:solidFill>
                  <a:srgbClr val="295149"/>
                </a:solidFill>
                <a:effectLst/>
                <a:uLnTx/>
                <a:uFillTx/>
                <a:latin typeface="Arial" panose="020B0604020202020204" pitchFamily="34" charset="0"/>
                <a:ea typeface="+mn-ea"/>
                <a:cs typeface="Arial" panose="020B0604020202020204" pitchFamily="34" charset="0"/>
              </a:rPr>
              <a:t>Keski</a:t>
            </a:r>
            <a:r>
              <a:rPr kumimoji="0" lang="fi-FI" sz="1200" b="1"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-Pohjanmaan ja Pietarsaaren seudun pelastuslaitos</a:t>
            </a:r>
          </a:p>
        </p:txBody>
      </p:sp>
      <p:sp>
        <p:nvSpPr>
          <p:cNvPr id="32" name="Rounded Rectangle 31"/>
          <p:cNvSpPr/>
          <p:nvPr/>
        </p:nvSpPr>
        <p:spPr>
          <a:xfrm>
            <a:off x="9477492" y="1855640"/>
            <a:ext cx="1030546" cy="4804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err="1">
                <a:ln>
                  <a:noFill/>
                </a:ln>
                <a:solidFill>
                  <a:srgbClr val="295149"/>
                </a:solidFill>
                <a:effectLst/>
                <a:uLnTx/>
                <a:uFillTx/>
                <a:latin typeface="Arial" panose="020B0604020202020204" pitchFamily="34" charset="0"/>
                <a:ea typeface="+mn-ea"/>
                <a:cs typeface="Arial" panose="020B0604020202020204" pitchFamily="34" charset="0"/>
              </a:rPr>
              <a:t>Eskoo</a:t>
            </a:r>
            <a:endParaRPr kumimoji="0" lang="fi-FI" sz="1600" b="1"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endParaRPr>
          </a:p>
        </p:txBody>
      </p:sp>
      <p:sp>
        <p:nvSpPr>
          <p:cNvPr id="33" name="Rounded Rectangle 32"/>
          <p:cNvSpPr/>
          <p:nvPr/>
        </p:nvSpPr>
        <p:spPr>
          <a:xfrm>
            <a:off x="10670797" y="1836084"/>
            <a:ext cx="1075439" cy="4804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err="1">
                <a:ln>
                  <a:noFill/>
                </a:ln>
                <a:solidFill>
                  <a:srgbClr val="295149"/>
                </a:solidFill>
                <a:effectLst/>
                <a:uLnTx/>
                <a:uFillTx/>
                <a:latin typeface="Arial" panose="020B0604020202020204" pitchFamily="34" charset="0"/>
                <a:ea typeface="+mn-ea"/>
                <a:cs typeface="Arial" panose="020B0604020202020204" pitchFamily="34" charset="0"/>
              </a:rPr>
              <a:t>Kårkulla</a:t>
            </a:r>
            <a:endParaRPr kumimoji="0" lang="fi-FI" sz="1600" b="1"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endParaRPr>
          </a:p>
        </p:txBody>
      </p:sp>
      <p:sp>
        <p:nvSpPr>
          <p:cNvPr id="5" name="Oval 4"/>
          <p:cNvSpPr/>
          <p:nvPr/>
        </p:nvSpPr>
        <p:spPr>
          <a:xfrm>
            <a:off x="7532485" y="4121918"/>
            <a:ext cx="2704406" cy="253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err="1">
                <a:ln>
                  <a:noFill/>
                </a:ln>
                <a:solidFill>
                  <a:srgbClr val="213A8F"/>
                </a:solidFill>
                <a:effectLst/>
                <a:uLnTx/>
                <a:uFillTx/>
                <a:latin typeface="Arial" panose="020B0604020202020204" pitchFamily="34" charset="0"/>
                <a:ea typeface="+mn-ea"/>
                <a:cs typeface="Arial" panose="020B0604020202020204" pitchFamily="34" charset="0"/>
              </a:rPr>
              <a:t>Österbottens</a:t>
            </a:r>
            <a:r>
              <a:rPr kumimoji="0" lang="fi-FI" sz="1600" b="1"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rPr>
              <a:t> </a:t>
            </a:r>
            <a:r>
              <a:rPr kumimoji="0" lang="fi-FI" sz="1600" b="1" i="0" u="none" strike="noStrike" kern="1200" cap="none" spc="0" normalizeH="0" baseline="0" noProof="0" err="1">
                <a:ln>
                  <a:noFill/>
                </a:ln>
                <a:solidFill>
                  <a:srgbClr val="213A8F"/>
                </a:solidFill>
                <a:effectLst/>
                <a:uLnTx/>
                <a:uFillTx/>
                <a:latin typeface="Arial" panose="020B0604020202020204" pitchFamily="34" charset="0"/>
                <a:ea typeface="+mn-ea"/>
                <a:cs typeface="Arial" panose="020B0604020202020204" pitchFamily="34" charset="0"/>
              </a:rPr>
              <a:t>välfärdsområde</a:t>
            </a:r>
            <a:endParaRPr kumimoji="0" lang="fi-FI" sz="1600" b="1"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1"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rPr>
              <a:t>Pohjanmaan hyvinvointialue</a:t>
            </a:r>
          </a:p>
        </p:txBody>
      </p:sp>
      <p:sp>
        <p:nvSpPr>
          <p:cNvPr id="35" name="Rounded Rectangle 34"/>
          <p:cNvSpPr/>
          <p:nvPr/>
        </p:nvSpPr>
        <p:spPr>
          <a:xfrm>
            <a:off x="8068844" y="1832075"/>
            <a:ext cx="1328922" cy="39409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Korsnäsin </a:t>
            </a:r>
            <a:r>
              <a:rPr kumimoji="0" lang="fi-FI" sz="1100" b="1"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sosiaalipalvelut</a:t>
            </a:r>
          </a:p>
        </p:txBody>
      </p:sp>
      <p:sp>
        <p:nvSpPr>
          <p:cNvPr id="36" name="Rectangle 35"/>
          <p:cNvSpPr/>
          <p:nvPr/>
        </p:nvSpPr>
        <p:spPr>
          <a:xfrm>
            <a:off x="6345380" y="3502185"/>
            <a:ext cx="4834978" cy="461665"/>
          </a:xfrm>
          <a:prstGeom prst="rect">
            <a:avLst/>
          </a:prstGeom>
          <a:ln>
            <a:noFill/>
          </a:ln>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Hyvinvointialueen palvelut 2023</a:t>
            </a:r>
          </a:p>
        </p:txBody>
      </p:sp>
      <p:sp>
        <p:nvSpPr>
          <p:cNvPr id="34" name="Oval 33"/>
          <p:cNvSpPr/>
          <p:nvPr/>
        </p:nvSpPr>
        <p:spPr>
          <a:xfrm>
            <a:off x="4846583" y="706117"/>
            <a:ext cx="2704406" cy="253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err="1">
                <a:ln>
                  <a:noFill/>
                </a:ln>
                <a:solidFill>
                  <a:srgbClr val="213A8F"/>
                </a:solidFill>
                <a:effectLst/>
                <a:uLnTx/>
                <a:uFillTx/>
                <a:latin typeface="Arial" panose="020B0604020202020204" pitchFamily="34" charset="0"/>
                <a:ea typeface="+mn-ea"/>
                <a:cs typeface="Arial" panose="020B0604020202020204" pitchFamily="34" charset="0"/>
              </a:rPr>
              <a:t>Österbottens</a:t>
            </a:r>
            <a:r>
              <a:rPr kumimoji="0" lang="fi-FI" sz="1600" b="1"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rPr>
              <a:t> </a:t>
            </a:r>
            <a:r>
              <a:rPr kumimoji="0" lang="fi-FI" sz="1600" b="1" i="0" u="none" strike="noStrike" kern="1200" cap="none" spc="0" normalizeH="0" baseline="0" noProof="0" err="1">
                <a:ln>
                  <a:noFill/>
                </a:ln>
                <a:solidFill>
                  <a:srgbClr val="213A8F"/>
                </a:solidFill>
                <a:effectLst/>
                <a:uLnTx/>
                <a:uFillTx/>
                <a:latin typeface="Arial" panose="020B0604020202020204" pitchFamily="34" charset="0"/>
                <a:ea typeface="+mn-ea"/>
                <a:cs typeface="Arial" panose="020B0604020202020204" pitchFamily="34" charset="0"/>
              </a:rPr>
              <a:t>välfärdsområde</a:t>
            </a:r>
            <a:endParaRPr kumimoji="0" lang="fi-FI" sz="1600" b="1"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1"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rPr>
              <a:t>Pohjanmaan hyvinvointialue</a:t>
            </a:r>
          </a:p>
        </p:txBody>
      </p:sp>
      <p:sp>
        <p:nvSpPr>
          <p:cNvPr id="42" name="Right Arrow 41"/>
          <p:cNvSpPr/>
          <p:nvPr/>
        </p:nvSpPr>
        <p:spPr>
          <a:xfrm rot="21086944">
            <a:off x="3846084" y="1474805"/>
            <a:ext cx="712473" cy="38936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4" name="Right Arrow 43"/>
          <p:cNvSpPr/>
          <p:nvPr/>
        </p:nvSpPr>
        <p:spPr>
          <a:xfrm rot="5400000">
            <a:off x="8406632" y="2927631"/>
            <a:ext cx="712473" cy="389360"/>
          </a:xfrm>
          <a:prstGeom prst="rightArrow">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8" name="Rounded Rectangle 37"/>
          <p:cNvSpPr/>
          <p:nvPr/>
        </p:nvSpPr>
        <p:spPr>
          <a:xfrm>
            <a:off x="2444519" y="1331009"/>
            <a:ext cx="1327958" cy="7051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Kruunupyyn </a:t>
            </a:r>
            <a:r>
              <a:rPr kumimoji="0" lang="fi-FI" sz="1100" b="0" i="0" u="none" strike="noStrike" kern="1200" cap="none" spc="0" normalizeH="0" baseline="0" noProof="0" err="1">
                <a:ln>
                  <a:noFill/>
                </a:ln>
                <a:solidFill>
                  <a:srgbClr val="295149"/>
                </a:solidFill>
                <a:effectLst/>
                <a:uLnTx/>
                <a:uFillTx/>
                <a:latin typeface="Arial" panose="020B0604020202020204" pitchFamily="34" charset="0"/>
                <a:ea typeface="+mn-ea"/>
                <a:cs typeface="Arial" panose="020B0604020202020204" pitchFamily="34" charset="0"/>
              </a:rPr>
              <a:t>sosiaali</a:t>
            </a:r>
            <a:r>
              <a:rPr kumimoji="0" lang="fi-FI" sz="1100" b="0"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 ja terveyspalvelut (Soite)</a:t>
            </a:r>
            <a:endParaRPr kumimoji="0" lang="fi-FI" sz="1100" b="1"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endParaRPr>
          </a:p>
        </p:txBody>
      </p:sp>
      <p:sp>
        <p:nvSpPr>
          <p:cNvPr id="39" name="Rounded Rectangle 38"/>
          <p:cNvSpPr/>
          <p:nvPr/>
        </p:nvSpPr>
        <p:spPr>
          <a:xfrm>
            <a:off x="10295592" y="2369239"/>
            <a:ext cx="1327958" cy="7051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100" b="0"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Kruunupyyn </a:t>
            </a:r>
            <a:r>
              <a:rPr kumimoji="0" lang="fi-FI" sz="1100" b="0" i="0" u="none" strike="noStrike" kern="1200" cap="none" spc="0" normalizeH="0" baseline="0" noProof="0" err="1">
                <a:ln>
                  <a:noFill/>
                </a:ln>
                <a:solidFill>
                  <a:srgbClr val="295149"/>
                </a:solidFill>
                <a:effectLst/>
                <a:uLnTx/>
                <a:uFillTx/>
                <a:latin typeface="Arial" panose="020B0604020202020204" pitchFamily="34" charset="0"/>
                <a:ea typeface="+mn-ea"/>
                <a:cs typeface="Arial" panose="020B0604020202020204" pitchFamily="34" charset="0"/>
              </a:rPr>
              <a:t>sosiaali</a:t>
            </a:r>
            <a:r>
              <a:rPr kumimoji="0" lang="fi-FI" sz="1100" b="0"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rPr>
              <a:t>- ja terveyspalvelut (Soite)</a:t>
            </a:r>
            <a:endParaRPr kumimoji="0" lang="fi-FI" sz="1100" b="1" i="0" u="none" strike="noStrike" kern="1200" cap="none" spc="0" normalizeH="0" baseline="0" noProof="0">
              <a:ln>
                <a:noFill/>
              </a:ln>
              <a:solidFill>
                <a:srgbClr val="29514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8987228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82186" y="145584"/>
            <a:ext cx="5575814" cy="938634"/>
          </a:xfrm>
        </p:spPr>
        <p:txBody>
          <a:bodyPr>
            <a:noAutofit/>
          </a:bodyPr>
          <a:lstStyle/>
          <a:p>
            <a:br>
              <a:rPr lang="sv-SE" sz="2800">
                <a:solidFill>
                  <a:schemeClr val="accent6"/>
                </a:solidFill>
              </a:rPr>
            </a:br>
            <a:r>
              <a:rPr lang="sv-SE" sz="2800" err="1">
                <a:solidFill>
                  <a:schemeClr val="accent6"/>
                </a:solidFill>
              </a:rPr>
              <a:t>Tavoitteet</a:t>
            </a:r>
            <a:r>
              <a:rPr lang="sv-SE" sz="2800">
                <a:solidFill>
                  <a:schemeClr val="accent6"/>
                </a:solidFill>
              </a:rPr>
              <a:t> ja </a:t>
            </a:r>
            <a:r>
              <a:rPr lang="sv-SE" sz="2800" err="1">
                <a:solidFill>
                  <a:schemeClr val="accent6"/>
                </a:solidFill>
              </a:rPr>
              <a:t>mittarit</a:t>
            </a:r>
            <a:r>
              <a:rPr lang="sv-SE" sz="2800">
                <a:solidFill>
                  <a:schemeClr val="accent6"/>
                </a:solidFill>
              </a:rPr>
              <a:t>: </a:t>
            </a:r>
            <a:r>
              <a:rPr lang="sv-SE" sz="2800">
                <a:solidFill>
                  <a:schemeClr val="accent6"/>
                </a:solidFill>
                <a:hlinkClick r:id="rId2"/>
              </a:rPr>
              <a:t>prosessit</a:t>
            </a:r>
            <a:endParaRPr lang="sv-FI">
              <a:solidFill>
                <a:schemeClr val="accent6"/>
              </a:solidFill>
            </a:endParaRPr>
          </a:p>
        </p:txBody>
      </p:sp>
      <p:graphicFrame>
        <p:nvGraphicFramePr>
          <p:cNvPr id="7" name="Tabell 6"/>
          <p:cNvGraphicFramePr>
            <a:graphicFrameLocks noGrp="1"/>
          </p:cNvGraphicFramePr>
          <p:nvPr/>
        </p:nvGraphicFramePr>
        <p:xfrm>
          <a:off x="1366983" y="1587683"/>
          <a:ext cx="10418616" cy="4859174"/>
        </p:xfrm>
        <a:graphic>
          <a:graphicData uri="http://schemas.openxmlformats.org/drawingml/2006/table">
            <a:tbl>
              <a:tblPr>
                <a:tableStyleId>{5C22544A-7EE6-4342-B048-85BDC9FD1C3A}</a:tableStyleId>
              </a:tblPr>
              <a:tblGrid>
                <a:gridCol w="7244258">
                  <a:extLst>
                    <a:ext uri="{9D8B030D-6E8A-4147-A177-3AD203B41FA5}">
                      <a16:colId xmlns:a16="http://schemas.microsoft.com/office/drawing/2014/main" val="2070683319"/>
                    </a:ext>
                  </a:extLst>
                </a:gridCol>
                <a:gridCol w="1290034">
                  <a:extLst>
                    <a:ext uri="{9D8B030D-6E8A-4147-A177-3AD203B41FA5}">
                      <a16:colId xmlns:a16="http://schemas.microsoft.com/office/drawing/2014/main" val="3785415253"/>
                    </a:ext>
                  </a:extLst>
                </a:gridCol>
                <a:gridCol w="639947">
                  <a:extLst>
                    <a:ext uri="{9D8B030D-6E8A-4147-A177-3AD203B41FA5}">
                      <a16:colId xmlns:a16="http://schemas.microsoft.com/office/drawing/2014/main" val="1079239186"/>
                    </a:ext>
                  </a:extLst>
                </a:gridCol>
                <a:gridCol w="1244377">
                  <a:extLst>
                    <a:ext uri="{9D8B030D-6E8A-4147-A177-3AD203B41FA5}">
                      <a16:colId xmlns:a16="http://schemas.microsoft.com/office/drawing/2014/main" val="3666524314"/>
                    </a:ext>
                  </a:extLst>
                </a:gridCol>
              </a:tblGrid>
              <a:tr h="454194">
                <a:tc>
                  <a:txBody>
                    <a:bodyPr/>
                    <a:lstStyle/>
                    <a:p>
                      <a:pPr algn="l" fontAlgn="ctr"/>
                      <a:endParaRPr lang="sv-FI" sz="1050" b="1" i="0" u="none" strike="noStrike">
                        <a:solidFill>
                          <a:srgbClr val="000000"/>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sv-SE" sz="1400" b="1" i="0" u="none" strike="noStrike" err="1">
                          <a:solidFill>
                            <a:schemeClr val="accent6"/>
                          </a:solidFill>
                          <a:effectLst/>
                          <a:latin typeface="Calibri"/>
                        </a:rPr>
                        <a:t>Tavoite</a:t>
                      </a:r>
                      <a:r>
                        <a:rPr lang="sv-SE" sz="1400" b="1" i="0" u="none" strike="noStrike" baseline="0">
                          <a:solidFill>
                            <a:schemeClr val="accent6"/>
                          </a:solidFill>
                          <a:effectLst/>
                          <a:latin typeface="Calibri"/>
                        </a:rPr>
                        <a:t> 2025</a:t>
                      </a:r>
                      <a:endParaRPr lang="sv-FI" sz="1400" b="1" i="0" u="none" strike="noStrike">
                        <a:solidFill>
                          <a:schemeClr val="accent6"/>
                        </a:solidFill>
                        <a:effectLst/>
                        <a:latin typeface="Calibri"/>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sv-FI" sz="1200" b="1" u="none" strike="noStrike" err="1">
                          <a:solidFill>
                            <a:schemeClr val="accent6"/>
                          </a:solidFill>
                          <a:effectLst/>
                        </a:rPr>
                        <a:t>Koko</a:t>
                      </a:r>
                      <a:r>
                        <a:rPr lang="sv-FI" sz="1200" b="1" u="none" strike="noStrike">
                          <a:solidFill>
                            <a:schemeClr val="accent6"/>
                          </a:solidFill>
                          <a:effectLst/>
                        </a:rPr>
                        <a:t> </a:t>
                      </a:r>
                      <a:r>
                        <a:rPr lang="sv-FI" sz="1200" b="1" u="none" strike="noStrike" err="1">
                          <a:solidFill>
                            <a:schemeClr val="accent6"/>
                          </a:solidFill>
                          <a:effectLst/>
                        </a:rPr>
                        <a:t>maa</a:t>
                      </a:r>
                      <a:endParaRPr lang="sv-FI" sz="1200" b="1" i="0" u="none" strike="noStrike">
                        <a:solidFill>
                          <a:schemeClr val="accent6"/>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sv-FI" sz="1200" b="1" u="none" strike="noStrike">
                          <a:solidFill>
                            <a:schemeClr val="accent6"/>
                          </a:solidFill>
                          <a:effectLst/>
                        </a:rPr>
                        <a:t>Pohjanmaan </a:t>
                      </a:r>
                      <a:r>
                        <a:rPr lang="sv-FI" sz="1200" b="1" u="none" strike="noStrike" err="1">
                          <a:solidFill>
                            <a:schemeClr val="accent6"/>
                          </a:solidFill>
                          <a:effectLst/>
                        </a:rPr>
                        <a:t>hya</a:t>
                      </a:r>
                      <a:endParaRPr lang="sv-FI" sz="1200" b="1" i="0" u="none" strike="noStrike">
                        <a:solidFill>
                          <a:schemeClr val="accent6"/>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05269057"/>
                  </a:ext>
                </a:extLst>
              </a:tr>
              <a:tr h="548188">
                <a:tc>
                  <a:txBody>
                    <a:bodyPr/>
                    <a:lstStyle/>
                    <a:p>
                      <a:pPr algn="l" fontAlgn="ctr"/>
                      <a:r>
                        <a:rPr lang="sv-FI" sz="1600" b="0" u="none" strike="noStrike">
                          <a:solidFill>
                            <a:schemeClr val="accent6"/>
                          </a:solidFill>
                          <a:effectLst/>
                        </a:rPr>
                        <a:t>Lastenneuvolan 4-vuotiaiden </a:t>
                      </a:r>
                      <a:r>
                        <a:rPr lang="sv-FI" sz="1600" b="0" u="none" strike="noStrike" err="1">
                          <a:solidFill>
                            <a:schemeClr val="accent6"/>
                          </a:solidFill>
                          <a:effectLst/>
                        </a:rPr>
                        <a:t>terveystarkastuksista</a:t>
                      </a:r>
                      <a:r>
                        <a:rPr lang="sv-FI" sz="1600" b="0" u="none" strike="noStrike">
                          <a:solidFill>
                            <a:schemeClr val="accent6"/>
                          </a:solidFill>
                          <a:effectLst/>
                        </a:rPr>
                        <a:t> </a:t>
                      </a:r>
                      <a:r>
                        <a:rPr lang="sv-FI" sz="1600" b="0" u="none" strike="noStrike" err="1">
                          <a:solidFill>
                            <a:schemeClr val="accent6"/>
                          </a:solidFill>
                          <a:effectLst/>
                        </a:rPr>
                        <a:t>poisjäävien</a:t>
                      </a:r>
                      <a:r>
                        <a:rPr lang="sv-FI" sz="1600" b="0" u="none" strike="noStrike">
                          <a:solidFill>
                            <a:schemeClr val="accent6"/>
                          </a:solidFill>
                          <a:effectLst/>
                        </a:rPr>
                        <a:t> </a:t>
                      </a:r>
                      <a:r>
                        <a:rPr lang="sv-FI" sz="1600" b="0" u="none" strike="noStrike" err="1">
                          <a:solidFill>
                            <a:schemeClr val="accent6"/>
                          </a:solidFill>
                          <a:effectLst/>
                        </a:rPr>
                        <a:t>tuen</a:t>
                      </a:r>
                      <a:r>
                        <a:rPr lang="sv-FI" sz="1600" b="0" u="none" strike="noStrike">
                          <a:solidFill>
                            <a:schemeClr val="accent6"/>
                          </a:solidFill>
                          <a:effectLst/>
                        </a:rPr>
                        <a:t> </a:t>
                      </a:r>
                      <a:r>
                        <a:rPr lang="sv-FI" sz="1600" b="0" u="none" strike="noStrike" err="1">
                          <a:solidFill>
                            <a:schemeClr val="accent6"/>
                          </a:solidFill>
                          <a:effectLst/>
                        </a:rPr>
                        <a:t>tarpeen</a:t>
                      </a:r>
                      <a:r>
                        <a:rPr lang="sv-FI" sz="1600" b="0" u="none" strike="noStrike">
                          <a:solidFill>
                            <a:schemeClr val="accent6"/>
                          </a:solidFill>
                          <a:effectLst/>
                        </a:rPr>
                        <a:t> </a:t>
                      </a:r>
                      <a:r>
                        <a:rPr lang="sv-FI" sz="1600" b="0" u="none" strike="noStrike" err="1">
                          <a:solidFill>
                            <a:schemeClr val="accent6"/>
                          </a:solidFill>
                          <a:effectLst/>
                        </a:rPr>
                        <a:t>selvittäminen</a:t>
                      </a:r>
                      <a:endParaRPr lang="sv-FI" sz="1600" b="0" u="none" strike="noStrike">
                        <a:solidFill>
                          <a:schemeClr val="accent6"/>
                        </a:solidFill>
                        <a:effectLs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400" b="0" i="0" u="none" strike="noStrike" err="1">
                          <a:solidFill>
                            <a:schemeClr val="accent6"/>
                          </a:solidFill>
                          <a:effectLst/>
                          <a:latin typeface="+mn-lt"/>
                        </a:rPr>
                        <a:t>Nousee</a:t>
                      </a:r>
                      <a:endParaRPr lang="sv-FI" sz="1400" b="0" i="0" u="none" strike="noStrike">
                        <a:solidFill>
                          <a:schemeClr val="accent6"/>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600" b="1" i="0" u="none" strike="noStrike">
                          <a:solidFill>
                            <a:schemeClr val="accent6"/>
                          </a:solidFill>
                          <a:effectLst/>
                          <a:latin typeface="+mn-lt"/>
                        </a:rPr>
                        <a:t>-</a:t>
                      </a:r>
                      <a:endParaRPr lang="sv-FI" sz="1600" b="1" i="0" u="none" strike="noStrike">
                        <a:solidFill>
                          <a:schemeClr val="accent6"/>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600" b="1" i="0" u="none" strike="noStrike">
                          <a:solidFill>
                            <a:schemeClr val="accent6"/>
                          </a:solidFill>
                          <a:effectLst/>
                          <a:latin typeface="+mn-lt"/>
                        </a:rPr>
                        <a:t>-</a:t>
                      </a:r>
                      <a:endParaRPr lang="sv-FI" sz="1600" b="1" i="0" u="none" strike="noStrike">
                        <a:solidFill>
                          <a:schemeClr val="accent6"/>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09675052"/>
                  </a:ext>
                </a:extLst>
              </a:tr>
              <a:tr h="366832">
                <a:tc>
                  <a:txBody>
                    <a:bodyPr/>
                    <a:lstStyle/>
                    <a:p>
                      <a:pPr algn="l" fontAlgn="ctr"/>
                      <a:r>
                        <a:rPr lang="sv-FI" sz="1600" b="0" u="none" strike="noStrike" err="1">
                          <a:solidFill>
                            <a:schemeClr val="accent6"/>
                          </a:solidFill>
                          <a:effectLst/>
                        </a:rPr>
                        <a:t>Kouluterveydenhuollon</a:t>
                      </a:r>
                      <a:r>
                        <a:rPr lang="sv-FI" sz="1600" b="0" u="none" strike="noStrike">
                          <a:solidFill>
                            <a:schemeClr val="accent6"/>
                          </a:solidFill>
                          <a:effectLst/>
                        </a:rPr>
                        <a:t> 8.-luokkalaisten </a:t>
                      </a:r>
                      <a:r>
                        <a:rPr lang="sv-FI" sz="1600" b="0" u="none" strike="noStrike" err="1">
                          <a:solidFill>
                            <a:schemeClr val="accent6"/>
                          </a:solidFill>
                          <a:effectLst/>
                        </a:rPr>
                        <a:t>terveystarkastuksista</a:t>
                      </a:r>
                      <a:r>
                        <a:rPr lang="sv-FI" sz="1600" b="0" u="none" strike="noStrike">
                          <a:solidFill>
                            <a:schemeClr val="accent6"/>
                          </a:solidFill>
                          <a:effectLst/>
                        </a:rPr>
                        <a:t> </a:t>
                      </a:r>
                      <a:r>
                        <a:rPr lang="sv-FI" sz="1600" b="0" u="none" strike="noStrike" err="1">
                          <a:solidFill>
                            <a:schemeClr val="accent6"/>
                          </a:solidFill>
                          <a:effectLst/>
                        </a:rPr>
                        <a:t>poisjäävien</a:t>
                      </a:r>
                      <a:r>
                        <a:rPr lang="sv-FI" sz="1600" b="0" u="none" strike="noStrike">
                          <a:solidFill>
                            <a:schemeClr val="accent6"/>
                          </a:solidFill>
                          <a:effectLst/>
                        </a:rPr>
                        <a:t> </a:t>
                      </a:r>
                      <a:r>
                        <a:rPr lang="sv-FI" sz="1600" b="0" u="none" strike="noStrike" err="1">
                          <a:solidFill>
                            <a:schemeClr val="accent6"/>
                          </a:solidFill>
                          <a:effectLst/>
                        </a:rPr>
                        <a:t>tuen</a:t>
                      </a:r>
                      <a:r>
                        <a:rPr lang="sv-FI" sz="1600" b="0" u="none" strike="noStrike">
                          <a:solidFill>
                            <a:schemeClr val="accent6"/>
                          </a:solidFill>
                          <a:effectLst/>
                        </a:rPr>
                        <a:t> </a:t>
                      </a:r>
                      <a:r>
                        <a:rPr lang="sv-FI" sz="1600" b="0" u="none" strike="noStrike" err="1">
                          <a:solidFill>
                            <a:schemeClr val="accent6"/>
                          </a:solidFill>
                          <a:effectLst/>
                        </a:rPr>
                        <a:t>tarpeen</a:t>
                      </a:r>
                      <a:r>
                        <a:rPr lang="sv-FI" sz="1600" b="0" u="none" strike="noStrike">
                          <a:solidFill>
                            <a:schemeClr val="accent6"/>
                          </a:solidFill>
                          <a:effectLst/>
                        </a:rPr>
                        <a:t> </a:t>
                      </a:r>
                      <a:r>
                        <a:rPr lang="sv-FI" sz="1600" b="0" u="none" strike="noStrike" err="1">
                          <a:solidFill>
                            <a:schemeClr val="accent6"/>
                          </a:solidFill>
                          <a:effectLst/>
                        </a:rPr>
                        <a:t>selvittäminen</a:t>
                      </a:r>
                      <a:endParaRPr lang="sv-FI" sz="1600" b="0" u="none" strike="noStrike">
                        <a:solidFill>
                          <a:schemeClr val="accent6"/>
                        </a:solidFill>
                        <a:effectLs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sv-SE" sz="1400" b="0" i="0" u="none" strike="noStrike" err="1">
                          <a:solidFill>
                            <a:schemeClr val="accent6"/>
                          </a:solidFill>
                          <a:effectLst/>
                          <a:latin typeface="+mn-lt"/>
                        </a:rPr>
                        <a:t>Nousee</a:t>
                      </a:r>
                      <a:endParaRPr lang="sv-FI" sz="1400" b="0" i="0" u="none" strike="noStrike">
                        <a:solidFill>
                          <a:schemeClr val="accent6"/>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600" b="1" i="0" u="none" strike="noStrike">
                          <a:solidFill>
                            <a:schemeClr val="accent6"/>
                          </a:solidFill>
                          <a:effectLst/>
                          <a:latin typeface="+mn-lt"/>
                        </a:rPr>
                        <a:t>-</a:t>
                      </a:r>
                      <a:endParaRPr lang="sv-FI" sz="1600" b="1" i="0" u="none" strike="noStrike">
                        <a:solidFill>
                          <a:schemeClr val="accent6"/>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sv-SE" sz="1600" b="1" i="0" u="none" strike="noStrike">
                          <a:solidFill>
                            <a:schemeClr val="accent6"/>
                          </a:solidFill>
                          <a:effectLst/>
                          <a:latin typeface="+mn-lt"/>
                        </a:rPr>
                        <a:t>-</a:t>
                      </a:r>
                      <a:endParaRPr lang="sv-FI" sz="1600" b="1" i="0" u="none" strike="noStrike">
                        <a:solidFill>
                          <a:schemeClr val="accent6"/>
                        </a:solidFill>
                        <a:effectLst/>
                        <a:latin typeface="+mn-lt"/>
                      </a:endParaRP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57291667"/>
                  </a:ext>
                </a:extLst>
              </a:tr>
              <a:tr h="247647">
                <a:tc>
                  <a:txBody>
                    <a:bodyPr/>
                    <a:lstStyle/>
                    <a:p>
                      <a:pPr algn="l" fontAlgn="ctr"/>
                      <a:r>
                        <a:rPr lang="sv-FI" sz="1600" b="0" u="none" strike="noStrike" err="1">
                          <a:solidFill>
                            <a:schemeClr val="accent6"/>
                          </a:solidFill>
                          <a:effectLst/>
                        </a:rPr>
                        <a:t>Koulukuraattorin</a:t>
                      </a:r>
                      <a:r>
                        <a:rPr lang="sv-FI" sz="1600" b="0" u="none" strike="noStrike">
                          <a:solidFill>
                            <a:schemeClr val="accent6"/>
                          </a:solidFill>
                          <a:effectLst/>
                        </a:rPr>
                        <a:t> </a:t>
                      </a:r>
                      <a:r>
                        <a:rPr lang="sv-FI" sz="1600" b="0" u="none" strike="noStrike" err="1">
                          <a:solidFill>
                            <a:schemeClr val="accent6"/>
                          </a:solidFill>
                          <a:effectLst/>
                        </a:rPr>
                        <a:t>työpanoksen</a:t>
                      </a:r>
                      <a:r>
                        <a:rPr lang="sv-FI" sz="1600" b="0" u="none" strike="noStrike">
                          <a:solidFill>
                            <a:schemeClr val="accent6"/>
                          </a:solidFill>
                          <a:effectLst/>
                        </a:rPr>
                        <a:t> </a:t>
                      </a:r>
                      <a:r>
                        <a:rPr lang="sv-FI" sz="1600" b="0" u="none" strike="noStrike" err="1">
                          <a:solidFill>
                            <a:schemeClr val="accent6"/>
                          </a:solidFill>
                          <a:effectLst/>
                        </a:rPr>
                        <a:t>määrä</a:t>
                      </a:r>
                      <a:r>
                        <a:rPr lang="sv-FI" sz="1600" b="0" u="none" strike="noStrike">
                          <a:solidFill>
                            <a:schemeClr val="accent6"/>
                          </a:solidFill>
                          <a:effectLst/>
                        </a:rPr>
                        <a:t> </a:t>
                      </a:r>
                      <a:r>
                        <a:rPr lang="sv-FI" sz="1600" b="0" u="none" strike="noStrike" err="1">
                          <a:solidFill>
                            <a:schemeClr val="accent6"/>
                          </a:solidFill>
                          <a:effectLst/>
                        </a:rPr>
                        <a:t>viikossa</a:t>
                      </a:r>
                      <a:r>
                        <a:rPr lang="sv-FI" sz="1600" b="0" u="none" strike="noStrike">
                          <a:solidFill>
                            <a:schemeClr val="accent6"/>
                          </a:solidFill>
                          <a:effectLst/>
                        </a:rPr>
                        <a:t> </a:t>
                      </a:r>
                      <a:r>
                        <a:rPr lang="sv-FI" sz="1600" b="0" u="none" strike="noStrike" err="1">
                          <a:solidFill>
                            <a:schemeClr val="accent6"/>
                          </a:solidFill>
                          <a:effectLst/>
                        </a:rPr>
                        <a:t>jaettuna</a:t>
                      </a:r>
                      <a:r>
                        <a:rPr lang="sv-FI" sz="1600" b="0" u="none" strike="noStrike">
                          <a:solidFill>
                            <a:schemeClr val="accent6"/>
                          </a:solidFill>
                          <a:effectLst/>
                        </a:rPr>
                        <a:t> 100 </a:t>
                      </a:r>
                      <a:r>
                        <a:rPr lang="sv-FI" sz="1600" b="0" u="none" strike="noStrike" err="1">
                          <a:solidFill>
                            <a:schemeClr val="accent6"/>
                          </a:solidFill>
                          <a:effectLst/>
                        </a:rPr>
                        <a:t>oppilaalla</a:t>
                      </a:r>
                      <a:r>
                        <a:rPr lang="sv-FI" sz="1600" b="0" u="none" strike="noStrike">
                          <a:solidFill>
                            <a:schemeClr val="accent6"/>
                          </a:solidFill>
                          <a:effectLst/>
                        </a:rPr>
                        <a:t> (2019)</a:t>
                      </a:r>
                      <a:endParaRPr lang="sv-FI" sz="1600" b="0" i="0" u="none" strike="noStrike">
                        <a:solidFill>
                          <a:schemeClr val="accent6"/>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sv-SE" sz="1400" b="0" i="0" u="none" strike="noStrike" err="1">
                          <a:solidFill>
                            <a:schemeClr val="accent6"/>
                          </a:solidFill>
                          <a:effectLst/>
                          <a:latin typeface="+mn-lt"/>
                        </a:rPr>
                        <a:t>Lakisääteinen</a:t>
                      </a:r>
                      <a:r>
                        <a:rPr lang="sv-SE" sz="1400" b="0" i="0" u="none" strike="noStrike" baseline="0">
                          <a:solidFill>
                            <a:schemeClr val="accent6"/>
                          </a:solidFill>
                          <a:effectLst/>
                          <a:latin typeface="+mn-lt"/>
                        </a:rPr>
                        <a:t> </a:t>
                      </a:r>
                      <a:r>
                        <a:rPr lang="sv-SE" sz="1400" b="0" i="0" u="none" strike="noStrike" baseline="0" err="1">
                          <a:solidFill>
                            <a:schemeClr val="accent6"/>
                          </a:solidFill>
                          <a:effectLst/>
                          <a:latin typeface="+mn-lt"/>
                        </a:rPr>
                        <a:t>henkilöstö-mitoitus</a:t>
                      </a:r>
                      <a:endParaRPr lang="sv-FI" sz="1400" b="0" i="0" u="none" strike="noStrike">
                        <a:solidFill>
                          <a:schemeClr val="accent6"/>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sv-FI" sz="1600" b="0" u="none" strike="noStrike">
                          <a:solidFill>
                            <a:schemeClr val="accent6"/>
                          </a:solidFill>
                          <a:effectLst/>
                          <a:latin typeface="+mn-lt"/>
                        </a:rPr>
                        <a:t>76</a:t>
                      </a:r>
                      <a:endParaRPr lang="sv-FI" sz="1600" b="0" i="0" u="none" strike="noStrike">
                        <a:solidFill>
                          <a:schemeClr val="accent6"/>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sv-FI" sz="1600" b="0" u="none" strike="noStrike">
                          <a:solidFill>
                            <a:schemeClr val="accent6"/>
                          </a:solidFill>
                          <a:effectLst/>
                          <a:latin typeface="+mn-lt"/>
                        </a:rPr>
                        <a:t>81</a:t>
                      </a:r>
                      <a:endParaRPr lang="sv-FI" sz="1600" b="0" i="0" u="none" strike="noStrike">
                        <a:solidFill>
                          <a:schemeClr val="accent6"/>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9390298"/>
                  </a:ext>
                </a:extLst>
              </a:tr>
              <a:tr h="247647">
                <a:tc>
                  <a:txBody>
                    <a:bodyPr/>
                    <a:lstStyle/>
                    <a:p>
                      <a:pPr algn="l" fontAlgn="ctr"/>
                      <a:r>
                        <a:rPr lang="sv-FI" sz="1600" b="0" u="none" strike="noStrike" err="1">
                          <a:solidFill>
                            <a:schemeClr val="accent6"/>
                          </a:solidFill>
                          <a:effectLst/>
                        </a:rPr>
                        <a:t>Koulupsykologin</a:t>
                      </a:r>
                      <a:r>
                        <a:rPr lang="sv-FI" sz="1600" b="0" u="none" strike="noStrike">
                          <a:solidFill>
                            <a:schemeClr val="accent6"/>
                          </a:solidFill>
                          <a:effectLst/>
                        </a:rPr>
                        <a:t> </a:t>
                      </a:r>
                      <a:r>
                        <a:rPr lang="sv-FI" sz="1600" b="0" u="none" strike="noStrike" err="1">
                          <a:solidFill>
                            <a:schemeClr val="accent6"/>
                          </a:solidFill>
                          <a:effectLst/>
                        </a:rPr>
                        <a:t>työpanoksen</a:t>
                      </a:r>
                      <a:r>
                        <a:rPr lang="sv-FI" sz="1600" b="0" u="none" strike="noStrike">
                          <a:solidFill>
                            <a:schemeClr val="accent6"/>
                          </a:solidFill>
                          <a:effectLst/>
                        </a:rPr>
                        <a:t> </a:t>
                      </a:r>
                      <a:r>
                        <a:rPr lang="sv-FI" sz="1600" b="0" u="none" strike="noStrike" err="1">
                          <a:solidFill>
                            <a:schemeClr val="accent6"/>
                          </a:solidFill>
                          <a:effectLst/>
                        </a:rPr>
                        <a:t>määrä</a:t>
                      </a:r>
                      <a:r>
                        <a:rPr lang="sv-FI" sz="1600" b="0" u="none" strike="noStrike">
                          <a:solidFill>
                            <a:schemeClr val="accent6"/>
                          </a:solidFill>
                          <a:effectLst/>
                        </a:rPr>
                        <a:t> </a:t>
                      </a:r>
                      <a:r>
                        <a:rPr lang="sv-FI" sz="1600" b="0" u="none" strike="noStrike" err="1">
                          <a:solidFill>
                            <a:schemeClr val="accent6"/>
                          </a:solidFill>
                          <a:effectLst/>
                        </a:rPr>
                        <a:t>viikossa</a:t>
                      </a:r>
                      <a:r>
                        <a:rPr lang="sv-FI" sz="1600" b="0" u="none" strike="noStrike">
                          <a:solidFill>
                            <a:schemeClr val="accent6"/>
                          </a:solidFill>
                          <a:effectLst/>
                        </a:rPr>
                        <a:t> </a:t>
                      </a:r>
                      <a:r>
                        <a:rPr lang="sv-FI" sz="1600" b="0" u="none" strike="noStrike" err="1">
                          <a:solidFill>
                            <a:schemeClr val="accent6"/>
                          </a:solidFill>
                          <a:effectLst/>
                        </a:rPr>
                        <a:t>jaettuna</a:t>
                      </a:r>
                      <a:r>
                        <a:rPr lang="sv-FI" sz="1600" b="0" u="none" strike="noStrike">
                          <a:solidFill>
                            <a:schemeClr val="accent6"/>
                          </a:solidFill>
                          <a:effectLst/>
                        </a:rPr>
                        <a:t> 100 </a:t>
                      </a:r>
                      <a:r>
                        <a:rPr lang="sv-FI" sz="1600" b="0" u="none" strike="noStrike" err="1">
                          <a:solidFill>
                            <a:schemeClr val="accent6"/>
                          </a:solidFill>
                          <a:effectLst/>
                        </a:rPr>
                        <a:t>oppilaalla</a:t>
                      </a:r>
                      <a:r>
                        <a:rPr lang="sv-FI" sz="1600" b="0" u="none" strike="noStrike">
                          <a:solidFill>
                            <a:schemeClr val="accent6"/>
                          </a:solidFill>
                          <a:effectLst/>
                        </a:rPr>
                        <a:t> (2019)</a:t>
                      </a:r>
                      <a:endParaRPr lang="sv-FI" sz="1600" b="0" i="0" u="none" strike="noStrike">
                        <a:solidFill>
                          <a:schemeClr val="accent6"/>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sv-SE" sz="1400" b="0" i="0" u="none" strike="noStrike" err="1">
                          <a:solidFill>
                            <a:schemeClr val="accent6"/>
                          </a:solidFill>
                          <a:effectLst/>
                          <a:latin typeface="+mn-lt"/>
                        </a:rPr>
                        <a:t>Lakisääteinen</a:t>
                      </a:r>
                      <a:r>
                        <a:rPr lang="sv-SE" sz="1400" b="0" i="0" u="none" strike="noStrike" baseline="0">
                          <a:solidFill>
                            <a:schemeClr val="accent6"/>
                          </a:solidFill>
                          <a:effectLst/>
                          <a:latin typeface="+mn-lt"/>
                        </a:rPr>
                        <a:t> </a:t>
                      </a:r>
                      <a:r>
                        <a:rPr lang="sv-SE" sz="1400" b="0" i="0" u="none" strike="noStrike" baseline="0" err="1">
                          <a:solidFill>
                            <a:schemeClr val="accent6"/>
                          </a:solidFill>
                          <a:effectLst/>
                          <a:latin typeface="+mn-lt"/>
                        </a:rPr>
                        <a:t>henkilöstö-mitoitus</a:t>
                      </a:r>
                      <a:endParaRPr lang="sv-FI" sz="1400" b="0" i="0" u="none" strike="noStrike">
                        <a:solidFill>
                          <a:schemeClr val="accent6"/>
                        </a:solidFill>
                        <a:effectLst/>
                        <a:latin typeface="+mn-lt"/>
                      </a:endParaRPr>
                    </a:p>
                    <a:p>
                      <a:pPr algn="l" fontAlgn="ctr"/>
                      <a:endParaRPr lang="sv-FI" sz="1400" b="0" i="0" u="none" strike="noStrike">
                        <a:solidFill>
                          <a:schemeClr val="accent6"/>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sv-FI" sz="1600" b="0" u="none" strike="noStrike">
                          <a:solidFill>
                            <a:schemeClr val="accent6"/>
                          </a:solidFill>
                          <a:effectLst/>
                          <a:latin typeface="+mn-lt"/>
                        </a:rPr>
                        <a:t>49</a:t>
                      </a:r>
                      <a:endParaRPr lang="sv-FI" sz="1600" b="0" i="0" u="none" strike="noStrike">
                        <a:solidFill>
                          <a:schemeClr val="accent6"/>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sv-FI" sz="1600" b="0" u="none" strike="noStrike">
                          <a:solidFill>
                            <a:schemeClr val="accent6"/>
                          </a:solidFill>
                          <a:effectLst/>
                          <a:latin typeface="+mn-lt"/>
                        </a:rPr>
                        <a:t>33</a:t>
                      </a:r>
                      <a:endParaRPr lang="sv-FI" sz="1600" b="0" i="0" u="none" strike="noStrike">
                        <a:solidFill>
                          <a:schemeClr val="accent6"/>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8239158"/>
                  </a:ext>
                </a:extLst>
              </a:tr>
              <a:tr h="366832">
                <a:tc>
                  <a:txBody>
                    <a:bodyPr/>
                    <a:lstStyle/>
                    <a:p>
                      <a:pPr algn="l" fontAlgn="ctr"/>
                      <a:r>
                        <a:rPr lang="sv-FI" sz="1600" b="0" u="none" strike="noStrike">
                          <a:solidFill>
                            <a:schemeClr val="accent6"/>
                          </a:solidFill>
                          <a:effectLst/>
                        </a:rPr>
                        <a:t>Lasten </a:t>
                      </a:r>
                      <a:r>
                        <a:rPr lang="sv-FI" sz="1600" b="0" u="none" strike="noStrike" err="1">
                          <a:solidFill>
                            <a:schemeClr val="accent6"/>
                          </a:solidFill>
                          <a:effectLst/>
                        </a:rPr>
                        <a:t>tuhkarokko-vihurirokko-sikotauti</a:t>
                      </a:r>
                      <a:r>
                        <a:rPr lang="sv-FI" sz="1600" b="0" u="none" strike="noStrike">
                          <a:solidFill>
                            <a:schemeClr val="accent6"/>
                          </a:solidFill>
                          <a:effectLst/>
                        </a:rPr>
                        <a:t> (MPR) -</a:t>
                      </a:r>
                      <a:r>
                        <a:rPr lang="sv-FI" sz="1600" b="0" u="none" strike="noStrike" err="1">
                          <a:solidFill>
                            <a:schemeClr val="accent6"/>
                          </a:solidFill>
                          <a:effectLst/>
                        </a:rPr>
                        <a:t>rokotuskattavuus</a:t>
                      </a:r>
                      <a:endParaRPr lang="sv-FI" sz="1600" b="0" u="none" strike="noStrike">
                        <a:solidFill>
                          <a:schemeClr val="accent6"/>
                        </a:solidFill>
                        <a:effectLs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sv-SE" sz="1400" b="0" i="0" u="none" strike="noStrike" err="1">
                          <a:solidFill>
                            <a:schemeClr val="accent6"/>
                          </a:solidFill>
                          <a:effectLst/>
                          <a:latin typeface="+mn-lt"/>
                        </a:rPr>
                        <a:t>Nousee</a:t>
                      </a:r>
                      <a:endParaRPr lang="sv-FI" sz="1400" b="0" i="0" u="none" strike="noStrike">
                        <a:solidFill>
                          <a:schemeClr val="accent6"/>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sv-SE" sz="1600" b="0" i="0" u="none" strike="noStrike">
                          <a:solidFill>
                            <a:schemeClr val="accent6"/>
                          </a:solidFill>
                          <a:effectLst/>
                          <a:latin typeface="+mn-lt"/>
                        </a:rPr>
                        <a:t>93,2</a:t>
                      </a:r>
                      <a:endParaRPr lang="sv-FI" sz="1600" b="0" i="0" u="none" strike="noStrike">
                        <a:solidFill>
                          <a:schemeClr val="accent6"/>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sv-SE" sz="1600" b="0" i="0" u="none" strike="noStrike">
                          <a:solidFill>
                            <a:schemeClr val="accent6"/>
                          </a:solidFill>
                          <a:effectLst/>
                          <a:latin typeface="+mn-lt"/>
                        </a:rPr>
                        <a:t>92,0</a:t>
                      </a:r>
                      <a:endParaRPr lang="sv-FI" sz="1600" b="0" i="0" u="none" strike="noStrike">
                        <a:solidFill>
                          <a:schemeClr val="accent6"/>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5419416"/>
                  </a:ext>
                </a:extLst>
              </a:tr>
              <a:tr h="247647">
                <a:tc>
                  <a:txBody>
                    <a:bodyPr/>
                    <a:lstStyle/>
                    <a:p>
                      <a:pPr algn="l" fontAlgn="ctr"/>
                      <a:r>
                        <a:rPr lang="sv-FI" sz="1600" b="0" u="none" strike="noStrike" err="1">
                          <a:solidFill>
                            <a:schemeClr val="accent6"/>
                          </a:solidFill>
                          <a:effectLst/>
                        </a:rPr>
                        <a:t>Alkoholinkäytön</a:t>
                      </a:r>
                      <a:r>
                        <a:rPr lang="sv-FI" sz="1600" b="0" u="none" strike="noStrike">
                          <a:solidFill>
                            <a:schemeClr val="accent6"/>
                          </a:solidFill>
                          <a:effectLst/>
                        </a:rPr>
                        <a:t> mini-intervention </a:t>
                      </a:r>
                      <a:r>
                        <a:rPr lang="sv-FI" sz="1600" b="0" u="none" strike="noStrike" err="1">
                          <a:solidFill>
                            <a:schemeClr val="accent6"/>
                          </a:solidFill>
                          <a:effectLst/>
                        </a:rPr>
                        <a:t>toteutuminen</a:t>
                      </a:r>
                      <a:r>
                        <a:rPr lang="sv-FI" sz="1600" b="0" u="none" strike="noStrike">
                          <a:solidFill>
                            <a:schemeClr val="accent6"/>
                          </a:solidFill>
                          <a:effectLst/>
                        </a:rPr>
                        <a:t>, </a:t>
                      </a:r>
                      <a:r>
                        <a:rPr lang="sv-FI" sz="1600" b="0" u="none" strike="noStrike" err="1">
                          <a:solidFill>
                            <a:schemeClr val="accent6"/>
                          </a:solidFill>
                          <a:effectLst/>
                        </a:rPr>
                        <a:t>kun</a:t>
                      </a:r>
                      <a:r>
                        <a:rPr lang="sv-FI" sz="1600" b="0" u="none" strike="noStrike">
                          <a:solidFill>
                            <a:schemeClr val="accent6"/>
                          </a:solidFill>
                          <a:effectLst/>
                        </a:rPr>
                        <a:t> </a:t>
                      </a:r>
                      <a:r>
                        <a:rPr lang="sv-FI" sz="1600" b="0" u="none" strike="noStrike" err="1">
                          <a:solidFill>
                            <a:schemeClr val="accent6"/>
                          </a:solidFill>
                          <a:effectLst/>
                        </a:rPr>
                        <a:t>juomiseen</a:t>
                      </a:r>
                      <a:r>
                        <a:rPr lang="sv-FI" sz="1600" b="0" u="none" strike="noStrike">
                          <a:solidFill>
                            <a:schemeClr val="accent6"/>
                          </a:solidFill>
                          <a:effectLst/>
                        </a:rPr>
                        <a:t> </a:t>
                      </a:r>
                      <a:r>
                        <a:rPr lang="sv-FI" sz="1600" b="0" u="none" strike="noStrike" err="1">
                          <a:solidFill>
                            <a:schemeClr val="accent6"/>
                          </a:solidFill>
                          <a:effectLst/>
                        </a:rPr>
                        <a:t>liittyy</a:t>
                      </a:r>
                      <a:r>
                        <a:rPr lang="sv-FI" sz="1600" b="0" u="none" strike="noStrike">
                          <a:solidFill>
                            <a:schemeClr val="accent6"/>
                          </a:solidFill>
                          <a:effectLst/>
                        </a:rPr>
                        <a:t> </a:t>
                      </a:r>
                      <a:r>
                        <a:rPr lang="sv-FI" sz="1600" b="0" u="none" strike="noStrike" err="1">
                          <a:solidFill>
                            <a:schemeClr val="accent6"/>
                          </a:solidFill>
                          <a:effectLst/>
                        </a:rPr>
                        <a:t>haitta</a:t>
                      </a:r>
                      <a:r>
                        <a:rPr lang="sv-FI" sz="1600" b="0" u="none" strike="noStrike">
                          <a:solidFill>
                            <a:schemeClr val="accent6"/>
                          </a:solidFill>
                          <a:effectLst/>
                        </a:rPr>
                        <a:t> tai </a:t>
                      </a:r>
                      <a:r>
                        <a:rPr lang="sv-FI" sz="1600" b="0" u="none" strike="noStrike" err="1">
                          <a:solidFill>
                            <a:schemeClr val="accent6"/>
                          </a:solidFill>
                          <a:effectLst/>
                        </a:rPr>
                        <a:t>haittariski</a:t>
                      </a:r>
                      <a:endParaRPr lang="sv-FI" sz="1600" b="0" i="0" u="none" strike="noStrike">
                        <a:solidFill>
                          <a:schemeClr val="accent6"/>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sv-SE" sz="1400" b="0" i="0" u="none" strike="noStrike" err="1">
                          <a:solidFill>
                            <a:schemeClr val="accent6"/>
                          </a:solidFill>
                          <a:effectLst/>
                          <a:latin typeface="+mn-lt"/>
                        </a:rPr>
                        <a:t>Nousee</a:t>
                      </a:r>
                      <a:endParaRPr lang="sv-FI" sz="1400" b="0" i="0" u="none" strike="noStrike">
                        <a:solidFill>
                          <a:schemeClr val="accent6"/>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sv-SE" sz="1600" b="1" i="0" u="none" strike="noStrike">
                          <a:solidFill>
                            <a:schemeClr val="accent6"/>
                          </a:solidFill>
                          <a:effectLst/>
                          <a:latin typeface="+mn-lt"/>
                        </a:rPr>
                        <a:t>-</a:t>
                      </a:r>
                      <a:endParaRPr lang="sv-FI" sz="1600" b="1" i="0" u="none" strike="noStrike">
                        <a:solidFill>
                          <a:schemeClr val="accent6"/>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sv-SE" sz="1600" b="1" i="0" u="none" strike="noStrike">
                          <a:solidFill>
                            <a:schemeClr val="accent6"/>
                          </a:solidFill>
                          <a:effectLst/>
                          <a:latin typeface="+mn-lt"/>
                        </a:rPr>
                        <a:t>-</a:t>
                      </a:r>
                      <a:endParaRPr lang="sv-FI" sz="1600" b="1" i="0" u="none" strike="noStrike">
                        <a:solidFill>
                          <a:schemeClr val="accent6"/>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30613715"/>
                  </a:ext>
                </a:extLst>
              </a:tr>
              <a:tr h="247647">
                <a:tc>
                  <a:txBody>
                    <a:bodyPr/>
                    <a:lstStyle/>
                    <a:p>
                      <a:pPr algn="l" fontAlgn="ctr"/>
                      <a:r>
                        <a:rPr lang="sv-FI" sz="1600" b="0" u="none" strike="noStrike" err="1">
                          <a:solidFill>
                            <a:schemeClr val="accent6"/>
                          </a:solidFill>
                          <a:effectLst/>
                        </a:rPr>
                        <a:t>Elintapaneuvonnan</a:t>
                      </a:r>
                      <a:r>
                        <a:rPr lang="sv-FI" sz="1600" b="0" u="none" strike="noStrike">
                          <a:solidFill>
                            <a:schemeClr val="accent6"/>
                          </a:solidFill>
                          <a:effectLst/>
                        </a:rPr>
                        <a:t> </a:t>
                      </a:r>
                      <a:r>
                        <a:rPr lang="sv-FI" sz="1600" b="0" u="none" strike="noStrike" err="1">
                          <a:solidFill>
                            <a:schemeClr val="accent6"/>
                          </a:solidFill>
                          <a:effectLst/>
                        </a:rPr>
                        <a:t>toteutuminen</a:t>
                      </a:r>
                      <a:r>
                        <a:rPr lang="sv-FI" sz="1600" b="0" u="none" strike="noStrike">
                          <a:solidFill>
                            <a:schemeClr val="accent6"/>
                          </a:solidFill>
                          <a:effectLst/>
                        </a:rPr>
                        <a:t> </a:t>
                      </a:r>
                      <a:r>
                        <a:rPr lang="sv-FI" sz="1600" b="0" u="none" strike="noStrike" err="1">
                          <a:solidFill>
                            <a:schemeClr val="accent6"/>
                          </a:solidFill>
                          <a:effectLst/>
                        </a:rPr>
                        <a:t>tyypin</a:t>
                      </a:r>
                      <a:r>
                        <a:rPr lang="sv-FI" sz="1600" b="0" u="none" strike="noStrike">
                          <a:solidFill>
                            <a:schemeClr val="accent6"/>
                          </a:solidFill>
                          <a:effectLst/>
                        </a:rPr>
                        <a:t> 2 </a:t>
                      </a:r>
                      <a:r>
                        <a:rPr lang="sv-FI" sz="1600" b="0" u="none" strike="noStrike" err="1">
                          <a:solidFill>
                            <a:schemeClr val="accent6"/>
                          </a:solidFill>
                          <a:effectLst/>
                        </a:rPr>
                        <a:t>diabetesriskissä</a:t>
                      </a:r>
                      <a:r>
                        <a:rPr lang="sv-FI" sz="1600" b="0" u="none" strike="noStrike">
                          <a:solidFill>
                            <a:schemeClr val="accent6"/>
                          </a:solidFill>
                          <a:effectLst/>
                        </a:rPr>
                        <a:t> </a:t>
                      </a:r>
                      <a:r>
                        <a:rPr lang="sv-FI" sz="1600" b="0" u="none" strike="noStrike" err="1">
                          <a:solidFill>
                            <a:schemeClr val="accent6"/>
                          </a:solidFill>
                          <a:effectLst/>
                        </a:rPr>
                        <a:t>oleville</a:t>
                      </a:r>
                      <a:r>
                        <a:rPr lang="sv-FI" sz="1600" b="0" u="none" strike="noStrike">
                          <a:solidFill>
                            <a:schemeClr val="accent6"/>
                          </a:solidFill>
                          <a:effectLst/>
                        </a:rPr>
                        <a:t> </a:t>
                      </a:r>
                      <a:r>
                        <a:rPr lang="sv-FI" sz="1600" b="0" u="none" strike="noStrike" err="1">
                          <a:solidFill>
                            <a:schemeClr val="accent6"/>
                          </a:solidFill>
                          <a:effectLst/>
                        </a:rPr>
                        <a:t>Käypä</a:t>
                      </a:r>
                      <a:r>
                        <a:rPr lang="sv-FI" sz="1600" b="0" u="none" strike="noStrike">
                          <a:solidFill>
                            <a:schemeClr val="accent6"/>
                          </a:solidFill>
                          <a:effectLst/>
                        </a:rPr>
                        <a:t> </a:t>
                      </a:r>
                      <a:r>
                        <a:rPr lang="sv-FI" sz="1600" b="0" u="none" strike="noStrike" err="1">
                          <a:solidFill>
                            <a:schemeClr val="accent6"/>
                          </a:solidFill>
                          <a:effectLst/>
                        </a:rPr>
                        <a:t>hoito</a:t>
                      </a:r>
                      <a:r>
                        <a:rPr lang="sv-FI" sz="1600" b="0" u="none" strike="noStrike">
                          <a:solidFill>
                            <a:schemeClr val="accent6"/>
                          </a:solidFill>
                          <a:effectLst/>
                        </a:rPr>
                        <a:t> -</a:t>
                      </a:r>
                      <a:r>
                        <a:rPr lang="sv-FI" sz="1600" b="0" u="none" strike="noStrike" err="1">
                          <a:solidFill>
                            <a:schemeClr val="accent6"/>
                          </a:solidFill>
                          <a:effectLst/>
                        </a:rPr>
                        <a:t>suosituksen</a:t>
                      </a:r>
                      <a:r>
                        <a:rPr lang="sv-FI" sz="1600" b="0" u="none" strike="noStrike">
                          <a:solidFill>
                            <a:schemeClr val="accent6"/>
                          </a:solidFill>
                          <a:effectLst/>
                        </a:rPr>
                        <a:t> </a:t>
                      </a:r>
                      <a:r>
                        <a:rPr lang="sv-FI" sz="1600" b="0" u="none" strike="noStrike" err="1">
                          <a:solidFill>
                            <a:schemeClr val="accent6"/>
                          </a:solidFill>
                          <a:effectLst/>
                        </a:rPr>
                        <a:t>mukaisesti</a:t>
                      </a:r>
                      <a:endParaRPr lang="sv-FI" sz="1600" b="0" i="0" u="none" strike="noStrike">
                        <a:solidFill>
                          <a:schemeClr val="accent6"/>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sv-SE" sz="1400" b="0" i="0" u="none" strike="noStrike" err="1">
                          <a:solidFill>
                            <a:schemeClr val="accent6"/>
                          </a:solidFill>
                          <a:effectLst/>
                          <a:latin typeface="+mn-lt"/>
                        </a:rPr>
                        <a:t>Nousee</a:t>
                      </a:r>
                      <a:endParaRPr lang="sv-FI" sz="1400" b="0" i="0" u="none" strike="noStrike">
                        <a:solidFill>
                          <a:schemeClr val="accent6"/>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sv-SE" sz="1600" b="1" i="0" u="none" strike="noStrike">
                          <a:solidFill>
                            <a:schemeClr val="accent6"/>
                          </a:solidFill>
                          <a:effectLst/>
                          <a:latin typeface="+mn-lt"/>
                        </a:rPr>
                        <a:t>-</a:t>
                      </a:r>
                      <a:endParaRPr lang="sv-FI" sz="1600" b="1" i="0" u="none" strike="noStrike">
                        <a:solidFill>
                          <a:schemeClr val="accent6"/>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sv-SE" sz="1600" b="1" i="0" u="none" strike="noStrike">
                          <a:solidFill>
                            <a:schemeClr val="accent6"/>
                          </a:solidFill>
                          <a:effectLst/>
                          <a:latin typeface="+mn-lt"/>
                        </a:rPr>
                        <a:t>-</a:t>
                      </a:r>
                      <a:endParaRPr lang="sv-FI" sz="1600" b="1" i="0" u="none" strike="noStrike">
                        <a:solidFill>
                          <a:schemeClr val="accent6"/>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1055039"/>
                  </a:ext>
                </a:extLst>
              </a:tr>
              <a:tr h="247647">
                <a:tc>
                  <a:txBody>
                    <a:bodyPr/>
                    <a:lstStyle/>
                    <a:p>
                      <a:pPr algn="l" fontAlgn="ctr"/>
                      <a:r>
                        <a:rPr lang="sv-FI" sz="1600" b="0" u="none" strike="noStrike" err="1">
                          <a:solidFill>
                            <a:schemeClr val="accent6"/>
                          </a:solidFill>
                          <a:effectLst/>
                        </a:rPr>
                        <a:t>Työttömien</a:t>
                      </a:r>
                      <a:r>
                        <a:rPr lang="sv-FI" sz="1600" b="0" u="none" strike="noStrike">
                          <a:solidFill>
                            <a:schemeClr val="accent6"/>
                          </a:solidFill>
                          <a:effectLst/>
                        </a:rPr>
                        <a:t> </a:t>
                      </a:r>
                      <a:r>
                        <a:rPr lang="sv-FI" sz="1600" b="0" u="none" strike="noStrike" err="1">
                          <a:solidFill>
                            <a:schemeClr val="accent6"/>
                          </a:solidFill>
                          <a:effectLst/>
                        </a:rPr>
                        <a:t>toteutuneiden</a:t>
                      </a:r>
                      <a:r>
                        <a:rPr lang="sv-FI" sz="1600" b="0" u="none" strike="noStrike">
                          <a:solidFill>
                            <a:schemeClr val="accent6"/>
                          </a:solidFill>
                          <a:effectLst/>
                        </a:rPr>
                        <a:t> </a:t>
                      </a:r>
                      <a:r>
                        <a:rPr lang="sv-FI" sz="1600" b="0" u="none" strike="noStrike" err="1">
                          <a:solidFill>
                            <a:schemeClr val="accent6"/>
                          </a:solidFill>
                          <a:effectLst/>
                        </a:rPr>
                        <a:t>terveystarkastusten</a:t>
                      </a:r>
                      <a:r>
                        <a:rPr lang="sv-FI" sz="1600" b="0" u="none" strike="noStrike">
                          <a:solidFill>
                            <a:schemeClr val="accent6"/>
                          </a:solidFill>
                          <a:effectLst/>
                        </a:rPr>
                        <a:t> 1krt/v </a:t>
                      </a:r>
                      <a:r>
                        <a:rPr lang="sv-FI" sz="1600" b="0" u="none" strike="noStrike" err="1">
                          <a:solidFill>
                            <a:schemeClr val="accent6"/>
                          </a:solidFill>
                          <a:effectLst/>
                        </a:rPr>
                        <a:t>osuus</a:t>
                      </a:r>
                      <a:r>
                        <a:rPr lang="sv-FI" sz="1600" b="0" u="none" strike="noStrike">
                          <a:solidFill>
                            <a:schemeClr val="accent6"/>
                          </a:solidFill>
                          <a:effectLst/>
                        </a:rPr>
                        <a:t> </a:t>
                      </a:r>
                      <a:r>
                        <a:rPr lang="sv-FI" sz="1600" b="0" u="none" strike="noStrike" err="1">
                          <a:solidFill>
                            <a:schemeClr val="accent6"/>
                          </a:solidFill>
                          <a:effectLst/>
                        </a:rPr>
                        <a:t>suhteessa</a:t>
                      </a:r>
                      <a:r>
                        <a:rPr lang="sv-FI" sz="1600" b="0" u="none" strike="noStrike">
                          <a:solidFill>
                            <a:schemeClr val="accent6"/>
                          </a:solidFill>
                          <a:effectLst/>
                        </a:rPr>
                        <a:t> </a:t>
                      </a:r>
                      <a:r>
                        <a:rPr lang="sv-FI" sz="1600" b="0" u="none" strike="noStrike" err="1">
                          <a:solidFill>
                            <a:schemeClr val="accent6"/>
                          </a:solidFill>
                          <a:effectLst/>
                        </a:rPr>
                        <a:t>työttömien</a:t>
                      </a:r>
                      <a:r>
                        <a:rPr lang="sv-FI" sz="1600" b="0" u="none" strike="noStrike">
                          <a:solidFill>
                            <a:schemeClr val="accent6"/>
                          </a:solidFill>
                          <a:effectLst/>
                        </a:rPr>
                        <a:t> </a:t>
                      </a:r>
                      <a:r>
                        <a:rPr lang="sv-FI" sz="1600" b="0" u="none" strike="noStrike" err="1">
                          <a:solidFill>
                            <a:schemeClr val="accent6"/>
                          </a:solidFill>
                          <a:effectLst/>
                        </a:rPr>
                        <a:t>kokonaismäärään</a:t>
                      </a:r>
                      <a:endParaRPr lang="sv-FI" sz="1600" b="0" i="0" u="none" strike="noStrike">
                        <a:solidFill>
                          <a:schemeClr val="accent6"/>
                        </a:solidFill>
                        <a:effectLst/>
                        <a:latin typeface="Calibri" panose="020F0502020204030204" pitchFamily="34" charset="0"/>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sv-SE" sz="1400" b="0" i="0" u="none" strike="noStrike" err="1">
                          <a:solidFill>
                            <a:schemeClr val="accent6"/>
                          </a:solidFill>
                          <a:effectLst/>
                          <a:latin typeface="+mn-lt"/>
                        </a:rPr>
                        <a:t>Nousee</a:t>
                      </a:r>
                      <a:endParaRPr lang="sv-FI" sz="1400" b="0" i="0" u="none" strike="noStrike">
                        <a:solidFill>
                          <a:schemeClr val="accent6"/>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sv-SE" sz="1600" b="0" i="0" u="none" strike="noStrike">
                          <a:solidFill>
                            <a:schemeClr val="accent6"/>
                          </a:solidFill>
                          <a:effectLst/>
                          <a:latin typeface="+mn-lt"/>
                        </a:rPr>
                        <a:t>2,7</a:t>
                      </a:r>
                      <a:endParaRPr lang="sv-FI" sz="1600" b="0" i="0" u="none" strike="noStrike">
                        <a:solidFill>
                          <a:schemeClr val="accent6"/>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ctr"/>
                      <a:r>
                        <a:rPr lang="sv-SE" sz="1600" b="0" i="0" u="none" strike="noStrike">
                          <a:solidFill>
                            <a:schemeClr val="accent6"/>
                          </a:solidFill>
                          <a:effectLst/>
                          <a:latin typeface="+mn-lt"/>
                        </a:rPr>
                        <a:t>1,4</a:t>
                      </a:r>
                      <a:endParaRPr lang="sv-FI" sz="1600" b="0" i="0" u="none" strike="noStrike">
                        <a:solidFill>
                          <a:schemeClr val="accent6"/>
                        </a:solidFill>
                        <a:effectLst/>
                        <a:latin typeface="+mn-lt"/>
                      </a:endParaRP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81504106"/>
                  </a:ext>
                </a:extLst>
              </a:tr>
            </a:tbl>
          </a:graphicData>
        </a:graphic>
      </p:graphicFrame>
      <p:sp>
        <p:nvSpPr>
          <p:cNvPr id="5" name="textruta 4"/>
          <p:cNvSpPr txBox="1"/>
          <p:nvPr/>
        </p:nvSpPr>
        <p:spPr>
          <a:xfrm>
            <a:off x="8100555" y="372093"/>
            <a:ext cx="44849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err="1">
                <a:ln>
                  <a:noFill/>
                </a:ln>
                <a:solidFill>
                  <a:srgbClr val="213A8F"/>
                </a:solidFill>
                <a:effectLst/>
                <a:uLnTx/>
                <a:uFillTx/>
                <a:latin typeface="Arial" panose="020B0604020202020204"/>
                <a:ea typeface="+mn-ea"/>
                <a:cs typeface="+mn-cs"/>
              </a:rPr>
              <a:t>Täydennetään</a:t>
            </a:r>
            <a:r>
              <a:rPr kumimoji="0" lang="sv-SE" sz="1800" b="0" i="1" u="none" strike="noStrike" kern="1200" cap="none" spc="0" normalizeH="0" baseline="0" noProof="0">
                <a:ln>
                  <a:noFill/>
                </a:ln>
                <a:solidFill>
                  <a:srgbClr val="213A8F"/>
                </a:solidFill>
                <a:effectLst/>
                <a:uLnTx/>
                <a:uFillTx/>
                <a:latin typeface="Arial" panose="020B0604020202020204"/>
                <a:ea typeface="+mn-ea"/>
                <a:cs typeface="+mn-cs"/>
              </a:rPr>
              <a:t>, </a:t>
            </a:r>
            <a:r>
              <a:rPr kumimoji="0" lang="sv-SE" sz="1800" b="0" i="1" u="none" strike="noStrike" kern="1200" cap="none" spc="0" normalizeH="0" baseline="0" noProof="0" err="1">
                <a:ln>
                  <a:noFill/>
                </a:ln>
                <a:solidFill>
                  <a:srgbClr val="213A8F"/>
                </a:solidFill>
                <a:effectLst/>
                <a:uLnTx/>
                <a:uFillTx/>
                <a:latin typeface="Arial" panose="020B0604020202020204"/>
                <a:ea typeface="+mn-ea"/>
                <a:cs typeface="+mn-cs"/>
              </a:rPr>
              <a:t>kun</a:t>
            </a:r>
            <a:r>
              <a:rPr kumimoji="0" lang="sv-SE" sz="1800" b="0" i="1" u="none" strike="noStrike" kern="1200" cap="none" spc="0" normalizeH="0" baseline="0" noProof="0">
                <a:ln>
                  <a:noFill/>
                </a:ln>
                <a:solidFill>
                  <a:srgbClr val="213A8F"/>
                </a:solidFill>
                <a:effectLst/>
                <a:uLnTx/>
                <a:uFillTx/>
                <a:latin typeface="Arial" panose="020B0604020202020204"/>
                <a:ea typeface="+mn-ea"/>
                <a:cs typeface="+mn-cs"/>
              </a:rPr>
              <a:t> </a:t>
            </a:r>
            <a:r>
              <a:rPr kumimoji="0" lang="sv-SE" sz="1800" b="0" i="1" u="none" strike="noStrike" kern="1200" cap="none" spc="0" normalizeH="0" baseline="0" noProof="0" err="1">
                <a:ln>
                  <a:noFill/>
                </a:ln>
                <a:solidFill>
                  <a:srgbClr val="213A8F"/>
                </a:solidFill>
                <a:effectLst/>
                <a:uLnTx/>
                <a:uFillTx/>
                <a:latin typeface="Arial" panose="020B0604020202020204"/>
                <a:ea typeface="+mn-ea"/>
                <a:cs typeface="+mn-cs"/>
              </a:rPr>
              <a:t>tilasto</a:t>
            </a:r>
            <a:r>
              <a:rPr kumimoji="0" lang="sv-SE" sz="1800" b="0" i="1" u="none" strike="noStrike" kern="1200" cap="none" spc="0" normalizeH="0" baseline="0" noProof="0">
                <a:ln>
                  <a:noFill/>
                </a:ln>
                <a:solidFill>
                  <a:srgbClr val="213A8F"/>
                </a:solidFill>
                <a:effectLst/>
                <a:uLnTx/>
                <a:uFillTx/>
                <a:latin typeface="Arial" panose="020B0604020202020204"/>
                <a:ea typeface="+mn-ea"/>
                <a:cs typeface="+mn-cs"/>
              </a:rPr>
              <a:t> </a:t>
            </a:r>
            <a:r>
              <a:rPr kumimoji="0" lang="sv-SE" sz="1800" b="0" i="1" u="none" strike="noStrike" kern="1200" cap="none" spc="0" normalizeH="0" baseline="0" noProof="0" err="1">
                <a:ln>
                  <a:noFill/>
                </a:ln>
                <a:solidFill>
                  <a:srgbClr val="213A8F"/>
                </a:solidFill>
                <a:effectLst/>
                <a:uLnTx/>
                <a:uFillTx/>
                <a:latin typeface="Arial" panose="020B0604020202020204"/>
                <a:ea typeface="+mn-ea"/>
                <a:cs typeface="+mn-cs"/>
              </a:rPr>
              <a:t>julkaistaan</a:t>
            </a:r>
            <a:endParaRPr kumimoji="0" lang="sv-FI" sz="1800" b="0" i="1" u="none" strike="noStrike" kern="1200" cap="none" spc="0" normalizeH="0" baseline="0" noProof="0">
              <a:ln>
                <a:noFill/>
              </a:ln>
              <a:solidFill>
                <a:srgbClr val="213A8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88016911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74121" y="785664"/>
            <a:ext cx="4736227" cy="938634"/>
          </a:xfrm>
        </p:spPr>
        <p:txBody>
          <a:bodyPr>
            <a:normAutofit/>
          </a:bodyPr>
          <a:lstStyle/>
          <a:p>
            <a:r>
              <a:rPr lang="sv-SE" sz="2800"/>
              <a:t>Mål och mätare: </a:t>
            </a:r>
            <a:r>
              <a:rPr lang="sv-SE" sz="2800">
                <a:hlinkClick r:id="rId2"/>
              </a:rPr>
              <a:t>resultat</a:t>
            </a:r>
            <a:br>
              <a:rPr lang="sv-SE" sz="2800"/>
            </a:br>
            <a:endParaRPr lang="sv-FI">
              <a:solidFill>
                <a:schemeClr val="accent6"/>
              </a:solidFill>
            </a:endParaRPr>
          </a:p>
        </p:txBody>
      </p:sp>
      <p:graphicFrame>
        <p:nvGraphicFramePr>
          <p:cNvPr id="3" name="Tabell 2"/>
          <p:cNvGraphicFramePr>
            <a:graphicFrameLocks noGrp="1"/>
          </p:cNvGraphicFramePr>
          <p:nvPr/>
        </p:nvGraphicFramePr>
        <p:xfrm>
          <a:off x="1566889" y="1449738"/>
          <a:ext cx="10245357" cy="4921645"/>
        </p:xfrm>
        <a:graphic>
          <a:graphicData uri="http://schemas.openxmlformats.org/drawingml/2006/table">
            <a:tbl>
              <a:tblPr>
                <a:tableStyleId>{5C22544A-7EE6-4342-B048-85BDC9FD1C3A}</a:tableStyleId>
              </a:tblPr>
              <a:tblGrid>
                <a:gridCol w="5981967">
                  <a:extLst>
                    <a:ext uri="{9D8B030D-6E8A-4147-A177-3AD203B41FA5}">
                      <a16:colId xmlns:a16="http://schemas.microsoft.com/office/drawing/2014/main" val="3140085983"/>
                    </a:ext>
                  </a:extLst>
                </a:gridCol>
                <a:gridCol w="1454180">
                  <a:extLst>
                    <a:ext uri="{9D8B030D-6E8A-4147-A177-3AD203B41FA5}">
                      <a16:colId xmlns:a16="http://schemas.microsoft.com/office/drawing/2014/main" val="2897205041"/>
                    </a:ext>
                  </a:extLst>
                </a:gridCol>
                <a:gridCol w="1404605">
                  <a:extLst>
                    <a:ext uri="{9D8B030D-6E8A-4147-A177-3AD203B41FA5}">
                      <a16:colId xmlns:a16="http://schemas.microsoft.com/office/drawing/2014/main" val="2044940603"/>
                    </a:ext>
                  </a:extLst>
                </a:gridCol>
                <a:gridCol w="1404605">
                  <a:extLst>
                    <a:ext uri="{9D8B030D-6E8A-4147-A177-3AD203B41FA5}">
                      <a16:colId xmlns:a16="http://schemas.microsoft.com/office/drawing/2014/main" val="1981453585"/>
                    </a:ext>
                  </a:extLst>
                </a:gridCol>
              </a:tblGrid>
              <a:tr h="689320">
                <a:tc>
                  <a:txBody>
                    <a:bodyPr/>
                    <a:lstStyle/>
                    <a:p>
                      <a:pPr algn="l" fontAlgn="b"/>
                      <a:r>
                        <a:rPr lang="sv-FI" sz="2800" u="none" strike="noStrike">
                          <a:effectLst/>
                        </a:rPr>
                        <a:t> </a:t>
                      </a:r>
                      <a:endParaRPr lang="sv-FI" sz="2800" b="0" i="0" u="none" strike="noStrike">
                        <a:solidFill>
                          <a:srgbClr val="000000"/>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sv-FI" sz="1400" u="none" strike="noStrike">
                          <a:effectLst/>
                        </a:rPr>
                        <a:t>Mål 2025 </a:t>
                      </a:r>
                      <a:endParaRPr lang="sv-FI" sz="1400" b="1" i="0" u="none" strike="noStrike">
                        <a:solidFill>
                          <a:srgbClr val="213A8F"/>
                        </a:solidFill>
                        <a:effectLst/>
                        <a:latin typeface="Calibri" panose="020F0502020204030204" pitchFamily="34" charset="0"/>
                      </a:endParaRPr>
                    </a:p>
                  </a:txBody>
                  <a:tcPr marL="7180" marR="7180" marT="71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sv-FI" sz="1400" u="none" strike="noStrike">
                          <a:effectLst/>
                        </a:rPr>
                        <a:t>Hela landet</a:t>
                      </a:r>
                      <a:endParaRPr lang="sv-FI" sz="1400" b="1" i="0" u="none" strike="noStrike">
                        <a:solidFill>
                          <a:srgbClr val="213A8F"/>
                        </a:solidFill>
                        <a:effectLst/>
                        <a:latin typeface="Arial" panose="020B0604020202020204" pitchFamily="34" charset="0"/>
                      </a:endParaRPr>
                    </a:p>
                  </a:txBody>
                  <a:tcPr marL="7180" marR="7180" marT="71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sv-FI" sz="1400" u="none" strike="noStrike">
                          <a:effectLst/>
                        </a:rPr>
                        <a:t>Österbotten</a:t>
                      </a:r>
                      <a:endParaRPr lang="sv-FI" sz="1400" b="1" i="0" u="none" strike="noStrike">
                        <a:solidFill>
                          <a:srgbClr val="213A8F"/>
                        </a:solidFill>
                        <a:effectLst/>
                        <a:latin typeface="Arial" panose="020B0604020202020204" pitchFamily="34" charset="0"/>
                      </a:endParaRPr>
                    </a:p>
                  </a:txBody>
                  <a:tcPr marL="7180" marR="7180" marT="71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6703999"/>
                  </a:ext>
                </a:extLst>
              </a:tr>
              <a:tr h="344660">
                <a:tc>
                  <a:txBody>
                    <a:bodyPr/>
                    <a:lstStyle/>
                    <a:p>
                      <a:pPr algn="l" fontAlgn="b"/>
                      <a:r>
                        <a:rPr lang="sv-FI" sz="1400" u="none" strike="noStrike">
                          <a:solidFill>
                            <a:schemeClr val="tx1"/>
                          </a:solidFill>
                          <a:effectLst/>
                        </a:rPr>
                        <a:t>Mindre fysisk träning än en timme i veckan, som % av alla elever i yrkesskolans första och andra år</a:t>
                      </a:r>
                      <a:endParaRPr lang="sv-FI" sz="1400" b="0" i="0" u="none" strike="noStrike">
                        <a:solidFill>
                          <a:schemeClr val="tx1"/>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sv-FI" sz="1400" u="none" strike="noStrike">
                          <a:effectLst/>
                        </a:rPr>
                        <a:t> Minskar</a:t>
                      </a:r>
                      <a:endParaRPr lang="sv-FI" sz="1400" b="0" i="0" u="none" strike="noStrike">
                        <a:solidFill>
                          <a:srgbClr val="008464"/>
                        </a:solidFill>
                        <a:effectLst/>
                        <a:latin typeface="Arial" panose="020B0604020202020204" pitchFamily="34" charset="0"/>
                      </a:endParaRPr>
                    </a:p>
                  </a:txBody>
                  <a:tcPr marL="7180" marR="7180" marT="71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sv-FI" sz="1400" u="none" strike="noStrike">
                          <a:solidFill>
                            <a:schemeClr val="tx1"/>
                          </a:solidFill>
                          <a:effectLst/>
                        </a:rPr>
                        <a:t>43</a:t>
                      </a:r>
                      <a:endParaRPr lang="sv-FI" sz="1400" b="0" i="0" u="none" strike="noStrike">
                        <a:solidFill>
                          <a:schemeClr val="tx1"/>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sv-FI" sz="1400" u="none" strike="noStrike">
                          <a:solidFill>
                            <a:schemeClr val="tx1"/>
                          </a:solidFill>
                          <a:effectLst/>
                        </a:rPr>
                        <a:t>52,4</a:t>
                      </a:r>
                      <a:endParaRPr lang="sv-FI" sz="1400" b="0" i="0" u="none" strike="noStrike">
                        <a:solidFill>
                          <a:schemeClr val="tx1"/>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3713387"/>
                  </a:ext>
                </a:extLst>
              </a:tr>
              <a:tr h="179511">
                <a:tc>
                  <a:txBody>
                    <a:bodyPr/>
                    <a:lstStyle/>
                    <a:p>
                      <a:pPr algn="l" fontAlgn="b"/>
                      <a:r>
                        <a:rPr lang="sv-FI" sz="1400" u="none" strike="noStrike">
                          <a:solidFill>
                            <a:schemeClr val="tx1"/>
                          </a:solidFill>
                          <a:effectLst/>
                        </a:rPr>
                        <a:t>Förekomst av övervikt (%) hos 7–12-åringar</a:t>
                      </a:r>
                      <a:endParaRPr lang="sv-FI" sz="1400" b="0" i="0" u="none" strike="noStrike">
                        <a:solidFill>
                          <a:schemeClr val="tx1"/>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sv-FI" sz="1400" u="none" strike="noStrike">
                          <a:effectLst/>
                        </a:rPr>
                        <a:t> Minskar</a:t>
                      </a:r>
                      <a:endParaRPr lang="sv-FI" sz="1400" b="0" i="0" u="none" strike="noStrike">
                        <a:solidFill>
                          <a:srgbClr val="008464"/>
                        </a:solidFill>
                        <a:effectLst/>
                        <a:latin typeface="Arial" panose="020B0604020202020204" pitchFamily="34" charset="0"/>
                      </a:endParaRPr>
                    </a:p>
                  </a:txBody>
                  <a:tcPr marL="7180" marR="7180" marT="71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sv-FI" sz="1400" u="none" strike="noStrike">
                          <a:solidFill>
                            <a:schemeClr val="tx1"/>
                          </a:solidFill>
                          <a:effectLst/>
                        </a:rPr>
                        <a:t>22,9</a:t>
                      </a:r>
                      <a:endParaRPr lang="sv-FI" sz="1400" b="0" i="0" u="none" strike="noStrike">
                        <a:solidFill>
                          <a:schemeClr val="tx1"/>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sv-FI" sz="1400" u="none" strike="noStrike">
                          <a:solidFill>
                            <a:schemeClr val="tx1"/>
                          </a:solidFill>
                          <a:effectLst/>
                        </a:rPr>
                        <a:t>25</a:t>
                      </a:r>
                      <a:endParaRPr lang="sv-FI" sz="1400" b="0" i="0" u="none" strike="noStrike">
                        <a:solidFill>
                          <a:schemeClr val="tx1"/>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0590505"/>
                  </a:ext>
                </a:extLst>
              </a:tr>
              <a:tr h="344660">
                <a:tc>
                  <a:txBody>
                    <a:bodyPr/>
                    <a:lstStyle/>
                    <a:p>
                      <a:pPr algn="l" fontAlgn="b"/>
                      <a:r>
                        <a:rPr lang="sv-FI" sz="1400" u="none" strike="noStrike">
                          <a:solidFill>
                            <a:schemeClr val="tx1"/>
                          </a:solidFill>
                          <a:effectLst/>
                        </a:rPr>
                        <a:t>Andelen personer (%) som motionerar för lite enligt rekommendationen om hälsomotion, 65 år och äldre</a:t>
                      </a:r>
                      <a:endParaRPr lang="sv-FI" sz="1400" b="0" i="0" u="none" strike="noStrike">
                        <a:solidFill>
                          <a:schemeClr val="tx1"/>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sv-FI" sz="1400" u="none" strike="noStrike">
                          <a:effectLst/>
                        </a:rPr>
                        <a:t> Minskar</a:t>
                      </a:r>
                      <a:endParaRPr lang="sv-FI" sz="1400" b="0" i="0" u="none" strike="noStrike">
                        <a:solidFill>
                          <a:srgbClr val="008464"/>
                        </a:solidFill>
                        <a:effectLst/>
                        <a:latin typeface="Arial" panose="020B0604020202020204" pitchFamily="34" charset="0"/>
                      </a:endParaRPr>
                    </a:p>
                  </a:txBody>
                  <a:tcPr marL="7180" marR="7180" marT="71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sv-FI" sz="1400" u="none" strike="noStrike">
                          <a:solidFill>
                            <a:schemeClr val="tx1"/>
                          </a:solidFill>
                          <a:effectLst/>
                        </a:rPr>
                        <a:t>65,9</a:t>
                      </a:r>
                      <a:endParaRPr lang="sv-FI" sz="1400" b="0" i="0" u="none" strike="noStrike">
                        <a:solidFill>
                          <a:schemeClr val="tx1"/>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sv-FI" sz="1400" u="none" strike="noStrike">
                          <a:solidFill>
                            <a:schemeClr val="tx1"/>
                          </a:solidFill>
                          <a:effectLst/>
                        </a:rPr>
                        <a:t>79</a:t>
                      </a:r>
                      <a:endParaRPr lang="sv-FI" sz="1400" b="0" i="0" u="none" strike="noStrike">
                        <a:solidFill>
                          <a:schemeClr val="tx1"/>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7115336"/>
                  </a:ext>
                </a:extLst>
              </a:tr>
              <a:tr h="344660">
                <a:tc>
                  <a:txBody>
                    <a:bodyPr/>
                    <a:lstStyle/>
                    <a:p>
                      <a:pPr algn="l" fontAlgn="b"/>
                      <a:r>
                        <a:rPr lang="sv-FI" sz="1400" u="none" strike="noStrike">
                          <a:solidFill>
                            <a:schemeClr val="tx1"/>
                          </a:solidFill>
                          <a:effectLst/>
                        </a:rPr>
                        <a:t>Andelen feta personer (kroppsmasseindex BMI ≥ 30 kg/m2) (%), 65 år och äldre</a:t>
                      </a:r>
                      <a:endParaRPr lang="sv-FI" sz="1400" b="0" i="0" u="none" strike="noStrike">
                        <a:solidFill>
                          <a:schemeClr val="tx1"/>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sv-FI" sz="1400" u="none" strike="noStrike">
                          <a:effectLst/>
                        </a:rPr>
                        <a:t> Minskar</a:t>
                      </a:r>
                      <a:endParaRPr lang="sv-FI" sz="1400" b="0" i="0" u="none" strike="noStrike">
                        <a:solidFill>
                          <a:srgbClr val="008464"/>
                        </a:solidFill>
                        <a:effectLst/>
                        <a:latin typeface="Arial" panose="020B0604020202020204" pitchFamily="34" charset="0"/>
                      </a:endParaRPr>
                    </a:p>
                  </a:txBody>
                  <a:tcPr marL="7180" marR="7180" marT="71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sv-FI" sz="1400" u="none" strike="noStrike">
                          <a:solidFill>
                            <a:schemeClr val="tx1"/>
                          </a:solidFill>
                          <a:effectLst/>
                        </a:rPr>
                        <a:t>20,9</a:t>
                      </a:r>
                      <a:endParaRPr lang="sv-FI" sz="1400" b="0" i="0" u="none" strike="noStrike">
                        <a:solidFill>
                          <a:schemeClr val="tx1"/>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sv-FI" sz="1400" u="none" strike="noStrike">
                          <a:solidFill>
                            <a:schemeClr val="tx1"/>
                          </a:solidFill>
                          <a:effectLst/>
                        </a:rPr>
                        <a:t>21,6</a:t>
                      </a:r>
                      <a:endParaRPr lang="sv-FI" sz="1400" b="0" i="0" u="none" strike="noStrike">
                        <a:solidFill>
                          <a:schemeClr val="tx1"/>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7368942"/>
                  </a:ext>
                </a:extLst>
              </a:tr>
              <a:tr h="179511">
                <a:tc>
                  <a:txBody>
                    <a:bodyPr/>
                    <a:lstStyle/>
                    <a:p>
                      <a:pPr algn="l" fontAlgn="b"/>
                      <a:r>
                        <a:rPr lang="sv-FI" sz="1400" u="none" strike="noStrike">
                          <a:solidFill>
                            <a:schemeClr val="tx1"/>
                          </a:solidFill>
                          <a:effectLst/>
                        </a:rPr>
                        <a:t>Andelen personer som känner sig lyckliga (%), 75 år och äldre</a:t>
                      </a:r>
                      <a:endParaRPr lang="sv-FI" sz="1400" b="0" i="0" u="none" strike="noStrike">
                        <a:solidFill>
                          <a:schemeClr val="tx1"/>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sv-FI" sz="1400" u="none" strike="noStrike">
                          <a:effectLst/>
                        </a:rPr>
                        <a:t>Ökar</a:t>
                      </a:r>
                      <a:endParaRPr lang="sv-FI" sz="1400" b="0" i="0" u="none" strike="noStrike">
                        <a:solidFill>
                          <a:srgbClr val="008464"/>
                        </a:solidFill>
                        <a:effectLst/>
                        <a:latin typeface="Arial" panose="020B0604020202020204" pitchFamily="34" charset="0"/>
                      </a:endParaRPr>
                    </a:p>
                  </a:txBody>
                  <a:tcPr marL="7180" marR="7180" marT="71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sv-FI" sz="1400" u="none" strike="noStrike">
                          <a:solidFill>
                            <a:schemeClr val="tx1"/>
                          </a:solidFill>
                          <a:effectLst/>
                        </a:rPr>
                        <a:t>49,8</a:t>
                      </a:r>
                      <a:endParaRPr lang="sv-FI" sz="1400" b="0" i="0" u="none" strike="noStrike">
                        <a:solidFill>
                          <a:schemeClr val="tx1"/>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sv-FI" sz="1400" u="none" strike="noStrike">
                          <a:solidFill>
                            <a:schemeClr val="tx1"/>
                          </a:solidFill>
                          <a:effectLst/>
                        </a:rPr>
                        <a:t>44,4</a:t>
                      </a:r>
                      <a:endParaRPr lang="sv-FI" sz="1400" b="0" i="0" u="none" strike="noStrike">
                        <a:solidFill>
                          <a:schemeClr val="tx1"/>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1322984"/>
                  </a:ext>
                </a:extLst>
              </a:tr>
              <a:tr h="179511">
                <a:tc>
                  <a:txBody>
                    <a:bodyPr/>
                    <a:lstStyle/>
                    <a:p>
                      <a:pPr algn="l" rtl="0" fontAlgn="b"/>
                      <a:r>
                        <a:rPr lang="sv-FI" sz="1400" u="none" strike="noStrike">
                          <a:solidFill>
                            <a:schemeClr val="tx1"/>
                          </a:solidFill>
                          <a:effectLst/>
                        </a:rPr>
                        <a:t>Stora svårigheter att gå 500 meter (%), 75 år och äldre</a:t>
                      </a:r>
                      <a:endParaRPr lang="sv-FI" sz="1400" b="0" i="0" u="none" strike="noStrike">
                        <a:solidFill>
                          <a:schemeClr val="tx1"/>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sv-FI" sz="1400" u="none" strike="noStrike">
                          <a:effectLst/>
                        </a:rPr>
                        <a:t>Minskar </a:t>
                      </a:r>
                      <a:endParaRPr lang="sv-FI" sz="1400" b="0" i="0" u="none" strike="noStrike">
                        <a:solidFill>
                          <a:srgbClr val="000000"/>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sv-FI" sz="1400" u="none" strike="noStrike">
                          <a:solidFill>
                            <a:schemeClr val="tx1"/>
                          </a:solidFill>
                          <a:effectLst/>
                        </a:rPr>
                        <a:t>28,6</a:t>
                      </a:r>
                      <a:endParaRPr lang="sv-FI" sz="1400" b="0" i="0" u="none" strike="noStrike">
                        <a:solidFill>
                          <a:schemeClr val="tx1"/>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sv-FI" sz="1400" u="none" strike="noStrike">
                          <a:solidFill>
                            <a:schemeClr val="tx1"/>
                          </a:solidFill>
                          <a:effectLst/>
                        </a:rPr>
                        <a:t>28,8</a:t>
                      </a:r>
                      <a:endParaRPr lang="sv-FI" sz="1400" b="0" i="0" u="none" strike="noStrike">
                        <a:solidFill>
                          <a:schemeClr val="tx1"/>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1728189"/>
                  </a:ext>
                </a:extLst>
              </a:tr>
              <a:tr h="423645">
                <a:tc>
                  <a:txBody>
                    <a:bodyPr/>
                    <a:lstStyle/>
                    <a:p>
                      <a:pPr algn="l" rtl="0" fontAlgn="b"/>
                      <a:r>
                        <a:rPr lang="sv-SE" sz="1400" u="none" strike="noStrike">
                          <a:solidFill>
                            <a:schemeClr val="tx1"/>
                          </a:solidFill>
                          <a:effectLst/>
                        </a:rPr>
                        <a:t>Vårdperioder på sjukhus och/eller patienter som vårdats på sjukhus till följd av skador och förgiftning*</a:t>
                      </a:r>
                      <a:endParaRPr lang="fi-FI" sz="1400" b="0" i="0" u="none" strike="noStrike">
                        <a:solidFill>
                          <a:schemeClr val="tx1"/>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sv-FI" sz="1400" u="none" strike="noStrike">
                          <a:effectLst/>
                        </a:rPr>
                        <a:t> Minskar</a:t>
                      </a:r>
                      <a:endParaRPr lang="sv-FI" sz="1400" b="0" i="0" u="none" strike="noStrike">
                        <a:solidFill>
                          <a:srgbClr val="000000"/>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sv-FI" sz="1400" u="none" strike="noStrike">
                          <a:solidFill>
                            <a:srgbClr val="002060"/>
                          </a:solidFill>
                          <a:effectLst/>
                        </a:rPr>
                        <a:t>104,7 </a:t>
                      </a:r>
                      <a:endParaRPr lang="sv-FI" sz="1400" b="0" i="0" u="none" strike="noStrike">
                        <a:solidFill>
                          <a:srgbClr val="002060"/>
                        </a:solidFill>
                        <a:effectLst/>
                        <a:latin typeface="Arial"/>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sv-FI" sz="1400" u="none" strike="noStrike">
                          <a:solidFill>
                            <a:schemeClr val="tx1"/>
                          </a:solidFill>
                          <a:effectLst/>
                        </a:rPr>
                        <a:t>120,4 </a:t>
                      </a:r>
                      <a:endParaRPr lang="sv-FI" sz="1400" b="0" i="0" u="none" strike="noStrike">
                        <a:solidFill>
                          <a:schemeClr val="tx1"/>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3555803"/>
                  </a:ext>
                </a:extLst>
              </a:tr>
              <a:tr h="387743">
                <a:tc>
                  <a:txBody>
                    <a:bodyPr/>
                    <a:lstStyle/>
                    <a:p>
                      <a:pPr algn="l" rtl="0" fontAlgn="b"/>
                      <a:r>
                        <a:rPr lang="sv-SE" sz="1400" u="none" strike="noStrike">
                          <a:solidFill>
                            <a:schemeClr val="tx1"/>
                          </a:solidFill>
                          <a:effectLst/>
                        </a:rPr>
                        <a:t>Höftfrakturer hos 65 år fyllda, % av jämnåriga befolkningen* </a:t>
                      </a:r>
                      <a:endParaRPr lang="fi-FI" sz="1400" b="0" i="0" u="none" strike="noStrike">
                        <a:solidFill>
                          <a:schemeClr val="tx1"/>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sv-FI" sz="1400" u="none" strike="noStrike">
                          <a:effectLst/>
                        </a:rPr>
                        <a:t> Minskar</a:t>
                      </a:r>
                      <a:endParaRPr lang="sv-FI" sz="1400" b="0" i="0" u="none" strike="noStrike">
                        <a:solidFill>
                          <a:srgbClr val="000000"/>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sv-FI" sz="1400" u="none" strike="noStrike">
                          <a:solidFill>
                            <a:srgbClr val="002060"/>
                          </a:solidFill>
                          <a:effectLst/>
                        </a:rPr>
                        <a:t>0,6 </a:t>
                      </a:r>
                      <a:endParaRPr lang="sv-FI" sz="1400" b="0" i="0" u="none" strike="noStrike">
                        <a:solidFill>
                          <a:srgbClr val="002060"/>
                        </a:solidFill>
                        <a:effectLst/>
                        <a:latin typeface="Arial"/>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sv-FI" sz="1400" u="none" strike="noStrike">
                          <a:solidFill>
                            <a:schemeClr val="tx1"/>
                          </a:solidFill>
                          <a:effectLst/>
                        </a:rPr>
                        <a:t>0,7 </a:t>
                      </a:r>
                      <a:endParaRPr lang="sv-FI" sz="1400" b="0" i="0" u="none" strike="noStrike">
                        <a:solidFill>
                          <a:schemeClr val="tx1"/>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7740547"/>
                  </a:ext>
                </a:extLst>
              </a:tr>
              <a:tr h="380563">
                <a:tc>
                  <a:txBody>
                    <a:bodyPr/>
                    <a:lstStyle/>
                    <a:p>
                      <a:pPr algn="l" rtl="0" fontAlgn="b"/>
                      <a:r>
                        <a:rPr lang="sv-SE" sz="1400" u="none" strike="noStrike">
                          <a:solidFill>
                            <a:srgbClr val="FF0000"/>
                          </a:solidFill>
                          <a:effectLst/>
                        </a:rPr>
                        <a:t>18</a:t>
                      </a:r>
                      <a:r>
                        <a:rPr lang="sv-SE" sz="1400" u="none" strike="noStrike">
                          <a:solidFill>
                            <a:schemeClr val="tx1"/>
                          </a:solidFill>
                          <a:effectLst/>
                        </a:rPr>
                        <a:t>–24-åringar som inte är i arbetslivet, studerar eller gör värnplikt, % av hela åldersklassen*</a:t>
                      </a:r>
                      <a:endParaRPr lang="fi-FI" sz="1400" b="0" i="0" u="none" strike="noStrike">
                        <a:solidFill>
                          <a:schemeClr val="tx1"/>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sv-FI" sz="1400" u="none" strike="noStrike">
                          <a:effectLst/>
                        </a:rPr>
                        <a:t> Minskar</a:t>
                      </a:r>
                      <a:endParaRPr lang="sv-FI" sz="1400" b="0" i="0" u="none" strike="noStrike">
                        <a:solidFill>
                          <a:srgbClr val="000000"/>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sv-FI" sz="1400" u="none" strike="noStrike">
                          <a:solidFill>
                            <a:srgbClr val="002060"/>
                          </a:solidFill>
                          <a:effectLst/>
                        </a:rPr>
                        <a:t>16,1 </a:t>
                      </a:r>
                      <a:endParaRPr lang="sv-FI" sz="1400" b="0" i="0" u="none" strike="noStrike">
                        <a:solidFill>
                          <a:srgbClr val="002060"/>
                        </a:solidFill>
                        <a:effectLst/>
                        <a:latin typeface="Arial"/>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sv-FI" sz="1400" u="none" strike="noStrike">
                          <a:solidFill>
                            <a:schemeClr val="tx1"/>
                          </a:solidFill>
                          <a:effectLst/>
                        </a:rPr>
                        <a:t>11,5 (2019) </a:t>
                      </a:r>
                      <a:endParaRPr lang="sv-FI" sz="1400" b="0" i="0" u="none" strike="noStrike">
                        <a:solidFill>
                          <a:schemeClr val="tx1"/>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3117502"/>
                  </a:ext>
                </a:extLst>
              </a:tr>
              <a:tr h="366202">
                <a:tc>
                  <a:txBody>
                    <a:bodyPr/>
                    <a:lstStyle/>
                    <a:p>
                      <a:pPr algn="l" rtl="0" fontAlgn="b"/>
                      <a:r>
                        <a:rPr lang="sv-SE" sz="1400" u="none" strike="noStrike">
                          <a:solidFill>
                            <a:schemeClr val="tx1"/>
                          </a:solidFill>
                          <a:effectLst/>
                        </a:rPr>
                        <a:t>25–64-åringar som fått långvarigt utkomststöd, % av åldersklassen*</a:t>
                      </a:r>
                      <a:endParaRPr lang="fi-FI" sz="1400" b="0" i="0" u="none" strike="noStrike">
                        <a:solidFill>
                          <a:schemeClr val="tx1"/>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sv-FI" sz="1400" u="none" strike="noStrike">
                          <a:effectLst/>
                        </a:rPr>
                        <a:t> Minskar</a:t>
                      </a:r>
                      <a:endParaRPr lang="sv-FI" sz="1400" b="0" i="0" u="none" strike="noStrike">
                        <a:solidFill>
                          <a:srgbClr val="000000"/>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sv-FI" sz="1400" u="none" strike="noStrike">
                          <a:solidFill>
                            <a:srgbClr val="002060"/>
                          </a:solidFill>
                          <a:effectLst/>
                        </a:rPr>
                        <a:t>2,8 </a:t>
                      </a:r>
                      <a:endParaRPr lang="sv-FI" sz="1400" b="0" i="0" u="none" strike="noStrike">
                        <a:solidFill>
                          <a:srgbClr val="002060"/>
                        </a:solidFill>
                        <a:effectLst/>
                        <a:latin typeface="Arial"/>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sv-FI" sz="1400" u="none" strike="noStrike">
                          <a:solidFill>
                            <a:schemeClr val="tx1"/>
                          </a:solidFill>
                          <a:effectLst/>
                        </a:rPr>
                        <a:t>1,5 </a:t>
                      </a:r>
                      <a:endParaRPr lang="sv-FI" sz="1400" b="0" i="0" u="none" strike="noStrike">
                        <a:solidFill>
                          <a:schemeClr val="tx1"/>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3470789"/>
                  </a:ext>
                </a:extLst>
              </a:tr>
              <a:tr h="531351">
                <a:tc>
                  <a:txBody>
                    <a:bodyPr/>
                    <a:lstStyle/>
                    <a:p>
                      <a:pPr algn="l" rtl="0" fontAlgn="b"/>
                      <a:r>
                        <a:rPr lang="sv-SE" sz="1400" u="none" strike="noStrike">
                          <a:solidFill>
                            <a:schemeClr val="tx1"/>
                          </a:solidFill>
                          <a:effectLst/>
                        </a:rPr>
                        <a:t>18–34-åringar som beviljats sjukpension på grund av psykiska störningar (bortsett från organiskt </a:t>
                      </a:r>
                      <a:r>
                        <a:rPr lang="sv-SE" sz="1400" u="none" strike="noStrike" err="1">
                          <a:solidFill>
                            <a:schemeClr val="tx1"/>
                          </a:solidFill>
                          <a:effectLst/>
                        </a:rPr>
                        <a:t>psykosyndrom</a:t>
                      </a:r>
                      <a:r>
                        <a:rPr lang="sv-SE" sz="1400" u="none" strike="noStrike">
                          <a:solidFill>
                            <a:schemeClr val="tx1"/>
                          </a:solidFill>
                          <a:effectLst/>
                        </a:rPr>
                        <a:t> och intellektuell funktionsnedsättning), % av resten av befolkningen i samma ålder*</a:t>
                      </a:r>
                      <a:endParaRPr lang="fi-FI" sz="1400" b="0" i="0" u="none" strike="noStrike">
                        <a:solidFill>
                          <a:schemeClr val="tx1"/>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sv-FI" sz="1400" u="none" strike="noStrike">
                          <a:effectLst/>
                        </a:rPr>
                        <a:t> Minskar</a:t>
                      </a:r>
                      <a:endParaRPr lang="sv-FI" sz="1400" b="0" i="0" u="none" strike="noStrike">
                        <a:solidFill>
                          <a:srgbClr val="000000"/>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sv-FI" sz="1400" u="none" strike="noStrike">
                          <a:solidFill>
                            <a:srgbClr val="002060"/>
                          </a:solidFill>
                          <a:effectLst/>
                        </a:rPr>
                        <a:t>- </a:t>
                      </a:r>
                      <a:endParaRPr lang="sv-FI" sz="1400" b="0" i="0" u="none" strike="noStrike">
                        <a:solidFill>
                          <a:srgbClr val="002060"/>
                        </a:solidFill>
                        <a:effectLst/>
                        <a:latin typeface="Arial"/>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sv-FI" sz="1400" u="none" strike="noStrike">
                          <a:solidFill>
                            <a:schemeClr val="tx1"/>
                          </a:solidFill>
                          <a:effectLst/>
                        </a:rPr>
                        <a:t>0,7 </a:t>
                      </a:r>
                      <a:endParaRPr lang="sv-FI" sz="1400" b="0" i="0" u="none" strike="noStrike">
                        <a:solidFill>
                          <a:schemeClr val="tx1"/>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0032121"/>
                  </a:ext>
                </a:extLst>
              </a:tr>
            </a:tbl>
          </a:graphicData>
        </a:graphic>
      </p:graphicFrame>
      <p:sp>
        <p:nvSpPr>
          <p:cNvPr id="4" name="textruta 3"/>
          <p:cNvSpPr txBox="1"/>
          <p:nvPr/>
        </p:nvSpPr>
        <p:spPr>
          <a:xfrm>
            <a:off x="7468787" y="462498"/>
            <a:ext cx="44849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a:ln>
                  <a:noFill/>
                </a:ln>
                <a:solidFill>
                  <a:srgbClr val="213A8F"/>
                </a:solidFill>
                <a:effectLst/>
                <a:uLnTx/>
                <a:uFillTx/>
                <a:latin typeface="Arial" panose="020B0604020202020204"/>
                <a:ea typeface="+mn-ea"/>
                <a:cs typeface="+mn-cs"/>
              </a:rPr>
              <a:t>Kompletteras då statistik publiceras</a:t>
            </a:r>
            <a:endParaRPr kumimoji="0" lang="sv-FI" sz="1800" b="0" i="1" u="none" strike="noStrike" kern="1200" cap="none" spc="0" normalizeH="0" baseline="0" noProof="0">
              <a:ln>
                <a:noFill/>
              </a:ln>
              <a:solidFill>
                <a:srgbClr val="213A8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6461974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74121" y="395674"/>
            <a:ext cx="5459435" cy="938634"/>
          </a:xfrm>
        </p:spPr>
        <p:txBody>
          <a:bodyPr>
            <a:normAutofit/>
          </a:bodyPr>
          <a:lstStyle/>
          <a:p>
            <a:r>
              <a:rPr lang="sv-SE" sz="2800" err="1">
                <a:solidFill>
                  <a:schemeClr val="accent6"/>
                </a:solidFill>
              </a:rPr>
              <a:t>Tavoitteet</a:t>
            </a:r>
            <a:r>
              <a:rPr lang="sv-SE" sz="2800">
                <a:solidFill>
                  <a:schemeClr val="accent6"/>
                </a:solidFill>
              </a:rPr>
              <a:t> ja </a:t>
            </a:r>
            <a:r>
              <a:rPr lang="sv-SE" sz="2800" err="1">
                <a:solidFill>
                  <a:schemeClr val="accent6"/>
                </a:solidFill>
              </a:rPr>
              <a:t>mittarit</a:t>
            </a:r>
            <a:r>
              <a:rPr lang="sv-SE" sz="2800">
                <a:solidFill>
                  <a:schemeClr val="accent6"/>
                </a:solidFill>
              </a:rPr>
              <a:t>: </a:t>
            </a:r>
            <a:r>
              <a:rPr lang="sv-SE" sz="2800">
                <a:solidFill>
                  <a:schemeClr val="accent6"/>
                </a:solidFill>
                <a:hlinkClick r:id="rId2"/>
              </a:rPr>
              <a:t>tulokset</a:t>
            </a:r>
            <a:r>
              <a:rPr lang="sv-SE" sz="2800">
                <a:solidFill>
                  <a:schemeClr val="accent6"/>
                </a:solidFill>
              </a:rPr>
              <a:t>*</a:t>
            </a:r>
            <a:endParaRPr lang="sv-FI">
              <a:solidFill>
                <a:schemeClr val="accent6"/>
              </a:solidFill>
            </a:endParaRPr>
          </a:p>
        </p:txBody>
      </p:sp>
      <p:graphicFrame>
        <p:nvGraphicFramePr>
          <p:cNvPr id="3" name="Tabell 2"/>
          <p:cNvGraphicFramePr>
            <a:graphicFrameLocks noGrp="1"/>
          </p:cNvGraphicFramePr>
          <p:nvPr/>
        </p:nvGraphicFramePr>
        <p:xfrm>
          <a:off x="1473470" y="1042005"/>
          <a:ext cx="10320172" cy="4832405"/>
        </p:xfrm>
        <a:graphic>
          <a:graphicData uri="http://schemas.openxmlformats.org/drawingml/2006/table">
            <a:tbl>
              <a:tblPr>
                <a:tableStyleId>{5C22544A-7EE6-4342-B048-85BDC9FD1C3A}</a:tableStyleId>
              </a:tblPr>
              <a:tblGrid>
                <a:gridCol w="6025649">
                  <a:extLst>
                    <a:ext uri="{9D8B030D-6E8A-4147-A177-3AD203B41FA5}">
                      <a16:colId xmlns:a16="http://schemas.microsoft.com/office/drawing/2014/main" val="3140085983"/>
                    </a:ext>
                  </a:extLst>
                </a:gridCol>
                <a:gridCol w="1464799">
                  <a:extLst>
                    <a:ext uri="{9D8B030D-6E8A-4147-A177-3AD203B41FA5}">
                      <a16:colId xmlns:a16="http://schemas.microsoft.com/office/drawing/2014/main" val="2897205041"/>
                    </a:ext>
                  </a:extLst>
                </a:gridCol>
                <a:gridCol w="1414862">
                  <a:extLst>
                    <a:ext uri="{9D8B030D-6E8A-4147-A177-3AD203B41FA5}">
                      <a16:colId xmlns:a16="http://schemas.microsoft.com/office/drawing/2014/main" val="2044940603"/>
                    </a:ext>
                  </a:extLst>
                </a:gridCol>
                <a:gridCol w="1414862">
                  <a:extLst>
                    <a:ext uri="{9D8B030D-6E8A-4147-A177-3AD203B41FA5}">
                      <a16:colId xmlns:a16="http://schemas.microsoft.com/office/drawing/2014/main" val="1981453585"/>
                    </a:ext>
                  </a:extLst>
                </a:gridCol>
              </a:tblGrid>
              <a:tr h="689320">
                <a:tc>
                  <a:txBody>
                    <a:bodyPr/>
                    <a:lstStyle/>
                    <a:p>
                      <a:pPr algn="l" fontAlgn="b"/>
                      <a:r>
                        <a:rPr lang="sv-FI" sz="3200" u="none" strike="noStrike">
                          <a:effectLst/>
                        </a:rPr>
                        <a:t> </a:t>
                      </a:r>
                      <a:endParaRPr lang="sv-FI" sz="3200" b="0" i="0" u="none" strike="noStrike">
                        <a:solidFill>
                          <a:srgbClr val="000000"/>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r>
                        <a:rPr lang="sv-FI" sz="1600" u="none" strike="noStrike">
                          <a:effectLst/>
                        </a:rPr>
                        <a:t> </a:t>
                      </a:r>
                      <a:r>
                        <a:rPr lang="sv-FI" sz="1600" u="none" strike="noStrike" err="1">
                          <a:effectLst/>
                        </a:rPr>
                        <a:t>Tavoite</a:t>
                      </a:r>
                      <a:r>
                        <a:rPr lang="sv-FI" sz="1600" u="none" strike="noStrike">
                          <a:effectLst/>
                        </a:rPr>
                        <a:t> 2025</a:t>
                      </a:r>
                      <a:endParaRPr lang="sv-FI" sz="1600" b="1" i="0" u="none" strike="noStrike">
                        <a:solidFill>
                          <a:srgbClr val="008464"/>
                        </a:solidFill>
                        <a:effectLst/>
                        <a:latin typeface="Calibri" panose="020F0502020204030204" pitchFamily="34" charset="0"/>
                      </a:endParaRPr>
                    </a:p>
                  </a:txBody>
                  <a:tcPr marL="7180" marR="7180" marT="71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sv-FI" sz="1600" u="none" strike="noStrike" err="1">
                          <a:effectLst/>
                        </a:rPr>
                        <a:t>Koko</a:t>
                      </a:r>
                      <a:r>
                        <a:rPr lang="sv-FI" sz="1600" u="none" strike="noStrike">
                          <a:effectLst/>
                        </a:rPr>
                        <a:t> </a:t>
                      </a:r>
                      <a:r>
                        <a:rPr lang="sv-FI" sz="1600" u="none" strike="noStrike" err="1">
                          <a:effectLst/>
                        </a:rPr>
                        <a:t>maa</a:t>
                      </a:r>
                      <a:r>
                        <a:rPr lang="sv-FI" sz="1600" u="none" strike="noStrike">
                          <a:effectLst/>
                        </a:rPr>
                        <a:t> tai </a:t>
                      </a:r>
                      <a:r>
                        <a:rPr lang="sv-FI" sz="1600" u="none" strike="noStrike" err="1">
                          <a:effectLst/>
                        </a:rPr>
                        <a:t>keskiarvo</a:t>
                      </a:r>
                      <a:r>
                        <a:rPr lang="sv-FI" sz="1600" u="none" strike="noStrike">
                          <a:effectLst/>
                        </a:rPr>
                        <a:t>**</a:t>
                      </a:r>
                      <a:endParaRPr lang="sv-FI" sz="1600" b="1" i="0" u="none" strike="noStrike">
                        <a:solidFill>
                          <a:srgbClr val="008464"/>
                        </a:solidFill>
                        <a:effectLst/>
                        <a:latin typeface="Arial" panose="020B0604020202020204" pitchFamily="34" charset="0"/>
                      </a:endParaRPr>
                    </a:p>
                  </a:txBody>
                  <a:tcPr marL="7180" marR="7180" marT="71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b"/>
                      <a:r>
                        <a:rPr lang="sv-FI" sz="1600" u="none" strike="noStrike">
                          <a:effectLst/>
                        </a:rPr>
                        <a:t>Pohjanmaa</a:t>
                      </a:r>
                      <a:endParaRPr lang="sv-FI" sz="1600" b="1" i="0" u="none" strike="noStrike">
                        <a:solidFill>
                          <a:srgbClr val="008464"/>
                        </a:solidFill>
                        <a:effectLst/>
                        <a:latin typeface="Arial" panose="020B0604020202020204" pitchFamily="34" charset="0"/>
                      </a:endParaRPr>
                    </a:p>
                  </a:txBody>
                  <a:tcPr marL="7180" marR="7180" marT="718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86703999"/>
                  </a:ext>
                </a:extLst>
              </a:tr>
              <a:tr h="344660">
                <a:tc>
                  <a:txBody>
                    <a:bodyPr/>
                    <a:lstStyle/>
                    <a:p>
                      <a:pPr algn="l" fontAlgn="b"/>
                      <a:r>
                        <a:rPr lang="sv-FI" sz="1400" u="none" strike="noStrike" err="1">
                          <a:solidFill>
                            <a:schemeClr val="accent6"/>
                          </a:solidFill>
                          <a:effectLst/>
                        </a:rPr>
                        <a:t>Liikkuu</a:t>
                      </a:r>
                      <a:r>
                        <a:rPr lang="sv-FI" sz="1400" u="none" strike="noStrike">
                          <a:solidFill>
                            <a:schemeClr val="accent6"/>
                          </a:solidFill>
                          <a:effectLst/>
                        </a:rPr>
                        <a:t> </a:t>
                      </a:r>
                      <a:r>
                        <a:rPr lang="sv-FI" sz="1400" u="none" strike="noStrike" err="1">
                          <a:solidFill>
                            <a:schemeClr val="accent6"/>
                          </a:solidFill>
                          <a:effectLst/>
                        </a:rPr>
                        <a:t>vähemmän</a:t>
                      </a:r>
                      <a:r>
                        <a:rPr lang="sv-FI" sz="1400" u="none" strike="noStrike">
                          <a:solidFill>
                            <a:schemeClr val="accent6"/>
                          </a:solidFill>
                          <a:effectLst/>
                        </a:rPr>
                        <a:t> </a:t>
                      </a:r>
                      <a:r>
                        <a:rPr lang="sv-FI" sz="1400" u="none" strike="noStrike" err="1">
                          <a:solidFill>
                            <a:schemeClr val="accent6"/>
                          </a:solidFill>
                          <a:effectLst/>
                        </a:rPr>
                        <a:t>kuin</a:t>
                      </a:r>
                      <a:r>
                        <a:rPr lang="sv-FI" sz="1400" u="none" strike="noStrike">
                          <a:solidFill>
                            <a:schemeClr val="accent6"/>
                          </a:solidFill>
                          <a:effectLst/>
                        </a:rPr>
                        <a:t> </a:t>
                      </a:r>
                      <a:r>
                        <a:rPr lang="sv-FI" sz="1400" u="none" strike="noStrike" err="1">
                          <a:solidFill>
                            <a:schemeClr val="accent6"/>
                          </a:solidFill>
                          <a:effectLst/>
                        </a:rPr>
                        <a:t>tunnin</a:t>
                      </a:r>
                      <a:r>
                        <a:rPr lang="sv-FI" sz="1400" u="none" strike="noStrike">
                          <a:solidFill>
                            <a:schemeClr val="accent6"/>
                          </a:solidFill>
                          <a:effectLst/>
                        </a:rPr>
                        <a:t> </a:t>
                      </a:r>
                      <a:r>
                        <a:rPr lang="sv-FI" sz="1400" u="none" strike="noStrike" err="1">
                          <a:solidFill>
                            <a:schemeClr val="accent6"/>
                          </a:solidFill>
                          <a:effectLst/>
                        </a:rPr>
                        <a:t>viikossa</a:t>
                      </a:r>
                      <a:r>
                        <a:rPr lang="sv-FI" sz="1400" u="none" strike="noStrike">
                          <a:solidFill>
                            <a:schemeClr val="accent6"/>
                          </a:solidFill>
                          <a:effectLst/>
                        </a:rPr>
                        <a:t> , % </a:t>
                      </a:r>
                      <a:r>
                        <a:rPr lang="sv-FI" sz="1400" u="none" strike="noStrike" err="1">
                          <a:solidFill>
                            <a:schemeClr val="accent6"/>
                          </a:solidFill>
                          <a:effectLst/>
                        </a:rPr>
                        <a:t>ammattikoulujen</a:t>
                      </a:r>
                      <a:r>
                        <a:rPr lang="sv-FI" sz="1400" u="none" strike="noStrike">
                          <a:solidFill>
                            <a:schemeClr val="accent6"/>
                          </a:solidFill>
                          <a:effectLst/>
                        </a:rPr>
                        <a:t> </a:t>
                      </a:r>
                      <a:r>
                        <a:rPr lang="sv-FI" sz="1400" u="none" strike="noStrike" err="1">
                          <a:solidFill>
                            <a:schemeClr val="accent6"/>
                          </a:solidFill>
                          <a:effectLst/>
                        </a:rPr>
                        <a:t>oppilaista</a:t>
                      </a:r>
                      <a:r>
                        <a:rPr lang="sv-FI" sz="1400" u="none" strike="noStrike">
                          <a:solidFill>
                            <a:schemeClr val="accent6"/>
                          </a:solidFill>
                          <a:effectLst/>
                        </a:rPr>
                        <a:t>,</a:t>
                      </a:r>
                      <a:r>
                        <a:rPr lang="sv-FI" sz="1400" u="none" strike="noStrike" baseline="0">
                          <a:solidFill>
                            <a:schemeClr val="accent6"/>
                          </a:solidFill>
                          <a:effectLst/>
                        </a:rPr>
                        <a:t> </a:t>
                      </a:r>
                      <a:r>
                        <a:rPr lang="sv-FI" sz="1400" u="none" strike="noStrike" baseline="0" err="1">
                          <a:solidFill>
                            <a:schemeClr val="accent6"/>
                          </a:solidFill>
                          <a:effectLst/>
                        </a:rPr>
                        <a:t>ensimmäinen</a:t>
                      </a:r>
                      <a:r>
                        <a:rPr lang="sv-FI" sz="1400" u="none" strike="noStrike" baseline="0">
                          <a:solidFill>
                            <a:schemeClr val="accent6"/>
                          </a:solidFill>
                          <a:effectLst/>
                        </a:rPr>
                        <a:t> ja </a:t>
                      </a:r>
                      <a:r>
                        <a:rPr lang="sv-FI" sz="1400" u="none" strike="noStrike" baseline="0" err="1">
                          <a:solidFill>
                            <a:schemeClr val="accent6"/>
                          </a:solidFill>
                          <a:effectLst/>
                        </a:rPr>
                        <a:t>toinen</a:t>
                      </a:r>
                      <a:r>
                        <a:rPr lang="sv-FI" sz="1400" u="none" strike="noStrike" baseline="0">
                          <a:solidFill>
                            <a:schemeClr val="accent6"/>
                          </a:solidFill>
                          <a:effectLst/>
                        </a:rPr>
                        <a:t> </a:t>
                      </a:r>
                      <a:r>
                        <a:rPr lang="sv-FI" sz="1400" u="none" strike="noStrike" baseline="0" err="1">
                          <a:solidFill>
                            <a:schemeClr val="accent6"/>
                          </a:solidFill>
                          <a:effectLst/>
                        </a:rPr>
                        <a:t>vuosi</a:t>
                      </a:r>
                      <a:endParaRPr lang="sv-FI" sz="1400" b="0" i="0" u="none" strike="noStrike">
                        <a:solidFill>
                          <a:schemeClr val="accent6"/>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sv-FI" sz="1400" u="none" strike="noStrike">
                          <a:solidFill>
                            <a:schemeClr val="accent6"/>
                          </a:solidFill>
                          <a:effectLst/>
                        </a:rPr>
                        <a:t> </a:t>
                      </a:r>
                      <a:r>
                        <a:rPr lang="sv-FI" sz="1400" u="none" strike="noStrike" err="1">
                          <a:solidFill>
                            <a:schemeClr val="accent6"/>
                          </a:solidFill>
                          <a:effectLst/>
                        </a:rPr>
                        <a:t>Vähenee</a:t>
                      </a:r>
                      <a:endParaRPr lang="sv-FI" sz="1400" b="0" i="0" u="none" strike="noStrike">
                        <a:solidFill>
                          <a:schemeClr val="accent6"/>
                        </a:solidFill>
                        <a:effectLst/>
                        <a:latin typeface="Arial" panose="020B0604020202020204" pitchFamily="34" charset="0"/>
                      </a:endParaRPr>
                    </a:p>
                  </a:txBody>
                  <a:tcPr marL="7180" marR="7180" marT="71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sv-FI" sz="1400" u="none" strike="noStrike">
                          <a:solidFill>
                            <a:schemeClr val="accent6"/>
                          </a:solidFill>
                          <a:effectLst/>
                        </a:rPr>
                        <a:t>43</a:t>
                      </a:r>
                      <a:endParaRPr lang="sv-FI" sz="1400" b="0" i="0" u="none" strike="noStrike">
                        <a:solidFill>
                          <a:schemeClr val="accent6"/>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sv-FI" sz="1400" u="none" strike="noStrike">
                          <a:solidFill>
                            <a:schemeClr val="accent6"/>
                          </a:solidFill>
                          <a:effectLst/>
                        </a:rPr>
                        <a:t>52,4</a:t>
                      </a:r>
                      <a:endParaRPr lang="sv-FI" sz="1400" b="0" i="0" u="none" strike="noStrike">
                        <a:solidFill>
                          <a:schemeClr val="accent6"/>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93713387"/>
                  </a:ext>
                </a:extLst>
              </a:tr>
              <a:tr h="179511">
                <a:tc>
                  <a:txBody>
                    <a:bodyPr/>
                    <a:lstStyle/>
                    <a:p>
                      <a:pPr algn="l" fontAlgn="b"/>
                      <a:r>
                        <a:rPr lang="sv-FI" sz="1400" u="none" strike="noStrike" err="1">
                          <a:solidFill>
                            <a:schemeClr val="accent6"/>
                          </a:solidFill>
                          <a:effectLst/>
                        </a:rPr>
                        <a:t>Ylipainon</a:t>
                      </a:r>
                      <a:r>
                        <a:rPr lang="sv-FI" sz="1400" u="none" strike="noStrike">
                          <a:solidFill>
                            <a:schemeClr val="accent6"/>
                          </a:solidFill>
                          <a:effectLst/>
                        </a:rPr>
                        <a:t> </a:t>
                      </a:r>
                      <a:r>
                        <a:rPr lang="sv-FI" sz="1400" u="none" strike="noStrike" err="1">
                          <a:solidFill>
                            <a:schemeClr val="accent6"/>
                          </a:solidFill>
                          <a:effectLst/>
                        </a:rPr>
                        <a:t>yleisyys</a:t>
                      </a:r>
                      <a:r>
                        <a:rPr lang="sv-FI" sz="1400" u="none" strike="noStrike">
                          <a:solidFill>
                            <a:schemeClr val="accent6"/>
                          </a:solidFill>
                          <a:effectLst/>
                        </a:rPr>
                        <a:t> (%) 7–12-vuotiailla</a:t>
                      </a:r>
                      <a:endParaRPr lang="sv-FI" sz="1400" b="0" i="0" u="none" strike="noStrike">
                        <a:solidFill>
                          <a:schemeClr val="accent6"/>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sv-FI" sz="1400" u="none" strike="noStrike">
                          <a:solidFill>
                            <a:schemeClr val="accent6"/>
                          </a:solidFill>
                          <a:effectLst/>
                        </a:rPr>
                        <a:t> </a:t>
                      </a:r>
                      <a:r>
                        <a:rPr lang="sv-FI" sz="1400" u="none" strike="noStrike" err="1">
                          <a:solidFill>
                            <a:schemeClr val="accent6"/>
                          </a:solidFill>
                          <a:effectLst/>
                        </a:rPr>
                        <a:t>Vähenee</a:t>
                      </a:r>
                      <a:endParaRPr lang="sv-FI" sz="1400" b="0" i="0" u="none" strike="noStrike">
                        <a:solidFill>
                          <a:schemeClr val="accent6"/>
                        </a:solidFill>
                        <a:effectLst/>
                        <a:latin typeface="Arial" panose="020B0604020202020204" pitchFamily="34" charset="0"/>
                      </a:endParaRPr>
                    </a:p>
                  </a:txBody>
                  <a:tcPr marL="7180" marR="7180" marT="71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sv-FI" sz="1400" u="none" strike="noStrike">
                          <a:solidFill>
                            <a:schemeClr val="accent6"/>
                          </a:solidFill>
                          <a:effectLst/>
                        </a:rPr>
                        <a:t>22,9</a:t>
                      </a:r>
                      <a:endParaRPr lang="sv-FI" sz="1400" b="0" i="0" u="none" strike="noStrike">
                        <a:solidFill>
                          <a:schemeClr val="accent6"/>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sv-FI" sz="1400" u="none" strike="noStrike">
                          <a:solidFill>
                            <a:schemeClr val="accent6"/>
                          </a:solidFill>
                          <a:effectLst/>
                        </a:rPr>
                        <a:t>25</a:t>
                      </a:r>
                      <a:endParaRPr lang="sv-FI" sz="1400" b="0" i="0" u="none" strike="noStrike">
                        <a:solidFill>
                          <a:schemeClr val="accent6"/>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0590505"/>
                  </a:ext>
                </a:extLst>
              </a:tr>
              <a:tr h="344660">
                <a:tc>
                  <a:txBody>
                    <a:bodyPr/>
                    <a:lstStyle/>
                    <a:p>
                      <a:pPr algn="l" fontAlgn="b"/>
                      <a:r>
                        <a:rPr lang="sv-FI" sz="1400" u="none" strike="noStrike">
                          <a:solidFill>
                            <a:schemeClr val="accent6"/>
                          </a:solidFill>
                          <a:effectLst/>
                        </a:rPr>
                        <a:t>65 </a:t>
                      </a:r>
                      <a:r>
                        <a:rPr lang="sv-FI" sz="1400" u="none" strike="noStrike" err="1">
                          <a:solidFill>
                            <a:schemeClr val="accent6"/>
                          </a:solidFill>
                          <a:effectLst/>
                        </a:rPr>
                        <a:t>vuotta</a:t>
                      </a:r>
                      <a:r>
                        <a:rPr lang="sv-FI" sz="1400" u="none" strike="noStrike" baseline="0">
                          <a:solidFill>
                            <a:schemeClr val="accent6"/>
                          </a:solidFill>
                          <a:effectLst/>
                        </a:rPr>
                        <a:t> </a:t>
                      </a:r>
                      <a:r>
                        <a:rPr lang="sv-FI" sz="1400" u="none" strike="noStrike" baseline="0" err="1">
                          <a:solidFill>
                            <a:schemeClr val="accent6"/>
                          </a:solidFill>
                          <a:effectLst/>
                        </a:rPr>
                        <a:t>täyttäneet</a:t>
                      </a:r>
                      <a:r>
                        <a:rPr lang="sv-FI" sz="1400" u="none" strike="noStrike" baseline="0">
                          <a:solidFill>
                            <a:schemeClr val="accent6"/>
                          </a:solidFill>
                          <a:effectLst/>
                        </a:rPr>
                        <a:t>, </a:t>
                      </a:r>
                      <a:r>
                        <a:rPr lang="sv-FI" sz="1400" u="none" strike="noStrike" baseline="0" err="1">
                          <a:solidFill>
                            <a:schemeClr val="accent6"/>
                          </a:solidFill>
                          <a:effectLst/>
                        </a:rPr>
                        <a:t>jotka</a:t>
                      </a:r>
                      <a:r>
                        <a:rPr lang="sv-FI" sz="1400" u="none" strike="noStrike" baseline="0">
                          <a:solidFill>
                            <a:schemeClr val="accent6"/>
                          </a:solidFill>
                          <a:effectLst/>
                        </a:rPr>
                        <a:t> </a:t>
                      </a:r>
                      <a:r>
                        <a:rPr lang="sv-FI" sz="1400" u="none" strike="noStrike" baseline="0" err="1">
                          <a:solidFill>
                            <a:schemeClr val="accent6"/>
                          </a:solidFill>
                          <a:effectLst/>
                        </a:rPr>
                        <a:t>eivät</a:t>
                      </a:r>
                      <a:r>
                        <a:rPr lang="sv-FI" sz="1400" u="none" strike="noStrike" baseline="0">
                          <a:solidFill>
                            <a:schemeClr val="accent6"/>
                          </a:solidFill>
                          <a:effectLst/>
                        </a:rPr>
                        <a:t> </a:t>
                      </a:r>
                      <a:r>
                        <a:rPr lang="sv-FI" sz="1400" u="none" strike="noStrike" baseline="0" err="1">
                          <a:solidFill>
                            <a:schemeClr val="accent6"/>
                          </a:solidFill>
                          <a:effectLst/>
                        </a:rPr>
                        <a:t>ei</a:t>
                      </a:r>
                      <a:r>
                        <a:rPr lang="sv-FI" sz="1400" u="none" strike="noStrike" baseline="0">
                          <a:solidFill>
                            <a:schemeClr val="accent6"/>
                          </a:solidFill>
                          <a:effectLst/>
                        </a:rPr>
                        <a:t> </a:t>
                      </a:r>
                      <a:r>
                        <a:rPr lang="sv-FI" sz="1400" u="none" strike="noStrike" baseline="0" err="1">
                          <a:solidFill>
                            <a:schemeClr val="accent6"/>
                          </a:solidFill>
                          <a:effectLst/>
                        </a:rPr>
                        <a:t>liiku</a:t>
                      </a:r>
                      <a:r>
                        <a:rPr lang="sv-FI" sz="1400" u="none" strike="noStrike" baseline="0">
                          <a:solidFill>
                            <a:schemeClr val="accent6"/>
                          </a:solidFill>
                          <a:effectLst/>
                        </a:rPr>
                        <a:t> </a:t>
                      </a:r>
                      <a:r>
                        <a:rPr lang="sv-FI" sz="1400" u="none" strike="noStrike" baseline="0" err="1">
                          <a:solidFill>
                            <a:schemeClr val="accent6"/>
                          </a:solidFill>
                          <a:effectLst/>
                        </a:rPr>
                        <a:t>tarpeeksi</a:t>
                      </a:r>
                      <a:r>
                        <a:rPr lang="sv-FI" sz="1400" u="none" strike="noStrike" baseline="0">
                          <a:solidFill>
                            <a:schemeClr val="accent6"/>
                          </a:solidFill>
                          <a:effectLst/>
                        </a:rPr>
                        <a:t> </a:t>
                      </a:r>
                      <a:r>
                        <a:rPr lang="sv-FI" sz="1400" u="none" strike="noStrike" baseline="0" err="1">
                          <a:solidFill>
                            <a:schemeClr val="accent6"/>
                          </a:solidFill>
                          <a:effectLst/>
                        </a:rPr>
                        <a:t>terveysliikunnan</a:t>
                      </a:r>
                      <a:r>
                        <a:rPr lang="sv-FI" sz="1400" u="none" strike="noStrike" baseline="0">
                          <a:solidFill>
                            <a:schemeClr val="accent6"/>
                          </a:solidFill>
                          <a:effectLst/>
                        </a:rPr>
                        <a:t> </a:t>
                      </a:r>
                      <a:r>
                        <a:rPr lang="sv-FI" sz="1400" u="none" strike="noStrike" baseline="0" err="1">
                          <a:solidFill>
                            <a:schemeClr val="accent6"/>
                          </a:solidFill>
                          <a:effectLst/>
                        </a:rPr>
                        <a:t>suositusten</a:t>
                      </a:r>
                      <a:r>
                        <a:rPr lang="sv-FI" sz="1400" u="none" strike="noStrike" baseline="0">
                          <a:solidFill>
                            <a:schemeClr val="accent6"/>
                          </a:solidFill>
                          <a:effectLst/>
                        </a:rPr>
                        <a:t> </a:t>
                      </a:r>
                      <a:r>
                        <a:rPr lang="sv-FI" sz="1400" u="none" strike="noStrike" baseline="0" err="1">
                          <a:solidFill>
                            <a:schemeClr val="accent6"/>
                          </a:solidFill>
                          <a:effectLst/>
                        </a:rPr>
                        <a:t>mukaisesti</a:t>
                      </a:r>
                      <a:r>
                        <a:rPr lang="sv-FI" sz="1400" u="none" strike="noStrike">
                          <a:solidFill>
                            <a:schemeClr val="accent6"/>
                          </a:solidFill>
                          <a:effectLst/>
                        </a:rPr>
                        <a:t>, % 65 </a:t>
                      </a:r>
                      <a:r>
                        <a:rPr lang="sv-FI" sz="1400" u="none" strike="noStrike" err="1">
                          <a:solidFill>
                            <a:schemeClr val="accent6"/>
                          </a:solidFill>
                          <a:effectLst/>
                        </a:rPr>
                        <a:t>vuotta</a:t>
                      </a:r>
                      <a:r>
                        <a:rPr lang="sv-FI" sz="1400" u="none" strike="noStrike" baseline="0">
                          <a:solidFill>
                            <a:schemeClr val="accent6"/>
                          </a:solidFill>
                          <a:effectLst/>
                        </a:rPr>
                        <a:t> </a:t>
                      </a:r>
                      <a:r>
                        <a:rPr lang="sv-FI" sz="1400" u="none" strike="noStrike" baseline="0" err="1">
                          <a:solidFill>
                            <a:schemeClr val="accent6"/>
                          </a:solidFill>
                          <a:effectLst/>
                        </a:rPr>
                        <a:t>täyttäneistä</a:t>
                      </a:r>
                      <a:endParaRPr lang="sv-FI" sz="1400" b="0" i="0" u="none" strike="noStrike">
                        <a:solidFill>
                          <a:schemeClr val="accent6"/>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sv-FI" sz="1400" u="none" strike="noStrike">
                          <a:solidFill>
                            <a:schemeClr val="accent6"/>
                          </a:solidFill>
                          <a:effectLst/>
                        </a:rPr>
                        <a:t> </a:t>
                      </a:r>
                      <a:r>
                        <a:rPr lang="sv-FI" sz="1400" u="none" strike="noStrike" err="1">
                          <a:solidFill>
                            <a:schemeClr val="accent6"/>
                          </a:solidFill>
                          <a:effectLst/>
                        </a:rPr>
                        <a:t>Vähenee</a:t>
                      </a:r>
                      <a:endParaRPr lang="sv-FI" sz="1400" b="0" i="0" u="none" strike="noStrike">
                        <a:solidFill>
                          <a:schemeClr val="accent6"/>
                        </a:solidFill>
                        <a:effectLst/>
                        <a:latin typeface="Arial" panose="020B0604020202020204" pitchFamily="34" charset="0"/>
                      </a:endParaRPr>
                    </a:p>
                  </a:txBody>
                  <a:tcPr marL="7180" marR="7180" marT="71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sv-FI" sz="1400" u="none" strike="noStrike">
                          <a:solidFill>
                            <a:schemeClr val="accent6"/>
                          </a:solidFill>
                          <a:effectLst/>
                        </a:rPr>
                        <a:t>65,9</a:t>
                      </a:r>
                      <a:endParaRPr lang="sv-FI" sz="1400" b="0" i="0" u="none" strike="noStrike">
                        <a:solidFill>
                          <a:schemeClr val="accent6"/>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sv-FI" sz="1400" u="none" strike="noStrike">
                          <a:solidFill>
                            <a:schemeClr val="accent6"/>
                          </a:solidFill>
                          <a:effectLst/>
                        </a:rPr>
                        <a:t>79</a:t>
                      </a:r>
                      <a:endParaRPr lang="sv-FI" sz="1400" b="0" i="0" u="none" strike="noStrike">
                        <a:solidFill>
                          <a:schemeClr val="accent6"/>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7115336"/>
                  </a:ext>
                </a:extLst>
              </a:tr>
              <a:tr h="344660">
                <a:tc>
                  <a:txBody>
                    <a:bodyPr/>
                    <a:lstStyle/>
                    <a:p>
                      <a:pPr algn="l" fontAlgn="b"/>
                      <a:r>
                        <a:rPr lang="sv-FI" sz="1400" u="none" strike="noStrike" err="1">
                          <a:solidFill>
                            <a:schemeClr val="accent6"/>
                          </a:solidFill>
                          <a:effectLst/>
                        </a:rPr>
                        <a:t>Lihavuuden</a:t>
                      </a:r>
                      <a:r>
                        <a:rPr lang="sv-FI" sz="1400" u="none" strike="noStrike">
                          <a:solidFill>
                            <a:schemeClr val="accent6"/>
                          </a:solidFill>
                          <a:effectLst/>
                        </a:rPr>
                        <a:t> </a:t>
                      </a:r>
                      <a:r>
                        <a:rPr lang="sv-FI" sz="1400" u="none" strike="noStrike" err="1">
                          <a:solidFill>
                            <a:schemeClr val="accent6"/>
                          </a:solidFill>
                          <a:effectLst/>
                        </a:rPr>
                        <a:t>osuus</a:t>
                      </a:r>
                      <a:r>
                        <a:rPr lang="sv-FI" sz="1400" u="none" strike="noStrike">
                          <a:solidFill>
                            <a:schemeClr val="accent6"/>
                          </a:solidFill>
                          <a:effectLst/>
                        </a:rPr>
                        <a:t> (BMI ≥ 30 kg/m2) (%), 65 +</a:t>
                      </a:r>
                      <a:endParaRPr lang="sv-FI" sz="1400" b="0" i="0" u="none" strike="noStrike">
                        <a:solidFill>
                          <a:schemeClr val="accent6"/>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sv-FI" sz="1400" u="none" strike="noStrike">
                          <a:solidFill>
                            <a:schemeClr val="accent6"/>
                          </a:solidFill>
                          <a:effectLst/>
                        </a:rPr>
                        <a:t> </a:t>
                      </a:r>
                      <a:r>
                        <a:rPr lang="sv-FI" sz="1400" u="none" strike="noStrike" err="1">
                          <a:solidFill>
                            <a:schemeClr val="accent6"/>
                          </a:solidFill>
                          <a:effectLst/>
                        </a:rPr>
                        <a:t>Vähenee</a:t>
                      </a:r>
                      <a:endParaRPr lang="sv-FI" sz="1400" b="0" i="0" u="none" strike="noStrike">
                        <a:solidFill>
                          <a:schemeClr val="accent6"/>
                        </a:solidFill>
                        <a:effectLst/>
                        <a:latin typeface="Arial" panose="020B0604020202020204" pitchFamily="34" charset="0"/>
                      </a:endParaRPr>
                    </a:p>
                  </a:txBody>
                  <a:tcPr marL="7180" marR="7180" marT="71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sv-FI" sz="1400" u="none" strike="noStrike">
                          <a:solidFill>
                            <a:schemeClr val="accent6"/>
                          </a:solidFill>
                          <a:effectLst/>
                        </a:rPr>
                        <a:t>20,9</a:t>
                      </a:r>
                      <a:endParaRPr lang="sv-FI" sz="1400" b="0" i="0" u="none" strike="noStrike">
                        <a:solidFill>
                          <a:schemeClr val="accent6"/>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sv-FI" sz="1400" u="none" strike="noStrike">
                          <a:solidFill>
                            <a:schemeClr val="accent6"/>
                          </a:solidFill>
                          <a:effectLst/>
                        </a:rPr>
                        <a:t>21,6</a:t>
                      </a:r>
                      <a:endParaRPr lang="sv-FI" sz="1400" b="0" i="0" u="none" strike="noStrike">
                        <a:solidFill>
                          <a:schemeClr val="accent6"/>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7368942"/>
                  </a:ext>
                </a:extLst>
              </a:tr>
              <a:tr h="179511">
                <a:tc>
                  <a:txBody>
                    <a:bodyPr/>
                    <a:lstStyle/>
                    <a:p>
                      <a:pPr algn="l" fontAlgn="b"/>
                      <a:r>
                        <a:rPr lang="sv-FI" sz="1400" u="none" strike="noStrike" err="1">
                          <a:solidFill>
                            <a:schemeClr val="accent6"/>
                          </a:solidFill>
                          <a:effectLst/>
                        </a:rPr>
                        <a:t>Tuntevat</a:t>
                      </a:r>
                      <a:r>
                        <a:rPr lang="sv-FI" sz="1400" u="none" strike="noStrike">
                          <a:solidFill>
                            <a:schemeClr val="accent6"/>
                          </a:solidFill>
                          <a:effectLst/>
                        </a:rPr>
                        <a:t> </a:t>
                      </a:r>
                      <a:r>
                        <a:rPr lang="sv-FI" sz="1400" u="none" strike="noStrike" err="1">
                          <a:solidFill>
                            <a:schemeClr val="accent6"/>
                          </a:solidFill>
                          <a:effectLst/>
                        </a:rPr>
                        <a:t>itsensä</a:t>
                      </a:r>
                      <a:r>
                        <a:rPr lang="sv-FI" sz="1400" u="none" strike="noStrike">
                          <a:solidFill>
                            <a:schemeClr val="accent6"/>
                          </a:solidFill>
                          <a:effectLst/>
                        </a:rPr>
                        <a:t> </a:t>
                      </a:r>
                      <a:r>
                        <a:rPr lang="sv-FI" sz="1400" u="none" strike="noStrike" err="1">
                          <a:solidFill>
                            <a:schemeClr val="accent6"/>
                          </a:solidFill>
                          <a:effectLst/>
                        </a:rPr>
                        <a:t>onnellisiksi</a:t>
                      </a:r>
                      <a:r>
                        <a:rPr lang="sv-FI" sz="1400" u="none" strike="noStrike">
                          <a:solidFill>
                            <a:schemeClr val="accent6"/>
                          </a:solidFill>
                          <a:effectLst/>
                        </a:rPr>
                        <a:t> (%), 75 +</a:t>
                      </a:r>
                      <a:endParaRPr lang="sv-FI" sz="1400" b="0" i="0" u="none" strike="noStrike">
                        <a:solidFill>
                          <a:schemeClr val="accent6"/>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r>
                        <a:rPr lang="sv-FI" sz="1400" u="none" strike="noStrike">
                          <a:solidFill>
                            <a:schemeClr val="accent6"/>
                          </a:solidFill>
                          <a:effectLst/>
                        </a:rPr>
                        <a:t> </a:t>
                      </a:r>
                      <a:r>
                        <a:rPr lang="sv-FI" sz="1400" u="none" strike="noStrike" err="1">
                          <a:solidFill>
                            <a:schemeClr val="accent6"/>
                          </a:solidFill>
                          <a:effectLst/>
                        </a:rPr>
                        <a:t>Nousee</a:t>
                      </a:r>
                      <a:endParaRPr lang="sv-FI" sz="1400" b="0" i="0" u="none" strike="noStrike">
                        <a:solidFill>
                          <a:schemeClr val="accent6"/>
                        </a:solidFill>
                        <a:effectLst/>
                        <a:latin typeface="Arial" panose="020B0604020202020204" pitchFamily="34" charset="0"/>
                      </a:endParaRPr>
                    </a:p>
                  </a:txBody>
                  <a:tcPr marL="7180" marR="7180" marT="718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sv-FI" sz="1400" u="none" strike="noStrike">
                          <a:solidFill>
                            <a:schemeClr val="accent6"/>
                          </a:solidFill>
                          <a:effectLst/>
                        </a:rPr>
                        <a:t>49,8</a:t>
                      </a:r>
                      <a:endParaRPr lang="sv-FI" sz="1400" b="0" i="0" u="none" strike="noStrike">
                        <a:solidFill>
                          <a:schemeClr val="accent6"/>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b"/>
                      <a:r>
                        <a:rPr lang="sv-FI" sz="1400" u="none" strike="noStrike">
                          <a:solidFill>
                            <a:schemeClr val="accent6"/>
                          </a:solidFill>
                          <a:effectLst/>
                        </a:rPr>
                        <a:t>44,4</a:t>
                      </a:r>
                      <a:endParaRPr lang="sv-FI" sz="1400" b="0" i="0" u="none" strike="noStrike">
                        <a:solidFill>
                          <a:schemeClr val="accent6"/>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1322984"/>
                  </a:ext>
                </a:extLst>
              </a:tr>
              <a:tr h="179511">
                <a:tc>
                  <a:txBody>
                    <a:bodyPr/>
                    <a:lstStyle/>
                    <a:p>
                      <a:pPr algn="l" rtl="0" fontAlgn="b"/>
                      <a:r>
                        <a:rPr lang="sv-FI" sz="1400" u="none" strike="noStrike" err="1">
                          <a:solidFill>
                            <a:schemeClr val="accent6"/>
                          </a:solidFill>
                          <a:effectLst/>
                        </a:rPr>
                        <a:t>Suuria</a:t>
                      </a:r>
                      <a:r>
                        <a:rPr lang="sv-FI" sz="1400" u="none" strike="noStrike">
                          <a:solidFill>
                            <a:schemeClr val="accent6"/>
                          </a:solidFill>
                          <a:effectLst/>
                        </a:rPr>
                        <a:t> </a:t>
                      </a:r>
                      <a:r>
                        <a:rPr lang="sv-FI" sz="1400" u="none" strike="noStrike" err="1">
                          <a:solidFill>
                            <a:schemeClr val="accent6"/>
                          </a:solidFill>
                          <a:effectLst/>
                        </a:rPr>
                        <a:t>vaikeuksia</a:t>
                      </a:r>
                      <a:r>
                        <a:rPr lang="sv-FI" sz="1400" u="none" strike="noStrike">
                          <a:solidFill>
                            <a:schemeClr val="accent6"/>
                          </a:solidFill>
                          <a:effectLst/>
                        </a:rPr>
                        <a:t> </a:t>
                      </a:r>
                      <a:r>
                        <a:rPr lang="sv-FI" sz="1400" u="none" strike="noStrike" err="1">
                          <a:solidFill>
                            <a:schemeClr val="accent6"/>
                          </a:solidFill>
                          <a:effectLst/>
                        </a:rPr>
                        <a:t>kävellä</a:t>
                      </a:r>
                      <a:r>
                        <a:rPr lang="sv-FI" sz="1400" u="none" strike="noStrike">
                          <a:solidFill>
                            <a:schemeClr val="accent6"/>
                          </a:solidFill>
                          <a:effectLst/>
                        </a:rPr>
                        <a:t> 500 </a:t>
                      </a:r>
                      <a:r>
                        <a:rPr lang="sv-FI" sz="1400" u="none" strike="noStrike" err="1">
                          <a:solidFill>
                            <a:schemeClr val="accent6"/>
                          </a:solidFill>
                          <a:effectLst/>
                        </a:rPr>
                        <a:t>metriä</a:t>
                      </a:r>
                      <a:r>
                        <a:rPr lang="sv-FI" sz="1400" u="none" strike="noStrike">
                          <a:solidFill>
                            <a:schemeClr val="accent6"/>
                          </a:solidFill>
                          <a:effectLst/>
                        </a:rPr>
                        <a:t> (%), 75 +</a:t>
                      </a:r>
                      <a:endParaRPr lang="sv-FI" sz="1400" b="0" i="0" u="none" strike="noStrike">
                        <a:solidFill>
                          <a:schemeClr val="accent6"/>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sv-FI" sz="1400" u="none" strike="noStrike" err="1">
                          <a:solidFill>
                            <a:schemeClr val="accent6"/>
                          </a:solidFill>
                          <a:effectLst/>
                        </a:rPr>
                        <a:t>Vähenee</a:t>
                      </a:r>
                      <a:r>
                        <a:rPr lang="sv-FI" sz="1400" u="none" strike="noStrike">
                          <a:solidFill>
                            <a:schemeClr val="accent6"/>
                          </a:solidFill>
                          <a:effectLst/>
                        </a:rPr>
                        <a:t> </a:t>
                      </a:r>
                      <a:endParaRPr lang="sv-FI" sz="1400" b="0" i="0" u="none" strike="noStrike">
                        <a:solidFill>
                          <a:schemeClr val="accent6"/>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sv-FI" sz="1400" u="none" strike="noStrike">
                          <a:solidFill>
                            <a:schemeClr val="accent6"/>
                          </a:solidFill>
                          <a:effectLst/>
                        </a:rPr>
                        <a:t>28,6</a:t>
                      </a:r>
                      <a:endParaRPr lang="sv-FI" sz="1400" b="0" i="0" u="none" strike="noStrike">
                        <a:solidFill>
                          <a:schemeClr val="accent6"/>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sv-FI" sz="1400" u="none" strike="noStrike">
                          <a:solidFill>
                            <a:schemeClr val="accent6"/>
                          </a:solidFill>
                          <a:effectLst/>
                        </a:rPr>
                        <a:t>28,8</a:t>
                      </a:r>
                      <a:endParaRPr lang="sv-FI" sz="1400" b="0" i="0" u="none" strike="noStrike">
                        <a:solidFill>
                          <a:schemeClr val="accent6"/>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1728189"/>
                  </a:ext>
                </a:extLst>
              </a:tr>
              <a:tr h="423645">
                <a:tc>
                  <a:txBody>
                    <a:bodyPr/>
                    <a:lstStyle/>
                    <a:p>
                      <a:pPr algn="l" rtl="0" fontAlgn="b"/>
                      <a:r>
                        <a:rPr lang="fi-FI" sz="1400" u="none" strike="noStrike">
                          <a:solidFill>
                            <a:schemeClr val="accent6"/>
                          </a:solidFill>
                          <a:effectLst/>
                        </a:rPr>
                        <a:t>Vammojen ja myrkytysten hoidosta aiheutuvat sairaalahoitojaksot ja/tai sairaalassa hoidetut potilaat*</a:t>
                      </a:r>
                      <a:endParaRPr lang="fi-FI" sz="1400" b="0" i="0" u="none" strike="noStrike">
                        <a:solidFill>
                          <a:schemeClr val="accent6"/>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sv-FI" sz="1400" u="none" strike="noStrike">
                          <a:solidFill>
                            <a:schemeClr val="accent6"/>
                          </a:solidFill>
                          <a:effectLst/>
                        </a:rPr>
                        <a:t> </a:t>
                      </a:r>
                      <a:r>
                        <a:rPr lang="sv-FI" sz="1400" u="none" strike="noStrike" err="1">
                          <a:solidFill>
                            <a:schemeClr val="accent6"/>
                          </a:solidFill>
                          <a:effectLst/>
                        </a:rPr>
                        <a:t>Vähenee</a:t>
                      </a:r>
                      <a:endParaRPr lang="sv-FI" sz="1400" b="0" i="0" u="none" strike="noStrike">
                        <a:solidFill>
                          <a:schemeClr val="accent6"/>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sv-FI" sz="1400" u="none" strike="noStrike">
                          <a:solidFill>
                            <a:schemeClr val="accent6"/>
                          </a:solidFill>
                          <a:effectLst/>
                        </a:rPr>
                        <a:t>104,7 </a:t>
                      </a:r>
                      <a:endParaRPr lang="sv-FI" sz="1400" b="0" i="0" u="none" strike="noStrike">
                        <a:solidFill>
                          <a:schemeClr val="accent6"/>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sv-FI" sz="1400" u="none" strike="noStrike">
                          <a:solidFill>
                            <a:schemeClr val="accent6"/>
                          </a:solidFill>
                          <a:effectLst/>
                        </a:rPr>
                        <a:t>120,4 </a:t>
                      </a:r>
                      <a:endParaRPr lang="sv-FI" sz="1400" b="0" i="0" u="none" strike="noStrike">
                        <a:solidFill>
                          <a:schemeClr val="accent6"/>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53555803"/>
                  </a:ext>
                </a:extLst>
              </a:tr>
              <a:tr h="387743">
                <a:tc>
                  <a:txBody>
                    <a:bodyPr/>
                    <a:lstStyle/>
                    <a:p>
                      <a:pPr algn="l" rtl="0" fontAlgn="b"/>
                      <a:r>
                        <a:rPr lang="fi-FI" sz="1400" u="none" strike="noStrike">
                          <a:solidFill>
                            <a:schemeClr val="accent6"/>
                          </a:solidFill>
                          <a:effectLst/>
                        </a:rPr>
                        <a:t>Lonkkamurtumat 65 vuotta täyttäneillä, % </a:t>
                      </a:r>
                      <a:r>
                        <a:rPr lang="fi-FI" sz="1400" u="none" strike="noStrike" err="1">
                          <a:solidFill>
                            <a:schemeClr val="accent6"/>
                          </a:solidFill>
                          <a:effectLst/>
                        </a:rPr>
                        <a:t>vastaavanikäisestä</a:t>
                      </a:r>
                      <a:r>
                        <a:rPr lang="fi-FI" sz="1400" u="none" strike="noStrike">
                          <a:solidFill>
                            <a:schemeClr val="accent6"/>
                          </a:solidFill>
                          <a:effectLst/>
                        </a:rPr>
                        <a:t> väestöstä*</a:t>
                      </a:r>
                      <a:endParaRPr lang="fi-FI" sz="1400" b="0" i="0" u="none" strike="noStrike">
                        <a:solidFill>
                          <a:schemeClr val="accent6"/>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sv-FI" sz="1400" u="none" strike="noStrike">
                          <a:solidFill>
                            <a:schemeClr val="accent6"/>
                          </a:solidFill>
                          <a:effectLst/>
                        </a:rPr>
                        <a:t> </a:t>
                      </a:r>
                      <a:r>
                        <a:rPr lang="sv-FI" sz="1400" u="none" strike="noStrike" err="1">
                          <a:solidFill>
                            <a:schemeClr val="accent6"/>
                          </a:solidFill>
                          <a:effectLst/>
                        </a:rPr>
                        <a:t>Vähenee</a:t>
                      </a:r>
                      <a:endParaRPr lang="sv-FI" sz="1400" b="0" i="0" u="none" strike="noStrike">
                        <a:solidFill>
                          <a:schemeClr val="accent6"/>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sv-FI" sz="1400" u="none" strike="noStrike">
                          <a:solidFill>
                            <a:schemeClr val="accent6"/>
                          </a:solidFill>
                          <a:effectLst/>
                        </a:rPr>
                        <a:t>0,6 </a:t>
                      </a:r>
                      <a:endParaRPr lang="sv-FI" sz="1400" b="0" i="0" u="none" strike="noStrike">
                        <a:solidFill>
                          <a:schemeClr val="accent6"/>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sv-FI" sz="1400" u="none" strike="noStrike">
                          <a:solidFill>
                            <a:schemeClr val="accent6"/>
                          </a:solidFill>
                          <a:effectLst/>
                        </a:rPr>
                        <a:t>0,7 </a:t>
                      </a:r>
                      <a:endParaRPr lang="sv-FI" sz="1400" b="0" i="0" u="none" strike="noStrike">
                        <a:solidFill>
                          <a:schemeClr val="accent6"/>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07740547"/>
                  </a:ext>
                </a:extLst>
              </a:tr>
              <a:tr h="380563">
                <a:tc>
                  <a:txBody>
                    <a:bodyPr/>
                    <a:lstStyle/>
                    <a:p>
                      <a:pPr algn="l" rtl="0" fontAlgn="b"/>
                      <a:r>
                        <a:rPr lang="fi-FI" sz="1400" u="none" strike="noStrike">
                          <a:solidFill>
                            <a:schemeClr val="accent6"/>
                          </a:solidFill>
                          <a:effectLst/>
                        </a:rPr>
                        <a:t>Ei työssä, koulutuksessa eikä asevelvollisuutta suorittamassa olevat 18–24-vuotiaat, % ikäluokasta*</a:t>
                      </a:r>
                      <a:endParaRPr lang="fi-FI" sz="1400" b="0" i="0" u="none" strike="noStrike">
                        <a:solidFill>
                          <a:schemeClr val="accent6"/>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sv-FI" sz="1400" u="none" strike="noStrike">
                          <a:solidFill>
                            <a:schemeClr val="accent6"/>
                          </a:solidFill>
                          <a:effectLst/>
                        </a:rPr>
                        <a:t> </a:t>
                      </a:r>
                      <a:r>
                        <a:rPr lang="sv-FI" sz="1400" u="none" strike="noStrike" err="1">
                          <a:solidFill>
                            <a:schemeClr val="accent6"/>
                          </a:solidFill>
                          <a:effectLst/>
                        </a:rPr>
                        <a:t>Vähenee</a:t>
                      </a:r>
                      <a:endParaRPr lang="sv-FI" sz="1400" b="0" i="0" u="none" strike="noStrike">
                        <a:solidFill>
                          <a:schemeClr val="accent6"/>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sv-FI" sz="1400" u="none" strike="noStrike">
                          <a:solidFill>
                            <a:schemeClr val="accent6"/>
                          </a:solidFill>
                          <a:effectLst/>
                        </a:rPr>
                        <a:t>16,1 </a:t>
                      </a:r>
                      <a:endParaRPr lang="sv-FI" sz="1400" b="0" i="0" u="none" strike="noStrike">
                        <a:solidFill>
                          <a:schemeClr val="accent6"/>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sv-FI" sz="1400" u="none" strike="noStrike">
                          <a:solidFill>
                            <a:schemeClr val="accent6"/>
                          </a:solidFill>
                          <a:effectLst/>
                        </a:rPr>
                        <a:t>11,5 (2019) </a:t>
                      </a:r>
                      <a:endParaRPr lang="sv-FI" sz="1400" b="0" i="0" u="none" strike="noStrike">
                        <a:solidFill>
                          <a:schemeClr val="accent6"/>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03117502"/>
                  </a:ext>
                </a:extLst>
              </a:tr>
              <a:tr h="366202">
                <a:tc>
                  <a:txBody>
                    <a:bodyPr/>
                    <a:lstStyle/>
                    <a:p>
                      <a:pPr algn="l" rtl="0" fontAlgn="b"/>
                      <a:r>
                        <a:rPr lang="fi-FI" sz="1400" u="none" strike="noStrike">
                          <a:solidFill>
                            <a:schemeClr val="accent6"/>
                          </a:solidFill>
                          <a:effectLst/>
                        </a:rPr>
                        <a:t>Toimeentulotukea pitkäaikaisesti saaneet 25–64-vuotiaat, % ikäluokasta*</a:t>
                      </a:r>
                      <a:endParaRPr lang="fi-FI" sz="1400" b="0" i="0" u="none" strike="noStrike">
                        <a:solidFill>
                          <a:schemeClr val="accent6"/>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sv-FI" sz="1400" u="none" strike="noStrike">
                          <a:solidFill>
                            <a:schemeClr val="accent6"/>
                          </a:solidFill>
                          <a:effectLst/>
                        </a:rPr>
                        <a:t> </a:t>
                      </a:r>
                      <a:r>
                        <a:rPr lang="sv-FI" sz="1400" u="none" strike="noStrike" err="1">
                          <a:solidFill>
                            <a:schemeClr val="accent6"/>
                          </a:solidFill>
                          <a:effectLst/>
                        </a:rPr>
                        <a:t>Vähenee</a:t>
                      </a:r>
                      <a:endParaRPr lang="sv-FI" sz="1400" b="0" i="0" u="none" strike="noStrike">
                        <a:solidFill>
                          <a:schemeClr val="accent6"/>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sv-FI" sz="1400" b="0" i="0" u="none" strike="noStrike">
                          <a:solidFill>
                            <a:schemeClr val="accent6"/>
                          </a:solidFill>
                          <a:effectLst/>
                          <a:latin typeface="Arial"/>
                        </a:rPr>
                        <a:t>2,8</a:t>
                      </a:r>
                      <a:endParaRPr lang="sv-FI" sz="1400" b="0" i="0" u="none" strike="noStrike">
                        <a:solidFill>
                          <a:schemeClr val="accent6"/>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sv-FI" sz="1400" u="none" strike="noStrike">
                          <a:solidFill>
                            <a:schemeClr val="accent6"/>
                          </a:solidFill>
                          <a:effectLst/>
                        </a:rPr>
                        <a:t>1,5 </a:t>
                      </a:r>
                      <a:endParaRPr lang="sv-FI" sz="1400" b="0" i="0" u="none" strike="noStrike">
                        <a:solidFill>
                          <a:schemeClr val="accent6"/>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3470789"/>
                  </a:ext>
                </a:extLst>
              </a:tr>
              <a:tr h="531351">
                <a:tc>
                  <a:txBody>
                    <a:bodyPr/>
                    <a:lstStyle/>
                    <a:p>
                      <a:pPr algn="l" rtl="0" fontAlgn="b"/>
                      <a:r>
                        <a:rPr lang="fi-FI" sz="1400" u="none" strike="noStrike">
                          <a:solidFill>
                            <a:schemeClr val="accent6"/>
                          </a:solidFill>
                          <a:effectLst/>
                        </a:rPr>
                        <a:t>Mielenterveyshäiriöiden vuoksi työkyvyttömyyseläkettä saavat 18–34-vuotiaat (pois lukien elimelliset aivo-oireyhtymät ja älyllinen kehitysvammaisuus), % </a:t>
                      </a:r>
                      <a:r>
                        <a:rPr lang="fi-FI" sz="1400" u="none" strike="noStrike" err="1">
                          <a:solidFill>
                            <a:schemeClr val="accent6"/>
                          </a:solidFill>
                          <a:effectLst/>
                        </a:rPr>
                        <a:t>vastaavanikäisestä</a:t>
                      </a:r>
                      <a:r>
                        <a:rPr lang="fi-FI" sz="1400" u="none" strike="noStrike">
                          <a:solidFill>
                            <a:schemeClr val="accent6"/>
                          </a:solidFill>
                          <a:effectLst/>
                        </a:rPr>
                        <a:t> väestöstä*</a:t>
                      </a:r>
                      <a:endParaRPr lang="fi-FI" sz="1400" b="0" i="0" u="none" strike="noStrike">
                        <a:solidFill>
                          <a:schemeClr val="accent6"/>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sv-FI" sz="1400" u="none" strike="noStrike">
                          <a:solidFill>
                            <a:schemeClr val="accent6"/>
                          </a:solidFill>
                          <a:effectLst/>
                        </a:rPr>
                        <a:t> </a:t>
                      </a:r>
                      <a:r>
                        <a:rPr lang="sv-FI" sz="1400" u="none" strike="noStrike" err="1">
                          <a:solidFill>
                            <a:schemeClr val="accent6"/>
                          </a:solidFill>
                          <a:effectLst/>
                        </a:rPr>
                        <a:t>Vähenee</a:t>
                      </a:r>
                      <a:endParaRPr lang="sv-FI" sz="1400" b="0" i="0" u="none" strike="noStrike">
                        <a:solidFill>
                          <a:schemeClr val="accent6"/>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sv-FI" sz="1400" u="none" strike="noStrike">
                          <a:solidFill>
                            <a:schemeClr val="accent6"/>
                          </a:solidFill>
                          <a:effectLst/>
                        </a:rPr>
                        <a:t>- </a:t>
                      </a:r>
                      <a:endParaRPr lang="sv-FI" sz="1400" b="0" i="0" u="none" strike="noStrike">
                        <a:solidFill>
                          <a:schemeClr val="accent6"/>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sv-FI" sz="1400" u="none" strike="noStrike">
                          <a:solidFill>
                            <a:schemeClr val="accent6"/>
                          </a:solidFill>
                          <a:effectLst/>
                        </a:rPr>
                        <a:t>0,7 </a:t>
                      </a:r>
                      <a:endParaRPr lang="sv-FI" sz="1400" b="0" i="0" u="none" strike="noStrike">
                        <a:solidFill>
                          <a:schemeClr val="accent6"/>
                        </a:solidFill>
                        <a:effectLst/>
                        <a:latin typeface="Arial" panose="020B0604020202020204" pitchFamily="34" charset="0"/>
                      </a:endParaRPr>
                    </a:p>
                  </a:txBody>
                  <a:tcPr marL="7180" marR="7180" marT="7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0032121"/>
                  </a:ext>
                </a:extLst>
              </a:tr>
            </a:tbl>
          </a:graphicData>
        </a:graphic>
      </p:graphicFrame>
      <p:sp>
        <p:nvSpPr>
          <p:cNvPr id="4" name="textruta 3"/>
          <p:cNvSpPr txBox="1"/>
          <p:nvPr/>
        </p:nvSpPr>
        <p:spPr>
          <a:xfrm>
            <a:off x="7859486" y="395674"/>
            <a:ext cx="44849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1" u="none" strike="noStrike" kern="1200" cap="none" spc="0" normalizeH="0" baseline="0" noProof="0" err="1">
                <a:ln>
                  <a:noFill/>
                </a:ln>
                <a:solidFill>
                  <a:srgbClr val="213A8F"/>
                </a:solidFill>
                <a:effectLst/>
                <a:uLnTx/>
                <a:uFillTx/>
                <a:latin typeface="Arial" panose="020B0604020202020204"/>
                <a:ea typeface="+mn-ea"/>
                <a:cs typeface="+mn-cs"/>
              </a:rPr>
              <a:t>Täydennetään</a:t>
            </a:r>
            <a:r>
              <a:rPr kumimoji="0" lang="sv-SE" sz="1800" b="0" i="1" u="none" strike="noStrike" kern="1200" cap="none" spc="0" normalizeH="0" baseline="0" noProof="0">
                <a:ln>
                  <a:noFill/>
                </a:ln>
                <a:solidFill>
                  <a:srgbClr val="213A8F"/>
                </a:solidFill>
                <a:effectLst/>
                <a:uLnTx/>
                <a:uFillTx/>
                <a:latin typeface="Arial" panose="020B0604020202020204"/>
                <a:ea typeface="+mn-ea"/>
                <a:cs typeface="+mn-cs"/>
              </a:rPr>
              <a:t>, </a:t>
            </a:r>
            <a:r>
              <a:rPr kumimoji="0" lang="sv-SE" sz="1800" b="0" i="1" u="none" strike="noStrike" kern="1200" cap="none" spc="0" normalizeH="0" baseline="0" noProof="0" err="1">
                <a:ln>
                  <a:noFill/>
                </a:ln>
                <a:solidFill>
                  <a:srgbClr val="213A8F"/>
                </a:solidFill>
                <a:effectLst/>
                <a:uLnTx/>
                <a:uFillTx/>
                <a:latin typeface="Arial" panose="020B0604020202020204"/>
                <a:ea typeface="+mn-ea"/>
                <a:cs typeface="+mn-cs"/>
              </a:rPr>
              <a:t>kun</a:t>
            </a:r>
            <a:r>
              <a:rPr kumimoji="0" lang="sv-SE" sz="1800" b="0" i="1" u="none" strike="noStrike" kern="1200" cap="none" spc="0" normalizeH="0" baseline="0" noProof="0">
                <a:ln>
                  <a:noFill/>
                </a:ln>
                <a:solidFill>
                  <a:srgbClr val="213A8F"/>
                </a:solidFill>
                <a:effectLst/>
                <a:uLnTx/>
                <a:uFillTx/>
                <a:latin typeface="Arial" panose="020B0604020202020204"/>
                <a:ea typeface="+mn-ea"/>
                <a:cs typeface="+mn-cs"/>
              </a:rPr>
              <a:t> </a:t>
            </a:r>
            <a:r>
              <a:rPr kumimoji="0" lang="sv-SE" sz="1800" b="0" i="1" u="none" strike="noStrike" kern="1200" cap="none" spc="0" normalizeH="0" baseline="0" noProof="0" err="1">
                <a:ln>
                  <a:noFill/>
                </a:ln>
                <a:solidFill>
                  <a:srgbClr val="213A8F"/>
                </a:solidFill>
                <a:effectLst/>
                <a:uLnTx/>
                <a:uFillTx/>
                <a:latin typeface="Arial" panose="020B0604020202020204"/>
                <a:ea typeface="+mn-ea"/>
                <a:cs typeface="+mn-cs"/>
              </a:rPr>
              <a:t>tilasto</a:t>
            </a:r>
            <a:r>
              <a:rPr kumimoji="0" lang="sv-SE" sz="1800" b="0" i="1" u="none" strike="noStrike" kern="1200" cap="none" spc="0" normalizeH="0" baseline="0" noProof="0">
                <a:ln>
                  <a:noFill/>
                </a:ln>
                <a:solidFill>
                  <a:srgbClr val="213A8F"/>
                </a:solidFill>
                <a:effectLst/>
                <a:uLnTx/>
                <a:uFillTx/>
                <a:latin typeface="Arial" panose="020B0604020202020204"/>
                <a:ea typeface="+mn-ea"/>
                <a:cs typeface="+mn-cs"/>
              </a:rPr>
              <a:t> </a:t>
            </a:r>
            <a:r>
              <a:rPr kumimoji="0" lang="sv-SE" sz="1800" b="0" i="1" u="none" strike="noStrike" kern="1200" cap="none" spc="0" normalizeH="0" baseline="0" noProof="0" err="1">
                <a:ln>
                  <a:noFill/>
                </a:ln>
                <a:solidFill>
                  <a:srgbClr val="213A8F"/>
                </a:solidFill>
                <a:effectLst/>
                <a:uLnTx/>
                <a:uFillTx/>
                <a:latin typeface="Arial" panose="020B0604020202020204"/>
                <a:ea typeface="+mn-ea"/>
                <a:cs typeface="+mn-cs"/>
              </a:rPr>
              <a:t>julkaistaan</a:t>
            </a:r>
            <a:endParaRPr kumimoji="0" lang="sv-FI" sz="1800" b="0" i="1" u="none" strike="noStrike" kern="1200" cap="none" spc="0" normalizeH="0" baseline="0" noProof="0">
              <a:ln>
                <a:noFill/>
              </a:ln>
              <a:solidFill>
                <a:srgbClr val="213A8F"/>
              </a:solidFill>
              <a:effectLst/>
              <a:uLnTx/>
              <a:uFillTx/>
              <a:latin typeface="Arial" panose="020B0604020202020204"/>
              <a:ea typeface="+mn-ea"/>
              <a:cs typeface="+mn-cs"/>
            </a:endParaRPr>
          </a:p>
        </p:txBody>
      </p:sp>
    </p:spTree>
    <p:extLst>
      <p:ext uri="{BB962C8B-B14F-4D97-AF65-F5344CB8AC3E}">
        <p14:creationId xmlns:p14="http://schemas.microsoft.com/office/powerpoint/2010/main" val="41994413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213" y="458521"/>
            <a:ext cx="9327754" cy="749970"/>
          </a:xfrm>
        </p:spPr>
        <p:txBody>
          <a:bodyPr>
            <a:normAutofit fontScale="90000"/>
          </a:bodyPr>
          <a:lstStyle/>
          <a:p>
            <a:pPr fontAlgn="t"/>
            <a:r>
              <a:rPr lang="fi-FI" dirty="0" err="1"/>
              <a:t>Främjande</a:t>
            </a:r>
            <a:r>
              <a:rPr lang="fi-FI" dirty="0"/>
              <a:t> av </a:t>
            </a:r>
            <a:r>
              <a:rPr lang="fi-FI" dirty="0" err="1"/>
              <a:t>god</a:t>
            </a:r>
            <a:r>
              <a:rPr lang="fi-FI" dirty="0"/>
              <a:t> </a:t>
            </a:r>
            <a:r>
              <a:rPr lang="fi-FI" dirty="0" err="1"/>
              <a:t>hälsa</a:t>
            </a:r>
            <a:r>
              <a:rPr lang="fi-FI" dirty="0"/>
              <a:t> </a:t>
            </a:r>
            <a:r>
              <a:rPr lang="fi-FI" dirty="0" err="1"/>
              <a:t>och</a:t>
            </a:r>
            <a:r>
              <a:rPr lang="fi-FI" dirty="0"/>
              <a:t> </a:t>
            </a:r>
            <a:r>
              <a:rPr lang="fi-FI" dirty="0" err="1"/>
              <a:t>sunda</a:t>
            </a:r>
            <a:r>
              <a:rPr lang="fi-FI" dirty="0"/>
              <a:t> </a:t>
            </a:r>
            <a:r>
              <a:rPr lang="fi-FI" dirty="0" err="1"/>
              <a:t>levnadsvanor</a:t>
            </a:r>
            <a:endParaRPr lang="sv-FI" dirty="0">
              <a:solidFill>
                <a:schemeClr val="accent6"/>
              </a:solidFill>
            </a:endParaRPr>
          </a:p>
        </p:txBody>
      </p:sp>
      <p:sp>
        <p:nvSpPr>
          <p:cNvPr id="3" name="Content Placeholder 2"/>
          <p:cNvSpPr>
            <a:spLocks noGrp="1"/>
          </p:cNvSpPr>
          <p:nvPr>
            <p:ph sz="half" idx="1"/>
          </p:nvPr>
        </p:nvSpPr>
        <p:spPr>
          <a:xfrm>
            <a:off x="1700213" y="1406818"/>
            <a:ext cx="9327754" cy="4312338"/>
          </a:xfrm>
          <a:ln w="19050">
            <a:solidFill>
              <a:srgbClr val="FFC000"/>
            </a:solidFill>
          </a:ln>
        </p:spPr>
        <p:txBody>
          <a:bodyPr>
            <a:normAutofit/>
          </a:bodyPr>
          <a:lstStyle/>
          <a:p>
            <a:pPr marL="0" indent="0">
              <a:buNone/>
            </a:pPr>
            <a:r>
              <a:rPr lang="fi-FI" sz="2000" b="1">
                <a:latin typeface="Calibri" panose="020F0502020204030204" pitchFamily="34" charset="0"/>
              </a:rPr>
              <a:t>I </a:t>
            </a:r>
            <a:r>
              <a:rPr lang="fi-FI" sz="2000" b="1" err="1">
                <a:latin typeface="Calibri" panose="020F0502020204030204" pitchFamily="34" charset="0"/>
              </a:rPr>
              <a:t>Österbotten</a:t>
            </a:r>
            <a:r>
              <a:rPr lang="fi-FI" sz="2000" b="1">
                <a:latin typeface="Calibri" panose="020F0502020204030204" pitchFamily="34" charset="0"/>
              </a:rPr>
              <a:t> </a:t>
            </a:r>
            <a:r>
              <a:rPr lang="fi-FI" sz="2000" b="1" err="1">
                <a:latin typeface="Calibri" panose="020F0502020204030204" pitchFamily="34" charset="0"/>
              </a:rPr>
              <a:t>vill</a:t>
            </a:r>
            <a:r>
              <a:rPr lang="fi-FI" sz="2000" b="1">
                <a:latin typeface="Calibri" panose="020F0502020204030204" pitchFamily="34" charset="0"/>
              </a:rPr>
              <a:t> vi </a:t>
            </a:r>
            <a:r>
              <a:rPr lang="fi-FI" sz="2000" b="1" err="1">
                <a:latin typeface="Calibri" panose="020F0502020204030204" pitchFamily="34" charset="0"/>
              </a:rPr>
              <a:t>att</a:t>
            </a:r>
            <a:r>
              <a:rPr lang="fi-FI" sz="2000" b="1">
                <a:latin typeface="Calibri" panose="020F0502020204030204" pitchFamily="34" charset="0"/>
              </a:rPr>
              <a:t> </a:t>
            </a:r>
            <a:r>
              <a:rPr lang="fi-FI" sz="2000" b="1" err="1">
                <a:latin typeface="Calibri" panose="020F0502020204030204" pitchFamily="34" charset="0"/>
              </a:rPr>
              <a:t>så</a:t>
            </a:r>
            <a:r>
              <a:rPr lang="fi-FI" sz="2000" b="1">
                <a:latin typeface="Calibri" panose="020F0502020204030204" pitchFamily="34" charset="0"/>
              </a:rPr>
              <a:t> </a:t>
            </a:r>
            <a:r>
              <a:rPr lang="fi-FI" sz="2000" b="1" err="1">
                <a:latin typeface="Calibri" panose="020F0502020204030204" pitchFamily="34" charset="0"/>
              </a:rPr>
              <a:t>många</a:t>
            </a:r>
            <a:r>
              <a:rPr lang="fi-FI" sz="2000" b="1">
                <a:latin typeface="Calibri" panose="020F0502020204030204" pitchFamily="34" charset="0"/>
              </a:rPr>
              <a:t> </a:t>
            </a:r>
            <a:r>
              <a:rPr lang="fi-FI" sz="2000" b="1" err="1">
                <a:latin typeface="Calibri" panose="020F0502020204030204" pitchFamily="34" charset="0"/>
              </a:rPr>
              <a:t>som</a:t>
            </a:r>
            <a:r>
              <a:rPr lang="fi-FI" sz="2000" b="1">
                <a:latin typeface="Calibri" panose="020F0502020204030204" pitchFamily="34" charset="0"/>
              </a:rPr>
              <a:t> </a:t>
            </a:r>
            <a:r>
              <a:rPr lang="fi-FI" sz="2000" b="1" err="1">
                <a:latin typeface="Calibri" panose="020F0502020204030204" pitchFamily="34" charset="0"/>
              </a:rPr>
              <a:t>möjligt</a:t>
            </a:r>
            <a:r>
              <a:rPr lang="fi-FI" sz="2000" b="1">
                <a:latin typeface="Calibri" panose="020F0502020204030204" pitchFamily="34" charset="0"/>
              </a:rPr>
              <a:t> </a:t>
            </a:r>
            <a:r>
              <a:rPr lang="fi-FI" sz="2000" b="1" err="1">
                <a:latin typeface="Calibri" panose="020F0502020204030204" pitchFamily="34" charset="0"/>
              </a:rPr>
              <a:t>ska</a:t>
            </a:r>
            <a:r>
              <a:rPr lang="fi-FI" sz="2000" b="1">
                <a:latin typeface="Calibri" panose="020F0502020204030204" pitchFamily="34" charset="0"/>
              </a:rPr>
              <a:t> </a:t>
            </a:r>
            <a:r>
              <a:rPr lang="fi-FI" sz="2000" b="1" err="1">
                <a:latin typeface="Calibri" panose="020F0502020204030204" pitchFamily="34" charset="0"/>
              </a:rPr>
              <a:t>nå</a:t>
            </a:r>
            <a:r>
              <a:rPr lang="fi-FI" sz="2000" b="1">
                <a:latin typeface="Calibri" panose="020F0502020204030204" pitchFamily="34" charset="0"/>
              </a:rPr>
              <a:t> </a:t>
            </a:r>
            <a:r>
              <a:rPr lang="fi-FI" sz="2000" b="1" err="1">
                <a:latin typeface="Calibri" panose="020F0502020204030204" pitchFamily="34" charset="0"/>
              </a:rPr>
              <a:t>sin</a:t>
            </a:r>
            <a:r>
              <a:rPr lang="fi-FI" sz="2000" b="1">
                <a:latin typeface="Calibri" panose="020F0502020204030204" pitchFamily="34" charset="0"/>
              </a:rPr>
              <a:t> </a:t>
            </a:r>
            <a:r>
              <a:rPr lang="fi-FI" sz="2000" b="1" err="1">
                <a:latin typeface="Calibri" panose="020F0502020204030204" pitchFamily="34" charset="0"/>
              </a:rPr>
              <a:t>fulla</a:t>
            </a:r>
            <a:r>
              <a:rPr lang="fi-FI" sz="2000" b="1">
                <a:latin typeface="Calibri" panose="020F0502020204030204" pitchFamily="34" charset="0"/>
              </a:rPr>
              <a:t> </a:t>
            </a:r>
            <a:r>
              <a:rPr lang="fi-FI" sz="2000" b="1" err="1">
                <a:latin typeface="Calibri" panose="020F0502020204030204" pitchFamily="34" charset="0"/>
              </a:rPr>
              <a:t>potential</a:t>
            </a:r>
            <a:r>
              <a:rPr lang="fi-FI" sz="2000" b="1">
                <a:latin typeface="Calibri" panose="020F0502020204030204" pitchFamily="34" charset="0"/>
              </a:rPr>
              <a:t> </a:t>
            </a:r>
            <a:r>
              <a:rPr lang="fi-FI" sz="2000" b="1" err="1">
                <a:latin typeface="Calibri" panose="020F0502020204030204" pitchFamily="34" charset="0"/>
              </a:rPr>
              <a:t>och</a:t>
            </a:r>
            <a:r>
              <a:rPr lang="fi-FI" sz="2000" b="1">
                <a:latin typeface="Calibri" panose="020F0502020204030204" pitchFamily="34" charset="0"/>
              </a:rPr>
              <a:t> </a:t>
            </a:r>
            <a:r>
              <a:rPr lang="fi-FI" sz="2000" b="1" err="1">
                <a:latin typeface="Calibri" panose="020F0502020204030204" pitchFamily="34" charset="0"/>
              </a:rPr>
              <a:t>bidra</a:t>
            </a:r>
            <a:r>
              <a:rPr lang="fi-FI" sz="2000" b="1">
                <a:latin typeface="Calibri" panose="020F0502020204030204" pitchFamily="34" charset="0"/>
              </a:rPr>
              <a:t> </a:t>
            </a:r>
            <a:r>
              <a:rPr lang="fi-FI" sz="2000" b="1" err="1">
                <a:latin typeface="Calibri" panose="020F0502020204030204" pitchFamily="34" charset="0"/>
              </a:rPr>
              <a:t>till</a:t>
            </a:r>
            <a:r>
              <a:rPr lang="fi-FI" sz="2000" b="1">
                <a:latin typeface="Calibri" panose="020F0502020204030204" pitchFamily="34" charset="0"/>
              </a:rPr>
              <a:t> </a:t>
            </a:r>
            <a:r>
              <a:rPr lang="fi-FI" sz="2000" b="1" err="1">
                <a:latin typeface="Calibri" panose="020F0502020204030204" pitchFamily="34" charset="0"/>
              </a:rPr>
              <a:t>samhällets</a:t>
            </a:r>
            <a:r>
              <a:rPr lang="fi-FI" sz="2000" b="1">
                <a:latin typeface="Calibri" panose="020F0502020204030204" pitchFamily="34" charset="0"/>
              </a:rPr>
              <a:t> </a:t>
            </a:r>
            <a:r>
              <a:rPr lang="fi-FI" sz="2000" b="1" err="1">
                <a:latin typeface="Calibri" panose="020F0502020204030204" pitchFamily="34" charset="0"/>
              </a:rPr>
              <a:t>utveckling</a:t>
            </a:r>
            <a:endParaRPr lang="fi-FI" sz="2000" b="1">
              <a:latin typeface="Calibri" panose="020F0502020204030204" pitchFamily="34" charset="0"/>
            </a:endParaRPr>
          </a:p>
          <a:p>
            <a:pPr marL="0" indent="0">
              <a:buNone/>
            </a:pPr>
            <a:r>
              <a:rPr lang="fi-FI" sz="2000" b="1" err="1">
                <a:solidFill>
                  <a:schemeClr val="tx2"/>
                </a:solidFill>
                <a:latin typeface="Calibri" panose="020F0502020204030204" pitchFamily="34" charset="0"/>
              </a:rPr>
              <a:t>Gemensam</a:t>
            </a:r>
            <a:r>
              <a:rPr lang="fi-FI" sz="2000" b="1">
                <a:solidFill>
                  <a:schemeClr val="tx2"/>
                </a:solidFill>
                <a:latin typeface="Calibri" panose="020F0502020204030204" pitchFamily="34" charset="0"/>
              </a:rPr>
              <a:t> vision</a:t>
            </a:r>
          </a:p>
          <a:p>
            <a:endParaRPr lang="fi-FI"/>
          </a:p>
        </p:txBody>
      </p:sp>
      <p:sp>
        <p:nvSpPr>
          <p:cNvPr id="5" name="Rectangle 4"/>
          <p:cNvSpPr/>
          <p:nvPr/>
        </p:nvSpPr>
        <p:spPr>
          <a:xfrm>
            <a:off x="1775027" y="2403412"/>
            <a:ext cx="2447838" cy="10448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Aktörer</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a:t>
            </a: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företagshälsovården</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tredje</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sektorn</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social</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och</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hälsovårdsservice</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kommuner</a:t>
            </a:r>
            <a:endParaRPr kumimoji="0" lang="fi-FI" sz="1400" b="0" i="0" u="none" strike="noStrike" kern="1200" cap="none" spc="0" normalizeH="0" baseline="0" noProof="0">
              <a:ln>
                <a:noFill/>
              </a:ln>
              <a:solidFill>
                <a:srgbClr val="213A8F"/>
              </a:solidFill>
              <a:effectLst/>
              <a:uLnTx/>
              <a:uFillTx/>
              <a:latin typeface="Arial" panose="020B0604020202020204"/>
              <a:ea typeface="+mn-ea"/>
              <a:cs typeface="Arial"/>
            </a:endParaRPr>
          </a:p>
        </p:txBody>
      </p:sp>
      <p:sp>
        <p:nvSpPr>
          <p:cNvPr id="6" name="Rectangle 5"/>
          <p:cNvSpPr/>
          <p:nvPr/>
        </p:nvSpPr>
        <p:spPr>
          <a:xfrm>
            <a:off x="4651463" y="2009213"/>
            <a:ext cx="5904053" cy="1420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Nationella</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program</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a:t>
            </a:r>
            <a:b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br>
            <a:r>
              <a:rPr kumimoji="0" lang="fi-FI" sz="14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Hyvinvointia ravinnosta ja liikunnasta – </a:t>
            </a:r>
            <a:r>
              <a:rPr kumimoji="0" lang="fi-FI" sz="1400" b="0" i="0" u="none" strike="noStrike" kern="1200" cap="none" spc="0" normalizeH="0" baseline="0" noProof="0" err="1">
                <a:ln>
                  <a:noFill/>
                </a:ln>
                <a:solidFill>
                  <a:srgbClr val="213A8F"/>
                </a:solidFill>
                <a:effectLst/>
                <a:uLnTx/>
                <a:uFillTx/>
                <a:latin typeface="Arial" panose="020B0604020202020204"/>
                <a:ea typeface="+mn-lt"/>
                <a:cs typeface="Arial" panose="020B0604020202020204"/>
              </a:rPr>
              <a:t>nationellt</a:t>
            </a:r>
            <a:r>
              <a:rPr kumimoji="0" lang="fi-FI" sz="14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lt"/>
                <a:cs typeface="Arial" panose="020B0604020202020204"/>
              </a:rPr>
              <a:t>program</a:t>
            </a:r>
            <a:r>
              <a:rPr kumimoji="0" lang="fi-FI" sz="14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 för </a:t>
            </a:r>
            <a:r>
              <a:rPr kumimoji="0" lang="fi-FI" sz="1400" b="0" i="0" u="none" strike="noStrike" kern="1200" cap="none" spc="0" normalizeH="0" baseline="0" noProof="0" err="1">
                <a:ln>
                  <a:noFill/>
                </a:ln>
                <a:solidFill>
                  <a:srgbClr val="213A8F"/>
                </a:solidFill>
                <a:effectLst/>
                <a:uLnTx/>
                <a:uFillTx/>
                <a:latin typeface="Arial" panose="020B0604020202020204"/>
                <a:ea typeface="+mn-lt"/>
                <a:cs typeface="Arial" panose="020B0604020202020204"/>
              </a:rPr>
              <a:t>att</a:t>
            </a:r>
            <a:r>
              <a:rPr kumimoji="0" lang="fi-FI" sz="14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lt"/>
                <a:cs typeface="Arial" panose="020B0604020202020204"/>
              </a:rPr>
              <a:t>förebygga</a:t>
            </a:r>
            <a:r>
              <a:rPr kumimoji="0" lang="fi-FI" sz="14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lt"/>
                <a:cs typeface="Arial" panose="020B0604020202020204"/>
              </a:rPr>
              <a:t>fetma</a:t>
            </a:r>
            <a:r>
              <a:rPr kumimoji="0" lang="fi-FI" sz="14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lt"/>
                <a:cs typeface="Arial" panose="020B0604020202020204"/>
              </a:rPr>
              <a:t>nationella</a:t>
            </a:r>
            <a:r>
              <a:rPr kumimoji="0" lang="fi-FI" sz="14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lt"/>
                <a:cs typeface="Arial" panose="020B0604020202020204"/>
              </a:rPr>
              <a:t>kostrekommendationer</a:t>
            </a:r>
            <a:r>
              <a:rPr kumimoji="0" lang="fi-FI" sz="14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lt"/>
                <a:cs typeface="Arial" panose="020B0604020202020204"/>
              </a:rPr>
              <a:t>nationella</a:t>
            </a:r>
            <a:r>
              <a:rPr kumimoji="0" lang="fi-FI" sz="14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lt"/>
                <a:cs typeface="Arial" panose="020B0604020202020204"/>
              </a:rPr>
              <a:t>omfattande</a:t>
            </a:r>
            <a:r>
              <a:rPr kumimoji="0" lang="fi-FI" sz="14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lt"/>
                <a:cs typeface="Arial" panose="020B0604020202020204"/>
              </a:rPr>
              <a:t>hälsogranskningar</a:t>
            </a:r>
            <a:r>
              <a:rPr kumimoji="0" lang="fi-FI" sz="14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lt"/>
                <a:cs typeface="Arial" panose="020B0604020202020204"/>
              </a:rPr>
              <a:t>inom</a:t>
            </a:r>
            <a:r>
              <a:rPr kumimoji="0" lang="fi-FI" sz="14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lt"/>
                <a:cs typeface="Arial" panose="020B0604020202020204"/>
              </a:rPr>
              <a:t>munhälsan</a:t>
            </a:r>
            <a:r>
              <a:rPr kumimoji="0" lang="fi-FI" sz="14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 för </a:t>
            </a:r>
            <a:r>
              <a:rPr kumimoji="0" lang="fi-FI" sz="1400" b="0" i="0" u="none" strike="noStrike" kern="1200" cap="none" spc="0" normalizeH="0" baseline="0" noProof="0" err="1">
                <a:ln>
                  <a:noFill/>
                </a:ln>
                <a:solidFill>
                  <a:srgbClr val="213A8F"/>
                </a:solidFill>
                <a:effectLst/>
                <a:uLnTx/>
                <a:uFillTx/>
                <a:latin typeface="Arial" panose="020B0604020202020204"/>
                <a:ea typeface="+mn-lt"/>
                <a:cs typeface="Arial" panose="020B0604020202020204"/>
              </a:rPr>
              <a:t>barn</a:t>
            </a:r>
            <a:r>
              <a:rPr kumimoji="0" lang="fi-FI" sz="14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lt"/>
                <a:cs typeface="Arial" panose="020B0604020202020204"/>
              </a:rPr>
              <a:t>och</a:t>
            </a:r>
            <a:r>
              <a:rPr kumimoji="0" lang="fi-FI" sz="14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 </a:t>
            </a:r>
            <a:br>
              <a:rPr kumimoji="0" lang="fi-FI" sz="14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br>
            <a:r>
              <a:rPr kumimoji="0" lang="fi-FI" sz="1400" b="0" i="0" u="none" strike="noStrike" kern="1200" cap="none" spc="0" normalizeH="0" baseline="0" noProof="0" err="1">
                <a:ln>
                  <a:noFill/>
                </a:ln>
                <a:solidFill>
                  <a:srgbClr val="213A8F"/>
                </a:solidFill>
                <a:effectLst/>
                <a:uLnTx/>
                <a:uFillTx/>
                <a:latin typeface="Arial" panose="020B0604020202020204"/>
                <a:ea typeface="+mn-lt"/>
                <a:cs typeface="Arial" panose="020B0604020202020204"/>
              </a:rPr>
              <a:t>unga</a:t>
            </a:r>
            <a:r>
              <a:rPr kumimoji="0" lang="fi-FI" sz="14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 </a:t>
            </a:r>
            <a:br>
              <a:rPr kumimoji="0" lang="fi-FI" sz="14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br>
            <a:r>
              <a:rPr kumimoji="0" lang="fi-FI" sz="1400" b="0" i="0" u="none" strike="noStrike" kern="1200" cap="none" spc="0" normalizeH="0" baseline="0" noProof="0" err="1">
                <a:ln>
                  <a:noFill/>
                </a:ln>
                <a:solidFill>
                  <a:srgbClr val="213A8F"/>
                </a:solidFill>
                <a:effectLst/>
                <a:uLnTx/>
                <a:uFillTx/>
                <a:latin typeface="Arial" panose="020B0604020202020204"/>
                <a:ea typeface="+mn-lt"/>
                <a:cs typeface="Arial" panose="020B0604020202020204"/>
              </a:rPr>
              <a:t>Det</a:t>
            </a:r>
            <a:r>
              <a:rPr kumimoji="0" lang="fi-FI" sz="14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lt"/>
                <a:cs typeface="Arial" panose="020B0604020202020204"/>
              </a:rPr>
              <a:t>nationella</a:t>
            </a:r>
            <a:r>
              <a:rPr kumimoji="0" lang="fi-FI" sz="14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lt"/>
                <a:cs typeface="Arial" panose="020B0604020202020204"/>
              </a:rPr>
              <a:t>åldersprogrammet</a:t>
            </a:r>
            <a:r>
              <a:rPr kumimoji="0" lang="fi-FI" sz="14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lt"/>
                <a:cs typeface="Arial" panose="020B0604020202020204"/>
              </a:rPr>
              <a:t>fram</a:t>
            </a:r>
            <a:r>
              <a:rPr kumimoji="0" lang="fi-FI" sz="14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lt"/>
                <a:cs typeface="Arial" panose="020B0604020202020204"/>
              </a:rPr>
              <a:t>till</a:t>
            </a:r>
            <a:r>
              <a:rPr kumimoji="0" lang="fi-FI" sz="14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 2030 </a:t>
            </a:r>
            <a:endParaRPr kumimoji="0" lang="fi-FI" sz="14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7" name="Rectangle 6"/>
          <p:cNvSpPr/>
          <p:nvPr/>
        </p:nvSpPr>
        <p:spPr>
          <a:xfrm>
            <a:off x="1775027" y="3533215"/>
            <a:ext cx="2447838" cy="926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Nätverk</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skolhälsovården</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regionala</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ledningsgrupper</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för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barn</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och</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unga</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TYP-</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ledningsgrupper</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p>
        </p:txBody>
      </p:sp>
      <p:sp>
        <p:nvSpPr>
          <p:cNvPr id="8" name="Rectangle 7"/>
          <p:cNvSpPr/>
          <p:nvPr/>
        </p:nvSpPr>
        <p:spPr>
          <a:xfrm>
            <a:off x="1775027" y="4593905"/>
            <a:ext cx="2447838" cy="926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Myndigheter</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kommuner</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välfärdsområdet</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THL, STM, RFV</a:t>
            </a:r>
            <a:endParaRPr kumimoji="0" lang="fi-FI" sz="1200" b="0" i="0" u="none" strike="noStrike" kern="1200" cap="none" spc="0" normalizeH="0" baseline="0" noProof="0">
              <a:ln>
                <a:noFill/>
              </a:ln>
              <a:solidFill>
                <a:srgbClr val="213A8F"/>
              </a:solidFill>
              <a:effectLst/>
              <a:uLnTx/>
              <a:uFillTx/>
              <a:latin typeface="Arial" panose="020B0604020202020204"/>
              <a:ea typeface="+mn-ea"/>
              <a:cs typeface="Arial"/>
            </a:endParaRPr>
          </a:p>
        </p:txBody>
      </p:sp>
      <p:sp>
        <p:nvSpPr>
          <p:cNvPr id="12" name="Rectangle 8"/>
          <p:cNvSpPr/>
          <p:nvPr/>
        </p:nvSpPr>
        <p:spPr>
          <a:xfrm>
            <a:off x="4431454" y="3530349"/>
            <a:ext cx="7760546" cy="332765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err="1">
                <a:ln>
                  <a:noFill/>
                </a:ln>
                <a:solidFill>
                  <a:srgbClr val="002060"/>
                </a:solidFill>
                <a:effectLst/>
                <a:uLnTx/>
                <a:uFillTx/>
                <a:latin typeface="Arial" panose="020B0604020202020204"/>
                <a:ea typeface="+mn-ea"/>
                <a:cs typeface="+mn-cs"/>
              </a:rPr>
              <a:t>Åtgärdshelheter</a:t>
            </a:r>
            <a:r>
              <a:rPr kumimoji="0" lang="fi-FI" sz="1600" b="0" i="0" u="none" strike="noStrike" kern="1200" cap="none" spc="0" normalizeH="0" baseline="0" noProof="0">
                <a:ln>
                  <a:noFill/>
                </a:ln>
                <a:solidFill>
                  <a:srgbClr val="002060"/>
                </a:solidFill>
                <a:effectLst/>
                <a:uLnTx/>
                <a:uFillTx/>
                <a:latin typeface="Arial" panose="020B0604020202020204"/>
                <a:ea typeface="+mn-ea"/>
                <a:cs typeface="+mn-cs"/>
              </a:rPr>
              <a:t> (</a:t>
            </a:r>
            <a:r>
              <a:rPr kumimoji="0" lang="fi-FI" sz="1600" b="0" i="0" u="none" strike="noStrike" kern="1200" cap="none" spc="0" normalizeH="0" baseline="0" noProof="0" err="1">
                <a:ln>
                  <a:noFill/>
                </a:ln>
                <a:solidFill>
                  <a:srgbClr val="002060"/>
                </a:solidFill>
                <a:effectLst/>
                <a:uLnTx/>
                <a:uFillTx/>
                <a:latin typeface="Arial" panose="020B0604020202020204"/>
                <a:ea typeface="+mn-ea"/>
                <a:cs typeface="+mn-cs"/>
              </a:rPr>
              <a:t>tas</a:t>
            </a:r>
            <a:r>
              <a:rPr kumimoji="0" lang="fi-FI" sz="1600" b="0" i="0" u="none" strike="noStrike" kern="1200" cap="none" spc="0" normalizeH="0" baseline="0" noProof="0">
                <a:ln>
                  <a:noFill/>
                </a:ln>
                <a:solidFill>
                  <a:srgbClr val="002060"/>
                </a:solidFill>
                <a:effectLst/>
                <a:uLnTx/>
                <a:uFillTx/>
                <a:latin typeface="Arial" panose="020B0604020202020204"/>
                <a:ea typeface="+mn-ea"/>
                <a:cs typeface="+mn-cs"/>
              </a:rPr>
              <a:t> </a:t>
            </a:r>
            <a:r>
              <a:rPr kumimoji="0" lang="fi-FI" sz="1600" b="0" i="0" u="none" strike="noStrike" kern="1200" cap="none" spc="0" normalizeH="0" baseline="0" noProof="0" err="1">
                <a:ln>
                  <a:noFill/>
                </a:ln>
                <a:solidFill>
                  <a:srgbClr val="002060"/>
                </a:solidFill>
                <a:effectLst/>
                <a:uLnTx/>
                <a:uFillTx/>
                <a:latin typeface="Arial" panose="020B0604020202020204"/>
                <a:ea typeface="+mn-ea"/>
                <a:cs typeface="+mn-cs"/>
              </a:rPr>
              <a:t>ur</a:t>
            </a:r>
            <a:r>
              <a:rPr kumimoji="0" lang="fi-FI" sz="1600" b="0" i="0" u="none" strike="noStrike" kern="1200" cap="none" spc="0" normalizeH="0" baseline="0" noProof="0">
                <a:ln>
                  <a:noFill/>
                </a:ln>
                <a:solidFill>
                  <a:srgbClr val="002060"/>
                </a:solidFill>
                <a:effectLst/>
                <a:uLnTx/>
                <a:uFillTx/>
                <a:latin typeface="Arial" panose="020B0604020202020204"/>
                <a:ea typeface="+mn-ea"/>
                <a:cs typeface="+mn-cs"/>
              </a:rPr>
              <a:t> </a:t>
            </a:r>
            <a:r>
              <a:rPr kumimoji="0" lang="fi-FI" sz="1600" b="0" i="0" u="none" strike="noStrike" kern="1200" cap="none" spc="0" normalizeH="0" baseline="0" noProof="0" err="1">
                <a:ln>
                  <a:noFill/>
                </a:ln>
                <a:solidFill>
                  <a:srgbClr val="002060"/>
                </a:solidFill>
                <a:effectLst/>
                <a:uLnTx/>
                <a:uFillTx/>
                <a:latin typeface="Arial" panose="020B0604020202020204"/>
                <a:ea typeface="+mn-ea"/>
                <a:cs typeface="+mn-cs"/>
              </a:rPr>
              <a:t>höstens</a:t>
            </a:r>
            <a:r>
              <a:rPr kumimoji="0" lang="fi-FI" sz="1600" b="0" i="0" u="none" strike="noStrike" kern="1200" cap="none" spc="0" normalizeH="0" baseline="0" noProof="0">
                <a:ln>
                  <a:noFill/>
                </a:ln>
                <a:solidFill>
                  <a:srgbClr val="002060"/>
                </a:solidFill>
                <a:effectLst/>
                <a:uLnTx/>
                <a:uFillTx/>
                <a:latin typeface="Arial" panose="020B0604020202020204"/>
                <a:ea typeface="+mn-ea"/>
                <a:cs typeface="+mn-cs"/>
              </a:rPr>
              <a:t> </a:t>
            </a:r>
            <a:r>
              <a:rPr kumimoji="0" lang="fi-FI" sz="1600" b="0" i="0" u="none" strike="noStrike" kern="1200" cap="none" spc="0" normalizeH="0" baseline="0" noProof="0" err="1">
                <a:ln>
                  <a:noFill/>
                </a:ln>
                <a:solidFill>
                  <a:srgbClr val="002060"/>
                </a:solidFill>
                <a:effectLst/>
                <a:uLnTx/>
                <a:uFillTx/>
                <a:latin typeface="Arial" panose="020B0604020202020204"/>
                <a:ea typeface="+mn-ea"/>
                <a:cs typeface="+mn-cs"/>
              </a:rPr>
              <a:t>workshopar</a:t>
            </a:r>
            <a:r>
              <a:rPr kumimoji="0" lang="fi-FI" sz="1600" b="0" i="0" u="none" strike="noStrike" kern="1200" cap="none" spc="0" normalizeH="0" baseline="0" noProof="0">
                <a:ln>
                  <a:noFill/>
                </a:ln>
                <a:solidFill>
                  <a:srgbClr val="002060"/>
                </a:solidFill>
                <a:effectLst/>
                <a:uLnTx/>
                <a:uFillTx/>
                <a:latin typeface="Arial" panose="020B060402020202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err="1">
                <a:ln>
                  <a:noFill/>
                </a:ln>
                <a:solidFill>
                  <a:srgbClr val="002060"/>
                </a:solidFill>
                <a:effectLst/>
                <a:uLnTx/>
                <a:uFillTx/>
                <a:latin typeface="Arial" panose="020B0604020202020204"/>
                <a:ea typeface="+mn-ea"/>
                <a:cs typeface="+mn-cs"/>
              </a:rPr>
              <a:t>Barn</a:t>
            </a:r>
            <a:r>
              <a:rPr kumimoji="0" lang="fi-FI" sz="1200" b="1" i="0" u="none" strike="noStrike" kern="1200" cap="none" spc="0" normalizeH="0" baseline="0" noProof="0">
                <a:ln>
                  <a:noFill/>
                </a:ln>
                <a:solidFill>
                  <a:srgbClr val="002060"/>
                </a:solidFill>
                <a:effectLst/>
                <a:uLnTx/>
                <a:uFillTx/>
                <a:latin typeface="Arial" panose="020B0604020202020204"/>
                <a:ea typeface="+mn-ea"/>
                <a:cs typeface="+mn-cs"/>
              </a:rPr>
              <a:t>, </a:t>
            </a:r>
            <a:r>
              <a:rPr kumimoji="0" lang="fi-FI" sz="1200" b="1" i="0" u="none" strike="noStrike" kern="1200" cap="none" spc="0" normalizeH="0" baseline="0" noProof="0" err="1">
                <a:ln>
                  <a:noFill/>
                </a:ln>
                <a:solidFill>
                  <a:srgbClr val="002060"/>
                </a:solidFill>
                <a:effectLst/>
                <a:uLnTx/>
                <a:uFillTx/>
                <a:latin typeface="Arial" panose="020B0604020202020204"/>
                <a:ea typeface="+mn-ea"/>
                <a:cs typeface="+mn-cs"/>
              </a:rPr>
              <a:t>unga</a:t>
            </a:r>
            <a:r>
              <a:rPr kumimoji="0" lang="fi-FI" sz="1200" b="1" i="0" u="none" strike="noStrike" kern="1200" cap="none" spc="0" normalizeH="0" baseline="0" noProof="0">
                <a:ln>
                  <a:noFill/>
                </a:ln>
                <a:solidFill>
                  <a:srgbClr val="002060"/>
                </a:solidFill>
                <a:effectLst/>
                <a:uLnTx/>
                <a:uFillTx/>
                <a:latin typeface="Arial" panose="020B0604020202020204"/>
                <a:ea typeface="+mn-ea"/>
                <a:cs typeface="+mn-cs"/>
              </a:rPr>
              <a:t> </a:t>
            </a:r>
            <a:r>
              <a:rPr kumimoji="0" lang="fi-FI" sz="1200" b="1" i="0" u="none" strike="noStrike" kern="1200" cap="none" spc="0" normalizeH="0" baseline="0" noProof="0" err="1">
                <a:ln>
                  <a:noFill/>
                </a:ln>
                <a:solidFill>
                  <a:srgbClr val="213A8F"/>
                </a:solidFill>
                <a:effectLst/>
                <a:uLnTx/>
                <a:uFillTx/>
                <a:latin typeface="Arial" panose="020B0604020202020204"/>
                <a:ea typeface="+mn-ea"/>
                <a:cs typeface="+mn-cs"/>
              </a:rPr>
              <a:t>familjer</a:t>
            </a:r>
            <a:endParaRPr kumimoji="0" lang="fi-FI" sz="1200" b="1" i="0" u="none" strike="noStrike" kern="1200" cap="none" spc="0" normalizeH="0" baseline="0" noProof="0">
              <a:ln>
                <a:noFill/>
              </a:ln>
              <a:solidFill>
                <a:srgbClr val="213A8F"/>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Erbjuda</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alla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barn</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möjlighet</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till</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en hobby-</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lågtröskel</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kostnadsfri</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Finlandsmodellen</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a:t>
            </a:r>
            <a:endParaRPr kumimoji="0" lang="fi-FI" sz="1200" b="0" i="0" u="none" strike="noStrike" kern="1200" cap="none" spc="0" normalizeH="0" baseline="0" noProof="0">
              <a:ln>
                <a:noFill/>
              </a:ln>
              <a:solidFill>
                <a:srgbClr val="213A8F"/>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sv-SE" sz="1200" b="0" i="0" u="none" strike="noStrike" kern="1200" cap="none" spc="0" normalizeH="0" baseline="0" noProof="0">
                <a:ln>
                  <a:noFill/>
                </a:ln>
                <a:solidFill>
                  <a:srgbClr val="213A8F"/>
                </a:solidFill>
                <a:effectLst/>
                <a:uLnTx/>
                <a:uFillTx/>
                <a:latin typeface="Arial" panose="020B0604020202020204"/>
                <a:ea typeface="+mn-ea"/>
                <a:cs typeface="+mn-cs"/>
              </a:rPr>
              <a:t>Utveckla gemensamma </a:t>
            </a:r>
            <a:r>
              <a:rPr kumimoji="0" lang="sv-SE" sz="1200" b="0" i="0" u="none" strike="noStrike" kern="1200" cap="none" spc="0" normalizeH="0" baseline="0" noProof="0" err="1">
                <a:ln>
                  <a:noFill/>
                </a:ln>
                <a:solidFill>
                  <a:srgbClr val="213A8F"/>
                </a:solidFill>
                <a:effectLst/>
                <a:uLnTx/>
                <a:uFillTx/>
                <a:latin typeface="Arial" panose="020B0604020202020204"/>
                <a:ea typeface="+mn-ea"/>
                <a:cs typeface="+mn-cs"/>
              </a:rPr>
              <a:t>handligsmodeller</a:t>
            </a:r>
            <a:r>
              <a:rPr kumimoji="0" lang="sv-SE" sz="1200" b="0" i="0" u="none" strike="noStrike" kern="1200" cap="none" spc="0" normalizeH="0" baseline="0" noProof="0">
                <a:ln>
                  <a:noFill/>
                </a:ln>
                <a:solidFill>
                  <a:srgbClr val="213A8F"/>
                </a:solidFill>
                <a:effectLst/>
                <a:uLnTx/>
                <a:uFillTx/>
                <a:latin typeface="Arial" panose="020B0604020202020204"/>
                <a:ea typeface="+mn-ea"/>
                <a:cs typeface="+mn-cs"/>
              </a:rPr>
              <a:t> för förebyggande åtgärder inom munhälsan</a:t>
            </a:r>
            <a:endParaRPr kumimoji="0" lang="fi-FI" sz="1200" b="0" i="0" u="none" strike="noStrike" kern="1200" cap="none" spc="0" normalizeH="0" baseline="0" noProof="0">
              <a:ln>
                <a:noFill/>
              </a:ln>
              <a:solidFill>
                <a:srgbClr val="213A8F"/>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Utveckla</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gemensamma</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handligsmodeller</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som</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främjar</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sunda</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kost</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och</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motionsvanor</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hos</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barn</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unga</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och</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familjer</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endParaRPr kumimoji="0" lang="fi-FI" sz="1200" b="0" i="0" u="none" strike="noStrike" kern="1200" cap="none" spc="0" normalizeH="0" baseline="0" noProof="0">
              <a:ln>
                <a:noFill/>
              </a:ln>
              <a:solidFill>
                <a:srgbClr val="213A8F"/>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err="1">
                <a:ln>
                  <a:noFill/>
                </a:ln>
                <a:solidFill>
                  <a:srgbClr val="213A8F"/>
                </a:solidFill>
                <a:effectLst/>
                <a:uLnTx/>
                <a:uFillTx/>
                <a:latin typeface="Arial" panose="020B0604020202020204"/>
                <a:ea typeface="+mn-ea"/>
                <a:cs typeface="+mn-cs"/>
              </a:rPr>
              <a:t>Personer</a:t>
            </a:r>
            <a:r>
              <a:rPr kumimoji="0" lang="fi-FI" sz="1200" b="1" i="0" u="none" strike="noStrike" kern="1200" cap="none" spc="0" normalizeH="0" baseline="0" noProof="0">
                <a:ln>
                  <a:noFill/>
                </a:ln>
                <a:solidFill>
                  <a:srgbClr val="213A8F"/>
                </a:solidFill>
                <a:effectLst/>
                <a:uLnTx/>
                <a:uFillTx/>
                <a:latin typeface="Arial" panose="020B0604020202020204"/>
                <a:ea typeface="+mn-ea"/>
                <a:cs typeface="+mn-cs"/>
              </a:rPr>
              <a:t> i </a:t>
            </a:r>
            <a:r>
              <a:rPr kumimoji="0" lang="fi-FI" sz="1200" b="1" i="0" u="none" strike="noStrike" kern="1200" cap="none" spc="0" normalizeH="0" baseline="0" noProof="0" err="1">
                <a:ln>
                  <a:noFill/>
                </a:ln>
                <a:solidFill>
                  <a:srgbClr val="213A8F"/>
                </a:solidFill>
                <a:effectLst/>
                <a:uLnTx/>
                <a:uFillTx/>
                <a:latin typeface="Arial" panose="020B0604020202020204"/>
                <a:ea typeface="+mn-ea"/>
                <a:cs typeface="+mn-cs"/>
              </a:rPr>
              <a:t>arbetsför</a:t>
            </a:r>
            <a:r>
              <a:rPr kumimoji="0" lang="fi-FI" sz="1200" b="1"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1" i="0" u="none" strike="noStrike" kern="1200" cap="none" spc="0" normalizeH="0" baseline="0" noProof="0" err="1">
                <a:ln>
                  <a:noFill/>
                </a:ln>
                <a:solidFill>
                  <a:srgbClr val="213A8F"/>
                </a:solidFill>
                <a:effectLst/>
                <a:uLnTx/>
                <a:uFillTx/>
                <a:latin typeface="Arial" panose="020B0604020202020204"/>
                <a:ea typeface="+mn-ea"/>
                <a:cs typeface="+mn-cs"/>
              </a:rPr>
              <a:t>ålder</a:t>
            </a:r>
            <a:endParaRPr kumimoji="0" lang="fi-FI" sz="1200" b="1" i="0" u="none" strike="noStrike" kern="1200" cap="none" spc="0" normalizeH="0" baseline="0" noProof="0">
              <a:ln>
                <a:noFill/>
              </a:ln>
              <a:solidFill>
                <a:srgbClr val="213A8F"/>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Utveckla</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en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regional</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verksamhets</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och</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handlingsmodell</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för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livsstilsrådgivning</a:t>
            </a:r>
            <a:endParaRPr kumimoji="0" lang="fi-FI" sz="1200" b="0" i="0" u="none" strike="noStrike" kern="1200" cap="none" spc="0" normalizeH="0" baseline="0" noProof="0">
              <a:ln>
                <a:noFill/>
              </a:ln>
              <a:solidFill>
                <a:srgbClr val="213A8F"/>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U</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tveckla</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samarbete</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mellan</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olika</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aktörer</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som</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stöder</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hälsa</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och</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välmående</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välfärdsområdet</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kommun,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tredje</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sektorn</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företag</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Utveckla</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och</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erbjuda</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ett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välkomst</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och</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informationspaket</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om</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hur</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en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god</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grundhälsa</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upprätthålls</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och</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hur</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befrämja</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välmåendet</a:t>
            </a:r>
            <a:endParaRPr kumimoji="0" lang="fi-FI" sz="1200" b="0" i="0" u="none" strike="noStrike" kern="1200" cap="none" spc="0" normalizeH="0" baseline="0" noProof="0">
              <a:ln>
                <a:noFill/>
              </a:ln>
              <a:solidFill>
                <a:srgbClr val="213A8F"/>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err="1">
                <a:ln>
                  <a:noFill/>
                </a:ln>
                <a:solidFill>
                  <a:srgbClr val="213A8F"/>
                </a:solidFill>
                <a:effectLst/>
                <a:uLnTx/>
                <a:uFillTx/>
                <a:latin typeface="Arial" panose="020B0604020202020204"/>
                <a:ea typeface="+mn-ea"/>
                <a:cs typeface="+mn-cs"/>
              </a:rPr>
              <a:t>Äldrepersoner</a:t>
            </a:r>
            <a:endParaRPr kumimoji="0" lang="fi-FI" sz="1200" b="1" i="0" u="none" strike="noStrike" kern="1200" cap="none" spc="0" normalizeH="0" baseline="0" noProof="0">
              <a:ln>
                <a:noFill/>
              </a:ln>
              <a:solidFill>
                <a:srgbClr val="213A8F"/>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Systematiska</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och</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jämlika</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hälso</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och</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välfärdsfrämjande</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hembesök</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En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verksamhetsmodell</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för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livsstilsrådgivningstjänster</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för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äldre</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utvecklas</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SE" sz="1200" b="0" i="0" u="none" strike="noStrike" kern="1200" cap="none" spc="0" normalizeH="0" baseline="0" noProof="0">
                <a:ln>
                  <a:noFill/>
                </a:ln>
                <a:solidFill>
                  <a:srgbClr val="213A8F"/>
                </a:solidFill>
                <a:effectLst/>
                <a:uLnTx/>
                <a:uFillTx/>
                <a:latin typeface="Arial" panose="020B0604020202020204"/>
                <a:ea typeface="+mn-ea"/>
                <a:cs typeface="Arial"/>
              </a:rPr>
              <a:t>Seniorcenterverksamhet utvidgas i regionen (jfr familjecentermodell)</a:t>
            </a:r>
            <a:endParaRPr kumimoji="0" lang="fi-FI" sz="1200" b="0" i="0" u="none" strike="noStrike" kern="1200" cap="none" spc="0" normalizeH="0" baseline="0" noProof="0">
              <a:ln>
                <a:noFill/>
              </a:ln>
              <a:solidFill>
                <a:srgbClr val="213A8F"/>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1"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950964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213" y="458521"/>
            <a:ext cx="9327754" cy="749970"/>
          </a:xfrm>
        </p:spPr>
        <p:txBody>
          <a:bodyPr>
            <a:normAutofit fontScale="90000"/>
          </a:bodyPr>
          <a:lstStyle/>
          <a:p>
            <a:pPr fontAlgn="t"/>
            <a:r>
              <a:rPr lang="fi-FI">
                <a:solidFill>
                  <a:schemeClr val="accent6"/>
                </a:solidFill>
              </a:rPr>
              <a:t>Terveyden ja terveellisten elintapojen edistäminen</a:t>
            </a:r>
            <a:endParaRPr lang="sv-FI">
              <a:solidFill>
                <a:schemeClr val="accent6"/>
              </a:solidFill>
            </a:endParaRPr>
          </a:p>
        </p:txBody>
      </p:sp>
      <p:sp>
        <p:nvSpPr>
          <p:cNvPr id="3" name="Content Placeholder 2"/>
          <p:cNvSpPr>
            <a:spLocks noGrp="1"/>
          </p:cNvSpPr>
          <p:nvPr>
            <p:ph sz="half" idx="1"/>
          </p:nvPr>
        </p:nvSpPr>
        <p:spPr>
          <a:xfrm>
            <a:off x="1700213" y="1406818"/>
            <a:ext cx="9327754" cy="4312338"/>
          </a:xfrm>
          <a:ln w="19050">
            <a:solidFill>
              <a:srgbClr val="FFC000"/>
            </a:solidFill>
          </a:ln>
        </p:spPr>
        <p:txBody>
          <a:bodyPr>
            <a:normAutofit/>
          </a:bodyPr>
          <a:lstStyle/>
          <a:p>
            <a:pPr marL="0" indent="0">
              <a:buNone/>
            </a:pPr>
            <a:r>
              <a:rPr lang="fi-FI" sz="2000" b="1">
                <a:solidFill>
                  <a:schemeClr val="accent6"/>
                </a:solidFill>
                <a:latin typeface="Calibri" panose="020F0502020204030204" pitchFamily="34" charset="0"/>
              </a:rPr>
              <a:t>Pohjanmaalla haluamme, että jokainen saavuttaa oman täyden potentiaalinsa ja myötävaikuttaa yhteiskunnan kehittymiseen</a:t>
            </a:r>
          </a:p>
          <a:p>
            <a:pPr marL="0" indent="0">
              <a:buNone/>
            </a:pPr>
            <a:r>
              <a:rPr lang="fi-FI" sz="2000" b="1">
                <a:solidFill>
                  <a:schemeClr val="accent6"/>
                </a:solidFill>
                <a:latin typeface="Calibri" panose="020F0502020204030204" pitchFamily="34" charset="0"/>
              </a:rPr>
              <a:t>Yhteinen tahtotila</a:t>
            </a:r>
          </a:p>
          <a:p>
            <a:endParaRPr lang="fi-FI"/>
          </a:p>
        </p:txBody>
      </p:sp>
      <p:sp>
        <p:nvSpPr>
          <p:cNvPr id="5" name="Rectangle 4"/>
          <p:cNvSpPr/>
          <p:nvPr/>
        </p:nvSpPr>
        <p:spPr>
          <a:xfrm>
            <a:off x="1775027" y="2403412"/>
            <a:ext cx="2447838" cy="10448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Toimijat: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työterveyshuolto, </a:t>
            </a: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kolma</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s sektori, </a:t>
            </a: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sosiaali</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ja terveydenhuollon palvelut, kunnat</a:t>
            </a:r>
            <a:endParaRPr kumimoji="0" lang="fi-FI" sz="1400" b="0" i="0" u="none" strike="noStrike" kern="1200" cap="none" spc="0" normalizeH="0" baseline="0" noProof="0">
              <a:ln>
                <a:noFill/>
              </a:ln>
              <a:solidFill>
                <a:srgbClr val="213A8F"/>
              </a:solidFill>
              <a:effectLst/>
              <a:uLnTx/>
              <a:uFillTx/>
              <a:latin typeface="Arial" panose="020B0604020202020204"/>
              <a:ea typeface="+mn-ea"/>
              <a:cs typeface="Arial"/>
            </a:endParaRPr>
          </a:p>
        </p:txBody>
      </p:sp>
      <p:sp>
        <p:nvSpPr>
          <p:cNvPr id="6" name="Rectangle 5"/>
          <p:cNvSpPr/>
          <p:nvPr/>
        </p:nvSpPr>
        <p:spPr>
          <a:xfrm>
            <a:off x="4651463" y="2009213"/>
            <a:ext cx="5904053" cy="14209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Kansalliset ohjelmat:  </a:t>
            </a:r>
            <a:r>
              <a:rPr kumimoji="0" lang="fi-FI" sz="14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Hyvinvointia ravinnosta ja liikunnasta - Kansallinen lihavuusohjelma, kansalliset ravitsemussuositukset, kansalliset, laajat terveystarkastukset lapsille ja nuorille suunterveydenhuollossa,</a:t>
            </a:r>
            <a:br>
              <a:rPr kumimoji="0" lang="fi-FI" sz="14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br>
            <a:r>
              <a:rPr kumimoji="0" lang="fi-FI" sz="14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Kansallinen ikäohjelma vuoteen 2030 </a:t>
            </a:r>
            <a:endParaRPr kumimoji="0" lang="fi-FI" sz="14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7" name="Rectangle 6"/>
          <p:cNvSpPr/>
          <p:nvPr/>
        </p:nvSpPr>
        <p:spPr>
          <a:xfrm>
            <a:off x="1775027" y="3533215"/>
            <a:ext cx="2447838" cy="926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Verkostot: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-kouluterveydenhuolto, alueelliset lasten ja nuorten johtoryhmät, TYP-johtoryhmät</a:t>
            </a:r>
          </a:p>
        </p:txBody>
      </p:sp>
      <p:sp>
        <p:nvSpPr>
          <p:cNvPr id="8" name="Rectangle 7"/>
          <p:cNvSpPr/>
          <p:nvPr/>
        </p:nvSpPr>
        <p:spPr>
          <a:xfrm>
            <a:off x="1775027" y="4593905"/>
            <a:ext cx="2447838" cy="926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Viranomaiset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-kunnat, hyvinvointialue, THL, SHM, AVI</a:t>
            </a:r>
            <a:endParaRPr kumimoji="0" lang="fi-FI" sz="1200" b="0" i="0" u="none" strike="noStrike" kern="1200" cap="none" spc="0" normalizeH="0" baseline="0" noProof="0">
              <a:ln>
                <a:noFill/>
              </a:ln>
              <a:solidFill>
                <a:srgbClr val="213A8F"/>
              </a:solidFill>
              <a:effectLst/>
              <a:uLnTx/>
              <a:uFillTx/>
              <a:latin typeface="Arial" panose="020B0604020202020204"/>
              <a:ea typeface="+mn-ea"/>
              <a:cs typeface="Arial"/>
            </a:endParaRPr>
          </a:p>
        </p:txBody>
      </p:sp>
      <p:sp>
        <p:nvSpPr>
          <p:cNvPr id="12" name="Rectangle 8"/>
          <p:cNvSpPr/>
          <p:nvPr/>
        </p:nvSpPr>
        <p:spPr>
          <a:xfrm>
            <a:off x="4431454" y="3530349"/>
            <a:ext cx="7760546" cy="3327651"/>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002060"/>
                </a:solidFill>
                <a:effectLst/>
                <a:uLnTx/>
                <a:uFillTx/>
                <a:latin typeface="Arial" panose="020B0604020202020204"/>
                <a:ea typeface="+mn-ea"/>
                <a:cs typeface="+mn-cs"/>
              </a:rPr>
              <a:t>Toimenpidekokonaisuudet (syksyn workshopeista):</a:t>
            </a:r>
            <a:endParaRPr kumimoji="0" lang="fi-FI" sz="1600" b="0" i="0" u="none" strike="noStrike" kern="1200" cap="none" spc="0" normalizeH="0" baseline="0" noProof="0">
              <a:ln>
                <a:noFill/>
              </a:ln>
              <a:solidFill>
                <a:srgbClr val="002060"/>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rial" panose="020B0604020202020204"/>
                <a:ea typeface="+mn-ea"/>
                <a:cs typeface="+mn-cs"/>
              </a:rPr>
              <a:t>Lapset, nuoret, perheet</a:t>
            </a:r>
            <a:endParaRPr kumimoji="0" lang="fi-FI" sz="1200" b="1" i="0" u="none" strike="noStrike" kern="1200" cap="none" spc="0" normalizeH="0" baseline="0" noProof="0">
              <a:ln>
                <a:noFill/>
              </a:ln>
              <a:solidFill>
                <a:srgbClr val="002060"/>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i-FI" sz="1200" b="0" i="0" u="none" strike="noStrike" kern="1200" cap="none" spc="0" normalizeH="0" baseline="0" noProof="0">
                <a:ln>
                  <a:noFill/>
                </a:ln>
                <a:solidFill>
                  <a:srgbClr val="002060"/>
                </a:solidFill>
                <a:effectLst/>
                <a:uLnTx/>
                <a:uFillTx/>
                <a:latin typeface="Arial" panose="020B0604020202020204"/>
                <a:ea typeface="+mn-ea"/>
                <a:cs typeface="+mn-cs"/>
              </a:rPr>
              <a:t>Tarjotaan kaikille lapsille harrastus – matala kynnys, maksuton (Suomen malli)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i-FI" sz="1200" b="0" i="0" u="none" strike="noStrike" kern="1200" cap="none" spc="0" normalizeH="0" baseline="0" noProof="0">
                <a:ln>
                  <a:noFill/>
                </a:ln>
                <a:solidFill>
                  <a:srgbClr val="002060"/>
                </a:solidFill>
                <a:effectLst/>
                <a:uLnTx/>
                <a:uFillTx/>
                <a:latin typeface="Arial" panose="020B0604020202020204"/>
                <a:ea typeface="+mn-ea"/>
                <a:cs typeface="+mn-cs"/>
              </a:rPr>
              <a:t>Kehitetään yhteisiä ennaltaehkäiseviä toimintamalleja suunterveydenhuollossa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i-FI" sz="1200" b="0" i="0" u="none" strike="noStrike" kern="1200" cap="none" spc="0" normalizeH="0" baseline="0" noProof="0">
                <a:ln>
                  <a:noFill/>
                </a:ln>
                <a:solidFill>
                  <a:srgbClr val="002060"/>
                </a:solidFill>
                <a:effectLst/>
                <a:uLnTx/>
                <a:uFillTx/>
                <a:latin typeface="Arial" panose="020B0604020202020204"/>
                <a:ea typeface="+mn-ea"/>
                <a:cs typeface="+mn-cs"/>
              </a:rPr>
              <a:t>Kehitetään yhteisiä, terveellisiä ravitsemus- ja liikkumistapoja edistäviä toimintamalleja lapsille, nuorille ja perheille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rial" panose="020B0604020202020204"/>
                <a:ea typeface="+mn-ea"/>
                <a:cs typeface="+mn-cs"/>
              </a:rPr>
              <a:t>Työikäiset</a:t>
            </a:r>
            <a:endParaRPr kumimoji="0" lang="fi-FI" sz="1200" b="1" i="0" u="none" strike="noStrike" kern="1200" cap="none" spc="0" normalizeH="0" baseline="0" noProof="0">
              <a:ln>
                <a:noFill/>
              </a:ln>
              <a:solidFill>
                <a:srgbClr val="002060"/>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fi-FI" sz="1200" b="0" i="0" u="none" strike="noStrike" kern="1200" cap="none" spc="0" normalizeH="0" baseline="0" noProof="0">
                <a:ln>
                  <a:noFill/>
                </a:ln>
                <a:solidFill>
                  <a:srgbClr val="002060"/>
                </a:solidFill>
                <a:effectLst/>
                <a:uLnTx/>
                <a:uFillTx/>
                <a:latin typeface="Arial" panose="020B0604020202020204"/>
                <a:ea typeface="+mn-ea"/>
                <a:cs typeface="+mn-cs"/>
              </a:rPr>
              <a:t>Kehitetään  alueellinen toiminta- ja elintapaneuvontamalli työikäisille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fi-FI" sz="1200" b="0" i="0" u="none" strike="noStrike" kern="1200" cap="none" spc="0" normalizeH="0" baseline="0" noProof="0">
                <a:ln>
                  <a:noFill/>
                </a:ln>
                <a:solidFill>
                  <a:srgbClr val="002060"/>
                </a:solidFill>
                <a:effectLst/>
                <a:uLnTx/>
                <a:uFillTx/>
                <a:latin typeface="Arial" panose="020B0604020202020204"/>
                <a:ea typeface="+mn-ea"/>
                <a:cs typeface="Arial"/>
              </a:rPr>
              <a:t>"Sykäys hyvään oloon", kehitetään eri hyvinvointia ja terveyttä edistävien toimijoiden yhteistyötä (hyvinvointialue, kunta, kolmas sektori, yritykset)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002060"/>
                </a:solidFill>
                <a:effectLst/>
                <a:uLnTx/>
                <a:uFillTx/>
                <a:latin typeface="Arial" panose="020B0604020202020204"/>
                <a:ea typeface="+mn-ea"/>
                <a:cs typeface="Arial"/>
              </a:rPr>
              <a:t>3.     Kehitetään ja t</a:t>
            </a:r>
            <a:r>
              <a:rPr kumimoji="0" lang="fi-FI" sz="1200" b="0" i="0" u="none" strike="noStrike" kern="1200" cap="none" spc="0" normalizeH="0" baseline="0" noProof="0" err="1">
                <a:ln>
                  <a:noFill/>
                </a:ln>
                <a:solidFill>
                  <a:srgbClr val="002060"/>
                </a:solidFill>
                <a:effectLst/>
                <a:uLnTx/>
                <a:uFillTx/>
                <a:latin typeface="Arial" panose="020B0604020202020204"/>
                <a:ea typeface="+mn-ea"/>
                <a:cs typeface="Arial"/>
              </a:rPr>
              <a:t>arjotaan</a:t>
            </a:r>
            <a:r>
              <a:rPr kumimoji="0" lang="fi-FI" sz="1200" b="0" i="0" u="none" strike="noStrike" kern="1200" cap="none" spc="0" normalizeH="0" baseline="0" noProof="0">
                <a:ln>
                  <a:noFill/>
                </a:ln>
                <a:solidFill>
                  <a:srgbClr val="002060"/>
                </a:solidFill>
                <a:effectLst/>
                <a:uLnTx/>
                <a:uFillTx/>
                <a:latin typeface="Arial" panose="020B0604020202020204"/>
                <a:ea typeface="+mn-ea"/>
                <a:cs typeface="Arial"/>
              </a:rPr>
              <a:t> tietopaketti hyvän perusterveyden säilyttämiseksi ja hyvinvoinnin edistämiseksi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002060"/>
                </a:solidFill>
                <a:effectLst/>
                <a:uLnTx/>
                <a:uFillTx/>
                <a:latin typeface="Arial" panose="020B0604020202020204"/>
                <a:ea typeface="+mn-ea"/>
                <a:cs typeface="+mn-cs"/>
              </a:rPr>
              <a:t>Ikäihmiset</a:t>
            </a:r>
            <a:endParaRPr kumimoji="0" lang="fi-FI" sz="1200" b="1" i="0" u="none" strike="noStrike" kern="1200" cap="none" spc="0" normalizeH="0" baseline="0" noProof="0">
              <a:ln>
                <a:noFill/>
              </a:ln>
              <a:solidFill>
                <a:srgbClr val="002060"/>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fi-FI" sz="1200" b="0" i="0" u="none" strike="noStrike" kern="1200" cap="none" spc="0" normalizeH="0" baseline="0" noProof="0">
                <a:ln>
                  <a:noFill/>
                </a:ln>
                <a:solidFill>
                  <a:srgbClr val="002060"/>
                </a:solidFill>
                <a:effectLst/>
                <a:uLnTx/>
                <a:uFillTx/>
                <a:latin typeface="Arial" panose="020B0604020202020204"/>
                <a:ea typeface="+mn-ea"/>
                <a:cs typeface="+mn-cs"/>
              </a:rPr>
              <a:t>Systemaattiset ja yhdenvertaiset hyvinvointia ja terveyttä edistävät kotikäynnit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fi-FI" sz="1200" b="0" i="0" u="none" strike="noStrike" kern="1200" cap="none" spc="0" normalizeH="0" baseline="0" noProof="0">
                <a:ln>
                  <a:noFill/>
                </a:ln>
                <a:solidFill>
                  <a:srgbClr val="002060"/>
                </a:solidFill>
                <a:effectLst/>
                <a:uLnTx/>
                <a:uFillTx/>
                <a:latin typeface="Arial" panose="020B0604020202020204"/>
                <a:ea typeface="+mn-ea"/>
                <a:cs typeface="+mn-cs"/>
              </a:rPr>
              <a:t>Ikäihmisille kehitetään elintapaohjauksen toimintamalli</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fi-FI" sz="1200" b="0" i="0" u="none" strike="noStrike" kern="1200" cap="none" spc="0" normalizeH="0" baseline="0" noProof="0">
                <a:ln>
                  <a:noFill/>
                </a:ln>
                <a:solidFill>
                  <a:srgbClr val="002060"/>
                </a:solidFill>
                <a:effectLst/>
                <a:uLnTx/>
                <a:uFillTx/>
                <a:latin typeface="Arial" panose="020B0604020202020204"/>
                <a:ea typeface="+mn-ea"/>
                <a:cs typeface="+mn-cs"/>
              </a:rPr>
              <a:t>Seniorikeskustoiminta laajennetaan (vrt. perhekeskus)</a:t>
            </a:r>
            <a:endParaRPr kumimoji="0" lang="fi-FI" sz="1200" b="0" i="0" u="none" strike="noStrike" kern="1200" cap="none" spc="0" normalizeH="0" baseline="0" noProof="0">
              <a:ln>
                <a:noFill/>
              </a:ln>
              <a:solidFill>
                <a:srgbClr val="002060"/>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endParaRPr kumimoji="0" lang="fi-FI" sz="1200" b="0" i="0" u="none" strike="noStrike" kern="1200" cap="none" spc="0" normalizeH="0" baseline="0" noProof="0">
              <a:ln>
                <a:noFill/>
              </a:ln>
              <a:solidFill>
                <a:srgbClr val="002060"/>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400" b="1"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4730755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213" y="458521"/>
            <a:ext cx="9327754" cy="749970"/>
          </a:xfrm>
        </p:spPr>
        <p:txBody>
          <a:bodyPr>
            <a:noAutofit/>
          </a:bodyPr>
          <a:lstStyle/>
          <a:p>
            <a:pPr fontAlgn="t"/>
            <a:r>
              <a:rPr lang="fi-FI" sz="2000" dirty="0" err="1"/>
              <a:t>Främjande</a:t>
            </a:r>
            <a:r>
              <a:rPr lang="fi-FI" sz="2000" dirty="0"/>
              <a:t> av </a:t>
            </a:r>
            <a:r>
              <a:rPr lang="fi-FI" sz="2000" dirty="0" err="1"/>
              <a:t>mental</a:t>
            </a:r>
            <a:r>
              <a:rPr lang="fi-FI" sz="2000" dirty="0"/>
              <a:t> </a:t>
            </a:r>
            <a:r>
              <a:rPr lang="fi-FI" sz="2000" dirty="0" err="1"/>
              <a:t>hälsa</a:t>
            </a:r>
            <a:r>
              <a:rPr lang="fi-FI" sz="2000" dirty="0"/>
              <a:t> </a:t>
            </a:r>
            <a:r>
              <a:rPr lang="fi-FI" sz="2000" dirty="0" err="1"/>
              <a:t>och</a:t>
            </a:r>
            <a:r>
              <a:rPr lang="fi-FI" sz="2000" dirty="0"/>
              <a:t> </a:t>
            </a:r>
            <a:r>
              <a:rPr lang="fi-FI" sz="2000" dirty="0" err="1"/>
              <a:t>förebyggande</a:t>
            </a:r>
            <a:r>
              <a:rPr lang="fi-FI" sz="2000" dirty="0"/>
              <a:t> av </a:t>
            </a:r>
            <a:r>
              <a:rPr lang="fi-FI" sz="2000" dirty="0" err="1"/>
              <a:t>rusmedelsmissbruk</a:t>
            </a:r>
            <a:r>
              <a:rPr lang="fi-FI" sz="2000" dirty="0"/>
              <a:t> </a:t>
            </a:r>
            <a:br>
              <a:rPr lang="fi-FI" sz="2000" dirty="0"/>
            </a:br>
            <a:endParaRPr lang="sv-FI" sz="2000" dirty="0">
              <a:solidFill>
                <a:schemeClr val="accent6"/>
              </a:solidFill>
            </a:endParaRPr>
          </a:p>
        </p:txBody>
      </p:sp>
      <p:sp>
        <p:nvSpPr>
          <p:cNvPr id="3" name="Content Placeholder 2"/>
          <p:cNvSpPr>
            <a:spLocks noGrp="1"/>
          </p:cNvSpPr>
          <p:nvPr>
            <p:ph sz="half" idx="1"/>
          </p:nvPr>
        </p:nvSpPr>
        <p:spPr>
          <a:xfrm>
            <a:off x="1700212" y="1406818"/>
            <a:ext cx="9150239" cy="4312338"/>
          </a:xfrm>
          <a:ln w="19050">
            <a:solidFill>
              <a:srgbClr val="FFC000"/>
            </a:solidFill>
          </a:ln>
        </p:spPr>
        <p:txBody>
          <a:bodyPr>
            <a:normAutofit/>
          </a:bodyPr>
          <a:lstStyle/>
          <a:p>
            <a:pPr marL="0" indent="0">
              <a:buNone/>
            </a:pPr>
            <a:r>
              <a:rPr lang="sv-FI" sz="1800" b="1">
                <a:latin typeface="Calibri" panose="020F0502020204030204" pitchFamily="34" charset="0"/>
              </a:rPr>
              <a:t>I Österbotten vill vi att så många som möjligt har god självkänsla, känsla av livskontroll, goda relationer och en meningsfull sysselsättning och fritid</a:t>
            </a:r>
          </a:p>
          <a:p>
            <a:pPr marL="0" indent="0">
              <a:buNone/>
            </a:pPr>
            <a:r>
              <a:rPr lang="fi-FI" sz="2000" b="1" err="1">
                <a:solidFill>
                  <a:schemeClr val="tx2"/>
                </a:solidFill>
                <a:latin typeface="Calibri" panose="020F0502020204030204" pitchFamily="34" charset="0"/>
              </a:rPr>
              <a:t>Gemensam</a:t>
            </a:r>
            <a:r>
              <a:rPr lang="fi-FI" sz="2000" b="1">
                <a:solidFill>
                  <a:schemeClr val="tx2"/>
                </a:solidFill>
                <a:latin typeface="Calibri" panose="020F0502020204030204" pitchFamily="34" charset="0"/>
              </a:rPr>
              <a:t> vision</a:t>
            </a:r>
          </a:p>
          <a:p>
            <a:endParaRPr lang="fi-FI"/>
          </a:p>
        </p:txBody>
      </p:sp>
      <p:sp>
        <p:nvSpPr>
          <p:cNvPr id="5" name="Rectangle 4"/>
          <p:cNvSpPr/>
          <p:nvPr/>
        </p:nvSpPr>
        <p:spPr>
          <a:xfrm>
            <a:off x="1775027" y="2539483"/>
            <a:ext cx="2447838" cy="926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Aktörer</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Arial" panose="020B0604020202020204"/>
              </a:rPr>
              <a:t>Välfärdsområdet</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Arial" panose="020B0604020202020204"/>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Arial" panose="020B0604020202020204"/>
              </a:rPr>
              <a:t>Familjecenter</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Arial" panose="020B0604020202020204"/>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Arial" panose="020B0604020202020204"/>
              </a:rPr>
              <a:t>kommuner</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Arial" panose="020B0604020202020204"/>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Arial" panose="020B0604020202020204"/>
              </a:rPr>
              <a:t>tredje</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Arial" panose="020B0604020202020204"/>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Arial" panose="020B0604020202020204"/>
              </a:rPr>
              <a:t>sektorn</a:t>
            </a:r>
            <a:endParaRPr kumimoji="0" lang="fi-FI" sz="1400" b="0" i="0" u="none" strike="noStrike" kern="1200" cap="none" spc="0" normalizeH="0" baseline="0" noProof="0">
              <a:ln>
                <a:noFill/>
              </a:ln>
              <a:solidFill>
                <a:srgbClr val="213A8F"/>
              </a:solidFill>
              <a:effectLst/>
              <a:uLnTx/>
              <a:uFillTx/>
              <a:latin typeface="Arial" panose="020B0604020202020204"/>
              <a:ea typeface="+mn-ea"/>
              <a:cs typeface="Arial" panose="020B0604020202020204"/>
            </a:endParaRPr>
          </a:p>
        </p:txBody>
      </p:sp>
      <p:sp>
        <p:nvSpPr>
          <p:cNvPr id="6" name="Rectangle 5"/>
          <p:cNvSpPr/>
          <p:nvPr/>
        </p:nvSpPr>
        <p:spPr>
          <a:xfrm>
            <a:off x="4506322" y="1929384"/>
            <a:ext cx="5450480" cy="9564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Nationella</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program</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THL – </a:t>
            </a: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Handlingsplanen</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för </a:t>
            </a: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alkohol</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tobak</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drog</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och</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spelprevention</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strategi för </a:t>
            </a: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missbruk</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och</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mentalvård</a:t>
            </a:r>
            <a:endParaRPr kumimoji="0" lang="fi-FI" sz="1400" b="0" i="0" u="none" strike="noStrike" kern="1200" cap="none" spc="0" normalizeH="0" baseline="0" noProof="0">
              <a:ln>
                <a:noFill/>
              </a:ln>
              <a:solidFill>
                <a:srgbClr val="213A8F"/>
              </a:solidFill>
              <a:effectLst/>
              <a:uLnTx/>
              <a:uFillTx/>
              <a:latin typeface="Arial" panose="020B0604020202020204"/>
              <a:ea typeface="+mn-lt"/>
              <a:cs typeface="Arial" panose="020B060402020202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err="1">
                <a:ln>
                  <a:noFill/>
                </a:ln>
                <a:solidFill>
                  <a:srgbClr val="213A8F"/>
                </a:solidFill>
                <a:effectLst/>
                <a:uLnTx/>
                <a:uFillTx/>
                <a:latin typeface="Arial" panose="020B0604020202020204"/>
                <a:ea typeface="+mn-lt"/>
                <a:cs typeface="Arial" panose="020B0604020202020204"/>
              </a:rPr>
              <a:t>Det</a:t>
            </a:r>
            <a:r>
              <a:rPr kumimoji="0" lang="fi-FI" sz="14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lt"/>
                <a:cs typeface="Arial" panose="020B0604020202020204"/>
              </a:rPr>
              <a:t>nationella</a:t>
            </a:r>
            <a:r>
              <a:rPr kumimoji="0" lang="fi-FI" sz="14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lt"/>
                <a:cs typeface="Arial" panose="020B0604020202020204"/>
              </a:rPr>
              <a:t>åldersprogrammet</a:t>
            </a:r>
            <a:r>
              <a:rPr kumimoji="0" lang="fi-FI" sz="14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lt"/>
                <a:cs typeface="Arial" panose="020B0604020202020204"/>
              </a:rPr>
              <a:t>fram</a:t>
            </a:r>
            <a:r>
              <a:rPr kumimoji="0" lang="fi-FI" sz="14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lt"/>
                <a:cs typeface="Arial" panose="020B0604020202020204"/>
              </a:rPr>
              <a:t>till</a:t>
            </a:r>
            <a:r>
              <a:rPr kumimoji="0" lang="fi-FI" sz="14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 2030 </a:t>
            </a:r>
            <a:endParaRPr kumimoji="0" lang="fi-FI" sz="1400" b="0" i="0" u="none" strike="noStrike" kern="1200" cap="none" spc="0" normalizeH="0" baseline="0" noProof="0">
              <a:ln>
                <a:noFill/>
              </a:ln>
              <a:solidFill>
                <a:srgbClr val="213A8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a:ln>
                <a:noFill/>
              </a:ln>
              <a:solidFill>
                <a:srgbClr val="213A8F"/>
              </a:solidFill>
              <a:effectLst/>
              <a:uLnTx/>
              <a:uFillTx/>
              <a:latin typeface="Arial" panose="020B0604020202020204"/>
              <a:ea typeface="+mn-ea"/>
              <a:cs typeface="Arial"/>
            </a:endParaRPr>
          </a:p>
        </p:txBody>
      </p:sp>
      <p:sp>
        <p:nvSpPr>
          <p:cNvPr id="7" name="Rectangle 6"/>
          <p:cNvSpPr/>
          <p:nvPr/>
        </p:nvSpPr>
        <p:spPr>
          <a:xfrm>
            <a:off x="1775027" y="3533215"/>
            <a:ext cx="2447838" cy="926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err="1">
                <a:ln>
                  <a:noFill/>
                </a:ln>
                <a:solidFill>
                  <a:srgbClr val="213A8F"/>
                </a:solidFill>
                <a:effectLst/>
                <a:uLnTx/>
                <a:uFillTx/>
                <a:latin typeface="Arial" panose="020B0604020202020204"/>
                <a:ea typeface="+mn-ea"/>
                <a:cs typeface="+mn-cs"/>
              </a:rPr>
              <a:t>Nätverk</a:t>
            </a:r>
            <a:r>
              <a:rPr kumimoji="0" lang="fi-FI" sz="1000" b="0" i="0" u="none" strike="noStrike" kern="1200" cap="none" spc="0" normalizeH="0" baseline="0" noProof="0">
                <a:ln>
                  <a:noFill/>
                </a:ln>
                <a:solidFill>
                  <a:srgbClr val="213A8F"/>
                </a:solidFill>
                <a:effectLst/>
                <a:uLnTx/>
                <a:uFillTx/>
                <a:latin typeface="Arial" panose="020B060402020202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err="1">
                <a:ln>
                  <a:noFill/>
                </a:ln>
                <a:solidFill>
                  <a:srgbClr val="213A8F"/>
                </a:solidFill>
                <a:effectLst/>
                <a:uLnTx/>
                <a:uFillTx/>
                <a:latin typeface="Arial" panose="020B0604020202020204"/>
                <a:ea typeface="+mn-lt"/>
                <a:cs typeface="Arial" panose="020B0604020202020204"/>
              </a:rPr>
              <a:t>regionala</a:t>
            </a:r>
            <a:r>
              <a:rPr kumimoji="0" lang="fi-FI" sz="10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 </a:t>
            </a:r>
            <a:r>
              <a:rPr kumimoji="0" lang="fi-FI" sz="1000" b="0" i="0" u="none" strike="noStrike" kern="1200" cap="none" spc="0" normalizeH="0" baseline="0" noProof="0" err="1">
                <a:ln>
                  <a:noFill/>
                </a:ln>
                <a:solidFill>
                  <a:srgbClr val="213A8F"/>
                </a:solidFill>
                <a:effectLst/>
                <a:uLnTx/>
                <a:uFillTx/>
                <a:latin typeface="Arial" panose="020B0604020202020204"/>
                <a:ea typeface="+mn-lt"/>
                <a:cs typeface="Arial" panose="020B0604020202020204"/>
              </a:rPr>
              <a:t>ledningsgrupper</a:t>
            </a:r>
            <a:r>
              <a:rPr kumimoji="0" lang="fi-FI" sz="10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 för </a:t>
            </a:r>
            <a:r>
              <a:rPr kumimoji="0" lang="fi-FI" sz="1000" b="0" i="0" u="none" strike="noStrike" kern="1200" cap="none" spc="0" normalizeH="0" baseline="0" noProof="0" err="1">
                <a:ln>
                  <a:noFill/>
                </a:ln>
                <a:solidFill>
                  <a:srgbClr val="213A8F"/>
                </a:solidFill>
                <a:effectLst/>
                <a:uLnTx/>
                <a:uFillTx/>
                <a:latin typeface="Arial" panose="020B0604020202020204"/>
                <a:ea typeface="+mn-lt"/>
                <a:cs typeface="Arial" panose="020B0604020202020204"/>
              </a:rPr>
              <a:t>barn</a:t>
            </a:r>
            <a:r>
              <a:rPr kumimoji="0" lang="fi-FI" sz="10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 </a:t>
            </a:r>
            <a:r>
              <a:rPr kumimoji="0" lang="fi-FI" sz="1000" b="0" i="0" u="none" strike="noStrike" kern="1200" cap="none" spc="0" normalizeH="0" baseline="0" noProof="0" err="1">
                <a:ln>
                  <a:noFill/>
                </a:ln>
                <a:solidFill>
                  <a:srgbClr val="213A8F"/>
                </a:solidFill>
                <a:effectLst/>
                <a:uLnTx/>
                <a:uFillTx/>
                <a:latin typeface="Arial" panose="020B0604020202020204"/>
                <a:ea typeface="+mn-lt"/>
                <a:cs typeface="Arial" panose="020B0604020202020204"/>
              </a:rPr>
              <a:t>och</a:t>
            </a:r>
            <a:r>
              <a:rPr kumimoji="0" lang="fi-FI" sz="10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 </a:t>
            </a:r>
            <a:r>
              <a:rPr kumimoji="0" lang="fi-FI" sz="1000" b="0" i="0" u="none" strike="noStrike" kern="1200" cap="none" spc="0" normalizeH="0" baseline="0" noProof="0" err="1">
                <a:ln>
                  <a:noFill/>
                </a:ln>
                <a:solidFill>
                  <a:srgbClr val="213A8F"/>
                </a:solidFill>
                <a:effectLst/>
                <a:uLnTx/>
                <a:uFillTx/>
                <a:latin typeface="Arial" panose="020B0604020202020204"/>
                <a:ea typeface="+mn-lt"/>
                <a:cs typeface="Arial" panose="020B0604020202020204"/>
              </a:rPr>
              <a:t>unga</a:t>
            </a:r>
            <a:r>
              <a:rPr kumimoji="0" lang="fi-FI" sz="10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000" b="0" i="0" u="none" strike="noStrike" kern="1200" cap="none" spc="0" normalizeH="0" baseline="0" noProof="0" err="1">
                <a:ln>
                  <a:noFill/>
                </a:ln>
                <a:solidFill>
                  <a:srgbClr val="213A8F"/>
                </a:solidFill>
                <a:effectLst/>
                <a:uLnTx/>
                <a:uFillTx/>
                <a:latin typeface="Arial" panose="020B0604020202020204"/>
                <a:ea typeface="+mn-ea"/>
                <a:cs typeface="+mn-cs"/>
              </a:rPr>
              <a:t>skolhälsovården</a:t>
            </a:r>
            <a:r>
              <a:rPr kumimoji="0" lang="fi-FI" sz="10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000" b="0" i="0" u="none" strike="noStrike" kern="1200" cap="none" spc="0" normalizeH="0" baseline="0" noProof="0" err="1">
                <a:ln>
                  <a:noFill/>
                </a:ln>
                <a:solidFill>
                  <a:srgbClr val="213A8F"/>
                </a:solidFill>
                <a:effectLst/>
                <a:uLnTx/>
                <a:uFillTx/>
                <a:latin typeface="Arial" panose="020B0604020202020204"/>
                <a:ea typeface="+mn-ea"/>
                <a:cs typeface="+mn-cs"/>
              </a:rPr>
              <a:t>ungdomsstationer</a:t>
            </a:r>
            <a:r>
              <a:rPr kumimoji="0" lang="fi-FI" sz="10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000" b="0" i="0" u="none" strike="noStrike" kern="1200" cap="none" spc="0" normalizeH="0" baseline="0" noProof="0" err="1">
                <a:ln>
                  <a:noFill/>
                </a:ln>
                <a:solidFill>
                  <a:srgbClr val="213A8F"/>
                </a:solidFill>
                <a:effectLst/>
                <a:uLnTx/>
                <a:uFillTx/>
                <a:latin typeface="Arial" panose="020B0604020202020204"/>
                <a:ea typeface="+mn-ea"/>
                <a:cs typeface="+mn-cs"/>
              </a:rPr>
              <a:t>rusmedelsförebyggande</a:t>
            </a:r>
            <a:r>
              <a:rPr kumimoji="0" lang="fi-FI" sz="10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000" b="0" i="0" u="none" strike="noStrike" kern="1200" cap="none" spc="0" normalizeH="0" baseline="0" noProof="0" err="1">
                <a:ln>
                  <a:noFill/>
                </a:ln>
                <a:solidFill>
                  <a:srgbClr val="213A8F"/>
                </a:solidFill>
                <a:effectLst/>
                <a:uLnTx/>
                <a:uFillTx/>
                <a:latin typeface="Arial" panose="020B0604020202020204"/>
                <a:ea typeface="+mn-ea"/>
                <a:cs typeface="+mn-cs"/>
              </a:rPr>
              <a:t>arbetsgrupper</a:t>
            </a:r>
            <a:endParaRPr kumimoji="0" lang="fi-FI" sz="1000" b="0" i="0" u="none" strike="noStrike" kern="1200" cap="none" spc="0" normalizeH="0" baseline="0" noProof="0">
              <a:ln>
                <a:noFill/>
              </a:ln>
              <a:solidFill>
                <a:srgbClr val="213A8F"/>
              </a:solidFill>
              <a:effectLst/>
              <a:uLnTx/>
              <a:uFillTx/>
              <a:latin typeface="Arial" panose="020B0604020202020204"/>
              <a:ea typeface="+mn-ea"/>
              <a:cs typeface="Arial"/>
            </a:endParaRPr>
          </a:p>
        </p:txBody>
      </p:sp>
      <p:sp>
        <p:nvSpPr>
          <p:cNvPr id="8" name="Rectangle 7"/>
          <p:cNvSpPr/>
          <p:nvPr/>
        </p:nvSpPr>
        <p:spPr>
          <a:xfrm>
            <a:off x="1775027" y="4593905"/>
            <a:ext cx="2447838" cy="926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Myndigheter</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a:t>
            </a:r>
            <a:endParaRPr kumimoji="0" lang="en-US" sz="1800" b="0" i="0" u="none" strike="noStrike" kern="1200" cap="none" spc="0" normalizeH="0" baseline="0" noProof="0">
              <a:ln>
                <a:noFill/>
              </a:ln>
              <a:solidFill>
                <a:srgbClr val="213A8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Välfärdsområdet</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kommuner</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THL, SHM, RFV, polisen</a:t>
            </a:r>
          </a:p>
        </p:txBody>
      </p:sp>
      <p:sp>
        <p:nvSpPr>
          <p:cNvPr id="11" name="Rectangle 8"/>
          <p:cNvSpPr/>
          <p:nvPr/>
        </p:nvSpPr>
        <p:spPr>
          <a:xfrm>
            <a:off x="4297680" y="2885838"/>
            <a:ext cx="7518575" cy="39779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400" b="0" i="0" u="none" strike="noStrike" kern="1200" cap="none" spc="0" normalizeH="0" baseline="0" noProof="0">
                <a:ln>
                  <a:noFill/>
                </a:ln>
                <a:solidFill>
                  <a:srgbClr val="213A8F"/>
                </a:solidFill>
                <a:effectLst/>
                <a:uLnTx/>
                <a:uFillTx/>
                <a:latin typeface="Arial" panose="020B0604020202020204"/>
                <a:ea typeface="+mn-ea"/>
                <a:cs typeface="+mn-cs"/>
              </a:rPr>
              <a:t>Åtgärdshelheter (tas ur höstens workshopar):</a:t>
            </a:r>
            <a:endParaRPr kumimoji="0" lang="sv-FI" sz="1400" b="0" i="0" u="none" strike="noStrike" kern="1200" cap="none" spc="0" normalizeH="0" baseline="0" noProof="0">
              <a:ln>
                <a:noFill/>
              </a:ln>
              <a:solidFill>
                <a:srgbClr val="213A8F"/>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100" b="1" i="0" u="none" strike="noStrike" kern="1200" cap="none" spc="0" normalizeH="0" baseline="0" noProof="0">
                <a:ln>
                  <a:noFill/>
                </a:ln>
                <a:solidFill>
                  <a:srgbClr val="213A8F"/>
                </a:solidFill>
                <a:effectLst/>
                <a:uLnTx/>
                <a:uFillTx/>
                <a:latin typeface="Arial" panose="020B0604020202020204"/>
                <a:ea typeface="+mn-ea"/>
                <a:cs typeface="+mn-cs"/>
              </a:rPr>
              <a:t>Barn, unga familjer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sv-FI" sz="1100" b="0" i="0" u="none" strike="noStrike" kern="1200" cap="none" spc="0" normalizeH="0" baseline="0" noProof="0">
                <a:ln>
                  <a:noFill/>
                </a:ln>
                <a:solidFill>
                  <a:srgbClr val="213A8F"/>
                </a:solidFill>
                <a:effectLst/>
                <a:uLnTx/>
                <a:uFillTx/>
                <a:latin typeface="Arial" panose="020B0604020202020204"/>
                <a:ea typeface="+mn-ea"/>
                <a:cs typeface="+mn-cs"/>
              </a:rPr>
              <a:t>Gemensamma handlingsmodeller och planer för det rusmedelsförebyggande arbetet (t.ex. implementering av PEPP i grundskolor och andra stadiet). Tätt samarbete med tredje sektorn.</a:t>
            </a:r>
            <a:endParaRPr kumimoji="0" lang="sv-FI" sz="1100" b="0" i="0" u="none" strike="noStrike" kern="1200" cap="none" spc="0" normalizeH="0" baseline="0" noProof="0">
              <a:ln>
                <a:noFill/>
              </a:ln>
              <a:solidFill>
                <a:srgbClr val="213A8F"/>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sv-FI" sz="1100" b="0" i="0" u="none" strike="noStrike" kern="1200" cap="none" spc="0" normalizeH="0" baseline="0" noProof="0">
                <a:ln>
                  <a:noFill/>
                </a:ln>
                <a:solidFill>
                  <a:srgbClr val="213A8F"/>
                </a:solidFill>
                <a:effectLst/>
                <a:uLnTx/>
                <a:uFillTx/>
                <a:latin typeface="Arial" panose="020B0604020202020204"/>
                <a:ea typeface="+mn-ea"/>
                <a:cs typeface="+mn-cs"/>
              </a:rPr>
              <a:t>Erbjuda stöd i föräldraskapet under barnets uppväxt genom lågtröskelverksamhet, informationsspridning och nätverkande med tredje sektorn.</a:t>
            </a:r>
            <a:endParaRPr kumimoji="0" lang="sv-FI" sz="1100" b="0" i="0" u="none" strike="noStrike" kern="1200" cap="none" spc="0" normalizeH="0" baseline="0" noProof="0">
              <a:ln>
                <a:noFill/>
              </a:ln>
              <a:solidFill>
                <a:srgbClr val="213A8F"/>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sv-FI" sz="1100" b="0" i="0" u="none" strike="noStrike" kern="1200" cap="none" spc="0" normalizeH="0" baseline="0" noProof="0">
                <a:ln>
                  <a:noFill/>
                </a:ln>
                <a:solidFill>
                  <a:srgbClr val="213A8F"/>
                </a:solidFill>
                <a:effectLst/>
                <a:uLnTx/>
                <a:uFillTx/>
                <a:latin typeface="Arial" panose="020B0604020202020204"/>
                <a:ea typeface="+mn-ea"/>
                <a:cs typeface="+mn-cs"/>
              </a:rPr>
              <a:t>Stöda barn och ungas psykiska välmående genom att öka deras, vårdnadshavarnas och personalens kunskap om psykisk hälsa/ohälsa och implementera förebyggande handlingsmodeller (se bilaga) i den egna verksamheten samt erbjuda lågtröskelverksamhet i samarbete med tredje sektorn. Utveckla digitala tjänster, en digital servicekatalog</a:t>
            </a:r>
            <a:endParaRPr kumimoji="0" lang="sv-FI" sz="1100" b="1" i="0" u="none" strike="noStrike" kern="1200" cap="none" spc="0" normalizeH="0" baseline="0" noProof="0">
              <a:ln>
                <a:noFill/>
              </a:ln>
              <a:solidFill>
                <a:srgbClr val="213A8F"/>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100" b="1" i="0" u="none" strike="noStrike" kern="1200" cap="none" spc="0" normalizeH="0" baseline="0" noProof="0">
                <a:ln>
                  <a:noFill/>
                </a:ln>
                <a:solidFill>
                  <a:srgbClr val="213A8F"/>
                </a:solidFill>
                <a:effectLst/>
                <a:uLnTx/>
                <a:uFillTx/>
                <a:latin typeface="Arial" panose="020B0604020202020204"/>
                <a:ea typeface="+mn-ea"/>
                <a:cs typeface="+mn-cs"/>
              </a:rPr>
              <a:t>Personer i arbetsför ålder</a:t>
            </a:r>
            <a:endParaRPr kumimoji="0" lang="sv-FI" sz="1100" b="1" i="0" u="none" strike="noStrike" kern="1200" cap="none" spc="0" normalizeH="0" baseline="0" noProof="0">
              <a:ln>
                <a:noFill/>
              </a:ln>
              <a:solidFill>
                <a:srgbClr val="213A8F"/>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FI" sz="1100" b="0" i="0" u="none" strike="noStrike" kern="1200" cap="none" spc="0" normalizeH="0" baseline="0" noProof="0">
                <a:ln>
                  <a:noFill/>
                </a:ln>
                <a:solidFill>
                  <a:srgbClr val="213A8F"/>
                </a:solidFill>
                <a:effectLst/>
                <a:uLnTx/>
                <a:uFillTx/>
                <a:latin typeface="Arial" panose="020B0604020202020204"/>
                <a:ea typeface="+mn-ea"/>
                <a:cs typeface="+mn-cs"/>
              </a:rPr>
              <a:t>Utveckla uttalade interna servicekedjor (sysselsättningsfrämjande tjänster mellan kommunen, välfärdsområdet, FPA och TE-byrån)</a:t>
            </a:r>
            <a:endParaRPr kumimoji="0" lang="sv-FI" sz="1100" b="0" i="0" u="none" strike="noStrike" kern="1200" cap="none" spc="0" normalizeH="0" baseline="0" noProof="0">
              <a:ln>
                <a:noFill/>
              </a:ln>
              <a:solidFill>
                <a:srgbClr val="213A8F"/>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FI" sz="1100" b="0" i="0" u="none" strike="noStrike" kern="1200" cap="none" spc="0" normalizeH="0" baseline="0" noProof="0">
                <a:ln>
                  <a:noFill/>
                </a:ln>
                <a:solidFill>
                  <a:srgbClr val="213A8F"/>
                </a:solidFill>
                <a:effectLst/>
                <a:uLnTx/>
                <a:uFillTx/>
                <a:latin typeface="Arial" panose="020B0604020202020204"/>
                <a:ea typeface="+mn-ea"/>
                <a:cs typeface="+mn-cs"/>
              </a:rPr>
              <a:t>Systematisk användning av evidensbaserade verktyg för att kunna identifiera risker i ett tidigt skede (</a:t>
            </a:r>
            <a:r>
              <a:rPr kumimoji="0" lang="sv-FI" sz="1100" b="0" i="0" u="none" strike="noStrike" kern="1200" cap="none" spc="0" normalizeH="0" baseline="0" noProof="0" err="1">
                <a:ln>
                  <a:noFill/>
                </a:ln>
                <a:solidFill>
                  <a:srgbClr val="213A8F"/>
                </a:solidFill>
                <a:effectLst/>
                <a:uLnTx/>
                <a:uFillTx/>
                <a:latin typeface="Arial" panose="020B0604020202020204"/>
                <a:ea typeface="+mn-ea"/>
                <a:cs typeface="+mn-cs"/>
              </a:rPr>
              <a:t>t.e.x.audit</a:t>
            </a:r>
            <a:r>
              <a:rPr kumimoji="0" lang="sv-FI" sz="1100" b="0" i="0" u="none" strike="noStrike" kern="1200" cap="none" spc="0" normalizeH="0" baseline="0" noProof="0">
                <a:ln>
                  <a:noFill/>
                </a:ln>
                <a:solidFill>
                  <a:srgbClr val="213A8F"/>
                </a:solidFill>
                <a:effectLst/>
                <a:uLnTx/>
                <a:uFillTx/>
                <a:latin typeface="Arial" panose="020B0604020202020204"/>
                <a:ea typeface="+mn-ea"/>
                <a:cs typeface="+mn-cs"/>
              </a:rPr>
              <a:t>, BDI) samt kunskapssökande informationsspridning för att motverka stigmatisering</a:t>
            </a:r>
            <a:endParaRPr kumimoji="0" lang="sv-FI" sz="1100" b="0" i="0" u="none" strike="noStrike" kern="1200" cap="none" spc="0" normalizeH="0" baseline="0" noProof="0">
              <a:ln>
                <a:noFill/>
              </a:ln>
              <a:solidFill>
                <a:srgbClr val="213A8F"/>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FI" sz="1100" b="0" i="0" u="none" strike="noStrike" kern="1200" cap="none" spc="0" normalizeH="0" baseline="0" noProof="0">
                <a:ln>
                  <a:noFill/>
                </a:ln>
                <a:solidFill>
                  <a:srgbClr val="213A8F"/>
                </a:solidFill>
                <a:effectLst/>
                <a:uLnTx/>
                <a:uFillTx/>
                <a:latin typeface="Arial" panose="020B0604020202020204"/>
                <a:ea typeface="+mn-ea"/>
                <a:cs typeface="+mn-cs"/>
              </a:rPr>
              <a:t>Utveckla det nätbaserade stödet och digitala verktyg för främjande av personers egna mentala hälsa och missbruk (t.ex. Psykporten)</a:t>
            </a:r>
            <a:endParaRPr kumimoji="0" lang="sv-FI" sz="1100" b="0" i="0" u="none" strike="noStrike" kern="1200" cap="none" spc="0" normalizeH="0" baseline="0" noProof="0">
              <a:ln>
                <a:noFill/>
              </a:ln>
              <a:solidFill>
                <a:srgbClr val="213A8F"/>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100" b="1" i="0" u="none" strike="noStrike" kern="1200" cap="none" spc="0" normalizeH="0" baseline="0" noProof="0">
                <a:ln>
                  <a:noFill/>
                </a:ln>
                <a:solidFill>
                  <a:srgbClr val="213A8F"/>
                </a:solidFill>
                <a:effectLst/>
                <a:uLnTx/>
                <a:uFillTx/>
                <a:latin typeface="Arial" panose="020B0604020202020204"/>
                <a:ea typeface="+mn-ea"/>
                <a:cs typeface="+mn-cs"/>
              </a:rPr>
              <a:t>Äldre personer</a:t>
            </a:r>
            <a:endParaRPr kumimoji="0" lang="sv-FI" sz="1100" b="1" i="0" u="none" strike="noStrike" kern="1200" cap="none" spc="0" normalizeH="0" baseline="0" noProof="0">
              <a:ln>
                <a:noFill/>
              </a:ln>
              <a:solidFill>
                <a:srgbClr val="213A8F"/>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FI" sz="1100" b="0" i="0" u="none" strike="noStrike" kern="1200" cap="none" spc="0" normalizeH="0" baseline="0" noProof="0">
                <a:ln>
                  <a:noFill/>
                </a:ln>
                <a:solidFill>
                  <a:srgbClr val="213A8F"/>
                </a:solidFill>
                <a:effectLst/>
                <a:uLnTx/>
                <a:uFillTx/>
                <a:latin typeface="Arial" panose="020B0604020202020204"/>
                <a:ea typeface="+mn-ea"/>
                <a:cs typeface="+mn-cs"/>
              </a:rPr>
              <a:t>Utbildningar och metodskolningar ordnas för att stärka social- och hälsovårdspersonalens kompetens kring psykisk ohälsa och missbruk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FI" sz="1100" b="0" i="0" u="none" strike="noStrike" kern="1200" cap="none" spc="0" normalizeH="0" baseline="0" noProof="0">
                <a:ln>
                  <a:noFill/>
                </a:ln>
                <a:solidFill>
                  <a:srgbClr val="213A8F"/>
                </a:solidFill>
                <a:effectLst/>
                <a:uLnTx/>
                <a:uFillTx/>
                <a:latin typeface="Arial" panose="020B0604020202020204"/>
                <a:ea typeface="+mn-ea"/>
                <a:cs typeface="+mn-cs"/>
              </a:rPr>
              <a:t>Satsning på åtgärder som främjar den psykiska hälsan vid övergången till pensionärstillvaro.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FI" sz="1100" b="0" i="0" u="none" strike="noStrike" kern="1200" cap="none" spc="0" normalizeH="0" baseline="0" noProof="0">
                <a:ln>
                  <a:noFill/>
                </a:ln>
                <a:solidFill>
                  <a:srgbClr val="213A8F"/>
                </a:solidFill>
                <a:effectLst/>
                <a:uLnTx/>
                <a:uFillTx/>
                <a:latin typeface="Arial" panose="020B0604020202020204"/>
                <a:ea typeface="+mn-ea"/>
                <a:cs typeface="+mn-cs"/>
              </a:rPr>
              <a:t>Styrningen till hälso- och välfärdsfrämjande tjänster utvecklas (t.ex. sociala och kulturella aktiviteter)</a:t>
            </a:r>
            <a:endParaRPr kumimoji="0" lang="sv-FI" sz="1400" b="1" i="0" u="none" strike="noStrike" kern="1200" cap="none" spc="0" normalizeH="0" baseline="0" noProof="0">
              <a:ln>
                <a:noFill/>
              </a:ln>
              <a:solidFill>
                <a:srgbClr val="213A8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211236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213" y="458521"/>
            <a:ext cx="9327754" cy="749970"/>
          </a:xfrm>
        </p:spPr>
        <p:txBody>
          <a:bodyPr>
            <a:noAutofit/>
          </a:bodyPr>
          <a:lstStyle/>
          <a:p>
            <a:pPr fontAlgn="t"/>
            <a:r>
              <a:rPr lang="fi-FI" sz="2000">
                <a:solidFill>
                  <a:schemeClr val="accent6"/>
                </a:solidFill>
              </a:rPr>
              <a:t>Mielenterveyden edistäminen ja päihteiden väärinkäytön ennaltaehkäisy</a:t>
            </a:r>
            <a:endParaRPr lang="sv-FI" sz="2000">
              <a:solidFill>
                <a:schemeClr val="accent6"/>
              </a:solidFill>
            </a:endParaRPr>
          </a:p>
        </p:txBody>
      </p:sp>
      <p:sp>
        <p:nvSpPr>
          <p:cNvPr id="3" name="Content Placeholder 2"/>
          <p:cNvSpPr>
            <a:spLocks noGrp="1"/>
          </p:cNvSpPr>
          <p:nvPr>
            <p:ph sz="half" idx="1"/>
          </p:nvPr>
        </p:nvSpPr>
        <p:spPr>
          <a:xfrm>
            <a:off x="1700212" y="1406818"/>
            <a:ext cx="9463781" cy="4312338"/>
          </a:xfrm>
          <a:ln w="19050">
            <a:solidFill>
              <a:srgbClr val="FFC000"/>
            </a:solidFill>
          </a:ln>
        </p:spPr>
        <p:txBody>
          <a:bodyPr>
            <a:normAutofit/>
          </a:bodyPr>
          <a:lstStyle/>
          <a:p>
            <a:pPr marL="0" indent="0">
              <a:buNone/>
            </a:pPr>
            <a:r>
              <a:rPr lang="fi-FI" sz="1800" b="1">
                <a:solidFill>
                  <a:schemeClr val="accent6"/>
                </a:solidFill>
                <a:latin typeface="Calibri" panose="020F0502020204030204" pitchFamily="34" charset="0"/>
              </a:rPr>
              <a:t>Me Pohjanmaalla haluamme, että mahdollisimman monella on hyvä itsetunto, elämänhallinnan tunne, hyvät ihmissuhteet sekä mielekkäältä tuntuva työ ja vapaa-aika. </a:t>
            </a:r>
          </a:p>
          <a:p>
            <a:pPr marL="0" indent="0">
              <a:buNone/>
            </a:pPr>
            <a:r>
              <a:rPr lang="fi-FI" sz="2000" b="1">
                <a:solidFill>
                  <a:schemeClr val="accent6"/>
                </a:solidFill>
                <a:latin typeface="Calibri" panose="020F0502020204030204" pitchFamily="34" charset="0"/>
              </a:rPr>
              <a:t>Yhteinen tahtotila</a:t>
            </a:r>
          </a:p>
          <a:p>
            <a:endParaRPr lang="fi-FI"/>
          </a:p>
        </p:txBody>
      </p:sp>
      <p:sp>
        <p:nvSpPr>
          <p:cNvPr id="5" name="Rectangle 4"/>
          <p:cNvSpPr/>
          <p:nvPr/>
        </p:nvSpPr>
        <p:spPr>
          <a:xfrm>
            <a:off x="1775027" y="2665120"/>
            <a:ext cx="2447838" cy="926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Toimijat: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213A8F"/>
                </a:solidFill>
                <a:effectLst/>
                <a:uLnTx/>
                <a:uFillTx/>
                <a:latin typeface="Arial" panose="020B0604020202020204"/>
                <a:ea typeface="+mn-ea"/>
                <a:cs typeface="Arial" panose="020B0604020202020204"/>
              </a:rPr>
              <a:t>Hyvinvointialue, Perhekeskus, kunnat, kolmas sektori</a:t>
            </a:r>
          </a:p>
        </p:txBody>
      </p:sp>
      <p:sp>
        <p:nvSpPr>
          <p:cNvPr id="6" name="Rectangle 5"/>
          <p:cNvSpPr/>
          <p:nvPr/>
        </p:nvSpPr>
        <p:spPr>
          <a:xfrm>
            <a:off x="4506322" y="1929384"/>
            <a:ext cx="5450480" cy="9564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b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Kansalliset ohjelmat: THL-</a:t>
            </a:r>
            <a:r>
              <a:rPr kumimoji="0" lang="fi-FI" sz="14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Ehkäisevän päihdetyön toimintaohjelma, päihde- ja mielenterveysstrategia,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Kansallinen ikäohjelma vuoteen 2030 </a:t>
            </a:r>
            <a:endParaRPr kumimoji="0" lang="fi-FI" sz="1400" b="0" i="0" u="none" strike="noStrike" kern="1200" cap="none" spc="0" normalizeH="0" baseline="0" noProof="0">
              <a:ln>
                <a:noFill/>
              </a:ln>
              <a:solidFill>
                <a:srgbClr val="213A8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a:ln>
                <a:noFill/>
              </a:ln>
              <a:solidFill>
                <a:srgbClr val="213A8F"/>
              </a:solidFill>
              <a:effectLst/>
              <a:uLnTx/>
              <a:uFillTx/>
              <a:latin typeface="Arial" panose="020B0604020202020204"/>
              <a:ea typeface="+mn-ea"/>
              <a:cs typeface="Arial"/>
            </a:endParaRPr>
          </a:p>
        </p:txBody>
      </p:sp>
      <p:sp>
        <p:nvSpPr>
          <p:cNvPr id="7" name="Rectangle 6"/>
          <p:cNvSpPr/>
          <p:nvPr/>
        </p:nvSpPr>
        <p:spPr>
          <a:xfrm>
            <a:off x="1775027" y="3654249"/>
            <a:ext cx="2447838" cy="926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213A8F"/>
                </a:solidFill>
                <a:effectLst/>
                <a:uLnTx/>
                <a:uFillTx/>
                <a:latin typeface="Arial" panose="020B0604020202020204"/>
                <a:ea typeface="+mn-ea"/>
                <a:cs typeface="+mn-cs"/>
              </a:rPr>
              <a:t>Verkostot: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0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Alueelliset lasten ja nuorten johtoryhmät</a:t>
            </a:r>
            <a:r>
              <a:rPr kumimoji="0" lang="fi-FI" sz="1000" b="0" i="0" u="none" strike="noStrike" kern="1200" cap="none" spc="0" normalizeH="0" baseline="0" noProof="0">
                <a:ln>
                  <a:noFill/>
                </a:ln>
                <a:solidFill>
                  <a:srgbClr val="213A8F"/>
                </a:solidFill>
                <a:effectLst/>
                <a:uLnTx/>
                <a:uFillTx/>
                <a:latin typeface="Arial" panose="020B0604020202020204"/>
                <a:ea typeface="+mn-ea"/>
                <a:cs typeface="+mn-cs"/>
              </a:rPr>
              <a:t>, kouluterveydenhuolto, nuorisoasemat, päihteiden väärinkäyttöä ennaltaehkäisevät työryhmät</a:t>
            </a:r>
            <a:endParaRPr kumimoji="0" lang="fi-FI" sz="1000" b="0" i="0" u="none" strike="noStrike" kern="1200" cap="none" spc="0" normalizeH="0" baseline="0" noProof="0">
              <a:ln>
                <a:noFill/>
              </a:ln>
              <a:solidFill>
                <a:srgbClr val="213A8F"/>
              </a:solidFill>
              <a:effectLst/>
              <a:uLnTx/>
              <a:uFillTx/>
              <a:latin typeface="Arial" panose="020B0604020202020204"/>
              <a:ea typeface="+mn-ea"/>
              <a:cs typeface="Arial"/>
            </a:endParaRPr>
          </a:p>
        </p:txBody>
      </p:sp>
      <p:sp>
        <p:nvSpPr>
          <p:cNvPr id="8" name="Rectangle 7"/>
          <p:cNvSpPr/>
          <p:nvPr/>
        </p:nvSpPr>
        <p:spPr>
          <a:xfrm>
            <a:off x="1775027" y="4643378"/>
            <a:ext cx="2447838" cy="926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Viranomaiset:</a:t>
            </a:r>
            <a:endParaRPr kumimoji="0" lang="en-US" sz="1800" b="0" i="0" u="none" strike="noStrike" kern="1200" cap="none" spc="0" normalizeH="0" baseline="0" noProof="0">
              <a:ln>
                <a:noFill/>
              </a:ln>
              <a:solidFill>
                <a:srgbClr val="213A8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Hyvinvointialue, kunnat, THL, STM, AVI, poliisi</a:t>
            </a:r>
          </a:p>
        </p:txBody>
      </p:sp>
      <p:sp>
        <p:nvSpPr>
          <p:cNvPr id="11" name="Rectangle 8"/>
          <p:cNvSpPr/>
          <p:nvPr/>
        </p:nvSpPr>
        <p:spPr>
          <a:xfrm>
            <a:off x="4222865" y="2888705"/>
            <a:ext cx="7365077" cy="397792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Toimenpidekokonaisuudet (syksyn workshopeista):</a:t>
            </a:r>
            <a:endParaRPr kumimoji="0" lang="fi-FI" sz="1400" b="0" i="0" u="none" strike="noStrike" kern="1200" cap="none" spc="0" normalizeH="0" baseline="0" noProof="0">
              <a:ln>
                <a:noFill/>
              </a:ln>
              <a:solidFill>
                <a:srgbClr val="213A8F"/>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a:ln>
                  <a:noFill/>
                </a:ln>
                <a:solidFill>
                  <a:srgbClr val="213A8F"/>
                </a:solidFill>
                <a:effectLst/>
                <a:uLnTx/>
                <a:uFillTx/>
                <a:latin typeface="Arial" panose="020B0604020202020204"/>
                <a:ea typeface="+mn-ea"/>
                <a:cs typeface="+mn-cs"/>
              </a:rPr>
              <a:t>Lapset, nuoret, perheet</a:t>
            </a:r>
            <a:endParaRPr kumimoji="0" lang="fi-FI" sz="1100" b="1" i="0" u="none" strike="noStrike" kern="1200" cap="none" spc="0" normalizeH="0" baseline="0" noProof="0">
              <a:ln>
                <a:noFill/>
              </a:ln>
              <a:solidFill>
                <a:srgbClr val="213A8F"/>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i-FI" sz="1100" b="0" i="0" u="none" strike="noStrike" kern="1200" cap="none" spc="0" normalizeH="0" baseline="0" noProof="0">
                <a:ln>
                  <a:noFill/>
                </a:ln>
                <a:solidFill>
                  <a:srgbClr val="213A8F"/>
                </a:solidFill>
                <a:effectLst/>
                <a:uLnTx/>
                <a:uFillTx/>
                <a:latin typeface="Arial" panose="020B0604020202020204"/>
                <a:ea typeface="+mn-ea"/>
                <a:cs typeface="+mn-cs"/>
              </a:rPr>
              <a:t>Yhteiset toimintamallit ja suunnitelmat päihteiden väärinkäyttöä työtä varten (esim. </a:t>
            </a:r>
            <a:r>
              <a:rPr kumimoji="0" lang="fi-FI" sz="1100" b="0" i="0" u="none" strike="noStrike" kern="1200" cap="none" spc="0" normalizeH="0" baseline="0" noProof="0" err="1">
                <a:ln>
                  <a:noFill/>
                </a:ln>
                <a:solidFill>
                  <a:srgbClr val="213A8F"/>
                </a:solidFill>
                <a:effectLst/>
                <a:uLnTx/>
                <a:uFillTx/>
                <a:latin typeface="Arial" panose="020B0604020202020204"/>
                <a:ea typeface="+mn-ea"/>
                <a:cs typeface="+mn-cs"/>
              </a:rPr>
              <a:t>PEPPin</a:t>
            </a:r>
            <a:r>
              <a:rPr kumimoji="0" lang="fi-FI" sz="1100" b="0" i="0" u="none" strike="noStrike" kern="1200" cap="none" spc="0" normalizeH="0" baseline="0" noProof="0">
                <a:ln>
                  <a:noFill/>
                </a:ln>
                <a:solidFill>
                  <a:srgbClr val="213A8F"/>
                </a:solidFill>
                <a:effectLst/>
                <a:uLnTx/>
                <a:uFillTx/>
                <a:latin typeface="Arial" panose="020B0604020202020204"/>
                <a:ea typeface="+mn-ea"/>
                <a:cs typeface="+mn-cs"/>
              </a:rPr>
              <a:t> käyttöönotto peruskouluissa ja toisen asteen kouluissa). Tiivis yhteistyö kolmannen sektorin kanssa. </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i-FI" sz="1100" b="0" i="0" u="none" strike="noStrike" kern="1200" cap="none" spc="0" normalizeH="0" baseline="0" noProof="0">
                <a:ln>
                  <a:noFill/>
                </a:ln>
                <a:solidFill>
                  <a:srgbClr val="213A8F"/>
                </a:solidFill>
                <a:effectLst/>
                <a:uLnTx/>
                <a:uFillTx/>
                <a:latin typeface="Arial" panose="020B0604020202020204"/>
                <a:ea typeface="+mn-ea"/>
                <a:cs typeface="+mn-cs"/>
              </a:rPr>
              <a:t>Tarjota tukea vanhemmuuteen lapsen kasvun aika: matalan kynnyksen toiminta, tiedon levittäminen ja verkostointi kolmannen sektorin kanssa.</a:t>
            </a:r>
            <a:endParaRPr kumimoji="0" lang="fi-FI" sz="1100" b="0" i="0" u="none" strike="noStrike" kern="1200" cap="none" spc="0" normalizeH="0" baseline="0" noProof="0">
              <a:ln>
                <a:noFill/>
              </a:ln>
              <a:solidFill>
                <a:srgbClr val="213A8F"/>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i-FI" sz="1100" b="0" i="0" u="none" strike="noStrike" kern="1200" cap="none" spc="0" normalizeH="0" baseline="0" noProof="0">
                <a:ln>
                  <a:noFill/>
                </a:ln>
                <a:solidFill>
                  <a:srgbClr val="213A8F"/>
                </a:solidFill>
                <a:effectLst/>
                <a:uLnTx/>
                <a:uFillTx/>
                <a:latin typeface="Arial" panose="020B0604020202020204"/>
                <a:ea typeface="+mn-ea"/>
                <a:cs typeface="+mn-cs"/>
              </a:rPr>
              <a:t>Tukea lasten ja nuorten psyykkistä hyvinvointia lisäämällä heidän, huoltajien ja henkilöstön osaamista mielenterveydestä sekä käyttöönottamalla omassa toiminnassa ennaltaehkäiseviä toimintamalleja (katso liite)  sekä tarjoamalla matalan kynnyksen toimintaa yhteistyössä kolmannen sektorin kanssa. Kehitetään digitaalisia palveluita, digitaalinen palvelukatalogi. </a:t>
            </a:r>
            <a:endParaRPr kumimoji="0" lang="fi-FI" sz="1100" b="0" i="0" u="none" strike="noStrike" kern="1200" cap="none" spc="0" normalizeH="0" baseline="0" noProof="0">
              <a:ln>
                <a:noFill/>
              </a:ln>
              <a:solidFill>
                <a:srgbClr val="213A8F"/>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a:ln>
                  <a:noFill/>
                </a:ln>
                <a:solidFill>
                  <a:srgbClr val="213A8F"/>
                </a:solidFill>
                <a:effectLst/>
                <a:uLnTx/>
                <a:uFillTx/>
                <a:latin typeface="Arial" panose="020B0604020202020204"/>
                <a:ea typeface="+mn-ea"/>
                <a:cs typeface="+mn-cs"/>
              </a:rPr>
              <a:t>Työikäiset</a:t>
            </a:r>
            <a:endParaRPr kumimoji="0" lang="fi-FI" sz="1100" b="1" i="0" u="none" strike="noStrike" kern="1200" cap="none" spc="0" normalizeH="0" baseline="0" noProof="0">
              <a:ln>
                <a:noFill/>
              </a:ln>
              <a:solidFill>
                <a:srgbClr val="213A8F"/>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fi-FI" sz="1100" b="0" i="0" u="none" strike="noStrike" kern="1200" cap="none" spc="0" normalizeH="0" baseline="0" noProof="0">
                <a:ln>
                  <a:noFill/>
                </a:ln>
                <a:solidFill>
                  <a:srgbClr val="213A8F"/>
                </a:solidFill>
                <a:effectLst/>
                <a:uLnTx/>
                <a:uFillTx/>
                <a:latin typeface="Arial" panose="020B0604020202020204"/>
                <a:ea typeface="+mn-ea"/>
                <a:cs typeface="+mn-cs"/>
              </a:rPr>
              <a:t>Kehittää sisäisiä palveluketjuja (työllisyyttä edistävät palvelut kunnan, hyvinvointialueen, Kelan ja TE-toimiston välillä).</a:t>
            </a:r>
            <a:endParaRPr kumimoji="0" lang="fi-FI" sz="1100" b="0" i="0" u="none" strike="noStrike" kern="1200" cap="none" spc="0" normalizeH="0" baseline="0" noProof="0">
              <a:ln>
                <a:noFill/>
              </a:ln>
              <a:solidFill>
                <a:srgbClr val="213A8F"/>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fi-FI" sz="1100" b="0" i="0" u="none" strike="noStrike" kern="1200" cap="none" spc="0" normalizeH="0" baseline="0" noProof="0">
                <a:ln>
                  <a:noFill/>
                </a:ln>
                <a:solidFill>
                  <a:srgbClr val="213A8F"/>
                </a:solidFill>
                <a:effectLst/>
                <a:uLnTx/>
                <a:uFillTx/>
                <a:latin typeface="Arial" panose="020B0604020202020204"/>
                <a:ea typeface="+mn-ea"/>
                <a:cs typeface="+mn-cs"/>
              </a:rPr>
              <a:t>Systemaattinen näyttöön perustuvien työkalujen käyttäminen riskien tunnistamiseksi (esim. </a:t>
            </a:r>
            <a:r>
              <a:rPr kumimoji="0" lang="fi-FI" sz="1100" b="0" i="0" u="none" strike="noStrike" kern="1200" cap="none" spc="0" normalizeH="0" baseline="0" noProof="0" err="1">
                <a:ln>
                  <a:noFill/>
                </a:ln>
                <a:solidFill>
                  <a:srgbClr val="213A8F"/>
                </a:solidFill>
                <a:effectLst/>
                <a:uLnTx/>
                <a:uFillTx/>
                <a:latin typeface="Arial" panose="020B0604020202020204"/>
                <a:ea typeface="+mn-ea"/>
                <a:cs typeface="+mn-cs"/>
              </a:rPr>
              <a:t>audit</a:t>
            </a:r>
            <a:r>
              <a:rPr kumimoji="0" lang="fi-FI" sz="1100" b="0" i="0" u="none" strike="noStrike" kern="1200" cap="none" spc="0" normalizeH="0" baseline="0" noProof="0">
                <a:ln>
                  <a:noFill/>
                </a:ln>
                <a:solidFill>
                  <a:srgbClr val="213A8F"/>
                </a:solidFill>
                <a:effectLst/>
                <a:uLnTx/>
                <a:uFillTx/>
                <a:latin typeface="Arial" panose="020B0604020202020204"/>
                <a:ea typeface="+mn-ea"/>
                <a:cs typeface="+mn-cs"/>
              </a:rPr>
              <a:t>, BDI). Tiedon levittäminen lisää osaamista ja ehkäisee </a:t>
            </a:r>
            <a:r>
              <a:rPr kumimoji="0" lang="fi-FI" sz="1100" b="0" i="0" u="none" strike="noStrike" kern="1200" cap="none" spc="0" normalizeH="0" baseline="0" noProof="0" err="1">
                <a:ln>
                  <a:noFill/>
                </a:ln>
                <a:solidFill>
                  <a:srgbClr val="213A8F"/>
                </a:solidFill>
                <a:effectLst/>
                <a:uLnTx/>
                <a:uFillTx/>
                <a:latin typeface="Arial" panose="020B0604020202020204"/>
                <a:ea typeface="+mn-ea"/>
                <a:cs typeface="+mn-cs"/>
              </a:rPr>
              <a:t>stigmatisaatiota</a:t>
            </a:r>
            <a:r>
              <a:rPr kumimoji="0" lang="fi-FI" sz="1100" b="0" i="0" u="none" strike="noStrike" kern="1200" cap="none" spc="0" normalizeH="0" baseline="0" noProof="0">
                <a:ln>
                  <a:noFill/>
                </a:ln>
                <a:solidFill>
                  <a:srgbClr val="213A8F"/>
                </a:solidFill>
                <a:effectLst/>
                <a:uLnTx/>
                <a:uFillTx/>
                <a:latin typeface="Arial" panose="020B0604020202020204"/>
                <a:ea typeface="+mn-ea"/>
                <a:cs typeface="+mn-cs"/>
              </a:rPr>
              <a:t>. </a:t>
            </a:r>
            <a:endParaRPr kumimoji="0" lang="fi-FI" sz="1100" b="0" i="0" u="none" strike="noStrike" kern="1200" cap="none" spc="0" normalizeH="0" baseline="0" noProof="0">
              <a:ln>
                <a:noFill/>
              </a:ln>
              <a:solidFill>
                <a:srgbClr val="213A8F"/>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fi-FI" sz="1100" b="0" i="0" u="none" strike="noStrike" kern="1200" cap="none" spc="0" normalizeH="0" baseline="0" noProof="0">
                <a:ln>
                  <a:noFill/>
                </a:ln>
                <a:solidFill>
                  <a:srgbClr val="213A8F"/>
                </a:solidFill>
                <a:effectLst/>
                <a:uLnTx/>
                <a:uFillTx/>
                <a:latin typeface="Arial" panose="020B0604020202020204"/>
                <a:ea typeface="+mn-ea"/>
                <a:cs typeface="+mn-cs"/>
              </a:rPr>
              <a:t>Kehittää verkkoon perustuva tukea ja digitaalisia työkaluja  mielenterveyden </a:t>
            </a:r>
            <a:r>
              <a:rPr kumimoji="0" lang="fi-FI" sz="1100" b="0" i="0" u="none" strike="noStrike" kern="1200" cap="none" spc="0" normalizeH="0" baseline="0" noProof="0" err="1">
                <a:ln>
                  <a:noFill/>
                </a:ln>
                <a:solidFill>
                  <a:srgbClr val="213A8F"/>
                </a:solidFill>
                <a:effectLst/>
                <a:uLnTx/>
                <a:uFillTx/>
                <a:latin typeface="Arial" panose="020B0604020202020204"/>
                <a:ea typeface="+mn-ea"/>
                <a:cs typeface="+mn-cs"/>
              </a:rPr>
              <a:t>edistämisess</a:t>
            </a:r>
            <a:r>
              <a:rPr kumimoji="0" lang="fi-FI" sz="1100" b="0" i="0" u="none" strike="noStrike" kern="1200" cap="none" spc="0" normalizeH="0" baseline="0" noProof="0">
                <a:ln>
                  <a:noFill/>
                </a:ln>
                <a:solidFill>
                  <a:srgbClr val="213A8F"/>
                </a:solidFill>
                <a:effectLst/>
                <a:uLnTx/>
                <a:uFillTx/>
                <a:latin typeface="Arial" panose="020B0604020202020204"/>
                <a:ea typeface="+mn-ea"/>
                <a:cs typeface="+mn-cs"/>
              </a:rPr>
              <a:t>ä ja riippuvuuksien tuessa (esim. Mielenterveysportti)</a:t>
            </a:r>
            <a:endParaRPr kumimoji="0" lang="fi-FI" sz="1100" b="0" i="0" u="none" strike="noStrike" kern="1200" cap="none" spc="0" normalizeH="0" baseline="0" noProof="0">
              <a:ln>
                <a:noFill/>
              </a:ln>
              <a:solidFill>
                <a:srgbClr val="213A8F"/>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100" b="1" i="0" u="none" strike="noStrike" kern="1200" cap="none" spc="0" normalizeH="0" baseline="0" noProof="0">
                <a:ln>
                  <a:noFill/>
                </a:ln>
                <a:solidFill>
                  <a:srgbClr val="213A8F"/>
                </a:solidFill>
                <a:effectLst/>
                <a:uLnTx/>
                <a:uFillTx/>
                <a:latin typeface="Arial" panose="020B0604020202020204"/>
                <a:ea typeface="+mn-ea"/>
                <a:cs typeface="+mn-cs"/>
              </a:rPr>
              <a:t>Ikäihmiset</a:t>
            </a:r>
            <a:endParaRPr kumimoji="0" lang="fi-FI" sz="1100" b="1" i="0" u="none" strike="noStrike" kern="1200" cap="none" spc="0" normalizeH="0" baseline="0" noProof="0">
              <a:ln>
                <a:noFill/>
              </a:ln>
              <a:solidFill>
                <a:srgbClr val="213A8F"/>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fi-FI" sz="1100" b="0" i="0" u="none" strike="noStrike" kern="1200" cap="none" spc="0" normalizeH="0" baseline="0" noProof="0">
                <a:ln>
                  <a:noFill/>
                </a:ln>
                <a:solidFill>
                  <a:srgbClr val="213A8F"/>
                </a:solidFill>
                <a:effectLst/>
                <a:uLnTx/>
                <a:uFillTx/>
                <a:latin typeface="Arial" panose="020B0604020202020204"/>
                <a:ea typeface="+mn-ea"/>
                <a:cs typeface="+mn-cs"/>
              </a:rPr>
              <a:t>Koulutuksia ja menetelmäkoulutuksia järjestetään vahvistamaan </a:t>
            </a:r>
            <a:r>
              <a:rPr kumimoji="0" lang="fi-FI" sz="1100" b="0" i="0" u="none" strike="noStrike" kern="1200" cap="none" spc="0" normalizeH="0" baseline="0" noProof="0" err="1">
                <a:ln>
                  <a:noFill/>
                </a:ln>
                <a:solidFill>
                  <a:srgbClr val="213A8F"/>
                </a:solidFill>
                <a:effectLst/>
                <a:uLnTx/>
                <a:uFillTx/>
                <a:latin typeface="Arial" panose="020B0604020202020204"/>
                <a:ea typeface="+mn-ea"/>
                <a:cs typeface="+mn-cs"/>
              </a:rPr>
              <a:t>sosiaali</a:t>
            </a:r>
            <a:r>
              <a:rPr kumimoji="0" lang="fi-FI" sz="1100" b="0" i="0" u="none" strike="noStrike" kern="1200" cap="none" spc="0" normalizeH="0" baseline="0" noProof="0">
                <a:ln>
                  <a:noFill/>
                </a:ln>
                <a:solidFill>
                  <a:srgbClr val="213A8F"/>
                </a:solidFill>
                <a:effectLst/>
                <a:uLnTx/>
                <a:uFillTx/>
                <a:latin typeface="Arial" panose="020B0604020202020204"/>
                <a:ea typeface="+mn-ea"/>
                <a:cs typeface="+mn-cs"/>
              </a:rPr>
              <a:t>- ja terveydenhuollon henkilöstön osaamista psyykkisen terveyden ja riippuvuusongelmien palveluissa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fi-FI" sz="1100" b="0" i="0" u="none" strike="noStrike" kern="1200" cap="none" spc="0" normalizeH="0" baseline="0" noProof="0">
                <a:ln>
                  <a:noFill/>
                </a:ln>
                <a:solidFill>
                  <a:srgbClr val="213A8F"/>
                </a:solidFill>
                <a:effectLst/>
                <a:uLnTx/>
                <a:uFillTx/>
                <a:latin typeface="Arial" panose="020B0604020202020204"/>
                <a:ea typeface="+mn-ea"/>
                <a:cs typeface="+mn-cs"/>
              </a:rPr>
              <a:t>Panostetaan toimenpiteisiin, jotka tukevat psyykkistä </a:t>
            </a:r>
            <a:r>
              <a:rPr kumimoji="0" lang="fi-FI" sz="1100" b="0" i="0" u="none" strike="noStrike" kern="1200" cap="none" spc="0" normalizeH="0" baseline="0" noProof="0" err="1">
                <a:ln>
                  <a:noFill/>
                </a:ln>
                <a:solidFill>
                  <a:srgbClr val="213A8F"/>
                </a:solidFill>
                <a:effectLst/>
                <a:uLnTx/>
                <a:uFillTx/>
                <a:latin typeface="Arial" panose="020B0604020202020204"/>
                <a:ea typeface="+mn-ea"/>
                <a:cs typeface="+mn-cs"/>
              </a:rPr>
              <a:t>hyvinointia</a:t>
            </a:r>
            <a:r>
              <a:rPr kumimoji="0" lang="fi-FI" sz="1100" b="0" i="0" u="none" strike="noStrike" kern="1200" cap="none" spc="0" normalizeH="0" baseline="0" noProof="0">
                <a:ln>
                  <a:noFill/>
                </a:ln>
                <a:solidFill>
                  <a:srgbClr val="213A8F"/>
                </a:solidFill>
                <a:effectLst/>
                <a:uLnTx/>
                <a:uFillTx/>
                <a:latin typeface="Arial" panose="020B0604020202020204"/>
                <a:ea typeface="+mn-ea"/>
                <a:cs typeface="+mn-cs"/>
              </a:rPr>
              <a:t> henkilön siirtyessä eläkkeelle.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fi-FI" sz="1100" b="0" i="0" u="none" strike="noStrike" kern="1200" cap="none" spc="0" normalizeH="0" baseline="0" noProof="0">
                <a:ln>
                  <a:noFill/>
                </a:ln>
                <a:solidFill>
                  <a:srgbClr val="213A8F"/>
                </a:solidFill>
                <a:effectLst/>
                <a:uLnTx/>
                <a:uFillTx/>
                <a:latin typeface="Arial" panose="020B0604020202020204"/>
                <a:ea typeface="+mn-ea"/>
                <a:cs typeface="+mn-cs"/>
              </a:rPr>
              <a:t>Kehitetään ohjausta terveyttä ja hyvinvointia edistäviin palveluihin (esim. sosiaaliset ja kulttuuriset toiminnot)</a:t>
            </a:r>
            <a:endParaRPr kumimoji="0" lang="fi-FI" sz="1400" b="1" i="0" u="none" strike="noStrike" kern="1200" cap="none" spc="0" normalizeH="0" baseline="0" noProof="0">
              <a:ln>
                <a:noFill/>
              </a:ln>
              <a:solidFill>
                <a:srgbClr val="213A8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117368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213" y="471176"/>
            <a:ext cx="9842222" cy="749970"/>
          </a:xfrm>
        </p:spPr>
        <p:txBody>
          <a:bodyPr>
            <a:normAutofit fontScale="90000"/>
          </a:bodyPr>
          <a:lstStyle/>
          <a:p>
            <a:pPr fontAlgn="t"/>
            <a:r>
              <a:rPr lang="fi-FI" dirty="0" err="1"/>
              <a:t>Främjande</a:t>
            </a:r>
            <a:r>
              <a:rPr lang="fi-FI" dirty="0"/>
              <a:t> </a:t>
            </a:r>
            <a:r>
              <a:rPr lang="fi-FI" dirty="0" err="1"/>
              <a:t>och</a:t>
            </a:r>
            <a:r>
              <a:rPr lang="fi-FI" dirty="0"/>
              <a:t> </a:t>
            </a:r>
            <a:r>
              <a:rPr lang="fi-FI" dirty="0" err="1"/>
              <a:t>upprätthållande</a:t>
            </a:r>
            <a:r>
              <a:rPr lang="fi-FI" dirty="0"/>
              <a:t> av </a:t>
            </a:r>
            <a:r>
              <a:rPr lang="fi-FI" dirty="0" err="1"/>
              <a:t>funktionsförmåga</a:t>
            </a:r>
            <a:r>
              <a:rPr lang="fi-FI" dirty="0"/>
              <a:t> </a:t>
            </a:r>
            <a:br>
              <a:rPr lang="fi-FI" dirty="0"/>
            </a:br>
            <a:endParaRPr lang="sv-FI" dirty="0">
              <a:solidFill>
                <a:schemeClr val="accent6"/>
              </a:solidFill>
            </a:endParaRPr>
          </a:p>
        </p:txBody>
      </p:sp>
      <p:sp>
        <p:nvSpPr>
          <p:cNvPr id="3" name="Content Placeholder 2"/>
          <p:cNvSpPr>
            <a:spLocks noGrp="1"/>
          </p:cNvSpPr>
          <p:nvPr>
            <p:ph sz="half" idx="1"/>
          </p:nvPr>
        </p:nvSpPr>
        <p:spPr>
          <a:xfrm>
            <a:off x="1700214" y="1055943"/>
            <a:ext cx="7706179" cy="4312338"/>
          </a:xfrm>
          <a:ln w="19050">
            <a:solidFill>
              <a:srgbClr val="FFC000"/>
            </a:solidFill>
          </a:ln>
        </p:spPr>
        <p:txBody>
          <a:bodyPr>
            <a:normAutofit/>
          </a:bodyPr>
          <a:lstStyle/>
          <a:p>
            <a:pPr marL="0" indent="0">
              <a:buNone/>
            </a:pPr>
            <a:r>
              <a:rPr lang="sv-SE" sz="2000" b="1">
                <a:latin typeface="Calibri" panose="020F0502020204030204" pitchFamily="34" charset="0"/>
              </a:rPr>
              <a:t>I Österbotten vill vi möjliggöra en god funktionsförmåga och ett aktivt deltagande i samhället för dig under olika skeden av livet</a:t>
            </a:r>
          </a:p>
          <a:p>
            <a:pPr marL="0" indent="0">
              <a:buNone/>
            </a:pPr>
            <a:r>
              <a:rPr lang="fi-FI" sz="2000" b="1" err="1">
                <a:solidFill>
                  <a:schemeClr val="tx2"/>
                </a:solidFill>
                <a:latin typeface="Calibri" panose="020F0502020204030204" pitchFamily="34" charset="0"/>
              </a:rPr>
              <a:t>Gemensam</a:t>
            </a:r>
            <a:r>
              <a:rPr lang="fi-FI" sz="2000" b="1">
                <a:solidFill>
                  <a:schemeClr val="tx2"/>
                </a:solidFill>
                <a:latin typeface="Calibri" panose="020F0502020204030204" pitchFamily="34" charset="0"/>
              </a:rPr>
              <a:t> vision</a:t>
            </a:r>
          </a:p>
          <a:p>
            <a:pPr marL="0" indent="0">
              <a:buNone/>
            </a:pPr>
            <a:endParaRPr lang="fi-FI"/>
          </a:p>
        </p:txBody>
      </p:sp>
      <p:sp>
        <p:nvSpPr>
          <p:cNvPr id="5" name="Rectangle 4"/>
          <p:cNvSpPr/>
          <p:nvPr/>
        </p:nvSpPr>
        <p:spPr>
          <a:xfrm>
            <a:off x="1775027" y="2539483"/>
            <a:ext cx="2447838" cy="9269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Aktörer</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välfärdsområdet</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kommun</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tredje</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sektorn</a:t>
            </a:r>
            <a:endParaRPr kumimoji="0" lang="fi-FI" sz="1400" b="0" i="0" u="none" strike="noStrike" kern="1200" cap="none" spc="0" normalizeH="0" baseline="0" noProof="0">
              <a:ln>
                <a:noFill/>
              </a:ln>
              <a:solidFill>
                <a:srgbClr val="213A8F"/>
              </a:solidFill>
              <a:effectLst/>
              <a:uLnTx/>
              <a:uFillTx/>
              <a:latin typeface="Arial" panose="020B0604020202020204"/>
              <a:ea typeface="+mn-ea"/>
              <a:cs typeface="Arial"/>
            </a:endParaRPr>
          </a:p>
        </p:txBody>
      </p:sp>
      <p:sp>
        <p:nvSpPr>
          <p:cNvPr id="6" name="Rectangle 5"/>
          <p:cNvSpPr/>
          <p:nvPr/>
        </p:nvSpPr>
        <p:spPr>
          <a:xfrm>
            <a:off x="4297678" y="2249424"/>
            <a:ext cx="3145537" cy="121698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Nationella</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program</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a:t>
            </a:r>
            <a:b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b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Den</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nationella</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barnstrategin</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err="1">
                <a:ln>
                  <a:noFill/>
                </a:ln>
                <a:solidFill>
                  <a:srgbClr val="213A8F"/>
                </a:solidFill>
                <a:effectLst/>
                <a:uLnTx/>
                <a:uFillTx/>
                <a:latin typeface="Arial" panose="020B0604020202020204"/>
                <a:ea typeface="+mn-lt"/>
                <a:cs typeface="Arial" panose="020B0604020202020204"/>
              </a:rPr>
              <a:t>Det</a:t>
            </a:r>
            <a:r>
              <a:rPr kumimoji="0" lang="fi-FI" sz="14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lt"/>
                <a:cs typeface="Arial" panose="020B0604020202020204"/>
              </a:rPr>
              <a:t>nationella</a:t>
            </a:r>
            <a:r>
              <a:rPr kumimoji="0" lang="fi-FI" sz="14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lt"/>
                <a:cs typeface="Arial" panose="020B0604020202020204"/>
              </a:rPr>
              <a:t>åldersprogrammet</a:t>
            </a:r>
            <a:r>
              <a:rPr kumimoji="0" lang="fi-FI" sz="14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lt"/>
                <a:cs typeface="Arial" panose="020B0604020202020204"/>
              </a:rPr>
              <a:t>fram</a:t>
            </a:r>
            <a:r>
              <a:rPr kumimoji="0" lang="fi-FI" sz="14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lt"/>
                <a:cs typeface="Arial" panose="020B0604020202020204"/>
              </a:rPr>
              <a:t>till</a:t>
            </a:r>
            <a:r>
              <a:rPr kumimoji="0" lang="fi-FI" sz="14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 2030 </a:t>
            </a:r>
            <a:endParaRPr kumimoji="0" lang="fi-FI" sz="1400" b="0" i="0" u="none" strike="noStrike" kern="1200" cap="none" spc="0" normalizeH="0" baseline="0" noProof="0">
              <a:ln>
                <a:noFill/>
              </a:ln>
              <a:solidFill>
                <a:srgbClr val="213A8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7" name="Rectangle 6"/>
          <p:cNvSpPr/>
          <p:nvPr/>
        </p:nvSpPr>
        <p:spPr>
          <a:xfrm>
            <a:off x="1775027" y="3533215"/>
            <a:ext cx="2447838" cy="9269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Nätverk</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Elevomsorg</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både</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regionalt</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och</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på</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skolorna</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ungdomsarbetare</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ungdomsstationer</a:t>
            </a:r>
            <a:endParaRPr kumimoji="0" lang="fi-FI" sz="1200" b="0" i="0" u="none" strike="noStrike" kern="1200" cap="none" spc="0" normalizeH="0" baseline="0" noProof="0">
              <a:ln>
                <a:noFill/>
              </a:ln>
              <a:solidFill>
                <a:srgbClr val="213A8F"/>
              </a:solidFill>
              <a:effectLst/>
              <a:uLnTx/>
              <a:uFillTx/>
              <a:latin typeface="Arial" panose="020B0604020202020204"/>
              <a:ea typeface="+mn-ea"/>
              <a:cs typeface="Arial"/>
            </a:endParaRPr>
          </a:p>
        </p:txBody>
      </p:sp>
      <p:sp>
        <p:nvSpPr>
          <p:cNvPr id="8" name="Rectangle 7"/>
          <p:cNvSpPr/>
          <p:nvPr/>
        </p:nvSpPr>
        <p:spPr>
          <a:xfrm>
            <a:off x="1775027" y="4593905"/>
            <a:ext cx="2447838" cy="9269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Myndigheter</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välfärdsområdet</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kommun</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TE-</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centralen</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polisen, RFV, FPA,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barnombudsmannen</a:t>
            </a:r>
            <a:endParaRPr kumimoji="0" lang="fi-FI" sz="12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11" name="Rectangle 8"/>
          <p:cNvSpPr/>
          <p:nvPr/>
        </p:nvSpPr>
        <p:spPr>
          <a:xfrm>
            <a:off x="4297678" y="3466408"/>
            <a:ext cx="7572897" cy="3125586"/>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err="1">
                <a:ln>
                  <a:noFill/>
                </a:ln>
                <a:solidFill>
                  <a:srgbClr val="213A8F"/>
                </a:solidFill>
                <a:effectLst/>
                <a:uLnTx/>
                <a:uFillTx/>
                <a:latin typeface="Arial" panose="020B0604020202020204"/>
                <a:ea typeface="+mn-ea"/>
                <a:cs typeface="+mn-cs"/>
              </a:rPr>
              <a:t>Åtgärdshelheter</a:t>
            </a:r>
            <a:r>
              <a:rPr kumimoji="0" lang="fi-FI" sz="16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600" b="0" i="0" u="none" strike="noStrike" kern="1200" cap="none" spc="0" normalizeH="0" baseline="0" noProof="0" err="1">
                <a:ln>
                  <a:noFill/>
                </a:ln>
                <a:solidFill>
                  <a:srgbClr val="213A8F"/>
                </a:solidFill>
                <a:effectLst/>
                <a:uLnTx/>
                <a:uFillTx/>
                <a:latin typeface="Arial" panose="020B0604020202020204"/>
                <a:ea typeface="+mn-ea"/>
                <a:cs typeface="+mn-cs"/>
              </a:rPr>
              <a:t>tas</a:t>
            </a:r>
            <a:r>
              <a:rPr kumimoji="0" lang="fi-FI" sz="16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600" b="0" i="0" u="none" strike="noStrike" kern="1200" cap="none" spc="0" normalizeH="0" baseline="0" noProof="0" err="1">
                <a:ln>
                  <a:noFill/>
                </a:ln>
                <a:solidFill>
                  <a:srgbClr val="213A8F"/>
                </a:solidFill>
                <a:effectLst/>
                <a:uLnTx/>
                <a:uFillTx/>
                <a:latin typeface="Arial" panose="020B0604020202020204"/>
                <a:ea typeface="+mn-ea"/>
                <a:cs typeface="+mn-cs"/>
              </a:rPr>
              <a:t>ur</a:t>
            </a:r>
            <a:r>
              <a:rPr kumimoji="0" lang="fi-FI" sz="16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600" b="0" i="0" u="none" strike="noStrike" kern="1200" cap="none" spc="0" normalizeH="0" baseline="0" noProof="0" err="1">
                <a:ln>
                  <a:noFill/>
                </a:ln>
                <a:solidFill>
                  <a:srgbClr val="213A8F"/>
                </a:solidFill>
                <a:effectLst/>
                <a:uLnTx/>
                <a:uFillTx/>
                <a:latin typeface="Arial" panose="020B0604020202020204"/>
                <a:ea typeface="+mn-ea"/>
                <a:cs typeface="+mn-cs"/>
              </a:rPr>
              <a:t>höstens</a:t>
            </a:r>
            <a:r>
              <a:rPr kumimoji="0" lang="fi-FI" sz="16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600" b="0" i="0" u="none" strike="noStrike" kern="1200" cap="none" spc="0" normalizeH="0" baseline="0" noProof="0" err="1">
                <a:ln>
                  <a:noFill/>
                </a:ln>
                <a:solidFill>
                  <a:srgbClr val="213A8F"/>
                </a:solidFill>
                <a:effectLst/>
                <a:uLnTx/>
                <a:uFillTx/>
                <a:latin typeface="Arial" panose="020B0604020202020204"/>
                <a:ea typeface="+mn-ea"/>
                <a:cs typeface="+mn-cs"/>
              </a:rPr>
              <a:t>workshopar</a:t>
            </a:r>
            <a:r>
              <a:rPr kumimoji="0" lang="fi-FI" sz="1600" b="0" i="0" u="none" strike="noStrike" kern="1200" cap="none" spc="0" normalizeH="0" baseline="0" noProof="0">
                <a:ln>
                  <a:noFill/>
                </a:ln>
                <a:solidFill>
                  <a:srgbClr val="213A8F"/>
                </a:solidFill>
                <a:effectLst/>
                <a:uLnTx/>
                <a:uFillTx/>
                <a:latin typeface="Arial" panose="020B0604020202020204"/>
                <a:ea typeface="+mn-ea"/>
                <a:cs typeface="+mn-cs"/>
              </a:rPr>
              <a:t>):</a:t>
            </a:r>
            <a:endParaRPr kumimoji="0" lang="fi-FI" sz="1600" b="0" i="0" u="none" strike="noStrike" kern="1200" cap="none" spc="0" normalizeH="0" baseline="0" noProof="0">
              <a:ln>
                <a:noFill/>
              </a:ln>
              <a:solidFill>
                <a:srgbClr val="213A8F"/>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err="1">
                <a:ln>
                  <a:noFill/>
                </a:ln>
                <a:solidFill>
                  <a:srgbClr val="213A8F"/>
                </a:solidFill>
                <a:effectLst/>
                <a:uLnTx/>
                <a:uFillTx/>
                <a:latin typeface="Arial" panose="020B0604020202020204"/>
                <a:ea typeface="+mn-ea"/>
                <a:cs typeface="+mn-cs"/>
              </a:rPr>
              <a:t>Barn</a:t>
            </a:r>
            <a:r>
              <a:rPr kumimoji="0" lang="fi-FI" sz="1200" b="1"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1" i="0" u="none" strike="noStrike" kern="1200" cap="none" spc="0" normalizeH="0" baseline="0" noProof="0" err="1">
                <a:ln>
                  <a:noFill/>
                </a:ln>
                <a:solidFill>
                  <a:srgbClr val="213A8F"/>
                </a:solidFill>
                <a:effectLst/>
                <a:uLnTx/>
                <a:uFillTx/>
                <a:latin typeface="Arial" panose="020B0604020202020204"/>
                <a:ea typeface="+mn-ea"/>
                <a:cs typeface="+mn-cs"/>
              </a:rPr>
              <a:t>unga</a:t>
            </a:r>
            <a:r>
              <a:rPr kumimoji="0" lang="fi-FI" sz="1200" b="1"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1" i="0" u="none" strike="noStrike" kern="1200" cap="none" spc="0" normalizeH="0" baseline="0" noProof="0" err="1">
                <a:ln>
                  <a:noFill/>
                </a:ln>
                <a:solidFill>
                  <a:srgbClr val="213A8F"/>
                </a:solidFill>
                <a:effectLst/>
                <a:uLnTx/>
                <a:uFillTx/>
                <a:latin typeface="Arial" panose="020B0604020202020204"/>
                <a:ea typeface="+mn-ea"/>
                <a:cs typeface="+mn-cs"/>
              </a:rPr>
              <a:t>familjer</a:t>
            </a:r>
            <a:endParaRPr kumimoji="0" lang="fi-FI" sz="1200" b="1" i="0" u="none" strike="noStrike" kern="1200" cap="none" spc="0" normalizeH="0" baseline="0" noProof="0">
              <a:ln>
                <a:noFill/>
              </a:ln>
              <a:solidFill>
                <a:srgbClr val="213A8F"/>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Förebygga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marginalisering</a:t>
            </a:r>
            <a:endParaRPr kumimoji="0" lang="fi-FI" sz="1200" b="0" i="0" u="none" strike="noStrike" kern="1200" cap="none" spc="0" normalizeH="0" baseline="0" noProof="0">
              <a:ln>
                <a:noFill/>
              </a:ln>
              <a:solidFill>
                <a:srgbClr val="213A8F"/>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Verksamhetsmodell</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vid</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skolfrånvaro</a:t>
            </a:r>
            <a:endParaRPr kumimoji="0" lang="fi-FI" sz="1200" b="0" i="0" u="none" strike="noStrike" kern="1200" cap="none" spc="0" normalizeH="0" baseline="0" noProof="0">
              <a:ln>
                <a:noFill/>
              </a:ln>
              <a:solidFill>
                <a:srgbClr val="213A8F"/>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Handlingsmodell</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för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studerande</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som</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behöver</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stöd</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vid</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överflyttning</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till</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andra</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stadiet</a:t>
            </a:r>
            <a:endParaRPr kumimoji="0" lang="fi-FI" sz="1200" b="1" i="0" u="none" strike="noStrike" kern="1200" cap="none" spc="0" normalizeH="0" baseline="0" noProof="0">
              <a:ln>
                <a:noFill/>
              </a:ln>
              <a:solidFill>
                <a:srgbClr val="213A8F"/>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err="1">
                <a:ln>
                  <a:noFill/>
                </a:ln>
                <a:solidFill>
                  <a:srgbClr val="213A8F"/>
                </a:solidFill>
                <a:effectLst/>
                <a:uLnTx/>
                <a:uFillTx/>
                <a:latin typeface="Arial" panose="020B0604020202020204"/>
                <a:ea typeface="+mn-ea"/>
                <a:cs typeface="+mn-cs"/>
              </a:rPr>
              <a:t>Personer</a:t>
            </a:r>
            <a:r>
              <a:rPr kumimoji="0" lang="fi-FI" sz="1200" b="1" i="0" u="none" strike="noStrike" kern="1200" cap="none" spc="0" normalizeH="0" baseline="0" noProof="0">
                <a:ln>
                  <a:noFill/>
                </a:ln>
                <a:solidFill>
                  <a:srgbClr val="213A8F"/>
                </a:solidFill>
                <a:effectLst/>
                <a:uLnTx/>
                <a:uFillTx/>
                <a:latin typeface="Arial" panose="020B0604020202020204"/>
                <a:ea typeface="+mn-ea"/>
                <a:cs typeface="+mn-cs"/>
              </a:rPr>
              <a:t> i </a:t>
            </a:r>
            <a:r>
              <a:rPr kumimoji="0" lang="fi-FI" sz="1200" b="1" i="0" u="none" strike="noStrike" kern="1200" cap="none" spc="0" normalizeH="0" baseline="0" noProof="0" err="1">
                <a:ln>
                  <a:noFill/>
                </a:ln>
                <a:solidFill>
                  <a:srgbClr val="213A8F"/>
                </a:solidFill>
                <a:effectLst/>
                <a:uLnTx/>
                <a:uFillTx/>
                <a:latin typeface="Arial" panose="020B0604020202020204"/>
                <a:ea typeface="+mn-ea"/>
                <a:cs typeface="+mn-cs"/>
              </a:rPr>
              <a:t>arbetsför</a:t>
            </a:r>
            <a:r>
              <a:rPr kumimoji="0" lang="fi-FI" sz="1200" b="1"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1" i="0" u="none" strike="noStrike" kern="1200" cap="none" spc="0" normalizeH="0" baseline="0" noProof="0" err="1">
                <a:ln>
                  <a:noFill/>
                </a:ln>
                <a:solidFill>
                  <a:srgbClr val="213A8F"/>
                </a:solidFill>
                <a:effectLst/>
                <a:uLnTx/>
                <a:uFillTx/>
                <a:latin typeface="Arial" panose="020B0604020202020204"/>
                <a:ea typeface="+mn-ea"/>
                <a:cs typeface="+mn-cs"/>
              </a:rPr>
              <a:t>ålder</a:t>
            </a:r>
            <a:endParaRPr kumimoji="0" lang="fi-FI" sz="1200" b="1" i="0" u="none" strike="noStrike" kern="1200" cap="none" spc="0" normalizeH="0" baseline="0" noProof="0">
              <a:ln>
                <a:noFill/>
              </a:ln>
              <a:solidFill>
                <a:srgbClr val="213A8F"/>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Utveckla</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servicekedjor</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s.s</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sysselsättningsfrämjande</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tjänster</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mellan</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välfärdsområde</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kommun, FPA, TE-</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byrån</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och</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erbjuda</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samt</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upprätthålla</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rehabiliterande</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arbetsverksamhetsplatser</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arbetspraktik</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och</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arbetsprövning</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Hälsoundersökningar</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och</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servicebedömning</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för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arbetsföra</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arbetslösa</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och</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personer</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utanför</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arbetslivet</a:t>
            </a:r>
            <a:endParaRPr kumimoji="0" lang="fi-FI" sz="1200" b="0" i="0" u="none" strike="noStrike" kern="1200" cap="none" spc="0" normalizeH="0" baseline="0" noProof="0">
              <a:ln>
                <a:noFill/>
              </a:ln>
              <a:solidFill>
                <a:srgbClr val="213A8F"/>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Enhetliga</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instrument</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i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användning</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som</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utvärderar</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funktionsförmågan</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fysisk</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psykiskt</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och</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socialt</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a:t>
            </a:r>
            <a:endParaRPr kumimoji="0" lang="fi-FI" sz="1200" b="0" i="0" u="none" strike="noStrike" kern="1200" cap="none" spc="0" normalizeH="0" baseline="0" noProof="0">
              <a:ln>
                <a:noFill/>
              </a:ln>
              <a:solidFill>
                <a:srgbClr val="213A8F"/>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err="1">
                <a:ln>
                  <a:noFill/>
                </a:ln>
                <a:solidFill>
                  <a:srgbClr val="213A8F"/>
                </a:solidFill>
                <a:effectLst/>
                <a:uLnTx/>
                <a:uFillTx/>
                <a:latin typeface="Arial" panose="020B0604020202020204"/>
                <a:ea typeface="+mn-ea"/>
                <a:cs typeface="+mn-cs"/>
              </a:rPr>
              <a:t>Äldre</a:t>
            </a:r>
            <a:r>
              <a:rPr kumimoji="0" lang="fi-FI" sz="1200" b="1"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1" i="0" u="none" strike="noStrike" kern="1200" cap="none" spc="0" normalizeH="0" baseline="0" noProof="0" err="1">
                <a:ln>
                  <a:noFill/>
                </a:ln>
                <a:solidFill>
                  <a:srgbClr val="213A8F"/>
                </a:solidFill>
                <a:effectLst/>
                <a:uLnTx/>
                <a:uFillTx/>
                <a:latin typeface="Arial" panose="020B0604020202020204"/>
                <a:ea typeface="+mn-ea"/>
                <a:cs typeface="+mn-cs"/>
              </a:rPr>
              <a:t>personer</a:t>
            </a:r>
            <a:endParaRPr kumimoji="0" lang="fi-FI" sz="1200" b="1" i="0" u="none" strike="noStrike" kern="1200" cap="none" spc="0" normalizeH="0" baseline="0" noProof="0">
              <a:ln>
                <a:noFill/>
              </a:ln>
              <a:solidFill>
                <a:srgbClr val="213A8F"/>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Tjänster</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som</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stöder</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att</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äldres</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funktionsförmåga</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stärks</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och</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upprätthålls</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samordnas</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bättre</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mellan</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olika</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aktörer</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Hemrehabilteringsmodell</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innefattar</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distansrehabilitering</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a:t>
            </a:r>
            <a:endParaRPr kumimoji="0" lang="fi-FI" sz="1200" b="0" i="0" u="none" strike="sngStrike" kern="1200" cap="none" spc="0" normalizeH="0" baseline="0" noProof="0">
              <a:ln>
                <a:noFill/>
              </a:ln>
              <a:solidFill>
                <a:srgbClr val="213A8F"/>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I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Österbottens</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utreds</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möjligheten</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att</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pilotera</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förebyggande</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verksamhet</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genom</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en SIB-</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modell</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endParaRPr kumimoji="0" lang="fi-FI" sz="1400" b="1" i="0" u="none" strike="noStrike" kern="1200" cap="none" spc="0" normalizeH="0" baseline="0" noProof="0">
              <a:ln>
                <a:noFill/>
              </a:ln>
              <a:solidFill>
                <a:srgbClr val="213A8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9787222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213" y="471176"/>
            <a:ext cx="9842222" cy="749970"/>
          </a:xfrm>
        </p:spPr>
        <p:txBody>
          <a:bodyPr>
            <a:normAutofit fontScale="90000"/>
          </a:bodyPr>
          <a:lstStyle/>
          <a:p>
            <a:pPr fontAlgn="t"/>
            <a:r>
              <a:rPr lang="fi-FI">
                <a:solidFill>
                  <a:schemeClr val="accent6"/>
                </a:solidFill>
              </a:rPr>
              <a:t>Toimintakyvyn edistäminen ja ylläpitäminen</a:t>
            </a:r>
            <a:br>
              <a:rPr lang="fi-FI"/>
            </a:br>
            <a:endParaRPr lang="sv-FI">
              <a:solidFill>
                <a:schemeClr val="accent6"/>
              </a:solidFill>
            </a:endParaRPr>
          </a:p>
        </p:txBody>
      </p:sp>
      <p:sp>
        <p:nvSpPr>
          <p:cNvPr id="3" name="Content Placeholder 2"/>
          <p:cNvSpPr>
            <a:spLocks noGrp="1"/>
          </p:cNvSpPr>
          <p:nvPr>
            <p:ph sz="half" idx="1"/>
          </p:nvPr>
        </p:nvSpPr>
        <p:spPr>
          <a:xfrm>
            <a:off x="1700213" y="972709"/>
            <a:ext cx="8033991" cy="4312338"/>
          </a:xfrm>
          <a:ln w="19050">
            <a:solidFill>
              <a:srgbClr val="FFC000"/>
            </a:solidFill>
          </a:ln>
        </p:spPr>
        <p:txBody>
          <a:bodyPr>
            <a:normAutofit/>
          </a:bodyPr>
          <a:lstStyle/>
          <a:p>
            <a:pPr marL="0" indent="0">
              <a:buNone/>
            </a:pPr>
            <a:r>
              <a:rPr lang="fi-FI" sz="2000" b="1">
                <a:solidFill>
                  <a:schemeClr val="accent6"/>
                </a:solidFill>
                <a:latin typeface="Calibri" panose="020F0502020204030204" pitchFamily="34" charset="0"/>
              </a:rPr>
              <a:t>Me Pohjanmaalla haluamme mahdollistaa sinulle hyvän toimintakyvyn ja aktiivisen osallistumisen elämän eri vaiheissa </a:t>
            </a:r>
          </a:p>
          <a:p>
            <a:pPr marL="0" indent="0">
              <a:buNone/>
            </a:pPr>
            <a:r>
              <a:rPr lang="fi-FI" sz="2000" b="1">
                <a:solidFill>
                  <a:schemeClr val="accent6"/>
                </a:solidFill>
                <a:latin typeface="Calibri" panose="020F0502020204030204" pitchFamily="34" charset="0"/>
              </a:rPr>
              <a:t>Yhteinen tahtotila</a:t>
            </a:r>
          </a:p>
          <a:p>
            <a:endParaRPr lang="fi-FI"/>
          </a:p>
        </p:txBody>
      </p:sp>
      <p:sp>
        <p:nvSpPr>
          <p:cNvPr id="5" name="Rectangle 4"/>
          <p:cNvSpPr/>
          <p:nvPr/>
        </p:nvSpPr>
        <p:spPr>
          <a:xfrm>
            <a:off x="1775027" y="2539483"/>
            <a:ext cx="2447838" cy="926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Toimijat: hyvinvointialue, kunta, kolmas sektori</a:t>
            </a:r>
            <a:endParaRPr kumimoji="0" lang="fi-FI" sz="1400" b="0" i="0" u="none" strike="noStrike" kern="1200" cap="none" spc="0" normalizeH="0" baseline="0" noProof="0">
              <a:ln>
                <a:noFill/>
              </a:ln>
              <a:solidFill>
                <a:srgbClr val="213A8F"/>
              </a:solidFill>
              <a:effectLst/>
              <a:uLnTx/>
              <a:uFillTx/>
              <a:latin typeface="Arial" panose="020B0604020202020204"/>
              <a:ea typeface="+mn-ea"/>
              <a:cs typeface="Arial"/>
            </a:endParaRPr>
          </a:p>
        </p:txBody>
      </p:sp>
      <p:sp>
        <p:nvSpPr>
          <p:cNvPr id="6" name="Rectangle 5"/>
          <p:cNvSpPr/>
          <p:nvPr/>
        </p:nvSpPr>
        <p:spPr>
          <a:xfrm>
            <a:off x="4297678" y="2249424"/>
            <a:ext cx="3145537" cy="12169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Kansalliset ohjelmat: Kansallinen lapsistrategia 2021</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Kansallinen ikäohjelma vuoteen 2030 </a:t>
            </a:r>
            <a:endParaRPr kumimoji="0" lang="fi-FI" sz="1400" b="0" i="0" u="none" strike="noStrike" kern="1200" cap="none" spc="0" normalizeH="0" baseline="0" noProof="0">
              <a:ln>
                <a:noFill/>
              </a:ln>
              <a:solidFill>
                <a:srgbClr val="213A8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4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7" name="Rectangle 6"/>
          <p:cNvSpPr/>
          <p:nvPr/>
        </p:nvSpPr>
        <p:spPr>
          <a:xfrm>
            <a:off x="1775027" y="3533215"/>
            <a:ext cx="2447838" cy="926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Verkostot: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Alueellinen- ja koulukohtainen oppilashuoltotyö, nuorisotyöntekijät, nuorisoasemat</a:t>
            </a:r>
          </a:p>
        </p:txBody>
      </p:sp>
      <p:sp>
        <p:nvSpPr>
          <p:cNvPr id="8" name="Rectangle 7"/>
          <p:cNvSpPr/>
          <p:nvPr/>
        </p:nvSpPr>
        <p:spPr>
          <a:xfrm>
            <a:off x="1775027" y="4593905"/>
            <a:ext cx="2447838" cy="926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Viranomaiset: hyvinvointialue, kunta, TE-toimisto, poliisi, AVI, Kela, lapsiasiavaltuutettu</a:t>
            </a:r>
          </a:p>
        </p:txBody>
      </p:sp>
      <p:sp>
        <p:nvSpPr>
          <p:cNvPr id="11" name="Rectangle 8"/>
          <p:cNvSpPr/>
          <p:nvPr/>
        </p:nvSpPr>
        <p:spPr>
          <a:xfrm>
            <a:off x="4222865" y="3466407"/>
            <a:ext cx="7647711" cy="3136977"/>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213A8F"/>
                </a:solidFill>
                <a:effectLst/>
                <a:uLnTx/>
                <a:uFillTx/>
                <a:latin typeface="Arial" panose="020B0604020202020204"/>
                <a:ea typeface="+mn-ea"/>
                <a:cs typeface="+mn-cs"/>
              </a:rPr>
              <a:t>Toimenpidekokonaisuudet (syksyn workshopeista):</a:t>
            </a:r>
            <a:endParaRPr kumimoji="0" lang="fi-FI" sz="1600" b="0" i="0" u="none" strike="noStrike" kern="1200" cap="none" spc="0" normalizeH="0" baseline="0" noProof="0">
              <a:ln>
                <a:noFill/>
              </a:ln>
              <a:solidFill>
                <a:srgbClr val="213A8F"/>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213A8F"/>
                </a:solidFill>
                <a:effectLst/>
                <a:uLnTx/>
                <a:uFillTx/>
                <a:latin typeface="Arial" panose="020B0604020202020204"/>
                <a:ea typeface="+mn-ea"/>
                <a:cs typeface="+mn-cs"/>
              </a:rPr>
              <a:t>Lapset, nuoret, perheet</a:t>
            </a:r>
            <a:endParaRPr kumimoji="0" lang="fi-FI" sz="1200" b="1" i="0" u="none" strike="noStrike" kern="1200" cap="none" spc="0" normalizeH="0" baseline="0" noProof="0">
              <a:ln>
                <a:noFill/>
              </a:ln>
              <a:solidFill>
                <a:srgbClr val="213A8F"/>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Syrjäytymisen ennaltaehkäisy</a:t>
            </a:r>
            <a:endParaRPr kumimoji="0" lang="fi-FI" sz="1200" b="0" i="0" u="none" strike="noStrike" kern="1200" cap="none" spc="0" normalizeH="0" baseline="0" noProof="0">
              <a:ln>
                <a:noFill/>
              </a:ln>
              <a:solidFill>
                <a:srgbClr val="213A8F"/>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Toimintamalli koulusta poissaoloon puuttumisessa</a:t>
            </a:r>
            <a:endParaRPr kumimoji="0" lang="fi-FI" sz="1200" b="0" i="0" u="none" strike="noStrike" kern="1200" cap="none" spc="0" normalizeH="0" baseline="0" noProof="0">
              <a:ln>
                <a:noFill/>
              </a:ln>
              <a:solidFill>
                <a:srgbClr val="213A8F"/>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Toimintamalli opiskelijoille, jotka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tarvitsevat</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tukea toiselle asteelle siirtymisessä</a:t>
            </a:r>
            <a:endParaRPr kumimoji="0" lang="fi-FI" sz="1200" b="0" i="0" u="none" strike="noStrike" kern="1200" cap="none" spc="0" normalizeH="0" baseline="0" noProof="0">
              <a:ln>
                <a:noFill/>
              </a:ln>
              <a:solidFill>
                <a:srgbClr val="213A8F"/>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213A8F"/>
                </a:solidFill>
                <a:effectLst/>
                <a:uLnTx/>
                <a:uFillTx/>
                <a:latin typeface="Arial" panose="020B0604020202020204"/>
                <a:ea typeface="+mn-ea"/>
                <a:cs typeface="+mn-cs"/>
              </a:rPr>
              <a:t>Työikäiset</a:t>
            </a:r>
            <a:endParaRPr kumimoji="0" lang="fi-FI" sz="1200" b="1" i="0" u="none" strike="noStrike" kern="1200" cap="none" spc="0" normalizeH="0" baseline="0" noProof="0">
              <a:ln>
                <a:noFill/>
              </a:ln>
              <a:solidFill>
                <a:srgbClr val="213A8F"/>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Kehittää palveluketjuja työllisyyttä edistäville palveluille, hyvinvointialue, kunta, Kela, TE-toimisto sekä tarjotaan ja kehitettään kuntouttavaa työtoimintaa, työharjoittelua ja työkokeiluja</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Terveystarkastukset ja palveluarvioinnit työikäisille, työttömille ja työelämän ulkopuolella oleville</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Käytetään yhtenäisiä toimintakyvyn arvioinnin välineitä (fyysisen, psyykkinen ja sosiaalinen) </a:t>
            </a:r>
            <a:endParaRPr kumimoji="0" lang="fi-FI" sz="1200" b="0" i="0" u="none" strike="noStrike" kern="1200" cap="none" spc="0" normalizeH="0" baseline="0" noProof="0">
              <a:ln>
                <a:noFill/>
              </a:ln>
              <a:solidFill>
                <a:srgbClr val="213A8F"/>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a:ln>
                  <a:noFill/>
                </a:ln>
                <a:solidFill>
                  <a:srgbClr val="213A8F"/>
                </a:solidFill>
                <a:effectLst/>
                <a:uLnTx/>
                <a:uFillTx/>
                <a:latin typeface="Arial" panose="020B0604020202020204"/>
                <a:ea typeface="+mn-ea"/>
                <a:cs typeface="+mn-cs"/>
              </a:rPr>
              <a:t>Ikäihmiset</a:t>
            </a:r>
            <a:endParaRPr kumimoji="0" lang="fi-FI" sz="1200" b="1" i="0" u="none" strike="noStrike" kern="1200" cap="none" spc="0" normalizeH="0" baseline="0" noProof="0">
              <a:ln>
                <a:noFill/>
              </a:ln>
              <a:solidFill>
                <a:srgbClr val="213A8F"/>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Ikäihmisten toimintakykyä lisääviä palveluita vahvistetaan ja järjestäminen koordinoidaan paremmin eri toimijoiden yhteistyönä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Kotikuntoutusmalli (myös etäpalveluna)</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Pohjanmaalla selvitetään mahdollisuus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pilotoida</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ennaltaehkäisevää toimintaa SIB-mallin avulla</a:t>
            </a:r>
            <a:endParaRPr kumimoji="0" lang="fi-FI" sz="1400" b="1" i="0" u="none" strike="noStrike" kern="1200" cap="none" spc="0" normalizeH="0" baseline="0" noProof="0">
              <a:ln>
                <a:noFill/>
              </a:ln>
              <a:solidFill>
                <a:srgbClr val="213A8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9862493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213" y="458521"/>
            <a:ext cx="9327754" cy="749970"/>
          </a:xfrm>
        </p:spPr>
        <p:txBody>
          <a:bodyPr>
            <a:normAutofit fontScale="90000"/>
          </a:bodyPr>
          <a:lstStyle/>
          <a:p>
            <a:pPr fontAlgn="t"/>
            <a:r>
              <a:rPr lang="fi-FI" dirty="0" err="1"/>
              <a:t>Delaktighet</a:t>
            </a:r>
            <a:r>
              <a:rPr lang="fi-FI" dirty="0"/>
              <a:t> </a:t>
            </a:r>
            <a:r>
              <a:rPr lang="fi-FI" dirty="0" err="1"/>
              <a:t>samt</a:t>
            </a:r>
            <a:r>
              <a:rPr lang="fi-FI" dirty="0"/>
              <a:t> </a:t>
            </a:r>
            <a:r>
              <a:rPr lang="fi-FI" dirty="0" err="1"/>
              <a:t>främjande</a:t>
            </a:r>
            <a:r>
              <a:rPr lang="fi-FI" dirty="0"/>
              <a:t> av </a:t>
            </a:r>
            <a:r>
              <a:rPr lang="fi-FI" dirty="0" err="1"/>
              <a:t>trygghet</a:t>
            </a:r>
            <a:r>
              <a:rPr lang="fi-FI" dirty="0"/>
              <a:t> </a:t>
            </a:r>
            <a:br>
              <a:rPr lang="fi-FI" dirty="0"/>
            </a:br>
            <a:endParaRPr lang="sv-FI" dirty="0">
              <a:solidFill>
                <a:schemeClr val="accent6"/>
              </a:solidFill>
            </a:endParaRPr>
          </a:p>
        </p:txBody>
      </p:sp>
      <p:sp>
        <p:nvSpPr>
          <p:cNvPr id="3" name="Content Placeholder 2"/>
          <p:cNvSpPr>
            <a:spLocks noGrp="1"/>
          </p:cNvSpPr>
          <p:nvPr>
            <p:ph sz="half" idx="1"/>
          </p:nvPr>
        </p:nvSpPr>
        <p:spPr>
          <a:xfrm>
            <a:off x="1700211" y="1406818"/>
            <a:ext cx="7636971" cy="4312338"/>
          </a:xfrm>
          <a:ln w="19050">
            <a:solidFill>
              <a:srgbClr val="FFC000"/>
            </a:solidFill>
          </a:ln>
        </p:spPr>
        <p:txBody>
          <a:bodyPr>
            <a:normAutofit/>
          </a:bodyPr>
          <a:lstStyle/>
          <a:p>
            <a:pPr marL="0" indent="0">
              <a:buNone/>
            </a:pPr>
            <a:r>
              <a:rPr lang="fi-FI" sz="2000" b="1">
                <a:latin typeface="Calibri" panose="020F0502020204030204" pitchFamily="34" charset="0"/>
              </a:rPr>
              <a:t>I </a:t>
            </a:r>
            <a:r>
              <a:rPr lang="fi-FI" sz="2000" b="1" err="1">
                <a:latin typeface="Calibri" panose="020F0502020204030204" pitchFamily="34" charset="0"/>
              </a:rPr>
              <a:t>Österbotten</a:t>
            </a:r>
            <a:r>
              <a:rPr lang="fi-FI" sz="2000" b="1">
                <a:latin typeface="Calibri" panose="020F0502020204030204" pitchFamily="34" charset="0"/>
              </a:rPr>
              <a:t> </a:t>
            </a:r>
            <a:r>
              <a:rPr lang="fi-FI" sz="2000" b="1" err="1">
                <a:latin typeface="Calibri" panose="020F0502020204030204" pitchFamily="34" charset="0"/>
              </a:rPr>
              <a:t>är</a:t>
            </a:r>
            <a:r>
              <a:rPr lang="fi-FI" sz="2000" b="1">
                <a:latin typeface="Calibri" panose="020F0502020204030204" pitchFamily="34" charset="0"/>
              </a:rPr>
              <a:t> </a:t>
            </a:r>
            <a:r>
              <a:rPr lang="fi-FI" sz="2000" b="1" err="1">
                <a:latin typeface="Calibri" panose="020F0502020204030204" pitchFamily="34" charset="0"/>
              </a:rPr>
              <a:t>delaktighet</a:t>
            </a:r>
            <a:r>
              <a:rPr lang="fi-FI" sz="2000" b="1">
                <a:latin typeface="Calibri" panose="020F0502020204030204" pitchFamily="34" charset="0"/>
              </a:rPr>
              <a:t> </a:t>
            </a:r>
            <a:r>
              <a:rPr lang="fi-FI" sz="2000" b="1" err="1">
                <a:latin typeface="Calibri" panose="020F0502020204030204" pitchFamily="34" charset="0"/>
              </a:rPr>
              <a:t>och</a:t>
            </a:r>
            <a:r>
              <a:rPr lang="fi-FI" sz="2000" b="1">
                <a:latin typeface="Calibri" panose="020F0502020204030204" pitchFamily="34" charset="0"/>
              </a:rPr>
              <a:t> </a:t>
            </a:r>
            <a:r>
              <a:rPr lang="fi-FI" sz="2000" b="1" err="1">
                <a:latin typeface="Calibri" panose="020F0502020204030204" pitchFamily="34" charset="0"/>
              </a:rPr>
              <a:t>trygghet</a:t>
            </a:r>
            <a:r>
              <a:rPr lang="fi-FI" sz="2000" b="1">
                <a:latin typeface="Calibri" panose="020F0502020204030204" pitchFamily="34" charset="0"/>
              </a:rPr>
              <a:t> en </a:t>
            </a:r>
            <a:r>
              <a:rPr lang="fi-FI" sz="2000" b="1" err="1">
                <a:latin typeface="Calibri" panose="020F0502020204030204" pitchFamily="34" charset="0"/>
              </a:rPr>
              <a:t>naturlig</a:t>
            </a:r>
            <a:r>
              <a:rPr lang="fi-FI" sz="2000" b="1">
                <a:latin typeface="Calibri" panose="020F0502020204030204" pitchFamily="34" charset="0"/>
              </a:rPr>
              <a:t> del av </a:t>
            </a:r>
            <a:r>
              <a:rPr lang="fi-FI" sz="2000" b="1" err="1">
                <a:latin typeface="Calibri" panose="020F0502020204030204" pitchFamily="34" charset="0"/>
              </a:rPr>
              <a:t>vardagen</a:t>
            </a:r>
            <a:r>
              <a:rPr lang="fi-FI" sz="2000" b="1">
                <a:latin typeface="Calibri" panose="020F0502020204030204" pitchFamily="34" charset="0"/>
              </a:rPr>
              <a:t> </a:t>
            </a:r>
          </a:p>
          <a:p>
            <a:pPr marL="0" indent="0">
              <a:buNone/>
            </a:pPr>
            <a:r>
              <a:rPr lang="fi-FI" sz="2000" b="1" err="1">
                <a:solidFill>
                  <a:schemeClr val="tx2"/>
                </a:solidFill>
                <a:latin typeface="Calibri" panose="020F0502020204030204" pitchFamily="34" charset="0"/>
              </a:rPr>
              <a:t>Gemensam</a:t>
            </a:r>
            <a:r>
              <a:rPr lang="fi-FI" sz="2000" b="1">
                <a:solidFill>
                  <a:schemeClr val="tx2"/>
                </a:solidFill>
                <a:latin typeface="Calibri" panose="020F0502020204030204" pitchFamily="34" charset="0"/>
              </a:rPr>
              <a:t> vision</a:t>
            </a:r>
          </a:p>
          <a:p>
            <a:endParaRPr lang="fi-FI"/>
          </a:p>
        </p:txBody>
      </p:sp>
      <p:sp>
        <p:nvSpPr>
          <p:cNvPr id="5" name="Rectangle 4"/>
          <p:cNvSpPr/>
          <p:nvPr/>
        </p:nvSpPr>
        <p:spPr>
          <a:xfrm>
            <a:off x="1775027" y="2539483"/>
            <a:ext cx="2447838" cy="926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Aktörer</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välfärdsområdet</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kommun</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tredje</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sektorn</a:t>
            </a:r>
            <a:endParaRPr kumimoji="0" lang="fi-FI" sz="1400" b="0" i="0" u="none" strike="noStrike" kern="1200" cap="none" spc="0" normalizeH="0" baseline="0" noProof="0">
              <a:ln>
                <a:noFill/>
              </a:ln>
              <a:solidFill>
                <a:srgbClr val="213A8F"/>
              </a:solidFill>
              <a:effectLst/>
              <a:uLnTx/>
              <a:uFillTx/>
              <a:latin typeface="Arial" panose="020B0604020202020204"/>
              <a:ea typeface="+mn-ea"/>
              <a:cs typeface="+mn-cs"/>
            </a:endParaRPr>
          </a:p>
        </p:txBody>
      </p:sp>
      <p:sp>
        <p:nvSpPr>
          <p:cNvPr id="6" name="Rectangle 5"/>
          <p:cNvSpPr/>
          <p:nvPr/>
        </p:nvSpPr>
        <p:spPr>
          <a:xfrm>
            <a:off x="4297679" y="2212849"/>
            <a:ext cx="3008377" cy="12535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Nationella</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program</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panose="020B0604020202020204"/>
              </a:rPr>
              <a:t>Säkerhetsstrategin</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panose="020B0604020202020204"/>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panose="020B0604020202020204"/>
              </a:rPr>
              <a:t>som</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panose="020B0604020202020204"/>
              </a:rPr>
              <a:t> en del av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panose="020B0604020202020204"/>
              </a:rPr>
              <a:t>välfärdsstrategin</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panose="020B0604020202020204"/>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err="1">
                <a:ln>
                  <a:noFill/>
                </a:ln>
                <a:solidFill>
                  <a:srgbClr val="213A8F"/>
                </a:solidFill>
                <a:effectLst/>
                <a:uLnTx/>
                <a:uFillTx/>
                <a:latin typeface="Arial" panose="020B0604020202020204"/>
                <a:ea typeface="+mn-lt"/>
                <a:cs typeface="Arial" panose="020B0604020202020204"/>
              </a:rPr>
              <a:t>Det</a:t>
            </a:r>
            <a:r>
              <a:rPr kumimoji="0" lang="fi-FI" sz="12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lt"/>
                <a:cs typeface="Arial" panose="020B0604020202020204"/>
              </a:rPr>
              <a:t>nationella</a:t>
            </a:r>
            <a:r>
              <a:rPr kumimoji="0" lang="fi-FI" sz="12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lt"/>
                <a:cs typeface="Arial" panose="020B0604020202020204"/>
              </a:rPr>
              <a:t>åldersprogrammet</a:t>
            </a:r>
            <a:r>
              <a:rPr kumimoji="0" lang="fi-FI" sz="12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lt"/>
                <a:cs typeface="Arial" panose="020B0604020202020204"/>
              </a:rPr>
              <a:t>fram</a:t>
            </a:r>
            <a:r>
              <a:rPr kumimoji="0" lang="fi-FI" sz="12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lt"/>
                <a:cs typeface="Arial" panose="020B0604020202020204"/>
              </a:rPr>
              <a:t>till</a:t>
            </a:r>
            <a:r>
              <a:rPr kumimoji="0" lang="fi-FI" sz="12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 2030 </a:t>
            </a:r>
            <a:endParaRPr kumimoji="0" lang="fi-FI" sz="1200" b="0" i="0" u="none" strike="noStrike" kern="1200" cap="none" spc="0" normalizeH="0" baseline="0" noProof="0">
              <a:ln>
                <a:noFill/>
              </a:ln>
              <a:solidFill>
                <a:srgbClr val="213A8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213A8F"/>
                </a:solidFill>
                <a:effectLst/>
                <a:uLnTx/>
                <a:uFillTx/>
                <a:latin typeface="Arial" panose="020B0604020202020204"/>
                <a:ea typeface="+mn-ea"/>
                <a:cs typeface="Arial" panose="020B0604020202020204"/>
              </a:rPr>
              <a:t> </a:t>
            </a:r>
          </a:p>
        </p:txBody>
      </p:sp>
      <p:sp>
        <p:nvSpPr>
          <p:cNvPr id="7" name="Rectangle 6"/>
          <p:cNvSpPr/>
          <p:nvPr/>
        </p:nvSpPr>
        <p:spPr>
          <a:xfrm>
            <a:off x="1775027" y="3533215"/>
            <a:ext cx="2447838" cy="926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Nätverk</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Uppsökande</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ungdomsarbetare</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studiehandledare</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tredje</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sektorn</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kommunen</a:t>
            </a:r>
            <a:endParaRPr kumimoji="0" lang="fi-FI" sz="1200" b="0" i="0" u="none" strike="noStrike" kern="1200" cap="none" spc="0" normalizeH="0" baseline="0" noProof="0">
              <a:ln>
                <a:noFill/>
              </a:ln>
              <a:solidFill>
                <a:srgbClr val="213A8F"/>
              </a:solidFill>
              <a:effectLst/>
              <a:uLnTx/>
              <a:uFillTx/>
              <a:latin typeface="Arial" panose="020B0604020202020204"/>
              <a:ea typeface="+mn-ea"/>
              <a:cs typeface="Arial"/>
            </a:endParaRPr>
          </a:p>
        </p:txBody>
      </p:sp>
      <p:sp>
        <p:nvSpPr>
          <p:cNvPr id="8" name="Rectangle 7"/>
          <p:cNvSpPr/>
          <p:nvPr/>
        </p:nvSpPr>
        <p:spPr>
          <a:xfrm>
            <a:off x="1775027" y="4593905"/>
            <a:ext cx="2447838" cy="926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mn-cs"/>
              </a:rPr>
              <a:t>Myndigheter</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a:t>
            </a:r>
            <a:endParaRPr kumimoji="0" lang="en-US" sz="1800" b="0" i="0" u="none" strike="noStrike" kern="1200" cap="none" spc="0" normalizeH="0" baseline="0" noProof="0">
              <a:ln>
                <a:noFill/>
              </a:ln>
              <a:solidFill>
                <a:srgbClr val="213A8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Välfärdsområdet</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kommun</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tredje</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sektorn</a:t>
            </a: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 polisen, RIKU, RFV, </a:t>
            </a:r>
            <a:r>
              <a:rPr kumimoji="0" lang="fi-FI" sz="1200" b="0" i="0" u="none" strike="noStrike" kern="1200" cap="none" spc="0" normalizeH="0" baseline="0" noProof="0" err="1">
                <a:ln>
                  <a:noFill/>
                </a:ln>
                <a:solidFill>
                  <a:srgbClr val="213A8F"/>
                </a:solidFill>
                <a:effectLst/>
                <a:uLnTx/>
                <a:uFillTx/>
                <a:latin typeface="Arial" panose="020B0604020202020204"/>
                <a:ea typeface="+mn-ea"/>
                <a:cs typeface="Arial"/>
              </a:rPr>
              <a:t>medlingsbyrån</a:t>
            </a:r>
            <a:endParaRPr kumimoji="0" lang="fi-FI" sz="1200" b="0" i="0" u="none" strike="noStrike" kern="1200" cap="none" spc="0" normalizeH="0" baseline="0" noProof="0">
              <a:ln>
                <a:noFill/>
              </a:ln>
              <a:solidFill>
                <a:srgbClr val="213A8F"/>
              </a:solidFill>
              <a:effectLst/>
              <a:uLnTx/>
              <a:uFillTx/>
              <a:latin typeface="Arial" panose="020B0604020202020204"/>
              <a:ea typeface="+mn-ea"/>
              <a:cs typeface="Arial"/>
            </a:endParaRPr>
          </a:p>
        </p:txBody>
      </p:sp>
      <p:sp>
        <p:nvSpPr>
          <p:cNvPr id="10" name="Rectangle 8"/>
          <p:cNvSpPr/>
          <p:nvPr/>
        </p:nvSpPr>
        <p:spPr>
          <a:xfrm>
            <a:off x="4297679" y="3480567"/>
            <a:ext cx="7365077" cy="3377433"/>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400" b="0" i="0" u="none" strike="noStrike" kern="1200" cap="none" spc="0" normalizeH="0" baseline="0" noProof="0">
                <a:ln>
                  <a:noFill/>
                </a:ln>
                <a:solidFill>
                  <a:prstClr val="white"/>
                </a:solidFill>
                <a:effectLst/>
                <a:uLnTx/>
                <a:uFillTx/>
                <a:latin typeface="Arial" panose="020B0604020202020204"/>
                <a:ea typeface="+mn-ea"/>
                <a:cs typeface="+mn-cs"/>
              </a:rPr>
              <a:t>Åtgärdshelheter (tas ur höstens workshopar):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100" b="1" i="0" u="none" strike="noStrike" kern="1200" cap="none" spc="0" normalizeH="0" baseline="0" noProof="0">
                <a:ln>
                  <a:noFill/>
                </a:ln>
                <a:solidFill>
                  <a:prstClr val="white"/>
                </a:solidFill>
                <a:effectLst/>
                <a:uLnTx/>
                <a:uFillTx/>
                <a:latin typeface="Arial" panose="020B0604020202020204"/>
                <a:ea typeface="+mn-ea"/>
                <a:cs typeface="+mn-cs"/>
              </a:rPr>
              <a:t>Barn, unga familjer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sv-FI" sz="1100" b="0" i="0" u="none" strike="noStrike" kern="1200" cap="none" spc="0" normalizeH="0" baseline="0" noProof="0">
                <a:ln>
                  <a:noFill/>
                </a:ln>
                <a:solidFill>
                  <a:prstClr val="white"/>
                </a:solidFill>
                <a:effectLst/>
                <a:uLnTx/>
                <a:uFillTx/>
                <a:latin typeface="Arial" panose="020B0604020202020204"/>
                <a:ea typeface="+mn-ea"/>
                <a:cs typeface="+mn-cs"/>
              </a:rPr>
              <a:t>Utveckla jämlika lågtröskeltjänster som främjar trygghetskänslan, </a:t>
            </a:r>
            <a:r>
              <a:rPr kumimoji="0" lang="sv-FI" sz="1100" b="0" i="0" u="none" strike="noStrike" kern="1200" cap="none" spc="0" normalizeH="0" baseline="0" noProof="0" err="1">
                <a:ln>
                  <a:noFill/>
                </a:ln>
                <a:solidFill>
                  <a:prstClr val="white"/>
                </a:solidFill>
                <a:effectLst/>
                <a:uLnTx/>
                <a:uFillTx/>
                <a:latin typeface="Arial" panose="020B0604020202020204"/>
                <a:ea typeface="+mn-ea"/>
                <a:cs typeface="+mn-cs"/>
              </a:rPr>
              <a:t>t.e.x</a:t>
            </a:r>
            <a:r>
              <a:rPr kumimoji="0" lang="sv-FI" sz="1100" b="0" i="0" u="none" strike="noStrike" kern="1200" cap="none" spc="0" normalizeH="0" baseline="0" noProof="0">
                <a:ln>
                  <a:noFill/>
                </a:ln>
                <a:solidFill>
                  <a:prstClr val="white"/>
                </a:solidFill>
                <a:effectLst/>
                <a:uLnTx/>
                <a:uFillTx/>
                <a:latin typeface="Arial" panose="020B0604020202020204"/>
                <a:ea typeface="+mn-ea"/>
                <a:cs typeface="+mn-cs"/>
              </a:rPr>
              <a:t> fungerande och mångprofessionell elev- och studerandevård, mobbningsförebyggande arbete. Förebygga våld i familjer och nära relationer.</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sv-FI" sz="1100" b="0" i="0" u="none" strike="noStrike" kern="1200" cap="none" spc="0" normalizeH="0" baseline="0" noProof="0">
                <a:ln>
                  <a:noFill/>
                </a:ln>
                <a:solidFill>
                  <a:prstClr val="white"/>
                </a:solidFill>
                <a:effectLst/>
                <a:uLnTx/>
                <a:uFillTx/>
                <a:latin typeface="Arial" panose="020B0604020202020204"/>
                <a:ea typeface="+mn-ea"/>
                <a:cs typeface="+mn-cs"/>
              </a:rPr>
              <a:t>Främja ömsesidig kulturell förståelse</a:t>
            </a:r>
            <a:endParaRPr kumimoji="0" lang="sv-FI" sz="1100" b="0" i="0" u="none" strike="noStrike" kern="1200" cap="none" spc="0" normalizeH="0" baseline="0" noProof="0">
              <a:ln>
                <a:noFill/>
              </a:ln>
              <a:solidFill>
                <a:prstClr val="white"/>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FI" sz="1100" b="0" i="0" u="none" strike="noStrike" kern="1200" cap="none" spc="0" normalizeH="0" baseline="0" noProof="0">
                <a:ln>
                  <a:noFill/>
                </a:ln>
                <a:solidFill>
                  <a:prstClr val="white"/>
                </a:solidFill>
                <a:effectLst/>
                <a:uLnTx/>
                <a:uFillTx/>
                <a:latin typeface="Arial" panose="020B0604020202020204"/>
                <a:ea typeface="+mn-ea"/>
                <a:cs typeface="Arial"/>
              </a:rPr>
              <a:t>Delaktighetsplan- Lyfta fram barn och ungas röst i välfärdsområdet och i kommunerna</a:t>
            </a:r>
            <a:endParaRPr kumimoji="0" lang="sv-FI" sz="1100" b="1" i="0" u="none" strike="noStrike" kern="1200" cap="none" spc="0" normalizeH="0" baseline="0" noProof="0">
              <a:ln>
                <a:noFill/>
              </a:ln>
              <a:solidFill>
                <a:prstClr val="white"/>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100" b="1" i="0" u="none" strike="noStrike" kern="1200" cap="none" spc="0" normalizeH="0" baseline="0" noProof="0">
                <a:ln>
                  <a:noFill/>
                </a:ln>
                <a:solidFill>
                  <a:prstClr val="white"/>
                </a:solidFill>
                <a:effectLst/>
                <a:uLnTx/>
                <a:uFillTx/>
                <a:latin typeface="Arial" panose="020B0604020202020204"/>
                <a:ea typeface="+mn-ea"/>
                <a:cs typeface="Arial"/>
              </a:rPr>
              <a:t>Personer</a:t>
            </a:r>
            <a:r>
              <a:rPr kumimoji="0" lang="sv-FI" sz="1100" b="1" i="0" u="none" strike="noStrike" kern="1200" cap="none" spc="0" normalizeH="0" baseline="0" noProof="0">
                <a:ln>
                  <a:noFill/>
                </a:ln>
                <a:solidFill>
                  <a:prstClr val="white"/>
                </a:solidFill>
                <a:effectLst/>
                <a:uLnTx/>
                <a:uFillTx/>
                <a:latin typeface="Arial" panose="020B0604020202020204"/>
                <a:ea typeface="+mn-ea"/>
                <a:cs typeface="+mn-cs"/>
              </a:rPr>
              <a:t> i arbetsför ålder</a:t>
            </a:r>
            <a:endParaRPr kumimoji="0" lang="sv-FI" sz="1100" b="1" i="0" u="none" strike="noStrike" kern="1200" cap="none" spc="0" normalizeH="0" baseline="0" noProof="0">
              <a:ln>
                <a:noFill/>
              </a:ln>
              <a:solidFill>
                <a:prstClr val="white"/>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FI" sz="1100" b="0" i="0" u="none" strike="noStrike" kern="1200" cap="none" spc="0" normalizeH="0" baseline="0" noProof="0">
                <a:ln>
                  <a:noFill/>
                </a:ln>
                <a:solidFill>
                  <a:prstClr val="white"/>
                </a:solidFill>
                <a:effectLst/>
                <a:uLnTx/>
                <a:uFillTx/>
                <a:latin typeface="Arial" panose="020B0604020202020204"/>
                <a:ea typeface="+mn-ea"/>
                <a:cs typeface="Arial"/>
              </a:rPr>
              <a:t>Utveckla integrationsbefrämjande samarbetsmodeller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FI" sz="1100" b="0" i="0" u="none" strike="noStrike" kern="1200" cap="none" spc="0" normalizeH="0" baseline="0" noProof="0">
                <a:ln>
                  <a:noFill/>
                </a:ln>
                <a:solidFill>
                  <a:prstClr val="white"/>
                </a:solidFill>
                <a:effectLst/>
                <a:uLnTx/>
                <a:uFillTx/>
                <a:latin typeface="Arial" panose="020B0604020202020204"/>
                <a:ea typeface="+mn-ea"/>
                <a:cs typeface="Arial"/>
              </a:rPr>
              <a:t>Utveckla digitala tjänster för att effektivera kunddelaktigheten och kundråden. Delaktighetsplan.</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FI" sz="1100" b="0" i="0" u="none" strike="noStrike" kern="1200" cap="none" spc="0" normalizeH="0" baseline="0" noProof="0">
                <a:ln>
                  <a:noFill/>
                </a:ln>
                <a:solidFill>
                  <a:prstClr val="white"/>
                </a:solidFill>
                <a:effectLst/>
                <a:uLnTx/>
                <a:uFillTx/>
                <a:latin typeface="Arial" panose="020B0604020202020204"/>
                <a:ea typeface="+mn-ea"/>
                <a:cs typeface="Arial"/>
              </a:rPr>
              <a:t>Ta våld till </a:t>
            </a:r>
            <a:r>
              <a:rPr kumimoji="0" lang="sv-FI" sz="1100" b="0" i="0" u="none" strike="noStrike" kern="1200" cap="none" spc="0" normalizeH="0" baseline="0" noProof="0" err="1">
                <a:ln>
                  <a:noFill/>
                </a:ln>
                <a:solidFill>
                  <a:prstClr val="white"/>
                </a:solidFill>
                <a:effectLst/>
                <a:uLnTx/>
                <a:uFillTx/>
                <a:latin typeface="Arial" panose="020B0604020202020204"/>
                <a:ea typeface="+mn-ea"/>
                <a:cs typeface="Arial"/>
              </a:rPr>
              <a:t>tals;ge</a:t>
            </a:r>
            <a:r>
              <a:rPr kumimoji="0" lang="sv-FI" sz="1100" b="0" i="0" u="none" strike="noStrike" kern="1200" cap="none" spc="0" normalizeH="0" baseline="0" noProof="0">
                <a:ln>
                  <a:noFill/>
                </a:ln>
                <a:solidFill>
                  <a:prstClr val="white"/>
                </a:solidFill>
                <a:effectLst/>
                <a:uLnTx/>
                <a:uFillTx/>
                <a:latin typeface="Arial" panose="020B0604020202020204"/>
                <a:ea typeface="+mn-ea"/>
                <a:cs typeface="Arial"/>
              </a:rPr>
              <a:t> vägledning och utbildning till anställda. Service och expertstöd (t.ex. </a:t>
            </a:r>
            <a:r>
              <a:rPr kumimoji="0" lang="sv-FI" sz="1100" b="0" i="0" u="none" strike="noStrike" kern="1200" cap="none" spc="0" normalizeH="0" baseline="0" noProof="0" err="1">
                <a:ln>
                  <a:noFill/>
                </a:ln>
                <a:solidFill>
                  <a:prstClr val="white"/>
                </a:solidFill>
                <a:effectLst/>
                <a:uLnTx/>
                <a:uFillTx/>
                <a:latin typeface="Arial" panose="020B0604020202020204"/>
                <a:ea typeface="+mn-ea"/>
                <a:cs typeface="Arial"/>
              </a:rPr>
              <a:t>Marak</a:t>
            </a:r>
            <a:r>
              <a:rPr kumimoji="0" lang="sv-FI" sz="1100" b="0" i="0" u="none" strike="noStrike" kern="1200" cap="none" spc="0" normalizeH="0" baseline="0" noProof="0">
                <a:ln>
                  <a:noFill/>
                </a:ln>
                <a:solidFill>
                  <a:prstClr val="white"/>
                </a:solidFill>
                <a:effectLst/>
                <a:uLnTx/>
                <a:uFillTx/>
                <a:latin typeface="Arial" panose="020B0604020202020204"/>
                <a:ea typeface="+mn-ea"/>
                <a:cs typeface="Arial"/>
              </a:rPr>
              <a:t>-handlingsmodell)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100" b="1" i="0" u="none" strike="noStrike" kern="1200" cap="none" spc="0" normalizeH="0" baseline="0" noProof="0" err="1">
                <a:ln>
                  <a:noFill/>
                </a:ln>
                <a:solidFill>
                  <a:prstClr val="white"/>
                </a:solidFill>
                <a:effectLst/>
                <a:uLnTx/>
                <a:uFillTx/>
                <a:latin typeface="Arial" panose="020B0604020202020204"/>
                <a:ea typeface="+mn-ea"/>
                <a:cs typeface="+mn-cs"/>
              </a:rPr>
              <a:t>Äldrepersoner</a:t>
            </a:r>
            <a:endParaRPr kumimoji="0" lang="sv-FI" sz="1100" b="1" i="0" u="none" strike="noStrike" kern="1200" cap="none" spc="0" normalizeH="0" baseline="0" noProof="0">
              <a:ln>
                <a:noFill/>
              </a:ln>
              <a:solidFill>
                <a:prstClr val="white"/>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FI" sz="1100" b="0" i="0" u="none" strike="noStrike" kern="1200" cap="none" spc="0" normalizeH="0" baseline="0" noProof="0">
                <a:ln>
                  <a:noFill/>
                </a:ln>
                <a:solidFill>
                  <a:prstClr val="white"/>
                </a:solidFill>
                <a:effectLst/>
                <a:uLnTx/>
                <a:uFillTx/>
                <a:latin typeface="Arial" panose="020B0604020202020204"/>
                <a:ea typeface="+mn-ea"/>
                <a:cs typeface="+mn-cs"/>
              </a:rPr>
              <a:t>Åtgärder som stöder äldre i användningen av digitala verktyg och som främjar att teknologiska lösningar görs mer tillgängliga i den äldres vardag</a:t>
            </a:r>
            <a:endParaRPr kumimoji="0" lang="sv-FI" sz="1100" b="0" i="0" u="none" strike="noStrike" kern="1200" cap="none" spc="0" normalizeH="0" baseline="0" noProof="0">
              <a:ln>
                <a:noFill/>
              </a:ln>
              <a:solidFill>
                <a:prstClr val="white"/>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FI" sz="1100" b="0" i="0" u="none" strike="noStrike" kern="1200" cap="none" spc="0" normalizeH="0" baseline="0" noProof="0" err="1">
                <a:ln>
                  <a:noFill/>
                </a:ln>
                <a:solidFill>
                  <a:prstClr val="white"/>
                </a:solidFill>
                <a:effectLst/>
                <a:uLnTx/>
                <a:uFillTx/>
                <a:latin typeface="Arial" panose="020B0604020202020204"/>
                <a:ea typeface="+mn-ea"/>
                <a:cs typeface="+mn-cs"/>
              </a:rPr>
              <a:t>Äldrerådens</a:t>
            </a:r>
            <a:r>
              <a:rPr kumimoji="0" lang="sv-FI" sz="1100" b="0" i="0" u="none" strike="noStrike" kern="1200" cap="none" spc="0" normalizeH="0" baseline="0" noProof="0">
                <a:ln>
                  <a:noFill/>
                </a:ln>
                <a:solidFill>
                  <a:prstClr val="white"/>
                </a:solidFill>
                <a:effectLst/>
                <a:uLnTx/>
                <a:uFillTx/>
                <a:latin typeface="Arial" panose="020B0604020202020204"/>
                <a:ea typeface="+mn-ea"/>
                <a:cs typeface="+mn-cs"/>
              </a:rPr>
              <a:t> och olika påverkansorgans möjlighet till reell påverkan stärks genom olika åtgärder</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sv-FI" sz="1100" b="0" i="0" u="none" strike="noStrike" kern="1200" cap="none" spc="0" normalizeH="0" baseline="0" noProof="0">
                <a:ln>
                  <a:noFill/>
                </a:ln>
                <a:solidFill>
                  <a:prstClr val="white"/>
                </a:solidFill>
                <a:effectLst/>
                <a:uLnTx/>
                <a:uFillTx/>
                <a:latin typeface="Arial" panose="020B0604020202020204"/>
                <a:ea typeface="+mn-ea"/>
                <a:cs typeface="Arial"/>
              </a:rPr>
              <a:t>Trygga och säkra boendemiljöer utvecklas för att främja äldres delaktighet i samhället </a:t>
            </a:r>
          </a:p>
        </p:txBody>
      </p:sp>
    </p:spTree>
    <p:extLst>
      <p:ext uri="{BB962C8B-B14F-4D97-AF65-F5344CB8AC3E}">
        <p14:creationId xmlns:p14="http://schemas.microsoft.com/office/powerpoint/2010/main" val="13329896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8348" y="365125"/>
            <a:ext cx="10015451" cy="879325"/>
          </a:xfrm>
        </p:spPr>
        <p:txBody>
          <a:bodyPr>
            <a:normAutofit/>
          </a:bodyPr>
          <a:lstStyle/>
          <a:p>
            <a:r>
              <a:rPr lang="fi-FI" err="1">
                <a:solidFill>
                  <a:srgbClr val="213A8F"/>
                </a:solidFill>
                <a:latin typeface="Arial" panose="020B0604020202020204" pitchFamily="34" charset="0"/>
                <a:cs typeface="Arial" panose="020B0604020202020204" pitchFamily="34" charset="0"/>
              </a:rPr>
              <a:t>Vad</a:t>
            </a:r>
            <a:r>
              <a:rPr lang="fi-FI">
                <a:solidFill>
                  <a:srgbClr val="213A8F"/>
                </a:solidFill>
                <a:latin typeface="Arial" panose="020B0604020202020204" pitchFamily="34" charset="0"/>
                <a:cs typeface="Arial" panose="020B0604020202020204" pitchFamily="34" charset="0"/>
              </a:rPr>
              <a:t> </a:t>
            </a:r>
            <a:r>
              <a:rPr lang="fi-FI" err="1">
                <a:solidFill>
                  <a:srgbClr val="213A8F"/>
                </a:solidFill>
                <a:latin typeface="Arial" panose="020B0604020202020204" pitchFamily="34" charset="0"/>
                <a:cs typeface="Arial" panose="020B0604020202020204" pitchFamily="34" charset="0"/>
              </a:rPr>
              <a:t>ingår</a:t>
            </a:r>
            <a:r>
              <a:rPr lang="fi-FI">
                <a:solidFill>
                  <a:srgbClr val="213A8F"/>
                </a:solidFill>
                <a:latin typeface="Arial" panose="020B0604020202020204" pitchFamily="34" charset="0"/>
                <a:cs typeface="Arial" panose="020B0604020202020204" pitchFamily="34" charset="0"/>
              </a:rPr>
              <a:t> i </a:t>
            </a:r>
            <a:r>
              <a:rPr lang="fi-FI" err="1">
                <a:solidFill>
                  <a:srgbClr val="213A8F"/>
                </a:solidFill>
                <a:latin typeface="Arial" panose="020B0604020202020204" pitchFamily="34" charset="0"/>
                <a:cs typeface="Arial" panose="020B0604020202020204" pitchFamily="34" charset="0"/>
              </a:rPr>
              <a:t>Österbottens</a:t>
            </a:r>
            <a:r>
              <a:rPr lang="fi-FI">
                <a:solidFill>
                  <a:srgbClr val="213A8F"/>
                </a:solidFill>
                <a:latin typeface="Arial" panose="020B0604020202020204" pitchFamily="34" charset="0"/>
                <a:cs typeface="Arial" panose="020B0604020202020204" pitchFamily="34" charset="0"/>
              </a:rPr>
              <a:t> </a:t>
            </a:r>
            <a:r>
              <a:rPr lang="fi-FI" err="1">
                <a:solidFill>
                  <a:srgbClr val="213A8F"/>
                </a:solidFill>
                <a:latin typeface="Arial" panose="020B0604020202020204" pitchFamily="34" charset="0"/>
                <a:cs typeface="Arial" panose="020B0604020202020204" pitchFamily="34" charset="0"/>
              </a:rPr>
              <a:t>välfärdsområde</a:t>
            </a:r>
            <a:r>
              <a:rPr lang="fi-FI">
                <a:solidFill>
                  <a:srgbClr val="213A8F"/>
                </a:solidFill>
                <a:latin typeface="Arial" panose="020B0604020202020204" pitchFamily="34" charset="0"/>
                <a:cs typeface="Arial" panose="020B0604020202020204" pitchFamily="34" charset="0"/>
              </a:rPr>
              <a:t>?  </a:t>
            </a:r>
          </a:p>
        </p:txBody>
      </p:sp>
      <p:cxnSp>
        <p:nvCxnSpPr>
          <p:cNvPr id="5" name="Straight Connector 4"/>
          <p:cNvCxnSpPr/>
          <p:nvPr/>
        </p:nvCxnSpPr>
        <p:spPr>
          <a:xfrm flipH="1">
            <a:off x="4636911" y="1753051"/>
            <a:ext cx="19283" cy="399847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63716" y="3906490"/>
            <a:ext cx="7196227" cy="3110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8589713" y="1753051"/>
            <a:ext cx="1313180"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rPr>
              <a:t>5. </a:t>
            </a:r>
            <a:r>
              <a:rPr kumimoji="0" lang="fi-FI" sz="1800" b="1" i="0" u="none" strike="noStrike" kern="1200" cap="none" spc="0" normalizeH="0" baseline="0" noProof="0" err="1">
                <a:ln>
                  <a:noFill/>
                </a:ln>
                <a:solidFill>
                  <a:srgbClr val="213A8F"/>
                </a:solidFill>
                <a:effectLst/>
                <a:uLnTx/>
                <a:uFillTx/>
                <a:latin typeface="Arial" panose="020B0604020202020204" pitchFamily="34" charset="0"/>
                <a:ea typeface="+mn-ea"/>
                <a:cs typeface="Arial" panose="020B0604020202020204" pitchFamily="34" charset="0"/>
              </a:rPr>
              <a:t>Område</a:t>
            </a:r>
            <a:endParaRPr kumimoji="0" lang="fi-FI" sz="1800" b="1"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endParaRPr>
          </a:p>
        </p:txBody>
      </p:sp>
      <p:sp>
        <p:nvSpPr>
          <p:cNvPr id="15" name="TextBox 14"/>
          <p:cNvSpPr txBox="1"/>
          <p:nvPr/>
        </p:nvSpPr>
        <p:spPr>
          <a:xfrm>
            <a:off x="1295704" y="1758461"/>
            <a:ext cx="1633781"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rPr>
              <a:t>1. </a:t>
            </a:r>
            <a:r>
              <a:rPr kumimoji="0" lang="fi-FI" sz="1800" b="1" i="0" u="none" strike="noStrike" kern="1200" cap="none" spc="0" normalizeH="0" baseline="0" noProof="0" err="1">
                <a:ln>
                  <a:noFill/>
                </a:ln>
                <a:solidFill>
                  <a:srgbClr val="213A8F"/>
                </a:solidFill>
                <a:effectLst/>
                <a:uLnTx/>
                <a:uFillTx/>
                <a:latin typeface="Arial" panose="020B0604020202020204" pitchFamily="34" charset="0"/>
                <a:ea typeface="+mn-ea"/>
                <a:cs typeface="Arial" panose="020B0604020202020204" pitchFamily="34" charset="0"/>
              </a:rPr>
              <a:t>Befolkning</a:t>
            </a:r>
            <a:endParaRPr kumimoji="0" lang="fi-FI" sz="1800" b="1"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endParaRPr>
          </a:p>
        </p:txBody>
      </p:sp>
      <p:grpSp>
        <p:nvGrpSpPr>
          <p:cNvPr id="16" name="Group 15"/>
          <p:cNvGrpSpPr/>
          <p:nvPr/>
        </p:nvGrpSpPr>
        <p:grpSpPr>
          <a:xfrm>
            <a:off x="1263716" y="2152662"/>
            <a:ext cx="3343871" cy="1600438"/>
            <a:chOff x="41961" y="641575"/>
            <a:chExt cx="2499563" cy="1236015"/>
          </a:xfrm>
        </p:grpSpPr>
        <p:pic>
          <p:nvPicPr>
            <p:cNvPr id="17" name="Kuva 80" descr="Ihmisryhmä">
              <a:extLst>
                <a:ext uri="{FF2B5EF4-FFF2-40B4-BE49-F238E27FC236}">
                  <a16:creationId xmlns:a16="http://schemas.microsoft.com/office/drawing/2014/main" id="{D9C8F815-0C77-4BA3-9142-E1DFD8C61F60}"/>
                </a:ext>
              </a:extLst>
            </p:cNvPr>
            <p:cNvPicPr>
              <a:picLocks noChangeAspect="1"/>
            </p:cNvPicPr>
            <p:nvPr/>
          </p:nvPicPr>
          <p:blipFill>
            <a:blip r:embed="rId2"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1961" y="712887"/>
              <a:ext cx="914400" cy="914400"/>
            </a:xfrm>
            <a:prstGeom prst="rect">
              <a:avLst/>
            </a:prstGeom>
            <a:ln>
              <a:noFill/>
            </a:ln>
          </p:spPr>
        </p:pic>
        <p:sp>
          <p:nvSpPr>
            <p:cNvPr id="18" name="TextBox 17"/>
            <p:cNvSpPr txBox="1"/>
            <p:nvPr/>
          </p:nvSpPr>
          <p:spPr>
            <a:xfrm>
              <a:off x="979617" y="641575"/>
              <a:ext cx="1561907" cy="123601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8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rPr>
                <a:t>169 000 invånare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6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rPr>
                <a:t>Barn, unga, familjer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6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rPr>
                <a:t>Personer i arbetsför ålder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6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rPr>
                <a:t>Äldre personer</a:t>
              </a:r>
            </a:p>
          </p:txBody>
        </p:sp>
      </p:grpSp>
      <p:sp>
        <p:nvSpPr>
          <p:cNvPr id="19" name="TextBox 18"/>
          <p:cNvSpPr txBox="1"/>
          <p:nvPr/>
        </p:nvSpPr>
        <p:spPr>
          <a:xfrm>
            <a:off x="4862225" y="1758461"/>
            <a:ext cx="141577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rPr>
              <a:t>2. Personal</a:t>
            </a:r>
            <a:endParaRPr kumimoji="0" lang="fi-FI" sz="18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endParaRPr>
          </a:p>
        </p:txBody>
      </p:sp>
      <p:pic>
        <p:nvPicPr>
          <p:cNvPr id="20" name="Kuva 48" descr="Yhteydet">
            <a:extLst>
              <a:ext uri="{FF2B5EF4-FFF2-40B4-BE49-F238E27FC236}">
                <a16:creationId xmlns:a16="http://schemas.microsoft.com/office/drawing/2014/main" id="{2BA36A6D-D074-472E-9B99-B89B9BCCB9DA}"/>
              </a:ext>
            </a:extLst>
          </p:cNvPr>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715623" y="2127793"/>
            <a:ext cx="1604893" cy="1604893"/>
          </a:xfrm>
          <a:prstGeom prst="rect">
            <a:avLst/>
          </a:prstGeom>
        </p:spPr>
      </p:pic>
      <p:sp>
        <p:nvSpPr>
          <p:cNvPr id="21" name="TextBox 20"/>
          <p:cNvSpPr txBox="1"/>
          <p:nvPr/>
        </p:nvSpPr>
        <p:spPr>
          <a:xfrm>
            <a:off x="6320516" y="2044508"/>
            <a:ext cx="2089491" cy="18774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8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rPr>
              <a:t>7 000 personer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4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rPr>
              <a:t>Läkare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4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rPr>
              <a:t>Vårdpersonal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4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rPr>
              <a:t>Socialvårdens personal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4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rPr>
              <a:t>Andra sakkunniga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4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rPr>
              <a:t>Förvaltning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4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rPr>
              <a:t>Stödtjänstpersonal</a:t>
            </a:r>
          </a:p>
        </p:txBody>
      </p:sp>
      <p:sp>
        <p:nvSpPr>
          <p:cNvPr id="23" name="TextBox 22"/>
          <p:cNvSpPr txBox="1"/>
          <p:nvPr/>
        </p:nvSpPr>
        <p:spPr>
          <a:xfrm>
            <a:off x="1295704" y="4040819"/>
            <a:ext cx="147989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rPr>
              <a:t>3. </a:t>
            </a:r>
            <a:r>
              <a:rPr kumimoji="0" lang="fi-FI" sz="1800" b="1" i="0" u="none" strike="noStrike" kern="1200" cap="none" spc="0" normalizeH="0" baseline="0" noProof="0" err="1">
                <a:ln>
                  <a:noFill/>
                </a:ln>
                <a:solidFill>
                  <a:srgbClr val="213A8F"/>
                </a:solidFill>
                <a:effectLst/>
                <a:uLnTx/>
                <a:uFillTx/>
                <a:latin typeface="Arial" panose="020B0604020202020204" pitchFamily="34" charset="0"/>
                <a:ea typeface="+mn-ea"/>
                <a:cs typeface="Arial" panose="020B0604020202020204" pitchFamily="34" charset="0"/>
              </a:rPr>
              <a:t>Substans</a:t>
            </a:r>
            <a:endParaRPr kumimoji="0" lang="fi-FI" sz="18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endParaRPr>
          </a:p>
        </p:txBody>
      </p:sp>
      <p:pic>
        <p:nvPicPr>
          <p:cNvPr id="24" name="Kuva 132" descr="Pää ja hammaspyörät">
            <a:extLst>
              <a:ext uri="{FF2B5EF4-FFF2-40B4-BE49-F238E27FC236}">
                <a16:creationId xmlns:a16="http://schemas.microsoft.com/office/drawing/2014/main" id="{37C93D63-9DCA-4AA7-B555-DFB852C7311D}"/>
              </a:ext>
            </a:extLst>
          </p:cNvPr>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295704" y="4400214"/>
            <a:ext cx="1136703" cy="1136703"/>
          </a:xfrm>
          <a:prstGeom prst="rect">
            <a:avLst/>
          </a:prstGeom>
        </p:spPr>
      </p:pic>
      <p:sp>
        <p:nvSpPr>
          <p:cNvPr id="25" name="TextBox 24"/>
          <p:cNvSpPr txBox="1"/>
          <p:nvPr/>
        </p:nvSpPr>
        <p:spPr>
          <a:xfrm>
            <a:off x="2518095" y="4400214"/>
            <a:ext cx="2089491" cy="10772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6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rPr>
              <a:t>Medicin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6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rPr>
              <a:t>Vårdarbete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6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rPr>
              <a:t>Socialt arbete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6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rPr>
              <a:t>Förvaltning</a:t>
            </a:r>
          </a:p>
        </p:txBody>
      </p:sp>
      <p:sp>
        <p:nvSpPr>
          <p:cNvPr id="26" name="TextBox 25"/>
          <p:cNvSpPr txBox="1"/>
          <p:nvPr/>
        </p:nvSpPr>
        <p:spPr>
          <a:xfrm>
            <a:off x="4753576" y="4040042"/>
            <a:ext cx="163378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rPr>
              <a:t>4. </a:t>
            </a:r>
            <a:r>
              <a:rPr kumimoji="0" lang="fi-FI" sz="1800" b="1" i="0" u="none" strike="noStrike" kern="1200" cap="none" spc="0" normalizeH="0" baseline="0" noProof="0" err="1">
                <a:ln>
                  <a:noFill/>
                </a:ln>
                <a:solidFill>
                  <a:srgbClr val="213A8F"/>
                </a:solidFill>
                <a:effectLst/>
                <a:uLnTx/>
                <a:uFillTx/>
                <a:latin typeface="Arial" panose="020B0604020202020204" pitchFamily="34" charset="0"/>
                <a:ea typeface="+mn-ea"/>
                <a:cs typeface="Arial" panose="020B0604020202020204" pitchFamily="34" charset="0"/>
              </a:rPr>
              <a:t>Integration</a:t>
            </a:r>
            <a:endParaRPr kumimoji="0" lang="fi-FI" sz="18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endParaRPr>
          </a:p>
        </p:txBody>
      </p:sp>
      <p:sp>
        <p:nvSpPr>
          <p:cNvPr id="28" name="TextBox 27"/>
          <p:cNvSpPr txBox="1"/>
          <p:nvPr/>
        </p:nvSpPr>
        <p:spPr>
          <a:xfrm>
            <a:off x="6320516" y="4367366"/>
            <a:ext cx="2089491" cy="138499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4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rPr>
              <a:t>Primärvård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4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rPr>
              <a:t>Socialvård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4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rPr>
              <a:t>Specialiserad sjukvård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4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rPr>
              <a:t>Förvaltning och stödtjänster</a:t>
            </a:r>
          </a:p>
        </p:txBody>
      </p:sp>
      <p:pic>
        <p:nvPicPr>
          <p:cNvPr id="29" name="Kuva 148" descr="Venn-kaavio">
            <a:extLst>
              <a:ext uri="{FF2B5EF4-FFF2-40B4-BE49-F238E27FC236}">
                <a16:creationId xmlns:a16="http://schemas.microsoft.com/office/drawing/2014/main" id="{91A20CB9-EE9E-4BBF-BB29-D9D605D078B5}"/>
              </a:ext>
            </a:extLst>
          </p:cNvPr>
          <p:cNvPicPr>
            <a:picLocks noChangeAspect="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910730" y="4335549"/>
            <a:ext cx="1141106" cy="1141106"/>
          </a:xfrm>
          <a:prstGeom prst="rect">
            <a:avLst/>
          </a:prstGeom>
        </p:spPr>
      </p:pic>
      <p:cxnSp>
        <p:nvCxnSpPr>
          <p:cNvPr id="33" name="Straight Connector 32"/>
          <p:cNvCxnSpPr/>
          <p:nvPr/>
        </p:nvCxnSpPr>
        <p:spPr>
          <a:xfrm flipH="1">
            <a:off x="8450301" y="1753051"/>
            <a:ext cx="19283" cy="399847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Kuva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30136" y="2207181"/>
            <a:ext cx="3526485" cy="3624124"/>
          </a:xfrm>
          <a:prstGeom prst="rect">
            <a:avLst/>
          </a:prstGeom>
        </p:spPr>
      </p:pic>
      <p:sp>
        <p:nvSpPr>
          <p:cNvPr id="22" name="Rectangle 21"/>
          <p:cNvSpPr/>
          <p:nvPr/>
        </p:nvSpPr>
        <p:spPr>
          <a:xfrm>
            <a:off x="0" y="5852160"/>
            <a:ext cx="12192000" cy="1005840"/>
          </a:xfrm>
          <a:prstGeom prst="rect">
            <a:avLst/>
          </a:prstGeom>
          <a:solidFill>
            <a:srgbClr val="213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7" name="Group 26"/>
          <p:cNvGrpSpPr/>
          <p:nvPr/>
        </p:nvGrpSpPr>
        <p:grpSpPr>
          <a:xfrm>
            <a:off x="246162" y="5915128"/>
            <a:ext cx="2592961" cy="914400"/>
            <a:chOff x="-25265" y="2231678"/>
            <a:chExt cx="2592961" cy="914400"/>
          </a:xfrm>
        </p:grpSpPr>
        <p:pic>
          <p:nvPicPr>
            <p:cNvPr id="30" name="Kuva 26" descr="Asiakaspalaute">
              <a:extLst>
                <a:ext uri="{FF2B5EF4-FFF2-40B4-BE49-F238E27FC236}">
                  <a16:creationId xmlns:a16="http://schemas.microsoft.com/office/drawing/2014/main" id="{E733BE79-F6D1-4553-8AED-56948AD4DA61}"/>
                </a:ext>
              </a:extLst>
            </p:cNvPr>
            <p:cNvPicPr>
              <a:picLocks noChangeAspect="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5265" y="2231678"/>
              <a:ext cx="914400" cy="914400"/>
            </a:xfrm>
            <a:prstGeom prst="rect">
              <a:avLst/>
            </a:prstGeom>
          </p:spPr>
        </p:pic>
        <p:sp>
          <p:nvSpPr>
            <p:cNvPr id="31" name="TextBox 30"/>
            <p:cNvSpPr txBox="1"/>
            <p:nvPr/>
          </p:nvSpPr>
          <p:spPr>
            <a:xfrm>
              <a:off x="887428" y="2245703"/>
              <a:ext cx="1680268"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50 % svenska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43 % finska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7 % andra språk</a:t>
              </a:r>
            </a:p>
          </p:txBody>
        </p:sp>
      </p:grpSp>
      <p:grpSp>
        <p:nvGrpSpPr>
          <p:cNvPr id="32" name="Group 31"/>
          <p:cNvGrpSpPr/>
          <p:nvPr/>
        </p:nvGrpSpPr>
        <p:grpSpPr>
          <a:xfrm>
            <a:off x="3142634" y="5986212"/>
            <a:ext cx="2715412" cy="830997"/>
            <a:chOff x="10954" y="4315882"/>
            <a:chExt cx="2715412" cy="830997"/>
          </a:xfrm>
        </p:grpSpPr>
        <p:pic>
          <p:nvPicPr>
            <p:cNvPr id="34" name="Kuva 66" descr="Lapsi ja ilmapallo">
              <a:extLst>
                <a:ext uri="{FF2B5EF4-FFF2-40B4-BE49-F238E27FC236}">
                  <a16:creationId xmlns:a16="http://schemas.microsoft.com/office/drawing/2014/main" id="{65ACD9F3-7957-4D1D-8664-41357EFB25A2}"/>
                </a:ext>
              </a:extLst>
            </p:cNvPr>
            <p:cNvPicPr>
              <a:picLocks noChangeAspect="1"/>
            </p:cNvPicPr>
            <p:nvPr/>
          </p:nvPicPr>
          <p:blipFill>
            <a:blip r:embed="rId8"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0954" y="4326667"/>
              <a:ext cx="809428" cy="809428"/>
            </a:xfrm>
            <a:prstGeom prst="rect">
              <a:avLst/>
            </a:prstGeom>
          </p:spPr>
        </p:pic>
        <p:sp>
          <p:nvSpPr>
            <p:cNvPr id="35" name="TextBox 34"/>
            <p:cNvSpPr txBox="1"/>
            <p:nvPr/>
          </p:nvSpPr>
          <p:spPr>
            <a:xfrm>
              <a:off x="863796" y="4315882"/>
              <a:ext cx="1862570"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Familjerna</a:t>
              </a:r>
              <a:r>
                <a:rPr kumimoji="0" lang="fi-FI"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fi-FI" sz="16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består</a:t>
              </a:r>
              <a:r>
                <a:rPr kumimoji="0" lang="fi-FI"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i </a:t>
              </a:r>
              <a:r>
                <a:rPr kumimoji="0" lang="fi-FI" sz="16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medeltal</a:t>
              </a:r>
              <a:r>
                <a:rPr kumimoji="0" lang="fi-FI"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av</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2,84 </a:t>
              </a:r>
              <a:r>
                <a:rPr kumimoji="0" lang="fi-FI" sz="16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personer</a:t>
              </a:r>
              <a:endParaRPr kumimoji="0" lang="fi-FI"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36" name="Group 35"/>
          <p:cNvGrpSpPr/>
          <p:nvPr/>
        </p:nvGrpSpPr>
        <p:grpSpPr>
          <a:xfrm>
            <a:off x="6367975" y="5944511"/>
            <a:ext cx="2889053" cy="914400"/>
            <a:chOff x="22093" y="5421128"/>
            <a:chExt cx="2608938" cy="914400"/>
          </a:xfrm>
        </p:grpSpPr>
        <p:pic>
          <p:nvPicPr>
            <p:cNvPr id="37" name="Kuva 52" descr="Ryhmämenestys">
              <a:extLst>
                <a:ext uri="{FF2B5EF4-FFF2-40B4-BE49-F238E27FC236}">
                  <a16:creationId xmlns:a16="http://schemas.microsoft.com/office/drawing/2014/main" id="{334AADC9-BFE6-4410-A77A-CE08E1A2E2E1}"/>
                </a:ext>
              </a:extLst>
            </p:cNvPr>
            <p:cNvPicPr>
              <a:picLocks noChangeAspect="1"/>
            </p:cNvPicPr>
            <p:nvPr/>
          </p:nvPicPr>
          <p:blipFill>
            <a:blip r:embed="rId9"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2093" y="5421128"/>
              <a:ext cx="914400" cy="914400"/>
            </a:xfrm>
            <a:prstGeom prst="rect">
              <a:avLst/>
            </a:prstGeom>
          </p:spPr>
        </p:pic>
        <p:sp>
          <p:nvSpPr>
            <p:cNvPr id="38" name="TextBox 37"/>
            <p:cNvSpPr txBox="1"/>
            <p:nvPr/>
          </p:nvSpPr>
          <p:spPr>
            <a:xfrm>
              <a:off x="847607" y="5462829"/>
              <a:ext cx="178342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Finlands lägsta arbetslöshetsgrad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8,5 % (2/2021)</a:t>
              </a:r>
            </a:p>
          </p:txBody>
        </p:sp>
      </p:grpSp>
      <p:grpSp>
        <p:nvGrpSpPr>
          <p:cNvPr id="39" name="Group 38"/>
          <p:cNvGrpSpPr/>
          <p:nvPr/>
        </p:nvGrpSpPr>
        <p:grpSpPr>
          <a:xfrm>
            <a:off x="9439444" y="5831305"/>
            <a:ext cx="2612709" cy="1077218"/>
            <a:chOff x="-85085" y="3074188"/>
            <a:chExt cx="2612709" cy="1077218"/>
          </a:xfrm>
        </p:grpSpPr>
        <p:pic>
          <p:nvPicPr>
            <p:cNvPr id="40" name="Kuva 84" descr="Mies kävelykepin kanssa">
              <a:extLst>
                <a:ext uri="{FF2B5EF4-FFF2-40B4-BE49-F238E27FC236}">
                  <a16:creationId xmlns:a16="http://schemas.microsoft.com/office/drawing/2014/main" id="{F479F956-6479-4402-8A81-73C8F5147714}"/>
                </a:ext>
              </a:extLst>
            </p:cNvPr>
            <p:cNvPicPr>
              <a:picLocks noChangeAspect="1"/>
            </p:cNvPicPr>
            <p:nvPr/>
          </p:nvPicPr>
          <p:blipFill>
            <a:blip r:embed="rId10"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33459" y="3234549"/>
              <a:ext cx="706369" cy="706369"/>
            </a:xfrm>
            <a:prstGeom prst="rect">
              <a:avLst/>
            </a:prstGeom>
          </p:spPr>
        </p:pic>
        <p:pic>
          <p:nvPicPr>
            <p:cNvPr id="41" name="Kuva 86" descr="Nainen ja kävelykeppi">
              <a:extLst>
                <a:ext uri="{FF2B5EF4-FFF2-40B4-BE49-F238E27FC236}">
                  <a16:creationId xmlns:a16="http://schemas.microsoft.com/office/drawing/2014/main" id="{E2CCF99B-498F-4E12-87AA-2E30C3FA42DF}"/>
                </a:ext>
              </a:extLst>
            </p:cNvPr>
            <p:cNvPicPr>
              <a:picLocks noChangeAspect="1"/>
            </p:cNvPicPr>
            <p:nvPr/>
          </p:nvPicPr>
          <p:blipFill>
            <a:blip r:embed="rId11"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5085" y="3234351"/>
              <a:ext cx="706369" cy="706369"/>
            </a:xfrm>
            <a:prstGeom prst="rect">
              <a:avLst/>
            </a:prstGeom>
          </p:spPr>
        </p:pic>
        <p:sp>
          <p:nvSpPr>
            <p:cNvPr id="42" name="TextBox 41"/>
            <p:cNvSpPr txBox="1"/>
            <p:nvPr/>
          </p:nvSpPr>
          <p:spPr>
            <a:xfrm>
              <a:off x="911591" y="3074188"/>
              <a:ext cx="1616033"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Den</a:t>
              </a:r>
              <a:r>
                <a:rPr kumimoji="0" lang="fi-FI"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fi-FI" sz="16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förväntade</a:t>
              </a:r>
              <a:r>
                <a:rPr kumimoji="0" lang="fi-FI"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fi-FI" sz="16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livslängden</a:t>
              </a:r>
              <a:r>
                <a:rPr kumimoji="0" lang="fi-FI"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fi-FI" sz="16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högst</a:t>
              </a:r>
              <a:r>
                <a:rPr kumimoji="0" lang="fi-FI"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i Finland,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82,8 </a:t>
              </a:r>
              <a:r>
                <a:rPr kumimoji="0" lang="fi-FI" sz="16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år</a:t>
              </a:r>
              <a:endParaRPr kumimoji="0" lang="fi-FI"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129069102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0213" y="458521"/>
            <a:ext cx="9327754" cy="749970"/>
          </a:xfrm>
        </p:spPr>
        <p:txBody>
          <a:bodyPr>
            <a:normAutofit/>
          </a:bodyPr>
          <a:lstStyle/>
          <a:p>
            <a:pPr fontAlgn="t"/>
            <a:r>
              <a:rPr lang="fi-FI">
                <a:solidFill>
                  <a:schemeClr val="accent6"/>
                </a:solidFill>
              </a:rPr>
              <a:t>Osallisuus ja turvallisuuden edistäminen</a:t>
            </a:r>
            <a:endParaRPr lang="sv-FI">
              <a:solidFill>
                <a:schemeClr val="accent6"/>
              </a:solidFill>
            </a:endParaRPr>
          </a:p>
        </p:txBody>
      </p:sp>
      <p:sp>
        <p:nvSpPr>
          <p:cNvPr id="3" name="Content Placeholder 2"/>
          <p:cNvSpPr>
            <a:spLocks noGrp="1"/>
          </p:cNvSpPr>
          <p:nvPr>
            <p:ph sz="half" idx="1"/>
          </p:nvPr>
        </p:nvSpPr>
        <p:spPr>
          <a:xfrm>
            <a:off x="1700212" y="1406818"/>
            <a:ext cx="7559698" cy="4312338"/>
          </a:xfrm>
          <a:ln w="19050">
            <a:solidFill>
              <a:srgbClr val="FFC000"/>
            </a:solidFill>
          </a:ln>
        </p:spPr>
        <p:txBody>
          <a:bodyPr>
            <a:normAutofit/>
          </a:bodyPr>
          <a:lstStyle/>
          <a:p>
            <a:pPr marL="0" indent="0">
              <a:buNone/>
            </a:pPr>
            <a:r>
              <a:rPr lang="fi-FI" sz="2000" b="1">
                <a:solidFill>
                  <a:schemeClr val="accent6"/>
                </a:solidFill>
                <a:latin typeface="Calibri" panose="020F0502020204030204" pitchFamily="34" charset="0"/>
              </a:rPr>
              <a:t>Pohjanmaalla osallisuus ja turvallisuus ovat luonnollinen osa arkea</a:t>
            </a:r>
          </a:p>
          <a:p>
            <a:pPr marL="0" indent="0">
              <a:buNone/>
            </a:pPr>
            <a:r>
              <a:rPr lang="fi-FI" sz="2000" b="1">
                <a:solidFill>
                  <a:schemeClr val="accent6"/>
                </a:solidFill>
                <a:latin typeface="Calibri" panose="020F0502020204030204" pitchFamily="34" charset="0"/>
              </a:rPr>
              <a:t>Yhteinen tahtotila</a:t>
            </a:r>
          </a:p>
          <a:p>
            <a:endParaRPr lang="fi-FI"/>
          </a:p>
        </p:txBody>
      </p:sp>
      <p:sp>
        <p:nvSpPr>
          <p:cNvPr id="5" name="Rectangle 4"/>
          <p:cNvSpPr/>
          <p:nvPr/>
        </p:nvSpPr>
        <p:spPr>
          <a:xfrm>
            <a:off x="1775027" y="2539483"/>
            <a:ext cx="2447838" cy="926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Toimijat: hyvinvointialue, kunta, kolmas sektori</a:t>
            </a:r>
          </a:p>
        </p:txBody>
      </p:sp>
      <p:sp>
        <p:nvSpPr>
          <p:cNvPr id="6" name="Rectangle 5"/>
          <p:cNvSpPr/>
          <p:nvPr/>
        </p:nvSpPr>
        <p:spPr>
          <a:xfrm>
            <a:off x="4297679" y="2212849"/>
            <a:ext cx="3008377" cy="12535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b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b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Kansalliset ohjelmat: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panose="020B0604020202020204"/>
              </a:rPr>
              <a:t>Turvallisuusstrategia osana hyvinvointistrategiaa,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213A8F"/>
                </a:solidFill>
                <a:effectLst/>
                <a:uLnTx/>
                <a:uFillTx/>
                <a:latin typeface="Arial" panose="020B0604020202020204"/>
                <a:ea typeface="+mn-lt"/>
                <a:cs typeface="Arial" panose="020B0604020202020204"/>
              </a:rPr>
              <a:t>Kansallinen ikäohjelma vuoteen 2030 </a:t>
            </a:r>
            <a:endParaRPr kumimoji="0" lang="fi-FI" sz="1200" b="0" i="0" u="none" strike="noStrike" kern="1200" cap="none" spc="0" normalizeH="0" baseline="0" noProof="0">
              <a:ln>
                <a:noFill/>
              </a:ln>
              <a:solidFill>
                <a:srgbClr val="213A8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213A8F"/>
                </a:solidFill>
                <a:effectLst/>
                <a:uLnTx/>
                <a:uFillTx/>
                <a:latin typeface="Arial" panose="020B0604020202020204"/>
                <a:ea typeface="+mn-ea"/>
                <a:cs typeface="Arial" panose="020B0604020202020204"/>
              </a:rPr>
              <a:t> </a:t>
            </a:r>
          </a:p>
        </p:txBody>
      </p:sp>
      <p:sp>
        <p:nvSpPr>
          <p:cNvPr id="7" name="Rectangle 6"/>
          <p:cNvSpPr/>
          <p:nvPr/>
        </p:nvSpPr>
        <p:spPr>
          <a:xfrm>
            <a:off x="1775027" y="3533215"/>
            <a:ext cx="2447838" cy="926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Verkostot: etsivät nuorisotyöntekijät, opinto-ohjaaja, kolmas sektori, kunta</a:t>
            </a:r>
            <a:endParaRPr kumimoji="0" lang="fi-FI" sz="1200" b="0" i="0" u="none" strike="noStrike" kern="1200" cap="none" spc="0" normalizeH="0" baseline="0" noProof="0">
              <a:ln>
                <a:noFill/>
              </a:ln>
              <a:solidFill>
                <a:srgbClr val="213A8F"/>
              </a:solidFill>
              <a:effectLst/>
              <a:uLnTx/>
              <a:uFillTx/>
              <a:latin typeface="Arial" panose="020B0604020202020204"/>
              <a:ea typeface="+mn-ea"/>
              <a:cs typeface="Arial"/>
            </a:endParaRPr>
          </a:p>
        </p:txBody>
      </p:sp>
      <p:sp>
        <p:nvSpPr>
          <p:cNvPr id="8" name="Rectangle 7"/>
          <p:cNvSpPr/>
          <p:nvPr/>
        </p:nvSpPr>
        <p:spPr>
          <a:xfrm>
            <a:off x="1775027" y="4593905"/>
            <a:ext cx="2447838" cy="9269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213A8F"/>
                </a:solidFill>
                <a:effectLst/>
                <a:uLnTx/>
                <a:uFillTx/>
                <a:latin typeface="Arial" panose="020B0604020202020204"/>
                <a:ea typeface="+mn-ea"/>
                <a:cs typeface="+mn-cs"/>
              </a:rPr>
              <a:t>Viranomaiset:</a:t>
            </a:r>
            <a:endParaRPr kumimoji="0" lang="en-US" sz="1800" b="0" i="0" u="none" strike="noStrike" kern="1200" cap="none" spc="0" normalizeH="0" baseline="0" noProof="0">
              <a:ln>
                <a:noFill/>
              </a:ln>
              <a:solidFill>
                <a:srgbClr val="213A8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srgbClr val="213A8F"/>
                </a:solidFill>
                <a:effectLst/>
                <a:uLnTx/>
                <a:uFillTx/>
                <a:latin typeface="Arial" panose="020B0604020202020204"/>
                <a:ea typeface="+mn-ea"/>
                <a:cs typeface="Arial"/>
              </a:rPr>
              <a:t>hyvinvointialue, kunta, kolmas sektori, poliisi, RIKU, AVI, Sovittelutoimisto</a:t>
            </a:r>
          </a:p>
        </p:txBody>
      </p:sp>
      <p:sp>
        <p:nvSpPr>
          <p:cNvPr id="10" name="Rectangle 8"/>
          <p:cNvSpPr/>
          <p:nvPr/>
        </p:nvSpPr>
        <p:spPr>
          <a:xfrm>
            <a:off x="4297679" y="3480567"/>
            <a:ext cx="7365077" cy="3377433"/>
          </a:xfrm>
          <a:prstGeom prst="rect">
            <a:avLst/>
          </a:prstGeom>
          <a:solidFill>
            <a:srgbClr val="7030A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0" i="0" u="none" strike="noStrike" kern="1200" cap="none" spc="0" normalizeH="0" baseline="0" noProof="0">
                <a:ln>
                  <a:noFill/>
                </a:ln>
                <a:solidFill>
                  <a:prstClr val="white"/>
                </a:solidFill>
                <a:effectLst/>
                <a:uLnTx/>
                <a:uFillTx/>
                <a:latin typeface="Arial" panose="020B0604020202020204"/>
                <a:ea typeface="+mn-ea"/>
                <a:cs typeface="+mn-cs"/>
              </a:rPr>
              <a:t>Toimenpidekokonaisuudet (syksyn workshopeista):</a:t>
            </a:r>
            <a:endParaRPr kumimoji="0" lang="fi-FI" sz="1200" b="0" i="0" u="none" strike="noStrike" kern="1200" cap="none" spc="0" normalizeH="0" baseline="0" noProof="0">
              <a:ln>
                <a:noFill/>
              </a:ln>
              <a:solidFill>
                <a:prstClr val="white"/>
              </a:solidFill>
              <a:effectLst/>
              <a:uLnTx/>
              <a:uFillTx/>
              <a:latin typeface="Arial" panose="020B0604020202020204"/>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1" i="0" u="none" strike="noStrike" kern="1200" cap="none" spc="0" normalizeH="0" baseline="0" noProof="0">
                <a:ln>
                  <a:noFill/>
                </a:ln>
                <a:solidFill>
                  <a:prstClr val="white"/>
                </a:solidFill>
                <a:effectLst/>
                <a:uLnTx/>
                <a:uFillTx/>
                <a:latin typeface="Arial" panose="020B0604020202020204"/>
                <a:ea typeface="+mn-ea"/>
                <a:cs typeface="+mn-cs"/>
              </a:rPr>
              <a:t>Lapset, nuoret, perheet</a:t>
            </a:r>
            <a:endParaRPr kumimoji="0" lang="fi-FI" sz="1050" b="1" i="0" u="none" strike="noStrike" kern="1200" cap="none" spc="0" normalizeH="0" baseline="0" noProof="0">
              <a:ln>
                <a:noFill/>
              </a:ln>
              <a:solidFill>
                <a:prstClr val="white"/>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kumimoji="0" lang="fi-FI" sz="1050" b="0" i="0" u="none" strike="noStrike" kern="1200" cap="none" spc="0" normalizeH="0" baseline="0" noProof="0">
                <a:ln>
                  <a:noFill/>
                </a:ln>
                <a:solidFill>
                  <a:prstClr val="white"/>
                </a:solidFill>
                <a:effectLst/>
                <a:uLnTx/>
                <a:uFillTx/>
                <a:latin typeface="Arial" panose="020B0604020202020204"/>
                <a:ea typeface="+mn-ea"/>
                <a:cs typeface="+mn-cs"/>
              </a:rPr>
              <a:t>Kehittää yhdenvertaisia matalan kynnyksen palveluita, jotka edistävät turvallisuuden tunnetta. Esim. toimiva ja moniammatillinen koulu- ja opiskeluterveydenhuolto, kiusaamista ennaltaehkäisevää työ. Ennaltaehkäistään perheväkivaltaa ja väkivaltaa parisuhteissa.</a:t>
            </a:r>
            <a:endParaRPr kumimoji="0" lang="fi-FI" sz="1050" b="0" i="0" u="none" strike="noStrike" kern="1200" cap="none" spc="0" normalizeH="0" baseline="0" noProof="0">
              <a:ln>
                <a:noFill/>
              </a:ln>
              <a:solidFill>
                <a:prstClr val="white"/>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fi-FI" sz="1050" b="0" i="0" u="none" strike="noStrike" kern="1200" cap="none" spc="0" normalizeH="0" baseline="0" noProof="0">
                <a:ln>
                  <a:noFill/>
                </a:ln>
                <a:solidFill>
                  <a:prstClr val="white"/>
                </a:solidFill>
                <a:effectLst/>
                <a:uLnTx/>
                <a:uFillTx/>
                <a:latin typeface="Arial" panose="020B0604020202020204"/>
                <a:ea typeface="+mn-lt"/>
                <a:cs typeface="Arial" panose="020B0604020202020204"/>
              </a:rPr>
              <a:t>Parantaa eri kulttuurien edustajien välistä ymmärrystä</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fi-FI" sz="1050" b="0" i="0" u="none" strike="noStrike" kern="1200" cap="none" spc="0" normalizeH="0" baseline="0" noProof="0">
                <a:ln>
                  <a:noFill/>
                </a:ln>
                <a:solidFill>
                  <a:prstClr val="white"/>
                </a:solidFill>
                <a:effectLst/>
                <a:uLnTx/>
                <a:uFillTx/>
                <a:latin typeface="Arial" panose="020B0604020202020204"/>
                <a:ea typeface="+mn-ea"/>
                <a:cs typeface="Arial"/>
              </a:rPr>
              <a:t>Osallisuussuunnitelma, lasten ja nuorten äänten esille nostaminen hyvinvointialueella ja kunnissa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1" i="0" u="none" strike="noStrike" kern="1200" cap="none" spc="0" normalizeH="0" baseline="0" noProof="0">
                <a:ln>
                  <a:noFill/>
                </a:ln>
                <a:solidFill>
                  <a:prstClr val="white"/>
                </a:solidFill>
                <a:effectLst/>
                <a:uLnTx/>
                <a:uFillTx/>
                <a:latin typeface="Arial" panose="020B0604020202020204"/>
                <a:ea typeface="+mn-ea"/>
                <a:cs typeface="+mn-cs"/>
              </a:rPr>
              <a:t>Työikäiset</a:t>
            </a:r>
            <a:endParaRPr kumimoji="0" lang="fi-FI" sz="1050" b="1" i="0" u="none" strike="noStrike" kern="1200" cap="none" spc="0" normalizeH="0" baseline="0" noProof="0">
              <a:ln>
                <a:noFill/>
              </a:ln>
              <a:solidFill>
                <a:prstClr val="white"/>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fi-FI" sz="1050" b="0" i="0" u="none" strike="noStrike" kern="1200" cap="none" spc="0" normalizeH="0" baseline="0" noProof="0">
                <a:ln>
                  <a:noFill/>
                </a:ln>
                <a:solidFill>
                  <a:prstClr val="white"/>
                </a:solidFill>
                <a:effectLst/>
                <a:uLnTx/>
                <a:uFillTx/>
                <a:latin typeface="Arial" panose="020B0604020202020204"/>
                <a:ea typeface="+mn-ea"/>
                <a:cs typeface="Arial"/>
              </a:rPr>
              <a:t>Kehittää integraatioita edistäviä yhteistyömalleja.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fi-FI" sz="1050" b="0" i="0" u="none" strike="noStrike" kern="1200" cap="none" spc="0" normalizeH="0" baseline="0" noProof="0">
                <a:ln>
                  <a:noFill/>
                </a:ln>
                <a:solidFill>
                  <a:prstClr val="white"/>
                </a:solidFill>
                <a:effectLst/>
                <a:uLnTx/>
                <a:uFillTx/>
                <a:latin typeface="Arial" panose="020B0604020202020204"/>
                <a:ea typeface="+mn-ea"/>
                <a:cs typeface="Arial"/>
              </a:rPr>
              <a:t>Kehittää digitaalisia palveluista  asiakasosallisuuden ja asiakasraatitoiminnan  tehostamiseksi.</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fi-FI" sz="1050" b="0" i="0" u="none" strike="noStrike" kern="1200" cap="none" spc="0" normalizeH="0" baseline="0" noProof="0">
                <a:ln>
                  <a:noFill/>
                </a:ln>
                <a:solidFill>
                  <a:prstClr val="white"/>
                </a:solidFill>
                <a:effectLst/>
                <a:uLnTx/>
                <a:uFillTx/>
                <a:latin typeface="Arial" panose="020B0604020202020204"/>
                <a:ea typeface="+mn-ea"/>
                <a:cs typeface="Arial"/>
              </a:rPr>
              <a:t>Väkivalta puheeksi; ohjausta ja koulutusta henkilökunnalle. Palveluita ja asiantuntijatukea  (esim. </a:t>
            </a:r>
            <a:r>
              <a:rPr kumimoji="0" lang="fi-FI" sz="1050" b="0" i="0" u="none" strike="noStrike" kern="1200" cap="none" spc="0" normalizeH="0" baseline="0" noProof="0" err="1">
                <a:ln>
                  <a:noFill/>
                </a:ln>
                <a:solidFill>
                  <a:prstClr val="white"/>
                </a:solidFill>
                <a:effectLst/>
                <a:uLnTx/>
                <a:uFillTx/>
                <a:latin typeface="Arial" panose="020B0604020202020204"/>
                <a:ea typeface="+mn-ea"/>
                <a:cs typeface="Arial"/>
              </a:rPr>
              <a:t>Marak</a:t>
            </a:r>
            <a:r>
              <a:rPr kumimoji="0" lang="fi-FI" sz="1050" b="0" i="0" u="none" strike="noStrike" kern="1200" cap="none" spc="0" normalizeH="0" baseline="0" noProof="0">
                <a:ln>
                  <a:noFill/>
                </a:ln>
                <a:solidFill>
                  <a:prstClr val="white"/>
                </a:solidFill>
                <a:effectLst/>
                <a:uLnTx/>
                <a:uFillTx/>
                <a:latin typeface="Arial" panose="020B0604020202020204"/>
                <a:ea typeface="+mn-ea"/>
                <a:cs typeface="Arial"/>
              </a:rPr>
              <a:t>-toimintamalli)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050" b="1" i="0" u="none" strike="noStrike" kern="1200" cap="none" spc="0" normalizeH="0" baseline="0" noProof="0">
                <a:ln>
                  <a:noFill/>
                </a:ln>
                <a:solidFill>
                  <a:prstClr val="white"/>
                </a:solidFill>
                <a:effectLst/>
                <a:uLnTx/>
                <a:uFillTx/>
                <a:latin typeface="Arial" panose="020B0604020202020204"/>
                <a:ea typeface="+mn-ea"/>
                <a:cs typeface="+mn-cs"/>
              </a:rPr>
              <a:t>Ikäihmiset</a:t>
            </a:r>
            <a:endParaRPr kumimoji="0" lang="fi-FI" sz="1050" b="1" i="0" u="none" strike="noStrike" kern="1200" cap="none" spc="0" normalizeH="0" baseline="0" noProof="0">
              <a:ln>
                <a:noFill/>
              </a:ln>
              <a:solidFill>
                <a:prstClr val="white"/>
              </a:solidFill>
              <a:effectLst/>
              <a:uLnTx/>
              <a:uFillTx/>
              <a:latin typeface="Arial" panose="020B0604020202020204"/>
              <a:ea typeface="+mn-ea"/>
              <a:cs typeface="Arial"/>
            </a:endParaRP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fi-FI" sz="1050" b="0" i="0" u="none" strike="noStrike" kern="1200" cap="none" spc="0" normalizeH="0" baseline="0" noProof="0">
                <a:ln>
                  <a:noFill/>
                </a:ln>
                <a:solidFill>
                  <a:prstClr val="white"/>
                </a:solidFill>
                <a:effectLst/>
                <a:uLnTx/>
                <a:uFillTx/>
                <a:latin typeface="Arial" panose="020B0604020202020204"/>
                <a:ea typeface="+mn-ea"/>
                <a:cs typeface="+mn-cs"/>
              </a:rPr>
              <a:t>Toimenpiteet, jotka edistävät teknisten ratkaisujen saavutettavuutta ikäihmisen arjessa. Ikäihmisiä tuetaan digitaalisten työkalujen käytössä.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fi-FI" sz="1050" b="0" i="0" u="none" strike="noStrike" kern="1200" cap="none" spc="0" normalizeH="0" baseline="0" noProof="0">
                <a:ln>
                  <a:noFill/>
                </a:ln>
                <a:solidFill>
                  <a:prstClr val="white"/>
                </a:solidFill>
                <a:effectLst/>
                <a:uLnTx/>
                <a:uFillTx/>
                <a:latin typeface="Arial" panose="020B0604020202020204"/>
                <a:ea typeface="+mn-ea"/>
                <a:cs typeface="+mn-cs"/>
              </a:rPr>
              <a:t>Vahvistetaan erilaisin toimenpitein vanhusneuvostojen ja muiden vaikuttamiselinten mahdollisuuksia vaikuttaa. </a:t>
            </a:r>
          </a:p>
          <a:p>
            <a:pPr marL="342900" marR="0" lvl="0" indent="-342900" algn="l" defTabSz="914400" rtl="0" eaLnBrk="1" fontAlgn="auto" latinLnBrk="0" hangingPunct="1">
              <a:lnSpc>
                <a:spcPct val="100000"/>
              </a:lnSpc>
              <a:spcBef>
                <a:spcPts val="0"/>
              </a:spcBef>
              <a:spcAft>
                <a:spcPts val="0"/>
              </a:spcAft>
              <a:buClrTx/>
              <a:buSzTx/>
              <a:buFontTx/>
              <a:buAutoNum type="arabicPeriod"/>
              <a:tabLst/>
              <a:defRPr/>
            </a:pPr>
            <a:r>
              <a:rPr kumimoji="0" lang="fi-FI" sz="1050" b="0" i="0" u="none" strike="noStrike" kern="1200" cap="none" spc="0" normalizeH="0" baseline="0" noProof="0">
                <a:ln>
                  <a:noFill/>
                </a:ln>
                <a:solidFill>
                  <a:prstClr val="white"/>
                </a:solidFill>
                <a:effectLst/>
                <a:uLnTx/>
                <a:uFillTx/>
                <a:latin typeface="Arial" panose="020B0604020202020204"/>
                <a:ea typeface="+mn-ea"/>
                <a:cs typeface="+mn-cs"/>
              </a:rPr>
              <a:t>Turvallisia asumisympäristöjä kehitetään lisäämään  ikäihmisten osallistumismahdollisuuksia yhteiskunnassa</a:t>
            </a:r>
            <a:endParaRPr kumimoji="0" lang="fi-FI" sz="1000" b="0" i="0" u="none" strike="noStrike" kern="1200" cap="none" spc="0" normalizeH="0" baseline="0" noProof="0">
              <a:ln>
                <a:noFill/>
              </a:ln>
              <a:solidFill>
                <a:prstClr val="white"/>
              </a:solidFill>
              <a:effectLst/>
              <a:uLnTx/>
              <a:uFillTx/>
              <a:latin typeface="Arial" panose="020B0604020202020204"/>
              <a:ea typeface="+mn-ea"/>
              <a:cs typeface="Arial"/>
            </a:endParaRPr>
          </a:p>
        </p:txBody>
      </p:sp>
    </p:spTree>
    <p:extLst>
      <p:ext uri="{BB962C8B-B14F-4D97-AF65-F5344CB8AC3E}">
        <p14:creationId xmlns:p14="http://schemas.microsoft.com/office/powerpoint/2010/main" val="30042925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4. Modellen med flera producenter</a:t>
            </a:r>
            <a:endParaRPr lang="sv-FI"/>
          </a:p>
        </p:txBody>
      </p:sp>
      <p:sp>
        <p:nvSpPr>
          <p:cNvPr id="3" name="Platshållare för text 2"/>
          <p:cNvSpPr>
            <a:spLocks noGrp="1"/>
          </p:cNvSpPr>
          <p:nvPr>
            <p:ph type="body" idx="10"/>
          </p:nvPr>
        </p:nvSpPr>
        <p:spPr/>
        <p:txBody>
          <a:bodyPr vert="horz" lIns="91440" tIns="45720" rIns="91440" bIns="45720" rtlCol="0" anchor="t">
            <a:noAutofit/>
          </a:bodyPr>
          <a:lstStyle/>
          <a:p>
            <a:r>
              <a:rPr lang="sv-SE"/>
              <a:t>4. </a:t>
            </a:r>
            <a:r>
              <a:rPr lang="sv-SE" err="1"/>
              <a:t>Monituottajuusmalli</a:t>
            </a:r>
            <a:endParaRPr lang="sv-FI" err="1"/>
          </a:p>
        </p:txBody>
      </p:sp>
    </p:spTree>
    <p:extLst>
      <p:ext uri="{BB962C8B-B14F-4D97-AF65-F5344CB8AC3E}">
        <p14:creationId xmlns:p14="http://schemas.microsoft.com/office/powerpoint/2010/main" val="116423400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53391" y="762946"/>
            <a:ext cx="4808666" cy="1563565"/>
          </a:xfrm>
        </p:spPr>
        <p:txBody>
          <a:bodyPr>
            <a:normAutofit/>
          </a:bodyPr>
          <a:lstStyle/>
          <a:p>
            <a:r>
              <a:rPr lang="sv-SE"/>
              <a:t>Planerade förändringar i produktionsstrukturen</a:t>
            </a:r>
            <a:endParaRPr lang="sv-FI">
              <a:solidFill>
                <a:schemeClr val="accent6"/>
              </a:solidFill>
            </a:endParaRPr>
          </a:p>
        </p:txBody>
      </p:sp>
      <p:sp>
        <p:nvSpPr>
          <p:cNvPr id="3" name="Platshållare för innehåll 2"/>
          <p:cNvSpPr>
            <a:spLocks noGrp="1"/>
          </p:cNvSpPr>
          <p:nvPr>
            <p:ph sz="half" idx="1"/>
          </p:nvPr>
        </p:nvSpPr>
        <p:spPr/>
        <p:txBody>
          <a:bodyPr>
            <a:noAutofit/>
          </a:bodyPr>
          <a:lstStyle/>
          <a:p>
            <a:r>
              <a:rPr lang="sv-SE" sz="2000"/>
              <a:t>Större förändringar i produktionsstrukturen utvärderas och justeras minst en gång per mandatperiod och särskilt då behov uppstår</a:t>
            </a:r>
          </a:p>
          <a:p>
            <a:r>
              <a:rPr lang="sv-SE" sz="2000"/>
              <a:t>Årligen görs en utvärdering, efter bokslut och före budget, om mindre förändringar i produktionsstrukturen</a:t>
            </a:r>
          </a:p>
          <a:p>
            <a:r>
              <a:rPr lang="sv-SE" sz="2000"/>
              <a:t>Effekt och kostnadseffektivitet utvärderas och jämförs mellan olika produktionssätt</a:t>
            </a:r>
          </a:p>
        </p:txBody>
      </p:sp>
      <p:sp>
        <p:nvSpPr>
          <p:cNvPr id="6" name="Platshållare för innehåll 5"/>
          <p:cNvSpPr>
            <a:spLocks noGrp="1"/>
          </p:cNvSpPr>
          <p:nvPr>
            <p:ph sz="half" idx="10"/>
          </p:nvPr>
        </p:nvSpPr>
        <p:spPr/>
        <p:txBody>
          <a:bodyPr>
            <a:normAutofit fontScale="92500" lnSpcReduction="20000"/>
          </a:bodyPr>
          <a:lstStyle/>
          <a:p>
            <a:r>
              <a:rPr lang="sv-SE" err="1"/>
              <a:t>Suuret</a:t>
            </a:r>
            <a:r>
              <a:rPr lang="sv-SE"/>
              <a:t> </a:t>
            </a:r>
            <a:r>
              <a:rPr lang="sv-SE" err="1"/>
              <a:t>muutokset</a:t>
            </a:r>
            <a:r>
              <a:rPr lang="sv-SE"/>
              <a:t> </a:t>
            </a:r>
            <a:r>
              <a:rPr lang="sv-SE" err="1"/>
              <a:t>tuotantorakenteessa</a:t>
            </a:r>
            <a:r>
              <a:rPr lang="sv-SE"/>
              <a:t> </a:t>
            </a:r>
            <a:r>
              <a:rPr lang="sv-SE" err="1"/>
              <a:t>arvioidaan</a:t>
            </a:r>
            <a:r>
              <a:rPr lang="sv-SE"/>
              <a:t> ja </a:t>
            </a:r>
            <a:r>
              <a:rPr lang="sv-SE" err="1"/>
              <a:t>tarkistetaan</a:t>
            </a:r>
            <a:r>
              <a:rPr lang="sv-SE"/>
              <a:t> </a:t>
            </a:r>
            <a:r>
              <a:rPr lang="sv-SE" err="1"/>
              <a:t>ainakin</a:t>
            </a:r>
            <a:r>
              <a:rPr lang="sv-SE"/>
              <a:t> </a:t>
            </a:r>
            <a:r>
              <a:rPr lang="sv-SE" err="1"/>
              <a:t>kerran</a:t>
            </a:r>
            <a:r>
              <a:rPr lang="sv-SE"/>
              <a:t> </a:t>
            </a:r>
            <a:r>
              <a:rPr lang="sv-SE" err="1"/>
              <a:t>valtuustokauden</a:t>
            </a:r>
            <a:r>
              <a:rPr lang="sv-SE"/>
              <a:t> </a:t>
            </a:r>
            <a:r>
              <a:rPr lang="sv-SE" err="1"/>
              <a:t>aikana</a:t>
            </a:r>
            <a:r>
              <a:rPr lang="sv-SE"/>
              <a:t> ja </a:t>
            </a:r>
            <a:r>
              <a:rPr lang="sv-SE" err="1"/>
              <a:t>erityisesti</a:t>
            </a:r>
            <a:r>
              <a:rPr lang="sv-SE"/>
              <a:t> </a:t>
            </a:r>
            <a:r>
              <a:rPr lang="sv-SE" err="1"/>
              <a:t>tarpeen</a:t>
            </a:r>
            <a:r>
              <a:rPr lang="sv-SE"/>
              <a:t> </a:t>
            </a:r>
            <a:r>
              <a:rPr lang="sv-SE" err="1"/>
              <a:t>vaatiessa</a:t>
            </a:r>
            <a:endParaRPr lang="sv-SE"/>
          </a:p>
          <a:p>
            <a:r>
              <a:rPr lang="sv-SE" err="1"/>
              <a:t>Vuosittain</a:t>
            </a:r>
            <a:r>
              <a:rPr lang="sv-SE"/>
              <a:t> </a:t>
            </a:r>
            <a:r>
              <a:rPr lang="sv-SE" err="1"/>
              <a:t>arvioidaan</a:t>
            </a:r>
            <a:r>
              <a:rPr lang="sv-SE"/>
              <a:t>, </a:t>
            </a:r>
            <a:r>
              <a:rPr lang="sv-SE" err="1"/>
              <a:t>tilinpäätöksen</a:t>
            </a:r>
            <a:r>
              <a:rPr lang="sv-SE"/>
              <a:t> </a:t>
            </a:r>
            <a:r>
              <a:rPr lang="sv-SE" err="1"/>
              <a:t>jälkeen</a:t>
            </a:r>
            <a:r>
              <a:rPr lang="sv-SE"/>
              <a:t> ja </a:t>
            </a:r>
            <a:r>
              <a:rPr lang="sv-SE" err="1"/>
              <a:t>ennen</a:t>
            </a:r>
            <a:r>
              <a:rPr lang="sv-SE"/>
              <a:t> </a:t>
            </a:r>
            <a:r>
              <a:rPr lang="sv-SE" err="1"/>
              <a:t>talousarviota</a:t>
            </a:r>
            <a:r>
              <a:rPr lang="sv-SE"/>
              <a:t>, </a:t>
            </a:r>
            <a:r>
              <a:rPr lang="sv-SE" err="1"/>
              <a:t>tuotantorakenteen</a:t>
            </a:r>
            <a:r>
              <a:rPr lang="sv-SE"/>
              <a:t> </a:t>
            </a:r>
            <a:r>
              <a:rPr lang="sv-SE" err="1"/>
              <a:t>muutoksista</a:t>
            </a:r>
            <a:r>
              <a:rPr lang="sv-SE"/>
              <a:t> </a:t>
            </a:r>
          </a:p>
          <a:p>
            <a:r>
              <a:rPr lang="sv-SE" err="1"/>
              <a:t>Arvioidaan</a:t>
            </a:r>
            <a:r>
              <a:rPr lang="sv-SE"/>
              <a:t> </a:t>
            </a:r>
            <a:r>
              <a:rPr lang="sv-SE" err="1"/>
              <a:t>vaikuttavuutta</a:t>
            </a:r>
            <a:r>
              <a:rPr lang="sv-SE"/>
              <a:t> ja </a:t>
            </a:r>
            <a:r>
              <a:rPr lang="sv-SE" err="1"/>
              <a:t>kustannustehokkuutta</a:t>
            </a:r>
            <a:r>
              <a:rPr lang="sv-SE"/>
              <a:t> </a:t>
            </a:r>
            <a:r>
              <a:rPr lang="sv-SE" err="1"/>
              <a:t>eri</a:t>
            </a:r>
            <a:r>
              <a:rPr lang="sv-SE"/>
              <a:t> </a:t>
            </a:r>
            <a:r>
              <a:rPr lang="sv-SE" err="1"/>
              <a:t>tuotantotapojen</a:t>
            </a:r>
            <a:r>
              <a:rPr lang="sv-SE"/>
              <a:t> </a:t>
            </a:r>
            <a:r>
              <a:rPr lang="sv-SE" err="1"/>
              <a:t>välillä</a:t>
            </a:r>
            <a:endParaRPr lang="sv-FI"/>
          </a:p>
          <a:p>
            <a:endParaRPr lang="sv-SE"/>
          </a:p>
          <a:p>
            <a:endParaRPr lang="sv-FI"/>
          </a:p>
        </p:txBody>
      </p:sp>
      <p:sp>
        <p:nvSpPr>
          <p:cNvPr id="7" name="Platshållare för text 6"/>
          <p:cNvSpPr>
            <a:spLocks noGrp="1"/>
          </p:cNvSpPr>
          <p:nvPr>
            <p:ph type="body" idx="11"/>
          </p:nvPr>
        </p:nvSpPr>
        <p:spPr/>
        <p:txBody>
          <a:bodyPr/>
          <a:lstStyle/>
          <a:p>
            <a:r>
              <a:rPr lang="sv-SE" err="1">
                <a:solidFill>
                  <a:schemeClr val="accent6"/>
                </a:solidFill>
              </a:rPr>
              <a:t>Suunnitelmalliset</a:t>
            </a:r>
            <a:r>
              <a:rPr lang="sv-SE">
                <a:solidFill>
                  <a:schemeClr val="accent6"/>
                </a:solidFill>
              </a:rPr>
              <a:t> </a:t>
            </a:r>
            <a:r>
              <a:rPr lang="sv-SE" err="1">
                <a:solidFill>
                  <a:schemeClr val="accent6"/>
                </a:solidFill>
              </a:rPr>
              <a:t>muutokset</a:t>
            </a:r>
            <a:r>
              <a:rPr lang="sv-SE">
                <a:solidFill>
                  <a:schemeClr val="accent6"/>
                </a:solidFill>
              </a:rPr>
              <a:t> </a:t>
            </a:r>
            <a:r>
              <a:rPr lang="sv-SE" err="1">
                <a:solidFill>
                  <a:schemeClr val="accent6"/>
                </a:solidFill>
              </a:rPr>
              <a:t>tuotantorakenteessa</a:t>
            </a:r>
            <a:r>
              <a:rPr lang="sv-SE">
                <a:solidFill>
                  <a:schemeClr val="accent6"/>
                </a:solidFill>
              </a:rPr>
              <a:t> </a:t>
            </a:r>
            <a:endParaRPr lang="sv-FI"/>
          </a:p>
        </p:txBody>
      </p:sp>
    </p:spTree>
    <p:extLst>
      <p:ext uri="{BB962C8B-B14F-4D97-AF65-F5344CB8AC3E}">
        <p14:creationId xmlns:p14="http://schemas.microsoft.com/office/powerpoint/2010/main" val="13225596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a:t>Mål för att styra  modellen med flera producenter </a:t>
            </a:r>
            <a:endParaRPr lang="sv-FI"/>
          </a:p>
        </p:txBody>
      </p:sp>
      <p:sp>
        <p:nvSpPr>
          <p:cNvPr id="3" name="Platshållare för innehåll 2"/>
          <p:cNvSpPr>
            <a:spLocks noGrp="1"/>
          </p:cNvSpPr>
          <p:nvPr>
            <p:ph sz="half" idx="1"/>
          </p:nvPr>
        </p:nvSpPr>
        <p:spPr/>
        <p:txBody>
          <a:bodyPr>
            <a:normAutofit fontScale="70000" lnSpcReduction="20000"/>
          </a:bodyPr>
          <a:lstStyle/>
          <a:p>
            <a:r>
              <a:rPr lang="sv-SE"/>
              <a:t>En verksamhetsmodell för att planera strategiska servicehelheter har definierats och tagits i bruk</a:t>
            </a:r>
          </a:p>
          <a:p>
            <a:r>
              <a:rPr lang="sv-SE"/>
              <a:t>En systematisk produktionssättsanalys används i alla serviceformer</a:t>
            </a:r>
          </a:p>
          <a:p>
            <a:r>
              <a:rPr lang="sv-SE"/>
              <a:t>Upphandlingar förbereds på ett förutseende sätt och genomförs effektivt</a:t>
            </a:r>
          </a:p>
          <a:p>
            <a:r>
              <a:rPr lang="sv-SE"/>
              <a:t>Helheter och metoder för  kontroll har tydliggjorts </a:t>
            </a:r>
          </a:p>
          <a:p>
            <a:r>
              <a:rPr lang="sv-SE"/>
              <a:t>Heltäckande metoder för avtalsstyrning och verksamhetsmodeller är </a:t>
            </a:r>
            <a:r>
              <a:rPr lang="sv-SE" err="1"/>
              <a:t>ibruk</a:t>
            </a:r>
            <a:endParaRPr lang="sv-SE"/>
          </a:p>
          <a:p>
            <a:r>
              <a:rPr lang="sv-SE"/>
              <a:t>En plan för modellen med flera producenter finns som uppdateras </a:t>
            </a:r>
          </a:p>
          <a:p>
            <a:r>
              <a:rPr lang="sv-SE"/>
              <a:t>Välfärdsområdet har en stark roll i att bygga regionala marknader och nätverk och att utveckla serviceinnovationer</a:t>
            </a:r>
          </a:p>
          <a:p>
            <a:endParaRPr lang="sv-FI"/>
          </a:p>
        </p:txBody>
      </p:sp>
      <p:sp>
        <p:nvSpPr>
          <p:cNvPr id="4" name="Platshållare för innehåll 3"/>
          <p:cNvSpPr>
            <a:spLocks noGrp="1"/>
          </p:cNvSpPr>
          <p:nvPr>
            <p:ph sz="half" idx="10"/>
          </p:nvPr>
        </p:nvSpPr>
        <p:spPr/>
        <p:txBody>
          <a:bodyPr>
            <a:normAutofit fontScale="70000" lnSpcReduction="20000"/>
          </a:bodyPr>
          <a:lstStyle/>
          <a:p>
            <a:r>
              <a:rPr lang="fi-FI"/>
              <a:t>Toimintamalli strategisten palvelukokonaisuuksien suunnitteluun on määritetty ja käytössä </a:t>
            </a:r>
          </a:p>
          <a:p>
            <a:r>
              <a:rPr lang="fi-FI"/>
              <a:t>Systemaattinen </a:t>
            </a:r>
            <a:r>
              <a:rPr lang="fi-FI" err="1"/>
              <a:t>tuotantotapaanalyysi</a:t>
            </a:r>
            <a:r>
              <a:rPr lang="fi-FI"/>
              <a:t> on käytössä kaikissa palveluissa</a:t>
            </a:r>
          </a:p>
          <a:p>
            <a:r>
              <a:rPr lang="fi-FI"/>
              <a:t>Hankintojen valmistelu on ennakoivaa ja toteutus tehokasta </a:t>
            </a:r>
          </a:p>
          <a:p>
            <a:r>
              <a:rPr lang="fi-FI"/>
              <a:t>Valvontakokonaisuus ja valvontamenetelmät on selkiytetty </a:t>
            </a:r>
          </a:p>
          <a:p>
            <a:r>
              <a:rPr lang="fi-FI"/>
              <a:t>Kattavat sopimusohjauksen välineet ja toimintamallit ovat käytössä</a:t>
            </a:r>
          </a:p>
          <a:p>
            <a:r>
              <a:rPr lang="fi-FI"/>
              <a:t>Hyvinvointialueella on vahva rooli alueellisten markkinoiden ja verkostojen rakentamisessa sekä palveluinnovaatioiden kehittämisessä</a:t>
            </a:r>
            <a:endParaRPr lang="sv-FI"/>
          </a:p>
        </p:txBody>
      </p:sp>
      <p:sp>
        <p:nvSpPr>
          <p:cNvPr id="5" name="Platshållare för text 4"/>
          <p:cNvSpPr>
            <a:spLocks noGrp="1"/>
          </p:cNvSpPr>
          <p:nvPr>
            <p:ph type="body" idx="11"/>
          </p:nvPr>
        </p:nvSpPr>
        <p:spPr/>
        <p:txBody>
          <a:bodyPr/>
          <a:lstStyle/>
          <a:p>
            <a:r>
              <a:rPr lang="sv-SE" err="1"/>
              <a:t>Tavoitteet</a:t>
            </a:r>
            <a:r>
              <a:rPr lang="sv-SE"/>
              <a:t> </a:t>
            </a:r>
            <a:r>
              <a:rPr lang="sv-SE" err="1"/>
              <a:t>monituottajuuden</a:t>
            </a:r>
            <a:r>
              <a:rPr lang="sv-SE"/>
              <a:t> </a:t>
            </a:r>
            <a:r>
              <a:rPr lang="sv-SE" err="1"/>
              <a:t>haltuun</a:t>
            </a:r>
            <a:r>
              <a:rPr lang="sv-SE"/>
              <a:t> </a:t>
            </a:r>
            <a:r>
              <a:rPr lang="sv-SE" err="1"/>
              <a:t>ottamiselle</a:t>
            </a:r>
            <a:endParaRPr lang="sv-FI"/>
          </a:p>
        </p:txBody>
      </p:sp>
    </p:spTree>
    <p:extLst>
      <p:ext uri="{BB962C8B-B14F-4D97-AF65-F5344CB8AC3E}">
        <p14:creationId xmlns:p14="http://schemas.microsoft.com/office/powerpoint/2010/main" val="324210427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96143" y="395370"/>
            <a:ext cx="4491680" cy="699325"/>
          </a:xfrm>
        </p:spPr>
        <p:txBody>
          <a:bodyPr>
            <a:normAutofit/>
          </a:bodyPr>
          <a:lstStyle/>
          <a:p>
            <a:r>
              <a:rPr lang="sv-SE" sz="2000"/>
              <a:t>Mål och mätare</a:t>
            </a:r>
            <a:endParaRPr lang="sv-FI" sz="2400">
              <a:solidFill>
                <a:schemeClr val="accent6"/>
              </a:solidFill>
            </a:endParaRPr>
          </a:p>
        </p:txBody>
      </p:sp>
      <p:sp>
        <p:nvSpPr>
          <p:cNvPr id="3" name="Platshållare för innehåll 2"/>
          <p:cNvSpPr>
            <a:spLocks noGrp="1"/>
          </p:cNvSpPr>
          <p:nvPr>
            <p:ph sz="half" idx="1"/>
          </p:nvPr>
        </p:nvSpPr>
        <p:spPr>
          <a:xfrm>
            <a:off x="1196143" y="1094695"/>
            <a:ext cx="3328209" cy="1740218"/>
          </a:xfrm>
        </p:spPr>
        <p:txBody>
          <a:bodyPr>
            <a:noAutofit/>
          </a:bodyPr>
          <a:lstStyle/>
          <a:p>
            <a:pPr marL="285750" indent="-285750"/>
            <a:r>
              <a:rPr lang="sv-SE" sz="1400"/>
              <a:t>Främja självbestämmande, valfrihet inom pendlingsområdena och komplettera egen produktion med servicesedel </a:t>
            </a:r>
          </a:p>
          <a:p>
            <a:pPr marL="285750" indent="-285750"/>
            <a:r>
              <a:rPr lang="sv-SE" sz="1400"/>
              <a:t>Främja självbestämmande och val av hälsostation inom primära hälsovården  </a:t>
            </a:r>
          </a:p>
          <a:p>
            <a:pPr marL="285750" indent="-285750"/>
            <a:r>
              <a:rPr lang="sv-SE" sz="1400"/>
              <a:t>Egen specialsjukvård används av österbottningarna i högre grad än andra områdens </a:t>
            </a:r>
          </a:p>
        </p:txBody>
      </p:sp>
      <p:graphicFrame>
        <p:nvGraphicFramePr>
          <p:cNvPr id="6" name="Platshållare för innehåll 3"/>
          <p:cNvGraphicFramePr>
            <a:graphicFrameLocks/>
          </p:cNvGraphicFramePr>
          <p:nvPr/>
        </p:nvGraphicFramePr>
        <p:xfrm>
          <a:off x="4652238" y="542925"/>
          <a:ext cx="7406412" cy="6050280"/>
        </p:xfrm>
        <a:graphic>
          <a:graphicData uri="http://schemas.openxmlformats.org/drawingml/2006/table">
            <a:tbl>
              <a:tblPr>
                <a:tableStyleId>{5C22544A-7EE6-4342-B048-85BDC9FD1C3A}</a:tableStyleId>
              </a:tblPr>
              <a:tblGrid>
                <a:gridCol w="3660686">
                  <a:extLst>
                    <a:ext uri="{9D8B030D-6E8A-4147-A177-3AD203B41FA5}">
                      <a16:colId xmlns:a16="http://schemas.microsoft.com/office/drawing/2014/main" val="3614486214"/>
                    </a:ext>
                  </a:extLst>
                </a:gridCol>
                <a:gridCol w="557049">
                  <a:extLst>
                    <a:ext uri="{9D8B030D-6E8A-4147-A177-3AD203B41FA5}">
                      <a16:colId xmlns:a16="http://schemas.microsoft.com/office/drawing/2014/main" val="4272321902"/>
                    </a:ext>
                  </a:extLst>
                </a:gridCol>
                <a:gridCol w="557049">
                  <a:extLst>
                    <a:ext uri="{9D8B030D-6E8A-4147-A177-3AD203B41FA5}">
                      <a16:colId xmlns:a16="http://schemas.microsoft.com/office/drawing/2014/main" val="806691705"/>
                    </a:ext>
                  </a:extLst>
                </a:gridCol>
                <a:gridCol w="873932">
                  <a:extLst>
                    <a:ext uri="{9D8B030D-6E8A-4147-A177-3AD203B41FA5}">
                      <a16:colId xmlns:a16="http://schemas.microsoft.com/office/drawing/2014/main" val="1871380218"/>
                    </a:ext>
                  </a:extLst>
                </a:gridCol>
                <a:gridCol w="582920">
                  <a:extLst>
                    <a:ext uri="{9D8B030D-6E8A-4147-A177-3AD203B41FA5}">
                      <a16:colId xmlns:a16="http://schemas.microsoft.com/office/drawing/2014/main" val="2783369905"/>
                    </a:ext>
                  </a:extLst>
                </a:gridCol>
                <a:gridCol w="503475">
                  <a:extLst>
                    <a:ext uri="{9D8B030D-6E8A-4147-A177-3AD203B41FA5}">
                      <a16:colId xmlns:a16="http://schemas.microsoft.com/office/drawing/2014/main" val="1301437475"/>
                    </a:ext>
                  </a:extLst>
                </a:gridCol>
                <a:gridCol w="671301">
                  <a:extLst>
                    <a:ext uri="{9D8B030D-6E8A-4147-A177-3AD203B41FA5}">
                      <a16:colId xmlns:a16="http://schemas.microsoft.com/office/drawing/2014/main" val="217206902"/>
                    </a:ext>
                  </a:extLst>
                </a:gridCol>
              </a:tblGrid>
              <a:tr h="298693">
                <a:tc>
                  <a:txBody>
                    <a:bodyPr/>
                    <a:lstStyle/>
                    <a:p>
                      <a:pPr algn="l" fontAlgn="b"/>
                      <a:r>
                        <a:rPr lang="sv-FI" sz="1400" b="1" u="none" strike="noStrike">
                          <a:effectLst/>
                        </a:rPr>
                        <a:t>Indikatorer</a:t>
                      </a:r>
                      <a:r>
                        <a:rPr lang="sv-FI" sz="1400" b="1" u="none" strike="noStrike" baseline="0">
                          <a:effectLst/>
                        </a:rPr>
                        <a:t> för modellen med flera producenter  </a:t>
                      </a:r>
                    </a:p>
                    <a:p>
                      <a:pPr algn="l" fontAlgn="b"/>
                      <a:r>
                        <a:rPr lang="sv-FI" sz="1400" b="1" u="none" strike="noStrike" err="1">
                          <a:solidFill>
                            <a:schemeClr val="accent6"/>
                          </a:solidFill>
                          <a:effectLst/>
                        </a:rPr>
                        <a:t>Monituottajuuden</a:t>
                      </a:r>
                      <a:r>
                        <a:rPr lang="sv-FI" sz="1400" b="1" u="none" strike="noStrike">
                          <a:solidFill>
                            <a:schemeClr val="accent6"/>
                          </a:solidFill>
                          <a:effectLst/>
                        </a:rPr>
                        <a:t> </a:t>
                      </a:r>
                      <a:r>
                        <a:rPr lang="sv-FI" sz="1400" b="1" u="none" strike="noStrike" baseline="0" err="1">
                          <a:solidFill>
                            <a:schemeClr val="accent6"/>
                          </a:solidFill>
                          <a:effectLst/>
                        </a:rPr>
                        <a:t>indikaattorit</a:t>
                      </a:r>
                      <a:r>
                        <a:rPr lang="sv-FI" sz="1400" b="1" u="none" strike="noStrike">
                          <a:solidFill>
                            <a:schemeClr val="accent6"/>
                          </a:solidFill>
                          <a:effectLst/>
                        </a:rPr>
                        <a:t> </a:t>
                      </a:r>
                      <a:endParaRPr lang="sv-FI" sz="1400" b="1" i="0" u="none" strike="noStrike">
                        <a:solidFill>
                          <a:schemeClr val="accent6"/>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200" b="1" i="0" u="none" strike="noStrike">
                          <a:solidFill>
                            <a:srgbClr val="000000"/>
                          </a:solidFill>
                          <a:effectLst/>
                          <a:latin typeface="Calibri" panose="020F0502020204030204" pitchFamily="34" charset="0"/>
                        </a:rPr>
                        <a:t>Mål </a:t>
                      </a:r>
                    </a:p>
                    <a:p>
                      <a:pPr algn="l" fontAlgn="b"/>
                      <a:r>
                        <a:rPr lang="sv-SE" sz="1200" b="1" i="0" u="none" strike="noStrike">
                          <a:solidFill>
                            <a:srgbClr val="000000"/>
                          </a:solidFill>
                          <a:effectLst/>
                          <a:latin typeface="Calibri" panose="020F0502020204030204" pitchFamily="34" charset="0"/>
                        </a:rPr>
                        <a:t>2025 </a:t>
                      </a:r>
                    </a:p>
                    <a:p>
                      <a:pPr algn="l" fontAlgn="b"/>
                      <a:r>
                        <a:rPr lang="sv-SE" sz="1200" b="1" i="0" u="none" strike="noStrike" err="1">
                          <a:solidFill>
                            <a:srgbClr val="000000"/>
                          </a:solidFill>
                          <a:effectLst/>
                          <a:latin typeface="Calibri" panose="020F0502020204030204" pitchFamily="34" charset="0"/>
                        </a:rPr>
                        <a:t>Tavoite</a:t>
                      </a:r>
                      <a:endParaRPr lang="sv-FI" sz="1200" b="1"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200" b="1" i="0" u="none" strike="noStrike">
                          <a:solidFill>
                            <a:srgbClr val="000000"/>
                          </a:solidFill>
                          <a:effectLst/>
                          <a:latin typeface="Calibri" panose="020F0502020204030204" pitchFamily="34" charset="0"/>
                        </a:rPr>
                        <a:t>Hela landet</a:t>
                      </a:r>
                      <a:r>
                        <a:rPr lang="sv-SE" sz="1200" b="1" i="0" u="none" strike="noStrike" baseline="0">
                          <a:solidFill>
                            <a:srgbClr val="000000"/>
                          </a:solidFill>
                          <a:effectLst/>
                          <a:latin typeface="Calibri" panose="020F0502020204030204" pitchFamily="34" charset="0"/>
                        </a:rPr>
                        <a:t> 2020</a:t>
                      </a:r>
                    </a:p>
                    <a:p>
                      <a:pPr algn="l" fontAlgn="b"/>
                      <a:r>
                        <a:rPr lang="sv-SE" sz="1200" b="1" i="0" u="none" strike="noStrike" baseline="0" err="1">
                          <a:solidFill>
                            <a:srgbClr val="000000"/>
                          </a:solidFill>
                          <a:effectLst/>
                          <a:latin typeface="Calibri" panose="020F0502020204030204" pitchFamily="34" charset="0"/>
                        </a:rPr>
                        <a:t>Koko</a:t>
                      </a:r>
                      <a:r>
                        <a:rPr lang="sv-SE" sz="1200" b="1" i="0" u="none" strike="noStrike" baseline="0">
                          <a:solidFill>
                            <a:srgbClr val="000000"/>
                          </a:solidFill>
                          <a:effectLst/>
                          <a:latin typeface="Calibri" panose="020F0502020204030204" pitchFamily="34" charset="0"/>
                        </a:rPr>
                        <a:t> </a:t>
                      </a:r>
                      <a:r>
                        <a:rPr lang="sv-SE" sz="1200" b="1" i="0" u="none" strike="noStrike" baseline="0" err="1">
                          <a:solidFill>
                            <a:srgbClr val="000000"/>
                          </a:solidFill>
                          <a:effectLst/>
                          <a:latin typeface="Calibri" panose="020F0502020204030204" pitchFamily="34" charset="0"/>
                        </a:rPr>
                        <a:t>maa</a:t>
                      </a:r>
                      <a:endParaRPr lang="sv-FI" sz="1200" b="1"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SE" sz="1200" b="1" i="0" u="none" strike="noStrike">
                          <a:solidFill>
                            <a:srgbClr val="000000"/>
                          </a:solidFill>
                          <a:effectLst/>
                          <a:latin typeface="Calibri" panose="020F0502020204030204" pitchFamily="34" charset="0"/>
                        </a:rPr>
                        <a:t>Österbottens</a:t>
                      </a:r>
                      <a:r>
                        <a:rPr lang="sv-SE" sz="1200" b="1" i="0" u="none" strike="noStrike" baseline="0">
                          <a:solidFill>
                            <a:srgbClr val="000000"/>
                          </a:solidFill>
                          <a:effectLst/>
                          <a:latin typeface="Calibri" panose="020F0502020204030204" pitchFamily="34" charset="0"/>
                        </a:rPr>
                        <a:t> </a:t>
                      </a:r>
                      <a:r>
                        <a:rPr lang="sv-SE" sz="1200" b="1" i="0" u="none" strike="noStrike" baseline="0" err="1">
                          <a:solidFill>
                            <a:srgbClr val="000000"/>
                          </a:solidFill>
                          <a:effectLst/>
                          <a:latin typeface="Calibri" panose="020F0502020204030204" pitchFamily="34" charset="0"/>
                        </a:rPr>
                        <a:t>vfo</a:t>
                      </a:r>
                      <a:endParaRPr lang="sv-FI" sz="1200" b="1" i="0" u="none" strike="noStrike">
                        <a:solidFill>
                          <a:srgbClr val="000000"/>
                        </a:solidFill>
                        <a:effectLst/>
                        <a:latin typeface="Calibri" panose="020F0502020204030204" pitchFamily="34" charset="0"/>
                      </a:endParaRPr>
                    </a:p>
                    <a:p>
                      <a:pPr algn="l" fontAlgn="b"/>
                      <a:r>
                        <a:rPr lang="sv-FI" sz="1200" b="1" i="0" u="none" strike="noStrike" err="1">
                          <a:solidFill>
                            <a:srgbClr val="000000"/>
                          </a:solidFill>
                          <a:effectLst/>
                          <a:latin typeface="Calibri" panose="020F0502020204030204" pitchFamily="34" charset="0"/>
                        </a:rPr>
                        <a:t>Pohjanmaan</a:t>
                      </a:r>
                      <a:r>
                        <a:rPr lang="sv-FI" sz="1200" b="1" i="0" u="none" strike="noStrike">
                          <a:solidFill>
                            <a:srgbClr val="000000"/>
                          </a:solidFill>
                          <a:effectLst/>
                          <a:latin typeface="Calibri" panose="020F0502020204030204" pitchFamily="34" charset="0"/>
                        </a:rPr>
                        <a:t> </a:t>
                      </a:r>
                      <a:r>
                        <a:rPr lang="sv-FI" sz="1200" b="1" i="0" u="none" strike="noStrike" err="1">
                          <a:solidFill>
                            <a:srgbClr val="000000"/>
                          </a:solidFill>
                          <a:effectLst/>
                          <a:latin typeface="Calibri" panose="020F0502020204030204" pitchFamily="34" charset="0"/>
                        </a:rPr>
                        <a:t>hya</a:t>
                      </a:r>
                      <a:endParaRPr lang="sv-FI" sz="1200" b="1"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FI" sz="1200" b="1" i="0" u="none" strike="noStrike">
                          <a:solidFill>
                            <a:srgbClr val="000000"/>
                          </a:solidFill>
                          <a:effectLst/>
                          <a:latin typeface="Calibri" panose="020F0502020204030204" pitchFamily="34" charset="0"/>
                        </a:rPr>
                        <a:t>Percentil 30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FI" sz="1200" b="1" i="0" u="none" strike="noStrike">
                          <a:solidFill>
                            <a:srgbClr val="000000"/>
                          </a:solidFill>
                          <a:effectLst/>
                          <a:latin typeface="Calibri" panose="020F0502020204030204" pitchFamily="34" charset="0"/>
                        </a:rPr>
                        <a:t>Median</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sv-FI" sz="1200" b="1" i="0" u="none" strike="noStrike">
                          <a:solidFill>
                            <a:srgbClr val="000000"/>
                          </a:solidFill>
                          <a:effectLst/>
                          <a:latin typeface="Calibri" panose="020F0502020204030204" pitchFamily="34" charset="0"/>
                        </a:rPr>
                        <a:t>Percentil 70</a:t>
                      </a: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58895274"/>
                  </a:ext>
                </a:extLst>
              </a:tr>
              <a:tr h="525780">
                <a:tc>
                  <a:txBody>
                    <a:bodyPr/>
                    <a:lstStyle/>
                    <a:p>
                      <a:pPr algn="l" fontAlgn="b"/>
                      <a:r>
                        <a:rPr lang="sv-SE" sz="1200" b="0" i="0" u="none" strike="noStrike">
                          <a:solidFill>
                            <a:schemeClr val="tx1"/>
                          </a:solidFill>
                          <a:effectLst/>
                          <a:latin typeface="+mn-lt"/>
                        </a:rPr>
                        <a:t>Köptjänster i förhållande till helheten </a:t>
                      </a:r>
                      <a:endParaRPr lang="sv-SE" sz="1200" b="0" i="0" u="none" strike="noStrike" baseline="0">
                        <a:solidFill>
                          <a:srgbClr val="000000"/>
                        </a:solidFill>
                        <a:effectLst/>
                        <a:latin typeface="+mn-lt"/>
                      </a:endParaRPr>
                    </a:p>
                    <a:p>
                      <a:pPr algn="l" fontAlgn="b"/>
                      <a:r>
                        <a:rPr lang="sv-SE" sz="1200" b="0" i="0" u="none" strike="noStrike" baseline="0" err="1">
                          <a:solidFill>
                            <a:schemeClr val="accent6"/>
                          </a:solidFill>
                          <a:effectLst/>
                          <a:latin typeface="+mn-lt"/>
                        </a:rPr>
                        <a:t>Hankitut</a:t>
                      </a:r>
                      <a:r>
                        <a:rPr lang="sv-SE" sz="1200" b="0" i="0" u="none" strike="noStrike" baseline="0">
                          <a:solidFill>
                            <a:schemeClr val="accent6"/>
                          </a:solidFill>
                          <a:effectLst/>
                          <a:latin typeface="+mn-lt"/>
                        </a:rPr>
                        <a:t> </a:t>
                      </a:r>
                      <a:r>
                        <a:rPr lang="sv-SE" sz="1200" b="0" i="0" u="none" strike="noStrike" baseline="0" err="1">
                          <a:solidFill>
                            <a:schemeClr val="accent6"/>
                          </a:solidFill>
                          <a:effectLst/>
                          <a:latin typeface="+mn-lt"/>
                        </a:rPr>
                        <a:t>palvelut</a:t>
                      </a:r>
                      <a:r>
                        <a:rPr lang="sv-SE" sz="1200" b="0" i="0" u="none" strike="noStrike" baseline="0">
                          <a:solidFill>
                            <a:schemeClr val="accent6"/>
                          </a:solidFill>
                          <a:effectLst/>
                          <a:latin typeface="+mn-lt"/>
                        </a:rPr>
                        <a:t> </a:t>
                      </a:r>
                      <a:r>
                        <a:rPr lang="sv-SE" sz="1200" b="0" i="0" u="none" strike="noStrike" baseline="0" err="1">
                          <a:solidFill>
                            <a:schemeClr val="accent6"/>
                          </a:solidFill>
                          <a:effectLst/>
                          <a:latin typeface="+mn-lt"/>
                        </a:rPr>
                        <a:t>verrattuna</a:t>
                      </a:r>
                      <a:r>
                        <a:rPr lang="sv-SE" sz="1200" b="0" i="0" u="none" strike="noStrike" baseline="0">
                          <a:solidFill>
                            <a:schemeClr val="accent6"/>
                          </a:solidFill>
                          <a:effectLst/>
                          <a:latin typeface="+mn-lt"/>
                        </a:rPr>
                        <a:t> </a:t>
                      </a:r>
                      <a:r>
                        <a:rPr lang="sv-SE" sz="1200" b="0" i="0" u="none" strike="noStrike" baseline="0" err="1">
                          <a:solidFill>
                            <a:schemeClr val="accent6"/>
                          </a:solidFill>
                          <a:effectLst/>
                          <a:latin typeface="+mn-lt"/>
                        </a:rPr>
                        <a:t>kokonaisuuteen</a:t>
                      </a:r>
                      <a:endParaRPr lang="sv-FI" sz="12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sv-SE" sz="1400"/>
                        <a:t>35 %</a:t>
                      </a:r>
                      <a:endParaRPr lang="sv-FI" sz="1400"/>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endParaRPr lang="sv-FI" sz="14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sv-SE" sz="1400" b="0" i="0" u="none" strike="noStrike">
                          <a:solidFill>
                            <a:srgbClr val="000000"/>
                          </a:solidFill>
                          <a:effectLst/>
                          <a:latin typeface="Calibri" panose="020F0502020204030204" pitchFamily="34" charset="0"/>
                        </a:rPr>
                        <a:t>35 % </a:t>
                      </a:r>
                      <a:endParaRPr lang="sv-FI" sz="14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endParaRPr lang="sv-FI" sz="14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endParaRPr lang="sv-FI" sz="14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endParaRPr lang="sv-FI" sz="14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62031172"/>
                  </a:ext>
                </a:extLst>
              </a:tr>
              <a:tr h="828675">
                <a:tc>
                  <a:txBody>
                    <a:bodyPr/>
                    <a:lstStyle/>
                    <a:p>
                      <a:pPr algn="l" fontAlgn="b"/>
                      <a:r>
                        <a:rPr lang="sv-FI" sz="1200" u="none" strike="noStrike">
                          <a:effectLst/>
                        </a:rPr>
                        <a:t>Har använt servicesedel för att skaffa hälsotjänster, andel av dem som använt (%) (år 2020) </a:t>
                      </a:r>
                    </a:p>
                    <a:p>
                      <a:pPr algn="l" fontAlgn="b"/>
                      <a:r>
                        <a:rPr lang="fi-FI" sz="1200">
                          <a:solidFill>
                            <a:schemeClr val="accent6"/>
                          </a:solidFill>
                        </a:rPr>
                        <a:t>Käyttänyt palveluseteliä terveyspalvelujen hankkimiseen, osuus käyttäneistä (%) (v. 2020) </a:t>
                      </a:r>
                    </a:p>
                    <a:p>
                      <a:pPr algn="l" fontAlgn="b"/>
                      <a:endParaRPr lang="sv-FI" sz="12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sv-SE" sz="1400"/>
                        <a:t>”1,7”</a:t>
                      </a:r>
                      <a:endParaRPr lang="sv-FI" sz="1400"/>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sv-SE" sz="1400" b="0" i="0" u="none" strike="noStrike">
                          <a:solidFill>
                            <a:srgbClr val="000000"/>
                          </a:solidFill>
                          <a:effectLst/>
                          <a:latin typeface="Calibri" panose="020F0502020204030204" pitchFamily="34" charset="0"/>
                        </a:rPr>
                        <a:t>3,70</a:t>
                      </a:r>
                      <a:endParaRPr lang="sv-FI" sz="14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sv-SE" sz="1400" b="0" i="0" u="none" strike="noStrike">
                          <a:solidFill>
                            <a:srgbClr val="000000"/>
                          </a:solidFill>
                          <a:effectLst/>
                          <a:latin typeface="Calibri" panose="020F0502020204030204" pitchFamily="34" charset="0"/>
                        </a:rPr>
                        <a:t>1,30</a:t>
                      </a:r>
                      <a:endParaRPr lang="sv-FI" sz="14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sv-SE" sz="1400" b="0" i="0" u="none" strike="noStrike">
                          <a:solidFill>
                            <a:srgbClr val="000000"/>
                          </a:solidFill>
                          <a:effectLst/>
                          <a:latin typeface="Calibri" panose="020F0502020204030204" pitchFamily="34" charset="0"/>
                        </a:rPr>
                        <a:t>1,23</a:t>
                      </a:r>
                      <a:endParaRPr lang="sv-FI" sz="14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sv-SE" sz="1400" b="0" i="0" u="none" strike="noStrike">
                          <a:solidFill>
                            <a:srgbClr val="000000"/>
                          </a:solidFill>
                          <a:effectLst/>
                          <a:latin typeface="Calibri" panose="020F0502020204030204" pitchFamily="34" charset="0"/>
                        </a:rPr>
                        <a:t>1,70</a:t>
                      </a:r>
                      <a:endParaRPr lang="sv-FI" sz="14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sv-SE" sz="1400" b="0" i="0" u="none" strike="noStrike">
                          <a:solidFill>
                            <a:srgbClr val="000000"/>
                          </a:solidFill>
                          <a:effectLst/>
                          <a:latin typeface="Calibri" panose="020F0502020204030204" pitchFamily="34" charset="0"/>
                        </a:rPr>
                        <a:t>2,82</a:t>
                      </a:r>
                      <a:endParaRPr lang="sv-FI" sz="14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3211023"/>
                  </a:ext>
                </a:extLst>
              </a:tr>
              <a:tr h="883887">
                <a:tc>
                  <a:txBody>
                    <a:bodyPr/>
                    <a:lstStyle/>
                    <a:p>
                      <a:pPr algn="l" fontAlgn="b"/>
                      <a:r>
                        <a:rPr lang="sv-FI" sz="1200" u="none" strike="noStrike">
                          <a:effectLst/>
                        </a:rPr>
                        <a:t>Klienters val av hälsostation inom den primära hälsovården, nya klienter / 10 000 invånare (år 2020) </a:t>
                      </a:r>
                    </a:p>
                    <a:p>
                      <a:pPr algn="l" fontAlgn="b"/>
                      <a:r>
                        <a:rPr lang="fi-FI" sz="1200">
                          <a:solidFill>
                            <a:schemeClr val="accent6"/>
                          </a:solidFill>
                        </a:rPr>
                        <a:t>Perusterveydenhuollon asiakkaiden terveysasemavalinnat, uudeksi asiakkaaksi tulleet / 10 000 asukasta (v. 2020) </a:t>
                      </a:r>
                    </a:p>
                    <a:p>
                      <a:pPr algn="l" fontAlgn="b"/>
                      <a:endParaRPr lang="sv-FI" sz="12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sv-SE" sz="1400"/>
                        <a:t>”19,00”</a:t>
                      </a:r>
                      <a:endParaRPr lang="sv-FI" sz="1400"/>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sv-SE" sz="1400" b="0" i="0" u="none" strike="noStrike">
                          <a:solidFill>
                            <a:srgbClr val="000000"/>
                          </a:solidFill>
                          <a:effectLst/>
                          <a:latin typeface="Calibri" panose="020F0502020204030204" pitchFamily="34" charset="0"/>
                        </a:rPr>
                        <a:t>20,70</a:t>
                      </a:r>
                      <a:endParaRPr lang="sv-FI" sz="14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sv-SE" sz="1400" b="0" i="0" u="none" strike="noStrike">
                          <a:solidFill>
                            <a:srgbClr val="000000"/>
                          </a:solidFill>
                          <a:effectLst/>
                          <a:latin typeface="Calibri" panose="020F0502020204030204" pitchFamily="34" charset="0"/>
                        </a:rPr>
                        <a:t>18,40</a:t>
                      </a:r>
                      <a:endParaRPr lang="sv-FI" sz="14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sv-SE" sz="1400" b="0" i="0" u="none" strike="noStrike">
                          <a:solidFill>
                            <a:srgbClr val="000000"/>
                          </a:solidFill>
                          <a:effectLst/>
                          <a:latin typeface="Calibri" panose="020F0502020204030204" pitchFamily="34" charset="0"/>
                        </a:rPr>
                        <a:t>3,36</a:t>
                      </a:r>
                      <a:endParaRPr lang="sv-FI" sz="14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sv-SE" sz="1400" b="0" i="0" u="none" strike="noStrike">
                          <a:solidFill>
                            <a:srgbClr val="000000"/>
                          </a:solidFill>
                          <a:effectLst/>
                          <a:latin typeface="Calibri" panose="020F0502020204030204" pitchFamily="34" charset="0"/>
                        </a:rPr>
                        <a:t>7,30</a:t>
                      </a:r>
                      <a:endParaRPr lang="sv-FI" sz="14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sv-SE" sz="1400" b="0" i="0" u="none" strike="noStrike">
                          <a:solidFill>
                            <a:srgbClr val="000000"/>
                          </a:solidFill>
                          <a:effectLst/>
                          <a:latin typeface="Calibri" panose="020F0502020204030204" pitchFamily="34" charset="0"/>
                        </a:rPr>
                        <a:t>18,68</a:t>
                      </a:r>
                      <a:endParaRPr lang="sv-FI" sz="14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85258881"/>
                  </a:ext>
                </a:extLst>
              </a:tr>
              <a:tr h="883887">
                <a:tc>
                  <a:txBody>
                    <a:bodyPr/>
                    <a:lstStyle/>
                    <a:p>
                      <a:pPr algn="l" fontAlgn="b"/>
                      <a:r>
                        <a:rPr lang="sv-FI" sz="1200" u="none" strike="noStrike">
                          <a:effectLst/>
                        </a:rPr>
                        <a:t>Antalet personer som bor i ett sjukvårdsdistrikt och som har fått vård inom ett annat sjukvårdsdistrikt, % av patienter inom den specialiserade sjukvården (år 2020)</a:t>
                      </a:r>
                    </a:p>
                    <a:p>
                      <a:pPr algn="l" fontAlgn="b"/>
                      <a:r>
                        <a:rPr lang="fi-FI" sz="1200">
                          <a:solidFill>
                            <a:schemeClr val="accent6"/>
                          </a:solidFill>
                        </a:rPr>
                        <a:t>Sairaanhoitopiirin alueella asuvat, joita hoidettu muun kuin asuinkunnan sairaanhoitopiirin alueella, % erikoissairaanhoidon asiakkaista (v. 2020) </a:t>
                      </a:r>
                      <a:endParaRPr lang="sv-FI" sz="1200">
                        <a:solidFill>
                          <a:schemeClr val="accent6"/>
                        </a:solidFill>
                      </a:endParaRPr>
                    </a:p>
                    <a:p>
                      <a:pPr algn="l" fontAlgn="b"/>
                      <a:endParaRPr lang="sv-FI" sz="12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sv-SE" sz="1400"/>
                        <a:t>”8,5”</a:t>
                      </a:r>
                      <a:endParaRPr lang="sv-FI" sz="1400"/>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sv-SE" sz="1400" b="0" i="0" u="none" strike="noStrike">
                          <a:solidFill>
                            <a:srgbClr val="000000"/>
                          </a:solidFill>
                          <a:effectLst/>
                          <a:latin typeface="Calibri" panose="020F0502020204030204" pitchFamily="34" charset="0"/>
                        </a:rPr>
                        <a:t>7,40</a:t>
                      </a:r>
                      <a:endParaRPr lang="sv-FI" sz="14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sv-SE" sz="1400" b="0" i="0" u="none" strike="noStrike">
                          <a:solidFill>
                            <a:srgbClr val="000000"/>
                          </a:solidFill>
                          <a:effectLst/>
                          <a:latin typeface="Calibri" panose="020F0502020204030204" pitchFamily="34" charset="0"/>
                        </a:rPr>
                        <a:t>11,70</a:t>
                      </a:r>
                      <a:endParaRPr lang="sv-FI" sz="14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sv-SE" sz="1400" b="0" i="0" u="none" strike="noStrike">
                          <a:solidFill>
                            <a:srgbClr val="000000"/>
                          </a:solidFill>
                          <a:effectLst/>
                          <a:latin typeface="Calibri" panose="020F0502020204030204" pitchFamily="34" charset="0"/>
                        </a:rPr>
                        <a:t>6,15</a:t>
                      </a:r>
                      <a:endParaRPr lang="sv-FI" sz="14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sv-SE" sz="1400" b="0" i="0" u="none" strike="noStrike">
                          <a:solidFill>
                            <a:srgbClr val="000000"/>
                          </a:solidFill>
                          <a:effectLst/>
                          <a:latin typeface="Calibri" panose="020F0502020204030204" pitchFamily="34" charset="0"/>
                        </a:rPr>
                        <a:t>8,45</a:t>
                      </a:r>
                      <a:endParaRPr lang="sv-FI" sz="14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sv-SE" sz="1400" b="0" i="0" u="none" strike="noStrike">
                          <a:solidFill>
                            <a:srgbClr val="000000"/>
                          </a:solidFill>
                          <a:effectLst/>
                          <a:latin typeface="Calibri" panose="020F0502020204030204" pitchFamily="34" charset="0"/>
                        </a:rPr>
                        <a:t>10,75</a:t>
                      </a:r>
                      <a:endParaRPr lang="sv-FI" sz="14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67283501"/>
                  </a:ext>
                </a:extLst>
              </a:tr>
              <a:tr h="737589">
                <a:tc>
                  <a:txBody>
                    <a:bodyPr/>
                    <a:lstStyle/>
                    <a:p>
                      <a:pPr algn="l" fontAlgn="b"/>
                      <a:r>
                        <a:rPr lang="sv-FI" sz="1200" u="none" strike="noStrike">
                          <a:effectLst/>
                        </a:rPr>
                        <a:t>Klienter som är bosatta inom ett annat sjukvårdsdistrikt, % av sjukvårdsdistriktets klienter (v. 20xx)</a:t>
                      </a:r>
                    </a:p>
                    <a:p>
                      <a:pPr algn="l" fontAlgn="b"/>
                      <a:r>
                        <a:rPr lang="fi-FI" sz="1200">
                          <a:solidFill>
                            <a:schemeClr val="accent6"/>
                          </a:solidFill>
                        </a:rPr>
                        <a:t>Toisen sairaanhoitopiirin alueella asuvat sairaanhoitopiirin asiakkaat, % sairaanhoitopiirin asiakkaista (v. 20xx)</a:t>
                      </a:r>
                      <a:endParaRPr lang="sv-FI" sz="1200" b="0" i="0" u="none" strike="noStrike">
                        <a:solidFill>
                          <a:schemeClr val="accent6"/>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a:r>
                        <a:rPr lang="sv-SE" sz="1400"/>
                        <a:t>”6,5”</a:t>
                      </a:r>
                      <a:endParaRPr lang="sv-FI" sz="1400"/>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sv-FI" sz="1400" u="none" strike="noStrike">
                          <a:effectLst/>
                        </a:rPr>
                        <a:t>7,4</a:t>
                      </a:r>
                      <a:endParaRPr lang="sv-FI" sz="14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sv-FI" sz="1400" u="none" strike="noStrike">
                          <a:effectLst/>
                        </a:rPr>
                        <a:t>5,4</a:t>
                      </a:r>
                      <a:endParaRPr lang="sv-FI" sz="14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sv-FI" sz="1400" u="none" strike="noStrike">
                          <a:effectLst/>
                        </a:rPr>
                        <a:t>5,9</a:t>
                      </a:r>
                      <a:endParaRPr lang="sv-FI" sz="14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sv-FI" sz="1400" u="none" strike="noStrike">
                          <a:effectLst/>
                        </a:rPr>
                        <a:t>6,2</a:t>
                      </a:r>
                      <a:endParaRPr lang="sv-FI" sz="14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sv-FI" sz="1400" u="none" strike="noStrike">
                          <a:effectLst/>
                        </a:rPr>
                        <a:t>7,5</a:t>
                      </a:r>
                      <a:endParaRPr lang="sv-FI" sz="1400" b="0" i="0" u="none" strike="noStrike">
                        <a:solidFill>
                          <a:srgbClr val="000000"/>
                        </a:solidFill>
                        <a:effectLst/>
                        <a:latin typeface="Calibri" panose="020F0502020204030204" pitchFamily="34" charset="0"/>
                      </a:endParaRPr>
                    </a:p>
                  </a:txBody>
                  <a:tcPr marL="7620" marR="7620" marT="762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7091432"/>
                  </a:ext>
                </a:extLst>
              </a:tr>
            </a:tbl>
          </a:graphicData>
        </a:graphic>
      </p:graphicFrame>
      <p:sp>
        <p:nvSpPr>
          <p:cNvPr id="5" name="Platshållare för innehåll 2"/>
          <p:cNvSpPr>
            <a:spLocks noGrp="1"/>
          </p:cNvSpPr>
          <p:nvPr>
            <p:ph sz="half" idx="1"/>
          </p:nvPr>
        </p:nvSpPr>
        <p:spPr>
          <a:xfrm>
            <a:off x="1181499" y="4123100"/>
            <a:ext cx="3328209" cy="4356871"/>
          </a:xfrm>
        </p:spPr>
        <p:txBody>
          <a:bodyPr>
            <a:normAutofit/>
          </a:bodyPr>
          <a:lstStyle/>
          <a:p>
            <a:pPr marL="285750" indent="-285750"/>
            <a:r>
              <a:rPr lang="sv-SE" sz="1400" err="1">
                <a:solidFill>
                  <a:schemeClr val="accent6"/>
                </a:solidFill>
              </a:rPr>
              <a:t>Edistää</a:t>
            </a:r>
            <a:r>
              <a:rPr lang="sv-SE" sz="1400">
                <a:solidFill>
                  <a:schemeClr val="accent6"/>
                </a:solidFill>
              </a:rPr>
              <a:t> </a:t>
            </a:r>
            <a:r>
              <a:rPr lang="sv-SE" sz="1400" err="1">
                <a:solidFill>
                  <a:schemeClr val="accent6"/>
                </a:solidFill>
              </a:rPr>
              <a:t>asiakkaan</a:t>
            </a:r>
            <a:r>
              <a:rPr lang="sv-SE" sz="1400">
                <a:solidFill>
                  <a:schemeClr val="accent6"/>
                </a:solidFill>
              </a:rPr>
              <a:t> </a:t>
            </a:r>
            <a:r>
              <a:rPr lang="sv-SE" sz="1400" err="1">
                <a:solidFill>
                  <a:schemeClr val="accent6"/>
                </a:solidFill>
              </a:rPr>
              <a:t>itsemääräämistä</a:t>
            </a:r>
            <a:r>
              <a:rPr lang="sv-SE" sz="1400">
                <a:solidFill>
                  <a:schemeClr val="accent6"/>
                </a:solidFill>
              </a:rPr>
              <a:t>, </a:t>
            </a:r>
            <a:r>
              <a:rPr lang="sv-SE" sz="1400" err="1">
                <a:solidFill>
                  <a:schemeClr val="accent6"/>
                </a:solidFill>
              </a:rPr>
              <a:t>valinnanvapaus</a:t>
            </a:r>
            <a:r>
              <a:rPr lang="sv-SE" sz="1400">
                <a:solidFill>
                  <a:schemeClr val="accent6"/>
                </a:solidFill>
              </a:rPr>
              <a:t> </a:t>
            </a:r>
            <a:r>
              <a:rPr lang="sv-SE" sz="1400" err="1">
                <a:solidFill>
                  <a:schemeClr val="accent6"/>
                </a:solidFill>
              </a:rPr>
              <a:t>pendelöintialueilla</a:t>
            </a:r>
            <a:r>
              <a:rPr lang="sv-SE" sz="1400">
                <a:solidFill>
                  <a:schemeClr val="accent6"/>
                </a:solidFill>
              </a:rPr>
              <a:t> ja </a:t>
            </a:r>
            <a:r>
              <a:rPr lang="sv-SE" sz="1400" err="1">
                <a:solidFill>
                  <a:schemeClr val="accent6"/>
                </a:solidFill>
              </a:rPr>
              <a:t>oman</a:t>
            </a:r>
            <a:r>
              <a:rPr lang="sv-SE" sz="1400">
                <a:solidFill>
                  <a:schemeClr val="accent6"/>
                </a:solidFill>
              </a:rPr>
              <a:t> </a:t>
            </a:r>
            <a:r>
              <a:rPr lang="sv-SE" sz="1400" err="1">
                <a:solidFill>
                  <a:schemeClr val="accent6"/>
                </a:solidFill>
              </a:rPr>
              <a:t>tuotannon</a:t>
            </a:r>
            <a:r>
              <a:rPr lang="sv-SE" sz="1400">
                <a:solidFill>
                  <a:schemeClr val="accent6"/>
                </a:solidFill>
              </a:rPr>
              <a:t> </a:t>
            </a:r>
            <a:r>
              <a:rPr lang="sv-SE" sz="1400" err="1">
                <a:solidFill>
                  <a:schemeClr val="accent6"/>
                </a:solidFill>
              </a:rPr>
              <a:t>täydentäminen</a:t>
            </a:r>
            <a:r>
              <a:rPr lang="sv-SE" sz="1400">
                <a:solidFill>
                  <a:schemeClr val="accent6"/>
                </a:solidFill>
              </a:rPr>
              <a:t> </a:t>
            </a:r>
            <a:r>
              <a:rPr lang="sv-SE" sz="1400" err="1">
                <a:solidFill>
                  <a:schemeClr val="accent6"/>
                </a:solidFill>
              </a:rPr>
              <a:t>palvelusetelillä</a:t>
            </a:r>
            <a:endParaRPr lang="sv-SE" sz="1400">
              <a:solidFill>
                <a:schemeClr val="accent6"/>
              </a:solidFill>
            </a:endParaRPr>
          </a:p>
          <a:p>
            <a:pPr marL="285750" indent="-285750"/>
            <a:r>
              <a:rPr lang="sv-SE" sz="1400" err="1">
                <a:solidFill>
                  <a:schemeClr val="accent6"/>
                </a:solidFill>
              </a:rPr>
              <a:t>Edistää</a:t>
            </a:r>
            <a:r>
              <a:rPr lang="sv-SE" sz="1400">
                <a:solidFill>
                  <a:schemeClr val="accent6"/>
                </a:solidFill>
              </a:rPr>
              <a:t> </a:t>
            </a:r>
            <a:r>
              <a:rPr lang="sv-SE" sz="1400" err="1">
                <a:solidFill>
                  <a:schemeClr val="accent6"/>
                </a:solidFill>
              </a:rPr>
              <a:t>itsemääräämistä</a:t>
            </a:r>
            <a:r>
              <a:rPr lang="sv-SE" sz="1400">
                <a:solidFill>
                  <a:schemeClr val="accent6"/>
                </a:solidFill>
              </a:rPr>
              <a:t> ja </a:t>
            </a:r>
            <a:r>
              <a:rPr lang="sv-SE" sz="1400" err="1">
                <a:solidFill>
                  <a:schemeClr val="accent6"/>
                </a:solidFill>
              </a:rPr>
              <a:t>asiakkaiden</a:t>
            </a:r>
            <a:r>
              <a:rPr lang="sv-SE" sz="1400">
                <a:solidFill>
                  <a:schemeClr val="accent6"/>
                </a:solidFill>
              </a:rPr>
              <a:t> </a:t>
            </a:r>
            <a:r>
              <a:rPr lang="sv-SE" sz="1400" err="1">
                <a:solidFill>
                  <a:schemeClr val="accent6"/>
                </a:solidFill>
              </a:rPr>
              <a:t>valinta</a:t>
            </a:r>
            <a:r>
              <a:rPr lang="sv-SE" sz="1400">
                <a:solidFill>
                  <a:schemeClr val="accent6"/>
                </a:solidFill>
              </a:rPr>
              <a:t> </a:t>
            </a:r>
            <a:r>
              <a:rPr lang="sv-SE" sz="1400" err="1">
                <a:solidFill>
                  <a:schemeClr val="accent6"/>
                </a:solidFill>
              </a:rPr>
              <a:t>terveysasemasta</a:t>
            </a:r>
            <a:r>
              <a:rPr lang="sv-SE" sz="1400">
                <a:solidFill>
                  <a:schemeClr val="accent6"/>
                </a:solidFill>
              </a:rPr>
              <a:t> </a:t>
            </a:r>
            <a:r>
              <a:rPr lang="sv-SE" sz="1400" err="1">
                <a:solidFill>
                  <a:schemeClr val="accent6"/>
                </a:solidFill>
              </a:rPr>
              <a:t>perusterveydenhuollossa</a:t>
            </a:r>
            <a:endParaRPr lang="sv-SE" sz="1400">
              <a:solidFill>
                <a:schemeClr val="accent6"/>
              </a:solidFill>
            </a:endParaRPr>
          </a:p>
          <a:p>
            <a:pPr marL="285750" indent="-285750"/>
            <a:r>
              <a:rPr lang="sv-SE" sz="1400" err="1">
                <a:solidFill>
                  <a:schemeClr val="accent6"/>
                </a:solidFill>
              </a:rPr>
              <a:t>Pohjanmaanlaiset</a:t>
            </a:r>
            <a:r>
              <a:rPr lang="sv-SE" sz="1400">
                <a:solidFill>
                  <a:schemeClr val="accent6"/>
                </a:solidFill>
              </a:rPr>
              <a:t> </a:t>
            </a:r>
            <a:r>
              <a:rPr lang="sv-SE" sz="1400" err="1">
                <a:solidFill>
                  <a:schemeClr val="accent6"/>
                </a:solidFill>
              </a:rPr>
              <a:t>käyttävät</a:t>
            </a:r>
            <a:r>
              <a:rPr lang="sv-SE" sz="1400">
                <a:solidFill>
                  <a:schemeClr val="accent6"/>
                </a:solidFill>
              </a:rPr>
              <a:t> </a:t>
            </a:r>
            <a:r>
              <a:rPr lang="sv-SE" sz="1400" err="1">
                <a:solidFill>
                  <a:schemeClr val="accent6"/>
                </a:solidFill>
              </a:rPr>
              <a:t>omaa</a:t>
            </a:r>
            <a:r>
              <a:rPr lang="sv-SE" sz="1400">
                <a:solidFill>
                  <a:schemeClr val="accent6"/>
                </a:solidFill>
              </a:rPr>
              <a:t> </a:t>
            </a:r>
            <a:r>
              <a:rPr lang="sv-SE" sz="1400" err="1">
                <a:solidFill>
                  <a:schemeClr val="accent6"/>
                </a:solidFill>
              </a:rPr>
              <a:t>erikoissairaanhoitoa</a:t>
            </a:r>
            <a:r>
              <a:rPr lang="sv-SE" sz="1400">
                <a:solidFill>
                  <a:schemeClr val="accent6"/>
                </a:solidFill>
              </a:rPr>
              <a:t> </a:t>
            </a:r>
            <a:r>
              <a:rPr lang="sv-SE" sz="1400" err="1">
                <a:solidFill>
                  <a:schemeClr val="accent6"/>
                </a:solidFill>
              </a:rPr>
              <a:t>enenevässä</a:t>
            </a:r>
            <a:r>
              <a:rPr lang="sv-SE" sz="1400">
                <a:solidFill>
                  <a:schemeClr val="accent6"/>
                </a:solidFill>
              </a:rPr>
              <a:t> </a:t>
            </a:r>
            <a:r>
              <a:rPr lang="sv-SE" sz="1400" err="1">
                <a:solidFill>
                  <a:schemeClr val="accent6"/>
                </a:solidFill>
              </a:rPr>
              <a:t>määrin</a:t>
            </a:r>
            <a:endParaRPr lang="sv-SE" sz="1400">
              <a:solidFill>
                <a:schemeClr val="accent6"/>
              </a:solidFill>
            </a:endParaRPr>
          </a:p>
        </p:txBody>
      </p:sp>
      <p:sp>
        <p:nvSpPr>
          <p:cNvPr id="7" name="Rubrik 1"/>
          <p:cNvSpPr txBox="1">
            <a:spLocks/>
          </p:cNvSpPr>
          <p:nvPr/>
        </p:nvSpPr>
        <p:spPr>
          <a:xfrm>
            <a:off x="1196143" y="3305366"/>
            <a:ext cx="3441451" cy="93863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sv-SE" sz="2000" err="1">
                <a:solidFill>
                  <a:schemeClr val="accent6"/>
                </a:solidFill>
              </a:rPr>
              <a:t>Tavoitteet</a:t>
            </a:r>
            <a:r>
              <a:rPr lang="sv-SE" sz="2000">
                <a:solidFill>
                  <a:schemeClr val="accent6"/>
                </a:solidFill>
              </a:rPr>
              <a:t> ja </a:t>
            </a:r>
            <a:r>
              <a:rPr lang="sv-SE" sz="2000" err="1">
                <a:solidFill>
                  <a:schemeClr val="accent6"/>
                </a:solidFill>
              </a:rPr>
              <a:t>indikaattorit</a:t>
            </a:r>
            <a:endParaRPr lang="sv-FI" sz="2400">
              <a:solidFill>
                <a:schemeClr val="accent6"/>
              </a:solidFill>
            </a:endParaRPr>
          </a:p>
        </p:txBody>
      </p:sp>
    </p:spTree>
    <p:extLst>
      <p:ext uri="{BB962C8B-B14F-4D97-AF65-F5344CB8AC3E}">
        <p14:creationId xmlns:p14="http://schemas.microsoft.com/office/powerpoint/2010/main" val="9409320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tsikko">
            <a:extLst>
              <a:ext uri="{FF2B5EF4-FFF2-40B4-BE49-F238E27FC236}">
                <a16:creationId xmlns:a16="http://schemas.microsoft.com/office/drawing/2014/main" id="{AF430C7E-63A6-4610-97C9-C7A9A943743A}"/>
              </a:ext>
            </a:extLst>
          </p:cNvPr>
          <p:cNvSpPr txBox="1">
            <a:spLocks/>
          </p:cNvSpPr>
          <p:nvPr/>
        </p:nvSpPr>
        <p:spPr>
          <a:xfrm>
            <a:off x="2698774" y="1847453"/>
            <a:ext cx="7856373" cy="83130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2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4800" b="1" i="0" u="none" strike="noStrike" kern="1200" cap="none" spc="0" normalizeH="0" baseline="0" noProof="0" err="1">
                <a:ln>
                  <a:noFill/>
                </a:ln>
                <a:solidFill>
                  <a:prstClr val="white"/>
                </a:solidFill>
                <a:effectLst/>
                <a:uLnTx/>
                <a:uFillTx/>
                <a:latin typeface="Arial" panose="020B0604020202020204"/>
                <a:ea typeface="+mj-ea"/>
                <a:cs typeface="+mj-cs"/>
              </a:rPr>
              <a:t>Välmående</a:t>
            </a:r>
            <a:r>
              <a:rPr kumimoji="0" lang="fi-FI" sz="4800" b="1" i="0" u="none" strike="noStrike" kern="1200" cap="none" spc="0" normalizeH="0" baseline="0" noProof="0">
                <a:ln>
                  <a:noFill/>
                </a:ln>
                <a:solidFill>
                  <a:prstClr val="white"/>
                </a:solidFill>
                <a:effectLst/>
                <a:uLnTx/>
                <a:uFillTx/>
                <a:latin typeface="Arial" panose="020B0604020202020204"/>
                <a:ea typeface="+mj-ea"/>
                <a:cs typeface="+mj-cs"/>
              </a:rPr>
              <a:t> </a:t>
            </a:r>
            <a:r>
              <a:rPr kumimoji="0" lang="fi-FI" sz="4800" b="1" i="0" u="none" strike="noStrike" kern="1200" cap="none" spc="0" normalizeH="0" baseline="0" noProof="0" err="1">
                <a:ln>
                  <a:noFill/>
                </a:ln>
                <a:solidFill>
                  <a:prstClr val="white"/>
                </a:solidFill>
                <a:effectLst/>
                <a:uLnTx/>
                <a:uFillTx/>
                <a:latin typeface="Arial" panose="020B0604020202020204"/>
                <a:ea typeface="+mj-ea"/>
                <a:cs typeface="+mj-cs"/>
              </a:rPr>
              <a:t>genom</a:t>
            </a:r>
            <a:r>
              <a:rPr kumimoji="0" lang="fi-FI" sz="4800" b="1" i="0" u="none" strike="noStrike" kern="1200" cap="none" spc="0" normalizeH="0" baseline="0" noProof="0">
                <a:ln>
                  <a:noFill/>
                </a:ln>
                <a:solidFill>
                  <a:prstClr val="white"/>
                </a:solidFill>
                <a:effectLst/>
                <a:uLnTx/>
                <a:uFillTx/>
                <a:latin typeface="Arial" panose="020B0604020202020204"/>
                <a:ea typeface="+mj-ea"/>
                <a:cs typeface="+mj-cs"/>
              </a:rPr>
              <a:t> livet.</a:t>
            </a:r>
          </a:p>
        </p:txBody>
      </p:sp>
      <p:sp>
        <p:nvSpPr>
          <p:cNvPr id="5" name="Otsikko">
            <a:extLst>
              <a:ext uri="{FF2B5EF4-FFF2-40B4-BE49-F238E27FC236}">
                <a16:creationId xmlns:a16="http://schemas.microsoft.com/office/drawing/2014/main" id="{2E9CE298-3DF6-4BC3-915D-84C5FD60675F}"/>
              </a:ext>
            </a:extLst>
          </p:cNvPr>
          <p:cNvSpPr txBox="1">
            <a:spLocks/>
          </p:cNvSpPr>
          <p:nvPr/>
        </p:nvSpPr>
        <p:spPr>
          <a:xfrm>
            <a:off x="2519366" y="2848787"/>
            <a:ext cx="8215188" cy="57812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4200" b="1" kern="120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i-FI" sz="4800" b="1" i="0" u="none" strike="noStrike" kern="1200" cap="none" spc="0" normalizeH="0" baseline="0" noProof="0">
                <a:ln>
                  <a:noFill/>
                </a:ln>
                <a:solidFill>
                  <a:srgbClr val="85C598"/>
                </a:solidFill>
                <a:effectLst/>
                <a:uLnTx/>
                <a:uFillTx/>
                <a:latin typeface="Arial" panose="020B0604020202020204"/>
                <a:ea typeface="+mj-ea"/>
                <a:cs typeface="+mj-cs"/>
              </a:rPr>
              <a:t>Hyvinvointia läpi elämän.</a:t>
            </a:r>
          </a:p>
        </p:txBody>
      </p:sp>
      <p:pic>
        <p:nvPicPr>
          <p:cNvPr id="4" name="Logo" descr="Österbottens välfärdsområde logotyp. Pohjanmaan hyvinvointialueen tunnus.">
            <a:extLst>
              <a:ext uri="{FF2B5EF4-FFF2-40B4-BE49-F238E27FC236}">
                <a16:creationId xmlns:a16="http://schemas.microsoft.com/office/drawing/2014/main" id="{4A854445-ACB1-4C28-A1A2-4E36159EB2F5}"/>
              </a:ext>
            </a:extLst>
          </p:cNvPr>
          <p:cNvPicPr>
            <a:picLocks noChangeAspect="1"/>
          </p:cNvPicPr>
          <p:nvPr/>
        </p:nvPicPr>
        <p:blipFill>
          <a:blip r:embed="rId2"/>
          <a:stretch>
            <a:fillRect/>
          </a:stretch>
        </p:blipFill>
        <p:spPr>
          <a:xfrm>
            <a:off x="4552425" y="5139159"/>
            <a:ext cx="4149070" cy="684798"/>
          </a:xfrm>
          <a:prstGeom prst="rect">
            <a:avLst/>
          </a:prstGeom>
        </p:spPr>
      </p:pic>
    </p:spTree>
    <p:extLst>
      <p:ext uri="{BB962C8B-B14F-4D97-AF65-F5344CB8AC3E}">
        <p14:creationId xmlns:p14="http://schemas.microsoft.com/office/powerpoint/2010/main" val="225543501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C54E7A8-5072-420C-8029-2B2F9E87BE12}"/>
              </a:ext>
            </a:extLst>
          </p:cNvPr>
          <p:cNvSpPr>
            <a:spLocks noGrp="1"/>
          </p:cNvSpPr>
          <p:nvPr>
            <p:ph type="title"/>
          </p:nvPr>
        </p:nvSpPr>
        <p:spPr/>
        <p:txBody>
          <a:bodyPr>
            <a:normAutofit/>
          </a:bodyPr>
          <a:lstStyle/>
          <a:p>
            <a:pPr algn="ctr"/>
            <a:r>
              <a:rPr lang="fi-FI" sz="5400" err="1"/>
              <a:t>Servicestrategins</a:t>
            </a:r>
            <a:r>
              <a:rPr lang="fi-FI" sz="5400"/>
              <a:t> </a:t>
            </a:r>
            <a:r>
              <a:rPr lang="fi-FI" sz="5400" err="1"/>
              <a:t>bilagor</a:t>
            </a:r>
            <a:endParaRPr lang="fi-FI" sz="5400"/>
          </a:p>
        </p:txBody>
      </p:sp>
      <p:sp>
        <p:nvSpPr>
          <p:cNvPr id="3" name="Rubrik2">
            <a:extLst>
              <a:ext uri="{FF2B5EF4-FFF2-40B4-BE49-F238E27FC236}">
                <a16:creationId xmlns:a16="http://schemas.microsoft.com/office/drawing/2014/main" id="{CE2751FD-BF62-47E2-835B-FEDE70EA777A}"/>
              </a:ext>
            </a:extLst>
          </p:cNvPr>
          <p:cNvSpPr>
            <a:spLocks noGrp="1"/>
          </p:cNvSpPr>
          <p:nvPr>
            <p:ph type="body" idx="1"/>
          </p:nvPr>
        </p:nvSpPr>
        <p:spPr>
          <a:xfrm>
            <a:off x="2119252" y="3811351"/>
            <a:ext cx="8073261" cy="1793987"/>
          </a:xfrm>
        </p:spPr>
        <p:txBody>
          <a:bodyPr vert="horz" lIns="91440" tIns="45720" rIns="91440" bIns="45720" rtlCol="0" anchor="t">
            <a:normAutofit fontScale="92500" lnSpcReduction="20000"/>
          </a:bodyPr>
          <a:lstStyle/>
          <a:p>
            <a:pPr algn="ctr"/>
            <a:r>
              <a:rPr lang="fi-FI" sz="5400">
                <a:cs typeface="Arial"/>
              </a:rPr>
              <a:t>Palvelustrategian</a:t>
            </a:r>
            <a:endParaRPr lang="fi-FI"/>
          </a:p>
          <a:p>
            <a:pPr algn="ctr"/>
            <a:r>
              <a:rPr lang="fi-FI" sz="5400">
                <a:cs typeface="Arial"/>
              </a:rPr>
              <a:t> Liitteet</a:t>
            </a:r>
            <a:endParaRPr lang="fi-FI">
              <a:cs typeface="Arial"/>
            </a:endParaRPr>
          </a:p>
          <a:p>
            <a:pPr algn="ctr"/>
            <a:r>
              <a:rPr lang="fi-FI" sz="2200">
                <a:solidFill>
                  <a:schemeClr val="bg1"/>
                </a:solidFill>
                <a:cs typeface="Arial"/>
              </a:rPr>
              <a:t>Versio 10.11.2021</a:t>
            </a:r>
          </a:p>
        </p:txBody>
      </p:sp>
      <p:sp>
        <p:nvSpPr>
          <p:cNvPr id="4" name="Författarinformation">
            <a:extLst>
              <a:ext uri="{FF2B5EF4-FFF2-40B4-BE49-F238E27FC236}">
                <a16:creationId xmlns:a16="http://schemas.microsoft.com/office/drawing/2014/main" id="{5437ADE8-94B3-4C76-8335-2C495A4911EC}"/>
              </a:ext>
            </a:extLst>
          </p:cNvPr>
          <p:cNvSpPr>
            <a:spLocks noGrp="1"/>
          </p:cNvSpPr>
          <p:nvPr>
            <p:ph type="body" idx="13"/>
          </p:nvPr>
        </p:nvSpPr>
        <p:spPr/>
        <p:txBody>
          <a:bodyPr/>
          <a:lstStyle/>
          <a:p>
            <a:r>
              <a:rPr lang="sv-FI"/>
              <a:t>Pia-Maria Sjöström, sektordirektör</a:t>
            </a:r>
            <a:endParaRPr lang="fi-FI"/>
          </a:p>
        </p:txBody>
      </p:sp>
    </p:spTree>
    <p:extLst>
      <p:ext uri="{BB962C8B-B14F-4D97-AF65-F5344CB8AC3E}">
        <p14:creationId xmlns:p14="http://schemas.microsoft.com/office/powerpoint/2010/main" val="41717496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fi-FI" sz="3200" err="1"/>
              <a:t>Hur</a:t>
            </a:r>
            <a:r>
              <a:rPr lang="fi-FI" sz="3200"/>
              <a:t> </a:t>
            </a:r>
            <a:r>
              <a:rPr lang="fi-FI" sz="3200" err="1"/>
              <a:t>mår</a:t>
            </a:r>
            <a:r>
              <a:rPr lang="fi-FI" sz="3200"/>
              <a:t> </a:t>
            </a:r>
            <a:r>
              <a:rPr lang="fi-FI" sz="3200" err="1"/>
              <a:t>Österbotten</a:t>
            </a:r>
            <a:r>
              <a:rPr lang="fi-FI" sz="3200"/>
              <a:t>?</a:t>
            </a:r>
            <a:endParaRPr lang="sv-SE" sz="3200">
              <a:cs typeface="Arial"/>
            </a:endParaRPr>
          </a:p>
        </p:txBody>
      </p:sp>
      <p:sp>
        <p:nvSpPr>
          <p:cNvPr id="3" name="Platshållare för text 2"/>
          <p:cNvSpPr>
            <a:spLocks noGrp="1"/>
          </p:cNvSpPr>
          <p:nvPr>
            <p:ph type="body" idx="1"/>
          </p:nvPr>
        </p:nvSpPr>
        <p:spPr>
          <a:xfrm>
            <a:off x="2130827" y="3430351"/>
            <a:ext cx="7934716" cy="347919"/>
          </a:xfrm>
        </p:spPr>
        <p:txBody>
          <a:bodyPr vert="horz" lIns="91440" tIns="45720" rIns="91440" bIns="45720" rtlCol="0" anchor="t">
            <a:noAutofit/>
          </a:bodyPr>
          <a:lstStyle/>
          <a:p>
            <a:r>
              <a:rPr lang="sv-SE" sz="3200" err="1">
                <a:cs typeface="Arial"/>
              </a:rPr>
              <a:t>Miten</a:t>
            </a:r>
            <a:r>
              <a:rPr lang="sv-SE" sz="3200">
                <a:cs typeface="Arial"/>
              </a:rPr>
              <a:t> Pohjanmaa </a:t>
            </a:r>
            <a:r>
              <a:rPr lang="sv-SE" sz="3200" err="1">
                <a:cs typeface="Arial"/>
              </a:rPr>
              <a:t>voi</a:t>
            </a:r>
            <a:r>
              <a:rPr lang="sv-SE" sz="3200">
                <a:cs typeface="Arial"/>
              </a:rPr>
              <a:t>?</a:t>
            </a:r>
          </a:p>
        </p:txBody>
      </p:sp>
    </p:spTree>
    <p:extLst>
      <p:ext uri="{BB962C8B-B14F-4D97-AF65-F5344CB8AC3E}">
        <p14:creationId xmlns:p14="http://schemas.microsoft.com/office/powerpoint/2010/main" val="25468691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cs typeface="Arial"/>
              </a:rPr>
              <a:t>Innehåll</a:t>
            </a:r>
            <a:endParaRPr lang="sv-SE"/>
          </a:p>
        </p:txBody>
      </p:sp>
      <p:sp>
        <p:nvSpPr>
          <p:cNvPr id="3" name="Platshållare för innehåll 2"/>
          <p:cNvSpPr>
            <a:spLocks noGrp="1"/>
          </p:cNvSpPr>
          <p:nvPr>
            <p:ph sz="half" idx="1"/>
          </p:nvPr>
        </p:nvSpPr>
        <p:spPr/>
        <p:txBody>
          <a:bodyPr/>
          <a:lstStyle/>
          <a:p>
            <a:r>
              <a:rPr lang="fi-FI" err="1"/>
              <a:t>Allmän</a:t>
            </a:r>
            <a:r>
              <a:rPr lang="fi-FI"/>
              <a:t> </a:t>
            </a:r>
            <a:r>
              <a:rPr lang="fi-FI" err="1"/>
              <a:t>statistik</a:t>
            </a:r>
            <a:r>
              <a:rPr lang="fi-FI"/>
              <a:t>, </a:t>
            </a:r>
            <a:r>
              <a:rPr lang="fi-FI" err="1"/>
              <a:t>trender</a:t>
            </a:r>
            <a:r>
              <a:rPr lang="fi-FI"/>
              <a:t> </a:t>
            </a:r>
            <a:r>
              <a:rPr lang="fi-FI" err="1"/>
              <a:t>och</a:t>
            </a:r>
            <a:r>
              <a:rPr lang="fi-FI"/>
              <a:t> </a:t>
            </a:r>
            <a:r>
              <a:rPr lang="fi-FI" err="1"/>
              <a:t>grafer</a:t>
            </a:r>
            <a:endParaRPr lang="fi-FI"/>
          </a:p>
          <a:p>
            <a:r>
              <a:rPr lang="fi-FI" err="1"/>
              <a:t>Befolkningsstruktur</a:t>
            </a:r>
            <a:endParaRPr lang="fi-FI"/>
          </a:p>
          <a:p>
            <a:r>
              <a:rPr lang="fi-FI" err="1"/>
              <a:t>Användning</a:t>
            </a:r>
            <a:r>
              <a:rPr lang="fi-FI"/>
              <a:t> av </a:t>
            </a:r>
            <a:r>
              <a:rPr lang="fi-FI" err="1"/>
              <a:t>service</a:t>
            </a:r>
            <a:endParaRPr lang="fi-FI"/>
          </a:p>
          <a:p>
            <a:r>
              <a:rPr lang="fi-FI" err="1"/>
              <a:t>Tillgång</a:t>
            </a:r>
            <a:r>
              <a:rPr lang="fi-FI"/>
              <a:t> </a:t>
            </a:r>
            <a:r>
              <a:rPr lang="fi-FI" err="1"/>
              <a:t>till</a:t>
            </a:r>
            <a:r>
              <a:rPr lang="fi-FI"/>
              <a:t> </a:t>
            </a:r>
            <a:r>
              <a:rPr lang="fi-FI" err="1"/>
              <a:t>service</a:t>
            </a:r>
            <a:endParaRPr lang="fi-FI"/>
          </a:p>
          <a:p>
            <a:r>
              <a:rPr lang="fi-FI" err="1"/>
              <a:t>Kostnader</a:t>
            </a:r>
            <a:r>
              <a:rPr lang="fi-FI"/>
              <a:t>, </a:t>
            </a:r>
            <a:r>
              <a:rPr lang="fi-FI" err="1"/>
              <a:t>med</a:t>
            </a:r>
            <a:r>
              <a:rPr lang="fi-FI"/>
              <a:t> o </a:t>
            </a:r>
            <a:r>
              <a:rPr lang="fi-FI" err="1"/>
              <a:t>utan</a:t>
            </a:r>
            <a:r>
              <a:rPr lang="fi-FI"/>
              <a:t> </a:t>
            </a:r>
            <a:r>
              <a:rPr lang="fi-FI" err="1"/>
              <a:t>indexjustering</a:t>
            </a:r>
            <a:r>
              <a:rPr lang="fi-FI"/>
              <a:t> </a:t>
            </a:r>
            <a:endParaRPr lang="sv-SE"/>
          </a:p>
        </p:txBody>
      </p:sp>
      <p:sp>
        <p:nvSpPr>
          <p:cNvPr id="4" name="Platshållare för innehåll 3"/>
          <p:cNvSpPr>
            <a:spLocks noGrp="1"/>
          </p:cNvSpPr>
          <p:nvPr>
            <p:ph sz="half" idx="10"/>
          </p:nvPr>
        </p:nvSpPr>
        <p:spPr/>
        <p:txBody>
          <a:bodyPr vert="horz" lIns="91440" tIns="45720" rIns="91440" bIns="45720" rtlCol="0" anchor="t">
            <a:normAutofit/>
          </a:bodyPr>
          <a:lstStyle/>
          <a:p>
            <a:r>
              <a:rPr lang="sv-SE" err="1">
                <a:cs typeface="Arial"/>
              </a:rPr>
              <a:t>Yleistä</a:t>
            </a:r>
            <a:r>
              <a:rPr lang="sv-SE">
                <a:cs typeface="Arial"/>
              </a:rPr>
              <a:t> </a:t>
            </a:r>
            <a:r>
              <a:rPr lang="sv-SE" err="1">
                <a:cs typeface="Arial"/>
              </a:rPr>
              <a:t>tilastotietoa</a:t>
            </a:r>
            <a:r>
              <a:rPr lang="sv-SE">
                <a:cs typeface="Arial"/>
              </a:rPr>
              <a:t>, </a:t>
            </a:r>
            <a:r>
              <a:rPr lang="sv-SE" err="1">
                <a:cs typeface="Arial"/>
              </a:rPr>
              <a:t>kehityssuuntia</a:t>
            </a:r>
            <a:r>
              <a:rPr lang="sv-SE">
                <a:cs typeface="Arial"/>
              </a:rPr>
              <a:t> ja </a:t>
            </a:r>
            <a:r>
              <a:rPr lang="sv-SE" err="1">
                <a:cs typeface="Arial"/>
              </a:rPr>
              <a:t>graafeja</a:t>
            </a:r>
            <a:endParaRPr lang="sv-SE">
              <a:cs typeface="Arial"/>
            </a:endParaRPr>
          </a:p>
          <a:p>
            <a:r>
              <a:rPr lang="sv-SE" err="1">
                <a:cs typeface="Arial"/>
              </a:rPr>
              <a:t>Väestörakenne</a:t>
            </a:r>
            <a:endParaRPr lang="sv-SE">
              <a:cs typeface="Arial"/>
            </a:endParaRPr>
          </a:p>
          <a:p>
            <a:r>
              <a:rPr lang="sv-SE" err="1">
                <a:cs typeface="Arial"/>
              </a:rPr>
              <a:t>Palveluiden</a:t>
            </a:r>
            <a:r>
              <a:rPr lang="sv-SE">
                <a:cs typeface="Arial"/>
              </a:rPr>
              <a:t> </a:t>
            </a:r>
            <a:r>
              <a:rPr lang="sv-SE" err="1">
                <a:cs typeface="Arial"/>
              </a:rPr>
              <a:t>käyttö</a:t>
            </a:r>
            <a:endParaRPr lang="sv-SE">
              <a:cs typeface="Arial"/>
            </a:endParaRPr>
          </a:p>
          <a:p>
            <a:r>
              <a:rPr lang="sv-SE" err="1">
                <a:cs typeface="Arial"/>
              </a:rPr>
              <a:t>Palveluiden</a:t>
            </a:r>
            <a:r>
              <a:rPr lang="sv-SE">
                <a:cs typeface="Arial"/>
              </a:rPr>
              <a:t> </a:t>
            </a:r>
            <a:r>
              <a:rPr lang="sv-SE" err="1">
                <a:cs typeface="Arial"/>
              </a:rPr>
              <a:t>saatavuus</a:t>
            </a:r>
            <a:endParaRPr lang="sv-SE">
              <a:cs typeface="Arial"/>
            </a:endParaRPr>
          </a:p>
          <a:p>
            <a:r>
              <a:rPr lang="sv-SE" err="1">
                <a:cs typeface="Arial"/>
              </a:rPr>
              <a:t>Kustannukset</a:t>
            </a:r>
            <a:r>
              <a:rPr lang="sv-SE">
                <a:cs typeface="Arial"/>
              </a:rPr>
              <a:t>, </a:t>
            </a:r>
            <a:r>
              <a:rPr lang="sv-SE" err="1">
                <a:cs typeface="Arial"/>
              </a:rPr>
              <a:t>indeksitarkistuksin</a:t>
            </a:r>
            <a:r>
              <a:rPr lang="sv-SE">
                <a:cs typeface="Arial"/>
              </a:rPr>
              <a:t> ja </a:t>
            </a:r>
            <a:r>
              <a:rPr lang="sv-SE" err="1">
                <a:cs typeface="Arial"/>
              </a:rPr>
              <a:t>ilman</a:t>
            </a:r>
            <a:r>
              <a:rPr lang="sv-SE">
                <a:cs typeface="Arial"/>
              </a:rPr>
              <a:t> </a:t>
            </a:r>
          </a:p>
        </p:txBody>
      </p:sp>
      <p:sp>
        <p:nvSpPr>
          <p:cNvPr id="5" name="Tekstin paikkamerkki 4">
            <a:extLst>
              <a:ext uri="{FF2B5EF4-FFF2-40B4-BE49-F238E27FC236}">
                <a16:creationId xmlns:a16="http://schemas.microsoft.com/office/drawing/2014/main" id="{BB721F4B-FBC4-4B85-9F07-27C173A2C266}"/>
              </a:ext>
            </a:extLst>
          </p:cNvPr>
          <p:cNvSpPr>
            <a:spLocks noGrp="1"/>
          </p:cNvSpPr>
          <p:nvPr>
            <p:ph type="body" idx="11"/>
          </p:nvPr>
        </p:nvSpPr>
        <p:spPr/>
        <p:txBody>
          <a:bodyPr/>
          <a:lstStyle/>
          <a:p>
            <a:r>
              <a:rPr lang="fi-FI">
                <a:cs typeface="Arial"/>
              </a:rPr>
              <a:t>Sisältö</a:t>
            </a:r>
            <a:endParaRPr lang="fi-FI"/>
          </a:p>
        </p:txBody>
      </p:sp>
    </p:spTree>
    <p:extLst>
      <p:ext uri="{BB962C8B-B14F-4D97-AF65-F5344CB8AC3E}">
        <p14:creationId xmlns:p14="http://schemas.microsoft.com/office/powerpoint/2010/main" val="11693635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4EAC760B-2E76-47AA-A72A-6F846FFE7C84}"/>
              </a:ext>
            </a:extLst>
          </p:cNvPr>
          <p:cNvSpPr>
            <a:spLocks noGrp="1"/>
          </p:cNvSpPr>
          <p:nvPr>
            <p:ph type="title"/>
          </p:nvPr>
        </p:nvSpPr>
        <p:spPr/>
        <p:txBody>
          <a:bodyPr/>
          <a:lstStyle/>
          <a:p>
            <a:r>
              <a:rPr lang="sv-FI"/>
              <a:t>Behovskoefficient</a:t>
            </a:r>
            <a:br>
              <a:rPr lang="sv-FI"/>
            </a:br>
            <a:r>
              <a:rPr lang="sv-FI" err="1">
                <a:solidFill>
                  <a:schemeClr val="accent6"/>
                </a:solidFill>
                <a:cs typeface="Arial"/>
              </a:rPr>
              <a:t>Tarvekerroin</a:t>
            </a:r>
            <a:endParaRPr lang="fi-FI" err="1">
              <a:solidFill>
                <a:schemeClr val="accent6"/>
              </a:solidFill>
            </a:endParaRPr>
          </a:p>
        </p:txBody>
      </p:sp>
      <p:sp>
        <p:nvSpPr>
          <p:cNvPr id="7" name="Platshållare för innehåll 6">
            <a:extLst>
              <a:ext uri="{FF2B5EF4-FFF2-40B4-BE49-F238E27FC236}">
                <a16:creationId xmlns:a16="http://schemas.microsoft.com/office/drawing/2014/main" id="{B5672F89-6F02-46B2-86F7-00F4026D552E}"/>
              </a:ext>
            </a:extLst>
          </p:cNvPr>
          <p:cNvSpPr>
            <a:spLocks noGrp="1"/>
          </p:cNvSpPr>
          <p:nvPr>
            <p:ph sz="half" idx="1"/>
          </p:nvPr>
        </p:nvSpPr>
        <p:spPr>
          <a:xfrm>
            <a:off x="1853390" y="2326511"/>
            <a:ext cx="3867902" cy="3850452"/>
          </a:xfrm>
        </p:spPr>
        <p:txBody>
          <a:bodyPr vert="horz" lIns="91440" tIns="45720" rIns="91440" bIns="45720" rtlCol="0" anchor="t">
            <a:normAutofit lnSpcReduction="10000"/>
          </a:bodyPr>
          <a:lstStyle/>
          <a:p>
            <a:r>
              <a:rPr lang="sv-FI" sz="1800"/>
              <a:t>kommunerna har olika behov av servicestruktur p.g.a. åldersstruktur och sjuklighet</a:t>
            </a:r>
            <a:endParaRPr lang="sv-FI" sz="1800">
              <a:cs typeface="Arial"/>
            </a:endParaRPr>
          </a:p>
          <a:p>
            <a:r>
              <a:rPr lang="sv-FI" sz="1800"/>
              <a:t>Österbottens behovskoefficient 2019 var 0,93 </a:t>
            </a:r>
            <a:endParaRPr lang="sv-FI" sz="1800">
              <a:cs typeface="Arial"/>
            </a:endParaRPr>
          </a:p>
          <a:p>
            <a:r>
              <a:rPr lang="sv-FI" sz="1800"/>
              <a:t>Stor variation mellan kommunerna</a:t>
            </a:r>
            <a:endParaRPr lang="sv-FI" sz="1800">
              <a:cs typeface="Arial"/>
            </a:endParaRPr>
          </a:p>
          <a:p>
            <a:r>
              <a:rPr lang="sv-FI" sz="1800" err="1">
                <a:solidFill>
                  <a:schemeClr val="accent6"/>
                </a:solidFill>
                <a:cs typeface="Arial"/>
              </a:rPr>
              <a:t>Kunnissa</a:t>
            </a:r>
            <a:r>
              <a:rPr lang="sv-FI" sz="1800">
                <a:solidFill>
                  <a:schemeClr val="accent6"/>
                </a:solidFill>
                <a:cs typeface="Arial"/>
              </a:rPr>
              <a:t> </a:t>
            </a:r>
            <a:r>
              <a:rPr lang="sv-FI" sz="1800" err="1">
                <a:solidFill>
                  <a:schemeClr val="accent6"/>
                </a:solidFill>
                <a:cs typeface="Arial"/>
              </a:rPr>
              <a:t>erilaiset</a:t>
            </a:r>
            <a:r>
              <a:rPr lang="sv-FI" sz="1800">
                <a:solidFill>
                  <a:schemeClr val="accent6"/>
                </a:solidFill>
                <a:cs typeface="Arial"/>
              </a:rPr>
              <a:t> </a:t>
            </a:r>
            <a:r>
              <a:rPr lang="sv-FI" sz="1800" err="1">
                <a:solidFill>
                  <a:schemeClr val="accent6"/>
                </a:solidFill>
                <a:cs typeface="Arial"/>
              </a:rPr>
              <a:t>palvelurakennetarpeita</a:t>
            </a:r>
            <a:r>
              <a:rPr lang="sv-FI" sz="1800">
                <a:solidFill>
                  <a:schemeClr val="accent6"/>
                </a:solidFill>
                <a:cs typeface="Arial"/>
              </a:rPr>
              <a:t> </a:t>
            </a:r>
            <a:r>
              <a:rPr lang="sv-FI" sz="1800" err="1">
                <a:solidFill>
                  <a:schemeClr val="accent6"/>
                </a:solidFill>
                <a:cs typeface="Arial"/>
              </a:rPr>
              <a:t>johtuen</a:t>
            </a:r>
            <a:r>
              <a:rPr lang="sv-FI" sz="1800">
                <a:solidFill>
                  <a:schemeClr val="accent6"/>
                </a:solidFill>
                <a:cs typeface="Arial"/>
              </a:rPr>
              <a:t> mm. </a:t>
            </a:r>
            <a:r>
              <a:rPr lang="sv-FI" sz="1800" err="1">
                <a:solidFill>
                  <a:schemeClr val="accent6"/>
                </a:solidFill>
                <a:cs typeface="Arial"/>
              </a:rPr>
              <a:t>Ikärakenteesta</a:t>
            </a:r>
            <a:r>
              <a:rPr lang="sv-FI" sz="1800">
                <a:solidFill>
                  <a:schemeClr val="accent6"/>
                </a:solidFill>
                <a:cs typeface="Arial"/>
              </a:rPr>
              <a:t> ja </a:t>
            </a:r>
            <a:r>
              <a:rPr lang="sv-FI" sz="1800" err="1">
                <a:solidFill>
                  <a:schemeClr val="accent6"/>
                </a:solidFill>
                <a:cs typeface="Arial"/>
              </a:rPr>
              <a:t>sairastavuudesta</a:t>
            </a:r>
            <a:endParaRPr lang="sv-FI" sz="1800">
              <a:solidFill>
                <a:schemeClr val="accent6"/>
              </a:solidFill>
              <a:cs typeface="Arial"/>
            </a:endParaRPr>
          </a:p>
          <a:p>
            <a:r>
              <a:rPr lang="sv-FI" sz="1800" err="1">
                <a:solidFill>
                  <a:schemeClr val="accent6"/>
                </a:solidFill>
                <a:cs typeface="Arial"/>
              </a:rPr>
              <a:t>Pohjanmaan</a:t>
            </a:r>
            <a:r>
              <a:rPr lang="sv-FI" sz="1800">
                <a:solidFill>
                  <a:schemeClr val="accent6"/>
                </a:solidFill>
                <a:cs typeface="Arial" panose="020B0604020202020204"/>
              </a:rPr>
              <a:t> </a:t>
            </a:r>
            <a:r>
              <a:rPr lang="sv-FI" sz="1800" err="1">
                <a:solidFill>
                  <a:schemeClr val="accent6"/>
                </a:solidFill>
                <a:cs typeface="Arial" panose="020B0604020202020204"/>
              </a:rPr>
              <a:t>tarvekerroin</a:t>
            </a:r>
            <a:r>
              <a:rPr lang="sv-FI" sz="1800">
                <a:solidFill>
                  <a:schemeClr val="accent6"/>
                </a:solidFill>
                <a:cs typeface="Arial" panose="020B0604020202020204"/>
              </a:rPr>
              <a:t>  2019 </a:t>
            </a:r>
            <a:r>
              <a:rPr lang="sv-FI" sz="1800" err="1">
                <a:solidFill>
                  <a:schemeClr val="accent6"/>
                </a:solidFill>
                <a:cs typeface="Arial" panose="020B0604020202020204"/>
              </a:rPr>
              <a:t>oli</a:t>
            </a:r>
            <a:r>
              <a:rPr lang="sv-FI" sz="1800">
                <a:solidFill>
                  <a:schemeClr val="accent6"/>
                </a:solidFill>
                <a:cs typeface="Arial" panose="020B0604020202020204"/>
              </a:rPr>
              <a:t> 0,93</a:t>
            </a:r>
          </a:p>
          <a:p>
            <a:r>
              <a:rPr lang="sv-FI" sz="1800" err="1">
                <a:solidFill>
                  <a:schemeClr val="accent6"/>
                </a:solidFill>
                <a:cs typeface="Arial" panose="020B0604020202020204"/>
              </a:rPr>
              <a:t>Kuntien</a:t>
            </a:r>
            <a:r>
              <a:rPr lang="sv-FI" sz="1800">
                <a:solidFill>
                  <a:schemeClr val="accent6"/>
                </a:solidFill>
                <a:cs typeface="Arial" panose="020B0604020202020204"/>
              </a:rPr>
              <a:t> </a:t>
            </a:r>
            <a:r>
              <a:rPr lang="sv-FI" sz="1800" err="1">
                <a:solidFill>
                  <a:schemeClr val="accent6"/>
                </a:solidFill>
                <a:cs typeface="Arial" panose="020B0604020202020204"/>
              </a:rPr>
              <a:t>välillä</a:t>
            </a:r>
            <a:r>
              <a:rPr lang="sv-FI" sz="1800">
                <a:solidFill>
                  <a:schemeClr val="accent6"/>
                </a:solidFill>
                <a:cs typeface="Arial" panose="020B0604020202020204"/>
              </a:rPr>
              <a:t> </a:t>
            </a:r>
            <a:r>
              <a:rPr lang="sv-FI" sz="1800" err="1">
                <a:solidFill>
                  <a:schemeClr val="accent6"/>
                </a:solidFill>
                <a:cs typeface="Arial" panose="020B0604020202020204"/>
              </a:rPr>
              <a:t>isoa</a:t>
            </a:r>
            <a:r>
              <a:rPr lang="sv-FI" sz="1800">
                <a:solidFill>
                  <a:schemeClr val="accent6"/>
                </a:solidFill>
                <a:cs typeface="Arial" panose="020B0604020202020204"/>
              </a:rPr>
              <a:t> </a:t>
            </a:r>
            <a:r>
              <a:rPr lang="sv-FI" sz="1800" err="1">
                <a:solidFill>
                  <a:schemeClr val="accent6"/>
                </a:solidFill>
                <a:cs typeface="Arial" panose="020B0604020202020204"/>
              </a:rPr>
              <a:t>vaihtelua</a:t>
            </a:r>
            <a:endParaRPr lang="sv-FI" sz="1800">
              <a:solidFill>
                <a:schemeClr val="accent6"/>
              </a:solidFill>
              <a:cs typeface="Arial" panose="020B0604020202020204"/>
            </a:endParaRPr>
          </a:p>
          <a:p>
            <a:endParaRPr lang="fi-FI">
              <a:cs typeface="Arial" panose="020B0604020202020204"/>
            </a:endParaRPr>
          </a:p>
        </p:txBody>
      </p:sp>
      <p:graphicFrame>
        <p:nvGraphicFramePr>
          <p:cNvPr id="9" name="Platshållare för innehåll 8">
            <a:extLst>
              <a:ext uri="{FF2B5EF4-FFF2-40B4-BE49-F238E27FC236}">
                <a16:creationId xmlns:a16="http://schemas.microsoft.com/office/drawing/2014/main" id="{EAA35001-D9E4-44E1-A75B-DCA0E2BD18B1}"/>
              </a:ext>
            </a:extLst>
          </p:cNvPr>
          <p:cNvGraphicFramePr>
            <a:graphicFrameLocks noGrp="1"/>
          </p:cNvGraphicFramePr>
          <p:nvPr>
            <p:ph sz="half" idx="10"/>
          </p:nvPr>
        </p:nvGraphicFramePr>
        <p:xfrm>
          <a:off x="5989739" y="763588"/>
          <a:ext cx="5168799" cy="541337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34610722"/>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0284" y="365125"/>
            <a:ext cx="10123516" cy="879325"/>
          </a:xfrm>
        </p:spPr>
        <p:txBody>
          <a:bodyPr>
            <a:normAutofit/>
          </a:bodyPr>
          <a:lstStyle/>
          <a:p>
            <a:r>
              <a:rPr lang="fi-FI">
                <a:solidFill>
                  <a:srgbClr val="213A8F"/>
                </a:solidFill>
                <a:latin typeface="Arial" panose="020B0604020202020204" pitchFamily="34" charset="0"/>
                <a:cs typeface="Arial" panose="020B0604020202020204" pitchFamily="34" charset="0"/>
              </a:rPr>
              <a:t>Mitä Pohjanmaan hyvinvointialue sisältää?</a:t>
            </a:r>
          </a:p>
        </p:txBody>
      </p:sp>
      <p:cxnSp>
        <p:nvCxnSpPr>
          <p:cNvPr id="5" name="Straight Connector 4"/>
          <p:cNvCxnSpPr/>
          <p:nvPr/>
        </p:nvCxnSpPr>
        <p:spPr>
          <a:xfrm flipH="1">
            <a:off x="4592522" y="1753051"/>
            <a:ext cx="19283" cy="399847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209685" y="3984101"/>
            <a:ext cx="7196227" cy="31109"/>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673996" y="1753051"/>
            <a:ext cx="2964314" cy="3913805"/>
          </a:xfrm>
          <a:prstGeom prst="rect">
            <a:avLst/>
          </a:prstGeom>
        </p:spPr>
      </p:pic>
      <p:sp>
        <p:nvSpPr>
          <p:cNvPr id="12" name="TextBox 11"/>
          <p:cNvSpPr txBox="1"/>
          <p:nvPr/>
        </p:nvSpPr>
        <p:spPr>
          <a:xfrm>
            <a:off x="8614419" y="1753051"/>
            <a:ext cx="932691"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rPr>
              <a:t>5. Alue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endParaRPr>
          </a:p>
        </p:txBody>
      </p:sp>
      <p:sp>
        <p:nvSpPr>
          <p:cNvPr id="15" name="TextBox 14"/>
          <p:cNvSpPr txBox="1"/>
          <p:nvPr/>
        </p:nvSpPr>
        <p:spPr>
          <a:xfrm>
            <a:off x="1251315" y="1758461"/>
            <a:ext cx="1197764"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rPr>
              <a:t>1. Väestö</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endParaRPr>
          </a:p>
        </p:txBody>
      </p:sp>
      <p:grpSp>
        <p:nvGrpSpPr>
          <p:cNvPr id="16" name="Group 15"/>
          <p:cNvGrpSpPr/>
          <p:nvPr/>
        </p:nvGrpSpPr>
        <p:grpSpPr>
          <a:xfrm>
            <a:off x="1219327" y="2152662"/>
            <a:ext cx="3343871" cy="1354217"/>
            <a:chOff x="41961" y="641575"/>
            <a:chExt cx="2499563" cy="1045859"/>
          </a:xfrm>
        </p:grpSpPr>
        <p:pic>
          <p:nvPicPr>
            <p:cNvPr id="17" name="Kuva 80" descr="Ihmisryhmä">
              <a:extLst>
                <a:ext uri="{FF2B5EF4-FFF2-40B4-BE49-F238E27FC236}">
                  <a16:creationId xmlns:a16="http://schemas.microsoft.com/office/drawing/2014/main" id="{D9C8F815-0C77-4BA3-9142-E1DFD8C61F60}"/>
                </a:ext>
              </a:extLst>
            </p:cNvPr>
            <p:cNvPicPr>
              <a:picLocks noChangeAspect="1"/>
            </p:cNvPicPr>
            <p:nvPr/>
          </p:nvPicPr>
          <p:blipFill>
            <a:blip r:embed="rId3"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1961" y="712887"/>
              <a:ext cx="914400" cy="914400"/>
            </a:xfrm>
            <a:prstGeom prst="rect">
              <a:avLst/>
            </a:prstGeom>
            <a:ln>
              <a:noFill/>
            </a:ln>
          </p:spPr>
        </p:pic>
        <p:sp>
          <p:nvSpPr>
            <p:cNvPr id="18" name="TextBox 17"/>
            <p:cNvSpPr txBox="1"/>
            <p:nvPr/>
          </p:nvSpPr>
          <p:spPr>
            <a:xfrm>
              <a:off x="979617" y="641575"/>
              <a:ext cx="1561907" cy="104585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8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rPr>
                <a:t>169 000 </a:t>
              </a:r>
              <a:r>
                <a:rPr kumimoji="0" lang="sv-FI" sz="1800" b="0" i="0" u="none" strike="noStrike" kern="1200" cap="none" spc="0" normalizeH="0" baseline="0" noProof="0" err="1">
                  <a:ln>
                    <a:noFill/>
                  </a:ln>
                  <a:solidFill>
                    <a:srgbClr val="213A8F"/>
                  </a:solidFill>
                  <a:effectLst/>
                  <a:uLnTx/>
                  <a:uFillTx/>
                  <a:latin typeface="Arial" panose="020B0604020202020204" pitchFamily="34" charset="0"/>
                  <a:ea typeface="+mn-ea"/>
                  <a:cs typeface="Arial" panose="020B0604020202020204" pitchFamily="34" charset="0"/>
                </a:rPr>
                <a:t>asukasta</a:t>
              </a:r>
              <a:endParaRPr kumimoji="0" lang="sv-FI" sz="18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600" b="0" i="0" u="none" strike="noStrike" kern="1200" cap="none" spc="0" normalizeH="0" baseline="0" noProof="0" err="1">
                  <a:ln>
                    <a:noFill/>
                  </a:ln>
                  <a:solidFill>
                    <a:srgbClr val="213A8F"/>
                  </a:solidFill>
                  <a:effectLst/>
                  <a:uLnTx/>
                  <a:uFillTx/>
                  <a:latin typeface="Arial" panose="020B0604020202020204" pitchFamily="34" charset="0"/>
                  <a:ea typeface="+mn-ea"/>
                  <a:cs typeface="Arial" panose="020B0604020202020204" pitchFamily="34" charset="0"/>
                </a:rPr>
                <a:t>Lapset</a:t>
              </a:r>
              <a:r>
                <a:rPr kumimoji="0" lang="sv-FI" sz="16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rPr>
                <a:t>, </a:t>
              </a:r>
              <a:r>
                <a:rPr kumimoji="0" lang="sv-FI" sz="1600" b="0" i="0" u="none" strike="noStrike" kern="1200" cap="none" spc="0" normalizeH="0" baseline="0" noProof="0" err="1">
                  <a:ln>
                    <a:noFill/>
                  </a:ln>
                  <a:solidFill>
                    <a:srgbClr val="213A8F"/>
                  </a:solidFill>
                  <a:effectLst/>
                  <a:uLnTx/>
                  <a:uFillTx/>
                  <a:latin typeface="Arial" panose="020B0604020202020204" pitchFamily="34" charset="0"/>
                  <a:ea typeface="+mn-ea"/>
                  <a:cs typeface="Arial" panose="020B0604020202020204" pitchFamily="34" charset="0"/>
                </a:rPr>
                <a:t>nuoret</a:t>
              </a:r>
              <a:r>
                <a:rPr kumimoji="0" lang="sv-FI" sz="16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rPr>
                <a:t>, </a:t>
              </a:r>
              <a:r>
                <a:rPr kumimoji="0" lang="sv-FI" sz="1600" b="0" i="0" u="none" strike="noStrike" kern="1200" cap="none" spc="0" normalizeH="0" baseline="0" noProof="0" err="1">
                  <a:ln>
                    <a:noFill/>
                  </a:ln>
                  <a:solidFill>
                    <a:srgbClr val="213A8F"/>
                  </a:solidFill>
                  <a:effectLst/>
                  <a:uLnTx/>
                  <a:uFillTx/>
                  <a:latin typeface="Arial" panose="020B0604020202020204" pitchFamily="34" charset="0"/>
                  <a:ea typeface="+mn-ea"/>
                  <a:cs typeface="Arial" panose="020B0604020202020204" pitchFamily="34" charset="0"/>
                </a:rPr>
                <a:t>perheet</a:t>
              </a:r>
              <a:endParaRPr kumimoji="0" lang="sv-FI" sz="16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600" b="0" i="0" u="none" strike="noStrike" kern="1200" cap="none" spc="0" normalizeH="0" baseline="0" noProof="0" err="1">
                  <a:ln>
                    <a:noFill/>
                  </a:ln>
                  <a:solidFill>
                    <a:srgbClr val="213A8F"/>
                  </a:solidFill>
                  <a:effectLst/>
                  <a:uLnTx/>
                  <a:uFillTx/>
                  <a:latin typeface="Arial" panose="020B0604020202020204" pitchFamily="34" charset="0"/>
                  <a:ea typeface="+mn-ea"/>
                  <a:cs typeface="Arial" panose="020B0604020202020204" pitchFamily="34" charset="0"/>
                </a:rPr>
                <a:t>Työikäiset</a:t>
              </a:r>
              <a:endParaRPr kumimoji="0" lang="sv-FI" sz="16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600" b="0" i="0" u="none" strike="noStrike" kern="1200" cap="none" spc="0" normalizeH="0" baseline="0" noProof="0" err="1">
                  <a:ln>
                    <a:noFill/>
                  </a:ln>
                  <a:solidFill>
                    <a:srgbClr val="213A8F"/>
                  </a:solidFill>
                  <a:effectLst/>
                  <a:uLnTx/>
                  <a:uFillTx/>
                  <a:latin typeface="Arial" panose="020B0604020202020204" pitchFamily="34" charset="0"/>
                  <a:ea typeface="+mn-ea"/>
                  <a:cs typeface="Arial" panose="020B0604020202020204" pitchFamily="34" charset="0"/>
                </a:rPr>
                <a:t>Ikäihmiset</a:t>
              </a:r>
              <a:endParaRPr kumimoji="0" lang="sv-FI" sz="16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endParaRPr>
            </a:p>
          </p:txBody>
        </p:sp>
      </p:grpSp>
      <p:sp>
        <p:nvSpPr>
          <p:cNvPr id="19" name="TextBox 18"/>
          <p:cNvSpPr txBox="1"/>
          <p:nvPr/>
        </p:nvSpPr>
        <p:spPr>
          <a:xfrm>
            <a:off x="4817836" y="1758461"/>
            <a:ext cx="16209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rPr>
              <a:t>2. Henkilöstö</a:t>
            </a:r>
            <a:endParaRPr kumimoji="0" lang="fi-FI" sz="18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endParaRPr>
          </a:p>
        </p:txBody>
      </p:sp>
      <p:pic>
        <p:nvPicPr>
          <p:cNvPr id="20" name="Kuva 48" descr="Yhteydet">
            <a:extLst>
              <a:ext uri="{FF2B5EF4-FFF2-40B4-BE49-F238E27FC236}">
                <a16:creationId xmlns:a16="http://schemas.microsoft.com/office/drawing/2014/main" id="{2BA36A6D-D074-472E-9B99-B89B9BCCB9DA}"/>
              </a:ext>
            </a:extLst>
          </p:cNvPr>
          <p:cNvPicPr>
            <a:picLocks noChangeAspect="1"/>
          </p:cNvPicPr>
          <p:nvPr/>
        </p:nvPicPr>
        <p:blipFill>
          <a:blip r:embed="rId4"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671234" y="2127793"/>
            <a:ext cx="1604893" cy="1604893"/>
          </a:xfrm>
          <a:prstGeom prst="rect">
            <a:avLst/>
          </a:prstGeom>
        </p:spPr>
      </p:pic>
      <p:sp>
        <p:nvSpPr>
          <p:cNvPr id="21" name="TextBox 20"/>
          <p:cNvSpPr txBox="1"/>
          <p:nvPr/>
        </p:nvSpPr>
        <p:spPr>
          <a:xfrm>
            <a:off x="6276127" y="2044508"/>
            <a:ext cx="2170934" cy="187743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8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rPr>
              <a:t>7000 </a:t>
            </a:r>
            <a:r>
              <a:rPr kumimoji="0" lang="sv-FI" sz="1800" b="0" i="0" u="none" strike="noStrike" kern="1200" cap="none" spc="0" normalizeH="0" baseline="0" noProof="0" err="1">
                <a:ln>
                  <a:noFill/>
                </a:ln>
                <a:solidFill>
                  <a:srgbClr val="213A8F"/>
                </a:solidFill>
                <a:effectLst/>
                <a:uLnTx/>
                <a:uFillTx/>
                <a:latin typeface="Arial" panose="020B0604020202020204" pitchFamily="34" charset="0"/>
                <a:ea typeface="+mn-ea"/>
                <a:cs typeface="Arial" panose="020B0604020202020204" pitchFamily="34" charset="0"/>
              </a:rPr>
              <a:t>henkilöä</a:t>
            </a:r>
            <a:endParaRPr kumimoji="0" lang="sv-FI" sz="18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400" b="0" i="0" u="none" strike="noStrike" kern="1200" cap="none" spc="0" normalizeH="0" baseline="0" noProof="0" err="1">
                <a:ln>
                  <a:noFill/>
                </a:ln>
                <a:solidFill>
                  <a:srgbClr val="213A8F"/>
                </a:solidFill>
                <a:effectLst/>
                <a:uLnTx/>
                <a:uFillTx/>
                <a:latin typeface="Arial" panose="020B0604020202020204" pitchFamily="34" charset="0"/>
                <a:ea typeface="+mn-ea"/>
                <a:cs typeface="Arial" panose="020B0604020202020204" pitchFamily="34" charset="0"/>
              </a:rPr>
              <a:t>Lääkärit</a:t>
            </a:r>
            <a:endParaRPr kumimoji="0" lang="sv-FI" sz="14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400" b="0" i="0" u="none" strike="noStrike" kern="1200" cap="none" spc="0" normalizeH="0" baseline="0" noProof="0" err="1">
                <a:ln>
                  <a:noFill/>
                </a:ln>
                <a:solidFill>
                  <a:srgbClr val="213A8F"/>
                </a:solidFill>
                <a:effectLst/>
                <a:uLnTx/>
                <a:uFillTx/>
                <a:latin typeface="Arial" panose="020B0604020202020204" pitchFamily="34" charset="0"/>
                <a:ea typeface="+mn-ea"/>
                <a:cs typeface="Arial" panose="020B0604020202020204" pitchFamily="34" charset="0"/>
              </a:rPr>
              <a:t>Hoitohenkilöstö</a:t>
            </a:r>
            <a:endParaRPr kumimoji="0" lang="sv-FI" sz="14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400" b="0" i="0" u="none" strike="noStrike" kern="1200" cap="none" spc="0" normalizeH="0" baseline="0" noProof="0" err="1">
                <a:ln>
                  <a:noFill/>
                </a:ln>
                <a:solidFill>
                  <a:srgbClr val="213A8F"/>
                </a:solidFill>
                <a:effectLst/>
                <a:uLnTx/>
                <a:uFillTx/>
                <a:latin typeface="Arial" panose="020B0604020202020204" pitchFamily="34" charset="0"/>
                <a:ea typeface="+mn-ea"/>
                <a:cs typeface="Arial" panose="020B0604020202020204" pitchFamily="34" charset="0"/>
              </a:rPr>
              <a:t>Sosiaalihuollon</a:t>
            </a:r>
            <a:r>
              <a:rPr kumimoji="0" lang="sv-FI" sz="14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rPr>
              <a:t> </a:t>
            </a:r>
            <a:r>
              <a:rPr kumimoji="0" lang="sv-FI" sz="1400" b="0" i="0" u="none" strike="noStrike" kern="1200" cap="none" spc="0" normalizeH="0" baseline="0" noProof="0" err="1">
                <a:ln>
                  <a:noFill/>
                </a:ln>
                <a:solidFill>
                  <a:srgbClr val="213A8F"/>
                </a:solidFill>
                <a:effectLst/>
                <a:uLnTx/>
                <a:uFillTx/>
                <a:latin typeface="Arial" panose="020B0604020202020204" pitchFamily="34" charset="0"/>
                <a:ea typeface="+mn-ea"/>
                <a:cs typeface="Arial" panose="020B0604020202020204" pitchFamily="34" charset="0"/>
              </a:rPr>
              <a:t>henkilöstö</a:t>
            </a:r>
            <a:endParaRPr kumimoji="0" lang="sv-FI" sz="14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400" b="0" i="0" u="none" strike="noStrike" kern="1200" cap="none" spc="0" normalizeH="0" baseline="0" noProof="0" err="1">
                <a:ln>
                  <a:noFill/>
                </a:ln>
                <a:solidFill>
                  <a:srgbClr val="213A8F"/>
                </a:solidFill>
                <a:effectLst/>
                <a:uLnTx/>
                <a:uFillTx/>
                <a:latin typeface="Arial" panose="020B0604020202020204" pitchFamily="34" charset="0"/>
                <a:ea typeface="+mn-ea"/>
                <a:cs typeface="Arial" panose="020B0604020202020204" pitchFamily="34" charset="0"/>
              </a:rPr>
              <a:t>Muut</a:t>
            </a:r>
            <a:r>
              <a:rPr kumimoji="0" lang="sv-FI" sz="14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rPr>
              <a:t> </a:t>
            </a:r>
            <a:r>
              <a:rPr kumimoji="0" lang="sv-FI" sz="1400" b="0" i="0" u="none" strike="noStrike" kern="1200" cap="none" spc="0" normalizeH="0" baseline="0" noProof="0" err="1">
                <a:ln>
                  <a:noFill/>
                </a:ln>
                <a:solidFill>
                  <a:srgbClr val="213A8F"/>
                </a:solidFill>
                <a:effectLst/>
                <a:uLnTx/>
                <a:uFillTx/>
                <a:latin typeface="Arial" panose="020B0604020202020204" pitchFamily="34" charset="0"/>
                <a:ea typeface="+mn-ea"/>
                <a:cs typeface="Arial" panose="020B0604020202020204" pitchFamily="34" charset="0"/>
              </a:rPr>
              <a:t>asiantuntijat</a:t>
            </a:r>
            <a:endParaRPr kumimoji="0" lang="sv-FI" sz="14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400" b="0" i="0" u="none" strike="noStrike" kern="1200" cap="none" spc="0" normalizeH="0" baseline="0" noProof="0" err="1">
                <a:ln>
                  <a:noFill/>
                </a:ln>
                <a:solidFill>
                  <a:srgbClr val="213A8F"/>
                </a:solidFill>
                <a:effectLst/>
                <a:uLnTx/>
                <a:uFillTx/>
                <a:latin typeface="Arial" panose="020B0604020202020204" pitchFamily="34" charset="0"/>
                <a:ea typeface="+mn-ea"/>
                <a:cs typeface="Arial" panose="020B0604020202020204" pitchFamily="34" charset="0"/>
              </a:rPr>
              <a:t>Hallinto</a:t>
            </a:r>
            <a:endParaRPr kumimoji="0" lang="sv-FI" sz="14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400" b="0" i="0" u="none" strike="noStrike" kern="1200" cap="none" spc="0" normalizeH="0" baseline="0" noProof="0" err="1">
                <a:ln>
                  <a:noFill/>
                </a:ln>
                <a:solidFill>
                  <a:srgbClr val="213A8F"/>
                </a:solidFill>
                <a:effectLst/>
                <a:uLnTx/>
                <a:uFillTx/>
                <a:latin typeface="Arial" panose="020B0604020202020204" pitchFamily="34" charset="0"/>
                <a:ea typeface="+mn-ea"/>
                <a:cs typeface="Arial" panose="020B0604020202020204" pitchFamily="34" charset="0"/>
              </a:rPr>
              <a:t>tukipalveluhenkilöstö</a:t>
            </a:r>
            <a:endParaRPr kumimoji="0" lang="sv-FI" sz="14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endParaRPr>
          </a:p>
        </p:txBody>
      </p:sp>
      <p:sp>
        <p:nvSpPr>
          <p:cNvPr id="23" name="TextBox 22"/>
          <p:cNvSpPr txBox="1"/>
          <p:nvPr/>
        </p:nvSpPr>
        <p:spPr>
          <a:xfrm>
            <a:off x="1251315" y="4040819"/>
            <a:ext cx="167225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rPr>
              <a:t>3. Substanssi</a:t>
            </a:r>
            <a:endParaRPr kumimoji="0" lang="fi-FI" sz="18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endParaRPr>
          </a:p>
        </p:txBody>
      </p:sp>
      <p:pic>
        <p:nvPicPr>
          <p:cNvPr id="24" name="Kuva 132" descr="Pää ja hammaspyörät">
            <a:extLst>
              <a:ext uri="{FF2B5EF4-FFF2-40B4-BE49-F238E27FC236}">
                <a16:creationId xmlns:a16="http://schemas.microsoft.com/office/drawing/2014/main" id="{37C93D63-9DCA-4AA7-B555-DFB852C7311D}"/>
              </a:ext>
            </a:extLst>
          </p:cNvPr>
          <p:cNvPicPr>
            <a:picLocks noChangeAspect="1"/>
          </p:cNvPicPr>
          <p:nvPr/>
        </p:nvPicPr>
        <p:blipFill>
          <a:blip r:embed="rId5"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251315" y="4400214"/>
            <a:ext cx="1136703" cy="1136703"/>
          </a:xfrm>
          <a:prstGeom prst="rect">
            <a:avLst/>
          </a:prstGeom>
        </p:spPr>
      </p:pic>
      <p:sp>
        <p:nvSpPr>
          <p:cNvPr id="25" name="TextBox 24"/>
          <p:cNvSpPr txBox="1"/>
          <p:nvPr/>
        </p:nvSpPr>
        <p:spPr>
          <a:xfrm>
            <a:off x="2473706" y="4400214"/>
            <a:ext cx="2089491" cy="1077218"/>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600" b="0" i="0" u="none" strike="noStrike" kern="1200" cap="none" spc="0" normalizeH="0" baseline="0" noProof="0" err="1">
                <a:ln>
                  <a:noFill/>
                </a:ln>
                <a:solidFill>
                  <a:srgbClr val="213A8F"/>
                </a:solidFill>
                <a:effectLst/>
                <a:uLnTx/>
                <a:uFillTx/>
                <a:latin typeface="Arial" panose="020B0604020202020204" pitchFamily="34" charset="0"/>
                <a:ea typeface="+mn-ea"/>
                <a:cs typeface="Arial" panose="020B0604020202020204" pitchFamily="34" charset="0"/>
              </a:rPr>
              <a:t>Lääketiede</a:t>
            </a:r>
            <a:endParaRPr kumimoji="0" lang="sv-FI" sz="16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600" b="0" i="0" u="none" strike="noStrike" kern="1200" cap="none" spc="0" normalizeH="0" baseline="0" noProof="0" err="1">
                <a:ln>
                  <a:noFill/>
                </a:ln>
                <a:solidFill>
                  <a:srgbClr val="213A8F"/>
                </a:solidFill>
                <a:effectLst/>
                <a:uLnTx/>
                <a:uFillTx/>
                <a:latin typeface="Arial" panose="020B0604020202020204" pitchFamily="34" charset="0"/>
                <a:ea typeface="+mn-ea"/>
                <a:cs typeface="Arial" panose="020B0604020202020204" pitchFamily="34" charset="0"/>
              </a:rPr>
              <a:t>Hoitotyö</a:t>
            </a:r>
            <a:endParaRPr kumimoji="0" lang="sv-FI" sz="16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600" b="0" i="0" u="none" strike="noStrike" kern="1200" cap="none" spc="0" normalizeH="0" baseline="0" noProof="0" err="1">
                <a:ln>
                  <a:noFill/>
                </a:ln>
                <a:solidFill>
                  <a:srgbClr val="213A8F"/>
                </a:solidFill>
                <a:effectLst/>
                <a:uLnTx/>
                <a:uFillTx/>
                <a:latin typeface="Arial" panose="020B0604020202020204" pitchFamily="34" charset="0"/>
                <a:ea typeface="+mn-ea"/>
                <a:cs typeface="Arial" panose="020B0604020202020204" pitchFamily="34" charset="0"/>
              </a:rPr>
              <a:t>Sosiaalityö</a:t>
            </a:r>
            <a:endParaRPr kumimoji="0" lang="sv-FI" sz="16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600" b="0" i="0" u="none" strike="noStrike" kern="1200" cap="none" spc="0" normalizeH="0" baseline="0" noProof="0" err="1">
                <a:ln>
                  <a:noFill/>
                </a:ln>
                <a:solidFill>
                  <a:srgbClr val="213A8F"/>
                </a:solidFill>
                <a:effectLst/>
                <a:uLnTx/>
                <a:uFillTx/>
                <a:latin typeface="Arial" panose="020B0604020202020204" pitchFamily="34" charset="0"/>
                <a:ea typeface="+mn-ea"/>
                <a:cs typeface="Arial" panose="020B0604020202020204" pitchFamily="34" charset="0"/>
              </a:rPr>
              <a:t>Hallinto</a:t>
            </a:r>
            <a:endParaRPr kumimoji="0" lang="sv-FI" sz="16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endParaRPr>
          </a:p>
        </p:txBody>
      </p:sp>
      <p:sp>
        <p:nvSpPr>
          <p:cNvPr id="26" name="TextBox 25"/>
          <p:cNvSpPr txBox="1"/>
          <p:nvPr/>
        </p:nvSpPr>
        <p:spPr>
          <a:xfrm>
            <a:off x="4709187" y="4040042"/>
            <a:ext cx="162095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rPr>
              <a:t>4. Integraatio</a:t>
            </a:r>
            <a:endParaRPr kumimoji="0" lang="fi-FI" sz="18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endParaRPr>
          </a:p>
        </p:txBody>
      </p:sp>
      <p:sp>
        <p:nvSpPr>
          <p:cNvPr id="28" name="TextBox 27"/>
          <p:cNvSpPr txBox="1"/>
          <p:nvPr/>
        </p:nvSpPr>
        <p:spPr>
          <a:xfrm>
            <a:off x="6276127" y="4367366"/>
            <a:ext cx="2089491" cy="1384995"/>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400" b="0" i="0" u="none" strike="noStrike" kern="1200" cap="none" spc="0" normalizeH="0" baseline="0" noProof="0" err="1">
                <a:ln>
                  <a:noFill/>
                </a:ln>
                <a:solidFill>
                  <a:srgbClr val="213A8F"/>
                </a:solidFill>
                <a:effectLst/>
                <a:uLnTx/>
                <a:uFillTx/>
                <a:latin typeface="Arial" panose="020B0604020202020204" pitchFamily="34" charset="0"/>
                <a:ea typeface="+mn-ea"/>
                <a:cs typeface="Arial" panose="020B0604020202020204" pitchFamily="34" charset="0"/>
              </a:rPr>
              <a:t>Perusterveydenhuolto</a:t>
            </a:r>
            <a:endParaRPr kumimoji="0" lang="sv-FI" sz="14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400" b="0" i="0" u="none" strike="noStrike" kern="1200" cap="none" spc="0" normalizeH="0" baseline="0" noProof="0" err="1">
                <a:ln>
                  <a:noFill/>
                </a:ln>
                <a:solidFill>
                  <a:srgbClr val="213A8F"/>
                </a:solidFill>
                <a:effectLst/>
                <a:uLnTx/>
                <a:uFillTx/>
                <a:latin typeface="Arial" panose="020B0604020202020204" pitchFamily="34" charset="0"/>
                <a:ea typeface="+mn-ea"/>
                <a:cs typeface="Arial" panose="020B0604020202020204" pitchFamily="34" charset="0"/>
              </a:rPr>
              <a:t>Sosiaalihuolto</a:t>
            </a:r>
            <a:endParaRPr kumimoji="0" lang="sv-FI" sz="14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400" b="0" i="0" u="none" strike="noStrike" kern="1200" cap="none" spc="0" normalizeH="0" baseline="0" noProof="0" err="1">
                <a:ln>
                  <a:noFill/>
                </a:ln>
                <a:solidFill>
                  <a:srgbClr val="213A8F"/>
                </a:solidFill>
                <a:effectLst/>
                <a:uLnTx/>
                <a:uFillTx/>
                <a:latin typeface="Arial" panose="020B0604020202020204" pitchFamily="34" charset="0"/>
                <a:ea typeface="+mn-ea"/>
                <a:cs typeface="Arial" panose="020B0604020202020204" pitchFamily="34" charset="0"/>
              </a:rPr>
              <a:t>Erikoissairaanhoito</a:t>
            </a:r>
            <a:endParaRPr kumimoji="0" lang="sv-FI" sz="14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400" b="0" i="0" u="none" strike="noStrike" kern="1200" cap="none" spc="0" normalizeH="0" baseline="0" noProof="0" err="1">
                <a:ln>
                  <a:noFill/>
                </a:ln>
                <a:solidFill>
                  <a:srgbClr val="213A8F"/>
                </a:solidFill>
                <a:effectLst/>
                <a:uLnTx/>
                <a:uFillTx/>
                <a:latin typeface="Arial" panose="020B0604020202020204" pitchFamily="34" charset="0"/>
                <a:ea typeface="+mn-ea"/>
                <a:cs typeface="Arial" panose="020B0604020202020204" pitchFamily="34" charset="0"/>
              </a:rPr>
              <a:t>Hallinto</a:t>
            </a:r>
            <a:r>
              <a:rPr kumimoji="0" lang="sv-FI" sz="14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rPr>
              <a:t> ja </a:t>
            </a:r>
            <a:r>
              <a:rPr kumimoji="0" lang="sv-FI" sz="1400" b="0" i="0" u="none" strike="noStrike" kern="1200" cap="none" spc="0" normalizeH="0" baseline="0" noProof="0" err="1">
                <a:ln>
                  <a:noFill/>
                </a:ln>
                <a:solidFill>
                  <a:srgbClr val="213A8F"/>
                </a:solidFill>
                <a:effectLst/>
                <a:uLnTx/>
                <a:uFillTx/>
                <a:latin typeface="Arial" panose="020B0604020202020204" pitchFamily="34" charset="0"/>
                <a:ea typeface="+mn-ea"/>
                <a:cs typeface="Arial" panose="020B0604020202020204" pitchFamily="34" charset="0"/>
              </a:rPr>
              <a:t>tukipalvelut</a:t>
            </a:r>
            <a:endParaRPr kumimoji="0" lang="sv-FI" sz="1400" b="0"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endParaRPr>
          </a:p>
        </p:txBody>
      </p:sp>
      <p:pic>
        <p:nvPicPr>
          <p:cNvPr id="29" name="Kuva 148" descr="Venn-kaavio">
            <a:extLst>
              <a:ext uri="{FF2B5EF4-FFF2-40B4-BE49-F238E27FC236}">
                <a16:creationId xmlns:a16="http://schemas.microsoft.com/office/drawing/2014/main" id="{91A20CB9-EE9E-4BBF-BB29-D9D605D078B5}"/>
              </a:ext>
            </a:extLst>
          </p:cNvPr>
          <p:cNvPicPr>
            <a:picLocks noChangeAspect="1"/>
          </p:cNvPicPr>
          <p:nvPr/>
        </p:nvPicPr>
        <p:blipFill>
          <a:blip r:embed="rId6"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866341" y="4335549"/>
            <a:ext cx="1141106" cy="1141106"/>
          </a:xfrm>
          <a:prstGeom prst="rect">
            <a:avLst/>
          </a:prstGeom>
        </p:spPr>
      </p:pic>
      <p:cxnSp>
        <p:nvCxnSpPr>
          <p:cNvPr id="33" name="Straight Connector 32"/>
          <p:cNvCxnSpPr/>
          <p:nvPr/>
        </p:nvCxnSpPr>
        <p:spPr>
          <a:xfrm flipH="1">
            <a:off x="8405912" y="1753051"/>
            <a:ext cx="19283" cy="3998471"/>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0" y="5852160"/>
            <a:ext cx="12192000" cy="1005840"/>
          </a:xfrm>
          <a:prstGeom prst="rect">
            <a:avLst/>
          </a:prstGeom>
          <a:solidFill>
            <a:srgbClr val="213A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7" name="Group 26"/>
          <p:cNvGrpSpPr/>
          <p:nvPr/>
        </p:nvGrpSpPr>
        <p:grpSpPr>
          <a:xfrm>
            <a:off x="246162" y="5915128"/>
            <a:ext cx="2501590" cy="914400"/>
            <a:chOff x="-25265" y="2231678"/>
            <a:chExt cx="2501590" cy="914400"/>
          </a:xfrm>
        </p:grpSpPr>
        <p:pic>
          <p:nvPicPr>
            <p:cNvPr id="30" name="Kuva 26" descr="Asiakaspalaute">
              <a:extLst>
                <a:ext uri="{FF2B5EF4-FFF2-40B4-BE49-F238E27FC236}">
                  <a16:creationId xmlns:a16="http://schemas.microsoft.com/office/drawing/2014/main" id="{E733BE79-F6D1-4553-8AED-56948AD4DA61}"/>
                </a:ext>
              </a:extLst>
            </p:cNvPr>
            <p:cNvPicPr>
              <a:picLocks noChangeAspect="1"/>
            </p:cNvPicPr>
            <p:nvPr/>
          </p:nvPicPr>
          <p:blipFill>
            <a:blip r:embed="rId7"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5265" y="2231678"/>
              <a:ext cx="914400" cy="914400"/>
            </a:xfrm>
            <a:prstGeom prst="rect">
              <a:avLst/>
            </a:prstGeom>
          </p:spPr>
        </p:pic>
        <p:sp>
          <p:nvSpPr>
            <p:cNvPr id="31" name="TextBox 30"/>
            <p:cNvSpPr txBox="1"/>
            <p:nvPr/>
          </p:nvSpPr>
          <p:spPr>
            <a:xfrm>
              <a:off x="887428" y="2245703"/>
              <a:ext cx="1588897"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50 % </a:t>
              </a:r>
              <a:r>
                <a:rPr kumimoji="0" lang="sv-FI" sz="16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ruotsi</a:t>
              </a:r>
              <a:endParaRPr kumimoji="0" lang="sv-FI"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43 % </a:t>
              </a:r>
              <a:r>
                <a:rPr kumimoji="0" lang="sv-FI" sz="16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suomi</a:t>
              </a:r>
              <a:endParaRPr kumimoji="0" lang="sv-FI"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7 % </a:t>
              </a:r>
              <a:r>
                <a:rPr kumimoji="0" lang="sv-FI" sz="16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muut</a:t>
              </a:r>
              <a:r>
                <a:rPr kumimoji="0" lang="sv-FI"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sv-FI" sz="16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kielet</a:t>
              </a:r>
              <a:endParaRPr kumimoji="0" lang="sv-FI"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nvGrpSpPr>
          <p:cNvPr id="32" name="Group 31"/>
          <p:cNvGrpSpPr/>
          <p:nvPr/>
        </p:nvGrpSpPr>
        <p:grpSpPr>
          <a:xfrm>
            <a:off x="3142634" y="5986212"/>
            <a:ext cx="2468875" cy="830997"/>
            <a:chOff x="10954" y="4315882"/>
            <a:chExt cx="2468875" cy="830997"/>
          </a:xfrm>
        </p:grpSpPr>
        <p:pic>
          <p:nvPicPr>
            <p:cNvPr id="34" name="Kuva 66" descr="Lapsi ja ilmapallo">
              <a:extLst>
                <a:ext uri="{FF2B5EF4-FFF2-40B4-BE49-F238E27FC236}">
                  <a16:creationId xmlns:a16="http://schemas.microsoft.com/office/drawing/2014/main" id="{65ACD9F3-7957-4D1D-8664-41357EFB25A2}"/>
                </a:ext>
              </a:extLst>
            </p:cNvPr>
            <p:cNvPicPr>
              <a:picLocks noChangeAspect="1"/>
            </p:cNvPicPr>
            <p:nvPr/>
          </p:nvPicPr>
          <p:blipFill>
            <a:blip r:embed="rId8"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0954" y="4326667"/>
              <a:ext cx="809428" cy="809428"/>
            </a:xfrm>
            <a:prstGeom prst="rect">
              <a:avLst/>
            </a:prstGeom>
          </p:spPr>
        </p:pic>
        <p:sp>
          <p:nvSpPr>
            <p:cNvPr id="35" name="TextBox 34"/>
            <p:cNvSpPr txBox="1"/>
            <p:nvPr/>
          </p:nvSpPr>
          <p:spPr>
            <a:xfrm>
              <a:off x="863796" y="4315882"/>
              <a:ext cx="1616033"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Keskimääräinen perhekoko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2,84 henkilöä</a:t>
              </a:r>
            </a:p>
          </p:txBody>
        </p:sp>
      </p:grpSp>
      <p:grpSp>
        <p:nvGrpSpPr>
          <p:cNvPr id="36" name="Group 35"/>
          <p:cNvGrpSpPr/>
          <p:nvPr/>
        </p:nvGrpSpPr>
        <p:grpSpPr>
          <a:xfrm>
            <a:off x="6367975" y="5944511"/>
            <a:ext cx="2889053" cy="914400"/>
            <a:chOff x="22093" y="5421128"/>
            <a:chExt cx="2608938" cy="914400"/>
          </a:xfrm>
        </p:grpSpPr>
        <p:pic>
          <p:nvPicPr>
            <p:cNvPr id="37" name="Kuva 52" descr="Ryhmämenestys">
              <a:extLst>
                <a:ext uri="{FF2B5EF4-FFF2-40B4-BE49-F238E27FC236}">
                  <a16:creationId xmlns:a16="http://schemas.microsoft.com/office/drawing/2014/main" id="{334AADC9-BFE6-4410-A77A-CE08E1A2E2E1}"/>
                </a:ext>
              </a:extLst>
            </p:cNvPr>
            <p:cNvPicPr>
              <a:picLocks noChangeAspect="1"/>
            </p:cNvPicPr>
            <p:nvPr/>
          </p:nvPicPr>
          <p:blipFill>
            <a:blip r:embed="rId9"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22093" y="5421128"/>
              <a:ext cx="914400" cy="914400"/>
            </a:xfrm>
            <a:prstGeom prst="rect">
              <a:avLst/>
            </a:prstGeom>
          </p:spPr>
        </p:pic>
        <p:sp>
          <p:nvSpPr>
            <p:cNvPr id="38" name="TextBox 37"/>
            <p:cNvSpPr txBox="1"/>
            <p:nvPr/>
          </p:nvSpPr>
          <p:spPr>
            <a:xfrm>
              <a:off x="847607" y="5462829"/>
              <a:ext cx="178342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6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Suomen</a:t>
              </a:r>
              <a:r>
                <a:rPr kumimoji="0" lang="sv-FI"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sv-FI" sz="16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alhaisin</a:t>
              </a:r>
              <a:r>
                <a:rPr kumimoji="0" lang="sv-FI"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a:t>
              </a:r>
              <a:r>
                <a:rPr kumimoji="0" lang="sv-FI" sz="16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työttömyysaste</a:t>
              </a:r>
              <a:r>
                <a:rPr kumimoji="0" lang="sv-FI"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 8,5 % (2/2021)</a:t>
              </a:r>
            </a:p>
          </p:txBody>
        </p:sp>
      </p:grpSp>
      <p:grpSp>
        <p:nvGrpSpPr>
          <p:cNvPr id="39" name="Group 38"/>
          <p:cNvGrpSpPr/>
          <p:nvPr/>
        </p:nvGrpSpPr>
        <p:grpSpPr>
          <a:xfrm>
            <a:off x="9439444" y="5936976"/>
            <a:ext cx="2570140" cy="1077218"/>
            <a:chOff x="-85085" y="3179859"/>
            <a:chExt cx="2570140" cy="1077218"/>
          </a:xfrm>
        </p:grpSpPr>
        <p:pic>
          <p:nvPicPr>
            <p:cNvPr id="40" name="Kuva 84" descr="Mies kävelykepin kanssa">
              <a:extLst>
                <a:ext uri="{FF2B5EF4-FFF2-40B4-BE49-F238E27FC236}">
                  <a16:creationId xmlns:a16="http://schemas.microsoft.com/office/drawing/2014/main" id="{F479F956-6479-4402-8A81-73C8F5147714}"/>
                </a:ext>
              </a:extLst>
            </p:cNvPr>
            <p:cNvPicPr>
              <a:picLocks noChangeAspect="1"/>
            </p:cNvPicPr>
            <p:nvPr/>
          </p:nvPicPr>
          <p:blipFill>
            <a:blip r:embed="rId10"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333459" y="3234549"/>
              <a:ext cx="706369" cy="706369"/>
            </a:xfrm>
            <a:prstGeom prst="rect">
              <a:avLst/>
            </a:prstGeom>
          </p:spPr>
        </p:pic>
        <p:pic>
          <p:nvPicPr>
            <p:cNvPr id="41" name="Kuva 86" descr="Nainen ja kävelykeppi">
              <a:extLst>
                <a:ext uri="{FF2B5EF4-FFF2-40B4-BE49-F238E27FC236}">
                  <a16:creationId xmlns:a16="http://schemas.microsoft.com/office/drawing/2014/main" id="{E2CCF99B-498F-4E12-87AA-2E30C3FA42DF}"/>
                </a:ext>
              </a:extLst>
            </p:cNvPr>
            <p:cNvPicPr>
              <a:picLocks noChangeAspect="1"/>
            </p:cNvPicPr>
            <p:nvPr/>
          </p:nvPicPr>
          <p:blipFill>
            <a:blip r:embed="rId11" cstate="email">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85085" y="3234351"/>
              <a:ext cx="706369" cy="706369"/>
            </a:xfrm>
            <a:prstGeom prst="rect">
              <a:avLst/>
            </a:prstGeom>
          </p:spPr>
        </p:pic>
        <p:sp>
          <p:nvSpPr>
            <p:cNvPr id="42" name="TextBox 41"/>
            <p:cNvSpPr txBox="1"/>
            <p:nvPr/>
          </p:nvSpPr>
          <p:spPr>
            <a:xfrm>
              <a:off x="869022" y="3179859"/>
              <a:ext cx="1616033"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Elinajanodote Suomen korkein,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82,8 vuotta</a:t>
              </a:r>
            </a:p>
          </p:txBody>
        </p:sp>
      </p:grpSp>
    </p:spTree>
    <p:extLst>
      <p:ext uri="{BB962C8B-B14F-4D97-AF65-F5344CB8AC3E}">
        <p14:creationId xmlns:p14="http://schemas.microsoft.com/office/powerpoint/2010/main" val="167749670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0C4BD55A-5A68-4298-A9AC-380F8BDCE1C7}"/>
              </a:ext>
            </a:extLst>
          </p:cNvPr>
          <p:cNvGraphicFramePr>
            <a:graphicFrameLocks/>
          </p:cNvGraphicFramePr>
          <p:nvPr/>
        </p:nvGraphicFramePr>
        <p:xfrm>
          <a:off x="1376866" y="685799"/>
          <a:ext cx="4956495" cy="308085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ruta 5">
            <a:extLst>
              <a:ext uri="{FF2B5EF4-FFF2-40B4-BE49-F238E27FC236}">
                <a16:creationId xmlns:a16="http://schemas.microsoft.com/office/drawing/2014/main" id="{DF0BC5C7-8817-4112-BF2C-7AFBFA6E2BD5}"/>
              </a:ext>
            </a:extLst>
          </p:cNvPr>
          <p:cNvSpPr txBox="1"/>
          <p:nvPr/>
        </p:nvSpPr>
        <p:spPr>
          <a:xfrm>
            <a:off x="1298923" y="4046441"/>
            <a:ext cx="5785367" cy="2585323"/>
          </a:xfrm>
          <a:prstGeom prst="rect">
            <a:avLst/>
          </a:prstGeom>
          <a:noFill/>
        </p:spPr>
        <p:txBody>
          <a:bodyPr wrap="square" lIns="91440" tIns="45720" rIns="91440" bIns="45720" rtlCol="0" anchor="t">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800" b="0" i="0" u="none" strike="noStrike" kern="1200" cap="none" spc="0" normalizeH="0" baseline="0" noProof="0">
                <a:ln>
                  <a:noFill/>
                </a:ln>
                <a:solidFill>
                  <a:srgbClr val="213A8F"/>
                </a:solidFill>
                <a:effectLst/>
                <a:uLnTx/>
                <a:uFillTx/>
                <a:latin typeface="Arial" panose="020B0604020202020204"/>
                <a:ea typeface="+mn-ea"/>
                <a:cs typeface="Arial"/>
              </a:rPr>
              <a:t>Landets nettokostnader 2019 var ca 3320 €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800" b="0" i="0" u="none" strike="noStrike" kern="1200" cap="none" spc="0" normalizeH="0" baseline="0" noProof="0">
                <a:ln>
                  <a:noFill/>
                </a:ln>
                <a:solidFill>
                  <a:srgbClr val="213A8F"/>
                </a:solidFill>
                <a:effectLst/>
                <a:uLnTx/>
                <a:uFillTx/>
                <a:latin typeface="Arial" panose="020B0604020202020204"/>
                <a:ea typeface="+mn-ea"/>
                <a:cs typeface="Arial"/>
              </a:rPr>
              <a:t>Österbottens nettokostnader 3429  €, index 103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800" b="0" i="0" u="none" strike="noStrike" kern="1200" cap="none" spc="0" normalizeH="0" baseline="0" noProof="0">
                <a:ln>
                  <a:noFill/>
                </a:ln>
                <a:solidFill>
                  <a:srgbClr val="213A8F"/>
                </a:solidFill>
                <a:effectLst/>
                <a:uLnTx/>
                <a:uFillTx/>
                <a:latin typeface="Arial" panose="020B0604020202020204"/>
                <a:ea typeface="+mn-ea"/>
                <a:cs typeface="Arial"/>
              </a:rPr>
              <a:t>Behovsjusterade kostnaden fås genom att dela nettokostnaden med behovsindex</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FI" sz="1800" b="0" i="0" u="none" strike="noStrike" kern="1200" cap="none" spc="0" normalizeH="0" baseline="0" noProof="0">
              <a:ln>
                <a:noFill/>
              </a:ln>
              <a:solidFill>
                <a:srgbClr val="008464"/>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800" b="0" i="0" u="none" strike="noStrike" kern="1200" cap="none" spc="0" normalizeH="0" baseline="0" noProof="0">
                <a:ln>
                  <a:noFill/>
                </a:ln>
                <a:solidFill>
                  <a:srgbClr val="008464"/>
                </a:solidFill>
                <a:effectLst/>
                <a:uLnTx/>
                <a:uFillTx/>
                <a:latin typeface="Arial" panose="020B0604020202020204"/>
                <a:ea typeface="+mn-ea"/>
                <a:cs typeface="+mn-cs"/>
              </a:rPr>
              <a:t>Maan </a:t>
            </a:r>
            <a:r>
              <a:rPr kumimoji="0" lang="sv-FI" sz="1800" b="0" i="0" u="none" strike="noStrike" kern="1200" cap="none" spc="0" normalizeH="0" baseline="0" noProof="0" err="1">
                <a:ln>
                  <a:noFill/>
                </a:ln>
                <a:solidFill>
                  <a:srgbClr val="008464"/>
                </a:solidFill>
                <a:effectLst/>
                <a:uLnTx/>
                <a:uFillTx/>
                <a:latin typeface="Arial" panose="020B0604020202020204"/>
                <a:ea typeface="+mn-ea"/>
                <a:cs typeface="+mn-cs"/>
              </a:rPr>
              <a:t>nettokustannukset</a:t>
            </a:r>
            <a:r>
              <a:rPr kumimoji="0" lang="sv-FI" sz="1800" b="0" i="0" u="none" strike="noStrike" kern="1200" cap="none" spc="0" normalizeH="0" baseline="0" noProof="0">
                <a:ln>
                  <a:noFill/>
                </a:ln>
                <a:solidFill>
                  <a:srgbClr val="008464"/>
                </a:solidFill>
                <a:effectLst/>
                <a:uLnTx/>
                <a:uFillTx/>
                <a:latin typeface="Arial" panose="020B0604020202020204"/>
                <a:ea typeface="+mn-ea"/>
                <a:cs typeface="+mn-cs"/>
              </a:rPr>
              <a:t> 2019 olivat n. 3320 € </a:t>
            </a:r>
            <a:endParaRPr kumimoji="0" lang="sv-FI" sz="1800" b="0" i="0" u="none" strike="noStrike" kern="1200" cap="none" spc="0" normalizeH="0" baseline="0" noProof="0">
              <a:ln>
                <a:noFill/>
              </a:ln>
              <a:solidFill>
                <a:srgbClr val="008464"/>
              </a:solidFill>
              <a:effectLst/>
              <a:uLnTx/>
              <a:uFillTx/>
              <a:latin typeface="Arial" panose="020B0604020202020204"/>
              <a:ea typeface="+mn-ea"/>
              <a:cs typeface="Aria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800" b="0" i="0" u="none" strike="noStrike" kern="1200" cap="none" spc="0" normalizeH="0" baseline="0" noProof="0" err="1">
                <a:ln>
                  <a:noFill/>
                </a:ln>
                <a:solidFill>
                  <a:srgbClr val="008464"/>
                </a:solidFill>
                <a:effectLst/>
                <a:uLnTx/>
                <a:uFillTx/>
                <a:latin typeface="Arial" panose="020B0604020202020204"/>
                <a:ea typeface="+mn-ea"/>
                <a:cs typeface="+mn-cs"/>
              </a:rPr>
              <a:t>Pohjanmaan</a:t>
            </a:r>
            <a:r>
              <a:rPr kumimoji="0" lang="sv-FI" sz="1800" b="0" i="0" u="none" strike="noStrike" kern="1200" cap="none" spc="0" normalizeH="0" baseline="0" noProof="0">
                <a:ln>
                  <a:noFill/>
                </a:ln>
                <a:solidFill>
                  <a:srgbClr val="008464"/>
                </a:solidFill>
                <a:effectLst/>
                <a:uLnTx/>
                <a:uFillTx/>
                <a:latin typeface="Arial" panose="020B0604020202020204"/>
                <a:ea typeface="+mn-ea"/>
                <a:cs typeface="+mn-cs"/>
              </a:rPr>
              <a:t> </a:t>
            </a:r>
            <a:r>
              <a:rPr kumimoji="0" lang="sv-FI" sz="1800" b="0" i="0" u="none" strike="noStrike" kern="1200" cap="none" spc="0" normalizeH="0" baseline="0" noProof="0" err="1">
                <a:ln>
                  <a:noFill/>
                </a:ln>
                <a:solidFill>
                  <a:srgbClr val="008464"/>
                </a:solidFill>
                <a:effectLst/>
                <a:uLnTx/>
                <a:uFillTx/>
                <a:latin typeface="Arial" panose="020B0604020202020204"/>
                <a:ea typeface="+mn-ea"/>
                <a:cs typeface="+mn-cs"/>
              </a:rPr>
              <a:t>nettokustannukset</a:t>
            </a:r>
            <a:r>
              <a:rPr kumimoji="0" lang="sv-FI" sz="1800" b="0" i="0" u="none" strike="noStrike" kern="1200" cap="none" spc="0" normalizeH="0" baseline="0" noProof="0">
                <a:ln>
                  <a:noFill/>
                </a:ln>
                <a:solidFill>
                  <a:srgbClr val="008464"/>
                </a:solidFill>
                <a:effectLst/>
                <a:uLnTx/>
                <a:uFillTx/>
                <a:latin typeface="Arial" panose="020B0604020202020204"/>
                <a:ea typeface="+mn-ea"/>
                <a:cs typeface="+mn-cs"/>
              </a:rPr>
              <a:t> 3429 €, </a:t>
            </a:r>
            <a:r>
              <a:rPr kumimoji="0" lang="sv-FI" sz="1800" b="0" i="0" u="none" strike="noStrike" kern="1200" cap="none" spc="0" normalizeH="0" baseline="0" noProof="0" err="1">
                <a:ln>
                  <a:noFill/>
                </a:ln>
                <a:solidFill>
                  <a:srgbClr val="008464"/>
                </a:solidFill>
                <a:effectLst/>
                <a:uLnTx/>
                <a:uFillTx/>
                <a:latin typeface="Arial" panose="020B0604020202020204"/>
                <a:ea typeface="+mn-ea"/>
                <a:cs typeface="+mn-cs"/>
              </a:rPr>
              <a:t>indeksi</a:t>
            </a:r>
            <a:r>
              <a:rPr kumimoji="0" lang="sv-FI" sz="1800" b="0" i="0" u="none" strike="noStrike" kern="1200" cap="none" spc="0" normalizeH="0" baseline="0" noProof="0">
                <a:ln>
                  <a:noFill/>
                </a:ln>
                <a:solidFill>
                  <a:srgbClr val="008464"/>
                </a:solidFill>
                <a:effectLst/>
                <a:uLnTx/>
                <a:uFillTx/>
                <a:latin typeface="Arial" panose="020B0604020202020204"/>
                <a:ea typeface="+mn-ea"/>
                <a:cs typeface="+mn-cs"/>
              </a:rPr>
              <a:t> 103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sv-FI" sz="1800" b="0" i="0" u="none" strike="noStrike" kern="1200" cap="none" spc="0" normalizeH="0" baseline="0" noProof="0" err="1">
                <a:ln>
                  <a:noFill/>
                </a:ln>
                <a:solidFill>
                  <a:srgbClr val="008464"/>
                </a:solidFill>
                <a:effectLst/>
                <a:uLnTx/>
                <a:uFillTx/>
                <a:latin typeface="Arial" panose="020B0604020202020204"/>
                <a:ea typeface="+mn-ea"/>
                <a:cs typeface="+mn-cs"/>
              </a:rPr>
              <a:t>Tarvevakioitu</a:t>
            </a:r>
            <a:r>
              <a:rPr kumimoji="0" lang="sv-FI" sz="1800" b="0" i="0" u="none" strike="noStrike" kern="1200" cap="none" spc="0" normalizeH="0" baseline="0" noProof="0">
                <a:ln>
                  <a:noFill/>
                </a:ln>
                <a:solidFill>
                  <a:srgbClr val="008464"/>
                </a:solidFill>
                <a:effectLst/>
                <a:uLnTx/>
                <a:uFillTx/>
                <a:latin typeface="Arial" panose="020B0604020202020204"/>
                <a:ea typeface="+mn-ea"/>
                <a:cs typeface="+mn-cs"/>
              </a:rPr>
              <a:t> </a:t>
            </a:r>
            <a:r>
              <a:rPr kumimoji="0" lang="sv-FI" sz="1800" b="0" i="0" u="none" strike="noStrike" kern="1200" cap="none" spc="0" normalizeH="0" baseline="0" noProof="0" err="1">
                <a:ln>
                  <a:noFill/>
                </a:ln>
                <a:solidFill>
                  <a:srgbClr val="008464"/>
                </a:solidFill>
                <a:effectLst/>
                <a:uLnTx/>
                <a:uFillTx/>
                <a:latin typeface="Arial" panose="020B0604020202020204"/>
                <a:ea typeface="+mn-ea"/>
                <a:cs typeface="+mn-cs"/>
              </a:rPr>
              <a:t>kustannus</a:t>
            </a:r>
            <a:r>
              <a:rPr kumimoji="0" lang="sv-FI" sz="1800" b="0" i="0" u="none" strike="noStrike" kern="1200" cap="none" spc="0" normalizeH="0" baseline="0" noProof="0">
                <a:ln>
                  <a:noFill/>
                </a:ln>
                <a:solidFill>
                  <a:srgbClr val="008464"/>
                </a:solidFill>
                <a:effectLst/>
                <a:uLnTx/>
                <a:uFillTx/>
                <a:latin typeface="Arial" panose="020B0604020202020204"/>
                <a:ea typeface="+mn-ea"/>
                <a:cs typeface="+mn-cs"/>
              </a:rPr>
              <a:t> </a:t>
            </a:r>
            <a:r>
              <a:rPr kumimoji="0" lang="sv-FI" sz="1800" b="0" i="0" u="none" strike="noStrike" kern="1200" cap="none" spc="0" normalizeH="0" baseline="0" noProof="0" err="1">
                <a:ln>
                  <a:noFill/>
                </a:ln>
                <a:solidFill>
                  <a:srgbClr val="008464"/>
                </a:solidFill>
                <a:effectLst/>
                <a:uLnTx/>
                <a:uFillTx/>
                <a:latin typeface="Arial" panose="020B0604020202020204"/>
                <a:ea typeface="+mn-ea"/>
                <a:cs typeface="+mn-cs"/>
              </a:rPr>
              <a:t>saadaan</a:t>
            </a:r>
            <a:r>
              <a:rPr kumimoji="0" lang="sv-FI" sz="1800" b="0" i="0" u="none" strike="noStrike" kern="1200" cap="none" spc="0" normalizeH="0" baseline="0" noProof="0">
                <a:ln>
                  <a:noFill/>
                </a:ln>
                <a:solidFill>
                  <a:srgbClr val="008464"/>
                </a:solidFill>
                <a:effectLst/>
                <a:uLnTx/>
                <a:uFillTx/>
                <a:latin typeface="Arial" panose="020B0604020202020204"/>
                <a:ea typeface="+mn-ea"/>
                <a:cs typeface="+mn-cs"/>
              </a:rPr>
              <a:t> </a:t>
            </a:r>
            <a:r>
              <a:rPr kumimoji="0" lang="sv-FI" sz="1800" b="0" i="0" u="none" strike="noStrike" kern="1200" cap="none" spc="0" normalizeH="0" baseline="0" noProof="0" err="1">
                <a:ln>
                  <a:noFill/>
                </a:ln>
                <a:solidFill>
                  <a:srgbClr val="008464"/>
                </a:solidFill>
                <a:effectLst/>
                <a:uLnTx/>
                <a:uFillTx/>
                <a:latin typeface="Arial" panose="020B0604020202020204"/>
                <a:ea typeface="+mn-ea"/>
                <a:cs typeface="+mn-cs"/>
              </a:rPr>
              <a:t>kun</a:t>
            </a:r>
            <a:r>
              <a:rPr kumimoji="0" lang="sv-FI" sz="1800" b="0" i="0" u="none" strike="noStrike" kern="1200" cap="none" spc="0" normalizeH="0" baseline="0" noProof="0">
                <a:ln>
                  <a:noFill/>
                </a:ln>
                <a:solidFill>
                  <a:srgbClr val="008464"/>
                </a:solidFill>
                <a:effectLst/>
                <a:uLnTx/>
                <a:uFillTx/>
                <a:latin typeface="Arial" panose="020B0604020202020204"/>
                <a:ea typeface="+mn-ea"/>
                <a:cs typeface="+mn-cs"/>
              </a:rPr>
              <a:t> </a:t>
            </a:r>
            <a:r>
              <a:rPr kumimoji="0" lang="sv-FI" sz="1800" b="0" i="0" u="none" strike="noStrike" kern="1200" cap="none" spc="0" normalizeH="0" baseline="0" noProof="0" err="1">
                <a:ln>
                  <a:noFill/>
                </a:ln>
                <a:solidFill>
                  <a:srgbClr val="008464"/>
                </a:solidFill>
                <a:effectLst/>
                <a:uLnTx/>
                <a:uFillTx/>
                <a:latin typeface="Arial" panose="020B0604020202020204"/>
                <a:ea typeface="+mn-ea"/>
                <a:cs typeface="+mn-cs"/>
              </a:rPr>
              <a:t>jaetaan</a:t>
            </a:r>
            <a:r>
              <a:rPr kumimoji="0" lang="sv-FI" sz="1800" b="0" i="0" u="none" strike="noStrike" kern="1200" cap="none" spc="0" normalizeH="0" baseline="0" noProof="0">
                <a:ln>
                  <a:noFill/>
                </a:ln>
                <a:solidFill>
                  <a:srgbClr val="008464"/>
                </a:solidFill>
                <a:effectLst/>
                <a:uLnTx/>
                <a:uFillTx/>
                <a:latin typeface="Arial" panose="020B0604020202020204"/>
                <a:ea typeface="+mn-ea"/>
                <a:cs typeface="+mn-cs"/>
              </a:rPr>
              <a:t> </a:t>
            </a:r>
            <a:r>
              <a:rPr kumimoji="0" lang="sv-FI" sz="1800" b="0" i="0" u="none" strike="noStrike" kern="1200" cap="none" spc="0" normalizeH="0" baseline="0" noProof="0" err="1">
                <a:ln>
                  <a:noFill/>
                </a:ln>
                <a:solidFill>
                  <a:srgbClr val="008464"/>
                </a:solidFill>
                <a:effectLst/>
                <a:uLnTx/>
                <a:uFillTx/>
                <a:latin typeface="Arial" panose="020B0604020202020204"/>
                <a:ea typeface="+mn-ea"/>
                <a:cs typeface="+mn-cs"/>
              </a:rPr>
              <a:t>nettokustannus</a:t>
            </a:r>
            <a:r>
              <a:rPr kumimoji="0" lang="sv-FI" sz="1800" b="0" i="0" u="none" strike="noStrike" kern="1200" cap="none" spc="0" normalizeH="0" baseline="0" noProof="0">
                <a:ln>
                  <a:noFill/>
                </a:ln>
                <a:solidFill>
                  <a:srgbClr val="008464"/>
                </a:solidFill>
                <a:effectLst/>
                <a:uLnTx/>
                <a:uFillTx/>
                <a:latin typeface="Arial" panose="020B0604020202020204"/>
                <a:ea typeface="+mn-ea"/>
                <a:cs typeface="+mn-cs"/>
              </a:rPr>
              <a:t> </a:t>
            </a:r>
            <a:r>
              <a:rPr kumimoji="0" lang="sv-FI" sz="1800" b="0" i="0" u="none" strike="noStrike" kern="1200" cap="none" spc="0" normalizeH="0" baseline="0" noProof="0" err="1">
                <a:ln>
                  <a:noFill/>
                </a:ln>
                <a:solidFill>
                  <a:srgbClr val="008464"/>
                </a:solidFill>
                <a:effectLst/>
                <a:uLnTx/>
                <a:uFillTx/>
                <a:latin typeface="Arial" panose="020B0604020202020204"/>
                <a:ea typeface="+mn-ea"/>
                <a:cs typeface="+mn-cs"/>
              </a:rPr>
              <a:t>tarvekerroimella</a:t>
            </a:r>
            <a:endParaRPr kumimoji="0" lang="fi-FI" sz="1800" b="0" i="0" u="none" strike="noStrike" kern="1200" cap="none" spc="0" normalizeH="0" baseline="0" noProof="0">
              <a:ln>
                <a:noFill/>
              </a:ln>
              <a:solidFill>
                <a:srgbClr val="008464"/>
              </a:solidFill>
              <a:effectLst/>
              <a:uLnTx/>
              <a:uFillTx/>
              <a:latin typeface="Arial" panose="020B0604020202020204"/>
              <a:ea typeface="+mn-ea"/>
              <a:cs typeface="+mn-cs"/>
            </a:endParaRPr>
          </a:p>
        </p:txBody>
      </p:sp>
      <p:graphicFrame>
        <p:nvGraphicFramePr>
          <p:cNvPr id="7" name="Diagram 6">
            <a:extLst>
              <a:ext uri="{FF2B5EF4-FFF2-40B4-BE49-F238E27FC236}">
                <a16:creationId xmlns:a16="http://schemas.microsoft.com/office/drawing/2014/main" id="{6075EB52-E944-4B3E-83A4-2AAFB89D16F7}"/>
              </a:ext>
            </a:extLst>
          </p:cNvPr>
          <p:cNvGraphicFramePr>
            <a:graphicFrameLocks/>
          </p:cNvGraphicFramePr>
          <p:nvPr/>
        </p:nvGraphicFramePr>
        <p:xfrm>
          <a:off x="7013196" y="685799"/>
          <a:ext cx="4657289" cy="29340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Diagram 7">
            <a:extLst>
              <a:ext uri="{FF2B5EF4-FFF2-40B4-BE49-F238E27FC236}">
                <a16:creationId xmlns:a16="http://schemas.microsoft.com/office/drawing/2014/main" id="{59CC3CD9-EE8F-4C47-9428-306E3651F6A9}"/>
              </a:ext>
            </a:extLst>
          </p:cNvPr>
          <p:cNvGraphicFramePr>
            <a:graphicFrameLocks/>
          </p:cNvGraphicFramePr>
          <p:nvPr/>
        </p:nvGraphicFramePr>
        <p:xfrm>
          <a:off x="6409678" y="577049"/>
          <a:ext cx="5600018" cy="3506924"/>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ruta 1">
            <a:extLst>
              <a:ext uri="{FF2B5EF4-FFF2-40B4-BE49-F238E27FC236}">
                <a16:creationId xmlns:a16="http://schemas.microsoft.com/office/drawing/2014/main" id="{760F0BBE-0E2A-43E1-9374-4FA69E721CF8}"/>
              </a:ext>
            </a:extLst>
          </p:cNvPr>
          <p:cNvSpPr txBox="1"/>
          <p:nvPr/>
        </p:nvSpPr>
        <p:spPr>
          <a:xfrm>
            <a:off x="7510195" y="3946503"/>
            <a:ext cx="1551709"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900" b="0" i="0" u="none" strike="noStrike" kern="1200" cap="none" spc="0" normalizeH="0" baseline="0" noProof="0" err="1">
                <a:ln>
                  <a:noFill/>
                </a:ln>
                <a:solidFill>
                  <a:srgbClr val="213A8F">
                    <a:lumMod val="60000"/>
                    <a:lumOff val="40000"/>
                  </a:srgbClr>
                </a:solidFill>
                <a:effectLst/>
                <a:uLnTx/>
                <a:uFillTx/>
                <a:latin typeface="Arial" panose="020B0604020202020204"/>
                <a:ea typeface="+mn-ea"/>
                <a:cs typeface="+mn-cs"/>
              </a:rPr>
              <a:t>Nettokustannukset</a:t>
            </a:r>
            <a:r>
              <a:rPr kumimoji="0" lang="sv-FI" sz="900" b="0" i="0" u="none" strike="noStrike" kern="1200" cap="none" spc="0" normalizeH="0" baseline="0" noProof="0">
                <a:ln>
                  <a:noFill/>
                </a:ln>
                <a:solidFill>
                  <a:srgbClr val="213A8F">
                    <a:lumMod val="60000"/>
                    <a:lumOff val="40000"/>
                  </a:srgbClr>
                </a:solidFill>
                <a:effectLst/>
                <a:uLnTx/>
                <a:uFillTx/>
                <a:latin typeface="Arial" panose="020B0604020202020204"/>
                <a:ea typeface="+mn-ea"/>
                <a:cs typeface="+mn-cs"/>
              </a:rPr>
              <a:t>, </a:t>
            </a:r>
            <a:r>
              <a:rPr kumimoji="0" lang="sv-FI" sz="900" b="0" i="0" u="none" strike="noStrike" kern="1200" cap="none" spc="0" normalizeH="0" baseline="0" noProof="0" err="1">
                <a:ln>
                  <a:noFill/>
                </a:ln>
                <a:solidFill>
                  <a:srgbClr val="213A8F">
                    <a:lumMod val="60000"/>
                    <a:lumOff val="40000"/>
                  </a:srgbClr>
                </a:solidFill>
                <a:effectLst/>
                <a:uLnTx/>
                <a:uFillTx/>
                <a:latin typeface="Arial" panose="020B0604020202020204"/>
                <a:ea typeface="+mn-ea"/>
                <a:cs typeface="+mn-cs"/>
              </a:rPr>
              <a:t>indeksi</a:t>
            </a:r>
            <a:endParaRPr kumimoji="0" lang="fi-FI" sz="900" b="0" i="0" u="none" strike="noStrike" kern="1200" cap="none" spc="0" normalizeH="0" baseline="0" noProof="0">
              <a:ln>
                <a:noFill/>
              </a:ln>
              <a:solidFill>
                <a:srgbClr val="213A8F">
                  <a:lumMod val="60000"/>
                  <a:lumOff val="40000"/>
                </a:srgbClr>
              </a:solidFill>
              <a:effectLst/>
              <a:uLnTx/>
              <a:uFillTx/>
              <a:latin typeface="Arial" panose="020B0604020202020204"/>
              <a:ea typeface="+mn-ea"/>
              <a:cs typeface="+mn-cs"/>
            </a:endParaRPr>
          </a:p>
        </p:txBody>
      </p:sp>
      <p:sp>
        <p:nvSpPr>
          <p:cNvPr id="3" name="textruta 2">
            <a:extLst>
              <a:ext uri="{FF2B5EF4-FFF2-40B4-BE49-F238E27FC236}">
                <a16:creationId xmlns:a16="http://schemas.microsoft.com/office/drawing/2014/main" id="{3B43D217-FDD9-4E78-9738-8D911D117E55}"/>
              </a:ext>
            </a:extLst>
          </p:cNvPr>
          <p:cNvSpPr txBox="1"/>
          <p:nvPr/>
        </p:nvSpPr>
        <p:spPr>
          <a:xfrm>
            <a:off x="8980682" y="3961891"/>
            <a:ext cx="2363477"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900" b="0" i="0" u="none" strike="noStrike" kern="1200" cap="none" spc="0" normalizeH="0" baseline="0" noProof="0" err="1">
                <a:ln>
                  <a:noFill/>
                </a:ln>
                <a:solidFill>
                  <a:srgbClr val="213A8F">
                    <a:lumMod val="60000"/>
                    <a:lumOff val="40000"/>
                  </a:srgbClr>
                </a:solidFill>
                <a:effectLst/>
                <a:uLnTx/>
                <a:uFillTx/>
                <a:latin typeface="Arial" panose="020B0604020202020204"/>
                <a:ea typeface="+mn-ea"/>
                <a:cs typeface="+mn-cs"/>
              </a:rPr>
              <a:t>Tarvevakioidut</a:t>
            </a:r>
            <a:r>
              <a:rPr kumimoji="0" lang="sv-FI" sz="800" b="0" i="0" u="none" strike="noStrike" kern="1200" cap="none" spc="0" normalizeH="0" baseline="0" noProof="0">
                <a:ln>
                  <a:noFill/>
                </a:ln>
                <a:solidFill>
                  <a:srgbClr val="213A8F">
                    <a:lumMod val="60000"/>
                    <a:lumOff val="40000"/>
                  </a:srgbClr>
                </a:solidFill>
                <a:effectLst/>
                <a:uLnTx/>
                <a:uFillTx/>
                <a:latin typeface="Arial" panose="020B0604020202020204"/>
                <a:ea typeface="+mn-ea"/>
                <a:cs typeface="+mn-cs"/>
              </a:rPr>
              <a:t> </a:t>
            </a:r>
            <a:r>
              <a:rPr kumimoji="0" lang="sv-FI" sz="800" b="0" i="0" u="none" strike="noStrike" kern="1200" cap="none" spc="0" normalizeH="0" baseline="0" noProof="0" err="1">
                <a:ln>
                  <a:noFill/>
                </a:ln>
                <a:solidFill>
                  <a:srgbClr val="213A8F">
                    <a:lumMod val="60000"/>
                    <a:lumOff val="40000"/>
                  </a:srgbClr>
                </a:solidFill>
                <a:effectLst/>
                <a:uLnTx/>
                <a:uFillTx/>
                <a:latin typeface="Arial" panose="020B0604020202020204"/>
                <a:ea typeface="+mn-ea"/>
                <a:cs typeface="+mn-cs"/>
              </a:rPr>
              <a:t>kustannukset</a:t>
            </a:r>
            <a:r>
              <a:rPr kumimoji="0" lang="sv-FI" sz="800" b="0" i="0" u="none" strike="noStrike" kern="1200" cap="none" spc="0" normalizeH="0" baseline="0" noProof="0">
                <a:ln>
                  <a:noFill/>
                </a:ln>
                <a:solidFill>
                  <a:srgbClr val="213A8F">
                    <a:lumMod val="60000"/>
                    <a:lumOff val="40000"/>
                  </a:srgbClr>
                </a:solidFill>
                <a:effectLst/>
                <a:uLnTx/>
                <a:uFillTx/>
                <a:latin typeface="Arial" panose="020B0604020202020204"/>
                <a:ea typeface="+mn-ea"/>
                <a:cs typeface="+mn-cs"/>
              </a:rPr>
              <a:t>, </a:t>
            </a:r>
            <a:r>
              <a:rPr kumimoji="0" lang="sv-FI" sz="800" b="0" i="0" u="none" strike="noStrike" kern="1200" cap="none" spc="0" normalizeH="0" baseline="0" noProof="0" err="1">
                <a:ln>
                  <a:noFill/>
                </a:ln>
                <a:solidFill>
                  <a:srgbClr val="213A8F">
                    <a:lumMod val="60000"/>
                    <a:lumOff val="40000"/>
                  </a:srgbClr>
                </a:solidFill>
                <a:effectLst/>
                <a:uLnTx/>
                <a:uFillTx/>
                <a:latin typeface="Arial" panose="020B0604020202020204"/>
                <a:ea typeface="+mn-ea"/>
                <a:cs typeface="+mn-cs"/>
              </a:rPr>
              <a:t>indeksi</a:t>
            </a:r>
            <a:endParaRPr kumimoji="0" lang="fi-FI" sz="800" b="0" i="0" u="none" strike="noStrike" kern="1200" cap="none" spc="0" normalizeH="0" baseline="0" noProof="0">
              <a:ln>
                <a:noFill/>
              </a:ln>
              <a:solidFill>
                <a:srgbClr val="213A8F">
                  <a:lumMod val="60000"/>
                  <a:lumOff val="40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141546307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3C68C5D-B8E0-4B83-BF7A-C345DB926248}"/>
              </a:ext>
            </a:extLst>
          </p:cNvPr>
          <p:cNvSpPr>
            <a:spLocks noGrp="1"/>
          </p:cNvSpPr>
          <p:nvPr>
            <p:ph type="title"/>
          </p:nvPr>
        </p:nvSpPr>
        <p:spPr/>
        <p:txBody>
          <a:bodyPr/>
          <a:lstStyle/>
          <a:p>
            <a:r>
              <a:rPr lang="sv-FI" sz="3600"/>
              <a:t>Statistik: barn, unga, familjer</a:t>
            </a:r>
            <a:br>
              <a:rPr lang="sv-FI" sz="3600"/>
            </a:br>
            <a:r>
              <a:rPr lang="sv-FI" sz="3600" err="1"/>
              <a:t>Tilastot</a:t>
            </a:r>
            <a:r>
              <a:rPr lang="sv-FI" sz="3600"/>
              <a:t>: </a:t>
            </a:r>
            <a:r>
              <a:rPr lang="sv-FI" sz="3600" err="1"/>
              <a:t>lapset</a:t>
            </a:r>
            <a:r>
              <a:rPr lang="sv-FI" sz="3600"/>
              <a:t>, </a:t>
            </a:r>
            <a:r>
              <a:rPr lang="sv-FI" sz="3600" err="1"/>
              <a:t>nuoret</a:t>
            </a:r>
            <a:r>
              <a:rPr lang="sv-FI" sz="3600"/>
              <a:t> ja </a:t>
            </a:r>
            <a:r>
              <a:rPr lang="sv-FI" sz="3600" err="1"/>
              <a:t>perheet</a:t>
            </a:r>
            <a:endParaRPr lang="fi-FI" sz="3600"/>
          </a:p>
        </p:txBody>
      </p:sp>
    </p:spTree>
    <p:extLst>
      <p:ext uri="{BB962C8B-B14F-4D97-AF65-F5344CB8AC3E}">
        <p14:creationId xmlns:p14="http://schemas.microsoft.com/office/powerpoint/2010/main" val="6131021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3D76D2F9-D01C-4B58-BA06-6AC6C61E57D6}"/>
              </a:ext>
            </a:extLst>
          </p:cNvPr>
          <p:cNvGraphicFramePr>
            <a:graphicFrameLocks/>
          </p:cNvGraphicFramePr>
          <p:nvPr/>
        </p:nvGraphicFramePr>
        <p:xfrm>
          <a:off x="921079" y="3446254"/>
          <a:ext cx="5582576" cy="31870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Diagram 3">
            <a:extLst>
              <a:ext uri="{FF2B5EF4-FFF2-40B4-BE49-F238E27FC236}">
                <a16:creationId xmlns:a16="http://schemas.microsoft.com/office/drawing/2014/main" id="{A9D4F240-BD86-44C8-8427-B4B9BDFD4C72}"/>
              </a:ext>
            </a:extLst>
          </p:cNvPr>
          <p:cNvGraphicFramePr>
            <a:graphicFrameLocks/>
          </p:cNvGraphicFramePr>
          <p:nvPr/>
        </p:nvGraphicFramePr>
        <p:xfrm>
          <a:off x="6251011" y="703054"/>
          <a:ext cx="6114473" cy="29741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a:extLst>
              <a:ext uri="{FF2B5EF4-FFF2-40B4-BE49-F238E27FC236}">
                <a16:creationId xmlns:a16="http://schemas.microsoft.com/office/drawing/2014/main" id="{3FFA7D2D-E043-4C00-A648-0F27DCBE5AD2}"/>
              </a:ext>
            </a:extLst>
          </p:cNvPr>
          <p:cNvGraphicFramePr>
            <a:graphicFrameLocks/>
          </p:cNvGraphicFramePr>
          <p:nvPr/>
        </p:nvGraphicFramePr>
        <p:xfrm>
          <a:off x="1173723" y="703054"/>
          <a:ext cx="5077288"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0859008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00000000-0008-0000-0000-000002000000}"/>
              </a:ext>
            </a:extLst>
          </p:cNvPr>
          <p:cNvGraphicFramePr>
            <a:graphicFrameLocks/>
          </p:cNvGraphicFramePr>
          <p:nvPr/>
        </p:nvGraphicFramePr>
        <p:xfrm>
          <a:off x="1244352" y="228600"/>
          <a:ext cx="5316246"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Diagram 3">
            <a:extLst>
              <a:ext uri="{FF2B5EF4-FFF2-40B4-BE49-F238E27FC236}">
                <a16:creationId xmlns:a16="http://schemas.microsoft.com/office/drawing/2014/main" id="{00000000-0008-0000-0000-000005000000}"/>
              </a:ext>
            </a:extLst>
          </p:cNvPr>
          <p:cNvGraphicFramePr>
            <a:graphicFrameLocks/>
          </p:cNvGraphicFramePr>
          <p:nvPr/>
        </p:nvGraphicFramePr>
        <p:xfrm>
          <a:off x="6446667" y="228600"/>
          <a:ext cx="5316245" cy="264813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 5">
            <a:extLst>
              <a:ext uri="{FF2B5EF4-FFF2-40B4-BE49-F238E27FC236}">
                <a16:creationId xmlns:a16="http://schemas.microsoft.com/office/drawing/2014/main" id="{00000000-0008-0000-0000-000006000000}"/>
              </a:ext>
            </a:extLst>
          </p:cNvPr>
          <p:cNvGraphicFramePr>
            <a:graphicFrameLocks/>
          </p:cNvGraphicFramePr>
          <p:nvPr/>
        </p:nvGraphicFramePr>
        <p:xfrm>
          <a:off x="6826928" y="2971800"/>
          <a:ext cx="5316244" cy="31870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4209128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E2C0413E-0ACF-42D1-8D8A-879783035FD7}"/>
              </a:ext>
            </a:extLst>
          </p:cNvPr>
          <p:cNvGraphicFramePr>
            <a:graphicFrameLocks/>
          </p:cNvGraphicFramePr>
          <p:nvPr/>
        </p:nvGraphicFramePr>
        <p:xfrm>
          <a:off x="1433800" y="471055"/>
          <a:ext cx="9880745" cy="29579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Diagram 5">
            <a:extLst>
              <a:ext uri="{FF2B5EF4-FFF2-40B4-BE49-F238E27FC236}">
                <a16:creationId xmlns:a16="http://schemas.microsoft.com/office/drawing/2014/main" id="{524B14AD-C79E-4C1B-ACA1-A41CACC5E5E3}"/>
              </a:ext>
            </a:extLst>
          </p:cNvPr>
          <p:cNvGraphicFramePr>
            <a:graphicFrameLocks/>
          </p:cNvGraphicFramePr>
          <p:nvPr/>
        </p:nvGraphicFramePr>
        <p:xfrm>
          <a:off x="1433800" y="3507509"/>
          <a:ext cx="6848765" cy="304107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ruta 6">
            <a:extLst>
              <a:ext uri="{FF2B5EF4-FFF2-40B4-BE49-F238E27FC236}">
                <a16:creationId xmlns:a16="http://schemas.microsoft.com/office/drawing/2014/main" id="{AABDF9B7-07B6-4ACF-979F-B30276A15638}"/>
              </a:ext>
            </a:extLst>
          </p:cNvPr>
          <p:cNvSpPr txBox="1"/>
          <p:nvPr/>
        </p:nvSpPr>
        <p:spPr>
          <a:xfrm>
            <a:off x="8525163" y="3980872"/>
            <a:ext cx="289098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800" b="0" i="0" u="none" strike="noStrike" kern="1200" cap="none" spc="0" normalizeH="0" baseline="0" noProof="0">
                <a:ln>
                  <a:noFill/>
                </a:ln>
                <a:solidFill>
                  <a:srgbClr val="213A8F"/>
                </a:solidFill>
                <a:effectLst/>
                <a:uLnTx/>
                <a:uFillTx/>
                <a:latin typeface="Arial" panose="020B0604020202020204"/>
                <a:ea typeface="+mn-ea"/>
                <a:cs typeface="+mn-cs"/>
              </a:rPr>
              <a:t>Ca 50% av flickorna har upplevt störande sexuella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800" b="0" i="0" u="none" strike="noStrike" kern="1200" cap="none" spc="0" normalizeH="0" baseline="0" noProof="0">
                <a:ln>
                  <a:noFill/>
                </a:ln>
                <a:solidFill>
                  <a:srgbClr val="213A8F"/>
                </a:solidFill>
                <a:effectLst/>
                <a:uLnTx/>
                <a:uFillTx/>
                <a:latin typeface="Arial" panose="020B0604020202020204"/>
                <a:ea typeface="+mn-ea"/>
                <a:cs typeface="+mn-cs"/>
              </a:rPr>
              <a:t>förslag eller ofredande.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FI" sz="1800" b="0" i="0" u="none" strike="noStrike" kern="1200" cap="none" spc="0" normalizeH="0" baseline="0" noProof="0">
              <a:ln>
                <a:noFill/>
              </a:ln>
              <a:solidFill>
                <a:srgbClr val="213A8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800" b="0" i="0" u="none" strike="noStrike" kern="1200" cap="none" spc="0" normalizeH="0" baseline="0" noProof="0" err="1">
                <a:ln>
                  <a:noFill/>
                </a:ln>
                <a:solidFill>
                  <a:srgbClr val="213A8F"/>
                </a:solidFill>
                <a:effectLst/>
                <a:uLnTx/>
                <a:uFillTx/>
                <a:latin typeface="Arial" panose="020B0604020202020204"/>
                <a:ea typeface="+mn-ea"/>
                <a:cs typeface="+mn-cs"/>
              </a:rPr>
              <a:t>Noin</a:t>
            </a:r>
            <a:r>
              <a:rPr kumimoji="0" lang="sv-FI" sz="1800" b="0" i="0" u="none" strike="noStrike" kern="1200" cap="none" spc="0" normalizeH="0" baseline="0" noProof="0">
                <a:ln>
                  <a:noFill/>
                </a:ln>
                <a:solidFill>
                  <a:srgbClr val="213A8F"/>
                </a:solidFill>
                <a:effectLst/>
                <a:uLnTx/>
                <a:uFillTx/>
                <a:latin typeface="Arial" panose="020B0604020202020204"/>
                <a:ea typeface="+mn-ea"/>
                <a:cs typeface="+mn-cs"/>
              </a:rPr>
              <a:t> 50 % </a:t>
            </a:r>
            <a:r>
              <a:rPr kumimoji="0" lang="sv-FI" sz="1800" b="0" i="0" u="none" strike="noStrike" kern="1200" cap="none" spc="0" normalizeH="0" baseline="0" noProof="0" err="1">
                <a:ln>
                  <a:noFill/>
                </a:ln>
                <a:solidFill>
                  <a:srgbClr val="213A8F"/>
                </a:solidFill>
                <a:effectLst/>
                <a:uLnTx/>
                <a:uFillTx/>
                <a:latin typeface="Arial" panose="020B0604020202020204"/>
                <a:ea typeface="+mn-ea"/>
                <a:cs typeface="+mn-cs"/>
              </a:rPr>
              <a:t>tytöistä</a:t>
            </a:r>
            <a:r>
              <a:rPr kumimoji="0" lang="sv-FI" sz="18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sv-FI" sz="1800" b="0" i="0" u="none" strike="noStrike" kern="1200" cap="none" spc="0" normalizeH="0" baseline="0" noProof="0" err="1">
                <a:ln>
                  <a:noFill/>
                </a:ln>
                <a:solidFill>
                  <a:srgbClr val="213A8F"/>
                </a:solidFill>
                <a:effectLst/>
                <a:uLnTx/>
                <a:uFillTx/>
                <a:latin typeface="Arial" panose="020B0604020202020204"/>
                <a:ea typeface="+mn-ea"/>
                <a:cs typeface="+mn-cs"/>
              </a:rPr>
              <a:t>ovat</a:t>
            </a:r>
            <a:r>
              <a:rPr kumimoji="0" lang="sv-FI" sz="18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sv-FI" sz="1800" b="0" i="0" u="none" strike="noStrike" kern="1200" cap="none" spc="0" normalizeH="0" baseline="0" noProof="0" err="1">
                <a:ln>
                  <a:noFill/>
                </a:ln>
                <a:solidFill>
                  <a:srgbClr val="213A8F"/>
                </a:solidFill>
                <a:effectLst/>
                <a:uLnTx/>
                <a:uFillTx/>
                <a:latin typeface="Arial" panose="020B0604020202020204"/>
                <a:ea typeface="+mn-ea"/>
                <a:cs typeface="+mn-cs"/>
              </a:rPr>
              <a:t>kokeneet</a:t>
            </a:r>
            <a:r>
              <a:rPr kumimoji="0" lang="sv-FI" sz="18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sv-FI" sz="1800" b="0" i="0" u="none" strike="noStrike" kern="1200" cap="none" spc="0" normalizeH="0" baseline="0" noProof="0" err="1">
                <a:ln>
                  <a:noFill/>
                </a:ln>
                <a:solidFill>
                  <a:srgbClr val="213A8F"/>
                </a:solidFill>
                <a:effectLst/>
                <a:uLnTx/>
                <a:uFillTx/>
                <a:latin typeface="Arial" panose="020B0604020202020204"/>
                <a:ea typeface="+mn-ea"/>
                <a:cs typeface="+mn-cs"/>
              </a:rPr>
              <a:t>häiritsevää</a:t>
            </a:r>
            <a:r>
              <a:rPr kumimoji="0" lang="sv-FI" sz="18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sv-FI" sz="1800" b="0" i="0" u="none" strike="noStrike" kern="1200" cap="none" spc="0" normalizeH="0" baseline="0" noProof="0" err="1">
                <a:ln>
                  <a:noFill/>
                </a:ln>
                <a:solidFill>
                  <a:srgbClr val="213A8F"/>
                </a:solidFill>
                <a:effectLst/>
                <a:uLnTx/>
                <a:uFillTx/>
                <a:latin typeface="Arial" panose="020B0604020202020204"/>
                <a:ea typeface="+mn-ea"/>
                <a:cs typeface="+mn-cs"/>
              </a:rPr>
              <a:t>seksuaalista</a:t>
            </a:r>
            <a:r>
              <a:rPr kumimoji="0" lang="sv-FI" sz="18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sv-FI" sz="1800" b="0" i="0" u="none" strike="noStrike" kern="1200" cap="none" spc="0" normalizeH="0" baseline="0" noProof="0" err="1">
                <a:ln>
                  <a:noFill/>
                </a:ln>
                <a:solidFill>
                  <a:srgbClr val="213A8F"/>
                </a:solidFill>
                <a:effectLst/>
                <a:uLnTx/>
                <a:uFillTx/>
                <a:latin typeface="Arial" panose="020B0604020202020204"/>
                <a:ea typeface="+mn-ea"/>
                <a:cs typeface="+mn-cs"/>
              </a:rPr>
              <a:t>ehdottelua</a:t>
            </a:r>
            <a:r>
              <a:rPr kumimoji="0" lang="sv-FI" sz="1800" b="0" i="0" u="none" strike="noStrike" kern="1200" cap="none" spc="0" normalizeH="0" baseline="0" noProof="0">
                <a:ln>
                  <a:noFill/>
                </a:ln>
                <a:solidFill>
                  <a:srgbClr val="213A8F"/>
                </a:solidFill>
                <a:effectLst/>
                <a:uLnTx/>
                <a:uFillTx/>
                <a:latin typeface="Arial" panose="020B0604020202020204"/>
                <a:ea typeface="+mn-ea"/>
                <a:cs typeface="+mn-cs"/>
              </a:rPr>
              <a:t> tai </a:t>
            </a:r>
            <a:r>
              <a:rPr kumimoji="0" lang="sv-FI" sz="1800" b="0" i="0" u="none" strike="noStrike" kern="1200" cap="none" spc="0" normalizeH="0" baseline="0" noProof="0" err="1">
                <a:ln>
                  <a:noFill/>
                </a:ln>
                <a:solidFill>
                  <a:srgbClr val="213A8F"/>
                </a:solidFill>
                <a:effectLst/>
                <a:uLnTx/>
                <a:uFillTx/>
                <a:latin typeface="Arial" panose="020B0604020202020204"/>
                <a:ea typeface="+mn-ea"/>
                <a:cs typeface="+mn-cs"/>
              </a:rPr>
              <a:t>ahdistelua</a:t>
            </a:r>
            <a:r>
              <a:rPr kumimoji="0" lang="sv-FI" sz="1800" b="0" i="0" u="none" strike="noStrike" kern="1200" cap="none" spc="0" normalizeH="0" baseline="0" noProof="0">
                <a:ln>
                  <a:noFill/>
                </a:ln>
                <a:solidFill>
                  <a:srgbClr val="213A8F"/>
                </a:solidFill>
                <a:effectLst/>
                <a:uLnTx/>
                <a:uFillTx/>
                <a:latin typeface="Arial" panose="020B0604020202020204"/>
                <a:ea typeface="+mn-ea"/>
                <a:cs typeface="+mn-cs"/>
              </a:rPr>
              <a:t>.</a:t>
            </a:r>
            <a:endParaRPr kumimoji="0" lang="fi-FI" sz="1800" b="0" i="0" u="none" strike="noStrike" kern="1200" cap="none" spc="0" normalizeH="0" baseline="0" noProof="0">
              <a:ln>
                <a:noFill/>
              </a:ln>
              <a:solidFill>
                <a:srgbClr val="213A8F"/>
              </a:solidFill>
              <a:effectLst/>
              <a:uLnTx/>
              <a:uFillTx/>
              <a:latin typeface="Arial" panose="020B0604020202020204"/>
              <a:ea typeface="+mn-ea"/>
              <a:cs typeface="+mn-cs"/>
            </a:endParaRPr>
          </a:p>
        </p:txBody>
      </p:sp>
    </p:spTree>
    <p:extLst>
      <p:ext uri="{BB962C8B-B14F-4D97-AF65-F5344CB8AC3E}">
        <p14:creationId xmlns:p14="http://schemas.microsoft.com/office/powerpoint/2010/main" val="37569426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DA46989A-3ADC-49A0-87C5-E51346E2674A}"/>
              </a:ext>
            </a:extLst>
          </p:cNvPr>
          <p:cNvGraphicFramePr>
            <a:graphicFrameLocks/>
          </p:cNvGraphicFramePr>
          <p:nvPr/>
        </p:nvGraphicFramePr>
        <p:xfrm>
          <a:off x="1657926" y="471055"/>
          <a:ext cx="6728692" cy="2957945"/>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ruta 3">
            <a:extLst>
              <a:ext uri="{FF2B5EF4-FFF2-40B4-BE49-F238E27FC236}">
                <a16:creationId xmlns:a16="http://schemas.microsoft.com/office/drawing/2014/main" id="{92B25C81-A863-47B9-90D9-85AEF1248CF7}"/>
              </a:ext>
            </a:extLst>
          </p:cNvPr>
          <p:cNvSpPr txBox="1"/>
          <p:nvPr/>
        </p:nvSpPr>
        <p:spPr>
          <a:xfrm>
            <a:off x="8608291" y="471055"/>
            <a:ext cx="3278909"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800" b="0" i="0" u="none" strike="noStrike" kern="1200" cap="none" spc="0" normalizeH="0" baseline="0" noProof="0">
                <a:ln>
                  <a:noFill/>
                </a:ln>
                <a:solidFill>
                  <a:srgbClr val="213A8F"/>
                </a:solidFill>
                <a:effectLst/>
                <a:uLnTx/>
                <a:uFillTx/>
                <a:latin typeface="Arial" panose="020B0604020202020204"/>
                <a:ea typeface="+mn-ea"/>
                <a:cs typeface="+mn-cs"/>
              </a:rPr>
              <a:t>Ungefär dubbelt fler flickor än pojkar upplever sitt hälsotillstånd som måttligt eller dåligt.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FI" sz="1800" b="0" i="0" u="none" strike="noStrike" kern="1200" cap="none" spc="0" normalizeH="0" baseline="0" noProof="0">
              <a:ln>
                <a:noFill/>
              </a:ln>
              <a:solidFill>
                <a:srgbClr val="213A8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213A8F"/>
                </a:solidFill>
                <a:effectLst/>
                <a:uLnTx/>
                <a:uFillTx/>
                <a:latin typeface="Arial" panose="020B0604020202020204"/>
                <a:ea typeface="+mn-ea"/>
                <a:cs typeface="+mn-cs"/>
              </a:rPr>
              <a:t>Tytöt kokevat terveydentilansa kohtuulliseksi tai huonoksi kaksi kertaa useammin kuin pojat.</a:t>
            </a:r>
          </a:p>
        </p:txBody>
      </p:sp>
      <p:graphicFrame>
        <p:nvGraphicFramePr>
          <p:cNvPr id="8" name="Diagram 7">
            <a:extLst>
              <a:ext uri="{FF2B5EF4-FFF2-40B4-BE49-F238E27FC236}">
                <a16:creationId xmlns:a16="http://schemas.microsoft.com/office/drawing/2014/main" id="{556D2AB4-7FF6-4E89-AA98-925DDB505CDD}"/>
              </a:ext>
            </a:extLst>
          </p:cNvPr>
          <p:cNvGraphicFramePr>
            <a:graphicFrameLocks/>
          </p:cNvGraphicFramePr>
          <p:nvPr/>
        </p:nvGraphicFramePr>
        <p:xfrm>
          <a:off x="1283852" y="3429000"/>
          <a:ext cx="8552875" cy="31819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52634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00000000-0008-0000-0000-000010000000}"/>
              </a:ext>
            </a:extLst>
          </p:cNvPr>
          <p:cNvGraphicFramePr>
            <a:graphicFrameLocks/>
          </p:cNvGraphicFramePr>
          <p:nvPr/>
        </p:nvGraphicFramePr>
        <p:xfrm>
          <a:off x="1274617" y="293253"/>
          <a:ext cx="5763491" cy="288405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Diagram 2">
            <a:extLst>
              <a:ext uri="{FF2B5EF4-FFF2-40B4-BE49-F238E27FC236}">
                <a16:creationId xmlns:a16="http://schemas.microsoft.com/office/drawing/2014/main" id="{00000000-0008-0000-0000-00000F000000}"/>
              </a:ext>
            </a:extLst>
          </p:cNvPr>
          <p:cNvGraphicFramePr>
            <a:graphicFrameLocks/>
          </p:cNvGraphicFramePr>
          <p:nvPr/>
        </p:nvGraphicFramePr>
        <p:xfrm>
          <a:off x="6507018" y="293252"/>
          <a:ext cx="5435599" cy="28101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251298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AAFC503F-363C-4D26-9DA2-3F761B072F15}"/>
              </a:ext>
            </a:extLst>
          </p:cNvPr>
          <p:cNvGraphicFramePr>
            <a:graphicFrameLocks/>
          </p:cNvGraphicFramePr>
          <p:nvPr/>
        </p:nvGraphicFramePr>
        <p:xfrm>
          <a:off x="2252877" y="3619709"/>
          <a:ext cx="3843123" cy="25053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Diagram 4">
            <a:extLst>
              <a:ext uri="{FF2B5EF4-FFF2-40B4-BE49-F238E27FC236}">
                <a16:creationId xmlns:a16="http://schemas.microsoft.com/office/drawing/2014/main" id="{A84D3F60-255C-4D7A-879F-82D79FFE0C71}"/>
              </a:ext>
            </a:extLst>
          </p:cNvPr>
          <p:cNvGraphicFramePr>
            <a:graphicFrameLocks/>
          </p:cNvGraphicFramePr>
          <p:nvPr/>
        </p:nvGraphicFramePr>
        <p:xfrm>
          <a:off x="7060734" y="3756094"/>
          <a:ext cx="3664372" cy="22325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Diagram 5">
            <a:extLst>
              <a:ext uri="{FF2B5EF4-FFF2-40B4-BE49-F238E27FC236}">
                <a16:creationId xmlns:a16="http://schemas.microsoft.com/office/drawing/2014/main" id="{71843E4D-CFCA-477A-B41D-B143912E4827}"/>
              </a:ext>
            </a:extLst>
          </p:cNvPr>
          <p:cNvGraphicFramePr>
            <a:graphicFrameLocks/>
          </p:cNvGraphicFramePr>
          <p:nvPr/>
        </p:nvGraphicFramePr>
        <p:xfrm>
          <a:off x="6971359" y="436598"/>
          <a:ext cx="3843123" cy="248811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Diagram 7">
            <a:extLst>
              <a:ext uri="{FF2B5EF4-FFF2-40B4-BE49-F238E27FC236}">
                <a16:creationId xmlns:a16="http://schemas.microsoft.com/office/drawing/2014/main" id="{7E617C52-2C21-438C-BFFA-706559F95B23}"/>
              </a:ext>
            </a:extLst>
          </p:cNvPr>
          <p:cNvGraphicFramePr>
            <a:graphicFrameLocks/>
          </p:cNvGraphicFramePr>
          <p:nvPr/>
        </p:nvGraphicFramePr>
        <p:xfrm>
          <a:off x="2051813" y="436598"/>
          <a:ext cx="4044187" cy="26629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71536791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D534A89-317E-4F49-9627-FF5B99636977}"/>
              </a:ext>
            </a:extLst>
          </p:cNvPr>
          <p:cNvGraphicFramePr>
            <a:graphicFrameLocks/>
          </p:cNvGraphicFramePr>
          <p:nvPr/>
        </p:nvGraphicFramePr>
        <p:xfrm>
          <a:off x="1201878" y="294232"/>
          <a:ext cx="8339286" cy="296387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ruta 2">
            <a:extLst>
              <a:ext uri="{FF2B5EF4-FFF2-40B4-BE49-F238E27FC236}">
                <a16:creationId xmlns:a16="http://schemas.microsoft.com/office/drawing/2014/main" id="{30A9D9B9-4726-4288-9B34-ED3A610FC8B8}"/>
              </a:ext>
            </a:extLst>
          </p:cNvPr>
          <p:cNvSpPr txBox="1"/>
          <p:nvPr/>
        </p:nvSpPr>
        <p:spPr>
          <a:xfrm>
            <a:off x="8006280" y="1930922"/>
            <a:ext cx="3069767"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200" b="0" i="0" u="none" strike="noStrike" kern="1200" cap="none" spc="0" normalizeH="0" baseline="0" noProof="0">
                <a:ln>
                  <a:noFill/>
                </a:ln>
                <a:solidFill>
                  <a:srgbClr val="213A8F"/>
                </a:solidFill>
                <a:effectLst/>
                <a:uLnTx/>
                <a:uFillTx/>
                <a:latin typeface="Arial" panose="020B0604020202020204"/>
                <a:ea typeface="+mn-ea"/>
                <a:cs typeface="+mn-cs"/>
              </a:rPr>
              <a:t>*K5-områdets psykosociala service motsvarar långt specialiserad sjukvård, men statistikförs som primärvård.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FI" sz="1200" b="0" i="0" u="none" strike="noStrike" kern="1200" cap="none" spc="0" normalizeH="0" baseline="0" noProof="0">
              <a:ln>
                <a:noFill/>
              </a:ln>
              <a:solidFill>
                <a:srgbClr val="213A8F"/>
              </a:solidFill>
              <a:effectLst/>
              <a:uLnTx/>
              <a:uFillTx/>
              <a:latin typeface="Arial" panose="020B06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FI" sz="1200" b="0" i="0" u="none" strike="noStrike" kern="1200" cap="none" spc="0" normalizeH="0" baseline="0" noProof="0">
                <a:ln>
                  <a:noFill/>
                </a:ln>
                <a:solidFill>
                  <a:srgbClr val="213A8F"/>
                </a:solidFill>
                <a:effectLst/>
                <a:uLnTx/>
                <a:uFillTx/>
                <a:latin typeface="Arial" panose="020B0604020202020204"/>
                <a:ea typeface="+mn-ea"/>
                <a:cs typeface="+mn-cs"/>
              </a:rPr>
              <a:t>*K5-alueen </a:t>
            </a:r>
            <a:r>
              <a:rPr kumimoji="0" lang="sv-FI" sz="1200" b="0" i="0" u="none" strike="noStrike" kern="1200" cap="none" spc="0" normalizeH="0" baseline="0" noProof="0" err="1">
                <a:ln>
                  <a:noFill/>
                </a:ln>
                <a:solidFill>
                  <a:srgbClr val="213A8F"/>
                </a:solidFill>
                <a:effectLst/>
                <a:uLnTx/>
                <a:uFillTx/>
                <a:latin typeface="Arial" panose="020B0604020202020204"/>
                <a:ea typeface="+mn-ea"/>
                <a:cs typeface="+mn-cs"/>
              </a:rPr>
              <a:t>psykososiaaliset</a:t>
            </a:r>
            <a:r>
              <a:rPr kumimoji="0" lang="sv-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sv-FI" sz="1200" b="0" i="0" u="none" strike="noStrike" kern="1200" cap="none" spc="0" normalizeH="0" baseline="0" noProof="0" err="1">
                <a:ln>
                  <a:noFill/>
                </a:ln>
                <a:solidFill>
                  <a:srgbClr val="213A8F"/>
                </a:solidFill>
                <a:effectLst/>
                <a:uLnTx/>
                <a:uFillTx/>
                <a:latin typeface="Arial" panose="020B0604020202020204"/>
                <a:ea typeface="+mn-ea"/>
                <a:cs typeface="+mn-cs"/>
              </a:rPr>
              <a:t>palvelut</a:t>
            </a:r>
            <a:r>
              <a:rPr kumimoji="0" lang="sv-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sv-FI" sz="1200" b="0" i="0" u="none" strike="noStrike" kern="1200" cap="none" spc="0" normalizeH="0" baseline="0" noProof="0" err="1">
                <a:ln>
                  <a:noFill/>
                </a:ln>
                <a:solidFill>
                  <a:srgbClr val="213A8F"/>
                </a:solidFill>
                <a:effectLst/>
                <a:uLnTx/>
                <a:uFillTx/>
                <a:latin typeface="Arial" panose="020B0604020202020204"/>
                <a:ea typeface="+mn-ea"/>
                <a:cs typeface="+mn-cs"/>
              </a:rPr>
              <a:t>vastaavat</a:t>
            </a:r>
            <a:r>
              <a:rPr kumimoji="0" lang="sv-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sv-FI" sz="1200" b="0" i="0" u="none" strike="noStrike" kern="1200" cap="none" spc="0" normalizeH="0" baseline="0" noProof="0" err="1">
                <a:ln>
                  <a:noFill/>
                </a:ln>
                <a:solidFill>
                  <a:srgbClr val="213A8F"/>
                </a:solidFill>
                <a:effectLst/>
                <a:uLnTx/>
                <a:uFillTx/>
                <a:latin typeface="Arial" panose="020B0604020202020204"/>
                <a:ea typeface="+mn-ea"/>
                <a:cs typeface="+mn-cs"/>
              </a:rPr>
              <a:t>pitkälti</a:t>
            </a:r>
            <a:r>
              <a:rPr kumimoji="0" lang="sv-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sv-FI" sz="1200" b="0" i="0" u="none" strike="noStrike" kern="1200" cap="none" spc="0" normalizeH="0" baseline="0" noProof="0" err="1">
                <a:ln>
                  <a:noFill/>
                </a:ln>
                <a:solidFill>
                  <a:srgbClr val="213A8F"/>
                </a:solidFill>
                <a:effectLst/>
                <a:uLnTx/>
                <a:uFillTx/>
                <a:latin typeface="Arial" panose="020B0604020202020204"/>
                <a:ea typeface="+mn-ea"/>
                <a:cs typeface="+mn-cs"/>
              </a:rPr>
              <a:t>erikoissairaanhoitoa</a:t>
            </a:r>
            <a:r>
              <a:rPr kumimoji="0" lang="sv-FI" sz="1200" b="0" i="0" u="none" strike="noStrike" kern="1200" cap="none" spc="0" normalizeH="0" baseline="0" noProof="0">
                <a:ln>
                  <a:noFill/>
                </a:ln>
                <a:solidFill>
                  <a:srgbClr val="213A8F"/>
                </a:solidFill>
                <a:effectLst/>
                <a:uLnTx/>
                <a:uFillTx/>
                <a:latin typeface="Arial" panose="020B0604020202020204"/>
                <a:ea typeface="+mn-ea"/>
                <a:cs typeface="+mn-cs"/>
              </a:rPr>
              <a:t>, mutta </a:t>
            </a:r>
            <a:r>
              <a:rPr kumimoji="0" lang="sv-FI" sz="1200" b="0" i="0" u="none" strike="noStrike" kern="1200" cap="none" spc="0" normalizeH="0" baseline="0" noProof="0" err="1">
                <a:ln>
                  <a:noFill/>
                </a:ln>
                <a:solidFill>
                  <a:srgbClr val="213A8F"/>
                </a:solidFill>
                <a:effectLst/>
                <a:uLnTx/>
                <a:uFillTx/>
                <a:latin typeface="Arial" panose="020B0604020202020204"/>
                <a:ea typeface="+mn-ea"/>
                <a:cs typeface="+mn-cs"/>
              </a:rPr>
              <a:t>tilastoidaan</a:t>
            </a:r>
            <a:r>
              <a:rPr kumimoji="0" lang="sv-FI" sz="12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sv-FI" sz="1200" b="0" i="0" u="none" strike="noStrike" kern="1200" cap="none" spc="0" normalizeH="0" baseline="0" noProof="0" err="1">
                <a:ln>
                  <a:noFill/>
                </a:ln>
                <a:solidFill>
                  <a:srgbClr val="213A8F"/>
                </a:solidFill>
                <a:effectLst/>
                <a:uLnTx/>
                <a:uFillTx/>
                <a:latin typeface="Arial" panose="020B0604020202020204"/>
                <a:ea typeface="+mn-ea"/>
                <a:cs typeface="+mn-cs"/>
              </a:rPr>
              <a:t>perusterveydenhuoltona</a:t>
            </a:r>
            <a:r>
              <a:rPr kumimoji="0" lang="sv-FI" sz="1200" b="0" i="0" u="none" strike="noStrike" kern="1200" cap="none" spc="0" normalizeH="0" baseline="0" noProof="0">
                <a:ln>
                  <a:noFill/>
                </a:ln>
                <a:solidFill>
                  <a:srgbClr val="213A8F"/>
                </a:solidFill>
                <a:effectLst/>
                <a:uLnTx/>
                <a:uFillTx/>
                <a:latin typeface="Arial" panose="020B0604020202020204"/>
                <a:ea typeface="+mn-ea"/>
                <a:cs typeface="+mn-cs"/>
              </a:rPr>
              <a:t>.</a:t>
            </a:r>
            <a:endParaRPr kumimoji="0" lang="fi-FI" sz="1200" b="0" i="0" u="none" strike="noStrike" kern="1200" cap="none" spc="0" normalizeH="0" baseline="0" noProof="0">
              <a:ln>
                <a:noFill/>
              </a:ln>
              <a:solidFill>
                <a:srgbClr val="213A8F"/>
              </a:solidFill>
              <a:effectLst/>
              <a:uLnTx/>
              <a:uFillTx/>
              <a:latin typeface="Arial" panose="020B0604020202020204"/>
              <a:ea typeface="+mn-ea"/>
              <a:cs typeface="+mn-cs"/>
            </a:endParaRPr>
          </a:p>
        </p:txBody>
      </p:sp>
      <p:graphicFrame>
        <p:nvGraphicFramePr>
          <p:cNvPr id="4" name="Diagram 3">
            <a:extLst>
              <a:ext uri="{FF2B5EF4-FFF2-40B4-BE49-F238E27FC236}">
                <a16:creationId xmlns:a16="http://schemas.microsoft.com/office/drawing/2014/main" id="{95554411-12C2-4D2C-8AA9-11C89EF84167}"/>
              </a:ext>
            </a:extLst>
          </p:cNvPr>
          <p:cNvGraphicFramePr>
            <a:graphicFrameLocks/>
          </p:cNvGraphicFramePr>
          <p:nvPr/>
        </p:nvGraphicFramePr>
        <p:xfrm>
          <a:off x="1297709" y="3500582"/>
          <a:ext cx="4572000" cy="306318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Diagram 4">
            <a:extLst>
              <a:ext uri="{FF2B5EF4-FFF2-40B4-BE49-F238E27FC236}">
                <a16:creationId xmlns:a16="http://schemas.microsoft.com/office/drawing/2014/main" id="{CF234D0A-EF3C-4E4C-8A0F-372CE786B44F}"/>
              </a:ext>
            </a:extLst>
          </p:cNvPr>
          <p:cNvGraphicFramePr>
            <a:graphicFrameLocks/>
          </p:cNvGraphicFramePr>
          <p:nvPr/>
        </p:nvGraphicFramePr>
        <p:xfrm>
          <a:off x="6248399" y="3512090"/>
          <a:ext cx="5158509" cy="296387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0589283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z="4400" err="1"/>
              <a:t>Statistik</a:t>
            </a:r>
            <a:r>
              <a:rPr lang="fi-FI" sz="4400"/>
              <a:t>: </a:t>
            </a:r>
            <a:r>
              <a:rPr lang="fi-FI" sz="4400" err="1"/>
              <a:t>arbetsför</a:t>
            </a:r>
            <a:r>
              <a:rPr lang="fi-FI" sz="4400"/>
              <a:t> </a:t>
            </a:r>
            <a:r>
              <a:rPr lang="fi-FI" sz="4400" err="1"/>
              <a:t>ålder</a:t>
            </a:r>
            <a:br>
              <a:rPr lang="fi-FI" sz="4400"/>
            </a:br>
            <a:r>
              <a:rPr lang="fi-FI" sz="4400"/>
              <a:t>Tilastoja: työikäiset</a:t>
            </a:r>
          </a:p>
        </p:txBody>
      </p:sp>
    </p:spTree>
    <p:extLst>
      <p:ext uri="{BB962C8B-B14F-4D97-AF65-F5344CB8AC3E}">
        <p14:creationId xmlns:p14="http://schemas.microsoft.com/office/powerpoint/2010/main" val="1470124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err="1"/>
              <a:t>Österbottens</a:t>
            </a:r>
            <a:r>
              <a:rPr lang="fi-FI"/>
              <a:t> </a:t>
            </a:r>
            <a:r>
              <a:rPr lang="fi-FI" err="1"/>
              <a:t>välfärdsområdes</a:t>
            </a:r>
            <a:r>
              <a:rPr lang="fi-FI"/>
              <a:t> strategi</a:t>
            </a:r>
          </a:p>
        </p:txBody>
      </p:sp>
      <p:sp>
        <p:nvSpPr>
          <p:cNvPr id="3" name="Text Placeholder 2"/>
          <p:cNvSpPr>
            <a:spLocks noGrp="1"/>
          </p:cNvSpPr>
          <p:nvPr>
            <p:ph type="body" idx="10"/>
          </p:nvPr>
        </p:nvSpPr>
        <p:spPr>
          <a:xfrm>
            <a:off x="2651512" y="2922664"/>
            <a:ext cx="7273883" cy="1486918"/>
          </a:xfrm>
        </p:spPr>
        <p:txBody>
          <a:bodyPr/>
          <a:lstStyle/>
          <a:p>
            <a:r>
              <a:rPr lang="fi-FI"/>
              <a:t>Pohjanmaan hyvinvointialueen strategia</a:t>
            </a:r>
          </a:p>
        </p:txBody>
      </p:sp>
      <p:sp>
        <p:nvSpPr>
          <p:cNvPr id="6" name="Oval Callout 5"/>
          <p:cNvSpPr/>
          <p:nvPr/>
        </p:nvSpPr>
        <p:spPr>
          <a:xfrm>
            <a:off x="9082573" y="354890"/>
            <a:ext cx="2640564" cy="1652289"/>
          </a:xfrm>
          <a:prstGeom prst="wedgeEllipseCallout">
            <a:avLst>
              <a:gd name="adj1" fmla="val -26162"/>
              <a:gd name="adj2" fmla="val 7454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FI" sz="2400" b="1"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rPr>
              <a:t>Hej, hur kan jag hjälpa dig?</a:t>
            </a:r>
          </a:p>
        </p:txBody>
      </p:sp>
      <p:sp>
        <p:nvSpPr>
          <p:cNvPr id="7" name="Oval Callout 6"/>
          <p:cNvSpPr/>
          <p:nvPr/>
        </p:nvSpPr>
        <p:spPr>
          <a:xfrm>
            <a:off x="1641364" y="4933084"/>
            <a:ext cx="2809370" cy="1620975"/>
          </a:xfrm>
          <a:prstGeom prst="wedgeEllipseCallout">
            <a:avLst>
              <a:gd name="adj1" fmla="val 45434"/>
              <a:gd name="adj2" fmla="val -5622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2400" b="1" i="0" u="none" strike="noStrike" kern="1200" cap="none" spc="0" normalizeH="0" baseline="0" noProof="0">
                <a:ln>
                  <a:noFill/>
                </a:ln>
                <a:solidFill>
                  <a:srgbClr val="213A8F"/>
                </a:solidFill>
                <a:effectLst/>
                <a:uLnTx/>
                <a:uFillTx/>
                <a:latin typeface="Arial" panose="020B0604020202020204" pitchFamily="34" charset="0"/>
                <a:ea typeface="+mn-ea"/>
                <a:cs typeface="Arial" panose="020B0604020202020204" pitchFamily="34" charset="0"/>
              </a:rPr>
              <a:t>Hei, kuinka voin auttaa?</a:t>
            </a:r>
          </a:p>
        </p:txBody>
      </p:sp>
    </p:spTree>
    <p:extLst>
      <p:ext uri="{BB962C8B-B14F-4D97-AF65-F5344CB8AC3E}">
        <p14:creationId xmlns:p14="http://schemas.microsoft.com/office/powerpoint/2010/main" val="35787214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Kaavio 3"/>
          <p:cNvGraphicFramePr>
            <a:graphicFrameLocks/>
          </p:cNvGraphicFramePr>
          <p:nvPr/>
        </p:nvGraphicFramePr>
        <p:xfrm>
          <a:off x="1748443" y="926869"/>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Kaavio 4"/>
          <p:cNvGraphicFramePr>
            <a:graphicFrameLocks/>
          </p:cNvGraphicFramePr>
          <p:nvPr/>
        </p:nvGraphicFramePr>
        <p:xfrm>
          <a:off x="6727767" y="926869"/>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Kaavio 5"/>
          <p:cNvGraphicFramePr>
            <a:graphicFrameLocks/>
          </p:cNvGraphicFramePr>
          <p:nvPr/>
        </p:nvGraphicFramePr>
        <p:xfrm>
          <a:off x="1952105" y="3602182"/>
          <a:ext cx="4572000" cy="28110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Kaavio 6"/>
          <p:cNvGraphicFramePr>
            <a:graphicFrameLocks/>
          </p:cNvGraphicFramePr>
          <p:nvPr/>
        </p:nvGraphicFramePr>
        <p:xfrm>
          <a:off x="6780414" y="3670069"/>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3275417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Kaavio 3"/>
          <p:cNvGraphicFramePr>
            <a:graphicFrameLocks/>
          </p:cNvGraphicFramePr>
          <p:nvPr/>
        </p:nvGraphicFramePr>
        <p:xfrm>
          <a:off x="1462485" y="635369"/>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Kaavio 4"/>
          <p:cNvGraphicFramePr>
            <a:graphicFrameLocks/>
          </p:cNvGraphicFramePr>
          <p:nvPr/>
        </p:nvGraphicFramePr>
        <p:xfrm>
          <a:off x="6894021" y="785091"/>
          <a:ext cx="4572000" cy="30645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Kaavio 5"/>
          <p:cNvGraphicFramePr>
            <a:graphicFrameLocks/>
          </p:cNvGraphicFramePr>
          <p:nvPr/>
        </p:nvGraphicFramePr>
        <p:xfrm>
          <a:off x="1462485" y="3528291"/>
          <a:ext cx="4572000" cy="289994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Kaavio 7"/>
          <p:cNvGraphicFramePr>
            <a:graphicFrameLocks/>
          </p:cNvGraphicFramePr>
          <p:nvPr/>
        </p:nvGraphicFramePr>
        <p:xfrm>
          <a:off x="6821053" y="3998607"/>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27699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Kaavio 4"/>
          <p:cNvGraphicFramePr>
            <a:graphicFrameLocks/>
          </p:cNvGraphicFramePr>
          <p:nvPr/>
        </p:nvGraphicFramePr>
        <p:xfrm>
          <a:off x="1554480" y="657657"/>
          <a:ext cx="4330932" cy="5036561"/>
        </p:xfrm>
        <a:graphic>
          <a:graphicData uri="http://schemas.openxmlformats.org/drawingml/2006/chart">
            <c:chart xmlns:c="http://schemas.openxmlformats.org/drawingml/2006/chart" xmlns:r="http://schemas.openxmlformats.org/officeDocument/2006/relationships" r:id="rId2"/>
          </a:graphicData>
        </a:graphic>
      </p:graphicFrame>
      <p:pic>
        <p:nvPicPr>
          <p:cNvPr id="6" name="Kuva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5412" y="847898"/>
            <a:ext cx="5569526" cy="5393194"/>
          </a:xfrm>
          <a:prstGeom prst="rect">
            <a:avLst/>
          </a:prstGeom>
        </p:spPr>
      </p:pic>
    </p:spTree>
    <p:extLst>
      <p:ext uri="{BB962C8B-B14F-4D97-AF65-F5344CB8AC3E}">
        <p14:creationId xmlns:p14="http://schemas.microsoft.com/office/powerpoint/2010/main" val="23719957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865632" y="365125"/>
            <a:ext cx="10515600" cy="640715"/>
          </a:xfrm>
        </p:spPr>
        <p:txBody>
          <a:bodyPr>
            <a:normAutofit/>
          </a:bodyPr>
          <a:lstStyle/>
          <a:p>
            <a:pPr algn="ctr"/>
            <a:r>
              <a:rPr lang="fi-FI" sz="2000" b="1" err="1"/>
              <a:t>Arbetslöshet</a:t>
            </a:r>
            <a:r>
              <a:rPr lang="fi-FI" sz="2000" b="1"/>
              <a:t> - Työttömyys</a:t>
            </a:r>
          </a:p>
        </p:txBody>
      </p:sp>
      <p:graphicFrame>
        <p:nvGraphicFramePr>
          <p:cNvPr id="4" name="Kaavio 3"/>
          <p:cNvGraphicFramePr>
            <a:graphicFrameLocks/>
          </p:cNvGraphicFramePr>
          <p:nvPr/>
        </p:nvGraphicFramePr>
        <p:xfrm>
          <a:off x="1377696" y="1069848"/>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Kaavio 4"/>
          <p:cNvGraphicFramePr>
            <a:graphicFrameLocks/>
          </p:cNvGraphicFramePr>
          <p:nvPr/>
        </p:nvGraphicFramePr>
        <p:xfrm>
          <a:off x="6379464" y="1069848"/>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Kaavio 5"/>
          <p:cNvGraphicFramePr>
            <a:graphicFrameLocks/>
          </p:cNvGraphicFramePr>
          <p:nvPr/>
        </p:nvGraphicFramePr>
        <p:xfrm>
          <a:off x="1377696" y="3813048"/>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Kaavio 6"/>
          <p:cNvGraphicFramePr>
            <a:graphicFrameLocks/>
          </p:cNvGraphicFramePr>
          <p:nvPr/>
        </p:nvGraphicFramePr>
        <p:xfrm>
          <a:off x="6379464" y="3813048"/>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893202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1622402" y="407283"/>
            <a:ext cx="9125505" cy="909453"/>
          </a:xfrm>
        </p:spPr>
        <p:txBody>
          <a:bodyPr>
            <a:normAutofit/>
          </a:bodyPr>
          <a:lstStyle/>
          <a:p>
            <a:pPr algn="ctr"/>
            <a:r>
              <a:rPr lang="fi-FI" sz="2000" b="1" err="1">
                <a:solidFill>
                  <a:srgbClr val="000000"/>
                </a:solidFill>
                <a:latin typeface="+mn-lt"/>
              </a:rPr>
              <a:t>Psykisk</a:t>
            </a:r>
            <a:r>
              <a:rPr lang="fi-FI" sz="2000" b="1">
                <a:solidFill>
                  <a:srgbClr val="000000"/>
                </a:solidFill>
                <a:latin typeface="+mn-lt"/>
              </a:rPr>
              <a:t> </a:t>
            </a:r>
            <a:r>
              <a:rPr lang="fi-FI" sz="2000" b="1" err="1">
                <a:solidFill>
                  <a:srgbClr val="000000"/>
                </a:solidFill>
                <a:latin typeface="+mn-lt"/>
              </a:rPr>
              <a:t>ohälsa</a:t>
            </a:r>
            <a:r>
              <a:rPr lang="fi-FI" sz="2000" b="1">
                <a:solidFill>
                  <a:srgbClr val="000000"/>
                </a:solidFill>
                <a:latin typeface="+mn-lt"/>
              </a:rPr>
              <a:t> </a:t>
            </a:r>
            <a:r>
              <a:rPr lang="fi-FI" sz="2000" b="1" err="1">
                <a:solidFill>
                  <a:srgbClr val="000000"/>
                </a:solidFill>
                <a:latin typeface="+mn-lt"/>
              </a:rPr>
              <a:t>och</a:t>
            </a:r>
            <a:r>
              <a:rPr lang="fi-FI" sz="2000" b="1">
                <a:solidFill>
                  <a:srgbClr val="000000"/>
                </a:solidFill>
                <a:latin typeface="+mn-lt"/>
              </a:rPr>
              <a:t> </a:t>
            </a:r>
            <a:r>
              <a:rPr lang="fi-FI" sz="2000" b="1" err="1">
                <a:solidFill>
                  <a:srgbClr val="000000"/>
                </a:solidFill>
                <a:latin typeface="+mn-lt"/>
              </a:rPr>
              <a:t>problem</a:t>
            </a:r>
            <a:r>
              <a:rPr lang="fi-FI" sz="2000" b="1">
                <a:solidFill>
                  <a:srgbClr val="000000"/>
                </a:solidFill>
                <a:latin typeface="+mn-lt"/>
              </a:rPr>
              <a:t> </a:t>
            </a:r>
            <a:r>
              <a:rPr lang="fi-FI" sz="2000" b="1" err="1">
                <a:solidFill>
                  <a:srgbClr val="000000"/>
                </a:solidFill>
                <a:latin typeface="+mn-lt"/>
              </a:rPr>
              <a:t>med</a:t>
            </a:r>
            <a:r>
              <a:rPr lang="fi-FI" sz="2000" b="1">
                <a:solidFill>
                  <a:srgbClr val="000000"/>
                </a:solidFill>
                <a:latin typeface="+mn-lt"/>
              </a:rPr>
              <a:t> </a:t>
            </a:r>
            <a:r>
              <a:rPr lang="fi-FI" sz="2000" b="1" err="1">
                <a:solidFill>
                  <a:srgbClr val="000000"/>
                </a:solidFill>
                <a:latin typeface="+mn-lt"/>
              </a:rPr>
              <a:t>missbruk</a:t>
            </a:r>
            <a:br>
              <a:rPr lang="fi-FI" sz="2000" b="1">
                <a:solidFill>
                  <a:srgbClr val="000000"/>
                </a:solidFill>
                <a:latin typeface="+mn-lt"/>
              </a:rPr>
            </a:br>
            <a:r>
              <a:rPr lang="fi-FI" sz="2000" b="1">
                <a:solidFill>
                  <a:srgbClr val="000000"/>
                </a:solidFill>
                <a:latin typeface="+mn-lt"/>
              </a:rPr>
              <a:t>Mielenterveys- ja päihdeongelmat</a:t>
            </a:r>
            <a:endParaRPr lang="fi-FI" sz="2000">
              <a:latin typeface="+mn-lt"/>
            </a:endParaRPr>
          </a:p>
        </p:txBody>
      </p:sp>
      <p:graphicFrame>
        <p:nvGraphicFramePr>
          <p:cNvPr id="3" name="Kaavio 2"/>
          <p:cNvGraphicFramePr>
            <a:graphicFrameLocks/>
          </p:cNvGraphicFramePr>
          <p:nvPr/>
        </p:nvGraphicFramePr>
        <p:xfrm>
          <a:off x="1161288" y="1316736"/>
          <a:ext cx="4559808"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Kaavio 3"/>
          <p:cNvGraphicFramePr>
            <a:graphicFrameLocks/>
          </p:cNvGraphicFramePr>
          <p:nvPr/>
        </p:nvGraphicFramePr>
        <p:xfrm>
          <a:off x="6516624" y="1316736"/>
          <a:ext cx="45720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Kaavio 5"/>
          <p:cNvGraphicFramePr>
            <a:graphicFrameLocks/>
          </p:cNvGraphicFramePr>
          <p:nvPr/>
        </p:nvGraphicFramePr>
        <p:xfrm>
          <a:off x="6516624" y="4059936"/>
          <a:ext cx="4572000" cy="27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Kaavio 6"/>
          <p:cNvGraphicFramePr>
            <a:graphicFrameLocks/>
          </p:cNvGraphicFramePr>
          <p:nvPr/>
        </p:nvGraphicFramePr>
        <p:xfrm>
          <a:off x="1281684" y="3959352"/>
          <a:ext cx="45720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001455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5C9943EF-D045-4BF6-A63B-3BBA16BA3CA4}"/>
              </a:ext>
            </a:extLst>
          </p:cNvPr>
          <p:cNvSpPr>
            <a:spLocks noGrp="1"/>
          </p:cNvSpPr>
          <p:nvPr>
            <p:ph type="title"/>
          </p:nvPr>
        </p:nvSpPr>
        <p:spPr/>
        <p:txBody>
          <a:bodyPr/>
          <a:lstStyle/>
          <a:p>
            <a:r>
              <a:rPr lang="sv-FI" sz="4400"/>
              <a:t>Statistik: äldre</a:t>
            </a:r>
            <a:br>
              <a:rPr lang="sv-FI" sz="4400"/>
            </a:br>
            <a:r>
              <a:rPr lang="sv-FI" sz="4400" err="1"/>
              <a:t>Tilastot</a:t>
            </a:r>
            <a:r>
              <a:rPr lang="sv-FI" sz="4400"/>
              <a:t>: </a:t>
            </a:r>
            <a:r>
              <a:rPr lang="sv-FI" sz="4400" err="1"/>
              <a:t>ikäihmiset</a:t>
            </a:r>
            <a:endParaRPr lang="fi-FI" sz="4400"/>
          </a:p>
        </p:txBody>
      </p:sp>
    </p:spTree>
    <p:extLst>
      <p:ext uri="{BB962C8B-B14F-4D97-AF65-F5344CB8AC3E}">
        <p14:creationId xmlns:p14="http://schemas.microsoft.com/office/powerpoint/2010/main" val="16963410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7668" y="-77591"/>
            <a:ext cx="4491680" cy="944111"/>
          </a:xfrm>
        </p:spPr>
        <p:txBody>
          <a:bodyPr/>
          <a:lstStyle/>
          <a:p>
            <a:r>
              <a:rPr lang="fi-FI" err="1"/>
              <a:t>Befolkningen</a:t>
            </a:r>
            <a:r>
              <a:rPr lang="fi-FI"/>
              <a:t> 65+</a:t>
            </a:r>
          </a:p>
        </p:txBody>
      </p:sp>
      <p:sp>
        <p:nvSpPr>
          <p:cNvPr id="5" name="Text Placeholder 4"/>
          <p:cNvSpPr>
            <a:spLocks noGrp="1"/>
          </p:cNvSpPr>
          <p:nvPr>
            <p:ph type="body" idx="11"/>
          </p:nvPr>
        </p:nvSpPr>
        <p:spPr>
          <a:xfrm>
            <a:off x="6733188" y="30213"/>
            <a:ext cx="4918709" cy="728503"/>
          </a:xfrm>
        </p:spPr>
        <p:txBody>
          <a:bodyPr/>
          <a:lstStyle/>
          <a:p>
            <a:r>
              <a:rPr lang="fi-FI"/>
              <a:t>Väestö 65+</a:t>
            </a:r>
          </a:p>
        </p:txBody>
      </p:sp>
      <p:graphicFrame>
        <p:nvGraphicFramePr>
          <p:cNvPr id="10" name="Taulukko 9">
            <a:extLst>
              <a:ext uri="{FF2B5EF4-FFF2-40B4-BE49-F238E27FC236}">
                <a16:creationId xmlns:a16="http://schemas.microsoft.com/office/drawing/2014/main" id="{8DFCEB47-E9BE-4337-A97F-1ED3556677DC}"/>
              </a:ext>
            </a:extLst>
          </p:cNvPr>
          <p:cNvGraphicFramePr>
            <a:graphicFrameLocks noGrp="1"/>
          </p:cNvGraphicFramePr>
          <p:nvPr/>
        </p:nvGraphicFramePr>
        <p:xfrm>
          <a:off x="1350699" y="613382"/>
          <a:ext cx="10527870" cy="6384016"/>
        </p:xfrm>
        <a:graphic>
          <a:graphicData uri="http://schemas.openxmlformats.org/drawingml/2006/table">
            <a:tbl>
              <a:tblPr>
                <a:tableStyleId>{5C22544A-7EE6-4342-B048-85BDC9FD1C3A}</a:tableStyleId>
              </a:tblPr>
              <a:tblGrid>
                <a:gridCol w="2506632">
                  <a:extLst>
                    <a:ext uri="{9D8B030D-6E8A-4147-A177-3AD203B41FA5}">
                      <a16:colId xmlns:a16="http://schemas.microsoft.com/office/drawing/2014/main" val="112829902"/>
                    </a:ext>
                  </a:extLst>
                </a:gridCol>
                <a:gridCol w="1336873">
                  <a:extLst>
                    <a:ext uri="{9D8B030D-6E8A-4147-A177-3AD203B41FA5}">
                      <a16:colId xmlns:a16="http://schemas.microsoft.com/office/drawing/2014/main" val="675869493"/>
                    </a:ext>
                  </a:extLst>
                </a:gridCol>
                <a:gridCol w="1336873">
                  <a:extLst>
                    <a:ext uri="{9D8B030D-6E8A-4147-A177-3AD203B41FA5}">
                      <a16:colId xmlns:a16="http://schemas.microsoft.com/office/drawing/2014/main" val="282942038"/>
                    </a:ext>
                  </a:extLst>
                </a:gridCol>
                <a:gridCol w="1336873">
                  <a:extLst>
                    <a:ext uri="{9D8B030D-6E8A-4147-A177-3AD203B41FA5}">
                      <a16:colId xmlns:a16="http://schemas.microsoft.com/office/drawing/2014/main" val="1473829064"/>
                    </a:ext>
                  </a:extLst>
                </a:gridCol>
                <a:gridCol w="1336873">
                  <a:extLst>
                    <a:ext uri="{9D8B030D-6E8A-4147-A177-3AD203B41FA5}">
                      <a16:colId xmlns:a16="http://schemas.microsoft.com/office/drawing/2014/main" val="1705402588"/>
                    </a:ext>
                  </a:extLst>
                </a:gridCol>
                <a:gridCol w="1336873">
                  <a:extLst>
                    <a:ext uri="{9D8B030D-6E8A-4147-A177-3AD203B41FA5}">
                      <a16:colId xmlns:a16="http://schemas.microsoft.com/office/drawing/2014/main" val="2012969955"/>
                    </a:ext>
                  </a:extLst>
                </a:gridCol>
                <a:gridCol w="1336873">
                  <a:extLst>
                    <a:ext uri="{9D8B030D-6E8A-4147-A177-3AD203B41FA5}">
                      <a16:colId xmlns:a16="http://schemas.microsoft.com/office/drawing/2014/main" val="2738345392"/>
                    </a:ext>
                  </a:extLst>
                </a:gridCol>
              </a:tblGrid>
              <a:tr h="261759">
                <a:tc>
                  <a:txBody>
                    <a:bodyPr/>
                    <a:lstStyle/>
                    <a:p>
                      <a:pPr algn="l" fontAlgn="ctr"/>
                      <a:endParaRPr lang="fi-FI" sz="1400" b="0" i="0" u="none" strike="noStrike">
                        <a:solidFill>
                          <a:srgbClr val="000000"/>
                        </a:solidFill>
                        <a:effectLst/>
                        <a:latin typeface="Calibri" panose="020F0502020204030204" pitchFamily="34" charset="0"/>
                      </a:endParaRPr>
                    </a:p>
                  </a:txBody>
                  <a:tcPr marL="7620" marR="7620" marT="7620" marB="0" anchor="ctr"/>
                </a:tc>
                <a:tc gridSpan="6">
                  <a:txBody>
                    <a:bodyPr/>
                    <a:lstStyle/>
                    <a:p>
                      <a:pPr algn="ctr" fontAlgn="ctr"/>
                      <a:r>
                        <a:rPr lang="fi-FI" sz="1400" u="none" strike="noStrike" err="1">
                          <a:effectLst/>
                        </a:rPr>
                        <a:t>Befolkning</a:t>
                      </a:r>
                      <a:r>
                        <a:rPr lang="fi-FI" sz="1400" u="none" strike="noStrike">
                          <a:effectLst/>
                        </a:rPr>
                        <a:t> 2018</a:t>
                      </a:r>
                      <a:r>
                        <a:rPr lang="fi-FI" sz="1400" u="none" strike="noStrike" baseline="0">
                          <a:effectLst/>
                        </a:rPr>
                        <a:t> (31.12)</a:t>
                      </a:r>
                      <a:r>
                        <a:rPr lang="fi-FI" sz="1400" u="none" strike="noStrike">
                          <a:effectLst/>
                        </a:rPr>
                        <a:t> Väestö 2018 (31.12).</a:t>
                      </a:r>
                      <a:endParaRPr lang="fi-FI" sz="1400" b="1" i="0" u="none" strike="noStrike">
                        <a:solidFill>
                          <a:srgbClr val="000000"/>
                        </a:solidFill>
                        <a:effectLst/>
                        <a:latin typeface="Calibri" panose="020F0502020204030204" pitchFamily="34" charset="0"/>
                      </a:endParaRPr>
                    </a:p>
                  </a:txBody>
                  <a:tcPr marL="7620" marR="7620" marT="7620" marB="0" anchor="ct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2790670776"/>
                  </a:ext>
                </a:extLst>
              </a:tr>
              <a:tr h="1025814">
                <a:tc>
                  <a:txBody>
                    <a:bodyPr/>
                    <a:lstStyle/>
                    <a:p>
                      <a:pPr algn="l" fontAlgn="ctr"/>
                      <a:r>
                        <a:rPr lang="fi-FI" sz="1400" u="none" strike="noStrike" err="1">
                          <a:effectLst/>
                        </a:rPr>
                        <a:t>Kommun</a:t>
                      </a:r>
                      <a:r>
                        <a:rPr lang="fi-FI" sz="1400" u="none" strike="noStrike">
                          <a:effectLst/>
                        </a:rPr>
                        <a:t>/Kunta</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err="1">
                          <a:effectLst/>
                        </a:rPr>
                        <a:t>Åldersklasserna</a:t>
                      </a:r>
                      <a:r>
                        <a:rPr lang="fi-FI" sz="1400" u="none" strike="noStrike">
                          <a:effectLst/>
                        </a:rPr>
                        <a:t> </a:t>
                      </a:r>
                      <a:r>
                        <a:rPr lang="fi-FI" sz="1400" u="none" strike="noStrike" err="1">
                          <a:effectLst/>
                        </a:rPr>
                        <a:t>totalt</a:t>
                      </a:r>
                      <a:r>
                        <a:rPr lang="fi-FI" sz="1400" u="none" strike="noStrike">
                          <a:effectLst/>
                        </a:rPr>
                        <a:t>/Ikäluokat yhteensä</a:t>
                      </a:r>
                      <a:endParaRPr lang="fi-FI" sz="1400" b="1"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-6</a:t>
                      </a:r>
                      <a:endParaRPr lang="fi-FI" sz="1400" b="1"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7 - 64</a:t>
                      </a:r>
                      <a:endParaRPr lang="fi-FI" sz="1400" b="1"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65 - 74</a:t>
                      </a:r>
                      <a:endParaRPr lang="fi-FI" sz="1400" b="1"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solidFill>
                            <a:srgbClr val="FF0000"/>
                          </a:solidFill>
                          <a:effectLst/>
                        </a:rPr>
                        <a:t>75 - 84</a:t>
                      </a:r>
                      <a:endParaRPr lang="fi-FI" sz="1400" b="1" i="0" u="none" strike="noStrike">
                        <a:solidFill>
                          <a:srgbClr val="FF0000"/>
                        </a:solidFill>
                        <a:effectLst/>
                        <a:latin typeface="Calibri" panose="020F0502020204030204" pitchFamily="34" charset="0"/>
                      </a:endParaRPr>
                    </a:p>
                  </a:txBody>
                  <a:tcPr marL="7620" marR="7620" marT="7620" marB="0" anchor="ctr"/>
                </a:tc>
                <a:tc>
                  <a:txBody>
                    <a:bodyPr/>
                    <a:lstStyle/>
                    <a:p>
                      <a:pPr algn="l" fontAlgn="ctr"/>
                      <a:r>
                        <a:rPr lang="fi-FI" sz="1400" u="none" strike="noStrike">
                          <a:solidFill>
                            <a:srgbClr val="FF0000"/>
                          </a:solidFill>
                          <a:effectLst/>
                        </a:rPr>
                        <a:t>85 -</a:t>
                      </a:r>
                      <a:endParaRPr lang="fi-FI" sz="1400" b="1" i="0" u="none" strike="noStrike">
                        <a:solidFill>
                          <a:srgbClr val="FF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620523858"/>
                  </a:ext>
                </a:extLst>
              </a:tr>
              <a:tr h="261759">
                <a:tc>
                  <a:txBody>
                    <a:bodyPr/>
                    <a:lstStyle/>
                    <a:p>
                      <a:pPr algn="l" fontAlgn="ctr"/>
                      <a:r>
                        <a:rPr lang="fi-FI" sz="1400" u="none" strike="noStrike" err="1">
                          <a:effectLst/>
                        </a:rPr>
                        <a:t>Kaskö</a:t>
                      </a:r>
                      <a:r>
                        <a:rPr lang="fi-FI" sz="1400" u="none" strike="noStrike">
                          <a:effectLst/>
                        </a:rPr>
                        <a:t>/Kaskinen</a:t>
                      </a:r>
                      <a:endParaRPr lang="fi-FI" sz="1400" b="1"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1 262</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64</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695</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311</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solidFill>
                            <a:srgbClr val="FF0000"/>
                          </a:solidFill>
                          <a:effectLst/>
                        </a:rPr>
                        <a:t>151</a:t>
                      </a:r>
                      <a:endParaRPr lang="fi-FI" sz="1400" b="0" i="0" u="none" strike="noStrike">
                        <a:solidFill>
                          <a:srgbClr val="FF0000"/>
                        </a:solidFill>
                        <a:effectLst/>
                        <a:latin typeface="Calibri" panose="020F0502020204030204" pitchFamily="34" charset="0"/>
                      </a:endParaRPr>
                    </a:p>
                  </a:txBody>
                  <a:tcPr marL="7620" marR="7620" marT="7620" marB="0" anchor="ctr"/>
                </a:tc>
                <a:tc>
                  <a:txBody>
                    <a:bodyPr/>
                    <a:lstStyle/>
                    <a:p>
                      <a:pPr algn="l" fontAlgn="ctr"/>
                      <a:r>
                        <a:rPr lang="fi-FI" sz="1400" u="none" strike="noStrike">
                          <a:solidFill>
                            <a:srgbClr val="FF0000"/>
                          </a:solidFill>
                          <a:effectLst/>
                        </a:rPr>
                        <a:t>41</a:t>
                      </a:r>
                      <a:endParaRPr lang="fi-FI" sz="1400" b="0" i="0" u="none" strike="noStrike">
                        <a:solidFill>
                          <a:srgbClr val="FF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164567879"/>
                  </a:ext>
                </a:extLst>
              </a:tr>
              <a:tr h="516444">
                <a:tc>
                  <a:txBody>
                    <a:bodyPr/>
                    <a:lstStyle/>
                    <a:p>
                      <a:pPr algn="l" fontAlgn="ctr"/>
                      <a:r>
                        <a:rPr lang="fi-FI" sz="1400" u="none" strike="noStrike" err="1">
                          <a:effectLst/>
                        </a:rPr>
                        <a:t>Kristinestad</a:t>
                      </a:r>
                      <a:r>
                        <a:rPr lang="fi-FI" sz="1400" u="none" strike="noStrike">
                          <a:effectLst/>
                        </a:rPr>
                        <a:t>/ Kristiinankaupunki</a:t>
                      </a:r>
                      <a:endParaRPr lang="fi-FI" sz="1400" b="1"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6 596</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352</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3 934</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1 283</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solidFill>
                            <a:srgbClr val="FF0000"/>
                          </a:solidFill>
                          <a:effectLst/>
                        </a:rPr>
                        <a:t>667</a:t>
                      </a:r>
                      <a:endParaRPr lang="fi-FI" sz="1400" b="0" i="0" u="none" strike="noStrike">
                        <a:solidFill>
                          <a:srgbClr val="FF0000"/>
                        </a:solidFill>
                        <a:effectLst/>
                        <a:latin typeface="Calibri" panose="020F0502020204030204" pitchFamily="34" charset="0"/>
                      </a:endParaRPr>
                    </a:p>
                  </a:txBody>
                  <a:tcPr marL="7620" marR="7620" marT="7620" marB="0" anchor="ctr"/>
                </a:tc>
                <a:tc>
                  <a:txBody>
                    <a:bodyPr/>
                    <a:lstStyle/>
                    <a:p>
                      <a:pPr algn="l" fontAlgn="ctr"/>
                      <a:r>
                        <a:rPr lang="fi-FI" sz="1400" u="none" strike="noStrike">
                          <a:solidFill>
                            <a:srgbClr val="FF0000"/>
                          </a:solidFill>
                          <a:effectLst/>
                        </a:rPr>
                        <a:t>360</a:t>
                      </a:r>
                      <a:endParaRPr lang="fi-FI" sz="1400" b="0" i="0" u="none" strike="noStrike">
                        <a:solidFill>
                          <a:srgbClr val="FF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4041154023"/>
                  </a:ext>
                </a:extLst>
              </a:tr>
              <a:tr h="261759">
                <a:tc>
                  <a:txBody>
                    <a:bodyPr/>
                    <a:lstStyle/>
                    <a:p>
                      <a:pPr algn="l" fontAlgn="ctr"/>
                      <a:r>
                        <a:rPr lang="fi-FI" sz="1400" u="none" strike="noStrike" err="1">
                          <a:effectLst/>
                        </a:rPr>
                        <a:t>Närpes</a:t>
                      </a:r>
                      <a:r>
                        <a:rPr lang="fi-FI" sz="1400" u="none" strike="noStrike">
                          <a:effectLst/>
                        </a:rPr>
                        <a:t>/Närpiö</a:t>
                      </a:r>
                      <a:endParaRPr lang="fi-FI" sz="1400" b="1"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9 471</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695</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6 053</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1 361</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solidFill>
                            <a:srgbClr val="FF0000"/>
                          </a:solidFill>
                          <a:effectLst/>
                        </a:rPr>
                        <a:t>843</a:t>
                      </a:r>
                      <a:endParaRPr lang="fi-FI" sz="1400" b="0" i="0" u="none" strike="noStrike">
                        <a:solidFill>
                          <a:srgbClr val="FF0000"/>
                        </a:solidFill>
                        <a:effectLst/>
                        <a:latin typeface="Calibri" panose="020F0502020204030204" pitchFamily="34" charset="0"/>
                      </a:endParaRPr>
                    </a:p>
                  </a:txBody>
                  <a:tcPr marL="7620" marR="7620" marT="7620" marB="0" anchor="ctr"/>
                </a:tc>
                <a:tc>
                  <a:txBody>
                    <a:bodyPr/>
                    <a:lstStyle/>
                    <a:p>
                      <a:pPr algn="l" fontAlgn="ctr"/>
                      <a:r>
                        <a:rPr lang="fi-FI" sz="1400" u="none" strike="noStrike">
                          <a:solidFill>
                            <a:srgbClr val="FF0000"/>
                          </a:solidFill>
                          <a:effectLst/>
                        </a:rPr>
                        <a:t>519</a:t>
                      </a:r>
                      <a:endParaRPr lang="fi-FI" sz="1400" b="0" i="0" u="none" strike="noStrike">
                        <a:solidFill>
                          <a:srgbClr val="FF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29840911"/>
                  </a:ext>
                </a:extLst>
              </a:tr>
              <a:tr h="261759">
                <a:tc>
                  <a:txBody>
                    <a:bodyPr/>
                    <a:lstStyle/>
                    <a:p>
                      <a:pPr algn="l" fontAlgn="ctr"/>
                      <a:r>
                        <a:rPr lang="fi-FI" sz="1400" u="none" strike="noStrike">
                          <a:effectLst/>
                        </a:rPr>
                        <a:t>Korsnäs</a:t>
                      </a:r>
                      <a:endParaRPr lang="fi-FI" sz="1400" b="1"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2 122</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138</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1 391</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325</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solidFill>
                            <a:srgbClr val="FF0000"/>
                          </a:solidFill>
                          <a:effectLst/>
                        </a:rPr>
                        <a:t>171</a:t>
                      </a:r>
                      <a:endParaRPr lang="fi-FI" sz="1400" b="0" i="0" u="none" strike="noStrike">
                        <a:solidFill>
                          <a:srgbClr val="FF0000"/>
                        </a:solidFill>
                        <a:effectLst/>
                        <a:latin typeface="Calibri" panose="020F0502020204030204" pitchFamily="34" charset="0"/>
                      </a:endParaRPr>
                    </a:p>
                  </a:txBody>
                  <a:tcPr marL="7620" marR="7620" marT="7620" marB="0" anchor="ctr"/>
                </a:tc>
                <a:tc>
                  <a:txBody>
                    <a:bodyPr/>
                    <a:lstStyle/>
                    <a:p>
                      <a:pPr algn="l" fontAlgn="ctr"/>
                      <a:r>
                        <a:rPr lang="fi-FI" sz="1400" u="none" strike="noStrike">
                          <a:solidFill>
                            <a:srgbClr val="FF0000"/>
                          </a:solidFill>
                          <a:effectLst/>
                        </a:rPr>
                        <a:t>97</a:t>
                      </a:r>
                      <a:endParaRPr lang="fi-FI" sz="1400" b="0" i="0" u="none" strike="noStrike">
                        <a:solidFill>
                          <a:srgbClr val="FF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978999744"/>
                  </a:ext>
                </a:extLst>
              </a:tr>
              <a:tr h="261759">
                <a:tc>
                  <a:txBody>
                    <a:bodyPr/>
                    <a:lstStyle/>
                    <a:p>
                      <a:pPr algn="l" fontAlgn="ctr"/>
                      <a:r>
                        <a:rPr lang="fi-FI" sz="1400" u="none" strike="noStrike" err="1">
                          <a:effectLst/>
                        </a:rPr>
                        <a:t>Malax</a:t>
                      </a:r>
                      <a:r>
                        <a:rPr lang="fi-FI" sz="1400" u="none" strike="noStrike">
                          <a:effectLst/>
                        </a:rPr>
                        <a:t>/Maalahti</a:t>
                      </a:r>
                      <a:endParaRPr lang="fi-FI" sz="1400" b="1"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5 477</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359</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3 593</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788</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solidFill>
                            <a:srgbClr val="FF0000"/>
                          </a:solidFill>
                          <a:effectLst/>
                        </a:rPr>
                        <a:t>504</a:t>
                      </a:r>
                      <a:endParaRPr lang="fi-FI" sz="1400" b="0" i="0" u="none" strike="noStrike">
                        <a:solidFill>
                          <a:srgbClr val="FF0000"/>
                        </a:solidFill>
                        <a:effectLst/>
                        <a:latin typeface="Calibri" panose="020F0502020204030204" pitchFamily="34" charset="0"/>
                      </a:endParaRPr>
                    </a:p>
                  </a:txBody>
                  <a:tcPr marL="7620" marR="7620" marT="7620" marB="0" anchor="ctr"/>
                </a:tc>
                <a:tc>
                  <a:txBody>
                    <a:bodyPr/>
                    <a:lstStyle/>
                    <a:p>
                      <a:pPr algn="l" fontAlgn="ctr"/>
                      <a:r>
                        <a:rPr lang="fi-FI" sz="1400" u="none" strike="noStrike">
                          <a:solidFill>
                            <a:srgbClr val="FF0000"/>
                          </a:solidFill>
                          <a:effectLst/>
                        </a:rPr>
                        <a:t>233</a:t>
                      </a:r>
                      <a:endParaRPr lang="fi-FI" sz="1400" b="0" i="0" u="none" strike="noStrike">
                        <a:solidFill>
                          <a:srgbClr val="FF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532272987"/>
                  </a:ext>
                </a:extLst>
              </a:tr>
              <a:tr h="261759">
                <a:tc>
                  <a:txBody>
                    <a:bodyPr/>
                    <a:lstStyle/>
                    <a:p>
                      <a:pPr algn="l" fontAlgn="ctr"/>
                      <a:r>
                        <a:rPr lang="fi-FI" sz="1400" u="none" strike="noStrike" err="1">
                          <a:effectLst/>
                        </a:rPr>
                        <a:t>Jakobstad</a:t>
                      </a:r>
                      <a:r>
                        <a:rPr lang="fi-FI" sz="1400" u="none" strike="noStrike">
                          <a:effectLst/>
                        </a:rPr>
                        <a:t>/Pietarsaari</a:t>
                      </a:r>
                      <a:endParaRPr lang="fi-FI" sz="1400" b="1"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19 278</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1 290</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13 059</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2 591</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solidFill>
                            <a:srgbClr val="FF0000"/>
                          </a:solidFill>
                          <a:effectLst/>
                        </a:rPr>
                        <a:t>1 658</a:t>
                      </a:r>
                      <a:endParaRPr lang="fi-FI" sz="1400" b="0" i="0" u="none" strike="noStrike">
                        <a:solidFill>
                          <a:srgbClr val="FF0000"/>
                        </a:solidFill>
                        <a:effectLst/>
                        <a:latin typeface="Calibri" panose="020F0502020204030204" pitchFamily="34" charset="0"/>
                      </a:endParaRPr>
                    </a:p>
                  </a:txBody>
                  <a:tcPr marL="7620" marR="7620" marT="7620" marB="0" anchor="ctr"/>
                </a:tc>
                <a:tc>
                  <a:txBody>
                    <a:bodyPr/>
                    <a:lstStyle/>
                    <a:p>
                      <a:pPr algn="l" fontAlgn="ctr"/>
                      <a:r>
                        <a:rPr lang="fi-FI" sz="1400" u="none" strike="noStrike">
                          <a:solidFill>
                            <a:srgbClr val="FF0000"/>
                          </a:solidFill>
                          <a:effectLst/>
                        </a:rPr>
                        <a:t>680</a:t>
                      </a:r>
                      <a:endParaRPr lang="fi-FI" sz="1400" b="0" i="0" u="none" strike="noStrike">
                        <a:solidFill>
                          <a:srgbClr val="FF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398827319"/>
                  </a:ext>
                </a:extLst>
              </a:tr>
              <a:tr h="261759">
                <a:tc>
                  <a:txBody>
                    <a:bodyPr/>
                    <a:lstStyle/>
                    <a:p>
                      <a:pPr algn="l" fontAlgn="ctr"/>
                      <a:r>
                        <a:rPr lang="fi-FI" sz="1400" u="none" strike="noStrike" err="1">
                          <a:effectLst/>
                        </a:rPr>
                        <a:t>Vörå</a:t>
                      </a:r>
                      <a:r>
                        <a:rPr lang="fi-FI" sz="1400" u="none" strike="noStrike">
                          <a:effectLst/>
                        </a:rPr>
                        <a:t>/Vöyri</a:t>
                      </a:r>
                      <a:endParaRPr lang="fi-FI" sz="1400" b="1"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6 613</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539</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4 398</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887</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solidFill>
                            <a:srgbClr val="FF0000"/>
                          </a:solidFill>
                          <a:effectLst/>
                        </a:rPr>
                        <a:t>507</a:t>
                      </a:r>
                      <a:endParaRPr lang="fi-FI" sz="1400" b="0" i="0" u="none" strike="noStrike">
                        <a:solidFill>
                          <a:srgbClr val="FF0000"/>
                        </a:solidFill>
                        <a:effectLst/>
                        <a:latin typeface="Calibri" panose="020F0502020204030204" pitchFamily="34" charset="0"/>
                      </a:endParaRPr>
                    </a:p>
                  </a:txBody>
                  <a:tcPr marL="7620" marR="7620" marT="7620" marB="0" anchor="ctr"/>
                </a:tc>
                <a:tc>
                  <a:txBody>
                    <a:bodyPr/>
                    <a:lstStyle/>
                    <a:p>
                      <a:pPr algn="l" fontAlgn="ctr"/>
                      <a:r>
                        <a:rPr lang="fi-FI" sz="1400" u="none" strike="noStrike">
                          <a:solidFill>
                            <a:srgbClr val="FF0000"/>
                          </a:solidFill>
                          <a:effectLst/>
                        </a:rPr>
                        <a:t>282</a:t>
                      </a:r>
                      <a:endParaRPr lang="fi-FI" sz="1400" b="0" i="0" u="none" strike="noStrike">
                        <a:solidFill>
                          <a:srgbClr val="FF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215080926"/>
                  </a:ext>
                </a:extLst>
              </a:tr>
              <a:tr h="516444">
                <a:tc>
                  <a:txBody>
                    <a:bodyPr/>
                    <a:lstStyle/>
                    <a:p>
                      <a:pPr algn="l" fontAlgn="ctr"/>
                      <a:r>
                        <a:rPr lang="fi-FI" sz="1400" u="none" strike="noStrike" err="1">
                          <a:effectLst/>
                        </a:rPr>
                        <a:t>Nykarleby</a:t>
                      </a:r>
                      <a:r>
                        <a:rPr lang="fi-FI" sz="1400" u="none" strike="noStrike">
                          <a:effectLst/>
                        </a:rPr>
                        <a:t>/Uusikaarlepyy</a:t>
                      </a:r>
                      <a:endParaRPr lang="fi-FI" sz="1400" b="1"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7 455</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598</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4 984</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1 000</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solidFill>
                            <a:srgbClr val="FF0000"/>
                          </a:solidFill>
                          <a:effectLst/>
                        </a:rPr>
                        <a:t>600</a:t>
                      </a:r>
                      <a:endParaRPr lang="fi-FI" sz="1400" b="0" i="0" u="none" strike="noStrike">
                        <a:solidFill>
                          <a:srgbClr val="FF0000"/>
                        </a:solidFill>
                        <a:effectLst/>
                        <a:latin typeface="Calibri" panose="020F0502020204030204" pitchFamily="34" charset="0"/>
                      </a:endParaRPr>
                    </a:p>
                  </a:txBody>
                  <a:tcPr marL="7620" marR="7620" marT="7620" marB="0" anchor="ctr"/>
                </a:tc>
                <a:tc>
                  <a:txBody>
                    <a:bodyPr/>
                    <a:lstStyle/>
                    <a:p>
                      <a:pPr algn="l" fontAlgn="ctr"/>
                      <a:r>
                        <a:rPr lang="fi-FI" sz="1400" u="none" strike="noStrike">
                          <a:solidFill>
                            <a:srgbClr val="FF0000"/>
                          </a:solidFill>
                          <a:effectLst/>
                        </a:rPr>
                        <a:t>273</a:t>
                      </a:r>
                      <a:endParaRPr lang="fi-FI" sz="1400" b="0" i="0" u="none" strike="noStrike">
                        <a:solidFill>
                          <a:srgbClr val="FF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745377960"/>
                  </a:ext>
                </a:extLst>
              </a:tr>
              <a:tr h="261759">
                <a:tc>
                  <a:txBody>
                    <a:bodyPr/>
                    <a:lstStyle/>
                    <a:p>
                      <a:pPr algn="l" fontAlgn="ctr"/>
                      <a:r>
                        <a:rPr lang="fi-FI" sz="1400" u="none" strike="noStrike" err="1">
                          <a:effectLst/>
                        </a:rPr>
                        <a:t>Kronoby</a:t>
                      </a:r>
                      <a:r>
                        <a:rPr lang="fi-FI" sz="1400" u="none" strike="noStrike">
                          <a:effectLst/>
                        </a:rPr>
                        <a:t>/Kruunupyy</a:t>
                      </a:r>
                      <a:endParaRPr lang="fi-FI" sz="1400" b="1"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6 509</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464</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4 422</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882</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solidFill>
                            <a:srgbClr val="FF0000"/>
                          </a:solidFill>
                          <a:effectLst/>
                        </a:rPr>
                        <a:t>499</a:t>
                      </a:r>
                      <a:endParaRPr lang="fi-FI" sz="1400" b="0" i="0" u="none" strike="noStrike">
                        <a:solidFill>
                          <a:srgbClr val="FF0000"/>
                        </a:solidFill>
                        <a:effectLst/>
                        <a:latin typeface="Calibri" panose="020F0502020204030204" pitchFamily="34" charset="0"/>
                      </a:endParaRPr>
                    </a:p>
                  </a:txBody>
                  <a:tcPr marL="7620" marR="7620" marT="7620" marB="0" anchor="ctr"/>
                </a:tc>
                <a:tc>
                  <a:txBody>
                    <a:bodyPr/>
                    <a:lstStyle/>
                    <a:p>
                      <a:pPr algn="l" fontAlgn="ctr"/>
                      <a:r>
                        <a:rPr lang="fi-FI" sz="1400" u="none" strike="noStrike">
                          <a:solidFill>
                            <a:srgbClr val="FF0000"/>
                          </a:solidFill>
                          <a:effectLst/>
                        </a:rPr>
                        <a:t>242</a:t>
                      </a:r>
                      <a:endParaRPr lang="fi-FI" sz="1400" b="0" i="0" u="none" strike="noStrike">
                        <a:solidFill>
                          <a:srgbClr val="FF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73774197"/>
                  </a:ext>
                </a:extLst>
              </a:tr>
              <a:tr h="261759">
                <a:tc>
                  <a:txBody>
                    <a:bodyPr/>
                    <a:lstStyle/>
                    <a:p>
                      <a:pPr algn="l" fontAlgn="ctr"/>
                      <a:r>
                        <a:rPr lang="fi-FI" sz="1400" u="none" strike="noStrike" err="1">
                          <a:effectLst/>
                        </a:rPr>
                        <a:t>Laihela</a:t>
                      </a:r>
                      <a:r>
                        <a:rPr lang="fi-FI" sz="1400" u="none" strike="noStrike">
                          <a:effectLst/>
                        </a:rPr>
                        <a:t>/Laihia</a:t>
                      </a:r>
                      <a:endParaRPr lang="fi-FI" sz="1400" b="1"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8 058</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699</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5 583</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1 045</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solidFill>
                            <a:srgbClr val="FF0000"/>
                          </a:solidFill>
                          <a:effectLst/>
                        </a:rPr>
                        <a:t>507</a:t>
                      </a:r>
                      <a:endParaRPr lang="fi-FI" sz="1400" b="0" i="0" u="none" strike="noStrike">
                        <a:solidFill>
                          <a:srgbClr val="FF0000"/>
                        </a:solidFill>
                        <a:effectLst/>
                        <a:latin typeface="Calibri" panose="020F0502020204030204" pitchFamily="34" charset="0"/>
                      </a:endParaRPr>
                    </a:p>
                  </a:txBody>
                  <a:tcPr marL="7620" marR="7620" marT="7620" marB="0" anchor="ctr"/>
                </a:tc>
                <a:tc>
                  <a:txBody>
                    <a:bodyPr/>
                    <a:lstStyle/>
                    <a:p>
                      <a:pPr algn="l" fontAlgn="ctr"/>
                      <a:r>
                        <a:rPr lang="fi-FI" sz="1400" u="none" strike="noStrike">
                          <a:solidFill>
                            <a:srgbClr val="FF0000"/>
                          </a:solidFill>
                          <a:effectLst/>
                        </a:rPr>
                        <a:t>224</a:t>
                      </a:r>
                      <a:endParaRPr lang="fi-FI" sz="1400" b="0" i="0" u="none" strike="noStrike">
                        <a:solidFill>
                          <a:srgbClr val="FF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62345913"/>
                  </a:ext>
                </a:extLst>
              </a:tr>
              <a:tr h="261759">
                <a:tc>
                  <a:txBody>
                    <a:bodyPr/>
                    <a:lstStyle/>
                    <a:p>
                      <a:pPr algn="l" fontAlgn="ctr"/>
                      <a:r>
                        <a:rPr lang="fi-FI" sz="1400" u="none" strike="noStrike" err="1">
                          <a:effectLst/>
                        </a:rPr>
                        <a:t>Korsholm</a:t>
                      </a:r>
                      <a:r>
                        <a:rPr lang="fi-FI" sz="1400" u="none" strike="noStrike">
                          <a:effectLst/>
                        </a:rPr>
                        <a:t>/Mustasaari</a:t>
                      </a:r>
                      <a:endParaRPr lang="fi-FI" sz="1400" b="1"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19 444</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1 748</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13 552</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2 274</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solidFill>
                            <a:srgbClr val="FF0000"/>
                          </a:solidFill>
                          <a:effectLst/>
                        </a:rPr>
                        <a:t>1 243</a:t>
                      </a:r>
                      <a:endParaRPr lang="fi-FI" sz="1400" b="0" i="0" u="none" strike="noStrike">
                        <a:solidFill>
                          <a:srgbClr val="FF0000"/>
                        </a:solidFill>
                        <a:effectLst/>
                        <a:latin typeface="Calibri" panose="020F0502020204030204" pitchFamily="34" charset="0"/>
                      </a:endParaRPr>
                    </a:p>
                  </a:txBody>
                  <a:tcPr marL="7620" marR="7620" marT="7620" marB="0" anchor="ctr"/>
                </a:tc>
                <a:tc>
                  <a:txBody>
                    <a:bodyPr/>
                    <a:lstStyle/>
                    <a:p>
                      <a:pPr algn="l" fontAlgn="ctr"/>
                      <a:r>
                        <a:rPr lang="fi-FI" sz="1400" u="none" strike="noStrike">
                          <a:solidFill>
                            <a:srgbClr val="FF0000"/>
                          </a:solidFill>
                          <a:effectLst/>
                        </a:rPr>
                        <a:t>627</a:t>
                      </a:r>
                      <a:endParaRPr lang="fi-FI" sz="1400" b="0" i="0" u="none" strike="noStrike">
                        <a:solidFill>
                          <a:srgbClr val="FF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403769964"/>
                  </a:ext>
                </a:extLst>
              </a:tr>
              <a:tr h="261759">
                <a:tc>
                  <a:txBody>
                    <a:bodyPr/>
                    <a:lstStyle/>
                    <a:p>
                      <a:pPr algn="l" fontAlgn="ctr"/>
                      <a:r>
                        <a:rPr lang="fi-FI" sz="1400" u="none" strike="noStrike">
                          <a:effectLst/>
                        </a:rPr>
                        <a:t>Vasa/Vaasa</a:t>
                      </a:r>
                      <a:endParaRPr lang="fi-FI" sz="1400" b="1"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67 552</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4 794</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49 347</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7 379</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solidFill>
                            <a:srgbClr val="FF0000"/>
                          </a:solidFill>
                          <a:effectLst/>
                        </a:rPr>
                        <a:t>4 214</a:t>
                      </a:r>
                      <a:endParaRPr lang="fi-FI" sz="1400" b="0" i="0" u="none" strike="noStrike">
                        <a:solidFill>
                          <a:srgbClr val="FF0000"/>
                        </a:solidFill>
                        <a:effectLst/>
                        <a:latin typeface="Calibri" panose="020F0502020204030204" pitchFamily="34" charset="0"/>
                      </a:endParaRPr>
                    </a:p>
                  </a:txBody>
                  <a:tcPr marL="7620" marR="7620" marT="7620" marB="0" anchor="ctr"/>
                </a:tc>
                <a:tc>
                  <a:txBody>
                    <a:bodyPr/>
                    <a:lstStyle/>
                    <a:p>
                      <a:pPr algn="l" fontAlgn="ctr"/>
                      <a:r>
                        <a:rPr lang="fi-FI" sz="1400" u="none" strike="noStrike">
                          <a:solidFill>
                            <a:srgbClr val="FF0000"/>
                          </a:solidFill>
                          <a:effectLst/>
                        </a:rPr>
                        <a:t>1 818</a:t>
                      </a:r>
                      <a:endParaRPr lang="fi-FI" sz="1400" b="0" i="0" u="none" strike="noStrike">
                        <a:solidFill>
                          <a:srgbClr val="FF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194246959"/>
                  </a:ext>
                </a:extLst>
              </a:tr>
              <a:tr h="771129">
                <a:tc>
                  <a:txBody>
                    <a:bodyPr/>
                    <a:lstStyle/>
                    <a:p>
                      <a:pPr algn="l" fontAlgn="ctr"/>
                      <a:r>
                        <a:rPr lang="fi-FI" sz="1400" u="none" strike="noStrike" err="1">
                          <a:effectLst/>
                        </a:rPr>
                        <a:t>Pedersöre</a:t>
                      </a:r>
                      <a:r>
                        <a:rPr lang="fi-FI" sz="1400" u="none" strike="noStrike">
                          <a:effectLst/>
                        </a:rPr>
                        <a:t> </a:t>
                      </a:r>
                      <a:r>
                        <a:rPr lang="fi-FI" sz="1400" u="none" strike="noStrike" err="1">
                          <a:effectLst/>
                        </a:rPr>
                        <a:t>kommun</a:t>
                      </a:r>
                      <a:r>
                        <a:rPr lang="fi-FI" sz="1400" u="none" strike="noStrike">
                          <a:effectLst/>
                        </a:rPr>
                        <a:t>/</a:t>
                      </a:r>
                      <a:r>
                        <a:rPr lang="fi-FI" sz="1400" u="none" strike="noStrike" err="1">
                          <a:effectLst/>
                        </a:rPr>
                        <a:t>Pedersören</a:t>
                      </a:r>
                      <a:r>
                        <a:rPr lang="fi-FI" sz="1400" u="none" strike="noStrike">
                          <a:effectLst/>
                        </a:rPr>
                        <a:t> kunta</a:t>
                      </a:r>
                      <a:endParaRPr lang="fi-FI" sz="1400" b="1"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11 016</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1 143</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7 895</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1 147</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solidFill>
                            <a:srgbClr val="FF0000"/>
                          </a:solidFill>
                          <a:effectLst/>
                        </a:rPr>
                        <a:t>574</a:t>
                      </a:r>
                      <a:endParaRPr lang="fi-FI" sz="1400" b="0" i="0" u="none" strike="noStrike">
                        <a:solidFill>
                          <a:srgbClr val="FF0000"/>
                        </a:solidFill>
                        <a:effectLst/>
                        <a:latin typeface="Calibri" panose="020F0502020204030204" pitchFamily="34" charset="0"/>
                      </a:endParaRPr>
                    </a:p>
                  </a:txBody>
                  <a:tcPr marL="7620" marR="7620" marT="7620" marB="0" anchor="ctr"/>
                </a:tc>
                <a:tc>
                  <a:txBody>
                    <a:bodyPr/>
                    <a:lstStyle/>
                    <a:p>
                      <a:pPr algn="l" fontAlgn="ctr"/>
                      <a:r>
                        <a:rPr lang="fi-FI" sz="1400" u="none" strike="noStrike">
                          <a:solidFill>
                            <a:srgbClr val="FF0000"/>
                          </a:solidFill>
                          <a:effectLst/>
                        </a:rPr>
                        <a:t>257</a:t>
                      </a:r>
                      <a:endParaRPr lang="fi-FI" sz="1400" b="0" i="0" u="none" strike="noStrike">
                        <a:solidFill>
                          <a:srgbClr val="FF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129833912"/>
                  </a:ext>
                </a:extLst>
              </a:tr>
              <a:tr h="261759">
                <a:tc>
                  <a:txBody>
                    <a:bodyPr/>
                    <a:lstStyle/>
                    <a:p>
                      <a:pPr algn="l" fontAlgn="ctr"/>
                      <a:r>
                        <a:rPr lang="fi-FI" sz="1400" u="none" strike="noStrike" err="1">
                          <a:effectLst/>
                        </a:rPr>
                        <a:t>Larsmo</a:t>
                      </a:r>
                      <a:r>
                        <a:rPr lang="fi-FI" sz="1400" u="none" strike="noStrike">
                          <a:effectLst/>
                        </a:rPr>
                        <a:t>/Luoto</a:t>
                      </a:r>
                      <a:endParaRPr lang="fi-FI" sz="1400" b="1"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5 340</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747</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3 823</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effectLst/>
                        </a:rPr>
                        <a:t>450</a:t>
                      </a:r>
                      <a:endParaRPr lang="fi-FI" sz="14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400" u="none" strike="noStrike">
                          <a:solidFill>
                            <a:srgbClr val="FF0000"/>
                          </a:solidFill>
                          <a:effectLst/>
                        </a:rPr>
                        <a:t>215</a:t>
                      </a:r>
                      <a:endParaRPr lang="fi-FI" sz="1400" b="0" i="0" u="none" strike="noStrike">
                        <a:solidFill>
                          <a:srgbClr val="FF0000"/>
                        </a:solidFill>
                        <a:effectLst/>
                        <a:latin typeface="Calibri" panose="020F0502020204030204" pitchFamily="34" charset="0"/>
                      </a:endParaRPr>
                    </a:p>
                  </a:txBody>
                  <a:tcPr marL="7620" marR="7620" marT="7620" marB="0" anchor="ctr"/>
                </a:tc>
                <a:tc>
                  <a:txBody>
                    <a:bodyPr/>
                    <a:lstStyle/>
                    <a:p>
                      <a:pPr algn="l" fontAlgn="ctr"/>
                      <a:r>
                        <a:rPr lang="fi-FI" sz="1400" u="none" strike="noStrike">
                          <a:solidFill>
                            <a:srgbClr val="FF0000"/>
                          </a:solidFill>
                          <a:effectLst/>
                        </a:rPr>
                        <a:t>105</a:t>
                      </a:r>
                      <a:endParaRPr lang="fi-FI" sz="1400" b="0" i="0" u="none" strike="noStrike">
                        <a:solidFill>
                          <a:srgbClr val="FF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119995874"/>
                  </a:ext>
                </a:extLst>
              </a:tr>
              <a:tr h="413077">
                <a:tc>
                  <a:txBody>
                    <a:bodyPr/>
                    <a:lstStyle/>
                    <a:p>
                      <a:pPr algn="l" fontAlgn="ctr"/>
                      <a:r>
                        <a:rPr lang="fi-FI" sz="1400" u="none" strike="noStrike" err="1">
                          <a:effectLst/>
                        </a:rPr>
                        <a:t>Österbotten</a:t>
                      </a:r>
                      <a:r>
                        <a:rPr lang="fi-FI" sz="1400" u="none" strike="noStrike">
                          <a:effectLst/>
                        </a:rPr>
                        <a:t>/ Pohjanmaa</a:t>
                      </a:r>
                      <a:endParaRPr lang="fi-FI" sz="1400" b="1"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fi-FI" sz="1400" u="none" strike="noStrike">
                          <a:effectLst/>
                        </a:rPr>
                        <a:t>176 193</a:t>
                      </a:r>
                      <a:endParaRPr lang="fi-FI" sz="14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fi-FI" sz="1400" u="none" strike="noStrike">
                          <a:effectLst/>
                        </a:rPr>
                        <a:t>13 630</a:t>
                      </a:r>
                      <a:endParaRPr lang="fi-FI" sz="14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fi-FI" sz="1400" u="none" strike="noStrike">
                          <a:effectLst/>
                        </a:rPr>
                        <a:t>122 729</a:t>
                      </a:r>
                      <a:endParaRPr lang="fi-FI" sz="14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fi-FI" sz="1400" u="none" strike="noStrike">
                          <a:effectLst/>
                        </a:rPr>
                        <a:t>21 723</a:t>
                      </a:r>
                      <a:endParaRPr lang="fi-FI" sz="14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fi-FI" sz="1400" u="none" strike="noStrike">
                          <a:solidFill>
                            <a:srgbClr val="FF0000"/>
                          </a:solidFill>
                          <a:effectLst/>
                        </a:rPr>
                        <a:t>12 353</a:t>
                      </a:r>
                      <a:endParaRPr lang="fi-FI" sz="1400" b="1" i="0" u="none" strike="noStrike">
                        <a:solidFill>
                          <a:srgbClr val="FF0000"/>
                        </a:solidFill>
                        <a:effectLst/>
                        <a:latin typeface="Calibri" panose="020F0502020204030204" pitchFamily="34" charset="0"/>
                      </a:endParaRPr>
                    </a:p>
                  </a:txBody>
                  <a:tcPr marL="7620" marR="7620" marT="7620" marB="0" anchor="b"/>
                </a:tc>
                <a:tc>
                  <a:txBody>
                    <a:bodyPr/>
                    <a:lstStyle/>
                    <a:p>
                      <a:pPr algn="l" fontAlgn="b"/>
                      <a:r>
                        <a:rPr lang="fi-FI" sz="1400" u="none" strike="noStrike">
                          <a:solidFill>
                            <a:srgbClr val="FF0000"/>
                          </a:solidFill>
                          <a:effectLst/>
                        </a:rPr>
                        <a:t>5 758</a:t>
                      </a:r>
                      <a:endParaRPr lang="fi-FI" sz="1400" b="1" i="0" u="none" strike="noStrike">
                        <a:solidFill>
                          <a:srgbClr val="FF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2262736"/>
                  </a:ext>
                </a:extLst>
              </a:tr>
            </a:tbl>
          </a:graphicData>
        </a:graphic>
      </p:graphicFrame>
      <p:sp>
        <p:nvSpPr>
          <p:cNvPr id="11" name="Suorakulmio: Pyöristetyt kulmat 10">
            <a:extLst>
              <a:ext uri="{FF2B5EF4-FFF2-40B4-BE49-F238E27FC236}">
                <a16:creationId xmlns:a16="http://schemas.microsoft.com/office/drawing/2014/main" id="{C0FAFACF-B9DC-4794-BDDA-F03855A17DC6}"/>
              </a:ext>
            </a:extLst>
          </p:cNvPr>
          <p:cNvSpPr/>
          <p:nvPr/>
        </p:nvSpPr>
        <p:spPr>
          <a:xfrm>
            <a:off x="9192542" y="6680993"/>
            <a:ext cx="2148396" cy="354013"/>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12" name="Kuva 11" descr="Yleinen käyttö tasaisella täytöllä">
            <a:extLst>
              <a:ext uri="{FF2B5EF4-FFF2-40B4-BE49-F238E27FC236}">
                <a16:creationId xmlns:a16="http://schemas.microsoft.com/office/drawing/2014/main" id="{31967BB2-5EB1-485D-B4B5-3F702633FC4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07556" y="165864"/>
            <a:ext cx="914400" cy="914400"/>
          </a:xfrm>
          <a:prstGeom prst="rect">
            <a:avLst/>
          </a:prstGeom>
        </p:spPr>
      </p:pic>
      <p:sp>
        <p:nvSpPr>
          <p:cNvPr id="13" name="Nuoli: Vasen 12">
            <a:extLst>
              <a:ext uri="{FF2B5EF4-FFF2-40B4-BE49-F238E27FC236}">
                <a16:creationId xmlns:a16="http://schemas.microsoft.com/office/drawing/2014/main" id="{FAE31D27-0D91-4662-9B33-D3D0897DB597}"/>
              </a:ext>
            </a:extLst>
          </p:cNvPr>
          <p:cNvSpPr/>
          <p:nvPr/>
        </p:nvSpPr>
        <p:spPr>
          <a:xfrm>
            <a:off x="11241331" y="6710086"/>
            <a:ext cx="736846" cy="27358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4" name="Nuoli: Alas 13">
            <a:extLst>
              <a:ext uri="{FF2B5EF4-FFF2-40B4-BE49-F238E27FC236}">
                <a16:creationId xmlns:a16="http://schemas.microsoft.com/office/drawing/2014/main" id="{5B0E6AE5-6DD8-482C-9DE5-4B07E4D9B092}"/>
              </a:ext>
            </a:extLst>
          </p:cNvPr>
          <p:cNvSpPr/>
          <p:nvPr/>
        </p:nvSpPr>
        <p:spPr>
          <a:xfrm>
            <a:off x="10799395" y="353594"/>
            <a:ext cx="208161" cy="5213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5" name="Nuoli: Alas 14">
            <a:extLst>
              <a:ext uri="{FF2B5EF4-FFF2-40B4-BE49-F238E27FC236}">
                <a16:creationId xmlns:a16="http://schemas.microsoft.com/office/drawing/2014/main" id="{F4CC6086-8BBC-4524-BEE1-3F8E6316CC63}"/>
              </a:ext>
            </a:extLst>
          </p:cNvPr>
          <p:cNvSpPr/>
          <p:nvPr/>
        </p:nvSpPr>
        <p:spPr>
          <a:xfrm>
            <a:off x="9927208" y="315097"/>
            <a:ext cx="208161" cy="5213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13225512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7052" y="93037"/>
            <a:ext cx="4669639" cy="944111"/>
          </a:xfrm>
        </p:spPr>
        <p:txBody>
          <a:bodyPr>
            <a:normAutofit fontScale="90000"/>
          </a:bodyPr>
          <a:lstStyle/>
          <a:p>
            <a:r>
              <a:rPr lang="fi-FI" err="1"/>
              <a:t>Bor</a:t>
            </a:r>
            <a:r>
              <a:rPr lang="fi-FI"/>
              <a:t> </a:t>
            </a:r>
            <a:r>
              <a:rPr lang="fi-FI" err="1"/>
              <a:t>hemma</a:t>
            </a:r>
            <a:r>
              <a:rPr lang="fi-FI"/>
              <a:t> 75+ (2019)</a:t>
            </a:r>
            <a:br>
              <a:rPr lang="fi-FI"/>
            </a:br>
            <a:r>
              <a:rPr lang="fi-FI" sz="2000"/>
              <a:t>- Finland 91,7 %</a:t>
            </a:r>
            <a:br>
              <a:rPr lang="fi-FI" sz="2000"/>
            </a:br>
            <a:r>
              <a:rPr lang="fi-FI" sz="2000"/>
              <a:t>- </a:t>
            </a:r>
            <a:r>
              <a:rPr lang="fi-FI" sz="2000" err="1"/>
              <a:t>Österbotten</a:t>
            </a:r>
            <a:r>
              <a:rPr lang="fi-FI" sz="2000"/>
              <a:t> 91,3 % </a:t>
            </a:r>
            <a:endParaRPr lang="fi-FI"/>
          </a:p>
        </p:txBody>
      </p:sp>
      <p:sp>
        <p:nvSpPr>
          <p:cNvPr id="5" name="Text Placeholder 4"/>
          <p:cNvSpPr>
            <a:spLocks noGrp="1"/>
          </p:cNvSpPr>
          <p:nvPr>
            <p:ph type="body" idx="11"/>
          </p:nvPr>
        </p:nvSpPr>
        <p:spPr>
          <a:xfrm>
            <a:off x="6674805" y="76238"/>
            <a:ext cx="5150611" cy="1030343"/>
          </a:xfrm>
        </p:spPr>
        <p:txBody>
          <a:bodyPr>
            <a:normAutofit fontScale="85000" lnSpcReduction="20000"/>
          </a:bodyPr>
          <a:lstStyle/>
          <a:p>
            <a:r>
              <a:rPr lang="fi-FI"/>
              <a:t>Kotona asuvat 75+ (2019)</a:t>
            </a:r>
          </a:p>
          <a:p>
            <a:pPr marL="342900" indent="-342900">
              <a:buFontTx/>
              <a:buChar char="-"/>
            </a:pPr>
            <a:r>
              <a:rPr lang="fi-FI" sz="2000"/>
              <a:t>Koko maa 91,7 %</a:t>
            </a:r>
          </a:p>
          <a:p>
            <a:pPr marL="342900" indent="-342900">
              <a:buFontTx/>
              <a:buChar char="-"/>
            </a:pPr>
            <a:r>
              <a:rPr lang="fi-FI" sz="2000"/>
              <a:t>Pohjanmaa 91,3 %</a:t>
            </a:r>
          </a:p>
        </p:txBody>
      </p:sp>
      <p:graphicFrame>
        <p:nvGraphicFramePr>
          <p:cNvPr id="10" name="Taulukko 9">
            <a:extLst>
              <a:ext uri="{FF2B5EF4-FFF2-40B4-BE49-F238E27FC236}">
                <a16:creationId xmlns:a16="http://schemas.microsoft.com/office/drawing/2014/main" id="{8AEBC5DB-13F6-46D1-A468-49628D27062F}"/>
              </a:ext>
            </a:extLst>
          </p:cNvPr>
          <p:cNvGraphicFramePr>
            <a:graphicFrameLocks noGrp="1"/>
          </p:cNvGraphicFramePr>
          <p:nvPr/>
        </p:nvGraphicFramePr>
        <p:xfrm>
          <a:off x="1411192" y="1176158"/>
          <a:ext cx="9231548" cy="5563667"/>
        </p:xfrm>
        <a:graphic>
          <a:graphicData uri="http://schemas.openxmlformats.org/drawingml/2006/table">
            <a:tbl>
              <a:tblPr>
                <a:tableStyleId>{5C22544A-7EE6-4342-B048-85BDC9FD1C3A}</a:tableStyleId>
              </a:tblPr>
              <a:tblGrid>
                <a:gridCol w="2946240">
                  <a:extLst>
                    <a:ext uri="{9D8B030D-6E8A-4147-A177-3AD203B41FA5}">
                      <a16:colId xmlns:a16="http://schemas.microsoft.com/office/drawing/2014/main" val="571195890"/>
                    </a:ext>
                  </a:extLst>
                </a:gridCol>
                <a:gridCol w="1571327">
                  <a:extLst>
                    <a:ext uri="{9D8B030D-6E8A-4147-A177-3AD203B41FA5}">
                      <a16:colId xmlns:a16="http://schemas.microsoft.com/office/drawing/2014/main" val="1753328716"/>
                    </a:ext>
                  </a:extLst>
                </a:gridCol>
                <a:gridCol w="1571327">
                  <a:extLst>
                    <a:ext uri="{9D8B030D-6E8A-4147-A177-3AD203B41FA5}">
                      <a16:colId xmlns:a16="http://schemas.microsoft.com/office/drawing/2014/main" val="887639503"/>
                    </a:ext>
                  </a:extLst>
                </a:gridCol>
                <a:gridCol w="1571327">
                  <a:extLst>
                    <a:ext uri="{9D8B030D-6E8A-4147-A177-3AD203B41FA5}">
                      <a16:colId xmlns:a16="http://schemas.microsoft.com/office/drawing/2014/main" val="2316939169"/>
                    </a:ext>
                  </a:extLst>
                </a:gridCol>
                <a:gridCol w="1571327">
                  <a:extLst>
                    <a:ext uri="{9D8B030D-6E8A-4147-A177-3AD203B41FA5}">
                      <a16:colId xmlns:a16="http://schemas.microsoft.com/office/drawing/2014/main" val="1237982401"/>
                    </a:ext>
                  </a:extLst>
                </a:gridCol>
              </a:tblGrid>
              <a:tr h="234407">
                <a:tc>
                  <a:txBody>
                    <a:bodyPr/>
                    <a:lstStyle/>
                    <a:p>
                      <a:pPr algn="l" fontAlgn="ctr"/>
                      <a:endParaRPr lang="fi-FI" sz="1600" b="0" i="0" u="none" strike="noStrike">
                        <a:solidFill>
                          <a:srgbClr val="000000"/>
                        </a:solidFill>
                        <a:effectLst/>
                        <a:latin typeface="Calibri" panose="020F0502020204030204" pitchFamily="34" charset="0"/>
                      </a:endParaRPr>
                    </a:p>
                  </a:txBody>
                  <a:tcPr marL="7620" marR="7620" marT="7620" marB="0" anchor="ctr"/>
                </a:tc>
                <a:tc gridSpan="4">
                  <a:txBody>
                    <a:bodyPr/>
                    <a:lstStyle/>
                    <a:p>
                      <a:pPr algn="ctr" fontAlgn="ctr"/>
                      <a:r>
                        <a:rPr lang="fi-FI" sz="1600" u="none" strike="noStrike" err="1">
                          <a:effectLst/>
                        </a:rPr>
                        <a:t>Befolkning</a:t>
                      </a:r>
                      <a:r>
                        <a:rPr lang="fi-FI" sz="1600" u="none" strike="noStrike">
                          <a:effectLst/>
                        </a:rPr>
                        <a:t> 2018 (21.12)/Väestö 2018 (31.12).</a:t>
                      </a:r>
                      <a:endParaRPr lang="fi-FI" sz="1600" b="1" i="0" u="none" strike="noStrike">
                        <a:solidFill>
                          <a:srgbClr val="000000"/>
                        </a:solidFill>
                        <a:effectLst/>
                        <a:latin typeface="Calibri" panose="020F0502020204030204" pitchFamily="34" charset="0"/>
                      </a:endParaRPr>
                    </a:p>
                  </a:txBody>
                  <a:tcPr marL="7620" marR="7620" marT="7620" marB="0" anchor="ctr"/>
                </a:tc>
                <a:tc hMerge="1">
                  <a:txBody>
                    <a:bodyPr/>
                    <a:lstStyle/>
                    <a:p>
                      <a:endParaRPr lang="fi-FI"/>
                    </a:p>
                  </a:txBody>
                  <a:tcPr/>
                </a:tc>
                <a:tc hMerge="1">
                  <a:txBody>
                    <a:bodyPr/>
                    <a:lstStyle/>
                    <a:p>
                      <a:endParaRPr lang="fi-FI"/>
                    </a:p>
                  </a:txBody>
                  <a:tcPr/>
                </a:tc>
                <a:tc hMerge="1">
                  <a:txBody>
                    <a:bodyPr/>
                    <a:lstStyle/>
                    <a:p>
                      <a:endParaRPr lang="fi-FI"/>
                    </a:p>
                  </a:txBody>
                  <a:tcPr/>
                </a:tc>
                <a:extLst>
                  <a:ext uri="{0D108BD9-81ED-4DB2-BD59-A6C34878D82A}">
                    <a16:rowId xmlns:a16="http://schemas.microsoft.com/office/drawing/2014/main" val="3394997467"/>
                  </a:ext>
                </a:extLst>
              </a:tr>
              <a:tr h="461711">
                <a:tc>
                  <a:txBody>
                    <a:bodyPr/>
                    <a:lstStyle/>
                    <a:p>
                      <a:pPr algn="l" fontAlgn="ctr"/>
                      <a:r>
                        <a:rPr lang="fi-FI" sz="1600" u="none" strike="noStrike" err="1">
                          <a:effectLst/>
                        </a:rPr>
                        <a:t>Kommun</a:t>
                      </a:r>
                      <a:r>
                        <a:rPr lang="fi-FI" sz="1600" u="none" strike="noStrike">
                          <a:effectLst/>
                        </a:rPr>
                        <a:t>/Kunta</a:t>
                      </a:r>
                      <a:endParaRPr lang="fi-FI"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err="1">
                          <a:effectLst/>
                        </a:rPr>
                        <a:t>Åldersklasserna</a:t>
                      </a:r>
                      <a:r>
                        <a:rPr lang="fi-FI" sz="1600" u="none" strike="noStrike" baseline="0">
                          <a:effectLst/>
                        </a:rPr>
                        <a:t> </a:t>
                      </a:r>
                      <a:r>
                        <a:rPr lang="fi-FI" sz="1600" u="none" strike="noStrike" baseline="0" err="1">
                          <a:effectLst/>
                        </a:rPr>
                        <a:t>totalt</a:t>
                      </a:r>
                      <a:r>
                        <a:rPr lang="fi-FI" sz="1600" u="none" strike="noStrike" baseline="0">
                          <a:effectLst/>
                        </a:rPr>
                        <a:t>/</a:t>
                      </a:r>
                      <a:r>
                        <a:rPr lang="fi-FI" sz="1600" u="none" strike="noStrike">
                          <a:effectLst/>
                        </a:rPr>
                        <a:t>Ikäluokat yhteensä</a:t>
                      </a:r>
                      <a:endParaRPr lang="fi-FI" sz="1600" b="1"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65 - 74</a:t>
                      </a:r>
                      <a:endParaRPr lang="fi-FI" sz="1600" b="1"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75 - 84</a:t>
                      </a:r>
                      <a:endParaRPr lang="fi-FI" sz="1600" b="1"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85 -</a:t>
                      </a:r>
                      <a:endParaRPr lang="fi-FI" sz="1600" b="1"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467961087"/>
                  </a:ext>
                </a:extLst>
              </a:tr>
              <a:tr h="234407">
                <a:tc>
                  <a:txBody>
                    <a:bodyPr/>
                    <a:lstStyle/>
                    <a:p>
                      <a:pPr algn="l" fontAlgn="ctr"/>
                      <a:r>
                        <a:rPr lang="fi-FI" sz="1600" u="none" strike="noStrike" err="1">
                          <a:effectLst/>
                        </a:rPr>
                        <a:t>Kaskö</a:t>
                      </a:r>
                      <a:r>
                        <a:rPr lang="fi-FI" sz="1600" u="none" strike="noStrike">
                          <a:effectLst/>
                        </a:rPr>
                        <a:t>/Kaskinen</a:t>
                      </a:r>
                      <a:endParaRPr lang="fi-FI" sz="1600" b="1"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1 262</a:t>
                      </a:r>
                      <a:endParaRPr lang="fi-FI"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311</a:t>
                      </a:r>
                      <a:endParaRPr lang="fi-FI"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151</a:t>
                      </a:r>
                      <a:endParaRPr lang="fi-FI"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41</a:t>
                      </a:r>
                      <a:endParaRPr lang="fi-FI" sz="16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053788139"/>
                  </a:ext>
                </a:extLst>
              </a:tr>
              <a:tr h="405579">
                <a:tc>
                  <a:txBody>
                    <a:bodyPr/>
                    <a:lstStyle/>
                    <a:p>
                      <a:pPr algn="l" fontAlgn="ctr"/>
                      <a:r>
                        <a:rPr lang="fi-FI" sz="1600" u="none" strike="noStrike" err="1">
                          <a:effectLst/>
                        </a:rPr>
                        <a:t>Kristinestad</a:t>
                      </a:r>
                      <a:r>
                        <a:rPr lang="fi-FI" sz="1600" u="none" strike="noStrike">
                          <a:effectLst/>
                        </a:rPr>
                        <a:t>/Kristiinankaupunki</a:t>
                      </a:r>
                      <a:endParaRPr lang="fi-FI" sz="1600" b="1"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6 596</a:t>
                      </a:r>
                      <a:endParaRPr lang="fi-FI"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1 283</a:t>
                      </a:r>
                      <a:endParaRPr lang="fi-FI"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667</a:t>
                      </a:r>
                      <a:endParaRPr lang="fi-FI"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360</a:t>
                      </a:r>
                      <a:endParaRPr lang="fi-FI" sz="16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15153080"/>
                  </a:ext>
                </a:extLst>
              </a:tr>
              <a:tr h="234407">
                <a:tc>
                  <a:txBody>
                    <a:bodyPr/>
                    <a:lstStyle/>
                    <a:p>
                      <a:pPr algn="l" fontAlgn="ctr"/>
                      <a:r>
                        <a:rPr lang="fi-FI" sz="1600" u="none" strike="noStrike" err="1">
                          <a:effectLst/>
                        </a:rPr>
                        <a:t>Närpes</a:t>
                      </a:r>
                      <a:r>
                        <a:rPr lang="fi-FI" sz="1600" u="none" strike="noStrike">
                          <a:effectLst/>
                        </a:rPr>
                        <a:t>/Närpiö</a:t>
                      </a:r>
                      <a:endParaRPr lang="fi-FI" sz="1600" b="1"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9 471</a:t>
                      </a:r>
                      <a:endParaRPr lang="fi-FI"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1 361</a:t>
                      </a:r>
                      <a:endParaRPr lang="fi-FI"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843</a:t>
                      </a:r>
                      <a:endParaRPr lang="fi-FI"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519</a:t>
                      </a:r>
                      <a:endParaRPr lang="fi-FI" sz="16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512963155"/>
                  </a:ext>
                </a:extLst>
              </a:tr>
              <a:tr h="234407">
                <a:tc>
                  <a:txBody>
                    <a:bodyPr/>
                    <a:lstStyle/>
                    <a:p>
                      <a:pPr algn="l" fontAlgn="ctr"/>
                      <a:r>
                        <a:rPr lang="fi-FI" sz="1600" u="none" strike="noStrike">
                          <a:effectLst/>
                        </a:rPr>
                        <a:t>Korsnäs</a:t>
                      </a:r>
                      <a:endParaRPr lang="fi-FI" sz="1600" b="1"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2 122</a:t>
                      </a:r>
                      <a:endParaRPr lang="fi-FI"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325</a:t>
                      </a:r>
                      <a:endParaRPr lang="fi-FI"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171</a:t>
                      </a:r>
                      <a:endParaRPr lang="fi-FI"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97</a:t>
                      </a:r>
                      <a:endParaRPr lang="fi-FI" sz="16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738150150"/>
                  </a:ext>
                </a:extLst>
              </a:tr>
              <a:tr h="234407">
                <a:tc>
                  <a:txBody>
                    <a:bodyPr/>
                    <a:lstStyle/>
                    <a:p>
                      <a:pPr algn="l" fontAlgn="ctr"/>
                      <a:r>
                        <a:rPr lang="fi-FI" sz="1600" u="none" strike="noStrike" err="1">
                          <a:effectLst/>
                        </a:rPr>
                        <a:t>Malax</a:t>
                      </a:r>
                      <a:r>
                        <a:rPr lang="fi-FI" sz="1600" u="none" strike="noStrike">
                          <a:effectLst/>
                        </a:rPr>
                        <a:t>/Maalahti</a:t>
                      </a:r>
                      <a:endParaRPr lang="fi-FI" sz="1600" b="1"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5 477</a:t>
                      </a:r>
                      <a:endParaRPr lang="fi-FI"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788</a:t>
                      </a:r>
                      <a:endParaRPr lang="fi-FI"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504</a:t>
                      </a:r>
                      <a:endParaRPr lang="fi-FI"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233</a:t>
                      </a:r>
                      <a:endParaRPr lang="fi-FI" sz="16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524806615"/>
                  </a:ext>
                </a:extLst>
              </a:tr>
              <a:tr h="329533">
                <a:tc>
                  <a:txBody>
                    <a:bodyPr/>
                    <a:lstStyle/>
                    <a:p>
                      <a:pPr algn="l" fontAlgn="ctr"/>
                      <a:r>
                        <a:rPr lang="fi-FI" sz="1600" u="none" strike="noStrike" err="1">
                          <a:effectLst/>
                        </a:rPr>
                        <a:t>Jakobstad</a:t>
                      </a:r>
                      <a:r>
                        <a:rPr lang="fi-FI" sz="1600" u="none" strike="noStrike">
                          <a:effectLst/>
                        </a:rPr>
                        <a:t>/Pietarsaari</a:t>
                      </a:r>
                      <a:endParaRPr lang="fi-FI" sz="1600" b="1"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19 278</a:t>
                      </a:r>
                      <a:endParaRPr lang="fi-FI"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2 591</a:t>
                      </a:r>
                      <a:endParaRPr lang="fi-FI"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1 658</a:t>
                      </a:r>
                      <a:endParaRPr lang="fi-FI"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680</a:t>
                      </a:r>
                      <a:endParaRPr lang="fi-FI" sz="16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713442008"/>
                  </a:ext>
                </a:extLst>
              </a:tr>
              <a:tr h="234407">
                <a:tc>
                  <a:txBody>
                    <a:bodyPr/>
                    <a:lstStyle/>
                    <a:p>
                      <a:pPr algn="l" fontAlgn="ctr"/>
                      <a:r>
                        <a:rPr lang="fi-FI" sz="1600" u="none" strike="noStrike" err="1">
                          <a:effectLst/>
                        </a:rPr>
                        <a:t>Vörå</a:t>
                      </a:r>
                      <a:r>
                        <a:rPr lang="fi-FI" sz="1600" u="none" strike="noStrike">
                          <a:effectLst/>
                        </a:rPr>
                        <a:t>/Vöyri</a:t>
                      </a:r>
                      <a:endParaRPr lang="fi-FI" sz="1600" b="1"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6 613</a:t>
                      </a:r>
                      <a:endParaRPr lang="fi-FI"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887</a:t>
                      </a:r>
                      <a:endParaRPr lang="fi-FI"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507</a:t>
                      </a:r>
                      <a:endParaRPr lang="fi-FI"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282</a:t>
                      </a:r>
                      <a:endParaRPr lang="fi-FI" sz="16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756011614"/>
                  </a:ext>
                </a:extLst>
              </a:tr>
              <a:tr h="234407">
                <a:tc>
                  <a:txBody>
                    <a:bodyPr/>
                    <a:lstStyle/>
                    <a:p>
                      <a:pPr algn="l" fontAlgn="ctr"/>
                      <a:r>
                        <a:rPr lang="fi-FI" sz="1600" u="none" strike="noStrike" err="1">
                          <a:effectLst/>
                        </a:rPr>
                        <a:t>Nykarleby</a:t>
                      </a:r>
                      <a:r>
                        <a:rPr lang="fi-FI" sz="1600" u="none" strike="noStrike">
                          <a:effectLst/>
                        </a:rPr>
                        <a:t>/Uusikaarlepyy</a:t>
                      </a:r>
                      <a:endParaRPr lang="fi-FI" sz="1600" b="1"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7 455</a:t>
                      </a:r>
                      <a:endParaRPr lang="fi-FI"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1 000</a:t>
                      </a:r>
                      <a:endParaRPr lang="fi-FI"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600</a:t>
                      </a:r>
                      <a:endParaRPr lang="fi-FI"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273</a:t>
                      </a:r>
                      <a:endParaRPr lang="fi-FI" sz="16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038882178"/>
                  </a:ext>
                </a:extLst>
              </a:tr>
              <a:tr h="287284">
                <a:tc>
                  <a:txBody>
                    <a:bodyPr/>
                    <a:lstStyle/>
                    <a:p>
                      <a:pPr algn="l" fontAlgn="ctr"/>
                      <a:r>
                        <a:rPr lang="fi-FI" sz="1600" u="none" strike="noStrike" err="1">
                          <a:effectLst/>
                        </a:rPr>
                        <a:t>Kronoby</a:t>
                      </a:r>
                      <a:r>
                        <a:rPr lang="fi-FI" sz="1600" u="none" strike="noStrike">
                          <a:effectLst/>
                        </a:rPr>
                        <a:t>/Kruunupyy</a:t>
                      </a:r>
                      <a:endParaRPr lang="fi-FI" sz="1600" b="1"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6 509</a:t>
                      </a:r>
                      <a:endParaRPr lang="fi-FI"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882</a:t>
                      </a:r>
                      <a:endParaRPr lang="fi-FI"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499</a:t>
                      </a:r>
                      <a:endParaRPr lang="fi-FI"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242</a:t>
                      </a:r>
                      <a:endParaRPr lang="fi-FI" sz="16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267415021"/>
                  </a:ext>
                </a:extLst>
              </a:tr>
              <a:tr h="234407">
                <a:tc>
                  <a:txBody>
                    <a:bodyPr/>
                    <a:lstStyle/>
                    <a:p>
                      <a:pPr algn="l" fontAlgn="ctr"/>
                      <a:r>
                        <a:rPr lang="fi-FI" sz="1600" u="none" strike="noStrike" err="1">
                          <a:effectLst/>
                        </a:rPr>
                        <a:t>Laihela</a:t>
                      </a:r>
                      <a:r>
                        <a:rPr lang="fi-FI" sz="1600" u="none" strike="noStrike">
                          <a:effectLst/>
                        </a:rPr>
                        <a:t>/Laihia</a:t>
                      </a:r>
                      <a:endParaRPr lang="fi-FI" sz="1600" b="1"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8 058</a:t>
                      </a:r>
                      <a:endParaRPr lang="fi-FI"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1 045</a:t>
                      </a:r>
                      <a:endParaRPr lang="fi-FI"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507</a:t>
                      </a:r>
                      <a:endParaRPr lang="fi-FI"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224</a:t>
                      </a:r>
                      <a:endParaRPr lang="fi-FI" sz="16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947530258"/>
                  </a:ext>
                </a:extLst>
              </a:tr>
              <a:tr h="234407">
                <a:tc>
                  <a:txBody>
                    <a:bodyPr/>
                    <a:lstStyle/>
                    <a:p>
                      <a:pPr algn="l" fontAlgn="ctr"/>
                      <a:r>
                        <a:rPr lang="fi-FI" sz="1600" u="none" strike="noStrike" err="1">
                          <a:effectLst/>
                        </a:rPr>
                        <a:t>Korsholm</a:t>
                      </a:r>
                      <a:r>
                        <a:rPr lang="fi-FI" sz="1600" u="none" strike="noStrike">
                          <a:effectLst/>
                        </a:rPr>
                        <a:t>/Mustasaari</a:t>
                      </a:r>
                      <a:endParaRPr lang="fi-FI" sz="1600" b="1"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19 444</a:t>
                      </a:r>
                      <a:endParaRPr lang="fi-FI"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2 274</a:t>
                      </a:r>
                      <a:endParaRPr lang="fi-FI"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1 243</a:t>
                      </a:r>
                      <a:endParaRPr lang="fi-FI"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627</a:t>
                      </a:r>
                      <a:endParaRPr lang="fi-FI" sz="16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511581098"/>
                  </a:ext>
                </a:extLst>
              </a:tr>
              <a:tr h="234407">
                <a:tc>
                  <a:txBody>
                    <a:bodyPr/>
                    <a:lstStyle/>
                    <a:p>
                      <a:pPr algn="l" fontAlgn="ctr"/>
                      <a:r>
                        <a:rPr lang="fi-FI" sz="1600" u="none" strike="noStrike">
                          <a:effectLst/>
                        </a:rPr>
                        <a:t>Vasa/Vaasa</a:t>
                      </a:r>
                      <a:endParaRPr lang="fi-FI" sz="1600" b="1"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67 552</a:t>
                      </a:r>
                      <a:endParaRPr lang="fi-FI"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7 379</a:t>
                      </a:r>
                      <a:endParaRPr lang="fi-FI"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4 214</a:t>
                      </a:r>
                      <a:endParaRPr lang="fi-FI"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1 818</a:t>
                      </a:r>
                      <a:endParaRPr lang="fi-FI" sz="16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2007688601"/>
                  </a:ext>
                </a:extLst>
              </a:tr>
              <a:tr h="234407">
                <a:tc>
                  <a:txBody>
                    <a:bodyPr/>
                    <a:lstStyle/>
                    <a:p>
                      <a:pPr algn="l" fontAlgn="ctr"/>
                      <a:r>
                        <a:rPr lang="fi-FI" sz="1600" u="none" strike="noStrike" err="1">
                          <a:effectLst/>
                        </a:rPr>
                        <a:t>Pedersöre</a:t>
                      </a:r>
                      <a:r>
                        <a:rPr lang="fi-FI" sz="1600" u="none" strike="noStrike">
                          <a:effectLst/>
                        </a:rPr>
                        <a:t> </a:t>
                      </a:r>
                      <a:r>
                        <a:rPr lang="fi-FI" sz="1600" u="none" strike="noStrike" err="1">
                          <a:effectLst/>
                        </a:rPr>
                        <a:t>kommun</a:t>
                      </a:r>
                      <a:r>
                        <a:rPr lang="fi-FI" sz="1600" u="none" strike="noStrike">
                          <a:effectLst/>
                        </a:rPr>
                        <a:t>/ </a:t>
                      </a:r>
                      <a:r>
                        <a:rPr lang="fi-FI" sz="1600" u="none" strike="noStrike" err="1">
                          <a:effectLst/>
                        </a:rPr>
                        <a:t>Pedersören</a:t>
                      </a:r>
                      <a:r>
                        <a:rPr lang="fi-FI" sz="1600" u="none" strike="noStrike">
                          <a:effectLst/>
                        </a:rPr>
                        <a:t> kunta</a:t>
                      </a:r>
                      <a:endParaRPr lang="fi-FI" sz="1600" b="1"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11 016</a:t>
                      </a:r>
                      <a:endParaRPr lang="fi-FI"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1 147</a:t>
                      </a:r>
                      <a:endParaRPr lang="fi-FI"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574</a:t>
                      </a:r>
                      <a:endParaRPr lang="fi-FI"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257</a:t>
                      </a:r>
                      <a:endParaRPr lang="fi-FI" sz="16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621614549"/>
                  </a:ext>
                </a:extLst>
              </a:tr>
              <a:tr h="234407">
                <a:tc>
                  <a:txBody>
                    <a:bodyPr/>
                    <a:lstStyle/>
                    <a:p>
                      <a:pPr algn="l" fontAlgn="ctr"/>
                      <a:r>
                        <a:rPr lang="fi-FI" sz="1600" u="none" strike="noStrike" err="1">
                          <a:effectLst/>
                        </a:rPr>
                        <a:t>Larsmo</a:t>
                      </a:r>
                      <a:r>
                        <a:rPr lang="fi-FI" sz="1600" u="none" strike="noStrike">
                          <a:effectLst/>
                        </a:rPr>
                        <a:t>/Luoto</a:t>
                      </a:r>
                      <a:endParaRPr lang="fi-FI" sz="1600" b="1"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5 340</a:t>
                      </a:r>
                      <a:endParaRPr lang="fi-FI"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450</a:t>
                      </a:r>
                      <a:endParaRPr lang="fi-FI"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215</a:t>
                      </a:r>
                      <a:endParaRPr lang="fi-FI" sz="16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r>
                        <a:rPr lang="fi-FI" sz="1600" u="none" strike="noStrike">
                          <a:effectLst/>
                        </a:rPr>
                        <a:t>105</a:t>
                      </a:r>
                      <a:endParaRPr lang="fi-FI" sz="1600" b="0"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566465052"/>
                  </a:ext>
                </a:extLst>
              </a:tr>
              <a:tr h="540771">
                <a:tc>
                  <a:txBody>
                    <a:bodyPr/>
                    <a:lstStyle/>
                    <a:p>
                      <a:pPr algn="l" fontAlgn="ctr"/>
                      <a:r>
                        <a:rPr lang="fi-FI" sz="1600" u="none" strike="noStrike" err="1">
                          <a:effectLst/>
                        </a:rPr>
                        <a:t>Österbotten</a:t>
                      </a:r>
                      <a:r>
                        <a:rPr lang="fi-FI" sz="1600" u="none" strike="noStrike">
                          <a:effectLst/>
                        </a:rPr>
                        <a:t>/Pohjanmaa</a:t>
                      </a:r>
                      <a:endParaRPr lang="fi-FI" sz="1600" b="1" i="0" u="none" strike="noStrike">
                        <a:solidFill>
                          <a:srgbClr val="000000"/>
                        </a:solidFill>
                        <a:effectLst/>
                        <a:latin typeface="Calibri" panose="020F0502020204030204" pitchFamily="34" charset="0"/>
                      </a:endParaRPr>
                    </a:p>
                  </a:txBody>
                  <a:tcPr marL="7620" marR="7620" marT="7620" marB="0" anchor="ctr"/>
                </a:tc>
                <a:tc>
                  <a:txBody>
                    <a:bodyPr/>
                    <a:lstStyle/>
                    <a:p>
                      <a:pPr algn="l" fontAlgn="b"/>
                      <a:r>
                        <a:rPr lang="fi-FI" sz="1600" u="none" strike="noStrike">
                          <a:effectLst/>
                        </a:rPr>
                        <a:t>176 193</a:t>
                      </a:r>
                      <a:endParaRPr lang="fi-FI" sz="16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fi-FI" sz="1600" u="none" strike="noStrike">
                          <a:effectLst/>
                        </a:rPr>
                        <a:t>21 723</a:t>
                      </a:r>
                      <a:endParaRPr lang="fi-FI" sz="16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fi-FI" sz="1600" u="none" strike="noStrike">
                          <a:effectLst/>
                        </a:rPr>
                        <a:t>12 353</a:t>
                      </a:r>
                      <a:endParaRPr lang="fi-FI" sz="1600" b="1" i="0" u="none" strike="noStrike">
                        <a:solidFill>
                          <a:srgbClr val="000000"/>
                        </a:solidFill>
                        <a:effectLst/>
                        <a:latin typeface="Calibri" panose="020F0502020204030204" pitchFamily="34" charset="0"/>
                      </a:endParaRPr>
                    </a:p>
                  </a:txBody>
                  <a:tcPr marL="7620" marR="7620" marT="7620" marB="0" anchor="b"/>
                </a:tc>
                <a:tc>
                  <a:txBody>
                    <a:bodyPr/>
                    <a:lstStyle/>
                    <a:p>
                      <a:pPr algn="l" fontAlgn="b"/>
                      <a:r>
                        <a:rPr lang="fi-FI" sz="1600" u="none" strike="noStrike">
                          <a:effectLst/>
                        </a:rPr>
                        <a:t>5 758</a:t>
                      </a:r>
                      <a:endParaRPr lang="fi-FI" sz="1600" b="1"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936716465"/>
                  </a:ext>
                </a:extLst>
              </a:tr>
            </a:tbl>
          </a:graphicData>
        </a:graphic>
      </p:graphicFrame>
      <p:sp>
        <p:nvSpPr>
          <p:cNvPr id="11" name="Tekstiruutu 10">
            <a:extLst>
              <a:ext uri="{FF2B5EF4-FFF2-40B4-BE49-F238E27FC236}">
                <a16:creationId xmlns:a16="http://schemas.microsoft.com/office/drawing/2014/main" id="{789F70BC-D79C-4E90-B9BB-DDE333ECE588}"/>
              </a:ext>
            </a:extLst>
          </p:cNvPr>
          <p:cNvSpPr txBox="1"/>
          <p:nvPr/>
        </p:nvSpPr>
        <p:spPr>
          <a:xfrm>
            <a:off x="9884531" y="1772768"/>
            <a:ext cx="2246050" cy="1446550"/>
          </a:xfrm>
          <a:prstGeom prst="rect">
            <a:avLst/>
          </a:prstGeom>
          <a:solidFill>
            <a:schemeClr val="tx2">
              <a:lumMod val="40000"/>
              <a:lumOff val="60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err="1">
                <a:ln>
                  <a:noFill/>
                </a:ln>
                <a:solidFill>
                  <a:srgbClr val="213A8F"/>
                </a:solidFill>
                <a:effectLst/>
                <a:uLnTx/>
                <a:uFillTx/>
                <a:latin typeface="Arial" panose="020B0604020202020204"/>
                <a:ea typeface="+mn-ea"/>
                <a:cs typeface="+mn-cs"/>
              </a:rPr>
              <a:t>Målsättning</a:t>
            </a:r>
            <a:r>
              <a:rPr kumimoji="0" lang="fi-FI" sz="1800" b="0" i="0" u="none" strike="noStrike" kern="1200" cap="none" spc="0" normalizeH="0" baseline="0" noProof="0">
                <a:ln>
                  <a:noFill/>
                </a:ln>
                <a:solidFill>
                  <a:srgbClr val="213A8F"/>
                </a:solidFill>
                <a:effectLst/>
                <a:uLnTx/>
                <a:uFillTx/>
                <a:latin typeface="Arial" panose="020B0604020202020204"/>
                <a:ea typeface="+mn-ea"/>
                <a:cs typeface="+mn-cs"/>
              </a:rPr>
              <a:t>/Tavoite</a:t>
            </a: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kumimoji="0" lang="fi-FI" sz="1400" b="0" i="0" u="none" strike="noStrike" kern="1200" cap="none" spc="0" normalizeH="0" baseline="0" noProof="0">
              <a:ln>
                <a:noFill/>
              </a:ln>
              <a:solidFill>
                <a:srgbClr val="213A8F"/>
              </a:solidFill>
              <a:effectLst/>
              <a:uLnTx/>
              <a:uFillTx/>
              <a:latin typeface="Arial" panose="020B0604020202020204"/>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92 % </a:t>
            </a: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bor</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hemma</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asuu kotona  (2025)</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94% </a:t>
            </a: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bor</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a:t>
            </a:r>
            <a:r>
              <a:rPr kumimoji="0" lang="fi-FI" sz="1400" b="0" i="0" u="none" strike="noStrike" kern="1200" cap="none" spc="0" normalizeH="0" baseline="0" noProof="0" err="1">
                <a:ln>
                  <a:noFill/>
                </a:ln>
                <a:solidFill>
                  <a:srgbClr val="213A8F"/>
                </a:solidFill>
                <a:effectLst/>
                <a:uLnTx/>
                <a:uFillTx/>
                <a:latin typeface="Arial" panose="020B0604020202020204"/>
                <a:ea typeface="+mn-ea"/>
                <a:cs typeface="+mn-cs"/>
              </a:rPr>
              <a:t>hemma</a:t>
            </a:r>
            <a:r>
              <a:rPr kumimoji="0" lang="fi-FI" sz="1400" b="0" i="0" u="none" strike="noStrike" kern="1200" cap="none" spc="0" normalizeH="0" baseline="0" noProof="0">
                <a:ln>
                  <a:noFill/>
                </a:ln>
                <a:solidFill>
                  <a:srgbClr val="213A8F"/>
                </a:solidFill>
                <a:effectLst/>
                <a:uLnTx/>
                <a:uFillTx/>
                <a:latin typeface="Arial" panose="020B0604020202020204"/>
                <a:ea typeface="+mn-ea"/>
                <a:cs typeface="+mn-cs"/>
              </a:rPr>
              <a:t>/ asuu kotona (2030)</a:t>
            </a:r>
          </a:p>
        </p:txBody>
      </p:sp>
      <p:pic>
        <p:nvPicPr>
          <p:cNvPr id="13" name="Kuva 12" descr="Yleinen käyttö tasaisella täytöllä">
            <a:extLst>
              <a:ext uri="{FF2B5EF4-FFF2-40B4-BE49-F238E27FC236}">
                <a16:creationId xmlns:a16="http://schemas.microsoft.com/office/drawing/2014/main" id="{D07824EF-0F7B-4611-82D1-D5B2A5C1A3F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07556" y="165864"/>
            <a:ext cx="914400" cy="914400"/>
          </a:xfrm>
          <a:prstGeom prst="rect">
            <a:avLst/>
          </a:prstGeom>
        </p:spPr>
      </p:pic>
      <p:sp>
        <p:nvSpPr>
          <p:cNvPr id="3" name="Nuoli: Oikea 2">
            <a:extLst>
              <a:ext uri="{FF2B5EF4-FFF2-40B4-BE49-F238E27FC236}">
                <a16:creationId xmlns:a16="http://schemas.microsoft.com/office/drawing/2014/main" id="{0A27D5B7-9727-4405-9DA9-3CDAE8948911}"/>
              </a:ext>
            </a:extLst>
          </p:cNvPr>
          <p:cNvSpPr/>
          <p:nvPr/>
        </p:nvSpPr>
        <p:spPr>
          <a:xfrm>
            <a:off x="9884531" y="6197784"/>
            <a:ext cx="758209" cy="1902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4" name="Tekstiruutu 3">
            <a:extLst>
              <a:ext uri="{FF2B5EF4-FFF2-40B4-BE49-F238E27FC236}">
                <a16:creationId xmlns:a16="http://schemas.microsoft.com/office/drawing/2014/main" id="{6729E4D6-9D3D-4181-AD2B-E7BD69A9E08F}"/>
              </a:ext>
            </a:extLst>
          </p:cNvPr>
          <p:cNvSpPr txBox="1"/>
          <p:nvPr/>
        </p:nvSpPr>
        <p:spPr>
          <a:xfrm>
            <a:off x="10642740" y="6108241"/>
            <a:ext cx="163378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0" i="0" u="none" strike="noStrike" kern="1200" cap="none" spc="0" normalizeH="0" baseline="0" noProof="0">
                <a:ln>
                  <a:noFill/>
                </a:ln>
                <a:solidFill>
                  <a:srgbClr val="213A8F"/>
                </a:solidFill>
                <a:effectLst/>
                <a:uLnTx/>
                <a:uFillTx/>
                <a:latin typeface="Arial" panose="020B0604020202020204"/>
                <a:ea typeface="+mn-ea"/>
                <a:cs typeface="+mn-cs"/>
              </a:rPr>
              <a:t>16 662 (92 %)</a:t>
            </a:r>
          </a:p>
        </p:txBody>
      </p:sp>
    </p:spTree>
    <p:extLst>
      <p:ext uri="{BB962C8B-B14F-4D97-AF65-F5344CB8AC3E}">
        <p14:creationId xmlns:p14="http://schemas.microsoft.com/office/powerpoint/2010/main" val="255112560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61" y="343119"/>
            <a:ext cx="4669639" cy="944111"/>
          </a:xfrm>
        </p:spPr>
        <p:txBody>
          <a:bodyPr>
            <a:normAutofit/>
          </a:bodyPr>
          <a:lstStyle/>
          <a:p>
            <a:r>
              <a:rPr lang="fi-FI"/>
              <a:t>De </a:t>
            </a:r>
            <a:r>
              <a:rPr lang="fi-FI" err="1"/>
              <a:t>äldres</a:t>
            </a:r>
            <a:r>
              <a:rPr lang="fi-FI"/>
              <a:t> </a:t>
            </a:r>
            <a:r>
              <a:rPr lang="fi-FI" err="1"/>
              <a:t>andel</a:t>
            </a:r>
            <a:r>
              <a:rPr lang="fi-FI"/>
              <a:t> (2018)</a:t>
            </a:r>
            <a:br>
              <a:rPr lang="fi-FI"/>
            </a:br>
            <a:r>
              <a:rPr lang="fi-FI" sz="2000"/>
              <a:t> </a:t>
            </a:r>
            <a:endParaRPr lang="fi-FI"/>
          </a:p>
        </p:txBody>
      </p:sp>
      <p:sp>
        <p:nvSpPr>
          <p:cNvPr id="5" name="Text Placeholder 4"/>
          <p:cNvSpPr>
            <a:spLocks noGrp="1"/>
          </p:cNvSpPr>
          <p:nvPr>
            <p:ph type="body" idx="11"/>
          </p:nvPr>
        </p:nvSpPr>
        <p:spPr>
          <a:xfrm>
            <a:off x="6674445" y="343119"/>
            <a:ext cx="5150611" cy="698580"/>
          </a:xfrm>
        </p:spPr>
        <p:txBody>
          <a:bodyPr>
            <a:normAutofit/>
          </a:bodyPr>
          <a:lstStyle/>
          <a:p>
            <a:r>
              <a:rPr lang="fi-FI"/>
              <a:t>Ikäihmisten osuus (2018)</a:t>
            </a:r>
          </a:p>
        </p:txBody>
      </p:sp>
      <p:pic>
        <p:nvPicPr>
          <p:cNvPr id="13" name="Kuva 12" descr="Yleinen käyttö tasaisella täytöllä">
            <a:extLst>
              <a:ext uri="{FF2B5EF4-FFF2-40B4-BE49-F238E27FC236}">
                <a16:creationId xmlns:a16="http://schemas.microsoft.com/office/drawing/2014/main" id="{D07824EF-0F7B-4611-82D1-D5B2A5C1A3F8}"/>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78577" y="1160163"/>
            <a:ext cx="914400" cy="914400"/>
          </a:xfrm>
          <a:prstGeom prst="rect">
            <a:avLst/>
          </a:prstGeom>
        </p:spPr>
      </p:pic>
      <p:graphicFrame>
        <p:nvGraphicFramePr>
          <p:cNvPr id="15" name="Taulukko 14">
            <a:extLst>
              <a:ext uri="{FF2B5EF4-FFF2-40B4-BE49-F238E27FC236}">
                <a16:creationId xmlns:a16="http://schemas.microsoft.com/office/drawing/2014/main" id="{51394D66-AFCF-461D-BB78-3AD40F5A7930}"/>
              </a:ext>
            </a:extLst>
          </p:cNvPr>
          <p:cNvGraphicFramePr>
            <a:graphicFrameLocks noGrp="1"/>
          </p:cNvGraphicFramePr>
          <p:nvPr/>
        </p:nvGraphicFramePr>
        <p:xfrm>
          <a:off x="1426361" y="1041699"/>
          <a:ext cx="8925001" cy="5735690"/>
        </p:xfrm>
        <a:graphic>
          <a:graphicData uri="http://schemas.openxmlformats.org/drawingml/2006/table">
            <a:tbl>
              <a:tblPr>
                <a:tableStyleId>{5C22544A-7EE6-4342-B048-85BDC9FD1C3A}</a:tableStyleId>
              </a:tblPr>
              <a:tblGrid>
                <a:gridCol w="2497023">
                  <a:extLst>
                    <a:ext uri="{9D8B030D-6E8A-4147-A177-3AD203B41FA5}">
                      <a16:colId xmlns:a16="http://schemas.microsoft.com/office/drawing/2014/main" val="3278128503"/>
                    </a:ext>
                  </a:extLst>
                </a:gridCol>
                <a:gridCol w="1557549">
                  <a:extLst>
                    <a:ext uri="{9D8B030D-6E8A-4147-A177-3AD203B41FA5}">
                      <a16:colId xmlns:a16="http://schemas.microsoft.com/office/drawing/2014/main" val="3868480432"/>
                    </a:ext>
                  </a:extLst>
                </a:gridCol>
                <a:gridCol w="1582271">
                  <a:extLst>
                    <a:ext uri="{9D8B030D-6E8A-4147-A177-3AD203B41FA5}">
                      <a16:colId xmlns:a16="http://schemas.microsoft.com/office/drawing/2014/main" val="852336928"/>
                    </a:ext>
                  </a:extLst>
                </a:gridCol>
                <a:gridCol w="1631717">
                  <a:extLst>
                    <a:ext uri="{9D8B030D-6E8A-4147-A177-3AD203B41FA5}">
                      <a16:colId xmlns:a16="http://schemas.microsoft.com/office/drawing/2014/main" val="2640091264"/>
                    </a:ext>
                  </a:extLst>
                </a:gridCol>
                <a:gridCol w="1656441">
                  <a:extLst>
                    <a:ext uri="{9D8B030D-6E8A-4147-A177-3AD203B41FA5}">
                      <a16:colId xmlns:a16="http://schemas.microsoft.com/office/drawing/2014/main" val="1585128282"/>
                    </a:ext>
                  </a:extLst>
                </a:gridCol>
              </a:tblGrid>
              <a:tr h="461070">
                <a:tc>
                  <a:txBody>
                    <a:bodyPr/>
                    <a:lstStyle/>
                    <a:p>
                      <a:pPr algn="l" fontAlgn="ctr"/>
                      <a:r>
                        <a:rPr lang="fi-FI" sz="1600" u="none" strike="noStrike" err="1">
                          <a:effectLst/>
                        </a:rPr>
                        <a:t>Kommun</a:t>
                      </a:r>
                      <a:r>
                        <a:rPr lang="fi-FI" sz="1600" u="none" strike="noStrike">
                          <a:effectLst/>
                        </a:rPr>
                        <a:t>/Kunta</a:t>
                      </a:r>
                      <a:endParaRPr lang="fi-FI" sz="16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fi-FI" sz="1600" u="none" strike="noStrike" err="1">
                          <a:effectLst/>
                        </a:rPr>
                        <a:t>Andel</a:t>
                      </a:r>
                      <a:r>
                        <a:rPr lang="fi-FI" sz="1600" u="none" strike="noStrike">
                          <a:effectLst/>
                        </a:rPr>
                        <a:t>/Osuus</a:t>
                      </a:r>
                    </a:p>
                    <a:p>
                      <a:pPr algn="ctr" fontAlgn="ctr"/>
                      <a:r>
                        <a:rPr lang="fi-FI" sz="1600" u="none" strike="noStrike">
                          <a:effectLst/>
                        </a:rPr>
                        <a:t> 0–64</a:t>
                      </a:r>
                      <a:endParaRPr lang="fi-FI" sz="16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fi-FI" sz="1600" u="none" strike="noStrike" err="1">
                          <a:effectLst/>
                        </a:rPr>
                        <a:t>Andel</a:t>
                      </a:r>
                      <a:r>
                        <a:rPr lang="fi-FI" sz="1600" u="none" strike="noStrike">
                          <a:effectLst/>
                        </a:rPr>
                        <a:t>/Osuus</a:t>
                      </a:r>
                    </a:p>
                    <a:p>
                      <a:pPr algn="ctr" fontAlgn="ctr"/>
                      <a:r>
                        <a:rPr lang="fi-FI" sz="1600" u="none" strike="noStrike">
                          <a:effectLst/>
                        </a:rPr>
                        <a:t> 65–74</a:t>
                      </a:r>
                      <a:endParaRPr lang="fi-FI" sz="16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fi-FI" sz="1600" u="none" strike="noStrike" err="1">
                          <a:effectLst/>
                        </a:rPr>
                        <a:t>Andel</a:t>
                      </a:r>
                      <a:r>
                        <a:rPr lang="fi-FI" sz="1600" u="none" strike="noStrike">
                          <a:effectLst/>
                        </a:rPr>
                        <a:t>/Osuus</a:t>
                      </a:r>
                    </a:p>
                    <a:p>
                      <a:pPr algn="ctr" fontAlgn="ctr"/>
                      <a:r>
                        <a:rPr lang="fi-FI" sz="1600" u="none" strike="noStrike">
                          <a:effectLst/>
                        </a:rPr>
                        <a:t> 75–84</a:t>
                      </a:r>
                      <a:endParaRPr lang="fi-FI" sz="16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fi-FI" sz="1600" u="none" strike="noStrike" err="1">
                          <a:effectLst/>
                        </a:rPr>
                        <a:t>Andel</a:t>
                      </a:r>
                      <a:r>
                        <a:rPr lang="fi-FI" sz="1600" u="none" strike="noStrike">
                          <a:effectLst/>
                        </a:rPr>
                        <a:t>/Osuus</a:t>
                      </a:r>
                    </a:p>
                    <a:p>
                      <a:pPr algn="ctr" fontAlgn="ctr"/>
                      <a:r>
                        <a:rPr lang="fi-FI" sz="1600" u="none" strike="noStrike">
                          <a:effectLst/>
                        </a:rPr>
                        <a:t> +85</a:t>
                      </a:r>
                      <a:endParaRPr lang="fi-FI" sz="1600" b="1"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153837270"/>
                  </a:ext>
                </a:extLst>
              </a:tr>
              <a:tr h="230535">
                <a:tc>
                  <a:txBody>
                    <a:bodyPr/>
                    <a:lstStyle/>
                    <a:p>
                      <a:pPr algn="l" fontAlgn="ctr"/>
                      <a:r>
                        <a:rPr lang="fi-FI" sz="1600" u="none" strike="noStrike" err="1">
                          <a:effectLst/>
                        </a:rPr>
                        <a:t>Kaskö</a:t>
                      </a:r>
                      <a:r>
                        <a:rPr lang="fi-FI" sz="1600" u="none" strike="noStrike">
                          <a:effectLst/>
                        </a:rPr>
                        <a:t>/Kaskinen</a:t>
                      </a:r>
                      <a:endParaRPr lang="fi-FI" sz="1600" b="1" i="0" u="none" strike="noStrike">
                        <a:solidFill>
                          <a:srgbClr val="000000"/>
                        </a:solidFill>
                        <a:effectLst/>
                        <a:latin typeface="Calibri" panose="020F0502020204030204" pitchFamily="34" charset="0"/>
                      </a:endParaRPr>
                    </a:p>
                  </a:txBody>
                  <a:tcPr marL="7620" marR="7620" marT="7620" marB="0" anchor="ctr"/>
                </a:tc>
                <a:tc>
                  <a:txBody>
                    <a:bodyPr/>
                    <a:lstStyle/>
                    <a:p>
                      <a:pPr algn="r" fontAlgn="b"/>
                      <a:r>
                        <a:rPr lang="fi-FI" sz="1600" u="none" strike="noStrike">
                          <a:effectLst/>
                        </a:rPr>
                        <a:t>60 %</a:t>
                      </a:r>
                      <a:endParaRPr lang="fi-FI"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i-FI" sz="1600" u="none" strike="noStrike">
                          <a:effectLst/>
                        </a:rPr>
                        <a:t>25 %</a:t>
                      </a:r>
                      <a:endParaRPr lang="fi-FI"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i-FI" sz="1600" u="none" strike="noStrike">
                          <a:effectLst/>
                        </a:rPr>
                        <a:t>12 %</a:t>
                      </a:r>
                      <a:endParaRPr lang="fi-FI"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i-FI" sz="1600" u="none" strike="noStrike">
                          <a:effectLst/>
                        </a:rPr>
                        <a:t>3 %</a:t>
                      </a:r>
                      <a:endParaRPr lang="fi-FI"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658625470"/>
                  </a:ext>
                </a:extLst>
              </a:tr>
              <a:tr h="461070">
                <a:tc>
                  <a:txBody>
                    <a:bodyPr/>
                    <a:lstStyle/>
                    <a:p>
                      <a:pPr algn="l" fontAlgn="ctr"/>
                      <a:r>
                        <a:rPr lang="fi-FI" sz="1600" u="none" strike="noStrike" err="1">
                          <a:effectLst/>
                        </a:rPr>
                        <a:t>Kristinestad</a:t>
                      </a:r>
                      <a:r>
                        <a:rPr lang="fi-FI" sz="1600" u="none" strike="noStrike">
                          <a:effectLst/>
                        </a:rPr>
                        <a:t>/Kristiinankaupunki</a:t>
                      </a:r>
                      <a:endParaRPr lang="fi-FI" sz="1600" b="1" i="0" u="none" strike="noStrike">
                        <a:solidFill>
                          <a:srgbClr val="000000"/>
                        </a:solidFill>
                        <a:effectLst/>
                        <a:latin typeface="Calibri" panose="020F0502020204030204" pitchFamily="34" charset="0"/>
                      </a:endParaRPr>
                    </a:p>
                  </a:txBody>
                  <a:tcPr marL="7620" marR="7620" marT="7620" marB="0" anchor="ctr"/>
                </a:tc>
                <a:tc>
                  <a:txBody>
                    <a:bodyPr/>
                    <a:lstStyle/>
                    <a:p>
                      <a:pPr algn="r" fontAlgn="b"/>
                      <a:r>
                        <a:rPr lang="fi-FI" sz="1600" u="none" strike="noStrike">
                          <a:effectLst/>
                        </a:rPr>
                        <a:t>65 %</a:t>
                      </a:r>
                      <a:endParaRPr lang="fi-FI"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i-FI" sz="1600" u="none" strike="noStrike">
                          <a:effectLst/>
                        </a:rPr>
                        <a:t>19 %</a:t>
                      </a:r>
                      <a:endParaRPr lang="fi-FI"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i-FI" sz="1600" u="none" strike="noStrike">
                          <a:effectLst/>
                        </a:rPr>
                        <a:t>10 %</a:t>
                      </a:r>
                      <a:endParaRPr lang="fi-FI"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i-FI" sz="1600" u="none" strike="noStrike">
                          <a:effectLst/>
                        </a:rPr>
                        <a:t>5 %</a:t>
                      </a:r>
                      <a:endParaRPr lang="fi-FI"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85016074"/>
                  </a:ext>
                </a:extLst>
              </a:tr>
              <a:tr h="230535">
                <a:tc>
                  <a:txBody>
                    <a:bodyPr/>
                    <a:lstStyle/>
                    <a:p>
                      <a:pPr algn="l" fontAlgn="ctr"/>
                      <a:r>
                        <a:rPr lang="fi-FI" sz="1600" u="none" strike="noStrike" err="1">
                          <a:effectLst/>
                        </a:rPr>
                        <a:t>Närpes</a:t>
                      </a:r>
                      <a:r>
                        <a:rPr lang="fi-FI" sz="1600" u="none" strike="noStrike">
                          <a:effectLst/>
                        </a:rPr>
                        <a:t>/Närpiö</a:t>
                      </a:r>
                      <a:endParaRPr lang="fi-FI" sz="1600" b="1" i="0" u="none" strike="noStrike">
                        <a:solidFill>
                          <a:srgbClr val="000000"/>
                        </a:solidFill>
                        <a:effectLst/>
                        <a:latin typeface="Calibri" panose="020F0502020204030204" pitchFamily="34" charset="0"/>
                      </a:endParaRPr>
                    </a:p>
                  </a:txBody>
                  <a:tcPr marL="7620" marR="7620" marT="7620" marB="0" anchor="ctr"/>
                </a:tc>
                <a:tc>
                  <a:txBody>
                    <a:bodyPr/>
                    <a:lstStyle/>
                    <a:p>
                      <a:pPr algn="r" fontAlgn="b"/>
                      <a:r>
                        <a:rPr lang="fi-FI" sz="1600" u="none" strike="noStrike">
                          <a:effectLst/>
                        </a:rPr>
                        <a:t>71 %</a:t>
                      </a:r>
                      <a:endParaRPr lang="fi-FI"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i-FI" sz="1600" u="none" strike="noStrike">
                          <a:effectLst/>
                        </a:rPr>
                        <a:t>14 %</a:t>
                      </a:r>
                      <a:endParaRPr lang="fi-FI"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i-FI" sz="1600" u="none" strike="noStrike">
                          <a:effectLst/>
                        </a:rPr>
                        <a:t>9 %</a:t>
                      </a:r>
                      <a:endParaRPr lang="fi-FI"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i-FI" sz="1600" u="none" strike="noStrike">
                          <a:effectLst/>
                        </a:rPr>
                        <a:t>5 %</a:t>
                      </a:r>
                      <a:endParaRPr lang="fi-FI"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519558618"/>
                  </a:ext>
                </a:extLst>
              </a:tr>
              <a:tr h="230535">
                <a:tc>
                  <a:txBody>
                    <a:bodyPr/>
                    <a:lstStyle/>
                    <a:p>
                      <a:pPr algn="l" fontAlgn="ctr"/>
                      <a:r>
                        <a:rPr lang="fi-FI" sz="1600" u="none" strike="noStrike">
                          <a:effectLst/>
                        </a:rPr>
                        <a:t>Korsnäs</a:t>
                      </a:r>
                      <a:endParaRPr lang="fi-FI" sz="1600" b="1" i="0" u="none" strike="noStrike">
                        <a:solidFill>
                          <a:srgbClr val="000000"/>
                        </a:solidFill>
                        <a:effectLst/>
                        <a:latin typeface="Calibri" panose="020F0502020204030204" pitchFamily="34" charset="0"/>
                      </a:endParaRPr>
                    </a:p>
                  </a:txBody>
                  <a:tcPr marL="7620" marR="7620" marT="7620" marB="0" anchor="ctr"/>
                </a:tc>
                <a:tc>
                  <a:txBody>
                    <a:bodyPr/>
                    <a:lstStyle/>
                    <a:p>
                      <a:pPr algn="r" fontAlgn="b"/>
                      <a:r>
                        <a:rPr lang="fi-FI" sz="1600" u="none" strike="noStrike">
                          <a:effectLst/>
                        </a:rPr>
                        <a:t>72 %</a:t>
                      </a:r>
                      <a:endParaRPr lang="fi-FI"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i-FI" sz="1600" u="none" strike="noStrike">
                          <a:effectLst/>
                        </a:rPr>
                        <a:t>15 %</a:t>
                      </a:r>
                      <a:endParaRPr lang="fi-FI"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i-FI" sz="1600" u="none" strike="noStrike">
                          <a:effectLst/>
                        </a:rPr>
                        <a:t>8 %</a:t>
                      </a:r>
                      <a:endParaRPr lang="fi-FI"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i-FI" sz="1600" u="none" strike="noStrike">
                          <a:effectLst/>
                        </a:rPr>
                        <a:t>5 %</a:t>
                      </a:r>
                      <a:endParaRPr lang="fi-FI"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349217002"/>
                  </a:ext>
                </a:extLst>
              </a:tr>
              <a:tr h="230535">
                <a:tc>
                  <a:txBody>
                    <a:bodyPr/>
                    <a:lstStyle/>
                    <a:p>
                      <a:pPr algn="l" fontAlgn="ctr"/>
                      <a:r>
                        <a:rPr lang="fi-FI" sz="1600" u="none" strike="noStrike" err="1">
                          <a:effectLst/>
                        </a:rPr>
                        <a:t>Malax</a:t>
                      </a:r>
                      <a:r>
                        <a:rPr lang="fi-FI" sz="1600" u="none" strike="noStrike">
                          <a:effectLst/>
                        </a:rPr>
                        <a:t>/Maalahti</a:t>
                      </a:r>
                      <a:endParaRPr lang="fi-FI" sz="1600" b="1" i="0" u="none" strike="noStrike">
                        <a:solidFill>
                          <a:srgbClr val="000000"/>
                        </a:solidFill>
                        <a:effectLst/>
                        <a:latin typeface="Calibri" panose="020F0502020204030204" pitchFamily="34" charset="0"/>
                      </a:endParaRPr>
                    </a:p>
                  </a:txBody>
                  <a:tcPr marL="7620" marR="7620" marT="7620" marB="0" anchor="ctr"/>
                </a:tc>
                <a:tc>
                  <a:txBody>
                    <a:bodyPr/>
                    <a:lstStyle/>
                    <a:p>
                      <a:pPr algn="r" fontAlgn="b"/>
                      <a:r>
                        <a:rPr lang="fi-FI" sz="1600" u="none" strike="noStrike">
                          <a:effectLst/>
                        </a:rPr>
                        <a:t>72 %</a:t>
                      </a:r>
                      <a:endParaRPr lang="fi-FI"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i-FI" sz="1600" u="none" strike="noStrike">
                          <a:effectLst/>
                        </a:rPr>
                        <a:t>14 %</a:t>
                      </a:r>
                      <a:endParaRPr lang="fi-FI"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i-FI" sz="1600" u="none" strike="noStrike">
                          <a:effectLst/>
                        </a:rPr>
                        <a:t>9 %</a:t>
                      </a:r>
                      <a:endParaRPr lang="fi-FI"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i-FI" sz="1600" u="none" strike="noStrike">
                          <a:effectLst/>
                        </a:rPr>
                        <a:t>4 %</a:t>
                      </a:r>
                      <a:endParaRPr lang="fi-FI"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528276669"/>
                  </a:ext>
                </a:extLst>
              </a:tr>
              <a:tr h="374619">
                <a:tc>
                  <a:txBody>
                    <a:bodyPr/>
                    <a:lstStyle/>
                    <a:p>
                      <a:pPr algn="l" fontAlgn="ctr"/>
                      <a:r>
                        <a:rPr lang="fi-FI" sz="1600" u="none" strike="noStrike" err="1">
                          <a:effectLst/>
                        </a:rPr>
                        <a:t>Jakobstad</a:t>
                      </a:r>
                      <a:r>
                        <a:rPr lang="fi-FI" sz="1600" u="none" strike="noStrike">
                          <a:effectLst/>
                        </a:rPr>
                        <a:t>/Pietarsaari</a:t>
                      </a:r>
                      <a:endParaRPr lang="fi-FI" sz="1600" b="1" i="0" u="none" strike="noStrike">
                        <a:solidFill>
                          <a:srgbClr val="000000"/>
                        </a:solidFill>
                        <a:effectLst/>
                        <a:latin typeface="Calibri" panose="020F0502020204030204" pitchFamily="34" charset="0"/>
                      </a:endParaRPr>
                    </a:p>
                  </a:txBody>
                  <a:tcPr marL="7620" marR="7620" marT="7620" marB="0" anchor="ctr"/>
                </a:tc>
                <a:tc>
                  <a:txBody>
                    <a:bodyPr/>
                    <a:lstStyle/>
                    <a:p>
                      <a:pPr algn="r" fontAlgn="b"/>
                      <a:r>
                        <a:rPr lang="fi-FI" sz="1600" u="none" strike="noStrike">
                          <a:effectLst/>
                        </a:rPr>
                        <a:t>74 %</a:t>
                      </a:r>
                      <a:endParaRPr lang="fi-FI"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i-FI" sz="1600" u="none" strike="noStrike">
                          <a:effectLst/>
                        </a:rPr>
                        <a:t>13 %</a:t>
                      </a:r>
                      <a:endParaRPr lang="fi-FI"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i-FI" sz="1600" u="none" strike="noStrike">
                          <a:effectLst/>
                        </a:rPr>
                        <a:t>9 %</a:t>
                      </a:r>
                      <a:endParaRPr lang="fi-FI"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i-FI" sz="1600" u="none" strike="noStrike">
                          <a:effectLst/>
                        </a:rPr>
                        <a:t>4 %</a:t>
                      </a:r>
                      <a:endParaRPr lang="fi-FI"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857398977"/>
                  </a:ext>
                </a:extLst>
              </a:tr>
              <a:tr h="230535">
                <a:tc>
                  <a:txBody>
                    <a:bodyPr/>
                    <a:lstStyle/>
                    <a:p>
                      <a:pPr algn="l" fontAlgn="ctr"/>
                      <a:r>
                        <a:rPr lang="fi-FI" sz="1600" u="none" strike="noStrike" err="1">
                          <a:effectLst/>
                        </a:rPr>
                        <a:t>Vörå</a:t>
                      </a:r>
                      <a:r>
                        <a:rPr lang="fi-FI" sz="1600" u="none" strike="noStrike">
                          <a:effectLst/>
                        </a:rPr>
                        <a:t>/Vöyri</a:t>
                      </a:r>
                      <a:endParaRPr lang="fi-FI" sz="1600" b="1" i="0" u="none" strike="noStrike">
                        <a:solidFill>
                          <a:srgbClr val="000000"/>
                        </a:solidFill>
                        <a:effectLst/>
                        <a:latin typeface="Calibri" panose="020F0502020204030204" pitchFamily="34" charset="0"/>
                      </a:endParaRPr>
                    </a:p>
                  </a:txBody>
                  <a:tcPr marL="7620" marR="7620" marT="7620" marB="0" anchor="ctr"/>
                </a:tc>
                <a:tc>
                  <a:txBody>
                    <a:bodyPr/>
                    <a:lstStyle/>
                    <a:p>
                      <a:pPr algn="r" fontAlgn="b"/>
                      <a:r>
                        <a:rPr lang="fi-FI" sz="1600" u="none" strike="noStrike">
                          <a:effectLst/>
                        </a:rPr>
                        <a:t>75 %</a:t>
                      </a:r>
                      <a:endParaRPr lang="fi-FI"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i-FI" sz="1600" u="none" strike="noStrike">
                          <a:effectLst/>
                        </a:rPr>
                        <a:t>13 %</a:t>
                      </a:r>
                      <a:endParaRPr lang="fi-FI"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i-FI" sz="1600" u="none" strike="noStrike">
                          <a:effectLst/>
                        </a:rPr>
                        <a:t>8 %</a:t>
                      </a:r>
                      <a:endParaRPr lang="fi-FI"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i-FI" sz="1600" u="none" strike="noStrike">
                          <a:effectLst/>
                        </a:rPr>
                        <a:t>4 %</a:t>
                      </a:r>
                      <a:endParaRPr lang="fi-FI"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965608109"/>
                  </a:ext>
                </a:extLst>
              </a:tr>
              <a:tr h="461070">
                <a:tc>
                  <a:txBody>
                    <a:bodyPr/>
                    <a:lstStyle/>
                    <a:p>
                      <a:pPr algn="l" fontAlgn="ctr"/>
                      <a:r>
                        <a:rPr lang="fi-FI" sz="1600" u="none" strike="noStrike" err="1">
                          <a:effectLst/>
                        </a:rPr>
                        <a:t>Nykarleby</a:t>
                      </a:r>
                      <a:r>
                        <a:rPr lang="fi-FI" sz="1600" u="none" strike="noStrike">
                          <a:effectLst/>
                        </a:rPr>
                        <a:t>/Uusikaarlepyy</a:t>
                      </a:r>
                      <a:endParaRPr lang="fi-FI" sz="1600" b="1" i="0" u="none" strike="noStrike">
                        <a:solidFill>
                          <a:srgbClr val="000000"/>
                        </a:solidFill>
                        <a:effectLst/>
                        <a:latin typeface="Calibri" panose="020F0502020204030204" pitchFamily="34" charset="0"/>
                      </a:endParaRPr>
                    </a:p>
                  </a:txBody>
                  <a:tcPr marL="7620" marR="7620" marT="7620" marB="0" anchor="ctr"/>
                </a:tc>
                <a:tc>
                  <a:txBody>
                    <a:bodyPr/>
                    <a:lstStyle/>
                    <a:p>
                      <a:pPr algn="r" fontAlgn="b"/>
                      <a:r>
                        <a:rPr lang="fi-FI" sz="1600" u="none" strike="noStrike">
                          <a:effectLst/>
                        </a:rPr>
                        <a:t>75 %</a:t>
                      </a:r>
                      <a:endParaRPr lang="fi-FI"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i-FI" sz="1600" u="none" strike="noStrike">
                          <a:effectLst/>
                        </a:rPr>
                        <a:t>13 %</a:t>
                      </a:r>
                      <a:endParaRPr lang="fi-FI"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i-FI" sz="1600" u="none" strike="noStrike">
                          <a:effectLst/>
                        </a:rPr>
                        <a:t>8 %</a:t>
                      </a:r>
                      <a:endParaRPr lang="fi-FI"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i-FI" sz="1600" u="none" strike="noStrike">
                          <a:effectLst/>
                        </a:rPr>
                        <a:t>4 %</a:t>
                      </a:r>
                      <a:endParaRPr lang="fi-FI"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378916491"/>
                  </a:ext>
                </a:extLst>
              </a:tr>
              <a:tr h="326591">
                <a:tc>
                  <a:txBody>
                    <a:bodyPr/>
                    <a:lstStyle/>
                    <a:p>
                      <a:pPr algn="l" fontAlgn="ctr"/>
                      <a:r>
                        <a:rPr lang="fi-FI" sz="1600" u="none" strike="noStrike" err="1">
                          <a:effectLst/>
                        </a:rPr>
                        <a:t>Kronoby</a:t>
                      </a:r>
                      <a:r>
                        <a:rPr lang="fi-FI" sz="1600" u="none" strike="noStrike">
                          <a:effectLst/>
                        </a:rPr>
                        <a:t>/Kruunupyy</a:t>
                      </a:r>
                      <a:endParaRPr lang="fi-FI" sz="1600" b="1" i="0" u="none" strike="noStrike">
                        <a:solidFill>
                          <a:srgbClr val="000000"/>
                        </a:solidFill>
                        <a:effectLst/>
                        <a:latin typeface="Calibri" panose="020F0502020204030204" pitchFamily="34" charset="0"/>
                      </a:endParaRPr>
                    </a:p>
                  </a:txBody>
                  <a:tcPr marL="7620" marR="7620" marT="7620" marB="0" anchor="ctr"/>
                </a:tc>
                <a:tc>
                  <a:txBody>
                    <a:bodyPr/>
                    <a:lstStyle/>
                    <a:p>
                      <a:pPr algn="r" fontAlgn="b"/>
                      <a:r>
                        <a:rPr lang="fi-FI" sz="1600" u="none" strike="noStrike">
                          <a:effectLst/>
                        </a:rPr>
                        <a:t>75 %</a:t>
                      </a:r>
                      <a:endParaRPr lang="fi-FI"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i-FI" sz="1600" u="none" strike="noStrike">
                          <a:effectLst/>
                        </a:rPr>
                        <a:t>14 %</a:t>
                      </a:r>
                      <a:endParaRPr lang="fi-FI"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i-FI" sz="1600" u="none" strike="noStrike">
                          <a:effectLst/>
                        </a:rPr>
                        <a:t>8 %</a:t>
                      </a:r>
                      <a:endParaRPr lang="fi-FI"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i-FI" sz="1600" u="none" strike="noStrike">
                          <a:effectLst/>
                        </a:rPr>
                        <a:t>4 %</a:t>
                      </a:r>
                      <a:endParaRPr lang="fi-FI"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23609010"/>
                  </a:ext>
                </a:extLst>
              </a:tr>
              <a:tr h="230535">
                <a:tc>
                  <a:txBody>
                    <a:bodyPr/>
                    <a:lstStyle/>
                    <a:p>
                      <a:pPr algn="l" fontAlgn="ctr"/>
                      <a:r>
                        <a:rPr lang="fi-FI" sz="1600" u="none" strike="noStrike" err="1">
                          <a:effectLst/>
                        </a:rPr>
                        <a:t>Laihela</a:t>
                      </a:r>
                      <a:r>
                        <a:rPr lang="fi-FI" sz="1600" u="none" strike="noStrike">
                          <a:effectLst/>
                        </a:rPr>
                        <a:t>/Laihia</a:t>
                      </a:r>
                      <a:endParaRPr lang="fi-FI" sz="1600" b="1" i="0" u="none" strike="noStrike">
                        <a:solidFill>
                          <a:srgbClr val="000000"/>
                        </a:solidFill>
                        <a:effectLst/>
                        <a:latin typeface="Calibri" panose="020F0502020204030204" pitchFamily="34" charset="0"/>
                      </a:endParaRPr>
                    </a:p>
                  </a:txBody>
                  <a:tcPr marL="7620" marR="7620" marT="7620" marB="0" anchor="ctr"/>
                </a:tc>
                <a:tc>
                  <a:txBody>
                    <a:bodyPr/>
                    <a:lstStyle/>
                    <a:p>
                      <a:pPr algn="r" fontAlgn="b"/>
                      <a:r>
                        <a:rPr lang="fi-FI" sz="1600" u="none" strike="noStrike">
                          <a:effectLst/>
                        </a:rPr>
                        <a:t>78 %</a:t>
                      </a:r>
                      <a:endParaRPr lang="fi-FI"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i-FI" sz="1600" u="none" strike="noStrike">
                          <a:effectLst/>
                        </a:rPr>
                        <a:t>13 %</a:t>
                      </a:r>
                      <a:endParaRPr lang="fi-FI"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i-FI" sz="1600" u="none" strike="noStrike">
                          <a:effectLst/>
                        </a:rPr>
                        <a:t>6 %</a:t>
                      </a:r>
                      <a:endParaRPr lang="fi-FI"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i-FI" sz="1600" u="none" strike="noStrike">
                          <a:effectLst/>
                        </a:rPr>
                        <a:t>3 %</a:t>
                      </a:r>
                      <a:endParaRPr lang="fi-FI"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65952236"/>
                  </a:ext>
                </a:extLst>
              </a:tr>
              <a:tr h="461070">
                <a:tc>
                  <a:txBody>
                    <a:bodyPr/>
                    <a:lstStyle/>
                    <a:p>
                      <a:pPr algn="l" fontAlgn="ctr"/>
                      <a:r>
                        <a:rPr lang="fi-FI" sz="1600" u="none" strike="noStrike" err="1">
                          <a:effectLst/>
                        </a:rPr>
                        <a:t>Korsholm</a:t>
                      </a:r>
                      <a:r>
                        <a:rPr lang="fi-FI" sz="1600" u="none" strike="noStrike">
                          <a:effectLst/>
                        </a:rPr>
                        <a:t>/Mustasaari</a:t>
                      </a:r>
                      <a:endParaRPr lang="fi-FI" sz="1600" b="1" i="0" u="none" strike="noStrike">
                        <a:solidFill>
                          <a:srgbClr val="000000"/>
                        </a:solidFill>
                        <a:effectLst/>
                        <a:latin typeface="Calibri" panose="020F0502020204030204" pitchFamily="34" charset="0"/>
                      </a:endParaRPr>
                    </a:p>
                  </a:txBody>
                  <a:tcPr marL="7620" marR="7620" marT="7620" marB="0" anchor="ctr"/>
                </a:tc>
                <a:tc>
                  <a:txBody>
                    <a:bodyPr/>
                    <a:lstStyle/>
                    <a:p>
                      <a:pPr algn="r" fontAlgn="b"/>
                      <a:r>
                        <a:rPr lang="fi-FI" sz="1600" u="none" strike="noStrike">
                          <a:effectLst/>
                        </a:rPr>
                        <a:t>79 %</a:t>
                      </a:r>
                      <a:endParaRPr lang="fi-FI"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i-FI" sz="1600" u="none" strike="noStrike">
                          <a:effectLst/>
                        </a:rPr>
                        <a:t>12 %</a:t>
                      </a:r>
                      <a:endParaRPr lang="fi-FI"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i-FI" sz="1600" u="none" strike="noStrike">
                          <a:effectLst/>
                        </a:rPr>
                        <a:t>6 %</a:t>
                      </a:r>
                      <a:endParaRPr lang="fi-FI"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i-FI" sz="1600" u="none" strike="noStrike">
                          <a:effectLst/>
                        </a:rPr>
                        <a:t>3 %</a:t>
                      </a:r>
                      <a:endParaRPr lang="fi-FI"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501388595"/>
                  </a:ext>
                </a:extLst>
              </a:tr>
              <a:tr h="230535">
                <a:tc>
                  <a:txBody>
                    <a:bodyPr/>
                    <a:lstStyle/>
                    <a:p>
                      <a:pPr algn="l" fontAlgn="ctr"/>
                      <a:r>
                        <a:rPr lang="fi-FI" sz="1600" u="none" strike="noStrike">
                          <a:effectLst/>
                        </a:rPr>
                        <a:t>Vasa/Vaasa</a:t>
                      </a:r>
                      <a:endParaRPr lang="fi-FI" sz="1600" b="1" i="0" u="none" strike="noStrike">
                        <a:solidFill>
                          <a:srgbClr val="000000"/>
                        </a:solidFill>
                        <a:effectLst/>
                        <a:latin typeface="Calibri" panose="020F0502020204030204" pitchFamily="34" charset="0"/>
                      </a:endParaRPr>
                    </a:p>
                  </a:txBody>
                  <a:tcPr marL="7620" marR="7620" marT="7620" marB="0" anchor="ctr"/>
                </a:tc>
                <a:tc>
                  <a:txBody>
                    <a:bodyPr/>
                    <a:lstStyle/>
                    <a:p>
                      <a:pPr algn="r" fontAlgn="b"/>
                      <a:r>
                        <a:rPr lang="fi-FI" sz="1600" u="none" strike="noStrike">
                          <a:effectLst/>
                        </a:rPr>
                        <a:t>80 %</a:t>
                      </a:r>
                      <a:endParaRPr lang="fi-FI"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i-FI" sz="1600" u="none" strike="noStrike">
                          <a:effectLst/>
                        </a:rPr>
                        <a:t>11 %</a:t>
                      </a:r>
                      <a:endParaRPr lang="fi-FI"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i-FI" sz="1600" u="none" strike="noStrike">
                          <a:effectLst/>
                        </a:rPr>
                        <a:t>6 %</a:t>
                      </a:r>
                      <a:endParaRPr lang="fi-FI"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i-FI" sz="1600" u="none" strike="noStrike">
                          <a:effectLst/>
                        </a:rPr>
                        <a:t>3 %</a:t>
                      </a:r>
                      <a:endParaRPr lang="fi-FI"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613260190"/>
                  </a:ext>
                </a:extLst>
              </a:tr>
              <a:tr h="461070">
                <a:tc>
                  <a:txBody>
                    <a:bodyPr/>
                    <a:lstStyle/>
                    <a:p>
                      <a:pPr algn="l" fontAlgn="ctr"/>
                      <a:r>
                        <a:rPr lang="fi-FI" sz="1600" u="none" strike="noStrike" err="1">
                          <a:effectLst/>
                        </a:rPr>
                        <a:t>Pedersöre</a:t>
                      </a:r>
                      <a:r>
                        <a:rPr lang="fi-FI" sz="1600" u="none" strike="noStrike">
                          <a:effectLst/>
                        </a:rPr>
                        <a:t> </a:t>
                      </a:r>
                      <a:r>
                        <a:rPr lang="fi-FI" sz="1600" u="none" strike="noStrike" err="1">
                          <a:effectLst/>
                        </a:rPr>
                        <a:t>kommun</a:t>
                      </a:r>
                      <a:r>
                        <a:rPr lang="fi-FI" sz="1600" u="none" strike="noStrike">
                          <a:effectLst/>
                        </a:rPr>
                        <a:t>/</a:t>
                      </a:r>
                      <a:r>
                        <a:rPr lang="fi-FI" sz="1600" u="none" strike="noStrike" err="1">
                          <a:effectLst/>
                        </a:rPr>
                        <a:t>Pedersören</a:t>
                      </a:r>
                      <a:r>
                        <a:rPr lang="fi-FI" sz="1600" u="none" strike="noStrike">
                          <a:effectLst/>
                        </a:rPr>
                        <a:t> kunta</a:t>
                      </a:r>
                      <a:endParaRPr lang="fi-FI" sz="1600" b="1" i="0" u="none" strike="noStrike">
                        <a:solidFill>
                          <a:srgbClr val="000000"/>
                        </a:solidFill>
                        <a:effectLst/>
                        <a:latin typeface="Calibri" panose="020F0502020204030204" pitchFamily="34" charset="0"/>
                      </a:endParaRPr>
                    </a:p>
                  </a:txBody>
                  <a:tcPr marL="7620" marR="7620" marT="7620" marB="0" anchor="ctr"/>
                </a:tc>
                <a:tc>
                  <a:txBody>
                    <a:bodyPr/>
                    <a:lstStyle/>
                    <a:p>
                      <a:pPr algn="r" fontAlgn="b"/>
                      <a:r>
                        <a:rPr lang="fi-FI" sz="1600" u="none" strike="noStrike">
                          <a:effectLst/>
                        </a:rPr>
                        <a:t>82 %</a:t>
                      </a:r>
                      <a:endParaRPr lang="fi-FI"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i-FI" sz="1600" u="none" strike="noStrike">
                          <a:effectLst/>
                        </a:rPr>
                        <a:t>10 %</a:t>
                      </a:r>
                      <a:endParaRPr lang="fi-FI"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i-FI" sz="1600" u="none" strike="noStrike">
                          <a:effectLst/>
                        </a:rPr>
                        <a:t>5 %</a:t>
                      </a:r>
                      <a:endParaRPr lang="fi-FI"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i-FI" sz="1600" u="none" strike="noStrike">
                          <a:effectLst/>
                        </a:rPr>
                        <a:t>2 %</a:t>
                      </a:r>
                      <a:endParaRPr lang="fi-FI"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281412518"/>
                  </a:ext>
                </a:extLst>
              </a:tr>
              <a:tr h="230535">
                <a:tc>
                  <a:txBody>
                    <a:bodyPr/>
                    <a:lstStyle/>
                    <a:p>
                      <a:pPr algn="l" fontAlgn="ctr"/>
                      <a:r>
                        <a:rPr lang="fi-FI" sz="1600" u="none" strike="noStrike" err="1">
                          <a:effectLst/>
                        </a:rPr>
                        <a:t>Larsmo</a:t>
                      </a:r>
                      <a:r>
                        <a:rPr lang="fi-FI" sz="1600" u="none" strike="noStrike">
                          <a:effectLst/>
                        </a:rPr>
                        <a:t>/Luoto</a:t>
                      </a:r>
                      <a:endParaRPr lang="fi-FI" sz="1600" b="1" i="0" u="none" strike="noStrike">
                        <a:solidFill>
                          <a:srgbClr val="000000"/>
                        </a:solidFill>
                        <a:effectLst/>
                        <a:latin typeface="Calibri" panose="020F0502020204030204" pitchFamily="34" charset="0"/>
                      </a:endParaRPr>
                    </a:p>
                  </a:txBody>
                  <a:tcPr marL="7620" marR="7620" marT="7620" marB="0" anchor="ctr"/>
                </a:tc>
                <a:tc>
                  <a:txBody>
                    <a:bodyPr/>
                    <a:lstStyle/>
                    <a:p>
                      <a:pPr algn="r" fontAlgn="b"/>
                      <a:r>
                        <a:rPr lang="fi-FI" sz="1600" u="none" strike="noStrike">
                          <a:effectLst/>
                        </a:rPr>
                        <a:t>86 %</a:t>
                      </a:r>
                      <a:endParaRPr lang="fi-FI"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i-FI" sz="1600" u="none" strike="noStrike">
                          <a:effectLst/>
                        </a:rPr>
                        <a:t>8 %</a:t>
                      </a:r>
                      <a:endParaRPr lang="fi-FI"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i-FI" sz="1600" u="none" strike="noStrike">
                          <a:effectLst/>
                        </a:rPr>
                        <a:t>4 %</a:t>
                      </a:r>
                      <a:endParaRPr lang="fi-FI"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i-FI" sz="1600" u="none" strike="noStrike">
                          <a:effectLst/>
                        </a:rPr>
                        <a:t>2 %</a:t>
                      </a:r>
                      <a:endParaRPr lang="fi-FI"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327998561"/>
                  </a:ext>
                </a:extLst>
              </a:tr>
              <a:tr h="614760">
                <a:tc>
                  <a:txBody>
                    <a:bodyPr/>
                    <a:lstStyle/>
                    <a:p>
                      <a:pPr algn="l" fontAlgn="ctr"/>
                      <a:r>
                        <a:rPr lang="fi-FI" sz="1600" u="none" strike="noStrike" err="1">
                          <a:effectLst/>
                        </a:rPr>
                        <a:t>Österbotten</a:t>
                      </a:r>
                      <a:r>
                        <a:rPr lang="fi-FI" sz="1600" u="none" strike="noStrike">
                          <a:effectLst/>
                        </a:rPr>
                        <a:t>/Pohjanmaa</a:t>
                      </a:r>
                      <a:endParaRPr lang="fi-FI" sz="1600" b="1" i="0" u="none" strike="noStrike">
                        <a:solidFill>
                          <a:srgbClr val="000000"/>
                        </a:solidFill>
                        <a:effectLst/>
                        <a:latin typeface="Calibri" panose="020F0502020204030204" pitchFamily="34" charset="0"/>
                      </a:endParaRPr>
                    </a:p>
                  </a:txBody>
                  <a:tcPr marL="7620" marR="7620" marT="7620" marB="0" anchor="ctr"/>
                </a:tc>
                <a:tc>
                  <a:txBody>
                    <a:bodyPr/>
                    <a:lstStyle/>
                    <a:p>
                      <a:pPr algn="r" fontAlgn="b"/>
                      <a:r>
                        <a:rPr lang="fi-FI" sz="1600" u="none" strike="noStrike">
                          <a:effectLst/>
                        </a:rPr>
                        <a:t>77 %</a:t>
                      </a:r>
                      <a:endParaRPr lang="fi-FI"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i-FI" sz="1600" u="none" strike="noStrike">
                          <a:effectLst/>
                        </a:rPr>
                        <a:t>12 %</a:t>
                      </a:r>
                      <a:endParaRPr lang="fi-FI"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i-FI" sz="1600" u="none" strike="noStrike">
                          <a:effectLst/>
                        </a:rPr>
                        <a:t>7 %</a:t>
                      </a:r>
                      <a:endParaRPr lang="fi-FI" sz="1600" b="0" i="0" u="none" strike="noStrike">
                        <a:solidFill>
                          <a:srgbClr val="000000"/>
                        </a:solidFill>
                        <a:effectLst/>
                        <a:latin typeface="Calibri" panose="020F0502020204030204" pitchFamily="34" charset="0"/>
                      </a:endParaRPr>
                    </a:p>
                  </a:txBody>
                  <a:tcPr marL="7620" marR="7620" marT="7620" marB="0" anchor="b"/>
                </a:tc>
                <a:tc>
                  <a:txBody>
                    <a:bodyPr/>
                    <a:lstStyle/>
                    <a:p>
                      <a:pPr algn="r" fontAlgn="b"/>
                      <a:r>
                        <a:rPr lang="fi-FI" sz="1600" u="none" strike="noStrike">
                          <a:effectLst/>
                        </a:rPr>
                        <a:t>3 %</a:t>
                      </a:r>
                      <a:endParaRPr lang="fi-FI" sz="1600" b="0" i="0" u="none" strike="noStrike">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131449310"/>
                  </a:ext>
                </a:extLst>
              </a:tr>
            </a:tbl>
          </a:graphicData>
        </a:graphic>
      </p:graphicFrame>
      <p:sp>
        <p:nvSpPr>
          <p:cNvPr id="16" name="Nuoli: Oikea 15">
            <a:extLst>
              <a:ext uri="{FF2B5EF4-FFF2-40B4-BE49-F238E27FC236}">
                <a16:creationId xmlns:a16="http://schemas.microsoft.com/office/drawing/2014/main" id="{E8CDF8D4-E755-48DD-B7E2-39FD6424D3C5}"/>
              </a:ext>
            </a:extLst>
          </p:cNvPr>
          <p:cNvSpPr/>
          <p:nvPr/>
        </p:nvSpPr>
        <p:spPr>
          <a:xfrm>
            <a:off x="4012707" y="5908665"/>
            <a:ext cx="719091" cy="2396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7" name="Nuoli: Oikea 16">
            <a:extLst>
              <a:ext uri="{FF2B5EF4-FFF2-40B4-BE49-F238E27FC236}">
                <a16:creationId xmlns:a16="http://schemas.microsoft.com/office/drawing/2014/main" id="{EFFD76F9-FCCC-477C-BC71-40B6BD18645C}"/>
              </a:ext>
            </a:extLst>
          </p:cNvPr>
          <p:cNvSpPr/>
          <p:nvPr/>
        </p:nvSpPr>
        <p:spPr>
          <a:xfrm>
            <a:off x="5529315" y="1590652"/>
            <a:ext cx="719091" cy="2396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Nuoli: Oikea 17">
            <a:extLst>
              <a:ext uri="{FF2B5EF4-FFF2-40B4-BE49-F238E27FC236}">
                <a16:creationId xmlns:a16="http://schemas.microsoft.com/office/drawing/2014/main" id="{B060F306-2C9C-45AC-9098-2899BB191365}"/>
              </a:ext>
            </a:extLst>
          </p:cNvPr>
          <p:cNvSpPr/>
          <p:nvPr/>
        </p:nvSpPr>
        <p:spPr>
          <a:xfrm>
            <a:off x="8890204" y="2293965"/>
            <a:ext cx="719091" cy="2396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9" name="Nuoli: Oikea 18">
            <a:extLst>
              <a:ext uri="{FF2B5EF4-FFF2-40B4-BE49-F238E27FC236}">
                <a16:creationId xmlns:a16="http://schemas.microsoft.com/office/drawing/2014/main" id="{FA5C3920-E810-4C06-9247-B9A07AD1F808}"/>
              </a:ext>
            </a:extLst>
          </p:cNvPr>
          <p:cNvSpPr/>
          <p:nvPr/>
        </p:nvSpPr>
        <p:spPr>
          <a:xfrm>
            <a:off x="7246018" y="1954714"/>
            <a:ext cx="719091" cy="2396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Tree>
    <p:extLst>
      <p:ext uri="{BB962C8B-B14F-4D97-AF65-F5344CB8AC3E}">
        <p14:creationId xmlns:p14="http://schemas.microsoft.com/office/powerpoint/2010/main" val="24478429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fi-FI" sz="3400" err="1"/>
              <a:t>Utvärderingar</a:t>
            </a:r>
            <a:r>
              <a:rPr lang="fi-FI" sz="3400"/>
              <a:t> </a:t>
            </a:r>
            <a:r>
              <a:rPr lang="fi-FI" sz="3400" err="1"/>
              <a:t>och</a:t>
            </a:r>
            <a:r>
              <a:rPr lang="fi-FI" sz="3400"/>
              <a:t> </a:t>
            </a:r>
            <a:r>
              <a:rPr lang="fi-FI" sz="3400" err="1"/>
              <a:t>undersökningar</a:t>
            </a:r>
            <a:endParaRPr lang="sv-SE" sz="3400">
              <a:cs typeface="Arial"/>
            </a:endParaRPr>
          </a:p>
        </p:txBody>
      </p:sp>
      <p:sp>
        <p:nvSpPr>
          <p:cNvPr id="7" name="Platshållare för text 6"/>
          <p:cNvSpPr>
            <a:spLocks noGrp="1"/>
          </p:cNvSpPr>
          <p:nvPr>
            <p:ph type="body" idx="1"/>
          </p:nvPr>
        </p:nvSpPr>
        <p:spPr/>
        <p:txBody>
          <a:bodyPr vert="horz" lIns="91440" tIns="45720" rIns="91440" bIns="45720" rtlCol="0" anchor="t">
            <a:noAutofit/>
          </a:bodyPr>
          <a:lstStyle/>
          <a:p>
            <a:r>
              <a:rPr lang="sv-SE" sz="3400" err="1">
                <a:cs typeface="Arial"/>
              </a:rPr>
              <a:t>Arviointia</a:t>
            </a:r>
            <a:r>
              <a:rPr lang="sv-SE" sz="3400">
                <a:cs typeface="Arial"/>
              </a:rPr>
              <a:t> ja </a:t>
            </a:r>
            <a:r>
              <a:rPr lang="sv-SE" sz="3400" err="1">
                <a:cs typeface="Arial"/>
              </a:rPr>
              <a:t>tutkimuksia</a:t>
            </a:r>
            <a:endParaRPr lang="sv-SE" sz="3400">
              <a:cs typeface="Arial"/>
            </a:endParaRPr>
          </a:p>
        </p:txBody>
      </p:sp>
    </p:spTree>
    <p:extLst>
      <p:ext uri="{BB962C8B-B14F-4D97-AF65-F5344CB8AC3E}">
        <p14:creationId xmlns:p14="http://schemas.microsoft.com/office/powerpoint/2010/main" val="3473474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7018" y="120073"/>
            <a:ext cx="1311564" cy="66594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2" name="Picture 1"/>
          <p:cNvPicPr>
            <a:picLocks noChangeAspect="1"/>
          </p:cNvPicPr>
          <p:nvPr/>
        </p:nvPicPr>
        <p:blipFill>
          <a:blip r:embed="rId2"/>
          <a:stretch>
            <a:fillRect/>
          </a:stretch>
        </p:blipFill>
        <p:spPr>
          <a:xfrm>
            <a:off x="581891" y="86264"/>
            <a:ext cx="11114385" cy="6771736"/>
          </a:xfrm>
          <a:prstGeom prst="rect">
            <a:avLst/>
          </a:prstGeom>
        </p:spPr>
      </p:pic>
    </p:spTree>
    <p:extLst>
      <p:ext uri="{BB962C8B-B14F-4D97-AF65-F5344CB8AC3E}">
        <p14:creationId xmlns:p14="http://schemas.microsoft.com/office/powerpoint/2010/main" val="37931379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a:cs typeface="Arial"/>
              </a:rPr>
              <a:t>Utvärderingar och undersökningar</a:t>
            </a:r>
            <a:endParaRPr lang="sv-SE"/>
          </a:p>
        </p:txBody>
      </p:sp>
      <p:sp>
        <p:nvSpPr>
          <p:cNvPr id="7" name="Platshållare för innehåll 6"/>
          <p:cNvSpPr>
            <a:spLocks noGrp="1"/>
          </p:cNvSpPr>
          <p:nvPr>
            <p:ph sz="half" idx="1"/>
          </p:nvPr>
        </p:nvSpPr>
        <p:spPr/>
        <p:txBody>
          <a:bodyPr vert="horz" lIns="91440" tIns="45720" rIns="91440" bIns="45720" rtlCol="0" anchor="t">
            <a:normAutofit/>
          </a:bodyPr>
          <a:lstStyle/>
          <a:p>
            <a:r>
              <a:rPr lang="fi-FI" err="1">
                <a:solidFill>
                  <a:schemeClr val="accent5"/>
                </a:solidFill>
                <a:hlinkClick r:id="rId2"/>
              </a:rPr>
              <a:t>Utvärderingen</a:t>
            </a:r>
            <a:r>
              <a:rPr lang="fi-FI">
                <a:solidFill>
                  <a:schemeClr val="accent5"/>
                </a:solidFill>
                <a:hlinkClick r:id="rId2"/>
              </a:rPr>
              <a:t> av </a:t>
            </a:r>
            <a:r>
              <a:rPr lang="fi-FI" err="1">
                <a:solidFill>
                  <a:schemeClr val="accent5"/>
                </a:solidFill>
                <a:hlinkClick r:id="rId2"/>
              </a:rPr>
              <a:t>servicesystemet</a:t>
            </a:r>
            <a:r>
              <a:rPr lang="fi-FI">
                <a:solidFill>
                  <a:schemeClr val="accent5"/>
                </a:solidFill>
                <a:hlinkClick r:id="rId2"/>
              </a:rPr>
              <a:t> - </a:t>
            </a:r>
            <a:r>
              <a:rPr lang="fi-FI" err="1">
                <a:solidFill>
                  <a:schemeClr val="accent5"/>
                </a:solidFill>
                <a:hlinkClick r:id="rId2"/>
              </a:rPr>
              <a:t>Vårdreformen</a:t>
            </a:r>
            <a:r>
              <a:rPr lang="fi-FI">
                <a:solidFill>
                  <a:schemeClr val="accent5"/>
                </a:solidFill>
                <a:hlinkClick r:id="rId2"/>
              </a:rPr>
              <a:t> – THL</a:t>
            </a:r>
            <a:endParaRPr lang="fi-FI">
              <a:solidFill>
                <a:schemeClr val="accent5"/>
              </a:solidFill>
            </a:endParaRPr>
          </a:p>
          <a:p>
            <a:r>
              <a:rPr lang="sv-SE">
                <a:solidFill>
                  <a:schemeClr val="accent5"/>
                </a:solidFill>
                <a:hlinkClick r:id="rId3"/>
              </a:rPr>
              <a:t>Enkäten Hälsa i skolan - THL</a:t>
            </a:r>
            <a:endParaRPr lang="fi-FI">
              <a:solidFill>
                <a:schemeClr val="accent5"/>
              </a:solidFill>
            </a:endParaRPr>
          </a:p>
          <a:p>
            <a:r>
              <a:rPr lang="sv-SE">
                <a:solidFill>
                  <a:schemeClr val="accent5"/>
                </a:solidFill>
                <a:hlinkClick r:id="rId4"/>
              </a:rPr>
              <a:t>Översikt över ungas levnadsförhållanden i Västra och Inre Finland 2021 (avi.fi)</a:t>
            </a:r>
            <a:endParaRPr lang="fi-FI">
              <a:solidFill>
                <a:schemeClr val="accent5"/>
              </a:solidFill>
            </a:endParaRPr>
          </a:p>
        </p:txBody>
      </p:sp>
      <p:sp>
        <p:nvSpPr>
          <p:cNvPr id="8" name="Platshållare för innehåll 7"/>
          <p:cNvSpPr>
            <a:spLocks noGrp="1"/>
          </p:cNvSpPr>
          <p:nvPr>
            <p:ph sz="half" idx="10"/>
          </p:nvPr>
        </p:nvSpPr>
        <p:spPr/>
        <p:txBody>
          <a:bodyPr vert="horz" lIns="91440" tIns="45720" rIns="91440" bIns="45720" rtlCol="0" anchor="t">
            <a:normAutofit/>
          </a:bodyPr>
          <a:lstStyle/>
          <a:p>
            <a:r>
              <a:rPr lang="fi-FI">
                <a:hlinkClick r:id="rId5"/>
              </a:rPr>
              <a:t>Palvelujärjestelmän arviointi - Sote-uudistus – THL</a:t>
            </a:r>
            <a:endParaRPr lang="fi-FI"/>
          </a:p>
          <a:p>
            <a:r>
              <a:rPr lang="fi-FI">
                <a:hlinkClick r:id="rId6"/>
              </a:rPr>
              <a:t>Kouluterveyskysely - THL</a:t>
            </a:r>
            <a:endParaRPr lang="sv-SE">
              <a:cs typeface="Arial"/>
            </a:endParaRPr>
          </a:p>
          <a:p>
            <a:r>
              <a:rPr lang="fi-FI">
                <a:hlinkClick r:id="rId4"/>
              </a:rPr>
              <a:t>Länsi- ja Sisä-Suomen alueen nuorten elin-olokatsaus 2021 (avi.fi)</a:t>
            </a:r>
            <a:endParaRPr lang="sv-SE">
              <a:cs typeface="Arial"/>
            </a:endParaRPr>
          </a:p>
        </p:txBody>
      </p:sp>
      <p:sp>
        <p:nvSpPr>
          <p:cNvPr id="2" name="Tekstin paikkamerkki 1">
            <a:extLst>
              <a:ext uri="{FF2B5EF4-FFF2-40B4-BE49-F238E27FC236}">
                <a16:creationId xmlns:a16="http://schemas.microsoft.com/office/drawing/2014/main" id="{1E4ABADF-5C82-4C3A-851B-01CC7A51AB73}"/>
              </a:ext>
            </a:extLst>
          </p:cNvPr>
          <p:cNvSpPr>
            <a:spLocks noGrp="1"/>
          </p:cNvSpPr>
          <p:nvPr>
            <p:ph type="body" idx="11"/>
          </p:nvPr>
        </p:nvSpPr>
        <p:spPr/>
        <p:txBody>
          <a:bodyPr/>
          <a:lstStyle/>
          <a:p>
            <a:r>
              <a:rPr lang="fi-FI">
                <a:cs typeface="Arial"/>
              </a:rPr>
              <a:t>Arviointia ja tutkimuksia</a:t>
            </a:r>
            <a:endParaRPr lang="fi-FI"/>
          </a:p>
        </p:txBody>
      </p:sp>
    </p:spTree>
    <p:extLst>
      <p:ext uri="{BB962C8B-B14F-4D97-AF65-F5344CB8AC3E}">
        <p14:creationId xmlns:p14="http://schemas.microsoft.com/office/powerpoint/2010/main" val="148454089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normAutofit/>
          </a:bodyPr>
          <a:lstStyle/>
          <a:p>
            <a:r>
              <a:rPr lang="fi-FI" sz="3600" err="1"/>
              <a:t>Nationella</a:t>
            </a:r>
            <a:r>
              <a:rPr lang="fi-FI" sz="3600"/>
              <a:t> </a:t>
            </a:r>
            <a:r>
              <a:rPr lang="fi-FI" sz="3600" err="1"/>
              <a:t>program</a:t>
            </a:r>
            <a:r>
              <a:rPr lang="fi-FI" sz="3600"/>
              <a:t>, </a:t>
            </a:r>
            <a:br>
              <a:rPr lang="fi-FI" sz="3600"/>
            </a:br>
            <a:r>
              <a:rPr lang="fi-FI" sz="3600" err="1"/>
              <a:t>strategier</a:t>
            </a:r>
            <a:r>
              <a:rPr lang="fi-FI" sz="3600"/>
              <a:t> </a:t>
            </a:r>
            <a:r>
              <a:rPr lang="fi-FI" sz="3600" err="1"/>
              <a:t>och</a:t>
            </a:r>
            <a:r>
              <a:rPr lang="fi-FI" sz="3600"/>
              <a:t> </a:t>
            </a:r>
            <a:r>
              <a:rPr lang="fi-FI" sz="3600" err="1"/>
              <a:t>projekt</a:t>
            </a:r>
            <a:endParaRPr lang="sv-SE" sz="3600"/>
          </a:p>
        </p:txBody>
      </p:sp>
      <p:sp>
        <p:nvSpPr>
          <p:cNvPr id="7" name="Platshållare för text 6"/>
          <p:cNvSpPr>
            <a:spLocks noGrp="1"/>
          </p:cNvSpPr>
          <p:nvPr>
            <p:ph type="body" idx="1"/>
          </p:nvPr>
        </p:nvSpPr>
        <p:spPr/>
        <p:txBody>
          <a:bodyPr vert="horz" lIns="91440" tIns="45720" rIns="91440" bIns="45720" rtlCol="0" anchor="t">
            <a:noAutofit/>
          </a:bodyPr>
          <a:lstStyle/>
          <a:p>
            <a:r>
              <a:rPr lang="sv-SE" sz="3600" err="1">
                <a:cs typeface="Arial"/>
              </a:rPr>
              <a:t>Kansalliset</a:t>
            </a:r>
            <a:r>
              <a:rPr lang="sv-SE" sz="3600">
                <a:cs typeface="Arial"/>
              </a:rPr>
              <a:t> </a:t>
            </a:r>
            <a:r>
              <a:rPr lang="sv-SE" sz="3600" err="1">
                <a:cs typeface="Arial"/>
              </a:rPr>
              <a:t>ohjelmat</a:t>
            </a:r>
            <a:r>
              <a:rPr lang="sv-SE" sz="3600">
                <a:cs typeface="Arial"/>
              </a:rPr>
              <a:t>, </a:t>
            </a:r>
            <a:endParaRPr lang="sv-SE" sz="3600" err="1">
              <a:cs typeface="Arial"/>
            </a:endParaRPr>
          </a:p>
          <a:p>
            <a:r>
              <a:rPr lang="sv-SE" sz="3600" err="1">
                <a:cs typeface="Arial"/>
              </a:rPr>
              <a:t>strategiat</a:t>
            </a:r>
            <a:r>
              <a:rPr lang="sv-SE" sz="3600">
                <a:cs typeface="Arial"/>
              </a:rPr>
              <a:t> ja hankkeet</a:t>
            </a:r>
          </a:p>
        </p:txBody>
      </p:sp>
    </p:spTree>
    <p:extLst>
      <p:ext uri="{BB962C8B-B14F-4D97-AF65-F5344CB8AC3E}">
        <p14:creationId xmlns:p14="http://schemas.microsoft.com/office/powerpoint/2010/main" val="203328640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853391" y="762947"/>
            <a:ext cx="4491680" cy="1015978"/>
          </a:xfrm>
        </p:spPr>
        <p:txBody>
          <a:bodyPr>
            <a:normAutofit/>
          </a:bodyPr>
          <a:lstStyle/>
          <a:p>
            <a:r>
              <a:rPr lang="fi-FI" sz="2000" err="1"/>
              <a:t>Nationella</a:t>
            </a:r>
            <a:r>
              <a:rPr lang="fi-FI" sz="2000"/>
              <a:t> </a:t>
            </a:r>
            <a:r>
              <a:rPr lang="fi-FI" sz="2000" err="1"/>
              <a:t>program</a:t>
            </a:r>
            <a:r>
              <a:rPr lang="fi-FI" sz="2000"/>
              <a:t> </a:t>
            </a:r>
            <a:r>
              <a:rPr lang="fi-FI" sz="2000" err="1"/>
              <a:t>och</a:t>
            </a:r>
            <a:r>
              <a:rPr lang="fi-FI" sz="2000"/>
              <a:t> </a:t>
            </a:r>
            <a:r>
              <a:rPr lang="fi-FI" sz="2000" err="1"/>
              <a:t>projekt</a:t>
            </a:r>
            <a:endParaRPr lang="sv-SE" sz="2000"/>
          </a:p>
        </p:txBody>
      </p:sp>
      <p:sp>
        <p:nvSpPr>
          <p:cNvPr id="3" name="Platshållare för innehåll 2"/>
          <p:cNvSpPr>
            <a:spLocks noGrp="1"/>
          </p:cNvSpPr>
          <p:nvPr>
            <p:ph sz="half" idx="1"/>
          </p:nvPr>
        </p:nvSpPr>
        <p:spPr>
          <a:xfrm>
            <a:off x="1853390" y="1845425"/>
            <a:ext cx="4491680" cy="4331538"/>
          </a:xfrm>
        </p:spPr>
        <p:txBody>
          <a:bodyPr>
            <a:normAutofit fontScale="40000" lnSpcReduction="20000"/>
          </a:bodyPr>
          <a:lstStyle/>
          <a:p>
            <a:r>
              <a:rPr lang="sv-SE">
                <a:hlinkClick r:id="rId2"/>
              </a:rPr>
              <a:t>Det nationella programmet för främjandet av barn och ungas trygghet – THL</a:t>
            </a:r>
            <a:endParaRPr lang="sv-SE"/>
          </a:p>
          <a:p>
            <a:r>
              <a:rPr lang="sv-SE">
                <a:hlinkClick r:id="rId3"/>
              </a:rPr>
              <a:t>Handlingsplanen för alkohol-, tobak-, drog- och spelprevention – THL</a:t>
            </a:r>
            <a:endParaRPr lang="sv-SE"/>
          </a:p>
          <a:p>
            <a:r>
              <a:rPr lang="sv-SE">
                <a:hlinkClick r:id="rId4"/>
              </a:rPr>
              <a:t>Programmet för artificiell intelligens och robotik i välfärden (</a:t>
            </a:r>
            <a:r>
              <a:rPr lang="sv-SE" err="1">
                <a:hlinkClick r:id="rId4"/>
              </a:rPr>
              <a:t>Hyteairo</a:t>
            </a:r>
            <a:r>
              <a:rPr lang="sv-SE">
                <a:hlinkClick r:id="rId4"/>
              </a:rPr>
              <a:t>) - THL</a:t>
            </a:r>
            <a:endParaRPr lang="sv-SE"/>
          </a:p>
          <a:p>
            <a:r>
              <a:rPr lang="fi-FI" err="1"/>
              <a:t>Programmet</a:t>
            </a:r>
            <a:r>
              <a:rPr lang="fi-FI"/>
              <a:t> för </a:t>
            </a:r>
            <a:r>
              <a:rPr lang="fi-FI" err="1"/>
              <a:t>förebyggande</a:t>
            </a:r>
            <a:r>
              <a:rPr lang="fi-FI"/>
              <a:t> av </a:t>
            </a:r>
            <a:r>
              <a:rPr lang="fi-FI" err="1"/>
              <a:t>självmord</a:t>
            </a:r>
            <a:r>
              <a:rPr lang="fi-FI"/>
              <a:t>- THL (</a:t>
            </a:r>
            <a:r>
              <a:rPr lang="fi-FI" err="1"/>
              <a:t>på</a:t>
            </a:r>
            <a:r>
              <a:rPr lang="fi-FI"/>
              <a:t> </a:t>
            </a:r>
            <a:r>
              <a:rPr lang="fi-FI" err="1"/>
              <a:t>finska</a:t>
            </a:r>
            <a:r>
              <a:rPr lang="fi-FI"/>
              <a:t>)</a:t>
            </a:r>
          </a:p>
          <a:p>
            <a:r>
              <a:rPr lang="sv-SE">
                <a:hlinkClick r:id="rId5"/>
              </a:rPr>
              <a:t>Nationell strategi för psykisk hälsa 2020-2030 - THL</a:t>
            </a:r>
            <a:endParaRPr lang="fi-FI"/>
          </a:p>
          <a:p>
            <a:r>
              <a:rPr lang="fi-FI" err="1"/>
              <a:t>Programmet</a:t>
            </a:r>
            <a:r>
              <a:rPr lang="fi-FI"/>
              <a:t> teknologi för </a:t>
            </a:r>
            <a:r>
              <a:rPr lang="fi-FI" err="1"/>
              <a:t>äldre</a:t>
            </a:r>
            <a:r>
              <a:rPr lang="fi-FI"/>
              <a:t> </a:t>
            </a:r>
            <a:r>
              <a:rPr lang="fi-FI" err="1"/>
              <a:t>som</a:t>
            </a:r>
            <a:r>
              <a:rPr lang="fi-FI"/>
              <a:t> </a:t>
            </a:r>
            <a:r>
              <a:rPr lang="fi-FI" err="1"/>
              <a:t>bor</a:t>
            </a:r>
            <a:r>
              <a:rPr lang="fi-FI"/>
              <a:t> </a:t>
            </a:r>
            <a:r>
              <a:rPr lang="fi-FI" err="1"/>
              <a:t>hemma</a:t>
            </a:r>
            <a:r>
              <a:rPr lang="fi-FI"/>
              <a:t> (KATI) – THL (</a:t>
            </a:r>
            <a:r>
              <a:rPr lang="fi-FI" err="1"/>
              <a:t>på</a:t>
            </a:r>
            <a:r>
              <a:rPr lang="fi-FI"/>
              <a:t> </a:t>
            </a:r>
            <a:r>
              <a:rPr lang="fi-FI" err="1"/>
              <a:t>finska</a:t>
            </a:r>
            <a:r>
              <a:rPr lang="fi-FI"/>
              <a:t>)</a:t>
            </a:r>
          </a:p>
          <a:p>
            <a:r>
              <a:rPr lang="fi-FI" err="1"/>
              <a:t>Förändringsprogrammet</a:t>
            </a:r>
            <a:r>
              <a:rPr lang="fi-FI"/>
              <a:t> för </a:t>
            </a:r>
            <a:r>
              <a:rPr lang="fi-FI" err="1"/>
              <a:t>barn</a:t>
            </a:r>
            <a:r>
              <a:rPr lang="fi-FI"/>
              <a:t>- </a:t>
            </a:r>
            <a:r>
              <a:rPr lang="fi-FI" err="1"/>
              <a:t>och</a:t>
            </a:r>
            <a:r>
              <a:rPr lang="fi-FI"/>
              <a:t> </a:t>
            </a:r>
            <a:r>
              <a:rPr lang="fi-FI" err="1"/>
              <a:t>familjeservice</a:t>
            </a:r>
            <a:r>
              <a:rPr lang="fi-FI"/>
              <a:t> (LAPE) – THL (</a:t>
            </a:r>
            <a:r>
              <a:rPr lang="fi-FI" err="1"/>
              <a:t>på</a:t>
            </a:r>
            <a:r>
              <a:rPr lang="fi-FI"/>
              <a:t> </a:t>
            </a:r>
            <a:r>
              <a:rPr lang="fi-FI" err="1"/>
              <a:t>finska</a:t>
            </a:r>
            <a:r>
              <a:rPr lang="fi-FI"/>
              <a:t>)</a:t>
            </a:r>
          </a:p>
          <a:p>
            <a:r>
              <a:rPr lang="fi-FI" err="1"/>
              <a:t>Utvecklingsprogram</a:t>
            </a:r>
            <a:r>
              <a:rPr lang="fi-FI"/>
              <a:t> för </a:t>
            </a:r>
            <a:r>
              <a:rPr lang="fi-FI" err="1"/>
              <a:t>socialvården</a:t>
            </a:r>
            <a:r>
              <a:rPr lang="fi-FI"/>
              <a:t> – THL (</a:t>
            </a:r>
            <a:r>
              <a:rPr lang="fi-FI" err="1"/>
              <a:t>på</a:t>
            </a:r>
            <a:r>
              <a:rPr lang="fi-FI"/>
              <a:t> </a:t>
            </a:r>
            <a:r>
              <a:rPr lang="fi-FI" err="1"/>
              <a:t>finska</a:t>
            </a:r>
            <a:r>
              <a:rPr lang="fi-FI"/>
              <a:t>)</a:t>
            </a:r>
          </a:p>
          <a:p>
            <a:r>
              <a:rPr lang="sv-SE">
                <a:hlinkClick r:id="rId6"/>
              </a:rPr>
              <a:t>Programmet för verkställande av ledning, handledning och övervakning med social- och hälsovårdsuppgifter (Toivo) – THL</a:t>
            </a:r>
            <a:endParaRPr lang="sv-SE"/>
          </a:p>
          <a:p>
            <a:r>
              <a:rPr lang="sv-SE">
                <a:hlinkClick r:id="rId7"/>
              </a:rPr>
              <a:t>Programmet Framtidens social- och hälsocentral - (soteuudistus.fi)</a:t>
            </a:r>
            <a:endParaRPr lang="sv-SE"/>
          </a:p>
          <a:p>
            <a:r>
              <a:rPr lang="sv-SE">
                <a:hlinkClick r:id="rId8"/>
              </a:rPr>
              <a:t>Programmet för arbetsförmåga - Social- och hälsovårdsministeriet (stm.fi)</a:t>
            </a:r>
            <a:endParaRPr lang="sv-SE"/>
          </a:p>
          <a:p>
            <a:r>
              <a:rPr lang="fi-FI" err="1"/>
              <a:t>Åtgärdsplan</a:t>
            </a:r>
            <a:r>
              <a:rPr lang="fi-FI"/>
              <a:t> för </a:t>
            </a:r>
            <a:r>
              <a:rPr lang="fi-FI" err="1"/>
              <a:t>barndom</a:t>
            </a:r>
            <a:r>
              <a:rPr lang="fi-FI"/>
              <a:t> </a:t>
            </a:r>
            <a:r>
              <a:rPr lang="fi-FI" err="1"/>
              <a:t>fri</a:t>
            </a:r>
            <a:r>
              <a:rPr lang="fi-FI"/>
              <a:t> </a:t>
            </a:r>
            <a:r>
              <a:rPr lang="fi-FI" err="1"/>
              <a:t>från</a:t>
            </a:r>
            <a:r>
              <a:rPr lang="fi-FI"/>
              <a:t> </a:t>
            </a:r>
            <a:r>
              <a:rPr lang="fi-FI" err="1"/>
              <a:t>våld</a:t>
            </a:r>
            <a:r>
              <a:rPr lang="fi-FI"/>
              <a:t> – THL (</a:t>
            </a:r>
            <a:r>
              <a:rPr lang="fi-FI" err="1"/>
              <a:t>på</a:t>
            </a:r>
            <a:r>
              <a:rPr lang="fi-FI"/>
              <a:t> </a:t>
            </a:r>
            <a:r>
              <a:rPr lang="fi-FI" err="1"/>
              <a:t>finska</a:t>
            </a:r>
            <a:r>
              <a:rPr lang="fi-FI"/>
              <a:t>)</a:t>
            </a:r>
          </a:p>
          <a:p>
            <a:r>
              <a:rPr lang="sv-SE">
                <a:hlinkClick r:id="rId9"/>
              </a:rPr>
              <a:t>Projektet </a:t>
            </a:r>
            <a:r>
              <a:rPr lang="sv-SE" err="1">
                <a:hlinkClick r:id="rId9"/>
              </a:rPr>
              <a:t>Barnahus</a:t>
            </a:r>
            <a:r>
              <a:rPr lang="sv-SE">
                <a:hlinkClick r:id="rId9"/>
              </a:rPr>
              <a:t> – THL</a:t>
            </a:r>
            <a:endParaRPr lang="sv-SE"/>
          </a:p>
          <a:p>
            <a:r>
              <a:rPr lang="sv-SE">
                <a:hlinkClick r:id="rId10"/>
              </a:rPr>
              <a:t>TOP-projektet, Stöd från rätt plats (vasso.fi)</a:t>
            </a:r>
            <a:endParaRPr lang="sv-SE"/>
          </a:p>
          <a:p>
            <a:endParaRPr lang="fi-FI"/>
          </a:p>
          <a:p>
            <a:endParaRPr lang="sv-SE"/>
          </a:p>
          <a:p>
            <a:endParaRPr lang="sv-SE"/>
          </a:p>
        </p:txBody>
      </p:sp>
      <p:sp>
        <p:nvSpPr>
          <p:cNvPr id="4" name="Platshållare för innehåll 3"/>
          <p:cNvSpPr>
            <a:spLocks noGrp="1"/>
          </p:cNvSpPr>
          <p:nvPr>
            <p:ph sz="half" idx="10"/>
          </p:nvPr>
        </p:nvSpPr>
        <p:spPr>
          <a:xfrm>
            <a:off x="6772099" y="1778925"/>
            <a:ext cx="4385897" cy="4398038"/>
          </a:xfrm>
        </p:spPr>
        <p:txBody>
          <a:bodyPr>
            <a:normAutofit fontScale="47500" lnSpcReduction="20000"/>
          </a:bodyPr>
          <a:lstStyle/>
          <a:p>
            <a:r>
              <a:rPr lang="fi-FI">
                <a:hlinkClick r:id="rId11"/>
              </a:rPr>
              <a:t>Kansallinen lasten ja nuorten turvallisuuden edistämisen ohjelma – THL</a:t>
            </a:r>
            <a:endParaRPr lang="fi-FI"/>
          </a:p>
          <a:p>
            <a:r>
              <a:rPr lang="sv-SE" err="1">
                <a:hlinkClick r:id="rId12"/>
              </a:rPr>
              <a:t>Ehkäisevän</a:t>
            </a:r>
            <a:r>
              <a:rPr lang="sv-SE">
                <a:hlinkClick r:id="rId12"/>
              </a:rPr>
              <a:t> </a:t>
            </a:r>
            <a:r>
              <a:rPr lang="sv-SE" err="1">
                <a:hlinkClick r:id="rId12"/>
              </a:rPr>
              <a:t>päihdetyön</a:t>
            </a:r>
            <a:r>
              <a:rPr lang="sv-SE">
                <a:hlinkClick r:id="rId12"/>
              </a:rPr>
              <a:t> </a:t>
            </a:r>
            <a:r>
              <a:rPr lang="sv-SE" err="1">
                <a:hlinkClick r:id="rId12"/>
              </a:rPr>
              <a:t>toimintaohjelma</a:t>
            </a:r>
            <a:r>
              <a:rPr lang="sv-SE">
                <a:hlinkClick r:id="rId12"/>
              </a:rPr>
              <a:t> – THL</a:t>
            </a:r>
            <a:endParaRPr lang="sv-SE"/>
          </a:p>
          <a:p>
            <a:r>
              <a:rPr lang="fi-FI">
                <a:hlinkClick r:id="rId13"/>
              </a:rPr>
              <a:t>Hyvinvoinnin tekoäly ja robotiikka -ohjelma (</a:t>
            </a:r>
            <a:r>
              <a:rPr lang="fi-FI" err="1">
                <a:hlinkClick r:id="rId13"/>
              </a:rPr>
              <a:t>Hyteairo</a:t>
            </a:r>
            <a:r>
              <a:rPr lang="fi-FI">
                <a:hlinkClick r:id="rId13"/>
              </a:rPr>
              <a:t>) – THL</a:t>
            </a:r>
            <a:endParaRPr lang="fi-FI"/>
          </a:p>
          <a:p>
            <a:r>
              <a:rPr lang="sv-SE" err="1">
                <a:hlinkClick r:id="rId14"/>
              </a:rPr>
              <a:t>Itsemurhien</a:t>
            </a:r>
            <a:r>
              <a:rPr lang="sv-SE">
                <a:hlinkClick r:id="rId14"/>
              </a:rPr>
              <a:t> </a:t>
            </a:r>
            <a:r>
              <a:rPr lang="sv-SE" err="1">
                <a:hlinkClick r:id="rId14"/>
              </a:rPr>
              <a:t>ehkäisyohjelma</a:t>
            </a:r>
            <a:r>
              <a:rPr lang="sv-SE">
                <a:hlinkClick r:id="rId14"/>
              </a:rPr>
              <a:t> – THL</a:t>
            </a:r>
            <a:endParaRPr lang="sv-SE"/>
          </a:p>
          <a:p>
            <a:r>
              <a:rPr lang="sv-SE" err="1">
                <a:hlinkClick r:id="rId15"/>
              </a:rPr>
              <a:t>Kansallinen</a:t>
            </a:r>
            <a:r>
              <a:rPr lang="sv-SE">
                <a:hlinkClick r:id="rId15"/>
              </a:rPr>
              <a:t> </a:t>
            </a:r>
            <a:r>
              <a:rPr lang="sv-SE" err="1">
                <a:hlinkClick r:id="rId15"/>
              </a:rPr>
              <a:t>mielenterveysstrategia</a:t>
            </a:r>
            <a:r>
              <a:rPr lang="sv-SE">
                <a:hlinkClick r:id="rId15"/>
              </a:rPr>
              <a:t> – THL</a:t>
            </a:r>
            <a:endParaRPr lang="sv-SE"/>
          </a:p>
          <a:p>
            <a:r>
              <a:rPr lang="fi-FI">
                <a:hlinkClick r:id="rId16"/>
              </a:rPr>
              <a:t>Kotona asumisen teknologiat ikäihmisille -ohjelma (KATI) – THL</a:t>
            </a:r>
            <a:endParaRPr lang="fi-FI"/>
          </a:p>
          <a:p>
            <a:r>
              <a:rPr lang="fi-FI">
                <a:hlinkClick r:id="rId17"/>
              </a:rPr>
              <a:t>Lapsi- ja perhepalveluiden muutosohjelma (LAPE) – THL</a:t>
            </a:r>
            <a:endParaRPr lang="fi-FI"/>
          </a:p>
          <a:p>
            <a:r>
              <a:rPr lang="sv-SE" err="1">
                <a:hlinkClick r:id="rId18"/>
              </a:rPr>
              <a:t>Sosiaalihuollon</a:t>
            </a:r>
            <a:r>
              <a:rPr lang="sv-SE">
                <a:hlinkClick r:id="rId18"/>
              </a:rPr>
              <a:t> </a:t>
            </a:r>
            <a:r>
              <a:rPr lang="sv-SE" err="1">
                <a:hlinkClick r:id="rId18"/>
              </a:rPr>
              <a:t>kehittämisohjelma</a:t>
            </a:r>
            <a:r>
              <a:rPr lang="sv-SE">
                <a:hlinkClick r:id="rId18"/>
              </a:rPr>
              <a:t> – THL</a:t>
            </a:r>
            <a:endParaRPr lang="sv-SE"/>
          </a:p>
          <a:p>
            <a:r>
              <a:rPr lang="fi-FI" err="1">
                <a:hlinkClick r:id="rId19"/>
              </a:rPr>
              <a:t>Sote</a:t>
            </a:r>
            <a:r>
              <a:rPr lang="fi-FI">
                <a:hlinkClick r:id="rId19"/>
              </a:rPr>
              <a:t>-tiedolla johtamisen, ohjauksen ja valvonnan toimeenpano-ohjelma (Toivo) – THL</a:t>
            </a:r>
            <a:endParaRPr lang="fi-FI"/>
          </a:p>
          <a:p>
            <a:r>
              <a:rPr lang="fi-FI">
                <a:hlinkClick r:id="rId20"/>
              </a:rPr>
              <a:t>Tulevaisuuden </a:t>
            </a:r>
            <a:r>
              <a:rPr lang="fi-FI" err="1">
                <a:hlinkClick r:id="rId20"/>
              </a:rPr>
              <a:t>sosiaali</a:t>
            </a:r>
            <a:r>
              <a:rPr lang="fi-FI">
                <a:hlinkClick r:id="rId20"/>
              </a:rPr>
              <a:t>- ja terveyskeskus -ohjelma - (soteuudistus.fi)</a:t>
            </a:r>
            <a:endParaRPr lang="fi-FI"/>
          </a:p>
          <a:p>
            <a:r>
              <a:rPr lang="fi-FI">
                <a:hlinkClick r:id="rId21"/>
              </a:rPr>
              <a:t>Työkykyohjelma - </a:t>
            </a:r>
            <a:r>
              <a:rPr lang="fi-FI" err="1">
                <a:hlinkClick r:id="rId21"/>
              </a:rPr>
              <a:t>Sosiaali</a:t>
            </a:r>
            <a:r>
              <a:rPr lang="fi-FI">
                <a:hlinkClick r:id="rId21"/>
              </a:rPr>
              <a:t>- ja terveysministeriö (stm.fi)</a:t>
            </a:r>
            <a:endParaRPr lang="fi-FI"/>
          </a:p>
          <a:p>
            <a:r>
              <a:rPr lang="sv-SE" err="1">
                <a:hlinkClick r:id="rId22"/>
              </a:rPr>
              <a:t>Väkivallaton</a:t>
            </a:r>
            <a:r>
              <a:rPr lang="sv-SE">
                <a:hlinkClick r:id="rId22"/>
              </a:rPr>
              <a:t> </a:t>
            </a:r>
            <a:r>
              <a:rPr lang="sv-SE" err="1">
                <a:hlinkClick r:id="rId22"/>
              </a:rPr>
              <a:t>lapsuus</a:t>
            </a:r>
            <a:r>
              <a:rPr lang="sv-SE">
                <a:hlinkClick r:id="rId22"/>
              </a:rPr>
              <a:t> -</a:t>
            </a:r>
            <a:r>
              <a:rPr lang="sv-SE" err="1">
                <a:hlinkClick r:id="rId22"/>
              </a:rPr>
              <a:t>toimenpidesuunnitelma</a:t>
            </a:r>
            <a:r>
              <a:rPr lang="sv-SE">
                <a:hlinkClick r:id="rId22"/>
              </a:rPr>
              <a:t> – THL</a:t>
            </a:r>
            <a:endParaRPr lang="sv-SE"/>
          </a:p>
          <a:p>
            <a:r>
              <a:rPr lang="sv-SE" err="1">
                <a:hlinkClick r:id="rId23"/>
              </a:rPr>
              <a:t>Barnahus-hanke</a:t>
            </a:r>
            <a:r>
              <a:rPr lang="sv-SE">
                <a:hlinkClick r:id="rId23"/>
              </a:rPr>
              <a:t> – THL</a:t>
            </a:r>
            <a:endParaRPr lang="sv-SE"/>
          </a:p>
          <a:p>
            <a:r>
              <a:rPr lang="sv-SE">
                <a:hlinkClick r:id="rId24"/>
              </a:rPr>
              <a:t>TOP-</a:t>
            </a:r>
            <a:r>
              <a:rPr lang="sv-SE" err="1">
                <a:hlinkClick r:id="rId24"/>
              </a:rPr>
              <a:t>hanke</a:t>
            </a:r>
            <a:r>
              <a:rPr lang="sv-SE">
                <a:hlinkClick r:id="rId24"/>
              </a:rPr>
              <a:t>, </a:t>
            </a:r>
            <a:r>
              <a:rPr lang="sv-SE" err="1">
                <a:hlinkClick r:id="rId24"/>
              </a:rPr>
              <a:t>Tuki</a:t>
            </a:r>
            <a:r>
              <a:rPr lang="sv-SE">
                <a:hlinkClick r:id="rId24"/>
              </a:rPr>
              <a:t> </a:t>
            </a:r>
            <a:r>
              <a:rPr lang="sv-SE" err="1">
                <a:hlinkClick r:id="rId24"/>
              </a:rPr>
              <a:t>oikeasta</a:t>
            </a:r>
            <a:r>
              <a:rPr lang="sv-SE">
                <a:hlinkClick r:id="rId24"/>
              </a:rPr>
              <a:t> </a:t>
            </a:r>
            <a:r>
              <a:rPr lang="sv-SE" err="1">
                <a:hlinkClick r:id="rId24"/>
              </a:rPr>
              <a:t>paikasta</a:t>
            </a:r>
            <a:r>
              <a:rPr lang="sv-SE">
                <a:hlinkClick r:id="rId24"/>
              </a:rPr>
              <a:t> (vasso.fi)</a:t>
            </a:r>
            <a:endParaRPr lang="fi-FI"/>
          </a:p>
        </p:txBody>
      </p:sp>
      <p:sp>
        <p:nvSpPr>
          <p:cNvPr id="5" name="Platshållare för text 4"/>
          <p:cNvSpPr>
            <a:spLocks noGrp="1"/>
          </p:cNvSpPr>
          <p:nvPr>
            <p:ph type="body" idx="11"/>
          </p:nvPr>
        </p:nvSpPr>
        <p:spPr>
          <a:xfrm>
            <a:off x="6772101" y="762946"/>
            <a:ext cx="4385896" cy="957789"/>
          </a:xfrm>
        </p:spPr>
        <p:txBody>
          <a:bodyPr>
            <a:normAutofit/>
          </a:bodyPr>
          <a:lstStyle/>
          <a:p>
            <a:r>
              <a:rPr lang="fi-FI" sz="2000"/>
              <a:t>Kansalliset ohjelmat ja hankkeet</a:t>
            </a:r>
            <a:endParaRPr lang="sv-SE" sz="2000"/>
          </a:p>
        </p:txBody>
      </p:sp>
    </p:spTree>
    <p:extLst>
      <p:ext uri="{BB962C8B-B14F-4D97-AF65-F5344CB8AC3E}">
        <p14:creationId xmlns:p14="http://schemas.microsoft.com/office/powerpoint/2010/main" val="112614362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tshållare för innehåll 6"/>
          <p:cNvSpPr>
            <a:spLocks noGrp="1"/>
          </p:cNvSpPr>
          <p:nvPr>
            <p:ph sz="half" idx="1"/>
          </p:nvPr>
        </p:nvSpPr>
        <p:spPr/>
        <p:txBody>
          <a:bodyPr/>
          <a:lstStyle/>
          <a:p>
            <a:r>
              <a:rPr lang="sv-SE">
                <a:hlinkClick r:id="rId2"/>
              </a:rPr>
              <a:t>Barnstrategi - Social- och hälsovårdsministeriet (stm.fi)</a:t>
            </a:r>
            <a:endParaRPr lang="sv-SE"/>
          </a:p>
          <a:p>
            <a:r>
              <a:rPr lang="fi-FI" err="1">
                <a:hlinkClick r:id="rId3"/>
              </a:rPr>
              <a:t>Barnvänlig</a:t>
            </a:r>
            <a:r>
              <a:rPr lang="fi-FI">
                <a:hlinkClick r:id="rId3"/>
              </a:rPr>
              <a:t> </a:t>
            </a:r>
            <a:r>
              <a:rPr lang="fi-FI" err="1">
                <a:hlinkClick r:id="rId3"/>
              </a:rPr>
              <a:t>kommun</a:t>
            </a:r>
            <a:r>
              <a:rPr lang="fi-FI">
                <a:hlinkClick r:id="rId3"/>
              </a:rPr>
              <a:t> (unicef.fi)</a:t>
            </a:r>
            <a:endParaRPr lang="fi-FI"/>
          </a:p>
          <a:p>
            <a:endParaRPr lang="sv-SE"/>
          </a:p>
        </p:txBody>
      </p:sp>
      <p:sp>
        <p:nvSpPr>
          <p:cNvPr id="8" name="Platshållare för innehåll 7"/>
          <p:cNvSpPr>
            <a:spLocks noGrp="1"/>
          </p:cNvSpPr>
          <p:nvPr>
            <p:ph sz="half" idx="10"/>
          </p:nvPr>
        </p:nvSpPr>
        <p:spPr/>
        <p:txBody>
          <a:bodyPr vert="horz" lIns="91440" tIns="45720" rIns="91440" bIns="45720" rtlCol="0" anchor="t">
            <a:normAutofit/>
          </a:bodyPr>
          <a:lstStyle/>
          <a:p>
            <a:r>
              <a:rPr lang="fi-FI">
                <a:hlinkClick r:id="rId4"/>
              </a:rPr>
              <a:t>Lapsistrategia - Sosiaali- ja terveysministeriö (stm.fi)</a:t>
            </a:r>
            <a:endParaRPr lang="sv-SE">
              <a:solidFill>
                <a:srgbClr val="FF0000"/>
              </a:solidFill>
              <a:cs typeface="Arial"/>
            </a:endParaRPr>
          </a:p>
          <a:p>
            <a:r>
              <a:rPr lang="fi-FI">
                <a:hlinkClick r:id="rId5"/>
              </a:rPr>
              <a:t>Lapsiystävällinen kunta (unicef.fi)</a:t>
            </a:r>
            <a:endParaRPr lang="sv-SE">
              <a:cs typeface="Arial"/>
            </a:endParaRPr>
          </a:p>
        </p:txBody>
      </p:sp>
    </p:spTree>
    <p:extLst>
      <p:ext uri="{BB962C8B-B14F-4D97-AF65-F5344CB8AC3E}">
        <p14:creationId xmlns:p14="http://schemas.microsoft.com/office/powerpoint/2010/main" val="40213650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6361" y="724891"/>
            <a:ext cx="4491680" cy="1563565"/>
          </a:xfrm>
        </p:spPr>
        <p:txBody>
          <a:bodyPr/>
          <a:lstStyle/>
          <a:p>
            <a:r>
              <a:rPr lang="fi-FI"/>
              <a:t>De </a:t>
            </a:r>
            <a:r>
              <a:rPr lang="fi-FI" err="1"/>
              <a:t>äldre</a:t>
            </a:r>
            <a:r>
              <a:rPr lang="fi-FI"/>
              <a:t> – </a:t>
            </a:r>
            <a:r>
              <a:rPr lang="fi-FI" err="1"/>
              <a:t>nationella</a:t>
            </a:r>
            <a:r>
              <a:rPr lang="fi-FI"/>
              <a:t> </a:t>
            </a:r>
            <a:r>
              <a:rPr lang="fi-FI" err="1"/>
              <a:t>riktlinjer</a:t>
            </a:r>
            <a:endParaRPr lang="fi-FI"/>
          </a:p>
        </p:txBody>
      </p:sp>
      <p:sp>
        <p:nvSpPr>
          <p:cNvPr id="3" name="Content Placeholder 2"/>
          <p:cNvSpPr>
            <a:spLocks noGrp="1"/>
          </p:cNvSpPr>
          <p:nvPr>
            <p:ph sz="half" idx="1"/>
          </p:nvPr>
        </p:nvSpPr>
        <p:spPr>
          <a:xfrm>
            <a:off x="1426361" y="2326511"/>
            <a:ext cx="4918709" cy="3850452"/>
          </a:xfrm>
        </p:spPr>
        <p:txBody>
          <a:bodyPr>
            <a:normAutofit fontScale="92500" lnSpcReduction="10000"/>
          </a:bodyPr>
          <a:lstStyle/>
          <a:p>
            <a:pPr marL="0" indent="0">
              <a:buNone/>
            </a:pPr>
            <a:r>
              <a:rPr lang="fi-FI" err="1"/>
              <a:t>Målsättning</a:t>
            </a:r>
            <a:endParaRPr lang="fi-FI"/>
          </a:p>
          <a:p>
            <a:pPr lvl="1"/>
            <a:r>
              <a:rPr lang="fi-FI" err="1"/>
              <a:t>Gott</a:t>
            </a:r>
            <a:r>
              <a:rPr lang="fi-FI"/>
              <a:t> </a:t>
            </a:r>
            <a:r>
              <a:rPr lang="fi-FI" err="1"/>
              <a:t>åldrande</a:t>
            </a:r>
            <a:endParaRPr lang="fi-FI"/>
          </a:p>
          <a:p>
            <a:pPr lvl="1"/>
            <a:r>
              <a:rPr lang="fi-FI" err="1"/>
              <a:t>Åldersvänligt</a:t>
            </a:r>
            <a:r>
              <a:rPr lang="fi-FI"/>
              <a:t> </a:t>
            </a:r>
            <a:r>
              <a:rPr lang="fi-FI" err="1"/>
              <a:t>samhälle</a:t>
            </a:r>
            <a:endParaRPr lang="fi-FI"/>
          </a:p>
          <a:p>
            <a:endParaRPr lang="fi-FI"/>
          </a:p>
          <a:p>
            <a:pPr marL="0" indent="0">
              <a:buNone/>
            </a:pPr>
            <a:r>
              <a:rPr lang="fi-FI" err="1"/>
              <a:t>Åtgärder</a:t>
            </a:r>
            <a:endParaRPr lang="fi-FI"/>
          </a:p>
          <a:p>
            <a:pPr lvl="1"/>
            <a:r>
              <a:rPr lang="fi-FI" err="1"/>
              <a:t>Beredning</a:t>
            </a:r>
            <a:r>
              <a:rPr lang="fi-FI"/>
              <a:t> </a:t>
            </a:r>
            <a:r>
              <a:rPr lang="fi-FI" err="1"/>
              <a:t>inför</a:t>
            </a:r>
            <a:r>
              <a:rPr lang="fi-FI"/>
              <a:t> </a:t>
            </a:r>
            <a:r>
              <a:rPr lang="fi-FI" err="1"/>
              <a:t>åldrandet</a:t>
            </a:r>
            <a:endParaRPr lang="fi-FI"/>
          </a:p>
          <a:p>
            <a:pPr lvl="2"/>
            <a:r>
              <a:rPr lang="fi-FI" sz="1700" err="1"/>
              <a:t>Befolkningens</a:t>
            </a:r>
            <a:r>
              <a:rPr lang="fi-FI" sz="1700"/>
              <a:t> </a:t>
            </a:r>
            <a:r>
              <a:rPr lang="fi-FI" sz="1700" err="1"/>
              <a:t>behov</a:t>
            </a:r>
            <a:r>
              <a:rPr lang="fi-FI" sz="1700"/>
              <a:t>, </a:t>
            </a:r>
            <a:r>
              <a:rPr lang="fi-FI" sz="1700" err="1"/>
              <a:t>servicestruktur</a:t>
            </a:r>
            <a:r>
              <a:rPr lang="fi-FI" sz="1700"/>
              <a:t> </a:t>
            </a:r>
            <a:r>
              <a:rPr lang="fi-FI" sz="1700" err="1"/>
              <a:t>och</a:t>
            </a:r>
            <a:r>
              <a:rPr lang="fi-FI" sz="1700"/>
              <a:t> -</a:t>
            </a:r>
            <a:r>
              <a:rPr lang="fi-FI" sz="1700" err="1"/>
              <a:t>nätverk</a:t>
            </a:r>
            <a:endParaRPr lang="fi-FI" sz="1700"/>
          </a:p>
          <a:p>
            <a:pPr lvl="2"/>
            <a:r>
              <a:rPr lang="fi-FI" sz="1700"/>
              <a:t>Produktion av </a:t>
            </a:r>
            <a:r>
              <a:rPr lang="fi-FI" sz="1700" err="1"/>
              <a:t>service</a:t>
            </a:r>
            <a:r>
              <a:rPr lang="fi-FI" sz="1700"/>
              <a:t> </a:t>
            </a:r>
            <a:r>
              <a:rPr lang="fi-FI" sz="1700" err="1"/>
              <a:t>och</a:t>
            </a:r>
            <a:r>
              <a:rPr lang="fi-FI" sz="1700"/>
              <a:t> </a:t>
            </a:r>
            <a:r>
              <a:rPr lang="fi-FI" sz="1700" err="1"/>
              <a:t>kvalitetsnivå</a:t>
            </a:r>
            <a:endParaRPr lang="fi-FI" sz="1700"/>
          </a:p>
          <a:p>
            <a:pPr lvl="1"/>
            <a:r>
              <a:rPr lang="fi-FI" err="1"/>
              <a:t>Utveckling</a:t>
            </a:r>
            <a:r>
              <a:rPr lang="fi-FI"/>
              <a:t> av de </a:t>
            </a:r>
            <a:r>
              <a:rPr lang="fi-FI" err="1"/>
              <a:t>äldres</a:t>
            </a:r>
            <a:r>
              <a:rPr lang="fi-FI"/>
              <a:t> </a:t>
            </a:r>
            <a:r>
              <a:rPr lang="fi-FI" err="1"/>
              <a:t>service</a:t>
            </a:r>
            <a:endParaRPr lang="fi-FI"/>
          </a:p>
          <a:p>
            <a:pPr lvl="2"/>
            <a:r>
              <a:rPr lang="fi-FI" sz="1700" err="1"/>
              <a:t>Harmonisering</a:t>
            </a:r>
            <a:r>
              <a:rPr lang="fi-FI" sz="1700"/>
              <a:t> av </a:t>
            </a:r>
            <a:r>
              <a:rPr lang="fi-FI" sz="1700" err="1"/>
              <a:t>service</a:t>
            </a:r>
            <a:r>
              <a:rPr lang="fi-FI" sz="1700"/>
              <a:t>, </a:t>
            </a:r>
            <a:r>
              <a:rPr lang="fi-FI" sz="1700" err="1"/>
              <a:t>jämlikhet</a:t>
            </a:r>
            <a:endParaRPr lang="fi-FI" sz="1700"/>
          </a:p>
          <a:p>
            <a:pPr lvl="2"/>
            <a:r>
              <a:rPr lang="fi-FI" sz="1700" err="1"/>
              <a:t>Digitala</a:t>
            </a:r>
            <a:r>
              <a:rPr lang="fi-FI" sz="1700"/>
              <a:t> </a:t>
            </a:r>
            <a:r>
              <a:rPr lang="fi-FI" sz="1700" err="1"/>
              <a:t>redskap</a:t>
            </a:r>
            <a:endParaRPr lang="fi-FI" sz="1700"/>
          </a:p>
        </p:txBody>
      </p:sp>
      <p:sp>
        <p:nvSpPr>
          <p:cNvPr id="4" name="Content Placeholder 3"/>
          <p:cNvSpPr>
            <a:spLocks noGrp="1"/>
          </p:cNvSpPr>
          <p:nvPr>
            <p:ph sz="half" idx="10"/>
          </p:nvPr>
        </p:nvSpPr>
        <p:spPr>
          <a:xfrm>
            <a:off x="6772099" y="2326511"/>
            <a:ext cx="5044080" cy="3850452"/>
          </a:xfrm>
        </p:spPr>
        <p:txBody>
          <a:bodyPr>
            <a:normAutofit fontScale="85000" lnSpcReduction="10000"/>
          </a:bodyPr>
          <a:lstStyle/>
          <a:p>
            <a:pPr marL="0" indent="0">
              <a:buNone/>
            </a:pPr>
            <a:r>
              <a:rPr lang="fi-FI"/>
              <a:t>Tavoitteet</a:t>
            </a:r>
          </a:p>
          <a:p>
            <a:r>
              <a:rPr lang="fi-FI"/>
              <a:t>Hyvä ikääntyminen</a:t>
            </a:r>
          </a:p>
          <a:p>
            <a:r>
              <a:rPr lang="fi-FI"/>
              <a:t>Ikäystävällinen yhteiskunta</a:t>
            </a:r>
          </a:p>
          <a:p>
            <a:endParaRPr lang="fi-FI"/>
          </a:p>
          <a:p>
            <a:pPr marL="0" indent="0">
              <a:buNone/>
            </a:pPr>
            <a:r>
              <a:rPr lang="fi-FI"/>
              <a:t>Toimenpiteet</a:t>
            </a:r>
          </a:p>
          <a:p>
            <a:r>
              <a:rPr lang="fi-FI"/>
              <a:t>Varautuminen ikääntymiseen</a:t>
            </a:r>
          </a:p>
          <a:p>
            <a:pPr lvl="1"/>
            <a:r>
              <a:rPr lang="fi-FI" sz="1900"/>
              <a:t>Väestön tarpeet, palvelurakenne ja -verkosto</a:t>
            </a:r>
          </a:p>
          <a:p>
            <a:pPr lvl="1"/>
            <a:r>
              <a:rPr lang="fi-FI" sz="1900"/>
              <a:t>Palvelun tuottaminen ja laatutaso</a:t>
            </a:r>
          </a:p>
          <a:p>
            <a:r>
              <a:rPr lang="fi-FI"/>
              <a:t>Iäkkäiden palvelujen kehittäminen</a:t>
            </a:r>
          </a:p>
          <a:p>
            <a:pPr lvl="1"/>
            <a:r>
              <a:rPr lang="fi-FI" sz="1900"/>
              <a:t>Palvelujen harmonisointi ja yhdenvertaisuus</a:t>
            </a:r>
          </a:p>
          <a:p>
            <a:pPr lvl="1"/>
            <a:r>
              <a:rPr lang="fi-FI" sz="1900"/>
              <a:t>Digityövälineet</a:t>
            </a:r>
          </a:p>
        </p:txBody>
      </p:sp>
      <p:sp>
        <p:nvSpPr>
          <p:cNvPr id="5" name="Text Placeholder 4"/>
          <p:cNvSpPr>
            <a:spLocks noGrp="1"/>
          </p:cNvSpPr>
          <p:nvPr>
            <p:ph type="body" idx="11"/>
          </p:nvPr>
        </p:nvSpPr>
        <p:spPr>
          <a:xfrm>
            <a:off x="6772100" y="762946"/>
            <a:ext cx="4918709" cy="1563564"/>
          </a:xfrm>
        </p:spPr>
        <p:txBody>
          <a:bodyPr/>
          <a:lstStyle/>
          <a:p>
            <a:r>
              <a:rPr lang="fi-FI"/>
              <a:t>Ikäihmiset – kansallisia suuntaviivoja</a:t>
            </a:r>
          </a:p>
        </p:txBody>
      </p:sp>
    </p:spTree>
    <p:extLst>
      <p:ext uri="{BB962C8B-B14F-4D97-AF65-F5344CB8AC3E}">
        <p14:creationId xmlns:p14="http://schemas.microsoft.com/office/powerpoint/2010/main" val="347814086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fi-FI" sz="3600" err="1"/>
              <a:t>Lagstiftning</a:t>
            </a:r>
            <a:endParaRPr lang="sv-SE" sz="3600" err="1"/>
          </a:p>
        </p:txBody>
      </p:sp>
      <p:sp>
        <p:nvSpPr>
          <p:cNvPr id="3" name="Platshållare för text 2"/>
          <p:cNvSpPr>
            <a:spLocks noGrp="1"/>
          </p:cNvSpPr>
          <p:nvPr>
            <p:ph type="body" idx="1"/>
          </p:nvPr>
        </p:nvSpPr>
        <p:spPr/>
        <p:txBody>
          <a:bodyPr vert="horz" lIns="91440" tIns="45720" rIns="91440" bIns="45720" rtlCol="0" anchor="t">
            <a:noAutofit/>
          </a:bodyPr>
          <a:lstStyle/>
          <a:p>
            <a:r>
              <a:rPr lang="sv-SE" sz="3600" err="1">
                <a:cs typeface="Arial"/>
              </a:rPr>
              <a:t>Lainsäädäntö</a:t>
            </a:r>
            <a:endParaRPr lang="sv-SE" sz="3600" err="1"/>
          </a:p>
        </p:txBody>
      </p:sp>
    </p:spTree>
    <p:extLst>
      <p:ext uri="{BB962C8B-B14F-4D97-AF65-F5344CB8AC3E}">
        <p14:creationId xmlns:p14="http://schemas.microsoft.com/office/powerpoint/2010/main" val="401141845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749482" y="321332"/>
            <a:ext cx="4491680" cy="774909"/>
          </a:xfrm>
        </p:spPr>
        <p:txBody>
          <a:bodyPr>
            <a:normAutofit fontScale="90000"/>
          </a:bodyPr>
          <a:lstStyle/>
          <a:p>
            <a:r>
              <a:rPr lang="fi-FI" err="1"/>
              <a:t>Lagstiftning</a:t>
            </a:r>
            <a:r>
              <a:rPr lang="fi-FI"/>
              <a:t>, </a:t>
            </a:r>
            <a:r>
              <a:rPr lang="fi-FI" err="1"/>
              <a:t>barn</a:t>
            </a:r>
            <a:r>
              <a:rPr lang="fi-FI"/>
              <a:t> </a:t>
            </a:r>
            <a:r>
              <a:rPr lang="fi-FI" err="1"/>
              <a:t>och</a:t>
            </a:r>
            <a:r>
              <a:rPr lang="fi-FI"/>
              <a:t> </a:t>
            </a:r>
            <a:r>
              <a:rPr lang="fi-FI" err="1"/>
              <a:t>unga</a:t>
            </a:r>
            <a:endParaRPr lang="sv-SE"/>
          </a:p>
        </p:txBody>
      </p:sp>
      <p:sp>
        <p:nvSpPr>
          <p:cNvPr id="3" name="Platshållare för innehåll 2"/>
          <p:cNvSpPr>
            <a:spLocks noGrp="1"/>
          </p:cNvSpPr>
          <p:nvPr>
            <p:ph sz="half" idx="1"/>
          </p:nvPr>
        </p:nvSpPr>
        <p:spPr>
          <a:xfrm>
            <a:off x="1641243" y="1374408"/>
            <a:ext cx="4708157" cy="5226194"/>
          </a:xfrm>
        </p:spPr>
        <p:txBody>
          <a:bodyPr vert="horz" lIns="91440" tIns="45720" rIns="91440" bIns="45720" rtlCol="0" anchor="t">
            <a:normAutofit fontScale="40000" lnSpcReduction="20000"/>
          </a:bodyPr>
          <a:lstStyle/>
          <a:p>
            <a:pPr marL="0" indent="0">
              <a:buNone/>
            </a:pPr>
            <a:r>
              <a:rPr lang="sv-SE" sz="2500" b="1" u="sng" dirty="0">
                <a:hlinkClick r:id="rId2"/>
              </a:rPr>
              <a:t>Socialvårdslagen 1301/2014 </a:t>
            </a:r>
            <a:endParaRPr lang="sv-SE" sz="2500" b="1" dirty="0">
              <a:cs typeface="Arial"/>
            </a:endParaRPr>
          </a:p>
          <a:p>
            <a:pPr lvl="1"/>
            <a:r>
              <a:rPr lang="sv-SE" sz="2500" dirty="0"/>
              <a:t>barnets intresse beaktas i alla socialvårdsåtgärder som gäller barn</a:t>
            </a:r>
            <a:endParaRPr lang="sv-SE" sz="2500" dirty="0">
              <a:cs typeface="Arial"/>
            </a:endParaRPr>
          </a:p>
          <a:p>
            <a:pPr lvl="1"/>
            <a:r>
              <a:rPr lang="sv-SE" sz="2500" dirty="0"/>
              <a:t>myndigheterna ska samarbeta, ge akt på och främja barns och unga personers välfärd </a:t>
            </a:r>
            <a:endParaRPr lang="sv-SE" sz="2500" dirty="0">
              <a:cs typeface="Arial"/>
            </a:endParaRPr>
          </a:p>
          <a:p>
            <a:pPr lvl="1"/>
            <a:r>
              <a:rPr lang="sv-SE" sz="2500" dirty="0"/>
              <a:t>Tillräckliga social- och hälsovårdstjänster ska erbjudas barn och unga som söker asyl eller som saknar uppehållstillstånd.</a:t>
            </a:r>
            <a:endParaRPr lang="sv-SE" sz="2500" dirty="0">
              <a:cs typeface="Arial"/>
            </a:endParaRPr>
          </a:p>
          <a:p>
            <a:pPr lvl="1"/>
            <a:r>
              <a:rPr lang="fi-FI" sz="2500" dirty="0" err="1"/>
              <a:t>Elevhälsans</a:t>
            </a:r>
            <a:r>
              <a:rPr lang="fi-FI" sz="2500" dirty="0"/>
              <a:t> </a:t>
            </a:r>
            <a:r>
              <a:rPr lang="fi-FI" sz="2500" dirty="0" err="1"/>
              <a:t>kuratorstjänser</a:t>
            </a:r>
            <a:r>
              <a:rPr lang="fi-FI" sz="2500" dirty="0"/>
              <a:t> </a:t>
            </a:r>
            <a:r>
              <a:rPr lang="fi-FI" sz="2500" dirty="0" err="1"/>
              <a:t>ingår</a:t>
            </a:r>
            <a:r>
              <a:rPr lang="fi-FI" sz="2500" dirty="0"/>
              <a:t> i </a:t>
            </a:r>
            <a:r>
              <a:rPr lang="fi-FI" sz="2500" dirty="0" err="1"/>
              <a:t>socialvårdslagen</a:t>
            </a:r>
            <a:r>
              <a:rPr lang="fi-FI" sz="2500" dirty="0"/>
              <a:t> </a:t>
            </a:r>
            <a:r>
              <a:rPr lang="fi-FI" sz="2500" dirty="0" err="1"/>
              <a:t>från</a:t>
            </a:r>
            <a:r>
              <a:rPr lang="fi-FI" sz="2500" dirty="0"/>
              <a:t> 1.1.2023</a:t>
            </a:r>
          </a:p>
          <a:p>
            <a:pPr lvl="1"/>
            <a:r>
              <a:rPr lang="sv-SE" sz="2500" dirty="0">
                <a:solidFill>
                  <a:srgbClr val="213A8F"/>
                </a:solidFill>
                <a:cs typeface="Arial"/>
              </a:rPr>
              <a:t>Alla som vistas i en kommun har rätt att i brådskande fall få socialservice som baserar sig på hans eller hennes individuella behov, så att hans eller hennes rätt till nödvändig omsorg och försörjning inte äventyras</a:t>
            </a:r>
          </a:p>
          <a:p>
            <a:pPr marL="0" indent="0">
              <a:buNone/>
            </a:pPr>
            <a:r>
              <a:rPr lang="sv-SE" sz="2500" b="1" dirty="0">
                <a:hlinkClick r:id="rId3"/>
              </a:rPr>
              <a:t>Hälso- och sjukvårdslagen 1326/2010</a:t>
            </a:r>
            <a:endParaRPr lang="sv-SE" sz="2500" b="1" dirty="0">
              <a:cs typeface="Arial"/>
            </a:endParaRPr>
          </a:p>
          <a:p>
            <a:pPr lvl="1"/>
            <a:r>
              <a:rPr lang="sv-SE" sz="2500" dirty="0"/>
              <a:t>barn och unga har rätt till barnrådgivningstjänster, skolhälsovård, studerandehälsovård och munhälsovård</a:t>
            </a:r>
            <a:endParaRPr lang="sv-SE" sz="2500" dirty="0">
              <a:cs typeface="Arial"/>
            </a:endParaRPr>
          </a:p>
          <a:p>
            <a:pPr lvl="1"/>
            <a:r>
              <a:rPr lang="fi-FI" sz="2500" dirty="0" err="1"/>
              <a:t>rätt</a:t>
            </a:r>
            <a:r>
              <a:rPr lang="fi-FI" sz="2500" dirty="0"/>
              <a:t> </a:t>
            </a:r>
            <a:r>
              <a:rPr lang="fi-FI" sz="2500" dirty="0" err="1"/>
              <a:t>till</a:t>
            </a:r>
            <a:r>
              <a:rPr lang="fi-FI" sz="2500" dirty="0"/>
              <a:t> </a:t>
            </a:r>
            <a:r>
              <a:rPr lang="fi-FI" sz="2500" dirty="0" err="1"/>
              <a:t>sjukvårdstjänster</a:t>
            </a:r>
            <a:r>
              <a:rPr lang="fi-FI" sz="2500" dirty="0"/>
              <a:t> </a:t>
            </a:r>
            <a:r>
              <a:rPr lang="fi-FI" sz="2500" dirty="0" err="1"/>
              <a:t>inom</a:t>
            </a:r>
            <a:r>
              <a:rPr lang="fi-FI" sz="2500" dirty="0"/>
              <a:t> </a:t>
            </a:r>
            <a:r>
              <a:rPr lang="fi-FI" sz="2500" dirty="0" err="1"/>
              <a:t>primärvård</a:t>
            </a:r>
            <a:r>
              <a:rPr lang="fi-FI" sz="2500" dirty="0"/>
              <a:t> </a:t>
            </a:r>
            <a:r>
              <a:rPr lang="fi-FI" sz="2500" dirty="0" err="1"/>
              <a:t>och</a:t>
            </a:r>
            <a:r>
              <a:rPr lang="fi-FI" sz="2500" dirty="0"/>
              <a:t> </a:t>
            </a:r>
            <a:r>
              <a:rPr lang="fi-FI" sz="2500" dirty="0" err="1"/>
              <a:t>specialiserad</a:t>
            </a:r>
            <a:r>
              <a:rPr lang="fi-FI" sz="2500" dirty="0"/>
              <a:t> </a:t>
            </a:r>
            <a:r>
              <a:rPr lang="fi-FI" sz="2500" dirty="0" err="1"/>
              <a:t>sjukvård</a:t>
            </a:r>
            <a:endParaRPr lang="sv-SE" sz="2500" dirty="0">
              <a:cs typeface="Arial"/>
            </a:endParaRPr>
          </a:p>
          <a:p>
            <a:pPr marL="0" indent="0">
              <a:buNone/>
            </a:pPr>
            <a:r>
              <a:rPr lang="sv-SE" sz="2500" b="1" dirty="0">
                <a:hlinkClick r:id="rId4"/>
              </a:rPr>
              <a:t>Lagen om elev- och studerandevård 1287/2013</a:t>
            </a:r>
            <a:endParaRPr lang="sv-SE" sz="2500" b="1" dirty="0">
              <a:cs typeface="Arial"/>
            </a:endParaRPr>
          </a:p>
          <a:p>
            <a:pPr lvl="1"/>
            <a:r>
              <a:rPr lang="sv-SE" sz="2500" dirty="0"/>
              <a:t>Skol- och studerandehälsovården är </a:t>
            </a:r>
            <a:r>
              <a:rPr lang="sv-SE" sz="2500" dirty="0" err="1"/>
              <a:t>endel</a:t>
            </a:r>
            <a:r>
              <a:rPr lang="sv-SE" sz="2500" dirty="0"/>
              <a:t> av elevvården och innefattar även skolpsykolog och kuratorstjänster.</a:t>
            </a:r>
            <a:endParaRPr lang="sv-SE" sz="2500" dirty="0">
              <a:cs typeface="Arial"/>
            </a:endParaRPr>
          </a:p>
          <a:p>
            <a:pPr lvl="1"/>
            <a:r>
              <a:rPr lang="fi-FI" sz="2500" dirty="0"/>
              <a:t>För </a:t>
            </a:r>
            <a:r>
              <a:rPr lang="fi-FI" sz="2500" dirty="0" err="1"/>
              <a:t>studerandehälsovården</a:t>
            </a:r>
            <a:r>
              <a:rPr lang="fi-FI" sz="2500" dirty="0"/>
              <a:t> </a:t>
            </a:r>
            <a:r>
              <a:rPr lang="fi-FI" sz="2500" dirty="0" err="1"/>
              <a:t>vid</a:t>
            </a:r>
            <a:r>
              <a:rPr lang="fi-FI" sz="2500" dirty="0"/>
              <a:t> </a:t>
            </a:r>
            <a:r>
              <a:rPr lang="fi-FI" sz="2500" dirty="0" err="1"/>
              <a:t>universitet</a:t>
            </a:r>
            <a:r>
              <a:rPr lang="fi-FI" sz="2500" dirty="0"/>
              <a:t> </a:t>
            </a:r>
            <a:r>
              <a:rPr lang="fi-FI" sz="2500" dirty="0" err="1"/>
              <a:t>och</a:t>
            </a:r>
            <a:r>
              <a:rPr lang="fi-FI" sz="2500" dirty="0"/>
              <a:t> </a:t>
            </a:r>
            <a:r>
              <a:rPr lang="fi-FI" sz="2500" dirty="0" err="1"/>
              <a:t>högskolor</a:t>
            </a:r>
            <a:r>
              <a:rPr lang="fi-FI" sz="2500" dirty="0"/>
              <a:t> </a:t>
            </a:r>
            <a:r>
              <a:rPr lang="fi-FI" sz="2500" dirty="0" err="1"/>
              <a:t>ansvarar</a:t>
            </a:r>
            <a:r>
              <a:rPr lang="fi-FI" sz="2500" dirty="0"/>
              <a:t> </a:t>
            </a:r>
            <a:r>
              <a:rPr lang="sv-SE" sz="2500" dirty="0">
                <a:hlinkClick r:id="rId5"/>
              </a:rPr>
              <a:t>studenternas hälsovårdsstiftelse</a:t>
            </a:r>
            <a:endParaRPr lang="sv-SE" sz="2500" dirty="0">
              <a:cs typeface="Arial"/>
            </a:endParaRPr>
          </a:p>
          <a:p>
            <a:pPr marL="0" indent="0">
              <a:buNone/>
            </a:pPr>
            <a:r>
              <a:rPr lang="sv-SE" sz="2500" b="1" dirty="0">
                <a:hlinkClick r:id="rId6"/>
              </a:rPr>
              <a:t>Barnskyddslagen 417/2007</a:t>
            </a:r>
            <a:endParaRPr lang="sv-SE" sz="2500" b="1" dirty="0">
              <a:cs typeface="Arial"/>
            </a:endParaRPr>
          </a:p>
          <a:p>
            <a:pPr lvl="1"/>
            <a:r>
              <a:rPr lang="sv-SE" sz="2500" dirty="0"/>
              <a:t>Barn och unga garanteras rätt till en trygg uppväxt </a:t>
            </a:r>
            <a:endParaRPr lang="sv-SE" sz="2500" dirty="0">
              <a:cs typeface="Arial"/>
            </a:endParaRPr>
          </a:p>
          <a:p>
            <a:pPr lvl="1"/>
            <a:r>
              <a:rPr lang="fi-FI" sz="2500" dirty="0" err="1"/>
              <a:t>Kommunen</a:t>
            </a:r>
            <a:r>
              <a:rPr lang="fi-FI" sz="2500" dirty="0"/>
              <a:t> (</a:t>
            </a:r>
            <a:r>
              <a:rPr lang="fi-FI" sz="2500" dirty="0" err="1"/>
              <a:t>från</a:t>
            </a:r>
            <a:r>
              <a:rPr lang="fi-FI" sz="2500" dirty="0"/>
              <a:t> 2023 </a:t>
            </a:r>
            <a:r>
              <a:rPr lang="fi-FI" sz="2500" dirty="0" err="1"/>
              <a:t>även</a:t>
            </a:r>
            <a:r>
              <a:rPr lang="fi-FI" sz="2500" dirty="0"/>
              <a:t> </a:t>
            </a:r>
            <a:r>
              <a:rPr lang="fi-FI" sz="2500" dirty="0" err="1"/>
              <a:t>välfärdsområdet</a:t>
            </a:r>
            <a:r>
              <a:rPr lang="fi-FI" sz="2500" dirty="0"/>
              <a:t>) </a:t>
            </a:r>
            <a:r>
              <a:rPr lang="fi-FI" sz="2500" dirty="0" err="1"/>
              <a:t>ska</a:t>
            </a:r>
            <a:r>
              <a:rPr lang="fi-FI" sz="2500" dirty="0"/>
              <a:t> </a:t>
            </a:r>
            <a:r>
              <a:rPr lang="fi-FI" sz="2500" dirty="0" err="1"/>
              <a:t>uppgöra</a:t>
            </a:r>
            <a:r>
              <a:rPr lang="fi-FI" sz="2500" dirty="0"/>
              <a:t> en </a:t>
            </a:r>
            <a:r>
              <a:rPr lang="fi-FI" sz="2500" dirty="0" err="1"/>
              <a:t>plan</a:t>
            </a:r>
            <a:r>
              <a:rPr lang="fi-FI" sz="2500" dirty="0"/>
              <a:t> för </a:t>
            </a:r>
            <a:r>
              <a:rPr lang="fi-FI" sz="2500" dirty="0" err="1"/>
              <a:t>barn</a:t>
            </a:r>
            <a:r>
              <a:rPr lang="fi-FI" sz="2500" dirty="0"/>
              <a:t> </a:t>
            </a:r>
            <a:r>
              <a:rPr lang="fi-FI" sz="2500" dirty="0" err="1"/>
              <a:t>och</a:t>
            </a:r>
            <a:r>
              <a:rPr lang="fi-FI" sz="2500" dirty="0"/>
              <a:t> </a:t>
            </a:r>
            <a:r>
              <a:rPr lang="fi-FI" sz="2500" dirty="0" err="1"/>
              <a:t>ungas</a:t>
            </a:r>
            <a:r>
              <a:rPr lang="fi-FI" sz="2500" dirty="0"/>
              <a:t> </a:t>
            </a:r>
            <a:r>
              <a:rPr lang="fi-FI" sz="2500" dirty="0" err="1"/>
              <a:t>välfärd</a:t>
            </a:r>
            <a:endParaRPr lang="fi-FI" sz="2500" dirty="0">
              <a:cs typeface="Arial"/>
            </a:endParaRPr>
          </a:p>
          <a:p>
            <a:pPr marL="0" indent="0">
              <a:buNone/>
            </a:pPr>
            <a:r>
              <a:rPr lang="sv-SE" sz="2500" b="1" dirty="0">
                <a:hlinkClick r:id="rId7"/>
              </a:rPr>
              <a:t>Lagen angående specialomsorger om utvecklingsstörda 519/1977</a:t>
            </a:r>
            <a:r>
              <a:rPr lang="sv-SE" sz="2500" b="1" dirty="0"/>
              <a:t>, </a:t>
            </a:r>
            <a:r>
              <a:rPr lang="sv-SE" sz="2500" b="1" dirty="0">
                <a:hlinkClick r:id="rId8"/>
              </a:rPr>
              <a:t>Lagen om service och stöd på grund av handikapp 380/1987</a:t>
            </a:r>
            <a:endParaRPr lang="sv-SE" sz="2500" b="1" dirty="0">
              <a:cs typeface="Arial"/>
            </a:endParaRPr>
          </a:p>
          <a:p>
            <a:pPr lvl="1"/>
            <a:r>
              <a:rPr lang="sv-SE" sz="2500" dirty="0"/>
              <a:t>barn och unga med särskilda behov har subjektiv rätt till krävande socialvårdstjänster</a:t>
            </a:r>
            <a:endParaRPr lang="sv-SE" sz="2500" dirty="0">
              <a:cs typeface="Arial"/>
            </a:endParaRPr>
          </a:p>
          <a:p>
            <a:pPr lvl="1"/>
            <a:endParaRPr lang="fi-FI" dirty="0"/>
          </a:p>
          <a:p>
            <a:pPr marL="0" indent="0">
              <a:buNone/>
            </a:pPr>
            <a:endParaRPr lang="sv-SE" dirty="0"/>
          </a:p>
          <a:p>
            <a:pPr lvl="1"/>
            <a:endParaRPr lang="sv-SE" dirty="0"/>
          </a:p>
          <a:p>
            <a:endParaRPr lang="sv-SE" dirty="0"/>
          </a:p>
          <a:p>
            <a:pPr lvl="1"/>
            <a:endParaRPr lang="sv-SE" dirty="0"/>
          </a:p>
        </p:txBody>
      </p:sp>
      <p:sp>
        <p:nvSpPr>
          <p:cNvPr id="4" name="Platshållare för innehåll 3"/>
          <p:cNvSpPr>
            <a:spLocks noGrp="1"/>
          </p:cNvSpPr>
          <p:nvPr>
            <p:ph sz="half" idx="10"/>
          </p:nvPr>
        </p:nvSpPr>
        <p:spPr>
          <a:xfrm>
            <a:off x="6850030" y="1391330"/>
            <a:ext cx="4653122" cy="5192350"/>
          </a:xfrm>
        </p:spPr>
        <p:txBody>
          <a:bodyPr vert="horz" lIns="91440" tIns="45720" rIns="91440" bIns="45720" rtlCol="0" anchor="t">
            <a:normAutofit fontScale="40000" lnSpcReduction="20000"/>
          </a:bodyPr>
          <a:lstStyle/>
          <a:p>
            <a:pPr marL="0" indent="0">
              <a:buNone/>
            </a:pPr>
            <a:r>
              <a:rPr lang="sv-SE" sz="2500" b="1" dirty="0" err="1">
                <a:cs typeface="Arial"/>
                <a:hlinkClick r:id="rId9"/>
              </a:rPr>
              <a:t>Sosiaalihuoltolaki</a:t>
            </a:r>
            <a:r>
              <a:rPr lang="sv-SE" sz="2500" b="1" dirty="0">
                <a:cs typeface="Arial"/>
                <a:hlinkClick r:id="rId9"/>
              </a:rPr>
              <a:t> 1301/2014</a:t>
            </a:r>
            <a:endParaRPr lang="sv-SE" sz="2500" b="1" dirty="0">
              <a:cs typeface="Arial"/>
            </a:endParaRPr>
          </a:p>
          <a:p>
            <a:pPr lvl="1"/>
            <a:r>
              <a:rPr lang="fi-FI" dirty="0"/>
              <a:t>Kaikissa sosiaalihuollon toimissa, jotka koskevat lasta, on ensisijaisesti otettava huomioon lapsen etu.</a:t>
            </a:r>
          </a:p>
          <a:p>
            <a:pPr lvl="1"/>
            <a:r>
              <a:rPr lang="fi-FI" dirty="0"/>
              <a:t>Viranomaisten on yhteistyössä seurattava ja edistettävä lasten ja nuorten hyvinvointia. </a:t>
            </a:r>
          </a:p>
          <a:p>
            <a:pPr lvl="1"/>
            <a:r>
              <a:rPr lang="fi-FI" dirty="0"/>
              <a:t>Lapsille ja nuorille, jotka hakevat turvapaikkaa tai joilla ei ole oleskelulupaa, on tarjottava riittävät </a:t>
            </a:r>
            <a:r>
              <a:rPr lang="fi-FI" dirty="0" err="1"/>
              <a:t>sosiaali</a:t>
            </a:r>
            <a:r>
              <a:rPr lang="fi-FI" dirty="0"/>
              <a:t>- ja terveydenhuollon palvelut.</a:t>
            </a:r>
          </a:p>
          <a:p>
            <a:pPr lvl="1"/>
            <a:r>
              <a:rPr lang="fi-FI" dirty="0"/>
              <a:t>Opiskeluhuollon kuraattoripalvelut sisältyvät sosiaalihuoltolakiin 1.1.2023 lähtien.</a:t>
            </a:r>
          </a:p>
          <a:p>
            <a:pPr lvl="1"/>
            <a:r>
              <a:rPr lang="fi-FI" dirty="0"/>
              <a:t>Jokaisella kunnassa oleskelevalla henkilöllä on oikeus saada kiireellisessä tapauksessa yksilölliseen tarpeeseensa perustuvat sosiaalipalvelut siten, ettei hänen oikeutensa välttämättömään huolenpitoon ja toimeentuloon vaarannu. </a:t>
            </a:r>
          </a:p>
          <a:p>
            <a:pPr marL="0" indent="0">
              <a:buNone/>
            </a:pPr>
            <a:r>
              <a:rPr lang="sv-SE" sz="2500" b="1" dirty="0" err="1">
                <a:solidFill>
                  <a:schemeClr val="tx2"/>
                </a:solidFill>
                <a:cs typeface="Arial"/>
                <a:hlinkClick r:id="rId10">
                  <a:extLst>
                    <a:ext uri="{A12FA001-AC4F-418D-AE19-62706E023703}">
                      <ahyp:hlinkClr xmlns:ahyp="http://schemas.microsoft.com/office/drawing/2018/hyperlinkcolor" val="tx"/>
                    </a:ext>
                  </a:extLst>
                </a:hlinkClick>
              </a:rPr>
              <a:t>Terveydenhuoltolaki</a:t>
            </a:r>
            <a:r>
              <a:rPr lang="sv-SE" sz="2500" b="1" dirty="0">
                <a:solidFill>
                  <a:schemeClr val="tx2"/>
                </a:solidFill>
                <a:cs typeface="Arial"/>
                <a:hlinkClick r:id="rId10">
                  <a:extLst>
                    <a:ext uri="{A12FA001-AC4F-418D-AE19-62706E023703}">
                      <ahyp:hlinkClr xmlns:ahyp="http://schemas.microsoft.com/office/drawing/2018/hyperlinkcolor" val="tx"/>
                    </a:ext>
                  </a:extLst>
                </a:hlinkClick>
              </a:rPr>
              <a:t> 1326/2010</a:t>
            </a:r>
          </a:p>
          <a:p>
            <a:pPr lvl="1"/>
            <a:r>
              <a:rPr lang="fi-FI" dirty="0"/>
              <a:t>Lapsilla ja nuorilla on oikeus lastenneuvolapalveluihin, kouluterveydenhuoltoon, opiskeluterveydenhuoltoon ja suun terveydenhuoltoon.</a:t>
            </a:r>
          </a:p>
          <a:p>
            <a:pPr lvl="1"/>
            <a:r>
              <a:rPr lang="fi-FI" dirty="0"/>
              <a:t>Oikeus perusterveydenhuollon ja erikoissairaanhoidon sairaanhoitopalveluihin.</a:t>
            </a:r>
          </a:p>
          <a:p>
            <a:pPr marL="0" indent="0">
              <a:buNone/>
            </a:pPr>
            <a:r>
              <a:rPr lang="sv-SE" sz="2500" b="1" dirty="0" err="1">
                <a:solidFill>
                  <a:schemeClr val="tx2"/>
                </a:solidFill>
                <a:cs typeface="Arial"/>
                <a:hlinkClick r:id="rId11">
                  <a:extLst>
                    <a:ext uri="{A12FA001-AC4F-418D-AE19-62706E023703}">
                      <ahyp:hlinkClr xmlns:ahyp="http://schemas.microsoft.com/office/drawing/2018/hyperlinkcolor" val="tx"/>
                    </a:ext>
                  </a:extLst>
                </a:hlinkClick>
              </a:rPr>
              <a:t>Oppilas</a:t>
            </a:r>
            <a:r>
              <a:rPr lang="sv-SE" sz="2500" b="1" dirty="0">
                <a:solidFill>
                  <a:schemeClr val="tx2"/>
                </a:solidFill>
                <a:cs typeface="Arial"/>
                <a:hlinkClick r:id="rId11">
                  <a:extLst>
                    <a:ext uri="{A12FA001-AC4F-418D-AE19-62706E023703}">
                      <ahyp:hlinkClr xmlns:ahyp="http://schemas.microsoft.com/office/drawing/2018/hyperlinkcolor" val="tx"/>
                    </a:ext>
                  </a:extLst>
                </a:hlinkClick>
              </a:rPr>
              <a:t>- ja </a:t>
            </a:r>
            <a:r>
              <a:rPr lang="sv-SE" sz="2500" b="1" dirty="0" err="1">
                <a:solidFill>
                  <a:schemeClr val="tx2"/>
                </a:solidFill>
                <a:cs typeface="Arial"/>
                <a:hlinkClick r:id="rId11">
                  <a:extLst>
                    <a:ext uri="{A12FA001-AC4F-418D-AE19-62706E023703}">
                      <ahyp:hlinkClr xmlns:ahyp="http://schemas.microsoft.com/office/drawing/2018/hyperlinkcolor" val="tx"/>
                    </a:ext>
                  </a:extLst>
                </a:hlinkClick>
              </a:rPr>
              <a:t>opiskelijahuoltolaki</a:t>
            </a:r>
            <a:r>
              <a:rPr lang="sv-SE" sz="2500" b="1" dirty="0">
                <a:solidFill>
                  <a:schemeClr val="tx2"/>
                </a:solidFill>
                <a:cs typeface="Arial"/>
                <a:hlinkClick r:id="rId11">
                  <a:extLst>
                    <a:ext uri="{A12FA001-AC4F-418D-AE19-62706E023703}">
                      <ahyp:hlinkClr xmlns:ahyp="http://schemas.microsoft.com/office/drawing/2018/hyperlinkcolor" val="tx"/>
                    </a:ext>
                  </a:extLst>
                </a:hlinkClick>
              </a:rPr>
              <a:t> 1287/2013</a:t>
            </a:r>
          </a:p>
          <a:p>
            <a:pPr lvl="1"/>
            <a:r>
              <a:rPr lang="fi-FI" dirty="0"/>
              <a:t>Koulu- ja opiskeluterveydenhuolto kuuluvat oppilashuoltoon, johon myös koulupsykologi ja kuraattoripalvelut kuuluvat.</a:t>
            </a:r>
          </a:p>
          <a:p>
            <a:pPr lvl="1"/>
            <a:r>
              <a:rPr lang="fi-FI" dirty="0"/>
              <a:t>Yliopistojen ja korkeakoulujen opiskeluterveydenhuollosta vastaa </a:t>
            </a:r>
            <a:r>
              <a:rPr lang="fi-FI" u="sng" dirty="0">
                <a:hlinkClick r:id="rId12"/>
              </a:rPr>
              <a:t>Ylioppilaiden terveydenhoitosäätiö</a:t>
            </a:r>
            <a:r>
              <a:rPr lang="fi-FI" u="sng" dirty="0"/>
              <a:t>.</a:t>
            </a:r>
            <a:endParaRPr lang="fi-FI" dirty="0"/>
          </a:p>
          <a:p>
            <a:pPr marL="0" indent="0">
              <a:buNone/>
            </a:pPr>
            <a:r>
              <a:rPr lang="sv-SE" sz="2500" b="1" dirty="0" err="1">
                <a:solidFill>
                  <a:schemeClr val="tx2"/>
                </a:solidFill>
                <a:ea typeface="+mn-lt"/>
                <a:cs typeface="+mn-lt"/>
                <a:hlinkClick r:id="rId13">
                  <a:extLst>
                    <a:ext uri="{A12FA001-AC4F-418D-AE19-62706E023703}">
                      <ahyp:hlinkClr xmlns:ahyp="http://schemas.microsoft.com/office/drawing/2018/hyperlinkcolor" val="tx"/>
                    </a:ext>
                  </a:extLst>
                </a:hlinkClick>
              </a:rPr>
              <a:t>Lastensuojelulaki</a:t>
            </a:r>
            <a:r>
              <a:rPr lang="sv-SE" sz="2500" b="1" dirty="0">
                <a:solidFill>
                  <a:schemeClr val="tx2"/>
                </a:solidFill>
                <a:ea typeface="+mn-lt"/>
                <a:cs typeface="+mn-lt"/>
                <a:hlinkClick r:id="rId13">
                  <a:extLst>
                    <a:ext uri="{A12FA001-AC4F-418D-AE19-62706E023703}">
                      <ahyp:hlinkClr xmlns:ahyp="http://schemas.microsoft.com/office/drawing/2018/hyperlinkcolor" val="tx"/>
                    </a:ext>
                  </a:extLst>
                </a:hlinkClick>
              </a:rPr>
              <a:t> 417/2007</a:t>
            </a:r>
          </a:p>
          <a:p>
            <a:pPr lvl="1"/>
            <a:r>
              <a:rPr lang="fi-FI" dirty="0"/>
              <a:t>Lapsille ja nuorille taataan turvallinen kasvuympäristö. </a:t>
            </a:r>
          </a:p>
          <a:p>
            <a:pPr lvl="1"/>
            <a:r>
              <a:rPr lang="fi-FI" dirty="0"/>
              <a:t>Kunta (ja vuodesta 2023 myös hyvinvointialue) laatii lasten ja nuorten hyvinvointisuunnitelman</a:t>
            </a:r>
          </a:p>
          <a:p>
            <a:pPr marL="0" indent="0">
              <a:buNone/>
            </a:pPr>
            <a:r>
              <a:rPr lang="sv-SE" sz="2500" b="1" dirty="0" err="1">
                <a:solidFill>
                  <a:schemeClr val="tx2"/>
                </a:solidFill>
                <a:ea typeface="+mn-lt"/>
                <a:cs typeface="+mn-lt"/>
                <a:hlinkClick r:id="rId14">
                  <a:extLst>
                    <a:ext uri="{A12FA001-AC4F-418D-AE19-62706E023703}">
                      <ahyp:hlinkClr xmlns:ahyp="http://schemas.microsoft.com/office/drawing/2018/hyperlinkcolor" val="tx"/>
                    </a:ext>
                  </a:extLst>
                </a:hlinkClick>
              </a:rPr>
              <a:t>Laki</a:t>
            </a:r>
            <a:r>
              <a:rPr lang="sv-SE" sz="2500" b="1" dirty="0">
                <a:solidFill>
                  <a:schemeClr val="tx2"/>
                </a:solidFill>
                <a:ea typeface="+mn-lt"/>
                <a:cs typeface="+mn-lt"/>
                <a:hlinkClick r:id="rId14">
                  <a:extLst>
                    <a:ext uri="{A12FA001-AC4F-418D-AE19-62706E023703}">
                      <ahyp:hlinkClr xmlns:ahyp="http://schemas.microsoft.com/office/drawing/2018/hyperlinkcolor" val="tx"/>
                    </a:ext>
                  </a:extLst>
                </a:hlinkClick>
              </a:rPr>
              <a:t> </a:t>
            </a:r>
            <a:r>
              <a:rPr lang="sv-SE" sz="2500" b="1" dirty="0" err="1">
                <a:solidFill>
                  <a:schemeClr val="tx2"/>
                </a:solidFill>
                <a:ea typeface="+mn-lt"/>
                <a:cs typeface="+mn-lt"/>
                <a:hlinkClick r:id="rId14">
                  <a:extLst>
                    <a:ext uri="{A12FA001-AC4F-418D-AE19-62706E023703}">
                      <ahyp:hlinkClr xmlns:ahyp="http://schemas.microsoft.com/office/drawing/2018/hyperlinkcolor" val="tx"/>
                    </a:ext>
                  </a:extLst>
                </a:hlinkClick>
              </a:rPr>
              <a:t>kehitysvammaisten</a:t>
            </a:r>
            <a:r>
              <a:rPr lang="sv-SE" sz="2500" b="1" dirty="0">
                <a:solidFill>
                  <a:schemeClr val="tx2"/>
                </a:solidFill>
                <a:ea typeface="+mn-lt"/>
                <a:cs typeface="+mn-lt"/>
                <a:hlinkClick r:id="rId14">
                  <a:extLst>
                    <a:ext uri="{A12FA001-AC4F-418D-AE19-62706E023703}">
                      <ahyp:hlinkClr xmlns:ahyp="http://schemas.microsoft.com/office/drawing/2018/hyperlinkcolor" val="tx"/>
                    </a:ext>
                  </a:extLst>
                </a:hlinkClick>
              </a:rPr>
              <a:t> </a:t>
            </a:r>
            <a:r>
              <a:rPr lang="sv-SE" sz="2500" b="1" dirty="0" err="1">
                <a:solidFill>
                  <a:schemeClr val="tx2"/>
                </a:solidFill>
                <a:ea typeface="+mn-lt"/>
                <a:cs typeface="+mn-lt"/>
                <a:hlinkClick r:id="rId14">
                  <a:extLst>
                    <a:ext uri="{A12FA001-AC4F-418D-AE19-62706E023703}">
                      <ahyp:hlinkClr xmlns:ahyp="http://schemas.microsoft.com/office/drawing/2018/hyperlinkcolor" val="tx"/>
                    </a:ext>
                  </a:extLst>
                </a:hlinkClick>
              </a:rPr>
              <a:t>erityishuollosta</a:t>
            </a:r>
            <a:r>
              <a:rPr lang="sv-SE" sz="2500" b="1" dirty="0">
                <a:solidFill>
                  <a:schemeClr val="tx2"/>
                </a:solidFill>
                <a:ea typeface="+mn-lt"/>
                <a:cs typeface="+mn-lt"/>
                <a:hlinkClick r:id="rId14">
                  <a:extLst>
                    <a:ext uri="{A12FA001-AC4F-418D-AE19-62706E023703}">
                      <ahyp:hlinkClr xmlns:ahyp="http://schemas.microsoft.com/office/drawing/2018/hyperlinkcolor" val="tx"/>
                    </a:ext>
                  </a:extLst>
                </a:hlinkClick>
              </a:rPr>
              <a:t> 519/1977,</a:t>
            </a:r>
            <a:r>
              <a:rPr lang="sv-SE" sz="2500" b="1" dirty="0">
                <a:solidFill>
                  <a:schemeClr val="tx2"/>
                </a:solidFill>
                <a:ea typeface="+mn-lt"/>
                <a:cs typeface="+mn-lt"/>
              </a:rPr>
              <a:t> </a:t>
            </a:r>
            <a:r>
              <a:rPr lang="sv-SE" sz="2500" b="1" dirty="0" err="1">
                <a:solidFill>
                  <a:schemeClr val="tx2"/>
                </a:solidFill>
                <a:ea typeface="+mn-lt"/>
                <a:cs typeface="+mn-lt"/>
                <a:hlinkClick r:id="rId15">
                  <a:extLst>
                    <a:ext uri="{A12FA001-AC4F-418D-AE19-62706E023703}">
                      <ahyp:hlinkClr xmlns:ahyp="http://schemas.microsoft.com/office/drawing/2018/hyperlinkcolor" val="tx"/>
                    </a:ext>
                  </a:extLst>
                </a:hlinkClick>
              </a:rPr>
              <a:t>Laki</a:t>
            </a:r>
            <a:r>
              <a:rPr lang="sv-SE" sz="2500" b="1" dirty="0">
                <a:solidFill>
                  <a:schemeClr val="tx2"/>
                </a:solidFill>
                <a:ea typeface="+mn-lt"/>
                <a:cs typeface="+mn-lt"/>
                <a:hlinkClick r:id="rId15">
                  <a:extLst>
                    <a:ext uri="{A12FA001-AC4F-418D-AE19-62706E023703}">
                      <ahyp:hlinkClr xmlns:ahyp="http://schemas.microsoft.com/office/drawing/2018/hyperlinkcolor" val="tx"/>
                    </a:ext>
                  </a:extLst>
                </a:hlinkClick>
              </a:rPr>
              <a:t> </a:t>
            </a:r>
            <a:r>
              <a:rPr lang="sv-SE" sz="2500" b="1" dirty="0" err="1">
                <a:solidFill>
                  <a:schemeClr val="tx2"/>
                </a:solidFill>
                <a:ea typeface="+mn-lt"/>
                <a:cs typeface="+mn-lt"/>
                <a:hlinkClick r:id="rId15">
                  <a:extLst>
                    <a:ext uri="{A12FA001-AC4F-418D-AE19-62706E023703}">
                      <ahyp:hlinkClr xmlns:ahyp="http://schemas.microsoft.com/office/drawing/2018/hyperlinkcolor" val="tx"/>
                    </a:ext>
                  </a:extLst>
                </a:hlinkClick>
              </a:rPr>
              <a:t>vammaisuuden</a:t>
            </a:r>
            <a:r>
              <a:rPr lang="sv-SE" sz="2500" b="1" dirty="0">
                <a:solidFill>
                  <a:schemeClr val="tx2"/>
                </a:solidFill>
                <a:ea typeface="+mn-lt"/>
                <a:cs typeface="+mn-lt"/>
                <a:hlinkClick r:id="rId15">
                  <a:extLst>
                    <a:ext uri="{A12FA001-AC4F-418D-AE19-62706E023703}">
                      <ahyp:hlinkClr xmlns:ahyp="http://schemas.microsoft.com/office/drawing/2018/hyperlinkcolor" val="tx"/>
                    </a:ext>
                  </a:extLst>
                </a:hlinkClick>
              </a:rPr>
              <a:t> </a:t>
            </a:r>
            <a:r>
              <a:rPr lang="sv-SE" sz="2500" b="1" dirty="0" err="1">
                <a:solidFill>
                  <a:schemeClr val="tx2"/>
                </a:solidFill>
                <a:ea typeface="+mn-lt"/>
                <a:cs typeface="+mn-lt"/>
                <a:hlinkClick r:id="rId15">
                  <a:extLst>
                    <a:ext uri="{A12FA001-AC4F-418D-AE19-62706E023703}">
                      <ahyp:hlinkClr xmlns:ahyp="http://schemas.microsoft.com/office/drawing/2018/hyperlinkcolor" val="tx"/>
                    </a:ext>
                  </a:extLst>
                </a:hlinkClick>
              </a:rPr>
              <a:t>perusteella</a:t>
            </a:r>
            <a:r>
              <a:rPr lang="sv-SE" sz="2500" b="1" dirty="0">
                <a:solidFill>
                  <a:schemeClr val="tx2"/>
                </a:solidFill>
                <a:ea typeface="+mn-lt"/>
                <a:cs typeface="+mn-lt"/>
                <a:hlinkClick r:id="rId15">
                  <a:extLst>
                    <a:ext uri="{A12FA001-AC4F-418D-AE19-62706E023703}">
                      <ahyp:hlinkClr xmlns:ahyp="http://schemas.microsoft.com/office/drawing/2018/hyperlinkcolor" val="tx"/>
                    </a:ext>
                  </a:extLst>
                </a:hlinkClick>
              </a:rPr>
              <a:t> </a:t>
            </a:r>
            <a:r>
              <a:rPr lang="sv-SE" sz="2500" b="1" dirty="0" err="1">
                <a:solidFill>
                  <a:schemeClr val="tx2"/>
                </a:solidFill>
                <a:ea typeface="+mn-lt"/>
                <a:cs typeface="+mn-lt"/>
                <a:hlinkClick r:id="rId15">
                  <a:extLst>
                    <a:ext uri="{A12FA001-AC4F-418D-AE19-62706E023703}">
                      <ahyp:hlinkClr xmlns:ahyp="http://schemas.microsoft.com/office/drawing/2018/hyperlinkcolor" val="tx"/>
                    </a:ext>
                  </a:extLst>
                </a:hlinkClick>
              </a:rPr>
              <a:t>järjestettävistä</a:t>
            </a:r>
            <a:r>
              <a:rPr lang="sv-SE" sz="2500" b="1" dirty="0">
                <a:solidFill>
                  <a:schemeClr val="tx2"/>
                </a:solidFill>
                <a:ea typeface="+mn-lt"/>
                <a:cs typeface="+mn-lt"/>
                <a:hlinkClick r:id="rId15">
                  <a:extLst>
                    <a:ext uri="{A12FA001-AC4F-418D-AE19-62706E023703}">
                      <ahyp:hlinkClr xmlns:ahyp="http://schemas.microsoft.com/office/drawing/2018/hyperlinkcolor" val="tx"/>
                    </a:ext>
                  </a:extLst>
                </a:hlinkClick>
              </a:rPr>
              <a:t> </a:t>
            </a:r>
            <a:r>
              <a:rPr lang="sv-SE" sz="2500" b="1" dirty="0" err="1">
                <a:solidFill>
                  <a:schemeClr val="tx2"/>
                </a:solidFill>
                <a:ea typeface="+mn-lt"/>
                <a:cs typeface="+mn-lt"/>
                <a:hlinkClick r:id="rId15">
                  <a:extLst>
                    <a:ext uri="{A12FA001-AC4F-418D-AE19-62706E023703}">
                      <ahyp:hlinkClr xmlns:ahyp="http://schemas.microsoft.com/office/drawing/2018/hyperlinkcolor" val="tx"/>
                    </a:ext>
                  </a:extLst>
                </a:hlinkClick>
              </a:rPr>
              <a:t>palveluista</a:t>
            </a:r>
            <a:r>
              <a:rPr lang="sv-SE" sz="2500" b="1" dirty="0">
                <a:solidFill>
                  <a:schemeClr val="tx2"/>
                </a:solidFill>
                <a:ea typeface="+mn-lt"/>
                <a:cs typeface="+mn-lt"/>
                <a:hlinkClick r:id="rId15">
                  <a:extLst>
                    <a:ext uri="{A12FA001-AC4F-418D-AE19-62706E023703}">
                      <ahyp:hlinkClr xmlns:ahyp="http://schemas.microsoft.com/office/drawing/2018/hyperlinkcolor" val="tx"/>
                    </a:ext>
                  </a:extLst>
                </a:hlinkClick>
              </a:rPr>
              <a:t> ja </a:t>
            </a:r>
            <a:r>
              <a:rPr lang="sv-SE" sz="2500" b="1" dirty="0" err="1">
                <a:solidFill>
                  <a:schemeClr val="tx2"/>
                </a:solidFill>
                <a:ea typeface="+mn-lt"/>
                <a:cs typeface="+mn-lt"/>
                <a:hlinkClick r:id="rId15">
                  <a:extLst>
                    <a:ext uri="{A12FA001-AC4F-418D-AE19-62706E023703}">
                      <ahyp:hlinkClr xmlns:ahyp="http://schemas.microsoft.com/office/drawing/2018/hyperlinkcolor" val="tx"/>
                    </a:ext>
                  </a:extLst>
                </a:hlinkClick>
              </a:rPr>
              <a:t>tukitoimista</a:t>
            </a:r>
            <a:r>
              <a:rPr lang="sv-SE" sz="2500" b="1" dirty="0">
                <a:solidFill>
                  <a:schemeClr val="tx2"/>
                </a:solidFill>
                <a:ea typeface="+mn-lt"/>
                <a:cs typeface="+mn-lt"/>
                <a:hlinkClick r:id="rId15">
                  <a:extLst>
                    <a:ext uri="{A12FA001-AC4F-418D-AE19-62706E023703}">
                      <ahyp:hlinkClr xmlns:ahyp="http://schemas.microsoft.com/office/drawing/2018/hyperlinkcolor" val="tx"/>
                    </a:ext>
                  </a:extLst>
                </a:hlinkClick>
              </a:rPr>
              <a:t> 380/1987</a:t>
            </a:r>
            <a:r>
              <a:rPr lang="sv-SE" sz="2500" b="1" dirty="0">
                <a:solidFill>
                  <a:schemeClr val="tx2"/>
                </a:solidFill>
                <a:ea typeface="+mn-lt"/>
                <a:cs typeface="+mn-lt"/>
              </a:rPr>
              <a:t> </a:t>
            </a:r>
          </a:p>
          <a:p>
            <a:pPr lvl="1"/>
            <a:r>
              <a:rPr lang="fi-FI" dirty="0"/>
              <a:t>Lapsilla ja nuorilla, joilla on erityisiä tarpeita, on oikeus vaativiin sosiaalipalveluihin</a:t>
            </a:r>
          </a:p>
        </p:txBody>
      </p:sp>
      <p:sp>
        <p:nvSpPr>
          <p:cNvPr id="5" name="Platshållare för text 4"/>
          <p:cNvSpPr>
            <a:spLocks noGrp="1"/>
          </p:cNvSpPr>
          <p:nvPr>
            <p:ph type="body" idx="11"/>
          </p:nvPr>
        </p:nvSpPr>
        <p:spPr>
          <a:xfrm>
            <a:off x="6876010" y="165469"/>
            <a:ext cx="4333942" cy="1225861"/>
          </a:xfrm>
        </p:spPr>
        <p:txBody>
          <a:bodyPr/>
          <a:lstStyle/>
          <a:p>
            <a:r>
              <a:rPr lang="sv-SE" sz="2900" err="1">
                <a:cs typeface="Arial"/>
              </a:rPr>
              <a:t>Lainsäädäntö</a:t>
            </a:r>
            <a:r>
              <a:rPr lang="sv-SE" sz="2900">
                <a:cs typeface="Arial"/>
              </a:rPr>
              <a:t>, </a:t>
            </a:r>
            <a:r>
              <a:rPr lang="sv-SE" sz="2900" err="1">
                <a:cs typeface="Arial"/>
              </a:rPr>
              <a:t>lapset</a:t>
            </a:r>
            <a:r>
              <a:rPr lang="sv-SE" sz="2900">
                <a:cs typeface="Arial"/>
              </a:rPr>
              <a:t> ja </a:t>
            </a:r>
            <a:r>
              <a:rPr lang="sv-SE" sz="2900" err="1">
                <a:cs typeface="Arial"/>
              </a:rPr>
              <a:t>nuoret</a:t>
            </a:r>
            <a:endParaRPr lang="sv-SE" sz="2900" err="1"/>
          </a:p>
        </p:txBody>
      </p:sp>
    </p:spTree>
    <p:extLst>
      <p:ext uri="{BB962C8B-B14F-4D97-AF65-F5344CB8AC3E}">
        <p14:creationId xmlns:p14="http://schemas.microsoft.com/office/powerpoint/2010/main" val="120618304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fi-FI" sz="2900" err="1"/>
              <a:t>Kommande</a:t>
            </a:r>
            <a:r>
              <a:rPr lang="fi-FI" sz="2900"/>
              <a:t> </a:t>
            </a:r>
            <a:r>
              <a:rPr lang="fi-FI" sz="2900" err="1"/>
              <a:t>lagstifting</a:t>
            </a:r>
            <a:r>
              <a:rPr lang="fi-FI" sz="2900"/>
              <a:t>/ </a:t>
            </a:r>
            <a:r>
              <a:rPr lang="fi-FI" sz="2900" err="1"/>
              <a:t>pågående</a:t>
            </a:r>
            <a:r>
              <a:rPr lang="fi-FI" sz="2900"/>
              <a:t> </a:t>
            </a:r>
            <a:r>
              <a:rPr lang="fi-FI" sz="2900" err="1"/>
              <a:t>beredningar</a:t>
            </a:r>
            <a:endParaRPr lang="sv-SE" sz="2900"/>
          </a:p>
        </p:txBody>
      </p:sp>
      <p:sp>
        <p:nvSpPr>
          <p:cNvPr id="3" name="Platshållare för innehåll 2"/>
          <p:cNvSpPr>
            <a:spLocks noGrp="1"/>
          </p:cNvSpPr>
          <p:nvPr>
            <p:ph sz="half" idx="1"/>
          </p:nvPr>
        </p:nvSpPr>
        <p:spPr/>
        <p:txBody>
          <a:bodyPr/>
          <a:lstStyle/>
          <a:p>
            <a:r>
              <a:rPr lang="fi-FI" err="1"/>
              <a:t>Kompletteras</a:t>
            </a:r>
            <a:r>
              <a:rPr lang="fi-FI"/>
              <a:t> 2022–2023</a:t>
            </a:r>
            <a:endParaRPr lang="sv-SE"/>
          </a:p>
        </p:txBody>
      </p:sp>
      <p:sp>
        <p:nvSpPr>
          <p:cNvPr id="4" name="Platshållare för innehåll 3"/>
          <p:cNvSpPr>
            <a:spLocks noGrp="1"/>
          </p:cNvSpPr>
          <p:nvPr>
            <p:ph sz="half" idx="10"/>
          </p:nvPr>
        </p:nvSpPr>
        <p:spPr/>
        <p:txBody>
          <a:bodyPr vert="horz" lIns="91440" tIns="45720" rIns="91440" bIns="45720" rtlCol="0" anchor="t">
            <a:normAutofit/>
          </a:bodyPr>
          <a:lstStyle/>
          <a:p>
            <a:r>
              <a:rPr lang="sv-SE" err="1">
                <a:cs typeface="Arial"/>
              </a:rPr>
              <a:t>Täydennetään</a:t>
            </a:r>
            <a:r>
              <a:rPr lang="sv-SE">
                <a:cs typeface="Arial"/>
              </a:rPr>
              <a:t> 2022–2023</a:t>
            </a:r>
            <a:endParaRPr lang="sv-SE"/>
          </a:p>
        </p:txBody>
      </p:sp>
      <p:sp>
        <p:nvSpPr>
          <p:cNvPr id="5" name="Platshållare för text 4"/>
          <p:cNvSpPr>
            <a:spLocks noGrp="1"/>
          </p:cNvSpPr>
          <p:nvPr>
            <p:ph type="body" idx="11"/>
          </p:nvPr>
        </p:nvSpPr>
        <p:spPr/>
        <p:txBody>
          <a:bodyPr>
            <a:normAutofit lnSpcReduction="10000"/>
          </a:bodyPr>
          <a:lstStyle/>
          <a:p>
            <a:r>
              <a:rPr lang="sv-SE" sz="2900" err="1">
                <a:cs typeface="Arial"/>
              </a:rPr>
              <a:t>Valmisteilla</a:t>
            </a:r>
            <a:r>
              <a:rPr lang="sv-SE" sz="2900">
                <a:cs typeface="Arial"/>
              </a:rPr>
              <a:t> </a:t>
            </a:r>
            <a:r>
              <a:rPr lang="sv-SE" sz="2900" err="1">
                <a:cs typeface="Arial"/>
              </a:rPr>
              <a:t>olevaa</a:t>
            </a:r>
            <a:r>
              <a:rPr lang="sv-SE" sz="2900">
                <a:cs typeface="Arial"/>
              </a:rPr>
              <a:t>  </a:t>
            </a:r>
            <a:r>
              <a:rPr lang="sv-SE" sz="2900" err="1">
                <a:cs typeface="Arial"/>
              </a:rPr>
              <a:t>lainsäädöntöä</a:t>
            </a:r>
            <a:r>
              <a:rPr lang="sv-SE" sz="2900">
                <a:cs typeface="Arial"/>
              </a:rPr>
              <a:t> / </a:t>
            </a:r>
            <a:r>
              <a:rPr lang="sv-SE" sz="2900" err="1">
                <a:cs typeface="Arial"/>
              </a:rPr>
              <a:t>käynnissä</a:t>
            </a:r>
            <a:r>
              <a:rPr lang="sv-SE" sz="2900">
                <a:cs typeface="Arial"/>
              </a:rPr>
              <a:t> </a:t>
            </a:r>
            <a:r>
              <a:rPr lang="sv-SE" sz="2900" err="1">
                <a:cs typeface="Arial"/>
              </a:rPr>
              <a:t>olevia</a:t>
            </a:r>
            <a:r>
              <a:rPr lang="sv-SE" sz="2900">
                <a:cs typeface="Arial"/>
              </a:rPr>
              <a:t> </a:t>
            </a:r>
            <a:r>
              <a:rPr lang="sv-SE" sz="2900" err="1">
                <a:cs typeface="Arial"/>
              </a:rPr>
              <a:t>selvityksiä</a:t>
            </a:r>
            <a:endParaRPr lang="sv-SE" sz="2900">
              <a:cs typeface="Arial"/>
            </a:endParaRPr>
          </a:p>
        </p:txBody>
      </p:sp>
    </p:spTree>
    <p:extLst>
      <p:ext uri="{BB962C8B-B14F-4D97-AF65-F5344CB8AC3E}">
        <p14:creationId xmlns:p14="http://schemas.microsoft.com/office/powerpoint/2010/main" val="153292222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normAutofit/>
          </a:bodyPr>
          <a:lstStyle/>
          <a:p>
            <a:r>
              <a:rPr lang="fi-FI" sz="3600" err="1"/>
              <a:t>Vårdgaranti</a:t>
            </a:r>
            <a:r>
              <a:rPr lang="fi-FI" sz="3600"/>
              <a:t> </a:t>
            </a:r>
            <a:r>
              <a:rPr lang="fi-FI" sz="3600" err="1"/>
              <a:t>och</a:t>
            </a:r>
            <a:r>
              <a:rPr lang="fi-FI" sz="3600"/>
              <a:t> </a:t>
            </a:r>
            <a:r>
              <a:rPr lang="fi-FI" sz="3600" err="1"/>
              <a:t>handläggningstider</a:t>
            </a:r>
            <a:endParaRPr lang="sv-SE" sz="3600"/>
          </a:p>
        </p:txBody>
      </p:sp>
      <p:sp>
        <p:nvSpPr>
          <p:cNvPr id="7" name="Platshållare för text 6"/>
          <p:cNvSpPr>
            <a:spLocks noGrp="1"/>
          </p:cNvSpPr>
          <p:nvPr>
            <p:ph type="body" idx="1"/>
          </p:nvPr>
        </p:nvSpPr>
        <p:spPr/>
        <p:txBody>
          <a:bodyPr vert="horz" lIns="91440" tIns="45720" rIns="91440" bIns="45720" rtlCol="0" anchor="t">
            <a:noAutofit/>
          </a:bodyPr>
          <a:lstStyle/>
          <a:p>
            <a:r>
              <a:rPr lang="sv-SE" sz="3600" err="1">
                <a:cs typeface="Arial"/>
              </a:rPr>
              <a:t>Hoitotakuu</a:t>
            </a:r>
            <a:r>
              <a:rPr lang="sv-SE" sz="3600">
                <a:cs typeface="Arial"/>
              </a:rPr>
              <a:t> ja </a:t>
            </a:r>
            <a:r>
              <a:rPr lang="sv-SE" sz="3600" err="1">
                <a:cs typeface="Arial"/>
              </a:rPr>
              <a:t>käsittelyajat</a:t>
            </a:r>
            <a:endParaRPr lang="sv-SE" sz="3600" err="1"/>
          </a:p>
        </p:txBody>
      </p:sp>
    </p:spTree>
    <p:extLst>
      <p:ext uri="{BB962C8B-B14F-4D97-AF65-F5344CB8AC3E}">
        <p14:creationId xmlns:p14="http://schemas.microsoft.com/office/powerpoint/2010/main" val="131655363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202341" y="185481"/>
            <a:ext cx="5100471" cy="1281985"/>
          </a:xfrm>
        </p:spPr>
        <p:txBody>
          <a:bodyPr>
            <a:normAutofit fontScale="90000"/>
          </a:bodyPr>
          <a:lstStyle/>
          <a:p>
            <a:r>
              <a:rPr lang="fi-FI" sz="2400" dirty="0" err="1"/>
              <a:t>Handläggningstider</a:t>
            </a:r>
            <a:r>
              <a:rPr lang="fi-FI" sz="2400" dirty="0"/>
              <a:t> </a:t>
            </a:r>
            <a:r>
              <a:rPr lang="fi-FI" sz="2400" dirty="0" err="1"/>
              <a:t>enligt</a:t>
            </a:r>
            <a:r>
              <a:rPr lang="fi-FI" sz="2400" dirty="0"/>
              <a:t> </a:t>
            </a:r>
            <a:r>
              <a:rPr lang="sv-SE" sz="2400" dirty="0">
                <a:hlinkClick r:id="rId2"/>
              </a:rPr>
              <a:t>socialvårdslagen, </a:t>
            </a:r>
            <a:r>
              <a:rPr lang="sv-SE" sz="2400" dirty="0">
                <a:hlinkClick r:id="rId3"/>
              </a:rPr>
              <a:t>barnskyddslagen</a:t>
            </a:r>
            <a:r>
              <a:rPr lang="sv-SE" sz="2400" dirty="0"/>
              <a:t>, </a:t>
            </a:r>
            <a:r>
              <a:rPr lang="sv-SE" sz="2400" dirty="0">
                <a:hlinkClick r:id="rId4"/>
              </a:rPr>
              <a:t>lagen om utkomststöd </a:t>
            </a:r>
            <a:endParaRPr lang="sv-SE" sz="2000" dirty="0"/>
          </a:p>
        </p:txBody>
      </p:sp>
      <p:sp>
        <p:nvSpPr>
          <p:cNvPr id="3" name="Platshållare för innehåll 2"/>
          <p:cNvSpPr>
            <a:spLocks noGrp="1"/>
          </p:cNvSpPr>
          <p:nvPr>
            <p:ph sz="half" idx="1"/>
          </p:nvPr>
        </p:nvSpPr>
        <p:spPr>
          <a:xfrm>
            <a:off x="1307098" y="1585999"/>
            <a:ext cx="4552293" cy="4668895"/>
          </a:xfrm>
        </p:spPr>
        <p:txBody>
          <a:bodyPr vert="horz" lIns="91440" tIns="45720" rIns="91440" bIns="45720" rtlCol="0" anchor="t">
            <a:normAutofit fontScale="47500" lnSpcReduction="20000"/>
          </a:bodyPr>
          <a:lstStyle/>
          <a:p>
            <a:r>
              <a:rPr lang="fi-FI" b="1" dirty="0" err="1">
                <a:solidFill>
                  <a:srgbClr val="213A8F"/>
                </a:solidFill>
              </a:rPr>
              <a:t>Bedömning</a:t>
            </a:r>
            <a:r>
              <a:rPr lang="fi-FI" b="1" dirty="0">
                <a:solidFill>
                  <a:srgbClr val="213A8F"/>
                </a:solidFill>
              </a:rPr>
              <a:t> av </a:t>
            </a:r>
            <a:r>
              <a:rPr lang="fi-FI" b="1" dirty="0" err="1">
                <a:solidFill>
                  <a:srgbClr val="213A8F"/>
                </a:solidFill>
              </a:rPr>
              <a:t>servicebehov</a:t>
            </a:r>
            <a:r>
              <a:rPr lang="fi-FI" b="1" dirty="0">
                <a:solidFill>
                  <a:srgbClr val="213A8F"/>
                </a:solidFill>
              </a:rPr>
              <a:t> </a:t>
            </a:r>
            <a:r>
              <a:rPr lang="fi-FI" b="1" dirty="0" err="1">
                <a:solidFill>
                  <a:srgbClr val="213A8F"/>
                </a:solidFill>
              </a:rPr>
              <a:t>enligt</a:t>
            </a:r>
            <a:r>
              <a:rPr lang="fi-FI" b="1" dirty="0">
                <a:solidFill>
                  <a:srgbClr val="213A8F"/>
                </a:solidFill>
              </a:rPr>
              <a:t> </a:t>
            </a:r>
            <a:r>
              <a:rPr lang="fi-FI" b="1" dirty="0" err="1">
                <a:solidFill>
                  <a:srgbClr val="213A8F"/>
                </a:solidFill>
              </a:rPr>
              <a:t>socialvårdslagen</a:t>
            </a:r>
            <a:endParaRPr lang="fi-FI" b="1" dirty="0">
              <a:solidFill>
                <a:srgbClr val="213A8F"/>
              </a:solidFill>
            </a:endParaRPr>
          </a:p>
          <a:p>
            <a:pPr lvl="1"/>
            <a:r>
              <a:rPr lang="sv-SE" dirty="0">
                <a:solidFill>
                  <a:srgbClr val="213A8F"/>
                </a:solidFill>
              </a:rPr>
              <a:t>behov av brådskande hjälp ska bedömas omedelbart </a:t>
            </a:r>
            <a:endParaRPr lang="fi-FI" b="1" dirty="0">
              <a:solidFill>
                <a:srgbClr val="213A8F"/>
              </a:solidFill>
            </a:endParaRPr>
          </a:p>
          <a:p>
            <a:pPr lvl="1" fontAlgn="base"/>
            <a:r>
              <a:rPr lang="sv-SE" dirty="0">
                <a:solidFill>
                  <a:srgbClr val="213A8F"/>
                </a:solidFill>
              </a:rPr>
              <a:t>bedömningen ska påbörjas senast den sjunde vardagen efter kontaktat till den kommunala myndighet som ansvarar för socialservicen för att få service, om</a:t>
            </a:r>
          </a:p>
          <a:p>
            <a:pPr lvl="2" fontAlgn="base"/>
            <a:r>
              <a:rPr lang="sv-SE" sz="2200" dirty="0">
                <a:solidFill>
                  <a:srgbClr val="213A8F"/>
                </a:solidFill>
              </a:rPr>
              <a:t>personen är över 75 år,</a:t>
            </a:r>
            <a:endParaRPr lang="sv-SE" sz="2200" dirty="0">
              <a:solidFill>
                <a:srgbClr val="213A8F"/>
              </a:solidFill>
              <a:cs typeface="Arial"/>
            </a:endParaRPr>
          </a:p>
          <a:p>
            <a:pPr lvl="2" fontAlgn="base"/>
            <a:r>
              <a:rPr lang="sv-SE" sz="2200" dirty="0">
                <a:solidFill>
                  <a:srgbClr val="213A8F"/>
                </a:solidFill>
              </a:rPr>
              <a:t>personen får vårdbidrag med högsta belopp </a:t>
            </a:r>
          </a:p>
          <a:p>
            <a:pPr lvl="2" fontAlgn="base"/>
            <a:r>
              <a:rPr lang="sv-SE" sz="2200" dirty="0">
                <a:solidFill>
                  <a:srgbClr val="213A8F"/>
                </a:solidFill>
              </a:rPr>
              <a:t>Det gäller bedömningen av servicebehov hos ett barn som behöver särskilt stöd </a:t>
            </a:r>
            <a:endParaRPr lang="sv-SE" sz="2200" dirty="0">
              <a:solidFill>
                <a:srgbClr val="213A8F"/>
              </a:solidFill>
              <a:cs typeface="Arial"/>
            </a:endParaRPr>
          </a:p>
          <a:p>
            <a:pPr lvl="1"/>
            <a:r>
              <a:rPr lang="sv-SE" dirty="0">
                <a:solidFill>
                  <a:srgbClr val="213A8F"/>
                </a:solidFill>
              </a:rPr>
              <a:t>Bedömningen av hurdant servicebehov ett barn som behöver särskilt stöd har ska bli klar senast tre månader från inledningen.</a:t>
            </a:r>
          </a:p>
          <a:p>
            <a:pPr lvl="1"/>
            <a:r>
              <a:rPr lang="sv-SE" dirty="0">
                <a:solidFill>
                  <a:srgbClr val="213A8F"/>
                </a:solidFill>
              </a:rPr>
              <a:t>Beslut ska verkställas senast inom tre månader från det att ärendet inletts</a:t>
            </a:r>
            <a:endParaRPr lang="fi-FI" dirty="0">
              <a:solidFill>
                <a:srgbClr val="213A8F"/>
              </a:solidFill>
            </a:endParaRPr>
          </a:p>
          <a:p>
            <a:r>
              <a:rPr lang="fi-FI" b="1" dirty="0" err="1">
                <a:solidFill>
                  <a:srgbClr val="213A8F"/>
                </a:solidFill>
              </a:rPr>
              <a:t>Barnskydd</a:t>
            </a:r>
            <a:endParaRPr lang="fi-FI" b="1" dirty="0">
              <a:solidFill>
                <a:srgbClr val="213A8F"/>
              </a:solidFill>
            </a:endParaRPr>
          </a:p>
          <a:p>
            <a:pPr lvl="1"/>
            <a:r>
              <a:rPr lang="sv-SE" dirty="0">
                <a:solidFill>
                  <a:srgbClr val="213A8F"/>
                </a:solidFill>
              </a:rPr>
              <a:t>efter att ett barnskyddsärende har inletts ska socialarbetaren eller någon annan anställd inom barnskyddet omedelbart bedöma barnets eventuella brådskande behov av barnskydd</a:t>
            </a:r>
            <a:r>
              <a:rPr lang="sv-SE" b="1" dirty="0">
                <a:solidFill>
                  <a:srgbClr val="213A8F"/>
                </a:solidFill>
              </a:rPr>
              <a:t>.</a:t>
            </a:r>
          </a:p>
          <a:p>
            <a:pPr lvl="1"/>
            <a:r>
              <a:rPr lang="sv-SE" dirty="0">
                <a:solidFill>
                  <a:srgbClr val="213A8F"/>
                </a:solidFill>
              </a:rPr>
              <a:t>bedömningen av servicebehovet ska påbörjas senast den sjunde vardagen efter det att ärendet har inletts</a:t>
            </a:r>
          </a:p>
          <a:p>
            <a:pPr lvl="1"/>
            <a:r>
              <a:rPr lang="sv-SE" dirty="0">
                <a:solidFill>
                  <a:srgbClr val="213A8F"/>
                </a:solidFill>
              </a:rPr>
              <a:t>bedömningen ska bli klar senast tre månader från inledningen.</a:t>
            </a:r>
          </a:p>
          <a:p>
            <a:r>
              <a:rPr lang="fi-FI" b="1" dirty="0" err="1">
                <a:solidFill>
                  <a:srgbClr val="213A8F"/>
                </a:solidFill>
              </a:rPr>
              <a:t>Utkomsstöd</a:t>
            </a:r>
            <a:endParaRPr lang="fi-FI" b="1" dirty="0">
              <a:solidFill>
                <a:srgbClr val="213A8F"/>
              </a:solidFill>
            </a:endParaRPr>
          </a:p>
          <a:p>
            <a:pPr lvl="1"/>
            <a:r>
              <a:rPr lang="sv-SE" dirty="0">
                <a:solidFill>
                  <a:srgbClr val="213A8F"/>
                </a:solidFill>
              </a:rPr>
              <a:t>i brådskande fall ska beslutet om utkomststöd fattas samma eller senast följande vardag efter det att ansökan inkommit</a:t>
            </a:r>
            <a:endParaRPr lang="fi-FI" b="1" dirty="0">
              <a:solidFill>
                <a:srgbClr val="213A8F"/>
              </a:solidFill>
            </a:endParaRPr>
          </a:p>
          <a:p>
            <a:pPr lvl="1"/>
            <a:r>
              <a:rPr lang="sv-SE" dirty="0">
                <a:solidFill>
                  <a:srgbClr val="213A8F"/>
                </a:solidFill>
              </a:rPr>
              <a:t>i andra än brådskande fall ska beslutet om utkomststöd fattas utan dröjsmål, dock senast den sjunde vardagen efter det att ansökan inkommit.</a:t>
            </a:r>
            <a:endParaRPr lang="sv-SE" b="1" dirty="0">
              <a:solidFill>
                <a:srgbClr val="213A8F"/>
              </a:solidFill>
            </a:endParaRPr>
          </a:p>
        </p:txBody>
      </p:sp>
      <p:sp>
        <p:nvSpPr>
          <p:cNvPr id="4" name="Platshållare för innehåll 3"/>
          <p:cNvSpPr>
            <a:spLocks noGrp="1"/>
          </p:cNvSpPr>
          <p:nvPr>
            <p:ph sz="half" idx="10"/>
          </p:nvPr>
        </p:nvSpPr>
        <p:spPr>
          <a:xfrm>
            <a:off x="6412597" y="1281199"/>
            <a:ext cx="5169803" cy="5509068"/>
          </a:xfrm>
        </p:spPr>
        <p:txBody>
          <a:bodyPr vert="horz" lIns="91440" tIns="45720" rIns="91440" bIns="45720" rtlCol="0" anchor="t">
            <a:noAutofit/>
          </a:bodyPr>
          <a:lstStyle/>
          <a:p>
            <a:pPr lvl="0"/>
            <a:r>
              <a:rPr lang="fi-FI" sz="1100" b="1" dirty="0">
                <a:solidFill>
                  <a:srgbClr val="008464"/>
                </a:solidFill>
              </a:rPr>
              <a:t>Palvelutarpeen arviointi sosiaalihuoltolain mukaan</a:t>
            </a:r>
            <a:endParaRPr lang="fi-FI" sz="1100" dirty="0">
              <a:solidFill>
                <a:srgbClr val="008464"/>
              </a:solidFill>
            </a:endParaRPr>
          </a:p>
          <a:p>
            <a:pPr lvl="1"/>
            <a:r>
              <a:rPr lang="fi-FI" sz="1100" dirty="0">
                <a:solidFill>
                  <a:srgbClr val="008464"/>
                </a:solidFill>
              </a:rPr>
              <a:t>Kiireisen avun tarve tulee arvioida välittömästi</a:t>
            </a:r>
          </a:p>
          <a:p>
            <a:pPr lvl="1"/>
            <a:r>
              <a:rPr lang="fi-FI" sz="1100" dirty="0">
                <a:solidFill>
                  <a:srgbClr val="008464"/>
                </a:solidFill>
              </a:rPr>
              <a:t>Arvioinnin tekeminen on aloitettava viimeistään seitsemäntenä arkipäivänä siitä, kun asiakas, asiakkaan omainen tai läheinen tai hänen laillinen edustajansa on ottanut yhteyttä sosiaalipalveluista vastaavaan kunnalliseen viranomaiseen palvelujen saamiseksi, jos</a:t>
            </a:r>
          </a:p>
          <a:p>
            <a:pPr lvl="2"/>
            <a:r>
              <a:rPr lang="fi-FI" sz="1050" dirty="0">
                <a:solidFill>
                  <a:srgbClr val="008464"/>
                </a:solidFill>
              </a:rPr>
              <a:t>henkilö on yli 75-vuotias,</a:t>
            </a:r>
          </a:p>
          <a:p>
            <a:pPr lvl="2"/>
            <a:r>
              <a:rPr lang="fi-FI" sz="1050" dirty="0">
                <a:solidFill>
                  <a:srgbClr val="008464"/>
                </a:solidFill>
              </a:rPr>
              <a:t>henkilö saa ylintä hoitotukea, </a:t>
            </a:r>
          </a:p>
          <a:p>
            <a:pPr lvl="2"/>
            <a:r>
              <a:rPr lang="fi-FI" sz="1050" dirty="0">
                <a:solidFill>
                  <a:srgbClr val="008464"/>
                </a:solidFill>
              </a:rPr>
              <a:t>Kyseessä on erityistä tukea tarvitsevan lapsen palvelutarpeen arviointi </a:t>
            </a:r>
          </a:p>
          <a:p>
            <a:pPr lvl="1"/>
            <a:r>
              <a:rPr lang="fi-FI" sz="1100" dirty="0">
                <a:solidFill>
                  <a:srgbClr val="008464"/>
                </a:solidFill>
              </a:rPr>
              <a:t>Erityistä tukea tarvitsevan lapsen palvelutarpeen arvioinnin on valmistuttava viimeistään kolmen kuukauden kuluessa vireille tulosta.</a:t>
            </a:r>
          </a:p>
          <a:p>
            <a:pPr lvl="1"/>
            <a:r>
              <a:rPr lang="fi-FI" sz="1100" dirty="0">
                <a:solidFill>
                  <a:srgbClr val="008464"/>
                </a:solidFill>
              </a:rPr>
              <a:t>Päätös on toimeenpantava viimeistään 3 kuukaudessa asian </a:t>
            </a:r>
            <a:r>
              <a:rPr lang="fi-FI" sz="1100" dirty="0" err="1">
                <a:solidFill>
                  <a:srgbClr val="008464"/>
                </a:solidFill>
              </a:rPr>
              <a:t>vireilletulosta</a:t>
            </a:r>
            <a:r>
              <a:rPr lang="fi-FI" sz="1100" dirty="0">
                <a:solidFill>
                  <a:srgbClr val="008464"/>
                </a:solidFill>
              </a:rPr>
              <a:t>.</a:t>
            </a:r>
          </a:p>
          <a:p>
            <a:pPr lvl="0"/>
            <a:r>
              <a:rPr lang="fi-FI" sz="1100" b="1" dirty="0">
                <a:solidFill>
                  <a:srgbClr val="008464"/>
                </a:solidFill>
              </a:rPr>
              <a:t>Lastensuojelu</a:t>
            </a:r>
          </a:p>
          <a:p>
            <a:pPr lvl="1"/>
            <a:r>
              <a:rPr lang="fi-FI" sz="1100" dirty="0">
                <a:solidFill>
                  <a:srgbClr val="008464"/>
                </a:solidFill>
              </a:rPr>
              <a:t>Lastensuojeluasian vireille tulon jälkeen sosiaalityöntekijän tai muun lastensuojelun työntekijän on arvioitava välittömästi lapsen mahdollinen kiireellinen lastensuojelun tarve.</a:t>
            </a:r>
          </a:p>
          <a:p>
            <a:pPr lvl="1"/>
            <a:r>
              <a:rPr lang="fi-FI" sz="1100" dirty="0"/>
              <a:t>Arvio on aloitettava viimeistään seitsemäntenä arkipäivänä asian vireille tulosta.</a:t>
            </a:r>
          </a:p>
          <a:p>
            <a:pPr lvl="1"/>
            <a:r>
              <a:rPr lang="fi-FI" sz="1100" dirty="0"/>
              <a:t>Arvion on valmistuttava viimeistään kolmen kuukauden kuluessa vireille tulosta.</a:t>
            </a:r>
          </a:p>
          <a:p>
            <a:pPr lvl="0"/>
            <a:r>
              <a:rPr lang="fi-FI" sz="1100" b="1" dirty="0"/>
              <a:t>Toimeentulotuki</a:t>
            </a:r>
            <a:endParaRPr lang="fi-FI" sz="1100" dirty="0"/>
          </a:p>
          <a:p>
            <a:pPr lvl="1"/>
            <a:r>
              <a:rPr lang="fi-FI" sz="1100" dirty="0"/>
              <a:t>Kiireellisessä tapauksessa päätös toimeentulotuesta on tehtävä samana tai viimeistään seuraavana arkipäivänä hakemuksen saapumisesta.</a:t>
            </a:r>
          </a:p>
          <a:p>
            <a:pPr lvl="1"/>
            <a:r>
              <a:rPr lang="fi-FI" sz="1100" dirty="0"/>
              <a:t>Muussa kuin kiireellisessä tapauksessa päätös toimeentulotuesta on tehtävä viivytyksettä, kuitenkin viimeistään seitsemäntenä arkipäivänä hakemuksen saapumisesta.</a:t>
            </a:r>
          </a:p>
        </p:txBody>
      </p:sp>
      <p:sp>
        <p:nvSpPr>
          <p:cNvPr id="5" name="Platshållare för text 4"/>
          <p:cNvSpPr>
            <a:spLocks noGrp="1"/>
          </p:cNvSpPr>
          <p:nvPr>
            <p:ph type="body" idx="11"/>
          </p:nvPr>
        </p:nvSpPr>
        <p:spPr>
          <a:xfrm>
            <a:off x="6806737" y="72782"/>
            <a:ext cx="5046596" cy="1171818"/>
          </a:xfrm>
        </p:spPr>
        <p:txBody>
          <a:bodyPr/>
          <a:lstStyle/>
          <a:p>
            <a:r>
              <a:rPr lang="sv-SE" sz="2400" dirty="0" err="1">
                <a:solidFill>
                  <a:schemeClr val="tx2"/>
                </a:solidFill>
                <a:cs typeface="Arial"/>
              </a:rPr>
              <a:t>Käsittelyajat</a:t>
            </a:r>
            <a:r>
              <a:rPr lang="sv-SE" sz="2400" dirty="0">
                <a:cs typeface="Arial"/>
              </a:rPr>
              <a:t> </a:t>
            </a:r>
            <a:r>
              <a:rPr lang="sv-SE" sz="2400" dirty="0" err="1">
                <a:cs typeface="Arial"/>
                <a:hlinkClick r:id="rId5"/>
              </a:rPr>
              <a:t>sosiaalihuoltolaki</a:t>
            </a:r>
            <a:r>
              <a:rPr lang="sv-SE" sz="2400" dirty="0">
                <a:cs typeface="Arial"/>
              </a:rPr>
              <a:t>, </a:t>
            </a:r>
            <a:r>
              <a:rPr lang="sv-SE" sz="2400" u="sng" dirty="0" err="1">
                <a:solidFill>
                  <a:srgbClr val="85C598"/>
                </a:solidFill>
                <a:cs typeface="Arial"/>
              </a:rPr>
              <a:t>lastensuojelulaki</a:t>
            </a:r>
            <a:r>
              <a:rPr lang="sv-SE" sz="2400" dirty="0">
                <a:cs typeface="Arial"/>
              </a:rPr>
              <a:t> ja </a:t>
            </a:r>
            <a:r>
              <a:rPr lang="sv-SE" sz="2400" dirty="0" err="1">
                <a:cs typeface="Arial"/>
                <a:hlinkClick r:id="rId6"/>
              </a:rPr>
              <a:t>laki</a:t>
            </a:r>
            <a:r>
              <a:rPr lang="sv-SE" sz="2400" dirty="0">
                <a:cs typeface="Arial"/>
                <a:hlinkClick r:id="rId6"/>
              </a:rPr>
              <a:t> </a:t>
            </a:r>
            <a:r>
              <a:rPr lang="sv-SE" sz="2400" dirty="0" err="1">
                <a:cs typeface="Arial"/>
                <a:hlinkClick r:id="rId6"/>
              </a:rPr>
              <a:t>toimeentulotuesta</a:t>
            </a:r>
            <a:endParaRPr lang="sv-SE" sz="2400" dirty="0">
              <a:cs typeface="Arial"/>
              <a:hlinkClick r:id="rId6"/>
            </a:endParaRPr>
          </a:p>
        </p:txBody>
      </p:sp>
    </p:spTree>
    <p:extLst>
      <p:ext uri="{BB962C8B-B14F-4D97-AF65-F5344CB8AC3E}">
        <p14:creationId xmlns:p14="http://schemas.microsoft.com/office/powerpoint/2010/main" val="1289110709"/>
      </p:ext>
    </p:extLst>
  </p:cSld>
  <p:clrMapOvr>
    <a:masterClrMapping/>
  </p:clrMapOvr>
</p:sld>
</file>

<file path=ppt/theme/theme1.xml><?xml version="1.0" encoding="utf-8"?>
<a:theme xmlns:a="http://schemas.openxmlformats.org/drawingml/2006/main" name="OVHP_teema">
  <a:themeElements>
    <a:clrScheme name="Pohjanmaan hvinvointi">
      <a:dk1>
        <a:srgbClr val="213A8F"/>
      </a:dk1>
      <a:lt1>
        <a:sysClr val="window" lastClr="FFFFFF"/>
      </a:lt1>
      <a:dk2>
        <a:srgbClr val="213A8F"/>
      </a:dk2>
      <a:lt2>
        <a:srgbClr val="FFFFFF"/>
      </a:lt2>
      <a:accent1>
        <a:srgbClr val="213A8F"/>
      </a:accent1>
      <a:accent2>
        <a:srgbClr val="85C598"/>
      </a:accent2>
      <a:accent3>
        <a:srgbClr val="F39690"/>
      </a:accent3>
      <a:accent4>
        <a:srgbClr val="FDC84A"/>
      </a:accent4>
      <a:accent5>
        <a:srgbClr val="00A174"/>
      </a:accent5>
      <a:accent6>
        <a:srgbClr val="008464"/>
      </a:accent6>
      <a:hlink>
        <a:srgbClr val="85C598"/>
      </a:hlink>
      <a:folHlink>
        <a:srgbClr val="85C5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VHP_teema" id="{F23CEC61-7D3E-4FC9-BBC4-2DB136B252E6}" vid="{484551A0-B212-4560-81B4-2EF7E647BDC7}"/>
    </a:ext>
  </a:extLst>
</a:theme>
</file>

<file path=ppt/theme/theme2.xml><?xml version="1.0" encoding="utf-8"?>
<a:theme xmlns:a="http://schemas.openxmlformats.org/drawingml/2006/main" name="VKS VCS blanc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KS VCS blanco.pptx" id="{00E8C25B-7AD8-4BA6-A39E-4DF923EAD1AA}" vid="{9B226F88-50AC-4EB2-8026-913F100F0113}"/>
    </a:ext>
  </a:extLst>
</a:theme>
</file>

<file path=ppt/theme/theme3.xml><?xml version="1.0" encoding="utf-8"?>
<a:theme xmlns:a="http://schemas.openxmlformats.org/drawingml/2006/main" name="Perustyyli_taustaväri">
  <a:themeElements>
    <a:clrScheme name="VKS-theme">
      <a:dk1>
        <a:sysClr val="windowText" lastClr="000000"/>
      </a:dk1>
      <a:lt1>
        <a:sysClr val="window" lastClr="FFFFFF"/>
      </a:lt1>
      <a:dk2>
        <a:srgbClr val="005A8B"/>
      </a:dk2>
      <a:lt2>
        <a:srgbClr val="EEECE1"/>
      </a:lt2>
      <a:accent1>
        <a:srgbClr val="005A8B"/>
      </a:accent1>
      <a:accent2>
        <a:srgbClr val="C60C30"/>
      </a:accent2>
      <a:accent3>
        <a:srgbClr val="AEA400"/>
      </a:accent3>
      <a:accent4>
        <a:srgbClr val="FCD900"/>
      </a:accent4>
      <a:accent5>
        <a:srgbClr val="A1DEE9"/>
      </a:accent5>
      <a:accent6>
        <a:srgbClr val="FFA100"/>
      </a:accent6>
      <a:hlink>
        <a:srgbClr val="00A1DE"/>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KS VCS blanco.pptx" id="{00E8C25B-7AD8-4BA6-A39E-4DF923EAD1AA}" vid="{70606E69-C710-46F8-AB07-C210CCAB266A}"/>
    </a:ext>
  </a:extLst>
</a:theme>
</file>

<file path=ppt/theme/theme4.xml><?xml version="1.0" encoding="utf-8"?>
<a:theme xmlns:a="http://schemas.openxmlformats.org/drawingml/2006/main" name="1_OVHP_teema">
  <a:themeElements>
    <a:clrScheme name="Pohjanmaan hvinvointi">
      <a:dk1>
        <a:srgbClr val="213A8F"/>
      </a:dk1>
      <a:lt1>
        <a:sysClr val="window" lastClr="FFFFFF"/>
      </a:lt1>
      <a:dk2>
        <a:srgbClr val="213A8F"/>
      </a:dk2>
      <a:lt2>
        <a:srgbClr val="FFFFFF"/>
      </a:lt2>
      <a:accent1>
        <a:srgbClr val="213A8F"/>
      </a:accent1>
      <a:accent2>
        <a:srgbClr val="85C598"/>
      </a:accent2>
      <a:accent3>
        <a:srgbClr val="F39690"/>
      </a:accent3>
      <a:accent4>
        <a:srgbClr val="FDC84A"/>
      </a:accent4>
      <a:accent5>
        <a:srgbClr val="00A174"/>
      </a:accent5>
      <a:accent6>
        <a:srgbClr val="008464"/>
      </a:accent6>
      <a:hlink>
        <a:srgbClr val="85C598"/>
      </a:hlink>
      <a:folHlink>
        <a:srgbClr val="85C5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VPH_Esitys_KAKSIKIELINEN.pptx" id="{A44348C7-565D-474E-8626-BA79DD2B7BA2}" vid="{E46A8BFE-5E54-4FCC-AD88-9A81CF72BCE4}"/>
    </a:ext>
  </a:extLst>
</a:theme>
</file>

<file path=ppt/theme/theme5.xml><?xml version="1.0" encoding="utf-8"?>
<a:theme xmlns:a="http://schemas.openxmlformats.org/drawingml/2006/main" name="5_OVHP_teema">
  <a:themeElements>
    <a:clrScheme name="Pohjanmaan hvinvointi">
      <a:dk1>
        <a:srgbClr val="213A8F"/>
      </a:dk1>
      <a:lt1>
        <a:sysClr val="window" lastClr="FFFFFF"/>
      </a:lt1>
      <a:dk2>
        <a:srgbClr val="213A8F"/>
      </a:dk2>
      <a:lt2>
        <a:srgbClr val="FFFFFF"/>
      </a:lt2>
      <a:accent1>
        <a:srgbClr val="213A8F"/>
      </a:accent1>
      <a:accent2>
        <a:srgbClr val="85C598"/>
      </a:accent2>
      <a:accent3>
        <a:srgbClr val="F39690"/>
      </a:accent3>
      <a:accent4>
        <a:srgbClr val="FDC84A"/>
      </a:accent4>
      <a:accent5>
        <a:srgbClr val="00A174"/>
      </a:accent5>
      <a:accent6>
        <a:srgbClr val="008464"/>
      </a:accent6>
      <a:hlink>
        <a:srgbClr val="85C598"/>
      </a:hlink>
      <a:folHlink>
        <a:srgbClr val="85C5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VPH_Esitys_KAKSIKIELINEN.pptx" id="{A44348C7-565D-474E-8626-BA79DD2B7BA2}" vid="{E46A8BFE-5E54-4FCC-AD88-9A81CF72BCE4}"/>
    </a:ext>
  </a:extLst>
</a:theme>
</file>

<file path=ppt/theme/theme6.xml><?xml version="1.0" encoding="utf-8"?>
<a:theme xmlns:a="http://schemas.openxmlformats.org/drawingml/2006/main" name="9_OVHP_teema">
  <a:themeElements>
    <a:clrScheme name="Mukautettu 2">
      <a:dk1>
        <a:srgbClr val="213A8F"/>
      </a:dk1>
      <a:lt1>
        <a:sysClr val="window" lastClr="FFFFFF"/>
      </a:lt1>
      <a:dk2>
        <a:srgbClr val="213A8F"/>
      </a:dk2>
      <a:lt2>
        <a:srgbClr val="FFFFFF"/>
      </a:lt2>
      <a:accent1>
        <a:srgbClr val="F39690"/>
      </a:accent1>
      <a:accent2>
        <a:srgbClr val="EB5C5F"/>
      </a:accent2>
      <a:accent3>
        <a:srgbClr val="D3433F"/>
      </a:accent3>
      <a:accent4>
        <a:srgbClr val="85C598"/>
      </a:accent4>
      <a:accent5>
        <a:srgbClr val="00A174"/>
      </a:accent5>
      <a:accent6>
        <a:srgbClr val="008464"/>
      </a:accent6>
      <a:hlink>
        <a:srgbClr val="85C598"/>
      </a:hlink>
      <a:folHlink>
        <a:srgbClr val="85C5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VPH_Esitys_YKSIKIELINEN.pptx" id="{4D4F7F8F-8193-413E-AC22-B246B3238D56}" vid="{31972133-8762-47BF-8329-BCC8E0DF4526}"/>
    </a:ext>
  </a:extLst>
</a:theme>
</file>

<file path=ppt/theme/theme7.xml><?xml version="1.0" encoding="utf-8"?>
<a:theme xmlns:a="http://schemas.openxmlformats.org/drawingml/2006/main" name="10_OVHP_teema">
  <a:themeElements>
    <a:clrScheme name="Mukautettu 2">
      <a:dk1>
        <a:srgbClr val="213A8F"/>
      </a:dk1>
      <a:lt1>
        <a:sysClr val="window" lastClr="FFFFFF"/>
      </a:lt1>
      <a:dk2>
        <a:srgbClr val="213A8F"/>
      </a:dk2>
      <a:lt2>
        <a:srgbClr val="FFFFFF"/>
      </a:lt2>
      <a:accent1>
        <a:srgbClr val="F39690"/>
      </a:accent1>
      <a:accent2>
        <a:srgbClr val="EB5C5F"/>
      </a:accent2>
      <a:accent3>
        <a:srgbClr val="D3433F"/>
      </a:accent3>
      <a:accent4>
        <a:srgbClr val="85C598"/>
      </a:accent4>
      <a:accent5>
        <a:srgbClr val="00A174"/>
      </a:accent5>
      <a:accent6>
        <a:srgbClr val="008464"/>
      </a:accent6>
      <a:hlink>
        <a:srgbClr val="85C598"/>
      </a:hlink>
      <a:folHlink>
        <a:srgbClr val="85C59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VPH_Esitys_YKSIKIELINEN.pptx" id="{4D4F7F8F-8193-413E-AC22-B246B3238D56}" vid="{31972133-8762-47BF-8329-BCC8E0DF4526}"/>
    </a:ext>
  </a:extLst>
</a:theme>
</file>

<file path=ppt/theme/theme8.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F624FB2EFDB9924B8FBA65ADB913B5DA" ma:contentTypeVersion="14" ma:contentTypeDescription="Luo uusi asiakirja." ma:contentTypeScope="" ma:versionID="ce86965b41473c2fda31a7cae6f53e5a">
  <xsd:schema xmlns:xsd="http://www.w3.org/2001/XMLSchema" xmlns:xs="http://www.w3.org/2001/XMLSchema" xmlns:p="http://schemas.microsoft.com/office/2006/metadata/properties" xmlns:ns3="7c562a57-e084-459d-9600-c01f60ddd8b8" xmlns:ns4="068ff314-3be9-4d64-a328-8e453009dbc4" targetNamespace="http://schemas.microsoft.com/office/2006/metadata/properties" ma:root="true" ma:fieldsID="725824a4b9cf66f6f75ef8900cd42560" ns3:_="" ns4:_="">
    <xsd:import namespace="7c562a57-e084-459d-9600-c01f60ddd8b8"/>
    <xsd:import namespace="068ff314-3be9-4d64-a328-8e453009dbc4"/>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562a57-e084-459d-9600-c01f60ddd8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68ff314-3be9-4d64-a328-8e453009dbc4" elementFormDefault="qualified">
    <xsd:import namespace="http://schemas.microsoft.com/office/2006/documentManagement/types"/>
    <xsd:import namespace="http://schemas.microsoft.com/office/infopath/2007/PartnerControls"/>
    <xsd:element name="SharedWithUsers" ma:index="15"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Jakamisen tiedot" ma:internalName="SharedWithDetails" ma:readOnly="true">
      <xsd:simpleType>
        <xsd:restriction base="dms:Note">
          <xsd:maxLength value="255"/>
        </xsd:restriction>
      </xsd:simpleType>
    </xsd:element>
    <xsd:element name="SharingHintHash" ma:index="17" nillable="true" ma:displayName="Jakamisvihjeen hajautus"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B7DA167-BEFC-4449-8579-ABE0D2D0A480}">
  <ds:schemaRefs>
    <ds:schemaRef ds:uri="http://schemas.microsoft.com/sharepoint/v3/contenttype/forms"/>
  </ds:schemaRefs>
</ds:datastoreItem>
</file>

<file path=customXml/itemProps2.xml><?xml version="1.0" encoding="utf-8"?>
<ds:datastoreItem xmlns:ds="http://schemas.openxmlformats.org/officeDocument/2006/customXml" ds:itemID="{C79DDE46-1804-4F4C-98C9-7CF796977F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562a57-e084-459d-9600-c01f60ddd8b8"/>
    <ds:schemaRef ds:uri="068ff314-3be9-4d64-a328-8e453009dbc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0D5FC07-CEF5-497F-881A-FCB31E0BE9E3}">
  <ds:schemaRefs>
    <ds:schemaRef ds:uri="http://schemas.microsoft.com/office/2006/documentManagement/types"/>
    <ds:schemaRef ds:uri="http://www.w3.org/XML/1998/namespace"/>
    <ds:schemaRef ds:uri="http://schemas.microsoft.com/office/infopath/2007/PartnerControls"/>
    <ds:schemaRef ds:uri="http://purl.org/dc/elements/1.1/"/>
    <ds:schemaRef ds:uri="http://schemas.microsoft.com/office/2006/metadata/properties"/>
    <ds:schemaRef ds:uri="7c562a57-e084-459d-9600-c01f60ddd8b8"/>
    <ds:schemaRef ds:uri="http://purl.org/dc/terms/"/>
    <ds:schemaRef ds:uri="http://schemas.openxmlformats.org/package/2006/metadata/core-properties"/>
    <ds:schemaRef ds:uri="068ff314-3be9-4d64-a328-8e453009dbc4"/>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OVHP_teema</Template>
  <TotalTime>353</TotalTime>
  <Words>12719</Words>
  <Application>Microsoft Office PowerPoint</Application>
  <PresentationFormat>Bredbild</PresentationFormat>
  <Paragraphs>2132</Paragraphs>
  <Slides>108</Slides>
  <Notes>2</Notes>
  <HiddenSlides>0</HiddenSlides>
  <MMClips>0</MMClips>
  <ScaleCrop>false</ScaleCrop>
  <HeadingPairs>
    <vt:vector size="6" baseType="variant">
      <vt:variant>
        <vt:lpstr>Använt teckensnitt</vt:lpstr>
      </vt:variant>
      <vt:variant>
        <vt:i4>5</vt:i4>
      </vt:variant>
      <vt:variant>
        <vt:lpstr>Tema</vt:lpstr>
      </vt:variant>
      <vt:variant>
        <vt:i4>7</vt:i4>
      </vt:variant>
      <vt:variant>
        <vt:lpstr>Bildrubriker</vt:lpstr>
      </vt:variant>
      <vt:variant>
        <vt:i4>108</vt:i4>
      </vt:variant>
    </vt:vector>
  </HeadingPairs>
  <TitlesOfParts>
    <vt:vector size="120" baseType="lpstr">
      <vt:lpstr>Arial</vt:lpstr>
      <vt:lpstr>Calibri</vt:lpstr>
      <vt:lpstr>Segoe UI</vt:lpstr>
      <vt:lpstr>Trebuchet MS</vt:lpstr>
      <vt:lpstr>Trebuchet MS Bold</vt:lpstr>
      <vt:lpstr>OVHP_teema</vt:lpstr>
      <vt:lpstr>VKS VCS blanco</vt:lpstr>
      <vt:lpstr>Perustyyli_taustaväri</vt:lpstr>
      <vt:lpstr>1_OVHP_teema</vt:lpstr>
      <vt:lpstr>5_OVHP_teema</vt:lpstr>
      <vt:lpstr>9_OVHP_teema</vt:lpstr>
      <vt:lpstr>10_OVHP_teema</vt:lpstr>
      <vt:lpstr>Österbottens välfärdsområdes servicestrategi </vt:lpstr>
      <vt:lpstr>Innehåll</vt:lpstr>
      <vt:lpstr>1. Österbottens välfärdsområde 1. Pohjanmaan hyvinvointialue</vt:lpstr>
      <vt:lpstr>PowerPoint-presentation</vt:lpstr>
      <vt:lpstr>PowerPoint-presentation</vt:lpstr>
      <vt:lpstr>Vad ingår i Österbottens välfärdsområde?  </vt:lpstr>
      <vt:lpstr>Mitä Pohjanmaan hyvinvointialue sisältää?</vt:lpstr>
      <vt:lpstr>Österbottens välfärdsområdes strategi</vt:lpstr>
      <vt:lpstr>PowerPoint-presentation</vt:lpstr>
      <vt:lpstr>Värderingar – Arvot</vt:lpstr>
      <vt:lpstr>PowerPoint-presentation</vt:lpstr>
      <vt:lpstr>Långsiktiga mål – Pitkän aikavälin tavoitteet</vt:lpstr>
      <vt:lpstr>PowerPoint-presentation</vt:lpstr>
      <vt:lpstr>PowerPoint-presentation</vt:lpstr>
      <vt:lpstr>PowerPoint-presentation</vt:lpstr>
      <vt:lpstr>PowerPoint-presentation</vt:lpstr>
      <vt:lpstr>2. Servicebehov och service  – mål för år 2025 2. Palveluntarve ja palvelut – tavoitteet vuodelle 2025 </vt:lpstr>
      <vt:lpstr>Allmänt</vt:lpstr>
      <vt:lpstr>Hur mår Österbotten?</vt:lpstr>
      <vt:lpstr>Miten Pohjanmaa voi?</vt:lpstr>
      <vt:lpstr>Kampen mot folksjukdomarna* </vt:lpstr>
      <vt:lpstr>Taistelu kansansairauksia* vastaan</vt:lpstr>
      <vt:lpstr>PowerPoint-presentation</vt:lpstr>
      <vt:lpstr>PowerPoint-presentation</vt:lpstr>
      <vt:lpstr>Högklassig närservice</vt:lpstr>
      <vt:lpstr>Samarbetspartners</vt:lpstr>
      <vt:lpstr>Yhteistyökumppanit</vt:lpstr>
      <vt:lpstr>PowerPoint-presentation</vt:lpstr>
      <vt:lpstr>Barn och ungas servicebehov och service – mål för år 2025</vt:lpstr>
      <vt:lpstr>Servicestruktur: barn, unga och familjer</vt:lpstr>
      <vt:lpstr>Palvelurakenne: lapset, nuoret ja perheet</vt:lpstr>
      <vt:lpstr>PowerPoint-presentation</vt:lpstr>
      <vt:lpstr>Työikäisten tilannekuva Pohjanmaalla 2021</vt:lpstr>
      <vt:lpstr>Työikäisten tilannekuva Pohjanmaalla 2021</vt:lpstr>
      <vt:lpstr>Servicebehov och service för personer i arbetsför ålder – mål för år 2025</vt:lpstr>
      <vt:lpstr>Työikäisten palvelutarpeet ja palvelut – tavoitteet vuodelle 2025</vt:lpstr>
      <vt:lpstr>Servicestruktur: personer i arbetsför ålder</vt:lpstr>
      <vt:lpstr>Palvelurakenne: työikäiset</vt:lpstr>
      <vt:lpstr>PowerPoint-presentation</vt:lpstr>
      <vt:lpstr> De äldres (75+) funktionsförmåga och välmående – lägesbild   </vt:lpstr>
      <vt:lpstr> De äldres (75+) servicestruktur – lägesbild   </vt:lpstr>
      <vt:lpstr> De äldres (75+) servicestruktur – lägesbild   </vt:lpstr>
      <vt:lpstr>Servicebehov och service för äldre personer – mål för år 2025</vt:lpstr>
      <vt:lpstr>Ikäihmisten palvelutarpeet ja palvelut – tavoitteet vuodelle 2025</vt:lpstr>
      <vt:lpstr>Servicestruktur: äldre personer</vt:lpstr>
      <vt:lpstr>Palvelurakenne: ikäihmiset</vt:lpstr>
      <vt:lpstr>3. Främjandet av välfärd och hälsa </vt:lpstr>
      <vt:lpstr>Riktlinjer</vt:lpstr>
      <vt:lpstr>Mål och mätare: processer </vt:lpstr>
      <vt:lpstr> Tavoitteet ja mittarit: prosessit</vt:lpstr>
      <vt:lpstr>Mål och mätare: resultat </vt:lpstr>
      <vt:lpstr>Tavoitteet ja mittarit: tulokset*</vt:lpstr>
      <vt:lpstr>Främjande av god hälsa och sunda levnadsvanor</vt:lpstr>
      <vt:lpstr>Terveyden ja terveellisten elintapojen edistäminen</vt:lpstr>
      <vt:lpstr>Främjande av mental hälsa och förebyggande av rusmedelsmissbruk  </vt:lpstr>
      <vt:lpstr>Mielenterveyden edistäminen ja päihteiden väärinkäytön ennaltaehkäisy</vt:lpstr>
      <vt:lpstr>Främjande och upprätthållande av funktionsförmåga  </vt:lpstr>
      <vt:lpstr>Toimintakyvyn edistäminen ja ylläpitäminen </vt:lpstr>
      <vt:lpstr>Delaktighet samt främjande av trygghet  </vt:lpstr>
      <vt:lpstr>Osallisuus ja turvallisuuden edistäminen</vt:lpstr>
      <vt:lpstr>4. Modellen med flera producenter</vt:lpstr>
      <vt:lpstr>Planerade förändringar i produktionsstrukturen</vt:lpstr>
      <vt:lpstr>Mål för att styra  modellen med flera producenter </vt:lpstr>
      <vt:lpstr>Mål och mätare</vt:lpstr>
      <vt:lpstr>PowerPoint-presentation</vt:lpstr>
      <vt:lpstr>Servicestrategins bilagor</vt:lpstr>
      <vt:lpstr>Hur mår Österbotten?</vt:lpstr>
      <vt:lpstr>Innehåll</vt:lpstr>
      <vt:lpstr>Behovskoefficient Tarvekerroin</vt:lpstr>
      <vt:lpstr>PowerPoint-presentation</vt:lpstr>
      <vt:lpstr>Statistik: barn, unga, familjer Tilastot: lapset, nuoret ja perheet</vt:lpstr>
      <vt:lpstr>PowerPoint-presentation</vt:lpstr>
      <vt:lpstr>PowerPoint-presentation</vt:lpstr>
      <vt:lpstr>PowerPoint-presentation</vt:lpstr>
      <vt:lpstr>PowerPoint-presentation</vt:lpstr>
      <vt:lpstr>PowerPoint-presentation</vt:lpstr>
      <vt:lpstr>PowerPoint-presentation</vt:lpstr>
      <vt:lpstr>PowerPoint-presentation</vt:lpstr>
      <vt:lpstr>Statistik: arbetsför ålder Tilastoja: työikäiset</vt:lpstr>
      <vt:lpstr>PowerPoint-presentation</vt:lpstr>
      <vt:lpstr>PowerPoint-presentation</vt:lpstr>
      <vt:lpstr>PowerPoint-presentation</vt:lpstr>
      <vt:lpstr>Arbetslöshet - Työttömyys</vt:lpstr>
      <vt:lpstr>Psykisk ohälsa och problem med missbruk Mielenterveys- ja päihdeongelmat</vt:lpstr>
      <vt:lpstr>Statistik: äldre Tilastot: ikäihmiset</vt:lpstr>
      <vt:lpstr>Befolkningen 65+</vt:lpstr>
      <vt:lpstr>Bor hemma 75+ (2019) - Finland 91,7 % - Österbotten 91,3 % </vt:lpstr>
      <vt:lpstr>De äldres andel (2018)  </vt:lpstr>
      <vt:lpstr>Utvärderingar och undersökningar</vt:lpstr>
      <vt:lpstr>Utvärderingar och undersökningar</vt:lpstr>
      <vt:lpstr>Nationella program,  strategier och projekt</vt:lpstr>
      <vt:lpstr>Nationella program och projekt</vt:lpstr>
      <vt:lpstr>PowerPoint-presentation</vt:lpstr>
      <vt:lpstr>De äldre – nationella riktlinjer</vt:lpstr>
      <vt:lpstr>Lagstiftning</vt:lpstr>
      <vt:lpstr>Lagstiftning, barn och unga</vt:lpstr>
      <vt:lpstr>Kommande lagstifting/ pågående beredningar</vt:lpstr>
      <vt:lpstr>Vårdgaranti och handläggningstider</vt:lpstr>
      <vt:lpstr>Handläggningstider enligt socialvårdslagen, barnskyddslagen, lagen om utkomststöd </vt:lpstr>
      <vt:lpstr>Vårdgaranti enligt  hälso- och sjukvårdslagen</vt:lpstr>
      <vt:lpstr>Personaldimensionering</vt:lpstr>
      <vt:lpstr>Lagstadgad personaldimensionering</vt:lpstr>
      <vt:lpstr>Lakisääteinen henkilöstömitoitus</vt:lpstr>
      <vt:lpstr>Regionala planer och strategier</vt:lpstr>
      <vt:lpstr> Bilagor som utarbetas 2022</vt:lpstr>
      <vt:lpstr>Verktyg för utvärdering och mätning</vt:lpstr>
      <vt:lpstr>Verktyg för utvärdering och mätning</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Pohjanmaan hyvinvointi esitys</dc:title>
  <dc:creator>Saara Niemi / KMG Turku</dc:creator>
  <cp:lastModifiedBy>Christina Sundqvist</cp:lastModifiedBy>
  <cp:revision>13</cp:revision>
  <cp:lastPrinted>2021-10-05T08:02:35Z</cp:lastPrinted>
  <dcterms:created xsi:type="dcterms:W3CDTF">2021-06-21T06:33:26Z</dcterms:created>
  <dcterms:modified xsi:type="dcterms:W3CDTF">2022-05-05T10:23:29Z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0x010100F624FB2EFDB9924B8FBA65ADB913B5DA</vt:lpwstr>
  </property>
</Properties>
</file>