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22" r:id="rId6"/>
    <p:sldId id="272" r:id="rId7"/>
    <p:sldId id="274" r:id="rId8"/>
    <p:sldId id="336" r:id="rId9"/>
    <p:sldId id="338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94302" autoAdjust="0"/>
  </p:normalViewPr>
  <p:slideViewPr>
    <p:cSldViewPr snapToGrid="0">
      <p:cViewPr varScale="1">
        <p:scale>
          <a:sx n="79" d="100"/>
          <a:sy n="79" d="100"/>
        </p:scale>
        <p:origin x="96" y="684"/>
      </p:cViewPr>
      <p:guideLst/>
    </p:cSldViewPr>
  </p:slideViewPr>
  <p:outlineViewPr>
    <p:cViewPr>
      <p:scale>
        <a:sx n="66" d="100"/>
        <a:sy n="66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9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06065384970227"/>
          <c:y val="3.6871971308481598E-2"/>
          <c:w val="0.8196092713652835"/>
          <c:h val="0.78611390268752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13-4FA2-9E93-664C5B777A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DF13-4FA2-9E93-664C5B777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22.5.2024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 dirty="0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ANTAL ANMÄLAN OM NEGATIV HÄNDELSE </a:t>
            </a:r>
            <a:endParaRPr lang="en-US" sz="1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 dirty="0">
                <a:solidFill>
                  <a:schemeClr val="accent4"/>
                </a:solidFill>
              </a:rPr>
              <a:t>VAARATAPAHTUMA ILMOITUSTEN MÄÄRÄ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accent4"/>
                </a:solidFill>
              </a:rPr>
              <a:t>NPS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559115E-30FE-4CFA-8D29-D4469F46B786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accent4"/>
                </a:solidFill>
              </a:rPr>
              <a:t>NPS</a:t>
            </a:r>
            <a:endParaRPr lang="en-US" sz="1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4A8DB5-3EA8-42F7-A27C-BE2BB96C17C9}"/>
              </a:ext>
            </a:extLst>
          </p:cNvPr>
          <p:cNvSpPr txBox="1"/>
          <p:nvPr userDrawn="1"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Hem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boendeservice</a:t>
            </a:r>
            <a:r>
              <a:rPr lang="fi-FI" sz="1400" dirty="0"/>
              <a:t> – Koti- ja asumispalvelut 9-12.2023</a:t>
            </a:r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Saatavuus/</a:t>
            </a:r>
            <a:r>
              <a:rPr lang="fi-FI" sz="3600" dirty="0" err="1">
                <a:solidFill>
                  <a:schemeClr val="tx1"/>
                </a:solidFill>
              </a:rPr>
              <a:t>Tillgänglighet</a:t>
            </a:r>
            <a:endParaRPr lang="fi-FI" sz="36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D15E168-C861-4B90-9251-9ACACBCAE006}"/>
              </a:ext>
            </a:extLst>
          </p:cNvPr>
          <p:cNvSpPr txBox="1"/>
          <p:nvPr userDrawn="1"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Hem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boendeservice</a:t>
            </a:r>
            <a:r>
              <a:rPr lang="fi-FI" sz="1400" dirty="0"/>
              <a:t> – Koti- ja asumispalvelut 9-12.2023</a:t>
            </a:r>
          </a:p>
        </p:txBody>
      </p: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>
          <a:xfrm>
            <a:off x="1084729" y="4942270"/>
            <a:ext cx="733313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522315" y="4937282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 userDrawn="1"/>
        </p:nvCxnSpPr>
        <p:spPr>
          <a:xfrm flipV="1">
            <a:off x="8417867" y="1390046"/>
            <a:ext cx="0" cy="35472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D2711D-29F2-100B-9DF7-369B97D14A6B}"/>
              </a:ext>
            </a:extLst>
          </p:cNvPr>
          <p:cNvCxnSpPr/>
          <p:nvPr userDrawn="1"/>
        </p:nvCxnSpPr>
        <p:spPr>
          <a:xfrm>
            <a:off x="8417867" y="4937282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35FAE34-08E6-EEFC-6D2C-34B1448856D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60802" y="1390046"/>
            <a:ext cx="0" cy="35472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710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708" r:id="rId13"/>
    <p:sldLayoutId id="2147483706" r:id="rId14"/>
    <p:sldLayoutId id="2147483701" r:id="rId15"/>
    <p:sldLayoutId id="2147483702" r:id="rId16"/>
    <p:sldLayoutId id="2147483703" r:id="rId17"/>
    <p:sldLayoutId id="2147483704" r:id="rId18"/>
    <p:sldLayoutId id="2147483705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4800" dirty="0"/>
              <a:t>Rapportering av egenkontroll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FI" dirty="0"/>
              <a:t>Resultatområde: Service som ges hem</a:t>
            </a:r>
          </a:p>
          <a:p>
            <a:r>
              <a:rPr lang="sv-FI" dirty="0"/>
              <a:t>Period som ska rapporteras: 1.1-30.4.2024</a:t>
            </a:r>
            <a:endParaRPr lang="sv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400" dirty="0">
                <a:solidFill>
                  <a:schemeClr val="bg1"/>
                </a:solidFill>
              </a:rPr>
              <a:t>Förkortningar:</a:t>
            </a:r>
          </a:p>
          <a:p>
            <a:r>
              <a:rPr lang="sv-FI" sz="1400" dirty="0">
                <a:solidFill>
                  <a:schemeClr val="bg1"/>
                </a:solidFill>
              </a:rPr>
              <a:t>NPS (Net </a:t>
            </a:r>
            <a:r>
              <a:rPr lang="sv-FI" sz="1400" dirty="0" err="1">
                <a:solidFill>
                  <a:schemeClr val="bg1"/>
                </a:solidFill>
              </a:rPr>
              <a:t>Promoter</a:t>
            </a:r>
            <a:r>
              <a:rPr lang="sv-FI" sz="1400" dirty="0">
                <a:solidFill>
                  <a:schemeClr val="bg1"/>
                </a:solidFill>
              </a:rPr>
              <a:t> Score): Rekommendationsindex (klienter och personal)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6C676EE-271E-4C52-91D4-5B23A944D36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sv-FI" b="1" dirty="0"/>
              <a:t>Tillgänglighet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BBC7F9-CD06-D84F-0036-1BA6A4335F7D}"/>
              </a:ext>
            </a:extLst>
          </p:cNvPr>
          <p:cNvSpPr txBox="1"/>
          <p:nvPr/>
        </p:nvSpPr>
        <p:spPr>
          <a:xfrm>
            <a:off x="1126927" y="1440000"/>
            <a:ext cx="3605410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</a:rPr>
              <a:t>KÖER</a:t>
            </a:r>
            <a:r>
              <a:rPr lang="sv-FI" sz="1600" b="1" baseline="0" dirty="0">
                <a:solidFill>
                  <a:schemeClr val="accent4"/>
                </a:solidFill>
              </a:rPr>
              <a:t> </a:t>
            </a:r>
            <a:r>
              <a:rPr lang="sv-FI" sz="1600" b="1" dirty="0">
                <a:solidFill>
                  <a:schemeClr val="accent4"/>
                </a:solidFill>
              </a:rPr>
              <a:t>HEMVÅRD</a:t>
            </a:r>
            <a:endParaRPr lang="sv-FI" sz="1600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D8597A-F240-DA6D-7591-C7026CD7CE37}"/>
              </a:ext>
            </a:extLst>
          </p:cNvPr>
          <p:cNvSpPr txBox="1">
            <a:spLocks/>
          </p:cNvSpPr>
          <p:nvPr/>
        </p:nvSpPr>
        <p:spPr>
          <a:xfrm>
            <a:off x="1152914" y="1778554"/>
            <a:ext cx="3553435" cy="27084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Ständig kö till hemvården i det mellersta området. I genomsnitt 15 personer i kö.</a:t>
            </a:r>
          </a:p>
          <a:p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Serviceboende i form av hemvård i det egna hemmet, inga köer.</a:t>
            </a:r>
          </a:p>
          <a:p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Dagverksamheten, i genomsnitt 5 personer i kö.</a:t>
            </a:r>
          </a:p>
          <a:p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Närståendevårdshandledare, lagstadgad bedömning.</a:t>
            </a:r>
          </a:p>
          <a:p>
            <a:endParaRPr lang="sv-FI" sz="16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4B4EDF-C39F-3502-C1B8-2857253EB400}"/>
              </a:ext>
            </a:extLst>
          </p:cNvPr>
          <p:cNvSpPr txBox="1"/>
          <p:nvPr/>
        </p:nvSpPr>
        <p:spPr>
          <a:xfrm>
            <a:off x="4833294" y="1440000"/>
            <a:ext cx="3605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</a:rPr>
              <a:t>PRESTATIONER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D379D9-8EAB-9165-5542-280FD52E7590}"/>
              </a:ext>
            </a:extLst>
          </p:cNvPr>
          <p:cNvSpPr txBox="1">
            <a:spLocks/>
          </p:cNvSpPr>
          <p:nvPr/>
        </p:nvSpPr>
        <p:spPr>
          <a:xfrm>
            <a:off x="4815463" y="1778554"/>
            <a:ext cx="3553435" cy="29238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Förverkligade hemvårdstimmar i relation till de uppställda målen i verksamhetsplanen 20 % per 30.3.2024</a:t>
            </a:r>
            <a:br>
              <a:rPr lang="sv-SE" sz="1400" dirty="0">
                <a:solidFill>
                  <a:schemeClr val="bg1"/>
                </a:solidFill>
              </a:rPr>
            </a:br>
            <a:endParaRPr lang="sv-SE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Förverkligade dagverksamhetsdagar i relation till verksamhetsplanen 26 % per 30.3.2024</a:t>
            </a:r>
          </a:p>
          <a:p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Norra området 1 796 besök</a:t>
            </a:r>
          </a:p>
          <a:p>
            <a:r>
              <a:rPr lang="sv-SE" sz="1400" dirty="0">
                <a:solidFill>
                  <a:schemeClr val="bg1"/>
                </a:solidFill>
              </a:rPr>
              <a:t>Mellersta området 1 433 besök</a:t>
            </a:r>
          </a:p>
          <a:p>
            <a:r>
              <a:rPr lang="sv-SE" sz="1400" dirty="0">
                <a:solidFill>
                  <a:schemeClr val="bg1"/>
                </a:solidFill>
              </a:rPr>
              <a:t>Södra området 373 besök</a:t>
            </a:r>
          </a:p>
          <a:p>
            <a:endParaRPr lang="sv-FI" sz="1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1144757" y="4968000"/>
            <a:ext cx="236312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</a:rPr>
              <a:t>VÄNTETID FÖR BRÅDSKANDE ÄRENDE</a:t>
            </a:r>
            <a:endParaRPr lang="sv-FI" sz="1600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1137461" y="6000708"/>
            <a:ext cx="2370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>
                <a:solidFill>
                  <a:schemeClr val="bg1"/>
                </a:solidFill>
              </a:rPr>
              <a:t>FÖRVERKLIGATS</a:t>
            </a:r>
            <a:endParaRPr lang="sv-FI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6DAB15-0D3D-2FCF-2E39-93B3435747E7}"/>
              </a:ext>
            </a:extLst>
          </p:cNvPr>
          <p:cNvSpPr txBox="1">
            <a:spLocks/>
          </p:cNvSpPr>
          <p:nvPr/>
        </p:nvSpPr>
        <p:spPr>
          <a:xfrm>
            <a:off x="3565989" y="4969553"/>
            <a:ext cx="338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</a:rPr>
              <a:t>JÄMLIKHET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65989" y="5273233"/>
            <a:ext cx="4802909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Kriterierna och avgifterna har förenhetligats.</a:t>
            </a:r>
          </a:p>
          <a:p>
            <a:r>
              <a:rPr lang="sv-SE" sz="1400" dirty="0">
                <a:solidFill>
                  <a:schemeClr val="bg1"/>
                </a:solidFill>
              </a:rPr>
              <a:t>Verksamheten i områdena ska förenhetligas, distansomsorgen ska utvidgas att omfatta hela området, liksom även möjligheten att använda läkemedelsrobotar.</a:t>
            </a:r>
          </a:p>
          <a:p>
            <a:r>
              <a:rPr lang="sv-SE" sz="1400" dirty="0">
                <a:solidFill>
                  <a:schemeClr val="bg1"/>
                </a:solidFill>
              </a:rPr>
              <a:t>Dagverksamheten för äldre täcker ännu inte området på ett tillfredsställande sätt. Verksamhet har påbörjats i Laihela och Kristinestad.</a:t>
            </a: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8469856" y="1440000"/>
            <a:ext cx="3722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8452024" y="1778554"/>
            <a:ext cx="3739976" cy="35702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Användningen av välfärdsteknologi ska utökas avsevärt.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Samarbetet mellan hemvårdsenheterna ska förbättras och kriterierna för verksamheten ska förenhetligas.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Arbetsuppgifter som inte är förknippade med vården ska tas bort av skötarna.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Omsorgsassistenter ska anställas i det mellersta området (används redan i det södra och norra området)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 err="1">
                <a:solidFill>
                  <a:schemeClr val="bg1"/>
                </a:solidFill>
                <a:cs typeface="Arial"/>
              </a:rPr>
              <a:t>Klienttid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ökning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/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arbetsskift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 err="1">
                <a:solidFill>
                  <a:schemeClr val="bg1"/>
                </a:solidFill>
                <a:cs typeface="Arial"/>
              </a:rPr>
              <a:t>Samarbete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över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verksamhetsområden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 err="1">
                <a:solidFill>
                  <a:schemeClr val="bg1"/>
                </a:solidFill>
                <a:cs typeface="Arial"/>
              </a:rPr>
              <a:t>Utvecklingsgrupper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t.ex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Hemvård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scrum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400" b="1" dirty="0">
              <a:solidFill>
                <a:schemeClr val="bg1"/>
              </a:solidFill>
              <a:cs typeface="Arial" panose="020B0604020202020204"/>
            </a:endParaRPr>
          </a:p>
          <a:p>
            <a:pPr marL="285750" indent="-285750">
              <a:buFont typeface="Arial" panose="020B0604020202020204" pitchFamily="34" charset="0"/>
              <a:buChar char="−"/>
            </a:pPr>
            <a:endParaRPr lang="sv-SE" sz="1400" dirty="0">
              <a:solidFill>
                <a:schemeClr val="bg1"/>
              </a:solidFill>
            </a:endParaRPr>
          </a:p>
          <a:p>
            <a:endParaRPr lang="sv-FI" sz="1600" dirty="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18CE69-9B8C-6308-B71C-448AFDBAC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FI" sz="1400" dirty="0"/>
              <a:t>Hem- och boendeservice – Service som ges hem 1-4.2024</a:t>
            </a:r>
          </a:p>
        </p:txBody>
      </p:sp>
    </p:spTree>
    <p:extLst>
      <p:ext uri="{BB962C8B-B14F-4D97-AF65-F5344CB8AC3E}">
        <p14:creationId xmlns:p14="http://schemas.microsoft.com/office/powerpoint/2010/main" val="22004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sv-FI" b="1" dirty="0"/>
              <a:t>Säkerhet och kvalitet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</a:rPr>
              <a:t>DE VANLIGASTE ANMÄLNINGSTYPERNA</a:t>
            </a: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v-SE" sz="1600" dirty="0">
                <a:solidFill>
                  <a:schemeClr val="bg1"/>
                </a:solidFill>
                <a:cs typeface="Arial"/>
              </a:rPr>
              <a:t>Olycksfall och olyckor</a:t>
            </a:r>
          </a:p>
          <a:p>
            <a:pPr marL="342900" indent="-342900">
              <a:buAutoNum type="arabicPeriod"/>
            </a:pPr>
            <a:r>
              <a:rPr lang="sv-SE" sz="1600" dirty="0">
                <a:solidFill>
                  <a:schemeClr val="bg1"/>
                </a:solidFill>
                <a:cs typeface="Arial"/>
              </a:rPr>
              <a:t>Förknippad med läkemedelsbehandling</a:t>
            </a:r>
          </a:p>
          <a:p>
            <a:pPr marL="342900" indent="-342900">
              <a:buAutoNum type="arabicPeriod"/>
            </a:pPr>
            <a:r>
              <a:rPr lang="sv-SE" sz="1600" dirty="0">
                <a:solidFill>
                  <a:schemeClr val="bg1"/>
                </a:solidFill>
                <a:cs typeface="Arial"/>
              </a:rPr>
              <a:t>Informationsutbyte</a:t>
            </a:r>
          </a:p>
          <a:p>
            <a:pPr marL="342900" indent="-342900">
              <a:buAutoNum type="arabicPeriod"/>
            </a:pPr>
            <a:r>
              <a:rPr lang="sv-SE" sz="1600" dirty="0">
                <a:solidFill>
                  <a:schemeClr val="bg1"/>
                </a:solidFill>
                <a:cs typeface="Arial"/>
              </a:rPr>
              <a:t>Annat</a:t>
            </a:r>
          </a:p>
          <a:p>
            <a:pPr marL="342900" indent="-342900">
              <a:buAutoNum type="arabicPeriod"/>
            </a:pPr>
            <a:r>
              <a:rPr lang="sv-SE" sz="1600" dirty="0">
                <a:solidFill>
                  <a:schemeClr val="bg1"/>
                </a:solidFill>
                <a:cs typeface="Arial"/>
              </a:rPr>
              <a:t>Förknippad med vård eller uppföljning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86747-4DAA-4AD7-9784-872453488C0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1216" y="4500000"/>
            <a:ext cx="17592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400" b="1" dirty="0">
                <a:solidFill>
                  <a:schemeClr val="accent4"/>
                </a:solidFill>
              </a:rPr>
              <a:t>ANMÄLNINGAR OM MISSFÖRHÅLLANDEN INOM SOCIALVÅRDEN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77" y="5800902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4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4409" y="4500000"/>
            <a:ext cx="18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b="1" dirty="0">
                <a:solidFill>
                  <a:schemeClr val="accent4"/>
                </a:solidFill>
              </a:rPr>
              <a:t>ANTAL ANMÄLNINGAR AV NEGATIV HÄNDELSE FRÅN KLIENTER (JÄMFÖRT MED TIDIGARE PERIOD)</a:t>
            </a: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0461" y="5800902"/>
            <a:ext cx="180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4000" dirty="0">
                <a:solidFill>
                  <a:schemeClr val="bg1"/>
                </a:solidFill>
              </a:rPr>
              <a:t>8</a:t>
            </a:r>
            <a:r>
              <a:rPr lang="sv-FI" sz="3200" dirty="0">
                <a:solidFill>
                  <a:schemeClr val="bg1"/>
                </a:solidFill>
              </a:rPr>
              <a:t> (2)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400" b="1" dirty="0">
                <a:solidFill>
                  <a:schemeClr val="accent4"/>
                </a:solidFill>
              </a:rPr>
              <a:t>ANTAL KONTAKTER TILL PATIENTOMBUD</a:t>
            </a: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48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400" b="1" dirty="0">
                <a:solidFill>
                  <a:schemeClr val="accent4"/>
                </a:solidFill>
              </a:rPr>
              <a:t>ANTAL KONTAKTER TILL SOCIALOMBUD</a:t>
            </a: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4800" dirty="0">
                <a:solidFill>
                  <a:schemeClr val="bg1"/>
                </a:solidFill>
              </a:rPr>
              <a:t>23 </a:t>
            </a:r>
          </a:p>
          <a:p>
            <a:pPr algn="ctr"/>
            <a:r>
              <a:rPr lang="sv-FI" sz="1400" dirty="0">
                <a:solidFill>
                  <a:schemeClr val="bg1"/>
                </a:solidFill>
              </a:rPr>
              <a:t>(Hela </a:t>
            </a:r>
            <a:r>
              <a:rPr lang="sv-FI" sz="1400" dirty="0" err="1">
                <a:solidFill>
                  <a:schemeClr val="bg1"/>
                </a:solidFill>
              </a:rPr>
              <a:t>hebo</a:t>
            </a:r>
            <a:r>
              <a:rPr lang="sv-FI" sz="1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</a:rPr>
              <a:t>KORRIGERANDE ÅTGÄRDER: </a:t>
            </a: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Upphandling av dosdispensering och läkemedelsrobotar, utbildning.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Arbetsgrupp för förebyggande av fallolyckor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Effektiv användning av hemrehabilitering inom hemvården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Genomgång av HaiPro-anmälningar och korrigerande åtgärder</a:t>
            </a:r>
          </a:p>
          <a:p>
            <a:endParaRPr lang="sv-FI" sz="1400" dirty="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9C67D0-45C0-AB38-8D19-339E47CC0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FI" sz="1400" dirty="0"/>
              <a:t>Hem- och boendeservice – Service som ges hem 1-4.2024</a:t>
            </a:r>
          </a:p>
        </p:txBody>
      </p:sp>
      <p:pic>
        <p:nvPicPr>
          <p:cNvPr id="21" name="Kuva 5">
            <a:extLst>
              <a:ext uri="{FF2B5EF4-FFF2-40B4-BE49-F238E27FC236}">
                <a16:creationId xmlns:a16="http://schemas.microsoft.com/office/drawing/2014/main" id="{45D6D327-8FE7-59DB-40C7-3AE51A298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050" y="600869"/>
            <a:ext cx="438150" cy="2857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8E239C-FA8C-B540-6833-6F8EE610D062}"/>
              </a:ext>
            </a:extLst>
          </p:cNvPr>
          <p:cNvSpPr txBox="1"/>
          <p:nvPr/>
        </p:nvSpPr>
        <p:spPr>
          <a:xfrm>
            <a:off x="4759825" y="3106755"/>
            <a:ext cx="2894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</a:rPr>
              <a:t>Måttlig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skada</a:t>
            </a:r>
            <a:r>
              <a:rPr lang="fi-FI" sz="1600" dirty="0">
                <a:solidFill>
                  <a:schemeClr val="bg1"/>
                </a:solidFill>
              </a:rPr>
              <a:t>: 4,3 % </a:t>
            </a:r>
          </a:p>
          <a:p>
            <a:r>
              <a:rPr lang="fi-FI" sz="1600" dirty="0" err="1">
                <a:solidFill>
                  <a:schemeClr val="bg1"/>
                </a:solidFill>
              </a:rPr>
              <a:t>Allvarlig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skada</a:t>
            </a:r>
            <a:r>
              <a:rPr lang="fi-FI" sz="1600" dirty="0">
                <a:solidFill>
                  <a:schemeClr val="bg1"/>
                </a:solidFill>
              </a:rPr>
              <a:t>: 0,2 %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1955E0-BA11-8E32-4E7A-F1382A93D138}"/>
              </a:ext>
            </a:extLst>
          </p:cNvPr>
          <p:cNvSpPr txBox="1"/>
          <p:nvPr/>
        </p:nvSpPr>
        <p:spPr>
          <a:xfrm>
            <a:off x="4759825" y="2147152"/>
            <a:ext cx="3553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</a:rPr>
              <a:t>Nära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ogat</a:t>
            </a:r>
            <a:r>
              <a:rPr lang="fi-FI" sz="1600" dirty="0">
                <a:solidFill>
                  <a:schemeClr val="bg1"/>
                </a:solidFill>
              </a:rPr>
              <a:t>: 104 (18,3%)</a:t>
            </a:r>
          </a:p>
          <a:p>
            <a:r>
              <a:rPr lang="fi-FI" sz="1600" dirty="0" err="1">
                <a:solidFill>
                  <a:schemeClr val="bg1"/>
                </a:solidFill>
              </a:rPr>
              <a:t>Drappade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klient</a:t>
            </a:r>
            <a:r>
              <a:rPr lang="fi-FI" sz="1600" dirty="0">
                <a:solidFill>
                  <a:schemeClr val="bg1"/>
                </a:solidFill>
              </a:rPr>
              <a:t>: 428 (75,5%)</a:t>
            </a:r>
          </a:p>
          <a:p>
            <a:r>
              <a:rPr lang="fi-FI" sz="1600" dirty="0">
                <a:solidFill>
                  <a:schemeClr val="bg1"/>
                </a:solidFill>
              </a:rPr>
              <a:t>Annan </a:t>
            </a:r>
            <a:r>
              <a:rPr lang="fi-FI" sz="1600" dirty="0" err="1">
                <a:solidFill>
                  <a:schemeClr val="bg1"/>
                </a:solidFill>
              </a:rPr>
              <a:t>upptäckt</a:t>
            </a:r>
            <a:r>
              <a:rPr lang="fi-FI" sz="1600" dirty="0">
                <a:solidFill>
                  <a:schemeClr val="bg1"/>
                </a:solidFill>
              </a:rPr>
              <a:t>: 35 (6,2%)</a:t>
            </a:r>
          </a:p>
        </p:txBody>
      </p:sp>
      <p:graphicFrame>
        <p:nvGraphicFramePr>
          <p:cNvPr id="7" name="Chart 6" descr="Diagram: Antal anmälan om negativ händelse&#10;Januari - April 2023 927&#10;Januari - April 2024 1503&#10;Maj - Augusti 2023 1203&#10;Maj - Augusti 2024&#10;September - December 2023 1285 September - December 2024 &#10;">
            <a:extLst>
              <a:ext uri="{FF2B5EF4-FFF2-40B4-BE49-F238E27FC236}">
                <a16:creationId xmlns:a16="http://schemas.microsoft.com/office/drawing/2014/main" id="{E9CBB796-BCC3-82DD-5F14-CB8F3D97EC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9089320"/>
              </p:ext>
            </p:extLst>
          </p:nvPr>
        </p:nvGraphicFramePr>
        <p:xfrm>
          <a:off x="1229667" y="2147152"/>
          <a:ext cx="2894029" cy="2302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sv-FI" b="1" dirty="0"/>
              <a:t>Kundupplevelse</a:t>
            </a:r>
          </a:p>
        </p:txBody>
      </p:sp>
      <p:sp>
        <p:nvSpPr>
          <p:cNvPr id="4" name="Tekstiruutu 2">
            <a:extLst>
              <a:ext uri="{FF2B5EF4-FFF2-40B4-BE49-F238E27FC236}">
                <a16:creationId xmlns:a16="http://schemas.microsoft.com/office/drawing/2014/main" id="{A408B193-25ED-EA73-CB4E-1CADD5983640}"/>
              </a:ext>
            </a:extLst>
          </p:cNvPr>
          <p:cNvSpPr txBox="1"/>
          <p:nvPr/>
        </p:nvSpPr>
        <p:spPr>
          <a:xfrm>
            <a:off x="1121383" y="1426197"/>
            <a:ext cx="359332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FI" dirty="0">
                <a:solidFill>
                  <a:schemeClr val="bg1"/>
                </a:solidFill>
              </a:rPr>
              <a:t>KUNDRESPONSANTAL = 10</a:t>
            </a: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926529" y="3842981"/>
            <a:ext cx="494557" cy="53417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FI" sz="4400" dirty="0">
                <a:solidFill>
                  <a:schemeClr val="bg1"/>
                </a:solidFill>
              </a:rPr>
              <a:t>33</a:t>
            </a:r>
            <a:endParaRPr lang="sv-FI" sz="4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upplevde att man brydde sig om mig på ett helhetsmässigt sätt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b="1" dirty="0">
                <a:solidFill>
                  <a:prstClr val="white"/>
                </a:solidFill>
                <a:latin typeface="Calibri" panose="020F0502020204030204"/>
              </a:rPr>
              <a:t>4,33</a:t>
            </a:r>
            <a:endParaRPr kumimoji="0" lang="sv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(</a:t>
            </a:r>
            <a:r>
              <a:rPr lang="sv-FI" sz="1400" b="1" noProof="0" dirty="0">
                <a:solidFill>
                  <a:prstClr val="white"/>
                </a:solidFill>
                <a:latin typeface="Calibri" panose="020F0502020204030204"/>
              </a:rPr>
              <a:t>x</a:t>
            </a:r>
            <a:r>
              <a:rPr lang="sv-FI" sz="1400" b="1" dirty="0">
                <a:solidFill>
                  <a:prstClr val="white"/>
                </a:solidFill>
                <a:latin typeface="Calibri" panose="020F0502020204030204"/>
              </a:rPr>
              <a:t>)</a:t>
            </a:r>
            <a:endParaRPr kumimoji="0" lang="sv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hjälp när jag behövde den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b="1" dirty="0">
                <a:solidFill>
                  <a:prstClr val="white"/>
                </a:solidFill>
                <a:latin typeface="Calibri" panose="020F0502020204030204"/>
              </a:rPr>
              <a:t>4,0</a:t>
            </a:r>
            <a:endParaRPr kumimoji="0" lang="sv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sv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b="1" dirty="0">
                <a:solidFill>
                  <a:prstClr val="white"/>
                </a:solidFill>
                <a:latin typeface="Calibri" panose="020F0502020204030204"/>
              </a:rPr>
              <a:t>4,33</a:t>
            </a:r>
            <a:endParaRPr kumimoji="0" lang="sv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sv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b="1" dirty="0">
                <a:solidFill>
                  <a:prstClr val="white"/>
                </a:solidFill>
                <a:latin typeface="Calibri" panose="020F0502020204030204"/>
              </a:rPr>
              <a:t>3,5</a:t>
            </a:r>
            <a:endParaRPr kumimoji="0" lang="sv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sv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b="1" dirty="0">
                <a:solidFill>
                  <a:prstClr val="white"/>
                </a:solidFill>
                <a:latin typeface="Calibri" panose="020F0502020204030204"/>
                <a:ea typeface="Calibri"/>
                <a:cs typeface="Calibri"/>
              </a:rPr>
              <a:t>4,0</a:t>
            </a:r>
            <a:endParaRPr lang="sv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sv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b="1" dirty="0">
                <a:solidFill>
                  <a:prstClr val="white"/>
                </a:solidFill>
                <a:latin typeface="Calibri" panose="020F0502020204030204"/>
              </a:rPr>
              <a:t>4,0</a:t>
            </a:r>
            <a:endParaRPr kumimoji="0" lang="sv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sv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sv-SE" altLang="ko-KR" sz="1400" b="1" dirty="0">
                <a:solidFill>
                  <a:prstClr val="white"/>
                </a:solidFill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vård/betjäning jag fick var nyttig</a:t>
            </a:r>
            <a:endParaRPr kumimoji="0" lang="sv-FI" altLang="ko-K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b="1" dirty="0">
                <a:solidFill>
                  <a:prstClr val="white"/>
                </a:solidFill>
                <a:latin typeface="Calibri" panose="020F0502020204030204"/>
              </a:rPr>
              <a:t>4,5</a:t>
            </a:r>
            <a:endParaRPr kumimoji="0" lang="sv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sv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b="1" dirty="0">
                <a:solidFill>
                  <a:prstClr val="white"/>
                </a:solidFill>
                <a:latin typeface="Calibri" panose="020F0502020204030204"/>
              </a:rPr>
              <a:t>4,86</a:t>
            </a:r>
            <a:endParaRPr kumimoji="0" lang="sv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sv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Positiv respons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Bemötande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THL-utvärdering, OVPH har Finlands vänligaste hemvårdspersonal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NPS har</a:t>
            </a:r>
            <a:r>
              <a:rPr kumimoji="0" lang="sv-FI" sz="1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stigit från 45(2022) till 51 (2023) </a:t>
            </a:r>
            <a:endParaRPr kumimoji="0" lang="sv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Negativ respons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FI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Vi samlar in respons bl.a. </a:t>
            </a:r>
            <a:r>
              <a:rPr lang="sv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Roidu</a:t>
            </a:r>
            <a:endParaRPr kumimoji="0" lang="sv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400" b="1" dirty="0">
                <a:solidFill>
                  <a:schemeClr val="accent4"/>
                </a:solidFill>
              </a:rPr>
              <a:t>ANTAL ANMÄRKNINGAR</a:t>
            </a: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82897" y="5484273"/>
            <a:ext cx="1257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4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1116424-5072-4DD0-8777-E3681D1EBB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15509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400" b="1" dirty="0">
                <a:solidFill>
                  <a:schemeClr val="accent4"/>
                </a:solidFill>
              </a:rPr>
              <a:t>ANTAL KLAGOMÅL</a:t>
            </a:r>
          </a:p>
        </p:txBody>
      </p:sp>
      <p:sp>
        <p:nvSpPr>
          <p:cNvPr id="15" name="TextBox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25002" y="5485551"/>
            <a:ext cx="1257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4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CD57CA-23C7-9180-06E0-C2A2BEE2D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FI" sz="1400" dirty="0"/>
              <a:t>Hem- och boendeservice – Service som ges hem 1-4.2024</a:t>
            </a:r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sv-FI" b="1" dirty="0"/>
              <a:t>Delaktighet</a:t>
            </a:r>
            <a:endParaRPr lang="sv-FI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  <a:latin typeface="+mj-lt"/>
              </a:rPr>
              <a:t>Hur stöder man kunders och nära anhörigas delaktighet i planeringen, genomförandet och utvärderingen av tjänsterna?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400" b="1" dirty="0">
                <a:solidFill>
                  <a:schemeClr val="bg1"/>
                </a:solidFill>
              </a:rPr>
              <a:t>Vi samlar in respons via Roidu och använder oss av HaiPro</a:t>
            </a:r>
          </a:p>
          <a:p>
            <a:br>
              <a:rPr lang="sv-SE" sz="1400" b="1" dirty="0">
                <a:solidFill>
                  <a:schemeClr val="bg1"/>
                </a:solidFill>
              </a:rPr>
            </a:br>
            <a:r>
              <a:rPr lang="sv-SE" sz="1400" b="1" dirty="0">
                <a:solidFill>
                  <a:schemeClr val="bg1"/>
                </a:solidFill>
              </a:rPr>
              <a:t>THL:s nationella utvärdering</a:t>
            </a:r>
          </a:p>
          <a:p>
            <a:br>
              <a:rPr lang="sv-SE" sz="1400" b="1" dirty="0">
                <a:solidFill>
                  <a:schemeClr val="bg1"/>
                </a:solidFill>
              </a:rPr>
            </a:br>
            <a:r>
              <a:rPr lang="sv-SE" sz="1400" b="1" dirty="0">
                <a:solidFill>
                  <a:schemeClr val="bg1"/>
                </a:solidFill>
              </a:rPr>
              <a:t>Egenvårdarsystem</a:t>
            </a:r>
          </a:p>
          <a:p>
            <a:br>
              <a:rPr lang="sv-SE" sz="1400" b="1" dirty="0">
                <a:solidFill>
                  <a:schemeClr val="bg1"/>
                </a:solidFill>
              </a:rPr>
            </a:br>
            <a:r>
              <a:rPr lang="sv-SE" sz="1400" b="1" dirty="0">
                <a:solidFill>
                  <a:schemeClr val="bg1"/>
                </a:solidFill>
              </a:rPr>
              <a:t>Inom servicehandledningen (hör till ett annat verksamhetsområde) och närståendevården utgår man från klienternas önskemål och involverar även de anhöriga i bedömningen av klienternas servicebehov och i de beslut som tas om servicen.</a:t>
            </a:r>
          </a:p>
          <a:p>
            <a:endParaRPr lang="sv-SE" sz="1400" b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  <a:latin typeface="+mj-lt"/>
              </a:rPr>
              <a:t>Klienter, erfarenhetsexperter eller ett klientråd är involverade i utvecklingen och utvärderingen av tjänsterna. </a:t>
            </a:r>
            <a:endParaRPr lang="sv-FI" sz="1600" b="1" i="0" dirty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FI" sz="1600" b="1" dirty="0">
                <a:solidFill>
                  <a:schemeClr val="bg1"/>
                </a:solidFill>
              </a:rPr>
              <a:t>Förändrings- och utvecklingsförslag via äldrerådet och klientrådet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FI" sz="1600" b="1" dirty="0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600" b="1" dirty="0">
                <a:solidFill>
                  <a:schemeClr val="bg1"/>
                </a:solidFill>
              </a:rPr>
              <a:t>Diskussioner med externa leverantörer förs ständigt - partnerskapsbord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600" b="1" dirty="0">
                <a:solidFill>
                  <a:schemeClr val="bg1"/>
                </a:solidFill>
              </a:rPr>
              <a:t>Samarbetet med den tredje sektorn utvecklas via projektet Prima Botnia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  <a:latin typeface="+mj-lt"/>
              </a:rPr>
              <a:t>Vilka åtgärder har vidtagits på basen av klienters och anhörigas anmälningar av negativa och nära ögat händelser samt anmärkningar och klagomål: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sv-SE" sz="1600" b="1" dirty="0">
                <a:solidFill>
                  <a:schemeClr val="bg2"/>
                </a:solidFill>
                <a:cs typeface="Arial"/>
              </a:rPr>
              <a:t>Utbildning i bemötande av klienter som uppvisar våldsamt/utmanande beteende</a:t>
            </a:r>
            <a:br>
              <a:rPr lang="sv-SE" sz="1600" b="1" dirty="0">
                <a:solidFill>
                  <a:schemeClr val="bg2"/>
                </a:solidFill>
                <a:cs typeface="Arial"/>
              </a:rPr>
            </a:br>
            <a:endParaRPr lang="sv-SE" sz="1600" b="1" dirty="0">
              <a:solidFill>
                <a:schemeClr val="bg2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sv-SE" sz="1600" b="1" dirty="0">
                <a:solidFill>
                  <a:schemeClr val="bg2"/>
                </a:solidFill>
                <a:cs typeface="Arial"/>
              </a:rPr>
              <a:t>Bättre upplysning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6D6465-2D8F-A8D6-1F7C-1C9042D4F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FI" sz="1400" dirty="0"/>
              <a:t>Hem- och boendeservice – Service som ges hem 1-4.2024</a:t>
            </a:r>
          </a:p>
        </p:txBody>
      </p:sp>
    </p:spTree>
    <p:extLst>
      <p:ext uri="{BB962C8B-B14F-4D97-AF65-F5344CB8AC3E}">
        <p14:creationId xmlns:p14="http://schemas.microsoft.com/office/powerpoint/2010/main" val="306815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sv-FI" b="1" dirty="0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b="1" dirty="0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Personal: 914</a:t>
            </a:r>
          </a:p>
          <a:p>
            <a:br>
              <a:rPr lang="sv-SE" sz="1200" dirty="0">
                <a:solidFill>
                  <a:schemeClr val="bg1"/>
                </a:solidFill>
              </a:rPr>
            </a:br>
            <a:r>
              <a:rPr lang="sv-SE" sz="1200" dirty="0">
                <a:solidFill>
                  <a:schemeClr val="bg1"/>
                </a:solidFill>
              </a:rPr>
              <a:t>Fastanställda: 588</a:t>
            </a:r>
          </a:p>
          <a:p>
            <a:br>
              <a:rPr lang="sv-SE" sz="1200" u="sng" dirty="0">
                <a:solidFill>
                  <a:schemeClr val="bg1"/>
                </a:solidFill>
              </a:rPr>
            </a:br>
            <a:r>
              <a:rPr lang="sv-SE" sz="1200" u="sng" dirty="0">
                <a:solidFill>
                  <a:schemeClr val="bg1"/>
                </a:solidFill>
              </a:rPr>
              <a:t>Öppna vakanser: </a:t>
            </a:r>
          </a:p>
          <a:p>
            <a:br>
              <a:rPr lang="sv-SE" sz="1200" dirty="0">
                <a:solidFill>
                  <a:schemeClr val="bg1"/>
                </a:solidFill>
              </a:rPr>
            </a:br>
            <a:r>
              <a:rPr lang="sv-SE" sz="1200" dirty="0">
                <a:solidFill>
                  <a:schemeClr val="bg1"/>
                </a:solidFill>
              </a:rPr>
              <a:t>Hemvården: ca 80 st. (alla yrkesgrupper)</a:t>
            </a:r>
          </a:p>
          <a:p>
            <a:br>
              <a:rPr lang="sv-SE" sz="1200" dirty="0">
                <a:solidFill>
                  <a:schemeClr val="bg1"/>
                </a:solidFill>
              </a:rPr>
            </a:br>
            <a:r>
              <a:rPr lang="sv-SE" sz="1200" dirty="0">
                <a:solidFill>
                  <a:schemeClr val="bg1"/>
                </a:solidFill>
              </a:rPr>
              <a:t>Dagverksamheten: 1 st. </a:t>
            </a:r>
          </a:p>
          <a:p>
            <a:br>
              <a:rPr lang="sv-SE" sz="1200" dirty="0">
                <a:solidFill>
                  <a:schemeClr val="bg1"/>
                </a:solidFill>
              </a:rPr>
            </a:br>
            <a:r>
              <a:rPr lang="sv-SE" sz="1200" dirty="0">
                <a:solidFill>
                  <a:schemeClr val="bg1"/>
                </a:solidFill>
              </a:rPr>
              <a:t>Närståendevården: 0 st.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b="1" baseline="0" dirty="0">
                <a:solidFill>
                  <a:schemeClr val="accent4"/>
                </a:solidFill>
              </a:rPr>
              <a:t>ARBETARSKYDDS-ANMÄLNINGAR VIA HAIPRO</a:t>
            </a:r>
            <a:endParaRPr lang="sv-FI" b="1" dirty="0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Antalet anmälda olycksfall:</a:t>
            </a:r>
          </a:p>
          <a:p>
            <a:r>
              <a:rPr lang="sv-SE" dirty="0">
                <a:solidFill>
                  <a:schemeClr val="bg1"/>
                </a:solidFill>
              </a:rPr>
              <a:t>118 (73 i föregående period)</a:t>
            </a:r>
          </a:p>
          <a:p>
            <a:r>
              <a:rPr lang="sv-SE" dirty="0">
                <a:solidFill>
                  <a:schemeClr val="bg1"/>
                </a:solidFill>
              </a:rPr>
              <a:t>De vanligaste typerna av händelser:</a:t>
            </a:r>
            <a:br>
              <a:rPr lang="sv-SE" dirty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1. Hot eller våld</a:t>
            </a:r>
          </a:p>
          <a:p>
            <a:r>
              <a:rPr lang="sv-SE" dirty="0">
                <a:solidFill>
                  <a:schemeClr val="bg1"/>
                </a:solidFill>
              </a:rPr>
              <a:t>2. Fallolycka, halkolycka</a:t>
            </a:r>
          </a:p>
          <a:p>
            <a:r>
              <a:rPr lang="sv-SE" dirty="0">
                <a:solidFill>
                  <a:schemeClr val="bg1"/>
                </a:solidFill>
              </a:rPr>
              <a:t>3. Fysisk eller psykisk stress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574E7E-C2EF-4EFA-B6F7-93FC61E6FE5D}"/>
              </a:ext>
            </a:extLst>
          </p:cNvPr>
          <p:cNvSpPr txBox="1">
            <a:spLocks/>
          </p:cNvSpPr>
          <p:nvPr/>
        </p:nvSpPr>
        <p:spPr>
          <a:xfrm>
            <a:off x="8176733" y="1404000"/>
            <a:ext cx="4075852" cy="29546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FI" b="1" dirty="0">
                <a:solidFill>
                  <a:schemeClr val="accent4"/>
                </a:solidFill>
                <a:cs typeface="Arial"/>
              </a:rPr>
              <a:t>PERSONALDIMENSIONERING</a:t>
            </a:r>
          </a:p>
          <a:p>
            <a:endParaRPr lang="sv-FI" sz="1400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Hemvården:</a:t>
            </a:r>
          </a:p>
          <a:p>
            <a:pPr marL="285750" indent="-285750">
              <a:buFontTx/>
              <a:buChar char="-"/>
            </a:pPr>
            <a:r>
              <a:rPr lang="sv-SE" sz="1400" dirty="0">
                <a:solidFill>
                  <a:schemeClr val="bg1"/>
                </a:solidFill>
              </a:rPr>
              <a:t>Ingen lagstadgad dimensionering/klient.</a:t>
            </a:r>
          </a:p>
          <a:p>
            <a:pPr marL="285750" indent="-285750">
              <a:buFontTx/>
              <a:buChar char="-"/>
            </a:pPr>
            <a:r>
              <a:rPr lang="sv-SE" sz="1400" dirty="0">
                <a:solidFill>
                  <a:schemeClr val="bg1"/>
                </a:solidFill>
              </a:rPr>
              <a:t>Behovet av skötare fastställs utgående från klienternas behov</a:t>
            </a:r>
          </a:p>
          <a:p>
            <a:pPr marL="285750" indent="-285750">
              <a:buFontTx/>
              <a:buChar char="-"/>
            </a:pPr>
            <a:r>
              <a:rPr lang="sv-SE" sz="1400" dirty="0">
                <a:solidFill>
                  <a:schemeClr val="bg1"/>
                </a:solidFill>
              </a:rPr>
              <a:t>Verksamhetsstyrning</a:t>
            </a:r>
          </a:p>
          <a:p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b="1" dirty="0">
                <a:solidFill>
                  <a:schemeClr val="bg1"/>
                </a:solidFill>
              </a:rPr>
              <a:t>Dagverksamheten</a:t>
            </a:r>
            <a:r>
              <a:rPr lang="sv-SE" sz="1400" dirty="0">
                <a:solidFill>
                  <a:schemeClr val="bg1"/>
                </a:solidFill>
              </a:rPr>
              <a:t>: Ingen lagstadgad personaldimensionering</a:t>
            </a:r>
            <a:br>
              <a:rPr lang="sv-SE" sz="1400" dirty="0">
                <a:solidFill>
                  <a:schemeClr val="bg1"/>
                </a:solidFill>
              </a:rPr>
            </a:br>
            <a:endParaRPr lang="sv-SE" sz="1400" dirty="0">
              <a:solidFill>
                <a:schemeClr val="bg1"/>
              </a:solidFill>
            </a:endParaRPr>
          </a:p>
          <a:p>
            <a:r>
              <a:rPr lang="sv-SE" sz="1400" b="1" dirty="0">
                <a:solidFill>
                  <a:schemeClr val="bg1"/>
                </a:solidFill>
              </a:rPr>
              <a:t>Närståendevården</a:t>
            </a:r>
            <a:r>
              <a:rPr lang="sv-SE" sz="1400" dirty="0">
                <a:solidFill>
                  <a:schemeClr val="bg1"/>
                </a:solidFill>
              </a:rPr>
              <a:t>: Ingen lagstadgad personaldimensionering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FI" b="1" dirty="0">
                <a:solidFill>
                  <a:schemeClr val="accent4"/>
                </a:solidFill>
              </a:rPr>
              <a:t>FRÅNVARON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Alla: 7 636 dagar, </a:t>
            </a:r>
            <a:r>
              <a:rPr lang="fi-FI" dirty="0">
                <a:solidFill>
                  <a:schemeClr val="bg1"/>
                </a:solidFill>
              </a:rPr>
              <a:t>8,5% (pr 4/2023) </a:t>
            </a:r>
            <a:r>
              <a:rPr lang="fi-FI" dirty="0" err="1">
                <a:solidFill>
                  <a:schemeClr val="bg1"/>
                </a:solidFill>
              </a:rPr>
              <a:t>och</a:t>
            </a:r>
            <a:r>
              <a:rPr lang="fi-FI" dirty="0">
                <a:solidFill>
                  <a:schemeClr val="bg1"/>
                </a:solidFill>
              </a:rPr>
              <a:t> 8,0% (per 4/2024)</a:t>
            </a:r>
            <a:r>
              <a:rPr lang="sv-SE" b="1" dirty="0">
                <a:solidFill>
                  <a:schemeClr val="bg1"/>
                </a:solidFill>
              </a:rPr>
              <a:t> sjukdom och olycksfall</a:t>
            </a:r>
            <a:endParaRPr lang="sv-FI" b="1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881093" y="5281127"/>
            <a:ext cx="0" cy="72036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2000" dirty="0">
                <a:solidFill>
                  <a:schemeClr val="bg1"/>
                </a:solidFill>
              </a:rPr>
              <a:t>-2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b="1" dirty="0">
                <a:solidFill>
                  <a:schemeClr val="accent4"/>
                </a:solidFill>
              </a:rPr>
              <a:t>ÅTGÄRDER</a:t>
            </a:r>
            <a:r>
              <a:rPr lang="sv-FI" b="1" baseline="0" dirty="0">
                <a:solidFill>
                  <a:schemeClr val="accent4"/>
                </a:solidFill>
              </a:rPr>
              <a:t> SOM FRÄMJAR </a:t>
            </a:r>
            <a:r>
              <a:rPr lang="sv-FI" b="1" dirty="0">
                <a:solidFill>
                  <a:schemeClr val="accent4"/>
                </a:solidFill>
              </a:rPr>
              <a:t>VÄLBEFINNANDET I ARBETET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NPS-värdet finns inte att tillgå för våren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Utvecklingssamtal och diskussioner förknippat med tidigt stöd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Arbetshandledning vid behov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Lean implementeras för att främja personalens delaktighet i utvecklandet av verksamheten.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Åtgärder på organisationsnivå</a:t>
            </a:r>
          </a:p>
          <a:p>
            <a:pPr marL="742950" lvl="1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E-pass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66558-CC23-5E2B-5140-5B343D742C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FI" sz="1400" dirty="0"/>
              <a:t>Hem- och boendeservice – Service som ges hem 1-4.2024</a:t>
            </a:r>
          </a:p>
        </p:txBody>
      </p:sp>
    </p:spTree>
    <p:extLst>
      <p:ext uri="{BB962C8B-B14F-4D97-AF65-F5344CB8AC3E}">
        <p14:creationId xmlns:p14="http://schemas.microsoft.com/office/powerpoint/2010/main" val="646469545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9" ma:contentTypeDescription="Luo uusi asiakirja." ma:contentTypeScope="" ma:versionID="9fd2c9a8b98c5c0037bb6b5b9af70d68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5ba8b568effea3e903e72fb7c93e0262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A66354-7197-45DD-9516-8ADA0A389FA4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3523af40-231f-4237-84d9-a013f86b4d76"/>
    <ds:schemaRef ds:uri="http://purl.org/dc/terms/"/>
    <ds:schemaRef ds:uri="http://schemas.openxmlformats.org/package/2006/metadata/core-properties"/>
    <ds:schemaRef ds:uri="http://purl.org/dc/dcmitype/"/>
    <ds:schemaRef ds:uri="7c177f36-8773-4f18-846d-abf6b204858e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A190641-6C15-476D-8EDE-FDC8AF2487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18E5C0-776E-4168-AED4-2D233444C8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9629</TotalTime>
  <Words>873</Words>
  <Application>Microsoft Office PowerPoint</Application>
  <PresentationFormat>Widescreen</PresentationFormat>
  <Paragraphs>148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OVHP_teema</vt:lpstr>
      <vt:lpstr>Rapportering av egenkontroll</vt:lpstr>
      <vt:lpstr>Tillgänglighet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Olin Paula</cp:lastModifiedBy>
  <cp:revision>378</cp:revision>
  <dcterms:created xsi:type="dcterms:W3CDTF">2023-11-14T05:41:58Z</dcterms:created>
  <dcterms:modified xsi:type="dcterms:W3CDTF">2024-05-23T05:20:08Z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