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omments/modernComment_14F_BD587C98.xml" ContentType="application/vnd.ms-powerpoint.comment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2"/>
  </p:notesMasterIdLst>
  <p:handoutMasterIdLst>
    <p:handoutMasterId r:id="rId13"/>
  </p:handoutMasterIdLst>
  <p:sldIdLst>
    <p:sldId id="335" r:id="rId5"/>
    <p:sldId id="325" r:id="rId6"/>
    <p:sldId id="324" r:id="rId7"/>
    <p:sldId id="272" r:id="rId8"/>
    <p:sldId id="274" r:id="rId9"/>
    <p:sldId id="276" r:id="rId10"/>
    <p:sldId id="305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294503-7F91-146A-3DA3-8E88E28BAFE1}" name="Mäkinen Camilla" initials="MC" userId="S::camilla.makinen@ovph.fi::08b40afd-0646-4c4b-a542-b1647c187a0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490486-301B-B942-89DC-BB79C2593859}" v="26" dt="2024-05-28T12:11:32.442"/>
    <p1510:client id="{BA756DBB-475E-F3D8-2B29-7D6C8A9595FF}" v="2" dt="2024-05-28T12:15:07.9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7-48EC-A106-411DED881D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B7-48EC-A106-411DED881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7729(7729)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89A-4183-B93A-03227ED19887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89A-4183-B93A-03227ED19887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89A-4183-B93A-03227ED19887}"/>
              </c:ext>
            </c:extLst>
          </c:dPt>
          <c:dPt>
            <c:idx val="3"/>
            <c:bubble3D val="0"/>
            <c:spPr>
              <a:solidFill>
                <a:srgbClr val="EB5C5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89A-4183-B93A-03227ED19887}"/>
              </c:ext>
            </c:extLst>
          </c:dPt>
          <c:dPt>
            <c:idx val="4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89A-4183-B93A-03227ED19887}"/>
              </c:ext>
            </c:extLst>
          </c:dPt>
          <c:dPt>
            <c:idx val="5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89A-4183-B93A-03227ED19887}"/>
              </c:ext>
            </c:extLst>
          </c:dPt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89A-4183-B93A-03227ED19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Drabbade klient</c:v>
                </c:pt>
                <c:pt idx="1">
                  <c:v>Nära ögat</c:v>
                </c:pt>
                <c:pt idx="2">
                  <c:v>Annan upptäckt</c:v>
                </c:pt>
                <c:pt idx="3">
                  <c:v>Måttlig skada</c:v>
                </c:pt>
                <c:pt idx="4">
                  <c:v>Allvarlig skada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113</c:v>
                </c:pt>
                <c:pt idx="1">
                  <c:v>73</c:v>
                </c:pt>
                <c:pt idx="2">
                  <c:v>65</c:v>
                </c:pt>
                <c:pt idx="3">
                  <c:v>8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89A-4183-B93A-03227ED19887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1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506559942990215"/>
          <c:y val="2.3984262214361049E-2"/>
          <c:w val="0.36157107771400937"/>
          <c:h val="0.794409751959325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14F_BD587C9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416712C-323E-425E-A3F3-2CDF013E8495}" authorId="{B4294503-7F91-146A-3DA3-8E88E28BAFE1}" created="2024-05-28T12:15:07.97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176692888" sldId="335"/>
      <ac:spMk id="2" creationId="{1C54E7A8-5072-420C-8029-2B2F9E87BE12}"/>
    </ac:deMkLst>
    <p188:txBody>
      <a:bodyPr/>
      <a:lstStyle/>
      <a:p>
        <a:r>
          <a:rPr lang="sv-SE"/>
          <a:t>Dynasty ok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28.5.2024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930376" y="1328936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7310828" y="1327338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7970046" y="1328936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299911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4F_BD587C9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/>
              <a:t>R</a:t>
            </a:r>
            <a:r>
              <a:rPr lang="fi-FI" sz="4800" err="1"/>
              <a:t>apportering</a:t>
            </a:r>
            <a:r>
              <a:rPr lang="fi-FI" sz="4800"/>
              <a:t> av </a:t>
            </a:r>
            <a:r>
              <a:rPr lang="fi-FI" sz="4800" err="1"/>
              <a:t>egenkontroll</a:t>
            </a:r>
            <a:endParaRPr lang="fi-FI" sz="480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dirty="0" err="1"/>
              <a:t>Resultatsområde</a:t>
            </a:r>
            <a:r>
              <a:rPr lang="fi-FI" dirty="0"/>
              <a:t>: </a:t>
            </a:r>
            <a:r>
              <a:rPr lang="fi-FI" dirty="0" err="1"/>
              <a:t>Social</a:t>
            </a:r>
            <a:r>
              <a:rPr lang="fi-FI" dirty="0"/>
              <a:t>-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hälsocentral</a:t>
            </a:r>
            <a:r>
              <a:rPr lang="fi-FI" dirty="0"/>
              <a:t> </a:t>
            </a:r>
            <a:r>
              <a:rPr lang="fi-FI" dirty="0" err="1"/>
              <a:t>Öppen</a:t>
            </a:r>
            <a:r>
              <a:rPr lang="fi-FI" dirty="0"/>
              <a:t> </a:t>
            </a:r>
            <a:r>
              <a:rPr lang="fi-FI" dirty="0" err="1"/>
              <a:t>Social</a:t>
            </a:r>
            <a:r>
              <a:rPr lang="fi-FI" dirty="0"/>
              <a:t>-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hälsovårdsservice</a:t>
            </a:r>
            <a:endParaRPr lang="fi-FI" dirty="0"/>
          </a:p>
          <a:p>
            <a:r>
              <a:rPr lang="fi-FI" dirty="0" err="1"/>
              <a:t>Period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ska</a:t>
            </a:r>
            <a:r>
              <a:rPr lang="fi-FI" dirty="0"/>
              <a:t> </a:t>
            </a:r>
            <a:r>
              <a:rPr lang="fi-FI" dirty="0" err="1"/>
              <a:t>rapporteras</a:t>
            </a:r>
            <a:r>
              <a:rPr lang="fi-FI" dirty="0"/>
              <a:t>: </a:t>
            </a:r>
            <a:r>
              <a:rPr lang="fi-FI" dirty="0" smtClean="0"/>
              <a:t>1-4.2024</a:t>
            </a:r>
            <a:endParaRPr lang="fi-FI" dirty="0"/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Förkortningar</a:t>
            </a:r>
            <a:r>
              <a:rPr lang="fi-FI" sz="1400">
                <a:solidFill>
                  <a:schemeClr val="bg1"/>
                </a:solidFill>
              </a:rPr>
              <a:t>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</a:t>
            </a:r>
            <a:r>
              <a:rPr lang="fi-FI" sz="1400" err="1">
                <a:solidFill>
                  <a:schemeClr val="bg1"/>
                </a:solidFill>
              </a:rPr>
              <a:t>Rekommendationsindex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klienter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System för </a:t>
            </a:r>
            <a:r>
              <a:rPr lang="fi-FI" sz="1400" err="1">
                <a:solidFill>
                  <a:schemeClr val="bg1"/>
                </a:solidFill>
              </a:rPr>
              <a:t>anmälan</a:t>
            </a:r>
            <a:r>
              <a:rPr lang="fi-FI" sz="1400">
                <a:solidFill>
                  <a:schemeClr val="bg1"/>
                </a:solidFill>
              </a:rPr>
              <a:t> av </a:t>
            </a:r>
            <a:r>
              <a:rPr lang="fi-FI" sz="1400" err="1">
                <a:solidFill>
                  <a:schemeClr val="bg1"/>
                </a:solidFill>
              </a:rPr>
              <a:t>negativ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eller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nära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ögat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händelse</a:t>
            </a:r>
            <a:endParaRPr lang="fi-FI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92888"/>
      </p:ext>
    </p:extLst>
  </p:cSld>
  <p:clrMapOvr>
    <a:masterClrMapping/>
  </p:clrMapOvr>
  <p:extLst mod="1">
    <p:ext uri="{6950BFC3-D8DA-4A85-94F7-54DA5524770B}">
      <p188:commentRel xmlns:p188="http://schemas.microsoft.com/office/powerpoint/2018/8/main" xmlns="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8AFB1BA9-476B-4904-9090-EFE4BE74CD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547516" cy="774907"/>
          </a:xfrm>
        </p:spPr>
        <p:txBody>
          <a:bodyPr>
            <a:normAutofit/>
          </a:bodyPr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Hälsovårdstjänster</a:t>
            </a:r>
            <a:endParaRPr lang="fi-FI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B80855-75B2-3A1E-40A6-A3A2BBDD5C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096001" y="0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/>
              <a:t>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hälsocentral</a:t>
            </a:r>
            <a:r>
              <a:rPr lang="en-US" sz="1400"/>
              <a:t> – </a:t>
            </a:r>
            <a:r>
              <a:rPr lang="en-US" sz="1400" err="1"/>
              <a:t>Öppen</a:t>
            </a:r>
            <a:r>
              <a:rPr lang="en-US" sz="1400"/>
              <a:t> 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hälsovårdsservice</a:t>
            </a:r>
            <a:r>
              <a:rPr lang="en-US" sz="1400"/>
              <a:t> 1-4.2024</a:t>
            </a:r>
            <a:endParaRPr lang="fi-FI" sz="1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E1BE7B-7B37-4A3D-9716-BC717E3F296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TILLGÅNG TILL VÅRD INOM HÄLSOVÅRDSTJÄNSTER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EB2B3B-2946-48D1-840B-098462D1C5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2051982"/>
            <a:ext cx="360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err="1">
                <a:solidFill>
                  <a:schemeClr val="accent4"/>
                </a:solidFill>
              </a:rPr>
              <a:t>Primärvården</a:t>
            </a:r>
            <a:r>
              <a:rPr lang="fi-FI" b="1" dirty="0">
                <a:solidFill>
                  <a:schemeClr val="accent4"/>
                </a:solidFill>
              </a:rPr>
              <a:t> </a:t>
            </a:r>
            <a:r>
              <a:rPr lang="fi-FI" b="1" dirty="0" smtClean="0">
                <a:solidFill>
                  <a:schemeClr val="accent4"/>
                </a:solidFill>
              </a:rPr>
              <a:t/>
            </a:r>
            <a:br>
              <a:rPr lang="fi-FI" b="1" dirty="0" smtClean="0">
                <a:solidFill>
                  <a:schemeClr val="accent4"/>
                </a:solidFill>
              </a:rPr>
            </a:br>
            <a:r>
              <a:rPr lang="fi-FI" dirty="0" err="1" smtClean="0">
                <a:solidFill>
                  <a:schemeClr val="bg1"/>
                </a:solidFill>
              </a:rPr>
              <a:t>Tillgång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till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vård</a:t>
            </a:r>
            <a:r>
              <a:rPr lang="fi-FI" dirty="0">
                <a:solidFill>
                  <a:schemeClr val="bg1"/>
                </a:solidFill>
              </a:rPr>
              <a:t>, </a:t>
            </a:r>
            <a:r>
              <a:rPr lang="fi-FI" dirty="0" err="1">
                <a:solidFill>
                  <a:schemeClr val="bg1"/>
                </a:solidFill>
              </a:rPr>
              <a:t>målsättning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inom</a:t>
            </a:r>
            <a:r>
              <a:rPr lang="fi-FI" dirty="0">
                <a:solidFill>
                  <a:schemeClr val="bg1"/>
                </a:solidFill>
              </a:rPr>
              <a:t> 14 </a:t>
            </a:r>
            <a:r>
              <a:rPr lang="fi-FI" dirty="0" err="1">
                <a:solidFill>
                  <a:schemeClr val="bg1"/>
                </a:solidFill>
              </a:rPr>
              <a:t>dagar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66D60A-00D3-4939-B4F3-52FF4ECAA6A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NULÄGE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C4A084-C558-4692-86C8-4F4F4EBDEB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2016000"/>
            <a:ext cx="3600000" cy="12926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Vård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förverkligas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inom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14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dagar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</a:t>
            </a: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100% 4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enheter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, 75% 2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enheter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.63% 1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enhet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 ja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under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50% 4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enheter</a:t>
            </a:r>
            <a:endParaRPr lang="fi-FI" dirty="0" err="1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 err="1">
                <a:solidFill>
                  <a:schemeClr val="accent4"/>
                </a:solidFill>
              </a:rPr>
              <a:t>Förbättning</a:t>
            </a:r>
            <a:endParaRPr lang="fi-FI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4850274" y="3466611"/>
            <a:ext cx="3553029" cy="23083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b="1" err="1">
                <a:solidFill>
                  <a:schemeClr val="accent4"/>
                </a:solidFill>
              </a:rPr>
              <a:t>Antal</a:t>
            </a:r>
            <a:endParaRPr lang="fi-FI" b="1">
              <a:solidFill>
                <a:schemeClr val="accent4"/>
              </a:solidFill>
            </a:endParaRPr>
          </a:p>
          <a:p>
            <a:r>
              <a:rPr lang="fi-FI" err="1">
                <a:solidFill>
                  <a:schemeClr val="bg1"/>
                </a:solidFill>
              </a:rPr>
              <a:t>Mottagningsbesök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läkare</a:t>
            </a:r>
            <a:r>
              <a:rPr lang="fi-FI">
                <a:solidFill>
                  <a:schemeClr val="bg1"/>
                </a:solidFill>
              </a:rPr>
              <a:t> 33.524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err="1">
                <a:solidFill>
                  <a:schemeClr val="bg1"/>
                </a:solidFill>
              </a:rPr>
              <a:t>Mottagningsbesök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skötare</a:t>
            </a:r>
            <a:r>
              <a:rPr lang="fi-FI">
                <a:solidFill>
                  <a:schemeClr val="bg1"/>
                </a:solidFill>
              </a:rPr>
              <a:t> 66.983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  <a:cs typeface="Arial"/>
              </a:rPr>
              <a:t>Alla </a:t>
            </a:r>
            <a:r>
              <a:rPr lang="fi-FI" err="1">
                <a:solidFill>
                  <a:schemeClr val="bg1"/>
                </a:solidFill>
                <a:cs typeface="Arial"/>
              </a:rPr>
              <a:t>kontaktslag</a:t>
            </a:r>
            <a:r>
              <a:rPr lang="fi-FI">
                <a:solidFill>
                  <a:schemeClr val="bg1"/>
                </a:solidFill>
                <a:cs typeface="Arial"/>
              </a:rPr>
              <a:t> 251.445</a:t>
            </a: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err="1">
                <a:solidFill>
                  <a:schemeClr val="bg1"/>
                </a:solidFill>
              </a:rPr>
              <a:t>Vårdmaterilautdelningen</a:t>
            </a:r>
            <a:r>
              <a:rPr lang="fi-FI">
                <a:solidFill>
                  <a:schemeClr val="bg1"/>
                </a:solidFill>
              </a:rPr>
              <a:t>: 22.000 </a:t>
            </a:r>
            <a:r>
              <a:rPr lang="fi-FI" err="1">
                <a:solidFill>
                  <a:schemeClr val="bg1"/>
                </a:solidFill>
              </a:rPr>
              <a:t>klienter</a:t>
            </a:r>
            <a:r>
              <a:rPr lang="fi-FI">
                <a:solidFill>
                  <a:schemeClr val="bg1"/>
                </a:solidFill>
              </a:rPr>
              <a:t> </a:t>
            </a:r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3" name="Suorakulmio 2"/>
          <p:cNvSpPr/>
          <p:nvPr/>
        </p:nvSpPr>
        <p:spPr>
          <a:xfrm>
            <a:off x="4846086" y="5673279"/>
            <a:ext cx="3568260" cy="92333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b="1" err="1">
                <a:solidFill>
                  <a:schemeClr val="accent4"/>
                </a:solidFill>
              </a:rPr>
              <a:t>Servicesedar</a:t>
            </a:r>
            <a:endParaRPr lang="fi-FI" b="1">
              <a:solidFill>
                <a:schemeClr val="accent4"/>
              </a:solidFill>
            </a:endParaRPr>
          </a:p>
          <a:p>
            <a:r>
              <a:rPr lang="fi-FI" err="1">
                <a:solidFill>
                  <a:schemeClr val="bg1"/>
                </a:solidFill>
              </a:rPr>
              <a:t>Diabetesenhet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servicesedar</a:t>
            </a:r>
            <a:r>
              <a:rPr lang="fi-FI">
                <a:solidFill>
                  <a:schemeClr val="bg1"/>
                </a:solidFill>
              </a:rPr>
              <a:t> för </a:t>
            </a:r>
            <a:r>
              <a:rPr lang="fi-FI" err="1">
                <a:solidFill>
                  <a:schemeClr val="bg1"/>
                </a:solidFill>
              </a:rPr>
              <a:t>fotvård</a:t>
            </a:r>
            <a:r>
              <a:rPr lang="fi-FI">
                <a:solidFill>
                  <a:schemeClr val="bg1"/>
                </a:solidFill>
              </a:rPr>
              <a:t> : 19st.</a:t>
            </a:r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8FDB91-3671-44F9-8590-A8310AB93B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KORRIGERANDE ÅTGÄRDER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BB7FC3-A7E2-40B8-B539-D6D02155A3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00000" cy="47705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Interna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processer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gås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igenom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regelbundet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utvärderas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i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mångprofessionella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arbetsgrupper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,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målet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är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att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förbättra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tillgängligheten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kontinuiteten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i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vården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Pilotering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olika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verksamhetsmodeller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för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att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förbättra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tillgängligheten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THL- "hyvä vastaanotto" 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-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verksamhetsmodell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Serviceproducenter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för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fotvård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 2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godkända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, 3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väntar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på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godkännande</a:t>
            </a: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296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100E8-8B5D-481D-82E7-6F5FC8EB751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/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Socialvården</a:t>
            </a:r>
            <a:endParaRPr lang="fi-FI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BF7F23-6265-87A2-2B92-3F10DEFDE2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096001" y="0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/>
              <a:t>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hälsocentral</a:t>
            </a:r>
            <a:r>
              <a:rPr lang="en-US" sz="1400"/>
              <a:t> – </a:t>
            </a:r>
            <a:r>
              <a:rPr lang="en-US" sz="1400" err="1"/>
              <a:t>Öppen</a:t>
            </a:r>
            <a:r>
              <a:rPr lang="en-US" sz="1400"/>
              <a:t> 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hälsovårdsservice</a:t>
            </a:r>
            <a:r>
              <a:rPr lang="en-US" sz="1400"/>
              <a:t> 1-4.2024</a:t>
            </a:r>
            <a:endParaRPr lang="fi-FI" sz="1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C1DCE2-AB1D-41CE-B3A1-291B935785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TILLGÅNG TILL SOCIALVÅRD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9BE94B-F9B8-400D-9498-9981D7C18A9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872000"/>
            <a:ext cx="360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err="1">
                <a:solidFill>
                  <a:schemeClr val="accent4"/>
                </a:solidFill>
              </a:rPr>
              <a:t>Vuxensocialarbete</a:t>
            </a:r>
            <a:r>
              <a:rPr lang="fi-FI" b="1">
                <a:solidFill>
                  <a:schemeClr val="accent4"/>
                </a:solidFill>
              </a:rPr>
              <a:t> </a:t>
            </a:r>
          </a:p>
          <a:p>
            <a:r>
              <a:rPr lang="fi-FI" err="1">
                <a:solidFill>
                  <a:schemeClr val="bg1"/>
                </a:solidFill>
              </a:rPr>
              <a:t>Bedömning</a:t>
            </a:r>
            <a:r>
              <a:rPr lang="fi-FI">
                <a:solidFill>
                  <a:schemeClr val="bg1"/>
                </a:solidFill>
              </a:rPr>
              <a:t> av </a:t>
            </a:r>
            <a:r>
              <a:rPr lang="fi-FI" err="1">
                <a:solidFill>
                  <a:schemeClr val="bg1"/>
                </a:solidFill>
              </a:rPr>
              <a:t>servicebehov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inom</a:t>
            </a:r>
            <a:r>
              <a:rPr lang="fi-FI">
                <a:solidFill>
                  <a:schemeClr val="bg1"/>
                </a:solidFill>
              </a:rPr>
              <a:t> 7 </a:t>
            </a:r>
            <a:r>
              <a:rPr lang="fi-FI" err="1">
                <a:solidFill>
                  <a:schemeClr val="bg1"/>
                </a:solidFill>
              </a:rPr>
              <a:t>dagar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7" name="Suorakulmio 6"/>
          <p:cNvSpPr/>
          <p:nvPr/>
        </p:nvSpPr>
        <p:spPr>
          <a:xfrm>
            <a:off x="1152001" y="3117379"/>
            <a:ext cx="3665687" cy="23083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b="1" dirty="0" err="1">
                <a:solidFill>
                  <a:schemeClr val="accent4"/>
                </a:solidFill>
              </a:rPr>
              <a:t>Barnskyddets</a:t>
            </a:r>
            <a:r>
              <a:rPr lang="fi-FI" b="1" dirty="0">
                <a:solidFill>
                  <a:schemeClr val="accent4"/>
                </a:solidFill>
              </a:rPr>
              <a:t> </a:t>
            </a:r>
            <a:r>
              <a:rPr lang="fi-FI" b="1" dirty="0" err="1" smtClean="0">
                <a:solidFill>
                  <a:schemeClr val="accent4"/>
                </a:solidFill>
              </a:rPr>
              <a:t>eftervård</a:t>
            </a:r>
            <a:endParaRPr lang="fi-FI" sz="1400" b="1" dirty="0">
              <a:solidFill>
                <a:schemeClr val="accent4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</a:rPr>
              <a:t>Med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eftervård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avses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social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-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och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hälsovårdstjänster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för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barn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och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unga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som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har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varit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placerade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utanför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hemmet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till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följd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av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omhändertagande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eller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som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en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stödåtgärd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vid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en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brådskande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placering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Med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barn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avses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personer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under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18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år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och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med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unga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avses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personer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som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har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fyllt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18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år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och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unga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vuxna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Eftervård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gäller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fö</a:t>
            </a:r>
            <a:r>
              <a:rPr lang="fi-FI" sz="1400" dirty="0">
                <a:solidFill>
                  <a:srgbClr val="000000"/>
                </a:solidFill>
                <a:ea typeface="+mn-lt"/>
                <a:cs typeface="+mn-lt"/>
              </a:rPr>
              <a:t>r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personer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i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åldern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18-23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år</a:t>
            </a:r>
            <a:r>
              <a:rPr lang="fi-FI" sz="1400" dirty="0">
                <a:solidFill>
                  <a:schemeClr val="bg1"/>
                </a:solidFill>
              </a:rPr>
              <a:t>.</a:t>
            </a:r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6720EF-00AE-445F-82AE-9CD1D05BC3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5832000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err="1">
                <a:solidFill>
                  <a:schemeClr val="accent4"/>
                </a:solidFill>
              </a:rPr>
              <a:t>Förebyggande</a:t>
            </a:r>
            <a:r>
              <a:rPr lang="fi-FI" b="1">
                <a:solidFill>
                  <a:schemeClr val="accent4"/>
                </a:solidFill>
              </a:rPr>
              <a:t> </a:t>
            </a:r>
            <a:r>
              <a:rPr lang="fi-FI" b="1" err="1">
                <a:solidFill>
                  <a:schemeClr val="accent4"/>
                </a:solidFill>
              </a:rPr>
              <a:t>och</a:t>
            </a:r>
            <a:r>
              <a:rPr lang="fi-FI" b="1">
                <a:solidFill>
                  <a:schemeClr val="accent4"/>
                </a:solidFill>
              </a:rPr>
              <a:t> </a:t>
            </a:r>
            <a:r>
              <a:rPr lang="fi-FI" b="1" err="1">
                <a:solidFill>
                  <a:schemeClr val="accent4"/>
                </a:solidFill>
              </a:rPr>
              <a:t>kompletterande</a:t>
            </a:r>
            <a:r>
              <a:rPr lang="fi-FI" b="1">
                <a:solidFill>
                  <a:schemeClr val="accent4"/>
                </a:solidFill>
              </a:rPr>
              <a:t> </a:t>
            </a:r>
            <a:r>
              <a:rPr lang="fi-FI" b="1" err="1">
                <a:solidFill>
                  <a:schemeClr val="accent4"/>
                </a:solidFill>
              </a:rPr>
              <a:t>utkomststöd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6E193D-B47F-4A92-A08B-82B34CEF196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NULÄGE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FF2A7-1675-4544-A95A-EBAA71416B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872000"/>
            <a:ext cx="36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err="1">
                <a:solidFill>
                  <a:schemeClr val="bg1"/>
                </a:solidFill>
                <a:cs typeface="Arial"/>
              </a:rPr>
              <a:t>Förverkligas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err="1">
                <a:solidFill>
                  <a:schemeClr val="accent4"/>
                </a:solidFill>
                <a:cs typeface="Arial"/>
              </a:rPr>
              <a:t>Oförändrat</a:t>
            </a:r>
            <a:endParaRPr lang="fi-FI">
              <a:solidFill>
                <a:schemeClr val="accent4"/>
              </a:solidFill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CF883B-6A78-7207-DCD9-C636FC2667BD}"/>
              </a:ext>
            </a:extLst>
          </p:cNvPr>
          <p:cNvSpPr txBox="1"/>
          <p:nvPr/>
        </p:nvSpPr>
        <p:spPr>
          <a:xfrm>
            <a:off x="4824000" y="4128999"/>
            <a:ext cx="366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err="1">
                <a:solidFill>
                  <a:schemeClr val="bg1"/>
                </a:solidFill>
                <a:cs typeface="Arial"/>
              </a:rPr>
              <a:t>Förverkligas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err="1">
                <a:solidFill>
                  <a:schemeClr val="accent4"/>
                </a:solidFill>
                <a:cs typeface="Arial"/>
              </a:rPr>
              <a:t>Oförändrat</a:t>
            </a:r>
            <a:endParaRPr lang="fi-FI">
              <a:solidFill>
                <a:schemeClr val="accent4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41BE04-8B49-4CA3-A6A7-26D9DBA06F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5832000"/>
            <a:ext cx="36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err="1">
                <a:solidFill>
                  <a:schemeClr val="bg1"/>
                </a:solidFill>
                <a:cs typeface="Arial"/>
              </a:rPr>
              <a:t>Förverkligas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inom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tidsfrister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err="1">
                <a:solidFill>
                  <a:schemeClr val="accent4"/>
                </a:solidFill>
                <a:cs typeface="Arial"/>
              </a:rPr>
              <a:t>Oförändrat</a:t>
            </a:r>
            <a:endParaRPr lang="fi-FI">
              <a:solidFill>
                <a:schemeClr val="accent4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566E25-4577-43E1-80D3-532BC3DEE89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KORRIGERANDE ÅTGÄRDER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6C64C6D-CB16-42BC-B618-3EE739A3F89C}"/>
              </a:ext>
            </a:extLst>
          </p:cNvPr>
          <p:cNvSpPr/>
          <p:nvPr/>
        </p:nvSpPr>
        <p:spPr>
          <a:xfrm>
            <a:off x="8532000" y="1825833"/>
            <a:ext cx="3660000" cy="477053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Interna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processer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gås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igenom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regelbundet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fi-FI" sz="1600" dirty="0" err="1" smtClean="0">
                <a:solidFill>
                  <a:schemeClr val="bg1"/>
                </a:solidFill>
                <a:ea typeface="+mn-lt"/>
                <a:cs typeface="+mn-lt"/>
              </a:rPr>
              <a:t>mång-professionellt</a:t>
            </a:r>
            <a:endParaRPr lang="fi-FI" sz="1600" dirty="0">
              <a:solidFill>
                <a:schemeClr val="bg1"/>
              </a:solidFill>
              <a:ea typeface="+mn-lt"/>
              <a:cs typeface="+mn-lt"/>
            </a:endParaRPr>
          </a:p>
          <a:p>
            <a:endParaRPr lang="fi-FI" sz="1600" dirty="0" smtClean="0">
              <a:solidFill>
                <a:schemeClr val="bg1"/>
              </a:solidFill>
              <a:ea typeface="+mn-lt"/>
              <a:cs typeface="+mn-lt"/>
            </a:endParaRPr>
          </a:p>
          <a:p>
            <a:endParaRPr lang="fi-FI" sz="1600" dirty="0">
              <a:solidFill>
                <a:schemeClr val="bg1"/>
              </a:solidFill>
              <a:ea typeface="+mn-lt"/>
              <a:cs typeface="+mn-lt"/>
            </a:endParaRPr>
          </a:p>
          <a:p>
            <a:endParaRPr lang="fi-FI" sz="1600" dirty="0" smtClean="0">
              <a:solidFill>
                <a:schemeClr val="bg1"/>
              </a:solidFill>
              <a:ea typeface="+mn-lt"/>
              <a:cs typeface="+mn-lt"/>
            </a:endParaRPr>
          </a:p>
          <a:p>
            <a:endParaRPr lang="fi-FI" sz="1600" dirty="0" smtClean="0">
              <a:solidFill>
                <a:schemeClr val="bg1"/>
              </a:solidFill>
              <a:ea typeface="+mn-lt"/>
              <a:cs typeface="+mn-lt"/>
            </a:endParaRPr>
          </a:p>
          <a:p>
            <a:endParaRPr lang="fi-FI" sz="16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I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samverkan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med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barnskyddets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eftervård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uvecklas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team för 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ungdomssocialarbete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för 18-29 </a:t>
            </a:r>
            <a:r>
              <a:rPr lang="fi-FI" sz="1600" dirty="0" err="1" smtClean="0">
                <a:solidFill>
                  <a:schemeClr val="bg1"/>
                </a:solidFill>
                <a:ea typeface="+mn-lt"/>
                <a:cs typeface="+mn-lt"/>
              </a:rPr>
              <a:t>åringar</a:t>
            </a:r>
            <a:endParaRPr lang="fi-FI" sz="1600" dirty="0" smtClean="0">
              <a:solidFill>
                <a:schemeClr val="bg1"/>
              </a:solidFill>
              <a:ea typeface="+mn-lt"/>
              <a:cs typeface="+mn-lt"/>
            </a:endParaRPr>
          </a:p>
          <a:p>
            <a:endParaRPr lang="fi-FI" sz="1600" dirty="0">
              <a:solidFill>
                <a:schemeClr val="bg1"/>
              </a:solidFill>
              <a:ea typeface="+mn-lt"/>
              <a:cs typeface="+mn-lt"/>
            </a:endParaRPr>
          </a:p>
          <a:p>
            <a:endParaRPr lang="fi-FI" sz="1600" dirty="0">
              <a:solidFill>
                <a:schemeClr val="bg1"/>
              </a:solidFill>
              <a:ea typeface="+mn-lt"/>
              <a:cs typeface="+mn-lt"/>
            </a:endParaRPr>
          </a:p>
          <a:p>
            <a:endParaRPr lang="fi-FI" sz="1600" dirty="0">
              <a:solidFill>
                <a:schemeClr val="bg1"/>
              </a:solidFill>
              <a:ea typeface="+mn-lt"/>
              <a:cs typeface="+mn-lt"/>
            </a:endParaRPr>
          </a:p>
          <a:p>
            <a:endParaRPr lang="fi-FI" sz="16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Skapar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enhetliga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principer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för </a:t>
            </a:r>
            <a:r>
              <a:rPr lang="fi-FI" sz="1600" dirty="0" err="1" smtClean="0">
                <a:solidFill>
                  <a:schemeClr val="bg1"/>
                </a:solidFill>
                <a:ea typeface="+mn-lt"/>
                <a:cs typeface="+mn-lt"/>
              </a:rPr>
              <a:t>beviljande</a:t>
            </a:r>
            <a:r>
              <a:rPr lang="fi-FI" sz="1600" dirty="0" smtClean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i hela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Österbottens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välfärdsdområde</a:t>
            </a:r>
            <a:endParaRPr lang="fi-FI" sz="1600" dirty="0">
              <a:solidFill>
                <a:schemeClr val="bg1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3172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err="1"/>
              <a:t>Säkerhet</a:t>
            </a:r>
            <a:r>
              <a:rPr lang="fi-FI" b="1"/>
              <a:t> </a:t>
            </a:r>
            <a:r>
              <a:rPr lang="fi-FI" b="1" err="1"/>
              <a:t>och</a:t>
            </a:r>
            <a:r>
              <a:rPr lang="fi-FI" b="1"/>
              <a:t> </a:t>
            </a:r>
            <a:r>
              <a:rPr lang="fi-FI" b="1" err="1"/>
              <a:t>kvalitet</a:t>
            </a:r>
            <a:r>
              <a:rPr lang="fi-FI" b="1"/>
              <a:t> </a:t>
            </a:r>
            <a:endParaRPr lang="en-US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CA2486-0A95-D4A3-5C7D-E545546E0F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096001" y="0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/>
              <a:t>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hälsocentral</a:t>
            </a:r>
            <a:r>
              <a:rPr lang="en-US" sz="1400"/>
              <a:t> – </a:t>
            </a:r>
            <a:r>
              <a:rPr lang="en-US" sz="1400" err="1"/>
              <a:t>Öppen</a:t>
            </a:r>
            <a:r>
              <a:rPr lang="en-US" sz="1400"/>
              <a:t> 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hälsovårdsservice</a:t>
            </a:r>
            <a:r>
              <a:rPr lang="en-US" sz="1400"/>
              <a:t> 1-4.2024</a:t>
            </a:r>
            <a:endParaRPr lang="fi-FI" sz="1400"/>
          </a:p>
        </p:txBody>
      </p:sp>
      <p:graphicFrame>
        <p:nvGraphicFramePr>
          <p:cNvPr id="21" name="Chart 20" descr="Diagram: Antal anmälan om negativ händelse&#10;Januari - April 2023 135&#10;Januari - April 2024 211&#10;Maj - Augusti 2023 168&#10;Maj - Augusti 2024 &#10;September - December 2023 171 September - December 2024 ">
            <a:extLst>
              <a:ext uri="{FF2B5EF4-FFF2-40B4-BE49-F238E27FC236}">
                <a16:creationId xmlns:a16="http://schemas.microsoft.com/office/drawing/2014/main" id="{DD670D31-ECAD-4FF4-AE7A-7BD1DB0719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995094"/>
              </p:ext>
            </p:extLst>
          </p:nvPr>
        </p:nvGraphicFramePr>
        <p:xfrm>
          <a:off x="1222526" y="1988775"/>
          <a:ext cx="3372620" cy="2318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Chart 21" descr="Cirkeldiagram: De anmälda händelsernas karaktär:&#10;Nära ögat: 28%&#10;Övriga upptäckter: 25%&#10;Drabbat klient: 47% &#10;varav: &#10;Måttlig skada: 6,8%&#10;Allvarliga Följder: 0,6 %">
            <a:extLst>
              <a:ext uri="{FF2B5EF4-FFF2-40B4-BE49-F238E27FC236}">
                <a16:creationId xmlns:a16="http://schemas.microsoft.com/office/drawing/2014/main" id="{4CA1459B-2C02-4C37-B8CC-1F0E1F3C10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6785243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DE VANLIGASTE ANMÄLNINGSTYPERNA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2854" y="2088914"/>
            <a:ext cx="3479146" cy="18466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 err="1">
                <a:solidFill>
                  <a:schemeClr val="bg1"/>
                </a:solidFill>
              </a:rPr>
              <a:t>Informationsflöde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err="1">
                <a:solidFill>
                  <a:schemeClr val="bg1"/>
                </a:solidFill>
                <a:cs typeface="Arial"/>
              </a:rPr>
              <a:t>Läkemedels</a:t>
            </a:r>
            <a:r>
              <a:rPr lang="fi-FI" sz="1600">
                <a:solidFill>
                  <a:schemeClr val="bg1"/>
                </a:solidFill>
                <a:cs typeface="Arial"/>
              </a:rPr>
              <a:t>-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vätskebehandling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err="1">
                <a:solidFill>
                  <a:schemeClr val="bg1"/>
                </a:solidFill>
                <a:cs typeface="Arial"/>
              </a:rPr>
              <a:t>Laboratorie</a:t>
            </a:r>
            <a:r>
              <a:rPr lang="fi-FI" sz="1600">
                <a:solidFill>
                  <a:schemeClr val="bg1"/>
                </a:solidFill>
                <a:cs typeface="Arial"/>
              </a:rPr>
              <a:t>-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diagnostik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avbildningsundersökning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Annan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vårdåtgärd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endParaRPr lang="en-US">
              <a:solidFill>
                <a:srgbClr val="213A8F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86747-4DAA-4AD7-9784-872453488C0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1216" y="4500000"/>
            <a:ext cx="17592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accent4"/>
                </a:solidFill>
              </a:rPr>
              <a:t>ANMÄLNINGAR OM MISSFÖRHÅLLANDEN INOM SOCIALVÅRDEN</a:t>
            </a: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77" y="5800902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  <a:cs typeface="Arial"/>
              </a:rPr>
              <a:t>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2DD3D8-21FC-498C-94F7-020218D816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64409" y="4500000"/>
            <a:ext cx="18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ANTAL ANMÄLNINGAR OM NEGATIV HÄNDELSE FRÅN KLIENTER (JÄMFÖRT MED TIDIGARE PERIOD)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90461" y="5800902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19</a:t>
            </a:r>
            <a:r>
              <a:rPr lang="fi-FI" sz="3200">
                <a:solidFill>
                  <a:schemeClr val="bg1"/>
                </a:solidFill>
              </a:rPr>
              <a:t>(6)</a:t>
            </a:r>
            <a:endParaRPr lang="fi-FI" sz="480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24314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 dirty="0">
                <a:solidFill>
                  <a:schemeClr val="accent4"/>
                </a:solidFill>
              </a:rPr>
              <a:t>ANTAL KONTAKTER TILL PATIENTOMBUD</a:t>
            </a:r>
          </a:p>
          <a:p>
            <a:pPr algn="ctr"/>
            <a:endParaRPr lang="fi-FI" sz="2400" b="1">
              <a:solidFill>
                <a:schemeClr val="accent4"/>
              </a:solidFill>
              <a:cs typeface="Arial"/>
            </a:endParaRPr>
          </a:p>
          <a:p>
            <a:pPr algn="ctr"/>
            <a:r>
              <a:rPr lang="fi-FI" sz="3600" b="1" dirty="0">
                <a:solidFill>
                  <a:schemeClr val="bg1"/>
                </a:solidFill>
              </a:rPr>
              <a:t>77</a:t>
            </a:r>
          </a:p>
          <a:p>
            <a:pPr algn="ctr"/>
            <a:endParaRPr lang="fi-FI" sz="3600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2EC722-3F34-4A2D-A54F-CACFC82224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6778" y="4500000"/>
            <a:ext cx="1638216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 dirty="0">
                <a:solidFill>
                  <a:schemeClr val="accent4"/>
                </a:solidFill>
              </a:rPr>
              <a:t>ANTAL KONTAKTER TILL SOCIALOMBUD</a:t>
            </a:r>
          </a:p>
          <a:p>
            <a:pPr algn="ctr"/>
            <a:endParaRPr lang="fi-FI" sz="3600" b="1" dirty="0">
              <a:solidFill>
                <a:schemeClr val="bg1"/>
              </a:solidFill>
              <a:cs typeface="Arial"/>
            </a:endParaRPr>
          </a:p>
          <a:p>
            <a:pPr algn="ctr"/>
            <a:r>
              <a:rPr lang="fi-FI" sz="3600" b="1" dirty="0">
                <a:solidFill>
                  <a:schemeClr val="bg1"/>
                </a:solidFill>
                <a:cs typeface="Arial"/>
              </a:rPr>
              <a:t>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ÅTGÄRDER: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  <a:cs typeface="Arial"/>
              </a:rPr>
              <a:t>Alla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Haipron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genomgås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mångprofessionellt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på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enhetsnivå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vid</a:t>
            </a:r>
            <a:r>
              <a:rPr lang="fi-FI" sz="1400">
                <a:solidFill>
                  <a:schemeClr val="bg1"/>
                </a:solidFill>
                <a:cs typeface="Arial"/>
              </a:rPr>
              <a:t>  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avdelningsmöten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>
                <a:solidFill>
                  <a:schemeClr val="bg1"/>
                </a:solidFill>
                <a:cs typeface="Arial"/>
              </a:rPr>
              <a:t>/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400">
                <a:solidFill>
                  <a:schemeClr val="bg1"/>
                </a:solidFill>
                <a:cs typeface="Arial"/>
              </a:rPr>
              <a:t> team.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Processer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analyseras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åtgärdas</a:t>
            </a:r>
            <a:r>
              <a:rPr lang="fi-FI" sz="140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om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möjligt</a:t>
            </a:r>
            <a:r>
              <a:rPr lang="fi-FI" sz="140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Satsning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på</a:t>
            </a:r>
            <a:r>
              <a:rPr lang="fi-FI" sz="140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personalstruktur</a:t>
            </a:r>
            <a:r>
              <a:rPr lang="fi-FI" sz="1400">
                <a:solidFill>
                  <a:schemeClr val="bg1"/>
                </a:solidFill>
                <a:cs typeface="Arial"/>
              </a:rPr>
              <a:t>,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rekrytering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inom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socialvården</a:t>
            </a:r>
            <a:r>
              <a:rPr lang="fi-FI" sz="140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då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lagstadgade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tidsfrister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inte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uppnås</a:t>
            </a:r>
            <a:r>
              <a:rPr lang="fi-FI" sz="140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>
                <a:solidFill>
                  <a:schemeClr val="bg1"/>
                </a:solidFill>
                <a:cs typeface="Arial"/>
              </a:rPr>
              <a:t> 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personaldimensioneringen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inte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uppfylls</a:t>
            </a:r>
            <a:r>
              <a:rPr lang="fi-FI" sz="1400">
                <a:solidFill>
                  <a:schemeClr val="bg1"/>
                </a:solidFill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583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err="1"/>
              <a:t>Kundupplevelse</a:t>
            </a:r>
            <a:endParaRPr lang="en-US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6C202F-9F61-3D64-586E-B6CB39B54B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096001" y="0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/>
              <a:t>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hälsocentral</a:t>
            </a:r>
            <a:r>
              <a:rPr lang="en-US" sz="1400"/>
              <a:t> – </a:t>
            </a:r>
            <a:r>
              <a:rPr lang="en-US" sz="1400" err="1"/>
              <a:t>Öppen</a:t>
            </a:r>
            <a:r>
              <a:rPr lang="en-US" sz="1400"/>
              <a:t> 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hälsovårdsservice</a:t>
            </a:r>
            <a:r>
              <a:rPr lang="en-US" sz="1400"/>
              <a:t> 1-4.2024</a:t>
            </a:r>
            <a:endParaRPr lang="fi-FI" sz="1400"/>
          </a:p>
        </p:txBody>
      </p:sp>
      <p:sp>
        <p:nvSpPr>
          <p:cNvPr id="4" name="Tekstiruutu 2">
            <a:extLst>
              <a:ext uri="{FF2B5EF4-FFF2-40B4-BE49-F238E27FC236}">
                <a16:creationId xmlns:a16="http://schemas.microsoft.com/office/drawing/2014/main" id="{861D4852-14BB-AA21-C75D-5CAE9521C200}"/>
              </a:ext>
            </a:extLst>
          </p:cNvPr>
          <p:cNvSpPr txBox="1"/>
          <p:nvPr/>
        </p:nvSpPr>
        <p:spPr>
          <a:xfrm>
            <a:off x="1121383" y="1426197"/>
            <a:ext cx="3593329" cy="3789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KUNDRESPONS ANTAL= xx</a:t>
            </a:r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/>
          <p:nvPr/>
        </p:nvCxnSpPr>
        <p:spPr>
          <a:xfrm flipV="1">
            <a:off x="4892282" y="3994364"/>
            <a:ext cx="637017" cy="37422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69</a:t>
            </a:r>
            <a:endParaRPr lang="en-US" sz="480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26C9C0-9068-4E14-B1C4-64598EF39BD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4,25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4,20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EB54A6-CDE5-4D3C-99A6-A7DE3E9E69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4,04 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(4,22)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3AD660-8E22-4CF9-BEB1-B3C48F4E13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4,40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(4,25)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0A932C-1BD2-4119-8262-A0944F951C0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4,33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(4,28)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EB76AB-B4A6-4106-B742-663F73F72C6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4,36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(4,17)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4B7323-EC24-4D62-8E0D-466C1DF433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4,33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(4,11)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3A9A39-3764-46EE-B3F5-117D7795A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4,23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(4,27)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DDDAA8-C53A-42B5-9B93-6C74EAC67E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4,77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(4,67)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Positiv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Bemötande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Negativ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Tillgång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73404" y="4931136"/>
            <a:ext cx="1676820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ANMÄRKNINGAR/KLAGOMÅL</a:t>
            </a:r>
            <a:endParaRPr lang="fi-FI" sz="1400" b="1">
              <a:solidFill>
                <a:schemeClr val="accent4"/>
              </a:solidFill>
              <a:cs typeface="Arial"/>
            </a:endParaRPr>
          </a:p>
        </p:txBody>
      </p:sp>
      <p:sp>
        <p:nvSpPr>
          <p:cNvPr id="14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82897" y="5484273"/>
            <a:ext cx="1257831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fi-FI" sz="1200">
              <a:solidFill>
                <a:schemeClr val="bg1"/>
              </a:solidFill>
              <a:cs typeface="Arial"/>
            </a:endParaRPr>
          </a:p>
          <a:p>
            <a:pPr algn="ctr"/>
            <a:r>
              <a:rPr lang="fi-FI" sz="4800">
                <a:solidFill>
                  <a:schemeClr val="bg1"/>
                </a:solidFill>
                <a:cs typeface="Arial"/>
              </a:rPr>
              <a:t>3</a:t>
            </a:r>
            <a:endParaRPr lang="fi-FI" sz="4800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9574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err="1"/>
              <a:t>Delaktighet</a:t>
            </a:r>
            <a:r>
              <a:rPr lang="fi-FI" b="1"/>
              <a:t>		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83E9AE-84F8-B4BE-29F3-B9283E48D4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096001" y="0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/>
              <a:t>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hälsocentral</a:t>
            </a:r>
            <a:r>
              <a:rPr lang="en-US" sz="1400"/>
              <a:t> – </a:t>
            </a:r>
            <a:r>
              <a:rPr lang="en-US" sz="1400" err="1"/>
              <a:t>Öppen</a:t>
            </a:r>
            <a:r>
              <a:rPr lang="en-US" sz="1400"/>
              <a:t> 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hälsovårdsservice</a:t>
            </a:r>
            <a:r>
              <a:rPr lang="en-US" sz="1400"/>
              <a:t> 1-4.2024</a:t>
            </a:r>
            <a:endParaRPr lang="fi-FI" sz="1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Hur stöder man  kunders och nära anhörigas delaktighet i planeringen, genomförandet och utvärderingen av tjänsterna?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61408-85E1-4751-B314-D39A81EC4D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err="1">
                <a:solidFill>
                  <a:schemeClr val="bg1"/>
                </a:solidFill>
              </a:rPr>
              <a:t>Patienter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och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anhöriga</a:t>
            </a:r>
            <a:r>
              <a:rPr lang="fi-FI" sz="1600">
                <a:solidFill>
                  <a:schemeClr val="bg1"/>
                </a:solidFill>
              </a:rPr>
              <a:t> ges </a:t>
            </a:r>
            <a:r>
              <a:rPr lang="fi-FI" sz="1600" err="1">
                <a:solidFill>
                  <a:schemeClr val="bg1"/>
                </a:solidFill>
              </a:rPr>
              <a:t>möjlighet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till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delaktighet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och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om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möjligt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påverkan</a:t>
            </a:r>
            <a:r>
              <a:rPr lang="fi-FI" sz="1600">
                <a:solidFill>
                  <a:schemeClr val="bg1"/>
                </a:solidFill>
              </a:rPr>
              <a:t> </a:t>
            </a:r>
            <a:r>
              <a:rPr lang="fi-FI" sz="1600" err="1">
                <a:solidFill>
                  <a:schemeClr val="bg1"/>
                </a:solidFill>
              </a:rPr>
              <a:t>vid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vårdplanering</a:t>
            </a:r>
            <a:r>
              <a:rPr lang="fi-FI" sz="1600">
                <a:solidFill>
                  <a:schemeClr val="bg1"/>
                </a:solidFill>
              </a:rPr>
              <a:t>. Vi </a:t>
            </a:r>
            <a:r>
              <a:rPr lang="fi-FI" sz="1600" err="1">
                <a:solidFill>
                  <a:schemeClr val="bg1"/>
                </a:solidFill>
              </a:rPr>
              <a:t>har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specialutbildad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vårdpersonal</a:t>
            </a:r>
            <a:r>
              <a:rPr lang="fi-FI" sz="1600">
                <a:solidFill>
                  <a:schemeClr val="bg1"/>
                </a:solidFill>
              </a:rPr>
              <a:t> för </a:t>
            </a:r>
            <a:r>
              <a:rPr lang="fi-FI" sz="1600" err="1">
                <a:solidFill>
                  <a:schemeClr val="bg1"/>
                </a:solidFill>
              </a:rPr>
              <a:t>att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ge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service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och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handledning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inom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vissa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specialområden</a:t>
            </a:r>
            <a:r>
              <a:rPr lang="fi-FI" sz="1600">
                <a:solidFill>
                  <a:schemeClr val="bg1"/>
                </a:solidFill>
              </a:rPr>
              <a:t>. </a:t>
            </a:r>
          </a:p>
          <a:p>
            <a:endParaRPr lang="fi-FI" sz="1600" b="1">
              <a:solidFill>
                <a:schemeClr val="bg1"/>
              </a:solidFill>
              <a:cs typeface="Arial"/>
            </a:endParaRPr>
          </a:p>
          <a:p>
            <a:endParaRPr lang="fi-FI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 dirty="0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600" b="1" dirty="0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600" b="1" dirty="0">
                <a:solidFill>
                  <a:schemeClr val="accent4"/>
                </a:solidFill>
                <a:latin typeface="+mj-lt"/>
              </a:rPr>
              <a:t> är involverade i utvecklingen och utvärderingen av tjänsterna</a:t>
            </a:r>
            <a:r>
              <a:rPr lang="sv-SE" sz="1600" b="1" dirty="0" smtClean="0">
                <a:solidFill>
                  <a:schemeClr val="accent4"/>
                </a:solidFill>
                <a:latin typeface="+mj-lt"/>
              </a:rPr>
              <a:t>.</a:t>
            </a:r>
            <a:endParaRPr lang="fi-FI" sz="1600" b="1" i="0" dirty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dirty="0" err="1">
                <a:solidFill>
                  <a:schemeClr val="bg1"/>
                </a:solidFill>
                <a:cs typeface="Arial"/>
              </a:rPr>
              <a:t>Mångkulturella</a:t>
            </a:r>
            <a:r>
              <a:rPr lang="fi-FI" dirty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klientrådet</a:t>
            </a:r>
            <a:r>
              <a:rPr lang="fi-FI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sammanträder</a:t>
            </a:r>
            <a:r>
              <a:rPr lang="fi-FI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regelbundet</a:t>
            </a:r>
            <a:r>
              <a:rPr lang="fi-FI" dirty="0" smtClean="0">
                <a:solidFill>
                  <a:schemeClr val="bg1"/>
                </a:solidFill>
                <a:cs typeface="Arial"/>
              </a:rPr>
              <a:t> för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att</a:t>
            </a:r>
            <a:r>
              <a:rPr lang="fi-FI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diskutera</a:t>
            </a:r>
            <a:r>
              <a:rPr lang="fi-FI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tjänsterna</a:t>
            </a:r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206210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sv-SE" sz="1600" b="1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</a:p>
          <a:p>
            <a:endParaRPr lang="sv-SE" sz="1600" b="1">
              <a:solidFill>
                <a:schemeClr val="accent4"/>
              </a:solidFill>
              <a:latin typeface="+mj-lt"/>
              <a:cs typeface="Arial"/>
            </a:endParaRPr>
          </a:p>
          <a:p>
            <a:r>
              <a:rPr lang="sv-SE" sz="1600">
                <a:solidFill>
                  <a:schemeClr val="bg1"/>
                </a:solidFill>
                <a:latin typeface="+mj-lt"/>
                <a:cs typeface="Arial"/>
              </a:rPr>
              <a:t>Livsstilsrådgivning och förebyggande insatser för att minska insjuknande i minnessjukdomar och livsstilssjukdomar. Kommunvisa och gemensamma möten med kommuner och tredje sektorn har hållits för att samplanera vilka insatser som erbjuds hos respektive aktör. OLKA-verksamheten.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Vilka åtgärder har vidtagits med på basen av klienters och anhörigas anmälningar om negativa och nära ögat händelser samt påminnelser och klagomål: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156966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</a:rPr>
              <a:t>Alla </a:t>
            </a:r>
            <a:r>
              <a:rPr lang="fi-FI" sz="1600" err="1">
                <a:solidFill>
                  <a:schemeClr val="bg1"/>
                </a:solidFill>
              </a:rPr>
              <a:t>anmälningar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och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kontakter</a:t>
            </a:r>
            <a:r>
              <a:rPr lang="fi-FI" sz="1600">
                <a:solidFill>
                  <a:schemeClr val="bg1"/>
                </a:solidFill>
              </a:rPr>
              <a:t> </a:t>
            </a:r>
            <a:r>
              <a:rPr lang="fi-FI" sz="1600" err="1">
                <a:solidFill>
                  <a:schemeClr val="bg1"/>
                </a:solidFill>
              </a:rPr>
              <a:t>diskuteras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mångprofessionellt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på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enheterna</a:t>
            </a:r>
            <a:r>
              <a:rPr lang="fi-FI" sz="1600">
                <a:solidFill>
                  <a:schemeClr val="bg1"/>
                </a:solidFill>
              </a:rPr>
              <a:t>. </a:t>
            </a:r>
            <a:r>
              <a:rPr lang="fi-FI" sz="1600" err="1">
                <a:solidFill>
                  <a:schemeClr val="bg1"/>
                </a:solidFill>
              </a:rPr>
              <a:t>Händelserna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analyseras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och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åtgärder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vidtas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vid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behov</a:t>
            </a:r>
            <a:r>
              <a:rPr lang="fi-FI" sz="1600">
                <a:solidFill>
                  <a:schemeClr val="bg1"/>
                </a:solidFill>
              </a:rPr>
              <a:t>. </a:t>
            </a:r>
            <a:r>
              <a:rPr lang="fi-FI" sz="1600" err="1">
                <a:solidFill>
                  <a:schemeClr val="bg1"/>
                </a:solidFill>
              </a:rPr>
              <a:t>Anmälaren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kontaktas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personligen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om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anmälaren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så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önskar</a:t>
            </a:r>
            <a:r>
              <a:rPr lang="fi-FI" sz="1600">
                <a:solidFill>
                  <a:schemeClr val="bg1"/>
                </a:solidFill>
              </a:rPr>
              <a:t>.</a:t>
            </a:r>
          </a:p>
          <a:p>
            <a:r>
              <a:rPr lang="fi-FI" sz="1600" err="1">
                <a:solidFill>
                  <a:schemeClr val="bg1"/>
                </a:solidFill>
                <a:cs typeface="Arial"/>
              </a:rPr>
              <a:t>Hemsidans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innehåll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förbättrats</a:t>
            </a:r>
            <a:r>
              <a:rPr lang="fi-FI" sz="1600">
                <a:solidFill>
                  <a:schemeClr val="bg1"/>
                </a:solidFill>
                <a:cs typeface="Arial"/>
              </a:rPr>
              <a:t>.</a:t>
            </a:r>
          </a:p>
          <a:p>
            <a:r>
              <a:rPr lang="fi-FI" sz="1600" err="1">
                <a:solidFill>
                  <a:schemeClr val="bg1"/>
                </a:solidFill>
                <a:cs typeface="Arial"/>
              </a:rPr>
              <a:t>Åtgärder</a:t>
            </a:r>
            <a:r>
              <a:rPr lang="fi-FI" sz="1600">
                <a:solidFill>
                  <a:schemeClr val="bg1"/>
                </a:solidFill>
                <a:cs typeface="Arial"/>
              </a:rPr>
              <a:t> för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att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förbättra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telefontillgänglighet</a:t>
            </a:r>
            <a:r>
              <a:rPr lang="fi-FI" sz="1600">
                <a:solidFill>
                  <a:schemeClr val="bg1"/>
                </a:solidFill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4478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Personal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A5EC07-1D5F-7833-7EDC-C3FDB60B4D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096001" y="0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/>
              <a:t>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hälsocentral</a:t>
            </a:r>
            <a:r>
              <a:rPr lang="en-US" sz="1400"/>
              <a:t> – </a:t>
            </a:r>
            <a:r>
              <a:rPr lang="en-US" sz="1400" err="1"/>
              <a:t>Öppen</a:t>
            </a:r>
            <a:r>
              <a:rPr lang="en-US" sz="1400"/>
              <a:t> 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hälsovårdsservice</a:t>
            </a:r>
            <a:r>
              <a:rPr lang="en-US" sz="1400"/>
              <a:t> 1-4.2024</a:t>
            </a:r>
            <a:endParaRPr lang="fi-FI" sz="1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Personal: 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</a:rPr>
              <a:t>Fastanställda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vårdpersonal</a:t>
            </a:r>
            <a:r>
              <a:rPr lang="fi-FI" sz="1400">
                <a:solidFill>
                  <a:schemeClr val="bg1"/>
                </a:solidFill>
              </a:rPr>
              <a:t>: 253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Läkare</a:t>
            </a:r>
            <a:r>
              <a:rPr lang="fi-FI" sz="1400">
                <a:solidFill>
                  <a:schemeClr val="bg1"/>
                </a:solidFill>
                <a:cs typeface="Arial"/>
              </a:rPr>
              <a:t>: 76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</a:rPr>
              <a:t>Vikarier</a:t>
            </a:r>
            <a:r>
              <a:rPr lang="fi-FI" sz="1400">
                <a:solidFill>
                  <a:schemeClr val="bg1"/>
                </a:solidFill>
              </a:rPr>
              <a:t> vårdpersonal:79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Läkare</a:t>
            </a:r>
            <a:r>
              <a:rPr lang="fi-FI" sz="1400">
                <a:solidFill>
                  <a:schemeClr val="bg1"/>
                </a:solidFill>
                <a:cs typeface="Arial"/>
              </a:rPr>
              <a:t> 39</a:t>
            </a:r>
          </a:p>
          <a:p>
            <a:r>
              <a:rPr lang="fi-FI" sz="1400" err="1">
                <a:solidFill>
                  <a:schemeClr val="bg1"/>
                </a:solidFill>
              </a:rPr>
              <a:t>Öppna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vakanser</a:t>
            </a:r>
            <a:r>
              <a:rPr lang="fi-FI" sz="1400">
                <a:solidFill>
                  <a:schemeClr val="bg1"/>
                </a:solidFill>
              </a:rPr>
              <a:t>:  </a:t>
            </a:r>
            <a:r>
              <a:rPr lang="fi-FI" sz="1400" err="1">
                <a:solidFill>
                  <a:schemeClr val="bg1"/>
                </a:solidFill>
              </a:rPr>
              <a:t>Vårdpersonal</a:t>
            </a:r>
            <a:r>
              <a:rPr lang="fi-FI" sz="1400">
                <a:solidFill>
                  <a:schemeClr val="bg1"/>
                </a:solidFill>
              </a:rPr>
              <a:t> 5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Läkare</a:t>
            </a:r>
            <a:r>
              <a:rPr lang="fi-FI" sz="1400">
                <a:solidFill>
                  <a:schemeClr val="bg1"/>
                </a:solidFill>
                <a:cs typeface="Arial"/>
              </a:rPr>
              <a:t> 16,6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>
                <a:solidFill>
                  <a:schemeClr val="accent4"/>
                </a:solidFill>
              </a:rPr>
              <a:t>ARBETARSÄKERHETS ANMÄLNINGAR VIA HAIPRO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 err="1">
                <a:solidFill>
                  <a:schemeClr val="bg1"/>
                </a:solidFill>
              </a:rPr>
              <a:t>Antal</a:t>
            </a:r>
            <a:r>
              <a:rPr lang="fi-FI" baseline="0">
                <a:solidFill>
                  <a:schemeClr val="bg1"/>
                </a:solidFill>
              </a:rPr>
              <a:t> </a:t>
            </a:r>
            <a:r>
              <a:rPr lang="fi-FI" baseline="0" err="1">
                <a:solidFill>
                  <a:schemeClr val="bg1"/>
                </a:solidFill>
              </a:rPr>
              <a:t>anmälningar</a:t>
            </a:r>
            <a:r>
              <a:rPr lang="fi-FI" baseline="0">
                <a:solidFill>
                  <a:schemeClr val="bg1"/>
                </a:solidFill>
              </a:rPr>
              <a:t>: </a:t>
            </a:r>
            <a:r>
              <a:rPr lang="fi-FI">
                <a:solidFill>
                  <a:schemeClr val="bg1"/>
                </a:solidFill>
              </a:rPr>
              <a:t>xxx</a:t>
            </a:r>
            <a:endParaRPr lang="fi-FI" baseline="0">
              <a:solidFill>
                <a:schemeClr val="bg1"/>
              </a:solidFill>
            </a:endParaRPr>
          </a:p>
          <a:p>
            <a:endParaRPr lang="fi-FI" baseline="0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De </a:t>
            </a:r>
            <a:r>
              <a:rPr lang="fi-FI" err="1">
                <a:solidFill>
                  <a:schemeClr val="bg1"/>
                </a:solidFill>
              </a:rPr>
              <a:t>vanligaste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typerna</a:t>
            </a:r>
            <a:r>
              <a:rPr lang="fi-FI">
                <a:solidFill>
                  <a:schemeClr val="bg1"/>
                </a:solidFill>
              </a:rPr>
              <a:t> av </a:t>
            </a:r>
            <a:r>
              <a:rPr lang="fi-FI" err="1">
                <a:solidFill>
                  <a:schemeClr val="bg1"/>
                </a:solidFill>
              </a:rPr>
              <a:t>händelser</a:t>
            </a:r>
            <a:r>
              <a:rPr lang="fi-FI">
                <a:solidFill>
                  <a:schemeClr val="bg1"/>
                </a:solidFill>
              </a:rPr>
              <a:t>:</a:t>
            </a:r>
          </a:p>
          <a:p>
            <a:pPr marL="342900" indent="-342900">
              <a:buAutoNum type="arabicPeriod"/>
            </a:pPr>
            <a:r>
              <a:rPr lang="fi-FI" err="1">
                <a:solidFill>
                  <a:schemeClr val="bg1"/>
                </a:solidFill>
                <a:cs typeface="Arial"/>
              </a:rPr>
              <a:t>Inomhussluft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</a:rPr>
              <a:t>2.  Hot </a:t>
            </a:r>
            <a:r>
              <a:rPr lang="fi-FI" err="1">
                <a:solidFill>
                  <a:schemeClr val="bg1"/>
                </a:solidFill>
              </a:rPr>
              <a:t>eller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våld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</a:rPr>
              <a:t>3.  </a:t>
            </a:r>
            <a:r>
              <a:rPr lang="fi-FI" err="1">
                <a:solidFill>
                  <a:schemeClr val="bg1"/>
                </a:solidFill>
              </a:rPr>
              <a:t>Stick</a:t>
            </a:r>
            <a:r>
              <a:rPr lang="fi-FI">
                <a:solidFill>
                  <a:schemeClr val="bg1"/>
                </a:solidFill>
              </a:rPr>
              <a:t>, </a:t>
            </a:r>
            <a:r>
              <a:rPr lang="fi-FI" err="1">
                <a:solidFill>
                  <a:schemeClr val="bg1"/>
                </a:solidFill>
              </a:rPr>
              <a:t>snitt</a:t>
            </a:r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3DBB3-36FE-462E-AABF-881B3A328AE1}"/>
              </a:ext>
            </a:extLst>
          </p:cNvPr>
          <p:cNvSpPr txBox="1">
            <a:spLocks/>
          </p:cNvSpPr>
          <p:nvPr/>
        </p:nvSpPr>
        <p:spPr>
          <a:xfrm>
            <a:off x="7942521" y="1404000"/>
            <a:ext cx="4354254" cy="172354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FÖRVERKLIGAD LAGSTADGAD PERSONALDIMENSIONERING</a:t>
            </a: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Barnskyddets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personaldimensionering</a:t>
            </a:r>
            <a:r>
              <a:rPr lang="fi-FI" sz="1400">
                <a:solidFill>
                  <a:schemeClr val="bg1"/>
                </a:solidFill>
                <a:cs typeface="Arial"/>
              </a:rPr>
              <a:t> 39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klienter</a:t>
            </a:r>
            <a:r>
              <a:rPr lang="fi-FI" sz="1400">
                <a:solidFill>
                  <a:schemeClr val="bg1"/>
                </a:solidFill>
                <a:cs typeface="Arial"/>
              </a:rPr>
              <a:t>/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soc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arb</a:t>
            </a:r>
            <a:r>
              <a:rPr lang="fi-FI" sz="1400">
                <a:solidFill>
                  <a:schemeClr val="bg1"/>
                </a:solidFill>
                <a:cs typeface="Arial"/>
              </a:rPr>
              <a:t> (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max</a:t>
            </a:r>
            <a:r>
              <a:rPr lang="fi-FI" sz="1400">
                <a:solidFill>
                  <a:schemeClr val="bg1"/>
                </a:solidFill>
                <a:cs typeface="Arial"/>
              </a:rPr>
              <a:t> 35)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Öppenvårdens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mottagningsverksamhet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har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ingen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lagstadgad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personaldimensionering</a:t>
            </a:r>
            <a:r>
              <a:rPr lang="fi-FI" sz="1400">
                <a:solidFill>
                  <a:schemeClr val="bg1"/>
                </a:solidFill>
                <a:cs typeface="Arial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FRÅNVARON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6ABBB-9861-4DEC-BE31-DCF4F0B4EC1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5517760"/>
            <a:ext cx="2305164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>
                <a:solidFill>
                  <a:schemeClr val="bg1"/>
                </a:solidFill>
              </a:rPr>
              <a:t>6,8</a:t>
            </a:r>
            <a:endParaRPr lang="fi-FI" b="1" baseline="0">
              <a:solidFill>
                <a:schemeClr val="bg1"/>
              </a:solidFill>
              <a:cs typeface="Arial"/>
            </a:endParaRPr>
          </a:p>
          <a:p>
            <a:pPr algn="ctr"/>
            <a:r>
              <a:rPr lang="fi-FI" b="1" baseline="0" err="1">
                <a:solidFill>
                  <a:schemeClr val="bg1"/>
                </a:solidFill>
              </a:rPr>
              <a:t>dagar</a:t>
            </a:r>
            <a:r>
              <a:rPr lang="fi-FI" b="1" baseline="0">
                <a:solidFill>
                  <a:schemeClr val="bg1"/>
                </a:solidFill>
              </a:rPr>
              <a:t>/</a:t>
            </a:r>
            <a:r>
              <a:rPr lang="fi-FI" b="1" err="1">
                <a:solidFill>
                  <a:schemeClr val="bg1"/>
                </a:solidFill>
              </a:rPr>
              <a:t>anställningsdagar</a:t>
            </a:r>
            <a:r>
              <a:rPr lang="fi-FI" b="1" baseline="0">
                <a:solidFill>
                  <a:schemeClr val="bg1"/>
                </a:solidFill>
              </a:rPr>
              <a:t> %</a:t>
            </a:r>
            <a:endParaRPr lang="fi-FI" b="1">
              <a:solidFill>
                <a:schemeClr val="bg1"/>
              </a:solidFill>
              <a:cs typeface="Arial"/>
            </a:endParaRP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/>
          <p:nvPr/>
        </p:nvCxnSpPr>
        <p:spPr>
          <a:xfrm flipH="1" flipV="1">
            <a:off x="4704741" y="5293354"/>
            <a:ext cx="176352" cy="70813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24771" y="6090537"/>
            <a:ext cx="171264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-7</a:t>
            </a:r>
            <a:endParaRPr lang="fi-FI" sz="4800">
              <a:solidFill>
                <a:schemeClr val="bg1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ÅTGÄRDER</a:t>
            </a:r>
            <a:r>
              <a:rPr lang="fi-FI" b="1" baseline="0">
                <a:solidFill>
                  <a:schemeClr val="accent4"/>
                </a:solidFill>
              </a:rPr>
              <a:t> SOM FRÄMJAR ARBETARNAS VÄLMÅENDE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187B0-5BE8-EAD4-F8D6-CEA878EF72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6073" y="5126182"/>
            <a:ext cx="6080702" cy="18774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err="1">
                <a:solidFill>
                  <a:schemeClr val="bg1"/>
                </a:solidFill>
                <a:cs typeface="Arial"/>
              </a:rPr>
              <a:t>Aktivt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ledarskap</a:t>
            </a:r>
            <a:r>
              <a:rPr lang="en-US" sz="1400">
                <a:solidFill>
                  <a:schemeClr val="bg1"/>
                </a:solidFill>
                <a:cs typeface="Arial"/>
              </a:rPr>
              <a:t>,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personalens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delaktighet</a:t>
            </a:r>
            <a:r>
              <a:rPr lang="en-US" sz="1400">
                <a:solidFill>
                  <a:schemeClr val="bg1"/>
                </a:solidFill>
                <a:cs typeface="Arial"/>
              </a:rPr>
              <a:t>,</a:t>
            </a:r>
          </a:p>
          <a:p>
            <a:r>
              <a:rPr lang="en-US" sz="1400" err="1">
                <a:solidFill>
                  <a:schemeClr val="bg1"/>
                </a:solidFill>
                <a:cs typeface="Arial"/>
              </a:rPr>
              <a:t>stöder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en</a:t>
            </a:r>
            <a:r>
              <a:rPr lang="en-US" sz="1400">
                <a:solidFill>
                  <a:schemeClr val="bg1"/>
                </a:solidFill>
                <a:cs typeface="Arial"/>
              </a:rPr>
              <a:t> kultur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där</a:t>
            </a:r>
            <a:r>
              <a:rPr lang="en-US" sz="1400">
                <a:solidFill>
                  <a:schemeClr val="bg1"/>
                </a:solidFill>
                <a:cs typeface="Arial"/>
              </a:rPr>
              <a:t> man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hjäper</a:t>
            </a:r>
            <a:r>
              <a:rPr lang="en-US" sz="1400">
                <a:solidFill>
                  <a:schemeClr val="bg1"/>
                </a:solidFill>
                <a:cs typeface="Arial"/>
              </a:rPr>
              <a:t>,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stöder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varandra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planerar</a:t>
            </a:r>
            <a:r>
              <a:rPr lang="en-US" sz="1400">
                <a:solidFill>
                  <a:schemeClr val="bg1"/>
                </a:solidFill>
                <a:cs typeface="Arial"/>
              </a:rPr>
              <a:t>   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verksamhet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förändringar</a:t>
            </a:r>
            <a:r>
              <a:rPr lang="en-US" sz="1400">
                <a:solidFill>
                  <a:schemeClr val="bg1"/>
                </a:solidFill>
                <a:cs typeface="Arial"/>
              </a:rPr>
              <a:t> 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tillsammans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mångprofessionellt</a:t>
            </a:r>
            <a:r>
              <a:rPr lang="en-US" sz="1400">
                <a:solidFill>
                  <a:schemeClr val="bg1"/>
                </a:solidFill>
                <a:cs typeface="Arial"/>
              </a:rPr>
              <a:t>.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Regelbundna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arbetsplatsmöten,klara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direktiv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överenskommelser</a:t>
            </a:r>
            <a:r>
              <a:rPr lang="en-US" sz="1400">
                <a:solidFill>
                  <a:schemeClr val="bg1"/>
                </a:solidFill>
                <a:cs typeface="Arial"/>
              </a:rPr>
              <a:t>. </a:t>
            </a:r>
          </a:p>
          <a:p>
            <a:r>
              <a:rPr lang="en-US" sz="1400" err="1">
                <a:solidFill>
                  <a:schemeClr val="bg1"/>
                </a:solidFill>
                <a:cs typeface="Arial"/>
              </a:rPr>
              <a:t>Utvecklingssamtal</a:t>
            </a:r>
            <a:r>
              <a:rPr lang="en-US" sz="1400">
                <a:solidFill>
                  <a:schemeClr val="bg1"/>
                </a:solidFill>
                <a:cs typeface="Arial"/>
              </a:rPr>
              <a:t>,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en</a:t>
            </a:r>
            <a:r>
              <a:rPr lang="en-US" sz="1400">
                <a:solidFill>
                  <a:schemeClr val="bg1"/>
                </a:solidFill>
                <a:cs typeface="Arial"/>
              </a:rPr>
              <a:t> god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introduktion</a:t>
            </a:r>
            <a:r>
              <a:rPr lang="en-US" sz="1400">
                <a:solidFill>
                  <a:schemeClr val="bg1"/>
                </a:solidFill>
                <a:cs typeface="Arial"/>
              </a:rPr>
              <a:t>.</a:t>
            </a:r>
          </a:p>
          <a:p>
            <a:r>
              <a:rPr lang="en-US" sz="1400" err="1">
                <a:solidFill>
                  <a:schemeClr val="bg1"/>
                </a:solidFill>
                <a:cs typeface="Arial"/>
              </a:rPr>
              <a:t>Tidigt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stöd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arbetshandledning</a:t>
            </a:r>
            <a:r>
              <a:rPr lang="en-US" sz="1400">
                <a:solidFill>
                  <a:schemeClr val="bg1"/>
                </a:solidFill>
                <a:cs typeface="Arial"/>
              </a:rPr>
              <a:t>.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Tyky-verksamhet</a:t>
            </a:r>
            <a:r>
              <a:rPr lang="en-US" sz="1400">
                <a:solidFill>
                  <a:schemeClr val="bg1"/>
                </a:solidFill>
                <a:cs typeface="Arial"/>
              </a:rPr>
              <a:t>.</a:t>
            </a:r>
          </a:p>
          <a:p>
            <a:r>
              <a:rPr lang="en-US" sz="1400">
                <a:solidFill>
                  <a:schemeClr val="bg1"/>
                </a:solidFill>
                <a:cs typeface="Arial"/>
              </a:rPr>
              <a:t>NPS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tal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från</a:t>
            </a:r>
            <a:r>
              <a:rPr lang="en-US" sz="1400">
                <a:solidFill>
                  <a:schemeClr val="bg1"/>
                </a:solidFill>
                <a:cs typeface="Arial"/>
              </a:rPr>
              <a:t> 2023,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ännu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finns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inte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nytt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tal</a:t>
            </a:r>
            <a:r>
              <a:rPr lang="en-US" sz="1400">
                <a:solidFill>
                  <a:schemeClr val="bg1"/>
                </a:solidFill>
                <a:cs typeface="Arial"/>
              </a:rPr>
              <a:t> för 2024</a:t>
            </a:r>
          </a:p>
          <a:p>
            <a:endParaRPr lang="en-US">
              <a:solidFill>
                <a:srgbClr val="FFFFFF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3007793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8" ma:contentTypeDescription="Skapa ett nytt dokument." ma:contentTypeScope="" ma:versionID="3731ab48c37136dabafa1c85644ab0ed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9b3ed35d83e02730b7760e22cff5f0d8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662b06d-03b9-424a-ab70-bfab313b8d48">
      <UserInfo>
        <DisplayName>Hägglund Annika</DisplayName>
        <AccountId>34</AccountId>
        <AccountType/>
      </UserInfo>
      <UserInfo>
        <DisplayName>Tallgren Ida</DisplayName>
        <AccountId>139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7F40042-6964-4DBD-A19A-0622B02701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1BDA3F-9081-465D-A0C8-DF261C8C3C7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662b06d-03b9-424a-ab70-bfab313b8d48"/>
    <ds:schemaRef ds:uri="http://purl.org/dc/terms/"/>
    <ds:schemaRef ds:uri="cbe4f0d9-fb0d-42e8-a680-6e558966cc0a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36</TotalTime>
  <Words>912</Words>
  <Application>Microsoft Office PowerPoint</Application>
  <PresentationFormat>Widescreen</PresentationFormat>
  <Paragraphs>168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맑은 고딕</vt:lpstr>
      <vt:lpstr>Arial</vt:lpstr>
      <vt:lpstr>Calibri</vt:lpstr>
      <vt:lpstr>Segoe UI</vt:lpstr>
      <vt:lpstr>OVHP_teema</vt:lpstr>
      <vt:lpstr>Rapportering av egenkontroll</vt:lpstr>
      <vt:lpstr>Tillgänglighet – Hälsovårdstjänster</vt:lpstr>
      <vt:lpstr>Tillgänglighet – Socialvården</vt:lpstr>
      <vt:lpstr>Säkerhet och kvalitet </vt:lpstr>
      <vt:lpstr>Kundupplevelse</vt:lpstr>
      <vt:lpstr>Delaktighet  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Tallgren Ida</cp:lastModifiedBy>
  <cp:revision>139</cp:revision>
  <dcterms:created xsi:type="dcterms:W3CDTF">2023-11-14T05:41:58Z</dcterms:created>
  <dcterms:modified xsi:type="dcterms:W3CDTF">2024-05-28T13:37:48Z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