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256" r:id="rId5"/>
    <p:sldId id="329" r:id="rId6"/>
    <p:sldId id="272" r:id="rId7"/>
    <p:sldId id="274" r:id="rId8"/>
    <p:sldId id="276" r:id="rId9"/>
    <p:sldId id="337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45F04F-1539-BF2F-DE00-54E497ADA6FC}" v="20" dt="2024-05-10T10:34:56.4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43095279041218"/>
          <c:y val="9.1389464895059544E-2"/>
          <c:w val="0.82014724457543398"/>
          <c:h val="0.787597772495005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F2-4213-9303-953B53F9697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1-78F2-4213-9303-953B53F969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2.8.2024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709" r:id="rId3"/>
    <p:sldLayoutId id="2147483694" r:id="rId4"/>
    <p:sldLayoutId id="2147483695" r:id="rId5"/>
    <p:sldLayoutId id="2147483697" r:id="rId6"/>
    <p:sldLayoutId id="2147483706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/>
              <a:t>R</a:t>
            </a:r>
            <a:r>
              <a:rPr lang="fi-FI" sz="4800" err="1"/>
              <a:t>apportering</a:t>
            </a:r>
            <a:r>
              <a:rPr lang="fi-FI" sz="4800"/>
              <a:t> av </a:t>
            </a:r>
            <a:r>
              <a:rPr lang="fi-FI" sz="4800" err="1"/>
              <a:t>egenkontroll</a:t>
            </a:r>
            <a:endParaRPr lang="fi-FI" sz="4800"/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>
            <a:normAutofit/>
          </a:bodyPr>
          <a:lstStyle/>
          <a:p>
            <a:r>
              <a:rPr lang="fi-FI" dirty="0"/>
              <a:t>Resultatområde: REHABILITERINGSSERVICE</a:t>
            </a:r>
          </a:p>
          <a:p>
            <a:r>
              <a:rPr lang="fi-FI" dirty="0" err="1"/>
              <a:t>Period</a:t>
            </a:r>
            <a:r>
              <a:rPr lang="fi-FI" dirty="0"/>
              <a:t> som </a:t>
            </a:r>
            <a:r>
              <a:rPr lang="fi-FI" dirty="0" err="1"/>
              <a:t>ska</a:t>
            </a:r>
            <a:r>
              <a:rPr lang="fi-FI" dirty="0"/>
              <a:t> </a:t>
            </a:r>
            <a:r>
              <a:rPr lang="fi-FI" dirty="0" err="1"/>
              <a:t>rapporteras</a:t>
            </a:r>
            <a:r>
              <a:rPr lang="fi-FI" dirty="0" smtClean="0"/>
              <a:t>: 1-4/2024</a:t>
            </a:r>
            <a:endParaRPr lang="fi-FI" dirty="0"/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</a:rPr>
              <a:t>Förkortningar</a:t>
            </a:r>
            <a:r>
              <a:rPr lang="fi-FI" sz="1400">
                <a:solidFill>
                  <a:schemeClr val="bg1"/>
                </a:solidFill>
              </a:rPr>
              <a:t>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</a:t>
            </a:r>
            <a:r>
              <a:rPr lang="fi-FI" sz="1400" err="1">
                <a:solidFill>
                  <a:schemeClr val="bg1"/>
                </a:solidFill>
              </a:rPr>
              <a:t>Rekommendationsindex</a:t>
            </a:r>
            <a:r>
              <a:rPr lang="fi-FI" sz="1400">
                <a:solidFill>
                  <a:schemeClr val="bg1"/>
                </a:solidFill>
              </a:rPr>
              <a:t> (</a:t>
            </a:r>
            <a:r>
              <a:rPr lang="fi-FI" sz="1400" err="1">
                <a:solidFill>
                  <a:schemeClr val="bg1"/>
                </a:solidFill>
              </a:rPr>
              <a:t>klienter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 personal)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Haitta- ja vaaratapahtumailmoitus -järjestelmä </a:t>
            </a: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E56F9-A227-4F2C-A8A8-6A8FF9E20CA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err="1"/>
              <a:t>Tillgänglihet</a:t>
            </a:r>
            <a:r>
              <a:rPr lang="fi-FI" b="1"/>
              <a:t> – </a:t>
            </a:r>
            <a:r>
              <a:rPr lang="fi-FI" b="1" err="1"/>
              <a:t>Rehabiliteringstjänster</a:t>
            </a:r>
            <a:r>
              <a:rPr lang="fi-FI" b="1"/>
              <a:t> </a:t>
            </a:r>
            <a:endParaRPr lang="fi-FI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C16072F-6290-EA2C-09BE-ADEE4B62E1CC}"/>
              </a:ext>
            </a:extLst>
          </p:cNvPr>
          <p:cNvSpPr txBox="1"/>
          <p:nvPr/>
        </p:nvSpPr>
        <p:spPr>
          <a:xfrm>
            <a:off x="6096000" y="62668"/>
            <a:ext cx="614156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b="0" dirty="0"/>
              <a:t>Rehabiliteringsservice  1-4.2024</a:t>
            </a:r>
            <a:endParaRPr lang="fi-FI" sz="1400" b="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726DFA-C955-467B-9660-22C720F981F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REHABILITERINGSTJÄNSTER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88C22B-FCF7-4F5E-8F1B-0642720C20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1800000"/>
            <a:ext cx="3600000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 dirty="0" err="1">
                <a:solidFill>
                  <a:schemeClr val="accent4"/>
                </a:solidFill>
              </a:rPr>
              <a:t>Specialsjukvård</a:t>
            </a:r>
            <a:r>
              <a:rPr lang="fi-FI" b="1" dirty="0">
                <a:solidFill>
                  <a:schemeClr val="accent4"/>
                </a:solidFill>
              </a:rPr>
              <a:t> - Fysiatri</a:t>
            </a:r>
          </a:p>
          <a:p>
            <a:r>
              <a:rPr lang="fi-FI" dirty="0" err="1">
                <a:solidFill>
                  <a:schemeClr val="bg1"/>
                </a:solidFill>
              </a:rPr>
              <a:t>Remisserna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handläggs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inom</a:t>
            </a:r>
            <a:r>
              <a:rPr lang="fi-FI" dirty="0">
                <a:solidFill>
                  <a:schemeClr val="bg1"/>
                </a:solidFill>
              </a:rPr>
              <a:t> 21 </a:t>
            </a:r>
            <a:r>
              <a:rPr lang="fi-FI" dirty="0" err="1">
                <a:solidFill>
                  <a:schemeClr val="bg1"/>
                </a:solidFill>
              </a:rPr>
              <a:t>dagar</a:t>
            </a:r>
            <a:r>
              <a:rPr lang="fi-FI" dirty="0">
                <a:solidFill>
                  <a:schemeClr val="bg1"/>
                </a:solidFill>
              </a:rPr>
              <a:t>.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Bedömning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inom</a:t>
            </a:r>
            <a:r>
              <a:rPr lang="fi-FI" dirty="0">
                <a:solidFill>
                  <a:schemeClr val="bg1"/>
                </a:solidFill>
              </a:rPr>
              <a:t> 3 </a:t>
            </a:r>
            <a:r>
              <a:rPr lang="fi-FI" dirty="0" err="1">
                <a:solidFill>
                  <a:schemeClr val="bg1"/>
                </a:solidFill>
              </a:rPr>
              <a:t>månader</a:t>
            </a:r>
            <a:endParaRPr lang="fi-FI" dirty="0">
              <a:solidFill>
                <a:schemeClr val="bg1"/>
              </a:solidFill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Tid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till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vård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inom</a:t>
            </a:r>
            <a:r>
              <a:rPr lang="fi-FI" dirty="0">
                <a:solidFill>
                  <a:schemeClr val="bg1"/>
                </a:solidFill>
              </a:rPr>
              <a:t> 6 </a:t>
            </a:r>
            <a:r>
              <a:rPr lang="fi-FI" dirty="0" err="1">
                <a:solidFill>
                  <a:schemeClr val="bg1"/>
                </a:solidFill>
              </a:rPr>
              <a:t>månader</a:t>
            </a:r>
            <a:endParaRPr lang="fi-FI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5A1096-83D5-4B5D-9211-51F82E047F3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4218335"/>
            <a:ext cx="360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err="1">
                <a:solidFill>
                  <a:schemeClr val="accent4"/>
                </a:solidFill>
              </a:rPr>
              <a:t>Fysioterapi</a:t>
            </a:r>
            <a:endParaRPr lang="fi-FI" b="1">
              <a:solidFill>
                <a:schemeClr val="accent4"/>
              </a:solidFill>
            </a:endParaRPr>
          </a:p>
          <a:p>
            <a:r>
              <a:rPr lang="fi-FI" err="1">
                <a:solidFill>
                  <a:schemeClr val="bg1"/>
                </a:solidFill>
              </a:rPr>
              <a:t>Primärhälsovård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och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specialsjukvård</a:t>
            </a:r>
            <a:endParaRPr lang="fi-FI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D61505-F026-4162-BCFE-5CBB321B6C8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5112000"/>
            <a:ext cx="360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 err="1">
                <a:solidFill>
                  <a:schemeClr val="accent4"/>
                </a:solidFill>
              </a:rPr>
              <a:t>Ergoterapi</a:t>
            </a:r>
            <a:endParaRPr lang="fi-FI" b="1" dirty="0">
              <a:solidFill>
                <a:schemeClr val="accent4"/>
              </a:solidFill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Primärhälsovård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och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specialsjukvård</a:t>
            </a:r>
            <a:r>
              <a:rPr lang="fi-FI" b="1" dirty="0">
                <a:solidFill>
                  <a:schemeClr val="accent4"/>
                </a:solidFill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C679132-CF71-4688-AA37-64F29C79CB0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5976000"/>
            <a:ext cx="360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 err="1">
                <a:solidFill>
                  <a:schemeClr val="accent4"/>
                </a:solidFill>
              </a:rPr>
              <a:t>Talterapi</a:t>
            </a:r>
            <a:endParaRPr lang="fi-FI" b="1" dirty="0">
              <a:solidFill>
                <a:schemeClr val="accent4"/>
              </a:solidFill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Primärhälsovård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och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specialsjukvård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0EB59F-7D26-4BDC-93D2-DE8F9C48C2E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NULÄGE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4C7D69-8BA8-4764-9763-BD5CF62059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800000"/>
            <a:ext cx="3672000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 err="1">
                <a:solidFill>
                  <a:schemeClr val="bg1"/>
                </a:solidFill>
              </a:rPr>
              <a:t>Antal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som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väntat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på</a:t>
            </a:r>
            <a:r>
              <a:rPr lang="fi-FI" dirty="0">
                <a:solidFill>
                  <a:schemeClr val="bg1"/>
                </a:solidFill>
              </a:rPr>
              <a:t> fysiatri </a:t>
            </a:r>
            <a:r>
              <a:rPr lang="fi-FI" dirty="0" err="1">
                <a:solidFill>
                  <a:schemeClr val="bg1"/>
                </a:solidFill>
              </a:rPr>
              <a:t>över</a:t>
            </a:r>
            <a:r>
              <a:rPr lang="fi-FI" dirty="0">
                <a:solidFill>
                  <a:schemeClr val="bg1"/>
                </a:solidFill>
              </a:rPr>
              <a:t> 21 </a:t>
            </a:r>
            <a:r>
              <a:rPr lang="fi-FI" dirty="0" err="1">
                <a:solidFill>
                  <a:schemeClr val="bg1"/>
                </a:solidFill>
              </a:rPr>
              <a:t>dagar</a:t>
            </a:r>
            <a:r>
              <a:rPr lang="fi-FI" dirty="0">
                <a:solidFill>
                  <a:schemeClr val="bg1"/>
                </a:solidFill>
              </a:rPr>
              <a:t>: 6</a:t>
            </a:r>
          </a:p>
          <a:p>
            <a:r>
              <a:rPr lang="fi-FI" dirty="0" err="1">
                <a:solidFill>
                  <a:schemeClr val="accent1"/>
                </a:solidFill>
              </a:rPr>
              <a:t>Försämring</a:t>
            </a:r>
            <a:endParaRPr lang="fi-FI" dirty="0" err="1">
              <a:solidFill>
                <a:schemeClr val="accent1"/>
              </a:solidFill>
              <a:cs typeface="Arial"/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Antal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som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väntat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på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bedömning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över</a:t>
            </a:r>
            <a:r>
              <a:rPr lang="fi-FI" dirty="0">
                <a:solidFill>
                  <a:schemeClr val="bg1"/>
                </a:solidFill>
              </a:rPr>
              <a:t> 3 </a:t>
            </a:r>
            <a:r>
              <a:rPr lang="fi-FI" dirty="0" err="1">
                <a:solidFill>
                  <a:schemeClr val="bg1"/>
                </a:solidFill>
              </a:rPr>
              <a:t>månader</a:t>
            </a:r>
            <a:r>
              <a:rPr lang="fi-FI" dirty="0">
                <a:solidFill>
                  <a:schemeClr val="bg1"/>
                </a:solidFill>
              </a:rPr>
              <a:t>: 7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 err="1">
                <a:solidFill>
                  <a:schemeClr val="accent1"/>
                </a:solidFill>
              </a:rPr>
              <a:t>Försämring</a:t>
            </a:r>
            <a:endParaRPr lang="fi-FI" dirty="0" err="1">
              <a:solidFill>
                <a:schemeClr val="accent1"/>
              </a:solidFill>
              <a:cs typeface="Arial"/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Antal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som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väntat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på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vård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över</a:t>
            </a:r>
            <a:r>
              <a:rPr lang="fi-FI" dirty="0">
                <a:solidFill>
                  <a:schemeClr val="bg1"/>
                </a:solidFill>
              </a:rPr>
              <a:t> 6 </a:t>
            </a:r>
            <a:r>
              <a:rPr lang="fi-FI" dirty="0" err="1">
                <a:solidFill>
                  <a:schemeClr val="bg1"/>
                </a:solidFill>
              </a:rPr>
              <a:t>månader</a:t>
            </a:r>
            <a:r>
              <a:rPr lang="fi-FI" dirty="0">
                <a:solidFill>
                  <a:schemeClr val="bg1"/>
                </a:solidFill>
              </a:rPr>
              <a:t>: 2  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 err="1">
                <a:solidFill>
                  <a:schemeClr val="accent1"/>
                </a:solidFill>
              </a:rPr>
              <a:t>Försämring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EF4874-0D9B-4F4A-AB56-38D4DB1A3D3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4399824"/>
            <a:ext cx="3672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 err="1">
                <a:solidFill>
                  <a:schemeClr val="bg1"/>
                </a:solidFill>
              </a:rPr>
              <a:t>Antal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som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väntat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på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terapibedömning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över</a:t>
            </a:r>
            <a:r>
              <a:rPr lang="fi-FI" dirty="0">
                <a:solidFill>
                  <a:schemeClr val="bg1"/>
                </a:solidFill>
              </a:rPr>
              <a:t> 3 </a:t>
            </a:r>
            <a:r>
              <a:rPr lang="fi-FI" dirty="0" err="1">
                <a:solidFill>
                  <a:schemeClr val="bg1"/>
                </a:solidFill>
              </a:rPr>
              <a:t>mån</a:t>
            </a:r>
            <a:r>
              <a:rPr lang="fi-FI" dirty="0">
                <a:solidFill>
                  <a:schemeClr val="bg1"/>
                </a:solidFill>
              </a:rPr>
              <a:t>: 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28A318A-F189-4686-80CD-AD62148E3B2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5112000"/>
            <a:ext cx="3672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 err="1">
                <a:solidFill>
                  <a:schemeClr val="bg1"/>
                </a:solidFill>
              </a:rPr>
              <a:t>Antal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som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väntat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på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terapibedömning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över</a:t>
            </a:r>
            <a:r>
              <a:rPr lang="fi-FI" dirty="0">
                <a:solidFill>
                  <a:schemeClr val="bg1"/>
                </a:solidFill>
              </a:rPr>
              <a:t> 3 </a:t>
            </a:r>
            <a:r>
              <a:rPr lang="fi-FI" dirty="0" err="1">
                <a:solidFill>
                  <a:schemeClr val="bg1"/>
                </a:solidFill>
              </a:rPr>
              <a:t>mån</a:t>
            </a:r>
            <a:r>
              <a:rPr lang="fi-FI" dirty="0">
                <a:solidFill>
                  <a:schemeClr val="bg1"/>
                </a:solidFill>
              </a:rPr>
              <a:t>: 127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C4AE408-B411-409E-B7D4-5EFF8F7C751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5976000"/>
            <a:ext cx="3672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 err="1">
                <a:solidFill>
                  <a:schemeClr val="bg1"/>
                </a:solidFill>
              </a:rPr>
              <a:t>Antal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som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väntat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på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terapibedömning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över</a:t>
            </a:r>
            <a:r>
              <a:rPr lang="fi-FI" dirty="0">
                <a:solidFill>
                  <a:schemeClr val="bg1"/>
                </a:solidFill>
              </a:rPr>
              <a:t> 3 </a:t>
            </a:r>
            <a:r>
              <a:rPr lang="fi-FI" dirty="0" err="1">
                <a:solidFill>
                  <a:schemeClr val="bg1"/>
                </a:solidFill>
              </a:rPr>
              <a:t>mån</a:t>
            </a:r>
            <a:r>
              <a:rPr lang="fi-FI" dirty="0">
                <a:solidFill>
                  <a:schemeClr val="bg1"/>
                </a:solidFill>
              </a:rPr>
              <a:t>: 73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CA11F0-56B2-43FE-9648-D39FF1E0415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KORRIGERANDE ÅTGÄRDER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F06998-27CA-4DDB-B244-049B7BC5650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0000"/>
            <a:ext cx="360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 smtClean="0">
                <a:solidFill>
                  <a:schemeClr val="bg1"/>
                </a:solidFill>
              </a:rPr>
              <a:t>Rekrytering</a:t>
            </a:r>
            <a:r>
              <a:rPr lang="fi-FI" dirty="0" smtClean="0">
                <a:solidFill>
                  <a:schemeClr val="bg1"/>
                </a:solidFill>
              </a:rPr>
              <a:t> av personalen </a:t>
            </a:r>
            <a:r>
              <a:rPr lang="fi-FI" dirty="0" err="1" smtClean="0">
                <a:solidFill>
                  <a:schemeClr val="bg1"/>
                </a:solidFill>
              </a:rPr>
              <a:t>effektiveras</a:t>
            </a:r>
            <a:r>
              <a:rPr lang="fi-FI" dirty="0" smtClean="0">
                <a:solidFill>
                  <a:schemeClr val="bg1"/>
                </a:solidFill>
              </a:rPr>
              <a:t>. </a:t>
            </a:r>
            <a:r>
              <a:rPr lang="fi-FI" dirty="0" err="1" smtClean="0">
                <a:solidFill>
                  <a:schemeClr val="bg1"/>
                </a:solidFill>
              </a:rPr>
              <a:t>Processer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utvecklas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så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att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klienter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skulle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få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sin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service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snabbare</a:t>
            </a:r>
            <a:r>
              <a:rPr lang="fi-FI" dirty="0" smtClean="0">
                <a:solidFill>
                  <a:schemeClr val="bg1"/>
                </a:solidFill>
              </a:rPr>
              <a:t>. </a:t>
            </a:r>
            <a:endParaRPr lang="fi-F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379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dirty="0" err="1"/>
              <a:t>Säkerhet</a:t>
            </a:r>
            <a:r>
              <a:rPr lang="fi-FI" b="1" dirty="0"/>
              <a:t> och </a:t>
            </a:r>
            <a:r>
              <a:rPr lang="fi-FI" b="1" dirty="0" err="1"/>
              <a:t>kvalitet</a:t>
            </a:r>
            <a:r>
              <a:rPr lang="fi-FI" b="1" dirty="0"/>
              <a:t> </a:t>
            </a:r>
            <a:endParaRPr lang="en-US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9E8727-56B4-0295-9113-80EFA7E4E923}"/>
              </a:ext>
            </a:extLst>
          </p:cNvPr>
          <p:cNvSpPr txBox="1"/>
          <p:nvPr/>
        </p:nvSpPr>
        <p:spPr>
          <a:xfrm>
            <a:off x="6096000" y="-11629"/>
            <a:ext cx="614156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600" b="0" dirty="0"/>
              <a:t>Rehabiliteringsservice  1-4.2024</a:t>
            </a:r>
            <a:endParaRPr lang="fi-FI" sz="1600" b="0" dirty="0"/>
          </a:p>
        </p:txBody>
      </p:sp>
      <p:graphicFrame>
        <p:nvGraphicFramePr>
          <p:cNvPr id="20" name="Chart 19" descr="Diagram: Antal anmälan om negativ händelse&#10;Januari - April 2022&#10;Januari - April 2023&#10;Maj - Augusti 2022&#10;Maj - Augusti 2023&#10;September - December 2022 September - December 2023&#10;">
            <a:extLst>
              <a:ext uri="{FF2B5EF4-FFF2-40B4-BE49-F238E27FC236}">
                <a16:creationId xmlns:a16="http://schemas.microsoft.com/office/drawing/2014/main" id="{E0A178B2-E107-458A-A036-35C164172A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6001531"/>
              </p:ext>
            </p:extLst>
          </p:nvPr>
        </p:nvGraphicFramePr>
        <p:xfrm>
          <a:off x="1204151" y="2062076"/>
          <a:ext cx="3372620" cy="2318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D3BC4CC-6DEB-D588-C45D-0E208F859E24}"/>
              </a:ext>
            </a:extLst>
          </p:cNvPr>
          <p:cNvSpPr txBox="1"/>
          <p:nvPr/>
        </p:nvSpPr>
        <p:spPr>
          <a:xfrm>
            <a:off x="4803510" y="2043556"/>
            <a:ext cx="33019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err="1">
                <a:solidFill>
                  <a:schemeClr val="bg1"/>
                </a:solidFill>
              </a:rPr>
              <a:t>Drabbade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klient</a:t>
            </a:r>
            <a:r>
              <a:rPr lang="fi-FI" sz="1600" dirty="0">
                <a:solidFill>
                  <a:schemeClr val="bg1"/>
                </a:solidFill>
              </a:rPr>
              <a:t>: 24 (48%)</a:t>
            </a:r>
          </a:p>
          <a:p>
            <a:r>
              <a:rPr lang="fi-FI" sz="1600" dirty="0" err="1">
                <a:solidFill>
                  <a:schemeClr val="bg1"/>
                </a:solidFill>
              </a:rPr>
              <a:t>Nära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ogat</a:t>
            </a:r>
            <a:r>
              <a:rPr lang="fi-FI" sz="1600" dirty="0">
                <a:solidFill>
                  <a:schemeClr val="bg1"/>
                </a:solidFill>
              </a:rPr>
              <a:t>: 6 (12%)</a:t>
            </a:r>
          </a:p>
          <a:p>
            <a:r>
              <a:rPr lang="fi-FI" sz="1600" dirty="0">
                <a:solidFill>
                  <a:schemeClr val="bg1"/>
                </a:solidFill>
              </a:rPr>
              <a:t>Annan </a:t>
            </a:r>
            <a:r>
              <a:rPr lang="fi-FI" sz="1600" dirty="0" err="1">
                <a:solidFill>
                  <a:schemeClr val="bg1"/>
                </a:solidFill>
              </a:rPr>
              <a:t>upptäckt</a:t>
            </a:r>
            <a:r>
              <a:rPr lang="fi-FI" sz="1600" dirty="0">
                <a:solidFill>
                  <a:schemeClr val="bg1"/>
                </a:solidFill>
              </a:rPr>
              <a:t>: 20 (40%)</a:t>
            </a:r>
          </a:p>
          <a:p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 err="1">
                <a:solidFill>
                  <a:schemeClr val="bg1"/>
                </a:solidFill>
              </a:rPr>
              <a:t>Måttlig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skada</a:t>
            </a:r>
            <a:r>
              <a:rPr lang="fi-FI" sz="1600" dirty="0">
                <a:solidFill>
                  <a:schemeClr val="bg1"/>
                </a:solidFill>
              </a:rPr>
              <a:t>: 11 (22%)</a:t>
            </a:r>
          </a:p>
          <a:p>
            <a:r>
              <a:rPr lang="fi-FI" sz="1600" dirty="0" err="1">
                <a:solidFill>
                  <a:schemeClr val="bg1"/>
                </a:solidFill>
              </a:rPr>
              <a:t>Allvarlig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skada</a:t>
            </a:r>
            <a:r>
              <a:rPr lang="fi-FI" sz="1600" dirty="0">
                <a:solidFill>
                  <a:schemeClr val="bg1"/>
                </a:solidFill>
              </a:rPr>
              <a:t>: 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344BB1-DF36-4BAD-9CB1-977337A2D0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95669" y="1404000"/>
            <a:ext cx="3266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DE VANLIGASTE ANMÄLNINGSTYPERNA</a:t>
            </a:r>
            <a:endParaRPr lang="en-US" sz="1600" b="1" dirty="0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2854" y="2088914"/>
            <a:ext cx="3479146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AutoNum type="arabicPeriod"/>
            </a:pPr>
            <a:r>
              <a:rPr lang="fi-FI" sz="1600" dirty="0" err="1">
                <a:solidFill>
                  <a:schemeClr val="bg1"/>
                </a:solidFill>
                <a:cs typeface="Arial"/>
              </a:rPr>
              <a:t>Relaterad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till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tillgänglighet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av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vård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Informationsflöde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 err="1">
                <a:solidFill>
                  <a:schemeClr val="bg1"/>
                </a:solidFill>
                <a:cs typeface="Arial"/>
              </a:rPr>
              <a:t>Relaterad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till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etisk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kunnande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och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verksamhet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Olycka </a:t>
            </a: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Förknippad med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läkemedelsbehandling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2DD3D8-21FC-498C-94F7-020218D816A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64409" y="4500000"/>
            <a:ext cx="180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4"/>
                </a:solidFill>
              </a:rPr>
              <a:t>ANTAL ANMÄLNINGAR OM NEGATIV HÄNDELSE FRÅN KLIENTER (JÄMFÖRT MED TIDIGARE PERIOD)</a:t>
            </a:r>
            <a:endParaRPr lang="en-US" sz="1200" b="1" dirty="0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90461" y="5800902"/>
            <a:ext cx="18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200" dirty="0">
                <a:solidFill>
                  <a:schemeClr val="bg1"/>
                </a:solidFill>
              </a:rPr>
              <a:t>2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B827E0-4781-4CE9-B989-57A8EFDB83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9926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KONTAKTER TILL PATIENTOMBUD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0678" y="5800902"/>
            <a:ext cx="180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</a:rPr>
              <a:t>0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2EC722-3F34-4A2D-A54F-CACFC82224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36778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KONTAKTER TILL SOCIALOMBUD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54485" y="5800902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0</a:t>
            </a:r>
            <a:endParaRPr lang="fi-FI" sz="48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56A800-0ADF-4946-A380-6823498BE2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6" y="4500000"/>
            <a:ext cx="3684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ÅTGÄRDER: 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5" y="4820813"/>
            <a:ext cx="3886485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  <a:cs typeface="Arial"/>
              </a:rPr>
              <a:t>Diskussion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med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personalen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ang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.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Haipro-anmälan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eller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kontakt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av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klienter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.</a:t>
            </a: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583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4950" cy="909638"/>
          </a:xfrm>
        </p:spPr>
        <p:txBody>
          <a:bodyPr/>
          <a:lstStyle/>
          <a:p>
            <a:r>
              <a:rPr lang="fi-FI" b="1" dirty="0" err="1"/>
              <a:t>Kundupplevelse</a:t>
            </a:r>
            <a:endParaRPr 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D6A3B7-9D9E-F31E-EB5B-DFC5A8886BA8}"/>
              </a:ext>
            </a:extLst>
          </p:cNvPr>
          <p:cNvSpPr txBox="1"/>
          <p:nvPr/>
        </p:nvSpPr>
        <p:spPr>
          <a:xfrm>
            <a:off x="5950767" y="25799"/>
            <a:ext cx="614156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Rehabiliteringsservice  1-4.2024</a:t>
            </a: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44F453-0B7B-5865-A0F3-895F18A09FE6}"/>
              </a:ext>
            </a:extLst>
          </p:cNvPr>
          <p:cNvSpPr txBox="1"/>
          <p:nvPr/>
        </p:nvSpPr>
        <p:spPr>
          <a:xfrm>
            <a:off x="1196503" y="1429966"/>
            <a:ext cx="260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err="1">
                <a:solidFill>
                  <a:schemeClr val="bg1"/>
                </a:solidFill>
              </a:rPr>
              <a:t>Kundresponsantal</a:t>
            </a:r>
            <a:r>
              <a:rPr lang="fi-FI" sz="1600" dirty="0">
                <a:solidFill>
                  <a:schemeClr val="bg1"/>
                </a:solidFill>
              </a:rPr>
              <a:t>: 243</a:t>
            </a:r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>
          <a:xfrm flipV="1">
            <a:off x="4926529" y="3842981"/>
            <a:ext cx="614735" cy="534173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46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att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på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826C9C0-9068-4E14-B1C4-64598EF39BD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1989825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4,0</a:t>
            </a:r>
            <a:endParaRPr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x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EB54A6-CDE5-4D3C-99A6-A7DE3E9E69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4,26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3AD660-8E22-4CF9-BEB1-B3C48F4E13B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4,17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0A932C-1BD2-4119-8262-A0944F951C0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565355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3,89</a:t>
            </a:r>
            <a:endParaRPr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EEB76AB-B4A6-4106-B742-663F73F72C6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1989825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3,82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84B7323-EC24-4D62-8E0D-466C1DF433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3,92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63A9A39-3764-46EE-B3F5-117D7795AB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3,71</a:t>
            </a:r>
            <a:endParaRPr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lang="fi-FI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2DDDAA8-C53A-42B5-9B93-6C74EAC67EE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5653549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4,36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48435" y="1696487"/>
            <a:ext cx="240577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Positiv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Bemötande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Negativ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Tillgång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9863879-5A72-4ED3-971C-CE6581B29D8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73404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ANMÄRKNINGAR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4" name="TextBox 1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082897" y="5484273"/>
            <a:ext cx="1257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1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1116424-5072-4DD0-8777-E3681D1EBB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415509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KLAGOMÅL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5" name="TextBox 1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25002" y="5485551"/>
            <a:ext cx="1257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0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574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 dirty="0" err="1"/>
              <a:t>Delaktighet</a:t>
            </a:r>
            <a:endParaRPr lang="fi-FI" sz="3600" b="1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3C546D-DAD8-3CFD-9694-A772CE40158C}"/>
              </a:ext>
            </a:extLst>
          </p:cNvPr>
          <p:cNvSpPr txBox="1"/>
          <p:nvPr/>
        </p:nvSpPr>
        <p:spPr>
          <a:xfrm>
            <a:off x="6096000" y="21553"/>
            <a:ext cx="614156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Rehabiliteringsservice  1-4.2024</a:t>
            </a: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A194B9-FF73-4C1C-BFA2-02D6BB5DDC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156966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1600" b="1" dirty="0">
                <a:solidFill>
                  <a:schemeClr val="accent4"/>
                </a:solidFill>
                <a:latin typeface="+mj-lt"/>
              </a:rPr>
              <a:t>Hur stöder man av kunders och nära anhörigas delaktighet i planeringen, genomförandet och utvärderingen av tjänsterna?</a:t>
            </a:r>
          </a:p>
          <a:p>
            <a:endParaRPr lang="sv-SE" sz="1600" b="1" dirty="0">
              <a:solidFill>
                <a:schemeClr val="accent4"/>
              </a:solidFill>
              <a:latin typeface="+mj-lt"/>
              <a:cs typeface="Arial"/>
            </a:endParaRPr>
          </a:p>
          <a:p>
            <a:r>
              <a:rPr lang="sv-SE" sz="1600" b="1" err="1">
                <a:solidFill>
                  <a:schemeClr val="bg1"/>
                </a:solidFill>
                <a:latin typeface="+mj-lt"/>
                <a:cs typeface="Arial"/>
              </a:rPr>
              <a:t>Sammarbete</a:t>
            </a:r>
            <a:r>
              <a:rPr lang="sv-SE" sz="1600" b="1" dirty="0">
                <a:solidFill>
                  <a:schemeClr val="bg1"/>
                </a:solidFill>
                <a:latin typeface="+mj-lt"/>
                <a:cs typeface="Arial"/>
              </a:rPr>
              <a:t> med anhöriga</a:t>
            </a:r>
          </a:p>
          <a:p>
            <a:r>
              <a:rPr lang="sv-SE" sz="1600" b="1" dirty="0">
                <a:solidFill>
                  <a:schemeClr val="bg1"/>
                </a:solidFill>
                <a:latin typeface="+mj-lt"/>
                <a:cs typeface="Arial"/>
              </a:rPr>
              <a:t>Råd för funktionshindrade 4x/år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6241A7-7EAB-41A0-9CF1-DCD3C8AD39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 dirty="0">
                <a:solidFill>
                  <a:schemeClr val="accent4"/>
                </a:solidFill>
                <a:latin typeface="+mj-lt"/>
              </a:rPr>
              <a:t>Klienter, erfarenhetsexperter eller ett </a:t>
            </a:r>
            <a:r>
              <a:rPr lang="sv-SE" sz="1600" b="1" dirty="0" err="1">
                <a:solidFill>
                  <a:schemeClr val="accent4"/>
                </a:solidFill>
                <a:latin typeface="+mj-lt"/>
              </a:rPr>
              <a:t>kundråd</a:t>
            </a:r>
            <a:r>
              <a:rPr lang="sv-SE" sz="1600" b="1" dirty="0">
                <a:solidFill>
                  <a:schemeClr val="accent4"/>
                </a:solidFill>
                <a:latin typeface="+mj-lt"/>
              </a:rPr>
              <a:t> är involverade i utvecklingen och utvärderingen av tjänsterna.</a:t>
            </a:r>
            <a:r>
              <a:rPr lang="fi-FI" sz="1600" b="1" dirty="0">
                <a:solidFill>
                  <a:schemeClr val="accent4"/>
                </a:solidFill>
                <a:latin typeface="+mj-lt"/>
              </a:rPr>
              <a:t>. </a:t>
            </a:r>
            <a:endParaRPr lang="fi-FI" sz="1600" b="1" i="0" dirty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b="1" dirty="0" err="1">
                <a:solidFill>
                  <a:schemeClr val="bg1"/>
                </a:solidFill>
                <a:latin typeface="Times New Roman"/>
                <a:cs typeface="Times New Roman"/>
              </a:rPr>
              <a:t>Delvis</a:t>
            </a:r>
            <a:endParaRPr lang="fi-FI" b="1" dirty="0" err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A05C15-41C7-4F41-88A6-D7F5EAD371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SE" sz="1600" b="1" dirty="0">
                <a:solidFill>
                  <a:schemeClr val="accent4"/>
                </a:solidFill>
                <a:latin typeface="+mj-lt"/>
              </a:rPr>
              <a:t>Vilka teman har man kommit överens om tillsammans med organisationer för att utveckla tjänsterna?</a:t>
            </a:r>
            <a:endParaRPr lang="fi-FI" sz="1600" b="1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4A06F7-0D67-4232-B5E5-C9623CED225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001906"/>
            <a:ext cx="5486400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/>
            <a:r>
              <a:rPr lang="fi-FI" sz="1600" b="1" dirty="0" err="1">
                <a:solidFill>
                  <a:schemeClr val="bg1"/>
                </a:solidFill>
              </a:rPr>
              <a:t>Gruppverksamhet</a:t>
            </a:r>
            <a:endParaRPr lang="fi-FI" sz="1600" b="1">
              <a:solidFill>
                <a:schemeClr val="bg1"/>
              </a:solidFill>
              <a:cs typeface="Arial"/>
            </a:endParaRPr>
          </a:p>
          <a:p>
            <a:r>
              <a:rPr lang="fi-FI" sz="1600" b="1" dirty="0" err="1">
                <a:solidFill>
                  <a:schemeClr val="bg1"/>
                </a:solidFill>
                <a:cs typeface="Arial"/>
              </a:rPr>
              <a:t>Livsstilsrådgivning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0AF8D-BEC6-48BC-90E1-7BF038E189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chemeClr val="accent4"/>
                </a:solidFill>
                <a:latin typeface="+mj-lt"/>
              </a:rPr>
              <a:t>Vilka åtgärder har vidtagits med på basen av klienters och anhörigas anmälningar om negativa och nära ögat händelser samt påminnelser och klagomål:</a:t>
            </a:r>
            <a:endParaRPr lang="fi-FI" sz="1600" b="1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DA010C-0F96-434D-BA9D-047602DD02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4958514"/>
            <a:ext cx="5486400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 dirty="0" err="1">
                <a:solidFill>
                  <a:schemeClr val="bg1"/>
                </a:solidFill>
              </a:rPr>
              <a:t>Kontrollera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processer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och</a:t>
            </a:r>
            <a:r>
              <a:rPr lang="fi-FI" sz="1600" b="1" dirty="0">
                <a:solidFill>
                  <a:schemeClr val="bg1"/>
                </a:solidFill>
              </a:rPr>
              <a:t> </a:t>
            </a:r>
            <a:r>
              <a:rPr lang="fi-FI" sz="1600" b="1" dirty="0" err="1">
                <a:solidFill>
                  <a:schemeClr val="bg1"/>
                </a:solidFill>
              </a:rPr>
              <a:t>ändra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dem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v.b</a:t>
            </a:r>
            <a:r>
              <a:rPr lang="fi-FI" sz="1600" b="1" dirty="0">
                <a:solidFill>
                  <a:schemeClr val="bg1"/>
                </a:solidFill>
              </a:rPr>
              <a:t>. </a:t>
            </a:r>
            <a:endParaRPr lang="fi-FI" sz="1600" b="1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4478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 dirty="0"/>
              <a:t>Personal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E4C92C-37DA-F1A0-2218-A5BE398D98BD}"/>
              </a:ext>
            </a:extLst>
          </p:cNvPr>
          <p:cNvSpPr txBox="1"/>
          <p:nvPr/>
        </p:nvSpPr>
        <p:spPr>
          <a:xfrm>
            <a:off x="6196272" y="25278"/>
            <a:ext cx="624997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Rehabiliteringsservice  1-4.2024</a:t>
            </a: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7BB94F-D6EF-4697-B45A-7A9B1A8FEE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42927" y="1404000"/>
            <a:ext cx="262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PERSONALSTYRKA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F2AA32-F31B-4623-9592-B30CA097EE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0689" y="1957223"/>
            <a:ext cx="3342048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Personal: 249</a:t>
            </a: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Fastanställda</a:t>
            </a:r>
            <a:r>
              <a:rPr lang="fi-FI" dirty="0">
                <a:solidFill>
                  <a:schemeClr val="bg1"/>
                </a:solidFill>
              </a:rPr>
              <a:t>: 216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Vikarier</a:t>
            </a:r>
            <a:r>
              <a:rPr lang="fi-FI" dirty="0">
                <a:solidFill>
                  <a:schemeClr val="bg1"/>
                </a:solidFill>
              </a:rPr>
              <a:t>: 33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Öppna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vakanser</a:t>
            </a:r>
            <a:r>
              <a:rPr lang="fi-FI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1F18C0-0F68-4925-8935-A3A93590793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5942" y="1404000"/>
            <a:ext cx="3366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baseline="0" dirty="0">
                <a:solidFill>
                  <a:schemeClr val="accent4"/>
                </a:solidFill>
              </a:rPr>
              <a:t>ARBETARSÄKERHETS ANMÄLNINGAR VIA HAIPRO</a:t>
            </a:r>
            <a:endParaRPr lang="fi-FI" b="1" dirty="0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F33B20-AA03-42FB-8A15-DCA9FB7B6C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6196" y="1980324"/>
            <a:ext cx="3457332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aseline="0" dirty="0" err="1">
                <a:solidFill>
                  <a:schemeClr val="bg1"/>
                </a:solidFill>
              </a:rPr>
              <a:t>Antal</a:t>
            </a:r>
            <a:r>
              <a:rPr lang="fi-FI" baseline="0" dirty="0">
                <a:solidFill>
                  <a:schemeClr val="bg1"/>
                </a:solidFill>
              </a:rPr>
              <a:t> </a:t>
            </a:r>
            <a:r>
              <a:rPr lang="fi-FI" baseline="0" dirty="0" err="1">
                <a:solidFill>
                  <a:schemeClr val="bg1"/>
                </a:solidFill>
              </a:rPr>
              <a:t>anmälningar</a:t>
            </a:r>
            <a:r>
              <a:rPr lang="fi-FI" baseline="0" dirty="0">
                <a:solidFill>
                  <a:schemeClr val="bg1"/>
                </a:solidFill>
              </a:rPr>
              <a:t>: 22 </a:t>
            </a:r>
          </a:p>
          <a:p>
            <a:endParaRPr lang="fi-FI" baseline="0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De </a:t>
            </a:r>
            <a:r>
              <a:rPr lang="fi-FI" dirty="0" err="1">
                <a:solidFill>
                  <a:schemeClr val="bg1"/>
                </a:solidFill>
              </a:rPr>
              <a:t>vanligaste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typerna</a:t>
            </a:r>
            <a:r>
              <a:rPr lang="fi-FI" dirty="0">
                <a:solidFill>
                  <a:schemeClr val="bg1"/>
                </a:solidFill>
              </a:rPr>
              <a:t> av </a:t>
            </a:r>
            <a:r>
              <a:rPr lang="fi-FI" dirty="0" err="1">
                <a:solidFill>
                  <a:schemeClr val="bg1"/>
                </a:solidFill>
              </a:rPr>
              <a:t>händelser</a:t>
            </a:r>
            <a:r>
              <a:rPr lang="fi-FI" dirty="0">
                <a:solidFill>
                  <a:schemeClr val="bg1"/>
                </a:solidFill>
              </a:rPr>
              <a:t>:</a:t>
            </a:r>
          </a:p>
          <a:p>
            <a:pPr marL="342900" indent="-342900">
              <a:buAutoNum type="arabicPeriod"/>
            </a:pPr>
            <a:r>
              <a:rPr lang="fi-FI" dirty="0" err="1">
                <a:solidFill>
                  <a:schemeClr val="bg1"/>
                </a:solidFill>
                <a:cs typeface="Arial"/>
              </a:rPr>
              <a:t>Fall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från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höjd</a:t>
            </a:r>
            <a:r>
              <a:rPr lang="fi-FI" dirty="0">
                <a:solidFill>
                  <a:schemeClr val="bg1"/>
                </a:solidFill>
              </a:rPr>
              <a:t>, </a:t>
            </a:r>
            <a:r>
              <a:rPr lang="fi-FI" dirty="0" err="1">
                <a:solidFill>
                  <a:schemeClr val="bg1"/>
                </a:solidFill>
              </a:rPr>
              <a:t>halkande</a:t>
            </a:r>
            <a:endParaRPr lang="fi-FI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fi-FI" dirty="0">
                <a:solidFill>
                  <a:schemeClr val="bg1"/>
                </a:solidFill>
                <a:cs typeface="Arial"/>
              </a:rPr>
              <a:t>Hot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eller</a:t>
            </a:r>
            <a:r>
              <a:rPr lang="fi-FI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våld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dirty="0">
                <a:solidFill>
                  <a:schemeClr val="bg1"/>
                </a:solidFill>
                <a:cs typeface="Arial"/>
              </a:rPr>
              <a:t>Annat</a:t>
            </a:r>
          </a:p>
          <a:p>
            <a:pPr marL="342900" indent="-342900">
              <a:buAutoNum type="arabicPeriod"/>
            </a:pPr>
            <a:endParaRPr lang="fi-FI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33DBB3-36FE-462E-AABF-881B3A328AE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20923" y="1404000"/>
            <a:ext cx="3971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FÖRVERKLIGAD LAGSTADGAD PERSONALDIMENSIONERING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574E7E-C2EF-4EFA-B6F7-93FC61E6FE5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20923" y="2050331"/>
            <a:ext cx="40758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 smtClean="0">
                <a:solidFill>
                  <a:schemeClr val="bg1"/>
                </a:solidFill>
              </a:rPr>
              <a:t>Det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finns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tillräckligt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med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personal</a:t>
            </a:r>
            <a:r>
              <a:rPr lang="fi-FI" dirty="0" smtClean="0">
                <a:solidFill>
                  <a:schemeClr val="bg1"/>
                </a:solidFill>
              </a:rPr>
              <a:t> för </a:t>
            </a:r>
            <a:r>
              <a:rPr lang="fi-FI" dirty="0" err="1" smtClean="0">
                <a:solidFill>
                  <a:schemeClr val="bg1"/>
                </a:solidFill>
              </a:rPr>
              <a:t>att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förverkliga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servicen</a:t>
            </a:r>
            <a:r>
              <a:rPr lang="fi-FI" dirty="0" smtClean="0">
                <a:solidFill>
                  <a:schemeClr val="bg1"/>
                </a:solidFill>
              </a:rPr>
              <a:t> i </a:t>
            </a:r>
            <a:r>
              <a:rPr lang="fi-FI" dirty="0" err="1" smtClean="0">
                <a:solidFill>
                  <a:schemeClr val="bg1"/>
                </a:solidFill>
              </a:rPr>
              <a:t>lagstadgad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tid</a:t>
            </a:r>
            <a:r>
              <a:rPr lang="fi-FI" dirty="0" smtClean="0">
                <a:solidFill>
                  <a:schemeClr val="bg1"/>
                </a:solidFill>
              </a:rPr>
              <a:t>. </a:t>
            </a:r>
            <a:r>
              <a:rPr lang="fi-FI" dirty="0" err="1" smtClean="0">
                <a:solidFill>
                  <a:schemeClr val="bg1"/>
                </a:solidFill>
              </a:rPr>
              <a:t>Undantag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ergoterapi</a:t>
            </a:r>
            <a:r>
              <a:rPr lang="fi-FI" dirty="0" smtClean="0">
                <a:solidFill>
                  <a:schemeClr val="bg1"/>
                </a:solidFill>
              </a:rPr>
              <a:t> för </a:t>
            </a:r>
            <a:r>
              <a:rPr lang="fi-FI" dirty="0" err="1" smtClean="0">
                <a:solidFill>
                  <a:schemeClr val="bg1"/>
                </a:solidFill>
              </a:rPr>
              <a:t>barn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på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mitten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region</a:t>
            </a:r>
            <a:r>
              <a:rPr lang="fi-FI" dirty="0" smtClean="0">
                <a:solidFill>
                  <a:schemeClr val="bg1"/>
                </a:solidFill>
              </a:rPr>
              <a:t>.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5A3F43-BA8A-4D98-BEEF-12C55744AA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4500000"/>
            <a:ext cx="180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FRÅNVARON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86ABBB-9861-4DEC-BE31-DCF4F0B4EC1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5517760"/>
            <a:ext cx="2305164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b="1" dirty="0">
                <a:solidFill>
                  <a:schemeClr val="bg1"/>
                </a:solidFill>
                <a:cs typeface="Arial"/>
              </a:rPr>
              <a:t>5,5</a:t>
            </a:r>
            <a:endParaRPr lang="fi-FI" b="1" baseline="0" dirty="0">
              <a:solidFill>
                <a:schemeClr val="bg1"/>
              </a:solidFill>
              <a:cs typeface="Arial"/>
            </a:endParaRPr>
          </a:p>
          <a:p>
            <a:pPr algn="ctr"/>
            <a:r>
              <a:rPr lang="fi-FI" b="1" baseline="0" dirty="0" err="1">
                <a:solidFill>
                  <a:schemeClr val="bg1"/>
                </a:solidFill>
              </a:rPr>
              <a:t>dagar</a:t>
            </a:r>
            <a:r>
              <a:rPr lang="fi-FI" b="1" baseline="0" dirty="0">
                <a:solidFill>
                  <a:schemeClr val="bg1"/>
                </a:solidFill>
              </a:rPr>
              <a:t>/työssäolo-päivät %</a:t>
            </a:r>
            <a:endParaRPr lang="fi-FI" b="1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43B7AB-3702-3EEC-5F5B-E28D55111B76}"/>
              </a:ext>
            </a:extLst>
          </p:cNvPr>
          <p:cNvSpPr txBox="1"/>
          <p:nvPr/>
        </p:nvSpPr>
        <p:spPr>
          <a:xfrm>
            <a:off x="3677055" y="4503135"/>
            <a:ext cx="1001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NPS</a:t>
            </a:r>
          </a:p>
        </p:txBody>
      </p:sp>
      <p:cxnSp>
        <p:nvCxnSpPr>
          <p:cNvPr id="4" name="Straight Arrow Connector 3" descr="NPS värde. Värdet mäts mellan minus 100 och 100. Generellt anser man att ett gott värde över 50 är gott. Resultat"/>
          <p:cNvCxnSpPr>
            <a:cxnSpLocks/>
          </p:cNvCxnSpPr>
          <p:nvPr/>
        </p:nvCxnSpPr>
        <p:spPr>
          <a:xfrm flipH="1" flipV="1">
            <a:off x="4809744" y="5257800"/>
            <a:ext cx="71349" cy="74369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24771" y="6090537"/>
            <a:ext cx="17126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>
                <a:solidFill>
                  <a:schemeClr val="bg1"/>
                </a:solidFill>
              </a:rPr>
              <a:t>-13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4EAA8D-FBB3-49D8-B377-9AC4C15191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96272" y="4500000"/>
            <a:ext cx="6100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ÅTGÄRDER</a:t>
            </a:r>
            <a:r>
              <a:rPr lang="fi-FI" b="1" baseline="0" dirty="0">
                <a:solidFill>
                  <a:schemeClr val="accent4"/>
                </a:solidFill>
              </a:rPr>
              <a:t> SOM FRÄMJAR ARBETARNAS VÄLMÅENDE</a:t>
            </a:r>
            <a:endParaRPr lang="fi-FI" b="1" dirty="0">
              <a:solidFill>
                <a:schemeClr val="accent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187B0-5BE8-EAD4-F8D6-CEA878EF72A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16073" y="5126182"/>
            <a:ext cx="6080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Närchefer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besöker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enheter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regelbundet</a:t>
            </a:r>
            <a:r>
              <a:rPr lang="en-US" dirty="0" smtClean="0">
                <a:solidFill>
                  <a:schemeClr val="bg1"/>
                </a:solidFill>
              </a:rPr>
              <a:t>. Man </a:t>
            </a:r>
            <a:r>
              <a:rPr lang="en-US" dirty="0" err="1" smtClean="0">
                <a:solidFill>
                  <a:schemeClr val="bg1"/>
                </a:solidFill>
              </a:rPr>
              <a:t>reder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ut.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Konfliktsituationer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en-US" dirty="0" smtClean="0">
                <a:solidFill>
                  <a:schemeClr val="bg1"/>
                </a:solidFill>
              </a:rPr>
              <a:t>Man </a:t>
            </a:r>
            <a:r>
              <a:rPr lang="en-US" dirty="0" err="1" smtClean="0">
                <a:solidFill>
                  <a:schemeClr val="bg1"/>
                </a:solidFill>
              </a:rPr>
              <a:t>följer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upp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arbetsmängden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och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strävar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efter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att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dela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resurser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enligt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behov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på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hela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området</a:t>
            </a:r>
            <a:r>
              <a:rPr lang="en-US" smtClean="0">
                <a:solidFill>
                  <a:schemeClr val="bg1"/>
                </a:solidFill>
              </a:rPr>
              <a:t>.</a:t>
            </a:r>
            <a:endParaRPr lang="fi-F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442149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7233D02C2F3D148860CE3F6DFEDC733" ma:contentTypeVersion="6" ma:contentTypeDescription="Luo uusi asiakirja." ma:contentTypeScope="" ma:versionID="769216243f1d7e04cb33e4de795f2ce5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b3e2a9e08e6a9d661a84756232b791db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A75FB4-2C35-48C2-A238-08BDE60A68D7}">
  <ds:schemaRefs>
    <ds:schemaRef ds:uri="cbe4f0d9-fb0d-42e8-a680-6e558966cc0a"/>
    <ds:schemaRef ds:uri="http://schemas.microsoft.com/office/infopath/2007/PartnerControls"/>
    <ds:schemaRef ds:uri="http://purl.org/dc/terms/"/>
    <ds:schemaRef ds:uri="http://schemas.microsoft.com/office/2006/documentManagement/types"/>
    <ds:schemaRef ds:uri="8662b06d-03b9-424a-ab70-bfab313b8d48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D7B42B0-CB74-4551-8607-FC86DCBBAB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B1690C-AB57-4029-AFF0-3A3A8D127F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244</TotalTime>
  <Words>571</Words>
  <Application>Microsoft Office PowerPoint</Application>
  <PresentationFormat>Widescreen</PresentationFormat>
  <Paragraphs>135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맑은 고딕</vt:lpstr>
      <vt:lpstr>Arial</vt:lpstr>
      <vt:lpstr>Calibri</vt:lpstr>
      <vt:lpstr>Segoe UI</vt:lpstr>
      <vt:lpstr>Times New Roman</vt:lpstr>
      <vt:lpstr>OVHP_teema</vt:lpstr>
      <vt:lpstr>Rapportering av egenkontroll</vt:lpstr>
      <vt:lpstr>Tillgänglihet – Rehabiliteringstjänster </vt:lpstr>
      <vt:lpstr>Säkerhet och kvalitet </vt:lpstr>
      <vt:lpstr>Kundupplevelse</vt:lpstr>
      <vt:lpstr>Delaktighet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Kullas Paula</cp:lastModifiedBy>
  <cp:revision>157</cp:revision>
  <dcterms:created xsi:type="dcterms:W3CDTF">2023-11-14T05:41:58Z</dcterms:created>
  <dcterms:modified xsi:type="dcterms:W3CDTF">2024-08-02T06:15:39Z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