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335" r:id="rId5"/>
    <p:sldId id="312" r:id="rId6"/>
    <p:sldId id="316" r:id="rId7"/>
    <p:sldId id="317" r:id="rId8"/>
    <p:sldId id="320" r:id="rId9"/>
    <p:sldId id="272" r:id="rId10"/>
    <p:sldId id="274" r:id="rId11"/>
    <p:sldId id="276" r:id="rId12"/>
    <p:sldId id="30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5C083-AD0B-449F-B29C-C923D98064C7}" v="76" dt="2024-05-15T10:48:57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49556131434907"/>
          <c:y val="0.1147665088997246"/>
          <c:w val="0.85650443868565074"/>
          <c:h val="0.63396622853094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33608885673454"/>
          <c:y val="0.88750973249083775"/>
          <c:w val="0.34932782228653092"/>
          <c:h val="0.11249026750916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7563595179619"/>
          <c:y val="3.6891152665041643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88-4F5C-B5AD-37FE1C272613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88-4F5C-B5AD-37FE1C272613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88-4F5C-B5AD-37FE1C272613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88-4F5C-B5AD-37FE1C272613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C88-4F5C-B5AD-37FE1C272613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C88-4F5C-B5AD-37FE1C27261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28,2 %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C88-4F5C-B5AD-37FE1C2726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43,6 %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C88-4F5C-B5AD-37FE1C2726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28,2 %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C88-4F5C-B5AD-37FE1C2726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5.6968301032029822E-2"/>
                      <c:h val="4.2860725756771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C88-4F5C-B5AD-37FE1C27261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88-4F5C-B5AD-37FE1C27261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88-4F5C-B5AD-37FE1C2726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28.2</c:v>
                </c:pt>
                <c:pt idx="1">
                  <c:v>43.6</c:v>
                </c:pt>
                <c:pt idx="2">
                  <c:v>28.2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C88-4F5C-B5AD-37FE1C272613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425931817314178"/>
          <c:y val="6.8019230539557732E-2"/>
          <c:w val="0.3648033289642798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0.02042</cdr:x>
      <cdr:y>0.75538</cdr:y>
    </cdr:from>
    <cdr:to>
      <cdr:x>0.72179</cdr:x>
      <cdr:y>0.9872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697AAF9-80F1-B8AF-908F-0B0910F667B7}"/>
            </a:ext>
          </a:extLst>
        </cdr:cNvPr>
        <cdr:cNvSpPr txBox="1"/>
      </cdr:nvSpPr>
      <cdr:spPr>
        <a:xfrm xmlns:a="http://schemas.openxmlformats.org/drawingml/2006/main">
          <a:off x="80226" y="1960714"/>
          <a:ext cx="2755800" cy="601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400" dirty="0" err="1">
              <a:solidFill>
                <a:schemeClr val="bg1"/>
              </a:solidFill>
            </a:rPr>
            <a:t>Måttlig</a:t>
          </a:r>
          <a:r>
            <a:rPr lang="fi-FI" sz="1400" dirty="0">
              <a:solidFill>
                <a:schemeClr val="bg1"/>
              </a:solidFill>
            </a:rPr>
            <a:t> </a:t>
          </a:r>
          <a:r>
            <a:rPr lang="fi-FI" sz="1400" dirty="0" err="1">
              <a:solidFill>
                <a:schemeClr val="bg1"/>
              </a:solidFill>
            </a:rPr>
            <a:t>skada</a:t>
          </a:r>
          <a:r>
            <a:rPr lang="fi-FI" sz="1400" dirty="0">
              <a:solidFill>
                <a:schemeClr val="bg1"/>
              </a:solidFill>
            </a:rPr>
            <a:t>: 1 st. (2,6%)</a:t>
          </a:r>
        </a:p>
        <a:p xmlns:a="http://schemas.openxmlformats.org/drawingml/2006/main">
          <a:r>
            <a:rPr lang="fi-FI" sz="1400" dirty="0" err="1">
              <a:solidFill>
                <a:schemeClr val="bg1"/>
              </a:solidFill>
            </a:rPr>
            <a:t>Allvarlig</a:t>
          </a:r>
          <a:r>
            <a:rPr lang="fi-FI" sz="1400" dirty="0">
              <a:solidFill>
                <a:schemeClr val="bg1"/>
              </a:solidFill>
            </a:rPr>
            <a:t> </a:t>
          </a:r>
          <a:r>
            <a:rPr lang="fi-FI" sz="1400" dirty="0" err="1">
              <a:solidFill>
                <a:schemeClr val="bg1"/>
              </a:solidFill>
            </a:rPr>
            <a:t>skada</a:t>
          </a:r>
          <a:r>
            <a:rPr lang="fi-FI" sz="1400" dirty="0">
              <a:solidFill>
                <a:schemeClr val="bg1"/>
              </a:solidFill>
            </a:rPr>
            <a:t>: 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 err="1"/>
              <a:t>Resultatområden</a:t>
            </a:r>
            <a:r>
              <a:rPr lang="fi-FI"/>
              <a:t>: </a:t>
            </a:r>
            <a:r>
              <a:rPr lang="fi-FI" err="1"/>
              <a:t>Klient</a:t>
            </a:r>
            <a:r>
              <a:rPr lang="fi-FI"/>
              <a:t>- och </a:t>
            </a:r>
            <a:r>
              <a:rPr lang="fi-FI" err="1"/>
              <a:t>servicehandledning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som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1.1-30.4.2024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10390632" cy="774907"/>
          </a:xfrm>
        </p:spPr>
        <p:txBody>
          <a:bodyPr>
            <a:noAutofit/>
          </a:bodyPr>
          <a:lstStyle/>
          <a:p>
            <a:r>
              <a:rPr lang="fi-FI" b="1" dirty="0" err="1"/>
              <a:t>Tillgänglighet</a:t>
            </a:r>
            <a:r>
              <a:rPr lang="fi-FI" b="1" dirty="0"/>
              <a:t> – </a:t>
            </a:r>
            <a:r>
              <a:rPr lang="fi-FI" b="1" dirty="0" err="1"/>
              <a:t>Telefonservice</a:t>
            </a:r>
            <a:endParaRPr lang="fi-FI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D2E215-8A68-48B3-B3F0-174BFF5BE9AE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Telefondata</a:t>
            </a: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Hälsovårdens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637669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Socialvårdens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servicerådgivning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 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påbörjas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 </a:t>
            </a:r>
            <a:endParaRPr lang="fi-FI" sz="1400">
              <a:solidFill>
                <a:prstClr val="white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877463"/>
            <a:ext cx="3636000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Växeln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(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välfärdsområdets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), 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svarsprocent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över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90%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NULÄGE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016000"/>
            <a:ext cx="36720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telefonsamtal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totalt</a:t>
            </a:r>
            <a:r>
              <a:rPr lang="fi-FI" sz="1400">
                <a:solidFill>
                  <a:schemeClr val="bg1"/>
                </a:solidFill>
              </a:rPr>
              <a:t>/ </a:t>
            </a:r>
            <a:r>
              <a:rPr lang="fi-FI" sz="1400" err="1">
                <a:solidFill>
                  <a:schemeClr val="bg1"/>
                </a:solidFill>
              </a:rPr>
              <a:t>svarade</a:t>
            </a:r>
            <a:r>
              <a:rPr lang="fi-FI" sz="1400">
                <a:solidFill>
                  <a:schemeClr val="bg1"/>
                </a:solidFill>
              </a:rPr>
              <a:t>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84 509 st</a:t>
            </a:r>
          </a:p>
          <a:p>
            <a:r>
              <a:rPr lang="fi-FI" sz="1400" err="1">
                <a:solidFill>
                  <a:schemeClr val="bg1"/>
                </a:solidFill>
              </a:rPr>
              <a:t>Kötid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medeltal</a:t>
            </a:r>
            <a:r>
              <a:rPr lang="fi-FI" sz="1400">
                <a:solidFill>
                  <a:schemeClr val="bg1"/>
                </a:solidFill>
              </a:rPr>
              <a:t>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10 min 7 s</a:t>
            </a:r>
          </a:p>
          <a:p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återuppringningar</a:t>
            </a:r>
            <a:r>
              <a:rPr lang="fi-FI" sz="1400">
                <a:solidFill>
                  <a:schemeClr val="bg1"/>
                </a:solidFill>
              </a:rPr>
              <a:t>: 22 437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Väntetid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vid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återuppringning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medeltal</a:t>
            </a:r>
            <a:r>
              <a:rPr lang="fi-FI" sz="1400">
                <a:solidFill>
                  <a:schemeClr val="bg1"/>
                </a:solidFill>
              </a:rPr>
              <a:t>):</a:t>
            </a:r>
          </a:p>
          <a:p>
            <a:r>
              <a:rPr lang="fi-FI" sz="1400">
                <a:solidFill>
                  <a:schemeClr val="bg1"/>
                </a:solidFill>
              </a:rPr>
              <a:t>3 </a:t>
            </a:r>
            <a:r>
              <a:rPr lang="fi-FI" sz="1400" err="1">
                <a:solidFill>
                  <a:schemeClr val="bg1"/>
                </a:solidFill>
              </a:rPr>
              <a:t>timmar</a:t>
            </a:r>
            <a:r>
              <a:rPr lang="fi-FI" sz="1400">
                <a:solidFill>
                  <a:schemeClr val="bg1"/>
                </a:solidFill>
              </a:rPr>
              <a:t> 56 min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Vårdbedömningens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chat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mängd</a:t>
            </a:r>
            <a:r>
              <a:rPr lang="fi-FI" sz="1400">
                <a:solidFill>
                  <a:schemeClr val="bg1"/>
                </a:solidFill>
                <a:cs typeface="Arial"/>
              </a:rPr>
              <a:t>): 92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790069"/>
            <a:ext cx="367200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Servicen </a:t>
            </a:r>
            <a:r>
              <a:rPr lang="fi-FI" sz="1400" err="1">
                <a:solidFill>
                  <a:schemeClr val="bg1"/>
                </a:solidFill>
              </a:rPr>
              <a:t>till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barn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unga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familjer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 </a:t>
            </a:r>
            <a:r>
              <a:rPr lang="fi-FI" sz="1400" err="1">
                <a:solidFill>
                  <a:schemeClr val="bg1"/>
                </a:solidFill>
              </a:rPr>
              <a:t>personer</a:t>
            </a:r>
            <a:r>
              <a:rPr lang="fi-FI" sz="1400">
                <a:solidFill>
                  <a:schemeClr val="bg1"/>
                </a:solidFill>
              </a:rPr>
              <a:t> i </a:t>
            </a:r>
            <a:r>
              <a:rPr lang="fi-FI" sz="1400" err="1">
                <a:solidFill>
                  <a:schemeClr val="bg1"/>
                </a:solidFill>
              </a:rPr>
              <a:t>arbetsför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ålder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 </a:t>
            </a:r>
            <a:r>
              <a:rPr lang="fi-FI" sz="1400" err="1">
                <a:solidFill>
                  <a:schemeClr val="bg1"/>
                </a:solidFill>
              </a:rPr>
              <a:t>telefonsamtal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totalt</a:t>
            </a:r>
            <a:r>
              <a:rPr lang="fi-FI" sz="1400">
                <a:solidFill>
                  <a:schemeClr val="bg1"/>
                </a:solidFill>
              </a:rPr>
              <a:t>/</a:t>
            </a:r>
            <a:r>
              <a:rPr lang="fi-FI" sz="1400" err="1">
                <a:solidFill>
                  <a:schemeClr val="bg1"/>
                </a:solidFill>
              </a:rPr>
              <a:t>svarade</a:t>
            </a:r>
            <a:r>
              <a:rPr lang="fi-FI" sz="1400">
                <a:solidFill>
                  <a:schemeClr val="bg1"/>
                </a:solidFill>
              </a:rPr>
              <a:t> 1.1-30.4.2024:  2965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återuppringningar</a:t>
            </a:r>
            <a:r>
              <a:rPr lang="fi-FI" sz="1400">
                <a:solidFill>
                  <a:schemeClr val="bg1"/>
                </a:solidFill>
                <a:cs typeface="Arial"/>
              </a:rPr>
              <a:t>: 423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Kötid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>
                <a:solidFill>
                  <a:schemeClr val="bg1"/>
                </a:solidFill>
                <a:cs typeface="Arial"/>
              </a:rPr>
              <a:t>):  00:00:46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Väntetid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återuppringning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>
                <a:solidFill>
                  <a:schemeClr val="bg1"/>
                </a:solidFill>
                <a:cs typeface="Arial"/>
              </a:rPr>
              <a:t>) 00:24:26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Svarsprocenten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>
                <a:solidFill>
                  <a:schemeClr val="bg1"/>
                </a:solidFill>
                <a:cs typeface="Arial"/>
              </a:rPr>
              <a:t> 89%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Samtalsmängd</a:t>
            </a:r>
            <a:r>
              <a:rPr lang="fi-FI" sz="1400">
                <a:solidFill>
                  <a:schemeClr val="bg1"/>
                </a:solidFill>
                <a:cs typeface="Arial"/>
              </a:rPr>
              <a:t>: 86 488 st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srgbClr val="85C598"/>
                </a:solidFill>
                <a:latin typeface="Arial" panose="020B0604020202020204"/>
              </a:rPr>
              <a:t>KORRIGERANDE ÅTGÄRDER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Fullständigt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tillförlitlig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data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saknas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ännu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Under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året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2023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flera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olika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telefonsystem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och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byte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telefonsystem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 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Telia ACE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på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gång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 Alla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inte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ännu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med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i Telia ACE (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jan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2024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)</a:t>
            </a: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Servicen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öppnades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22.11.2023. </a:t>
            </a:r>
            <a:endParaRPr lang="fi-FI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Plan: 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att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ta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ibruk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Telia ACE i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början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2024, 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, SMS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endParaRPr lang="fi-FI" sz="1400" err="1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76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Digitala</a:t>
            </a:r>
            <a:r>
              <a:rPr lang="fi-FI" b="1"/>
              <a:t> </a:t>
            </a:r>
            <a:r>
              <a:rPr lang="fi-FI" b="1" err="1"/>
              <a:t>tjänster</a:t>
            </a:r>
            <a:endParaRPr lang="fi-FI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7813F-1FF6-4FA0-AC6A-CDBDE4A6E7A7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</a:t>
            </a:r>
            <a:r>
              <a:rPr kumimoji="0" lang="fi-FI" sz="18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symptombedömning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(2025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10% av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vårdbedömningarna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Gjorda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symptombedömingar</a:t>
            </a:r>
            <a:r>
              <a:rPr lang="fi-FI">
                <a:solidFill>
                  <a:schemeClr val="bg1"/>
                </a:solidFill>
              </a:rPr>
              <a:t>: 1745</a:t>
            </a:r>
          </a:p>
          <a:p>
            <a:r>
              <a:rPr lang="fi-FI" err="1">
                <a:solidFill>
                  <a:schemeClr val="bg1"/>
                </a:solidFill>
              </a:rPr>
              <a:t>Egenvårdsanvisningar</a:t>
            </a:r>
            <a:r>
              <a:rPr lang="fi-FI">
                <a:solidFill>
                  <a:schemeClr val="bg1"/>
                </a:solidFill>
              </a:rPr>
              <a:t>: 409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Hänvisade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kö</a:t>
            </a:r>
            <a:r>
              <a:rPr lang="fi-FI">
                <a:solidFill>
                  <a:schemeClr val="bg1"/>
                </a:solidFill>
              </a:rPr>
              <a:t>: 226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1789 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öppnat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chatbotten</a:t>
            </a:r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3693 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tittat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skrivit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något</a:t>
            </a:r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1291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erhållit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</a:t>
            </a:r>
            <a:r>
              <a:rPr lang="fi-FI">
                <a:solidFill>
                  <a:schemeClr val="bg1"/>
                </a:solidFill>
              </a:rPr>
              <a:t> de </a:t>
            </a:r>
            <a:r>
              <a:rPr lang="fi-FI" err="1">
                <a:solidFill>
                  <a:schemeClr val="bg1"/>
                </a:solidFill>
              </a:rPr>
              <a:t>sökte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(</a:t>
            </a:r>
            <a:r>
              <a:rPr lang="fi-FI" err="1">
                <a:solidFill>
                  <a:schemeClr val="bg1"/>
                </a:solidFill>
                <a:cs typeface="Arial"/>
              </a:rPr>
              <a:t>på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svenska</a:t>
            </a:r>
            <a:r>
              <a:rPr lang="fi-FI">
                <a:solidFill>
                  <a:schemeClr val="bg1"/>
                </a:solidFill>
                <a:cs typeface="Arial"/>
              </a:rPr>
              <a:t>)</a:t>
            </a: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Utvidgning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av Omaolo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till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alla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kommuner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. (I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början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året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2024 de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sista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kommunerna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ännu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med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)</a:t>
            </a:r>
            <a:endParaRPr lang="fi-FI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ADD08-9A42-172D-07B2-7A4626CBE38A}"/>
              </a:ext>
            </a:extLst>
          </p:cNvPr>
          <p:cNvSpPr txBox="1"/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68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E6FC26C-8435-4670-99D4-F8700B78FF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Resurstjänster</a:t>
            </a:r>
            <a:endParaRPr lang="fi-FI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5D905C-E660-4157-917A-03AFBD894D08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61284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Patienttransportörer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218159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Servicerådgivare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7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761284"/>
            <a:ext cx="3708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patienttransporter</a:t>
            </a:r>
            <a:r>
              <a:rPr lang="fi-FI">
                <a:solidFill>
                  <a:schemeClr val="bg1"/>
                </a:solidFill>
              </a:rPr>
              <a:t>: 9100 st, </a:t>
            </a:r>
            <a:r>
              <a:rPr lang="fi-FI" err="1">
                <a:solidFill>
                  <a:schemeClr val="bg1"/>
                </a:solidFill>
              </a:rPr>
              <a:t>dejouren</a:t>
            </a:r>
            <a:r>
              <a:rPr lang="fi-FI">
                <a:solidFill>
                  <a:schemeClr val="bg1"/>
                </a:solidFill>
              </a:rPr>
              <a:t> 5000 st</a:t>
            </a: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2194738"/>
            <a:ext cx="37080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 err="1">
                <a:solidFill>
                  <a:schemeClr val="bg1"/>
                </a:solidFill>
              </a:rPr>
              <a:t>Kontakter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med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servicerådgivare</a:t>
            </a:r>
            <a:r>
              <a:rPr lang="fi-FI" sz="1600">
                <a:solidFill>
                  <a:schemeClr val="bg1"/>
                </a:solidFill>
              </a:rPr>
              <a:t>: 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15 770 st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</a:rPr>
              <a:t>Förbokningar</a:t>
            </a:r>
            <a:r>
              <a:rPr lang="fi-FI" sz="1600">
                <a:solidFill>
                  <a:schemeClr val="bg1"/>
                </a:solidFill>
              </a:rPr>
              <a:t> av </a:t>
            </a:r>
            <a:r>
              <a:rPr lang="fi-FI" sz="1600" err="1">
                <a:solidFill>
                  <a:schemeClr val="bg1"/>
                </a:solidFill>
              </a:rPr>
              <a:t>servicerådgivare</a:t>
            </a:r>
            <a:r>
              <a:rPr lang="fi-FI" sz="1600">
                <a:solidFill>
                  <a:schemeClr val="bg1"/>
                </a:solidFill>
              </a:rPr>
              <a:t>: 128 st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 ÅTGÄRDER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Nya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Ascom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telefoner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åt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patienttransportörerna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har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kommit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,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programvaran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inställd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Utmaningar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med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ibruktagningen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.</a:t>
            </a:r>
            <a:endParaRPr lang="fi-FI" sz="18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576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02A9CA8-BA32-4F7A-9FCE-8A4CEA039F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</a:t>
            </a:r>
            <a:endParaRPr lang="fi-FI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8626E0-653A-454E-BE6B-BD3984822F5F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Bedömning</a:t>
            </a: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 av </a:t>
            </a: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servicebehov</a:t>
            </a: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</a:rPr>
              <a:t>Inom</a:t>
            </a:r>
            <a:r>
              <a:rPr lang="fi-FI">
                <a:solidFill>
                  <a:prstClr val="white"/>
                </a:solidFill>
                <a:latin typeface="Arial" panose="020B0604020202020204"/>
              </a:rPr>
              <a:t> 7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</a:rPr>
              <a:t>dygn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000955"/>
            <a:ext cx="36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Klienten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får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handledning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utan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dröjsmål</a:t>
            </a:r>
            <a:r>
              <a:rPr lang="fi-F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174189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100 % </a:t>
            </a:r>
          </a:p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beslut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äldreomsorgstjänster</a:t>
            </a:r>
            <a:r>
              <a:rPr lang="fi-FI">
                <a:solidFill>
                  <a:schemeClr val="bg1"/>
                </a:solidFill>
              </a:rPr>
              <a:t>: 4 580 st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besök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äldreomsorgstjänster</a:t>
            </a:r>
            <a:r>
              <a:rPr lang="fi-FI">
                <a:solidFill>
                  <a:schemeClr val="bg1"/>
                </a:solidFill>
              </a:rPr>
              <a:t>: 5 740 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kundhandledningar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</a:t>
            </a:r>
            <a:r>
              <a:rPr lang="fi-FI">
                <a:solidFill>
                  <a:schemeClr val="bg1"/>
                </a:solidFill>
              </a:rPr>
              <a:t>: 1257 st</a:t>
            </a:r>
          </a:p>
          <a:p>
            <a:pPr>
              <a:defRPr/>
            </a:pPr>
            <a:r>
              <a:rPr lang="fi-FI" err="1">
                <a:solidFill>
                  <a:schemeClr val="bg1"/>
                </a:solidFill>
                <a:cs typeface="Arial"/>
              </a:rPr>
              <a:t>Socialvårdens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servicehandledning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</a:p>
          <a:p>
            <a:pPr>
              <a:defRPr/>
            </a:pPr>
            <a:r>
              <a:rPr lang="fi-FI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telefonsamtal</a:t>
            </a:r>
            <a:r>
              <a:rPr lang="fi-FI">
                <a:solidFill>
                  <a:schemeClr val="bg1"/>
                </a:solidFill>
                <a:cs typeface="Arial"/>
              </a:rPr>
              <a:t>: 2965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sz="1600" dirty="0">
              <a:solidFill>
                <a:schemeClr val="bg1"/>
              </a:solidFill>
              <a:latin typeface="Arial" panose="020B0604020202020204"/>
            </a:endParaRPr>
          </a:p>
          <a:p>
            <a:pPr>
              <a:defRPr/>
            </a:pP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SAS-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verksamhetens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omorganisering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gemensamma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servicebeslutskriterier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dygnet-runt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boendeservice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hemvård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äldre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beskrivning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implementering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processer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relaterade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till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bedömning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äldres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latin typeface="Arial" panose="020B0604020202020204"/>
              </a:rPr>
              <a:t>servicebehov</a:t>
            </a:r>
            <a:r>
              <a:rPr lang="fi-FI" sz="1600" dirty="0">
                <a:solidFill>
                  <a:schemeClr val="bg1"/>
                </a:solidFill>
                <a:latin typeface="Arial" panose="020B0604020202020204"/>
              </a:rPr>
              <a:t>. </a:t>
            </a:r>
            <a:endParaRPr lang="fi-FI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00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A4252A-A908-43B0-9271-B1BBF5174246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graphicFrame>
        <p:nvGraphicFramePr>
          <p:cNvPr id="5" name="Chart 4" descr="Diagram: Antal anmälan om negativ händelse&#10;Januari - April 2022 19&#10;Januari - April 2023 52&#10;Maj - Augusti 2022 14&#10;Maj - Augusti 2023 37&#10;September - December 2022 41 September - December 2023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659057"/>
              </p:ext>
            </p:extLst>
          </p:nvPr>
        </p:nvGraphicFramePr>
        <p:xfrm>
          <a:off x="1204151" y="2088913"/>
          <a:ext cx="3372620" cy="227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 FÖRKNIPPADE MED: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tillgänglig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</a:t>
            </a: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datahantering</a:t>
            </a: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Övrigt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1 (5)</a:t>
            </a:r>
            <a:endParaRPr lang="en-US" sz="40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Ingripande</a:t>
            </a:r>
            <a:r>
              <a:rPr lang="fi-FI" sz="1400">
                <a:solidFill>
                  <a:schemeClr val="bg1"/>
                </a:solidFill>
              </a:rPr>
              <a:t> i </a:t>
            </a:r>
            <a:r>
              <a:rPr lang="fi-FI" sz="1400" err="1">
                <a:solidFill>
                  <a:schemeClr val="bg1"/>
                </a:solidFill>
              </a:rPr>
              <a:t>avvikelser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information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utbildning</a:t>
            </a:r>
            <a:r>
              <a:rPr lang="fi-FI" sz="1400">
                <a:solidFill>
                  <a:schemeClr val="bg1"/>
                </a:solidFill>
              </a:rPr>
              <a:t>.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0" name="Chart 19" descr="Cirkeldiagram: De anmälda händelsernas karaktär:&#10;Nära ögat: 19%&#10;Övriga upptäckter: 32%&#10;Drabbat klient: 49% &#10;varav: &#10;Måttlig skada: 8,2%&#10;Allvarliga Följder: 0,6 %">
            <a:extLst>
              <a:ext uri="{FF2B5EF4-FFF2-40B4-BE49-F238E27FC236}">
                <a16:creationId xmlns:a16="http://schemas.microsoft.com/office/drawing/2014/main" id="{B9856CF5-E784-4B3F-8404-7801807F8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820825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479636" y="3727812"/>
            <a:ext cx="446893" cy="6493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-55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1,78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1,64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2,37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1,92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1,73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2,0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1,68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2,88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Service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på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de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båda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inhemska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språken</a:t>
            </a:r>
            <a:endParaRPr kumimoji="0"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Att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få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kontakt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upplevs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som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utmanande</a:t>
            </a:r>
            <a:endParaRPr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  <a:cs typeface="Arial"/>
              </a:rPr>
              <a:t>1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-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64FABF-0A5E-4A8D-9517-91D24599C79D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63450-9AAA-EFB8-C404-B6E4149F00DE}"/>
              </a:ext>
            </a:extLst>
          </p:cNvPr>
          <p:cNvSpPr txBox="1"/>
          <p:nvPr/>
        </p:nvSpPr>
        <p:spPr>
          <a:xfrm>
            <a:off x="1278569" y="1414021"/>
            <a:ext cx="25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Kundresponsantal</a:t>
            </a:r>
            <a:r>
              <a:rPr lang="fi-FI" dirty="0">
                <a:solidFill>
                  <a:schemeClr val="bg1"/>
                </a:solidFill>
              </a:rPr>
              <a:t>: 73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Roidu - </a:t>
            </a:r>
            <a:r>
              <a:rPr lang="fi-FI" sz="1600" b="1" err="1">
                <a:solidFill>
                  <a:schemeClr val="bg1"/>
                </a:solidFill>
              </a:rPr>
              <a:t>feedbacksystemet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är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bruk</a:t>
            </a:r>
            <a:r>
              <a:rPr lang="fi-FI" sz="1600" b="1">
                <a:solidFill>
                  <a:schemeClr val="bg1"/>
                </a:solidFill>
              </a:rPr>
              <a:t>. </a:t>
            </a:r>
            <a:r>
              <a:rPr lang="fi-FI" sz="1600" b="1" err="1">
                <a:solidFill>
                  <a:schemeClr val="bg1"/>
                </a:solidFill>
              </a:rPr>
              <a:t>All</a:t>
            </a:r>
            <a:r>
              <a:rPr lang="fi-FI" sz="1600" b="1">
                <a:solidFill>
                  <a:schemeClr val="bg1"/>
                </a:solidFill>
              </a:rPr>
              <a:t> feedback </a:t>
            </a:r>
            <a:r>
              <a:rPr lang="fi-FI" sz="1600" b="1" err="1">
                <a:solidFill>
                  <a:schemeClr val="bg1"/>
                </a:solidFill>
              </a:rPr>
              <a:t>behandlas</a:t>
            </a:r>
            <a:r>
              <a:rPr lang="fi-FI" sz="1600" b="1">
                <a:solidFill>
                  <a:schemeClr val="bg1"/>
                </a:solidFill>
              </a:rPr>
              <a:t> och </a:t>
            </a:r>
            <a:r>
              <a:rPr lang="fi-FI" sz="1600" b="1" err="1">
                <a:solidFill>
                  <a:schemeClr val="bg1"/>
                </a:solidFill>
              </a:rPr>
              <a:t>man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strävar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efter</a:t>
            </a:r>
            <a:r>
              <a:rPr lang="fi-FI" sz="1600" b="1">
                <a:solidFill>
                  <a:schemeClr val="bg1"/>
                </a:solidFill>
              </a:rPr>
              <a:t> att </a:t>
            </a:r>
            <a:r>
              <a:rPr lang="fi-FI" sz="1600" b="1" err="1">
                <a:solidFill>
                  <a:schemeClr val="bg1"/>
                </a:solidFill>
              </a:rPr>
              <a:t>reagera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snabbt</a:t>
            </a:r>
            <a:r>
              <a:rPr lang="fi-FI" sz="1600" b="1">
                <a:solidFill>
                  <a:schemeClr val="bg1"/>
                </a:solidFill>
              </a:rPr>
              <a:t> på dem.</a:t>
            </a:r>
            <a:endParaRPr lang="en-US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Klientdeltagare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deltar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arbetsgrupper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inom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Framtids</a:t>
            </a:r>
            <a:r>
              <a:rPr lang="fi-FI" sz="1600" b="1">
                <a:solidFill>
                  <a:schemeClr val="bg1"/>
                </a:solidFill>
              </a:rPr>
              <a:t>- och </a:t>
            </a:r>
            <a:r>
              <a:rPr lang="fi-FI" sz="1600" b="1" err="1">
                <a:solidFill>
                  <a:schemeClr val="bg1"/>
                </a:solidFill>
              </a:rPr>
              <a:t>anpassningsprogram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Frivilliga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personer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bidrar</a:t>
            </a:r>
            <a:r>
              <a:rPr lang="fi-FI" sz="1600" b="1">
                <a:solidFill>
                  <a:schemeClr val="bg1"/>
                </a:solidFill>
              </a:rPr>
              <a:t> med </a:t>
            </a:r>
            <a:r>
              <a:rPr lang="fi-FI" sz="1600" b="1" err="1">
                <a:solidFill>
                  <a:schemeClr val="bg1"/>
                </a:solidFill>
              </a:rPr>
              <a:t>sitt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arbete</a:t>
            </a:r>
            <a:r>
              <a:rPr lang="fi-FI" sz="1600" b="1">
                <a:solidFill>
                  <a:schemeClr val="bg1"/>
                </a:solidFill>
              </a:rPr>
              <a:t> som </a:t>
            </a:r>
            <a:r>
              <a:rPr lang="fi-FI" sz="1600" b="1" err="1">
                <a:solidFill>
                  <a:schemeClr val="bg1"/>
                </a:solidFill>
              </a:rPr>
              <a:t>hjälp</a:t>
            </a:r>
            <a:r>
              <a:rPr lang="fi-FI" sz="1600" b="1">
                <a:solidFill>
                  <a:schemeClr val="bg1"/>
                </a:solidFill>
              </a:rPr>
              <a:t> för  </a:t>
            </a:r>
            <a:r>
              <a:rPr lang="fi-FI" sz="1600" b="1" err="1">
                <a:solidFill>
                  <a:schemeClr val="bg1"/>
                </a:solidFill>
              </a:rPr>
              <a:t>Servicepunktens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servicehandledare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kundstyrningen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när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det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 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gäller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telefontjänsterna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. </a:t>
            </a:r>
            <a:endParaRPr lang="en-US" sz="160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angående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Framtids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-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och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anpassningsprogrammet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Koordineras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samarbete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med</a:t>
            </a:r>
            <a:r>
              <a:rPr lang="fi-FI" sz="1600" b="1">
                <a:solidFill>
                  <a:schemeClr val="bg1"/>
                </a:solidFill>
              </a:rPr>
              <a:t> Vasa </a:t>
            </a:r>
            <a:r>
              <a:rPr lang="fi-FI" sz="1600" b="1" err="1">
                <a:solidFill>
                  <a:schemeClr val="bg1"/>
                </a:solidFill>
              </a:rPr>
              <a:t>centralsjukhusets</a:t>
            </a:r>
            <a:r>
              <a:rPr lang="fi-FI" sz="1600" b="1">
                <a:solidFill>
                  <a:schemeClr val="bg1"/>
                </a:solidFill>
              </a:rPr>
              <a:t> OLKA-</a:t>
            </a:r>
            <a:r>
              <a:rPr lang="fi-FI" sz="1600" b="1" err="1">
                <a:solidFill>
                  <a:schemeClr val="bg1"/>
                </a:solidFill>
              </a:rPr>
              <a:t>punkt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  <a:p>
            <a:br>
              <a:rPr lang="en-US"/>
            </a:br>
            <a:endParaRPr lang="en-US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Skolning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av personal.</a:t>
            </a:r>
            <a:endParaRPr lang="fi-FI" sz="1600" b="1">
              <a:solidFill>
                <a:schemeClr val="bg1"/>
              </a:solidFill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Telefonköerna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sköts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snabbare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genom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avtal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köavkortning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utanför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tjänstetid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5CB790-B0E3-4613-847D-9FC6BC10E7CE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140</a:t>
            </a: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107 + 20 </a:t>
            </a:r>
            <a:r>
              <a:rPr lang="fi-FI" dirty="0" err="1">
                <a:solidFill>
                  <a:schemeClr val="bg1"/>
                </a:solidFill>
              </a:rPr>
              <a:t>vov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13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1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Servicepunkten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Socialvårdens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klient</a:t>
            </a:r>
            <a:r>
              <a:rPr lang="fi-FI" dirty="0">
                <a:solidFill>
                  <a:schemeClr val="bg1"/>
                </a:solidFill>
                <a:cs typeface="Arial"/>
              </a:rPr>
              <a:t>- och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servicehandledning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</a:t>
            </a:r>
            <a:r>
              <a:rPr lang="fi-FI">
                <a:solidFill>
                  <a:schemeClr val="bg1"/>
                </a:solidFill>
              </a:rPr>
              <a:t>6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händelser: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1.  </a:t>
            </a:r>
            <a:r>
              <a:rPr lang="fi-FI" err="1">
                <a:solidFill>
                  <a:schemeClr val="bg1"/>
                </a:solidFill>
              </a:rPr>
              <a:t>Inomhusluftssymtom</a:t>
            </a:r>
            <a:endParaRPr lang="fi-FI" err="1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  a</a:t>
            </a:r>
          </a:p>
          <a:p>
            <a:r>
              <a:rPr lang="fi-FI">
                <a:solidFill>
                  <a:schemeClr val="bg1"/>
                </a:solidFill>
              </a:rPr>
              <a:t>Akut </a:t>
            </a:r>
            <a:r>
              <a:rPr lang="fi-FI" err="1">
                <a:solidFill>
                  <a:schemeClr val="bg1"/>
                </a:solidFill>
              </a:rPr>
              <a:t>fysisk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eller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psykisk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stress</a:t>
            </a:r>
            <a:endParaRPr lang="fi-FI" err="1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3. </a:t>
            </a:r>
            <a:r>
              <a:rPr lang="fi-FI" err="1">
                <a:solidFill>
                  <a:schemeClr val="bg1"/>
                </a:solidFill>
                <a:cs typeface="Arial"/>
              </a:rPr>
              <a:t>Långvarig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fysisk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>
                <a:solidFill>
                  <a:schemeClr val="bg1"/>
                </a:solidFill>
                <a:cs typeface="Arial"/>
              </a:rPr>
              <a:t> psykist stress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 err="1">
                <a:solidFill>
                  <a:schemeClr val="bg1"/>
                </a:solidFill>
                <a:cs typeface="Arial"/>
              </a:rPr>
              <a:t>Sjukfrånvarodagar</a:t>
            </a:r>
            <a:r>
              <a:rPr lang="fi-FI" sz="1400" b="1" dirty="0">
                <a:solidFill>
                  <a:schemeClr val="bg1"/>
                </a:solidFill>
                <a:cs typeface="Arial"/>
              </a:rPr>
              <a:t>/ </a:t>
            </a:r>
            <a:r>
              <a:rPr lang="fi-FI" sz="1400" b="1" dirty="0" err="1">
                <a:solidFill>
                  <a:schemeClr val="bg1"/>
                </a:solidFill>
                <a:cs typeface="Arial"/>
              </a:rPr>
              <a:t>anställningsdagar</a:t>
            </a:r>
            <a:r>
              <a:rPr lang="fi-FI" sz="1400" b="1" dirty="0">
                <a:solidFill>
                  <a:schemeClr val="bg1"/>
                </a:solidFill>
                <a:cs typeface="Arial"/>
              </a:rPr>
              <a:t> (%): 5,5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824389" y="5279482"/>
            <a:ext cx="66349" cy="722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Kompakt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låghierarkisk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samarbete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distansarbete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Program för </a:t>
            </a:r>
            <a:r>
              <a:rPr lang="en-US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stöd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Utbildningsmöjligheter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arbetsrotation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arbetshandledning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E04D5F-1A60-D01C-79CB-52EC00AF47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rgbClr val="FF0000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  <a:cs typeface="Arial"/>
              </a:rPr>
              <a:t>Verksamheter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vid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Kund</a:t>
            </a:r>
            <a:r>
              <a:rPr lang="fi-FI">
                <a:solidFill>
                  <a:schemeClr val="bg1"/>
                </a:solidFill>
                <a:cs typeface="Arial"/>
              </a:rPr>
              <a:t>- </a:t>
            </a:r>
            <a:r>
              <a:rPr lang="fi-FI" err="1">
                <a:solidFill>
                  <a:schemeClr val="bg1"/>
                </a:solidFill>
                <a:cs typeface="Arial"/>
              </a:rPr>
              <a:t>och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resurscentret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stöder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andra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verksamhetsområde</a:t>
            </a:r>
            <a:r>
              <a:rPr lang="fi-FI">
                <a:solidFill>
                  <a:schemeClr val="bg1"/>
                </a:solidFill>
                <a:cs typeface="Arial"/>
              </a:rPr>
              <a:t>, </a:t>
            </a:r>
            <a:r>
              <a:rPr lang="fi-FI" err="1">
                <a:solidFill>
                  <a:schemeClr val="bg1"/>
                </a:solidFill>
                <a:cs typeface="Arial"/>
              </a:rPr>
              <a:t>det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finns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inga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direkta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personalbemanningskrav</a:t>
            </a:r>
            <a:r>
              <a:rPr lang="fi-FI">
                <a:solidFill>
                  <a:schemeClr val="bg1"/>
                </a:solidFill>
                <a:cs typeface="Arial"/>
              </a:rPr>
              <a:t>.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FDD1EE-225F-4C0C-BC1A-8B852116367E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7FC19-C45F-F903-BC80-CFD22DE86169}"/>
              </a:ext>
            </a:extLst>
          </p:cNvPr>
          <p:cNvSpPr txBox="1"/>
          <p:nvPr/>
        </p:nvSpPr>
        <p:spPr>
          <a:xfrm>
            <a:off x="4583894" y="6256424"/>
            <a:ext cx="54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5" ma:contentTypeDescription="Luo uusi asiakirja." ma:contentTypeScope="" ma:versionID="d6e16f965c86328ee717eabb8d3ff42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8a6c1a5690c1afd9ff0ab54caa69c7f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6B7EF-E9BA-437A-A596-F19281601DE1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662b06d-03b9-424a-ab70-bfab313b8d4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033B04-AF4C-4E39-9234-21C77EEFD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</TotalTime>
  <Words>954</Words>
  <Application>Microsoft Office PowerPoint</Application>
  <PresentationFormat>Bredbild</PresentationFormat>
  <Paragraphs>230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OVHP_teema</vt:lpstr>
      <vt:lpstr>Rapportering av egenkontroll</vt:lpstr>
      <vt:lpstr>Tillgänglighet – Telefonservice</vt:lpstr>
      <vt:lpstr>Tillgänglighet – Digitala tjänster</vt:lpstr>
      <vt:lpstr>Tillgänglighet – Resurstjänster</vt:lpstr>
      <vt:lpstr>Tillgänglighet – Socialvård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Vertanen Katja</cp:lastModifiedBy>
  <cp:revision>14</cp:revision>
  <dcterms:created xsi:type="dcterms:W3CDTF">2023-11-14T05:41:58Z</dcterms:created>
  <dcterms:modified xsi:type="dcterms:W3CDTF">2024-08-20T09:25:03Z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