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335" r:id="rId5"/>
    <p:sldId id="312" r:id="rId6"/>
    <p:sldId id="316" r:id="rId7"/>
    <p:sldId id="317" r:id="rId8"/>
    <p:sldId id="320" r:id="rId9"/>
    <p:sldId id="272" r:id="rId10"/>
    <p:sldId id="274" r:id="rId11"/>
    <p:sldId id="276" r:id="rId12"/>
    <p:sldId id="305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0DD9E0-4654-449A-51B5-03ACB10BED76}" name="Nordman Anna" initials="NA" userId="S::anna.nordman@ovph.fi::7c633e21-6799-47e5-a506-d242a95623a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5C083-AD0B-449F-B29C-C923D98064C7}" v="76" dt="2024-05-15T10:48:57.7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49556131434907"/>
          <c:y val="0.1147665088997246"/>
          <c:w val="0.85650443868565074"/>
          <c:h val="0.63396622853094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33608885673454"/>
          <c:y val="0.88750973249083775"/>
          <c:w val="0.34932782228653092"/>
          <c:h val="0.112490267509162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17563595179619"/>
          <c:y val="3.6891152665041643E-2"/>
          <c:w val="0.53861177635663793"/>
          <c:h val="0.8345370169438484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88-4F5C-B5AD-37FE1C272613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C88-4F5C-B5AD-37FE1C272613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C88-4F5C-B5AD-37FE1C272613}"/>
              </c:ext>
            </c:extLst>
          </c:dPt>
          <c:dPt>
            <c:idx val="3"/>
            <c:bubble3D val="0"/>
            <c:spPr>
              <a:solidFill>
                <a:srgbClr val="EB5C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C88-4F5C-B5AD-37FE1C272613}"/>
              </c:ext>
            </c:extLst>
          </c:dPt>
          <c:dPt>
            <c:idx val="4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C88-4F5C-B5AD-37FE1C272613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C88-4F5C-B5AD-37FE1C27261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28,2 %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C88-4F5C-B5AD-37FE1C27261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43,6 %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C88-4F5C-B5AD-37FE1C27261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28,2 %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C88-4F5C-B5AD-37FE1C2726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5.6968301032029822E-2"/>
                      <c:h val="4.28607257567719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C88-4F5C-B5AD-37FE1C27261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88-4F5C-B5AD-37FE1C27261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C88-4F5C-B5AD-37FE1C2726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  <c:pt idx="3">
                  <c:v>Måttlig skada</c:v>
                </c:pt>
                <c:pt idx="4">
                  <c:v>Allvarlig skada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28.2</c:v>
                </c:pt>
                <c:pt idx="1">
                  <c:v>43.6</c:v>
                </c:pt>
                <c:pt idx="2">
                  <c:v>28.2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C88-4F5C-B5AD-37FE1C272613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425931817314178"/>
          <c:y val="6.8019230539557732E-2"/>
          <c:w val="0.3648033289642798"/>
          <c:h val="0.79440975195932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0.02042</cdr:x>
      <cdr:y>0.75538</cdr:y>
    </cdr:from>
    <cdr:to>
      <cdr:x>0.72179</cdr:x>
      <cdr:y>0.9872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697AAF9-80F1-B8AF-908F-0B0910F667B7}"/>
            </a:ext>
          </a:extLst>
        </cdr:cNvPr>
        <cdr:cNvSpPr txBox="1"/>
      </cdr:nvSpPr>
      <cdr:spPr>
        <a:xfrm xmlns:a="http://schemas.openxmlformats.org/drawingml/2006/main">
          <a:off x="80226" y="1960714"/>
          <a:ext cx="2755800" cy="601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400" dirty="0" err="1">
              <a:solidFill>
                <a:schemeClr val="bg1"/>
              </a:solidFill>
            </a:rPr>
            <a:t>Måttlig</a:t>
          </a:r>
          <a:r>
            <a:rPr lang="fi-FI" sz="1400" dirty="0">
              <a:solidFill>
                <a:schemeClr val="bg1"/>
              </a:solidFill>
            </a:rPr>
            <a:t> </a:t>
          </a:r>
          <a:r>
            <a:rPr lang="fi-FI" sz="1400" dirty="0" err="1">
              <a:solidFill>
                <a:schemeClr val="bg1"/>
              </a:solidFill>
            </a:rPr>
            <a:t>skada</a:t>
          </a:r>
          <a:r>
            <a:rPr lang="fi-FI" sz="1400" dirty="0">
              <a:solidFill>
                <a:schemeClr val="bg1"/>
              </a:solidFill>
            </a:rPr>
            <a:t>: 1 st. (2,6%)</a:t>
          </a:r>
        </a:p>
        <a:p xmlns:a="http://schemas.openxmlformats.org/drawingml/2006/main">
          <a:r>
            <a:rPr lang="fi-FI" sz="1400" dirty="0" err="1">
              <a:solidFill>
                <a:schemeClr val="bg1"/>
              </a:solidFill>
            </a:rPr>
            <a:t>Allvarlig</a:t>
          </a:r>
          <a:r>
            <a:rPr lang="fi-FI" sz="1400" dirty="0">
              <a:solidFill>
                <a:schemeClr val="bg1"/>
              </a:solidFill>
            </a:rPr>
            <a:t> </a:t>
          </a:r>
          <a:r>
            <a:rPr lang="fi-FI" sz="1400" dirty="0" err="1">
              <a:solidFill>
                <a:schemeClr val="bg1"/>
              </a:solidFill>
            </a:rPr>
            <a:t>skada</a:t>
          </a:r>
          <a:r>
            <a:rPr lang="fi-FI" sz="1400" dirty="0">
              <a:solidFill>
                <a:schemeClr val="bg1"/>
              </a:solidFill>
            </a:rPr>
            <a:t>: 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20.8.2024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3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BDC8281-86CE-B4AB-9B9B-FC4C9027F7F1}"/>
              </a:ext>
            </a:extLst>
          </p:cNvPr>
          <p:cNvSpPr txBox="1"/>
          <p:nvPr userDrawn="1"/>
        </p:nvSpPr>
        <p:spPr>
          <a:xfrm>
            <a:off x="3583499" y="4500000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  <p:sldLayoutId id="2147483706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/>
          </a:bodyPr>
          <a:lstStyle/>
          <a:p>
            <a:r>
              <a:rPr lang="fi-FI" err="1"/>
              <a:t>Resultatområden</a:t>
            </a:r>
            <a:r>
              <a:rPr lang="fi-FI"/>
              <a:t>: </a:t>
            </a:r>
            <a:r>
              <a:rPr lang="fi-FI" err="1"/>
              <a:t>Klient</a:t>
            </a:r>
            <a:r>
              <a:rPr lang="fi-FI"/>
              <a:t>- och </a:t>
            </a:r>
            <a:r>
              <a:rPr lang="fi-FI" err="1"/>
              <a:t>servicehandledning</a:t>
            </a:r>
            <a:endParaRPr lang="fi-FI"/>
          </a:p>
          <a:p>
            <a:r>
              <a:rPr lang="fi-FI" err="1"/>
              <a:t>Period</a:t>
            </a:r>
            <a:r>
              <a:rPr lang="fi-FI"/>
              <a:t> som </a:t>
            </a:r>
            <a:r>
              <a:rPr lang="fi-FI" err="1"/>
              <a:t>ska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1.1-30.4.2024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10390632" cy="774907"/>
          </a:xfrm>
        </p:spPr>
        <p:txBody>
          <a:bodyPr>
            <a:noAutofit/>
          </a:bodyPr>
          <a:lstStyle/>
          <a:p>
            <a:r>
              <a:rPr lang="fi-FI" b="1" dirty="0" err="1"/>
              <a:t>Tillgänglighet</a:t>
            </a:r>
            <a:r>
              <a:rPr lang="fi-FI" b="1" dirty="0"/>
              <a:t> – </a:t>
            </a:r>
            <a:r>
              <a:rPr lang="fi-FI" b="1" dirty="0" err="1"/>
              <a:t>Telefonservice</a:t>
            </a:r>
            <a:endParaRPr lang="fi-FI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D2E215-8A68-48B3-B3F0-174BFF5BE9AE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97710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Telefondata</a:t>
            </a: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Hälsovårdens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vårdbedömning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samma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vardag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637669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</a:endParaRPr>
          </a:p>
          <a:p>
            <a:pPr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Socialvårdens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servicerådgivning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 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påbörjas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samma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vardag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</a:rPr>
              <a:t> </a:t>
            </a:r>
            <a:endParaRPr lang="fi-FI" sz="1400">
              <a:solidFill>
                <a:prstClr val="white"/>
              </a:solidFill>
              <a:cs typeface="Arial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877463"/>
            <a:ext cx="3636000" cy="19082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</a:endParaRPr>
          </a:p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</a:endParaRPr>
          </a:p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</a:endParaRPr>
          </a:p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noProof="0" err="1">
                <a:solidFill>
                  <a:schemeClr val="bg1"/>
                </a:solidFill>
                <a:latin typeface="Arial" panose="020B0604020202020204"/>
              </a:rPr>
              <a:t>Växeln</a:t>
            </a: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 (</a:t>
            </a:r>
            <a:r>
              <a:rPr lang="fi-FI" sz="1400" noProof="0" err="1">
                <a:solidFill>
                  <a:schemeClr val="bg1"/>
                </a:solidFill>
                <a:latin typeface="Arial" panose="020B0604020202020204"/>
              </a:rPr>
              <a:t>välfärdsområdets</a:t>
            </a: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), </a:t>
            </a:r>
            <a:r>
              <a:rPr lang="fi-FI" sz="1400" noProof="0" err="1">
                <a:solidFill>
                  <a:schemeClr val="bg1"/>
                </a:solidFill>
                <a:latin typeface="Arial" panose="020B0604020202020204"/>
              </a:rPr>
              <a:t>svarsprocent</a:t>
            </a: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400" noProof="0" err="1">
                <a:solidFill>
                  <a:schemeClr val="bg1"/>
                </a:solidFill>
                <a:latin typeface="Arial" panose="020B0604020202020204"/>
              </a:rPr>
              <a:t>över</a:t>
            </a: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 90%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NULÄGE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2016000"/>
            <a:ext cx="3672000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Antal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telefonsamtal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totalt</a:t>
            </a:r>
            <a:r>
              <a:rPr lang="fi-FI" sz="1400">
                <a:solidFill>
                  <a:schemeClr val="bg1"/>
                </a:solidFill>
              </a:rPr>
              <a:t>/ </a:t>
            </a:r>
            <a:r>
              <a:rPr lang="fi-FI" sz="1400" err="1">
                <a:solidFill>
                  <a:schemeClr val="bg1"/>
                </a:solidFill>
              </a:rPr>
              <a:t>svarade</a:t>
            </a:r>
            <a:r>
              <a:rPr lang="fi-FI" sz="1400">
                <a:solidFill>
                  <a:schemeClr val="bg1"/>
                </a:solidFill>
              </a:rPr>
              <a:t>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84 509 st</a:t>
            </a:r>
          </a:p>
          <a:p>
            <a:r>
              <a:rPr lang="fi-FI" sz="1400" err="1">
                <a:solidFill>
                  <a:schemeClr val="bg1"/>
                </a:solidFill>
              </a:rPr>
              <a:t>Kötid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medeltal</a:t>
            </a:r>
            <a:r>
              <a:rPr lang="fi-FI" sz="1400">
                <a:solidFill>
                  <a:schemeClr val="bg1"/>
                </a:solidFill>
              </a:rPr>
              <a:t>):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10 min 7 s</a:t>
            </a:r>
          </a:p>
          <a:p>
            <a:r>
              <a:rPr lang="fi-FI" sz="1400" err="1">
                <a:solidFill>
                  <a:schemeClr val="bg1"/>
                </a:solidFill>
              </a:rPr>
              <a:t>Antal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återuppringningar</a:t>
            </a:r>
            <a:r>
              <a:rPr lang="fi-FI" sz="1400">
                <a:solidFill>
                  <a:schemeClr val="bg1"/>
                </a:solidFill>
              </a:rPr>
              <a:t>: 22 437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Väntetid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vid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återuppringning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medeltal</a:t>
            </a:r>
            <a:r>
              <a:rPr lang="fi-FI" sz="1400">
                <a:solidFill>
                  <a:schemeClr val="bg1"/>
                </a:solidFill>
              </a:rPr>
              <a:t>):</a:t>
            </a:r>
          </a:p>
          <a:p>
            <a:r>
              <a:rPr lang="fi-FI" sz="1400">
                <a:solidFill>
                  <a:schemeClr val="bg1"/>
                </a:solidFill>
              </a:rPr>
              <a:t>3 </a:t>
            </a:r>
            <a:r>
              <a:rPr lang="fi-FI" sz="1400" err="1">
                <a:solidFill>
                  <a:schemeClr val="bg1"/>
                </a:solidFill>
              </a:rPr>
              <a:t>timmar</a:t>
            </a:r>
            <a:r>
              <a:rPr lang="fi-FI" sz="1400">
                <a:solidFill>
                  <a:schemeClr val="bg1"/>
                </a:solidFill>
              </a:rPr>
              <a:t> 56 min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Vårdbedömningens</a:t>
            </a:r>
            <a:r>
              <a:rPr lang="fi-FI" sz="1400">
                <a:solidFill>
                  <a:schemeClr val="bg1"/>
                </a:solidFill>
                <a:cs typeface="Arial"/>
              </a:rPr>
              <a:t> chat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mängd</a:t>
            </a:r>
            <a:r>
              <a:rPr lang="fi-FI" sz="1400">
                <a:solidFill>
                  <a:schemeClr val="bg1"/>
                </a:solidFill>
                <a:cs typeface="Arial"/>
              </a:rPr>
              <a:t>): 92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3790069"/>
            <a:ext cx="3672000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>
              <a:solidFill>
                <a:schemeClr val="bg1"/>
              </a:solidFill>
            </a:endParaRPr>
          </a:p>
          <a:p>
            <a:r>
              <a:rPr lang="fi-FI" sz="1400">
                <a:solidFill>
                  <a:schemeClr val="bg1"/>
                </a:solidFill>
              </a:rPr>
              <a:t>Servicen </a:t>
            </a:r>
            <a:r>
              <a:rPr lang="fi-FI" sz="1400" err="1">
                <a:solidFill>
                  <a:schemeClr val="bg1"/>
                </a:solidFill>
              </a:rPr>
              <a:t>till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barn</a:t>
            </a:r>
            <a:r>
              <a:rPr lang="fi-FI" sz="1400">
                <a:solidFill>
                  <a:schemeClr val="bg1"/>
                </a:solidFill>
              </a:rPr>
              <a:t>, </a:t>
            </a:r>
            <a:r>
              <a:rPr lang="fi-FI" sz="1400" err="1">
                <a:solidFill>
                  <a:schemeClr val="bg1"/>
                </a:solidFill>
              </a:rPr>
              <a:t>unga</a:t>
            </a:r>
            <a:r>
              <a:rPr lang="fi-FI" sz="1400">
                <a:solidFill>
                  <a:schemeClr val="bg1"/>
                </a:solidFill>
              </a:rPr>
              <a:t>, </a:t>
            </a:r>
            <a:r>
              <a:rPr lang="fi-FI" sz="1400" err="1">
                <a:solidFill>
                  <a:schemeClr val="bg1"/>
                </a:solidFill>
              </a:rPr>
              <a:t>familjer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 </a:t>
            </a:r>
            <a:r>
              <a:rPr lang="fi-FI" sz="1400" err="1">
                <a:solidFill>
                  <a:schemeClr val="bg1"/>
                </a:solidFill>
              </a:rPr>
              <a:t>personer</a:t>
            </a:r>
            <a:r>
              <a:rPr lang="fi-FI" sz="1400">
                <a:solidFill>
                  <a:schemeClr val="bg1"/>
                </a:solidFill>
              </a:rPr>
              <a:t> i </a:t>
            </a:r>
            <a:r>
              <a:rPr lang="fi-FI" sz="1400" err="1">
                <a:solidFill>
                  <a:schemeClr val="bg1"/>
                </a:solidFill>
              </a:rPr>
              <a:t>arbetsför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ålder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Antal</a:t>
            </a:r>
            <a:r>
              <a:rPr lang="fi-FI" sz="1400">
                <a:solidFill>
                  <a:schemeClr val="bg1"/>
                </a:solidFill>
              </a:rPr>
              <a:t> </a:t>
            </a:r>
            <a:r>
              <a:rPr lang="fi-FI" sz="1400" err="1">
                <a:solidFill>
                  <a:schemeClr val="bg1"/>
                </a:solidFill>
              </a:rPr>
              <a:t>telefonsamtal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totalt</a:t>
            </a:r>
            <a:r>
              <a:rPr lang="fi-FI" sz="1400">
                <a:solidFill>
                  <a:schemeClr val="bg1"/>
                </a:solidFill>
              </a:rPr>
              <a:t>/</a:t>
            </a:r>
            <a:r>
              <a:rPr lang="fi-FI" sz="1400" err="1">
                <a:solidFill>
                  <a:schemeClr val="bg1"/>
                </a:solidFill>
              </a:rPr>
              <a:t>svarade</a:t>
            </a:r>
            <a:r>
              <a:rPr lang="fi-FI" sz="1400">
                <a:solidFill>
                  <a:schemeClr val="bg1"/>
                </a:solidFill>
              </a:rPr>
              <a:t> 1.1-30.4.2024:  2965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Antal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återuppringningar</a:t>
            </a:r>
            <a:r>
              <a:rPr lang="fi-FI" sz="1400">
                <a:solidFill>
                  <a:schemeClr val="bg1"/>
                </a:solidFill>
                <a:cs typeface="Arial"/>
              </a:rPr>
              <a:t>: 423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Kötid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medeltal</a:t>
            </a:r>
            <a:r>
              <a:rPr lang="fi-FI" sz="1400">
                <a:solidFill>
                  <a:schemeClr val="bg1"/>
                </a:solidFill>
                <a:cs typeface="Arial"/>
              </a:rPr>
              <a:t>):  00:00:46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Väntetid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återuppringning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medeltal</a:t>
            </a:r>
            <a:r>
              <a:rPr lang="fi-FI" sz="1400">
                <a:solidFill>
                  <a:schemeClr val="bg1"/>
                </a:solidFill>
                <a:cs typeface="Arial"/>
              </a:rPr>
              <a:t>) 00:24:26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Svarsprocenten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400">
                <a:solidFill>
                  <a:schemeClr val="bg1"/>
                </a:solidFill>
                <a:cs typeface="Arial"/>
              </a:rPr>
              <a:t> 89%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Samtalsmängd</a:t>
            </a:r>
            <a:r>
              <a:rPr lang="fi-FI" sz="1400">
                <a:solidFill>
                  <a:schemeClr val="bg1"/>
                </a:solidFill>
                <a:cs typeface="Arial"/>
              </a:rPr>
              <a:t>: 86 488 st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>
                <a:solidFill>
                  <a:srgbClr val="85C598"/>
                </a:solidFill>
                <a:latin typeface="Arial" panose="020B0604020202020204"/>
              </a:rPr>
              <a:t>KORRIGERANDE ÅTGÄRDER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Fullständigt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tillförlitlig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data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saknas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ännu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.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Under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året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2023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flera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olika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telefonsystem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och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byte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telefonsystem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 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till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Telia ACE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på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gång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. Alla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inte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ännu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med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i Telia ACE (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jan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2024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)</a:t>
            </a: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Servicen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öppnades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22.11.2023. </a:t>
            </a:r>
            <a:endParaRPr lang="fi-FI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Plan: 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att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ta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ibruk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chat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Telia ACE i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början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år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 2024, chat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r>
              <a:rPr lang="fi-FI" sz="1400">
                <a:solidFill>
                  <a:prstClr val="white"/>
                </a:solidFill>
                <a:latin typeface="Arial" panose="020B0604020202020204"/>
                <a:cs typeface="Arial"/>
              </a:rPr>
              <a:t>, SMS </a:t>
            </a:r>
            <a:r>
              <a:rPr lang="fi-FI" sz="1400" err="1">
                <a:solidFill>
                  <a:prstClr val="white"/>
                </a:solidFill>
                <a:latin typeface="Arial" panose="020B0604020202020204"/>
                <a:cs typeface="Arial"/>
              </a:rPr>
              <a:t>service</a:t>
            </a:r>
            <a:endParaRPr lang="fi-FI" sz="1400" err="1">
              <a:solidFill>
                <a:prstClr val="whit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576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Digitala</a:t>
            </a:r>
            <a:r>
              <a:rPr lang="fi-FI" b="1"/>
              <a:t> </a:t>
            </a:r>
            <a:r>
              <a:rPr lang="fi-FI" b="1" err="1"/>
              <a:t>tjänster</a:t>
            </a:r>
            <a:endParaRPr lang="fi-FI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C7813F-1FF6-4FA0-AC6A-CDBDE4A6E7A7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1977600"/>
            <a:ext cx="36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Omaolo-</a:t>
            </a:r>
            <a:r>
              <a:rPr kumimoji="0" lang="fi-FI" sz="1800" b="1" i="0" u="none" strike="noStrike" kern="1200" cap="none" spc="0" normalizeH="0" baseline="0" noProof="0" err="1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symptombedömning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att </a:t>
            </a: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öka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användningen</a:t>
            </a: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(2025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10% av </a:t>
            </a:r>
            <a:r>
              <a:rPr kumimoji="0" lang="fi-FI" sz="1800" b="0" i="0" u="none" strike="noStrike" kern="1200" cap="none" spc="0" normalizeH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vårdbedömningarna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3724428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 err="1">
                <a:solidFill>
                  <a:schemeClr val="accent4"/>
                </a:solidFill>
                <a:latin typeface="Arial" panose="020B0604020202020204"/>
              </a:rPr>
              <a:t>Chatbot</a:t>
            </a:r>
            <a:endParaRPr lang="fi-FI" b="1" noProof="0">
              <a:solidFill>
                <a:schemeClr val="accent4"/>
              </a:solidFill>
              <a:latin typeface="Arial" panose="020B060402020202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Målsättning</a:t>
            </a: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att </a:t>
            </a: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öka</a:t>
            </a: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i="0" u="none" strike="noStrike" kern="1200" cap="none" spc="0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användningen</a:t>
            </a:r>
            <a:endParaRPr kumimoji="0" lang="fi-FI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9" name="Rectangle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2254599"/>
            <a:ext cx="3672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Gjorda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symptombedömingar</a:t>
            </a:r>
            <a:r>
              <a:rPr lang="fi-FI">
                <a:solidFill>
                  <a:schemeClr val="bg1"/>
                </a:solidFill>
              </a:rPr>
              <a:t>: 1745</a:t>
            </a:r>
          </a:p>
          <a:p>
            <a:r>
              <a:rPr lang="fi-FI" err="1">
                <a:solidFill>
                  <a:schemeClr val="bg1"/>
                </a:solidFill>
              </a:rPr>
              <a:t>Egenvårdsanvisningar</a:t>
            </a:r>
            <a:r>
              <a:rPr lang="fi-FI">
                <a:solidFill>
                  <a:schemeClr val="bg1"/>
                </a:solidFill>
              </a:rPr>
              <a:t>: 409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Hänvisade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kö</a:t>
            </a:r>
            <a:r>
              <a:rPr lang="fi-FI">
                <a:solidFill>
                  <a:schemeClr val="bg1"/>
                </a:solidFill>
              </a:rPr>
              <a:t>: 226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3936620"/>
            <a:ext cx="3672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1789 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öppnat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chatbotten</a:t>
            </a:r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3693 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tittat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på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innehållet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och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skrivit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något</a:t>
            </a:r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1291 </a:t>
            </a:r>
            <a:r>
              <a:rPr lang="fi-FI" err="1">
                <a:solidFill>
                  <a:schemeClr val="bg1"/>
                </a:solidFill>
              </a:rPr>
              <a:t>har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erhållit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det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innehåll</a:t>
            </a:r>
            <a:r>
              <a:rPr lang="fi-FI">
                <a:solidFill>
                  <a:schemeClr val="bg1"/>
                </a:solidFill>
              </a:rPr>
              <a:t> de </a:t>
            </a:r>
            <a:r>
              <a:rPr lang="fi-FI" err="1">
                <a:solidFill>
                  <a:schemeClr val="bg1"/>
                </a:solidFill>
              </a:rPr>
              <a:t>sökte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(</a:t>
            </a:r>
            <a:r>
              <a:rPr lang="fi-FI" err="1">
                <a:solidFill>
                  <a:schemeClr val="bg1"/>
                </a:solidFill>
                <a:cs typeface="Arial"/>
              </a:rPr>
              <a:t>på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svenska</a:t>
            </a:r>
            <a:r>
              <a:rPr lang="fi-FI">
                <a:solidFill>
                  <a:schemeClr val="bg1"/>
                </a:solidFill>
                <a:cs typeface="Arial"/>
              </a:rPr>
              <a:t>)</a:t>
            </a: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800" b="1" i="0" u="none" strike="noStrike" kern="1200" cap="none" spc="0" normalizeH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Utvidgning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av Omaolo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till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alla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kommuner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. (I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början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av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året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2024 de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sista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kommunerna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ännu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med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)</a:t>
            </a:r>
            <a:endParaRPr lang="fi-FI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Ökad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marknadsföring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CADD08-9A42-172D-07B2-7A4626CBE38A}"/>
              </a:ext>
            </a:extLst>
          </p:cNvPr>
          <p:cNvSpPr txBox="1"/>
          <p:nvPr/>
        </p:nvSpPr>
        <p:spPr>
          <a:xfrm>
            <a:off x="8532000" y="3936620"/>
            <a:ext cx="351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Ökad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marknadsföring</a:t>
            </a: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068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DE6FC26C-8435-4670-99D4-F8700B78FF6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Resurstjänster</a:t>
            </a:r>
            <a:endParaRPr lang="fi-FI" b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5D905C-E660-4157-917A-03AFBD894D08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61284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Patienttransportörer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218159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Servicerådgivare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7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7" name="Rectangle 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761284"/>
            <a:ext cx="3708000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patienttransporter</a:t>
            </a:r>
            <a:r>
              <a:rPr lang="fi-FI">
                <a:solidFill>
                  <a:schemeClr val="bg1"/>
                </a:solidFill>
              </a:rPr>
              <a:t>: 9100 st, </a:t>
            </a:r>
            <a:r>
              <a:rPr lang="fi-FI" err="1">
                <a:solidFill>
                  <a:schemeClr val="bg1"/>
                </a:solidFill>
              </a:rPr>
              <a:t>dejouren</a:t>
            </a:r>
            <a:r>
              <a:rPr lang="fi-FI">
                <a:solidFill>
                  <a:schemeClr val="bg1"/>
                </a:solidFill>
              </a:rPr>
              <a:t> 5000 st</a:t>
            </a: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2194738"/>
            <a:ext cx="370800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>
              <a:solidFill>
                <a:schemeClr val="bg1"/>
              </a:solidFill>
            </a:endParaRPr>
          </a:p>
          <a:p>
            <a:r>
              <a:rPr lang="fi-FI" sz="1600" err="1">
                <a:solidFill>
                  <a:schemeClr val="bg1"/>
                </a:solidFill>
              </a:rPr>
              <a:t>Kontakter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med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servicerådgivare</a:t>
            </a:r>
            <a:r>
              <a:rPr lang="fi-FI" sz="1600">
                <a:solidFill>
                  <a:schemeClr val="bg1"/>
                </a:solidFill>
              </a:rPr>
              <a:t>: </a:t>
            </a:r>
            <a:endParaRPr lang="fi-FI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</a:rPr>
              <a:t>15 770 st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err="1">
                <a:solidFill>
                  <a:schemeClr val="bg1"/>
                </a:solidFill>
              </a:rPr>
              <a:t>Förbokningar</a:t>
            </a:r>
            <a:r>
              <a:rPr lang="fi-FI" sz="1600">
                <a:solidFill>
                  <a:schemeClr val="bg1"/>
                </a:solidFill>
              </a:rPr>
              <a:t> av </a:t>
            </a:r>
            <a:r>
              <a:rPr lang="fi-FI" sz="1600" err="1">
                <a:solidFill>
                  <a:schemeClr val="bg1"/>
                </a:solidFill>
              </a:rPr>
              <a:t>servicerådgivare</a:t>
            </a:r>
            <a:r>
              <a:rPr lang="fi-FI" sz="1600">
                <a:solidFill>
                  <a:schemeClr val="bg1"/>
                </a:solidFill>
              </a:rPr>
              <a:t>: 128 st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 ÅTGÄRDER</a:t>
            </a: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Nya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Ascom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telefoner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åt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patienttransportörerna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har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kommit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,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programvaran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inställd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.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Utmaningar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med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  <a:cs typeface="Arial"/>
              </a:rPr>
              <a:t>ibruktagningen</a:t>
            </a: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.</a:t>
            </a:r>
            <a:endParaRPr lang="fi-FI" sz="180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576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02A9CA8-BA32-4F7A-9FCE-8A4CEA039F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Socialvård</a:t>
            </a:r>
            <a:endParaRPr lang="fi-FI" b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8626E0-653A-454E-BE6B-BD3984822F5F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MÄTARE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914905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Bedömning</a:t>
            </a: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 av </a:t>
            </a:r>
            <a:r>
              <a:rPr lang="fi-FI" b="1" err="1">
                <a:solidFill>
                  <a:srgbClr val="85C598"/>
                </a:solidFill>
                <a:latin typeface="Arial" panose="020B0604020202020204"/>
              </a:rPr>
              <a:t>servicebehov</a:t>
            </a: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err="1">
                <a:solidFill>
                  <a:prstClr val="white"/>
                </a:solidFill>
                <a:latin typeface="Arial" panose="020B0604020202020204"/>
              </a:rPr>
              <a:t>Inom</a:t>
            </a:r>
            <a:r>
              <a:rPr lang="fi-FI">
                <a:solidFill>
                  <a:prstClr val="white"/>
                </a:solidFill>
                <a:latin typeface="Arial" panose="020B0604020202020204"/>
              </a:rPr>
              <a:t> 7 </a:t>
            </a:r>
            <a:r>
              <a:rPr lang="fi-FI" err="1">
                <a:solidFill>
                  <a:prstClr val="white"/>
                </a:solidFill>
                <a:latin typeface="Arial" panose="020B0604020202020204"/>
              </a:rPr>
              <a:t>dygn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4000955"/>
            <a:ext cx="36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Klienten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får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handledning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utan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dröjsmål</a:t>
            </a:r>
            <a:r>
              <a:rPr lang="fi-FI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NULÄGE</a:t>
            </a:r>
          </a:p>
        </p:txBody>
      </p:sp>
      <p:sp>
        <p:nvSpPr>
          <p:cNvPr id="6" name="Rectangle 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174189"/>
            <a:ext cx="3636000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100 % </a:t>
            </a:r>
          </a:p>
          <a:p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beslut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om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socialvårdens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äldreomsorgstjänster</a:t>
            </a:r>
            <a:r>
              <a:rPr lang="fi-FI">
                <a:solidFill>
                  <a:schemeClr val="bg1"/>
                </a:solidFill>
              </a:rPr>
              <a:t>: 4 580 st 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besök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socialvårdens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äldreomsorgstjänster</a:t>
            </a:r>
            <a:r>
              <a:rPr lang="fi-FI">
                <a:solidFill>
                  <a:schemeClr val="bg1"/>
                </a:solidFill>
              </a:rPr>
              <a:t>: 5 740 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964973"/>
            <a:ext cx="3636000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fi-FI" err="1">
                <a:solidFill>
                  <a:schemeClr val="bg1"/>
                </a:solidFill>
              </a:rPr>
              <a:t>Antal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kundhandledningar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socialvården</a:t>
            </a:r>
            <a:r>
              <a:rPr lang="fi-FI">
                <a:solidFill>
                  <a:schemeClr val="bg1"/>
                </a:solidFill>
              </a:rPr>
              <a:t>: 1257 st</a:t>
            </a:r>
          </a:p>
          <a:p>
            <a:pPr>
              <a:defRPr/>
            </a:pPr>
            <a:r>
              <a:rPr lang="fi-FI" err="1">
                <a:solidFill>
                  <a:schemeClr val="bg1"/>
                </a:solidFill>
                <a:cs typeface="Arial"/>
              </a:rPr>
              <a:t>Socialvårdens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servicehandledning</a:t>
            </a:r>
            <a:r>
              <a:rPr lang="fi-FI">
                <a:solidFill>
                  <a:schemeClr val="bg1"/>
                </a:solidFill>
                <a:cs typeface="Arial"/>
              </a:rPr>
              <a:t> </a:t>
            </a:r>
          </a:p>
          <a:p>
            <a:pPr>
              <a:defRPr/>
            </a:pPr>
            <a:r>
              <a:rPr lang="fi-FI" err="1">
                <a:solidFill>
                  <a:schemeClr val="bg1"/>
                </a:solidFill>
                <a:cs typeface="Arial"/>
              </a:rPr>
              <a:t>Antal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telefonsamtal</a:t>
            </a:r>
            <a:r>
              <a:rPr lang="fi-FI">
                <a:solidFill>
                  <a:schemeClr val="bg1"/>
                </a:solidFill>
                <a:cs typeface="Arial"/>
              </a:rPr>
              <a:t>: 2965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800" b="1" i="0" u="none" strike="noStrike" kern="1200" cap="none" spc="0" normalizeH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sz="1600" dirty="0">
              <a:solidFill>
                <a:schemeClr val="bg1"/>
              </a:solidFill>
              <a:latin typeface="Arial" panose="020B0604020202020204"/>
            </a:endParaRPr>
          </a:p>
          <a:p>
            <a:pPr>
              <a:defRPr/>
            </a:pP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SAS-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verksamhetens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omorganisering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gemensamma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servicebeslutskriterier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för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dygnet-runt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boendeservice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och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hemvård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för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äldre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,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beskrivning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och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implementering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processer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relaterade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till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bedömning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äldres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latin typeface="Arial" panose="020B0604020202020204"/>
              </a:rPr>
              <a:t>servicebehov</a:t>
            </a:r>
            <a:r>
              <a:rPr lang="fi-FI" sz="1600" dirty="0">
                <a:solidFill>
                  <a:schemeClr val="bg1"/>
                </a:solidFill>
                <a:latin typeface="Arial" panose="020B0604020202020204"/>
              </a:rPr>
              <a:t>. </a:t>
            </a:r>
            <a:endParaRPr lang="fi-FI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900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A4252A-A908-43B0-9271-B1BBF5174246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graphicFrame>
        <p:nvGraphicFramePr>
          <p:cNvPr id="5" name="Chart 4" descr="Diagram: Antal anmälan om negativ händelse&#10;Januari - April 2022 19&#10;Januari - April 2023 52&#10;Maj - Augusti 2022 14&#10;Maj - Augusti 2023 37&#10;September - December 2022 41 September - December 2023 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659057"/>
              </p:ext>
            </p:extLst>
          </p:nvPr>
        </p:nvGraphicFramePr>
        <p:xfrm>
          <a:off x="1204151" y="2088913"/>
          <a:ext cx="3372620" cy="2279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 FÖRKNIPPADE MED: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tillgänglig</a:t>
            </a:r>
            <a:r>
              <a:rPr lang="fi-FI" sz="160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</a:t>
            </a: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informationsflöde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datahantering</a:t>
            </a: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Övrigt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  <a:cs typeface="Arial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</a:rPr>
              <a:t>1 (5)</a:t>
            </a:r>
            <a:endParaRPr lang="en-US" sz="400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KONTAKTER TILL PATIENTOMBUD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Ingripande</a:t>
            </a:r>
            <a:r>
              <a:rPr lang="fi-FI" sz="1400">
                <a:solidFill>
                  <a:schemeClr val="bg1"/>
                </a:solidFill>
              </a:rPr>
              <a:t> i </a:t>
            </a:r>
            <a:r>
              <a:rPr lang="fi-FI" sz="1400" err="1">
                <a:solidFill>
                  <a:schemeClr val="bg1"/>
                </a:solidFill>
              </a:rPr>
              <a:t>avvikelser</a:t>
            </a:r>
            <a:r>
              <a:rPr lang="fi-FI" sz="1400">
                <a:solidFill>
                  <a:schemeClr val="bg1"/>
                </a:solidFill>
              </a:rPr>
              <a:t>, </a:t>
            </a:r>
            <a:r>
              <a:rPr lang="fi-FI" sz="1400" err="1">
                <a:solidFill>
                  <a:schemeClr val="bg1"/>
                </a:solidFill>
              </a:rPr>
              <a:t>information</a:t>
            </a:r>
            <a:r>
              <a:rPr lang="fi-FI" sz="1400">
                <a:solidFill>
                  <a:schemeClr val="bg1"/>
                </a:solidFill>
              </a:rPr>
              <a:t>, </a:t>
            </a:r>
            <a:r>
              <a:rPr lang="fi-FI" sz="1400" err="1">
                <a:solidFill>
                  <a:schemeClr val="bg1"/>
                </a:solidFill>
              </a:rPr>
              <a:t>utbildning</a:t>
            </a:r>
            <a:r>
              <a:rPr lang="fi-FI" sz="1400">
                <a:solidFill>
                  <a:schemeClr val="bg1"/>
                </a:solidFill>
              </a:rPr>
              <a:t>.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20" name="Chart 19" descr="Cirkeldiagram: De anmälda händelsernas karaktär:&#10;Nära ögat: 19%&#10;Övriga upptäckter: 32%&#10;Drabbat klient: 49% &#10;varav: &#10;Måttlig skada: 8,2%&#10;Allvarliga Följder: 0,6 %">
            <a:extLst>
              <a:ext uri="{FF2B5EF4-FFF2-40B4-BE49-F238E27FC236}">
                <a16:creationId xmlns:a16="http://schemas.microsoft.com/office/drawing/2014/main" id="{B9856CF5-E784-4B3F-8404-7801807F8F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8208259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H="1" flipV="1">
            <a:off x="4479636" y="3727812"/>
            <a:ext cx="446893" cy="6493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-55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1,78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1,64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2,37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1,92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1,73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2,0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1,68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2,88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(x)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Service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på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de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båda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inhemska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språken</a:t>
            </a:r>
            <a:endParaRPr kumimoji="0" lang="fi-FI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Att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få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kontakt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upplevs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som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b="1" err="1">
                <a:solidFill>
                  <a:prstClr val="white"/>
                </a:solidFill>
                <a:latin typeface="Arial"/>
                <a:cs typeface="Arial"/>
              </a:rPr>
              <a:t>utmanande</a:t>
            </a:r>
            <a:endParaRPr lang="fi-FI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>
                <a:solidFill>
                  <a:schemeClr val="bg1"/>
                </a:solidFill>
                <a:cs typeface="Arial"/>
              </a:rPr>
              <a:t>1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5" name="TextBox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25002" y="5485551"/>
            <a:ext cx="125783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-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64FABF-0A5E-4A8D-9517-91D24599C79D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763450-9AAA-EFB8-C404-B6E4149F00DE}"/>
              </a:ext>
            </a:extLst>
          </p:cNvPr>
          <p:cNvSpPr txBox="1"/>
          <p:nvPr/>
        </p:nvSpPr>
        <p:spPr>
          <a:xfrm>
            <a:off x="1278569" y="1414021"/>
            <a:ext cx="255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Kundresponsantal</a:t>
            </a:r>
            <a:r>
              <a:rPr lang="fi-FI" dirty="0">
                <a:solidFill>
                  <a:schemeClr val="bg1"/>
                </a:solidFill>
              </a:rPr>
              <a:t>: 73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</a:rPr>
              <a:t>Roidu - </a:t>
            </a:r>
            <a:r>
              <a:rPr lang="fi-FI" sz="1600" b="1" err="1">
                <a:solidFill>
                  <a:schemeClr val="bg1"/>
                </a:solidFill>
              </a:rPr>
              <a:t>feedbacksystemet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är</a:t>
            </a:r>
            <a:r>
              <a:rPr lang="fi-FI" sz="1600" b="1">
                <a:solidFill>
                  <a:schemeClr val="bg1"/>
                </a:solidFill>
              </a:rPr>
              <a:t> i </a:t>
            </a:r>
            <a:r>
              <a:rPr lang="fi-FI" sz="1600" b="1" err="1">
                <a:solidFill>
                  <a:schemeClr val="bg1"/>
                </a:solidFill>
              </a:rPr>
              <a:t>bruk</a:t>
            </a:r>
            <a:r>
              <a:rPr lang="fi-FI" sz="1600" b="1">
                <a:solidFill>
                  <a:schemeClr val="bg1"/>
                </a:solidFill>
              </a:rPr>
              <a:t>. </a:t>
            </a:r>
            <a:r>
              <a:rPr lang="fi-FI" sz="1600" b="1" err="1">
                <a:solidFill>
                  <a:schemeClr val="bg1"/>
                </a:solidFill>
              </a:rPr>
              <a:t>All</a:t>
            </a:r>
            <a:r>
              <a:rPr lang="fi-FI" sz="1600" b="1">
                <a:solidFill>
                  <a:schemeClr val="bg1"/>
                </a:solidFill>
              </a:rPr>
              <a:t> feedback </a:t>
            </a:r>
            <a:r>
              <a:rPr lang="fi-FI" sz="1600" b="1" err="1">
                <a:solidFill>
                  <a:schemeClr val="bg1"/>
                </a:solidFill>
              </a:rPr>
              <a:t>behandlas</a:t>
            </a:r>
            <a:r>
              <a:rPr lang="fi-FI" sz="1600" b="1">
                <a:solidFill>
                  <a:schemeClr val="bg1"/>
                </a:solidFill>
              </a:rPr>
              <a:t> och </a:t>
            </a:r>
            <a:r>
              <a:rPr lang="fi-FI" sz="1600" b="1" err="1">
                <a:solidFill>
                  <a:schemeClr val="bg1"/>
                </a:solidFill>
              </a:rPr>
              <a:t>man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strävar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efter</a:t>
            </a:r>
            <a:r>
              <a:rPr lang="fi-FI" sz="1600" b="1">
                <a:solidFill>
                  <a:schemeClr val="bg1"/>
                </a:solidFill>
              </a:rPr>
              <a:t> att </a:t>
            </a:r>
            <a:r>
              <a:rPr lang="fi-FI" sz="1600" b="1" err="1">
                <a:solidFill>
                  <a:schemeClr val="bg1"/>
                </a:solidFill>
              </a:rPr>
              <a:t>reagera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snabbt</a:t>
            </a:r>
            <a:r>
              <a:rPr lang="fi-FI" sz="1600" b="1">
                <a:solidFill>
                  <a:schemeClr val="bg1"/>
                </a:solidFill>
              </a:rPr>
              <a:t> på dem.</a:t>
            </a:r>
            <a:endParaRPr lang="en-US" b="1">
              <a:solidFill>
                <a:schemeClr val="bg1"/>
              </a:solidFill>
              <a:cs typeface="Arial"/>
            </a:endParaRPr>
          </a:p>
          <a:p>
            <a:r>
              <a:rPr lang="fi-FI" sz="1600" b="1" err="1">
                <a:solidFill>
                  <a:schemeClr val="bg1"/>
                </a:solidFill>
              </a:rPr>
              <a:t>Klientdeltagare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deltar</a:t>
            </a:r>
            <a:r>
              <a:rPr lang="fi-FI" sz="1600" b="1">
                <a:solidFill>
                  <a:schemeClr val="bg1"/>
                </a:solidFill>
              </a:rPr>
              <a:t> i </a:t>
            </a:r>
            <a:r>
              <a:rPr lang="fi-FI" sz="1600" b="1" err="1">
                <a:solidFill>
                  <a:schemeClr val="bg1"/>
                </a:solidFill>
              </a:rPr>
              <a:t>arbetsgrupper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inom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Framtids</a:t>
            </a:r>
            <a:r>
              <a:rPr lang="fi-FI" sz="1600" b="1">
                <a:solidFill>
                  <a:schemeClr val="bg1"/>
                </a:solidFill>
              </a:rPr>
              <a:t>- och </a:t>
            </a:r>
            <a:r>
              <a:rPr lang="fi-FI" sz="1600" b="1" err="1">
                <a:solidFill>
                  <a:schemeClr val="bg1"/>
                </a:solidFill>
              </a:rPr>
              <a:t>anpassningsprogram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fi-FI" b="1">
              <a:solidFill>
                <a:schemeClr val="bg1"/>
              </a:solidFill>
              <a:cs typeface="Arial"/>
            </a:endParaRPr>
          </a:p>
          <a:p>
            <a:r>
              <a:rPr lang="fi-FI" sz="1600" b="1" err="1">
                <a:solidFill>
                  <a:schemeClr val="bg1"/>
                </a:solidFill>
              </a:rPr>
              <a:t>Frivilliga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personer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bidrar</a:t>
            </a:r>
            <a:r>
              <a:rPr lang="fi-FI" sz="1600" b="1">
                <a:solidFill>
                  <a:schemeClr val="bg1"/>
                </a:solidFill>
              </a:rPr>
              <a:t> med </a:t>
            </a:r>
            <a:r>
              <a:rPr lang="fi-FI" sz="1600" b="1" err="1">
                <a:solidFill>
                  <a:schemeClr val="bg1"/>
                </a:solidFill>
              </a:rPr>
              <a:t>sitt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arbete</a:t>
            </a:r>
            <a:r>
              <a:rPr lang="fi-FI" sz="1600" b="1">
                <a:solidFill>
                  <a:schemeClr val="bg1"/>
                </a:solidFill>
              </a:rPr>
              <a:t> som </a:t>
            </a:r>
            <a:r>
              <a:rPr lang="fi-FI" sz="1600" b="1" err="1">
                <a:solidFill>
                  <a:schemeClr val="bg1"/>
                </a:solidFill>
              </a:rPr>
              <a:t>hjälp</a:t>
            </a:r>
            <a:r>
              <a:rPr lang="fi-FI" sz="1600" b="1">
                <a:solidFill>
                  <a:schemeClr val="bg1"/>
                </a:solidFill>
              </a:rPr>
              <a:t> för  </a:t>
            </a:r>
            <a:r>
              <a:rPr lang="fi-FI" sz="1600" b="1" err="1">
                <a:solidFill>
                  <a:schemeClr val="bg1"/>
                </a:solidFill>
              </a:rPr>
              <a:t>Servicepunktens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servicehandledare</a:t>
            </a:r>
            <a:r>
              <a:rPr lang="fi-FI" sz="1600" b="1">
                <a:solidFill>
                  <a:schemeClr val="bg1"/>
                </a:solidFill>
              </a:rPr>
              <a:t> i </a:t>
            </a:r>
            <a:r>
              <a:rPr lang="fi-FI" sz="1600" b="1" err="1">
                <a:solidFill>
                  <a:schemeClr val="bg1"/>
                </a:solidFill>
              </a:rPr>
              <a:t>kundstyrningen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fi-FI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Ja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när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det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 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gäller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telefontjänsterna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. </a:t>
            </a:r>
            <a:endParaRPr lang="en-US" sz="160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Ja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angående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Framtids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-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och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anpassningsprogrammet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</a:rPr>
              <a:t>Koordineras</a:t>
            </a:r>
            <a:r>
              <a:rPr lang="fi-FI" sz="1600" b="1">
                <a:solidFill>
                  <a:schemeClr val="bg1"/>
                </a:solidFill>
              </a:rPr>
              <a:t> i </a:t>
            </a:r>
            <a:r>
              <a:rPr lang="fi-FI" sz="1600" b="1" err="1">
                <a:solidFill>
                  <a:schemeClr val="bg1"/>
                </a:solidFill>
              </a:rPr>
              <a:t>samarbete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med</a:t>
            </a:r>
            <a:r>
              <a:rPr lang="fi-FI" sz="1600" b="1">
                <a:solidFill>
                  <a:schemeClr val="bg1"/>
                </a:solidFill>
              </a:rPr>
              <a:t> Vasa </a:t>
            </a:r>
            <a:r>
              <a:rPr lang="fi-FI" sz="1600" b="1" err="1">
                <a:solidFill>
                  <a:schemeClr val="bg1"/>
                </a:solidFill>
              </a:rPr>
              <a:t>centralsjukhusets</a:t>
            </a:r>
            <a:r>
              <a:rPr lang="fi-FI" sz="1600" b="1">
                <a:solidFill>
                  <a:schemeClr val="bg1"/>
                </a:solidFill>
              </a:rPr>
              <a:t> OLKA-</a:t>
            </a:r>
            <a:r>
              <a:rPr lang="fi-FI" sz="1600" b="1" err="1">
                <a:solidFill>
                  <a:schemeClr val="bg1"/>
                </a:solidFill>
              </a:rPr>
              <a:t>punkt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en-US">
              <a:solidFill>
                <a:schemeClr val="bg1"/>
              </a:solidFill>
            </a:endParaRPr>
          </a:p>
          <a:p>
            <a:br>
              <a:rPr lang="en-US"/>
            </a:br>
            <a:endParaRPr lang="en-US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  <a:cs typeface="Arial"/>
              </a:rPr>
              <a:t>Skolning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av personal.</a:t>
            </a:r>
            <a:endParaRPr lang="fi-FI" sz="1600" b="1">
              <a:solidFill>
                <a:schemeClr val="bg1"/>
              </a:solidFill>
            </a:endParaRPr>
          </a:p>
          <a:p>
            <a:r>
              <a:rPr lang="fi-FI" sz="1600" b="1" err="1">
                <a:solidFill>
                  <a:schemeClr val="bg1"/>
                </a:solidFill>
              </a:rPr>
              <a:t>Telefonköerna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sköts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snabbare</a:t>
            </a:r>
            <a:r>
              <a:rPr lang="fi-FI" sz="1600" b="1">
                <a:solidFill>
                  <a:schemeClr val="bg1"/>
                </a:solidFill>
              </a:rPr>
              <a:t> </a:t>
            </a:r>
            <a:r>
              <a:rPr lang="fi-FI" sz="1600" b="1" err="1">
                <a:solidFill>
                  <a:schemeClr val="bg1"/>
                </a:solidFill>
              </a:rPr>
              <a:t>genom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avtal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om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köavkortning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utanför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tjänstetid</a:t>
            </a:r>
            <a:r>
              <a:rPr lang="fi-FI" sz="1600" b="1">
                <a:solidFill>
                  <a:schemeClr val="bg1"/>
                </a:solidFill>
              </a:rPr>
              <a:t>.</a:t>
            </a:r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5CB790-B0E3-4613-847D-9FC6BC10E7CE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Personal: 140</a:t>
            </a:r>
          </a:p>
          <a:p>
            <a:r>
              <a:rPr lang="fi-FI" dirty="0" err="1">
                <a:solidFill>
                  <a:schemeClr val="bg1"/>
                </a:solidFill>
              </a:rPr>
              <a:t>Fastanställda</a:t>
            </a:r>
            <a:r>
              <a:rPr lang="fi-FI" dirty="0">
                <a:solidFill>
                  <a:schemeClr val="bg1"/>
                </a:solidFill>
              </a:rPr>
              <a:t>: 107 + 20 </a:t>
            </a:r>
            <a:r>
              <a:rPr lang="fi-FI" dirty="0" err="1">
                <a:solidFill>
                  <a:schemeClr val="bg1"/>
                </a:solidFill>
              </a:rPr>
              <a:t>vov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Vikarier</a:t>
            </a:r>
            <a:r>
              <a:rPr lang="fi-FI" dirty="0">
                <a:solidFill>
                  <a:schemeClr val="bg1"/>
                </a:solidFill>
              </a:rPr>
              <a:t>: 13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Öppna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>
                <a:solidFill>
                  <a:schemeClr val="bg1"/>
                </a:solidFill>
              </a:rPr>
              <a:t>: 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1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Servicepunkten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3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Socialvårdens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klient</a:t>
            </a:r>
            <a:r>
              <a:rPr lang="fi-FI" dirty="0">
                <a:solidFill>
                  <a:schemeClr val="bg1"/>
                </a:solidFill>
                <a:cs typeface="Arial"/>
              </a:rPr>
              <a:t>- och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servicehandledning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err="1">
                <a:solidFill>
                  <a:schemeClr val="bg1"/>
                </a:solidFill>
              </a:rPr>
              <a:t>Antal</a:t>
            </a:r>
            <a:r>
              <a:rPr lang="fi-FI" baseline="0">
                <a:solidFill>
                  <a:schemeClr val="bg1"/>
                </a:solidFill>
              </a:rPr>
              <a:t> </a:t>
            </a:r>
            <a:r>
              <a:rPr lang="fi-FI" baseline="0" err="1">
                <a:solidFill>
                  <a:schemeClr val="bg1"/>
                </a:solidFill>
              </a:rPr>
              <a:t>anmälningar</a:t>
            </a:r>
            <a:r>
              <a:rPr lang="fi-FI" baseline="0">
                <a:solidFill>
                  <a:schemeClr val="bg1"/>
                </a:solidFill>
              </a:rPr>
              <a:t>: </a:t>
            </a:r>
            <a:r>
              <a:rPr lang="fi-FI">
                <a:solidFill>
                  <a:schemeClr val="bg1"/>
                </a:solidFill>
              </a:rPr>
              <a:t>6</a:t>
            </a:r>
            <a:endParaRPr lang="fi-FI" baseline="0">
              <a:solidFill>
                <a:schemeClr val="bg1"/>
              </a:solidFill>
            </a:endParaRPr>
          </a:p>
          <a:p>
            <a:endParaRPr lang="fi-FI" baseline="0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De </a:t>
            </a:r>
            <a:r>
              <a:rPr lang="fi-FI" err="1">
                <a:solidFill>
                  <a:schemeClr val="bg1"/>
                </a:solidFill>
              </a:rPr>
              <a:t>vanligaste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typerna</a:t>
            </a:r>
            <a:r>
              <a:rPr lang="fi-FI">
                <a:solidFill>
                  <a:schemeClr val="bg1"/>
                </a:solidFill>
              </a:rPr>
              <a:t> av händelser: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1.  </a:t>
            </a:r>
            <a:r>
              <a:rPr lang="fi-FI" err="1">
                <a:solidFill>
                  <a:schemeClr val="bg1"/>
                </a:solidFill>
              </a:rPr>
              <a:t>Inomhusluftssymtom</a:t>
            </a:r>
            <a:endParaRPr lang="fi-FI" err="1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2.  a</a:t>
            </a:r>
          </a:p>
          <a:p>
            <a:r>
              <a:rPr lang="fi-FI">
                <a:solidFill>
                  <a:schemeClr val="bg1"/>
                </a:solidFill>
              </a:rPr>
              <a:t>Akut </a:t>
            </a:r>
            <a:r>
              <a:rPr lang="fi-FI" err="1">
                <a:solidFill>
                  <a:schemeClr val="bg1"/>
                </a:solidFill>
              </a:rPr>
              <a:t>fysisk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eller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psykisk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stress</a:t>
            </a:r>
            <a:endParaRPr lang="fi-FI" err="1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3. </a:t>
            </a:r>
            <a:r>
              <a:rPr lang="fi-FI" err="1">
                <a:solidFill>
                  <a:schemeClr val="bg1"/>
                </a:solidFill>
                <a:cs typeface="Arial"/>
              </a:rPr>
              <a:t>Långvarig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fysisk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>
                <a:solidFill>
                  <a:schemeClr val="bg1"/>
                </a:solidFill>
                <a:cs typeface="Arial"/>
              </a:rPr>
              <a:t> psykist stress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 err="1">
                <a:solidFill>
                  <a:schemeClr val="bg1"/>
                </a:solidFill>
                <a:cs typeface="Arial"/>
              </a:rPr>
              <a:t>Sjukfrånvarodagar</a:t>
            </a:r>
            <a:r>
              <a:rPr lang="fi-FI" sz="1400" b="1" dirty="0">
                <a:solidFill>
                  <a:schemeClr val="bg1"/>
                </a:solidFill>
                <a:cs typeface="Arial"/>
              </a:rPr>
              <a:t>/ </a:t>
            </a:r>
            <a:r>
              <a:rPr lang="fi-FI" sz="1400" b="1" dirty="0" err="1">
                <a:solidFill>
                  <a:schemeClr val="bg1"/>
                </a:solidFill>
                <a:cs typeface="Arial"/>
              </a:rPr>
              <a:t>anställningsdagar</a:t>
            </a:r>
            <a:r>
              <a:rPr lang="fi-FI" sz="1400" b="1" dirty="0">
                <a:solidFill>
                  <a:schemeClr val="bg1"/>
                </a:solidFill>
                <a:cs typeface="Arial"/>
              </a:rPr>
              <a:t> (%): 5,5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H="1" flipV="1">
            <a:off x="4824389" y="5279482"/>
            <a:ext cx="66349" cy="72201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Kompakt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och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låghierarkisk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samarbete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distansarbete</a:t>
            </a:r>
          </a:p>
          <a:p>
            <a:r>
              <a:rPr lang="en-US">
                <a:solidFill>
                  <a:schemeClr val="bg1"/>
                </a:solidFill>
                <a:cs typeface="Arial"/>
              </a:rPr>
              <a:t>Program för </a:t>
            </a:r>
            <a:r>
              <a:rPr lang="en-US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stöd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Utbildningsmöjligheter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arbetsrotation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Möjligheter</a:t>
            </a:r>
            <a:r>
              <a:rPr lang="en-US">
                <a:solidFill>
                  <a:schemeClr val="bg1"/>
                </a:solidFill>
                <a:cs typeface="Arial"/>
              </a:rPr>
              <a:t> till </a:t>
            </a:r>
            <a:r>
              <a:rPr lang="en-US" err="1">
                <a:solidFill>
                  <a:schemeClr val="bg1"/>
                </a:solidFill>
                <a:cs typeface="Arial"/>
              </a:rPr>
              <a:t>arbetshandledning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E04D5F-1A60-D01C-79CB-52EC00AF47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>
              <a:solidFill>
                <a:srgbClr val="FF0000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  <a:cs typeface="Arial"/>
              </a:rPr>
              <a:t>Verksamheter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vid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Kund</a:t>
            </a:r>
            <a:r>
              <a:rPr lang="fi-FI">
                <a:solidFill>
                  <a:schemeClr val="bg1"/>
                </a:solidFill>
                <a:cs typeface="Arial"/>
              </a:rPr>
              <a:t>- </a:t>
            </a:r>
            <a:r>
              <a:rPr lang="fi-FI" err="1">
                <a:solidFill>
                  <a:schemeClr val="bg1"/>
                </a:solidFill>
                <a:cs typeface="Arial"/>
              </a:rPr>
              <a:t>och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resurscentret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stöder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andra</a:t>
            </a:r>
            <a:r>
              <a:rPr lang="fi-FI">
                <a:solidFill>
                  <a:schemeClr val="bg1"/>
                </a:solidFill>
                <a:cs typeface="Arial"/>
              </a:rPr>
              <a:t> </a:t>
            </a:r>
            <a:r>
              <a:rPr lang="fi-FI" err="1">
                <a:solidFill>
                  <a:schemeClr val="bg1"/>
                </a:solidFill>
                <a:cs typeface="Arial"/>
              </a:rPr>
              <a:t>verksamhetsområde</a:t>
            </a:r>
            <a:r>
              <a:rPr lang="fi-FI">
                <a:solidFill>
                  <a:schemeClr val="bg1"/>
                </a:solidFill>
                <a:cs typeface="Arial"/>
              </a:rPr>
              <a:t>, </a:t>
            </a:r>
            <a:r>
              <a:rPr lang="fi-FI" err="1">
                <a:solidFill>
                  <a:schemeClr val="bg1"/>
                </a:solidFill>
                <a:cs typeface="Arial"/>
              </a:rPr>
              <a:t>det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finns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inga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direkta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personalbemanningskrav</a:t>
            </a:r>
            <a:r>
              <a:rPr lang="fi-FI">
                <a:solidFill>
                  <a:schemeClr val="bg1"/>
                </a:solidFill>
                <a:cs typeface="Arial"/>
              </a:rPr>
              <a:t>.</a:t>
            </a:r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FDD1EE-225F-4C0C-BC1A-8B852116367E}"/>
              </a:ext>
            </a:extLst>
          </p:cNvPr>
          <p:cNvSpPr txBox="1"/>
          <p:nvPr/>
        </p:nvSpPr>
        <p:spPr>
          <a:xfrm>
            <a:off x="4788000" y="4666"/>
            <a:ext cx="741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err="1"/>
              <a:t>Klient</a:t>
            </a:r>
            <a:r>
              <a:rPr lang="fi-FI" sz="1400"/>
              <a:t>-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servicehandledning</a:t>
            </a:r>
            <a:endParaRPr lang="fi-FI" sz="1400"/>
          </a:p>
          <a:p>
            <a:pPr algn="r"/>
            <a:r>
              <a:rPr lang="en-US" sz="1400"/>
              <a:t> –</a:t>
            </a:r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01-04.2024</a:t>
            </a:r>
            <a:endParaRPr lang="fi-FI" sz="1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A7FC19-C45F-F903-BC80-CFD22DE86169}"/>
              </a:ext>
            </a:extLst>
          </p:cNvPr>
          <p:cNvSpPr txBox="1"/>
          <p:nvPr/>
        </p:nvSpPr>
        <p:spPr>
          <a:xfrm>
            <a:off x="4583894" y="6256424"/>
            <a:ext cx="547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-11</a:t>
            </a:r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5" ma:contentTypeDescription="Luo uusi asiakirja." ma:contentTypeScope="" ma:versionID="d6e16f965c86328ee717eabb8d3ff421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8a6c1a5690c1afd9ff0ab54caa69c7fb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Kuvien tunnisteet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1b96d5-aacb-4c13-85e9-e00bdf967ae1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46B7EF-E9BA-437A-A596-F19281601DE1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cbe4f0d9-fb0d-42e8-a680-6e558966c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662b06d-03b9-424a-ab70-bfab313b8d4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31CABB-6A13-4D09-B2C7-E0B3502C46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033B04-AF4C-4E39-9234-21C77EEFDE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</TotalTime>
  <Words>954</Words>
  <Application>Microsoft Office PowerPoint</Application>
  <PresentationFormat>Bredbild</PresentationFormat>
  <Paragraphs>230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OVHP_teema</vt:lpstr>
      <vt:lpstr>Rapportering av egenkontroll</vt:lpstr>
      <vt:lpstr>Tillgänglighet – Telefonservice</vt:lpstr>
      <vt:lpstr>Tillgänglighet – Digitala tjänster</vt:lpstr>
      <vt:lpstr>Tillgänglighet – Resurstjänster</vt:lpstr>
      <vt:lpstr>Tillgänglighet – Socialvård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Vertanen Katja</cp:lastModifiedBy>
  <cp:revision>14</cp:revision>
  <dcterms:created xsi:type="dcterms:W3CDTF">2023-11-14T05:41:58Z</dcterms:created>
  <dcterms:modified xsi:type="dcterms:W3CDTF">2024-08-20T09:25:03Z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