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2" r:id="rId6"/>
    <p:sldId id="339" r:id="rId7"/>
    <p:sldId id="274" r:id="rId8"/>
    <p:sldId id="336" r:id="rId9"/>
    <p:sldId id="33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94" autoAdjust="0"/>
    <p:restoredTop sz="94302" autoAdjust="0"/>
  </p:normalViewPr>
  <p:slideViewPr>
    <p:cSldViewPr snapToGrid="0">
      <p:cViewPr varScale="1">
        <p:scale>
          <a:sx n="109" d="100"/>
          <a:sy n="109" d="100"/>
        </p:scale>
        <p:origin x="540" y="90"/>
      </p:cViewPr>
      <p:guideLst/>
    </p:cSldViewPr>
  </p:slideViewPr>
  <p:outlineViewPr>
    <p:cViewPr>
      <p:scale>
        <a:sx n="66" d="100"/>
        <a:sy n="66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9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nö Anna" userId="a50b3b0e-1daf-4c22-886c-a5e083b43703" providerId="ADAL" clId="{6BDE43E6-A76B-442A-B949-91ACD80EE59D}"/>
    <pc:docChg chg="custSel modSld">
      <pc:chgData name="Granö Anna" userId="a50b3b0e-1daf-4c22-886c-a5e083b43703" providerId="ADAL" clId="{6BDE43E6-A76B-442A-B949-91ACD80EE59D}" dt="2024-07-30T11:01:07.145" v="10" actId="404"/>
      <pc:docMkLst>
        <pc:docMk/>
      </pc:docMkLst>
      <pc:sldChg chg="modSp mod">
        <pc:chgData name="Granö Anna" userId="a50b3b0e-1daf-4c22-886c-a5e083b43703" providerId="ADAL" clId="{6BDE43E6-A76B-442A-B949-91ACD80EE59D}" dt="2024-07-30T11:00:08.473" v="1" actId="14100"/>
        <pc:sldMkLst>
          <pc:docMk/>
          <pc:sldMk cId="799574740" sldId="274"/>
        </pc:sldMkLst>
        <pc:cxnChg chg="mod">
          <ac:chgData name="Granö Anna" userId="a50b3b0e-1daf-4c22-886c-a5e083b43703" providerId="ADAL" clId="{6BDE43E6-A76B-442A-B949-91ACD80EE59D}" dt="2024-07-30T11:00:08.473" v="1" actId="14100"/>
          <ac:cxnSpMkLst>
            <pc:docMk/>
            <pc:sldMk cId="799574740" sldId="274"/>
            <ac:cxnSpMk id="11" creationId="{00000000-0000-0000-0000-000000000000}"/>
          </ac:cxnSpMkLst>
        </pc:cxnChg>
      </pc:sldChg>
      <pc:sldChg chg="modSp mod">
        <pc:chgData name="Granö Anna" userId="a50b3b0e-1daf-4c22-886c-a5e083b43703" providerId="ADAL" clId="{6BDE43E6-A76B-442A-B949-91ACD80EE59D}" dt="2024-07-30T11:01:07.145" v="10" actId="404"/>
        <pc:sldMkLst>
          <pc:docMk/>
          <pc:sldMk cId="646469545" sldId="338"/>
        </pc:sldMkLst>
        <pc:spChg chg="mod">
          <ac:chgData name="Granö Anna" userId="a50b3b0e-1daf-4c22-886c-a5e083b43703" providerId="ADAL" clId="{6BDE43E6-A76B-442A-B949-91ACD80EE59D}" dt="2024-07-30T11:01:07.145" v="10" actId="404"/>
          <ac:spMkLst>
            <pc:docMk/>
            <pc:sldMk cId="646469545" sldId="338"/>
            <ac:spMk id="5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1118</c:v>
                </c:pt>
                <c:pt idx="1">
                  <c:v>1256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23.9.2024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 dirty="0">
                <a:solidFill>
                  <a:schemeClr val="accent4"/>
                </a:solidFill>
              </a:rPr>
              <a:t>VAARATAPAHTUMA ILMOITUSTEN MÄÄRÄ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59115E-30FE-4CFA-8D29-D4469F46B786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Saatavuus/</a:t>
            </a:r>
            <a:r>
              <a:rPr lang="fi-FI" sz="3600" dirty="0" err="1">
                <a:solidFill>
                  <a:schemeClr val="tx1"/>
                </a:solidFill>
              </a:rPr>
              <a:t>Tillgänglighet</a:t>
            </a:r>
            <a:endParaRPr lang="fi-FI" sz="3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750208" y="4925167"/>
            <a:ext cx="363864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V="1">
            <a:off x="8417867" y="1390046"/>
            <a:ext cx="0" cy="35472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D2711D-29F2-100B-9DF7-369B97D14A6B}"/>
              </a:ext>
            </a:extLst>
          </p:cNvPr>
          <p:cNvCxnSpPr/>
          <p:nvPr userDrawn="1"/>
        </p:nvCxnSpPr>
        <p:spPr>
          <a:xfrm>
            <a:off x="8417867" y="4937282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5FAE34-08E6-EEFC-6D2C-34B1448856D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60802" y="1390046"/>
            <a:ext cx="0" cy="562635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A9EE4DF-8753-4520-D621-EC0A6650E42E}"/>
              </a:ext>
            </a:extLst>
          </p:cNvPr>
          <p:cNvCxnSpPr>
            <a:cxnSpLocks/>
          </p:cNvCxnSpPr>
          <p:nvPr userDrawn="1"/>
        </p:nvCxnSpPr>
        <p:spPr>
          <a:xfrm>
            <a:off x="1122744" y="3722592"/>
            <a:ext cx="363864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=""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708" r:id="rId13"/>
    <p:sldLayoutId id="2147483706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 dirty="0" err="1"/>
              <a:t>Rapportering</a:t>
            </a:r>
            <a:r>
              <a:rPr lang="fi-FI" sz="4800" dirty="0"/>
              <a:t> av </a:t>
            </a:r>
            <a:r>
              <a:rPr lang="fi-FI" sz="4800" dirty="0" err="1"/>
              <a:t>egenkontroll</a:t>
            </a:r>
            <a:endParaRPr lang="fi-FI" sz="4800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/>
          </a:bodyPr>
          <a:lstStyle/>
          <a:p>
            <a:r>
              <a:rPr lang="fi-FI" dirty="0" err="1"/>
              <a:t>Resultatområde</a:t>
            </a:r>
            <a:r>
              <a:rPr lang="fi-FI" dirty="0"/>
              <a:t>: </a:t>
            </a:r>
            <a:r>
              <a:rPr lang="fi-FI" dirty="0" err="1" smtClean="0"/>
              <a:t>Boendeservice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heldygnsomsorg</a:t>
            </a:r>
            <a:r>
              <a:rPr lang="fi-FI" dirty="0" smtClean="0"/>
              <a:t> (HEBO)</a:t>
            </a:r>
            <a:endParaRPr lang="fi-FI" dirty="0"/>
          </a:p>
          <a:p>
            <a:r>
              <a:rPr lang="fi-FI" dirty="0" err="1"/>
              <a:t>Period</a:t>
            </a:r>
            <a:r>
              <a:rPr lang="fi-FI" dirty="0"/>
              <a:t> som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</a:t>
            </a:r>
            <a:r>
              <a:rPr lang="fi-FI" dirty="0" smtClean="0"/>
              <a:t>5-8.2024</a:t>
            </a:r>
            <a:endParaRPr lang="fi-FI" dirty="0"/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System för </a:t>
            </a:r>
            <a:r>
              <a:rPr lang="fi-FI" sz="1400" dirty="0" err="1">
                <a:solidFill>
                  <a:schemeClr val="bg1"/>
                </a:solidFill>
              </a:rPr>
              <a:t>anmälan</a:t>
            </a:r>
            <a:r>
              <a:rPr lang="fi-FI" sz="1400" dirty="0">
                <a:solidFill>
                  <a:schemeClr val="bg1"/>
                </a:solidFill>
              </a:rPr>
              <a:t> av </a:t>
            </a:r>
            <a:r>
              <a:rPr lang="fi-FI" sz="1400" dirty="0" err="1">
                <a:solidFill>
                  <a:schemeClr val="bg1"/>
                </a:solidFill>
              </a:rPr>
              <a:t>negativ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eller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nära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ögat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händelse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6C676EE-271E-4C52-91D4-5B23A944D36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 err="1"/>
              <a:t>Tillgänglighet</a:t>
            </a:r>
            <a:endParaRPr lang="fi-FI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BBC7F9-CD06-D84F-0036-1BA6A4335F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6927" y="1440000"/>
            <a:ext cx="360541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chemeClr val="accent4"/>
                </a:solidFill>
              </a:rPr>
              <a:t>KÖER</a:t>
            </a:r>
            <a:r>
              <a:rPr lang="en-US" sz="1600" b="1" baseline="0" dirty="0">
                <a:solidFill>
                  <a:schemeClr val="accent4"/>
                </a:solidFill>
              </a:rPr>
              <a:t> TILL BOENDEENHETER</a:t>
            </a:r>
            <a:r>
              <a:rPr lang="en-US" sz="1600" b="1" dirty="0">
                <a:solidFill>
                  <a:schemeClr val="accent4"/>
                </a:solidFill>
              </a:rPr>
              <a:t> </a:t>
            </a:r>
            <a:r>
              <a:rPr lang="en-US" sz="1600" b="1" baseline="0" dirty="0">
                <a:solidFill>
                  <a:schemeClr val="accent4"/>
                </a:solidFill>
              </a:rPr>
              <a:t> – MÅLSÄTTNING UNDER 3 MÅN</a:t>
            </a:r>
            <a:r>
              <a:rPr lang="en-US" sz="1600" b="1" dirty="0">
                <a:solidFill>
                  <a:schemeClr val="accent4"/>
                </a:solidFill>
              </a:rPr>
              <a:t>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F2156-A874-1E15-52CD-7AD2DF4B425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914" y="2056402"/>
            <a:ext cx="355343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smtClean="0">
                <a:solidFill>
                  <a:schemeClr val="bg1"/>
                </a:solidFill>
              </a:rPr>
              <a:t>2,99 </a:t>
            </a:r>
            <a:r>
              <a:rPr lang="fi-FI" sz="1600" dirty="0" err="1">
                <a:solidFill>
                  <a:schemeClr val="bg1"/>
                </a:solidFill>
              </a:rPr>
              <a:t>mån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4B4EDF-C39F-3502-C1B8-2857253EB4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33294" y="1440000"/>
            <a:ext cx="3976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PRESTATIONER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D379D9-8EAB-9165-5542-280FD52E759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5463" y="1697882"/>
            <a:ext cx="3553435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dirty="0" smtClean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Boendeservice</a:t>
            </a:r>
            <a:endParaRPr lang="fi-FI" sz="1600" dirty="0" smtClean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beläggning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95,2% </a:t>
            </a:r>
            <a:r>
              <a:rPr lang="fi-FI" sz="1300" dirty="0" smtClean="0">
                <a:solidFill>
                  <a:schemeClr val="bg1"/>
                </a:solidFill>
                <a:cs typeface="Arial"/>
              </a:rPr>
              <a:t>(93,9% 1-  4/2024)</a:t>
            </a:r>
            <a:endParaRPr lang="fi-FI" sz="1300" dirty="0">
              <a:solidFill>
                <a:schemeClr val="bg1"/>
              </a:solidFill>
            </a:endParaRPr>
          </a:p>
          <a:p>
            <a:endParaRPr lang="fi-FI" sz="1600" dirty="0" smtClean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600" dirty="0" smtClean="0">
                <a:solidFill>
                  <a:schemeClr val="bg1"/>
                </a:solidFill>
                <a:cs typeface="Arial"/>
              </a:rPr>
              <a:t>17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intervallplatser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varit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stängda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p.g.a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.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personalbrist</a:t>
            </a:r>
            <a:endParaRPr lang="fi-FI" sz="1600" dirty="0" smtClean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600" dirty="0" smtClean="0">
                <a:solidFill>
                  <a:schemeClr val="bg1"/>
                </a:solidFill>
                <a:cs typeface="Arial"/>
              </a:rPr>
              <a:t>6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platser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stängda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tillfälligt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p.g.a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renovering</a:t>
            </a:r>
            <a:endParaRPr lang="fi-FI" sz="1600" dirty="0" smtClean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600" dirty="0" smtClean="0">
                <a:solidFill>
                  <a:schemeClr val="bg1"/>
                </a:solidFill>
                <a:cs typeface="Arial"/>
              </a:rPr>
              <a:t>8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platser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stängda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p.g.a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personal-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brist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6928" y="3740569"/>
            <a:ext cx="3605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BEMANNINGSTÄTHET INOM BOENDESERVICE, EGNA OCH EXTERNA BOENDEENHETER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C27077-D1C9-D4CC-B2C8-7B44A9481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6420" y="4553351"/>
            <a:ext cx="3595918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Boendeenheter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fem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(5)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underskrider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minímipersonalkraven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enligt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lagen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om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äldreomsorgen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6DAB15-0D3D-2FCF-2E39-93B3435747E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5463" y="5018247"/>
            <a:ext cx="3553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JÄMLIKHET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FAECF1-8473-419D-A744-E71832EFF4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2337" y="5260388"/>
            <a:ext cx="3636561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 smtClean="0">
                <a:solidFill>
                  <a:schemeClr val="bg1"/>
                </a:solidFill>
              </a:rPr>
              <a:t>Fortfarande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områdesskillnader</a:t>
            </a:r>
            <a:r>
              <a:rPr lang="fi-FI" sz="1600" dirty="0">
                <a:solidFill>
                  <a:schemeClr val="bg1"/>
                </a:solidFill>
              </a:rPr>
              <a:t> i </a:t>
            </a:r>
            <a:r>
              <a:rPr lang="fi-FI" sz="1600" dirty="0" err="1">
                <a:solidFill>
                  <a:schemeClr val="bg1"/>
                </a:solidFill>
              </a:rPr>
              <a:t>dygnet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runt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serviceboendeplatser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69856" y="1440000"/>
            <a:ext cx="3722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52024" y="1675132"/>
            <a:ext cx="3739976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 dirty="0" smtClean="0">
              <a:solidFill>
                <a:schemeClr val="bg1"/>
              </a:solidFill>
            </a:endParaRPr>
          </a:p>
          <a:p>
            <a:r>
              <a:rPr lang="fi-FI" sz="1600" dirty="0" err="1" smtClean="0">
                <a:solidFill>
                  <a:schemeClr val="bg1"/>
                </a:solidFill>
              </a:rPr>
              <a:t>Boendeservice</a:t>
            </a:r>
            <a:endParaRPr lang="fi-FI" sz="160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fi-FI" sz="1500" dirty="0" err="1" smtClean="0">
                <a:solidFill>
                  <a:schemeClr val="bg1"/>
                </a:solidFill>
                <a:cs typeface="Arial"/>
              </a:rPr>
              <a:t>Ökning</a:t>
            </a:r>
            <a:r>
              <a:rPr lang="fi-FI" sz="15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centralisering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av  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intervallvårdsplatser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samt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ökning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500" dirty="0" err="1" smtClean="0">
                <a:solidFill>
                  <a:schemeClr val="bg1"/>
                </a:solidFill>
                <a:cs typeface="Arial"/>
              </a:rPr>
              <a:t>mellanboendeformer</a:t>
            </a:r>
            <a:endParaRPr lang="fi-FI" sz="1500" dirty="0" smtClean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500" dirty="0" err="1">
                <a:solidFill>
                  <a:schemeClr val="bg1"/>
                </a:solidFill>
                <a:cs typeface="Arial"/>
              </a:rPr>
              <a:t>Motsvarande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antal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boendeplatser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relaterat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antalet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äldre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över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75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år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i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norra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mitten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södra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regionen</a:t>
            </a:r>
            <a:endParaRPr lang="fi-FI" sz="15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500" dirty="0" err="1">
                <a:solidFill>
                  <a:schemeClr val="bg1"/>
                </a:solidFill>
                <a:cs typeface="Arial"/>
              </a:rPr>
              <a:t>Intervallgrupp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startats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;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enhetliggör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effektiviserar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användningen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intervallplatser</a:t>
            </a:r>
            <a:endParaRPr lang="fi-FI" sz="15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Tx/>
              <a:buChar char="-"/>
            </a:pPr>
            <a:r>
              <a:rPr lang="fi-FI" sz="1500" dirty="0" err="1">
                <a:solidFill>
                  <a:schemeClr val="bg1"/>
                </a:solidFill>
                <a:cs typeface="Arial"/>
              </a:rPr>
              <a:t>Ålderbros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>
                <a:solidFill>
                  <a:schemeClr val="bg1"/>
                </a:solidFill>
                <a:cs typeface="Arial"/>
              </a:rPr>
              <a:t>gemenskapsboende</a:t>
            </a:r>
            <a:r>
              <a:rPr lang="fi-FI" sz="15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500" dirty="0" err="1" smtClean="0">
                <a:solidFill>
                  <a:schemeClr val="bg1"/>
                </a:solidFill>
                <a:cs typeface="Arial"/>
              </a:rPr>
              <a:t>börjat</a:t>
            </a:r>
            <a:endParaRPr lang="fi-FI" sz="15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42A239-096F-8473-6DF3-050E04E7ED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</a:t>
            </a:r>
            <a:r>
              <a:rPr lang="fi-FI" sz="1400" dirty="0" err="1"/>
              <a:t>Boendeservice</a:t>
            </a:r>
            <a:r>
              <a:rPr lang="fi-FI" sz="1400" dirty="0"/>
              <a:t> 5-8.2024</a:t>
            </a:r>
          </a:p>
        </p:txBody>
      </p:sp>
    </p:spTree>
    <p:extLst>
      <p:ext uri="{BB962C8B-B14F-4D97-AF65-F5344CB8AC3E}">
        <p14:creationId xmlns:p14="http://schemas.microsoft.com/office/powerpoint/2010/main" val="22004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B1831F-3599-3CE0-CB9E-57EB048D6A7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83670" y="1404000"/>
            <a:ext cx="34406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ANTAL ANMÄLAN OM NEGATIV HÄNDELSE 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graphicFrame>
        <p:nvGraphicFramePr>
          <p:cNvPr id="5" name="Chart 4" descr="Diagram: &#10;Januari - April 2024 1118&#10;Januari - April 2025&#10;Maj - Augusti 2024&#10;Maj - Augusti 2025&#10;September - December 2024 &#10;September - December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7083289"/>
              </p:ext>
            </p:extLst>
          </p:nvPr>
        </p:nvGraphicFramePr>
        <p:xfrm>
          <a:off x="1222526" y="1988775"/>
          <a:ext cx="3372620" cy="231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B6B9D23-DA48-AAD9-71BF-2B066EFBA42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 dirty="0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203324-5000-9F1A-0713-B60F3E601DE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Nära ögat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C4773C6-8338-322A-A3D5-0ECAB5EFCD79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>
                <a:solidFill>
                  <a:prstClr val="white"/>
                </a:solidFill>
                <a:latin typeface="Arial" panose="020B0604020202020204"/>
              </a:rPr>
              <a:t>12,9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B9DC0BF-05AD-1E44-29C6-46F870B88EB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Drabbade klient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CC88A13-A6D4-B0A4-756A-E939DC504D55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81,4 %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9B3133C-0FCE-E8EE-1A0A-EBEA5AA8F3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Annan upptäckt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B56F2BD-62DA-A1AB-D25B-83879A47CCCD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5,7%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32EA94-400E-C8F2-A3DB-4D64714861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3885" y="3275111"/>
            <a:ext cx="1381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 skada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38F53AC-A182-6B2C-453A-50E27ADA56E7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4,2%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476CBEE-8BF9-1039-E53F-9E47DEBA3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Allvarlig skada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D653AD9-2128-C662-2A2B-A12F2ADCC094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 dirty="0">
                <a:solidFill>
                  <a:prstClr val="white"/>
                </a:solidFill>
                <a:latin typeface="Arial" panose="020B0604020202020204"/>
              </a:rPr>
              <a:t>0,2</a:t>
            </a: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CE866D5-B07B-AAB2-9F49-3F6DD01428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464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400" b="1" dirty="0">
                <a:solidFill>
                  <a:schemeClr val="accent4"/>
                </a:solidFill>
              </a:rPr>
              <a:t>DE VANLIGASTE </a:t>
            </a:r>
            <a:r>
              <a:rPr lang="sv-FI" sz="1400" b="1" dirty="0" smtClean="0">
                <a:solidFill>
                  <a:schemeClr val="accent4"/>
                </a:solidFill>
              </a:rPr>
              <a:t>ANMÄLNINGS-TYPERNA PERSONAL</a:t>
            </a:r>
            <a:endParaRPr lang="sv-FI" sz="1400" b="1" dirty="0">
              <a:solidFill>
                <a:schemeClr val="accent4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96CE45-72FC-0F38-4BCE-D7F73EC9AA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81269" y="1908174"/>
            <a:ext cx="34791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v-SE" sz="1400" dirty="0">
                <a:solidFill>
                  <a:schemeClr val="bg1"/>
                </a:solidFill>
                <a:cs typeface="Arial"/>
              </a:rPr>
              <a:t>Olycksfall och olyckor</a:t>
            </a:r>
          </a:p>
          <a:p>
            <a:pPr marL="342900" indent="-342900">
              <a:buAutoNum type="arabicPeriod"/>
            </a:pPr>
            <a:r>
              <a:rPr lang="sv-SE" sz="1400" dirty="0">
                <a:solidFill>
                  <a:schemeClr val="bg1"/>
                </a:solidFill>
                <a:cs typeface="Arial"/>
              </a:rPr>
              <a:t>Förknippad med läkemedelsbehandling</a:t>
            </a:r>
          </a:p>
          <a:p>
            <a:pPr marL="342900" indent="-342900">
              <a:buAutoNum type="arabicPeriod"/>
            </a:pPr>
            <a:r>
              <a:rPr lang="sv-SE" sz="1400" dirty="0">
                <a:solidFill>
                  <a:schemeClr val="bg1"/>
                </a:solidFill>
                <a:cs typeface="Arial"/>
              </a:rPr>
              <a:t>Annat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74609" y="3164829"/>
            <a:ext cx="3479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4"/>
                </a:solidFill>
              </a:rPr>
              <a:t>RAI </a:t>
            </a:r>
            <a:r>
              <a:rPr lang="fi-FI" sz="1400" b="1" dirty="0" smtClean="0">
                <a:solidFill>
                  <a:schemeClr val="accent4"/>
                </a:solidFill>
              </a:rPr>
              <a:t>NYCKELTAL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74609" y="3433174"/>
            <a:ext cx="34791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Multimedicinering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 57% (54%) </a:t>
            </a:r>
            <a:endParaRPr lang="fi-FI" sz="1200" dirty="0" smtClean="0">
              <a:solidFill>
                <a:schemeClr val="bg1"/>
              </a:solidFill>
              <a:cs typeface="Arial"/>
            </a:endParaRPr>
          </a:p>
          <a:p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Trycksår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8 % (9%) </a:t>
            </a:r>
            <a:endParaRPr lang="fi-FI" sz="1200" dirty="0">
              <a:solidFill>
                <a:schemeClr val="bg1"/>
              </a:solidFill>
              <a:cs typeface="Arial"/>
            </a:endParaRPr>
          </a:p>
          <a:p>
            <a:r>
              <a:rPr lang="fi-FI" sz="1200" dirty="0" smtClean="0">
                <a:solidFill>
                  <a:schemeClr val="bg1"/>
                </a:solidFill>
                <a:cs typeface="Arial"/>
              </a:rPr>
              <a:t>– </a:t>
            </a:r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multimedicineringen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ökat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något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,  </a:t>
            </a:r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trycksår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minskat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jämfört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med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föregående</a:t>
            </a:r>
            <a:r>
              <a:rPr lang="fi-FI" sz="12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  <a:cs typeface="Arial"/>
              </a:rPr>
              <a:t>kvartal</a:t>
            </a:r>
            <a:r>
              <a:rPr lang="fi-FI" sz="1200" dirty="0" smtClean="0">
                <a:solidFill>
                  <a:srgbClr val="FF0000"/>
                </a:solidFill>
                <a:cs typeface="Arial"/>
              </a:rPr>
              <a:t> </a:t>
            </a:r>
            <a:r>
              <a:rPr lang="fi-FI" sz="1600" dirty="0" smtClean="0">
                <a:solidFill>
                  <a:srgbClr val="FF0000"/>
                </a:solidFill>
                <a:cs typeface="Arial"/>
              </a:rPr>
              <a:t>  </a:t>
            </a:r>
            <a:endParaRPr lang="fi-FI" sz="16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0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000" dirty="0">
                <a:solidFill>
                  <a:schemeClr val="bg1"/>
                </a:solidFill>
              </a:rPr>
              <a:t>4 (2)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5" y="4500000"/>
            <a:ext cx="17551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>
                <a:solidFill>
                  <a:schemeClr val="accent4"/>
                </a:solidFill>
              </a:rPr>
              <a:t>ANTAL KONTAKTER TILL PATIENTOMBUD</a:t>
            </a:r>
            <a:endParaRPr lang="en-US" sz="1400" b="1" dirty="0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>
                <a:solidFill>
                  <a:schemeClr val="bg1"/>
                </a:solidFill>
              </a:rPr>
              <a:t>4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800" dirty="0" smtClean="0">
                <a:solidFill>
                  <a:schemeClr val="bg2"/>
                </a:solidFill>
              </a:rPr>
              <a:t>12</a:t>
            </a:r>
            <a:endParaRPr lang="en-US" sz="4800" dirty="0">
              <a:solidFill>
                <a:schemeClr val="bg2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>
                <a:solidFill>
                  <a:schemeClr val="accent4"/>
                </a:solidFill>
              </a:rPr>
              <a:t> KORRIGERANDE ÅTGÄRDER</a:t>
            </a:r>
            <a:r>
              <a:rPr lang="fi-FI" sz="1600" b="1" dirty="0">
                <a:solidFill>
                  <a:schemeClr val="accent4"/>
                </a:solidFill>
              </a:rPr>
              <a:t>: 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fi-FI" sz="1200" dirty="0" err="1" smtClean="0">
                <a:solidFill>
                  <a:schemeClr val="bg1"/>
                </a:solidFill>
              </a:rPr>
              <a:t>Imo</a:t>
            </a:r>
            <a:r>
              <a:rPr lang="fi-FI" sz="1200" dirty="0" smtClean="0">
                <a:solidFill>
                  <a:schemeClr val="bg1"/>
                </a:solidFill>
              </a:rPr>
              <a:t> </a:t>
            </a:r>
            <a:r>
              <a:rPr lang="fi-FI" sz="1200" dirty="0">
                <a:solidFill>
                  <a:schemeClr val="bg1"/>
                </a:solidFill>
              </a:rPr>
              <a:t>(</a:t>
            </a:r>
            <a:r>
              <a:rPr lang="fi-FI" sz="1200" dirty="0" err="1">
                <a:solidFill>
                  <a:schemeClr val="bg1"/>
                </a:solidFill>
              </a:rPr>
              <a:t>självbestämmanderätt</a:t>
            </a:r>
            <a:r>
              <a:rPr lang="fi-FI" sz="1200" dirty="0">
                <a:solidFill>
                  <a:schemeClr val="bg1"/>
                </a:solidFill>
              </a:rPr>
              <a:t>) </a:t>
            </a:r>
            <a:r>
              <a:rPr lang="fi-FI" sz="1200" dirty="0" err="1">
                <a:solidFill>
                  <a:schemeClr val="bg1"/>
                </a:solidFill>
              </a:rPr>
              <a:t>plan</a:t>
            </a:r>
            <a:r>
              <a:rPr lang="fi-FI" sz="1200" dirty="0">
                <a:solidFill>
                  <a:schemeClr val="bg1"/>
                </a:solidFill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</a:rPr>
              <a:t>gjorts</a:t>
            </a:r>
            <a:endParaRPr lang="fi-FI" sz="1200" dirty="0" smtClean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200" dirty="0" err="1" smtClean="0">
                <a:solidFill>
                  <a:schemeClr val="bg1"/>
                </a:solidFill>
              </a:rPr>
              <a:t>Anvisning</a:t>
            </a:r>
            <a:r>
              <a:rPr lang="fi-FI" sz="1200" dirty="0" smtClean="0">
                <a:solidFill>
                  <a:schemeClr val="bg1"/>
                </a:solidFill>
              </a:rPr>
              <a:t> för </a:t>
            </a:r>
            <a:r>
              <a:rPr lang="fi-FI" sz="1200" dirty="0" err="1" smtClean="0">
                <a:solidFill>
                  <a:schemeClr val="bg1"/>
                </a:solidFill>
              </a:rPr>
              <a:t>självbestämmanderätten</a:t>
            </a:r>
            <a:r>
              <a:rPr lang="fi-FI" sz="1200" dirty="0" smtClean="0">
                <a:solidFill>
                  <a:schemeClr val="bg1"/>
                </a:solidFill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</a:rPr>
              <a:t>och</a:t>
            </a:r>
            <a:r>
              <a:rPr lang="fi-FI" sz="1200" dirty="0" smtClean="0">
                <a:solidFill>
                  <a:schemeClr val="bg1"/>
                </a:solidFill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</a:rPr>
              <a:t>begränsade</a:t>
            </a:r>
            <a:r>
              <a:rPr lang="fi-FI" sz="1200" dirty="0" smtClean="0">
                <a:solidFill>
                  <a:schemeClr val="bg1"/>
                </a:solidFill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</a:rPr>
              <a:t>åtgärder</a:t>
            </a:r>
            <a:r>
              <a:rPr lang="fi-FI" sz="1200" dirty="0" smtClean="0">
                <a:solidFill>
                  <a:schemeClr val="bg1"/>
                </a:solidFill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</a:rPr>
              <a:t>implementeras</a:t>
            </a:r>
            <a:endParaRPr lang="fi-FI" sz="1200" dirty="0" smtClean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200" dirty="0" err="1" smtClean="0">
                <a:solidFill>
                  <a:schemeClr val="bg1"/>
                </a:solidFill>
              </a:rPr>
              <a:t>Utvidga</a:t>
            </a:r>
            <a:r>
              <a:rPr lang="fi-FI" sz="1200" dirty="0" smtClean="0">
                <a:solidFill>
                  <a:schemeClr val="bg1"/>
                </a:solidFill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</a:rPr>
              <a:t>dosdispenseringen</a:t>
            </a:r>
            <a:r>
              <a:rPr lang="fi-FI" sz="1200" dirty="0" smtClean="0">
                <a:solidFill>
                  <a:schemeClr val="bg1"/>
                </a:solidFill>
              </a:rPr>
              <a:t> – </a:t>
            </a:r>
            <a:r>
              <a:rPr lang="fi-FI" sz="1200" dirty="0" err="1" smtClean="0">
                <a:solidFill>
                  <a:schemeClr val="bg1"/>
                </a:solidFill>
              </a:rPr>
              <a:t>upphandlingsprocess</a:t>
            </a:r>
            <a:r>
              <a:rPr lang="fi-FI" sz="1200" dirty="0" smtClean="0">
                <a:solidFill>
                  <a:schemeClr val="bg1"/>
                </a:solidFill>
              </a:rPr>
              <a:t> </a:t>
            </a:r>
            <a:r>
              <a:rPr lang="fi-FI" sz="1200" dirty="0" err="1" smtClean="0">
                <a:solidFill>
                  <a:schemeClr val="bg1"/>
                </a:solidFill>
              </a:rPr>
              <a:t>pågår</a:t>
            </a:r>
            <a:endParaRPr lang="fi-FI" sz="1200" dirty="0" smtClean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Arbetsgrupp</a:t>
            </a:r>
            <a:r>
              <a:rPr lang="fi-FI" sz="1200" dirty="0">
                <a:solidFill>
                  <a:schemeClr val="bg1"/>
                </a:solidFill>
              </a:rPr>
              <a:t> för </a:t>
            </a:r>
            <a:r>
              <a:rPr lang="fi-FI" sz="1200" dirty="0" err="1" smtClean="0">
                <a:solidFill>
                  <a:schemeClr val="bg1"/>
                </a:solidFill>
              </a:rPr>
              <a:t>fallolycka</a:t>
            </a:r>
            <a:endParaRPr lang="fi-FI" sz="1200" dirty="0" smtClean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200" dirty="0" err="1">
                <a:solidFill>
                  <a:schemeClr val="bg1"/>
                </a:solidFill>
              </a:rPr>
              <a:t>Fortbildningar</a:t>
            </a:r>
            <a:endParaRPr lang="fi-FI" sz="1200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fi-FI" sz="1200" dirty="0" err="1" smtClean="0">
                <a:solidFill>
                  <a:schemeClr val="bg1"/>
                </a:solidFill>
              </a:rPr>
              <a:t>Kontakter</a:t>
            </a:r>
            <a:endParaRPr lang="fi-FI" sz="1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10F423-6B0D-8D15-FAC0-270755B479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</a:t>
            </a:r>
            <a:r>
              <a:rPr lang="fi-FI" sz="1400" dirty="0" err="1"/>
              <a:t>Boendeservice</a:t>
            </a:r>
            <a:r>
              <a:rPr lang="fi-FI" sz="1400" dirty="0"/>
              <a:t> 5-8.2024</a:t>
            </a:r>
          </a:p>
        </p:txBody>
      </p:sp>
    </p:spTree>
    <p:extLst>
      <p:ext uri="{BB962C8B-B14F-4D97-AF65-F5344CB8AC3E}">
        <p14:creationId xmlns:p14="http://schemas.microsoft.com/office/powerpoint/2010/main" val="3882420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dirty="0" err="1"/>
              <a:t>Kundupplevelse</a:t>
            </a:r>
            <a:endParaRPr lang="en-US" b="1" dirty="0"/>
          </a:p>
        </p:txBody>
      </p:sp>
      <p:sp>
        <p:nvSpPr>
          <p:cNvPr id="4" name="Tekstiruutu 2">
            <a:extLst>
              <a:ext uri="{FF2B5EF4-FFF2-40B4-BE49-F238E27FC236}">
                <a16:creationId xmlns:a16="http://schemas.microsoft.com/office/drawing/2014/main" id="{10FE0BCE-F290-1A64-74F2-83B87458EC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1426197"/>
            <a:ext cx="3593329" cy="3789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dirty="0">
                <a:solidFill>
                  <a:schemeClr val="bg1"/>
                </a:solidFill>
              </a:rPr>
              <a:t>KUNDRESPONS ANTAL= 114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26529" y="3931685"/>
            <a:ext cx="521505" cy="445469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28</a:t>
            </a:r>
          </a:p>
          <a:p>
            <a:pPr algn="ctr"/>
            <a:r>
              <a:rPr lang="fi-FI" sz="2800" dirty="0">
                <a:solidFill>
                  <a:schemeClr val="bg1"/>
                </a:solidFill>
              </a:rPr>
              <a:t>(58)</a:t>
            </a:r>
            <a:endParaRPr lang="en-US" sz="28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F7E6C4-92AF-C027-35AA-163A83A34B6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4,0</a:t>
            </a: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4,55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B8FA98C-4EA3-3ECE-939C-2A161A5916F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4,42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4,83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BC76F51-090F-84EA-CB2E-8F5B7C2A23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4,27 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(4,5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3C1929F-8942-185A-E503-35FE612067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3,79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(4,22)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A26B466-547A-1B2B-2A14-FF81A03FBA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3,2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(4,07)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CC9627-FB98-D0B9-06B4-8BC3CB9A631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4,25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(4,03)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E2F19B5-F6A9-C257-DD87-66FA4745257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4,47 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</a:t>
            </a:r>
            <a:r>
              <a:rPr lang="fi-FI" altLang="ko-KR" sz="1400" b="1" dirty="0">
                <a:solidFill>
                  <a:prstClr val="white"/>
                </a:solidFill>
                <a:latin typeface="Calibri" panose="020F0502020204030204"/>
                <a:ea typeface="맑은 고딕" panose="020B0503020000020004" pitchFamily="34" charset="-127"/>
              </a:rPr>
              <a:t>4,55</a:t>
            </a: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AA0DA27-8828-2A84-0F5D-BA403137D4E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4,7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t>(4,77)</a:t>
            </a:r>
            <a:endParaRPr kumimoji="0" lang="ko-KR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9C1680-D4EB-2AB2-8F16-0BDA1E7868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NPS </a:t>
            </a:r>
            <a:r>
              <a:rPr kumimoji="0" lang="fi-FI" sz="1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stigit</a:t>
            </a: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58 (1-4/2024) </a:t>
            </a:r>
            <a:r>
              <a:rPr kumimoji="0" lang="fi-FI" sz="140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51 (2023</a:t>
            </a:r>
            <a:r>
              <a:rPr lang="fi-FI" sz="1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i </a:t>
            </a:r>
            <a:r>
              <a:rPr lang="fi-FI" sz="14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Roidu</a:t>
            </a:r>
            <a:endParaRPr kumimoji="0" lang="fi-FI" sz="1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I</a:t>
            </a:r>
            <a:r>
              <a:rPr kumimoji="0" lang="fi-FI" sz="14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våren</a:t>
            </a:r>
            <a:r>
              <a:rPr kumimoji="0" lang="fi-FI" sz="14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THL-</a:t>
            </a:r>
            <a:r>
              <a:rPr kumimoji="0" lang="fi-FI" sz="14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mätning</a:t>
            </a:r>
            <a:r>
              <a:rPr kumimoji="0" lang="fi-FI" sz="14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</a:t>
            </a:r>
            <a:r>
              <a:rPr kumimoji="0" lang="fi-FI" sz="14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NPS 34 (hela </a:t>
            </a:r>
            <a:r>
              <a:rPr kumimoji="0" lang="fi-FI" sz="14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landets</a:t>
            </a:r>
            <a:r>
              <a:rPr kumimoji="0" lang="fi-FI" sz="14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medeltal</a:t>
            </a:r>
            <a:r>
              <a:rPr kumimoji="0" lang="fi-FI" sz="14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36)</a:t>
            </a:r>
            <a:endParaRPr kumimoji="0" lang="fi-FI" sz="1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</a:t>
            </a:r>
            <a:r>
              <a:rPr lang="fi-FI" sz="1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</a:t>
            </a:r>
            <a:endParaRPr lang="fi-FI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Feedback</a:t>
            </a:r>
            <a:r>
              <a:rPr kumimoji="0" lang="fi-FI" sz="14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samlas</a:t>
            </a:r>
            <a:r>
              <a:rPr kumimoji="0" lang="fi-FI" sz="14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in </a:t>
            </a:r>
            <a:r>
              <a:rPr kumimoji="0" lang="fi-FI" sz="14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bl.a</a:t>
            </a:r>
            <a:r>
              <a:rPr kumimoji="0" lang="fi-FI" sz="140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via </a:t>
            </a:r>
            <a:r>
              <a:rPr kumimoji="0" lang="fi-FI" sz="1400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Roidu</a:t>
            </a:r>
            <a:endParaRPr kumimoji="0" lang="fi-FI" sz="14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AC96B5-F9BC-88BD-AD52-529C8AAAC2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</a:t>
            </a:r>
            <a:r>
              <a:rPr lang="fi-FI" sz="1400" dirty="0" err="1"/>
              <a:t>Boendeservice</a:t>
            </a:r>
            <a:r>
              <a:rPr lang="fi-FI" sz="1400" dirty="0"/>
              <a:t> 5-8.2024</a:t>
            </a: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dirty="0" err="1"/>
              <a:t>Delaktighet</a:t>
            </a:r>
            <a:endParaRPr lang="fi-FI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smtClean="0">
                <a:solidFill>
                  <a:schemeClr val="bg1"/>
                </a:solidFill>
                <a:cs typeface="Arial" panose="020B0604020202020204"/>
              </a:rPr>
              <a:t>- </a:t>
            </a:r>
            <a:r>
              <a:rPr lang="fi-FI" sz="1600" dirty="0" err="1" smtClean="0">
                <a:solidFill>
                  <a:schemeClr val="bg1"/>
                </a:solidFill>
                <a:cs typeface="Arial" panose="020B0604020202020204"/>
              </a:rPr>
              <a:t>Gemensamma</a:t>
            </a:r>
            <a:r>
              <a:rPr lang="fi-FI" sz="1600" dirty="0" smtClean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anhörigkvällar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ordnats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  <a:p>
            <a:r>
              <a:rPr lang="fi-FI" sz="1600" dirty="0" smtClean="0">
                <a:solidFill>
                  <a:schemeClr val="bg1"/>
                </a:solidFill>
                <a:cs typeface="Arial" panose="020B0604020202020204"/>
              </a:rPr>
              <a:t>- Feedback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samlas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via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Roidu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  <a:p>
            <a:r>
              <a:rPr lang="fi-FI" sz="1600" dirty="0" smtClean="0">
                <a:solidFill>
                  <a:schemeClr val="bg1"/>
                </a:solidFill>
                <a:cs typeface="Arial" panose="020B0604020202020204"/>
              </a:rPr>
              <a:t>- </a:t>
            </a:r>
            <a:r>
              <a:rPr lang="fi-FI" sz="1600" dirty="0" err="1" smtClean="0">
                <a:solidFill>
                  <a:schemeClr val="bg1"/>
                </a:solidFill>
                <a:cs typeface="Arial" panose="020B0604020202020204"/>
              </a:rPr>
              <a:t>Haipro</a:t>
            </a:r>
            <a:r>
              <a:rPr lang="fi-FI" sz="1600" dirty="0" smtClean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i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bruk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  <a:p>
            <a:r>
              <a:rPr lang="fi-FI" sz="1600" dirty="0" smtClean="0">
                <a:solidFill>
                  <a:schemeClr val="bg1"/>
                </a:solidFill>
                <a:cs typeface="Arial" panose="020B0604020202020204"/>
              </a:rPr>
              <a:t>- THL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nationella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klienttillfredsställelse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enkätundersökning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i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början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av </a:t>
            </a:r>
            <a:r>
              <a:rPr lang="fi-FI" sz="1600" dirty="0" err="1" smtClean="0">
                <a:solidFill>
                  <a:schemeClr val="bg1"/>
                </a:solidFill>
                <a:cs typeface="Arial" panose="020B0604020202020204"/>
              </a:rPr>
              <a:t>året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dirty="0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 dirty="0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 dirty="0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D0E12-6A2B-EB0F-BA5E-C5A6174D081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bg1"/>
                </a:solidFill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</a:rPr>
              <a:t>Ordnats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g</a:t>
            </a:r>
            <a:r>
              <a:rPr lang="fi-FI" sz="1600" dirty="0" err="1" smtClean="0">
                <a:solidFill>
                  <a:schemeClr val="bg1"/>
                </a:solidFill>
              </a:rPr>
              <a:t>emensamma</a:t>
            </a:r>
            <a:r>
              <a:rPr lang="fi-FI" sz="1600" dirty="0" smtClean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anhörigkvällar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Regelbundna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träffar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 panose="020B0604020202020204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 panose="020B0604020202020204"/>
              </a:rPr>
              <a:t>föreningar</a:t>
            </a:r>
            <a:endParaRPr lang="fi-FI" sz="1600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dirty="0" smtClean="0">
                <a:solidFill>
                  <a:schemeClr val="bg2"/>
                </a:solidFill>
                <a:cs typeface="Arial"/>
              </a:rPr>
              <a:t>- </a:t>
            </a:r>
            <a:r>
              <a:rPr lang="fi-FI" sz="1600" dirty="0" err="1" smtClean="0">
                <a:solidFill>
                  <a:schemeClr val="bg2"/>
                </a:solidFill>
                <a:cs typeface="Arial"/>
              </a:rPr>
              <a:t>Fortbildning</a:t>
            </a:r>
            <a:r>
              <a:rPr lang="fi-FI" sz="1600" dirty="0" smtClean="0">
                <a:solidFill>
                  <a:schemeClr val="bg2"/>
                </a:solidFill>
                <a:cs typeface="Arial"/>
              </a:rPr>
              <a:t> </a:t>
            </a:r>
            <a:r>
              <a:rPr lang="fi-FI" sz="1600" dirty="0">
                <a:solidFill>
                  <a:schemeClr val="bg2"/>
                </a:solidFill>
                <a:cs typeface="Arial"/>
              </a:rPr>
              <a:t>i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hotfulla</a:t>
            </a:r>
            <a:r>
              <a:rPr lang="fi-FI" sz="1600" dirty="0">
                <a:solidFill>
                  <a:schemeClr val="bg2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2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våldsituationer</a:t>
            </a:r>
            <a:endParaRPr lang="fi-FI" sz="1600" dirty="0">
              <a:solidFill>
                <a:schemeClr val="bg2"/>
              </a:solidFill>
              <a:cs typeface="Arial"/>
            </a:endParaRPr>
          </a:p>
          <a:p>
            <a:r>
              <a:rPr lang="fi-FI" sz="1600" dirty="0" smtClean="0">
                <a:solidFill>
                  <a:schemeClr val="bg2"/>
                </a:solidFill>
                <a:cs typeface="Arial"/>
              </a:rPr>
              <a:t>- </a:t>
            </a:r>
            <a:r>
              <a:rPr lang="fi-FI" sz="1600" dirty="0" err="1" smtClean="0">
                <a:solidFill>
                  <a:schemeClr val="bg2"/>
                </a:solidFill>
                <a:cs typeface="Arial"/>
              </a:rPr>
              <a:t>Förbättra</a:t>
            </a:r>
            <a:r>
              <a:rPr lang="fi-FI" sz="1600" dirty="0" smtClean="0">
                <a:solidFill>
                  <a:schemeClr val="bg2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personalalarmfunktioner</a:t>
            </a:r>
            <a:endParaRPr lang="fi-FI" sz="1600" dirty="0">
              <a:solidFill>
                <a:schemeClr val="bg2"/>
              </a:solidFill>
              <a:cs typeface="Arial"/>
            </a:endParaRPr>
          </a:p>
          <a:p>
            <a:r>
              <a:rPr lang="fi-FI" sz="1600" dirty="0" smtClean="0">
                <a:solidFill>
                  <a:schemeClr val="bg2"/>
                </a:solidFill>
                <a:cs typeface="Arial"/>
              </a:rPr>
              <a:t>- </a:t>
            </a:r>
            <a:r>
              <a:rPr lang="fi-FI" sz="1600" dirty="0" err="1" smtClean="0">
                <a:solidFill>
                  <a:schemeClr val="bg2"/>
                </a:solidFill>
                <a:cs typeface="Arial"/>
              </a:rPr>
              <a:t>Bättre</a:t>
            </a:r>
            <a:r>
              <a:rPr lang="fi-FI" sz="1600" dirty="0" smtClean="0">
                <a:solidFill>
                  <a:schemeClr val="bg2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2"/>
                </a:solidFill>
                <a:cs typeface="Arial"/>
              </a:rPr>
              <a:t>information</a:t>
            </a:r>
            <a:endParaRPr lang="fi-FI" sz="1600" dirty="0">
              <a:solidFill>
                <a:schemeClr val="bg2"/>
              </a:solidFill>
              <a:cs typeface="Arial"/>
            </a:endParaRPr>
          </a:p>
          <a:p>
            <a:endParaRPr lang="fi-FI" sz="1600" b="1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E56DE34-5777-0A25-AD28-2EFFDD45AE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</a:t>
            </a:r>
            <a:r>
              <a:rPr lang="fi-FI" sz="1400" dirty="0" err="1"/>
              <a:t>Boendeservice</a:t>
            </a:r>
            <a:r>
              <a:rPr lang="fi-FI" sz="1400" dirty="0"/>
              <a:t> 5-8.2024</a:t>
            </a:r>
          </a:p>
        </p:txBody>
      </p:sp>
    </p:spTree>
    <p:extLst>
      <p:ext uri="{BB962C8B-B14F-4D97-AF65-F5344CB8AC3E}">
        <p14:creationId xmlns:p14="http://schemas.microsoft.com/office/powerpoint/2010/main" val="306815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 dirty="0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Personal: 1217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Fastanställda</a:t>
            </a:r>
            <a:r>
              <a:rPr lang="fi-FI" sz="1600" dirty="0">
                <a:solidFill>
                  <a:schemeClr val="bg1"/>
                </a:solidFill>
              </a:rPr>
              <a:t>: 962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Vikarier</a:t>
            </a:r>
            <a:r>
              <a:rPr lang="fi-FI" sz="1600" dirty="0">
                <a:solidFill>
                  <a:schemeClr val="bg1"/>
                </a:solidFill>
              </a:rPr>
              <a:t>: 255</a:t>
            </a:r>
          </a:p>
          <a:p>
            <a:endParaRPr lang="fi-FI" sz="1600" dirty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Öppna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vakanser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: 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59,6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 dirty="0">
                <a:solidFill>
                  <a:schemeClr val="accent4"/>
                </a:solidFill>
              </a:rPr>
              <a:t>ARBETARSÄKERHETS ANMÄLNINGAR VIA HAIPRO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63C4BE-C378-E0AB-8085-7616A40C6C0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aseline="0" dirty="0" err="1">
                <a:solidFill>
                  <a:schemeClr val="bg1"/>
                </a:solidFill>
              </a:rPr>
              <a:t>Antal</a:t>
            </a:r>
            <a:r>
              <a:rPr lang="fi-FI" sz="1600" baseline="0" dirty="0">
                <a:solidFill>
                  <a:schemeClr val="bg1"/>
                </a:solidFill>
              </a:rPr>
              <a:t> </a:t>
            </a:r>
            <a:r>
              <a:rPr lang="fi-FI" sz="1600" baseline="0" dirty="0" err="1">
                <a:solidFill>
                  <a:schemeClr val="bg1"/>
                </a:solidFill>
              </a:rPr>
              <a:t>anmälningar</a:t>
            </a:r>
            <a:r>
              <a:rPr lang="fi-FI" sz="1600" baseline="0" dirty="0">
                <a:solidFill>
                  <a:schemeClr val="bg1"/>
                </a:solidFill>
              </a:rPr>
              <a:t>: </a:t>
            </a:r>
          </a:p>
          <a:p>
            <a:r>
              <a:rPr lang="fi-FI" sz="1600" baseline="0" dirty="0">
                <a:solidFill>
                  <a:schemeClr val="bg1"/>
                </a:solidFill>
              </a:rPr>
              <a:t>166 (179)</a:t>
            </a:r>
          </a:p>
          <a:p>
            <a:endParaRPr lang="fi-FI" sz="1600" baseline="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De </a:t>
            </a:r>
            <a:r>
              <a:rPr lang="fi-FI" sz="1600" dirty="0" err="1">
                <a:solidFill>
                  <a:schemeClr val="bg1"/>
                </a:solidFill>
              </a:rPr>
              <a:t>vanligaste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typerna</a:t>
            </a:r>
            <a:r>
              <a:rPr lang="fi-FI" sz="1600" dirty="0">
                <a:solidFill>
                  <a:schemeClr val="bg1"/>
                </a:solidFill>
              </a:rPr>
              <a:t> av </a:t>
            </a:r>
            <a:r>
              <a:rPr lang="fi-FI" sz="1600" dirty="0" err="1">
                <a:solidFill>
                  <a:schemeClr val="bg1"/>
                </a:solidFill>
              </a:rPr>
              <a:t>händelser</a:t>
            </a:r>
            <a:r>
              <a:rPr lang="fi-FI" sz="1600" dirty="0">
                <a:solidFill>
                  <a:schemeClr val="bg1"/>
                </a:solidFill>
              </a:rPr>
              <a:t>: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Hot och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våld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  <a:cs typeface="Arial"/>
              </a:rPr>
              <a:t>Annat</a:t>
            </a:r>
          </a:p>
          <a:p>
            <a:pPr marL="342900" indent="-342900"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Fall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halk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5C88A7-EC72-D4A2-5BCE-9D14F79C121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6987" y="2050331"/>
            <a:ext cx="4129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solidFill>
                  <a:schemeClr val="bg1"/>
                </a:solidFill>
                <a:cs typeface="Arial"/>
              </a:rPr>
              <a:t>Av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boendeenheterna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fem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(5)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som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underskred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minimipersonalkraven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enligt</a:t>
            </a:r>
            <a:endParaRPr lang="fi-FI" sz="1600" dirty="0" smtClean="0">
              <a:solidFill>
                <a:schemeClr val="bg1"/>
              </a:solidFill>
              <a:cs typeface="Arial"/>
            </a:endParaRPr>
          </a:p>
          <a:p>
            <a:r>
              <a:rPr lang="fi-FI" sz="1600" dirty="0" err="1">
                <a:solidFill>
                  <a:schemeClr val="bg1"/>
                </a:solidFill>
                <a:cs typeface="Arial"/>
              </a:rPr>
              <a:t>l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agen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om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äldreomsorgen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BF29A57-6D62-7BB2-D4F6-2B2C35CCF8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600" b="1" dirty="0">
                <a:solidFill>
                  <a:schemeClr val="bg1"/>
                </a:solidFill>
                <a:cs typeface="Arial"/>
              </a:rPr>
              <a:t>7,6% /</a:t>
            </a:r>
            <a:r>
              <a:rPr lang="fi-FI" sz="1600" b="1" dirty="0" err="1" smtClean="0">
                <a:solidFill>
                  <a:schemeClr val="bg1"/>
                </a:solidFill>
                <a:cs typeface="Arial"/>
              </a:rPr>
              <a:t>arbets-förhållandedagar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881093" y="5281127"/>
            <a:ext cx="0" cy="720365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7 (11)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ÅTGÄRDER</a:t>
            </a:r>
            <a:r>
              <a:rPr lang="fi-FI" b="1" baseline="0" dirty="0">
                <a:solidFill>
                  <a:schemeClr val="accent4"/>
                </a:solidFill>
              </a:rPr>
              <a:t> SOM FRÄMJAR </a:t>
            </a:r>
            <a:r>
              <a:rPr lang="fi-FI" b="1" baseline="0" dirty="0" smtClean="0">
                <a:solidFill>
                  <a:schemeClr val="accent4"/>
                </a:solidFill>
              </a:rPr>
              <a:t>ARBETSTAGRENS </a:t>
            </a:r>
            <a:r>
              <a:rPr lang="fi-FI" b="1" baseline="0" dirty="0">
                <a:solidFill>
                  <a:schemeClr val="accent4"/>
                </a:solidFill>
              </a:rPr>
              <a:t>VÄLMÅENDE</a:t>
            </a:r>
            <a:endParaRPr lang="fi-FI" b="1" dirty="0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cs typeface="Arial"/>
              </a:rPr>
              <a:t>-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Utvecklingssamtal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arbetshandledning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r>
              <a:rPr lang="en-US" sz="1600" dirty="0">
                <a:solidFill>
                  <a:schemeClr val="bg1"/>
                </a:solidFill>
                <a:cs typeface="Arial"/>
              </a:rPr>
              <a:t>-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Regelbunden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genomgång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korrigerande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åtgärder</a:t>
            </a:r>
            <a:r>
              <a:rPr lang="en-US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en-US" sz="1600" dirty="0" err="1">
                <a:solidFill>
                  <a:schemeClr val="bg1"/>
                </a:solidFill>
                <a:cs typeface="Arial"/>
              </a:rPr>
              <a:t>Haipro</a:t>
            </a:r>
            <a:endParaRPr lang="en-US" sz="1600" dirty="0">
              <a:solidFill>
                <a:schemeClr val="bg1"/>
              </a:solidFill>
              <a:cs typeface="Arial"/>
            </a:endParaRPr>
          </a:p>
          <a:p>
            <a:r>
              <a:rPr lang="en-US" sz="1600" dirty="0">
                <a:solidFill>
                  <a:schemeClr val="bg1"/>
                </a:solidFill>
                <a:cs typeface="Arial"/>
              </a:rPr>
              <a:t>- E-pass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3A707-9589-B185-877B-6C1A32F05A3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</a:t>
            </a:r>
            <a:r>
              <a:rPr lang="fi-FI" sz="1400" dirty="0" err="1"/>
              <a:t>Boendeservice</a:t>
            </a:r>
            <a:r>
              <a:rPr lang="fi-FI" sz="1400" dirty="0"/>
              <a:t> 5-8.2024</a:t>
            </a:r>
          </a:p>
        </p:txBody>
      </p:sp>
    </p:spTree>
    <p:extLst>
      <p:ext uri="{BB962C8B-B14F-4D97-AF65-F5344CB8AC3E}">
        <p14:creationId xmlns:p14="http://schemas.microsoft.com/office/powerpoint/2010/main" val="646469545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9" ma:contentTypeDescription="Luo uusi asiakirja." ma:contentTypeScope="" ma:versionID="9fd2c9a8b98c5c0037bb6b5b9af70d68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5ba8b568effea3e903e72fb7c93e026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A66354-7197-45DD-9516-8ADA0A389FA4}">
  <ds:schemaRefs>
    <ds:schemaRef ds:uri="cbe4f0d9-fb0d-42e8-a680-6e558966cc0a"/>
    <ds:schemaRef ds:uri="http://purl.org/dc/terms/"/>
    <ds:schemaRef ds:uri="http://schemas.microsoft.com/office/2006/documentManagement/types"/>
    <ds:schemaRef ds:uri="8662b06d-03b9-424a-ab70-bfab313b8d48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E18E5C0-776E-4168-AED4-2D233444C8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6BB1E7-3EC9-4735-B5FC-9E7A49191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9526</TotalTime>
  <Words>666</Words>
  <Application>Microsoft Office PowerPoint</Application>
  <PresentationFormat>Widescreen</PresentationFormat>
  <Paragraphs>142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Segoe UI</vt:lpstr>
      <vt:lpstr>OVHP_teema</vt:lpstr>
      <vt:lpstr>Rapportering av egenkontroll</vt:lpstr>
      <vt:lpstr>Tillgänglighet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Koskela Marketta</cp:lastModifiedBy>
  <cp:revision>354</cp:revision>
  <dcterms:created xsi:type="dcterms:W3CDTF">2023-11-14T05:41:58Z</dcterms:created>
  <dcterms:modified xsi:type="dcterms:W3CDTF">2024-09-23T10:33:57Z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