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22" r:id="rId6"/>
    <p:sldId id="272" r:id="rId7"/>
    <p:sldId id="339" r:id="rId8"/>
    <p:sldId id="336" r:id="rId9"/>
    <p:sldId id="338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94302" autoAdjust="0"/>
  </p:normalViewPr>
  <p:slideViewPr>
    <p:cSldViewPr snapToGrid="0">
      <p:cViewPr varScale="1">
        <p:scale>
          <a:sx n="46" d="100"/>
          <a:sy n="46" d="100"/>
        </p:scale>
        <p:origin x="36" y="444"/>
      </p:cViewPr>
      <p:guideLst/>
    </p:cSldViewPr>
  </p:slideViewPr>
  <p:outlineViewPr>
    <p:cViewPr>
      <p:scale>
        <a:sx n="66" d="100"/>
        <a:sy n="66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09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06065384970227"/>
          <c:y val="3.6871971308481598E-2"/>
          <c:w val="0.8196092713652835"/>
          <c:h val="0.786113902687528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567</c:v>
                </c:pt>
                <c:pt idx="1">
                  <c:v>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13-4FA2-9E93-664C5B777AE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DF13-4FA2-9E93-664C5B777A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20.9.2024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60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 dirty="0">
                <a:solidFill>
                  <a:schemeClr val="accent4"/>
                </a:solidFill>
              </a:rPr>
              <a:t>VAARATAPAHTUMA ILMOITUSTEN MÄÄRÄ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accent4"/>
                </a:solidFill>
              </a:rPr>
              <a:t>NPS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559115E-30FE-4CFA-8D29-D4469F46B786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accent4"/>
                </a:solidFill>
              </a:rPr>
              <a:t>NPS</a:t>
            </a:r>
            <a:endParaRPr lang="en-US" sz="1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4A8DB5-3EA8-42F7-A27C-BE2BB96C17C9}"/>
              </a:ext>
            </a:extLst>
          </p:cNvPr>
          <p:cNvSpPr txBox="1"/>
          <p:nvPr userDrawn="1"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Hem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boendeservice</a:t>
            </a:r>
            <a:r>
              <a:rPr lang="fi-FI" sz="1400" dirty="0"/>
              <a:t> – Koti- ja asumispalvelut 9-12.2023</a:t>
            </a:r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Saatavuus/</a:t>
            </a:r>
            <a:r>
              <a:rPr lang="fi-FI" sz="3600" dirty="0" err="1">
                <a:solidFill>
                  <a:schemeClr val="tx1"/>
                </a:solidFill>
              </a:rPr>
              <a:t>Tillgänglighet</a:t>
            </a:r>
            <a:endParaRPr lang="fi-FI" sz="3600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D15E168-C861-4B90-9251-9ACACBCAE006}"/>
              </a:ext>
            </a:extLst>
          </p:cNvPr>
          <p:cNvSpPr txBox="1"/>
          <p:nvPr userDrawn="1"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Hem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boendeservice</a:t>
            </a:r>
            <a:r>
              <a:rPr lang="fi-FI" sz="1400" dirty="0"/>
              <a:t> – Koti- ja asumispalvelut 9-12.2023</a:t>
            </a:r>
          </a:p>
        </p:txBody>
      </p: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1084729" y="4942270"/>
            <a:ext cx="733313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522315" y="4937282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 userDrawn="1"/>
        </p:nvCxnSpPr>
        <p:spPr>
          <a:xfrm flipV="1">
            <a:off x="8417867" y="1390046"/>
            <a:ext cx="0" cy="35472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D2711D-29F2-100B-9DF7-369B97D14A6B}"/>
              </a:ext>
            </a:extLst>
          </p:cNvPr>
          <p:cNvCxnSpPr/>
          <p:nvPr userDrawn="1"/>
        </p:nvCxnSpPr>
        <p:spPr>
          <a:xfrm>
            <a:off x="8417867" y="4937282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35FAE34-08E6-EEFC-6D2C-34B1448856D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60802" y="1390046"/>
            <a:ext cx="0" cy="35472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=""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710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708" r:id="rId13"/>
    <p:sldLayoutId id="2147483706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xrep.vshp.fi/exreport_ovph/visits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4800" dirty="0"/>
              <a:t>Rapportering av egenkontroll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FI" dirty="0"/>
              <a:t>Resultatområde: Service som ges hem</a:t>
            </a:r>
          </a:p>
          <a:p>
            <a:r>
              <a:rPr lang="sv-FI" dirty="0"/>
              <a:t>Period som ska rapporteras: 5-8.2024</a:t>
            </a:r>
            <a:endParaRPr lang="sv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400" dirty="0">
                <a:solidFill>
                  <a:schemeClr val="bg1"/>
                </a:solidFill>
              </a:rPr>
              <a:t>Förkortningar:</a:t>
            </a:r>
          </a:p>
          <a:p>
            <a:r>
              <a:rPr lang="sv-FI" sz="1400" dirty="0">
                <a:solidFill>
                  <a:schemeClr val="bg1"/>
                </a:solidFill>
              </a:rPr>
              <a:t>NPS (Net </a:t>
            </a:r>
            <a:r>
              <a:rPr lang="sv-FI" sz="1400" dirty="0" err="1">
                <a:solidFill>
                  <a:schemeClr val="bg1"/>
                </a:solidFill>
              </a:rPr>
              <a:t>Promoter</a:t>
            </a:r>
            <a:r>
              <a:rPr lang="sv-FI" sz="1400" dirty="0">
                <a:solidFill>
                  <a:schemeClr val="bg1"/>
                </a:solidFill>
              </a:rPr>
              <a:t> Score): Rekommendationsindex (klienter och personal)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System för </a:t>
            </a:r>
            <a:r>
              <a:rPr lang="fi-FI" sz="1400" dirty="0" err="1">
                <a:solidFill>
                  <a:schemeClr val="bg1"/>
                </a:solidFill>
              </a:rPr>
              <a:t>anmälan</a:t>
            </a:r>
            <a:r>
              <a:rPr lang="fi-FI" sz="1400" dirty="0">
                <a:solidFill>
                  <a:schemeClr val="bg1"/>
                </a:solidFill>
              </a:rPr>
              <a:t> av </a:t>
            </a:r>
            <a:r>
              <a:rPr lang="fi-FI" sz="1400" dirty="0" err="1">
                <a:solidFill>
                  <a:schemeClr val="bg1"/>
                </a:solidFill>
              </a:rPr>
              <a:t>negativ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eller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nära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ögat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händelse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56C676EE-271E-4C52-91D4-5B23A944D36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sv-FI" b="1" dirty="0"/>
              <a:t>Tillgänglighet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BBC7F9-CD06-D84F-0036-1BA6A4335F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6927" y="1440000"/>
            <a:ext cx="3605410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FI" sz="1600" b="1" dirty="0" smtClean="0">
                <a:solidFill>
                  <a:schemeClr val="accent4"/>
                </a:solidFill>
              </a:rPr>
              <a:t>VÄNTETID OCH KÖ</a:t>
            </a:r>
            <a:endParaRPr lang="sv-FI" sz="1600" b="1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D8597A-F240-DA6D-7591-C7026CD7CE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914" y="1778554"/>
            <a:ext cx="3553435" cy="270843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Ständig kö till hemvården i det mellersta området. I genomsnitt </a:t>
            </a:r>
            <a:r>
              <a:rPr lang="sv-SE" sz="1400" dirty="0" smtClean="0">
                <a:solidFill>
                  <a:schemeClr val="bg1"/>
                </a:solidFill>
              </a:rPr>
              <a:t>20 </a:t>
            </a:r>
            <a:r>
              <a:rPr lang="sv-SE" sz="1400" dirty="0">
                <a:solidFill>
                  <a:schemeClr val="bg1"/>
                </a:solidFill>
              </a:rPr>
              <a:t>personer i kö.</a:t>
            </a:r>
          </a:p>
          <a:p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Serviceboende i form av hemvård i det egna hemmet, inga köer.</a:t>
            </a:r>
          </a:p>
          <a:p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Dagverksamheten, i genomsnitt </a:t>
            </a:r>
            <a:r>
              <a:rPr lang="sv-SE" sz="1400" dirty="0" smtClean="0">
                <a:solidFill>
                  <a:schemeClr val="bg1"/>
                </a:solidFill>
              </a:rPr>
              <a:t>10 </a:t>
            </a:r>
            <a:r>
              <a:rPr lang="sv-SE" sz="1400" dirty="0">
                <a:solidFill>
                  <a:schemeClr val="bg1"/>
                </a:solidFill>
              </a:rPr>
              <a:t>personer i kö.</a:t>
            </a:r>
          </a:p>
          <a:p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Närståendevårdshandledare, lagstadgad bedömning.</a:t>
            </a:r>
          </a:p>
          <a:p>
            <a:endParaRPr lang="sv-FI" sz="16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4B4EDF-C39F-3502-C1B8-2857253EB40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33294" y="1440000"/>
            <a:ext cx="3605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</a:rPr>
              <a:t>PRESTATIONER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D379D9-8EAB-9165-5542-280FD52E759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15463" y="1778554"/>
            <a:ext cx="3553435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 smtClean="0">
                <a:solidFill>
                  <a:schemeClr val="bg1"/>
                </a:solidFill>
              </a:rPr>
              <a:t>Hemvårdens besök april-augusti </a:t>
            </a:r>
            <a:r>
              <a:rPr lang="fi-FI" b="1" dirty="0" smtClean="0">
                <a:solidFill>
                  <a:schemeClr val="bg2"/>
                </a:solidFill>
                <a:hlinkClick r:id="rId2"/>
              </a:rPr>
              <a:t>212</a:t>
            </a:r>
            <a:r>
              <a:rPr lang="fi-FI" b="1" dirty="0">
                <a:solidFill>
                  <a:schemeClr val="bg2"/>
                </a:solidFill>
                <a:hlinkClick r:id="rId2"/>
              </a:rPr>
              <a:t> 475</a:t>
            </a:r>
            <a:r>
              <a:rPr lang="sv-SE" sz="1400" dirty="0">
                <a:solidFill>
                  <a:schemeClr val="bg2"/>
                </a:solidFill>
              </a:rPr>
              <a:t/>
            </a:r>
            <a:br>
              <a:rPr lang="sv-SE" sz="1400" dirty="0">
                <a:solidFill>
                  <a:schemeClr val="bg2"/>
                </a:solidFill>
              </a:rPr>
            </a:br>
            <a:endParaRPr lang="sv-SE" sz="1400" dirty="0">
              <a:solidFill>
                <a:schemeClr val="bg2"/>
              </a:solidFill>
            </a:endParaRP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Förverkligade dagverksamhetsdagar i relation till verksamhetsplanen </a:t>
            </a:r>
            <a:r>
              <a:rPr lang="sv-SE" sz="1400" dirty="0" smtClean="0">
                <a:solidFill>
                  <a:schemeClr val="bg1"/>
                </a:solidFill>
              </a:rPr>
              <a:t>53 </a:t>
            </a:r>
            <a:r>
              <a:rPr lang="sv-SE" sz="1400" dirty="0">
                <a:solidFill>
                  <a:schemeClr val="bg1"/>
                </a:solidFill>
              </a:rPr>
              <a:t>% per </a:t>
            </a:r>
            <a:r>
              <a:rPr lang="sv-SE" sz="1400" dirty="0" smtClean="0">
                <a:solidFill>
                  <a:schemeClr val="bg1"/>
                </a:solidFill>
              </a:rPr>
              <a:t>30.6.2024</a:t>
            </a:r>
            <a:endParaRPr lang="sv-SE" sz="1400" dirty="0">
              <a:solidFill>
                <a:schemeClr val="bg1"/>
              </a:solidFill>
            </a:endParaRPr>
          </a:p>
          <a:p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Norra området </a:t>
            </a:r>
            <a:r>
              <a:rPr lang="sv-SE" sz="1400" dirty="0" smtClean="0">
                <a:solidFill>
                  <a:schemeClr val="bg1"/>
                </a:solidFill>
              </a:rPr>
              <a:t>3.523 besök</a:t>
            </a:r>
            <a:endParaRPr lang="sv-SE" sz="1400" dirty="0">
              <a:solidFill>
                <a:schemeClr val="bg1"/>
              </a:solidFill>
            </a:endParaRPr>
          </a:p>
          <a:p>
            <a:r>
              <a:rPr lang="sv-SE" sz="1400" dirty="0">
                <a:solidFill>
                  <a:schemeClr val="bg1"/>
                </a:solidFill>
              </a:rPr>
              <a:t>Mellersta området </a:t>
            </a:r>
            <a:r>
              <a:rPr lang="sv-SE" sz="1400" dirty="0" smtClean="0">
                <a:solidFill>
                  <a:schemeClr val="bg1"/>
                </a:solidFill>
              </a:rPr>
              <a:t>3.021 </a:t>
            </a:r>
            <a:r>
              <a:rPr lang="sv-SE" sz="1400" dirty="0">
                <a:solidFill>
                  <a:schemeClr val="bg1"/>
                </a:solidFill>
              </a:rPr>
              <a:t>besök</a:t>
            </a:r>
          </a:p>
          <a:p>
            <a:r>
              <a:rPr lang="sv-SE" sz="1400" dirty="0">
                <a:solidFill>
                  <a:schemeClr val="bg1"/>
                </a:solidFill>
              </a:rPr>
              <a:t>Södra området </a:t>
            </a:r>
            <a:r>
              <a:rPr lang="sv-SE" sz="1400" dirty="0" smtClean="0">
                <a:solidFill>
                  <a:schemeClr val="bg1"/>
                </a:solidFill>
              </a:rPr>
              <a:t>919 </a:t>
            </a:r>
            <a:r>
              <a:rPr lang="sv-SE" sz="1400" dirty="0">
                <a:solidFill>
                  <a:schemeClr val="bg1"/>
                </a:solidFill>
              </a:rPr>
              <a:t>besök</a:t>
            </a:r>
          </a:p>
          <a:p>
            <a:endParaRPr lang="sv-FI" sz="16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44757" y="4968000"/>
            <a:ext cx="236312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</a:rPr>
              <a:t>VÄNTETID FÖR BRÅDSKANDE ÄRENDE</a:t>
            </a:r>
            <a:endParaRPr lang="sv-FI" sz="1600" b="1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7461" y="6000708"/>
            <a:ext cx="2370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1400" b="1" dirty="0">
                <a:solidFill>
                  <a:schemeClr val="bg1"/>
                </a:solidFill>
              </a:rPr>
              <a:t>FÖRVERKLIGATS</a:t>
            </a:r>
            <a:endParaRPr lang="sv-FI" sz="2000" b="1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6DAB15-0D3D-2FCF-2E39-93B3435747E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65989" y="4969553"/>
            <a:ext cx="3389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</a:rPr>
              <a:t>JÄMLIKHET</a:t>
            </a: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65989" y="5273233"/>
            <a:ext cx="4802909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Kriterierna och avgifterna har förenhetligats.</a:t>
            </a:r>
          </a:p>
          <a:p>
            <a:r>
              <a:rPr lang="sv-SE" sz="1400" dirty="0">
                <a:solidFill>
                  <a:schemeClr val="bg1"/>
                </a:solidFill>
              </a:rPr>
              <a:t>Verksamheten i områdena ska förenhetligas, distansomsorgen </a:t>
            </a:r>
            <a:r>
              <a:rPr lang="sv-SE" sz="1400" dirty="0" smtClean="0">
                <a:solidFill>
                  <a:schemeClr val="bg1"/>
                </a:solidFill>
              </a:rPr>
              <a:t>ska utvidgas </a:t>
            </a:r>
            <a:r>
              <a:rPr lang="sv-SE" sz="1400" dirty="0">
                <a:solidFill>
                  <a:schemeClr val="bg1"/>
                </a:solidFill>
              </a:rPr>
              <a:t>att </a:t>
            </a:r>
            <a:r>
              <a:rPr lang="sv-SE" sz="1400" dirty="0" smtClean="0">
                <a:solidFill>
                  <a:schemeClr val="bg1"/>
                </a:solidFill>
              </a:rPr>
              <a:t>omfatta </a:t>
            </a:r>
            <a:r>
              <a:rPr lang="sv-SE" sz="1400" dirty="0">
                <a:solidFill>
                  <a:schemeClr val="bg1"/>
                </a:solidFill>
              </a:rPr>
              <a:t>hela området, liksom även möjligheten att använda läkemedelsrobotar.</a:t>
            </a:r>
          </a:p>
          <a:p>
            <a:r>
              <a:rPr lang="sv-SE" sz="1400" dirty="0">
                <a:solidFill>
                  <a:schemeClr val="bg1"/>
                </a:solidFill>
              </a:rPr>
              <a:t>Dagverksamheten för äldre täcker </a:t>
            </a:r>
            <a:r>
              <a:rPr lang="sv-SE" sz="1400" dirty="0" smtClean="0">
                <a:solidFill>
                  <a:schemeClr val="bg1"/>
                </a:solidFill>
              </a:rPr>
              <a:t>största delen av Österbotten. 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69856" y="1440000"/>
            <a:ext cx="3722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52024" y="1778554"/>
            <a:ext cx="3739976" cy="28931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Användningen av välfärdsteknologi ska utökas avsevärt.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Samarbetet mellan hemvårdsenheterna ska förbättras och kriterierna för verksamheten ska förenhetligas.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Arbetsuppgifter som inte är förknippade med vården ska tas bort av skötarna.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Omsorgsassistenter ska anställas i det mellersta området (används redan i det södra och norra området)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 err="1">
                <a:solidFill>
                  <a:schemeClr val="bg1"/>
                </a:solidFill>
                <a:cs typeface="Arial"/>
              </a:rPr>
              <a:t>Klienttid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ökning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/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arbetsskift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 err="1">
                <a:solidFill>
                  <a:schemeClr val="bg1"/>
                </a:solidFill>
                <a:cs typeface="Arial"/>
              </a:rPr>
              <a:t>Samarbete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över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verksamhetsområden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 err="1">
                <a:solidFill>
                  <a:schemeClr val="bg1"/>
                </a:solidFill>
                <a:cs typeface="Arial"/>
              </a:rPr>
              <a:t>Utvecklingsgrupper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t.ex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Hemvård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scrum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18CE69-9B8C-6308-B71C-448AFDBAC9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FI" sz="1400" dirty="0"/>
              <a:t>Hem- och boendeservice – Service som ges hem 5-8.2024</a:t>
            </a:r>
          </a:p>
        </p:txBody>
      </p:sp>
    </p:spTree>
    <p:extLst>
      <p:ext uri="{BB962C8B-B14F-4D97-AF65-F5344CB8AC3E}">
        <p14:creationId xmlns:p14="http://schemas.microsoft.com/office/powerpoint/2010/main" val="220042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sv-FI" b="1" dirty="0"/>
              <a:t>Säkerhet och kvalitet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49ACE6-B406-F332-4F49-8754293622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79184" y="1404000"/>
            <a:ext cx="3423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ANTAL ANMÄLAN OM NEGATIV HÄNDELSE 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graphicFrame>
        <p:nvGraphicFramePr>
          <p:cNvPr id="7" name="Chart 6" descr="Diagram: Antal anmälan om negativ händelse&#10;Januari - April 2024 567&#10;Januari - April 2025&#10;Maj - Augusti 2024 &#10;Maj - Augusti 2025&#10;September - December 2024 &#10;September - December 2025">
            <a:extLst>
              <a:ext uri="{FF2B5EF4-FFF2-40B4-BE49-F238E27FC236}">
                <a16:creationId xmlns:a16="http://schemas.microsoft.com/office/drawing/2014/main" id="{E9CBB796-BCC3-82DD-5F14-CB8F3D97EC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8582886"/>
              </p:ext>
            </p:extLst>
          </p:nvPr>
        </p:nvGraphicFramePr>
        <p:xfrm>
          <a:off x="1229667" y="2147152"/>
          <a:ext cx="3434742" cy="2302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0892368-7556-7215-3A15-0625479F82C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 dirty="0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0E16D12-9712-6485-E9F6-7F8273ED967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Nära ögat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EFB1ABE-332B-30A7-5AED-C1B6DB63B0A2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10,7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1A3067E-EC52-9DDA-A166-5E1E2951472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Drabbade klient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64C5161-5352-FDC8-37F6-B574C04520F9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77,2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6A35F5-3473-6923-2EF9-2AD2216600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Annan upptäckt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CB6AD1A-8263-2D18-4890-9E28DBCEAC54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12,2 %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D3E9CF3-EF59-E8AC-6216-2864B93AB4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63885" y="3275111"/>
            <a:ext cx="1381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Måttlig skada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E508D49-89F0-8C89-0D2E-8DE8885491B2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dirty="0">
                <a:solidFill>
                  <a:prstClr val="white"/>
                </a:solidFill>
                <a:latin typeface="Arial" panose="020B0604020202020204"/>
              </a:rPr>
              <a:t>3,6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13453D6-8260-C3FD-4096-B2E107E669F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Allvarlig skada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B4570A8-D0DF-1400-5B57-BCD031EEA668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0,0 %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</a:rPr>
              <a:t>DE VANLIGASTE ANMÄLNINGSTYPERNA</a:t>
            </a: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v-SE" sz="1600" dirty="0">
                <a:solidFill>
                  <a:schemeClr val="bg1"/>
                </a:solidFill>
                <a:cs typeface="Arial"/>
              </a:rPr>
              <a:t>Olycksfall och olyckor</a:t>
            </a:r>
          </a:p>
          <a:p>
            <a:pPr marL="342900" indent="-342900">
              <a:buAutoNum type="arabicPeriod"/>
            </a:pPr>
            <a:r>
              <a:rPr lang="sv-SE" sz="1600" dirty="0">
                <a:solidFill>
                  <a:schemeClr val="bg1"/>
                </a:solidFill>
                <a:cs typeface="Arial"/>
              </a:rPr>
              <a:t>Förknippad med läkemedelsbehandling</a:t>
            </a:r>
          </a:p>
          <a:p>
            <a:pPr marL="342900" indent="-342900">
              <a:buAutoNum type="arabicPeriod"/>
            </a:pPr>
            <a:r>
              <a:rPr lang="sv-SE" sz="1600" dirty="0">
                <a:solidFill>
                  <a:schemeClr val="bg1"/>
                </a:solidFill>
                <a:cs typeface="Arial"/>
              </a:rPr>
              <a:t>Informationsutbyte</a:t>
            </a:r>
          </a:p>
          <a:p>
            <a:pPr marL="342900" indent="-342900">
              <a:buAutoNum type="arabicPeriod"/>
            </a:pPr>
            <a:r>
              <a:rPr lang="sv-SE" sz="1600" dirty="0">
                <a:solidFill>
                  <a:schemeClr val="bg1"/>
                </a:solidFill>
                <a:cs typeface="Arial"/>
              </a:rPr>
              <a:t>Annat</a:t>
            </a:r>
          </a:p>
          <a:p>
            <a:pPr marL="342900" indent="-342900">
              <a:buAutoNum type="arabicPeriod"/>
            </a:pPr>
            <a:r>
              <a:rPr lang="sv-SE" sz="1600" dirty="0">
                <a:solidFill>
                  <a:schemeClr val="bg1"/>
                </a:solidFill>
                <a:cs typeface="Arial"/>
              </a:rPr>
              <a:t>Förknippad med vård eller uppföljning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A86747-4DAA-4AD7-9784-872453488C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1216" y="4500000"/>
            <a:ext cx="17592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1400" b="1" dirty="0">
                <a:solidFill>
                  <a:schemeClr val="accent4"/>
                </a:solidFill>
              </a:rPr>
              <a:t>ANMÄLNINGAR OM MISSFÖRHÅLLANDEN INOM SOCIALVÅRDEN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77" y="5800902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4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1200" b="1" dirty="0">
                <a:solidFill>
                  <a:schemeClr val="accent4"/>
                </a:solidFill>
              </a:rPr>
              <a:t>ANTAL ANMÄLNINGAR AV NEGATIV HÄNDELSE FRÅN KLIENTER (JÄMFÖRT MED TIDIGARE PERIOD)</a:t>
            </a: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3600" dirty="0">
                <a:solidFill>
                  <a:schemeClr val="bg1"/>
                </a:solidFill>
              </a:rPr>
              <a:t>5</a:t>
            </a:r>
            <a:r>
              <a:rPr lang="sv-FI" sz="28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sv-FI" sz="2800" dirty="0">
                <a:solidFill>
                  <a:schemeClr val="bg1"/>
                </a:solidFill>
              </a:rPr>
              <a:t>(8)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1400" b="1" dirty="0">
                <a:solidFill>
                  <a:schemeClr val="accent4"/>
                </a:solidFill>
              </a:rPr>
              <a:t>ANTAL KONTAKTER TILL PATIENTOMBUD</a:t>
            </a: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48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1400" b="1" dirty="0">
                <a:solidFill>
                  <a:schemeClr val="accent4"/>
                </a:solidFill>
              </a:rPr>
              <a:t>ANTAL KONTAKTER TILL SOCIALOMBUD</a:t>
            </a: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4800" dirty="0">
                <a:solidFill>
                  <a:schemeClr val="bg1"/>
                </a:solidFill>
              </a:rPr>
              <a:t>8</a:t>
            </a:r>
            <a:r>
              <a:rPr lang="sv-FI" sz="4800" dirty="0" smtClean="0">
                <a:solidFill>
                  <a:srgbClr val="FF0000"/>
                </a:solidFill>
              </a:rPr>
              <a:t> </a:t>
            </a:r>
            <a:endParaRPr lang="sv-FI" sz="4800" dirty="0">
              <a:solidFill>
                <a:srgbClr val="FF0000"/>
              </a:solidFill>
            </a:endParaRPr>
          </a:p>
          <a:p>
            <a:pPr algn="ctr"/>
            <a:endParaRPr lang="sv-FI" sz="14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</a:rPr>
              <a:t>KORRIGERANDE ÅTGÄRDER: </a:t>
            </a: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Upphandling av dosdispensering och läkemedelsrobotar, utbildning.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Arbetsgrupp för förebyggande av fallolyckor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Effektiv användning av hemrehabilitering inom </a:t>
            </a:r>
            <a:r>
              <a:rPr lang="sv-SE" sz="1400" dirty="0" smtClean="0">
                <a:solidFill>
                  <a:schemeClr val="bg1"/>
                </a:solidFill>
              </a:rPr>
              <a:t>hemvården, stärka aktiverande arbetssätt</a:t>
            </a:r>
            <a:endParaRPr lang="sv-SE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Genomgång av HaiPro-anmälningar och korrigerande åtgärder</a:t>
            </a:r>
          </a:p>
          <a:p>
            <a:endParaRPr lang="sv-FI" sz="1400" dirty="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9C67D0-45C0-AB38-8D19-339E47CC009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FI" sz="1400" dirty="0"/>
              <a:t>Hem- och boendeservice – Service som ges hem 5-8.2024</a:t>
            </a: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sv-FI" b="1" dirty="0"/>
              <a:t>Kundupplevelse</a:t>
            </a:r>
          </a:p>
        </p:txBody>
      </p:sp>
      <p:sp>
        <p:nvSpPr>
          <p:cNvPr id="4" name="Tekstiruutu 2">
            <a:extLst>
              <a:ext uri="{FF2B5EF4-FFF2-40B4-BE49-F238E27FC236}">
                <a16:creationId xmlns:a16="http://schemas.microsoft.com/office/drawing/2014/main" id="{A408B193-25ED-EA73-CB4E-1CADD598364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1426197"/>
            <a:ext cx="359332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FI" dirty="0">
                <a:solidFill>
                  <a:schemeClr val="bg1"/>
                </a:solidFill>
              </a:rPr>
              <a:t>KUNDRESPONSANTAL = 44</a:t>
            </a: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926529" y="3733800"/>
            <a:ext cx="298614" cy="64335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FI" sz="2800" dirty="0">
                <a:solidFill>
                  <a:schemeClr val="bg1"/>
                </a:solidFill>
              </a:rPr>
              <a:t>34 </a:t>
            </a:r>
          </a:p>
          <a:p>
            <a:pPr algn="ctr"/>
            <a:r>
              <a:rPr lang="sv-FI" sz="2800" dirty="0">
                <a:solidFill>
                  <a:schemeClr val="bg1"/>
                </a:solidFill>
              </a:rPr>
              <a:t>(43)</a:t>
            </a:r>
            <a:endParaRPr lang="sv-FI" sz="2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upplevde att man brydde sig om mig på ett helhetsmässigt sätt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3B3ABF8-FA81-E80B-256F-28707B3768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191027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3,43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(4,33)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hjälp när jag behövde den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45B2442-09FE-0B2F-D146-3EA6F7849A8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307155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3,57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(4,4)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EFBA8F5-B631-80C1-EDD2-CE2B3536797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434936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3,15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(4,5)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97B8EBA-4416-CBF8-7F80-993EE3F363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556587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3,27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,0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C6DD30D-0CF6-0984-F01A-11F5DF5EC53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1910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3,17</a:t>
            </a: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(4,0)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67D99EF-0EDD-7582-F454-E427CEDC060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307458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3,5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3,5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sv-SE" altLang="ko-KR" sz="1400" b="1" dirty="0">
                <a:solidFill>
                  <a:prstClr val="white"/>
                </a:solidFill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vård/betjäning jag fick var nyttig</a:t>
            </a:r>
            <a:endParaRPr kumimoji="0" lang="sv-FI" altLang="ko-KR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D51B6C4-7599-EA43-382A-CF9F0E4900F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431432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3,67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(4,5)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067BFCC-B643-A9D5-48D9-8459DE62F0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555405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4,6</a:t>
            </a: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</a:t>
            </a: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(4,87)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Positiv respons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Bemötande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THL-utvärdering, OVPH har Finlands vänligaste hemvårdspersonal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NPS har</a:t>
            </a:r>
            <a:r>
              <a:rPr kumimoji="0" lang="sv-FI" sz="14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stigit från 45(2022) till 51 (2023) </a:t>
            </a:r>
            <a:endParaRPr kumimoji="0" lang="sv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Negativ respons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Vi samlar in respons bl.a. </a:t>
            </a:r>
            <a:r>
              <a:rPr lang="sv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Roidu</a:t>
            </a:r>
            <a:endParaRPr kumimoji="0" lang="sv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1400" b="1" dirty="0">
                <a:solidFill>
                  <a:schemeClr val="accent4"/>
                </a:solidFill>
              </a:rPr>
              <a:t>ANTAL ANMÄRKNINGAR</a:t>
            </a: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82897" y="5484273"/>
            <a:ext cx="1257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4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15509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1400" b="1" dirty="0">
                <a:solidFill>
                  <a:schemeClr val="accent4"/>
                </a:solidFill>
              </a:rPr>
              <a:t>ANTAL KLAGOMÅL</a:t>
            </a:r>
          </a:p>
        </p:txBody>
      </p:sp>
      <p:sp>
        <p:nvSpPr>
          <p:cNvPr id="15" name="TextBox 1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25002" y="5485551"/>
            <a:ext cx="1257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4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CD57CA-23C7-9180-06E0-C2A2BEE2D7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FI" sz="1400" dirty="0"/>
              <a:t>Hem- och boendeservice – Service som ges hem 5-8.2024</a:t>
            </a:r>
          </a:p>
        </p:txBody>
      </p:sp>
    </p:spTree>
    <p:extLst>
      <p:ext uri="{BB962C8B-B14F-4D97-AF65-F5344CB8AC3E}">
        <p14:creationId xmlns:p14="http://schemas.microsoft.com/office/powerpoint/2010/main" val="171550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sv-FI" b="1" dirty="0"/>
              <a:t>Delaktighet</a:t>
            </a:r>
            <a:endParaRPr lang="sv-FI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  <a:latin typeface="+mj-lt"/>
              </a:rPr>
              <a:t>Hur stöder man kunders och nära anhörigas delaktighet i planeringen, genomförandet och utvärderingen av tjänsterna?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400" b="1" dirty="0">
                <a:solidFill>
                  <a:schemeClr val="bg1"/>
                </a:solidFill>
              </a:rPr>
              <a:t>Vi samlar in respons via Roidu och använder oss av HaiPro</a:t>
            </a:r>
          </a:p>
          <a:p>
            <a:r>
              <a:rPr lang="sv-SE" sz="1400" b="1" dirty="0">
                <a:solidFill>
                  <a:schemeClr val="bg1"/>
                </a:solidFill>
              </a:rPr>
              <a:t/>
            </a:r>
            <a:br>
              <a:rPr lang="sv-SE" sz="1400" b="1" dirty="0">
                <a:solidFill>
                  <a:schemeClr val="bg1"/>
                </a:solidFill>
              </a:rPr>
            </a:br>
            <a:r>
              <a:rPr lang="sv-SE" sz="1400" b="1" dirty="0">
                <a:solidFill>
                  <a:schemeClr val="bg1"/>
                </a:solidFill>
              </a:rPr>
              <a:t>THL:s nationella utvärdering</a:t>
            </a:r>
          </a:p>
          <a:p>
            <a:r>
              <a:rPr lang="sv-SE" sz="1400" b="1" dirty="0">
                <a:solidFill>
                  <a:schemeClr val="bg1"/>
                </a:solidFill>
              </a:rPr>
              <a:t/>
            </a:r>
            <a:br>
              <a:rPr lang="sv-SE" sz="1400" b="1" dirty="0">
                <a:solidFill>
                  <a:schemeClr val="bg1"/>
                </a:solidFill>
              </a:rPr>
            </a:br>
            <a:r>
              <a:rPr lang="sv-SE" sz="1400" b="1" dirty="0">
                <a:solidFill>
                  <a:schemeClr val="bg1"/>
                </a:solidFill>
              </a:rPr>
              <a:t>Egenvårdarsystem</a:t>
            </a:r>
          </a:p>
          <a:p>
            <a:r>
              <a:rPr lang="sv-SE" sz="1400" b="1" dirty="0">
                <a:solidFill>
                  <a:schemeClr val="bg1"/>
                </a:solidFill>
              </a:rPr>
              <a:t/>
            </a:r>
            <a:br>
              <a:rPr lang="sv-SE" sz="1400" b="1" dirty="0">
                <a:solidFill>
                  <a:schemeClr val="bg1"/>
                </a:solidFill>
              </a:rPr>
            </a:br>
            <a:r>
              <a:rPr lang="sv-SE" sz="1400" b="1" dirty="0">
                <a:solidFill>
                  <a:schemeClr val="bg1"/>
                </a:solidFill>
              </a:rPr>
              <a:t>Inom servicehandledningen (hör till ett annat verksamhetsområde) och närståendevården utgår man från klienternas önskemål och involverar även de anhöriga i bedömningen av klienternas servicebehov och i de beslut som tas om servicen.</a:t>
            </a:r>
          </a:p>
          <a:p>
            <a:endParaRPr lang="sv-SE" sz="1400" b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  <a:latin typeface="+mj-lt"/>
              </a:rPr>
              <a:t>Klienter, erfarenhetsexperter eller ett klientråd är involverade i utvecklingen och utvärderingen av tjänsterna. </a:t>
            </a:r>
            <a:endParaRPr lang="sv-FI" sz="1600" b="1" i="0" dirty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FI" sz="1600" b="1" dirty="0">
                <a:solidFill>
                  <a:schemeClr val="bg1"/>
                </a:solidFill>
              </a:rPr>
              <a:t>Förändrings- och utvecklingsförslag via äldrerådet och klientrådet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FI" sz="1600" b="1" dirty="0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10772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600" b="1" dirty="0">
                <a:solidFill>
                  <a:schemeClr val="bg1"/>
                </a:solidFill>
              </a:rPr>
              <a:t>Diskussioner med externa leverantörer förs ständigt - partnerskapsbord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600" b="1" dirty="0">
                <a:solidFill>
                  <a:schemeClr val="bg1"/>
                </a:solidFill>
              </a:rPr>
              <a:t>Samarbetet med den tredje sektorn utvecklas via projektet Prima Botnia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  <a:latin typeface="+mj-lt"/>
              </a:rPr>
              <a:t>Vilka åtgärder har vidtagits på basen av klienters och anhörigas anmälningar av negativa och nära ögat händelser samt anmärkningar och klagomål: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10772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sv-SE" sz="1600" b="1" dirty="0">
                <a:solidFill>
                  <a:schemeClr val="bg2"/>
                </a:solidFill>
                <a:cs typeface="Arial"/>
              </a:rPr>
              <a:t>Utbildning i bemötande av klienter som uppvisar våldsamt/utmanande beteende</a:t>
            </a:r>
            <a:br>
              <a:rPr lang="sv-SE" sz="1600" b="1" dirty="0">
                <a:solidFill>
                  <a:schemeClr val="bg2"/>
                </a:solidFill>
                <a:cs typeface="Arial"/>
              </a:rPr>
            </a:br>
            <a:endParaRPr lang="sv-SE" sz="1600" b="1" dirty="0">
              <a:solidFill>
                <a:schemeClr val="bg2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sv-SE" sz="1600" b="1" dirty="0">
                <a:solidFill>
                  <a:schemeClr val="bg2"/>
                </a:solidFill>
                <a:cs typeface="Arial"/>
              </a:rPr>
              <a:t>Bättre upplysning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6D6465-2D8F-A8D6-1F7C-1C9042D4F0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FI" sz="1400" dirty="0"/>
              <a:t>Hem- och boendeservice – Service som ges hem 5-8.2024</a:t>
            </a:r>
          </a:p>
        </p:txBody>
      </p:sp>
    </p:spTree>
    <p:extLst>
      <p:ext uri="{BB962C8B-B14F-4D97-AF65-F5344CB8AC3E}">
        <p14:creationId xmlns:p14="http://schemas.microsoft.com/office/powerpoint/2010/main" val="306815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sv-FI" b="1" dirty="0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b="1" dirty="0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Personal: </a:t>
            </a:r>
            <a:r>
              <a:rPr lang="sv-SE" sz="1400" dirty="0" smtClean="0">
                <a:solidFill>
                  <a:schemeClr val="bg1"/>
                </a:solidFill>
              </a:rPr>
              <a:t>938</a:t>
            </a:r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Fastanställda: </a:t>
            </a:r>
            <a:r>
              <a:rPr lang="sv-SE" sz="1400" dirty="0" smtClean="0">
                <a:solidFill>
                  <a:schemeClr val="bg1"/>
                </a:solidFill>
              </a:rPr>
              <a:t>705</a:t>
            </a:r>
            <a:endParaRPr lang="sv-SE" sz="1400" dirty="0">
              <a:solidFill>
                <a:schemeClr val="bg1"/>
              </a:solidFill>
            </a:endParaRPr>
          </a:p>
          <a:p>
            <a:r>
              <a:rPr lang="sv-SE" sz="1400" u="sng" dirty="0">
                <a:solidFill>
                  <a:schemeClr val="bg1"/>
                </a:solidFill>
              </a:rPr>
              <a:t/>
            </a:r>
            <a:br>
              <a:rPr lang="sv-SE" sz="1400" u="sng" dirty="0">
                <a:solidFill>
                  <a:schemeClr val="bg1"/>
                </a:solidFill>
              </a:rPr>
            </a:br>
            <a:r>
              <a:rPr lang="sv-SE" sz="1400" u="sng" dirty="0">
                <a:solidFill>
                  <a:schemeClr val="bg1"/>
                </a:solidFill>
              </a:rPr>
              <a:t>Öppna vakanser: </a:t>
            </a:r>
          </a:p>
          <a:p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Hemvården: ca 80 st. (alla yrkesgrupper)</a:t>
            </a:r>
          </a:p>
          <a:p>
            <a:r>
              <a:rPr lang="sv-SE" sz="1400" dirty="0">
                <a:solidFill>
                  <a:schemeClr val="bg1"/>
                </a:solidFill>
              </a:rPr>
              <a:t>Dagverksamheten: </a:t>
            </a:r>
            <a:r>
              <a:rPr lang="sv-SE" sz="1400" dirty="0" smtClean="0">
                <a:solidFill>
                  <a:schemeClr val="bg1"/>
                </a:solidFill>
              </a:rPr>
              <a:t>2 </a:t>
            </a:r>
            <a:r>
              <a:rPr lang="sv-SE" sz="1400" dirty="0">
                <a:solidFill>
                  <a:schemeClr val="bg1"/>
                </a:solidFill>
              </a:rPr>
              <a:t>st.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Närståendevården: 0 st.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b="1" baseline="0" dirty="0">
                <a:solidFill>
                  <a:schemeClr val="accent4"/>
                </a:solidFill>
              </a:rPr>
              <a:t>ARBETARSKYDDS-ANMÄLNINGAR VIA HAIPRO</a:t>
            </a:r>
            <a:endParaRPr lang="sv-FI" b="1" dirty="0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bg1"/>
                </a:solidFill>
              </a:rPr>
              <a:t>Antalet anmälda olycksfall:</a:t>
            </a:r>
          </a:p>
          <a:p>
            <a:r>
              <a:rPr lang="sv-SE" sz="1600" dirty="0">
                <a:solidFill>
                  <a:schemeClr val="bg1"/>
                </a:solidFill>
              </a:rPr>
              <a:t>88 (118 i föregående period)</a:t>
            </a:r>
          </a:p>
          <a:p>
            <a:r>
              <a:rPr lang="sv-SE" sz="1600" dirty="0">
                <a:solidFill>
                  <a:schemeClr val="bg1"/>
                </a:solidFill>
              </a:rPr>
              <a:t>De vanligaste typerna av händelser:</a:t>
            </a:r>
            <a:br>
              <a:rPr lang="sv-SE" sz="1600" dirty="0">
                <a:solidFill>
                  <a:schemeClr val="bg1"/>
                </a:solidFill>
              </a:rPr>
            </a:br>
            <a:endParaRPr lang="sv-SE" sz="1600" dirty="0">
              <a:solidFill>
                <a:schemeClr val="bg1"/>
              </a:solidFill>
            </a:endParaRPr>
          </a:p>
          <a:p>
            <a:r>
              <a:rPr lang="sv-SE" sz="1600" dirty="0">
                <a:solidFill>
                  <a:schemeClr val="bg1"/>
                </a:solidFill>
              </a:rPr>
              <a:t>1. Annat</a:t>
            </a:r>
          </a:p>
          <a:p>
            <a:r>
              <a:rPr lang="sv-SE" sz="1600" dirty="0">
                <a:solidFill>
                  <a:schemeClr val="bg1"/>
                </a:solidFill>
              </a:rPr>
              <a:t>2. Hot eller våld</a:t>
            </a:r>
          </a:p>
          <a:p>
            <a:r>
              <a:rPr lang="sv-SE" sz="1600" dirty="0">
                <a:solidFill>
                  <a:schemeClr val="bg1"/>
                </a:solidFill>
              </a:rPr>
              <a:t>3. Symtom som är relaterade till  inomhusluft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574E7E-C2EF-4EFA-B6F7-93FC61E6FE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76733" y="1404000"/>
            <a:ext cx="4075852" cy="295465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FI" b="1" dirty="0">
                <a:solidFill>
                  <a:schemeClr val="accent4"/>
                </a:solidFill>
                <a:cs typeface="Arial"/>
              </a:rPr>
              <a:t>PERSONALDIMENSIONERING</a:t>
            </a:r>
          </a:p>
          <a:p>
            <a:endParaRPr lang="sv-FI" sz="1400" dirty="0">
              <a:solidFill>
                <a:schemeClr val="bg1"/>
              </a:solidFill>
            </a:endParaRPr>
          </a:p>
          <a:p>
            <a:r>
              <a:rPr lang="sv-SE" sz="1400" b="1" dirty="0">
                <a:solidFill>
                  <a:schemeClr val="bg1"/>
                </a:solidFill>
              </a:rPr>
              <a:t>Hemvården:</a:t>
            </a:r>
          </a:p>
          <a:p>
            <a:pPr marL="285750" indent="-285750">
              <a:buFontTx/>
              <a:buChar char="-"/>
            </a:pPr>
            <a:r>
              <a:rPr lang="sv-SE" sz="1400" dirty="0">
                <a:solidFill>
                  <a:schemeClr val="bg1"/>
                </a:solidFill>
              </a:rPr>
              <a:t>Ingen lagstadgad dimensionering/klient.</a:t>
            </a:r>
          </a:p>
          <a:p>
            <a:pPr marL="285750" indent="-285750">
              <a:buFontTx/>
              <a:buChar char="-"/>
            </a:pPr>
            <a:r>
              <a:rPr lang="sv-SE" sz="1400" dirty="0">
                <a:solidFill>
                  <a:schemeClr val="bg1"/>
                </a:solidFill>
              </a:rPr>
              <a:t>Behovet </a:t>
            </a:r>
            <a:r>
              <a:rPr lang="sv-SE" sz="1400">
                <a:solidFill>
                  <a:schemeClr val="bg1"/>
                </a:solidFill>
              </a:rPr>
              <a:t>av </a:t>
            </a:r>
            <a:r>
              <a:rPr lang="sv-SE" sz="1400" smtClean="0">
                <a:solidFill>
                  <a:schemeClr val="bg1"/>
                </a:solidFill>
              </a:rPr>
              <a:t>vårdare </a:t>
            </a:r>
            <a:r>
              <a:rPr lang="sv-SE" sz="1400" dirty="0">
                <a:solidFill>
                  <a:schemeClr val="bg1"/>
                </a:solidFill>
              </a:rPr>
              <a:t>fastställs utgående från klienternas behov</a:t>
            </a:r>
          </a:p>
          <a:p>
            <a:pPr marL="285750" indent="-285750">
              <a:buFontTx/>
              <a:buChar char="-"/>
            </a:pPr>
            <a:r>
              <a:rPr lang="sv-SE" sz="1400" dirty="0">
                <a:solidFill>
                  <a:schemeClr val="bg1"/>
                </a:solidFill>
              </a:rPr>
              <a:t>Verksamhetsstyrning</a:t>
            </a:r>
          </a:p>
          <a:p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b="1" dirty="0">
                <a:solidFill>
                  <a:schemeClr val="bg1"/>
                </a:solidFill>
              </a:rPr>
              <a:t>Dagverksamheten</a:t>
            </a:r>
            <a:r>
              <a:rPr lang="sv-SE" sz="1400" dirty="0">
                <a:solidFill>
                  <a:schemeClr val="bg1"/>
                </a:solidFill>
              </a:rPr>
              <a:t>: Ingen lagstadgad personaldimensionering</a:t>
            </a:r>
            <a:br>
              <a:rPr lang="sv-SE" sz="1400" dirty="0">
                <a:solidFill>
                  <a:schemeClr val="bg1"/>
                </a:solidFill>
              </a:rPr>
            </a:br>
            <a:endParaRPr lang="sv-SE" sz="1400" dirty="0">
              <a:solidFill>
                <a:schemeClr val="bg1"/>
              </a:solidFill>
            </a:endParaRPr>
          </a:p>
          <a:p>
            <a:r>
              <a:rPr lang="sv-SE" sz="1400" b="1" dirty="0">
                <a:solidFill>
                  <a:schemeClr val="bg1"/>
                </a:solidFill>
              </a:rPr>
              <a:t>Närståendevården</a:t>
            </a:r>
            <a:r>
              <a:rPr lang="sv-SE" sz="1400" dirty="0">
                <a:solidFill>
                  <a:schemeClr val="bg1"/>
                </a:solidFill>
              </a:rPr>
              <a:t>: Ingen lagstadgad personaldimensionering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1" y="4500000"/>
            <a:ext cx="23051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FI" b="1" dirty="0">
                <a:solidFill>
                  <a:schemeClr val="accent4"/>
                </a:solidFill>
              </a:rPr>
              <a:t>SJUKFRÅNVARON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1" y="5013319"/>
            <a:ext cx="2305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bg2"/>
                </a:solidFill>
              </a:rPr>
              <a:t>7780 </a:t>
            </a:r>
            <a:r>
              <a:rPr lang="fi-FI" b="1" dirty="0" smtClean="0">
                <a:solidFill>
                  <a:schemeClr val="bg2"/>
                </a:solidFill>
                <a:cs typeface="Arial"/>
              </a:rPr>
              <a:t>(7636) </a:t>
            </a:r>
            <a:r>
              <a:rPr lang="fi-FI" b="1" dirty="0">
                <a:solidFill>
                  <a:schemeClr val="bg1"/>
                </a:solidFill>
                <a:cs typeface="Arial"/>
              </a:rPr>
              <a:t>/</a:t>
            </a:r>
            <a:r>
              <a:rPr lang="fi-FI" b="1" dirty="0" err="1">
                <a:solidFill>
                  <a:schemeClr val="bg1"/>
                </a:solidFill>
                <a:cs typeface="Arial"/>
              </a:rPr>
              <a:t>arbetsförhållande</a:t>
            </a:r>
            <a:r>
              <a:rPr lang="fi-FI" b="1" dirty="0">
                <a:solidFill>
                  <a:schemeClr val="bg1"/>
                </a:solidFill>
                <a:cs typeface="Arial"/>
              </a:rPr>
              <a:t>- </a:t>
            </a:r>
            <a:r>
              <a:rPr lang="fi-FI" b="1" dirty="0" err="1">
                <a:solidFill>
                  <a:schemeClr val="bg1"/>
                </a:solidFill>
                <a:cs typeface="Arial"/>
              </a:rPr>
              <a:t>dagar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pPr algn="ctr"/>
            <a:endParaRPr lang="fi-FI" b="1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881093" y="5281127"/>
            <a:ext cx="0" cy="72036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2800" dirty="0">
                <a:solidFill>
                  <a:schemeClr val="bg1"/>
                </a:solidFill>
              </a:rPr>
              <a:t>3 </a:t>
            </a:r>
          </a:p>
          <a:p>
            <a:pPr algn="ctr"/>
            <a:r>
              <a:rPr lang="sv-FI" sz="2400" dirty="0">
                <a:solidFill>
                  <a:schemeClr val="bg1"/>
                </a:solidFill>
              </a:rPr>
              <a:t>(-2)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b="1" dirty="0">
                <a:solidFill>
                  <a:schemeClr val="accent4"/>
                </a:solidFill>
              </a:rPr>
              <a:t>ÅTGÄRDER</a:t>
            </a:r>
            <a:r>
              <a:rPr lang="sv-FI" b="1" baseline="0" dirty="0">
                <a:solidFill>
                  <a:schemeClr val="accent4"/>
                </a:solidFill>
              </a:rPr>
              <a:t> SOM FRÄMJAR </a:t>
            </a:r>
            <a:r>
              <a:rPr lang="sv-FI" b="1" dirty="0">
                <a:solidFill>
                  <a:schemeClr val="accent4"/>
                </a:solidFill>
              </a:rPr>
              <a:t>VÄLBEFINNANDET I ARBETET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NPS-värdet finns inte att tillgå för våren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Utvecklingssamtal och diskussioner förknippat med tidigt stöd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Arbetshandledning vid behov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Lean implementeras för att främja personalens delaktighet i utvecklandet av verksamheten.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Åtgärder på organisationsnivå</a:t>
            </a:r>
          </a:p>
          <a:p>
            <a:pPr marL="742950" lvl="1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E-pass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466558-CC23-5E2B-5140-5B343D742C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FI" sz="1400" dirty="0"/>
              <a:t>Hem- och boendeservice – Service som ges hem 5-8.2024</a:t>
            </a:r>
          </a:p>
        </p:txBody>
      </p:sp>
    </p:spTree>
    <p:extLst>
      <p:ext uri="{BB962C8B-B14F-4D97-AF65-F5344CB8AC3E}">
        <p14:creationId xmlns:p14="http://schemas.microsoft.com/office/powerpoint/2010/main" val="646469545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7" ma:contentTypeDescription="Skapa ett nytt dokument." ma:contentTypeScope="" ma:versionID="303debc14b5607e4af193ec7b2e90739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0ff4a344755dc82c37c080b0c74f1552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e3b1261-fa39-4c0d-96a1-f062864176bc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18E5C0-776E-4168-AED4-2D233444C8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A66354-7197-45DD-9516-8ADA0A389FA4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8662b06d-03b9-424a-ab70-bfab313b8d48"/>
    <ds:schemaRef ds:uri="http://purl.org/dc/terms/"/>
    <ds:schemaRef ds:uri="cbe4f0d9-fb0d-42e8-a680-6e558966cc0a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6A731FD-81F2-43E7-9D59-893495AC1E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10677</TotalTime>
  <Words>851</Words>
  <Application>Microsoft Office PowerPoint</Application>
  <PresentationFormat>Widescreen</PresentationFormat>
  <Paragraphs>149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맑은 고딕</vt:lpstr>
      <vt:lpstr>Arial</vt:lpstr>
      <vt:lpstr>Calibri</vt:lpstr>
      <vt:lpstr>Segoe UI</vt:lpstr>
      <vt:lpstr>OVHP_teema</vt:lpstr>
      <vt:lpstr>Rapportering av egenkontroll</vt:lpstr>
      <vt:lpstr>Tillgänglighet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Olin Paula</cp:lastModifiedBy>
  <cp:revision>392</cp:revision>
  <dcterms:created xsi:type="dcterms:W3CDTF">2023-11-14T05:41:58Z</dcterms:created>
  <dcterms:modified xsi:type="dcterms:W3CDTF">2024-09-20T09:08:35Z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