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3" r:id="rId6"/>
    <p:sldId id="272" r:id="rId7"/>
    <p:sldId id="274" r:id="rId8"/>
    <p:sldId id="276" r:id="rId9"/>
    <p:sldId id="30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364CB-B489-445B-889D-5327B38CC19E}" v="53" dt="2024-05-02T06:03:45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  <pc:spChg chg="mod">
          <ac:chgData name="Piikkilä Tero" userId="S::tero.piikkila@ovph.fi::fd5ae1ed-cb99-4836-909a-8da2f2571fb5" providerId="AD" clId="Web-{789364CB-B489-445B-889D-5327B38CC19E}" dt="2024-05-02T06:03:43.886" v="24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  <pc:spChg chg="mod">
          <ac:chgData name="Piikkilä Tero" userId="S::tero.piikkila@ovph.fi::fd5ae1ed-cb99-4836-909a-8da2f2571fb5" providerId="AD" clId="Web-{789364CB-B489-445B-889D-5327B38CC19E}" dt="2024-05-02T06:03:29.370" v="23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  <pc:spChg chg="mod">
          <ac:chgData name="Granö Anna" userId="a50b3b0e-1daf-4c22-886c-a5e083b43703" providerId="ADAL" clId="{6877704E-2F97-41A3-B8CA-9E822FF9E7DE}" dt="2024-04-23T07:47:14.547" v="328" actId="962"/>
          <ac:spMkLst>
            <pc:docMk/>
            <pc:sldMk cId="1655836150" sldId="272"/>
            <ac:spMk id="21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07.987" v="337" actId="13244"/>
          <ac:graphicFrameMkLst>
            <pc:docMk/>
            <pc:sldMk cId="1655836150" sldId="272"/>
            <ac:graphicFrameMk id="20" creationId="{825814EC-BF19-4135-8F6E-79065B38ACBE}"/>
          </ac:graphicFrameMkLst>
        </pc:graphicFrameChg>
        <pc:graphicFrameChg chg="mod">
          <ac:chgData name="Granö Anna" userId="a50b3b0e-1daf-4c22-886c-a5e083b43703" providerId="ADAL" clId="{6877704E-2F97-41A3-B8CA-9E822FF9E7DE}" dt="2024-04-23T07:48:50.632" v="336" actId="962"/>
          <ac:graphicFrameMkLst>
            <pc:docMk/>
            <pc:sldMk cId="1655836150" sldId="272"/>
            <ac:graphicFrameMk id="22" creationId="{A68B3D19-F342-7794-9931-D2209F2C3450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  <pc:spChg chg="mod">
          <ac:chgData name="Granö Anna" userId="a50b3b0e-1daf-4c22-886c-a5e083b43703" providerId="ADAL" clId="{6877704E-2F97-41A3-B8CA-9E822FF9E7DE}" dt="2024-04-23T07:50:00.188" v="340" actId="962"/>
          <ac:spMkLst>
            <pc:docMk/>
            <pc:sldMk cId="272733054" sldId="273"/>
            <ac:spMk id="18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48.589" v="339" actId="13244"/>
          <ac:graphicFrameMkLst>
            <pc:docMk/>
            <pc:sldMk cId="272733054" sldId="273"/>
            <ac:graphicFrameMk id="19" creationId="{C3F2CFCD-341C-4728-B030-2BF84364B911}"/>
          </ac:graphicFrameMkLst>
        </pc:graphicFrameChg>
        <pc:graphicFrameChg chg="mod">
          <ac:chgData name="Granö Anna" userId="a50b3b0e-1daf-4c22-886c-a5e083b43703" providerId="ADAL" clId="{6877704E-2F97-41A3-B8CA-9E822FF9E7DE}" dt="2024-04-23T07:49:46.169" v="338" actId="13244"/>
          <ac:graphicFrameMkLst>
            <pc:docMk/>
            <pc:sldMk cId="272733054" sldId="273"/>
            <ac:graphicFrameMk id="20" creationId="{48F65734-8FE2-4F86-900C-9B99F2FC1E45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  <pc:spChg chg="ord">
          <ac:chgData name="Granö Anna" userId="a50b3b0e-1daf-4c22-886c-a5e083b43703" providerId="ADAL" clId="{6877704E-2F97-41A3-B8CA-9E822FF9E7DE}" dt="2024-04-23T07:50:09.694" v="341" actId="13244"/>
          <ac:spMkLst>
            <pc:docMk/>
            <pc:sldMk cId="799574740" sldId="274"/>
            <ac:spMk id="3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12.928" v="342" actId="962"/>
          <ac:spMkLst>
            <pc:docMk/>
            <pc:sldMk cId="799574740" sldId="274"/>
            <ac:spMk id="37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  <pc:spChg chg="ord">
          <ac:chgData name="Granö Anna" userId="a50b3b0e-1daf-4c22-886c-a5e083b43703" providerId="ADAL" clId="{6877704E-2F97-41A3-B8CA-9E822FF9E7DE}" dt="2024-04-23T07:50:19.429" v="343" actId="13244"/>
          <ac:spMkLst>
            <pc:docMk/>
            <pc:sldMk cId="1763840058" sldId="275"/>
            <ac:spMk id="1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21.516" v="344" actId="962"/>
          <ac:spMkLst>
            <pc:docMk/>
            <pc:sldMk cId="1763840058" sldId="275"/>
            <ac:spMk id="2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  <pc:spChg chg="mod">
          <ac:chgData name="Granö Anna" userId="a50b3b0e-1daf-4c22-886c-a5e083b43703" providerId="ADAL" clId="{6877704E-2F97-41A3-B8CA-9E822FF9E7DE}" dt="2024-04-23T07:50:25.318" v="345" actId="962"/>
          <ac:spMkLst>
            <pc:docMk/>
            <pc:sldMk cId="3334478465" sldId="276"/>
            <ac:spMk id="12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  <pc:spChg chg="mod">
          <ac:chgData name="Granö Anna" userId="a50b3b0e-1daf-4c22-886c-a5e083b43703" providerId="ADAL" clId="{6877704E-2F97-41A3-B8CA-9E822FF9E7DE}" dt="2024-04-23T07:50:33.771" v="346" actId="962"/>
          <ac:spMkLst>
            <pc:docMk/>
            <pc:sldMk cId="2396323148" sldId="281"/>
            <ac:spMk id="11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  <pc:spChg chg="mod">
          <ac:chgData name="Granö Anna" userId="a50b3b0e-1daf-4c22-886c-a5e083b43703" providerId="ADAL" clId="{6877704E-2F97-41A3-B8CA-9E822FF9E7DE}" dt="2024-04-23T07:50:38.024" v="347" actId="962"/>
          <ac:spMkLst>
            <pc:docMk/>
            <pc:sldMk cId="593007793" sldId="305"/>
            <ac:spMk id="1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  <pc:spChg chg="mod ord">
          <ac:chgData name="Granö Anna" userId="a50b3b0e-1daf-4c22-886c-a5e083b43703" providerId="ADAL" clId="{6877704E-2F97-41A3-B8CA-9E822FF9E7DE}" dt="2024-04-23T07:42:51.429" v="5" actId="1076"/>
          <ac:spMkLst>
            <pc:docMk/>
            <pc:sldMk cId="2885858284" sldId="333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2:44.535" v="4" actId="13244"/>
          <ac:spMkLst>
            <pc:docMk/>
            <pc:sldMk cId="2885858284" sldId="333"/>
            <ac:spMk id="10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2:54.153" v="6" actId="14100"/>
          <ac:spMkLst>
            <pc:docMk/>
            <pc:sldMk cId="2885858284" sldId="333"/>
            <ac:spMk id="17" creationId="{715897E7-9E1B-4E35-8EAD-FDB15C32FE76}"/>
          </ac:spMkLst>
        </pc:spChg>
        <pc:spChg chg="ord">
          <ac:chgData name="Granö Anna" userId="a50b3b0e-1daf-4c22-886c-a5e083b43703" providerId="ADAL" clId="{6877704E-2F97-41A3-B8CA-9E822FF9E7DE}" dt="2024-04-23T07:42:36.905" v="2" actId="13244"/>
          <ac:spMkLst>
            <pc:docMk/>
            <pc:sldMk cId="2885858284" sldId="333"/>
            <ac:spMk id="19" creationId="{6829BDC0-D2EE-44A0-96A7-77DEEE497C10}"/>
          </ac:spMkLst>
        </pc:spChg>
        <pc:spChg chg="mod">
          <ac:chgData name="Granö Anna" userId="a50b3b0e-1daf-4c22-886c-a5e083b43703" providerId="ADAL" clId="{6877704E-2F97-41A3-B8CA-9E822FF9E7DE}" dt="2024-04-23T07:43:07.490" v="10" actId="20577"/>
          <ac:spMkLst>
            <pc:docMk/>
            <pc:sldMk cId="2885858284" sldId="333"/>
            <ac:spMk id="20" creationId="{C562E4A5-DFF2-465B-9E27-89CDFE065799}"/>
          </ac:spMkLst>
        </pc:spChg>
        <pc:graphicFrameChg chg="mod">
          <ac:chgData name="Granö Anna" userId="a50b3b0e-1daf-4c22-886c-a5e083b43703" providerId="ADAL" clId="{6877704E-2F97-41A3-B8CA-9E822FF9E7DE}" dt="2024-04-23T07:44:10.172" v="161" actId="962"/>
          <ac:graphicFrameMkLst>
            <pc:docMk/>
            <pc:sldMk cId="2885858284" sldId="333"/>
            <ac:graphicFrameMk id="3" creationId="{28AB08FD-E4CE-4E93-9A5E-44D9219E4891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  <pc:spChg chg="mod">
          <ac:chgData name="Granö Anna" userId="a50b3b0e-1daf-4c22-886c-a5e083b43703" providerId="ADAL" clId="{6877704E-2F97-41A3-B8CA-9E822FF9E7DE}" dt="2024-04-23T07:55:08.235" v="360"/>
          <ac:spMkLst>
            <pc:docMk/>
            <pc:sldMk cId="3176692888" sldId="335"/>
            <ac:spMk id="5" creationId="{00000000-0000-0000-0000-000000000000}"/>
          </ac:spMkLst>
        </pc:spChg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  <pc:spChg chg="mod">
          <ac:chgData name="Granö Anna" userId="a50b3b0e-1daf-4c22-886c-a5e083b43703" providerId="ADAL" clId="{6877704E-2F97-41A3-B8CA-9E822FF9E7DE}" dt="2024-04-23T07:51:05.811" v="349" actId="962"/>
          <ac:spMkLst>
            <pc:docMk/>
            <pc:sldMk cId="2003872876" sldId="337"/>
            <ac:spMk id="16" creationId="{8F52E8EC-3225-532D-11A0-5DB83B2D4ECA}"/>
          </ac:spMkLst>
        </pc:spChg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  <pc:spChg chg="mod ord">
          <ac:chgData name="Granö Anna" userId="a50b3b0e-1daf-4c22-886c-a5e083b43703" providerId="ADAL" clId="{6877704E-2F97-41A3-B8CA-9E822FF9E7DE}" dt="2024-04-23T07:45:53.512" v="320" actId="13244"/>
          <ac:spMkLst>
            <pc:docMk/>
            <pc:sldMk cId="3314150173" sldId="338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6:21.885" v="327" actId="1076"/>
          <ac:spMkLst>
            <pc:docMk/>
            <pc:sldMk cId="3314150173" sldId="338"/>
            <ac:spMk id="6" creationId="{4D65260D-305E-4CF2-A4C9-9D0D956D50A9}"/>
          </ac:spMkLst>
        </pc:spChg>
        <pc:spChg chg="mod">
          <ac:chgData name="Granö Anna" userId="a50b3b0e-1daf-4c22-886c-a5e083b43703" providerId="ADAL" clId="{6877704E-2F97-41A3-B8CA-9E822FF9E7DE}" dt="2024-04-23T07:45:35.775" v="315" actId="14100"/>
          <ac:spMkLst>
            <pc:docMk/>
            <pc:sldMk cId="3314150173" sldId="338"/>
            <ac:spMk id="10" creationId="{BC4E5624-A159-4379-A563-502CBF058DE2}"/>
          </ac:spMkLst>
        </pc:spChg>
        <pc:spChg chg="ord">
          <ac:chgData name="Granö Anna" userId="a50b3b0e-1daf-4c22-886c-a5e083b43703" providerId="ADAL" clId="{6877704E-2F97-41A3-B8CA-9E822FF9E7DE}" dt="2024-04-23T07:46:11.658" v="324" actId="13244"/>
          <ac:spMkLst>
            <pc:docMk/>
            <pc:sldMk cId="3314150173" sldId="338"/>
            <ac:spMk id="12" creationId="{8DE576D7-C5DB-4FFE-8114-22DD6769B7F6}"/>
          </ac:spMkLst>
        </pc:spChg>
        <pc:spChg chg="mod ord">
          <ac:chgData name="Granö Anna" userId="a50b3b0e-1daf-4c22-886c-a5e083b43703" providerId="ADAL" clId="{6877704E-2F97-41A3-B8CA-9E822FF9E7DE}" dt="2024-04-23T07:45:55.486" v="322" actId="13244"/>
          <ac:spMkLst>
            <pc:docMk/>
            <pc:sldMk cId="3314150173" sldId="338"/>
            <ac:spMk id="13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6:00.679" v="323" actId="13244"/>
          <ac:spMkLst>
            <pc:docMk/>
            <pc:sldMk cId="3314150173" sldId="338"/>
            <ac:spMk id="17" creationId="{715897E7-9E1B-4E35-8EAD-FDB15C32FE76}"/>
          </ac:spMkLst>
        </pc:spChg>
        <pc:graphicFrameChg chg="add del mod">
          <ac:chgData name="Granö Anna" userId="a50b3b0e-1daf-4c22-886c-a5e083b43703" providerId="ADAL" clId="{6877704E-2F97-41A3-B8CA-9E822FF9E7DE}" dt="2024-04-23T07:45:28.950" v="314" actId="962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  <pc:spChg chg="add mod">
            <ac:chgData name="Granö Anna" userId="a50b3b0e-1daf-4c22-886c-a5e083b43703" providerId="ADAL" clId="{6877704E-2F97-41A3-B8CA-9E822FF9E7DE}" dt="2024-04-23T07:50:58.730" v="348"/>
            <ac:spMkLst>
              <pc:docMk/>
              <pc:sldMasterMk cId="3231554497" sldId="2147483661"/>
              <pc:sldLayoutMk cId="1320928607" sldId="2147483706"/>
              <ac:spMk id="2" creationId="{8FEE064F-7E84-F78F-AAF9-FCAA97928638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84-468C-A156-AB12287A43F1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84-468C-A156-AB12287A43F1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84-468C-A156-AB12287A43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188</c:v>
                </c:pt>
                <c:pt idx="1">
                  <c:v>62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84-468C-A156-AB12287A43F1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6361045009734929"/>
          <c:h val="0.54261743531421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304</c:v>
                </c:pt>
                <c:pt idx="1">
                  <c:v>245</c:v>
                </c:pt>
                <c:pt idx="2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C2-4F64-82A7-4A4B80CEC1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349</c:v>
                </c:pt>
                <c:pt idx="1">
                  <c:v>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C2-4F64-82A7-4A4B80CEC1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</c:v>
                </c:pt>
                <c:pt idx="1">
                  <c:v>25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F-4E5B-914E-F59955F435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0F-4E5B-914E-F59955F435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25.9.2024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7943" y="4250207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32441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</a:t>
            </a:r>
            <a:r>
              <a:rPr lang="fi-FI" sz="4800" dirty="0" err="1"/>
              <a:t>apportering</a:t>
            </a:r>
            <a:r>
              <a:rPr lang="fi-FI" sz="4800" dirty="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6950" y="3402642"/>
            <a:ext cx="7934716" cy="926211"/>
          </a:xfrm>
        </p:spPr>
        <p:txBody>
          <a:bodyPr>
            <a:normAutofit fontScale="92500" lnSpcReduction="20000"/>
          </a:bodyPr>
          <a:lstStyle/>
          <a:p>
            <a:r>
              <a:rPr lang="fi-FI" sz="1700" dirty="0" err="1"/>
              <a:t>Verksamhetsområde</a:t>
            </a:r>
            <a:r>
              <a:rPr lang="fi-FI" sz="1700" dirty="0"/>
              <a:t>: </a:t>
            </a:r>
            <a:r>
              <a:rPr lang="fi-FI" sz="1700" dirty="0" err="1"/>
              <a:t>Sjukhusservice</a:t>
            </a:r>
            <a:r>
              <a:rPr lang="fi-FI" sz="1700" dirty="0"/>
              <a:t>  </a:t>
            </a:r>
            <a:r>
              <a:rPr lang="fi-FI" sz="1700" dirty="0" smtClean="0"/>
              <a:t/>
            </a:r>
            <a:br>
              <a:rPr lang="fi-FI" sz="1700" dirty="0" smtClean="0"/>
            </a:br>
            <a:r>
              <a:rPr lang="fi-FI" sz="1700" dirty="0"/>
              <a:t/>
            </a:r>
            <a:br>
              <a:rPr lang="fi-FI" sz="1700" dirty="0"/>
            </a:br>
            <a:r>
              <a:rPr lang="fi-FI" sz="1700" dirty="0" err="1"/>
              <a:t>Resultatområde</a:t>
            </a:r>
            <a:r>
              <a:rPr lang="fi-FI" sz="1700" dirty="0"/>
              <a:t>: </a:t>
            </a:r>
            <a:r>
              <a:rPr lang="fi-FI" sz="1700" dirty="0" err="1" smtClean="0"/>
              <a:t>Jourverkamhet</a:t>
            </a:r>
            <a:endParaRPr lang="fi-FI" sz="1700" dirty="0"/>
          </a:p>
          <a:p>
            <a:r>
              <a:rPr lang="fi-FI" sz="1700" dirty="0" err="1"/>
              <a:t>Period</a:t>
            </a:r>
            <a:r>
              <a:rPr lang="fi-FI" sz="1700" dirty="0"/>
              <a:t> </a:t>
            </a:r>
            <a:r>
              <a:rPr lang="fi-FI" sz="1700" dirty="0" err="1"/>
              <a:t>som</a:t>
            </a:r>
            <a:r>
              <a:rPr lang="fi-FI" sz="1700" dirty="0"/>
              <a:t> </a:t>
            </a:r>
            <a:r>
              <a:rPr lang="fi-FI" sz="1700" dirty="0" err="1"/>
              <a:t>ska</a:t>
            </a:r>
            <a:r>
              <a:rPr lang="fi-FI" sz="1700" dirty="0"/>
              <a:t> </a:t>
            </a:r>
            <a:r>
              <a:rPr lang="fi-FI" sz="1700" dirty="0" err="1"/>
              <a:t>rapporteras</a:t>
            </a:r>
            <a:r>
              <a:rPr lang="fi-FI" sz="1700" dirty="0"/>
              <a:t>: </a:t>
            </a:r>
            <a:r>
              <a:rPr lang="fi-FI" sz="1700" dirty="0" smtClean="0"/>
              <a:t>5-8.2024</a:t>
            </a:r>
            <a:endParaRPr lang="fi-FI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händelser​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 dirty="0" err="1"/>
              <a:t>Tillgänglighet</a:t>
            </a:r>
            <a:endParaRPr lang="fi-FI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8476757" y="1413529"/>
            <a:ext cx="36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5897E7-9E1B-4E35-8EAD-FDB15C32FE76}"/>
              </a:ext>
            </a:extLst>
          </p:cNvPr>
          <p:cNvSpPr txBox="1"/>
          <p:nvPr/>
        </p:nvSpPr>
        <p:spPr>
          <a:xfrm>
            <a:off x="8516314" y="1847612"/>
            <a:ext cx="3675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- </a:t>
            </a:r>
            <a:r>
              <a:rPr lang="fi-FI" dirty="0" err="1" smtClean="0">
                <a:solidFill>
                  <a:schemeClr val="bg1"/>
                </a:solidFill>
              </a:rPr>
              <a:t>Sammarbetsmöter</a:t>
            </a:r>
            <a:endParaRPr lang="fi-FI" dirty="0" smtClean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- </a:t>
            </a:r>
            <a:r>
              <a:rPr lang="fi-FI" dirty="0" err="1" smtClean="0">
                <a:solidFill>
                  <a:schemeClr val="bg1"/>
                </a:solidFill>
              </a:rPr>
              <a:t>Utveckla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och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utvidga</a:t>
            </a:r>
            <a:r>
              <a:rPr lang="fi-FI" dirty="0" smtClean="0">
                <a:solidFill>
                  <a:schemeClr val="bg1"/>
                </a:solidFill>
              </a:rPr>
              <a:t>  Lisa </a:t>
            </a:r>
            <a:r>
              <a:rPr lang="fi-FI" dirty="0" err="1" smtClean="0">
                <a:solidFill>
                  <a:schemeClr val="bg1"/>
                </a:solidFill>
              </a:rPr>
              <a:t>verksamhet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338134"/>
              </p:ext>
            </p:extLst>
          </p:nvPr>
        </p:nvGraphicFramePr>
        <p:xfrm>
          <a:off x="1330036" y="4278979"/>
          <a:ext cx="4756728" cy="1604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3328">
                  <a:extLst>
                    <a:ext uri="{9D8B030D-6E8A-4147-A177-3AD203B41FA5}">
                      <a16:colId xmlns:a16="http://schemas.microsoft.com/office/drawing/2014/main" val="1500481965"/>
                    </a:ext>
                  </a:extLst>
                </a:gridCol>
                <a:gridCol w="1201700">
                  <a:extLst>
                    <a:ext uri="{9D8B030D-6E8A-4147-A177-3AD203B41FA5}">
                      <a16:colId xmlns:a16="http://schemas.microsoft.com/office/drawing/2014/main" val="3219374919"/>
                    </a:ext>
                  </a:extLst>
                </a:gridCol>
                <a:gridCol w="1201700">
                  <a:extLst>
                    <a:ext uri="{9D8B030D-6E8A-4147-A177-3AD203B41FA5}">
                      <a16:colId xmlns:a16="http://schemas.microsoft.com/office/drawing/2014/main" val="1137655718"/>
                    </a:ext>
                  </a:extLst>
                </a:gridCol>
              </a:tblGrid>
              <a:tr h="701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 smtClean="0">
                          <a:solidFill>
                            <a:schemeClr val="tx1"/>
                          </a:solidFill>
                        </a:rPr>
                        <a:t>ENSIHOIDON VASTEAJAT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AB50%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AB90%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42880562"/>
                  </a:ext>
                </a:extLst>
              </a:tr>
              <a:tr h="238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Ydintaajama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Ingen </a:t>
                      </a:r>
                      <a:r>
                        <a:rPr lang="fi-FI" sz="16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uppgift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67956421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Muu taajama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28838853"/>
                  </a:ext>
                </a:extLst>
              </a:tr>
              <a:tr h="300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Asuttu 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</a:rPr>
                        <a:t>maaseutu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13790947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752607"/>
              </p:ext>
            </p:extLst>
          </p:nvPr>
        </p:nvGraphicFramePr>
        <p:xfrm>
          <a:off x="1330037" y="6132871"/>
          <a:ext cx="2327564" cy="52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0034">
                  <a:extLst>
                    <a:ext uri="{9D8B030D-6E8A-4147-A177-3AD203B41FA5}">
                      <a16:colId xmlns:a16="http://schemas.microsoft.com/office/drawing/2014/main" val="2969447342"/>
                    </a:ext>
                  </a:extLst>
                </a:gridCol>
                <a:gridCol w="1367530">
                  <a:extLst>
                    <a:ext uri="{9D8B030D-6E8A-4147-A177-3AD203B41FA5}">
                      <a16:colId xmlns:a16="http://schemas.microsoft.com/office/drawing/2014/main" val="1905753470"/>
                    </a:ext>
                  </a:extLst>
                </a:gridCol>
              </a:tblGrid>
              <a:tr h="25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C90%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Ingen </a:t>
                      </a:r>
                      <a:r>
                        <a:rPr lang="fi-FI" sz="16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uppgift</a:t>
                      </a: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85705"/>
                  </a:ext>
                </a:extLst>
              </a:tr>
              <a:tr h="25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D90%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3703075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859306"/>
              </p:ext>
            </p:extLst>
          </p:nvPr>
        </p:nvGraphicFramePr>
        <p:xfrm>
          <a:off x="1330036" y="1607943"/>
          <a:ext cx="5772728" cy="2422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714">
                  <a:extLst>
                    <a:ext uri="{9D8B030D-6E8A-4147-A177-3AD203B41FA5}">
                      <a16:colId xmlns:a16="http://schemas.microsoft.com/office/drawing/2014/main" val="755049730"/>
                    </a:ext>
                  </a:extLst>
                </a:gridCol>
                <a:gridCol w="2151014">
                  <a:extLst>
                    <a:ext uri="{9D8B030D-6E8A-4147-A177-3AD203B41FA5}">
                      <a16:colId xmlns:a16="http://schemas.microsoft.com/office/drawing/2014/main" val="2911751368"/>
                    </a:ext>
                  </a:extLst>
                </a:gridCol>
              </a:tblGrid>
              <a:tr h="843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PÄIVYSTYKSEN</a:t>
                      </a:r>
                      <a:r>
                        <a:rPr lang="fi-FI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LÄPIMENOAIKA</a:t>
                      </a:r>
                      <a:endParaRPr lang="fi-FI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658595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Kirurgi: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3h51min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89015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fi-FI" sz="1600" dirty="0" err="1" smtClean="0">
                          <a:solidFill>
                            <a:schemeClr val="tx1"/>
                          </a:solidFill>
                        </a:rPr>
                        <a:t>Medicin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4h29min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556384"/>
                  </a:ext>
                </a:extLst>
              </a:tr>
              <a:tr h="418557">
                <a:tc>
                  <a:txBody>
                    <a:bodyPr/>
                    <a:lstStyle/>
                    <a:p>
                      <a:r>
                        <a:rPr lang="fi-FI" sz="1600" dirty="0" err="1" smtClean="0">
                          <a:solidFill>
                            <a:schemeClr val="tx1"/>
                          </a:solidFill>
                        </a:rPr>
                        <a:t>Allmänmedicin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 (tavoite alle 2h)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2h53min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018613"/>
                  </a:ext>
                </a:extLst>
              </a:tr>
              <a:tr h="418557">
                <a:tc>
                  <a:txBody>
                    <a:bodyPr/>
                    <a:lstStyle/>
                    <a:p>
                      <a:r>
                        <a:rPr lang="fi-FI" sz="1600" dirty="0" err="1" smtClean="0">
                          <a:solidFill>
                            <a:schemeClr val="tx1"/>
                          </a:solidFill>
                        </a:rPr>
                        <a:t>Pediatrik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: (tavoite alle 2h)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2h53min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61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85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 err="1"/>
              <a:t>Säkerhet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kvalitet</a:t>
            </a:r>
            <a:r>
              <a:rPr lang="fi-FI" b="1" dirty="0"/>
              <a:t> </a:t>
            </a:r>
            <a:endParaRPr lang="en-US" b="1" dirty="0"/>
          </a:p>
        </p:txBody>
      </p:sp>
      <p:graphicFrame>
        <p:nvGraphicFramePr>
          <p:cNvPr id="20" name="Chart 19" descr="Cirkeldiagram: De anmälda händelsernas karaktär:&#10;Nära ögat: 22%&#10;Övriga upptäckter: 12%&#10;Drabbat klient: 66% &#10;varav: &#10;Måttlig skada: 8,8%&#10;Allvarliga Följder: 0,9 %">
            <a:extLst>
              <a:ext uri="{FF2B5EF4-FFF2-40B4-BE49-F238E27FC236}">
                <a16:creationId xmlns:a16="http://schemas.microsoft.com/office/drawing/2014/main" id="{825814EC-BF19-4135-8F6E-79065B38A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5921581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Informationsflöde</a:t>
            </a:r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vätskebehandling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vårdåtgärd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300" b="1" dirty="0" smtClean="0">
              <a:solidFill>
                <a:schemeClr val="accent4"/>
              </a:solidFill>
            </a:endParaRPr>
          </a:p>
          <a:p>
            <a:pPr algn="ctr"/>
            <a:r>
              <a:rPr lang="fi-FI" sz="1300" b="1" dirty="0" smtClean="0">
                <a:solidFill>
                  <a:schemeClr val="accent4"/>
                </a:solidFill>
              </a:rPr>
              <a:t>ANTAL </a:t>
            </a:r>
            <a:r>
              <a:rPr lang="fi-FI" sz="1300" b="1" dirty="0">
                <a:solidFill>
                  <a:schemeClr val="accent4"/>
                </a:solidFill>
              </a:rPr>
              <a:t>KONTAKTER TILL PATIENTOMBUD</a:t>
            </a:r>
            <a:endParaRPr lang="en-US" sz="1300" b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000" dirty="0">
                <a:solidFill>
                  <a:schemeClr val="bg1"/>
                </a:solidFill>
              </a:rPr>
              <a:t>0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149/318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 smtClean="0">
                <a:solidFill>
                  <a:schemeClr val="bg1"/>
                </a:solidFill>
              </a:rPr>
              <a:t>Information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till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personalen,uppdateringen</a:t>
            </a:r>
            <a:r>
              <a:rPr lang="fi-FI" sz="1400" dirty="0" smtClean="0">
                <a:solidFill>
                  <a:schemeClr val="bg1"/>
                </a:solidFill>
              </a:rPr>
              <a:t> av </a:t>
            </a:r>
            <a:r>
              <a:rPr lang="fi-FI" sz="1400" dirty="0" err="1" smtClean="0">
                <a:solidFill>
                  <a:schemeClr val="bg1"/>
                </a:solidFill>
              </a:rPr>
              <a:t>dirktiv</a:t>
            </a:r>
            <a:r>
              <a:rPr lang="fi-FI" sz="1400" dirty="0" smtClean="0">
                <a:solidFill>
                  <a:schemeClr val="bg1"/>
                </a:solidFill>
              </a:rPr>
              <a:t>, </a:t>
            </a:r>
            <a:r>
              <a:rPr lang="fi-FI" sz="1400" dirty="0" err="1" smtClean="0">
                <a:solidFill>
                  <a:schemeClr val="bg1"/>
                </a:solidFill>
              </a:rPr>
              <a:t>sammarbetsmöten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5944" y="4539060"/>
            <a:ext cx="34805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b="1" dirty="0">
                <a:solidFill>
                  <a:schemeClr val="accent4"/>
                </a:solidFill>
              </a:rPr>
              <a:t>ANTAL ANMÄLNINGAR OM NEGATIV HÄNDELSE FRÅN KLIENTER</a:t>
            </a:r>
            <a:endParaRPr lang="en-US" sz="1300" b="1" dirty="0">
              <a:solidFill>
                <a:schemeClr val="accent4"/>
              </a:solidFill>
            </a:endParaRPr>
          </a:p>
        </p:txBody>
      </p:sp>
      <p:graphicFrame>
        <p:nvGraphicFramePr>
          <p:cNvPr id="24" name="Chart 23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8271891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Chart 24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960385"/>
              </p:ext>
            </p:extLst>
          </p:nvPr>
        </p:nvGraphicFramePr>
        <p:xfrm>
          <a:off x="1144965" y="4944922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536777" y="4616004"/>
            <a:ext cx="1703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>
                <a:solidFill>
                  <a:schemeClr val="accent4"/>
                </a:solidFill>
              </a:rPr>
              <a:t>ANTAL ANMÄLAN OM NEGATIV HÄNDELSE (</a:t>
            </a:r>
            <a:r>
              <a:rPr lang="sv-SE" sz="1200" b="1" dirty="0">
                <a:solidFill>
                  <a:schemeClr val="accent4"/>
                </a:solidFill>
              </a:rPr>
              <a:t>görs den själv i </a:t>
            </a:r>
            <a:r>
              <a:rPr lang="sv-SE" sz="1200" b="1" dirty="0" smtClean="0">
                <a:solidFill>
                  <a:schemeClr val="accent4"/>
                </a:solidFill>
              </a:rPr>
              <a:t>jourverksamhet)</a:t>
            </a:r>
            <a:endParaRPr lang="fi-FI" sz="1200" b="1" dirty="0">
              <a:solidFill>
                <a:schemeClr val="accent4"/>
              </a:solidFill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7232884" y="3471253"/>
            <a:ext cx="1428456" cy="9514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1300" dirty="0" err="1" smtClean="0">
                <a:solidFill>
                  <a:schemeClr val="bg1"/>
                </a:solidFill>
              </a:rPr>
              <a:t>Måttlig</a:t>
            </a:r>
            <a:endParaRPr lang="fi-FI" sz="1300" dirty="0">
              <a:solidFill>
                <a:schemeClr val="bg1"/>
              </a:solidFill>
            </a:endParaRPr>
          </a:p>
          <a:p>
            <a:r>
              <a:rPr lang="fi-FI" sz="1300" dirty="0" err="1" smtClean="0">
                <a:solidFill>
                  <a:schemeClr val="bg1"/>
                </a:solidFill>
              </a:rPr>
              <a:t>skada</a:t>
            </a:r>
            <a:r>
              <a:rPr lang="fi-FI" sz="1300" dirty="0" smtClean="0">
                <a:solidFill>
                  <a:schemeClr val="bg1"/>
                </a:solidFill>
              </a:rPr>
              <a:t> 4,1 %</a:t>
            </a:r>
            <a:endParaRPr lang="fi-FI" sz="1300" dirty="0">
              <a:solidFill>
                <a:schemeClr val="bg1"/>
              </a:solidFill>
            </a:endParaRPr>
          </a:p>
          <a:p>
            <a:r>
              <a:rPr lang="fi-FI" sz="1300" dirty="0" err="1">
                <a:solidFill>
                  <a:schemeClr val="bg1"/>
                </a:solidFill>
              </a:rPr>
              <a:t>Allvarlig</a:t>
            </a:r>
            <a:r>
              <a:rPr lang="fi-FI" sz="1300" dirty="0">
                <a:solidFill>
                  <a:schemeClr val="bg1"/>
                </a:solidFill>
              </a:rPr>
              <a:t> </a:t>
            </a:r>
            <a:endParaRPr lang="fi-FI" sz="1300" dirty="0" smtClean="0">
              <a:solidFill>
                <a:schemeClr val="bg1"/>
              </a:solidFill>
            </a:endParaRPr>
          </a:p>
          <a:p>
            <a:r>
              <a:rPr lang="fi-FI" sz="1300" dirty="0" err="1" smtClean="0">
                <a:solidFill>
                  <a:schemeClr val="bg1"/>
                </a:solidFill>
              </a:rPr>
              <a:t>Skada</a:t>
            </a:r>
            <a:r>
              <a:rPr lang="fi-FI" sz="1300" dirty="0" smtClean="0">
                <a:solidFill>
                  <a:schemeClr val="bg1"/>
                </a:solidFill>
              </a:rPr>
              <a:t> 0,9 %</a:t>
            </a:r>
            <a:r>
              <a:rPr lang="fi-FI" sz="1200" dirty="0">
                <a:solidFill>
                  <a:schemeClr val="bg1"/>
                </a:solidFill>
              </a:rPr>
              <a:t>	</a:t>
            </a:r>
          </a:p>
          <a:p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KUNDRESPONS ANTAL</a:t>
            </a:r>
            <a:r>
              <a:rPr lang="fi-FI" sz="1600" dirty="0" smtClean="0">
                <a:solidFill>
                  <a:schemeClr val="bg1"/>
                </a:solidFill>
              </a:rPr>
              <a:t>: xx</a:t>
            </a:r>
            <a:endParaRPr lang="fi-FI" sz="1600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6529" y="3950563"/>
            <a:ext cx="550993" cy="42659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 smtClean="0">
                <a:solidFill>
                  <a:schemeClr val="bg1"/>
                </a:solidFill>
              </a:rPr>
              <a:t>xx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47,3%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(43,7%)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46,9%  (36,8%)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49,4% (40%)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45,2% (36,6%)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42,4% (33,8%)   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44,6% (35,4%)</a:t>
            </a:r>
            <a:endParaRPr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38,5% (39,2%)</a:t>
            </a:r>
            <a:endParaRPr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62,2% (58,7%)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16934" y="5503783"/>
            <a:ext cx="16630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VÅRDLINJE </a:t>
            </a:r>
            <a:endParaRPr lang="fi-FI" sz="1600" dirty="0" smtClean="0">
              <a:solidFill>
                <a:schemeClr val="bg1"/>
              </a:solidFill>
            </a:endParaRPr>
          </a:p>
          <a:p>
            <a:pPr algn="ctr"/>
            <a:r>
              <a:rPr lang="fi-FI" sz="1600" dirty="0" smtClean="0">
                <a:solidFill>
                  <a:schemeClr val="bg1"/>
                </a:solidFill>
              </a:rPr>
              <a:t>XX </a:t>
            </a:r>
            <a:r>
              <a:rPr lang="fi-FI" sz="1600" dirty="0">
                <a:solidFill>
                  <a:schemeClr val="bg1"/>
                </a:solidFill>
              </a:rPr>
              <a:t/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LÄKARLINJE </a:t>
            </a:r>
            <a:endParaRPr lang="fi-FI" sz="1600" dirty="0" smtClean="0">
              <a:solidFill>
                <a:schemeClr val="bg1"/>
              </a:solidFill>
            </a:endParaRPr>
          </a:p>
          <a:p>
            <a:pPr algn="ctr"/>
            <a:r>
              <a:rPr lang="fi-FI" sz="1600" dirty="0" smtClean="0">
                <a:solidFill>
                  <a:schemeClr val="bg1"/>
                </a:solidFill>
              </a:rPr>
              <a:t>(11) 17</a:t>
            </a:r>
            <a:endParaRPr lang="fi-FI" dirty="0"/>
          </a:p>
        </p:txBody>
      </p:sp>
      <p:sp>
        <p:nvSpPr>
          <p:cNvPr id="38" name="TextBox 37"/>
          <p:cNvSpPr txBox="1"/>
          <p:nvPr/>
        </p:nvSpPr>
        <p:spPr>
          <a:xfrm>
            <a:off x="10415509" y="5503782"/>
            <a:ext cx="166300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VÅRDLINJE </a:t>
            </a:r>
            <a:endParaRPr lang="fi-FI" sz="1600" dirty="0" smtClean="0">
              <a:solidFill>
                <a:schemeClr val="bg1"/>
              </a:solidFill>
            </a:endParaRPr>
          </a:p>
          <a:p>
            <a:pPr algn="ctr"/>
            <a:r>
              <a:rPr lang="fi-FI" sz="1600" dirty="0" smtClean="0">
                <a:solidFill>
                  <a:schemeClr val="bg1"/>
                </a:solidFill>
              </a:rPr>
              <a:t>XX </a:t>
            </a:r>
            <a:r>
              <a:rPr lang="fi-FI" sz="1600" dirty="0">
                <a:solidFill>
                  <a:schemeClr val="bg1"/>
                </a:solidFill>
              </a:rPr>
              <a:t/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LÄKARLINJE </a:t>
            </a:r>
          </a:p>
          <a:p>
            <a:pPr algn="ctr"/>
            <a:r>
              <a:rPr lang="fi-FI" sz="1600" dirty="0" smtClean="0">
                <a:solidFill>
                  <a:schemeClr val="bg1"/>
                </a:solidFill>
              </a:rPr>
              <a:t>(4) 6</a:t>
            </a:r>
            <a:endParaRPr lang="en-US" sz="1600" dirty="0">
              <a:solidFill>
                <a:schemeClr val="bg1"/>
              </a:solidFill>
            </a:endParaRPr>
          </a:p>
          <a:p>
            <a:endParaRPr lang="fi-FI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 smtClean="0">
                <a:solidFill>
                  <a:schemeClr val="bg1"/>
                </a:solidFill>
              </a:rPr>
              <a:t>Hur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stöden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man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ava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kunders</a:t>
            </a:r>
            <a:r>
              <a:rPr lang="fi-FI" sz="1600" b="1" dirty="0" smtClean="0">
                <a:solidFill>
                  <a:schemeClr val="bg1"/>
                </a:solidFill>
              </a:rPr>
              <a:t>..</a:t>
            </a:r>
          </a:p>
          <a:p>
            <a:endParaRPr lang="fi-FI" sz="1600" b="1" dirty="0">
              <a:solidFill>
                <a:schemeClr val="bg1"/>
              </a:solidFill>
            </a:endParaRPr>
          </a:p>
          <a:p>
            <a:r>
              <a:rPr lang="fi-FI" sz="1600" b="1" dirty="0" smtClean="0">
                <a:solidFill>
                  <a:schemeClr val="bg1"/>
                </a:solidFill>
              </a:rPr>
              <a:t>Man </a:t>
            </a:r>
            <a:r>
              <a:rPr lang="fi-FI" sz="1600" b="1" dirty="0" err="1" smtClean="0">
                <a:solidFill>
                  <a:schemeClr val="bg1"/>
                </a:solidFill>
              </a:rPr>
              <a:t>diskutera</a:t>
            </a:r>
            <a:r>
              <a:rPr lang="fi-FI" sz="1600" b="1" dirty="0" smtClean="0">
                <a:solidFill>
                  <a:schemeClr val="bg1"/>
                </a:solidFill>
              </a:rPr>
              <a:t> on </a:t>
            </a:r>
            <a:r>
              <a:rPr lang="fi-FI" sz="1600" b="1" dirty="0" err="1" smtClean="0">
                <a:solidFill>
                  <a:schemeClr val="bg1"/>
                </a:solidFill>
              </a:rPr>
              <a:t>vårdlinjer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tillsammans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med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patienter</a:t>
            </a:r>
            <a:endParaRPr lang="fi-FI" sz="1600" b="1" dirty="0" smtClean="0">
              <a:solidFill>
                <a:schemeClr val="bg1"/>
              </a:solidFill>
            </a:endParaRPr>
          </a:p>
          <a:p>
            <a:r>
              <a:rPr lang="fi-FI" sz="1600" b="1" dirty="0" err="1" smtClean="0">
                <a:solidFill>
                  <a:schemeClr val="bg1"/>
                </a:solidFill>
              </a:rPr>
              <a:t>Upprätthålla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rehabiliterande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arbetssätt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Nej</a:t>
            </a:r>
            <a:endParaRPr lang="fi-FI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 err="1" smtClean="0">
                <a:solidFill>
                  <a:schemeClr val="bg1"/>
                </a:solidFill>
              </a:rPr>
              <a:t>Till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samjouren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kommer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regelbundet</a:t>
            </a:r>
            <a:r>
              <a:rPr lang="fi-FI" sz="1600" b="1" dirty="0" smtClean="0">
                <a:solidFill>
                  <a:schemeClr val="bg1"/>
                </a:solidFill>
              </a:rPr>
              <a:t> folk </a:t>
            </a:r>
            <a:r>
              <a:rPr lang="fi-FI" sz="1600" b="1" dirty="0" err="1" smtClean="0">
                <a:solidFill>
                  <a:schemeClr val="bg1"/>
                </a:solidFill>
              </a:rPr>
              <a:t>från</a:t>
            </a:r>
            <a:r>
              <a:rPr lang="fi-FI" sz="1600" b="1" dirty="0" smtClean="0">
                <a:solidFill>
                  <a:schemeClr val="bg1"/>
                </a:solidFill>
              </a:rPr>
              <a:t> OLKA </a:t>
            </a:r>
            <a:r>
              <a:rPr lang="fi-FI" sz="1600" b="1" dirty="0" err="1" smtClean="0">
                <a:solidFill>
                  <a:schemeClr val="bg1"/>
                </a:solidFill>
              </a:rPr>
              <a:t>verksamhet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 err="1" smtClean="0">
                <a:solidFill>
                  <a:schemeClr val="bg1"/>
                </a:solidFill>
              </a:rPr>
              <a:t>Hemförlovningens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checklista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Budgeterade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 smtClean="0">
                <a:solidFill>
                  <a:schemeClr val="bg1"/>
                </a:solidFill>
              </a:rPr>
              <a:t>: 398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Obesatta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 smtClean="0">
                <a:solidFill>
                  <a:schemeClr val="bg1"/>
                </a:solidFill>
              </a:rPr>
              <a:t>: 3,5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</a:t>
            </a:r>
            <a:r>
              <a:rPr lang="fi-FI" baseline="0" dirty="0" smtClean="0">
                <a:solidFill>
                  <a:schemeClr val="bg1"/>
                </a:solidFill>
              </a:rPr>
              <a:t>28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r>
              <a:rPr lang="fi-FI" dirty="0" smtClean="0">
                <a:solidFill>
                  <a:schemeClr val="bg1"/>
                </a:solidFill>
                <a:cs typeface="Arial"/>
              </a:rPr>
              <a:t>1. Hot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eller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våld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2. </a:t>
            </a:r>
            <a:r>
              <a:rPr lang="fi-FI" dirty="0" err="1" smtClean="0">
                <a:solidFill>
                  <a:schemeClr val="bg1"/>
                </a:solidFill>
              </a:rPr>
              <a:t>Fall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från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höjd</a:t>
            </a:r>
            <a:r>
              <a:rPr lang="fi-FI" dirty="0" smtClean="0">
                <a:solidFill>
                  <a:schemeClr val="bg1"/>
                </a:solidFill>
              </a:rPr>
              <a:t>, </a:t>
            </a:r>
            <a:r>
              <a:rPr lang="fi-FI" dirty="0" err="1" smtClean="0">
                <a:solidFill>
                  <a:schemeClr val="bg1"/>
                </a:solidFill>
              </a:rPr>
              <a:t>snbblande</a:t>
            </a:r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  <a:cs typeface="Arial"/>
              </a:rPr>
              <a:t>3.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Stick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snitt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skanving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bg1"/>
                </a:solidFill>
              </a:rPr>
              <a:t>Berör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inte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ANTAL TOTALA FRÅNVARODAGAR/SJUKFRÅNVARODAGAR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b="1" dirty="0" smtClean="0">
              <a:solidFill>
                <a:schemeClr val="bg1"/>
              </a:solidFill>
            </a:endParaRPr>
          </a:p>
          <a:p>
            <a:pPr algn="ctr"/>
            <a:r>
              <a:rPr lang="fi-FI" b="1" dirty="0" smtClean="0">
                <a:solidFill>
                  <a:schemeClr val="bg1"/>
                </a:solidFill>
              </a:rPr>
              <a:t>507,5</a:t>
            </a:r>
            <a:r>
              <a:rPr lang="fi-FI" b="1" baseline="0" dirty="0" smtClean="0">
                <a:solidFill>
                  <a:schemeClr val="bg1"/>
                </a:solidFill>
              </a:rPr>
              <a:t>/ (602,4) </a:t>
            </a:r>
            <a:r>
              <a:rPr lang="fi-FI" b="1" dirty="0" err="1" smtClean="0">
                <a:solidFill>
                  <a:schemeClr val="bg1"/>
                </a:solidFill>
              </a:rPr>
              <a:t>d</a:t>
            </a:r>
            <a:r>
              <a:rPr lang="fi-FI" b="1" baseline="0" dirty="0" err="1" smtClean="0">
                <a:solidFill>
                  <a:schemeClr val="bg1"/>
                </a:solidFill>
              </a:rPr>
              <a:t>agar</a:t>
            </a:r>
            <a:r>
              <a:rPr lang="fi-FI" b="1" dirty="0" smtClean="0">
                <a:solidFill>
                  <a:schemeClr val="bg1"/>
                </a:solidFill>
              </a:rPr>
              <a:t> </a:t>
            </a:r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V="1">
            <a:off x="4881093" y="5310848"/>
            <a:ext cx="212017" cy="68224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000" dirty="0" smtClean="0">
                <a:solidFill>
                  <a:schemeClr val="bg1"/>
                </a:solidFill>
                <a:cs typeface="Arial"/>
              </a:rPr>
              <a:t>10</a:t>
            </a:r>
            <a:r>
              <a:rPr lang="fi-FI" sz="2800" dirty="0" smtClean="0">
                <a:solidFill>
                  <a:schemeClr val="bg1"/>
                </a:solidFill>
                <a:cs typeface="Arial"/>
              </a:rPr>
              <a:t>(-10)</a:t>
            </a:r>
            <a:endParaRPr lang="fi-FI" sz="2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Samjour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är</a:t>
            </a:r>
            <a:r>
              <a:rPr lang="en-US" dirty="0" smtClean="0">
                <a:solidFill>
                  <a:schemeClr val="bg1"/>
                </a:solidFill>
              </a:rPr>
              <a:t> med I STM project (</a:t>
            </a:r>
            <a:r>
              <a:rPr lang="en-US" dirty="0" err="1" smtClean="0">
                <a:solidFill>
                  <a:schemeClr val="bg1"/>
                </a:solidFill>
              </a:rPr>
              <a:t>Programmet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för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ett</a:t>
            </a:r>
            <a:r>
              <a:rPr lang="en-US" dirty="0" smtClean="0">
                <a:solidFill>
                  <a:schemeClr val="bg1"/>
                </a:solidFill>
              </a:rPr>
              <a:t> got </a:t>
            </a:r>
            <a:r>
              <a:rPr lang="en-US" dirty="0" err="1" smtClean="0">
                <a:solidFill>
                  <a:schemeClr val="bg1"/>
                </a:solidFill>
              </a:rPr>
              <a:t>arbete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locka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och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hålla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kvar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arbetskraft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inom</a:t>
            </a:r>
            <a:r>
              <a:rPr lang="en-US" dirty="0" smtClean="0">
                <a:solidFill>
                  <a:schemeClr val="bg1"/>
                </a:solidFill>
              </a:rPr>
              <a:t> social- </a:t>
            </a:r>
            <a:r>
              <a:rPr lang="en-US" dirty="0" err="1" smtClean="0">
                <a:solidFill>
                  <a:schemeClr val="bg1"/>
                </a:solidFill>
              </a:rPr>
              <a:t>och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hälsovården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  <a:r>
              <a:rPr lang="en-US" dirty="0" err="1" smtClean="0">
                <a:solidFill>
                  <a:schemeClr val="bg1"/>
                </a:solidFill>
              </a:rPr>
              <a:t>utvecklingssamtaler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arbetsplatsmöterna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skolningar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2" ma:contentTypeDescription="Luo uusi asiakirja." ma:contentTypeScope="" ma:versionID="88b7bd9f04e6eaf53e6668849ceb2077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9666b39e61725813733ca4d81f444f5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7E03F3-0920-4DE6-B0CD-0E1D35F156BE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schemas.microsoft.com/office/2006/documentManagement/types"/>
    <ds:schemaRef ds:uri="cbe4f0d9-fb0d-42e8-a680-6e558966cc0a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CFA1D04-BB21-49DE-96E3-245E98D14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227</TotalTime>
  <Words>515</Words>
  <Application>Microsoft Office PowerPoint</Application>
  <PresentationFormat>Widescreen</PresentationFormat>
  <Paragraphs>121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Tillgänglighet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Seppelin Saija</cp:lastModifiedBy>
  <cp:revision>53</cp:revision>
  <dcterms:created xsi:type="dcterms:W3CDTF">2023-11-14T05:41:58Z</dcterms:created>
  <dcterms:modified xsi:type="dcterms:W3CDTF">2024-09-25T11:31:37Z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