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335" r:id="rId5"/>
    <p:sldId id="333" r:id="rId6"/>
    <p:sldId id="272" r:id="rId7"/>
    <p:sldId id="274" r:id="rId8"/>
    <p:sldId id="276" r:id="rId9"/>
    <p:sldId id="305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9364CB-B489-445B-889D-5327B38CC19E}" v="53" dt="2024-05-02T06:03:45.5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7" autoAdjust="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ikkilä Tero" userId="S::tero.piikkila@ovph.fi::fd5ae1ed-cb99-4836-909a-8da2f2571fb5" providerId="AD" clId="Web-{789364CB-B489-445B-889D-5327B38CC19E}"/>
    <pc:docChg chg="modSld">
      <pc:chgData name="Piikkilä Tero" userId="S::tero.piikkila@ovph.fi::fd5ae1ed-cb99-4836-909a-8da2f2571fb5" providerId="AD" clId="Web-{789364CB-B489-445B-889D-5327B38CC19E}" dt="2024-05-02T06:03:43.886" v="24" actId="20577"/>
      <pc:docMkLst>
        <pc:docMk/>
      </pc:docMkLst>
      <pc:sldChg chg="modSp">
        <pc:chgData name="Piikkilä Tero" userId="S::tero.piikkila@ovph.fi::fd5ae1ed-cb99-4836-909a-8da2f2571fb5" providerId="AD" clId="Web-{789364CB-B489-445B-889D-5327B38CC19E}" dt="2024-05-02T06:03:43.886" v="24" actId="20577"/>
        <pc:sldMkLst>
          <pc:docMk/>
          <pc:sldMk cId="272733054" sldId="273"/>
        </pc:sldMkLst>
        <pc:spChg chg="mod">
          <ac:chgData name="Piikkilä Tero" userId="S::tero.piikkila@ovph.fi::fd5ae1ed-cb99-4836-909a-8da2f2571fb5" providerId="AD" clId="Web-{789364CB-B489-445B-889D-5327B38CC19E}" dt="2024-05-02T06:03:43.886" v="24" actId="20577"/>
          <ac:spMkLst>
            <pc:docMk/>
            <pc:sldMk cId="272733054" sldId="273"/>
            <ac:spMk id="11" creationId="{00000000-0000-0000-0000-000000000000}"/>
          </ac:spMkLst>
        </pc:spChg>
      </pc:sldChg>
      <pc:sldChg chg="modSp">
        <pc:chgData name="Piikkilä Tero" userId="S::tero.piikkila@ovph.fi::fd5ae1ed-cb99-4836-909a-8da2f2571fb5" providerId="AD" clId="Web-{789364CB-B489-445B-889D-5327B38CC19E}" dt="2024-05-02T06:03:29.370" v="23" actId="20577"/>
        <pc:sldMkLst>
          <pc:docMk/>
          <pc:sldMk cId="3314150173" sldId="338"/>
        </pc:sldMkLst>
        <pc:spChg chg="mod">
          <ac:chgData name="Piikkilä Tero" userId="S::tero.piikkila@ovph.fi::fd5ae1ed-cb99-4836-909a-8da2f2571fb5" providerId="AD" clId="Web-{789364CB-B489-445B-889D-5327B38CC19E}" dt="2024-05-02T06:03:29.370" v="23" actId="20577"/>
          <ac:spMkLst>
            <pc:docMk/>
            <pc:sldMk cId="3314150173" sldId="338"/>
            <ac:spMk id="17" creationId="{715897E7-9E1B-4E35-8EAD-FDB15C32FE76}"/>
          </ac:spMkLst>
        </pc:spChg>
      </pc:sldChg>
    </pc:docChg>
  </pc:docChgLst>
  <pc:docChgLst>
    <pc:chgData name="Granö Anna" userId="a50b3b0e-1daf-4c22-886c-a5e083b43703" providerId="ADAL" clId="{6877704E-2F97-41A3-B8CA-9E822FF9E7DE}"/>
    <pc:docChg chg="undo custSel modSld modMainMaster">
      <pc:chgData name="Granö Anna" userId="a50b3b0e-1daf-4c22-886c-a5e083b43703" providerId="ADAL" clId="{6877704E-2F97-41A3-B8CA-9E822FF9E7DE}" dt="2024-04-23T07:55:08.235" v="360"/>
      <pc:docMkLst>
        <pc:docMk/>
      </pc:docMkLst>
      <pc:sldChg chg="modSp mod">
        <pc:chgData name="Granö Anna" userId="a50b3b0e-1daf-4c22-886c-a5e083b43703" providerId="ADAL" clId="{6877704E-2F97-41A3-B8CA-9E822FF9E7DE}" dt="2024-04-23T07:49:07.987" v="337" actId="13244"/>
        <pc:sldMkLst>
          <pc:docMk/>
          <pc:sldMk cId="1655836150" sldId="272"/>
        </pc:sldMkLst>
        <pc:spChg chg="mod">
          <ac:chgData name="Granö Anna" userId="a50b3b0e-1daf-4c22-886c-a5e083b43703" providerId="ADAL" clId="{6877704E-2F97-41A3-B8CA-9E822FF9E7DE}" dt="2024-04-23T07:47:14.547" v="328" actId="962"/>
          <ac:spMkLst>
            <pc:docMk/>
            <pc:sldMk cId="1655836150" sldId="272"/>
            <ac:spMk id="21" creationId="{8F52E8EC-3225-532D-11A0-5DB83B2D4ECA}"/>
          </ac:spMkLst>
        </pc:spChg>
        <pc:graphicFrameChg chg="mod">
          <ac:chgData name="Granö Anna" userId="a50b3b0e-1daf-4c22-886c-a5e083b43703" providerId="ADAL" clId="{6877704E-2F97-41A3-B8CA-9E822FF9E7DE}" dt="2024-04-23T07:49:07.987" v="337" actId="13244"/>
          <ac:graphicFrameMkLst>
            <pc:docMk/>
            <pc:sldMk cId="1655836150" sldId="272"/>
            <ac:graphicFrameMk id="20" creationId="{825814EC-BF19-4135-8F6E-79065B38ACBE}"/>
          </ac:graphicFrameMkLst>
        </pc:graphicFrameChg>
        <pc:graphicFrameChg chg="mod">
          <ac:chgData name="Granö Anna" userId="a50b3b0e-1daf-4c22-886c-a5e083b43703" providerId="ADAL" clId="{6877704E-2F97-41A3-B8CA-9E822FF9E7DE}" dt="2024-04-23T07:48:50.632" v="336" actId="962"/>
          <ac:graphicFrameMkLst>
            <pc:docMk/>
            <pc:sldMk cId="1655836150" sldId="272"/>
            <ac:graphicFrameMk id="22" creationId="{A68B3D19-F342-7794-9931-D2209F2C3450}"/>
          </ac:graphicFrameMkLst>
        </pc:graphicFrameChg>
      </pc:sldChg>
      <pc:sldChg chg="modSp mod">
        <pc:chgData name="Granö Anna" userId="a50b3b0e-1daf-4c22-886c-a5e083b43703" providerId="ADAL" clId="{6877704E-2F97-41A3-B8CA-9E822FF9E7DE}" dt="2024-04-23T07:50:00.188" v="340" actId="962"/>
        <pc:sldMkLst>
          <pc:docMk/>
          <pc:sldMk cId="272733054" sldId="273"/>
        </pc:sldMkLst>
        <pc:spChg chg="mod">
          <ac:chgData name="Granö Anna" userId="a50b3b0e-1daf-4c22-886c-a5e083b43703" providerId="ADAL" clId="{6877704E-2F97-41A3-B8CA-9E822FF9E7DE}" dt="2024-04-23T07:50:00.188" v="340" actId="962"/>
          <ac:spMkLst>
            <pc:docMk/>
            <pc:sldMk cId="272733054" sldId="273"/>
            <ac:spMk id="18" creationId="{8F52E8EC-3225-532D-11A0-5DB83B2D4ECA}"/>
          </ac:spMkLst>
        </pc:spChg>
        <pc:graphicFrameChg chg="mod">
          <ac:chgData name="Granö Anna" userId="a50b3b0e-1daf-4c22-886c-a5e083b43703" providerId="ADAL" clId="{6877704E-2F97-41A3-B8CA-9E822FF9E7DE}" dt="2024-04-23T07:49:48.589" v="339" actId="13244"/>
          <ac:graphicFrameMkLst>
            <pc:docMk/>
            <pc:sldMk cId="272733054" sldId="273"/>
            <ac:graphicFrameMk id="19" creationId="{C3F2CFCD-341C-4728-B030-2BF84364B911}"/>
          </ac:graphicFrameMkLst>
        </pc:graphicFrameChg>
        <pc:graphicFrameChg chg="mod">
          <ac:chgData name="Granö Anna" userId="a50b3b0e-1daf-4c22-886c-a5e083b43703" providerId="ADAL" clId="{6877704E-2F97-41A3-B8CA-9E822FF9E7DE}" dt="2024-04-23T07:49:46.169" v="338" actId="13244"/>
          <ac:graphicFrameMkLst>
            <pc:docMk/>
            <pc:sldMk cId="272733054" sldId="273"/>
            <ac:graphicFrameMk id="20" creationId="{48F65734-8FE2-4F86-900C-9B99F2FC1E45}"/>
          </ac:graphicFrameMkLst>
        </pc:graphicFrameChg>
      </pc:sldChg>
      <pc:sldChg chg="modSp mod">
        <pc:chgData name="Granö Anna" userId="a50b3b0e-1daf-4c22-886c-a5e083b43703" providerId="ADAL" clId="{6877704E-2F97-41A3-B8CA-9E822FF9E7DE}" dt="2024-04-23T07:50:12.928" v="342" actId="962"/>
        <pc:sldMkLst>
          <pc:docMk/>
          <pc:sldMk cId="799574740" sldId="274"/>
        </pc:sldMkLst>
        <pc:spChg chg="ord">
          <ac:chgData name="Granö Anna" userId="a50b3b0e-1daf-4c22-886c-a5e083b43703" providerId="ADAL" clId="{6877704E-2F97-41A3-B8CA-9E822FF9E7DE}" dt="2024-04-23T07:50:09.694" v="341" actId="13244"/>
          <ac:spMkLst>
            <pc:docMk/>
            <pc:sldMk cId="799574740" sldId="274"/>
            <ac:spMk id="36" creationId="{00000000-0000-0000-0000-000000000000}"/>
          </ac:spMkLst>
        </pc:spChg>
        <pc:spChg chg="mod">
          <ac:chgData name="Granö Anna" userId="a50b3b0e-1daf-4c22-886c-a5e083b43703" providerId="ADAL" clId="{6877704E-2F97-41A3-B8CA-9E822FF9E7DE}" dt="2024-04-23T07:50:12.928" v="342" actId="962"/>
          <ac:spMkLst>
            <pc:docMk/>
            <pc:sldMk cId="799574740" sldId="274"/>
            <ac:spMk id="37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21.516" v="344" actId="962"/>
        <pc:sldMkLst>
          <pc:docMk/>
          <pc:sldMk cId="1763840058" sldId="275"/>
        </pc:sldMkLst>
        <pc:spChg chg="ord">
          <ac:chgData name="Granö Anna" userId="a50b3b0e-1daf-4c22-886c-a5e083b43703" providerId="ADAL" clId="{6877704E-2F97-41A3-B8CA-9E822FF9E7DE}" dt="2024-04-23T07:50:19.429" v="343" actId="13244"/>
          <ac:spMkLst>
            <pc:docMk/>
            <pc:sldMk cId="1763840058" sldId="275"/>
            <ac:spMk id="16" creationId="{00000000-0000-0000-0000-000000000000}"/>
          </ac:spMkLst>
        </pc:spChg>
        <pc:spChg chg="mod">
          <ac:chgData name="Granö Anna" userId="a50b3b0e-1daf-4c22-886c-a5e083b43703" providerId="ADAL" clId="{6877704E-2F97-41A3-B8CA-9E822FF9E7DE}" dt="2024-04-23T07:50:21.516" v="344" actId="962"/>
          <ac:spMkLst>
            <pc:docMk/>
            <pc:sldMk cId="1763840058" sldId="275"/>
            <ac:spMk id="28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25.318" v="345" actId="962"/>
        <pc:sldMkLst>
          <pc:docMk/>
          <pc:sldMk cId="3334478465" sldId="276"/>
        </pc:sldMkLst>
        <pc:spChg chg="mod">
          <ac:chgData name="Granö Anna" userId="a50b3b0e-1daf-4c22-886c-a5e083b43703" providerId="ADAL" clId="{6877704E-2F97-41A3-B8CA-9E822FF9E7DE}" dt="2024-04-23T07:50:25.318" v="345" actId="962"/>
          <ac:spMkLst>
            <pc:docMk/>
            <pc:sldMk cId="3334478465" sldId="276"/>
            <ac:spMk id="12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33.771" v="346" actId="962"/>
        <pc:sldMkLst>
          <pc:docMk/>
          <pc:sldMk cId="2396323148" sldId="281"/>
        </pc:sldMkLst>
        <pc:spChg chg="mod">
          <ac:chgData name="Granö Anna" userId="a50b3b0e-1daf-4c22-886c-a5e083b43703" providerId="ADAL" clId="{6877704E-2F97-41A3-B8CA-9E822FF9E7DE}" dt="2024-04-23T07:50:33.771" v="346" actId="962"/>
          <ac:spMkLst>
            <pc:docMk/>
            <pc:sldMk cId="2396323148" sldId="281"/>
            <ac:spMk id="11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38.024" v="347" actId="962"/>
        <pc:sldMkLst>
          <pc:docMk/>
          <pc:sldMk cId="593007793" sldId="305"/>
        </pc:sldMkLst>
        <pc:spChg chg="mod">
          <ac:chgData name="Granö Anna" userId="a50b3b0e-1daf-4c22-886c-a5e083b43703" providerId="ADAL" clId="{6877704E-2F97-41A3-B8CA-9E822FF9E7DE}" dt="2024-04-23T07:50:38.024" v="347" actId="962"/>
          <ac:spMkLst>
            <pc:docMk/>
            <pc:sldMk cId="593007793" sldId="305"/>
            <ac:spMk id="18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44:10.172" v="161" actId="962"/>
        <pc:sldMkLst>
          <pc:docMk/>
          <pc:sldMk cId="2885858284" sldId="333"/>
        </pc:sldMkLst>
        <pc:spChg chg="mod ord">
          <ac:chgData name="Granö Anna" userId="a50b3b0e-1daf-4c22-886c-a5e083b43703" providerId="ADAL" clId="{6877704E-2F97-41A3-B8CA-9E822FF9E7DE}" dt="2024-04-23T07:42:51.429" v="5" actId="1076"/>
          <ac:spMkLst>
            <pc:docMk/>
            <pc:sldMk cId="2885858284" sldId="333"/>
            <ac:spMk id="4" creationId="{29CDDFF1-0593-4D14-8189-688B0DE869A9}"/>
          </ac:spMkLst>
        </pc:spChg>
        <pc:spChg chg="mod ord">
          <ac:chgData name="Granö Anna" userId="a50b3b0e-1daf-4c22-886c-a5e083b43703" providerId="ADAL" clId="{6877704E-2F97-41A3-B8CA-9E822FF9E7DE}" dt="2024-04-23T07:42:44.535" v="4" actId="13244"/>
          <ac:spMkLst>
            <pc:docMk/>
            <pc:sldMk cId="2885858284" sldId="333"/>
            <ac:spMk id="10" creationId="{8F52E8EC-3225-532D-11A0-5DB83B2D4ECA}"/>
          </ac:spMkLst>
        </pc:spChg>
        <pc:spChg chg="mod ord">
          <ac:chgData name="Granö Anna" userId="a50b3b0e-1daf-4c22-886c-a5e083b43703" providerId="ADAL" clId="{6877704E-2F97-41A3-B8CA-9E822FF9E7DE}" dt="2024-04-23T07:42:54.153" v="6" actId="14100"/>
          <ac:spMkLst>
            <pc:docMk/>
            <pc:sldMk cId="2885858284" sldId="333"/>
            <ac:spMk id="17" creationId="{715897E7-9E1B-4E35-8EAD-FDB15C32FE76}"/>
          </ac:spMkLst>
        </pc:spChg>
        <pc:spChg chg="ord">
          <ac:chgData name="Granö Anna" userId="a50b3b0e-1daf-4c22-886c-a5e083b43703" providerId="ADAL" clId="{6877704E-2F97-41A3-B8CA-9E822FF9E7DE}" dt="2024-04-23T07:42:36.905" v="2" actId="13244"/>
          <ac:spMkLst>
            <pc:docMk/>
            <pc:sldMk cId="2885858284" sldId="333"/>
            <ac:spMk id="19" creationId="{6829BDC0-D2EE-44A0-96A7-77DEEE497C10}"/>
          </ac:spMkLst>
        </pc:spChg>
        <pc:spChg chg="mod">
          <ac:chgData name="Granö Anna" userId="a50b3b0e-1daf-4c22-886c-a5e083b43703" providerId="ADAL" clId="{6877704E-2F97-41A3-B8CA-9E822FF9E7DE}" dt="2024-04-23T07:43:07.490" v="10" actId="20577"/>
          <ac:spMkLst>
            <pc:docMk/>
            <pc:sldMk cId="2885858284" sldId="333"/>
            <ac:spMk id="20" creationId="{C562E4A5-DFF2-465B-9E27-89CDFE065799}"/>
          </ac:spMkLst>
        </pc:spChg>
        <pc:graphicFrameChg chg="mod">
          <ac:chgData name="Granö Anna" userId="a50b3b0e-1daf-4c22-886c-a5e083b43703" providerId="ADAL" clId="{6877704E-2F97-41A3-B8CA-9E822FF9E7DE}" dt="2024-04-23T07:44:10.172" v="161" actId="962"/>
          <ac:graphicFrameMkLst>
            <pc:docMk/>
            <pc:sldMk cId="2885858284" sldId="333"/>
            <ac:graphicFrameMk id="3" creationId="{28AB08FD-E4CE-4E93-9A5E-44D9219E4891}"/>
          </ac:graphicFrameMkLst>
        </pc:graphicFrameChg>
      </pc:sldChg>
      <pc:sldChg chg="modSp mod">
        <pc:chgData name="Granö Anna" userId="a50b3b0e-1daf-4c22-886c-a5e083b43703" providerId="ADAL" clId="{6877704E-2F97-41A3-B8CA-9E822FF9E7DE}" dt="2024-04-23T07:55:08.235" v="360"/>
        <pc:sldMkLst>
          <pc:docMk/>
          <pc:sldMk cId="3176692888" sldId="335"/>
        </pc:sldMkLst>
        <pc:spChg chg="mod">
          <ac:chgData name="Granö Anna" userId="a50b3b0e-1daf-4c22-886c-a5e083b43703" providerId="ADAL" clId="{6877704E-2F97-41A3-B8CA-9E822FF9E7DE}" dt="2024-04-23T07:55:08.235" v="360"/>
          <ac:spMkLst>
            <pc:docMk/>
            <pc:sldMk cId="3176692888" sldId="335"/>
            <ac:spMk id="5" creationId="{00000000-0000-0000-0000-000000000000}"/>
          </ac:spMkLst>
        </pc:spChg>
      </pc:sldChg>
      <pc:sldChg chg="modSp mod">
        <pc:chgData name="Granö Anna" userId="a50b3b0e-1daf-4c22-886c-a5e083b43703" providerId="ADAL" clId="{6877704E-2F97-41A3-B8CA-9E822FF9E7DE}" dt="2024-04-23T07:51:05.811" v="349" actId="962"/>
        <pc:sldMkLst>
          <pc:docMk/>
          <pc:sldMk cId="2003872876" sldId="337"/>
        </pc:sldMkLst>
        <pc:spChg chg="mod">
          <ac:chgData name="Granö Anna" userId="a50b3b0e-1daf-4c22-886c-a5e083b43703" providerId="ADAL" clId="{6877704E-2F97-41A3-B8CA-9E822FF9E7DE}" dt="2024-04-23T07:51:05.811" v="349" actId="962"/>
          <ac:spMkLst>
            <pc:docMk/>
            <pc:sldMk cId="2003872876" sldId="337"/>
            <ac:spMk id="16" creationId="{8F52E8EC-3225-532D-11A0-5DB83B2D4ECA}"/>
          </ac:spMkLst>
        </pc:spChg>
      </pc:sldChg>
      <pc:sldChg chg="addSp delSp modSp mod">
        <pc:chgData name="Granö Anna" userId="a50b3b0e-1daf-4c22-886c-a5e083b43703" providerId="ADAL" clId="{6877704E-2F97-41A3-B8CA-9E822FF9E7DE}" dt="2024-04-23T07:46:21.885" v="327" actId="1076"/>
        <pc:sldMkLst>
          <pc:docMk/>
          <pc:sldMk cId="3314150173" sldId="338"/>
        </pc:sldMkLst>
        <pc:spChg chg="mod ord">
          <ac:chgData name="Granö Anna" userId="a50b3b0e-1daf-4c22-886c-a5e083b43703" providerId="ADAL" clId="{6877704E-2F97-41A3-B8CA-9E822FF9E7DE}" dt="2024-04-23T07:45:53.512" v="320" actId="13244"/>
          <ac:spMkLst>
            <pc:docMk/>
            <pc:sldMk cId="3314150173" sldId="338"/>
            <ac:spMk id="4" creationId="{29CDDFF1-0593-4D14-8189-688B0DE869A9}"/>
          </ac:spMkLst>
        </pc:spChg>
        <pc:spChg chg="mod ord">
          <ac:chgData name="Granö Anna" userId="a50b3b0e-1daf-4c22-886c-a5e083b43703" providerId="ADAL" clId="{6877704E-2F97-41A3-B8CA-9E822FF9E7DE}" dt="2024-04-23T07:46:21.885" v="327" actId="1076"/>
          <ac:spMkLst>
            <pc:docMk/>
            <pc:sldMk cId="3314150173" sldId="338"/>
            <ac:spMk id="6" creationId="{4D65260D-305E-4CF2-A4C9-9D0D956D50A9}"/>
          </ac:spMkLst>
        </pc:spChg>
        <pc:spChg chg="mod">
          <ac:chgData name="Granö Anna" userId="a50b3b0e-1daf-4c22-886c-a5e083b43703" providerId="ADAL" clId="{6877704E-2F97-41A3-B8CA-9E822FF9E7DE}" dt="2024-04-23T07:45:35.775" v="315" actId="14100"/>
          <ac:spMkLst>
            <pc:docMk/>
            <pc:sldMk cId="3314150173" sldId="338"/>
            <ac:spMk id="10" creationId="{BC4E5624-A159-4379-A563-502CBF058DE2}"/>
          </ac:spMkLst>
        </pc:spChg>
        <pc:spChg chg="ord">
          <ac:chgData name="Granö Anna" userId="a50b3b0e-1daf-4c22-886c-a5e083b43703" providerId="ADAL" clId="{6877704E-2F97-41A3-B8CA-9E822FF9E7DE}" dt="2024-04-23T07:46:11.658" v="324" actId="13244"/>
          <ac:spMkLst>
            <pc:docMk/>
            <pc:sldMk cId="3314150173" sldId="338"/>
            <ac:spMk id="12" creationId="{8DE576D7-C5DB-4FFE-8114-22DD6769B7F6}"/>
          </ac:spMkLst>
        </pc:spChg>
        <pc:spChg chg="mod ord">
          <ac:chgData name="Granö Anna" userId="a50b3b0e-1daf-4c22-886c-a5e083b43703" providerId="ADAL" clId="{6877704E-2F97-41A3-B8CA-9E822FF9E7DE}" dt="2024-04-23T07:45:55.486" v="322" actId="13244"/>
          <ac:spMkLst>
            <pc:docMk/>
            <pc:sldMk cId="3314150173" sldId="338"/>
            <ac:spMk id="13" creationId="{8F52E8EC-3225-532D-11A0-5DB83B2D4ECA}"/>
          </ac:spMkLst>
        </pc:spChg>
        <pc:spChg chg="mod ord">
          <ac:chgData name="Granö Anna" userId="a50b3b0e-1daf-4c22-886c-a5e083b43703" providerId="ADAL" clId="{6877704E-2F97-41A3-B8CA-9E822FF9E7DE}" dt="2024-04-23T07:46:00.679" v="323" actId="13244"/>
          <ac:spMkLst>
            <pc:docMk/>
            <pc:sldMk cId="3314150173" sldId="338"/>
            <ac:spMk id="17" creationId="{715897E7-9E1B-4E35-8EAD-FDB15C32FE76}"/>
          </ac:spMkLst>
        </pc:spChg>
        <pc:graphicFrameChg chg="add del mod">
          <ac:chgData name="Granö Anna" userId="a50b3b0e-1daf-4c22-886c-a5e083b43703" providerId="ADAL" clId="{6877704E-2F97-41A3-B8CA-9E822FF9E7DE}" dt="2024-04-23T07:45:28.950" v="314" actId="962"/>
          <ac:graphicFrameMkLst>
            <pc:docMk/>
            <pc:sldMk cId="3314150173" sldId="338"/>
            <ac:graphicFrameMk id="3" creationId="{28AB08FD-E4CE-4E93-9A5E-44D9219E4891}"/>
          </ac:graphicFrameMkLst>
        </pc:graphicFrameChg>
      </pc:sldChg>
      <pc:sldMasterChg chg="modSldLayout">
        <pc:chgData name="Granö Anna" userId="a50b3b0e-1daf-4c22-886c-a5e083b43703" providerId="ADAL" clId="{6877704E-2F97-41A3-B8CA-9E822FF9E7DE}" dt="2024-04-23T07:50:58.730" v="348"/>
        <pc:sldMasterMkLst>
          <pc:docMk/>
          <pc:sldMasterMk cId="3231554497" sldId="2147483661"/>
        </pc:sldMasterMkLst>
        <pc:sldLayoutChg chg="addSp modSp">
          <pc:chgData name="Granö Anna" userId="a50b3b0e-1daf-4c22-886c-a5e083b43703" providerId="ADAL" clId="{6877704E-2F97-41A3-B8CA-9E822FF9E7DE}" dt="2024-04-23T07:50:58.730" v="348"/>
          <pc:sldLayoutMkLst>
            <pc:docMk/>
            <pc:sldMasterMk cId="3231554497" sldId="2147483661"/>
            <pc:sldLayoutMk cId="1320928607" sldId="2147483706"/>
          </pc:sldLayoutMkLst>
          <pc:spChg chg="add mod">
            <ac:chgData name="Granö Anna" userId="a50b3b0e-1daf-4c22-886c-a5e083b43703" providerId="ADAL" clId="{6877704E-2F97-41A3-B8CA-9E822FF9E7DE}" dt="2024-04-23T07:50:58.730" v="348"/>
            <ac:spMkLst>
              <pc:docMk/>
              <pc:sldMasterMk cId="3231554497" sldId="2147483661"/>
              <pc:sldLayoutMk cId="1320928607" sldId="2147483706"/>
              <ac:spMk id="2" creationId="{8FEE064F-7E84-F78F-AAF9-FCAA97928638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984-468C-A156-AB12287A43F1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984-468C-A156-AB12287A43F1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984-468C-A156-AB12287A43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Drabbade klient</c:v>
                </c:pt>
                <c:pt idx="1">
                  <c:v>Nära ögat</c:v>
                </c:pt>
                <c:pt idx="2">
                  <c:v>Annan upptäckt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188</c:v>
                </c:pt>
                <c:pt idx="1">
                  <c:v>62</c:v>
                </c:pt>
                <c:pt idx="2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984-468C-A156-AB12287A43F1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5249730714736"/>
          <c:y val="2.3984262214361049E-2"/>
          <c:w val="0.26361045009734929"/>
          <c:h val="0.542617435314214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304</c:v>
                </c:pt>
                <c:pt idx="1">
                  <c:v>245</c:v>
                </c:pt>
                <c:pt idx="2">
                  <c:v>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C2-4F64-82A7-4A4B80CEC1F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349</c:v>
                </c:pt>
                <c:pt idx="1">
                  <c:v>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C2-4F64-82A7-4A4B80CEC1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</c:v>
                </c:pt>
                <c:pt idx="1">
                  <c:v>25</c:v>
                </c:pt>
                <c:pt idx="2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0F-4E5B-914E-F59955F435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34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0F-4E5B-914E-F59955F435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25.9.2024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accent4"/>
                </a:solidFill>
              </a:rPr>
              <a:t>NPS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FEE064F-7E84-F78F-AAF9-FCAA97928638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accent4"/>
                </a:solidFill>
              </a:rPr>
              <a:t>NPS</a:t>
            </a:r>
            <a:endParaRPr lang="en-US" sz="1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lgänglighet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72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D09816E-571C-4CDC-8FB5-957944848C57}"/>
              </a:ext>
            </a:extLst>
          </p:cNvPr>
          <p:cNvCxnSpPr/>
          <p:nvPr userDrawn="1"/>
        </p:nvCxnSpPr>
        <p:spPr>
          <a:xfrm>
            <a:off x="8474478" y="1344706"/>
            <a:ext cx="0" cy="567465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DBFFF5-7BFA-4362-92E3-32B31006B579}"/>
              </a:ext>
            </a:extLst>
          </p:cNvPr>
          <p:cNvCxnSpPr/>
          <p:nvPr userDrawn="1"/>
        </p:nvCxnSpPr>
        <p:spPr>
          <a:xfrm>
            <a:off x="1107943" y="4250207"/>
            <a:ext cx="736653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32441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sv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10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R</a:t>
            </a:r>
            <a:r>
              <a:rPr lang="fi-FI" sz="4800" dirty="0" err="1"/>
              <a:t>apportering</a:t>
            </a:r>
            <a:r>
              <a:rPr lang="fi-FI" sz="4800" dirty="0"/>
              <a:t> av </a:t>
            </a:r>
            <a:r>
              <a:rPr lang="fi-FI" sz="4800" dirty="0" err="1"/>
              <a:t>egenkontroll</a:t>
            </a:r>
            <a:endParaRPr lang="fi-FI" sz="4800" dirty="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76950" y="3402642"/>
            <a:ext cx="7934716" cy="926211"/>
          </a:xfrm>
        </p:spPr>
        <p:txBody>
          <a:bodyPr>
            <a:normAutofit fontScale="92500" lnSpcReduction="20000"/>
          </a:bodyPr>
          <a:lstStyle/>
          <a:p>
            <a:r>
              <a:rPr lang="fi-FI" sz="1700" dirty="0" err="1"/>
              <a:t>Verksamhetsområde</a:t>
            </a:r>
            <a:r>
              <a:rPr lang="fi-FI" sz="1700" dirty="0"/>
              <a:t>: </a:t>
            </a:r>
            <a:r>
              <a:rPr lang="fi-FI" sz="1700" dirty="0" err="1"/>
              <a:t>Sjukhusservice</a:t>
            </a:r>
            <a:r>
              <a:rPr lang="fi-FI" sz="1700" dirty="0"/>
              <a:t>  </a:t>
            </a:r>
            <a:r>
              <a:rPr lang="fi-FI" sz="1700" dirty="0" smtClean="0"/>
              <a:t/>
            </a:r>
            <a:br>
              <a:rPr lang="fi-FI" sz="1700" dirty="0" smtClean="0"/>
            </a:br>
            <a:r>
              <a:rPr lang="fi-FI" sz="1700" dirty="0"/>
              <a:t/>
            </a:r>
            <a:br>
              <a:rPr lang="fi-FI" sz="1700" dirty="0"/>
            </a:br>
            <a:r>
              <a:rPr lang="fi-FI" sz="1700" dirty="0" err="1"/>
              <a:t>Resultatområde</a:t>
            </a:r>
            <a:r>
              <a:rPr lang="fi-FI" sz="1700" dirty="0"/>
              <a:t>: </a:t>
            </a:r>
            <a:r>
              <a:rPr lang="fi-FI" sz="1700" dirty="0" err="1" smtClean="0"/>
              <a:t>Jourverkamhet</a:t>
            </a:r>
            <a:endParaRPr lang="fi-FI" sz="1700" dirty="0"/>
          </a:p>
          <a:p>
            <a:r>
              <a:rPr lang="fi-FI" sz="1700" dirty="0" err="1"/>
              <a:t>Period</a:t>
            </a:r>
            <a:r>
              <a:rPr lang="fi-FI" sz="1700" dirty="0"/>
              <a:t> </a:t>
            </a:r>
            <a:r>
              <a:rPr lang="fi-FI" sz="1700" dirty="0" err="1"/>
              <a:t>som</a:t>
            </a:r>
            <a:r>
              <a:rPr lang="fi-FI" sz="1700" dirty="0"/>
              <a:t> </a:t>
            </a:r>
            <a:r>
              <a:rPr lang="fi-FI" sz="1700" dirty="0" err="1"/>
              <a:t>ska</a:t>
            </a:r>
            <a:r>
              <a:rPr lang="fi-FI" sz="1700" dirty="0"/>
              <a:t> </a:t>
            </a:r>
            <a:r>
              <a:rPr lang="fi-FI" sz="1700" dirty="0" err="1"/>
              <a:t>rapporteras</a:t>
            </a:r>
            <a:r>
              <a:rPr lang="fi-FI" sz="1700" dirty="0"/>
              <a:t>: </a:t>
            </a:r>
            <a:r>
              <a:rPr lang="fi-FI" sz="1700" dirty="0" smtClean="0"/>
              <a:t>5-8.2024</a:t>
            </a:r>
            <a:endParaRPr lang="fi-FI" sz="1700" dirty="0"/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>
                <a:solidFill>
                  <a:schemeClr val="bg1"/>
                </a:solidFill>
              </a:rPr>
              <a:t>Förkortningar</a:t>
            </a:r>
            <a:r>
              <a:rPr lang="fi-FI" sz="1400" dirty="0">
                <a:solidFill>
                  <a:schemeClr val="bg1"/>
                </a:solidFill>
              </a:rPr>
              <a:t>:</a:t>
            </a:r>
          </a:p>
          <a:p>
            <a:r>
              <a:rPr lang="fi-FI" sz="1400" dirty="0">
                <a:solidFill>
                  <a:schemeClr val="bg1"/>
                </a:solidFill>
              </a:rPr>
              <a:t>NPS (Net </a:t>
            </a:r>
            <a:r>
              <a:rPr lang="fi-FI" sz="1400" dirty="0" err="1">
                <a:solidFill>
                  <a:schemeClr val="bg1"/>
                </a:solidFill>
              </a:rPr>
              <a:t>Promoter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Score</a:t>
            </a:r>
            <a:r>
              <a:rPr lang="fi-FI" sz="1400" dirty="0">
                <a:solidFill>
                  <a:schemeClr val="bg1"/>
                </a:solidFill>
              </a:rPr>
              <a:t>): </a:t>
            </a:r>
            <a:r>
              <a:rPr lang="fi-FI" sz="1400" dirty="0" err="1">
                <a:solidFill>
                  <a:schemeClr val="bg1"/>
                </a:solidFill>
              </a:rPr>
              <a:t>Rekommendationsindex</a:t>
            </a:r>
            <a:r>
              <a:rPr lang="fi-FI" sz="1400" dirty="0">
                <a:solidFill>
                  <a:schemeClr val="bg1"/>
                </a:solidFill>
              </a:rPr>
              <a:t> (</a:t>
            </a:r>
            <a:r>
              <a:rPr lang="fi-FI" sz="1400" dirty="0" err="1">
                <a:solidFill>
                  <a:schemeClr val="bg1"/>
                </a:solidFill>
              </a:rPr>
              <a:t>klienter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Haipro</a:t>
            </a:r>
            <a:r>
              <a:rPr lang="fi-FI" sz="1400" dirty="0">
                <a:solidFill>
                  <a:schemeClr val="bg1"/>
                </a:solidFill>
              </a:rPr>
              <a:t>: </a:t>
            </a:r>
            <a:r>
              <a:rPr lang="sv-SE" sz="1400">
                <a:solidFill>
                  <a:schemeClr val="bg1"/>
                </a:solidFill>
              </a:rPr>
              <a:t>System för rapportering av negativa nära ögat händelser​</a:t>
            </a:r>
            <a:endParaRPr lang="fi-FI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1F1DC-4902-4D8A-B687-69EEBF6F36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/>
          <a:lstStyle/>
          <a:p>
            <a:r>
              <a:rPr lang="fi-FI" b="1" dirty="0" err="1"/>
              <a:t>Tillgänglighet</a:t>
            </a:r>
            <a:endParaRPr lang="fi-FI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CDDFF1-0593-4D14-8189-688B0DE869A9}"/>
              </a:ext>
            </a:extLst>
          </p:cNvPr>
          <p:cNvSpPr txBox="1"/>
          <p:nvPr/>
        </p:nvSpPr>
        <p:spPr>
          <a:xfrm>
            <a:off x="8476757" y="1413529"/>
            <a:ext cx="3612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5897E7-9E1B-4E35-8EAD-FDB15C32FE76}"/>
              </a:ext>
            </a:extLst>
          </p:cNvPr>
          <p:cNvSpPr txBox="1"/>
          <p:nvPr/>
        </p:nvSpPr>
        <p:spPr>
          <a:xfrm>
            <a:off x="8516314" y="1847612"/>
            <a:ext cx="3675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- </a:t>
            </a:r>
            <a:r>
              <a:rPr lang="fi-FI" dirty="0" err="1" smtClean="0">
                <a:solidFill>
                  <a:schemeClr val="bg1"/>
                </a:solidFill>
              </a:rPr>
              <a:t>Sammarbetsmöter</a:t>
            </a:r>
            <a:endParaRPr lang="fi-FI" dirty="0" smtClean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 smtClean="0">
                <a:solidFill>
                  <a:schemeClr val="bg1"/>
                </a:solidFill>
              </a:rPr>
              <a:t>- </a:t>
            </a:r>
            <a:r>
              <a:rPr lang="fi-FI" dirty="0" err="1" smtClean="0">
                <a:solidFill>
                  <a:schemeClr val="bg1"/>
                </a:solidFill>
              </a:rPr>
              <a:t>Utveckla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och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utvidga</a:t>
            </a:r>
            <a:r>
              <a:rPr lang="fi-FI" dirty="0" smtClean="0">
                <a:solidFill>
                  <a:schemeClr val="bg1"/>
                </a:solidFill>
              </a:rPr>
              <a:t>  Lisa </a:t>
            </a:r>
            <a:r>
              <a:rPr lang="fi-FI" dirty="0" err="1" smtClean="0">
                <a:solidFill>
                  <a:schemeClr val="bg1"/>
                </a:solidFill>
              </a:rPr>
              <a:t>verksamhet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25673" y="-49435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, </a:t>
            </a:r>
            <a:r>
              <a:rPr lang="en-US" sz="1400" dirty="0" err="1" smtClean="0"/>
              <a:t>jourverksamhet</a:t>
            </a:r>
            <a:r>
              <a:rPr lang="en-US" sz="1400" dirty="0" smtClean="0"/>
              <a:t> </a:t>
            </a:r>
            <a:r>
              <a:rPr lang="en-US" sz="1400" dirty="0"/>
              <a:t>1-4.2024</a:t>
            </a:r>
            <a:endParaRPr lang="fi-FI" sz="14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338134"/>
              </p:ext>
            </p:extLst>
          </p:nvPr>
        </p:nvGraphicFramePr>
        <p:xfrm>
          <a:off x="1330036" y="4278979"/>
          <a:ext cx="4756728" cy="1604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3328">
                  <a:extLst>
                    <a:ext uri="{9D8B030D-6E8A-4147-A177-3AD203B41FA5}">
                      <a16:colId xmlns:a16="http://schemas.microsoft.com/office/drawing/2014/main" val="1500481965"/>
                    </a:ext>
                  </a:extLst>
                </a:gridCol>
                <a:gridCol w="1201700">
                  <a:extLst>
                    <a:ext uri="{9D8B030D-6E8A-4147-A177-3AD203B41FA5}">
                      <a16:colId xmlns:a16="http://schemas.microsoft.com/office/drawing/2014/main" val="3219374919"/>
                    </a:ext>
                  </a:extLst>
                </a:gridCol>
                <a:gridCol w="1201700">
                  <a:extLst>
                    <a:ext uri="{9D8B030D-6E8A-4147-A177-3AD203B41FA5}">
                      <a16:colId xmlns:a16="http://schemas.microsoft.com/office/drawing/2014/main" val="1137655718"/>
                    </a:ext>
                  </a:extLst>
                </a:gridCol>
              </a:tblGrid>
              <a:tr h="7012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 smtClean="0">
                          <a:solidFill>
                            <a:schemeClr val="tx1"/>
                          </a:solidFill>
                        </a:rPr>
                        <a:t>ENSIHOIDON VASTEAJAT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AB50%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AB90%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42880562"/>
                  </a:ext>
                </a:extLst>
              </a:tr>
              <a:tr h="238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Ydintaajama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Ingen </a:t>
                      </a:r>
                      <a:r>
                        <a:rPr lang="fi-FI" sz="16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uppgift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67956421"/>
                  </a:ext>
                </a:extLst>
              </a:tr>
              <a:tr h="225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Muu taajama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28838853"/>
                  </a:ext>
                </a:extLst>
              </a:tr>
              <a:tr h="300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Asuttu </a:t>
                      </a:r>
                      <a:r>
                        <a:rPr lang="fi-FI" sz="1600" dirty="0" smtClean="0">
                          <a:solidFill>
                            <a:schemeClr val="tx1"/>
                          </a:solidFill>
                          <a:effectLst/>
                        </a:rPr>
                        <a:t>maaseutu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13790947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752607"/>
              </p:ext>
            </p:extLst>
          </p:nvPr>
        </p:nvGraphicFramePr>
        <p:xfrm>
          <a:off x="1330037" y="6132871"/>
          <a:ext cx="2327564" cy="521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0034">
                  <a:extLst>
                    <a:ext uri="{9D8B030D-6E8A-4147-A177-3AD203B41FA5}">
                      <a16:colId xmlns:a16="http://schemas.microsoft.com/office/drawing/2014/main" val="2969447342"/>
                    </a:ext>
                  </a:extLst>
                </a:gridCol>
                <a:gridCol w="1367530">
                  <a:extLst>
                    <a:ext uri="{9D8B030D-6E8A-4147-A177-3AD203B41FA5}">
                      <a16:colId xmlns:a16="http://schemas.microsoft.com/office/drawing/2014/main" val="1905753470"/>
                    </a:ext>
                  </a:extLst>
                </a:gridCol>
              </a:tblGrid>
              <a:tr h="258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C90%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Ingen </a:t>
                      </a:r>
                      <a:r>
                        <a:rPr lang="fi-FI" sz="1600" b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uppgift</a:t>
                      </a:r>
                      <a:endParaRPr lang="fi-FI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585705"/>
                  </a:ext>
                </a:extLst>
              </a:tr>
              <a:tr h="258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D90%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3703075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859306"/>
              </p:ext>
            </p:extLst>
          </p:nvPr>
        </p:nvGraphicFramePr>
        <p:xfrm>
          <a:off x="1330036" y="1607943"/>
          <a:ext cx="5772728" cy="2422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1714">
                  <a:extLst>
                    <a:ext uri="{9D8B030D-6E8A-4147-A177-3AD203B41FA5}">
                      <a16:colId xmlns:a16="http://schemas.microsoft.com/office/drawing/2014/main" val="755049730"/>
                    </a:ext>
                  </a:extLst>
                </a:gridCol>
                <a:gridCol w="2151014">
                  <a:extLst>
                    <a:ext uri="{9D8B030D-6E8A-4147-A177-3AD203B41FA5}">
                      <a16:colId xmlns:a16="http://schemas.microsoft.com/office/drawing/2014/main" val="2911751368"/>
                    </a:ext>
                  </a:extLst>
                </a:gridCol>
              </a:tblGrid>
              <a:tr h="843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PÄIVYSTYKSEN</a:t>
                      </a:r>
                      <a:r>
                        <a:rPr lang="fi-FI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LÄPIMENOAIKA</a:t>
                      </a:r>
                      <a:endParaRPr lang="fi-FI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658595"/>
                  </a:ext>
                </a:extLst>
              </a:tr>
              <a:tr h="309253"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Kirurgi: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3h51min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089015"/>
                  </a:ext>
                </a:extLst>
              </a:tr>
              <a:tr h="309253">
                <a:tc>
                  <a:txBody>
                    <a:bodyPr/>
                    <a:lstStyle/>
                    <a:p>
                      <a:r>
                        <a:rPr lang="fi-FI" sz="1600" dirty="0" err="1" smtClean="0">
                          <a:solidFill>
                            <a:schemeClr val="tx1"/>
                          </a:solidFill>
                        </a:rPr>
                        <a:t>Medicin</a:t>
                      </a:r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4h29min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556384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r>
                        <a:rPr lang="fi-FI" sz="1600" dirty="0" err="1" smtClean="0">
                          <a:solidFill>
                            <a:schemeClr val="tx1"/>
                          </a:solidFill>
                        </a:rPr>
                        <a:t>Allmänmedicin</a:t>
                      </a:r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fi-FI" sz="1600" baseline="0" dirty="0" smtClean="0">
                          <a:solidFill>
                            <a:schemeClr val="tx1"/>
                          </a:solidFill>
                        </a:rPr>
                        <a:t> (tavoite alle 2h)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2h53min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018613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r>
                        <a:rPr lang="fi-FI" sz="1600" dirty="0" err="1" smtClean="0">
                          <a:solidFill>
                            <a:schemeClr val="tx1"/>
                          </a:solidFill>
                        </a:rPr>
                        <a:t>Pediatrik</a:t>
                      </a:r>
                      <a:r>
                        <a:rPr lang="fi-FI" sz="1600" baseline="0" dirty="0" smtClean="0">
                          <a:solidFill>
                            <a:schemeClr val="tx1"/>
                          </a:solidFill>
                        </a:rPr>
                        <a:t>: (tavoite alle 2h)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2h53min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561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858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dirty="0" err="1"/>
              <a:t>Säkerhet</a:t>
            </a:r>
            <a:r>
              <a:rPr lang="fi-FI" b="1" dirty="0"/>
              <a:t> </a:t>
            </a:r>
            <a:r>
              <a:rPr lang="fi-FI" b="1" dirty="0" err="1"/>
              <a:t>och</a:t>
            </a:r>
            <a:r>
              <a:rPr lang="fi-FI" b="1" dirty="0"/>
              <a:t> </a:t>
            </a:r>
            <a:r>
              <a:rPr lang="fi-FI" b="1" dirty="0" err="1"/>
              <a:t>kvalitet</a:t>
            </a:r>
            <a:r>
              <a:rPr lang="fi-FI" b="1" dirty="0"/>
              <a:t> </a:t>
            </a:r>
            <a:endParaRPr lang="en-US" b="1" dirty="0"/>
          </a:p>
        </p:txBody>
      </p:sp>
      <p:graphicFrame>
        <p:nvGraphicFramePr>
          <p:cNvPr id="20" name="Chart 19" descr="Cirkeldiagram: De anmälda händelsernas karaktär:&#10;Nära ögat: 22%&#10;Övriga upptäckter: 12%&#10;Drabbat klient: 66% &#10;varav: &#10;Måttlig skada: 8,8%&#10;Allvarliga Följder: 0,9 %">
            <a:extLst>
              <a:ext uri="{FF2B5EF4-FFF2-40B4-BE49-F238E27FC236}">
                <a16:creationId xmlns:a16="http://schemas.microsoft.com/office/drawing/2014/main" id="{825814EC-BF19-4135-8F6E-79065B38AC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5921581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DE VANLIGASTE ANMÄLNINGSTYPERNA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Informationsflöde</a:t>
            </a:r>
            <a:endParaRPr lang="fi-FI" sz="1600" dirty="0" smtClean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Läkemedels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-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vätskebehandling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Förknippad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annan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vårdåtgärd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213A8F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300" b="1" dirty="0" smtClean="0">
              <a:solidFill>
                <a:schemeClr val="accent4"/>
              </a:solidFill>
            </a:endParaRPr>
          </a:p>
          <a:p>
            <a:pPr algn="ctr"/>
            <a:r>
              <a:rPr lang="fi-FI" sz="1300" b="1" dirty="0" smtClean="0">
                <a:solidFill>
                  <a:schemeClr val="accent4"/>
                </a:solidFill>
              </a:rPr>
              <a:t>ANTAL </a:t>
            </a:r>
            <a:r>
              <a:rPr lang="fi-FI" sz="1300" b="1" dirty="0">
                <a:solidFill>
                  <a:schemeClr val="accent4"/>
                </a:solidFill>
              </a:rPr>
              <a:t>KONTAKTER TILL PATIENTOMBUD</a:t>
            </a:r>
            <a:endParaRPr lang="en-US" sz="1300" b="1" dirty="0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000" dirty="0">
                <a:solidFill>
                  <a:schemeClr val="bg1"/>
                </a:solidFill>
              </a:rPr>
              <a:t>0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54485" y="5800902"/>
            <a:ext cx="180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149/318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ÅTGÄRDER: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>
                <a:solidFill>
                  <a:schemeClr val="bg1"/>
                </a:solidFill>
              </a:rPr>
              <a:t>Information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till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personalen,uppdateringen</a:t>
            </a:r>
            <a:r>
              <a:rPr lang="fi-FI" sz="1400" dirty="0" smtClean="0">
                <a:solidFill>
                  <a:schemeClr val="bg1"/>
                </a:solidFill>
              </a:rPr>
              <a:t> av </a:t>
            </a:r>
            <a:r>
              <a:rPr lang="fi-FI" sz="1400" dirty="0" err="1" smtClean="0">
                <a:solidFill>
                  <a:schemeClr val="bg1"/>
                </a:solidFill>
              </a:rPr>
              <a:t>dirktiv</a:t>
            </a:r>
            <a:r>
              <a:rPr lang="fi-FI" sz="1400" dirty="0" smtClean="0">
                <a:solidFill>
                  <a:schemeClr val="bg1"/>
                </a:solidFill>
              </a:rPr>
              <a:t>, </a:t>
            </a:r>
            <a:r>
              <a:rPr lang="fi-FI" sz="1400" dirty="0" err="1" smtClean="0">
                <a:solidFill>
                  <a:schemeClr val="bg1"/>
                </a:solidFill>
              </a:rPr>
              <a:t>sammarbetsmöten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5944" y="4539060"/>
            <a:ext cx="348055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300" b="1" dirty="0">
                <a:solidFill>
                  <a:schemeClr val="accent4"/>
                </a:solidFill>
              </a:rPr>
              <a:t>ANTAL ANMÄLNINGAR OM NEGATIV HÄNDELSE FRÅN KLIENTER</a:t>
            </a:r>
            <a:endParaRPr lang="en-US" sz="1300" b="1" dirty="0">
              <a:solidFill>
                <a:schemeClr val="accent4"/>
              </a:solidFill>
            </a:endParaRPr>
          </a:p>
        </p:txBody>
      </p:sp>
      <p:graphicFrame>
        <p:nvGraphicFramePr>
          <p:cNvPr id="24" name="Chart 23" descr="Taulukko Vaaratapahtumailmoitusten määrä &#10;Tammikuu-Huhtikuu 2022 909&#10;Tammikuu-Huhtikuu 2023 993&#10;Toukokuu-Elokuu 2022 992&#10;Toukokuu-Elokuu 2023 924&#10;Syyskuu-Joulukuu 2022 908&#10;Syyskuu- Joulukuu 2023 1096">
            <a:extLst>
              <a:ext uri="{FF2B5EF4-FFF2-40B4-BE49-F238E27FC236}">
                <a16:creationId xmlns:a16="http://schemas.microsoft.com/office/drawing/2014/main" id="{C3F2CFCD-341C-4728-B030-2BF84364B9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8271891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Chart 24" descr="Taulukko Asiakkaiden vaaratapahtumailmoitusten määrä &#10;Tammikuu-Huhtikuu 2023 135&#10;Tammikuu-Huhtikuu 2024 211&#10;Toukokuu-Elokuu 2023 168&#10;Toukokuu-Elokuu 2024 &#10;Syyskuu-Joulukuu 2023 171&#10;Syyskuu- Joulukuu 2024 ">
            <a:extLst>
              <a:ext uri="{FF2B5EF4-FFF2-40B4-BE49-F238E27FC236}">
                <a16:creationId xmlns:a16="http://schemas.microsoft.com/office/drawing/2014/main" id="{4795ED5E-587D-3953-50E7-D966E262B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8960385"/>
              </p:ext>
            </p:extLst>
          </p:nvPr>
        </p:nvGraphicFramePr>
        <p:xfrm>
          <a:off x="1144965" y="4944922"/>
          <a:ext cx="3476261" cy="191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536777" y="4616004"/>
            <a:ext cx="1703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>
                <a:solidFill>
                  <a:schemeClr val="accent4"/>
                </a:solidFill>
              </a:rPr>
              <a:t>ANTAL ANMÄLAN OM NEGATIV HÄNDELSE (</a:t>
            </a:r>
            <a:r>
              <a:rPr lang="sv-SE" sz="1200" b="1" dirty="0">
                <a:solidFill>
                  <a:schemeClr val="accent4"/>
                </a:solidFill>
              </a:rPr>
              <a:t>görs den själv i </a:t>
            </a:r>
            <a:r>
              <a:rPr lang="sv-SE" sz="1200" b="1" dirty="0" smtClean="0">
                <a:solidFill>
                  <a:schemeClr val="accent4"/>
                </a:solidFill>
              </a:rPr>
              <a:t>jourverksamhet)</a:t>
            </a:r>
            <a:endParaRPr lang="fi-FI" sz="1200" b="1" dirty="0">
              <a:solidFill>
                <a:schemeClr val="accent4"/>
              </a:solidFill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7232884" y="3471253"/>
            <a:ext cx="1428456" cy="95145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1300" dirty="0" err="1" smtClean="0">
                <a:solidFill>
                  <a:schemeClr val="bg1"/>
                </a:solidFill>
              </a:rPr>
              <a:t>Måttlig</a:t>
            </a:r>
            <a:endParaRPr lang="fi-FI" sz="1300" dirty="0">
              <a:solidFill>
                <a:schemeClr val="bg1"/>
              </a:solidFill>
            </a:endParaRPr>
          </a:p>
          <a:p>
            <a:r>
              <a:rPr lang="fi-FI" sz="1300" dirty="0" err="1" smtClean="0">
                <a:solidFill>
                  <a:schemeClr val="bg1"/>
                </a:solidFill>
              </a:rPr>
              <a:t>skada</a:t>
            </a:r>
            <a:r>
              <a:rPr lang="fi-FI" sz="1300" dirty="0" smtClean="0">
                <a:solidFill>
                  <a:schemeClr val="bg1"/>
                </a:solidFill>
              </a:rPr>
              <a:t> 4,1 %</a:t>
            </a:r>
            <a:endParaRPr lang="fi-FI" sz="1300" dirty="0">
              <a:solidFill>
                <a:schemeClr val="bg1"/>
              </a:solidFill>
            </a:endParaRPr>
          </a:p>
          <a:p>
            <a:r>
              <a:rPr lang="fi-FI" sz="1300" dirty="0" err="1">
                <a:solidFill>
                  <a:schemeClr val="bg1"/>
                </a:solidFill>
              </a:rPr>
              <a:t>Allvarlig</a:t>
            </a:r>
            <a:r>
              <a:rPr lang="fi-FI" sz="1300" dirty="0">
                <a:solidFill>
                  <a:schemeClr val="bg1"/>
                </a:solidFill>
              </a:rPr>
              <a:t> </a:t>
            </a:r>
            <a:endParaRPr lang="fi-FI" sz="1300" dirty="0" smtClean="0">
              <a:solidFill>
                <a:schemeClr val="bg1"/>
              </a:solidFill>
            </a:endParaRPr>
          </a:p>
          <a:p>
            <a:r>
              <a:rPr lang="fi-FI" sz="1300" dirty="0" err="1" smtClean="0">
                <a:solidFill>
                  <a:schemeClr val="bg1"/>
                </a:solidFill>
              </a:rPr>
              <a:t>Skada</a:t>
            </a:r>
            <a:r>
              <a:rPr lang="fi-FI" sz="1300" dirty="0" smtClean="0">
                <a:solidFill>
                  <a:schemeClr val="bg1"/>
                </a:solidFill>
              </a:rPr>
              <a:t> 0,9 %</a:t>
            </a:r>
            <a:r>
              <a:rPr lang="fi-FI" sz="1200" dirty="0">
                <a:solidFill>
                  <a:schemeClr val="bg1"/>
                </a:solidFill>
              </a:rPr>
              <a:t>	</a:t>
            </a:r>
          </a:p>
          <a:p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25673" y="-49435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, </a:t>
            </a:r>
            <a:r>
              <a:rPr lang="en-US" sz="1400" dirty="0" err="1" smtClean="0"/>
              <a:t>jourverksamhet</a:t>
            </a:r>
            <a:r>
              <a:rPr lang="en-US" sz="1400" dirty="0" smtClean="0"/>
              <a:t> </a:t>
            </a:r>
            <a:r>
              <a:rPr lang="en-US" sz="1400" dirty="0"/>
              <a:t>1-4.2024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dirty="0" err="1"/>
              <a:t>Kundupplevelse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184494" y="1413412"/>
            <a:ext cx="4301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KUNDRESPONS ANTAL</a:t>
            </a:r>
            <a:r>
              <a:rPr lang="fi-FI" sz="1600" dirty="0" smtClean="0">
                <a:solidFill>
                  <a:schemeClr val="bg1"/>
                </a:solidFill>
              </a:rPr>
              <a:t>: xx</a:t>
            </a:r>
            <a:endParaRPr lang="fi-FI" sz="1600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926529" y="3950563"/>
            <a:ext cx="550993" cy="42659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 smtClean="0">
                <a:solidFill>
                  <a:schemeClr val="bg1"/>
                </a:solidFill>
              </a:rPr>
              <a:t>xx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26C9C0-9068-4E14-B1C4-64598EF39BD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47,3%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(43,7%)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B54A6-CDE5-4D3C-99A6-A7DE3E9E6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46,9%  (36,8%)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AD660-8E22-4CF9-BEB1-B3C48F4E13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49,4% (40%)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0A932C-1BD2-4119-8262-A0944F951C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45,2% (36,6%)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EB76AB-B4A6-4106-B742-663F73F72C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42,4% (33,8%)    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4B7323-EC24-4D62-8E0D-466C1DF433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Calibri"/>
              </a:rPr>
              <a:t>44,6% (35,4%)</a:t>
            </a:r>
            <a:endParaRPr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3A9A39-3764-46EE-B3F5-117D7795A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prstClr val="white"/>
                </a:solidFill>
                <a:latin typeface="Calibri" panose="020F0502020204030204"/>
                <a:cs typeface="Calibri"/>
              </a:rPr>
              <a:t>38,5% (39,2%)</a:t>
            </a:r>
            <a:endParaRPr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DDAA8-C53A-42B5-9B93-6C74EAC67E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62,2% (58,7%)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Positiv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Bemötande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Negativ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Tillgång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ANMÄRKNINGAR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1116424-5072-4DD0-8777-E3681D1EBB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15509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KLAGOMÅL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16934" y="5503783"/>
            <a:ext cx="16630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>
                <a:solidFill>
                  <a:schemeClr val="bg1"/>
                </a:solidFill>
              </a:rPr>
              <a:t>VÅRDLINJE </a:t>
            </a:r>
            <a:endParaRPr lang="fi-FI" sz="1600" dirty="0" smtClean="0">
              <a:solidFill>
                <a:schemeClr val="bg1"/>
              </a:solidFill>
            </a:endParaRPr>
          </a:p>
          <a:p>
            <a:pPr algn="ctr"/>
            <a:r>
              <a:rPr lang="fi-FI" sz="1600" dirty="0" smtClean="0">
                <a:solidFill>
                  <a:schemeClr val="bg1"/>
                </a:solidFill>
              </a:rPr>
              <a:t>XX </a:t>
            </a:r>
            <a:r>
              <a:rPr lang="fi-FI" sz="1600" dirty="0">
                <a:solidFill>
                  <a:schemeClr val="bg1"/>
                </a:solidFill>
              </a:rPr>
              <a:t/>
            </a:r>
            <a:br>
              <a:rPr lang="fi-FI" sz="1600" dirty="0">
                <a:solidFill>
                  <a:schemeClr val="bg1"/>
                </a:solidFill>
              </a:rPr>
            </a:br>
            <a:r>
              <a:rPr lang="fi-FI" sz="1600" dirty="0">
                <a:solidFill>
                  <a:schemeClr val="bg1"/>
                </a:solidFill>
              </a:rPr>
              <a:t>LÄKARLINJE </a:t>
            </a:r>
            <a:endParaRPr lang="fi-FI" sz="1600" dirty="0" smtClean="0">
              <a:solidFill>
                <a:schemeClr val="bg1"/>
              </a:solidFill>
            </a:endParaRPr>
          </a:p>
          <a:p>
            <a:pPr algn="ctr"/>
            <a:r>
              <a:rPr lang="fi-FI" sz="1600" dirty="0" smtClean="0">
                <a:solidFill>
                  <a:schemeClr val="bg1"/>
                </a:solidFill>
              </a:rPr>
              <a:t>(11) 17</a:t>
            </a:r>
            <a:endParaRPr lang="fi-FI" dirty="0"/>
          </a:p>
        </p:txBody>
      </p:sp>
      <p:sp>
        <p:nvSpPr>
          <p:cNvPr id="38" name="TextBox 37"/>
          <p:cNvSpPr txBox="1"/>
          <p:nvPr/>
        </p:nvSpPr>
        <p:spPr>
          <a:xfrm>
            <a:off x="10415509" y="5503782"/>
            <a:ext cx="166300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>
                <a:solidFill>
                  <a:schemeClr val="bg1"/>
                </a:solidFill>
              </a:rPr>
              <a:t>VÅRDLINJE </a:t>
            </a:r>
            <a:endParaRPr lang="fi-FI" sz="1600" dirty="0" smtClean="0">
              <a:solidFill>
                <a:schemeClr val="bg1"/>
              </a:solidFill>
            </a:endParaRPr>
          </a:p>
          <a:p>
            <a:pPr algn="ctr"/>
            <a:r>
              <a:rPr lang="fi-FI" sz="1600" dirty="0" smtClean="0">
                <a:solidFill>
                  <a:schemeClr val="bg1"/>
                </a:solidFill>
              </a:rPr>
              <a:t>XX </a:t>
            </a:r>
            <a:r>
              <a:rPr lang="fi-FI" sz="1600" dirty="0">
                <a:solidFill>
                  <a:schemeClr val="bg1"/>
                </a:solidFill>
              </a:rPr>
              <a:t/>
            </a:r>
            <a:br>
              <a:rPr lang="fi-FI" sz="1600" dirty="0">
                <a:solidFill>
                  <a:schemeClr val="bg1"/>
                </a:solidFill>
              </a:rPr>
            </a:br>
            <a:r>
              <a:rPr lang="fi-FI" sz="1600" dirty="0">
                <a:solidFill>
                  <a:schemeClr val="bg1"/>
                </a:solidFill>
              </a:rPr>
              <a:t>LÄKARLINJE </a:t>
            </a:r>
          </a:p>
          <a:p>
            <a:pPr algn="ctr"/>
            <a:r>
              <a:rPr lang="fi-FI" sz="1600" dirty="0" smtClean="0">
                <a:solidFill>
                  <a:schemeClr val="bg1"/>
                </a:solidFill>
              </a:rPr>
              <a:t>(4) 6</a:t>
            </a:r>
            <a:endParaRPr lang="en-US" sz="1600" dirty="0">
              <a:solidFill>
                <a:schemeClr val="bg1"/>
              </a:solidFill>
            </a:endParaRPr>
          </a:p>
          <a:p>
            <a:endParaRPr lang="fi-FI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25673" y="-49435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, </a:t>
            </a:r>
            <a:r>
              <a:rPr lang="en-US" sz="1400" dirty="0" err="1" smtClean="0"/>
              <a:t>jourverksamhet</a:t>
            </a:r>
            <a:r>
              <a:rPr lang="en-US" sz="1400" dirty="0" smtClean="0"/>
              <a:t> </a:t>
            </a:r>
            <a:r>
              <a:rPr lang="en-US" sz="1400" dirty="0"/>
              <a:t>1-4.2024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79957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dirty="0" err="1"/>
              <a:t>Delaktighet</a:t>
            </a:r>
            <a:endParaRPr lang="fi-FI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Hur stöder man av kunders och nära anhörigas delaktighet i planeringen, genomförandet och utvärderingen av tjänsterna?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err="1" smtClean="0">
                <a:solidFill>
                  <a:schemeClr val="bg1"/>
                </a:solidFill>
              </a:rPr>
              <a:t>Hur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stöden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man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ava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kunders</a:t>
            </a:r>
            <a:r>
              <a:rPr lang="fi-FI" sz="1600" b="1" dirty="0" smtClean="0">
                <a:solidFill>
                  <a:schemeClr val="bg1"/>
                </a:solidFill>
              </a:rPr>
              <a:t>..</a:t>
            </a:r>
          </a:p>
          <a:p>
            <a:endParaRPr lang="fi-FI" sz="1600" b="1" dirty="0">
              <a:solidFill>
                <a:schemeClr val="bg1"/>
              </a:solidFill>
            </a:endParaRPr>
          </a:p>
          <a:p>
            <a:r>
              <a:rPr lang="fi-FI" sz="1600" b="1" dirty="0" smtClean="0">
                <a:solidFill>
                  <a:schemeClr val="bg1"/>
                </a:solidFill>
              </a:rPr>
              <a:t>Man </a:t>
            </a:r>
            <a:r>
              <a:rPr lang="fi-FI" sz="1600" b="1" dirty="0" err="1" smtClean="0">
                <a:solidFill>
                  <a:schemeClr val="bg1"/>
                </a:solidFill>
              </a:rPr>
              <a:t>diskutera</a:t>
            </a:r>
            <a:r>
              <a:rPr lang="fi-FI" sz="1600" b="1" dirty="0" smtClean="0">
                <a:solidFill>
                  <a:schemeClr val="bg1"/>
                </a:solidFill>
              </a:rPr>
              <a:t> on </a:t>
            </a:r>
            <a:r>
              <a:rPr lang="fi-FI" sz="1600" b="1" dirty="0" err="1" smtClean="0">
                <a:solidFill>
                  <a:schemeClr val="bg1"/>
                </a:solidFill>
              </a:rPr>
              <a:t>vårdlinjer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tillsammans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med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patienter</a:t>
            </a:r>
            <a:endParaRPr lang="fi-FI" sz="1600" b="1" dirty="0" smtClean="0">
              <a:solidFill>
                <a:schemeClr val="bg1"/>
              </a:solidFill>
            </a:endParaRPr>
          </a:p>
          <a:p>
            <a:r>
              <a:rPr lang="fi-FI" sz="1600" b="1" dirty="0" err="1" smtClean="0">
                <a:solidFill>
                  <a:schemeClr val="bg1"/>
                </a:solidFill>
              </a:rPr>
              <a:t>Upprätthålla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rehabiliterande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arbetssätt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>
                <a:solidFill>
                  <a:schemeClr val="accent4"/>
                </a:solidFill>
                <a:latin typeface="+mj-lt"/>
              </a:rPr>
              <a:t>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Nej</a:t>
            </a:r>
            <a:endParaRPr lang="fi-FI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1600" b="1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 dirty="0" err="1" smtClean="0">
                <a:solidFill>
                  <a:schemeClr val="bg1"/>
                </a:solidFill>
              </a:rPr>
              <a:t>Till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samjouren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kommer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regelbundet</a:t>
            </a:r>
            <a:r>
              <a:rPr lang="fi-FI" sz="1600" b="1" dirty="0" smtClean="0">
                <a:solidFill>
                  <a:schemeClr val="bg1"/>
                </a:solidFill>
              </a:rPr>
              <a:t> folk </a:t>
            </a:r>
            <a:r>
              <a:rPr lang="fi-FI" sz="1600" b="1" dirty="0" err="1" smtClean="0">
                <a:solidFill>
                  <a:schemeClr val="bg1"/>
                </a:solidFill>
              </a:rPr>
              <a:t>från</a:t>
            </a:r>
            <a:r>
              <a:rPr lang="fi-FI" sz="1600" b="1" dirty="0" smtClean="0">
                <a:solidFill>
                  <a:schemeClr val="bg1"/>
                </a:solidFill>
              </a:rPr>
              <a:t> OLKA </a:t>
            </a:r>
            <a:r>
              <a:rPr lang="fi-FI" sz="1600" b="1" dirty="0" err="1" smtClean="0">
                <a:solidFill>
                  <a:schemeClr val="bg1"/>
                </a:solidFill>
              </a:rPr>
              <a:t>verksamhet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 dirty="0" err="1" smtClean="0">
                <a:solidFill>
                  <a:schemeClr val="bg1"/>
                </a:solidFill>
              </a:rPr>
              <a:t>Hemförlovningens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checklista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25673" y="-49435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, </a:t>
            </a:r>
            <a:r>
              <a:rPr lang="en-US" sz="1400" dirty="0" err="1" smtClean="0"/>
              <a:t>jourverksamhet</a:t>
            </a:r>
            <a:r>
              <a:rPr lang="en-US" sz="1400" dirty="0" smtClean="0"/>
              <a:t> </a:t>
            </a:r>
            <a:r>
              <a:rPr lang="en-US" sz="1400" dirty="0"/>
              <a:t>1-4.2024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33447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Personal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Budgeterade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vakanser</a:t>
            </a:r>
            <a:r>
              <a:rPr lang="fi-FI" dirty="0" smtClean="0">
                <a:solidFill>
                  <a:schemeClr val="bg1"/>
                </a:solidFill>
              </a:rPr>
              <a:t>: 398</a:t>
            </a:r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Obesatta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vakanser</a:t>
            </a:r>
            <a:r>
              <a:rPr lang="fi-FI" dirty="0" smtClean="0">
                <a:solidFill>
                  <a:schemeClr val="bg1"/>
                </a:solidFill>
              </a:rPr>
              <a:t>: 3,5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>
                <a:solidFill>
                  <a:schemeClr val="accent4"/>
                </a:solidFill>
              </a:rPr>
              <a:t>ARBETARSÄKERHETS ANMÄLNINGAR VIA HAIPRO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dirty="0" err="1">
                <a:solidFill>
                  <a:schemeClr val="bg1"/>
                </a:solidFill>
              </a:rPr>
              <a:t>Antal</a:t>
            </a:r>
            <a:r>
              <a:rPr lang="fi-FI" baseline="0" dirty="0">
                <a:solidFill>
                  <a:schemeClr val="bg1"/>
                </a:solidFill>
              </a:rPr>
              <a:t> </a:t>
            </a:r>
            <a:r>
              <a:rPr lang="fi-FI" baseline="0" dirty="0" err="1">
                <a:solidFill>
                  <a:schemeClr val="bg1"/>
                </a:solidFill>
              </a:rPr>
              <a:t>anmälningar</a:t>
            </a:r>
            <a:r>
              <a:rPr lang="fi-FI" baseline="0" dirty="0">
                <a:solidFill>
                  <a:schemeClr val="bg1"/>
                </a:solidFill>
              </a:rPr>
              <a:t>: </a:t>
            </a:r>
            <a:r>
              <a:rPr lang="fi-FI" baseline="0" dirty="0" smtClean="0">
                <a:solidFill>
                  <a:schemeClr val="bg1"/>
                </a:solidFill>
              </a:rPr>
              <a:t>28</a:t>
            </a:r>
            <a:endParaRPr lang="fi-FI" baseline="0" dirty="0">
              <a:solidFill>
                <a:schemeClr val="bg1"/>
              </a:solidFill>
            </a:endParaRPr>
          </a:p>
          <a:p>
            <a:endParaRPr lang="fi-FI" baseline="0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De </a:t>
            </a:r>
            <a:r>
              <a:rPr lang="fi-FI" dirty="0" err="1">
                <a:solidFill>
                  <a:schemeClr val="bg1"/>
                </a:solidFill>
              </a:rPr>
              <a:t>vanligaste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typerna</a:t>
            </a:r>
            <a:r>
              <a:rPr lang="fi-FI" dirty="0">
                <a:solidFill>
                  <a:schemeClr val="bg1"/>
                </a:solidFill>
              </a:rPr>
              <a:t> av </a:t>
            </a:r>
            <a:r>
              <a:rPr lang="fi-FI" dirty="0" err="1">
                <a:solidFill>
                  <a:schemeClr val="bg1"/>
                </a:solidFill>
              </a:rPr>
              <a:t>händelser</a:t>
            </a:r>
            <a:r>
              <a:rPr lang="fi-FI" dirty="0">
                <a:solidFill>
                  <a:schemeClr val="bg1"/>
                </a:solidFill>
              </a:rPr>
              <a:t>:</a:t>
            </a:r>
          </a:p>
          <a:p>
            <a:r>
              <a:rPr lang="fi-FI" dirty="0" smtClean="0">
                <a:solidFill>
                  <a:schemeClr val="bg1"/>
                </a:solidFill>
                <a:cs typeface="Arial"/>
              </a:rPr>
              <a:t>1. Hot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eller</a:t>
            </a:r>
            <a:r>
              <a:rPr lang="fi-FI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våld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 smtClean="0">
                <a:solidFill>
                  <a:schemeClr val="bg1"/>
                </a:solidFill>
              </a:rPr>
              <a:t>2. </a:t>
            </a:r>
            <a:r>
              <a:rPr lang="fi-FI" dirty="0" err="1" smtClean="0">
                <a:solidFill>
                  <a:schemeClr val="bg1"/>
                </a:solidFill>
              </a:rPr>
              <a:t>Fall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från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höjd</a:t>
            </a:r>
            <a:r>
              <a:rPr lang="fi-FI" dirty="0" smtClean="0">
                <a:solidFill>
                  <a:schemeClr val="bg1"/>
                </a:solidFill>
              </a:rPr>
              <a:t>, </a:t>
            </a:r>
            <a:r>
              <a:rPr lang="fi-FI" dirty="0" err="1" smtClean="0">
                <a:solidFill>
                  <a:schemeClr val="bg1"/>
                </a:solidFill>
              </a:rPr>
              <a:t>snbblande</a:t>
            </a:r>
            <a:endParaRPr lang="fi-FI" dirty="0" smtClean="0">
              <a:solidFill>
                <a:schemeClr val="bg1"/>
              </a:solidFill>
            </a:endParaRPr>
          </a:p>
          <a:p>
            <a:r>
              <a:rPr lang="fi-FI" dirty="0" smtClean="0">
                <a:solidFill>
                  <a:schemeClr val="bg1"/>
                </a:solidFill>
                <a:cs typeface="Arial"/>
              </a:rPr>
              <a:t>3.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Stick</a:t>
            </a:r>
            <a:r>
              <a:rPr lang="fi-FI" dirty="0" smtClean="0">
                <a:solidFill>
                  <a:schemeClr val="bg1"/>
                </a:solidFill>
                <a:cs typeface="Arial"/>
              </a:rPr>
              <a:t>,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snitt</a:t>
            </a:r>
            <a:r>
              <a:rPr lang="fi-FI" dirty="0" smtClean="0">
                <a:solidFill>
                  <a:schemeClr val="bg1"/>
                </a:solidFill>
                <a:cs typeface="Arial"/>
              </a:rPr>
              <a:t>,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skanving</a:t>
            </a:r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1404000"/>
            <a:ext cx="3971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FÖRVERKLIGAD LAGSTADGAD PERSONALDIMENSIONERING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574E7E-C2EF-4EFA-B6F7-93FC61E6FE5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2050331"/>
            <a:ext cx="407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>
                <a:solidFill>
                  <a:schemeClr val="bg1"/>
                </a:solidFill>
              </a:rPr>
              <a:t>Berör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inte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ANTAL TOTALA FRÅNVARODAGAR/SJUKFRÅNVARODAGAR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6ABBB-9861-4DEC-BE31-DCF4F0B4EC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b="1" dirty="0" smtClean="0">
              <a:solidFill>
                <a:schemeClr val="bg1"/>
              </a:solidFill>
            </a:endParaRPr>
          </a:p>
          <a:p>
            <a:pPr algn="ctr"/>
            <a:r>
              <a:rPr lang="fi-FI" b="1" dirty="0" smtClean="0">
                <a:solidFill>
                  <a:schemeClr val="bg1"/>
                </a:solidFill>
              </a:rPr>
              <a:t>507,5</a:t>
            </a:r>
            <a:r>
              <a:rPr lang="fi-FI" b="1" baseline="0" dirty="0" smtClean="0">
                <a:solidFill>
                  <a:schemeClr val="bg1"/>
                </a:solidFill>
              </a:rPr>
              <a:t>/ (602,4) </a:t>
            </a:r>
            <a:r>
              <a:rPr lang="fi-FI" b="1" dirty="0" err="1" smtClean="0">
                <a:solidFill>
                  <a:schemeClr val="bg1"/>
                </a:solidFill>
              </a:rPr>
              <a:t>d</a:t>
            </a:r>
            <a:r>
              <a:rPr lang="fi-FI" b="1" baseline="0" dirty="0" err="1" smtClean="0">
                <a:solidFill>
                  <a:schemeClr val="bg1"/>
                </a:solidFill>
              </a:rPr>
              <a:t>agar</a:t>
            </a:r>
            <a:r>
              <a:rPr lang="fi-FI" b="1" dirty="0" smtClean="0">
                <a:solidFill>
                  <a:schemeClr val="bg1"/>
                </a:solidFill>
              </a:rPr>
              <a:t> </a:t>
            </a:r>
            <a:endParaRPr lang="fi-FI" b="1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/>
          <p:nvPr/>
        </p:nvCxnSpPr>
        <p:spPr>
          <a:xfrm flipV="1">
            <a:off x="4881093" y="5310848"/>
            <a:ext cx="212017" cy="68224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4771" y="6090537"/>
            <a:ext cx="1712644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000" dirty="0" smtClean="0">
                <a:solidFill>
                  <a:schemeClr val="bg1"/>
                </a:solidFill>
                <a:cs typeface="Arial"/>
              </a:rPr>
              <a:t>10</a:t>
            </a:r>
            <a:r>
              <a:rPr lang="fi-FI" sz="2800" dirty="0" smtClean="0">
                <a:solidFill>
                  <a:schemeClr val="bg1"/>
                </a:solidFill>
                <a:cs typeface="Arial"/>
              </a:rPr>
              <a:t>(-10)</a:t>
            </a:r>
            <a:endParaRPr lang="fi-FI" sz="2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ÅTGÄRDER</a:t>
            </a:r>
            <a:r>
              <a:rPr lang="fi-FI" b="1" baseline="0">
                <a:solidFill>
                  <a:schemeClr val="accent4"/>
                </a:solidFill>
              </a:rPr>
              <a:t> SOM FRÄMJAR ARBETARNAS VÄLMÅENDE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Samjour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är</a:t>
            </a:r>
            <a:r>
              <a:rPr lang="en-US" dirty="0" smtClean="0">
                <a:solidFill>
                  <a:schemeClr val="bg1"/>
                </a:solidFill>
              </a:rPr>
              <a:t> med I STM project (</a:t>
            </a:r>
            <a:r>
              <a:rPr lang="en-US" dirty="0" err="1" smtClean="0">
                <a:solidFill>
                  <a:schemeClr val="bg1"/>
                </a:solidFill>
              </a:rPr>
              <a:t>Programmet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för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ett</a:t>
            </a:r>
            <a:r>
              <a:rPr lang="en-US" dirty="0" smtClean="0">
                <a:solidFill>
                  <a:schemeClr val="bg1"/>
                </a:solidFill>
              </a:rPr>
              <a:t> got </a:t>
            </a:r>
            <a:r>
              <a:rPr lang="en-US" dirty="0" err="1" smtClean="0">
                <a:solidFill>
                  <a:schemeClr val="bg1"/>
                </a:solidFill>
              </a:rPr>
              <a:t>arbete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locka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och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hålla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kvar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arbetskraft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inom</a:t>
            </a:r>
            <a:r>
              <a:rPr lang="en-US" dirty="0" smtClean="0">
                <a:solidFill>
                  <a:schemeClr val="bg1"/>
                </a:solidFill>
              </a:rPr>
              <a:t> social- </a:t>
            </a:r>
            <a:r>
              <a:rPr lang="en-US" dirty="0" err="1" smtClean="0">
                <a:solidFill>
                  <a:schemeClr val="bg1"/>
                </a:solidFill>
              </a:rPr>
              <a:t>och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hälsovården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utvecklingssamtaler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arbetsplatsmöterna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skolningar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25673" y="-49435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Sjukhusservice</a:t>
            </a:r>
            <a:r>
              <a:rPr lang="en-US" sz="1400" dirty="0"/>
              <a:t>, </a:t>
            </a:r>
            <a:r>
              <a:rPr lang="en-US" sz="1400" dirty="0" err="1" smtClean="0"/>
              <a:t>jourverksamhet</a:t>
            </a:r>
            <a:r>
              <a:rPr lang="en-US" sz="1400" dirty="0" smtClean="0"/>
              <a:t> </a:t>
            </a:r>
            <a:r>
              <a:rPr lang="en-US" sz="1400" dirty="0"/>
              <a:t>1-4.2024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593007793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7233D02C2F3D148860CE3F6DFEDC733" ma:contentTypeVersion="12" ma:contentTypeDescription="Luo uusi asiakirja." ma:contentTypeScope="" ma:versionID="88b7bd9f04e6eaf53e6668849ceb2077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9666b39e61725813733ca4d81f444f5f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7E03F3-0920-4DE6-B0CD-0E1D35F156BE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8662b06d-03b9-424a-ab70-bfab313b8d48"/>
    <ds:schemaRef ds:uri="http://schemas.microsoft.com/office/2006/documentManagement/types"/>
    <ds:schemaRef ds:uri="cbe4f0d9-fb0d-42e8-a680-6e558966cc0a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CFA1D04-BB21-49DE-96E3-245E98D14F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34AA945-38A2-4C79-9E49-80558235DA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227</TotalTime>
  <Words>515</Words>
  <Application>Microsoft Office PowerPoint</Application>
  <PresentationFormat>Widescreen</PresentationFormat>
  <Paragraphs>121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Calibri</vt:lpstr>
      <vt:lpstr>Segoe UI</vt:lpstr>
      <vt:lpstr>Times New Roman</vt:lpstr>
      <vt:lpstr>OVHP_teema</vt:lpstr>
      <vt:lpstr>Rapportering av egenkontroll</vt:lpstr>
      <vt:lpstr>Tillgänglighet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Seppelin Saija</cp:lastModifiedBy>
  <cp:revision>53</cp:revision>
  <dcterms:created xsi:type="dcterms:W3CDTF">2023-11-14T05:41:58Z</dcterms:created>
  <dcterms:modified xsi:type="dcterms:W3CDTF">2024-09-25T11:31:37Z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