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modernComment_14F_BD587C98.xml" ContentType="application/vnd.ms-powerpoint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2"/>
  </p:notesMasterIdLst>
  <p:handoutMasterIdLst>
    <p:handoutMasterId r:id="rId13"/>
  </p:handoutMasterIdLst>
  <p:sldIdLst>
    <p:sldId id="335" r:id="rId5"/>
    <p:sldId id="325" r:id="rId6"/>
    <p:sldId id="324" r:id="rId7"/>
    <p:sldId id="272" r:id="rId8"/>
    <p:sldId id="274" r:id="rId9"/>
    <p:sldId id="276" r:id="rId10"/>
    <p:sldId id="305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294503-7F91-146A-3DA3-8E88E28BAFE1}" name="Mäkinen Camilla" initials="MC" userId="S::camilla.makinen@ovph.fi::08b40afd-0646-4c4b-a542-b1647c187a0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A1A55A-5175-846D-5A25-9FEC33C06883}" v="241" dt="2024-10-01T07:00:09.9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10_62B20DF6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_110_62B20DF6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121</c:v>
                </c:pt>
                <c:pt idx="1">
                  <c:v>142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B7-48EC-A106-411DED881D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B7-48EC-A106-411DED881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414566118227662E-2"/>
          <c:y val="8.0926054614112647E-2"/>
          <c:w val="0.53861177635663793"/>
          <c:h val="0.83453701694384841"/>
        </c:manualLayout>
      </c:layout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ANMÄLNINGAR OM AVVIKANDE HÄNDELSER 7729(7729)</c:v>
                </c:pt>
              </c:strCache>
            </c:strRef>
          </c:tx>
          <c:spPr>
            <a:solidFill>
              <a:srgbClr val="85C598"/>
            </a:solidFill>
            <a:ln>
              <a:noFill/>
            </a:ln>
          </c:spPr>
          <c:dPt>
            <c:idx val="0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89A-4183-B93A-03227ED19887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89A-4183-B93A-03227ED19887}"/>
              </c:ext>
            </c:extLst>
          </c:dPt>
          <c:dPt>
            <c:idx val="2"/>
            <c:bubble3D val="0"/>
            <c:spPr>
              <a:solidFill>
                <a:srgbClr val="FDC84A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89A-4183-B93A-03227ED19887}"/>
              </c:ext>
            </c:extLst>
          </c:dPt>
          <c:dPt>
            <c:idx val="3"/>
            <c:bubble3D val="0"/>
            <c:spPr>
              <a:solidFill>
                <a:srgbClr val="EB5C5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89A-4183-B93A-03227ED19887}"/>
              </c:ext>
            </c:extLst>
          </c:dPt>
          <c:dPt>
            <c:idx val="4"/>
            <c:bubble3D val="0"/>
            <c:spPr>
              <a:solidFill>
                <a:srgbClr val="D3433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89A-4183-B93A-03227ED19887}"/>
              </c:ext>
            </c:extLst>
          </c:dPt>
          <c:dPt>
            <c:idx val="5"/>
            <c:bubble3D val="0"/>
            <c:spPr>
              <a:solidFill>
                <a:srgbClr val="D3433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289A-4183-B93A-03227ED19887}"/>
              </c:ext>
            </c:extLst>
          </c:dPt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89A-4183-B93A-03227ED19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Drabbade klient</c:v>
                </c:pt>
                <c:pt idx="1">
                  <c:v>Nära ögat</c:v>
                </c:pt>
                <c:pt idx="2">
                  <c:v>Annan upptäckt</c:v>
                </c:pt>
                <c:pt idx="3">
                  <c:v>Måttlig skada</c:v>
                </c:pt>
                <c:pt idx="4">
                  <c:v>Allvarlig skada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113</c:v>
                </c:pt>
                <c:pt idx="1">
                  <c:v>73</c:v>
                </c:pt>
                <c:pt idx="2">
                  <c:v>65</c:v>
                </c:pt>
                <c:pt idx="3">
                  <c:v>8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89A-4183-B93A-03227ED19887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1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506559942990215"/>
          <c:y val="2.3984262214361049E-2"/>
          <c:w val="0.36157107771400937"/>
          <c:h val="0.794409751959325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modernComment_14F_BD587C98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416712C-323E-425E-A3F3-2CDF013E8495}" authorId="{B4294503-7F91-146A-3DA3-8E88E28BAFE1}" created="2024-05-28T12:15:07.975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176692888" sldId="335"/>
      <ac:spMk id="2" creationId="{1C54E7A8-5072-420C-8029-2B2F9E87BE12}"/>
    </ac:deMkLst>
    <p188:replyLst>
      <p188:reply id="{CB31EEF8-6B58-4FB6-8599-806C53FDC696}" authorId="{B4294503-7F91-146A-3DA3-8E88E28BAFE1}" created="2024-09-12T05:00:26.099">
        <p188:txBody>
          <a:bodyPr/>
          <a:lstStyle/>
          <a:p>
            <a:r>
              <a:rPr lang="sv-SE"/>
              <a:t>Socialvårdens kommentarer/ändringar på kommande</a:t>
            </a:r>
          </a:p>
        </p188:txBody>
      </p188:reply>
    </p188:replyLst>
    <p188:txBody>
      <a:bodyPr/>
      <a:lstStyle/>
      <a:p>
        <a:r>
          <a:rPr lang="sv-SE"/>
          <a:t>Dynasty ok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1.10.2024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930376" y="1328936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7310828" y="1327338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7970046" y="1328936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299911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4F_BD587C9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/>
              <a:t>R</a:t>
            </a:r>
            <a:r>
              <a:rPr lang="fi-FI" sz="4800" err="1"/>
              <a:t>apportering</a:t>
            </a:r>
            <a:r>
              <a:rPr lang="fi-FI" sz="4800"/>
              <a:t> av </a:t>
            </a:r>
            <a:r>
              <a:rPr lang="fi-FI" sz="4800" err="1"/>
              <a:t>egenkontroll</a:t>
            </a:r>
            <a:endParaRPr lang="fi-FI" sz="480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fi-FI" err="1"/>
              <a:t>Resultatsområde</a:t>
            </a:r>
            <a:r>
              <a:rPr lang="fi-FI"/>
              <a:t>: </a:t>
            </a:r>
            <a:r>
              <a:rPr lang="fi-FI" err="1"/>
              <a:t>Social</a:t>
            </a:r>
            <a:r>
              <a:rPr lang="fi-FI"/>
              <a:t>- </a:t>
            </a:r>
            <a:r>
              <a:rPr lang="fi-FI" err="1"/>
              <a:t>och</a:t>
            </a:r>
            <a:r>
              <a:rPr lang="fi-FI"/>
              <a:t> </a:t>
            </a:r>
            <a:r>
              <a:rPr lang="fi-FI" err="1"/>
              <a:t>hälsocentral</a:t>
            </a:r>
            <a:r>
              <a:rPr lang="fi-FI"/>
              <a:t> </a:t>
            </a:r>
            <a:r>
              <a:rPr lang="fi-FI" err="1"/>
              <a:t>Öppen</a:t>
            </a:r>
            <a:r>
              <a:rPr lang="fi-FI"/>
              <a:t> </a:t>
            </a:r>
            <a:r>
              <a:rPr lang="fi-FI" err="1"/>
              <a:t>Social</a:t>
            </a:r>
            <a:r>
              <a:rPr lang="fi-FI"/>
              <a:t>- </a:t>
            </a:r>
            <a:r>
              <a:rPr lang="fi-FI" err="1"/>
              <a:t>och</a:t>
            </a:r>
            <a:r>
              <a:rPr lang="fi-FI"/>
              <a:t> </a:t>
            </a:r>
            <a:r>
              <a:rPr lang="fi-FI" err="1"/>
              <a:t>hälsovårdsservice</a:t>
            </a:r>
            <a:endParaRPr lang="fi-FI"/>
          </a:p>
          <a:p>
            <a:r>
              <a:rPr lang="fi-FI" err="1"/>
              <a:t>Period</a:t>
            </a:r>
            <a:r>
              <a:rPr lang="fi-FI"/>
              <a:t> </a:t>
            </a:r>
            <a:r>
              <a:rPr lang="fi-FI" err="1"/>
              <a:t>som</a:t>
            </a:r>
            <a:r>
              <a:rPr lang="fi-FI"/>
              <a:t> </a:t>
            </a:r>
            <a:r>
              <a:rPr lang="fi-FI" err="1"/>
              <a:t>ska</a:t>
            </a:r>
            <a:r>
              <a:rPr lang="fi-FI"/>
              <a:t> </a:t>
            </a:r>
            <a:r>
              <a:rPr lang="fi-FI" err="1"/>
              <a:t>rapporteras</a:t>
            </a:r>
            <a:r>
              <a:rPr lang="fi-FI"/>
              <a:t>: 5-8.2024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Förkortningar</a:t>
            </a:r>
            <a:r>
              <a:rPr lang="fi-FI" sz="1400">
                <a:solidFill>
                  <a:schemeClr val="bg1"/>
                </a:solidFill>
              </a:rPr>
              <a:t>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</a:t>
            </a:r>
            <a:r>
              <a:rPr lang="fi-FI" sz="1400" err="1">
                <a:solidFill>
                  <a:schemeClr val="bg1"/>
                </a:solidFill>
              </a:rPr>
              <a:t>Rekommendationsindex</a:t>
            </a:r>
            <a:r>
              <a:rPr lang="fi-FI" sz="1400">
                <a:solidFill>
                  <a:schemeClr val="bg1"/>
                </a:solidFill>
              </a:rPr>
              <a:t> (</a:t>
            </a:r>
            <a:r>
              <a:rPr lang="fi-FI" sz="1400" err="1">
                <a:solidFill>
                  <a:schemeClr val="bg1"/>
                </a:solidFill>
              </a:rPr>
              <a:t>klienter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System för </a:t>
            </a:r>
            <a:r>
              <a:rPr lang="fi-FI" sz="1400" err="1">
                <a:solidFill>
                  <a:schemeClr val="bg1"/>
                </a:solidFill>
              </a:rPr>
              <a:t>anmälan</a:t>
            </a:r>
            <a:r>
              <a:rPr lang="fi-FI" sz="1400">
                <a:solidFill>
                  <a:schemeClr val="bg1"/>
                </a:solidFill>
              </a:rPr>
              <a:t> av </a:t>
            </a:r>
            <a:r>
              <a:rPr lang="fi-FI" sz="1400" err="1">
                <a:solidFill>
                  <a:schemeClr val="bg1"/>
                </a:solidFill>
              </a:rPr>
              <a:t>negativ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eller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nära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ögat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händelse</a:t>
            </a:r>
            <a:endParaRPr lang="fi-FI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692888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8AFB1BA9-476B-4904-9090-EFE4BE74CD8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547516" cy="774907"/>
          </a:xfrm>
        </p:spPr>
        <p:txBody>
          <a:bodyPr>
            <a:normAutofit/>
          </a:bodyPr>
          <a:lstStyle/>
          <a:p>
            <a:r>
              <a:rPr lang="fi-FI" b="1" err="1"/>
              <a:t>Tillgänglighet</a:t>
            </a:r>
            <a:r>
              <a:rPr lang="fi-FI" b="1"/>
              <a:t> – </a:t>
            </a:r>
            <a:r>
              <a:rPr lang="fi-FI" b="1" err="1"/>
              <a:t>Hälsovårdstjänster</a:t>
            </a:r>
            <a:endParaRPr lang="fi-FI" b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B80855-75B2-3A1E-40A6-A3A2BBDD5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096001" y="0"/>
            <a:ext cx="60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/>
              <a:t>Social-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hälsocentral</a:t>
            </a:r>
            <a:r>
              <a:rPr lang="en-US" sz="1400"/>
              <a:t> – </a:t>
            </a:r>
            <a:r>
              <a:rPr lang="en-US" sz="1400" err="1"/>
              <a:t>Öppen</a:t>
            </a:r>
            <a:r>
              <a:rPr lang="en-US" sz="1400"/>
              <a:t> social-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hälsovårdsservice</a:t>
            </a:r>
            <a:r>
              <a:rPr lang="en-US" sz="1400"/>
              <a:t> 5-8.2024</a:t>
            </a:r>
            <a:endParaRPr lang="fi-FI" sz="14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E1BE7B-7B37-4A3D-9716-BC717E3F296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TILLGÅNG TILL VÅRD INOM HÄLSOVÅRDSTJÄNSTER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EB2B3B-2946-48D1-840B-098462D1C55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2051982"/>
            <a:ext cx="36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err="1">
                <a:solidFill>
                  <a:schemeClr val="accent4"/>
                </a:solidFill>
              </a:rPr>
              <a:t>Primärvården</a:t>
            </a:r>
            <a:r>
              <a:rPr lang="fi-FI" b="1">
                <a:solidFill>
                  <a:schemeClr val="accent4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Tillgång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till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vård</a:t>
            </a:r>
            <a:r>
              <a:rPr lang="fi-FI">
                <a:solidFill>
                  <a:schemeClr val="bg1"/>
                </a:solidFill>
              </a:rPr>
              <a:t>, </a:t>
            </a:r>
            <a:r>
              <a:rPr lang="fi-FI" err="1">
                <a:solidFill>
                  <a:schemeClr val="bg1"/>
                </a:solidFill>
              </a:rPr>
              <a:t>målsättning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inom</a:t>
            </a:r>
            <a:r>
              <a:rPr lang="fi-FI">
                <a:solidFill>
                  <a:schemeClr val="bg1"/>
                </a:solidFill>
              </a:rPr>
              <a:t> 14 </a:t>
            </a:r>
            <a:r>
              <a:rPr lang="fi-FI" err="1">
                <a:solidFill>
                  <a:schemeClr val="bg1"/>
                </a:solidFill>
              </a:rPr>
              <a:t>dagar</a:t>
            </a:r>
            <a:endParaRPr lang="fi-FI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66D60A-00D3-4939-B4F3-52FF4ECAA6A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NULÄGE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C4A084-C558-4692-86C8-4F4F4EBDEB4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2016000"/>
            <a:ext cx="3600000" cy="13542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err="1">
                <a:solidFill>
                  <a:schemeClr val="bg1"/>
                </a:solidFill>
              </a:rPr>
              <a:t>Vård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förverkligas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inom</a:t>
            </a:r>
            <a:r>
              <a:rPr lang="fi-FI">
                <a:solidFill>
                  <a:schemeClr val="bg1"/>
                </a:solidFill>
              </a:rPr>
              <a:t> 14 </a:t>
            </a:r>
            <a:r>
              <a:rPr lang="fi-FI" err="1">
                <a:solidFill>
                  <a:schemeClr val="bg1"/>
                </a:solidFill>
              </a:rPr>
              <a:t>dagar</a:t>
            </a:r>
            <a:r>
              <a:rPr lang="fi-FI">
                <a:solidFill>
                  <a:schemeClr val="bg1"/>
                </a:solidFill>
              </a:rPr>
              <a:t> 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100% 3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enheter</a:t>
            </a:r>
            <a:r>
              <a:rPr lang="fi-FI" sz="1400">
                <a:solidFill>
                  <a:schemeClr val="bg1"/>
                </a:solidFill>
                <a:cs typeface="Arial"/>
              </a:rPr>
              <a:t>,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över</a:t>
            </a:r>
            <a:r>
              <a:rPr lang="fi-FI" sz="1400">
                <a:solidFill>
                  <a:schemeClr val="bg1"/>
                </a:solidFill>
                <a:cs typeface="Arial"/>
              </a:rPr>
              <a:t> 80% 4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enheter</a:t>
            </a:r>
            <a:r>
              <a:rPr lang="fi-FI" sz="1400">
                <a:solidFill>
                  <a:schemeClr val="bg1"/>
                </a:solidFill>
                <a:cs typeface="Arial"/>
              </a:rPr>
              <a:t> .60% 2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enheter</a:t>
            </a:r>
            <a:r>
              <a:rPr lang="fi-FI" sz="1400">
                <a:solidFill>
                  <a:schemeClr val="bg1"/>
                </a:solidFill>
                <a:cs typeface="Arial"/>
              </a:rPr>
              <a:t>  ja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under</a:t>
            </a:r>
            <a:r>
              <a:rPr lang="fi-FI" sz="1400">
                <a:solidFill>
                  <a:schemeClr val="bg1"/>
                </a:solidFill>
                <a:cs typeface="Arial"/>
              </a:rPr>
              <a:t> 50% 1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enhet</a:t>
            </a:r>
            <a:endParaRPr lang="fi-FI">
              <a:solidFill>
                <a:schemeClr val="bg1"/>
              </a:solidFill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 err="1">
                <a:solidFill>
                  <a:schemeClr val="accent4"/>
                </a:solidFill>
              </a:rPr>
              <a:t>Förbättning</a:t>
            </a:r>
            <a:endParaRPr lang="fi-FI">
              <a:solidFill>
                <a:schemeClr val="accent4"/>
              </a:solidFill>
              <a:cs typeface="Arial"/>
            </a:endParaRPr>
          </a:p>
        </p:txBody>
      </p:sp>
      <p:sp>
        <p:nvSpPr>
          <p:cNvPr id="2" name="Suorakulmio 1"/>
          <p:cNvSpPr/>
          <p:nvPr/>
        </p:nvSpPr>
        <p:spPr>
          <a:xfrm>
            <a:off x="4850274" y="3466611"/>
            <a:ext cx="3553029" cy="236988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b="1" err="1">
                <a:solidFill>
                  <a:schemeClr val="accent4"/>
                </a:solidFill>
              </a:rPr>
              <a:t>Antal</a:t>
            </a:r>
            <a:endParaRPr lang="fi-FI" b="1">
              <a:solidFill>
                <a:schemeClr val="accent4"/>
              </a:solidFill>
            </a:endParaRPr>
          </a:p>
          <a:p>
            <a:r>
              <a:rPr lang="fi-FI" sz="1400" err="1">
                <a:solidFill>
                  <a:schemeClr val="bg1"/>
                </a:solidFill>
              </a:rPr>
              <a:t>Mottagningsbesök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läkare</a:t>
            </a:r>
            <a:r>
              <a:rPr lang="fi-FI" sz="1400">
                <a:solidFill>
                  <a:schemeClr val="bg1"/>
                </a:solidFill>
              </a:rPr>
              <a:t> 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</a:rPr>
              <a:t>Mottagningsbesök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skötare</a:t>
            </a:r>
            <a:r>
              <a:rPr lang="fi-FI" sz="1400">
                <a:solidFill>
                  <a:schemeClr val="bg1"/>
                </a:solidFill>
              </a:rPr>
              <a:t> 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Sammanlagt</a:t>
            </a:r>
            <a:r>
              <a:rPr lang="fi-FI" sz="1400">
                <a:solidFill>
                  <a:schemeClr val="bg1"/>
                </a:solidFill>
                <a:cs typeface="Arial"/>
              </a:rPr>
              <a:t> 166 550</a:t>
            </a: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</a:rPr>
              <a:t>Vårdmaterilautdelningen</a:t>
            </a:r>
            <a:endParaRPr lang="fi-FI" sz="1400" err="1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Hemleveransprogram</a:t>
            </a:r>
            <a:r>
              <a:rPr lang="fi-FI" sz="1400">
                <a:solidFill>
                  <a:schemeClr val="bg1"/>
                </a:solidFill>
                <a:cs typeface="Arial"/>
              </a:rPr>
              <a:t> 10.672</a:t>
            </a: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Diabetiker</a:t>
            </a:r>
            <a:r>
              <a:rPr lang="fi-FI" sz="1400">
                <a:solidFill>
                  <a:schemeClr val="bg1"/>
                </a:solidFill>
                <a:cs typeface="Arial"/>
              </a:rPr>
              <a:t> 11.700</a:t>
            </a: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Övriga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klienter</a:t>
            </a:r>
            <a:r>
              <a:rPr lang="fi-FI" sz="1400">
                <a:solidFill>
                  <a:schemeClr val="bg1"/>
                </a:solidFill>
                <a:cs typeface="Arial"/>
              </a:rPr>
              <a:t> ss.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sårvårdsklienter</a:t>
            </a:r>
          </a:p>
          <a:p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3" name="Suorakulmio 2"/>
          <p:cNvSpPr/>
          <p:nvPr/>
        </p:nvSpPr>
        <p:spPr>
          <a:xfrm>
            <a:off x="4846086" y="5673279"/>
            <a:ext cx="3568260" cy="80021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b="1" err="1">
                <a:solidFill>
                  <a:schemeClr val="accent4"/>
                </a:solidFill>
              </a:rPr>
              <a:t>Servicesedlar</a:t>
            </a:r>
            <a:endParaRPr lang="fi-FI" b="1">
              <a:solidFill>
                <a:schemeClr val="accent4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</a:rPr>
              <a:t>Diabetesenhet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servicesedlar</a:t>
            </a:r>
            <a:r>
              <a:rPr lang="fi-FI" sz="1400">
                <a:solidFill>
                  <a:schemeClr val="bg1"/>
                </a:solidFill>
              </a:rPr>
              <a:t> för </a:t>
            </a:r>
            <a:r>
              <a:rPr lang="fi-FI" sz="1400" err="1">
                <a:solidFill>
                  <a:schemeClr val="bg1"/>
                </a:solidFill>
              </a:rPr>
              <a:t>fotvård</a:t>
            </a:r>
            <a:r>
              <a:rPr lang="fi-FI" sz="1400">
                <a:solidFill>
                  <a:schemeClr val="bg1"/>
                </a:solidFill>
              </a:rPr>
              <a:t> :193</a:t>
            </a:r>
            <a:endParaRPr lang="fi-FI" sz="1400">
              <a:solidFill>
                <a:schemeClr val="bg1"/>
              </a:solidFill>
              <a:cs typeface="Arial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8FDB91-3671-44F9-8590-A8310AB93B6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KORRIGERANDE ÅTGÄRDER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BB7FC3-A7E2-40B8-B539-D6D02155A35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3808"/>
            <a:ext cx="3600000" cy="42165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  <a:cs typeface="Arial"/>
              </a:rPr>
              <a:t>Interna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processer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gås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igenom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regelbundet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utvärderas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i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mångprofessionella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arbetsgrupper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,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målet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är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att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förbättra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tillgängligheten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kontinuiteten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i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vården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Pilotering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olika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verksamhetsmodeller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för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att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förbättra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tillgängligheten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Egenläkar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/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teammodell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verksamhetsmodell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för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att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förbättra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kontinuiteten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Utvidgande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av digi-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distansmottagningar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Effektivera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processerna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kring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vårdgarantiköerna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endParaRPr lang="fi-FI" sz="1400" dirty="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Servicesedlar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för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fotvård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åt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diabetesklienter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förbättras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med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servicesedlar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endParaRPr lang="fi-FI" sz="160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2960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100E8-8B5D-481D-82E7-6F5FC8EB751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/>
          <a:lstStyle/>
          <a:p>
            <a:r>
              <a:rPr lang="fi-FI" b="1" err="1"/>
              <a:t>Tillgänglighet</a:t>
            </a:r>
            <a:r>
              <a:rPr lang="fi-FI" b="1"/>
              <a:t> – </a:t>
            </a:r>
            <a:r>
              <a:rPr lang="fi-FI" b="1" err="1"/>
              <a:t>Socialvården</a:t>
            </a:r>
            <a:endParaRPr lang="fi-FI" b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BF7F23-6265-87A2-2B92-3F10DEFDE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096001" y="0"/>
            <a:ext cx="60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/>
              <a:t>Social-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hälsocentral</a:t>
            </a:r>
            <a:r>
              <a:rPr lang="en-US" sz="1400"/>
              <a:t> – </a:t>
            </a:r>
            <a:r>
              <a:rPr lang="en-US" sz="1400" err="1"/>
              <a:t>Öppen</a:t>
            </a:r>
            <a:r>
              <a:rPr lang="en-US" sz="1400"/>
              <a:t> social-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hälsovårdsservice</a:t>
            </a:r>
            <a:r>
              <a:rPr lang="en-US" sz="1400"/>
              <a:t> 5-8.2024</a:t>
            </a:r>
            <a:endParaRPr lang="fi-FI" sz="14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C1DCE2-AB1D-41CE-B3A1-291B935785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TILLGÅNG TILL SOCIALVÅRD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9BE94B-F9B8-400D-9498-9981D7C18A9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872000"/>
            <a:ext cx="360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err="1">
                <a:solidFill>
                  <a:schemeClr val="accent4"/>
                </a:solidFill>
              </a:rPr>
              <a:t>Vuxensocialarbete</a:t>
            </a:r>
            <a:r>
              <a:rPr lang="fi-FI" b="1">
                <a:solidFill>
                  <a:schemeClr val="accent4"/>
                </a:solidFill>
              </a:rPr>
              <a:t> </a:t>
            </a:r>
          </a:p>
          <a:p>
            <a:r>
              <a:rPr lang="fi-FI" err="1">
                <a:solidFill>
                  <a:schemeClr val="bg1"/>
                </a:solidFill>
              </a:rPr>
              <a:t>Bedömning</a:t>
            </a:r>
            <a:r>
              <a:rPr lang="fi-FI">
                <a:solidFill>
                  <a:schemeClr val="bg1"/>
                </a:solidFill>
              </a:rPr>
              <a:t> av </a:t>
            </a:r>
            <a:r>
              <a:rPr lang="fi-FI" err="1">
                <a:solidFill>
                  <a:schemeClr val="bg1"/>
                </a:solidFill>
              </a:rPr>
              <a:t>servicebehov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inom</a:t>
            </a:r>
            <a:r>
              <a:rPr lang="fi-FI">
                <a:solidFill>
                  <a:schemeClr val="bg1"/>
                </a:solidFill>
              </a:rPr>
              <a:t> 7 </a:t>
            </a:r>
            <a:r>
              <a:rPr lang="fi-FI" err="1">
                <a:solidFill>
                  <a:schemeClr val="bg1"/>
                </a:solidFill>
              </a:rPr>
              <a:t>dagar</a:t>
            </a:r>
            <a:endParaRPr lang="fi-FI">
              <a:solidFill>
                <a:schemeClr val="bg1"/>
              </a:solidFill>
            </a:endParaRPr>
          </a:p>
        </p:txBody>
      </p:sp>
      <p:sp>
        <p:nvSpPr>
          <p:cNvPr id="7" name="Suorakulmio 6"/>
          <p:cNvSpPr/>
          <p:nvPr/>
        </p:nvSpPr>
        <p:spPr>
          <a:xfrm>
            <a:off x="1152001" y="3117379"/>
            <a:ext cx="3665687" cy="252376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b="1" err="1">
                <a:solidFill>
                  <a:schemeClr val="accent4"/>
                </a:solidFill>
              </a:rPr>
              <a:t>Barnskyddets</a:t>
            </a:r>
            <a:r>
              <a:rPr lang="fi-FI" b="1">
                <a:solidFill>
                  <a:schemeClr val="accent4"/>
                </a:solidFill>
              </a:rPr>
              <a:t> </a:t>
            </a:r>
            <a:r>
              <a:rPr lang="fi-FI" b="1" err="1">
                <a:solidFill>
                  <a:schemeClr val="accent4"/>
                </a:solidFill>
              </a:rPr>
              <a:t>eftervård</a:t>
            </a:r>
            <a:endParaRPr lang="fi-FI" b="1">
              <a:solidFill>
                <a:schemeClr val="accent4"/>
              </a:solidFill>
            </a:endParaRPr>
          </a:p>
          <a:p>
            <a:endParaRPr lang="fi-FI" sz="1400" b="1">
              <a:solidFill>
                <a:schemeClr val="accent4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</a:rPr>
              <a:t>Med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eftervård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avses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social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-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och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hälsovårdstjänster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för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barn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och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unga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som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har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varit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placerade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utanför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hemmet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till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följd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av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omhändertagande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eller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som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en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stödåtgärd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vid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en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brådskande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placering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.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Med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barn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avses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personer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under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18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år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och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med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unga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avses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personer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som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har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fyllt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18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år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och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unga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vuxna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.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Eftervård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gäller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för</a:t>
            </a:r>
            <a:r>
              <a:rPr lang="fi-FI" sz="1400" err="1">
                <a:solidFill>
                  <a:srgbClr val="000000"/>
                </a:solidFill>
                <a:ea typeface="+mn-lt"/>
                <a:cs typeface="+mn-lt"/>
              </a:rPr>
              <a:t>r</a:t>
            </a:r>
            <a:r>
              <a:rPr lang="fi-FI" sz="1400">
                <a:solidFill>
                  <a:srgbClr val="000000"/>
                </a:solidFill>
                <a:ea typeface="+mn-lt"/>
                <a:cs typeface="+mn-lt"/>
              </a:rPr>
              <a:t>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personer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i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åldern</a:t>
            </a:r>
            <a:r>
              <a:rPr lang="fi-FI" sz="1400">
                <a:solidFill>
                  <a:schemeClr val="bg1"/>
                </a:solidFill>
                <a:ea typeface="+mn-lt"/>
                <a:cs typeface="+mn-lt"/>
              </a:rPr>
              <a:t> 18-23 </a:t>
            </a:r>
            <a:r>
              <a:rPr lang="fi-FI" sz="1400" err="1">
                <a:solidFill>
                  <a:schemeClr val="bg1"/>
                </a:solidFill>
                <a:ea typeface="+mn-lt"/>
                <a:cs typeface="+mn-lt"/>
              </a:rPr>
              <a:t>år</a:t>
            </a:r>
            <a:r>
              <a:rPr lang="fi-FI" sz="1400">
                <a:solidFill>
                  <a:schemeClr val="bg1"/>
                </a:solidFill>
              </a:rPr>
              <a:t>.</a:t>
            </a:r>
            <a:endParaRPr lang="fi-FI" sz="140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6720EF-00AE-445F-82AE-9CD1D05BC3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5832000"/>
            <a:ext cx="36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err="1">
                <a:solidFill>
                  <a:schemeClr val="accent4"/>
                </a:solidFill>
              </a:rPr>
              <a:t>Förebyggande</a:t>
            </a:r>
            <a:r>
              <a:rPr lang="fi-FI" b="1">
                <a:solidFill>
                  <a:schemeClr val="accent4"/>
                </a:solidFill>
              </a:rPr>
              <a:t> </a:t>
            </a:r>
            <a:r>
              <a:rPr lang="fi-FI" b="1" err="1">
                <a:solidFill>
                  <a:schemeClr val="accent4"/>
                </a:solidFill>
              </a:rPr>
              <a:t>och</a:t>
            </a:r>
            <a:r>
              <a:rPr lang="fi-FI" b="1">
                <a:solidFill>
                  <a:schemeClr val="accent4"/>
                </a:solidFill>
              </a:rPr>
              <a:t> </a:t>
            </a:r>
            <a:r>
              <a:rPr lang="fi-FI" b="1" err="1">
                <a:solidFill>
                  <a:schemeClr val="accent4"/>
                </a:solidFill>
              </a:rPr>
              <a:t>kompletterande</a:t>
            </a:r>
            <a:r>
              <a:rPr lang="fi-FI" b="1">
                <a:solidFill>
                  <a:schemeClr val="accent4"/>
                </a:solidFill>
              </a:rPr>
              <a:t> </a:t>
            </a:r>
            <a:r>
              <a:rPr lang="fi-FI" b="1" err="1">
                <a:solidFill>
                  <a:schemeClr val="accent4"/>
                </a:solidFill>
              </a:rPr>
              <a:t>utkomststöd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6E193D-B47F-4A92-A08B-82B34CEF196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NULÄGE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3FF2A7-1675-4544-A95A-EBAA71416BF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872000"/>
            <a:ext cx="36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err="1">
                <a:solidFill>
                  <a:schemeClr val="bg1"/>
                </a:solidFill>
                <a:cs typeface="Arial"/>
              </a:rPr>
              <a:t>Förverkligas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 err="1">
                <a:solidFill>
                  <a:schemeClr val="accent4"/>
                </a:solidFill>
                <a:cs typeface="Arial"/>
              </a:rPr>
              <a:t>Oförändrat</a:t>
            </a:r>
            <a:endParaRPr lang="fi-FI">
              <a:solidFill>
                <a:schemeClr val="accent4"/>
              </a:solidFill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CF883B-6A78-7207-DCD9-C636FC2667BD}"/>
              </a:ext>
            </a:extLst>
          </p:cNvPr>
          <p:cNvSpPr txBox="1"/>
          <p:nvPr/>
        </p:nvSpPr>
        <p:spPr>
          <a:xfrm>
            <a:off x="4824000" y="4128999"/>
            <a:ext cx="366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err="1">
                <a:solidFill>
                  <a:schemeClr val="bg1"/>
                </a:solidFill>
                <a:cs typeface="Arial"/>
              </a:rPr>
              <a:t>Förverkligas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 err="1">
                <a:solidFill>
                  <a:schemeClr val="accent4"/>
                </a:solidFill>
                <a:cs typeface="Arial"/>
              </a:rPr>
              <a:t>Oförändrat</a:t>
            </a:r>
            <a:endParaRPr lang="fi-FI">
              <a:solidFill>
                <a:schemeClr val="accent4"/>
              </a:solidFill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341BE04-8B49-4CA3-A6A7-26D9DBA06F1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5832000"/>
            <a:ext cx="36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err="1">
                <a:solidFill>
                  <a:schemeClr val="bg1"/>
                </a:solidFill>
                <a:cs typeface="Arial"/>
              </a:rPr>
              <a:t>Förverkligas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inom</a:t>
            </a:r>
            <a:r>
              <a:rPr lang="fi-FI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tidsfrister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 err="1">
                <a:solidFill>
                  <a:schemeClr val="accent4"/>
                </a:solidFill>
                <a:cs typeface="Arial"/>
              </a:rPr>
              <a:t>Oförändrat</a:t>
            </a:r>
            <a:endParaRPr lang="fi-FI">
              <a:solidFill>
                <a:schemeClr val="accent4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566E25-4577-43E1-80D3-532BC3DEE89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KORRIGERANDE ÅTGÄRDER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6C64C6D-CB16-42BC-B618-3EE739A3F89C}"/>
              </a:ext>
            </a:extLst>
          </p:cNvPr>
          <p:cNvSpPr/>
          <p:nvPr/>
        </p:nvSpPr>
        <p:spPr>
          <a:xfrm>
            <a:off x="8532000" y="1825833"/>
            <a:ext cx="3660000" cy="452431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dirty="0" err="1">
                <a:solidFill>
                  <a:schemeClr val="bg1"/>
                </a:solidFill>
                <a:cs typeface="Arial"/>
              </a:rPr>
              <a:t>Interna</a:t>
            </a:r>
            <a:r>
              <a:rPr lang="fi-FI" dirty="0">
                <a:solidFill>
                  <a:schemeClr val="bg1"/>
                </a:solidFill>
                <a:cs typeface="Arial"/>
              </a:rPr>
              <a:t>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processer</a:t>
            </a:r>
            <a:r>
              <a:rPr lang="fi-FI" dirty="0">
                <a:solidFill>
                  <a:schemeClr val="bg1"/>
                </a:solidFill>
                <a:cs typeface="Arial"/>
              </a:rPr>
              <a:t>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gås</a:t>
            </a:r>
            <a:r>
              <a:rPr lang="fi-FI" dirty="0">
                <a:solidFill>
                  <a:schemeClr val="bg1"/>
                </a:solidFill>
                <a:cs typeface="Arial"/>
              </a:rPr>
              <a:t>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igenom</a:t>
            </a:r>
            <a:r>
              <a:rPr lang="fi-FI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regelbundet</a:t>
            </a:r>
            <a:r>
              <a:rPr lang="fi-FI" dirty="0">
                <a:solidFill>
                  <a:schemeClr val="bg1"/>
                </a:solidFill>
                <a:cs typeface="Arial"/>
              </a:rPr>
              <a:t> 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mångprofessionellt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  <a:cs typeface="Arial"/>
              </a:rPr>
              <a:t>I </a:t>
            </a:r>
            <a:r>
              <a:rPr lang="fi-FI" err="1">
                <a:solidFill>
                  <a:schemeClr val="bg1"/>
                </a:solidFill>
                <a:cs typeface="Arial"/>
              </a:rPr>
              <a:t>samverkan</a:t>
            </a:r>
            <a:r>
              <a:rPr lang="fi-FI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err="1">
                <a:solidFill>
                  <a:schemeClr val="bg1"/>
                </a:solidFill>
                <a:cs typeface="Arial"/>
              </a:rPr>
              <a:t>med</a:t>
            </a:r>
            <a:r>
              <a:rPr lang="fi-FI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err="1">
                <a:solidFill>
                  <a:schemeClr val="bg1"/>
                </a:solidFill>
                <a:cs typeface="Arial"/>
              </a:rPr>
              <a:t>barnskyddets</a:t>
            </a:r>
            <a:r>
              <a:rPr lang="fi-FI" dirty="0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eftervård</a:t>
            </a:r>
            <a:r>
              <a:rPr lang="fi-FI" dirty="0">
                <a:solidFill>
                  <a:schemeClr val="bg1"/>
                </a:solidFill>
                <a:cs typeface="Arial"/>
              </a:rPr>
              <a:t> </a:t>
            </a:r>
            <a:r>
              <a:rPr lang="fi-FI" err="1">
                <a:solidFill>
                  <a:schemeClr val="bg1"/>
                </a:solidFill>
                <a:cs typeface="Arial"/>
              </a:rPr>
              <a:t>uvecklas</a:t>
            </a:r>
            <a:r>
              <a:rPr lang="fi-FI" dirty="0">
                <a:solidFill>
                  <a:schemeClr val="bg1"/>
                </a:solidFill>
                <a:cs typeface="Arial"/>
              </a:rPr>
              <a:t> team för </a:t>
            </a:r>
            <a:r>
              <a:rPr lang="fi-FI" err="1">
                <a:solidFill>
                  <a:schemeClr val="bg1"/>
                </a:solidFill>
                <a:cs typeface="Arial"/>
              </a:rPr>
              <a:t>ungdomssocialarbete</a:t>
            </a:r>
            <a:r>
              <a:rPr lang="fi-FI" dirty="0">
                <a:solidFill>
                  <a:schemeClr val="bg1"/>
                </a:solidFill>
                <a:cs typeface="Arial"/>
              </a:rPr>
              <a:t> för 18-29 </a:t>
            </a:r>
            <a:r>
              <a:rPr lang="fi-FI" err="1">
                <a:solidFill>
                  <a:schemeClr val="bg1"/>
                </a:solidFill>
                <a:cs typeface="Arial"/>
              </a:rPr>
              <a:t>åringar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 err="1">
                <a:solidFill>
                  <a:schemeClr val="bg1"/>
                </a:solidFill>
                <a:cs typeface="Arial"/>
              </a:rPr>
              <a:t>Förenhetliga</a:t>
            </a:r>
            <a:r>
              <a:rPr lang="fi-FI" dirty="0">
                <a:solidFill>
                  <a:schemeClr val="bg1"/>
                </a:solidFill>
                <a:cs typeface="Arial"/>
              </a:rPr>
              <a:t> 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principer</a:t>
            </a:r>
            <a:r>
              <a:rPr lang="fi-FI" dirty="0">
                <a:solidFill>
                  <a:schemeClr val="bg1"/>
                </a:solidFill>
                <a:cs typeface="Arial"/>
              </a:rPr>
              <a:t> för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beviljandet</a:t>
            </a:r>
            <a:r>
              <a:rPr lang="fi-FI" dirty="0">
                <a:solidFill>
                  <a:schemeClr val="bg1"/>
                </a:solidFill>
                <a:cs typeface="Arial"/>
              </a:rPr>
              <a:t> </a:t>
            </a:r>
            <a:r>
              <a:rPr lang="fi-FI" dirty="0" err="1">
                <a:solidFill>
                  <a:schemeClr val="bg1"/>
                </a:solidFill>
                <a:cs typeface="Arial"/>
              </a:rPr>
              <a:t>inom</a:t>
            </a:r>
            <a:r>
              <a:rPr lang="fi-FI" dirty="0">
                <a:solidFill>
                  <a:schemeClr val="bg1"/>
                </a:solidFill>
                <a:cs typeface="Arial"/>
              </a:rPr>
              <a:t> ÖVPH</a:t>
            </a:r>
          </a:p>
        </p:txBody>
      </p:sp>
    </p:spTree>
    <p:extLst>
      <p:ext uri="{BB962C8B-B14F-4D97-AF65-F5344CB8AC3E}">
        <p14:creationId xmlns:p14="http://schemas.microsoft.com/office/powerpoint/2010/main" val="2623172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err="1"/>
              <a:t>Säkerhet</a:t>
            </a:r>
            <a:r>
              <a:rPr lang="fi-FI" b="1"/>
              <a:t> </a:t>
            </a:r>
            <a:r>
              <a:rPr lang="fi-FI" b="1" err="1"/>
              <a:t>och</a:t>
            </a:r>
            <a:r>
              <a:rPr lang="fi-FI" b="1"/>
              <a:t> </a:t>
            </a:r>
            <a:r>
              <a:rPr lang="fi-FI" b="1" err="1"/>
              <a:t>kvalitet</a:t>
            </a:r>
            <a:r>
              <a:rPr lang="fi-FI" b="1"/>
              <a:t> </a:t>
            </a:r>
            <a:endParaRPr lang="en-US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CA2486-0A95-D4A3-5C7D-E545546E0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096001" y="0"/>
            <a:ext cx="60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/>
              <a:t>Social-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hälsocentral</a:t>
            </a:r>
            <a:r>
              <a:rPr lang="en-US" sz="1400"/>
              <a:t> – </a:t>
            </a:r>
            <a:r>
              <a:rPr lang="en-US" sz="1400" err="1"/>
              <a:t>Öppen</a:t>
            </a:r>
            <a:r>
              <a:rPr lang="en-US" sz="1400"/>
              <a:t> social-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hälsovårdsservice</a:t>
            </a:r>
            <a:r>
              <a:rPr lang="en-US" sz="1400"/>
              <a:t> 5-8.2024</a:t>
            </a:r>
            <a:endParaRPr lang="fi-FI" sz="1400"/>
          </a:p>
        </p:txBody>
      </p:sp>
      <p:graphicFrame>
        <p:nvGraphicFramePr>
          <p:cNvPr id="21" name="Chart 20" descr="Diagram: Antal anmälan om negativ händelse&#10;Januari - April 2023 135&#10;Januari - April 2024 211&#10;Maj - Augusti 2023 168&#10;Maj - Augusti 2024 &#10;September - December 2023 171 September - December 2024 ">
            <a:extLst>
              <a:ext uri="{FF2B5EF4-FFF2-40B4-BE49-F238E27FC236}">
                <a16:creationId xmlns:a16="http://schemas.microsoft.com/office/drawing/2014/main" id="{DD670D31-ECAD-4FF4-AE7A-7BD1DB0719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7283628"/>
              </p:ext>
            </p:extLst>
          </p:nvPr>
        </p:nvGraphicFramePr>
        <p:xfrm>
          <a:off x="1222526" y="1988775"/>
          <a:ext cx="3372620" cy="2318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2" name="Chart 21" descr="Cirkeldiagram: De anmälda händelsernas karaktär:&#10;Nära ögat: 28%&#10;Övriga upptäckter: 25%&#10;Drabbat klient: 47% &#10;varav: &#10;Måttlig skada: 6,8%&#10;Allvarliga Följder: 0,6 %">
            <a:extLst>
              <a:ext uri="{FF2B5EF4-FFF2-40B4-BE49-F238E27FC236}">
                <a16:creationId xmlns:a16="http://schemas.microsoft.com/office/drawing/2014/main" id="{4CA1459B-2C02-4C37-B8CC-1F0E1F3C10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6785243"/>
              </p:ext>
            </p:extLst>
          </p:nvPr>
        </p:nvGraphicFramePr>
        <p:xfrm>
          <a:off x="4707774" y="1806216"/>
          <a:ext cx="3929150" cy="2595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6A344BB1-DF36-4BAD-9CB1-977337A2D0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1404000"/>
            <a:ext cx="3266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DE VANLIGASTE ANMÄLNINGSTYPERNA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2854" y="2088914"/>
            <a:ext cx="3479146" cy="18466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r>
              <a:rPr lang="fi-FI" sz="1600" err="1">
                <a:solidFill>
                  <a:schemeClr val="bg1"/>
                </a:solidFill>
              </a:rPr>
              <a:t>Informationsflöde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err="1">
                <a:solidFill>
                  <a:schemeClr val="bg1"/>
                </a:solidFill>
                <a:cs typeface="Arial"/>
              </a:rPr>
              <a:t>Läkemedels</a:t>
            </a:r>
            <a:r>
              <a:rPr lang="fi-FI" sz="1600">
                <a:solidFill>
                  <a:schemeClr val="bg1"/>
                </a:solidFill>
                <a:cs typeface="Arial"/>
              </a:rPr>
              <a:t>-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vätskebehandling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err="1">
                <a:solidFill>
                  <a:schemeClr val="bg1"/>
                </a:solidFill>
                <a:cs typeface="Arial"/>
              </a:rPr>
              <a:t>Laboratorie</a:t>
            </a:r>
            <a:r>
              <a:rPr lang="fi-FI" sz="1600">
                <a:solidFill>
                  <a:schemeClr val="bg1"/>
                </a:solidFill>
                <a:cs typeface="Arial"/>
              </a:rPr>
              <a:t>-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eller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diagnostik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avbildningsundersökning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Annan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vårdåtgärd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endParaRPr lang="en-US">
              <a:solidFill>
                <a:srgbClr val="213A8F"/>
              </a:solidFill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A86747-4DAA-4AD7-9784-872453488C0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31216" y="4500000"/>
            <a:ext cx="17592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solidFill>
                  <a:schemeClr val="accent4"/>
                </a:solidFill>
              </a:rPr>
              <a:t>ANMÄLNINGAR OM MISSFÖRHÅLLANDEN INOM SOCIALVÅRDEN</a:t>
            </a: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5977" y="5800902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  <a:cs typeface="Arial"/>
              </a:rPr>
              <a:t>8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2DD3D8-21FC-498C-94F7-020218D816A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64409" y="4500000"/>
            <a:ext cx="180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ANTAL ANMÄLNINGAR OM NEGATIV HÄNDELSE FRÅN KLIENTER (JÄMFÖRT MED TIDIGARE PERIOD)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90461" y="5800902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</a:rPr>
              <a:t>12</a:t>
            </a:r>
            <a:r>
              <a:rPr lang="fi-FI" sz="3200">
                <a:solidFill>
                  <a:schemeClr val="bg1"/>
                </a:solidFill>
              </a:rPr>
              <a:t>(19)</a:t>
            </a:r>
            <a:endParaRPr lang="fi-FI" sz="480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B827E0-4781-4CE9-B989-57A8EFDB83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9926" y="4500000"/>
            <a:ext cx="1638216" cy="243143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PATIENTOMBUD</a:t>
            </a:r>
          </a:p>
          <a:p>
            <a:pPr algn="ctr"/>
            <a:endParaRPr lang="fi-FI" sz="2400" b="1">
              <a:solidFill>
                <a:schemeClr val="accent4"/>
              </a:solidFill>
              <a:cs typeface="Arial"/>
            </a:endParaRPr>
          </a:p>
          <a:p>
            <a:pPr algn="ctr"/>
            <a:r>
              <a:rPr lang="fi-FI" sz="3600" b="1">
                <a:solidFill>
                  <a:schemeClr val="bg1"/>
                </a:solidFill>
              </a:rPr>
              <a:t>54</a:t>
            </a:r>
          </a:p>
          <a:p>
            <a:pPr algn="ctr"/>
            <a:endParaRPr lang="fi-FI" sz="36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2EC722-3F34-4A2D-A54F-CACFC82224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36778" y="4500000"/>
            <a:ext cx="1638216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SOCIALOMBUD</a:t>
            </a:r>
          </a:p>
          <a:p>
            <a:pPr algn="ctr"/>
            <a:endParaRPr lang="fi-FI" sz="3600" b="1">
              <a:solidFill>
                <a:schemeClr val="bg1"/>
              </a:solidFill>
              <a:cs typeface="Arial"/>
            </a:endParaRPr>
          </a:p>
          <a:p>
            <a:pPr algn="ctr"/>
            <a:r>
              <a:rPr lang="fi-FI" sz="3600" b="1">
                <a:solidFill>
                  <a:schemeClr val="bg1"/>
                </a:solidFill>
                <a:cs typeface="Arial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56A800-0ADF-4946-A380-6823498BE2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6" y="4500000"/>
            <a:ext cx="3684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ÅTGÄRDER: 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5" y="4820813"/>
            <a:ext cx="3886485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  <a:cs typeface="Arial"/>
              </a:rPr>
              <a:t>Alla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Haipron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genomgås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mångprofessionellt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på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enhetsnivå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vid</a:t>
            </a:r>
            <a:r>
              <a:rPr lang="fi-FI" sz="1400">
                <a:solidFill>
                  <a:schemeClr val="bg1"/>
                </a:solidFill>
                <a:cs typeface="Arial"/>
              </a:rPr>
              <a:t>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avdelningsmöten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400">
                <a:solidFill>
                  <a:schemeClr val="bg1"/>
                </a:solidFill>
                <a:cs typeface="Arial"/>
              </a:rPr>
              <a:t>/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eller</a:t>
            </a:r>
            <a:r>
              <a:rPr lang="fi-FI" sz="1400">
                <a:solidFill>
                  <a:schemeClr val="bg1"/>
                </a:solidFill>
                <a:cs typeface="Arial"/>
              </a:rPr>
              <a:t> team.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Processer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analyseras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åtgärdas</a:t>
            </a:r>
            <a:r>
              <a:rPr lang="fi-FI" sz="1400">
                <a:solidFill>
                  <a:schemeClr val="bg1"/>
                </a:solidFill>
                <a:cs typeface="Arial"/>
              </a:rPr>
              <a:t>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om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möjligt</a:t>
            </a:r>
            <a:r>
              <a:rPr lang="fi-FI" sz="1400">
                <a:solidFill>
                  <a:schemeClr val="bg1"/>
                </a:solidFill>
                <a:cs typeface="Arial"/>
              </a:rPr>
              <a:t>.</a:t>
            </a: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Satsning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på</a:t>
            </a:r>
            <a:r>
              <a:rPr lang="fi-FI" sz="1400">
                <a:solidFill>
                  <a:schemeClr val="bg1"/>
                </a:solidFill>
                <a:cs typeface="Arial"/>
              </a:rPr>
              <a:t>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personalstruktur</a:t>
            </a:r>
            <a:r>
              <a:rPr lang="fi-FI" sz="1400">
                <a:solidFill>
                  <a:schemeClr val="bg1"/>
                </a:solidFill>
                <a:cs typeface="Arial"/>
              </a:rPr>
              <a:t>,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rekrytering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inom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socialvården</a:t>
            </a:r>
            <a:r>
              <a:rPr lang="fi-FI" sz="1400">
                <a:solidFill>
                  <a:schemeClr val="bg1"/>
                </a:solidFill>
                <a:cs typeface="Arial"/>
              </a:rPr>
              <a:t>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då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lagstadgade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tidsfrister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inte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uppnås</a:t>
            </a:r>
            <a:r>
              <a:rPr lang="fi-FI" sz="1400">
                <a:solidFill>
                  <a:schemeClr val="bg1"/>
                </a:solidFill>
                <a:cs typeface="Arial"/>
              </a:rPr>
              <a:t>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400">
                <a:solidFill>
                  <a:schemeClr val="bg1"/>
                </a:solidFill>
                <a:cs typeface="Arial"/>
              </a:rPr>
              <a:t>  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personaldimensioneringen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inte</a:t>
            </a:r>
            <a:r>
              <a:rPr lang="fi-FI" sz="140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uppfylls</a:t>
            </a:r>
            <a:r>
              <a:rPr lang="fi-FI" sz="1400">
                <a:solidFill>
                  <a:schemeClr val="bg1"/>
                </a:solidFill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5836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4950" cy="909638"/>
          </a:xfrm>
        </p:spPr>
        <p:txBody>
          <a:bodyPr/>
          <a:lstStyle/>
          <a:p>
            <a:r>
              <a:rPr lang="fi-FI" b="1" err="1"/>
              <a:t>Kundupplevelse</a:t>
            </a:r>
            <a:endParaRPr lang="en-US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6C202F-9F61-3D64-586E-B6CB39B54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096001" y="0"/>
            <a:ext cx="60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/>
              <a:t>Social-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hälsocentral</a:t>
            </a:r>
            <a:r>
              <a:rPr lang="en-US" sz="1400"/>
              <a:t> – </a:t>
            </a:r>
            <a:r>
              <a:rPr lang="en-US" sz="1400" err="1"/>
              <a:t>Öppen</a:t>
            </a:r>
            <a:r>
              <a:rPr lang="en-US" sz="1400"/>
              <a:t> social-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hälsovårdsservice</a:t>
            </a:r>
            <a:r>
              <a:rPr lang="en-US" sz="1400"/>
              <a:t> 5-8.2024</a:t>
            </a:r>
            <a:endParaRPr lang="fi-FI" sz="1400"/>
          </a:p>
        </p:txBody>
      </p:sp>
      <p:sp>
        <p:nvSpPr>
          <p:cNvPr id="4" name="Tekstiruutu 2">
            <a:extLst>
              <a:ext uri="{FF2B5EF4-FFF2-40B4-BE49-F238E27FC236}">
                <a16:creationId xmlns:a16="http://schemas.microsoft.com/office/drawing/2014/main" id="{861D4852-14BB-AA21-C75D-5CAE9521C200}"/>
              </a:ext>
            </a:extLst>
          </p:cNvPr>
          <p:cNvSpPr txBox="1"/>
          <p:nvPr/>
        </p:nvSpPr>
        <p:spPr>
          <a:xfrm>
            <a:off x="1121383" y="1426197"/>
            <a:ext cx="3593329" cy="37896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KUNDRESPONS ANTAL= 927</a:t>
            </a:r>
          </a:p>
        </p:txBody>
      </p:sp>
      <p:cxnSp>
        <p:nvCxnSpPr>
          <p:cNvPr id="11" name="Straight Arrow Connector 10" descr="NPS värde. Värdet mäts mellan minus 100 och 100. Generellt anser man att ett gott värde över 50 är gott. Resultat"/>
          <p:cNvCxnSpPr/>
          <p:nvPr/>
        </p:nvCxnSpPr>
        <p:spPr>
          <a:xfrm flipV="1">
            <a:off x="4892282" y="3994364"/>
            <a:ext cx="637017" cy="37422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</a:rPr>
              <a:t>74</a:t>
            </a:r>
            <a:endParaRPr lang="en-US" sz="480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826C9C0-9068-4E14-B1C4-64598EF39BD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4,18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4,25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EB54A6-CDE5-4D3C-99A6-A7DE3E9E69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4,20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(4,04)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3AD660-8E22-4CF9-BEB1-B3C48F4E13B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4,38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(4,40)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0A932C-1BD2-4119-8262-A0944F951C0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4,20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(4,33)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EEB76AB-B4A6-4106-B742-663F73F72C6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4,19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(4,36)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84B7323-EC24-4D62-8E0D-466C1DF433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4,23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>
                <a:solidFill>
                  <a:prstClr val="white"/>
                </a:solidFill>
                <a:latin typeface="Calibri" panose="020F0502020204030204"/>
              </a:rPr>
              <a:t>(4,33)</a:t>
            </a:r>
            <a:endParaRPr lang="fi-FI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63A9A39-3764-46EE-B3F5-117D7795AB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4,13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(4,23)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2DDDAA8-C53A-42B5-9B93-6C74EAC67EE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4,71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(4,77)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48435" y="1696487"/>
            <a:ext cx="24057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Positiv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Bemötande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Negativ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Tillgång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9863879-5A72-4ED3-971C-CE6581B29D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73404" y="4931136"/>
            <a:ext cx="1676820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ANMÄRKNINGAR/KLAGOMÅL</a:t>
            </a:r>
            <a:endParaRPr lang="fi-FI" sz="1400" b="1">
              <a:solidFill>
                <a:schemeClr val="accent4"/>
              </a:solidFill>
              <a:cs typeface="Arial"/>
            </a:endParaRPr>
          </a:p>
        </p:txBody>
      </p:sp>
      <p:sp>
        <p:nvSpPr>
          <p:cNvPr id="14" name="TextBox 1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082897" y="5484273"/>
            <a:ext cx="1257831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fi-FI" sz="1200">
              <a:solidFill>
                <a:schemeClr val="bg1"/>
              </a:solidFill>
              <a:cs typeface="Arial"/>
            </a:endParaRPr>
          </a:p>
          <a:p>
            <a:pPr algn="ctr"/>
            <a:r>
              <a:rPr lang="fi-FI" sz="4800">
                <a:solidFill>
                  <a:schemeClr val="bg1"/>
                </a:solidFill>
                <a:cs typeface="Arial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799574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err="1"/>
              <a:t>Delaktighet</a:t>
            </a:r>
            <a:r>
              <a:rPr lang="fi-FI" b="1"/>
              <a:t>		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83E9AE-84F8-B4BE-29F3-B9283E48D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096001" y="0"/>
            <a:ext cx="60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/>
              <a:t>Social-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hälsocentral</a:t>
            </a:r>
            <a:r>
              <a:rPr lang="en-US" sz="1400"/>
              <a:t> – </a:t>
            </a:r>
            <a:r>
              <a:rPr lang="en-US" sz="1400" err="1"/>
              <a:t>Öppen</a:t>
            </a:r>
            <a:r>
              <a:rPr lang="en-US" sz="1400"/>
              <a:t> social-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hälsovårdsservice</a:t>
            </a:r>
            <a:r>
              <a:rPr lang="en-US" sz="1400"/>
              <a:t> 5-8.2024</a:t>
            </a:r>
            <a:endParaRPr lang="fi-FI" sz="14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194B9-FF73-4C1C-BFA2-02D6BB5DDC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Hur stöder man  kunders och nära anhörigas delaktighet i planeringen, genomförandet och utvärderingen av tjänsterna?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F61408-85E1-4751-B314-D39A81EC4D3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err="1">
                <a:solidFill>
                  <a:schemeClr val="bg1"/>
                </a:solidFill>
              </a:rPr>
              <a:t>Patienter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och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anhöriga</a:t>
            </a:r>
            <a:r>
              <a:rPr lang="fi-FI" sz="1600">
                <a:solidFill>
                  <a:schemeClr val="bg1"/>
                </a:solidFill>
              </a:rPr>
              <a:t> ges </a:t>
            </a:r>
            <a:r>
              <a:rPr lang="fi-FI" sz="1600" err="1">
                <a:solidFill>
                  <a:schemeClr val="bg1"/>
                </a:solidFill>
              </a:rPr>
              <a:t>möjlighet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till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delaktighet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och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om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möjligt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påverkan</a:t>
            </a:r>
            <a:r>
              <a:rPr lang="fi-FI" sz="1600">
                <a:solidFill>
                  <a:schemeClr val="bg1"/>
                </a:solidFill>
              </a:rPr>
              <a:t> </a:t>
            </a:r>
            <a:r>
              <a:rPr lang="fi-FI" sz="1600" err="1">
                <a:solidFill>
                  <a:schemeClr val="bg1"/>
                </a:solidFill>
              </a:rPr>
              <a:t>vid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vårdplanering</a:t>
            </a:r>
            <a:r>
              <a:rPr lang="fi-FI" sz="1600">
                <a:solidFill>
                  <a:schemeClr val="bg1"/>
                </a:solidFill>
              </a:rPr>
              <a:t>. Vi </a:t>
            </a:r>
            <a:r>
              <a:rPr lang="fi-FI" sz="1600" err="1">
                <a:solidFill>
                  <a:schemeClr val="bg1"/>
                </a:solidFill>
              </a:rPr>
              <a:t>har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specialutbildad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vårdpersonal</a:t>
            </a:r>
            <a:r>
              <a:rPr lang="fi-FI" sz="1600">
                <a:solidFill>
                  <a:schemeClr val="bg1"/>
                </a:solidFill>
              </a:rPr>
              <a:t> för </a:t>
            </a:r>
            <a:r>
              <a:rPr lang="fi-FI" sz="1600" err="1">
                <a:solidFill>
                  <a:schemeClr val="bg1"/>
                </a:solidFill>
              </a:rPr>
              <a:t>att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ge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service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och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handledning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inom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vissa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specialområden</a:t>
            </a:r>
            <a:r>
              <a:rPr lang="fi-FI" sz="1600">
                <a:solidFill>
                  <a:schemeClr val="bg1"/>
                </a:solidFill>
              </a:rPr>
              <a:t>. </a:t>
            </a:r>
          </a:p>
          <a:p>
            <a:endParaRPr lang="fi-FI" sz="1600" b="1">
              <a:solidFill>
                <a:schemeClr val="bg1"/>
              </a:solidFill>
              <a:cs typeface="Arial"/>
            </a:endParaRPr>
          </a:p>
          <a:p>
            <a:endParaRPr lang="fi-FI" sz="16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241A7-7EAB-41A0-9CF1-DCD3C8AD39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5232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1400" b="1">
                <a:solidFill>
                  <a:schemeClr val="accent4"/>
                </a:solidFill>
                <a:latin typeface="+mj-lt"/>
              </a:rPr>
              <a:t>Klienter, erfarenhetsexperter eller ett </a:t>
            </a:r>
            <a:r>
              <a:rPr lang="sv-SE" sz="1400" b="1" err="1">
                <a:solidFill>
                  <a:schemeClr val="accent4"/>
                </a:solidFill>
                <a:latin typeface="+mj-lt"/>
              </a:rPr>
              <a:t>kundråd</a:t>
            </a:r>
            <a:r>
              <a:rPr lang="sv-SE" sz="1400" b="1">
                <a:solidFill>
                  <a:schemeClr val="accent4"/>
                </a:solidFill>
                <a:latin typeface="+mj-lt"/>
              </a:rPr>
              <a:t> är involverade i utvecklingen och utvärderingen av tjänsterna.</a:t>
            </a:r>
            <a:r>
              <a:rPr lang="fi-FI" sz="1400" b="1">
                <a:solidFill>
                  <a:schemeClr val="accent4"/>
                </a:solidFill>
                <a:latin typeface="+mj-lt"/>
              </a:rPr>
              <a:t>. </a:t>
            </a:r>
            <a:endParaRPr lang="fi-FI" sz="14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400" b="1" err="1">
                <a:solidFill>
                  <a:schemeClr val="bg1"/>
                </a:solidFill>
                <a:latin typeface="Times New Roman"/>
                <a:cs typeface="Times New Roman"/>
              </a:rPr>
              <a:t>Samarbete</a:t>
            </a:r>
            <a:r>
              <a:rPr lang="fi-FI" sz="1400" b="1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fi-FI" sz="1400" b="1" err="1">
                <a:solidFill>
                  <a:schemeClr val="bg1"/>
                </a:solidFill>
                <a:latin typeface="Times New Roman"/>
                <a:cs typeface="Times New Roman"/>
              </a:rPr>
              <a:t>med</a:t>
            </a:r>
            <a:r>
              <a:rPr lang="fi-FI" sz="1400" b="1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fi-FI" sz="1400" b="1" err="1">
                <a:solidFill>
                  <a:schemeClr val="bg1"/>
                </a:solidFill>
                <a:latin typeface="Times New Roman"/>
                <a:cs typeface="Times New Roman"/>
              </a:rPr>
              <a:t>klientråd</a:t>
            </a:r>
            <a:r>
              <a:rPr lang="fi-FI" sz="1400" b="1">
                <a:solidFill>
                  <a:schemeClr val="bg1"/>
                </a:solidFill>
                <a:latin typeface="Times New Roman"/>
                <a:cs typeface="Times New Roman"/>
              </a:rPr>
              <a:t> för </a:t>
            </a:r>
            <a:r>
              <a:rPr lang="fi-FI" sz="1400" b="1" err="1">
                <a:solidFill>
                  <a:schemeClr val="bg1"/>
                </a:solidFill>
                <a:latin typeface="Times New Roman"/>
                <a:cs typeface="Times New Roman"/>
              </a:rPr>
              <a:t>äldre</a:t>
            </a:r>
            <a:r>
              <a:rPr lang="fi-FI" sz="1400" b="1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fi-FI" sz="1400" b="1" err="1">
                <a:solidFill>
                  <a:schemeClr val="bg1"/>
                </a:solidFill>
                <a:latin typeface="Times New Roman"/>
                <a:cs typeface="Times New Roman"/>
              </a:rPr>
              <a:t>personer,äldreråd</a:t>
            </a:r>
            <a:r>
              <a:rPr lang="fi-FI" sz="1400" b="1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fi-FI" sz="1400" b="1" err="1">
                <a:solidFill>
                  <a:schemeClr val="bg1"/>
                </a:solidFill>
                <a:latin typeface="Times New Roman"/>
                <a:cs typeface="Times New Roman"/>
              </a:rPr>
              <a:t>och</a:t>
            </a:r>
            <a:r>
              <a:rPr lang="fi-FI" sz="1400" b="1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fi-FI" sz="1400" b="1" err="1">
                <a:solidFill>
                  <a:schemeClr val="bg1"/>
                </a:solidFill>
                <a:latin typeface="Times New Roman"/>
                <a:cs typeface="Times New Roman"/>
              </a:rPr>
              <a:t>mångkulturella</a:t>
            </a:r>
            <a:r>
              <a:rPr lang="fi-FI" sz="1400" b="1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fi-FI" sz="1400" b="1" err="1">
                <a:solidFill>
                  <a:schemeClr val="bg1"/>
                </a:solidFill>
                <a:latin typeface="Times New Roman"/>
                <a:cs typeface="Times New Roman"/>
              </a:rPr>
              <a:t>klientrådet</a:t>
            </a:r>
            <a:r>
              <a:rPr lang="fi-FI" sz="1400" b="1">
                <a:solidFill>
                  <a:schemeClr val="bg1"/>
                </a:solidFill>
                <a:latin typeface="Times New Roman"/>
                <a:cs typeface="Times New Roman"/>
              </a:rPr>
              <a:t>. </a:t>
            </a:r>
            <a:r>
              <a:rPr lang="fi-FI" sz="1400" b="1" err="1">
                <a:solidFill>
                  <a:schemeClr val="bg1"/>
                </a:solidFill>
                <a:latin typeface="Times New Roman"/>
                <a:cs typeface="Times New Roman"/>
              </a:rPr>
              <a:t>Seniorrådgivarna</a:t>
            </a:r>
            <a:r>
              <a:rPr lang="fi-FI" sz="1400" b="1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fi-FI" sz="1400" b="1" err="1">
                <a:solidFill>
                  <a:schemeClr val="bg1"/>
                </a:solidFill>
                <a:latin typeface="Times New Roman"/>
                <a:cs typeface="Times New Roman"/>
              </a:rPr>
              <a:t>berättat</a:t>
            </a:r>
            <a:r>
              <a:rPr lang="fi-FI" sz="1400" b="1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fi-FI" sz="1400" b="1" err="1">
                <a:solidFill>
                  <a:schemeClr val="bg1"/>
                </a:solidFill>
                <a:latin typeface="Times New Roman"/>
                <a:cs typeface="Times New Roman"/>
              </a:rPr>
              <a:t>om</a:t>
            </a:r>
            <a:r>
              <a:rPr lang="fi-FI" sz="1400" b="1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fi-FI" sz="1400" b="1" err="1">
                <a:solidFill>
                  <a:schemeClr val="bg1"/>
                </a:solidFill>
                <a:latin typeface="Times New Roman"/>
                <a:cs typeface="Times New Roman"/>
              </a:rPr>
              <a:t>verksamheten</a:t>
            </a:r>
            <a:r>
              <a:rPr lang="fi-FI" sz="1400" b="1">
                <a:solidFill>
                  <a:schemeClr val="bg1"/>
                </a:solidFill>
                <a:latin typeface="Times New Roman"/>
                <a:cs typeface="Times New Roman"/>
              </a:rPr>
              <a:t> för </a:t>
            </a:r>
            <a:r>
              <a:rPr lang="fi-FI" sz="1400" b="1" err="1">
                <a:solidFill>
                  <a:schemeClr val="bg1"/>
                </a:solidFill>
                <a:latin typeface="Times New Roman"/>
                <a:cs typeface="Times New Roman"/>
              </a:rPr>
              <a:t>olika</a:t>
            </a:r>
            <a:r>
              <a:rPr lang="fi-FI" sz="1400" b="1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fi-FI" sz="1400" b="1" err="1">
                <a:solidFill>
                  <a:schemeClr val="bg1"/>
                </a:solidFill>
                <a:latin typeface="Times New Roman"/>
                <a:cs typeface="Times New Roman"/>
              </a:rPr>
              <a:t>pensionärsföreningar</a:t>
            </a:r>
            <a:r>
              <a:rPr lang="fi-FI" sz="1400" b="1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endParaRPr lang="sv-SE" sz="1400">
              <a:solidFill>
                <a:schemeClr val="bg1"/>
              </a:solidFill>
              <a:cs typeface="Arial" panose="020B060402020202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A05C15-41C7-4F41-88A6-D7F5EAD371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255454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/>
            <a:r>
              <a:rPr lang="sv-SE" sz="1600" b="1" dirty="0">
                <a:solidFill>
                  <a:schemeClr val="accent4"/>
                </a:solidFill>
                <a:latin typeface="+mj-lt"/>
              </a:rPr>
              <a:t>Vilka teman har man kommit överens om tillsammans med organisationer för att utveckla tjänsterna?</a:t>
            </a:r>
          </a:p>
          <a:p>
            <a:endParaRPr lang="sv-SE" sz="1600" b="1">
              <a:solidFill>
                <a:schemeClr val="accent4"/>
              </a:solidFill>
              <a:latin typeface="+mj-lt"/>
              <a:cs typeface="Arial"/>
            </a:endParaRPr>
          </a:p>
          <a:p>
            <a:r>
              <a:rPr lang="sv-SE" sz="1600" dirty="0">
                <a:solidFill>
                  <a:schemeClr val="bg1"/>
                </a:solidFill>
                <a:latin typeface="+mj-lt"/>
                <a:cs typeface="Arial"/>
              </a:rPr>
              <a:t>Livsstilsrådgivning och förebyggande insatser för att minska insjuknande i minnessjukdomar och livsstilssjukdomar. Kommunvisa och gemensamma möten med kommuner och tredje sektorn har hållits för att samplanera vilka insatser som erbjuds hos respektive aktör. OLKA-verksamheten. </a:t>
            </a:r>
            <a:r>
              <a:rPr lang="sv-SE" sz="1600" dirty="0" err="1">
                <a:solidFill>
                  <a:schemeClr val="bg1"/>
                </a:solidFill>
                <a:latin typeface="+mj-lt"/>
                <a:cs typeface="Arial"/>
              </a:rPr>
              <a:t>Livstilsrådgivnings</a:t>
            </a:r>
            <a:r>
              <a:rPr lang="sv-SE" sz="1600" dirty="0">
                <a:solidFill>
                  <a:schemeClr val="bg1"/>
                </a:solidFill>
                <a:latin typeface="+mj-lt"/>
                <a:cs typeface="Arial"/>
              </a:rPr>
              <a:t> projekt för att stöda </a:t>
            </a:r>
            <a:r>
              <a:rPr lang="sv-SE" sz="1600" dirty="0" err="1">
                <a:solidFill>
                  <a:schemeClr val="bg1"/>
                </a:solidFill>
                <a:latin typeface="+mj-lt"/>
                <a:cs typeface="Arial"/>
              </a:rPr>
              <a:t>Hyte</a:t>
            </a:r>
            <a:r>
              <a:rPr lang="sv-SE" sz="1600" dirty="0">
                <a:solidFill>
                  <a:schemeClr val="bg1"/>
                </a:solidFill>
                <a:latin typeface="+mj-lt"/>
                <a:cs typeface="Arial"/>
              </a:rPr>
              <a:t>-verksamheten.</a:t>
            </a:r>
          </a:p>
          <a:p>
            <a:endParaRPr lang="sv-SE" sz="1600">
              <a:solidFill>
                <a:schemeClr val="bg1"/>
              </a:solidFill>
              <a:latin typeface="+mj-lt"/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0AF8D-BEC6-48BC-90E1-7BF038E189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Vilka åtgärder har vidtagits med på basen av klienters och anhörigas anmälningar om negativa och nära ögat händelser samt påminnelser och klagomål: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A010C-0F96-434D-BA9D-047602DD02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4958514"/>
            <a:ext cx="5486400" cy="156966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>
                <a:solidFill>
                  <a:schemeClr val="bg1"/>
                </a:solidFill>
              </a:rPr>
              <a:t>Alla </a:t>
            </a:r>
            <a:r>
              <a:rPr lang="fi-FI" sz="1600" err="1">
                <a:solidFill>
                  <a:schemeClr val="bg1"/>
                </a:solidFill>
              </a:rPr>
              <a:t>anmälningar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och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kontakter</a:t>
            </a:r>
            <a:r>
              <a:rPr lang="fi-FI" sz="1600">
                <a:solidFill>
                  <a:schemeClr val="bg1"/>
                </a:solidFill>
              </a:rPr>
              <a:t> </a:t>
            </a:r>
            <a:r>
              <a:rPr lang="fi-FI" sz="1600" err="1">
                <a:solidFill>
                  <a:schemeClr val="bg1"/>
                </a:solidFill>
              </a:rPr>
              <a:t>diskuteras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mångprofessionellt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på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enheterna</a:t>
            </a:r>
            <a:r>
              <a:rPr lang="fi-FI" sz="1600">
                <a:solidFill>
                  <a:schemeClr val="bg1"/>
                </a:solidFill>
              </a:rPr>
              <a:t>. </a:t>
            </a:r>
            <a:r>
              <a:rPr lang="fi-FI" sz="1600" err="1">
                <a:solidFill>
                  <a:schemeClr val="bg1"/>
                </a:solidFill>
              </a:rPr>
              <a:t>Händelserna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analyseras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och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åtgärder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vidtas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vid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behov</a:t>
            </a:r>
            <a:r>
              <a:rPr lang="fi-FI" sz="1600">
                <a:solidFill>
                  <a:schemeClr val="bg1"/>
                </a:solidFill>
              </a:rPr>
              <a:t>. </a:t>
            </a:r>
            <a:r>
              <a:rPr lang="fi-FI" sz="1600" err="1">
                <a:solidFill>
                  <a:schemeClr val="bg1"/>
                </a:solidFill>
              </a:rPr>
              <a:t>Anmälaren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kontaktas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personligen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om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anmälaren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så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önskar</a:t>
            </a:r>
            <a:r>
              <a:rPr lang="fi-FI" sz="1600">
                <a:solidFill>
                  <a:schemeClr val="bg1"/>
                </a:solidFill>
              </a:rPr>
              <a:t>.</a:t>
            </a:r>
          </a:p>
          <a:p>
            <a:r>
              <a:rPr lang="fi-FI" sz="1600" err="1">
                <a:solidFill>
                  <a:schemeClr val="bg1"/>
                </a:solidFill>
                <a:cs typeface="Arial"/>
              </a:rPr>
              <a:t>Hemsidans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innehåll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förbättrats</a:t>
            </a:r>
            <a:r>
              <a:rPr lang="fi-FI" sz="1600">
                <a:solidFill>
                  <a:schemeClr val="bg1"/>
                </a:solidFill>
                <a:cs typeface="Arial"/>
              </a:rPr>
              <a:t>.</a:t>
            </a:r>
          </a:p>
          <a:p>
            <a:r>
              <a:rPr lang="fi-FI" sz="1600" err="1">
                <a:solidFill>
                  <a:schemeClr val="bg1"/>
                </a:solidFill>
                <a:cs typeface="Arial"/>
              </a:rPr>
              <a:t>Åtgärder</a:t>
            </a:r>
            <a:r>
              <a:rPr lang="fi-FI" sz="1600">
                <a:solidFill>
                  <a:schemeClr val="bg1"/>
                </a:solidFill>
                <a:cs typeface="Arial"/>
              </a:rPr>
              <a:t> för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att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förbättra</a:t>
            </a:r>
            <a:r>
              <a:rPr lang="fi-FI" sz="160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bg1"/>
                </a:solidFill>
                <a:cs typeface="Arial"/>
              </a:rPr>
              <a:t>telefontillgänglighet</a:t>
            </a:r>
            <a:r>
              <a:rPr lang="fi-FI" sz="1600">
                <a:solidFill>
                  <a:schemeClr val="bg1"/>
                </a:solidFill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4478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Personal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A5EC07-1D5F-7833-7EDC-C3FDB60B4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096001" y="0"/>
            <a:ext cx="60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/>
              <a:t>Social-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hälsocentral</a:t>
            </a:r>
            <a:r>
              <a:rPr lang="en-US" sz="1400"/>
              <a:t> – </a:t>
            </a:r>
            <a:r>
              <a:rPr lang="en-US" sz="1400" err="1"/>
              <a:t>Öppen</a:t>
            </a:r>
            <a:r>
              <a:rPr lang="en-US" sz="1400"/>
              <a:t> social- </a:t>
            </a:r>
            <a:r>
              <a:rPr lang="en-US" sz="1400" err="1"/>
              <a:t>och</a:t>
            </a:r>
            <a:r>
              <a:rPr lang="en-US" sz="1400"/>
              <a:t> </a:t>
            </a:r>
            <a:r>
              <a:rPr lang="en-US" sz="1400" err="1"/>
              <a:t>hälsovårdsservice</a:t>
            </a:r>
            <a:r>
              <a:rPr lang="en-US" sz="1400"/>
              <a:t> 5-8.2024</a:t>
            </a:r>
            <a:endParaRPr lang="fi-FI" sz="1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BB94F-D6EF-4697-B45A-7A9B1A8FEE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927" y="1404000"/>
            <a:ext cx="26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PERSONALSTYRKA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F2AA32-F31B-4623-9592-B30CA097EE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0689" y="1957223"/>
            <a:ext cx="3342048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Personal: 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</a:rPr>
              <a:t>Fastanställda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vårdpersonal</a:t>
            </a:r>
            <a:r>
              <a:rPr lang="fi-FI" sz="1400">
                <a:solidFill>
                  <a:schemeClr val="bg1"/>
                </a:solidFill>
              </a:rPr>
              <a:t>: 253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Läkare</a:t>
            </a:r>
            <a:r>
              <a:rPr lang="fi-FI" sz="1400">
                <a:solidFill>
                  <a:schemeClr val="bg1"/>
                </a:solidFill>
                <a:cs typeface="Arial"/>
              </a:rPr>
              <a:t>: 70</a:t>
            </a: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</a:rPr>
              <a:t>Vikarier</a:t>
            </a:r>
            <a:r>
              <a:rPr lang="fi-FI" sz="1400">
                <a:solidFill>
                  <a:schemeClr val="bg1"/>
                </a:solidFill>
              </a:rPr>
              <a:t> vårdpersonal:40</a:t>
            </a: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Läkare</a:t>
            </a:r>
            <a:r>
              <a:rPr lang="fi-FI" sz="1400">
                <a:solidFill>
                  <a:schemeClr val="bg1"/>
                </a:solidFill>
                <a:cs typeface="Arial"/>
              </a:rPr>
              <a:t> 37</a:t>
            </a:r>
          </a:p>
          <a:p>
            <a:r>
              <a:rPr lang="fi-FI" sz="1400" err="1">
                <a:solidFill>
                  <a:schemeClr val="bg1"/>
                </a:solidFill>
              </a:rPr>
              <a:t>Öppna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vakanser</a:t>
            </a:r>
            <a:r>
              <a:rPr lang="fi-FI" sz="1400">
                <a:solidFill>
                  <a:schemeClr val="bg1"/>
                </a:solidFill>
              </a:rPr>
              <a:t>:  </a:t>
            </a:r>
            <a:r>
              <a:rPr lang="fi-FI" sz="1400" err="1">
                <a:solidFill>
                  <a:schemeClr val="bg1"/>
                </a:solidFill>
              </a:rPr>
              <a:t>Vårdpersonal</a:t>
            </a:r>
            <a:r>
              <a:rPr lang="fi-FI" sz="1400">
                <a:solidFill>
                  <a:schemeClr val="bg1"/>
                </a:solidFill>
              </a:rPr>
              <a:t>  1bitr.avdelningsskötare, 5 </a:t>
            </a:r>
            <a:r>
              <a:rPr lang="fi-FI" sz="1400" err="1">
                <a:solidFill>
                  <a:schemeClr val="bg1"/>
                </a:solidFill>
              </a:rPr>
              <a:t>sjuksk</a:t>
            </a:r>
            <a:r>
              <a:rPr lang="fi-FI" sz="1400">
                <a:solidFill>
                  <a:schemeClr val="bg1"/>
                </a:solidFill>
              </a:rPr>
              <a:t>, </a:t>
            </a:r>
            <a:r>
              <a:rPr lang="fi-FI" sz="1400" err="1">
                <a:solidFill>
                  <a:schemeClr val="bg1"/>
                </a:solidFill>
              </a:rPr>
              <a:t>Hälsovårdare</a:t>
            </a:r>
            <a:r>
              <a:rPr lang="fi-FI" sz="1400">
                <a:solidFill>
                  <a:schemeClr val="bg1"/>
                </a:solidFill>
              </a:rPr>
              <a:t> 0.78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  <a:cs typeface="Arial"/>
              </a:rPr>
              <a:t>Läkare</a:t>
            </a:r>
            <a:r>
              <a:rPr lang="fi-FI" sz="1400">
                <a:solidFill>
                  <a:schemeClr val="bg1"/>
                </a:solidFill>
                <a:cs typeface="Arial"/>
              </a:rPr>
              <a:t> 24,6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1F18C0-0F68-4925-8935-A3A9359079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5942" y="1404000"/>
            <a:ext cx="336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baseline="0">
                <a:solidFill>
                  <a:schemeClr val="accent4"/>
                </a:solidFill>
              </a:rPr>
              <a:t>ARBETARSÄKERHETS ANMÄLNINGAR VIA HAIPRO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F33B20-AA03-42FB-8A15-DCA9FB7B6C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6196" y="1980324"/>
            <a:ext cx="3457332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aseline="0" err="1">
                <a:solidFill>
                  <a:schemeClr val="bg1"/>
                </a:solidFill>
              </a:rPr>
              <a:t>Antal</a:t>
            </a:r>
            <a:r>
              <a:rPr lang="fi-FI" baseline="0">
                <a:solidFill>
                  <a:schemeClr val="bg1"/>
                </a:solidFill>
              </a:rPr>
              <a:t> </a:t>
            </a:r>
            <a:r>
              <a:rPr lang="fi-FI" baseline="0" err="1">
                <a:solidFill>
                  <a:schemeClr val="bg1"/>
                </a:solidFill>
              </a:rPr>
              <a:t>anmälningar</a:t>
            </a:r>
            <a:r>
              <a:rPr lang="fi-FI" baseline="0">
                <a:solidFill>
                  <a:schemeClr val="bg1"/>
                </a:solidFill>
              </a:rPr>
              <a:t>: </a:t>
            </a:r>
            <a:r>
              <a:rPr lang="fi-FI">
                <a:solidFill>
                  <a:schemeClr val="bg1"/>
                </a:solidFill>
              </a:rPr>
              <a:t>21</a:t>
            </a:r>
            <a:endParaRPr lang="fi-FI" baseline="0">
              <a:solidFill>
                <a:schemeClr val="bg1"/>
              </a:solidFill>
            </a:endParaRPr>
          </a:p>
          <a:p>
            <a:endParaRPr lang="fi-FI" baseline="0">
              <a:solidFill>
                <a:schemeClr val="bg1"/>
              </a:solidFill>
            </a:endParaRPr>
          </a:p>
          <a:p>
            <a:r>
              <a:rPr lang="fi-FI">
                <a:solidFill>
                  <a:schemeClr val="bg1"/>
                </a:solidFill>
              </a:rPr>
              <a:t>De </a:t>
            </a:r>
            <a:r>
              <a:rPr lang="fi-FI" err="1">
                <a:solidFill>
                  <a:schemeClr val="bg1"/>
                </a:solidFill>
              </a:rPr>
              <a:t>vanligaste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typerna</a:t>
            </a:r>
            <a:r>
              <a:rPr lang="fi-FI">
                <a:solidFill>
                  <a:schemeClr val="bg1"/>
                </a:solidFill>
              </a:rPr>
              <a:t> av </a:t>
            </a:r>
            <a:r>
              <a:rPr lang="fi-FI" err="1">
                <a:solidFill>
                  <a:schemeClr val="bg1"/>
                </a:solidFill>
              </a:rPr>
              <a:t>händelser</a:t>
            </a:r>
            <a:r>
              <a:rPr lang="fi-FI">
                <a:solidFill>
                  <a:schemeClr val="bg1"/>
                </a:solidFill>
              </a:rPr>
              <a:t>:</a:t>
            </a:r>
          </a:p>
          <a:p>
            <a:pPr marL="342900" indent="-342900">
              <a:buAutoNum type="arabicPeriod"/>
            </a:pPr>
            <a:r>
              <a:rPr lang="fi-FI" err="1">
                <a:solidFill>
                  <a:schemeClr val="bg1"/>
                </a:solidFill>
                <a:cs typeface="Arial"/>
              </a:rPr>
              <a:t>Inomhussluft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>
                <a:solidFill>
                  <a:schemeClr val="bg1"/>
                </a:solidFill>
              </a:rPr>
              <a:t>2.  Hot </a:t>
            </a:r>
            <a:r>
              <a:rPr lang="fi-FI" err="1">
                <a:solidFill>
                  <a:schemeClr val="bg1"/>
                </a:solidFill>
              </a:rPr>
              <a:t>eller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våld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>
                <a:solidFill>
                  <a:schemeClr val="bg1"/>
                </a:solidFill>
              </a:rPr>
              <a:t>3.  </a:t>
            </a:r>
            <a:r>
              <a:rPr lang="fi-FI" err="1">
                <a:solidFill>
                  <a:schemeClr val="bg1"/>
                </a:solidFill>
              </a:rPr>
              <a:t>Stick</a:t>
            </a:r>
            <a:r>
              <a:rPr lang="fi-FI">
                <a:solidFill>
                  <a:schemeClr val="bg1"/>
                </a:solidFill>
              </a:rPr>
              <a:t>, </a:t>
            </a:r>
            <a:r>
              <a:rPr lang="fi-FI" err="1">
                <a:solidFill>
                  <a:schemeClr val="bg1"/>
                </a:solidFill>
              </a:rPr>
              <a:t>snitt</a:t>
            </a:r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33DBB3-36FE-462E-AABF-881B3A328AE1}"/>
              </a:ext>
            </a:extLst>
          </p:cNvPr>
          <p:cNvSpPr txBox="1">
            <a:spLocks/>
          </p:cNvSpPr>
          <p:nvPr/>
        </p:nvSpPr>
        <p:spPr>
          <a:xfrm>
            <a:off x="7942521" y="1404000"/>
            <a:ext cx="4354254" cy="172354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FÖRVERKLIGAD LAGSTADGAD PERSONALDIMENSIONERING</a:t>
            </a: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Barnskyddets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personaldimensionering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 30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klienter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/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socialarbetare</a:t>
            </a: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dirty="0" err="1">
                <a:solidFill>
                  <a:schemeClr val="bg1"/>
                </a:solidFill>
                <a:cs typeface="Arial"/>
              </a:rPr>
              <a:t>Öppenvårdens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mottagningsverksamhet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har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ingen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lagstadgad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personaldimensionering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A3F43-BA8A-4D98-BEEF-12C55744AA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4500000"/>
            <a:ext cx="180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FRÅNVARON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86ABBB-9861-4DEC-BE31-DCF4F0B4EC1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5517760"/>
            <a:ext cx="2305164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b="1">
                <a:solidFill>
                  <a:schemeClr val="bg1"/>
                </a:solidFill>
              </a:rPr>
              <a:t>6,8</a:t>
            </a:r>
            <a:endParaRPr lang="fi-FI" b="1" baseline="0">
              <a:solidFill>
                <a:schemeClr val="bg1"/>
              </a:solidFill>
              <a:cs typeface="Arial"/>
            </a:endParaRPr>
          </a:p>
          <a:p>
            <a:pPr algn="ctr"/>
            <a:r>
              <a:rPr lang="fi-FI" b="1" baseline="0" err="1">
                <a:solidFill>
                  <a:schemeClr val="bg1"/>
                </a:solidFill>
              </a:rPr>
              <a:t>dagar</a:t>
            </a:r>
            <a:r>
              <a:rPr lang="fi-FI" b="1" baseline="0">
                <a:solidFill>
                  <a:schemeClr val="bg1"/>
                </a:solidFill>
              </a:rPr>
              <a:t>/</a:t>
            </a:r>
            <a:r>
              <a:rPr lang="fi-FI" b="1" err="1">
                <a:solidFill>
                  <a:schemeClr val="bg1"/>
                </a:solidFill>
              </a:rPr>
              <a:t>anställningsdagar</a:t>
            </a:r>
            <a:r>
              <a:rPr lang="fi-FI" b="1" baseline="0">
                <a:solidFill>
                  <a:schemeClr val="bg1"/>
                </a:solidFill>
              </a:rPr>
              <a:t> %</a:t>
            </a:r>
            <a:endParaRPr lang="fi-FI" b="1">
              <a:solidFill>
                <a:schemeClr val="bg1"/>
              </a:solidFill>
              <a:cs typeface="Arial"/>
            </a:endParaRPr>
          </a:p>
        </p:txBody>
      </p:sp>
      <p:cxnSp>
        <p:nvCxnSpPr>
          <p:cNvPr id="4" name="Straight Arrow Connector 3" descr="NPS värde. Värdet mäts mellan minus 100 och 100. Generellt anser man att ett gott värde över 50 är gott. Resultat"/>
          <p:cNvCxnSpPr>
            <a:stCxn id="5" idx="0"/>
          </p:cNvCxnSpPr>
          <p:nvPr/>
        </p:nvCxnSpPr>
        <p:spPr>
          <a:xfrm flipV="1">
            <a:off x="4881093" y="5340697"/>
            <a:ext cx="226771" cy="74984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24771" y="6090537"/>
            <a:ext cx="171264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</a:rPr>
              <a:t>10</a:t>
            </a:r>
            <a:endParaRPr lang="fi-FI" sz="4800">
              <a:solidFill>
                <a:schemeClr val="bg1"/>
              </a:solidFill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4EAA8D-FBB3-49D8-B377-9AC4C15191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96272" y="4500000"/>
            <a:ext cx="610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ÅTGÄRDER</a:t>
            </a:r>
            <a:r>
              <a:rPr lang="fi-FI" b="1" baseline="0">
                <a:solidFill>
                  <a:schemeClr val="accent4"/>
                </a:solidFill>
              </a:rPr>
              <a:t> SOM FRÄMJAR ARBETARNAS VÄLMÅENDE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187B0-5BE8-EAD4-F8D6-CEA878EF72A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16073" y="5126182"/>
            <a:ext cx="6080702" cy="187743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Aktivt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ledarskap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,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personalens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delaktighet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,</a:t>
            </a:r>
          </a:p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stöder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en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kultur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där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man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hjäper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,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stöder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varandra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planerar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  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verksamhet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förändringar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tillsammans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mångprofessionellt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.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Regelbundna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arbetsplatsmöten,klara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direktiv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överenskommelser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. </a:t>
            </a:r>
          </a:p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Utvecklingssamtal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,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en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god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introduktion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.</a:t>
            </a:r>
          </a:p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Tidigt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stöd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arbetshandledning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.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Tyky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-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verksamhet.E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-pass</a:t>
            </a:r>
          </a:p>
          <a:p>
            <a:r>
              <a:rPr lang="en-US" sz="1400" dirty="0" err="1">
                <a:solidFill>
                  <a:schemeClr val="bg1"/>
                </a:solidFill>
                <a:cs typeface="Arial"/>
              </a:rPr>
              <a:t>Cykelförmån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från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en-US" sz="1400" dirty="0" err="1">
                <a:solidFill>
                  <a:schemeClr val="bg1"/>
                </a:solidFill>
                <a:cs typeface="Arial"/>
              </a:rPr>
              <a:t>juli</a:t>
            </a:r>
            <a:r>
              <a:rPr lang="en-US" sz="1400" dirty="0">
                <a:solidFill>
                  <a:schemeClr val="bg1"/>
                </a:solidFill>
                <a:cs typeface="Arial"/>
              </a:rPr>
              <a:t> 2024</a:t>
            </a:r>
          </a:p>
          <a:p>
            <a:endParaRPr lang="en-US">
              <a:solidFill>
                <a:srgbClr val="FFFFFF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3007793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662b06d-03b9-424a-ab70-bfab313b8d48">
      <UserInfo>
        <DisplayName>Hägglund Annika</DisplayName>
        <AccountId>34</AccountId>
        <AccountType/>
      </UserInfo>
      <UserInfo>
        <DisplayName>Tallgren Ida</DisplayName>
        <AccountId>139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233D02C2F3D148860CE3F6DFEDC733" ma:contentTypeVersion="8" ma:contentTypeDescription="Skapa ett nytt dokument." ma:contentTypeScope="" ma:versionID="3731ab48c37136dabafa1c85644ab0ed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9b3ed35d83e02730b7760e22cff5f0d8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1BDA3F-9081-465D-A0C8-DF261C8C3C7F}">
  <ds:schemaRefs>
    <ds:schemaRef ds:uri="8662b06d-03b9-424a-ab70-bfab313b8d48"/>
    <ds:schemaRef ds:uri="cbe4f0d9-fb0d-42e8-a680-6e558966cc0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9F79EF2-725D-4BD0-AA10-32493291F706}">
  <ds:schemaRefs>
    <ds:schemaRef ds:uri="8662b06d-03b9-424a-ab70-bfab313b8d48"/>
    <ds:schemaRef ds:uri="cbe4f0d9-fb0d-42e8-a680-6e558966cc0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Application>Microsoft Office PowerPoint</Application>
  <PresentationFormat>Bredbild</PresentationFormat>
  <Slides>7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8" baseType="lpstr">
      <vt:lpstr>OVHP_teema</vt:lpstr>
      <vt:lpstr>Rapportering av egenkontroll</vt:lpstr>
      <vt:lpstr>Tillgänglighet – Hälsovårdstjänster</vt:lpstr>
      <vt:lpstr>Tillgänglighet – Socialvården</vt:lpstr>
      <vt:lpstr>Säkerhet och kvalitet </vt:lpstr>
      <vt:lpstr>Kundupplevelse</vt:lpstr>
      <vt:lpstr>Delaktighet  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revision>39</cp:revision>
  <dcterms:created xsi:type="dcterms:W3CDTF">2023-11-14T05:41:58Z</dcterms:created>
  <dcterms:modified xsi:type="dcterms:W3CDTF">2024-10-01T07:05:16Z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