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4F_BD587C98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335" r:id="rId5"/>
    <p:sldId id="325" r:id="rId6"/>
    <p:sldId id="324" r:id="rId7"/>
    <p:sldId id="272" r:id="rId8"/>
    <p:sldId id="274" r:id="rId9"/>
    <p:sldId id="276" r:id="rId10"/>
    <p:sldId id="30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294503-7F91-146A-3DA3-8E88E28BAFE1}" name="Mäkinen Camilla" initials="MC" userId="S::camilla.makinen@ovph.fi::08b40afd-0646-4c4b-a542-b1647c187a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1A55A-5175-846D-5A25-9FEC33C06883}" v="241" dt="2024-10-01T07:00:09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10_62B20DF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_110_62B20DF6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121</c:v>
                </c:pt>
                <c:pt idx="1">
                  <c:v>142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113</c:v>
                </c:pt>
                <c:pt idx="1">
                  <c:v>73</c:v>
                </c:pt>
                <c:pt idx="2">
                  <c:v>65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06559942990215"/>
          <c:y val="2.3984262214361049E-2"/>
          <c:w val="0.36157107771400937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4F_BD587C9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16712C-323E-425E-A3F3-2CDF013E8495}" authorId="{B4294503-7F91-146A-3DA3-8E88E28BAFE1}" created="2024-05-28T12:15:07.97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76692888" sldId="335"/>
      <ac:spMk id="2" creationId="{1C54E7A8-5072-420C-8029-2B2F9E87BE12}"/>
    </ac:deMkLst>
    <p188:replyLst>
      <p188:reply id="{CB31EEF8-6B58-4FB6-8599-806C53FDC696}" authorId="{B4294503-7F91-146A-3DA3-8E88E28BAFE1}" created="2024-09-12T05:00:26.099">
        <p188:txBody>
          <a:bodyPr/>
          <a:lstStyle/>
          <a:p>
            <a:r>
              <a:rPr lang="sv-SE"/>
              <a:t>Socialvårdens kommentarer/ändringar på kommande</a:t>
            </a:r>
          </a:p>
        </p188:txBody>
      </p188:reply>
    </p188:replyLst>
    <p188:txBody>
      <a:bodyPr/>
      <a:lstStyle/>
      <a:p>
        <a:r>
          <a:rPr lang="sv-SE"/>
          <a:t>Dynasty ok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4F_BD587C9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err="1"/>
              <a:t>Resultatsområde</a:t>
            </a:r>
            <a:r>
              <a:rPr lang="fi-FI"/>
              <a:t>: </a:t>
            </a:r>
            <a:r>
              <a:rPr lang="fi-FI" err="1"/>
              <a:t>Social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hälsocentral</a:t>
            </a:r>
            <a:r>
              <a:rPr lang="fi-FI"/>
              <a:t> </a:t>
            </a:r>
            <a:r>
              <a:rPr lang="fi-FI" err="1"/>
              <a:t>Öppen</a:t>
            </a:r>
            <a:r>
              <a:rPr lang="fi-FI"/>
              <a:t> </a:t>
            </a:r>
            <a:r>
              <a:rPr lang="fi-FI" err="1"/>
              <a:t>Social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hälsovårdsservice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anmälan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negativ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eller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händelse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80855-75B2-3A1E-40A6-A3A2BBDD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HÄLSOVÅRDSTJÄNSTER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B2B3B-2946-48D1-840B-098462D1C5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051982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Primärvården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Tillgång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vård</a:t>
            </a:r>
            <a:r>
              <a:rPr lang="fi-FI">
                <a:solidFill>
                  <a:schemeClr val="bg1"/>
                </a:solidFill>
              </a:rPr>
              <a:t>, </a:t>
            </a:r>
            <a:r>
              <a:rPr lang="fi-FI" err="1">
                <a:solidFill>
                  <a:schemeClr val="bg1"/>
                </a:solidFill>
              </a:rPr>
              <a:t>målsättning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14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4A084-C558-4692-86C8-4F4F4EBDEB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00000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Vård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förverkligas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14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r>
              <a:rPr lang="fi-FI">
                <a:solidFill>
                  <a:schemeClr val="bg1"/>
                </a:solidFill>
              </a:rPr>
              <a:t>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100% 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>
                <a:solidFill>
                  <a:schemeClr val="bg1"/>
                </a:solidFill>
                <a:cs typeface="Arial"/>
              </a:rPr>
              <a:t> 80% 4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.60% 2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enheter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ja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under</a:t>
            </a:r>
            <a:r>
              <a:rPr lang="fi-FI" sz="1400">
                <a:solidFill>
                  <a:schemeClr val="bg1"/>
                </a:solidFill>
                <a:cs typeface="Arial"/>
              </a:rPr>
              <a:t> 50% 1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</a:rPr>
              <a:t>Förbättning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850274" y="3466611"/>
            <a:ext cx="3553029" cy="236988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Antal</a:t>
            </a:r>
            <a:endParaRPr lang="fi-FI" b="1">
              <a:solidFill>
                <a:schemeClr val="accent4"/>
              </a:solidFill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Mottagningsbesök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läkare</a:t>
            </a:r>
            <a:r>
              <a:rPr lang="fi-FI" sz="1400">
                <a:solidFill>
                  <a:schemeClr val="bg1"/>
                </a:solidFill>
              </a:rPr>
              <a:t> 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Mottagningsbesök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skötare</a:t>
            </a:r>
            <a:r>
              <a:rPr lang="fi-FI" sz="1400">
                <a:solidFill>
                  <a:schemeClr val="bg1"/>
                </a:solidFill>
              </a:rPr>
              <a:t> 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Sammanlagt</a:t>
            </a:r>
            <a:r>
              <a:rPr lang="fi-FI" sz="1400">
                <a:solidFill>
                  <a:schemeClr val="bg1"/>
                </a:solidFill>
                <a:cs typeface="Arial"/>
              </a:rPr>
              <a:t> 166 550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Vårdmaterilautdelningen</a:t>
            </a:r>
            <a:endParaRPr lang="fi-FI" sz="1400" err="1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Hemleveransprogram</a:t>
            </a:r>
            <a:r>
              <a:rPr lang="fi-FI" sz="1400">
                <a:solidFill>
                  <a:schemeClr val="bg1"/>
                </a:solidFill>
                <a:cs typeface="Arial"/>
              </a:rPr>
              <a:t> 10.672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Diabetiker</a:t>
            </a:r>
            <a:r>
              <a:rPr lang="fi-FI" sz="1400">
                <a:solidFill>
                  <a:schemeClr val="bg1"/>
                </a:solidFill>
                <a:cs typeface="Arial"/>
              </a:rPr>
              <a:t> 11.700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Övriga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ss.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sårvårdsklienter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46086" y="5673279"/>
            <a:ext cx="3568260" cy="8002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Servicesedlar</a:t>
            </a:r>
            <a:endParaRPr lang="fi-FI" b="1">
              <a:solidFill>
                <a:schemeClr val="accent4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Diabetesenhet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servicesedlar</a:t>
            </a:r>
            <a:r>
              <a:rPr lang="fi-FI" sz="1400">
                <a:solidFill>
                  <a:schemeClr val="bg1"/>
                </a:solidFill>
              </a:rPr>
              <a:t> för </a:t>
            </a:r>
            <a:r>
              <a:rPr lang="fi-FI" sz="1400" err="1">
                <a:solidFill>
                  <a:schemeClr val="bg1"/>
                </a:solidFill>
              </a:rPr>
              <a:t>fotvård</a:t>
            </a:r>
            <a:r>
              <a:rPr lang="fi-FI" sz="1400">
                <a:solidFill>
                  <a:schemeClr val="bg1"/>
                </a:solidFill>
              </a:rPr>
              <a:t> :193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2165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igenom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utvärderas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arbetsgrupper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målet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är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tillgängligheten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kontinuiteten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vården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Pilotering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olika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verksamhetsmodeller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tillgängligheten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Egenläkar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teammodell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verksamhetsmodell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kontinuiteten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Utvidgande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digi-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distansmottagningar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Effektivera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vårdgarantiköerna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fotvård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diabetesklienter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förbättras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servicesedlar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00E8-8B5D-481D-82E7-6F5FC8EB751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Socialvården</a:t>
            </a:r>
            <a:endParaRPr lang="fi-FI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F7F23-6265-87A2-2B92-3F10DEFDE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1DCE2-AB1D-41CE-B3A1-291B935785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SOCIALVÅRD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BE94B-F9B8-400D-9498-9981D7C18A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872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Vuxensocialarbete</a:t>
            </a:r>
            <a:r>
              <a:rPr lang="fi-FI" b="1">
                <a:solidFill>
                  <a:schemeClr val="accent4"/>
                </a:solidFill>
              </a:rPr>
              <a:t> </a:t>
            </a:r>
          </a:p>
          <a:p>
            <a:r>
              <a:rPr lang="fi-FI" err="1">
                <a:solidFill>
                  <a:schemeClr val="bg1"/>
                </a:solidFill>
              </a:rPr>
              <a:t>Bedömning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servicebehov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7 </a:t>
            </a:r>
            <a:r>
              <a:rPr lang="fi-FI" err="1">
                <a:solidFill>
                  <a:schemeClr val="bg1"/>
                </a:solidFill>
              </a:rPr>
              <a:t>dagar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152001" y="3117379"/>
            <a:ext cx="3665687" cy="25237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Barnskyddets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eftervård</a:t>
            </a:r>
            <a:endParaRPr lang="fi-FI" b="1">
              <a:solidFill>
                <a:schemeClr val="accent4"/>
              </a:solidFill>
            </a:endParaRPr>
          </a:p>
          <a:p>
            <a:endParaRPr lang="fi-FI" sz="1400" b="1">
              <a:solidFill>
                <a:schemeClr val="accent4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Med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eftervård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social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-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hälsovårdstjänster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för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varit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placerade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utanför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hemmet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till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följd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av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omhändertagande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eller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stödåtgärd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vid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en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brådskande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placering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barn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under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med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avses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som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har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fyllt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och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unga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vuxna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Eftervård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gäller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för</a:t>
            </a:r>
            <a:r>
              <a:rPr lang="fi-FI" sz="1400" err="1">
                <a:solidFill>
                  <a:srgbClr val="000000"/>
                </a:solidFill>
                <a:ea typeface="+mn-lt"/>
                <a:cs typeface="+mn-lt"/>
              </a:rPr>
              <a:t>r</a:t>
            </a:r>
            <a:r>
              <a:rPr lang="fi-FI" sz="140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personer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i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åldern</a:t>
            </a:r>
            <a:r>
              <a:rPr lang="fi-FI" sz="1400">
                <a:solidFill>
                  <a:schemeClr val="bg1"/>
                </a:solidFill>
                <a:ea typeface="+mn-lt"/>
                <a:cs typeface="+mn-lt"/>
              </a:rPr>
              <a:t> 18-23 </a:t>
            </a:r>
            <a:r>
              <a:rPr lang="fi-FI" sz="1400" err="1">
                <a:solidFill>
                  <a:schemeClr val="bg1"/>
                </a:solidFill>
                <a:ea typeface="+mn-lt"/>
                <a:cs typeface="+mn-lt"/>
              </a:rPr>
              <a:t>år</a:t>
            </a:r>
            <a:r>
              <a:rPr lang="fi-FI" sz="1400">
                <a:solidFill>
                  <a:schemeClr val="bg1"/>
                </a:solidFill>
              </a:rPr>
              <a:t>.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6720EF-00AE-445F-82AE-9CD1D05BC3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832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Förebyggande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och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kompletterande</a:t>
            </a:r>
            <a:r>
              <a:rPr lang="fi-FI" b="1">
                <a:solidFill>
                  <a:schemeClr val="accent4"/>
                </a:solidFill>
              </a:rPr>
              <a:t> </a:t>
            </a:r>
            <a:r>
              <a:rPr lang="fi-FI" b="1" err="1">
                <a:solidFill>
                  <a:schemeClr val="accent4"/>
                </a:solidFill>
              </a:rPr>
              <a:t>utkomststöd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193D-B47F-4A92-A08B-82B34CEF19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F2A7-1675-4544-A95A-EBAA71416B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7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F883B-6A78-7207-DCD9-C636FC2667BD}"/>
              </a:ext>
            </a:extLst>
          </p:cNvPr>
          <p:cNvSpPr txBox="1"/>
          <p:nvPr/>
        </p:nvSpPr>
        <p:spPr>
          <a:xfrm>
            <a:off x="4824000" y="4128999"/>
            <a:ext cx="366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41BE04-8B49-4CA3-A6A7-26D9DBA06F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8320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inom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tidsfrister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accent4"/>
                </a:solidFill>
                <a:cs typeface="Arial"/>
              </a:rPr>
              <a:t>Oförändrat</a:t>
            </a:r>
            <a:endParaRPr lang="fi-FI">
              <a:solidFill>
                <a:schemeClr val="accent4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566E25-4577-43E1-80D3-532BC3DEE8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C64C6D-CB16-42BC-B618-3EE739A3F89C}"/>
              </a:ext>
            </a:extLst>
          </p:cNvPr>
          <p:cNvSpPr/>
          <p:nvPr/>
        </p:nvSpPr>
        <p:spPr>
          <a:xfrm>
            <a:off x="8532000" y="1825833"/>
            <a:ext cx="3660000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gås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igenom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dirty="0">
                <a:solidFill>
                  <a:schemeClr val="bg1"/>
                </a:solidFill>
                <a:cs typeface="Arial"/>
              </a:rPr>
              <a:t> 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mångprofessionellt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I </a:t>
            </a:r>
            <a:r>
              <a:rPr lang="fi-FI" err="1">
                <a:solidFill>
                  <a:schemeClr val="bg1"/>
                </a:solidFill>
                <a:cs typeface="Arial"/>
              </a:rPr>
              <a:t>samverkan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med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eftervård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uvecklas</a:t>
            </a:r>
            <a:r>
              <a:rPr lang="fi-FI" dirty="0">
                <a:solidFill>
                  <a:schemeClr val="bg1"/>
                </a:solidFill>
                <a:cs typeface="Arial"/>
              </a:rPr>
              <a:t> team för </a:t>
            </a:r>
            <a:r>
              <a:rPr lang="fi-FI" err="1">
                <a:solidFill>
                  <a:schemeClr val="bg1"/>
                </a:solidFill>
                <a:cs typeface="Arial"/>
              </a:rPr>
              <a:t>ungdomssocialarbete</a:t>
            </a:r>
            <a:r>
              <a:rPr lang="fi-FI" dirty="0">
                <a:solidFill>
                  <a:schemeClr val="bg1"/>
                </a:solidFill>
                <a:cs typeface="Arial"/>
              </a:rPr>
              <a:t> för 18-29 </a:t>
            </a:r>
            <a:r>
              <a:rPr lang="fi-FI" err="1">
                <a:solidFill>
                  <a:schemeClr val="bg1"/>
                </a:solidFill>
                <a:cs typeface="Arial"/>
              </a:rPr>
              <a:t>åringar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  <a:cs typeface="Arial"/>
              </a:rPr>
              <a:t>Förenhetliga</a:t>
            </a:r>
            <a:r>
              <a:rPr lang="fi-FI" dirty="0">
                <a:solidFill>
                  <a:schemeClr val="bg1"/>
                </a:solidFill>
                <a:cs typeface="Arial"/>
              </a:rPr>
              <a:t> 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principer</a:t>
            </a:r>
            <a:r>
              <a:rPr lang="fi-FI" dirty="0">
                <a:solidFill>
                  <a:schemeClr val="bg1"/>
                </a:solidFill>
                <a:cs typeface="Arial"/>
              </a:rPr>
              <a:t> för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beviljandet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dirty="0">
                <a:solidFill>
                  <a:schemeClr val="bg1"/>
                </a:solidFill>
                <a:cs typeface="Arial"/>
              </a:rPr>
              <a:t> ÖVPH</a:t>
            </a:r>
          </a:p>
        </p:txBody>
      </p:sp>
    </p:spTree>
    <p:extLst>
      <p:ext uri="{BB962C8B-B14F-4D97-AF65-F5344CB8AC3E}">
        <p14:creationId xmlns:p14="http://schemas.microsoft.com/office/powerpoint/2010/main" val="26231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A2486-0A95-D4A3-5C7D-E545546E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graphicFrame>
        <p:nvGraphicFramePr>
          <p:cNvPr id="21" name="Chart 20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283628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785243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</a:rPr>
              <a:t>Informationsflöde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Läkemedels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vätskebehandling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Laboratorie</a:t>
            </a:r>
            <a:r>
              <a:rPr lang="fi-FI" sz="1600">
                <a:solidFill>
                  <a:schemeClr val="bg1"/>
                </a:solidFill>
                <a:cs typeface="Arial"/>
              </a:rPr>
              <a:t>-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diagnostik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avbildningsundersökning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12</a:t>
            </a:r>
            <a:r>
              <a:rPr lang="fi-FI" sz="3200">
                <a:solidFill>
                  <a:schemeClr val="bg1"/>
                </a:solidFill>
              </a:rPr>
              <a:t>(19)</a:t>
            </a:r>
            <a:endParaRPr lang="fi-FI" sz="48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</a:p>
          <a:p>
            <a:pPr algn="ctr"/>
            <a:endParaRPr lang="fi-FI" sz="2400" b="1">
              <a:solidFill>
                <a:schemeClr val="accent4"/>
              </a:solidFill>
              <a:cs typeface="Arial"/>
            </a:endParaRPr>
          </a:p>
          <a:p>
            <a:pPr algn="ctr"/>
            <a:r>
              <a:rPr lang="fi-FI" sz="3600" b="1">
                <a:solidFill>
                  <a:schemeClr val="bg1"/>
                </a:solidFill>
              </a:rPr>
              <a:t>54</a:t>
            </a:r>
          </a:p>
          <a:p>
            <a:pPr algn="ctr"/>
            <a:endParaRPr lang="fi-FI" sz="3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</a:p>
          <a:p>
            <a:pPr algn="ctr"/>
            <a:endParaRPr lang="fi-FI" sz="3600" b="1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3600" b="1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genomgås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Satsning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personalstruktur</a:t>
            </a:r>
            <a:r>
              <a:rPr lang="fi-FI" sz="140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rekrytering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socialvården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då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tidsfrister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uppnås</a:t>
            </a:r>
            <a:r>
              <a:rPr lang="fi-FI" sz="140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>
                <a:solidFill>
                  <a:schemeClr val="bg1"/>
                </a:solidFill>
                <a:cs typeface="Arial"/>
              </a:rPr>
              <a:t> 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personaldimensioneringen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uppfylls</a:t>
            </a:r>
            <a:r>
              <a:rPr lang="fi-FI" sz="14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202F-9F61-3D64-586E-B6CB39B54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861D4852-14BB-AA21-C75D-5CAE9521C200}"/>
              </a:ext>
            </a:extLst>
          </p:cNvPr>
          <p:cNvSpPr txBox="1"/>
          <p:nvPr/>
        </p:nvSpPr>
        <p:spPr>
          <a:xfrm>
            <a:off x="1121383" y="1426197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KUNDRESPONS ANTAL= 927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892282" y="3994364"/>
            <a:ext cx="637017" cy="3742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74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4,18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4,25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(4,04)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4,38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(4,33)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4,71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(4,77)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ANMÄRKNINGAR/KLAGOMÅL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20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r>
              <a:rPr lang="fi-FI" b="1"/>
              <a:t>		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3E9AE-84F8-B4BE-29F3-B9283E48D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Patienter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anhöriga</a:t>
            </a:r>
            <a:r>
              <a:rPr lang="fi-FI" sz="1600">
                <a:solidFill>
                  <a:schemeClr val="bg1"/>
                </a:solidFill>
              </a:rPr>
              <a:t> ges </a:t>
            </a:r>
            <a:r>
              <a:rPr lang="fi-FI" sz="1600" err="1">
                <a:solidFill>
                  <a:schemeClr val="bg1"/>
                </a:solidFill>
              </a:rPr>
              <a:t>möjlighet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till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delaktighet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möjligt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påverkan</a:t>
            </a:r>
            <a:r>
              <a:rPr lang="fi-FI" sz="1600">
                <a:solidFill>
                  <a:schemeClr val="bg1"/>
                </a:solidFill>
              </a:rPr>
              <a:t> </a:t>
            </a:r>
            <a:r>
              <a:rPr lang="fi-FI" sz="1600" err="1">
                <a:solidFill>
                  <a:schemeClr val="bg1"/>
                </a:solidFill>
              </a:rPr>
              <a:t>vid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vårdplanering</a:t>
            </a:r>
            <a:r>
              <a:rPr lang="fi-FI" sz="1600">
                <a:solidFill>
                  <a:schemeClr val="bg1"/>
                </a:solidFill>
              </a:rPr>
              <a:t>. Vi </a:t>
            </a:r>
            <a:r>
              <a:rPr lang="fi-FI" sz="1600" err="1">
                <a:solidFill>
                  <a:schemeClr val="bg1"/>
                </a:solidFill>
              </a:rPr>
              <a:t>har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specialutbildad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vårdpersonal</a:t>
            </a:r>
            <a:r>
              <a:rPr lang="fi-FI" sz="1600">
                <a:solidFill>
                  <a:schemeClr val="bg1"/>
                </a:solidFill>
              </a:rPr>
              <a:t> för </a:t>
            </a:r>
            <a:r>
              <a:rPr lang="fi-FI" sz="1600" err="1">
                <a:solidFill>
                  <a:schemeClr val="bg1"/>
                </a:solidFill>
              </a:rPr>
              <a:t>att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ge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service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handledning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inom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vissa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specialområden</a:t>
            </a:r>
            <a:r>
              <a:rPr lang="fi-FI" sz="1600">
                <a:solidFill>
                  <a:schemeClr val="bg1"/>
                </a:solidFill>
              </a:rPr>
              <a:t>. 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4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4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4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400" b="1">
                <a:solidFill>
                  <a:schemeClr val="accent4"/>
                </a:solidFill>
                <a:latin typeface="+mj-lt"/>
              </a:rPr>
              <a:t>. </a:t>
            </a:r>
            <a:endParaRPr lang="fi-FI" sz="14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Samarbete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med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klientråd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för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äldre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personer,äldreråd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och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mångkulturella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klientrådet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Seniorrådgivarna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berättat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om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verksamheten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för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olika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fi-FI" sz="1400" b="1" err="1">
                <a:solidFill>
                  <a:schemeClr val="bg1"/>
                </a:solidFill>
                <a:latin typeface="Times New Roman"/>
                <a:cs typeface="Times New Roman"/>
              </a:rPr>
              <a:t>pensionärsföreningar</a:t>
            </a:r>
            <a:r>
              <a:rPr lang="fi-FI" sz="14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sv-SE" sz="14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25545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Livsstilsrådgivning och förebyggande insatser för att minska insjuknande i minnessjukdomar och livsstilssjukdomar. Kommunvisa och gemensamma möten med kommuner och tredje sektorn har hållits för att samplanera vilka insatser som erbjuds hos respektive aktör. OLKA-verksamheten. </a:t>
            </a:r>
            <a:r>
              <a:rPr lang="sv-SE" sz="1600" dirty="0" err="1">
                <a:solidFill>
                  <a:schemeClr val="bg1"/>
                </a:solidFill>
                <a:latin typeface="+mj-lt"/>
                <a:cs typeface="Arial"/>
              </a:rPr>
              <a:t>Livstilsrådgivnings</a:t>
            </a:r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 projekt för att stöda </a:t>
            </a:r>
            <a:r>
              <a:rPr lang="sv-SE" sz="1600" dirty="0" err="1">
                <a:solidFill>
                  <a:schemeClr val="bg1"/>
                </a:solidFill>
                <a:latin typeface="+mj-lt"/>
                <a:cs typeface="Arial"/>
              </a:rPr>
              <a:t>Hyte</a:t>
            </a:r>
            <a:r>
              <a:rPr lang="sv-SE" sz="1600" dirty="0">
                <a:solidFill>
                  <a:schemeClr val="bg1"/>
                </a:solidFill>
                <a:latin typeface="+mj-lt"/>
                <a:cs typeface="Arial"/>
              </a:rPr>
              <a:t>-verksamheten.</a:t>
            </a:r>
          </a:p>
          <a:p>
            <a:endParaRPr lang="sv-SE" sz="160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Alla </a:t>
            </a:r>
            <a:r>
              <a:rPr lang="fi-FI" sz="1600" err="1">
                <a:solidFill>
                  <a:schemeClr val="bg1"/>
                </a:solidFill>
              </a:rPr>
              <a:t>anmälningar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kontakter</a:t>
            </a:r>
            <a:r>
              <a:rPr lang="fi-FI" sz="1600">
                <a:solidFill>
                  <a:schemeClr val="bg1"/>
                </a:solidFill>
              </a:rPr>
              <a:t> </a:t>
            </a:r>
            <a:r>
              <a:rPr lang="fi-FI" sz="1600" err="1">
                <a:solidFill>
                  <a:schemeClr val="bg1"/>
                </a:solidFill>
              </a:rPr>
              <a:t>diskuteras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mångprofessionellt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på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enheterna</a:t>
            </a:r>
            <a:r>
              <a:rPr lang="fi-FI" sz="1600">
                <a:solidFill>
                  <a:schemeClr val="bg1"/>
                </a:solidFill>
              </a:rPr>
              <a:t>. </a:t>
            </a:r>
            <a:r>
              <a:rPr lang="fi-FI" sz="1600" err="1">
                <a:solidFill>
                  <a:schemeClr val="bg1"/>
                </a:solidFill>
              </a:rPr>
              <a:t>Händelserna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analyseras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åtgärder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vidtas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vid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behov</a:t>
            </a:r>
            <a:r>
              <a:rPr lang="fi-FI" sz="1600">
                <a:solidFill>
                  <a:schemeClr val="bg1"/>
                </a:solidFill>
              </a:rPr>
              <a:t>. </a:t>
            </a:r>
            <a:r>
              <a:rPr lang="fi-FI" sz="1600" err="1">
                <a:solidFill>
                  <a:schemeClr val="bg1"/>
                </a:solidFill>
              </a:rPr>
              <a:t>Anmälaren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kontaktas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personligen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om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anmälaren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så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önskar</a:t>
            </a:r>
            <a:r>
              <a:rPr lang="fi-FI" sz="1600">
                <a:solidFill>
                  <a:schemeClr val="bg1"/>
                </a:solidFill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Hemsidans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innehåll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förbättrats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telefontillgänglighet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5EC07-1D5F-7833-7EDC-C3FDB60B4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96001" y="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hälsocentral</a:t>
            </a:r>
            <a:r>
              <a:rPr lang="en-US" sz="1400"/>
              <a:t> – </a:t>
            </a:r>
            <a:r>
              <a:rPr lang="en-US" sz="1400" err="1"/>
              <a:t>Öppen</a:t>
            </a:r>
            <a:r>
              <a:rPr lang="en-US" sz="1400"/>
              <a:t> social- </a:t>
            </a:r>
            <a:r>
              <a:rPr lang="en-US" sz="1400" err="1"/>
              <a:t>och</a:t>
            </a:r>
            <a:r>
              <a:rPr lang="en-US" sz="1400"/>
              <a:t> </a:t>
            </a:r>
            <a:r>
              <a:rPr lang="en-US" sz="1400" err="1"/>
              <a:t>hälsovårdsservice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Personal: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Fastanställda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vårdpersonal</a:t>
            </a:r>
            <a:r>
              <a:rPr lang="fi-FI" sz="1400">
                <a:solidFill>
                  <a:schemeClr val="bg1"/>
                </a:solidFill>
              </a:rPr>
              <a:t>: 253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: 70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Vikarier</a:t>
            </a:r>
            <a:r>
              <a:rPr lang="fi-FI" sz="1400">
                <a:solidFill>
                  <a:schemeClr val="bg1"/>
                </a:solidFill>
              </a:rPr>
              <a:t> vårdpersonal:40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 37</a:t>
            </a:r>
          </a:p>
          <a:p>
            <a:r>
              <a:rPr lang="fi-FI" sz="1400" err="1">
                <a:solidFill>
                  <a:schemeClr val="bg1"/>
                </a:solidFill>
              </a:rPr>
              <a:t>Öppna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vakanser</a:t>
            </a:r>
            <a:r>
              <a:rPr lang="fi-FI" sz="1400">
                <a:solidFill>
                  <a:schemeClr val="bg1"/>
                </a:solidFill>
              </a:rPr>
              <a:t>:  </a:t>
            </a:r>
            <a:r>
              <a:rPr lang="fi-FI" sz="1400" err="1">
                <a:solidFill>
                  <a:schemeClr val="bg1"/>
                </a:solidFill>
              </a:rPr>
              <a:t>Vårdpersonal</a:t>
            </a:r>
            <a:r>
              <a:rPr lang="fi-FI" sz="1400">
                <a:solidFill>
                  <a:schemeClr val="bg1"/>
                </a:solidFill>
              </a:rPr>
              <a:t>  1bitr.avdelningsskötare, 5 </a:t>
            </a:r>
            <a:r>
              <a:rPr lang="fi-FI" sz="1400" err="1">
                <a:solidFill>
                  <a:schemeClr val="bg1"/>
                </a:solidFill>
              </a:rPr>
              <a:t>sjuksk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Hälsovårdare</a:t>
            </a:r>
            <a:r>
              <a:rPr lang="fi-FI" sz="1400">
                <a:solidFill>
                  <a:schemeClr val="bg1"/>
                </a:solidFill>
              </a:rPr>
              <a:t> 0.78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Läkare</a:t>
            </a:r>
            <a:r>
              <a:rPr lang="fi-FI" sz="1400">
                <a:solidFill>
                  <a:schemeClr val="bg1"/>
                </a:solidFill>
                <a:cs typeface="Arial"/>
              </a:rPr>
              <a:t> 24,6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</a:t>
            </a:r>
            <a:r>
              <a:rPr lang="fi-FI">
                <a:solidFill>
                  <a:schemeClr val="bg1"/>
                </a:solidFill>
              </a:rPr>
              <a:t>21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De </a:t>
            </a:r>
            <a:r>
              <a:rPr lang="fi-FI" err="1">
                <a:solidFill>
                  <a:schemeClr val="bg1"/>
                </a:solidFill>
              </a:rPr>
              <a:t>vanligaste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typerna</a:t>
            </a:r>
            <a:r>
              <a:rPr lang="fi-FI">
                <a:solidFill>
                  <a:schemeClr val="bg1"/>
                </a:solidFill>
              </a:rPr>
              <a:t> av </a:t>
            </a:r>
            <a:r>
              <a:rPr lang="fi-FI" err="1">
                <a:solidFill>
                  <a:schemeClr val="bg1"/>
                </a:solidFill>
              </a:rPr>
              <a:t>händelser</a:t>
            </a:r>
            <a:r>
              <a:rPr lang="fi-FI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err="1">
                <a:solidFill>
                  <a:schemeClr val="bg1"/>
                </a:solidFill>
                <a:cs typeface="Arial"/>
              </a:rPr>
              <a:t>Inomhussluft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  Hot </a:t>
            </a:r>
            <a:r>
              <a:rPr lang="fi-FI" err="1">
                <a:solidFill>
                  <a:schemeClr val="bg1"/>
                </a:solidFill>
              </a:rPr>
              <a:t>eller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våld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3.  </a:t>
            </a:r>
            <a:r>
              <a:rPr lang="fi-FI" err="1">
                <a:solidFill>
                  <a:schemeClr val="bg1"/>
                </a:solidFill>
              </a:rPr>
              <a:t>Stick</a:t>
            </a:r>
            <a:r>
              <a:rPr lang="fi-FI">
                <a:solidFill>
                  <a:schemeClr val="bg1"/>
                </a:solidFill>
              </a:rPr>
              <a:t>, </a:t>
            </a:r>
            <a:r>
              <a:rPr lang="fi-FI" err="1">
                <a:solidFill>
                  <a:schemeClr val="bg1"/>
                </a:solidFill>
              </a:rPr>
              <a:t>snitt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17235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Barnskyddets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30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socialarbetare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Öppenvårdens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mottagningsverksamhet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ingen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lagstadgad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personaldimensionering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6,8</a:t>
            </a:r>
            <a:endParaRPr lang="fi-FI" b="1" baseline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baseline="0" err="1">
                <a:solidFill>
                  <a:schemeClr val="bg1"/>
                </a:solidFill>
              </a:rPr>
              <a:t>dagar</a:t>
            </a:r>
            <a:r>
              <a:rPr lang="fi-FI" b="1" baseline="0">
                <a:solidFill>
                  <a:schemeClr val="bg1"/>
                </a:solidFill>
              </a:rPr>
              <a:t>/</a:t>
            </a:r>
            <a:r>
              <a:rPr lang="fi-FI" b="1" err="1">
                <a:solidFill>
                  <a:schemeClr val="bg1"/>
                </a:solidFill>
              </a:rPr>
              <a:t>anställningsdagar</a:t>
            </a:r>
            <a:r>
              <a:rPr lang="fi-FI" b="1" baseline="0">
                <a:solidFill>
                  <a:schemeClr val="bg1"/>
                </a:solidFill>
              </a:rPr>
              <a:t> %</a:t>
            </a:r>
            <a:endParaRPr lang="fi-FI" b="1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stCxn id="5" idx="0"/>
          </p:cNvCxnSpPr>
          <p:nvPr/>
        </p:nvCxnSpPr>
        <p:spPr>
          <a:xfrm flipV="1">
            <a:off x="4881093" y="5340697"/>
            <a:ext cx="226771" cy="7498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10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Aktivt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ledarskap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delaktighet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kultur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man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hjäper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planerar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  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verksamhet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förändringar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tillsammans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arbetsplatsmöten,klara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överenskommelser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 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god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introduktion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arbetshandledning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-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verksamhet.E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-pass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Cykelförmån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från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juli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2024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Hägglund Annika</DisplayName>
        <AccountId>34</AccountId>
        <AccountType/>
      </UserInfo>
      <UserInfo>
        <DisplayName>Tallgren Ida</DisplayName>
        <AccountId>139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8" ma:contentTypeDescription="Skapa ett nytt dokument." ma:contentTypeScope="" ma:versionID="3731ab48c37136dabafa1c85644ab0e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b3ed35d83e02730b7760e22cff5f0d8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F79EF2-725D-4BD0-AA10-32493291F706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Bredbild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OVHP_teema</vt:lpstr>
      <vt:lpstr>Rapportering av egenkontroll</vt:lpstr>
      <vt:lpstr>Tillgänglighet – Hälsovårdstjänster</vt:lpstr>
      <vt:lpstr>Tillgänglighet – Socialvården</vt:lpstr>
      <vt:lpstr>Säkerhet och kvalitet </vt:lpstr>
      <vt:lpstr>Kundupplevelse</vt:lpstr>
      <vt:lpstr>Delaktighet  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39</cp:revision>
  <dcterms:created xsi:type="dcterms:W3CDTF">2023-11-14T05:41:58Z</dcterms:created>
  <dcterms:modified xsi:type="dcterms:W3CDTF">2024-10-01T07:05:16Z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