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25" r:id="rId6"/>
    <p:sldId id="272" r:id="rId7"/>
    <p:sldId id="274" r:id="rId8"/>
    <p:sldId id="276" r:id="rId9"/>
    <p:sldId id="30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57F38C-A62A-1F5C-B9BA-3481EE133BC5}" v="359" dt="2024-10-01T09:32:20.009"/>
    <p1510:client id="{D4CF4CF0-F78B-B17F-557D-068FF98F8E88}" v="29" dt="2024-10-01T09:24:35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7-48EC-A106-411DED881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7-48EC-A106-411DED88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9A-4183-B93A-03227ED19887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9A-4183-B93A-03227ED19887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9A-4183-B93A-03227ED19887}"/>
              </c:ext>
            </c:extLst>
          </c:dPt>
          <c:dPt>
            <c:idx val="3"/>
            <c:bubble3D val="0"/>
            <c:spPr>
              <a:solidFill>
                <a:srgbClr val="EB5C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9A-4183-B93A-03227ED19887}"/>
              </c:ext>
            </c:extLst>
          </c:dPt>
          <c:dPt>
            <c:idx val="4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9A-4183-B93A-03227ED19887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9A-4183-B93A-03227ED19887}"/>
              </c:ext>
            </c:extLst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9A-4183-B93A-03227ED19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  <c:pt idx="3">
                  <c:v>Måttlig skada</c:v>
                </c:pt>
                <c:pt idx="4">
                  <c:v>Allvarlig skada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9A-4183-B93A-03227ED19887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06559942990215"/>
          <c:y val="2.3984262214361049E-2"/>
          <c:w val="0.36157107771400937"/>
          <c:h val="0.79440975195932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/>
              <a:t>Verksamhetsområde</a:t>
            </a:r>
            <a:r>
              <a:rPr lang="fi-FI" dirty="0"/>
              <a:t>: </a:t>
            </a:r>
            <a:r>
              <a:rPr lang="fi-FI" dirty="0" err="1"/>
              <a:t>Social</a:t>
            </a:r>
            <a:r>
              <a:rPr lang="fi-FI" dirty="0"/>
              <a:t>-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hälsocentral</a:t>
            </a:r>
            <a:r>
              <a:rPr lang="fi-FI" dirty="0"/>
              <a:t> </a:t>
            </a:r>
            <a:r>
              <a:rPr lang="fi-FI" dirty="0" err="1"/>
              <a:t>Munhälsovård</a:t>
            </a:r>
            <a:endParaRPr lang="fi-FI" dirty="0"/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5-8.2024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System för </a:t>
            </a:r>
            <a:r>
              <a:rPr lang="fi-FI" sz="1400" err="1">
                <a:solidFill>
                  <a:schemeClr val="bg1"/>
                </a:solidFill>
              </a:rPr>
              <a:t>anmälningar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om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negativa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nära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ögat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situationer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8AFB1BA9-476B-4904-9090-EFE4BE74CD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547516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Munhälsovården</a:t>
            </a:r>
            <a:endParaRPr lang="fi-FI" b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D0AAE6-32E7-7518-FCC5-6146242AA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VÅRD INOM MUNHÄLSOVÅRDEN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C138F9-6E88-4BD5-BA04-6B5900AAE7B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023982"/>
            <a:ext cx="360000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Målsättning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4 </a:t>
            </a:r>
            <a:r>
              <a:rPr lang="fi-FI" err="1">
                <a:solidFill>
                  <a:schemeClr val="bg1"/>
                </a:solidFill>
              </a:rPr>
              <a:t>månader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primärhälsovården</a:t>
            </a:r>
            <a:r>
              <a:rPr lang="fi-FI">
                <a:solidFill>
                  <a:schemeClr val="bg1"/>
                </a:solidFill>
              </a:rPr>
              <a:t>.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  <a:cs typeface="Arial"/>
              </a:rPr>
              <a:t>Specialsjukvården</a:t>
            </a:r>
            <a:r>
              <a:rPr lang="fi-FI">
                <a:solidFill>
                  <a:schemeClr val="bg1"/>
                </a:solidFill>
                <a:cs typeface="Arial"/>
              </a:rPr>
              <a:t>( </a:t>
            </a:r>
            <a:r>
              <a:rPr lang="fi-FI" err="1">
                <a:solidFill>
                  <a:schemeClr val="bg1"/>
                </a:solidFill>
                <a:cs typeface="Arial"/>
              </a:rPr>
              <a:t>mun-och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käkkirurgiska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polikliniken</a:t>
            </a:r>
            <a:r>
              <a:rPr lang="fi-FI">
                <a:solidFill>
                  <a:schemeClr val="bg1"/>
                </a:solidFill>
                <a:cs typeface="Arial"/>
              </a:rPr>
              <a:t>) </a:t>
            </a:r>
            <a:r>
              <a:rPr lang="fi-FI" err="1">
                <a:solidFill>
                  <a:schemeClr val="bg1"/>
                </a:solidFill>
                <a:cs typeface="Arial"/>
              </a:rPr>
              <a:t>förverkligas</a:t>
            </a:r>
            <a:r>
              <a:rPr lang="fi-FI">
                <a:solidFill>
                  <a:schemeClr val="bg1"/>
                </a:solidFill>
                <a:cs typeface="Arial"/>
              </a:rPr>
              <a:t> </a:t>
            </a:r>
            <a:r>
              <a:rPr lang="fi-FI" err="1">
                <a:solidFill>
                  <a:schemeClr val="bg1"/>
                </a:solidFill>
                <a:cs typeface="Arial"/>
              </a:rPr>
              <a:t>tillgången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inom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vårdgarantin</a:t>
            </a:r>
            <a:r>
              <a:rPr lang="fi-FI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/>
          </p:cNvSpPr>
          <p:nvPr/>
        </p:nvSpPr>
        <p:spPr>
          <a:xfrm>
            <a:off x="1152000" y="5357430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ANTAL SERVICESEDLAR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00E55B-2867-48C9-8170-7328595CC353}"/>
              </a:ext>
            </a:extLst>
          </p:cNvPr>
          <p:cNvSpPr txBox="1">
            <a:spLocks/>
          </p:cNvSpPr>
          <p:nvPr/>
        </p:nvSpPr>
        <p:spPr>
          <a:xfrm>
            <a:off x="1152000" y="5883111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Beviljade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servicesedlar</a:t>
            </a:r>
            <a:r>
              <a:rPr lang="fi-FI" dirty="0">
                <a:solidFill>
                  <a:schemeClr val="bg1"/>
                </a:solidFill>
              </a:rPr>
              <a:t> 803 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8286AE-F4C4-4D89-A6F2-843EE4507F7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988000"/>
            <a:ext cx="360000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Vårdgaranti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förverkligas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4 </a:t>
            </a:r>
            <a:r>
              <a:rPr lang="fi-FI" dirty="0" err="1">
                <a:solidFill>
                  <a:schemeClr val="bg1"/>
                </a:solidFill>
              </a:rPr>
              <a:t>månader</a:t>
            </a:r>
            <a:r>
              <a:rPr lang="fi-FI" dirty="0">
                <a:solidFill>
                  <a:schemeClr val="bg1"/>
                </a:solidFill>
              </a:rPr>
              <a:t> i en </a:t>
            </a:r>
            <a:r>
              <a:rPr lang="fi-FI" dirty="0" err="1">
                <a:solidFill>
                  <a:schemeClr val="bg1"/>
                </a:solidFill>
              </a:rPr>
              <a:t>enhet</a:t>
            </a:r>
            <a:r>
              <a:rPr lang="fi-FI" dirty="0">
                <a:solidFill>
                  <a:schemeClr val="bg1"/>
                </a:solidFill>
              </a:rPr>
              <a:t> av 12  </a:t>
            </a:r>
            <a:r>
              <a:rPr lang="fi-FI" dirty="0" err="1">
                <a:solidFill>
                  <a:schemeClr val="bg1"/>
                </a:solidFill>
              </a:rPr>
              <a:t>enheter</a:t>
            </a:r>
            <a:r>
              <a:rPr lang="fi-FI" dirty="0">
                <a:solidFill>
                  <a:schemeClr val="bg1"/>
                </a:solidFill>
              </a:rPr>
              <a:t>.(</a:t>
            </a:r>
            <a:r>
              <a:rPr lang="fi-FI" dirty="0" err="1">
                <a:solidFill>
                  <a:schemeClr val="bg1"/>
                </a:solidFill>
              </a:rPr>
              <a:t>Kristinestad</a:t>
            </a:r>
            <a:r>
              <a:rPr lang="fi-FI" dirty="0">
                <a:solidFill>
                  <a:schemeClr val="bg1"/>
                </a:solidFill>
              </a:rPr>
              <a:t>)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 </a:t>
            </a:r>
            <a:r>
              <a:rPr lang="fi-FI" dirty="0" err="1">
                <a:solidFill>
                  <a:schemeClr val="accent4"/>
                </a:solidFill>
              </a:rPr>
              <a:t>Förbättning</a:t>
            </a:r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4873478" y="4399286"/>
            <a:ext cx="3658522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Antal</a:t>
            </a:r>
            <a:endParaRPr lang="fi-FI" b="1" dirty="0">
              <a:solidFill>
                <a:schemeClr val="accent4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Läkarmottagning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besök</a:t>
            </a:r>
            <a:r>
              <a:rPr lang="fi-FI" dirty="0">
                <a:solidFill>
                  <a:schemeClr val="bg1"/>
                </a:solidFill>
              </a:rPr>
              <a:t> 32 930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Vårdpersonalens</a:t>
            </a:r>
            <a:r>
              <a:rPr lang="fi-FI" dirty="0">
                <a:solidFill>
                  <a:schemeClr val="bg1"/>
                </a:solidFill>
              </a:rPr>
              <a:t> 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bg1"/>
                </a:solidFill>
              </a:rPr>
              <a:t>besök</a:t>
            </a:r>
            <a:r>
              <a:rPr lang="fi-FI" dirty="0">
                <a:solidFill>
                  <a:schemeClr val="bg1"/>
                </a:solidFill>
              </a:rPr>
              <a:t> 9056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B5C40-2571-412C-9EF7-EAA73E1DB2C1}"/>
              </a:ext>
            </a:extLst>
          </p:cNvPr>
          <p:cNvSpPr>
            <a:spLocks/>
          </p:cNvSpPr>
          <p:nvPr/>
        </p:nvSpPr>
        <p:spPr>
          <a:xfrm>
            <a:off x="4824000" y="5760000"/>
            <a:ext cx="3600000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/>
          </p:cNvSpPr>
          <p:nvPr/>
        </p:nvSpPr>
        <p:spPr>
          <a:xfrm>
            <a:off x="8532000" y="1803808"/>
            <a:ext cx="3660000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cs typeface="Arial"/>
              </a:rPr>
              <a:t>För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vårdgarantin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förkorta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köerna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icke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brådskande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vårs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görs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olika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korrigerande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åtgärder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verksamheten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Genomgång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interna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Köavkortning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hjälp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 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köptjänster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tex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 "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färdig-patient-modellen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"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beviljande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servicesedlar</a:t>
            </a:r>
            <a:r>
              <a:rPr lang="fi-FI" sz="160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kösituationen</a:t>
            </a:r>
            <a:r>
              <a:rPr lang="fi-FI" sz="16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fi-FI" sz="1600" err="1">
                <a:solidFill>
                  <a:schemeClr val="bg1"/>
                </a:solidFill>
                <a:cs typeface="Arial"/>
              </a:rPr>
              <a:t>Användningen</a:t>
            </a:r>
            <a:r>
              <a:rPr lang="fi-FI" sz="160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servicesedlar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bidrar</a:t>
            </a:r>
            <a:r>
              <a:rPr lang="fi-FI" sz="1600">
                <a:solidFill>
                  <a:schemeClr val="bg1"/>
                </a:solidFill>
                <a:cs typeface="Arial"/>
              </a:rPr>
              <a:t>  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>
                <a:solidFill>
                  <a:schemeClr val="bg1"/>
                </a:solidFill>
                <a:cs typeface="Arial"/>
              </a:rPr>
              <a:t> en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viss</a:t>
            </a:r>
            <a:r>
              <a:rPr lang="fi-FI" sz="1600">
                <a:solidFill>
                  <a:schemeClr val="bg1"/>
                </a:solidFill>
                <a:cs typeface="Arial"/>
              </a:rPr>
              <a:t> del,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vårdköerna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växer</a:t>
            </a:r>
            <a:r>
              <a:rPr lang="fi-FI" sz="16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296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A4F824-22A1-DEED-A750-1CF043AE4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5-8.2024</a:t>
            </a:r>
            <a:endParaRPr lang="fi-FI" sz="1400" dirty="0"/>
          </a:p>
        </p:txBody>
      </p:sp>
      <p:graphicFrame>
        <p:nvGraphicFramePr>
          <p:cNvPr id="21" name="Chart 20" descr="Diagram: Antal anmälan om negativ händelse&#10;Januari - April 2023 135&#10;Januari - April 2024 211&#10;Maj - Augusti 2023 168&#10;Maj - Augusti 2024 &#10;September - December 2023 171 September - December 2024 ">
            <a:extLst>
              <a:ext uri="{FF2B5EF4-FFF2-40B4-BE49-F238E27FC236}">
                <a16:creationId xmlns:a16="http://schemas.microsoft.com/office/drawing/2014/main" id="{DD670D31-ECAD-4FF4-AE7A-7BD1DB071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6773455"/>
              </p:ext>
            </p:extLst>
          </p:nvPr>
        </p:nvGraphicFramePr>
        <p:xfrm>
          <a:off x="1101047" y="2055034"/>
          <a:ext cx="3549317" cy="2009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hart 21" descr="Cirkeldiagram: De anmälda händelsernas karaktär:&#10;Nära ögat: 28%&#10;Övriga upptäckter: 25%&#10;Drabbat klient: 47% &#10;varav: &#10;Måttlig skada: 6,8%&#10;Allvarliga Följder: 0,6 %">
            <a:extLst>
              <a:ext uri="{FF2B5EF4-FFF2-40B4-BE49-F238E27FC236}">
                <a16:creationId xmlns:a16="http://schemas.microsoft.com/office/drawing/2014/main" id="{4CA1459B-2C02-4C37-B8CC-1F0E1F3C1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9923044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</a:rPr>
              <a:t>Informationsflöde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vätskebehandling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Laboratorie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diagnostik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avbildningsundersökning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vårdåtgärd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 dirty="0">
                <a:solidFill>
                  <a:schemeClr val="bg1"/>
                </a:solidFill>
              </a:rPr>
              <a:t>3(3)</a:t>
            </a:r>
            <a:endParaRPr lang="fi-FI" sz="48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21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 panose="020B0604020202020204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  <a:cs typeface="Arial"/>
              </a:rPr>
              <a:t>Alla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anmälningar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handläggs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enligt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organisationens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direktiv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enhetsnivå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avdelningsmöten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team.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Anmälningarna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analyseras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åtgärdas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 Vi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lär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oss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anmälningarna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utvecklar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ständigt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verksamheten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 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DF2883-D51A-A086-1811-93845A99D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5" name="Tekstiruutu 2">
            <a:extLst>
              <a:ext uri="{FF2B5EF4-FFF2-40B4-BE49-F238E27FC236}">
                <a16:creationId xmlns:a16="http://schemas.microsoft.com/office/drawing/2014/main" id="{582CAAEC-C807-FB93-6DCA-F0AF24A0922A}"/>
              </a:ext>
            </a:extLst>
          </p:cNvPr>
          <p:cNvSpPr txBox="1"/>
          <p:nvPr/>
        </p:nvSpPr>
        <p:spPr>
          <a:xfrm>
            <a:off x="1032671" y="1444732"/>
            <a:ext cx="3593329" cy="3789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KUNDRESPONS ANTAL= 279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/>
          <p:nvPr/>
        </p:nvCxnSpPr>
        <p:spPr>
          <a:xfrm flipV="1">
            <a:off x="4922982" y="3787799"/>
            <a:ext cx="480725" cy="53216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65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4,03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4,28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4,01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(4,32)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4,21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(4,43)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4,19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(4,21)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4,15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(4,29)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4,24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(4,19)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4,07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(4,35)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4,57</a:t>
            </a:r>
            <a:endParaRPr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(4,67)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Tillgång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till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vård</a:t>
            </a:r>
            <a:endParaRPr kumimoji="0" lang="en-US" sz="1400" b="0" i="0" u="none" strike="noStrike" kern="1200" cap="none" spc="0" normalizeH="0" baseline="0" noProof="0" dirty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ANMÄRKNINGAR/KLAGOMÅL 9 st</a:t>
            </a:r>
            <a:endParaRPr lang="fi-FI" sz="1400" b="1" dirty="0">
              <a:solidFill>
                <a:schemeClr val="accent4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8BFE5C-64BD-6EBE-0BE8-2D7F36AAA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Munhälsovård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 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Möjlighet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utvärdera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tjänsterna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via ,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Roidu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THL:s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kundresponsenkät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regelbundet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nästa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5/2024/(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resultaten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ännu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delgivits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)</a:t>
            </a: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Österbottens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välfärdsområdets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klientråd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dirty="0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 dirty="0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 dirty="0">
                <a:solidFill>
                  <a:schemeClr val="accent4"/>
                </a:solidFill>
                <a:latin typeface="+mj-lt"/>
              </a:rPr>
              <a:t>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61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600" b="1">
              <a:solidFill>
                <a:schemeClr val="bg1"/>
              </a:solidFill>
              <a:latin typeface="Arial"/>
              <a:cs typeface="Times New Roman"/>
            </a:endParaRPr>
          </a:p>
          <a:p>
            <a:pPr algn="ctr"/>
            <a:r>
              <a:rPr lang="fi-FI" b="1" err="1">
                <a:solidFill>
                  <a:schemeClr val="bg1"/>
                </a:solidFill>
                <a:latin typeface="Times New Roman"/>
                <a:cs typeface="Times New Roman"/>
              </a:rPr>
              <a:t>Delvis</a:t>
            </a:r>
            <a:endParaRPr lang="fi-FI" b="1" strike="sngStrike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  <a:p>
            <a:endParaRPr lang="sv-SE" sz="1600" b="1">
              <a:solidFill>
                <a:schemeClr val="accent4"/>
              </a:solidFill>
              <a:latin typeface="+mj-lt"/>
              <a:cs typeface="Arial"/>
            </a:endParaRPr>
          </a:p>
          <a:p>
            <a:r>
              <a:rPr lang="sv-SE" sz="1600">
                <a:solidFill>
                  <a:schemeClr val="bg1"/>
                </a:solidFill>
                <a:latin typeface="+mj-lt"/>
                <a:cs typeface="Arial"/>
              </a:rPr>
              <a:t>Regional livsstilsrådgivning projekt påbörjat i samråd med kommunerna och tredje sektorn.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err="1">
                <a:solidFill>
                  <a:schemeClr val="bg1"/>
                </a:solidFill>
                <a:cs typeface="Arial"/>
              </a:rPr>
              <a:t>Hemsidans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innehåll</a:t>
            </a:r>
            <a:r>
              <a:rPr lang="fi-FI" sz="160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förbättrats</a:t>
            </a:r>
            <a:r>
              <a:rPr lang="fi-FI" sz="16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Vi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även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förtydligat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våra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direktiv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err="1">
                <a:solidFill>
                  <a:schemeClr val="bg1"/>
                </a:solidFill>
                <a:cs typeface="Arial"/>
              </a:rPr>
              <a:t>verksamhetsmodeller</a:t>
            </a: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Vårdpersonal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167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Tandläkare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96</a:t>
            </a:r>
          </a:p>
          <a:p>
            <a:r>
              <a:rPr lang="fi-FI" sz="1400" b="1" dirty="0" err="1">
                <a:solidFill>
                  <a:schemeClr val="bg1"/>
                </a:solidFill>
              </a:rPr>
              <a:t>Fastanställda</a:t>
            </a:r>
            <a:r>
              <a:rPr lang="fi-FI" sz="1400" dirty="0">
                <a:solidFill>
                  <a:schemeClr val="bg1"/>
                </a:solidFill>
              </a:rPr>
              <a:t>: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Vårdpersonal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131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Tandläkare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66,5</a:t>
            </a:r>
          </a:p>
          <a:p>
            <a:r>
              <a:rPr lang="fi-FI" sz="1400" b="1" dirty="0" err="1">
                <a:solidFill>
                  <a:schemeClr val="bg1"/>
                </a:solidFill>
              </a:rPr>
              <a:t>Vikarier</a:t>
            </a:r>
            <a:r>
              <a:rPr lang="fi-FI" sz="1400" b="1" dirty="0">
                <a:solidFill>
                  <a:schemeClr val="bg1"/>
                </a:solidFill>
              </a:rPr>
              <a:t>:</a:t>
            </a:r>
            <a:r>
              <a:rPr lang="fi-FI" sz="1400" dirty="0">
                <a:solidFill>
                  <a:schemeClr val="bg1"/>
                </a:solidFill>
              </a:rPr>
              <a:t> 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Vårdpersonal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36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Tandläkare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16,5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Öppna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vakanser</a:t>
            </a:r>
            <a:r>
              <a:rPr lang="fi-FI" sz="1400" dirty="0">
                <a:solidFill>
                  <a:schemeClr val="bg1"/>
                </a:solidFill>
              </a:rPr>
              <a:t>:  </a:t>
            </a:r>
            <a:r>
              <a:rPr lang="fi-FI" sz="1400" dirty="0" err="1">
                <a:solidFill>
                  <a:schemeClr val="bg1"/>
                </a:solidFill>
              </a:rPr>
              <a:t>Tandskötare</a:t>
            </a:r>
            <a:r>
              <a:rPr lang="fi-FI" sz="1400" dirty="0">
                <a:solidFill>
                  <a:schemeClr val="bg1"/>
                </a:solidFill>
              </a:rPr>
              <a:t> 13, </a:t>
            </a:r>
            <a:r>
              <a:rPr lang="fi-FI" sz="1400" dirty="0" err="1">
                <a:solidFill>
                  <a:schemeClr val="bg1"/>
                </a:solidFill>
              </a:rPr>
              <a:t>Munhygienister</a:t>
            </a:r>
            <a:r>
              <a:rPr lang="fi-FI" sz="1400" dirty="0">
                <a:solidFill>
                  <a:schemeClr val="bg1"/>
                </a:solidFill>
              </a:rPr>
              <a:t> 6,75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Tandläkare</a:t>
            </a:r>
            <a:r>
              <a:rPr lang="fi-FI" sz="1400" dirty="0">
                <a:solidFill>
                  <a:schemeClr val="bg1"/>
                </a:solidFill>
              </a:rPr>
              <a:t> 13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/>
          </p:cNvSpPr>
          <p:nvPr/>
        </p:nvSpPr>
        <p:spPr>
          <a:xfrm>
            <a:off x="4656196" y="1980324"/>
            <a:ext cx="3286325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</a:t>
            </a:r>
            <a:r>
              <a:rPr lang="fi-FI" dirty="0">
                <a:solidFill>
                  <a:schemeClr val="bg1"/>
                </a:solidFill>
              </a:rPr>
              <a:t>29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fi-FI" dirty="0" err="1">
                <a:solidFill>
                  <a:schemeClr val="bg1"/>
                </a:solidFill>
                <a:cs typeface="Arial"/>
              </a:rPr>
              <a:t>Stick,Snitt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dirty="0" err="1">
                <a:solidFill>
                  <a:schemeClr val="bg1"/>
                </a:solidFill>
                <a:cs typeface="Arial"/>
              </a:rPr>
              <a:t>Inomhussluft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3.  Hot </a:t>
            </a:r>
            <a:r>
              <a:rPr lang="fi-FI" dirty="0" err="1">
                <a:solidFill>
                  <a:schemeClr val="bg1"/>
                </a:solidFill>
              </a:rPr>
              <a:t>eller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våld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/>
          </p:cNvSpPr>
          <p:nvPr/>
        </p:nvSpPr>
        <p:spPr>
          <a:xfrm>
            <a:off x="7942521" y="1404000"/>
            <a:ext cx="435425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Ingen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lagstadgad</a:t>
            </a:r>
            <a:r>
              <a:rPr lang="fi-FI" sz="1400">
                <a:solidFill>
                  <a:schemeClr val="bg1"/>
                </a:solidFill>
                <a:cs typeface="Arial"/>
              </a:rPr>
              <a:t> dimensionerin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munhälsovården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dirty="0" err="1">
                <a:solidFill>
                  <a:schemeClr val="bg1"/>
                </a:solidFill>
                <a:cs typeface="Arial"/>
              </a:rPr>
              <a:t>Vårdpersonalen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4,08</a:t>
            </a:r>
            <a:endParaRPr lang="fi-FI" sz="1400" baseline="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1400" baseline="0" dirty="0" err="1">
                <a:solidFill>
                  <a:schemeClr val="bg1"/>
                </a:solidFill>
              </a:rPr>
              <a:t>dagar</a:t>
            </a:r>
            <a:r>
              <a:rPr lang="fi-FI" sz="1400" baseline="0" dirty="0">
                <a:solidFill>
                  <a:schemeClr val="bg1"/>
                </a:solidFill>
              </a:rPr>
              <a:t>/</a:t>
            </a:r>
            <a:r>
              <a:rPr lang="fi-FI" sz="1400" dirty="0" err="1">
                <a:solidFill>
                  <a:schemeClr val="bg1"/>
                </a:solidFill>
              </a:rPr>
              <a:t>anställningsdagar</a:t>
            </a:r>
            <a:r>
              <a:rPr lang="fi-FI" sz="1400" baseline="0" dirty="0">
                <a:solidFill>
                  <a:schemeClr val="bg1"/>
                </a:solidFill>
              </a:rPr>
              <a:t> %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Tandläkarna</a:t>
            </a:r>
            <a:r>
              <a:rPr lang="fi-FI" sz="1400">
                <a:solidFill>
                  <a:schemeClr val="bg1"/>
                </a:solidFill>
              </a:rPr>
              <a:t> 3,5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H="1" flipV="1">
            <a:off x="4704741" y="5293354"/>
            <a:ext cx="176352" cy="70813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-</a:t>
            </a:r>
            <a:r>
              <a:rPr lang="fi-FI" sz="3200" dirty="0">
                <a:solidFill>
                  <a:schemeClr val="bg1"/>
                </a:solidFill>
                <a:cs typeface="Arial"/>
              </a:rPr>
              <a:t>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Regelbundna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avdelningstimmar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>
                <a:solidFill>
                  <a:schemeClr val="bg1"/>
                </a:solidFill>
                <a:cs typeface="Arial"/>
              </a:rPr>
              <a:t>Klara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direktiv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förfaranden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arbetsplatsen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Personalens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deltagande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Utvecklingssamtal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introduktion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stöd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arbetshandledning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Skolningsmöjligheter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karriärstig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Tyky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e-pass,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cykelförmån</a:t>
            </a:r>
            <a:endParaRPr lang="en-US" sz="1400" dirty="0">
              <a:solidFill>
                <a:srgbClr val="FFFFFF"/>
              </a:solidFill>
              <a:cs typeface="Arial"/>
            </a:endParaRPr>
          </a:p>
          <a:p>
            <a:endParaRPr lang="en-US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3FE14A8D-E1E1-B511-CCE7-DAEBDBDEC0F9}"/>
              </a:ext>
            </a:extLst>
          </p:cNvPr>
          <p:cNvSpPr txBox="1"/>
          <p:nvPr/>
        </p:nvSpPr>
        <p:spPr>
          <a:xfrm>
            <a:off x="4724400" y="3200400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/>
              <a:t>Social- och hälsocentral – Munhälsovård 5-8.2024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df03086-2f09-4cbc-b40d-76c7fdec76ff">
      <UserInfo>
        <DisplayName>Tallgren Ida</DisplayName>
        <AccountId>16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14333EC10D104D8872EC4D2A8756AE" ma:contentTypeVersion="6" ma:contentTypeDescription="Skapa ett nytt dokument." ma:contentTypeScope="" ma:versionID="480a05f3d7f749543236849801e15c1a">
  <xsd:schema xmlns:xsd="http://www.w3.org/2001/XMLSchema" xmlns:xs="http://www.w3.org/2001/XMLSchema" xmlns:p="http://schemas.microsoft.com/office/2006/metadata/properties" xmlns:ns2="3b77f81b-143a-4b76-a6ec-660b6c811c14" xmlns:ns3="cdf03086-2f09-4cbc-b40d-76c7fdec76ff" targetNamespace="http://schemas.microsoft.com/office/2006/metadata/properties" ma:root="true" ma:fieldsID="4537fa65da6f75f590fef6e06dd9e490" ns2:_="" ns3:_="">
    <xsd:import namespace="3b77f81b-143a-4b76-a6ec-660b6c811c14"/>
    <xsd:import namespace="cdf03086-2f09-4cbc-b40d-76c7fdec7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7f81b-143a-4b76-a6ec-660b6c811c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03086-2f09-4cbc-b40d-76c7fdec7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schemas.microsoft.com/office/2006/metadata/properties"/>
    <ds:schemaRef ds:uri="3b77f81b-143a-4b76-a6ec-660b6c811c1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cdf03086-2f09-4cbc-b40d-76c7fdec76f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F99EC74-9D58-405C-A3AC-E103C8DCB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7f81b-143a-4b76-a6ec-660b6c811c14"/>
    <ds:schemaRef ds:uri="cdf03086-2f09-4cbc-b40d-76c7fdec7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11</TotalTime>
  <Words>615</Words>
  <Application>Microsoft Office PowerPoint</Application>
  <PresentationFormat>Bredbild</PresentationFormat>
  <Paragraphs>136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OVHP_teema</vt:lpstr>
      <vt:lpstr>Rapportering av egenkontroll</vt:lpstr>
      <vt:lpstr>Tillgänglighet – Munhälsovården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Mäkinen Camilla</cp:lastModifiedBy>
  <cp:revision>102</cp:revision>
  <dcterms:created xsi:type="dcterms:W3CDTF">2023-11-14T05:41:58Z</dcterms:created>
  <dcterms:modified xsi:type="dcterms:W3CDTF">2024-10-01T10:03:09Z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0x010100EF14333EC10D104D8872EC4D2A8756AE</vt:lpwstr>
  </property>
  <property fmtid="{D5CDD505-2E9C-101B-9397-08002B2CF9AE}" pid="3" name="MediaServiceImageTags">
    <vt:lpwstr/>
  </property>
</Properties>
</file>