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335" r:id="rId5"/>
    <p:sldId id="325" r:id="rId6"/>
    <p:sldId id="324" r:id="rId7"/>
    <p:sldId id="272" r:id="rId8"/>
    <p:sldId id="274" r:id="rId9"/>
    <p:sldId id="276" r:id="rId10"/>
    <p:sldId id="30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C96522-308F-10BA-4427-39D04B974708}" v="48" dt="2024-10-21T07:11:13.021"/>
    <p1510:client id="{F943E050-668D-8B80-5D94-5DD5C2EA8298}" v="17" dt="2024-10-21T11:21:43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1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83670" y="1383769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 fontScale="92500"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familjeservice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E748FF-A591-404F-9F35-9D889759B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190593" y="0"/>
            <a:ext cx="600140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/>
          </p:cNvSpPr>
          <p:nvPr/>
        </p:nvSpPr>
        <p:spPr>
          <a:xfrm>
            <a:off x="1152000" y="2051982"/>
            <a:ext cx="3600000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Primärvården</a:t>
            </a:r>
            <a:r>
              <a:rPr lang="fi-FI" b="1" dirty="0">
                <a:solidFill>
                  <a:schemeClr val="accent4"/>
                </a:solidFill>
              </a:rPr>
              <a:t> </a:t>
            </a:r>
            <a:endParaRPr lang="fi-FI" dirty="0">
              <a:solidFill>
                <a:schemeClr val="accent4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Kösituation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barnrådgivning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Skolhälsovårdens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granskningar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Studerandehälsovårdens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granskningar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4130112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Specialsjukvården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Remissbedömning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görs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21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Tid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bedömning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90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Tid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vård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180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/>
          </p:cNvSpPr>
          <p:nvPr/>
        </p:nvSpPr>
        <p:spPr>
          <a:xfrm>
            <a:off x="4824000" y="2016000"/>
            <a:ext cx="3600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Barnrådgivningens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läkarkö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214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Barnrådgivningens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hälsovårdarkö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45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Förverkligade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skolhälsogranskningar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90%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mål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100%)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Förverkligade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studerandehälsovårdar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granskningar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82%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mål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100%)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/>
          </p:cNvSpPr>
          <p:nvPr/>
        </p:nvSpPr>
        <p:spPr>
          <a:xfrm>
            <a:off x="4824000" y="4284000"/>
            <a:ext cx="3600000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200" dirty="0">
                <a:solidFill>
                  <a:schemeClr val="bg2"/>
                </a:solidFill>
              </a:rPr>
              <a:t>Alla remisser som kommit in till Vasa centralsjukhus för specialiserad sjukvård har behandlats inom vårdgarantins 21 dagar.</a:t>
            </a:r>
            <a:endParaRPr lang="sv-SE" sz="1200" dirty="0">
              <a:solidFill>
                <a:schemeClr val="bg2"/>
              </a:solidFill>
              <a:cs typeface="Arial"/>
            </a:endParaRPr>
          </a:p>
          <a:p>
            <a:endParaRPr lang="sv-SE" sz="1200" dirty="0">
              <a:solidFill>
                <a:schemeClr val="bg2"/>
              </a:solidFill>
            </a:endParaRPr>
          </a:p>
          <a:p>
            <a:r>
              <a:rPr lang="sv-SE" sz="1200" dirty="0">
                <a:solidFill>
                  <a:schemeClr val="bg2"/>
                </a:solidFill>
              </a:rPr>
              <a:t>Av de som väntar på en vårdbedömning har endast 2 personer väntat över 90 dagar (vilket motsvarar 3,1 % av de väntande), och ingen har väntat över 180 dagar.</a:t>
            </a:r>
            <a:endParaRPr lang="sv-SE" sz="1200" dirty="0">
              <a:solidFill>
                <a:schemeClr val="bg2"/>
              </a:solidFill>
              <a:cs typeface="Arial"/>
            </a:endParaRPr>
          </a:p>
          <a:p>
            <a:endParaRPr lang="sv-SE" sz="1200" dirty="0">
              <a:solidFill>
                <a:schemeClr val="bg2"/>
              </a:solidFill>
            </a:endParaRPr>
          </a:p>
          <a:p>
            <a:r>
              <a:rPr lang="sv-SE" sz="1200" dirty="0">
                <a:solidFill>
                  <a:schemeClr val="bg2"/>
                </a:solidFill>
              </a:rPr>
              <a:t>Det finns inga personer som har väntat över 90 dagar på att få vård, och medianväntetiden för att få vård är 38 dagar.</a:t>
            </a:r>
            <a:endParaRPr lang="fi-FI" sz="12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Omorganisering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arbete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resurser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 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Utveckling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tillförlitliga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mätare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speciellt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studerandehälsovården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Vasas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Jakobstads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gemensamma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remisshanteringsprocess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den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specialiserade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sjukvården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utvecklas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vidare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genom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utnyttja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närmottagningar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harmonisera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arbetssätten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Målet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är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likvärdig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tillgång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vård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vårdgarantin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ska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uppfyllas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välfärdsområdet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00E8-8B5D-481D-82E7-6F5FC8EB75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Socialvården</a:t>
            </a:r>
            <a:endParaRPr lang="fi-FI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0D15AF-D584-4FCA-BA81-935C2CECA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4069" y="0"/>
            <a:ext cx="559150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SOCIALVÅRD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97EB6-2DCD-4708-8827-AA26B7787BB1}"/>
              </a:ext>
            </a:extLst>
          </p:cNvPr>
          <p:cNvSpPr txBox="1">
            <a:spLocks/>
          </p:cNvSpPr>
          <p:nvPr/>
        </p:nvSpPr>
        <p:spPr>
          <a:xfrm>
            <a:off x="1152000" y="1919001"/>
            <a:ext cx="3600000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Barnskydd</a:t>
            </a:r>
            <a:r>
              <a:rPr lang="fi-FI" b="1" dirty="0">
                <a:solidFill>
                  <a:schemeClr val="accent4"/>
                </a:solidFill>
              </a:rPr>
              <a:t>/ </a:t>
            </a:r>
            <a:r>
              <a:rPr lang="fi-FI" b="1" dirty="0" err="1">
                <a:solidFill>
                  <a:schemeClr val="accent4"/>
                </a:solidFill>
              </a:rPr>
              <a:t>Barn</a:t>
            </a:r>
            <a:r>
              <a:rPr lang="fi-FI" b="1" dirty="0">
                <a:solidFill>
                  <a:schemeClr val="accent4"/>
                </a:solidFill>
              </a:rPr>
              <a:t>- </a:t>
            </a:r>
            <a:r>
              <a:rPr lang="fi-FI" b="1" dirty="0" err="1">
                <a:solidFill>
                  <a:schemeClr val="accent4"/>
                </a:solidFill>
              </a:rPr>
              <a:t>och</a:t>
            </a:r>
            <a:r>
              <a:rPr lang="fi-FI" b="1" dirty="0">
                <a:solidFill>
                  <a:schemeClr val="accent4"/>
                </a:solidFill>
              </a:rPr>
              <a:t> </a:t>
            </a:r>
            <a:r>
              <a:rPr lang="fi-FI" b="1" dirty="0" err="1">
                <a:solidFill>
                  <a:schemeClr val="accent4"/>
                </a:solidFill>
              </a:rPr>
              <a:t>familjesocialarbete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Bedömning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barnskydds-anmälningar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inom</a:t>
            </a:r>
            <a:r>
              <a:rPr lang="fi-FI" sz="1600" dirty="0">
                <a:solidFill>
                  <a:schemeClr val="bg1"/>
                </a:solidFill>
              </a:rPr>
              <a:t> 7 </a:t>
            </a:r>
            <a:r>
              <a:rPr lang="fi-FI" sz="1600" dirty="0" err="1">
                <a:solidFill>
                  <a:schemeClr val="bg1"/>
                </a:solidFill>
              </a:rPr>
              <a:t>dagar</a:t>
            </a:r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Bedömning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servicebehov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inom</a:t>
            </a:r>
            <a:r>
              <a:rPr lang="fi-FI" sz="1600" dirty="0">
                <a:solidFill>
                  <a:schemeClr val="bg1"/>
                </a:solidFill>
              </a:rPr>
              <a:t> 3 </a:t>
            </a:r>
            <a:r>
              <a:rPr lang="fi-FI" sz="1600" dirty="0" err="1">
                <a:solidFill>
                  <a:schemeClr val="bg1"/>
                </a:solidFill>
              </a:rPr>
              <a:t>månader</a:t>
            </a:r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Personaldimensionering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inom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barnskyddet</a:t>
            </a:r>
            <a:r>
              <a:rPr lang="fi-FI" sz="1600" dirty="0">
                <a:solidFill>
                  <a:schemeClr val="bg1"/>
                </a:solidFill>
              </a:rPr>
              <a:t> 30 </a:t>
            </a:r>
            <a:r>
              <a:rPr lang="fi-FI" sz="1600" dirty="0" err="1">
                <a:solidFill>
                  <a:schemeClr val="bg1"/>
                </a:solidFill>
              </a:rPr>
              <a:t>klienter</a:t>
            </a:r>
            <a:r>
              <a:rPr lang="fi-FI" sz="1600" dirty="0">
                <a:solidFill>
                  <a:schemeClr val="bg1"/>
                </a:solidFill>
              </a:rPr>
              <a:t>/</a:t>
            </a:r>
            <a:r>
              <a:rPr lang="fi-FI" sz="1600" dirty="0" err="1">
                <a:solidFill>
                  <a:schemeClr val="bg1"/>
                </a:solidFill>
              </a:rPr>
              <a:t>soc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arb</a:t>
            </a:r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6720EF-00AE-445F-82AE-9CD1D05BC388}"/>
              </a:ext>
            </a:extLst>
          </p:cNvPr>
          <p:cNvSpPr txBox="1">
            <a:spLocks/>
          </p:cNvSpPr>
          <p:nvPr/>
        </p:nvSpPr>
        <p:spPr>
          <a:xfrm>
            <a:off x="1152000" y="5048322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Förebyggande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och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kompletterande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utkomststöd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ED4DF-2154-4120-9F12-D17E31CC019A}"/>
              </a:ext>
            </a:extLst>
          </p:cNvPr>
          <p:cNvSpPr txBox="1">
            <a:spLocks/>
          </p:cNvSpPr>
          <p:nvPr/>
        </p:nvSpPr>
        <p:spPr>
          <a:xfrm>
            <a:off x="4824000" y="2131382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Utvärderingen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7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vardagar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genomförts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cirka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50 % av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fallen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Situationen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försämrats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sedan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det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första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kvartalet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54B78-F5DA-4B46-9143-E229C5E8BF6E}"/>
              </a:ext>
            </a:extLst>
          </p:cNvPr>
          <p:cNvSpPr txBox="1">
            <a:spLocks/>
          </p:cNvSpPr>
          <p:nvPr/>
        </p:nvSpPr>
        <p:spPr>
          <a:xfrm>
            <a:off x="4824000" y="3181929"/>
            <a:ext cx="36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Ungefär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63 % av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bedömningarna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servicebehov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slutförs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tre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månader</a:t>
            </a:r>
            <a:endParaRPr lang="sv-SE" sz="1600" dirty="0" err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C6996-B60D-4EBB-A28E-A4B351081595}"/>
              </a:ext>
            </a:extLst>
          </p:cNvPr>
          <p:cNvSpPr txBox="1">
            <a:spLocks/>
          </p:cNvSpPr>
          <p:nvPr/>
        </p:nvSpPr>
        <p:spPr>
          <a:xfrm>
            <a:off x="4842000" y="4023597"/>
            <a:ext cx="36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Under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perioden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socialarbetarna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cirka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37,5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kunder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per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anställd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/>
          </p:cNvSpPr>
          <p:nvPr/>
        </p:nvSpPr>
        <p:spPr>
          <a:xfrm>
            <a:off x="4803460" y="5110598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Organisationsförändringen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syftar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förbättra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förebyggande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tjänster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Användningen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kompletterande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tjänster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ökat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970425"/>
            <a:ext cx="3600000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Organisationsförändringen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-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familjetjänsterna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syftar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främja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förebyggande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tjänster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 I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framtiden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skulle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allt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färre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kunder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styras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korrigerande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tjänster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kunderna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skulle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få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den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vägledning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det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stöd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behöver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rätt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tid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vilket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förhindrar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behöver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tyngsta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tjänsterna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6E4AF4-93AC-4A29-9F85-19AEB8ECF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graphicFrame>
        <p:nvGraphicFramePr>
          <p:cNvPr id="21" name="Chart 20" descr="Diagram: Antal anmälan om negativ händelse&#10;Januari - April 2022 135&#10;Januari - April 2023 211&#10;Maj - Augusti 2022 168&#10;Maj - Augusti 2023 194&#10;September - December 2022 171 September - December 2023 260&#10;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761089"/>
              </p:ext>
            </p:extLst>
          </p:nvPr>
        </p:nvGraphicFramePr>
        <p:xfrm>
          <a:off x="1204151" y="1834345"/>
          <a:ext cx="3372620" cy="24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D595F68-2C0D-3CB0-E834-2BE7C74E88E5}"/>
              </a:ext>
            </a:extLst>
          </p:cNvPr>
          <p:cNvSpPr txBox="1"/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59573D-C4CB-1D64-F791-4349C55825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12,7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B4815-7CE9-5EF8-A1BC-8AE33474E74E}"/>
              </a:ext>
            </a:extLst>
          </p:cNvPr>
          <p:cNvSpPr txBox="1"/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74146C-9E29-4246-0A24-460553D1A5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54 %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BB448-5118-5BFD-BA27-83707ED41F5C}"/>
              </a:ext>
            </a:extLst>
          </p:cNvPr>
          <p:cNvSpPr txBox="1"/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749636-24C5-9C37-3079-6F8343B2D13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33,3%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6DCD7C-3498-F3C1-B12C-24D29CB0DE16}"/>
              </a:ext>
            </a:extLst>
          </p:cNvPr>
          <p:cNvSpPr txBox="1"/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0E75B0-5F84-1883-BEE1-47B3A618F6F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3,2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6BC89D-36E6-C66C-AA95-61C99CF7686F}"/>
              </a:ext>
            </a:extLst>
          </p:cNvPr>
          <p:cNvSpPr txBox="1"/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3A2F839-C13B-7A1F-38D0-1CBE9779C8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3,2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FontTx/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>
                <a:solidFill>
                  <a:schemeClr val="bg1"/>
                </a:solidFill>
                <a:cs typeface="Arial"/>
              </a:rPr>
              <a:t> till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vården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20(6)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1(2)</a:t>
            </a:r>
            <a:endParaRPr lang="fi-FI" sz="54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2(1)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 panose="020B0604020202020204"/>
              </a:rPr>
              <a:t>41(42)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  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Satsning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personalstruktur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rekrytering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socialvården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tidsfrister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uppnås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D7ADBD-7CA0-43A0-9530-A0C3670E7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endParaRPr lang="fi-FI" sz="1400"/>
          </a:p>
          <a:p>
            <a:pPr algn="r"/>
            <a:r>
              <a:rPr lang="en-US" sz="1400"/>
              <a:t>5-8.2024</a:t>
            </a:r>
            <a:endParaRPr lang="fi-FI" sz="1400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995AD-790E-57D8-4CC8-8F4272C88422}"/>
              </a:ext>
            </a:extLst>
          </p:cNvPr>
          <p:cNvSpPr txBox="1"/>
          <p:nvPr/>
        </p:nvSpPr>
        <p:spPr>
          <a:xfrm>
            <a:off x="1128544" y="1417320"/>
            <a:ext cx="401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kundrespons</a:t>
            </a:r>
            <a:r>
              <a:rPr lang="fi-FI">
                <a:solidFill>
                  <a:schemeClr val="bg1"/>
                </a:solidFill>
              </a:rPr>
              <a:t>: 257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82862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63</a:t>
            </a:r>
            <a:r>
              <a:rPr lang="fi-FI" sz="2400">
                <a:solidFill>
                  <a:schemeClr val="bg1"/>
                </a:solidFill>
              </a:rPr>
              <a:t>(68)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4,32</a:t>
            </a:r>
            <a:endParaRPr lang="en-US">
              <a:solidFill>
                <a:prstClr val="white"/>
              </a:solidFill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4,35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4,30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4,44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4,34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4,28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4,45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(4,43)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4,45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4,47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(4,65)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Trevlig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och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sakkunniga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personalen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Barnens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bemötande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Individuella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erfarenheten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bemötande</a:t>
            </a:r>
            <a:endParaRPr lang="fi-FI" sz="14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ANMÄRKNINGAR/KLAGOMÅL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20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5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F4FC4-6B44-4266-A001-56F5B842A761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Klienten och anhöriga har möjlighet att boka tider elektroniskt inom hälsovårdstjänster.</a:t>
            </a:r>
            <a:endParaRPr lang="en-US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 err="1">
                <a:solidFill>
                  <a:schemeClr val="bg1"/>
                </a:solidFill>
                <a:cs typeface="Arial"/>
              </a:rPr>
              <a:t>Buddy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Healthcare applikation till stöd för barnets vårdstig inom specialsjukvård.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dirty="0" err="1">
                <a:solidFill>
                  <a:schemeClr val="bg1"/>
                </a:solidFill>
                <a:latin typeface="Arial"/>
                <a:cs typeface="Times New Roman"/>
              </a:rPr>
              <a:t>Klientråd</a:t>
            </a:r>
            <a:r>
              <a:rPr lang="fi-FI" sz="1600" dirty="0">
                <a:solidFill>
                  <a:schemeClr val="bg1"/>
                </a:solidFill>
                <a:latin typeface="Arial"/>
                <a:cs typeface="Times New Roman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latin typeface="Arial"/>
                <a:cs typeface="Times New Roman"/>
              </a:rPr>
              <a:t>barn-och</a:t>
            </a:r>
            <a:r>
              <a:rPr lang="fi-FI" sz="1600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/>
                <a:cs typeface="Times New Roman"/>
              </a:rPr>
              <a:t>familjeservice</a:t>
            </a:r>
            <a:r>
              <a:rPr lang="fi-FI" sz="1600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/>
                <a:cs typeface="Times New Roman"/>
              </a:rPr>
              <a:t>träffas</a:t>
            </a:r>
            <a:r>
              <a:rPr lang="fi-FI" sz="1600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/>
                <a:cs typeface="Times New Roman"/>
              </a:rPr>
              <a:t>regelbundet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 dirty="0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Förnyelse av familjeförberedelsehelheten</a:t>
            </a: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Föra barnet på tal – verksamhetsmodell</a:t>
            </a: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Familjecentrens träffpunktsverksamhet</a:t>
            </a: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Småbarnspedagogikens läkemedelsplan</a:t>
            </a: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För studerande möjlighet att använda Annie-bot i samarbete med läroanstalterna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Alla </a:t>
            </a:r>
            <a:r>
              <a:rPr lang="fi-FI" sz="1600" dirty="0" err="1">
                <a:solidFill>
                  <a:schemeClr val="bg1"/>
                </a:solidFill>
              </a:rPr>
              <a:t>anmälningar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kontakter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diskuteras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mångprofessionellt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enheterna</a:t>
            </a:r>
            <a:r>
              <a:rPr lang="fi-FI" sz="1600" dirty="0">
                <a:solidFill>
                  <a:schemeClr val="bg1"/>
                </a:solidFill>
              </a:rPr>
              <a:t>. </a:t>
            </a:r>
            <a:r>
              <a:rPr lang="fi-FI" sz="1600" dirty="0" err="1">
                <a:solidFill>
                  <a:schemeClr val="bg1"/>
                </a:solidFill>
              </a:rPr>
              <a:t>Händelserna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analyseras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åtgärder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vidtas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vid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behov</a:t>
            </a:r>
            <a:r>
              <a:rPr lang="fi-FI" sz="1600" dirty="0">
                <a:solidFill>
                  <a:schemeClr val="bg1"/>
                </a:solidFill>
              </a:rPr>
              <a:t>. </a:t>
            </a:r>
            <a:r>
              <a:rPr lang="fi-FI" sz="1600" dirty="0" err="1">
                <a:solidFill>
                  <a:schemeClr val="bg1"/>
                </a:solidFill>
              </a:rPr>
              <a:t>Anmälaren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kontaktas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personligen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anmälaren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önskar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BAAA74-F91D-44F8-8519-3CB1250BD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Personal: 558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Fastanställda</a:t>
            </a:r>
            <a:r>
              <a:rPr lang="fi-FI">
                <a:solidFill>
                  <a:schemeClr val="bg1"/>
                </a:solidFill>
              </a:rPr>
              <a:t>: 454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Vikarier</a:t>
            </a:r>
            <a:r>
              <a:rPr lang="fi-FI">
                <a:solidFill>
                  <a:schemeClr val="bg1"/>
                </a:solidFill>
              </a:rPr>
              <a:t>:  75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VOV (</a:t>
            </a:r>
            <a:r>
              <a:rPr lang="fi-FI" err="1">
                <a:solidFill>
                  <a:schemeClr val="bg1"/>
                </a:solidFill>
              </a:rPr>
              <a:t>befriad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från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egen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tjänst</a:t>
            </a:r>
            <a:r>
              <a:rPr lang="fi-FI">
                <a:solidFill>
                  <a:schemeClr val="bg1"/>
                </a:solidFill>
              </a:rPr>
              <a:t>): 29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</a:t>
            </a:r>
          </a:p>
          <a:p>
            <a:r>
              <a:rPr lang="fi-FI">
                <a:solidFill>
                  <a:schemeClr val="bg1"/>
                </a:solidFill>
              </a:rPr>
              <a:t>28 (50)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händelser:</a:t>
            </a:r>
          </a:p>
          <a:p>
            <a:pPr marL="342900" indent="-342900">
              <a:buAutoNum type="arabicPeriod"/>
            </a:pPr>
            <a:r>
              <a:rPr lang="fi-FI">
                <a:solidFill>
                  <a:schemeClr val="bg1"/>
                </a:solidFill>
                <a:cs typeface="Arial"/>
              </a:rPr>
              <a:t>Hot </a:t>
            </a:r>
            <a:r>
              <a:rPr lang="fi-FI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våld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Font typeface="+mj-lt"/>
              <a:buAutoNum type="arabicPeriod"/>
            </a:pPr>
            <a:r>
              <a:rPr lang="fi-FI" err="1">
                <a:solidFill>
                  <a:schemeClr val="bg1"/>
                </a:solidFill>
              </a:rPr>
              <a:t>Långvarig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fysik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eller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psykisk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belasting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 39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arb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35)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Mödrarådgivning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53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gravida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(min 38-max 76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Barnrådgivning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 250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320)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Skolhälsovård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 402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elever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460)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Studerandehälsovård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 549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stud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. 570),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Elevvårdens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psykologer</a:t>
            </a:r>
            <a:r>
              <a:rPr lang="fi-FI" sz="1400">
                <a:solidFill>
                  <a:schemeClr val="bg1"/>
                </a:solidFill>
                <a:cs typeface="Arial"/>
              </a:rPr>
              <a:t> 1/780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ej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kraven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kompletteras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köptjänster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kuratorerna</a:t>
            </a:r>
            <a:r>
              <a:rPr lang="fi-FI" sz="1400">
                <a:solidFill>
                  <a:schemeClr val="bg1"/>
                </a:solidFill>
                <a:cs typeface="Arial"/>
              </a:rPr>
              <a:t> 1/670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kraven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totalt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sett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cs typeface="Arial"/>
              </a:rPr>
              <a:t>3,5</a:t>
            </a:r>
            <a:endParaRPr lang="fi-FI" b="1" baseline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err="1">
                <a:solidFill>
                  <a:schemeClr val="bg1"/>
                </a:solidFill>
              </a:rPr>
              <a:t>dagar</a:t>
            </a:r>
            <a:r>
              <a:rPr lang="fi-FI" b="1" baseline="0">
                <a:solidFill>
                  <a:schemeClr val="bg1"/>
                </a:solidFill>
              </a:rPr>
              <a:t>/</a:t>
            </a:r>
            <a:r>
              <a:rPr lang="fi-FI" b="1" err="1">
                <a:solidFill>
                  <a:schemeClr val="bg1"/>
                </a:solidFill>
              </a:rPr>
              <a:t>anställningsdagar</a:t>
            </a:r>
            <a:r>
              <a:rPr lang="fi-FI" b="1" baseline="0">
                <a:solidFill>
                  <a:schemeClr val="bg1"/>
                </a:solidFill>
              </a:rPr>
              <a:t> %</a:t>
            </a:r>
            <a:endParaRPr lang="fi-FI" b="1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55491"/>
            <a:ext cx="171198" cy="74600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11(-3)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cs typeface="Arial"/>
              </a:rPr>
              <a:t>Aktivt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ledarskap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delaktighet</a:t>
            </a:r>
            <a:r>
              <a:rPr lang="en-US" sz="1400">
                <a:solidFill>
                  <a:schemeClr val="bg1"/>
                </a:solidFill>
                <a:cs typeface="Arial"/>
              </a:rPr>
              <a:t>,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kultur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sz="1400">
                <a:solidFill>
                  <a:schemeClr val="bg1"/>
                </a:solidFill>
                <a:cs typeface="Arial"/>
              </a:rPr>
              <a:t> man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hjäper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planerar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förändringar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tillsammans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arbetsplatsmöten,klara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överenskommelser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god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introduktion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arbetshandledning</a:t>
            </a:r>
            <a:r>
              <a:rPr lang="en-US" sz="1400">
                <a:solidFill>
                  <a:schemeClr val="bg1"/>
                </a:solidFill>
                <a:cs typeface="Arial"/>
              </a:rPr>
              <a:t>.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Tyky-verksamhet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6DDD6A59D75C46BC3F25CFEB77FB8E" ma:contentTypeVersion="6" ma:contentTypeDescription="Luo uusi asiakirja." ma:contentTypeScope="" ma:versionID="6591b078122f3af3a1c2a185f89bfaaa">
  <xsd:schema xmlns:xsd="http://www.w3.org/2001/XMLSchema" xmlns:xs="http://www.w3.org/2001/XMLSchema" xmlns:p="http://schemas.microsoft.com/office/2006/metadata/properties" xmlns:ns2="288c518c-0498-40ce-baa2-d6600c8cec9f" xmlns:ns3="36bfd946-06b4-417f-9fcd-3138f4a5bdbf" targetNamespace="http://schemas.microsoft.com/office/2006/metadata/properties" ma:root="true" ma:fieldsID="9d218cb81d76dabd73cdc553ddb00323" ns2:_="" ns3:_="">
    <xsd:import namespace="288c518c-0498-40ce-baa2-d6600c8cec9f"/>
    <xsd:import namespace="36bfd946-06b4-417f-9fcd-3138f4a5b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c518c-0498-40ce-baa2-d6600c8ce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fd946-06b4-417f-9fcd-3138f4a5b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288c518c-0498-40ce-baa2-d6600c8cec9f"/>
    <ds:schemaRef ds:uri="http://schemas.microsoft.com/office/2006/documentManagement/types"/>
    <ds:schemaRef ds:uri="http://schemas.microsoft.com/office/infopath/2007/PartnerControls"/>
    <ds:schemaRef ds:uri="http://purl.org/dc/dcmitype/"/>
    <ds:schemaRef ds:uri="36bfd946-06b4-417f-9fcd-3138f4a5bdb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875D2-A7C8-475E-AA20-5AA49838D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c518c-0498-40ce-baa2-d6600c8cec9f"/>
    <ds:schemaRef ds:uri="36bfd946-06b4-417f-9fcd-3138f4a5b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968</Words>
  <Application>Microsoft Office PowerPoint</Application>
  <PresentationFormat>Bredbild</PresentationFormat>
  <Paragraphs>183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OVHP_teema</vt:lpstr>
      <vt:lpstr>Rapportering av egenkontroll</vt:lpstr>
      <vt:lpstr>Tillgänglighet – Hälsovårdstjänster</vt:lpstr>
      <vt:lpstr>Tillgänglighet – Socialvården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Mäki-Valtari Riika</cp:lastModifiedBy>
  <cp:revision>2</cp:revision>
  <dcterms:created xsi:type="dcterms:W3CDTF">2023-11-14T05:41:58Z</dcterms:created>
  <dcterms:modified xsi:type="dcterms:W3CDTF">2024-10-22T04:37:43Z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0x010100556DDD6A59D75C46BC3F25CFEB77FB8E</vt:lpwstr>
  </property>
  <property fmtid="{D5CDD505-2E9C-101B-9397-08002B2CF9AE}" pid="3" name="MediaServiceImageTags">
    <vt:lpwstr/>
  </property>
</Properties>
</file>