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2"/>
  </p:notesMasterIdLst>
  <p:handoutMasterIdLst>
    <p:handoutMasterId r:id="rId13"/>
  </p:handoutMasterIdLst>
  <p:sldIdLst>
    <p:sldId id="335" r:id="rId5"/>
    <p:sldId id="325" r:id="rId6"/>
    <p:sldId id="324" r:id="rId7"/>
    <p:sldId id="272" r:id="rId8"/>
    <p:sldId id="274" r:id="rId9"/>
    <p:sldId id="276" r:id="rId10"/>
    <p:sldId id="305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C96522-308F-10BA-4427-39D04B974708}" v="48" dt="2024-10-21T07:11:13.021"/>
    <p1510:client id="{F943E050-668D-8B80-5D94-5DD5C2EA8298}" v="17" dt="2024-10-21T11:21:43.6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0" y="1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55</c:v>
                </c:pt>
                <c:pt idx="1">
                  <c:v>63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B7-48EC-A106-411DED881DA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B7-48EC-A106-411DED881D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21.10.2024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B0DF54-D132-4835-A060-2DDF2500197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013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3930376" y="1328936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7310828" y="1327338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01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7970046" y="1328936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5743584-D823-48E2-ABA9-FB131738E2AB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299911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83670" y="1383769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319E674-D238-42EB-876D-09B7AAC31327}"/>
              </a:ext>
            </a:extLst>
          </p:cNvPr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708" r:id="rId11"/>
    <p:sldLayoutId id="2147483706" r:id="rId12"/>
    <p:sldLayoutId id="2147483701" r:id="rId13"/>
    <p:sldLayoutId id="2147483702" r:id="rId14"/>
    <p:sldLayoutId id="2147483703" r:id="rId15"/>
    <p:sldLayoutId id="2147483704" r:id="rId16"/>
    <p:sldLayoutId id="214748370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/>
              <a:t>R</a:t>
            </a:r>
            <a:r>
              <a:rPr lang="fi-FI" sz="4800" dirty="0" err="1"/>
              <a:t>apportering</a:t>
            </a:r>
            <a:r>
              <a:rPr lang="fi-FI" sz="4800" dirty="0"/>
              <a:t> av </a:t>
            </a:r>
            <a:r>
              <a:rPr lang="fi-FI" sz="4800" dirty="0" err="1"/>
              <a:t>egenkontroll</a:t>
            </a:r>
            <a:endParaRPr lang="fi-FI" sz="4800" dirty="0"/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100" y="3413033"/>
            <a:ext cx="7934716" cy="926211"/>
          </a:xfrm>
        </p:spPr>
        <p:txBody>
          <a:bodyPr>
            <a:normAutofit fontScale="92500"/>
          </a:bodyPr>
          <a:lstStyle/>
          <a:p>
            <a:r>
              <a:rPr lang="fi-FI" dirty="0" err="1"/>
              <a:t>Resultatområde</a:t>
            </a:r>
            <a:r>
              <a:rPr lang="fi-FI" dirty="0"/>
              <a:t>: </a:t>
            </a:r>
            <a:r>
              <a:rPr lang="fi-FI" dirty="0" err="1"/>
              <a:t>Social</a:t>
            </a:r>
            <a:r>
              <a:rPr lang="fi-FI" dirty="0"/>
              <a:t>-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hälsocentral</a:t>
            </a:r>
            <a:r>
              <a:rPr lang="fi-FI" dirty="0"/>
              <a:t> </a:t>
            </a:r>
            <a:r>
              <a:rPr lang="fi-FI" dirty="0" err="1"/>
              <a:t>Barn</a:t>
            </a:r>
            <a:r>
              <a:rPr lang="fi-FI" dirty="0"/>
              <a:t>-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familjeservice</a:t>
            </a:r>
            <a:endParaRPr lang="fi-FI" dirty="0"/>
          </a:p>
          <a:p>
            <a:r>
              <a:rPr lang="fi-FI" dirty="0" err="1"/>
              <a:t>Period</a:t>
            </a:r>
            <a:r>
              <a:rPr lang="fi-FI" dirty="0"/>
              <a:t> </a:t>
            </a:r>
            <a:r>
              <a:rPr lang="fi-FI" dirty="0" err="1"/>
              <a:t>som</a:t>
            </a:r>
            <a:r>
              <a:rPr lang="fi-FI" dirty="0"/>
              <a:t> </a:t>
            </a:r>
            <a:r>
              <a:rPr lang="fi-FI" dirty="0" err="1"/>
              <a:t>ska</a:t>
            </a:r>
            <a:r>
              <a:rPr lang="fi-FI" dirty="0"/>
              <a:t> </a:t>
            </a:r>
            <a:r>
              <a:rPr lang="fi-FI" dirty="0" err="1"/>
              <a:t>rapporteras</a:t>
            </a:r>
            <a:r>
              <a:rPr lang="fi-FI" dirty="0"/>
              <a:t>: 5-8.2024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err="1">
                <a:solidFill>
                  <a:schemeClr val="bg1"/>
                </a:solidFill>
              </a:rPr>
              <a:t>Förkortningar</a:t>
            </a:r>
            <a:r>
              <a:rPr lang="fi-FI" sz="1400" dirty="0">
                <a:solidFill>
                  <a:schemeClr val="bg1"/>
                </a:solidFill>
              </a:rPr>
              <a:t>:</a:t>
            </a:r>
          </a:p>
          <a:p>
            <a:r>
              <a:rPr lang="fi-FI" sz="1400" dirty="0">
                <a:solidFill>
                  <a:schemeClr val="bg1"/>
                </a:solidFill>
              </a:rPr>
              <a:t>NPS (Net </a:t>
            </a:r>
            <a:r>
              <a:rPr lang="fi-FI" sz="1400" dirty="0" err="1">
                <a:solidFill>
                  <a:schemeClr val="bg1"/>
                </a:solidFill>
              </a:rPr>
              <a:t>Promoter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Score</a:t>
            </a:r>
            <a:r>
              <a:rPr lang="fi-FI" sz="1400" dirty="0">
                <a:solidFill>
                  <a:schemeClr val="bg1"/>
                </a:solidFill>
              </a:rPr>
              <a:t>): </a:t>
            </a:r>
            <a:r>
              <a:rPr lang="fi-FI" sz="1400" dirty="0" err="1">
                <a:solidFill>
                  <a:schemeClr val="bg1"/>
                </a:solidFill>
              </a:rPr>
              <a:t>Rekommendationsindex</a:t>
            </a:r>
            <a:r>
              <a:rPr lang="fi-FI" sz="1400" dirty="0">
                <a:solidFill>
                  <a:schemeClr val="bg1"/>
                </a:solidFill>
              </a:rPr>
              <a:t> (</a:t>
            </a:r>
            <a:r>
              <a:rPr lang="fi-FI" sz="1400" dirty="0" err="1">
                <a:solidFill>
                  <a:schemeClr val="bg1"/>
                </a:solidFill>
              </a:rPr>
              <a:t>klienter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och</a:t>
            </a:r>
            <a:r>
              <a:rPr lang="fi-FI" sz="1400" dirty="0">
                <a:solidFill>
                  <a:schemeClr val="bg1"/>
                </a:solidFill>
              </a:rPr>
              <a:t> personal)</a:t>
            </a:r>
          </a:p>
          <a:p>
            <a:r>
              <a:rPr lang="fi-FI" sz="1400" dirty="0" err="1">
                <a:solidFill>
                  <a:schemeClr val="bg1"/>
                </a:solidFill>
              </a:rPr>
              <a:t>Haipro</a:t>
            </a:r>
            <a:r>
              <a:rPr lang="fi-FI" sz="1400" dirty="0">
                <a:solidFill>
                  <a:schemeClr val="bg1"/>
                </a:solidFill>
              </a:rPr>
              <a:t>: Haitta- ja vaaratapahtumailmoitus -järjestelmä </a:t>
            </a:r>
          </a:p>
        </p:txBody>
      </p:sp>
    </p:spTree>
    <p:extLst>
      <p:ext uri="{BB962C8B-B14F-4D97-AF65-F5344CB8AC3E}">
        <p14:creationId xmlns:p14="http://schemas.microsoft.com/office/powerpoint/2010/main" val="3176692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>
            <a:extLst>
              <a:ext uri="{FF2B5EF4-FFF2-40B4-BE49-F238E27FC236}">
                <a16:creationId xmlns:a16="http://schemas.microsoft.com/office/drawing/2014/main" id="{8AFB1BA9-476B-4904-9090-EFE4BE74CD8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547516" cy="774907"/>
          </a:xfrm>
        </p:spPr>
        <p:txBody>
          <a:bodyPr>
            <a:normAutofit/>
          </a:bodyPr>
          <a:lstStyle/>
          <a:p>
            <a:r>
              <a:rPr lang="fi-FI" b="1" err="1"/>
              <a:t>Tillgänglighet</a:t>
            </a:r>
            <a:r>
              <a:rPr lang="fi-FI" b="1"/>
              <a:t> – </a:t>
            </a:r>
            <a:r>
              <a:rPr lang="fi-FI" b="1" err="1"/>
              <a:t>Hälsovårdstjänster</a:t>
            </a:r>
            <a:endParaRPr lang="fi-FI" b="1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9E748FF-A591-404F-9F35-9D889759B0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190593" y="0"/>
            <a:ext cx="6001407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/>
              <a:t>Barn- </a:t>
            </a:r>
            <a:r>
              <a:rPr lang="en-US" sz="1400" err="1"/>
              <a:t>och</a:t>
            </a:r>
            <a:r>
              <a:rPr lang="en-US" sz="1400"/>
              <a:t> </a:t>
            </a:r>
            <a:r>
              <a:rPr lang="en-US" sz="1400" err="1"/>
              <a:t>familjeservice</a:t>
            </a:r>
          </a:p>
          <a:p>
            <a:pPr algn="r"/>
            <a:r>
              <a:rPr lang="en-US" sz="1400"/>
              <a:t>5-8.2024</a:t>
            </a:r>
            <a:endParaRPr lang="fi-FI" sz="14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E1BE7B-7B37-4A3D-9716-BC717E3F296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404000"/>
            <a:ext cx="360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TILLGÅNG TILL VÅRD INOM HÄLSOVÅRDSTJÄNTER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EB2B3B-2946-48D1-840B-098462D1C551}"/>
              </a:ext>
            </a:extLst>
          </p:cNvPr>
          <p:cNvSpPr txBox="1">
            <a:spLocks/>
          </p:cNvSpPr>
          <p:nvPr/>
        </p:nvSpPr>
        <p:spPr>
          <a:xfrm>
            <a:off x="1152000" y="2051982"/>
            <a:ext cx="3600000" cy="187743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="1" dirty="0" err="1">
                <a:solidFill>
                  <a:schemeClr val="accent4"/>
                </a:solidFill>
              </a:rPr>
              <a:t>Primärvården</a:t>
            </a:r>
            <a:r>
              <a:rPr lang="fi-FI" b="1" dirty="0">
                <a:solidFill>
                  <a:schemeClr val="accent4"/>
                </a:solidFill>
              </a:rPr>
              <a:t> </a:t>
            </a:r>
            <a:endParaRPr lang="fi-FI" dirty="0">
              <a:solidFill>
                <a:schemeClr val="accent4"/>
              </a:solidFill>
            </a:endParaRPr>
          </a:p>
          <a:p>
            <a:r>
              <a:rPr lang="fi-FI" sz="1400" dirty="0" err="1">
                <a:solidFill>
                  <a:schemeClr val="bg1"/>
                </a:solidFill>
              </a:rPr>
              <a:t>Kösituation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till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barnrådgivning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Skolhälsovårdens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lagstadgade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granskningar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Studerandehälsovårdens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lagstadgade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granskningar</a:t>
            </a:r>
            <a:endParaRPr lang="fi-FI" sz="14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E1367B-044C-40AA-B95D-C1B9F7B33296}"/>
              </a:ext>
            </a:extLst>
          </p:cNvPr>
          <p:cNvSpPr txBox="1">
            <a:spLocks/>
          </p:cNvSpPr>
          <p:nvPr/>
        </p:nvSpPr>
        <p:spPr>
          <a:xfrm>
            <a:off x="1152000" y="4130112"/>
            <a:ext cx="3600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err="1">
                <a:solidFill>
                  <a:schemeClr val="accent4"/>
                </a:solidFill>
              </a:rPr>
              <a:t>Specialsjukvården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Remissbedömning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görs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inom</a:t>
            </a:r>
            <a:r>
              <a:rPr lang="fi-FI">
                <a:solidFill>
                  <a:schemeClr val="bg1"/>
                </a:solidFill>
              </a:rPr>
              <a:t> 21 </a:t>
            </a:r>
            <a:r>
              <a:rPr lang="fi-FI" err="1">
                <a:solidFill>
                  <a:schemeClr val="bg1"/>
                </a:solidFill>
              </a:rPr>
              <a:t>dagar</a:t>
            </a:r>
            <a:endParaRPr lang="fi-FI">
              <a:solidFill>
                <a:schemeClr val="bg1"/>
              </a:solidFill>
            </a:endParaRPr>
          </a:p>
          <a:p>
            <a:endParaRPr lang="fi-FI">
              <a:solidFill>
                <a:schemeClr val="bg1"/>
              </a:solidFill>
            </a:endParaRPr>
          </a:p>
          <a:p>
            <a:r>
              <a:rPr lang="fi-FI" err="1">
                <a:solidFill>
                  <a:schemeClr val="bg1"/>
                </a:solidFill>
              </a:rPr>
              <a:t>Tid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till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bedömning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inom</a:t>
            </a:r>
            <a:r>
              <a:rPr lang="fi-FI">
                <a:solidFill>
                  <a:schemeClr val="bg1"/>
                </a:solidFill>
              </a:rPr>
              <a:t> 90 </a:t>
            </a:r>
            <a:r>
              <a:rPr lang="fi-FI" err="1">
                <a:solidFill>
                  <a:schemeClr val="bg1"/>
                </a:solidFill>
              </a:rPr>
              <a:t>dagar</a:t>
            </a:r>
            <a:endParaRPr lang="fi-FI">
              <a:solidFill>
                <a:schemeClr val="bg1"/>
              </a:solidFill>
            </a:endParaRPr>
          </a:p>
          <a:p>
            <a:endParaRPr lang="fi-FI">
              <a:solidFill>
                <a:schemeClr val="bg1"/>
              </a:solidFill>
            </a:endParaRPr>
          </a:p>
          <a:p>
            <a:r>
              <a:rPr lang="fi-FI" err="1">
                <a:solidFill>
                  <a:schemeClr val="bg1"/>
                </a:solidFill>
              </a:rPr>
              <a:t>Tid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till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vård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inom</a:t>
            </a:r>
            <a:r>
              <a:rPr lang="fi-FI">
                <a:solidFill>
                  <a:schemeClr val="bg1"/>
                </a:solidFill>
              </a:rPr>
              <a:t> 180 </a:t>
            </a:r>
            <a:r>
              <a:rPr lang="fi-FI" err="1">
                <a:solidFill>
                  <a:schemeClr val="bg1"/>
                </a:solidFill>
              </a:rPr>
              <a:t>dagar</a:t>
            </a:r>
            <a:endParaRPr lang="fi-FI">
              <a:solidFill>
                <a:schemeClr val="bg1"/>
              </a:solidFill>
            </a:endParaRPr>
          </a:p>
          <a:p>
            <a:endParaRPr lang="fi-FI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66D60A-00D3-4939-B4F3-52FF4ECAA6A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NULÄGE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C4A084-C558-4692-86C8-4F4F4EBDEB45}"/>
              </a:ext>
            </a:extLst>
          </p:cNvPr>
          <p:cNvSpPr txBox="1">
            <a:spLocks/>
          </p:cNvSpPr>
          <p:nvPr/>
        </p:nvSpPr>
        <p:spPr>
          <a:xfrm>
            <a:off x="4824000" y="2016000"/>
            <a:ext cx="3600000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Barnrådgivningens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läkarkö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: 214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barn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Barnrådgivningens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hälsovårdarkö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: 45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barn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Förverkligade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skolhälsogranskningar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: 90% (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mål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100%)</a:t>
            </a: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Förverkligade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studerandehälsovårdar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granskningar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: 82% (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mål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100%)</a:t>
            </a: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9393257-90C4-493A-87CB-50A248A160F9}"/>
              </a:ext>
            </a:extLst>
          </p:cNvPr>
          <p:cNvSpPr>
            <a:spLocks/>
          </p:cNvSpPr>
          <p:nvPr/>
        </p:nvSpPr>
        <p:spPr>
          <a:xfrm>
            <a:off x="4824000" y="4284000"/>
            <a:ext cx="3600000" cy="230832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1200" dirty="0">
                <a:solidFill>
                  <a:schemeClr val="bg2"/>
                </a:solidFill>
              </a:rPr>
              <a:t>Alla remisser som kommit in till Vasa centralsjukhus för specialiserad sjukvård har behandlats inom vårdgarantins 21 dagar.</a:t>
            </a:r>
            <a:endParaRPr lang="sv-SE" sz="1200" dirty="0">
              <a:solidFill>
                <a:schemeClr val="bg2"/>
              </a:solidFill>
              <a:cs typeface="Arial"/>
            </a:endParaRPr>
          </a:p>
          <a:p>
            <a:endParaRPr lang="sv-SE" sz="1200" dirty="0">
              <a:solidFill>
                <a:schemeClr val="bg2"/>
              </a:solidFill>
            </a:endParaRPr>
          </a:p>
          <a:p>
            <a:r>
              <a:rPr lang="sv-SE" sz="1200" dirty="0">
                <a:solidFill>
                  <a:schemeClr val="bg2"/>
                </a:solidFill>
              </a:rPr>
              <a:t>Av de som väntar på en vårdbedömning har endast 2 personer väntat över 90 dagar (vilket motsvarar 3,1 % av de väntande), och ingen har väntat över 180 dagar.</a:t>
            </a:r>
            <a:endParaRPr lang="sv-SE" sz="1200" dirty="0">
              <a:solidFill>
                <a:schemeClr val="bg2"/>
              </a:solidFill>
              <a:cs typeface="Arial"/>
            </a:endParaRPr>
          </a:p>
          <a:p>
            <a:endParaRPr lang="sv-SE" sz="1200" dirty="0">
              <a:solidFill>
                <a:schemeClr val="bg2"/>
              </a:solidFill>
            </a:endParaRPr>
          </a:p>
          <a:p>
            <a:r>
              <a:rPr lang="sv-SE" sz="1200" dirty="0">
                <a:solidFill>
                  <a:schemeClr val="bg2"/>
                </a:solidFill>
              </a:rPr>
              <a:t>Det finns inga personer som har väntat över 90 dagar på att få vård, och medianväntetiden för att få vård är 38 dagar.</a:t>
            </a:r>
            <a:endParaRPr lang="fi-FI" sz="1200" dirty="0">
              <a:solidFill>
                <a:schemeClr val="bg2"/>
              </a:solidFill>
              <a:cs typeface="Arial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F8FDB91-3671-44F9-8590-A8310AB93B6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KORRIGERANDE ÅTGÄRDER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BB7FC3-A7E2-40B8-B539-D6D02155A35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803808"/>
            <a:ext cx="3600000" cy="48320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 err="1">
                <a:solidFill>
                  <a:schemeClr val="bg1"/>
                </a:solidFill>
                <a:cs typeface="Arial"/>
              </a:rPr>
              <a:t>Omorganisering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av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arbete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resurser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. </a:t>
            </a:r>
          </a:p>
          <a:p>
            <a:r>
              <a:rPr lang="fi-FI" sz="1600" dirty="0" err="1">
                <a:solidFill>
                  <a:schemeClr val="bg1"/>
                </a:solidFill>
                <a:cs typeface="Arial"/>
              </a:rPr>
              <a:t>Utveckling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av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tillförlitliga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mätare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,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speciellt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inom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studerandehälsovården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.</a:t>
            </a: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  <a:p>
            <a:r>
              <a:rPr lang="fi-FI" sz="1600" dirty="0" err="1">
                <a:solidFill>
                  <a:schemeClr val="bg1"/>
                </a:solidFill>
                <a:cs typeface="Arial"/>
              </a:rPr>
              <a:t>Vasas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och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Jakobstads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gemensamma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remisshanteringsprocess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för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barn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inom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den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specialiserade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sjukvården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utvecklas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vidare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genom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att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utnyttja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närmottagningar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och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harmonisera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arbetssätten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.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Målet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är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likvärdig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tillgång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till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vård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och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att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vårdgarantin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ska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uppfyllas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inom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välfärdsområdet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.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endParaRPr lang="fi-FI" dirty="0">
              <a:solidFill>
                <a:schemeClr val="bg1"/>
              </a:solidFill>
              <a:cs typeface="Arial"/>
            </a:endParaRPr>
          </a:p>
          <a:p>
            <a:endParaRPr lang="fi-FI" dirty="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2960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100E8-8B5D-481D-82E7-6F5FC8EB751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/>
          <a:lstStyle/>
          <a:p>
            <a:r>
              <a:rPr lang="fi-FI" b="1" err="1"/>
              <a:t>Tillgänglighet</a:t>
            </a:r>
            <a:r>
              <a:rPr lang="fi-FI" b="1"/>
              <a:t> – </a:t>
            </a:r>
            <a:r>
              <a:rPr lang="fi-FI" b="1" err="1"/>
              <a:t>Socialvården</a:t>
            </a:r>
            <a:endParaRPr lang="fi-FI" b="1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90D15AF-D584-4FCA-BA81-935C2CECA3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674069" y="0"/>
            <a:ext cx="5591503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/>
              <a:t>Barn- </a:t>
            </a:r>
            <a:r>
              <a:rPr lang="en-US" sz="1400" err="1"/>
              <a:t>och</a:t>
            </a:r>
            <a:r>
              <a:rPr lang="en-US" sz="1400"/>
              <a:t> </a:t>
            </a:r>
            <a:r>
              <a:rPr lang="en-US" sz="1400" err="1"/>
              <a:t>familjeservice</a:t>
            </a:r>
          </a:p>
          <a:p>
            <a:pPr algn="r"/>
            <a:r>
              <a:rPr lang="en-US" sz="1400"/>
              <a:t>5-8.2024</a:t>
            </a:r>
            <a:endParaRPr lang="fi-FI" sz="14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9C1DCE2-AB1D-41CE-B3A1-291B9357851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TILLGÅNG TILL SOCIALVÅRD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997EB6-2DCD-4708-8827-AA26B7787BB1}"/>
              </a:ext>
            </a:extLst>
          </p:cNvPr>
          <p:cNvSpPr txBox="1">
            <a:spLocks/>
          </p:cNvSpPr>
          <p:nvPr/>
        </p:nvSpPr>
        <p:spPr>
          <a:xfrm>
            <a:off x="1152000" y="1919001"/>
            <a:ext cx="3600000" cy="30162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="1" dirty="0" err="1">
                <a:solidFill>
                  <a:schemeClr val="accent4"/>
                </a:solidFill>
              </a:rPr>
              <a:t>Barnskydd</a:t>
            </a:r>
            <a:r>
              <a:rPr lang="fi-FI" b="1" dirty="0">
                <a:solidFill>
                  <a:schemeClr val="accent4"/>
                </a:solidFill>
              </a:rPr>
              <a:t>/ </a:t>
            </a:r>
            <a:r>
              <a:rPr lang="fi-FI" b="1" dirty="0" err="1">
                <a:solidFill>
                  <a:schemeClr val="accent4"/>
                </a:solidFill>
              </a:rPr>
              <a:t>Barn</a:t>
            </a:r>
            <a:r>
              <a:rPr lang="fi-FI" b="1" dirty="0">
                <a:solidFill>
                  <a:schemeClr val="accent4"/>
                </a:solidFill>
              </a:rPr>
              <a:t>- </a:t>
            </a:r>
            <a:r>
              <a:rPr lang="fi-FI" b="1" dirty="0" err="1">
                <a:solidFill>
                  <a:schemeClr val="accent4"/>
                </a:solidFill>
              </a:rPr>
              <a:t>och</a:t>
            </a:r>
            <a:r>
              <a:rPr lang="fi-FI" b="1" dirty="0">
                <a:solidFill>
                  <a:schemeClr val="accent4"/>
                </a:solidFill>
              </a:rPr>
              <a:t> </a:t>
            </a:r>
            <a:r>
              <a:rPr lang="fi-FI" b="1" dirty="0" err="1">
                <a:solidFill>
                  <a:schemeClr val="accent4"/>
                </a:solidFill>
              </a:rPr>
              <a:t>familjesocialarbete</a:t>
            </a:r>
            <a:endParaRPr lang="fi-FI" b="1" dirty="0">
              <a:solidFill>
                <a:schemeClr val="accent4"/>
              </a:solidFill>
            </a:endParaRPr>
          </a:p>
          <a:p>
            <a:r>
              <a:rPr lang="fi-FI" sz="1600" dirty="0" err="1">
                <a:solidFill>
                  <a:schemeClr val="bg1"/>
                </a:solidFill>
              </a:rPr>
              <a:t>Bedömning</a:t>
            </a:r>
            <a:r>
              <a:rPr lang="fi-FI" sz="1600" dirty="0">
                <a:solidFill>
                  <a:schemeClr val="bg1"/>
                </a:solidFill>
              </a:rPr>
              <a:t> av </a:t>
            </a:r>
            <a:r>
              <a:rPr lang="fi-FI" sz="1600" dirty="0" err="1">
                <a:solidFill>
                  <a:schemeClr val="bg1"/>
                </a:solidFill>
              </a:rPr>
              <a:t>barnskydds-anmälningar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inom</a:t>
            </a:r>
            <a:r>
              <a:rPr lang="fi-FI" sz="1600" dirty="0">
                <a:solidFill>
                  <a:schemeClr val="bg1"/>
                </a:solidFill>
              </a:rPr>
              <a:t> 7 </a:t>
            </a:r>
            <a:r>
              <a:rPr lang="fi-FI" sz="1600" dirty="0" err="1">
                <a:solidFill>
                  <a:schemeClr val="bg1"/>
                </a:solidFill>
              </a:rPr>
              <a:t>dagar</a:t>
            </a:r>
            <a:endParaRPr lang="fi-FI" sz="1600" dirty="0">
              <a:solidFill>
                <a:schemeClr val="bg1"/>
              </a:solidFill>
            </a:endParaRPr>
          </a:p>
          <a:p>
            <a:endParaRPr lang="fi-FI" dirty="0">
              <a:solidFill>
                <a:schemeClr val="bg1"/>
              </a:solidFill>
            </a:endParaRPr>
          </a:p>
          <a:p>
            <a:r>
              <a:rPr lang="fi-FI" sz="1600" dirty="0" err="1">
                <a:solidFill>
                  <a:schemeClr val="bg1"/>
                </a:solidFill>
              </a:rPr>
              <a:t>Bedömning</a:t>
            </a:r>
            <a:r>
              <a:rPr lang="fi-FI" sz="1600" dirty="0">
                <a:solidFill>
                  <a:schemeClr val="bg1"/>
                </a:solidFill>
              </a:rPr>
              <a:t> av </a:t>
            </a:r>
            <a:r>
              <a:rPr lang="fi-FI" sz="1600" dirty="0" err="1">
                <a:solidFill>
                  <a:schemeClr val="bg1"/>
                </a:solidFill>
              </a:rPr>
              <a:t>servicebehov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inom</a:t>
            </a:r>
            <a:r>
              <a:rPr lang="fi-FI" sz="1600" dirty="0">
                <a:solidFill>
                  <a:schemeClr val="bg1"/>
                </a:solidFill>
              </a:rPr>
              <a:t> 3 </a:t>
            </a:r>
            <a:r>
              <a:rPr lang="fi-FI" sz="1600" dirty="0" err="1">
                <a:solidFill>
                  <a:schemeClr val="bg1"/>
                </a:solidFill>
              </a:rPr>
              <a:t>månader</a:t>
            </a:r>
            <a:endParaRPr lang="fi-FI" sz="1600" dirty="0">
              <a:solidFill>
                <a:schemeClr val="bg1"/>
              </a:solidFill>
            </a:endParaRPr>
          </a:p>
          <a:p>
            <a:endParaRPr lang="fi-FI" dirty="0">
              <a:solidFill>
                <a:schemeClr val="bg1"/>
              </a:solidFill>
            </a:endParaRPr>
          </a:p>
          <a:p>
            <a:r>
              <a:rPr lang="fi-FI" sz="1600" dirty="0" err="1">
                <a:solidFill>
                  <a:schemeClr val="bg1"/>
                </a:solidFill>
              </a:rPr>
              <a:t>Personaldimensionering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inom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barnskyddet</a:t>
            </a:r>
            <a:r>
              <a:rPr lang="fi-FI" sz="1600" dirty="0">
                <a:solidFill>
                  <a:schemeClr val="bg1"/>
                </a:solidFill>
              </a:rPr>
              <a:t> 30 </a:t>
            </a:r>
            <a:r>
              <a:rPr lang="fi-FI" sz="1600" dirty="0" err="1">
                <a:solidFill>
                  <a:schemeClr val="bg1"/>
                </a:solidFill>
              </a:rPr>
              <a:t>klienter</a:t>
            </a:r>
            <a:r>
              <a:rPr lang="fi-FI" sz="1600" dirty="0">
                <a:solidFill>
                  <a:schemeClr val="bg1"/>
                </a:solidFill>
              </a:rPr>
              <a:t>/</a:t>
            </a:r>
            <a:r>
              <a:rPr lang="fi-FI" sz="1600" dirty="0" err="1">
                <a:solidFill>
                  <a:schemeClr val="bg1"/>
                </a:solidFill>
              </a:rPr>
              <a:t>soc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arb</a:t>
            </a:r>
            <a:endParaRPr lang="fi-FI" sz="1600" dirty="0">
              <a:solidFill>
                <a:schemeClr val="bg1"/>
              </a:solidFill>
            </a:endParaRPr>
          </a:p>
          <a:p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96720EF-00AE-445F-82AE-9CD1D05BC388}"/>
              </a:ext>
            </a:extLst>
          </p:cNvPr>
          <p:cNvSpPr txBox="1">
            <a:spLocks/>
          </p:cNvSpPr>
          <p:nvPr/>
        </p:nvSpPr>
        <p:spPr>
          <a:xfrm>
            <a:off x="1152000" y="5048322"/>
            <a:ext cx="360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err="1">
                <a:solidFill>
                  <a:schemeClr val="accent4"/>
                </a:solidFill>
              </a:rPr>
              <a:t>Förebyggande</a:t>
            </a:r>
            <a:r>
              <a:rPr lang="fi-FI" b="1">
                <a:solidFill>
                  <a:schemeClr val="accent4"/>
                </a:solidFill>
              </a:rPr>
              <a:t> </a:t>
            </a:r>
            <a:r>
              <a:rPr lang="fi-FI" b="1" err="1">
                <a:solidFill>
                  <a:schemeClr val="accent4"/>
                </a:solidFill>
              </a:rPr>
              <a:t>och</a:t>
            </a:r>
            <a:r>
              <a:rPr lang="fi-FI" b="1">
                <a:solidFill>
                  <a:schemeClr val="accent4"/>
                </a:solidFill>
              </a:rPr>
              <a:t> </a:t>
            </a:r>
            <a:r>
              <a:rPr lang="fi-FI" b="1" err="1">
                <a:solidFill>
                  <a:schemeClr val="accent4"/>
                </a:solidFill>
              </a:rPr>
              <a:t>kompletterande</a:t>
            </a:r>
            <a:r>
              <a:rPr lang="fi-FI" b="1">
                <a:solidFill>
                  <a:schemeClr val="accent4"/>
                </a:solidFill>
              </a:rPr>
              <a:t> </a:t>
            </a:r>
            <a:r>
              <a:rPr lang="fi-FI" b="1" err="1">
                <a:solidFill>
                  <a:schemeClr val="accent4"/>
                </a:solidFill>
              </a:rPr>
              <a:t>utkomststöd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6E193D-B47F-4A92-A08B-82B34CEF196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NULÄGE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FDED4DF-2154-4120-9F12-D17E31CC019A}"/>
              </a:ext>
            </a:extLst>
          </p:cNvPr>
          <p:cNvSpPr txBox="1">
            <a:spLocks/>
          </p:cNvSpPr>
          <p:nvPr/>
        </p:nvSpPr>
        <p:spPr>
          <a:xfrm>
            <a:off x="4824000" y="2131382"/>
            <a:ext cx="3600000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Utvärderingen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inom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7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vardagar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har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genomförts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i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cirka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50 % av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fallen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.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Situationen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har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försämrats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sedan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det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första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kvartalet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3254B78-F5DA-4B46-9143-E229C5E8BF6E}"/>
              </a:ext>
            </a:extLst>
          </p:cNvPr>
          <p:cNvSpPr txBox="1">
            <a:spLocks/>
          </p:cNvSpPr>
          <p:nvPr/>
        </p:nvSpPr>
        <p:spPr>
          <a:xfrm>
            <a:off x="4824000" y="3181929"/>
            <a:ext cx="36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Ungefär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63 % av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bedömningarna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av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servicebehov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slutförs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inom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tre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månader</a:t>
            </a:r>
            <a:endParaRPr lang="sv-SE" sz="1600" dirty="0" err="1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4FC6996-B60D-4EBB-A28E-A4B351081595}"/>
              </a:ext>
            </a:extLst>
          </p:cNvPr>
          <p:cNvSpPr txBox="1">
            <a:spLocks/>
          </p:cNvSpPr>
          <p:nvPr/>
        </p:nvSpPr>
        <p:spPr>
          <a:xfrm>
            <a:off x="4842000" y="4023597"/>
            <a:ext cx="36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Under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perioden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hade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socialarbetarna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cirka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37,5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kunder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per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anställd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.</a:t>
            </a:r>
            <a:endParaRPr lang="fi-FI" sz="16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341BE04-8B49-4CA3-A6A7-26D9DBA06F10}"/>
              </a:ext>
            </a:extLst>
          </p:cNvPr>
          <p:cNvSpPr txBox="1">
            <a:spLocks/>
          </p:cNvSpPr>
          <p:nvPr/>
        </p:nvSpPr>
        <p:spPr>
          <a:xfrm>
            <a:off x="4803460" y="5110598"/>
            <a:ext cx="3600000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Organisationsförändringen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syftar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till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att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förbättra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förebyggande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tjänster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.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Användningen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av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kompletterande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tjänster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har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ökat</a:t>
            </a:r>
            <a:endParaRPr lang="fi-FI" sz="1600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5566E25-4577-43E1-80D3-532BC3DEE89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KORRIGERANDE ÅTGÄRDER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6C64C6D-CB16-42BC-B618-3EE739A3F89C}"/>
              </a:ext>
            </a:extLst>
          </p:cNvPr>
          <p:cNvSpPr/>
          <p:nvPr/>
        </p:nvSpPr>
        <p:spPr>
          <a:xfrm>
            <a:off x="8532000" y="1970425"/>
            <a:ext cx="3600000" cy="230832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Organisationsförändringen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inom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barn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-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och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familjetjänsterna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syftar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till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att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främja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förebyggande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tjänster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. I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framtiden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skulle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allt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färre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kunder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styras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till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korrigerande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tjänster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och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kunderna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skulle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få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den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vägledning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och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det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stöd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de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behöver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i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rätt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tid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vilket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förhindrar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att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de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behöver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de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tyngsta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tjänsterna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.</a:t>
            </a:r>
            <a:endParaRPr lang="fi-FI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172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fi-FI" b="1" err="1"/>
              <a:t>Säkerhet</a:t>
            </a:r>
            <a:r>
              <a:rPr lang="fi-FI" b="1"/>
              <a:t> </a:t>
            </a:r>
            <a:r>
              <a:rPr lang="fi-FI" b="1" err="1"/>
              <a:t>och</a:t>
            </a:r>
            <a:r>
              <a:rPr lang="fi-FI" b="1"/>
              <a:t> </a:t>
            </a:r>
            <a:r>
              <a:rPr lang="fi-FI" b="1" err="1"/>
              <a:t>kvalitet</a:t>
            </a:r>
            <a:r>
              <a:rPr lang="fi-FI" b="1"/>
              <a:t> </a:t>
            </a:r>
            <a:endParaRPr lang="en-US" b="1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36E4AF4-93AC-4A29-9F85-19AEB8ECF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907879" y="0"/>
            <a:ext cx="5284121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/>
              <a:t>Barn- </a:t>
            </a:r>
            <a:r>
              <a:rPr lang="en-US" sz="1400" err="1"/>
              <a:t>och</a:t>
            </a:r>
            <a:r>
              <a:rPr lang="en-US" sz="1400"/>
              <a:t> </a:t>
            </a:r>
            <a:r>
              <a:rPr lang="en-US" sz="1400" err="1"/>
              <a:t>familjeservice</a:t>
            </a:r>
          </a:p>
          <a:p>
            <a:pPr algn="r"/>
            <a:r>
              <a:rPr lang="en-US" sz="1400"/>
              <a:t>5-8.2024</a:t>
            </a:r>
            <a:endParaRPr lang="fi-FI" sz="1400"/>
          </a:p>
        </p:txBody>
      </p:sp>
      <p:graphicFrame>
        <p:nvGraphicFramePr>
          <p:cNvPr id="21" name="Chart 20" descr="Diagram: Antal anmälan om negativ händelse&#10;Januari - April 2022 135&#10;Januari - April 2023 211&#10;Maj - Augusti 2022 168&#10;Maj - Augusti 2023 194&#10;September - December 2022 171 September - December 2023 260&#10;">
            <a:extLst>
              <a:ext uri="{FF2B5EF4-FFF2-40B4-BE49-F238E27FC236}">
                <a16:creationId xmlns:a16="http://schemas.microsoft.com/office/drawing/2014/main" id="{DD670D31-ECAD-4FF4-AE7A-7BD1DB0719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5761089"/>
              </p:ext>
            </p:extLst>
          </p:nvPr>
        </p:nvGraphicFramePr>
        <p:xfrm>
          <a:off x="1204151" y="1834345"/>
          <a:ext cx="3372620" cy="2432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D595F68-2C0D-3CB0-E834-2BE7C74E88E5}"/>
              </a:ext>
            </a:extLst>
          </p:cNvPr>
          <p:cNvSpPr txBox="1"/>
          <p:nvPr/>
        </p:nvSpPr>
        <p:spPr>
          <a:xfrm>
            <a:off x="4768849" y="1900734"/>
            <a:ext cx="11675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Nära ögat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259573D-C4CB-1D64-F791-4349C558251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4928495" y="2232000"/>
            <a:ext cx="797442" cy="79744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400">
                <a:solidFill>
                  <a:prstClr val="white"/>
                </a:solidFill>
                <a:latin typeface="Arial" panose="020B0604020202020204"/>
              </a:rPr>
              <a:t>12,7</a:t>
            </a: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%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FB4815-7CE9-5EF8-A1BC-8AE33474E74E}"/>
              </a:ext>
            </a:extLst>
          </p:cNvPr>
          <p:cNvSpPr txBox="1"/>
          <p:nvPr/>
        </p:nvSpPr>
        <p:spPr>
          <a:xfrm>
            <a:off x="6055209" y="1777623"/>
            <a:ext cx="1308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Drabbade klient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B74146C-9E29-4246-0A24-460553D1A57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6273628" y="2232000"/>
            <a:ext cx="797442" cy="79744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54 %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6BB448-5118-5BFD-BA27-83707ED41F5C}"/>
              </a:ext>
            </a:extLst>
          </p:cNvPr>
          <p:cNvSpPr txBox="1"/>
          <p:nvPr/>
        </p:nvSpPr>
        <p:spPr>
          <a:xfrm>
            <a:off x="7407555" y="1777623"/>
            <a:ext cx="12783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Annan upptäckt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4749636-24C5-9C37-3079-6F8343B2D13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7642361" y="2232000"/>
            <a:ext cx="797442" cy="79744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33,3%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86DCD7C-3498-F3C1-B12C-24D29CB0DE16}"/>
              </a:ext>
            </a:extLst>
          </p:cNvPr>
          <p:cNvSpPr txBox="1"/>
          <p:nvPr/>
        </p:nvSpPr>
        <p:spPr>
          <a:xfrm>
            <a:off x="5063885" y="3275111"/>
            <a:ext cx="13811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Måttlig skada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80E75B0-5F84-1883-BEE1-47B3A618F6F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327216" y="3672000"/>
            <a:ext cx="797442" cy="79744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600">
                <a:solidFill>
                  <a:prstClr val="white"/>
                </a:solidFill>
                <a:latin typeface="Arial" panose="020B0604020202020204"/>
              </a:rPr>
              <a:t>3,2</a:t>
            </a: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%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76BC89D-36E6-C66C-AA95-61C99CF7686F}"/>
              </a:ext>
            </a:extLst>
          </p:cNvPr>
          <p:cNvSpPr txBox="1"/>
          <p:nvPr/>
        </p:nvSpPr>
        <p:spPr>
          <a:xfrm>
            <a:off x="6913818" y="3157544"/>
            <a:ext cx="1167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Allvarlig skada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43A2F839-C13B-7A1F-38D0-1CBE9779C8D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7085505" y="3672000"/>
            <a:ext cx="797442" cy="7974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600">
                <a:solidFill>
                  <a:prstClr val="white"/>
                </a:solidFill>
                <a:latin typeface="Arial" panose="020B0604020202020204"/>
              </a:rPr>
              <a:t>3,2</a:t>
            </a: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344BB1-DF36-4BAD-9CB1-977337A2D0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95669" y="1404000"/>
            <a:ext cx="32669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DE VANLIGASTE ANMÄLNINGSTYPERNA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712854" y="2088914"/>
            <a:ext cx="3479146" cy="16004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AutoNum type="arabicPeriod"/>
            </a:pPr>
            <a:r>
              <a:rPr lang="fi-FI" sz="1600">
                <a:solidFill>
                  <a:schemeClr val="bg1"/>
                </a:solidFill>
              </a:rPr>
              <a:t>Informationsflöde</a:t>
            </a:r>
            <a:endParaRPr lang="fi-FI" sz="160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>
                <a:solidFill>
                  <a:schemeClr val="bg1"/>
                </a:solidFill>
                <a:cs typeface="Arial"/>
              </a:rPr>
              <a:t>Annat</a:t>
            </a:r>
          </a:p>
          <a:p>
            <a:pPr marL="342900" indent="-342900">
              <a:buFontTx/>
              <a:buAutoNum type="arabicPeriod"/>
            </a:pPr>
            <a:r>
              <a:rPr lang="fi-FI" sz="1600" err="1">
                <a:solidFill>
                  <a:schemeClr val="bg1"/>
                </a:solidFill>
                <a:cs typeface="Arial"/>
              </a:rPr>
              <a:t>Relaterad</a:t>
            </a:r>
            <a:r>
              <a:rPr lang="fi-FI" sz="1600">
                <a:solidFill>
                  <a:schemeClr val="bg1"/>
                </a:solidFill>
                <a:cs typeface="Arial"/>
              </a:rPr>
              <a:t> till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tillgänglighet</a:t>
            </a:r>
            <a:r>
              <a:rPr lang="fi-FI" sz="1600">
                <a:solidFill>
                  <a:schemeClr val="bg1"/>
                </a:solidFill>
                <a:cs typeface="Arial"/>
              </a:rPr>
              <a:t> av vården</a:t>
            </a:r>
          </a:p>
          <a:p>
            <a:pPr marL="342900" indent="-342900">
              <a:buAutoNum type="arabicPeriod"/>
            </a:pPr>
            <a:r>
              <a:rPr lang="fi-FI" sz="1600">
                <a:solidFill>
                  <a:schemeClr val="bg1"/>
                </a:solidFill>
                <a:cs typeface="Arial"/>
              </a:rPr>
              <a:t>Annan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vårdåtgärd</a:t>
            </a:r>
            <a:endParaRPr lang="fi-FI" sz="160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endParaRPr lang="en-US">
              <a:solidFill>
                <a:srgbClr val="213A8F"/>
              </a:solidFill>
              <a:cs typeface="Arial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DA86747-4DAA-4AD7-9784-872453488C0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31216" y="4500000"/>
            <a:ext cx="175924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solidFill>
                  <a:schemeClr val="accent4"/>
                </a:solidFill>
              </a:rPr>
              <a:t>ANMÄLNINGAR OM MISSFÖRHÅLLANDEN INOM SOCIALVÅRDEN</a:t>
            </a: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5977" y="5800902"/>
            <a:ext cx="18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600">
                <a:solidFill>
                  <a:schemeClr val="bg1"/>
                </a:solidFill>
                <a:cs typeface="Arial"/>
              </a:rPr>
              <a:t>20(6)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2DD3D8-21FC-498C-94F7-020218D816A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64409" y="4500000"/>
            <a:ext cx="180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ANTAL ANMÄLNINGAR OM NEGATIV HÄNDELSE FRÅN KLIENTER (JÄMFÖRT MED TIDIGARE PERIOD)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90461" y="5800902"/>
            <a:ext cx="18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600">
                <a:solidFill>
                  <a:schemeClr val="bg1"/>
                </a:solidFill>
              </a:rPr>
              <a:t>1(2)</a:t>
            </a:r>
            <a:endParaRPr lang="fi-FI" sz="540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9B827E0-4781-4CE9-B989-57A8EFDB83A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89926" y="4500000"/>
            <a:ext cx="1638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KONTAKTER TILL PATIENTOMBUD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80678" y="5800902"/>
            <a:ext cx="18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600">
                <a:solidFill>
                  <a:schemeClr val="bg1"/>
                </a:solidFill>
                <a:cs typeface="Arial"/>
              </a:rPr>
              <a:t>2(1)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12EC722-3F34-4A2D-A54F-CACFC82224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36778" y="4500000"/>
            <a:ext cx="1638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KONTAKTER TILL SOCIALOMBUD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54485" y="5800902"/>
            <a:ext cx="18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600">
                <a:solidFill>
                  <a:schemeClr val="bg1"/>
                </a:solidFill>
                <a:cs typeface="Arial" panose="020B0604020202020204"/>
              </a:rPr>
              <a:t>41(42)</a:t>
            </a:r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156A800-0ADF-4946-A380-6823498BE2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6" y="4500000"/>
            <a:ext cx="3684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ÅTGÄRDER: 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9" name="TextBox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5" y="4820813"/>
            <a:ext cx="3886485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>
                <a:solidFill>
                  <a:schemeClr val="bg1"/>
                </a:solidFill>
                <a:cs typeface="Arial"/>
              </a:rPr>
              <a:t>Alla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Haipron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genomgås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mångprofessionellt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på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enhetsnivå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vid</a:t>
            </a:r>
            <a:r>
              <a:rPr lang="fi-FI" sz="1400">
                <a:solidFill>
                  <a:schemeClr val="bg1"/>
                </a:solidFill>
                <a:cs typeface="Arial"/>
              </a:rPr>
              <a:t>   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avdelningsmöten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400">
                <a:solidFill>
                  <a:schemeClr val="bg1"/>
                </a:solidFill>
                <a:cs typeface="Arial"/>
              </a:rPr>
              <a:t>/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eller</a:t>
            </a:r>
            <a:r>
              <a:rPr lang="fi-FI" sz="1400">
                <a:solidFill>
                  <a:schemeClr val="bg1"/>
                </a:solidFill>
                <a:cs typeface="Arial"/>
              </a:rPr>
              <a:t> team.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Processer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analyseras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åtgärdas</a:t>
            </a:r>
            <a:r>
              <a:rPr lang="fi-FI" sz="1400">
                <a:solidFill>
                  <a:schemeClr val="bg1"/>
                </a:solidFill>
                <a:cs typeface="Arial"/>
              </a:rPr>
              <a:t> 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om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möjligt</a:t>
            </a:r>
            <a:r>
              <a:rPr lang="fi-FI" sz="1400">
                <a:solidFill>
                  <a:schemeClr val="bg1"/>
                </a:solidFill>
                <a:cs typeface="Arial"/>
              </a:rPr>
              <a:t>.</a:t>
            </a:r>
          </a:p>
          <a:p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Satsning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på</a:t>
            </a:r>
            <a:r>
              <a:rPr lang="fi-FI" sz="1400">
                <a:solidFill>
                  <a:schemeClr val="bg1"/>
                </a:solidFill>
                <a:cs typeface="Arial"/>
              </a:rPr>
              <a:t> 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personalstruktur</a:t>
            </a:r>
            <a:r>
              <a:rPr lang="fi-FI" sz="1400">
                <a:solidFill>
                  <a:schemeClr val="bg1"/>
                </a:solidFill>
                <a:cs typeface="Arial"/>
              </a:rPr>
              <a:t>,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rekrytering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inom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socialvården</a:t>
            </a:r>
            <a:r>
              <a:rPr lang="fi-FI" sz="1400">
                <a:solidFill>
                  <a:schemeClr val="bg1"/>
                </a:solidFill>
                <a:cs typeface="Arial"/>
              </a:rPr>
              <a:t> 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då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lagstadgade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tidsfrister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inte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uppnås</a:t>
            </a:r>
            <a:r>
              <a:rPr lang="fi-FI" sz="1400">
                <a:solidFill>
                  <a:schemeClr val="bg1"/>
                </a:solidFill>
                <a:cs typeface="Arial"/>
              </a:rPr>
              <a:t> 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400">
                <a:solidFill>
                  <a:schemeClr val="bg1"/>
                </a:solidFill>
                <a:cs typeface="Arial"/>
              </a:rPr>
              <a:t>  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personaldimensioneringen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inte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uppfylls</a:t>
            </a:r>
            <a:r>
              <a:rPr lang="fi-FI" sz="1400">
                <a:solidFill>
                  <a:schemeClr val="bg1"/>
                </a:solidFill>
                <a:cs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55836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4950" cy="909638"/>
          </a:xfrm>
        </p:spPr>
        <p:txBody>
          <a:bodyPr/>
          <a:lstStyle/>
          <a:p>
            <a:r>
              <a:rPr lang="fi-FI" b="1" err="1"/>
              <a:t>Kundupplevelse</a:t>
            </a:r>
            <a:endParaRPr lang="en-US" b="1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CD7ADBD-7CA0-43A0-9530-A0C3670E79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907879" y="0"/>
            <a:ext cx="5284121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/>
              <a:t>Barn- </a:t>
            </a:r>
            <a:r>
              <a:rPr lang="en-US" sz="1400" err="1"/>
              <a:t>och</a:t>
            </a:r>
            <a:r>
              <a:rPr lang="en-US" sz="1400"/>
              <a:t> </a:t>
            </a:r>
            <a:r>
              <a:rPr lang="en-US" sz="1400" err="1"/>
              <a:t>familjeservice</a:t>
            </a:r>
            <a:endParaRPr lang="fi-FI" sz="1400"/>
          </a:p>
          <a:p>
            <a:pPr algn="r"/>
            <a:r>
              <a:rPr lang="en-US" sz="1400"/>
              <a:t>5-8.2024</a:t>
            </a:r>
            <a:endParaRPr lang="fi-FI" sz="1400"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1995AD-790E-57D8-4CC8-8F4272C88422}"/>
              </a:ext>
            </a:extLst>
          </p:cNvPr>
          <p:cNvSpPr txBox="1"/>
          <p:nvPr/>
        </p:nvSpPr>
        <p:spPr>
          <a:xfrm>
            <a:off x="1128544" y="1417320"/>
            <a:ext cx="4013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err="1">
                <a:solidFill>
                  <a:schemeClr val="bg1"/>
                </a:solidFill>
              </a:rPr>
              <a:t>Antal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kundrespons</a:t>
            </a:r>
            <a:r>
              <a:rPr lang="fi-FI">
                <a:solidFill>
                  <a:schemeClr val="bg1"/>
                </a:solidFill>
              </a:rPr>
              <a:t>: 257</a:t>
            </a:r>
          </a:p>
        </p:txBody>
      </p:sp>
      <p:cxnSp>
        <p:nvCxnSpPr>
          <p:cNvPr id="11" name="Straight Arrow Connector 10" descr="NPS värde. Värdet mäts mellan minus 100 och 100. Generellt anser man att ett gott värde över 50 är gott. Resultat"/>
          <p:cNvCxnSpPr/>
          <p:nvPr/>
        </p:nvCxnSpPr>
        <p:spPr>
          <a:xfrm flipV="1">
            <a:off x="4892282" y="3982862"/>
            <a:ext cx="637017" cy="374228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84572" y="4515637"/>
            <a:ext cx="167682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>
                <a:solidFill>
                  <a:schemeClr val="bg1"/>
                </a:solidFill>
              </a:rPr>
              <a:t>63</a:t>
            </a:r>
            <a:r>
              <a:rPr lang="fi-FI" sz="2400">
                <a:solidFill>
                  <a:schemeClr val="bg1"/>
                </a:solidFill>
              </a:rPr>
              <a:t>(68)</a:t>
            </a:r>
            <a:endParaRPr lang="en-US" sz="480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F85A01-D162-40B8-8855-659FF10BED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78569" y="1901869"/>
            <a:ext cx="22737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upplevde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att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man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brydde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sig om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mig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på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ett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helhetsmässigt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sätt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826C9C0-9068-4E14-B1C4-64598EF39BD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1989825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4,32</a:t>
            </a:r>
            <a:endParaRPr lang="en-US">
              <a:solidFill>
                <a:prstClr val="white"/>
              </a:solidFill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4,35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3EFF2A-7AAD-4B14-93EB-076EAD9721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3104317"/>
            <a:ext cx="14740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fick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hjälp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när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behövde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den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6EB54A6-CDE5-4D3C-99A6-A7DE3E9E694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3132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  <a:ea typeface="Calibri"/>
                <a:cs typeface="Calibri"/>
              </a:rPr>
              <a:t>4,30</a:t>
            </a:r>
            <a:endParaRPr lang="fi-FI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(4,39)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38B1F1-1001-4506-A2FF-BEFB60A16B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99241" y="4238639"/>
            <a:ext cx="171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kände mig trygg under vården / betjäningen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33AD660-8E22-4CF9-BEB1-B3C48F4E13B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4428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  <a:ea typeface="Calibri"/>
                <a:cs typeface="Calibri"/>
              </a:rPr>
              <a:t>4,44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(4,36)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3F3FCD-B03B-4D2C-B901-F47C7C5B1A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5562078"/>
            <a:ext cx="24197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Besluten i anslutning till min vård/mitt ärende fattades i samråd med mig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60A932C-1BD2-4119-8262-A0944F951C0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565355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  <a:ea typeface="Calibri"/>
                <a:cs typeface="Calibri"/>
              </a:rPr>
              <a:t>4,34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(4,36)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314A2D-C318-415D-B409-0CD3638C314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6771" y="1874018"/>
            <a:ext cx="22112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vet hur min vård/mina tjänster kommer att fortsätta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EEB76AB-B4A6-4106-B742-663F73F72C6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1989825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  <a:ea typeface="Calibri"/>
                <a:cs typeface="Calibri"/>
              </a:rPr>
              <a:t>4,28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(4,41)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DA1682-79CB-477A-A9FB-04429119CA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25529" y="2936140"/>
            <a:ext cx="162697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Informationen som jag fick om vården / betjäningen var förståelig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84B7323-EC24-4D62-8E0D-466C1DF4336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3132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  <a:ea typeface="Calibri"/>
                <a:cs typeface="Calibri"/>
              </a:rPr>
              <a:t>4,45</a:t>
            </a:r>
            <a:endParaRPr lang="fi-FI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(4,43)</a:t>
            </a:r>
            <a:endParaRPr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90F67E-E8DD-4501-A07D-85FF1F9BA78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13063" y="4319961"/>
            <a:ext cx="18138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tyckte att den betjäning jag fick var nyttig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63A9A39-3764-46EE-B3F5-117D7795AB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4428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  <a:ea typeface="Calibri"/>
                <a:cs typeface="Calibri"/>
              </a:rPr>
              <a:t>4,45</a:t>
            </a:r>
            <a:endParaRPr lang="fi-FI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(4,22)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2EC4E5-2652-4DA6-BD05-8425B8DEF36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68147" y="5576606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fick vård och service på mitt modersmål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2DDDAA8-C53A-42B5-9B93-6C74EAC67EE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5653549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  <a:ea typeface="Calibri"/>
                <a:cs typeface="Calibri"/>
              </a:rPr>
              <a:t>4,47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(4,65)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48435" y="1696487"/>
            <a:ext cx="2405778" cy="22467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Positiv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respons</a:t>
            </a: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defRPr/>
            </a:pPr>
            <a:r>
              <a:rPr lang="fi-FI" sz="1400">
                <a:solidFill>
                  <a:prstClr val="white"/>
                </a:solidFill>
                <a:latin typeface="Arial"/>
                <a:cs typeface="Arial"/>
              </a:rPr>
              <a:t>-</a:t>
            </a:r>
            <a:r>
              <a:rPr lang="fi-FI" sz="1400" err="1">
                <a:solidFill>
                  <a:prstClr val="white"/>
                </a:solidFill>
                <a:latin typeface="Arial"/>
                <a:cs typeface="Arial"/>
              </a:rPr>
              <a:t>Trevlig</a:t>
            </a:r>
            <a:r>
              <a:rPr lang="fi-FI" sz="1400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fi-FI" sz="1400" err="1">
                <a:solidFill>
                  <a:prstClr val="white"/>
                </a:solidFill>
                <a:latin typeface="Arial"/>
                <a:cs typeface="Arial"/>
              </a:rPr>
              <a:t>och</a:t>
            </a:r>
            <a:r>
              <a:rPr lang="fi-FI" sz="1400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fi-FI" sz="1400" err="1">
                <a:solidFill>
                  <a:prstClr val="white"/>
                </a:solidFill>
                <a:latin typeface="Arial"/>
                <a:cs typeface="Arial"/>
              </a:rPr>
              <a:t>sakkunniga</a:t>
            </a:r>
            <a:r>
              <a:rPr lang="fi-FI" sz="1400">
                <a:solidFill>
                  <a:prstClr val="white"/>
                </a:solidFill>
                <a:latin typeface="Arial"/>
                <a:cs typeface="Arial"/>
              </a:rPr>
              <a:t> personalen</a:t>
            </a:r>
            <a:endParaRPr lang="fi-FI" sz="14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fi-FI" sz="1400">
                <a:solidFill>
                  <a:prstClr val="white"/>
                </a:solidFill>
                <a:latin typeface="Arial"/>
                <a:cs typeface="Arial"/>
              </a:rPr>
              <a:t>-</a:t>
            </a:r>
            <a:r>
              <a:rPr lang="fi-FI" sz="1400" err="1">
                <a:solidFill>
                  <a:prstClr val="white"/>
                </a:solidFill>
                <a:latin typeface="Arial"/>
                <a:cs typeface="Arial"/>
              </a:rPr>
              <a:t>Barnens</a:t>
            </a:r>
            <a:r>
              <a:rPr lang="fi-FI" sz="1400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fi-FI" sz="1400" err="1">
                <a:solidFill>
                  <a:prstClr val="white"/>
                </a:solidFill>
                <a:latin typeface="Arial"/>
                <a:cs typeface="Arial"/>
              </a:rPr>
              <a:t>bemötande</a:t>
            </a:r>
            <a:endParaRPr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Negativ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respons</a:t>
            </a:r>
            <a:endParaRPr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Arial"/>
            </a:endParaRPr>
          </a:p>
          <a:p>
            <a:pPr>
              <a:defRPr/>
            </a:pPr>
            <a:r>
              <a:rPr lang="fi-FI" sz="1400">
                <a:solidFill>
                  <a:prstClr val="white"/>
                </a:solidFill>
                <a:latin typeface="Arial"/>
                <a:cs typeface="Arial"/>
              </a:rPr>
              <a:t>-</a:t>
            </a:r>
            <a:r>
              <a:rPr lang="fi-FI" sz="1400" err="1">
                <a:solidFill>
                  <a:prstClr val="white"/>
                </a:solidFill>
                <a:latin typeface="Arial"/>
                <a:cs typeface="Arial"/>
              </a:rPr>
              <a:t>Individuella</a:t>
            </a:r>
            <a:r>
              <a:rPr lang="fi-FI" sz="1400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fi-FI" sz="1400" err="1">
                <a:solidFill>
                  <a:prstClr val="white"/>
                </a:solidFill>
                <a:latin typeface="Arial"/>
                <a:cs typeface="Arial"/>
              </a:rPr>
              <a:t>erfarenheten</a:t>
            </a:r>
            <a:r>
              <a:rPr lang="fi-FI" sz="1400">
                <a:solidFill>
                  <a:prstClr val="white"/>
                </a:solidFill>
                <a:latin typeface="Arial"/>
                <a:cs typeface="Arial"/>
              </a:rPr>
              <a:t> av </a:t>
            </a:r>
            <a:r>
              <a:rPr lang="fi-FI" sz="1400" err="1">
                <a:solidFill>
                  <a:prstClr val="white"/>
                </a:solidFill>
                <a:latin typeface="Arial"/>
                <a:cs typeface="Arial"/>
              </a:rPr>
              <a:t>bemötande</a:t>
            </a:r>
            <a:endParaRPr lang="fi-FI" sz="1400" b="0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9863879-5A72-4ED3-971C-CE6581B29D8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73404" y="4931136"/>
            <a:ext cx="1676820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ANMÄRKNINGAR/KLAGOMÅL</a:t>
            </a:r>
            <a:endParaRPr lang="fi-FI" sz="1400" b="1">
              <a:solidFill>
                <a:schemeClr val="accent4"/>
              </a:solidFill>
              <a:cs typeface="Arial"/>
            </a:endParaRPr>
          </a:p>
        </p:txBody>
      </p:sp>
      <p:sp>
        <p:nvSpPr>
          <p:cNvPr id="14" name="TextBox 1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082897" y="5484273"/>
            <a:ext cx="1257831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fi-FI" sz="1200">
              <a:solidFill>
                <a:schemeClr val="bg1"/>
              </a:solidFill>
              <a:cs typeface="Arial"/>
            </a:endParaRPr>
          </a:p>
          <a:p>
            <a:pPr algn="ctr"/>
            <a:r>
              <a:rPr lang="fi-FI" sz="4800" dirty="0">
                <a:solidFill>
                  <a:schemeClr val="bg1"/>
                </a:solidFill>
                <a:cs typeface="Arial"/>
              </a:rPr>
              <a:t>5</a:t>
            </a:r>
            <a:endParaRPr lang="fi-FI" sz="480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9574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fi-FI" b="1" err="1"/>
              <a:t>Delaktighet</a:t>
            </a:r>
            <a:endParaRPr lang="fi-FI" sz="3600" b="1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8FF4FC4-6B44-4266-A001-56F5B842A761}"/>
              </a:ext>
            </a:extLst>
          </p:cNvPr>
          <p:cNvSpPr txBox="1"/>
          <p:nvPr/>
        </p:nvSpPr>
        <p:spPr>
          <a:xfrm>
            <a:off x="6907879" y="0"/>
            <a:ext cx="5284121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/>
              <a:t>Barn- </a:t>
            </a:r>
            <a:r>
              <a:rPr lang="en-US" sz="1400" err="1"/>
              <a:t>och</a:t>
            </a:r>
            <a:r>
              <a:rPr lang="en-US" sz="1400"/>
              <a:t> </a:t>
            </a:r>
            <a:r>
              <a:rPr lang="en-US" sz="1400" err="1"/>
              <a:t>familjeservice</a:t>
            </a:r>
          </a:p>
          <a:p>
            <a:pPr algn="r"/>
            <a:r>
              <a:rPr lang="en-US" sz="1400"/>
              <a:t>5-8.2024</a:t>
            </a:r>
            <a:endParaRPr lang="fi-FI" sz="14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A194B9-FF73-4C1C-BFA2-02D6BB5DDC1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83099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Hur stöder man  kunders och nära anhörigas delaktighet i planeringen, genomförandet och utvärderingen av tjänsterna?</a:t>
            </a:r>
            <a:endParaRPr lang="en-US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F61408-85E1-4751-B314-D39A81EC4D3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2340460"/>
            <a:ext cx="5500857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600" dirty="0">
                <a:solidFill>
                  <a:schemeClr val="bg1"/>
                </a:solidFill>
              </a:rPr>
              <a:t>Klienten och anhöriga har möjlighet att boka tider elektroniskt inom hälsovårdstjänster.</a:t>
            </a:r>
            <a:endParaRPr lang="en-US" dirty="0">
              <a:solidFill>
                <a:schemeClr val="bg1"/>
              </a:solidFill>
            </a:endParaRPr>
          </a:p>
          <a:p>
            <a:endParaRPr lang="sv-SE" sz="1600" dirty="0">
              <a:solidFill>
                <a:schemeClr val="bg1"/>
              </a:solidFill>
              <a:cs typeface="Arial"/>
            </a:endParaRPr>
          </a:p>
          <a:p>
            <a:r>
              <a:rPr lang="sv-SE" sz="1600" dirty="0" err="1">
                <a:solidFill>
                  <a:schemeClr val="bg1"/>
                </a:solidFill>
                <a:cs typeface="Arial"/>
              </a:rPr>
              <a:t>Buddy</a:t>
            </a:r>
            <a:r>
              <a:rPr lang="sv-SE" sz="1600" dirty="0">
                <a:solidFill>
                  <a:schemeClr val="bg1"/>
                </a:solidFill>
                <a:cs typeface="Arial"/>
              </a:rPr>
              <a:t> Healthcare applikation till stöd för barnets vårdstig inom specialsjukvård.</a:t>
            </a:r>
          </a:p>
          <a:p>
            <a:endParaRPr lang="fi-FI" sz="1600" b="1" dirty="0">
              <a:solidFill>
                <a:schemeClr val="bg1"/>
              </a:solidFill>
              <a:cs typeface="Arial"/>
            </a:endParaRPr>
          </a:p>
          <a:p>
            <a:endParaRPr lang="fi-FI" sz="1600" b="1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6241A7-7EAB-41A0-9CF1-DCD3C8AD39F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Klienter, erfarenhetsexperter eller ett </a:t>
            </a:r>
            <a:r>
              <a:rPr lang="sv-SE" sz="1600" b="1" err="1">
                <a:solidFill>
                  <a:schemeClr val="accent4"/>
                </a:solidFill>
                <a:latin typeface="+mj-lt"/>
              </a:rPr>
              <a:t>kundråd</a:t>
            </a:r>
            <a:r>
              <a:rPr lang="sv-SE" sz="1600" b="1">
                <a:solidFill>
                  <a:schemeClr val="accent4"/>
                </a:solidFill>
                <a:latin typeface="+mj-lt"/>
              </a:rPr>
              <a:t> är involverade i utvecklingen och utvärderingen av tjänsterna.</a:t>
            </a:r>
            <a:r>
              <a:rPr lang="fi-FI" sz="1600" b="1">
                <a:solidFill>
                  <a:schemeClr val="accent4"/>
                </a:solidFill>
                <a:latin typeface="+mj-lt"/>
              </a:rPr>
              <a:t>. </a:t>
            </a:r>
            <a:endParaRPr lang="fi-FI" sz="1600" b="1" i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6259686"/>
            <a:ext cx="5500857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600" dirty="0" err="1">
                <a:solidFill>
                  <a:schemeClr val="bg1"/>
                </a:solidFill>
                <a:latin typeface="Arial"/>
                <a:cs typeface="Times New Roman"/>
              </a:rPr>
              <a:t>Klientråd</a:t>
            </a:r>
            <a:r>
              <a:rPr lang="fi-FI" sz="1600" dirty="0">
                <a:solidFill>
                  <a:schemeClr val="bg1"/>
                </a:solidFill>
                <a:latin typeface="Arial"/>
                <a:cs typeface="Times New Roman"/>
              </a:rPr>
              <a:t> för </a:t>
            </a:r>
            <a:r>
              <a:rPr lang="fi-FI" sz="1600" dirty="0" err="1">
                <a:solidFill>
                  <a:schemeClr val="bg1"/>
                </a:solidFill>
                <a:latin typeface="Arial"/>
                <a:cs typeface="Times New Roman"/>
              </a:rPr>
              <a:t>barn-och</a:t>
            </a:r>
            <a:r>
              <a:rPr lang="fi-FI" sz="1600" dirty="0">
                <a:solidFill>
                  <a:schemeClr val="bg1"/>
                </a:solidFill>
                <a:latin typeface="Arial"/>
                <a:cs typeface="Times New Roman"/>
              </a:rPr>
              <a:t> </a:t>
            </a:r>
            <a:r>
              <a:rPr lang="fi-FI" sz="1600" dirty="0" err="1">
                <a:solidFill>
                  <a:schemeClr val="bg1"/>
                </a:solidFill>
                <a:latin typeface="Arial"/>
                <a:cs typeface="Times New Roman"/>
              </a:rPr>
              <a:t>familjeservice</a:t>
            </a:r>
            <a:r>
              <a:rPr lang="fi-FI" sz="1600" dirty="0">
                <a:solidFill>
                  <a:schemeClr val="bg1"/>
                </a:solidFill>
                <a:latin typeface="Arial"/>
                <a:cs typeface="Times New Roman"/>
              </a:rPr>
              <a:t> </a:t>
            </a:r>
            <a:r>
              <a:rPr lang="fi-FI" sz="1600" dirty="0" err="1">
                <a:solidFill>
                  <a:schemeClr val="bg1"/>
                </a:solidFill>
                <a:latin typeface="Arial"/>
                <a:cs typeface="Times New Roman"/>
              </a:rPr>
              <a:t>träffas</a:t>
            </a:r>
            <a:r>
              <a:rPr lang="fi-FI" sz="1600" dirty="0">
                <a:solidFill>
                  <a:schemeClr val="bg1"/>
                </a:solidFill>
                <a:latin typeface="Arial"/>
                <a:cs typeface="Times New Roman"/>
              </a:rPr>
              <a:t> </a:t>
            </a:r>
            <a:r>
              <a:rPr lang="fi-FI" sz="1600" dirty="0" err="1">
                <a:solidFill>
                  <a:schemeClr val="bg1"/>
                </a:solidFill>
                <a:latin typeface="Arial"/>
                <a:cs typeface="Times New Roman"/>
              </a:rPr>
              <a:t>regelbundet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A05C15-41C7-4F41-88A6-D7F5EAD371A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230832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lvl="0"/>
            <a:r>
              <a:rPr lang="sv-SE" sz="1600" b="1" dirty="0">
                <a:solidFill>
                  <a:schemeClr val="accent4"/>
                </a:solidFill>
                <a:latin typeface="+mj-lt"/>
              </a:rPr>
              <a:t>Vilka teman har man kommit överens om tillsammans med organisationer för att utveckla tjänsterna?</a:t>
            </a:r>
          </a:p>
          <a:p>
            <a:endParaRPr lang="sv-SE" sz="1600" b="1" dirty="0">
              <a:solidFill>
                <a:schemeClr val="accent4"/>
              </a:solidFill>
              <a:latin typeface="+mj-lt"/>
              <a:cs typeface="Arial"/>
            </a:endParaRPr>
          </a:p>
          <a:p>
            <a:r>
              <a:rPr lang="sv-SE" sz="1600" dirty="0">
                <a:solidFill>
                  <a:schemeClr val="bg1"/>
                </a:solidFill>
                <a:latin typeface="+mj-lt"/>
                <a:cs typeface="Arial"/>
              </a:rPr>
              <a:t>Förnyelse av familjeförberedelsehelheten</a:t>
            </a:r>
          </a:p>
          <a:p>
            <a:r>
              <a:rPr lang="sv-SE" sz="1600" dirty="0">
                <a:solidFill>
                  <a:schemeClr val="bg1"/>
                </a:solidFill>
                <a:latin typeface="+mj-lt"/>
                <a:cs typeface="Arial"/>
              </a:rPr>
              <a:t>Föra barnet på tal – verksamhetsmodell</a:t>
            </a:r>
          </a:p>
          <a:p>
            <a:r>
              <a:rPr lang="sv-SE" sz="1600" dirty="0">
                <a:solidFill>
                  <a:schemeClr val="bg1"/>
                </a:solidFill>
                <a:latin typeface="+mj-lt"/>
                <a:cs typeface="Arial"/>
              </a:rPr>
              <a:t>Familjecentrens träffpunktsverksamhet</a:t>
            </a:r>
          </a:p>
          <a:p>
            <a:r>
              <a:rPr lang="sv-SE" sz="1600" dirty="0">
                <a:solidFill>
                  <a:schemeClr val="bg1"/>
                </a:solidFill>
                <a:latin typeface="+mj-lt"/>
                <a:cs typeface="Arial"/>
              </a:rPr>
              <a:t>Småbarnspedagogikens läkemedelsplan</a:t>
            </a:r>
          </a:p>
          <a:p>
            <a:r>
              <a:rPr lang="sv-SE" sz="1600" dirty="0">
                <a:solidFill>
                  <a:schemeClr val="bg1"/>
                </a:solidFill>
                <a:latin typeface="+mj-lt"/>
                <a:cs typeface="Arial"/>
              </a:rPr>
              <a:t>För studerande möjlighet att använda Annie-bot i samarbete med läroanstalterna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D4A06F7-0D67-4232-B5E5-C9623CED2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2001906"/>
            <a:ext cx="5486400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fi-FI" sz="1600" b="1">
              <a:solidFill>
                <a:schemeClr val="bg1"/>
              </a:solidFill>
              <a:cs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E0AF8D-BEC6-48BC-90E1-7BF038E189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Vilka åtgärder har vidtagits med på basen av klienters och anhörigas anmälningar om negativa och nära ögat händelser samt påminnelser och klagomål:</a:t>
            </a:r>
            <a:endParaRPr lang="fi-FI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CDA010C-0F96-434D-BA9D-047602DD023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4958514"/>
            <a:ext cx="5486400" cy="156966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</a:rPr>
              <a:t>Alla </a:t>
            </a:r>
            <a:r>
              <a:rPr lang="fi-FI" sz="1600" dirty="0" err="1">
                <a:solidFill>
                  <a:schemeClr val="bg1"/>
                </a:solidFill>
              </a:rPr>
              <a:t>anmälningar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och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kontakter</a:t>
            </a:r>
            <a:r>
              <a:rPr lang="fi-FI" sz="1600" dirty="0">
                <a:solidFill>
                  <a:schemeClr val="bg1"/>
                </a:solidFill>
              </a:rPr>
              <a:t> </a:t>
            </a:r>
            <a:r>
              <a:rPr lang="fi-FI" sz="1600" dirty="0" err="1">
                <a:solidFill>
                  <a:schemeClr val="bg1"/>
                </a:solidFill>
              </a:rPr>
              <a:t>diskuteras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mångprofessionellt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på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enheterna</a:t>
            </a:r>
            <a:r>
              <a:rPr lang="fi-FI" sz="1600" dirty="0">
                <a:solidFill>
                  <a:schemeClr val="bg1"/>
                </a:solidFill>
              </a:rPr>
              <a:t>. </a:t>
            </a:r>
            <a:r>
              <a:rPr lang="fi-FI" sz="1600" dirty="0" err="1">
                <a:solidFill>
                  <a:schemeClr val="bg1"/>
                </a:solidFill>
              </a:rPr>
              <a:t>Händelserna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analyseras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och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åtgärder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vidtas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vid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behov</a:t>
            </a:r>
            <a:r>
              <a:rPr lang="fi-FI" sz="1600" dirty="0">
                <a:solidFill>
                  <a:schemeClr val="bg1"/>
                </a:solidFill>
              </a:rPr>
              <a:t>. </a:t>
            </a:r>
            <a:r>
              <a:rPr lang="fi-FI" sz="1600" dirty="0" err="1">
                <a:solidFill>
                  <a:schemeClr val="bg1"/>
                </a:solidFill>
              </a:rPr>
              <a:t>Anmälaren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kontaktas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personligen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om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anmälaren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så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önskar</a:t>
            </a:r>
            <a:r>
              <a:rPr lang="fi-FI" sz="1600" dirty="0">
                <a:solidFill>
                  <a:schemeClr val="bg1"/>
                </a:solidFill>
              </a:rPr>
              <a:t>.</a:t>
            </a:r>
          </a:p>
          <a:p>
            <a:endParaRPr lang="fi-FI" sz="1600" b="1" dirty="0">
              <a:solidFill>
                <a:schemeClr val="bg1"/>
              </a:solidFill>
              <a:cs typeface="Arial"/>
            </a:endParaRPr>
          </a:p>
          <a:p>
            <a:endParaRPr lang="fi-FI" sz="1600" b="1" dirty="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34478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5505" cy="909453"/>
          </a:xfrm>
        </p:spPr>
        <p:txBody>
          <a:bodyPr/>
          <a:lstStyle/>
          <a:p>
            <a:r>
              <a:rPr lang="fi-FI" b="1"/>
              <a:t>Personal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BAAA74-F91D-44F8-8519-3CB1250BD2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907879" y="0"/>
            <a:ext cx="5284121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/>
              <a:t>Barn- </a:t>
            </a:r>
            <a:r>
              <a:rPr lang="en-US" sz="1400" err="1"/>
              <a:t>och</a:t>
            </a:r>
            <a:r>
              <a:rPr lang="en-US" sz="1400"/>
              <a:t> </a:t>
            </a:r>
            <a:r>
              <a:rPr lang="en-US" sz="1400" err="1"/>
              <a:t>familjeservice</a:t>
            </a:r>
          </a:p>
          <a:p>
            <a:pPr algn="r"/>
            <a:r>
              <a:rPr lang="en-US" sz="1400"/>
              <a:t>5-8.2024</a:t>
            </a:r>
            <a:endParaRPr lang="fi-FI" sz="14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7BB94F-D6EF-4697-B45A-7A9B1A8FEEC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42927" y="1404000"/>
            <a:ext cx="2628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PERSONALSTYRKA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F2AA32-F31B-4623-9592-B30CA097EE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60689" y="1957223"/>
            <a:ext cx="3342048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>
                <a:solidFill>
                  <a:schemeClr val="bg1"/>
                </a:solidFill>
              </a:rPr>
              <a:t>Personal: 558</a:t>
            </a:r>
            <a:endParaRPr lang="fi-FI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</a:endParaRPr>
          </a:p>
          <a:p>
            <a:r>
              <a:rPr lang="fi-FI" err="1">
                <a:solidFill>
                  <a:schemeClr val="bg1"/>
                </a:solidFill>
              </a:rPr>
              <a:t>Fastanställda</a:t>
            </a:r>
            <a:r>
              <a:rPr lang="fi-FI">
                <a:solidFill>
                  <a:schemeClr val="bg1"/>
                </a:solidFill>
              </a:rPr>
              <a:t>: 454</a:t>
            </a:r>
            <a:endParaRPr lang="fi-FI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</a:endParaRPr>
          </a:p>
          <a:p>
            <a:r>
              <a:rPr lang="fi-FI" err="1">
                <a:solidFill>
                  <a:schemeClr val="bg1"/>
                </a:solidFill>
              </a:rPr>
              <a:t>Vikarier</a:t>
            </a:r>
            <a:r>
              <a:rPr lang="fi-FI">
                <a:solidFill>
                  <a:schemeClr val="bg1"/>
                </a:solidFill>
              </a:rPr>
              <a:t>:  75</a:t>
            </a:r>
            <a:endParaRPr lang="fi-FI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</a:endParaRPr>
          </a:p>
          <a:p>
            <a:r>
              <a:rPr lang="fi-FI">
                <a:solidFill>
                  <a:schemeClr val="bg1"/>
                </a:solidFill>
              </a:rPr>
              <a:t>VOV (</a:t>
            </a:r>
            <a:r>
              <a:rPr lang="fi-FI" err="1">
                <a:solidFill>
                  <a:schemeClr val="bg1"/>
                </a:solidFill>
              </a:rPr>
              <a:t>befriad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från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egen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tjänst</a:t>
            </a:r>
            <a:r>
              <a:rPr lang="fi-FI">
                <a:solidFill>
                  <a:schemeClr val="bg1"/>
                </a:solidFill>
              </a:rPr>
              <a:t>): 29</a:t>
            </a:r>
            <a:endParaRPr lang="fi-FI">
              <a:solidFill>
                <a:schemeClr val="bg1"/>
              </a:solidFill>
              <a:cs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1F18C0-0F68-4925-8935-A3A93590793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65942" y="1404000"/>
            <a:ext cx="3366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baseline="0">
                <a:solidFill>
                  <a:schemeClr val="accent4"/>
                </a:solidFill>
              </a:rPr>
              <a:t>ARBETARSÄKERHETS ANMÄLNINGAR VIA HAIPRO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DF33B20-AA03-42FB-8A15-DCA9FB7B6C9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56196" y="1980324"/>
            <a:ext cx="3457332" cy="258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aseline="0" err="1">
                <a:solidFill>
                  <a:schemeClr val="bg1"/>
                </a:solidFill>
              </a:rPr>
              <a:t>Antal</a:t>
            </a:r>
            <a:r>
              <a:rPr lang="fi-FI" baseline="0">
                <a:solidFill>
                  <a:schemeClr val="bg1"/>
                </a:solidFill>
              </a:rPr>
              <a:t> </a:t>
            </a:r>
            <a:r>
              <a:rPr lang="fi-FI" baseline="0" err="1">
                <a:solidFill>
                  <a:schemeClr val="bg1"/>
                </a:solidFill>
              </a:rPr>
              <a:t>anmälningar</a:t>
            </a:r>
            <a:r>
              <a:rPr lang="fi-FI" baseline="0">
                <a:solidFill>
                  <a:schemeClr val="bg1"/>
                </a:solidFill>
              </a:rPr>
              <a:t>: </a:t>
            </a:r>
          </a:p>
          <a:p>
            <a:r>
              <a:rPr lang="fi-FI">
                <a:solidFill>
                  <a:schemeClr val="bg1"/>
                </a:solidFill>
              </a:rPr>
              <a:t>28 (50)</a:t>
            </a:r>
            <a:endParaRPr lang="fi-FI" baseline="0">
              <a:solidFill>
                <a:schemeClr val="bg1"/>
              </a:solidFill>
            </a:endParaRPr>
          </a:p>
          <a:p>
            <a:endParaRPr lang="fi-FI" baseline="0">
              <a:solidFill>
                <a:schemeClr val="bg1"/>
              </a:solidFill>
            </a:endParaRPr>
          </a:p>
          <a:p>
            <a:r>
              <a:rPr lang="fi-FI">
                <a:solidFill>
                  <a:schemeClr val="bg1"/>
                </a:solidFill>
              </a:rPr>
              <a:t>De </a:t>
            </a:r>
            <a:r>
              <a:rPr lang="fi-FI" err="1">
                <a:solidFill>
                  <a:schemeClr val="bg1"/>
                </a:solidFill>
              </a:rPr>
              <a:t>vanligaste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typerna</a:t>
            </a:r>
            <a:r>
              <a:rPr lang="fi-FI">
                <a:solidFill>
                  <a:schemeClr val="bg1"/>
                </a:solidFill>
              </a:rPr>
              <a:t> av händelser:</a:t>
            </a:r>
          </a:p>
          <a:p>
            <a:pPr marL="342900" indent="-342900">
              <a:buAutoNum type="arabicPeriod"/>
            </a:pPr>
            <a:r>
              <a:rPr lang="fi-FI">
                <a:solidFill>
                  <a:schemeClr val="bg1"/>
                </a:solidFill>
                <a:cs typeface="Arial"/>
              </a:rPr>
              <a:t>Hot </a:t>
            </a:r>
            <a:r>
              <a:rPr lang="fi-FI" err="1">
                <a:solidFill>
                  <a:schemeClr val="bg1"/>
                </a:solidFill>
                <a:cs typeface="Arial"/>
              </a:rPr>
              <a:t>eller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våld</a:t>
            </a:r>
            <a:endParaRPr lang="fi-FI">
              <a:solidFill>
                <a:schemeClr val="bg1"/>
              </a:solidFill>
              <a:cs typeface="Arial"/>
            </a:endParaRPr>
          </a:p>
          <a:p>
            <a:pPr marL="342900" indent="-342900">
              <a:buFont typeface="+mj-lt"/>
              <a:buAutoNum type="arabicPeriod"/>
            </a:pPr>
            <a:r>
              <a:rPr lang="fi-FI">
                <a:solidFill>
                  <a:schemeClr val="bg1"/>
                </a:solidFill>
                <a:cs typeface="Arial"/>
              </a:rPr>
              <a:t>Annat</a:t>
            </a:r>
          </a:p>
          <a:p>
            <a:pPr marL="342900" indent="-342900">
              <a:buFont typeface="+mj-lt"/>
              <a:buAutoNum type="arabicPeriod"/>
            </a:pPr>
            <a:r>
              <a:rPr lang="fi-FI" err="1">
                <a:solidFill>
                  <a:schemeClr val="bg1"/>
                </a:solidFill>
              </a:rPr>
              <a:t>Långvarig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fysik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eller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psykisk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belasting</a:t>
            </a:r>
            <a:endParaRPr lang="fi-FI">
              <a:solidFill>
                <a:schemeClr val="bg1"/>
              </a:solidFill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33DBB3-36FE-462E-AABF-881B3A328AE1}"/>
              </a:ext>
            </a:extLst>
          </p:cNvPr>
          <p:cNvSpPr txBox="1">
            <a:spLocks/>
          </p:cNvSpPr>
          <p:nvPr/>
        </p:nvSpPr>
        <p:spPr>
          <a:xfrm>
            <a:off x="7942521" y="1404000"/>
            <a:ext cx="4354254" cy="30162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FÖRVERKLIGAD LAGSTADGAD PERSONALDIMENSIONERING</a:t>
            </a: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Barnskyddets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personaldimensionering</a:t>
            </a:r>
            <a:r>
              <a:rPr lang="fi-FI" sz="1400">
                <a:solidFill>
                  <a:schemeClr val="bg1"/>
                </a:solidFill>
                <a:cs typeface="Arial"/>
              </a:rPr>
              <a:t> 39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klienter</a:t>
            </a:r>
            <a:r>
              <a:rPr lang="fi-FI" sz="1400">
                <a:solidFill>
                  <a:schemeClr val="bg1"/>
                </a:solidFill>
                <a:cs typeface="Arial"/>
              </a:rPr>
              <a:t>/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soc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arb</a:t>
            </a:r>
            <a:r>
              <a:rPr lang="fi-FI" sz="1400">
                <a:solidFill>
                  <a:schemeClr val="bg1"/>
                </a:solidFill>
                <a:cs typeface="Arial"/>
              </a:rPr>
              <a:t> (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max</a:t>
            </a:r>
            <a:r>
              <a:rPr lang="fi-FI" sz="1400">
                <a:solidFill>
                  <a:schemeClr val="bg1"/>
                </a:solidFill>
                <a:cs typeface="Arial"/>
              </a:rPr>
              <a:t> 35)</a:t>
            </a: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Mödrarådgivning</a:t>
            </a:r>
            <a:r>
              <a:rPr lang="fi-FI" sz="1400">
                <a:solidFill>
                  <a:schemeClr val="bg1"/>
                </a:solidFill>
                <a:cs typeface="Arial"/>
              </a:rPr>
              <a:t> 53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gravida</a:t>
            </a:r>
            <a:r>
              <a:rPr lang="fi-FI" sz="1400">
                <a:solidFill>
                  <a:schemeClr val="bg1"/>
                </a:solidFill>
                <a:cs typeface="Arial"/>
              </a:rPr>
              <a:t>/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hälsovårdare</a:t>
            </a:r>
            <a:r>
              <a:rPr lang="fi-FI" sz="1400">
                <a:solidFill>
                  <a:schemeClr val="bg1"/>
                </a:solidFill>
                <a:cs typeface="Arial"/>
              </a:rPr>
              <a:t> (min 38-max 76</a:t>
            </a: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Barnrådgivning</a:t>
            </a:r>
            <a:r>
              <a:rPr lang="fi-FI" sz="1400">
                <a:solidFill>
                  <a:schemeClr val="bg1"/>
                </a:solidFill>
                <a:cs typeface="Arial"/>
              </a:rPr>
              <a:t> 250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barn</a:t>
            </a:r>
            <a:r>
              <a:rPr lang="fi-FI" sz="1400">
                <a:solidFill>
                  <a:schemeClr val="bg1"/>
                </a:solidFill>
                <a:cs typeface="Arial"/>
              </a:rPr>
              <a:t>/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hälsovårdare</a:t>
            </a:r>
            <a:r>
              <a:rPr lang="fi-FI" sz="1400">
                <a:solidFill>
                  <a:schemeClr val="bg1"/>
                </a:solidFill>
                <a:cs typeface="Arial"/>
              </a:rPr>
              <a:t> (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max</a:t>
            </a:r>
            <a:r>
              <a:rPr lang="fi-FI" sz="1400">
                <a:solidFill>
                  <a:schemeClr val="bg1"/>
                </a:solidFill>
                <a:cs typeface="Arial"/>
              </a:rPr>
              <a:t> 320)</a:t>
            </a: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Skolhälsovård</a:t>
            </a:r>
            <a:r>
              <a:rPr lang="fi-FI" sz="1400">
                <a:solidFill>
                  <a:schemeClr val="bg1"/>
                </a:solidFill>
                <a:cs typeface="Arial"/>
              </a:rPr>
              <a:t> 402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elever</a:t>
            </a:r>
            <a:r>
              <a:rPr lang="fi-FI" sz="1400">
                <a:solidFill>
                  <a:schemeClr val="bg1"/>
                </a:solidFill>
                <a:cs typeface="Arial"/>
              </a:rPr>
              <a:t>/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hälsovårdare</a:t>
            </a:r>
            <a:r>
              <a:rPr lang="fi-FI" sz="1400">
                <a:solidFill>
                  <a:schemeClr val="bg1"/>
                </a:solidFill>
                <a:cs typeface="Arial"/>
              </a:rPr>
              <a:t> (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max</a:t>
            </a:r>
            <a:r>
              <a:rPr lang="fi-FI" sz="1400">
                <a:solidFill>
                  <a:schemeClr val="bg1"/>
                </a:solidFill>
                <a:cs typeface="Arial"/>
              </a:rPr>
              <a:t> 460)</a:t>
            </a: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Studerandehälsovård</a:t>
            </a:r>
            <a:r>
              <a:rPr lang="fi-FI" sz="1400">
                <a:solidFill>
                  <a:schemeClr val="bg1"/>
                </a:solidFill>
                <a:cs typeface="Arial"/>
              </a:rPr>
              <a:t> 549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stud</a:t>
            </a:r>
            <a:r>
              <a:rPr lang="fi-FI" sz="1400">
                <a:solidFill>
                  <a:schemeClr val="bg1"/>
                </a:solidFill>
                <a:cs typeface="Arial"/>
              </a:rPr>
              <a:t>/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hälsovårdare</a:t>
            </a:r>
            <a:r>
              <a:rPr lang="fi-FI" sz="1400">
                <a:solidFill>
                  <a:schemeClr val="bg1"/>
                </a:solidFill>
                <a:cs typeface="Arial"/>
              </a:rPr>
              <a:t> (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max</a:t>
            </a:r>
            <a:r>
              <a:rPr lang="fi-FI" sz="1400">
                <a:solidFill>
                  <a:schemeClr val="bg1"/>
                </a:solidFill>
                <a:cs typeface="Arial"/>
              </a:rPr>
              <a:t>. 570),</a:t>
            </a: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Elevvårdens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psykologer</a:t>
            </a:r>
            <a:r>
              <a:rPr lang="fi-FI" sz="1400">
                <a:solidFill>
                  <a:schemeClr val="bg1"/>
                </a:solidFill>
                <a:cs typeface="Arial"/>
              </a:rPr>
              <a:t> 1/780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uppfyller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ej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kraven</a:t>
            </a:r>
            <a:r>
              <a:rPr lang="fi-FI" sz="1400">
                <a:solidFill>
                  <a:schemeClr val="bg1"/>
                </a:solidFill>
                <a:cs typeface="Arial"/>
              </a:rPr>
              <a:t>,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kompletteras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med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köptjänster</a:t>
            </a:r>
            <a:r>
              <a:rPr lang="fi-FI" sz="1400">
                <a:solidFill>
                  <a:schemeClr val="bg1"/>
                </a:solidFill>
                <a:cs typeface="Arial"/>
              </a:rPr>
              <a:t>,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kuratorerna</a:t>
            </a:r>
            <a:r>
              <a:rPr lang="fi-FI" sz="1400">
                <a:solidFill>
                  <a:schemeClr val="bg1"/>
                </a:solidFill>
                <a:cs typeface="Arial"/>
              </a:rPr>
              <a:t> 1/670 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uppfyller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kraven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totalt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sett</a:t>
            </a:r>
            <a:r>
              <a:rPr lang="fi-FI" sz="1400">
                <a:solidFill>
                  <a:schemeClr val="bg1"/>
                </a:solidFill>
                <a:cs typeface="Arial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5A3F43-BA8A-4D98-BEEF-12C55744AAC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2" y="4500000"/>
            <a:ext cx="1807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FRÅNVARON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86ABBB-9861-4DEC-BE31-DCF4F0B4EC1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2" y="5517760"/>
            <a:ext cx="2305164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b="1">
                <a:solidFill>
                  <a:schemeClr val="bg1"/>
                </a:solidFill>
                <a:cs typeface="Arial"/>
              </a:rPr>
              <a:t>3,5</a:t>
            </a:r>
            <a:endParaRPr lang="fi-FI" b="1" baseline="0">
              <a:solidFill>
                <a:schemeClr val="bg1"/>
              </a:solidFill>
              <a:cs typeface="Arial"/>
            </a:endParaRPr>
          </a:p>
          <a:p>
            <a:pPr algn="ctr"/>
            <a:r>
              <a:rPr lang="fi-FI" b="1" baseline="0" err="1">
                <a:solidFill>
                  <a:schemeClr val="bg1"/>
                </a:solidFill>
              </a:rPr>
              <a:t>dagar</a:t>
            </a:r>
            <a:r>
              <a:rPr lang="fi-FI" b="1" baseline="0">
                <a:solidFill>
                  <a:schemeClr val="bg1"/>
                </a:solidFill>
              </a:rPr>
              <a:t>/</a:t>
            </a:r>
            <a:r>
              <a:rPr lang="fi-FI" b="1" err="1">
                <a:solidFill>
                  <a:schemeClr val="bg1"/>
                </a:solidFill>
              </a:rPr>
              <a:t>anställningsdagar</a:t>
            </a:r>
            <a:r>
              <a:rPr lang="fi-FI" b="1" baseline="0">
                <a:solidFill>
                  <a:schemeClr val="bg1"/>
                </a:solidFill>
              </a:rPr>
              <a:t> %</a:t>
            </a:r>
            <a:endParaRPr lang="fi-FI" b="1">
              <a:solidFill>
                <a:schemeClr val="bg1"/>
              </a:solidFill>
              <a:cs typeface="Arial"/>
            </a:endParaRPr>
          </a:p>
        </p:txBody>
      </p:sp>
      <p:cxnSp>
        <p:nvCxnSpPr>
          <p:cNvPr id="4" name="Straight Arrow Connector 3" descr="NPS värde. Värdet mäts mellan minus 100 och 100. Generellt anser man att ett gott värde över 50 är gott. Resultat"/>
          <p:cNvCxnSpPr>
            <a:cxnSpLocks/>
          </p:cNvCxnSpPr>
          <p:nvPr/>
        </p:nvCxnSpPr>
        <p:spPr>
          <a:xfrm flipV="1">
            <a:off x="4881093" y="5255491"/>
            <a:ext cx="171198" cy="746001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24771" y="6090537"/>
            <a:ext cx="1712644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600">
                <a:solidFill>
                  <a:schemeClr val="bg1"/>
                </a:solidFill>
                <a:cs typeface="Arial"/>
              </a:rPr>
              <a:t>11(-3)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4EAA8D-FBB3-49D8-B377-9AC4C15191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96272" y="4500000"/>
            <a:ext cx="6100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ÅTGÄRDER</a:t>
            </a:r>
            <a:r>
              <a:rPr lang="fi-FI" b="1" baseline="0">
                <a:solidFill>
                  <a:schemeClr val="accent4"/>
                </a:solidFill>
              </a:rPr>
              <a:t> SOM FRÄMJAR ARBETARNAS VÄLMÅENDE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B187B0-5BE8-EAD4-F8D6-CEA878EF72A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16073" y="5126182"/>
            <a:ext cx="6080702" cy="166199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err="1">
                <a:solidFill>
                  <a:schemeClr val="bg1"/>
                </a:solidFill>
                <a:cs typeface="Arial"/>
              </a:rPr>
              <a:t>Aktivt</a:t>
            </a:r>
            <a:r>
              <a:rPr lang="en-US" sz="1400">
                <a:solidFill>
                  <a:schemeClr val="bg1"/>
                </a:solidFill>
                <a:cs typeface="Arial"/>
              </a:rPr>
              <a:t> 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ledarskap</a:t>
            </a:r>
            <a:r>
              <a:rPr lang="en-US" sz="1400">
                <a:solidFill>
                  <a:schemeClr val="bg1"/>
                </a:solidFill>
                <a:cs typeface="Arial"/>
              </a:rPr>
              <a:t>, 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personalens</a:t>
            </a:r>
            <a:r>
              <a:rPr lang="en-US" sz="140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delaktighet</a:t>
            </a:r>
            <a:r>
              <a:rPr lang="en-US" sz="1400">
                <a:solidFill>
                  <a:schemeClr val="bg1"/>
                </a:solidFill>
                <a:cs typeface="Arial"/>
              </a:rPr>
              <a:t>,</a:t>
            </a:r>
          </a:p>
          <a:p>
            <a:r>
              <a:rPr lang="en-US" sz="1400" err="1">
                <a:solidFill>
                  <a:schemeClr val="bg1"/>
                </a:solidFill>
                <a:cs typeface="Arial"/>
              </a:rPr>
              <a:t>stöder</a:t>
            </a:r>
            <a:r>
              <a:rPr lang="en-US" sz="140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en</a:t>
            </a:r>
            <a:r>
              <a:rPr lang="en-US" sz="1400">
                <a:solidFill>
                  <a:schemeClr val="bg1"/>
                </a:solidFill>
                <a:cs typeface="Arial"/>
              </a:rPr>
              <a:t> kultur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där</a:t>
            </a:r>
            <a:r>
              <a:rPr lang="en-US" sz="1400">
                <a:solidFill>
                  <a:schemeClr val="bg1"/>
                </a:solidFill>
                <a:cs typeface="Arial"/>
              </a:rPr>
              <a:t> man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hjäper</a:t>
            </a:r>
            <a:r>
              <a:rPr lang="en-US" sz="1400">
                <a:solidFill>
                  <a:schemeClr val="bg1"/>
                </a:solidFill>
                <a:cs typeface="Arial"/>
              </a:rPr>
              <a:t>,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stöder</a:t>
            </a:r>
            <a:r>
              <a:rPr lang="en-US" sz="140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varandra</a:t>
            </a:r>
            <a:r>
              <a:rPr lang="en-US" sz="140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och</a:t>
            </a:r>
            <a:r>
              <a:rPr lang="en-US" sz="140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planerar</a:t>
            </a:r>
            <a:r>
              <a:rPr lang="en-US" sz="1400">
                <a:solidFill>
                  <a:schemeClr val="bg1"/>
                </a:solidFill>
                <a:cs typeface="Arial"/>
              </a:rPr>
              <a:t>    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verksamhet</a:t>
            </a:r>
            <a:r>
              <a:rPr lang="en-US" sz="140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och</a:t>
            </a:r>
            <a:r>
              <a:rPr lang="en-US" sz="140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förändringar</a:t>
            </a:r>
            <a:r>
              <a:rPr lang="en-US" sz="1400">
                <a:solidFill>
                  <a:schemeClr val="bg1"/>
                </a:solidFill>
                <a:cs typeface="Arial"/>
              </a:rPr>
              <a:t>  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tillsammans</a:t>
            </a:r>
            <a:r>
              <a:rPr lang="en-US" sz="140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mångprofessionellt</a:t>
            </a:r>
            <a:r>
              <a:rPr lang="en-US" sz="1400">
                <a:solidFill>
                  <a:schemeClr val="bg1"/>
                </a:solidFill>
                <a:cs typeface="Arial"/>
              </a:rPr>
              <a:t>.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Regelbundna</a:t>
            </a:r>
            <a:r>
              <a:rPr lang="en-US" sz="140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arbetsplatsmöten,klara</a:t>
            </a:r>
            <a:r>
              <a:rPr lang="en-US" sz="140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direktiv</a:t>
            </a:r>
            <a:r>
              <a:rPr lang="en-US" sz="140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och</a:t>
            </a:r>
            <a:r>
              <a:rPr lang="en-US" sz="140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överenskommelser</a:t>
            </a:r>
            <a:r>
              <a:rPr lang="en-US" sz="1400">
                <a:solidFill>
                  <a:schemeClr val="bg1"/>
                </a:solidFill>
                <a:cs typeface="Arial"/>
              </a:rPr>
              <a:t>. </a:t>
            </a:r>
          </a:p>
          <a:p>
            <a:r>
              <a:rPr lang="en-US" sz="1400" err="1">
                <a:solidFill>
                  <a:schemeClr val="bg1"/>
                </a:solidFill>
                <a:cs typeface="Arial"/>
              </a:rPr>
              <a:t>Utvecklingssamtal</a:t>
            </a:r>
            <a:r>
              <a:rPr lang="en-US" sz="1400">
                <a:solidFill>
                  <a:schemeClr val="bg1"/>
                </a:solidFill>
                <a:cs typeface="Arial"/>
              </a:rPr>
              <a:t>,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en</a:t>
            </a:r>
            <a:r>
              <a:rPr lang="en-US" sz="1400">
                <a:solidFill>
                  <a:schemeClr val="bg1"/>
                </a:solidFill>
                <a:cs typeface="Arial"/>
              </a:rPr>
              <a:t> god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introduktion</a:t>
            </a:r>
            <a:r>
              <a:rPr lang="en-US" sz="1400">
                <a:solidFill>
                  <a:schemeClr val="bg1"/>
                </a:solidFill>
                <a:cs typeface="Arial"/>
              </a:rPr>
              <a:t>.</a:t>
            </a:r>
          </a:p>
          <a:p>
            <a:r>
              <a:rPr lang="en-US" sz="1400" err="1">
                <a:solidFill>
                  <a:schemeClr val="bg1"/>
                </a:solidFill>
                <a:cs typeface="Arial"/>
              </a:rPr>
              <a:t>Tidigt</a:t>
            </a:r>
            <a:r>
              <a:rPr lang="en-US" sz="140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stöd</a:t>
            </a:r>
            <a:r>
              <a:rPr lang="en-US" sz="140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och</a:t>
            </a:r>
            <a:r>
              <a:rPr lang="en-US" sz="140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arbetshandledning</a:t>
            </a:r>
            <a:r>
              <a:rPr lang="en-US" sz="1400">
                <a:solidFill>
                  <a:schemeClr val="bg1"/>
                </a:solidFill>
                <a:cs typeface="Arial"/>
              </a:rPr>
              <a:t>. 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Tyky-verksamhet</a:t>
            </a:r>
            <a:r>
              <a:rPr lang="en-US" sz="1400">
                <a:solidFill>
                  <a:schemeClr val="bg1"/>
                </a:solidFill>
                <a:cs typeface="Arial"/>
              </a:rPr>
              <a:t>.</a:t>
            </a:r>
          </a:p>
          <a:p>
            <a:endParaRPr lang="en-US">
              <a:solidFill>
                <a:srgbClr val="FFFFFF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93007793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556DDD6A59D75C46BC3F25CFEB77FB8E" ma:contentTypeVersion="6" ma:contentTypeDescription="Luo uusi asiakirja." ma:contentTypeScope="" ma:versionID="6591b078122f3af3a1c2a185f89bfaaa">
  <xsd:schema xmlns:xsd="http://www.w3.org/2001/XMLSchema" xmlns:xs="http://www.w3.org/2001/XMLSchema" xmlns:p="http://schemas.microsoft.com/office/2006/metadata/properties" xmlns:ns2="288c518c-0498-40ce-baa2-d6600c8cec9f" xmlns:ns3="36bfd946-06b4-417f-9fcd-3138f4a5bdbf" targetNamespace="http://schemas.microsoft.com/office/2006/metadata/properties" ma:root="true" ma:fieldsID="9d218cb81d76dabd73cdc553ddb00323" ns2:_="" ns3:_="">
    <xsd:import namespace="288c518c-0498-40ce-baa2-d6600c8cec9f"/>
    <xsd:import namespace="36bfd946-06b4-417f-9fcd-3138f4a5bd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8c518c-0498-40ce-baa2-d6600c8cec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bfd946-06b4-417f-9fcd-3138f4a5bdb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71BDA3F-9081-465D-A0C8-DF261C8C3C7F}">
  <ds:schemaRefs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288c518c-0498-40ce-baa2-d6600c8cec9f"/>
    <ds:schemaRef ds:uri="http://schemas.microsoft.com/office/2006/documentManagement/types"/>
    <ds:schemaRef ds:uri="http://schemas.microsoft.com/office/infopath/2007/PartnerControls"/>
    <ds:schemaRef ds:uri="http://purl.org/dc/dcmitype/"/>
    <ds:schemaRef ds:uri="36bfd946-06b4-417f-9fcd-3138f4a5bdbf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D36C4CC-F8E6-4A8E-83BB-78CE3358111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A2875D2-A7C8-475E-AA20-5AA49838D3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88c518c-0498-40ce-baa2-d6600c8cec9f"/>
    <ds:schemaRef ds:uri="36bfd946-06b4-417f-9fcd-3138f4a5bd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0</TotalTime>
  <Words>968</Words>
  <Application>Microsoft Office PowerPoint</Application>
  <PresentationFormat>Bredbild</PresentationFormat>
  <Paragraphs>183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8" baseType="lpstr">
      <vt:lpstr>OVHP_teema</vt:lpstr>
      <vt:lpstr>Rapportering av egenkontroll</vt:lpstr>
      <vt:lpstr>Tillgänglighet – Hälsovårdstjänster</vt:lpstr>
      <vt:lpstr>Tillgänglighet – Socialvården</vt:lpstr>
      <vt:lpstr>Säkerhet och kvalitet </vt:lpstr>
      <vt:lpstr>Kundupplevelse</vt:lpstr>
      <vt:lpstr>Delaktighet</vt:lpstr>
      <vt:lpstr>Personal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Mäki-Valtari Riika</cp:lastModifiedBy>
  <cp:revision>2</cp:revision>
  <dcterms:created xsi:type="dcterms:W3CDTF">2023-11-14T05:41:58Z</dcterms:created>
  <dcterms:modified xsi:type="dcterms:W3CDTF">2024-10-22T04:37:43Z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0x010100556DDD6A59D75C46BC3F25CFEB77FB8E</vt:lpwstr>
  </property>
  <property fmtid="{D5CDD505-2E9C-101B-9397-08002B2CF9AE}" pid="3" name="MediaServiceImageTags">
    <vt:lpwstr/>
  </property>
</Properties>
</file>