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1"/>
  </p:notesMasterIdLst>
  <p:handoutMasterIdLst>
    <p:handoutMasterId r:id="rId12"/>
  </p:handoutMasterIdLst>
  <p:sldIdLst>
    <p:sldId id="335" r:id="rId5"/>
    <p:sldId id="325" r:id="rId6"/>
    <p:sldId id="272" r:id="rId7"/>
    <p:sldId id="274" r:id="rId8"/>
    <p:sldId id="276" r:id="rId9"/>
    <p:sldId id="305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5A9872-3B8D-4A9D-8107-65D060956D75}" v="14" dt="2024-11-22T09:57:32.094"/>
    <p1510:client id="{53CF72E2-1344-4F5C-A245-DC2F21F4BD38}" v="10" dt="2024-11-22T09:56:03.443"/>
    <p1510:client id="{B95BE249-E1A8-4535-9ED5-C8BF79651FCE}" v="11" dt="2024-11-22T09:54:17.7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44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B7-48EC-A106-411DED881DA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55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B7-48EC-A106-411DED881D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25.11.2024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B0DF54-D132-4835-A060-2DDF2500197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013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3930376" y="1328936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7310828" y="1327338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7970046" y="1328936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5743584-D823-48E2-ABA9-FB131738E2AB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299911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83670" y="1383769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319E674-D238-42EB-876D-09B7AAC31327}"/>
              </a:ext>
            </a:extLst>
          </p:cNvPr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708" r:id="rId11"/>
    <p:sldLayoutId id="2147483706" r:id="rId12"/>
    <p:sldLayoutId id="2147483701" r:id="rId13"/>
    <p:sldLayoutId id="2147483702" r:id="rId14"/>
    <p:sldLayoutId id="2147483703" r:id="rId15"/>
    <p:sldLayoutId id="2147483704" r:id="rId16"/>
    <p:sldLayoutId id="214748370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/>
              <a:t>R</a:t>
            </a:r>
            <a:r>
              <a:rPr lang="fi-FI" sz="4800" err="1"/>
              <a:t>apportering</a:t>
            </a:r>
            <a:r>
              <a:rPr lang="fi-FI" sz="4800"/>
              <a:t> av </a:t>
            </a:r>
            <a:r>
              <a:rPr lang="fi-FI" sz="4800" err="1"/>
              <a:t>egenkontroll</a:t>
            </a:r>
            <a:endParaRPr lang="fi-FI" sz="4800"/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13033"/>
            <a:ext cx="7934716" cy="926211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fi-FI" err="1"/>
              <a:t>Resultatområde</a:t>
            </a:r>
            <a:r>
              <a:rPr lang="fi-FI"/>
              <a:t>: </a:t>
            </a:r>
            <a:r>
              <a:rPr lang="fi-FI" err="1"/>
              <a:t>Social</a:t>
            </a:r>
            <a:r>
              <a:rPr lang="fi-FI"/>
              <a:t>- </a:t>
            </a:r>
            <a:r>
              <a:rPr lang="fi-FI" err="1"/>
              <a:t>och</a:t>
            </a:r>
            <a:r>
              <a:rPr lang="fi-FI"/>
              <a:t> </a:t>
            </a:r>
            <a:r>
              <a:rPr lang="fi-FI" err="1"/>
              <a:t>hälsocentral</a:t>
            </a:r>
            <a:r>
              <a:rPr lang="fi-FI"/>
              <a:t> </a:t>
            </a:r>
            <a:r>
              <a:rPr lang="fi-FI" err="1"/>
              <a:t>Barn</a:t>
            </a:r>
            <a:r>
              <a:rPr lang="fi-FI"/>
              <a:t>- </a:t>
            </a:r>
            <a:r>
              <a:rPr lang="fi-FI" err="1"/>
              <a:t>och</a:t>
            </a:r>
            <a:r>
              <a:rPr lang="fi-FI"/>
              <a:t> </a:t>
            </a:r>
            <a:r>
              <a:rPr lang="fi-FI" err="1"/>
              <a:t>familjeservice</a:t>
            </a:r>
            <a:endParaRPr lang="fi-FI"/>
          </a:p>
          <a:p>
            <a:r>
              <a:rPr lang="fi-FI" err="1"/>
              <a:t>Period</a:t>
            </a:r>
            <a:r>
              <a:rPr lang="fi-FI"/>
              <a:t> </a:t>
            </a:r>
            <a:r>
              <a:rPr lang="fi-FI" err="1"/>
              <a:t>som</a:t>
            </a:r>
            <a:r>
              <a:rPr lang="fi-FI"/>
              <a:t> </a:t>
            </a:r>
            <a:r>
              <a:rPr lang="fi-FI" err="1"/>
              <a:t>ska</a:t>
            </a:r>
            <a:r>
              <a:rPr lang="fi-FI"/>
              <a:t> </a:t>
            </a:r>
            <a:r>
              <a:rPr lang="fi-FI" err="1"/>
              <a:t>rapporteras</a:t>
            </a:r>
            <a:r>
              <a:rPr lang="fi-FI"/>
              <a:t>: 1-4.2024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err="1">
                <a:solidFill>
                  <a:schemeClr val="bg1"/>
                </a:solidFill>
              </a:rPr>
              <a:t>Förkortningar</a:t>
            </a:r>
            <a:r>
              <a:rPr lang="fi-FI" sz="1400">
                <a:solidFill>
                  <a:schemeClr val="bg1"/>
                </a:solidFill>
              </a:rPr>
              <a:t>:</a:t>
            </a:r>
          </a:p>
          <a:p>
            <a:r>
              <a:rPr lang="fi-FI" sz="1400">
                <a:solidFill>
                  <a:schemeClr val="bg1"/>
                </a:solidFill>
              </a:rPr>
              <a:t>NPS (Net </a:t>
            </a:r>
            <a:r>
              <a:rPr lang="fi-FI" sz="1400" err="1">
                <a:solidFill>
                  <a:schemeClr val="bg1"/>
                </a:solidFill>
              </a:rPr>
              <a:t>Promoter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Score</a:t>
            </a:r>
            <a:r>
              <a:rPr lang="fi-FI" sz="1400">
                <a:solidFill>
                  <a:schemeClr val="bg1"/>
                </a:solidFill>
              </a:rPr>
              <a:t>): </a:t>
            </a:r>
            <a:r>
              <a:rPr lang="fi-FI" sz="1400" err="1">
                <a:solidFill>
                  <a:schemeClr val="bg1"/>
                </a:solidFill>
              </a:rPr>
              <a:t>Rekommendationsindex</a:t>
            </a:r>
            <a:r>
              <a:rPr lang="fi-FI" sz="1400">
                <a:solidFill>
                  <a:schemeClr val="bg1"/>
                </a:solidFill>
              </a:rPr>
              <a:t> (</a:t>
            </a:r>
            <a:r>
              <a:rPr lang="fi-FI" sz="1400" err="1">
                <a:solidFill>
                  <a:schemeClr val="bg1"/>
                </a:solidFill>
              </a:rPr>
              <a:t>klienter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och</a:t>
            </a:r>
            <a:r>
              <a:rPr lang="fi-FI" sz="1400">
                <a:solidFill>
                  <a:schemeClr val="bg1"/>
                </a:solidFill>
              </a:rPr>
              <a:t> personal)</a:t>
            </a:r>
          </a:p>
          <a:p>
            <a:r>
              <a:rPr lang="fi-FI" sz="1400" err="1">
                <a:solidFill>
                  <a:schemeClr val="bg1"/>
                </a:solidFill>
              </a:rPr>
              <a:t>Haipro</a:t>
            </a:r>
            <a:r>
              <a:rPr lang="fi-FI" sz="1400">
                <a:solidFill>
                  <a:schemeClr val="bg1"/>
                </a:solidFill>
              </a:rPr>
              <a:t>: Haitta- ja vaaratapahtumailmoitus -järjestelmä </a:t>
            </a:r>
          </a:p>
        </p:txBody>
      </p:sp>
    </p:spTree>
    <p:extLst>
      <p:ext uri="{BB962C8B-B14F-4D97-AF65-F5344CB8AC3E}">
        <p14:creationId xmlns:p14="http://schemas.microsoft.com/office/powerpoint/2010/main" val="3176692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>
            <a:extLst>
              <a:ext uri="{FF2B5EF4-FFF2-40B4-BE49-F238E27FC236}">
                <a16:creationId xmlns:a16="http://schemas.microsoft.com/office/drawing/2014/main" id="{8AFB1BA9-476B-4904-9090-EFE4BE74CD8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547516" cy="774907"/>
          </a:xfrm>
        </p:spPr>
        <p:txBody>
          <a:bodyPr>
            <a:normAutofit/>
          </a:bodyPr>
          <a:lstStyle/>
          <a:p>
            <a:r>
              <a:rPr lang="fi-FI" b="1" err="1"/>
              <a:t>Tillgänglighet</a:t>
            </a:r>
            <a:r>
              <a:rPr lang="fi-FI" b="1"/>
              <a:t> – </a:t>
            </a:r>
            <a:r>
              <a:rPr lang="fi-FI" b="1" err="1"/>
              <a:t>Hälsovårdstjänster</a:t>
            </a:r>
            <a:endParaRPr lang="fi-FI" b="1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9E748FF-A591-404F-9F35-9D889759B0B9}"/>
              </a:ext>
            </a:extLst>
          </p:cNvPr>
          <p:cNvSpPr txBox="1"/>
          <p:nvPr/>
        </p:nvSpPr>
        <p:spPr>
          <a:xfrm>
            <a:off x="6190593" y="0"/>
            <a:ext cx="6001407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/>
              <a:t>Barn- </a:t>
            </a:r>
            <a:r>
              <a:rPr lang="en-US" sz="1400" err="1"/>
              <a:t>och</a:t>
            </a:r>
            <a:r>
              <a:rPr lang="en-US" sz="1400"/>
              <a:t> </a:t>
            </a:r>
            <a:r>
              <a:rPr lang="en-US" sz="1400" err="1"/>
              <a:t>familjeservice</a:t>
            </a:r>
            <a:r>
              <a:rPr lang="en-US" sz="1400"/>
              <a:t> – Lapsi- ja </a:t>
            </a:r>
            <a:r>
              <a:rPr lang="en-US" sz="1400" err="1"/>
              <a:t>perhepalvelut</a:t>
            </a:r>
            <a:endParaRPr lang="en-US" sz="1400"/>
          </a:p>
          <a:p>
            <a:pPr algn="r"/>
            <a:r>
              <a:rPr lang="en-US" sz="1400"/>
              <a:t>1-4.2024</a:t>
            </a:r>
            <a:endParaRPr lang="fi-FI" sz="14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E1BE7B-7B37-4A3D-9716-BC717E3F296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404000"/>
            <a:ext cx="36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TILLGÅNG TILL VÅRD INOM HÄLSOVÅRDSTJÄNTER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EB2B3B-2946-48D1-840B-098462D1C55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2051982"/>
            <a:ext cx="3600000" cy="243143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="1" err="1">
                <a:solidFill>
                  <a:schemeClr val="accent4"/>
                </a:solidFill>
              </a:rPr>
              <a:t>Primärvården</a:t>
            </a:r>
            <a:r>
              <a:rPr lang="fi-FI" b="1">
                <a:solidFill>
                  <a:schemeClr val="accent4"/>
                </a:solidFill>
              </a:rPr>
              <a:t> </a:t>
            </a:r>
            <a:endParaRPr lang="fi-FI">
              <a:solidFill>
                <a:schemeClr val="accent4"/>
              </a:solidFill>
            </a:endParaRPr>
          </a:p>
          <a:p>
            <a:r>
              <a:rPr lang="fi-FI" sz="1400" err="1">
                <a:solidFill>
                  <a:schemeClr val="bg1"/>
                </a:solidFill>
              </a:rPr>
              <a:t>Kösituation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till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barnrådgivning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Skolhälsovårdens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lagstadgade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granskningar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Studerandehälsovårdens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lagstadgade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granskningar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E1367B-044C-40AA-B95D-C1B9F7B3329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4067982"/>
            <a:ext cx="360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err="1">
                <a:solidFill>
                  <a:schemeClr val="accent4"/>
                </a:solidFill>
              </a:rPr>
              <a:t>Specialsjukvården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Remissbedömning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görs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inom</a:t>
            </a:r>
            <a:r>
              <a:rPr lang="fi-FI">
                <a:solidFill>
                  <a:schemeClr val="bg1"/>
                </a:solidFill>
              </a:rPr>
              <a:t> 21 </a:t>
            </a:r>
            <a:r>
              <a:rPr lang="fi-FI" err="1">
                <a:solidFill>
                  <a:schemeClr val="bg1"/>
                </a:solidFill>
              </a:rPr>
              <a:t>dagar</a:t>
            </a:r>
            <a:endParaRPr lang="fi-FI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700E55B-2867-48C9-8170-7328595CC3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50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err="1">
                <a:solidFill>
                  <a:schemeClr val="bg1"/>
                </a:solidFill>
              </a:rPr>
              <a:t>Tid</a:t>
            </a:r>
            <a:r>
              <a:rPr lang="fi-FI">
                <a:solidFill>
                  <a:schemeClr val="bg1"/>
                </a:solidFill>
              </a:rPr>
              <a:t> till </a:t>
            </a:r>
            <a:r>
              <a:rPr lang="fi-FI" err="1">
                <a:solidFill>
                  <a:schemeClr val="bg1"/>
                </a:solidFill>
              </a:rPr>
              <a:t>bedömning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inom</a:t>
            </a:r>
            <a:r>
              <a:rPr lang="fi-FI">
                <a:solidFill>
                  <a:schemeClr val="bg1"/>
                </a:solidFill>
              </a:rPr>
              <a:t> 90 </a:t>
            </a:r>
            <a:r>
              <a:rPr lang="fi-FI" err="1">
                <a:solidFill>
                  <a:schemeClr val="bg1"/>
                </a:solidFill>
              </a:rPr>
              <a:t>dagar</a:t>
            </a:r>
            <a:endParaRPr lang="fi-FI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4F0270-7A89-4EC1-824C-5FECF1F22A7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5760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err="1">
                <a:solidFill>
                  <a:schemeClr val="bg1"/>
                </a:solidFill>
              </a:rPr>
              <a:t>Tid</a:t>
            </a:r>
            <a:r>
              <a:rPr lang="fi-FI">
                <a:solidFill>
                  <a:schemeClr val="bg1"/>
                </a:solidFill>
              </a:rPr>
              <a:t> till </a:t>
            </a:r>
            <a:r>
              <a:rPr lang="fi-FI" err="1">
                <a:solidFill>
                  <a:schemeClr val="bg1"/>
                </a:solidFill>
              </a:rPr>
              <a:t>vård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inom</a:t>
            </a:r>
            <a:r>
              <a:rPr lang="fi-FI">
                <a:solidFill>
                  <a:schemeClr val="bg1"/>
                </a:solidFill>
              </a:rPr>
              <a:t> 180 </a:t>
            </a:r>
            <a:r>
              <a:rPr lang="fi-FI" err="1">
                <a:solidFill>
                  <a:schemeClr val="bg1"/>
                </a:solidFill>
              </a:rPr>
              <a:t>dagar</a:t>
            </a:r>
            <a:endParaRPr lang="fi-FI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66D60A-00D3-4939-B4F3-52FF4ECAA6A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NULÄGE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C4A084-C558-4692-86C8-4F4F4EBDEB4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2016000"/>
            <a:ext cx="3600000" cy="440120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200" dirty="0" err="1">
                <a:solidFill>
                  <a:schemeClr val="bg1"/>
                </a:solidFill>
                <a:cs typeface="Arial"/>
              </a:rPr>
              <a:t>Barnrådgivningens</a:t>
            </a:r>
            <a:r>
              <a:rPr lang="fi-FI" sz="12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200" dirty="0" err="1">
                <a:solidFill>
                  <a:schemeClr val="bg1"/>
                </a:solidFill>
                <a:cs typeface="Arial"/>
              </a:rPr>
              <a:t>läkarkö</a:t>
            </a:r>
            <a:r>
              <a:rPr lang="fi-FI" sz="1200" dirty="0">
                <a:solidFill>
                  <a:schemeClr val="bg1"/>
                </a:solidFill>
                <a:cs typeface="Arial"/>
              </a:rPr>
              <a:t>: 95 </a:t>
            </a:r>
            <a:r>
              <a:rPr lang="fi-FI" sz="1200" dirty="0" err="1">
                <a:solidFill>
                  <a:schemeClr val="bg1"/>
                </a:solidFill>
                <a:cs typeface="Arial"/>
              </a:rPr>
              <a:t>barn</a:t>
            </a:r>
            <a:endParaRPr lang="fi-FI" sz="1200" dirty="0">
              <a:solidFill>
                <a:schemeClr val="bg1"/>
              </a:solidFill>
              <a:cs typeface="Arial"/>
            </a:endParaRPr>
          </a:p>
          <a:p>
            <a:r>
              <a:rPr lang="fi-FI" sz="1200" dirty="0" err="1">
                <a:solidFill>
                  <a:schemeClr val="bg1"/>
                </a:solidFill>
                <a:cs typeface="Arial"/>
              </a:rPr>
              <a:t>Barnrådgivningens</a:t>
            </a:r>
            <a:r>
              <a:rPr lang="fi-FI" sz="12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200" dirty="0" err="1">
                <a:solidFill>
                  <a:schemeClr val="bg1"/>
                </a:solidFill>
                <a:cs typeface="Arial"/>
              </a:rPr>
              <a:t>hälsovårdarkö</a:t>
            </a:r>
            <a:r>
              <a:rPr lang="fi-FI" sz="1200" dirty="0">
                <a:solidFill>
                  <a:schemeClr val="bg1"/>
                </a:solidFill>
                <a:cs typeface="Arial"/>
              </a:rPr>
              <a:t>: 228 </a:t>
            </a:r>
            <a:r>
              <a:rPr lang="fi-FI" sz="1200" dirty="0" err="1">
                <a:solidFill>
                  <a:schemeClr val="bg1"/>
                </a:solidFill>
                <a:cs typeface="Arial"/>
              </a:rPr>
              <a:t>barn</a:t>
            </a:r>
            <a:endParaRPr lang="fi-FI" sz="1200" dirty="0">
              <a:solidFill>
                <a:schemeClr val="bg1"/>
              </a:solidFill>
              <a:cs typeface="Arial"/>
            </a:endParaRPr>
          </a:p>
          <a:p>
            <a:endParaRPr lang="fi-FI" sz="1200">
              <a:solidFill>
                <a:schemeClr val="bg1"/>
              </a:solidFill>
              <a:cs typeface="Arial"/>
            </a:endParaRPr>
          </a:p>
          <a:p>
            <a:r>
              <a:rPr lang="fi-FI" sz="1200" dirty="0" err="1">
                <a:solidFill>
                  <a:schemeClr val="bg1"/>
                </a:solidFill>
                <a:cs typeface="Arial"/>
              </a:rPr>
              <a:t>Förverkligade</a:t>
            </a:r>
            <a:r>
              <a:rPr lang="fi-FI" sz="12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200" dirty="0" err="1">
                <a:solidFill>
                  <a:schemeClr val="bg1"/>
                </a:solidFill>
                <a:cs typeface="Arial"/>
              </a:rPr>
              <a:t>skolhälsogranskningar</a:t>
            </a:r>
            <a:r>
              <a:rPr lang="fi-FI" sz="1200" dirty="0">
                <a:solidFill>
                  <a:schemeClr val="bg1"/>
                </a:solidFill>
                <a:cs typeface="Arial"/>
              </a:rPr>
              <a:t>: 59,4% (</a:t>
            </a:r>
            <a:r>
              <a:rPr lang="fi-FI" sz="1200" dirty="0" err="1">
                <a:solidFill>
                  <a:schemeClr val="bg1"/>
                </a:solidFill>
                <a:cs typeface="Arial"/>
              </a:rPr>
              <a:t>mål</a:t>
            </a:r>
            <a:r>
              <a:rPr lang="fi-FI" sz="1200" dirty="0">
                <a:solidFill>
                  <a:schemeClr val="bg1"/>
                </a:solidFill>
                <a:cs typeface="Arial"/>
              </a:rPr>
              <a:t> 66%)</a:t>
            </a:r>
          </a:p>
          <a:p>
            <a:endParaRPr lang="fi-FI" sz="1200" dirty="0">
              <a:solidFill>
                <a:schemeClr val="bg1"/>
              </a:solidFill>
              <a:cs typeface="Arial"/>
            </a:endParaRPr>
          </a:p>
          <a:p>
            <a:endParaRPr lang="fi-FI" sz="1200">
              <a:solidFill>
                <a:schemeClr val="bg1"/>
              </a:solidFill>
              <a:cs typeface="Arial"/>
            </a:endParaRPr>
          </a:p>
          <a:p>
            <a:r>
              <a:rPr lang="fi-FI" sz="1200" dirty="0" err="1">
                <a:solidFill>
                  <a:schemeClr val="bg1"/>
                </a:solidFill>
                <a:cs typeface="Arial"/>
              </a:rPr>
              <a:t>Förverkligade</a:t>
            </a:r>
            <a:r>
              <a:rPr lang="fi-FI" sz="12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200" dirty="0" err="1">
                <a:solidFill>
                  <a:schemeClr val="bg1"/>
                </a:solidFill>
                <a:cs typeface="Arial"/>
              </a:rPr>
              <a:t>stud.hälsovårdargranskningar</a:t>
            </a:r>
            <a:r>
              <a:rPr lang="fi-FI" sz="1200" dirty="0">
                <a:solidFill>
                  <a:schemeClr val="bg1"/>
                </a:solidFill>
                <a:cs typeface="Arial"/>
              </a:rPr>
              <a:t>: </a:t>
            </a:r>
          </a:p>
          <a:p>
            <a:r>
              <a:rPr lang="fi-FI" sz="1200" dirty="0">
                <a:solidFill>
                  <a:schemeClr val="bg1"/>
                </a:solidFill>
                <a:cs typeface="Arial"/>
              </a:rPr>
              <a:t>54% (</a:t>
            </a:r>
            <a:r>
              <a:rPr lang="fi-FI" sz="1200" dirty="0" err="1">
                <a:solidFill>
                  <a:schemeClr val="bg1"/>
                </a:solidFill>
                <a:cs typeface="Arial"/>
              </a:rPr>
              <a:t>mål</a:t>
            </a:r>
            <a:r>
              <a:rPr lang="fi-FI" sz="1200" dirty="0">
                <a:solidFill>
                  <a:schemeClr val="bg1"/>
                </a:solidFill>
                <a:cs typeface="Arial"/>
              </a:rPr>
              <a:t> 66%)</a:t>
            </a:r>
          </a:p>
          <a:p>
            <a:endParaRPr lang="fi-FI" sz="1400">
              <a:solidFill>
                <a:schemeClr val="bg1"/>
              </a:solidFill>
              <a:cs typeface="Arial"/>
            </a:endParaRPr>
          </a:p>
          <a:p>
            <a:endParaRPr lang="fi-FI" sz="1400">
              <a:solidFill>
                <a:schemeClr val="bg1"/>
              </a:solidFill>
              <a:cs typeface="Arial"/>
            </a:endParaRPr>
          </a:p>
          <a:p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Barnsjukdomar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barnneurologin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remissbedömning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gjord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inom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21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dagar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.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Inom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barnsjukdomar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har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7,7%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väntat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på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en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bedömning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över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90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dygn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,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medianen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är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27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dygn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Inom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barnsjukdomar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uppfylls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vårdgarantin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9393257-90C4-493A-87CB-50A248A160F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4284000"/>
            <a:ext cx="3600000" cy="30777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fi-FI" sz="1400">
              <a:solidFill>
                <a:schemeClr val="bg1"/>
              </a:solidFill>
              <a:cs typeface="Arial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8B5285A-114C-4EBB-BC70-BCA611BDE79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5004000"/>
            <a:ext cx="3600000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fi-FI">
              <a:solidFill>
                <a:schemeClr val="accent1"/>
              </a:solidFill>
              <a:cs typeface="Arial"/>
            </a:endParaRPr>
          </a:p>
          <a:p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9BB5C40-2571-412C-9EF7-EAA73E1DB2C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5760000"/>
            <a:ext cx="3600000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fi-FI">
              <a:solidFill>
                <a:schemeClr val="accent1"/>
              </a:solidFill>
              <a:cs typeface="Arial"/>
            </a:endParaRPr>
          </a:p>
          <a:p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F8FDB91-3671-44F9-8590-A8310AB93B6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KORRIGERANDE ÅTGÄRDER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BB7FC3-A7E2-40B8-B539-D6D02155A35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803808"/>
            <a:ext cx="3600000" cy="544764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fi-FI" sz="1600">
              <a:solidFill>
                <a:schemeClr val="bg1"/>
              </a:solidFill>
              <a:cs typeface="Arial"/>
            </a:endParaRPr>
          </a:p>
          <a:p>
            <a:r>
              <a:rPr lang="fi-FI" sz="1600" dirty="0" err="1">
                <a:solidFill>
                  <a:schemeClr val="bg1"/>
                </a:solidFill>
                <a:cs typeface="Arial"/>
              </a:rPr>
              <a:t>Omorganisering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av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arbete</a:t>
            </a:r>
            <a:r>
              <a:rPr lang="fi-FI" sz="1600">
                <a:solidFill>
                  <a:schemeClr val="bg1"/>
                </a:solidFill>
                <a:cs typeface="Arial"/>
              </a:rPr>
              <a:t> och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resurser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.</a:t>
            </a: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r>
              <a:rPr lang="fi-FI" sz="1600" err="1">
                <a:solidFill>
                  <a:schemeClr val="bg1"/>
                </a:solidFill>
                <a:ea typeface="+mn-lt"/>
                <a:cs typeface="+mn-lt"/>
              </a:rPr>
              <a:t>Förtydligande</a:t>
            </a:r>
            <a:r>
              <a:rPr lang="fi-FI" sz="1600">
                <a:solidFill>
                  <a:schemeClr val="bg1"/>
                </a:solidFill>
                <a:ea typeface="+mn-lt"/>
                <a:cs typeface="+mn-lt"/>
              </a:rPr>
              <a:t> av vårdstigar.</a:t>
            </a:r>
            <a:endParaRPr lang="fi-FI" sz="1600" dirty="0">
              <a:solidFill>
                <a:schemeClr val="bg1"/>
              </a:solidFill>
              <a:ea typeface="+mn-lt"/>
              <a:cs typeface="+mn-lt"/>
            </a:endParaRPr>
          </a:p>
          <a:p>
            <a:endParaRPr lang="fi-FI" sz="1600">
              <a:solidFill>
                <a:schemeClr val="bg1"/>
              </a:solidFill>
              <a:ea typeface="+mn-lt"/>
              <a:cs typeface="+mn-lt"/>
            </a:endParaRPr>
          </a:p>
          <a:p>
            <a:endParaRPr lang="fi-FI" sz="1600">
              <a:solidFill>
                <a:schemeClr val="bg1"/>
              </a:solidFill>
              <a:ea typeface="+mn-lt"/>
              <a:cs typeface="+mn-lt"/>
            </a:endParaRPr>
          </a:p>
          <a:p>
            <a:endParaRPr lang="fi-FI" sz="1600">
              <a:solidFill>
                <a:schemeClr val="bg1"/>
              </a:solidFill>
              <a:ea typeface="+mn-lt"/>
              <a:cs typeface="+mn-lt"/>
            </a:endParaRPr>
          </a:p>
          <a:p>
            <a:endParaRPr lang="fi-FI" sz="160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Öppenvården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vid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barnpolikliniken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 i </a:t>
            </a:r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Jakobstad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har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effektiviserats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genom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att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öka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antalet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fysiska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mottagningar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. En </a:t>
            </a:r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gemensam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remissprocess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har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utvecklats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. </a:t>
            </a:r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Tillgängligheten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övervakas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varje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månad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och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avvikelser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åtgärdas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.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Målet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är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 en </a:t>
            </a:r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likvärdig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serviceutbud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. </a:t>
            </a:r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Verksamheten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vid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barnpolikliniken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 i </a:t>
            </a:r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Jakobstad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har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också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förbättrats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genom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distansmottagningar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hemsjukvård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 för </a:t>
            </a:r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barn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och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digital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teknik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. ADHD-</a:t>
            </a:r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processen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har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dirty="0" err="1">
                <a:solidFill>
                  <a:schemeClr val="bg1"/>
                </a:solidFill>
                <a:ea typeface="+mn-lt"/>
                <a:cs typeface="+mn-lt"/>
              </a:rPr>
              <a:t>utvecklats</a:t>
            </a:r>
            <a:r>
              <a:rPr lang="fi-FI" sz="1400" dirty="0">
                <a:solidFill>
                  <a:schemeClr val="bg1"/>
                </a:solidFill>
                <a:ea typeface="+mn-lt"/>
                <a:cs typeface="+mn-lt"/>
              </a:rPr>
              <a:t>.</a:t>
            </a:r>
            <a:endParaRPr lang="fi-FI" sz="1400" dirty="0">
              <a:solidFill>
                <a:schemeClr val="bg1"/>
              </a:solidFill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2960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 err="1"/>
              <a:t>Säkerhet</a:t>
            </a:r>
            <a:r>
              <a:rPr lang="fi-FI" b="1"/>
              <a:t> </a:t>
            </a:r>
            <a:r>
              <a:rPr lang="fi-FI" b="1" err="1"/>
              <a:t>och</a:t>
            </a:r>
            <a:r>
              <a:rPr lang="fi-FI" b="1"/>
              <a:t> </a:t>
            </a:r>
            <a:r>
              <a:rPr lang="fi-FI" b="1" err="1"/>
              <a:t>kvalitet</a:t>
            </a:r>
            <a:r>
              <a:rPr lang="fi-FI" b="1"/>
              <a:t> </a:t>
            </a:r>
            <a:endParaRPr lang="en-US" b="1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36E4AF4-93AC-4A29-9F85-19AEB8ECFD1C}"/>
              </a:ext>
            </a:extLst>
          </p:cNvPr>
          <p:cNvSpPr txBox="1"/>
          <p:nvPr/>
        </p:nvSpPr>
        <p:spPr>
          <a:xfrm>
            <a:off x="6907879" y="0"/>
            <a:ext cx="5284121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/>
              <a:t>Barn- </a:t>
            </a:r>
            <a:r>
              <a:rPr lang="en-US" sz="1400" err="1"/>
              <a:t>och</a:t>
            </a:r>
            <a:r>
              <a:rPr lang="en-US" sz="1400"/>
              <a:t> </a:t>
            </a:r>
            <a:r>
              <a:rPr lang="en-US" sz="1400" err="1"/>
              <a:t>familjeservice</a:t>
            </a:r>
            <a:r>
              <a:rPr lang="en-US" sz="1400"/>
              <a:t> – Lapsi- ja </a:t>
            </a:r>
            <a:r>
              <a:rPr lang="en-US" sz="1400" err="1"/>
              <a:t>perhepalvelut</a:t>
            </a:r>
            <a:endParaRPr lang="en-US" sz="1400"/>
          </a:p>
          <a:p>
            <a:pPr algn="r"/>
            <a:r>
              <a:rPr lang="en-US" sz="1400"/>
              <a:t>1-4.2024</a:t>
            </a:r>
            <a:endParaRPr lang="fi-FI" sz="1400"/>
          </a:p>
        </p:txBody>
      </p:sp>
      <p:graphicFrame>
        <p:nvGraphicFramePr>
          <p:cNvPr id="21" name="Chart 20" descr="Diagram: Antal anmälan om negativ händelse&#10;Januari - April 2022 135&#10;Januari - April 2023 211&#10;Maj - Augusti 2022 168&#10;Maj - Augusti 2023 194&#10;September - December 2022 171 September - December 2023 260&#10;">
            <a:extLst>
              <a:ext uri="{FF2B5EF4-FFF2-40B4-BE49-F238E27FC236}">
                <a16:creationId xmlns:a16="http://schemas.microsoft.com/office/drawing/2014/main" id="{DD670D31-ECAD-4FF4-AE7A-7BD1DB0719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1839704"/>
              </p:ext>
            </p:extLst>
          </p:nvPr>
        </p:nvGraphicFramePr>
        <p:xfrm>
          <a:off x="1204151" y="1834345"/>
          <a:ext cx="3372620" cy="2432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6A344BB1-DF36-4BAD-9CB1-977337A2D0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95669" y="1404000"/>
            <a:ext cx="32669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DE VANLIGASTE ANMÄLNINGSTYPERNA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12854" y="2088914"/>
            <a:ext cx="3479146" cy="20928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AutoNum type="arabicPeriod"/>
            </a:pPr>
            <a:r>
              <a:rPr lang="fi-FI" sz="1600" dirty="0" err="1">
                <a:solidFill>
                  <a:schemeClr val="bg1"/>
                </a:solidFill>
              </a:rPr>
              <a:t>Informationsflöde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FontTx/>
              <a:buAutoNum type="arabicPeriod"/>
            </a:pPr>
            <a:r>
              <a:rPr lang="fi-FI" sz="1600" dirty="0" err="1">
                <a:solidFill>
                  <a:schemeClr val="bg1"/>
                </a:solidFill>
                <a:cs typeface="Arial"/>
              </a:rPr>
              <a:t>Relaterad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till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tillgänglighet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av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vården</a:t>
            </a:r>
          </a:p>
          <a:p>
            <a:pPr marL="342900" indent="-342900">
              <a:buAutoNum type="arabicPeriod"/>
            </a:pPr>
            <a:r>
              <a:rPr lang="fi-FI" sz="1600" dirty="0" err="1">
                <a:solidFill>
                  <a:schemeClr val="bg1"/>
                </a:solidFill>
                <a:cs typeface="Arial"/>
              </a:rPr>
              <a:t>Medicin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-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vätskebehandling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dirty="0" err="1">
                <a:solidFill>
                  <a:schemeClr val="bg1"/>
                </a:solidFill>
                <a:cs typeface="Arial"/>
              </a:rPr>
              <a:t>Laboratorie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, röntgen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eller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övrig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patientundersökning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Annan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vårdåtgärd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rgbClr val="213A8F"/>
              </a:solidFill>
              <a:cs typeface="Arial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DA86747-4DAA-4AD7-9784-872453488C0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31216" y="4500000"/>
            <a:ext cx="175924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solidFill>
                  <a:schemeClr val="accent4"/>
                </a:solidFill>
              </a:rPr>
              <a:t>ANMÄLNINGAR OM MISSFÖRHÅLLANDEN INOM SOCIALVÅRDEN</a:t>
            </a: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5977" y="5800902"/>
            <a:ext cx="18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600">
                <a:solidFill>
                  <a:schemeClr val="bg1"/>
                </a:solidFill>
                <a:cs typeface="Arial"/>
              </a:rPr>
              <a:t>6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2DD3D8-21FC-498C-94F7-020218D816A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64409" y="4500000"/>
            <a:ext cx="180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ANTAL ANMÄLNINGAR OM NEGATIV HÄNDELSE FRÅN KLIENTER (JÄMFÖRT MED TIDIGARE PERIOD)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90461" y="5800902"/>
            <a:ext cx="18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600">
                <a:solidFill>
                  <a:schemeClr val="bg1"/>
                </a:solidFill>
              </a:rPr>
              <a:t>2</a:t>
            </a:r>
            <a:endParaRPr lang="fi-FI" sz="540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B827E0-4781-4CE9-B989-57A8EFDB83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9926" y="4500000"/>
            <a:ext cx="1638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KONTAKTER TILL PATIENTOMBUD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0678" y="5800902"/>
            <a:ext cx="18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600">
                <a:solidFill>
                  <a:schemeClr val="bg1"/>
                </a:solidFill>
                <a:cs typeface="Arial"/>
              </a:rPr>
              <a:t>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12EC722-3F34-4A2D-A54F-CACFC82224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36778" y="4500000"/>
            <a:ext cx="1638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KONTAKTER TILL SOCIALOMBUD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54485" y="5800902"/>
            <a:ext cx="18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600">
                <a:solidFill>
                  <a:schemeClr val="bg1"/>
                </a:solidFill>
                <a:cs typeface="Arial" panose="020B0604020202020204"/>
              </a:rPr>
              <a:t>42</a:t>
            </a:r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156A800-0ADF-4946-A380-6823498BE2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6" y="4500000"/>
            <a:ext cx="3684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ÅTGÄRDER: 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9" name="TextBox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5" y="4820813"/>
            <a:ext cx="3886485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>
                <a:solidFill>
                  <a:schemeClr val="bg1"/>
                </a:solidFill>
                <a:cs typeface="Arial"/>
              </a:rPr>
              <a:t>Alla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Haipron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genomgås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mångprofessionellt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på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enhetsnivå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vid</a:t>
            </a:r>
            <a:r>
              <a:rPr lang="fi-FI" sz="1400">
                <a:solidFill>
                  <a:schemeClr val="bg1"/>
                </a:solidFill>
                <a:cs typeface="Arial"/>
              </a:rPr>
              <a:t>   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avdelningsmöten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400">
                <a:solidFill>
                  <a:schemeClr val="bg1"/>
                </a:solidFill>
                <a:cs typeface="Arial"/>
              </a:rPr>
              <a:t>/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eller</a:t>
            </a:r>
            <a:r>
              <a:rPr lang="fi-FI" sz="1400">
                <a:solidFill>
                  <a:schemeClr val="bg1"/>
                </a:solidFill>
                <a:cs typeface="Arial"/>
              </a:rPr>
              <a:t> team.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Processer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analyseras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åtgärdas</a:t>
            </a:r>
            <a:r>
              <a:rPr lang="fi-FI" sz="1400">
                <a:solidFill>
                  <a:schemeClr val="bg1"/>
                </a:solidFill>
                <a:cs typeface="Arial"/>
              </a:rPr>
              <a:t> 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om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möjligt</a:t>
            </a:r>
            <a:r>
              <a:rPr lang="fi-FI" sz="1400">
                <a:solidFill>
                  <a:schemeClr val="bg1"/>
                </a:solidFill>
                <a:cs typeface="Arial"/>
              </a:rPr>
              <a:t>.</a:t>
            </a:r>
          </a:p>
          <a:p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Satsning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på</a:t>
            </a:r>
            <a:r>
              <a:rPr lang="fi-FI" sz="1400">
                <a:solidFill>
                  <a:schemeClr val="bg1"/>
                </a:solidFill>
                <a:cs typeface="Arial"/>
              </a:rPr>
              <a:t> 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personalstruktur</a:t>
            </a:r>
            <a:r>
              <a:rPr lang="fi-FI" sz="1400">
                <a:solidFill>
                  <a:schemeClr val="bg1"/>
                </a:solidFill>
                <a:cs typeface="Arial"/>
              </a:rPr>
              <a:t>,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rekrytering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inom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socialvården</a:t>
            </a:r>
            <a:r>
              <a:rPr lang="fi-FI" sz="1400">
                <a:solidFill>
                  <a:schemeClr val="bg1"/>
                </a:solidFill>
                <a:cs typeface="Arial"/>
              </a:rPr>
              <a:t> 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då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lagstadgade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tidsfrister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inte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uppnås</a:t>
            </a:r>
            <a:r>
              <a:rPr lang="fi-FI" sz="1400">
                <a:solidFill>
                  <a:schemeClr val="bg1"/>
                </a:solidFill>
                <a:cs typeface="Arial"/>
              </a:rPr>
              <a:t> 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400">
                <a:solidFill>
                  <a:schemeClr val="bg1"/>
                </a:solidFill>
                <a:cs typeface="Arial"/>
              </a:rPr>
              <a:t>  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personaldimensioneringen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inte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uppfylls</a:t>
            </a:r>
            <a:r>
              <a:rPr lang="fi-FI" sz="1400">
                <a:solidFill>
                  <a:schemeClr val="bg1"/>
                </a:solidFill>
                <a:cs typeface="Arial"/>
              </a:rPr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595F68-2C0D-3CB0-E834-2BE7C74E88E5}"/>
              </a:ext>
            </a:extLst>
          </p:cNvPr>
          <p:cNvSpPr txBox="1"/>
          <p:nvPr/>
        </p:nvSpPr>
        <p:spPr>
          <a:xfrm>
            <a:off x="4768849" y="1900734"/>
            <a:ext cx="11675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Nära ögat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259573D-C4CB-1D64-F791-4349C5582513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/>
          <p:nvPr/>
        </p:nvSpPr>
        <p:spPr>
          <a:xfrm>
            <a:off x="4928495" y="2232000"/>
            <a:ext cx="797442" cy="79744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400">
                <a:solidFill>
                  <a:prstClr val="white"/>
                </a:solidFill>
                <a:latin typeface="Arial" panose="020B0604020202020204"/>
              </a:rPr>
              <a:t>23,6</a:t>
            </a: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%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FB4815-7CE9-5EF8-A1BC-8AE33474E74E}"/>
              </a:ext>
            </a:extLst>
          </p:cNvPr>
          <p:cNvSpPr txBox="1"/>
          <p:nvPr/>
        </p:nvSpPr>
        <p:spPr>
          <a:xfrm>
            <a:off x="6055209" y="1777623"/>
            <a:ext cx="1308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Drabbade klient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B74146C-9E29-4246-0A24-460553D1A57F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/>
          <p:nvPr/>
        </p:nvSpPr>
        <p:spPr>
          <a:xfrm>
            <a:off x="6273628" y="2232000"/>
            <a:ext cx="797442" cy="79744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400">
                <a:solidFill>
                  <a:prstClr val="white"/>
                </a:solidFill>
                <a:latin typeface="Arial" panose="020B0604020202020204"/>
              </a:rPr>
              <a:t>50,9</a:t>
            </a: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%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6BB448-5118-5BFD-BA27-83707ED41F5C}"/>
              </a:ext>
            </a:extLst>
          </p:cNvPr>
          <p:cNvSpPr txBox="1"/>
          <p:nvPr/>
        </p:nvSpPr>
        <p:spPr>
          <a:xfrm>
            <a:off x="7407555" y="1777623"/>
            <a:ext cx="12783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Annan upptäckt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4749636-24C5-9C37-3079-6F8343B2D137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/>
          <p:nvPr/>
        </p:nvSpPr>
        <p:spPr>
          <a:xfrm>
            <a:off x="7642361" y="2232000"/>
            <a:ext cx="797442" cy="79744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400">
                <a:solidFill>
                  <a:prstClr val="white"/>
                </a:solidFill>
                <a:latin typeface="Arial" panose="020B0604020202020204"/>
              </a:rPr>
              <a:t>25,5</a:t>
            </a: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86DCD7C-3498-F3C1-B12C-24D29CB0DE16}"/>
              </a:ext>
            </a:extLst>
          </p:cNvPr>
          <p:cNvSpPr txBox="1"/>
          <p:nvPr/>
        </p:nvSpPr>
        <p:spPr>
          <a:xfrm>
            <a:off x="5063885" y="3275111"/>
            <a:ext cx="13811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Måttlig skada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80E75B0-5F84-1883-BEE1-47B3A618F6F4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/>
          <p:nvPr/>
        </p:nvSpPr>
        <p:spPr>
          <a:xfrm>
            <a:off x="5327216" y="3672000"/>
            <a:ext cx="797442" cy="79744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600">
                <a:solidFill>
                  <a:prstClr val="white"/>
                </a:solidFill>
                <a:latin typeface="Arial" panose="020B0604020202020204"/>
              </a:rPr>
              <a:t>1,8</a:t>
            </a: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%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76BC89D-36E6-C66C-AA95-61C99CF7686F}"/>
              </a:ext>
            </a:extLst>
          </p:cNvPr>
          <p:cNvSpPr txBox="1"/>
          <p:nvPr/>
        </p:nvSpPr>
        <p:spPr>
          <a:xfrm>
            <a:off x="6913818" y="3157544"/>
            <a:ext cx="1167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Allvarlig skada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43A2F839-C13B-7A1F-38D0-1CBE9779C8D7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/>
          <p:nvPr/>
        </p:nvSpPr>
        <p:spPr>
          <a:xfrm>
            <a:off x="7085505" y="3672000"/>
            <a:ext cx="797442" cy="7974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600">
                <a:solidFill>
                  <a:prstClr val="white"/>
                </a:solidFill>
                <a:latin typeface="Arial" panose="020B0604020202020204"/>
              </a:rPr>
              <a:t>0</a:t>
            </a: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%</a:t>
            </a:r>
          </a:p>
        </p:txBody>
      </p:sp>
    </p:spTree>
    <p:extLst>
      <p:ext uri="{BB962C8B-B14F-4D97-AF65-F5344CB8AC3E}">
        <p14:creationId xmlns:p14="http://schemas.microsoft.com/office/powerpoint/2010/main" val="1655836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4950" cy="909638"/>
          </a:xfrm>
        </p:spPr>
        <p:txBody>
          <a:bodyPr/>
          <a:lstStyle/>
          <a:p>
            <a:r>
              <a:rPr lang="fi-FI" b="1" err="1"/>
              <a:t>Kundupplevelse</a:t>
            </a:r>
            <a:endParaRPr lang="en-US" b="1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CD7ADBD-7CA0-43A0-9530-A0C3670E7941}"/>
              </a:ext>
            </a:extLst>
          </p:cNvPr>
          <p:cNvSpPr txBox="1"/>
          <p:nvPr/>
        </p:nvSpPr>
        <p:spPr>
          <a:xfrm>
            <a:off x="6907879" y="0"/>
            <a:ext cx="5284121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/>
              <a:t>Barn- </a:t>
            </a:r>
            <a:r>
              <a:rPr lang="en-US" sz="1400" err="1"/>
              <a:t>och</a:t>
            </a:r>
            <a:r>
              <a:rPr lang="en-US" sz="1400"/>
              <a:t> </a:t>
            </a:r>
            <a:r>
              <a:rPr lang="en-US" sz="1400" err="1"/>
              <a:t>familjeservice</a:t>
            </a:r>
            <a:r>
              <a:rPr lang="en-US" sz="1400"/>
              <a:t> – Lapsi- ja </a:t>
            </a:r>
            <a:r>
              <a:rPr lang="en-US" sz="1400" err="1"/>
              <a:t>perhepalvelut</a:t>
            </a:r>
            <a:endParaRPr lang="en-US" sz="1400"/>
          </a:p>
          <a:p>
            <a:pPr algn="r"/>
            <a:r>
              <a:rPr lang="en-US" sz="1400"/>
              <a:t>1-4.2024</a:t>
            </a:r>
            <a:endParaRPr lang="fi-FI" sz="1400"/>
          </a:p>
        </p:txBody>
      </p:sp>
      <p:cxnSp>
        <p:nvCxnSpPr>
          <p:cNvPr id="11" name="Straight Arrow Connector 10" descr="NPS värde. Värdet mäts mellan minus 100 och 100. Generellt anser man att ett gott värde över 50 är gott. Resultat"/>
          <p:cNvCxnSpPr/>
          <p:nvPr/>
        </p:nvCxnSpPr>
        <p:spPr>
          <a:xfrm flipV="1">
            <a:off x="4892282" y="3982862"/>
            <a:ext cx="637017" cy="374228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84572" y="4515637"/>
            <a:ext cx="167682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>
                <a:solidFill>
                  <a:schemeClr val="bg1"/>
                </a:solidFill>
              </a:rPr>
              <a:t>68</a:t>
            </a:r>
            <a:endParaRPr lang="fi-FI" sz="2400">
              <a:solidFill>
                <a:schemeClr val="bg1"/>
              </a:solidFill>
              <a:cs typeface="Arial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F85A01-D162-40B8-8855-659FF10BED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901869"/>
            <a:ext cx="22737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upplevde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att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man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brydde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sig om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mig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på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ett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helhetsmässigt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sätt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826C9C0-9068-4E14-B1C4-64598EF39BD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1989825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4,35</a:t>
            </a:r>
            <a:endParaRPr lang="en-US">
              <a:solidFill>
                <a:prstClr val="white"/>
              </a:solidFill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3EFF2A-7AAD-4B14-93EB-076EAD9721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3104317"/>
            <a:ext cx="14740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fick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hjälp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när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behövde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den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6EB54A6-CDE5-4D3C-99A6-A7DE3E9E694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3132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  <a:ea typeface="Calibri"/>
                <a:cs typeface="Calibri"/>
              </a:rPr>
              <a:t>4,39</a:t>
            </a:r>
            <a:endParaRPr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38B1F1-1001-4506-A2FF-BEFB60A16B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241" y="4238639"/>
            <a:ext cx="171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kände mig trygg under vården / betjäningen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33AD660-8E22-4CF9-BEB1-B3C48F4E13B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4428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  <a:ea typeface="Calibri"/>
                <a:cs typeface="Calibri"/>
              </a:rPr>
              <a:t>4,36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3F3FCD-B03B-4D2C-B901-F47C7C5B1A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5562078"/>
            <a:ext cx="24197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Besluten i anslutning till min vård/mitt ärende fattades i samråd med mig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60A932C-1BD2-4119-8262-A0944F951C0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565355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  <a:ea typeface="Calibri"/>
                <a:cs typeface="Calibri"/>
              </a:rPr>
              <a:t>4,36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14A2D-C318-415D-B409-0CD3638C31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6771" y="1874018"/>
            <a:ext cx="22112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vet hur min vård/mina tjänster kommer att fortsätta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EEB76AB-B4A6-4106-B742-663F73F72C6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1989825"/>
            <a:ext cx="9000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4,41</a:t>
            </a:r>
            <a:endParaRPr lang="en-US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DA1682-79CB-477A-A9FB-04429119C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25529" y="2936140"/>
            <a:ext cx="162697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Informationen som jag fick om vården / betjäningen var förståelig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84B7323-EC24-4D62-8E0D-466C1DF4336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3132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  <a:ea typeface="Calibri"/>
                <a:cs typeface="Calibri"/>
              </a:rPr>
              <a:t>4,43</a:t>
            </a:r>
            <a:endParaRPr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0F67E-E8DD-4501-A07D-85FF1F9BA7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13063" y="4319961"/>
            <a:ext cx="18138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tyckte att den betjäning jag fick var nyttig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63A9A39-3764-46EE-B3F5-117D7795AB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4428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  <a:ea typeface="Calibri"/>
                <a:cs typeface="Calibri"/>
              </a:rPr>
              <a:t>4,22</a:t>
            </a:r>
            <a:endParaRPr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2EC4E5-2652-4DA6-BD05-8425B8DEF3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8147" y="5576606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fick vård och service på mitt modersmål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2DDDAA8-C53A-42B5-9B93-6C74EAC67EE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5653549"/>
            <a:ext cx="9000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  <a:cs typeface="Calibri"/>
              </a:rPr>
              <a:t>4,65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48435" y="1696487"/>
            <a:ext cx="2405778" cy="22467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Positiv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respons</a:t>
            </a: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r>
              <a:rPr lang="fi-FI" sz="1400">
                <a:solidFill>
                  <a:prstClr val="white"/>
                </a:solidFill>
                <a:latin typeface="Arial"/>
                <a:cs typeface="Arial"/>
              </a:rPr>
              <a:t>-</a:t>
            </a:r>
            <a:r>
              <a:rPr lang="fi-FI" sz="1400" err="1">
                <a:solidFill>
                  <a:prstClr val="white"/>
                </a:solidFill>
                <a:latin typeface="Arial"/>
                <a:cs typeface="Arial"/>
              </a:rPr>
              <a:t>Trevlig</a:t>
            </a:r>
            <a:r>
              <a:rPr lang="fi-FI" sz="140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/>
                <a:cs typeface="Arial"/>
              </a:rPr>
              <a:t>och</a:t>
            </a:r>
            <a:r>
              <a:rPr lang="fi-FI" sz="140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/>
                <a:cs typeface="Arial"/>
              </a:rPr>
              <a:t>sakkunniga</a:t>
            </a:r>
            <a:r>
              <a:rPr lang="fi-FI" sz="1400">
                <a:solidFill>
                  <a:prstClr val="white"/>
                </a:solidFill>
                <a:latin typeface="Arial"/>
                <a:cs typeface="Arial"/>
              </a:rPr>
              <a:t> personalen</a:t>
            </a:r>
            <a:endParaRPr lang="fi-FI" sz="14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fi-FI" sz="1400">
                <a:solidFill>
                  <a:prstClr val="white"/>
                </a:solidFill>
                <a:latin typeface="Arial"/>
                <a:cs typeface="Arial"/>
              </a:rPr>
              <a:t>-</a:t>
            </a:r>
            <a:r>
              <a:rPr lang="fi-FI" sz="1400" err="1">
                <a:solidFill>
                  <a:prstClr val="white"/>
                </a:solidFill>
                <a:latin typeface="Arial"/>
                <a:cs typeface="Arial"/>
              </a:rPr>
              <a:t>Barnens</a:t>
            </a:r>
            <a:r>
              <a:rPr lang="fi-FI" sz="140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/>
                <a:cs typeface="Arial"/>
              </a:rPr>
              <a:t>bemötande</a:t>
            </a:r>
            <a:endParaRPr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Negativ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respons</a:t>
            </a:r>
            <a:endParaRPr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Arial"/>
            </a:endParaRPr>
          </a:p>
          <a:p>
            <a:pPr>
              <a:defRPr/>
            </a:pPr>
            <a:r>
              <a:rPr lang="fi-FI" sz="1400">
                <a:solidFill>
                  <a:prstClr val="white"/>
                </a:solidFill>
                <a:latin typeface="Arial"/>
                <a:cs typeface="Arial"/>
              </a:rPr>
              <a:t>-</a:t>
            </a:r>
            <a:r>
              <a:rPr lang="fi-FI" sz="1400" err="1">
                <a:solidFill>
                  <a:prstClr val="white"/>
                </a:solidFill>
                <a:latin typeface="Arial"/>
                <a:cs typeface="Arial"/>
              </a:rPr>
              <a:t>Individuella</a:t>
            </a:r>
            <a:r>
              <a:rPr lang="fi-FI" sz="140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fi-FI" sz="1400" err="1">
                <a:solidFill>
                  <a:prstClr val="white"/>
                </a:solidFill>
                <a:latin typeface="Arial"/>
                <a:cs typeface="Arial"/>
              </a:rPr>
              <a:t>erfarenheten</a:t>
            </a:r>
            <a:r>
              <a:rPr lang="fi-FI" sz="1400">
                <a:solidFill>
                  <a:prstClr val="white"/>
                </a:solidFill>
                <a:latin typeface="Arial"/>
                <a:cs typeface="Arial"/>
              </a:rPr>
              <a:t> av </a:t>
            </a:r>
            <a:r>
              <a:rPr lang="fi-FI" sz="1400" err="1">
                <a:solidFill>
                  <a:prstClr val="white"/>
                </a:solidFill>
                <a:latin typeface="Arial"/>
                <a:cs typeface="Arial"/>
              </a:rPr>
              <a:t>bemötande</a:t>
            </a:r>
            <a:endParaRPr lang="fi-FI" sz="1400" b="0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9863879-5A72-4ED3-971C-CE6581B29D8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73404" y="4931136"/>
            <a:ext cx="1676820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ANMÄRKNINGAR/KLAGOMÅL</a:t>
            </a:r>
            <a:endParaRPr lang="fi-FI" sz="1400" b="1">
              <a:solidFill>
                <a:schemeClr val="accent4"/>
              </a:solidFill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1995AD-790E-57D8-4CC8-8F4272C88422}"/>
              </a:ext>
            </a:extLst>
          </p:cNvPr>
          <p:cNvSpPr txBox="1"/>
          <p:nvPr/>
        </p:nvSpPr>
        <p:spPr>
          <a:xfrm>
            <a:off x="1128544" y="1417320"/>
            <a:ext cx="401352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 err="1">
                <a:solidFill>
                  <a:schemeClr val="bg1"/>
                </a:solidFill>
              </a:rPr>
              <a:t>Antal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kundrespons</a:t>
            </a:r>
            <a:r>
              <a:rPr lang="fi-FI" dirty="0">
                <a:solidFill>
                  <a:schemeClr val="bg1"/>
                </a:solidFill>
              </a:rPr>
              <a:t>: 560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CAE881-2829-0598-0621-42F757B94FFC}"/>
              </a:ext>
            </a:extLst>
          </p:cNvPr>
          <p:cNvSpPr txBox="1"/>
          <p:nvPr/>
        </p:nvSpPr>
        <p:spPr>
          <a:xfrm>
            <a:off x="9459520" y="5660396"/>
            <a:ext cx="499498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000" dirty="0">
                <a:solidFill>
                  <a:srgbClr val="FFFFFF"/>
                </a:solidFill>
                <a:cs typeface="Arial"/>
              </a:rPr>
              <a:t>3</a:t>
            </a:r>
            <a:endParaRPr lang="en-US" sz="4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574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 err="1"/>
              <a:t>Delaktighet</a:t>
            </a:r>
            <a:endParaRPr lang="fi-FI" sz="3600" b="1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8FF4FC4-6B44-4266-A001-56F5B842A761}"/>
              </a:ext>
            </a:extLst>
          </p:cNvPr>
          <p:cNvSpPr txBox="1"/>
          <p:nvPr/>
        </p:nvSpPr>
        <p:spPr>
          <a:xfrm>
            <a:off x="6907879" y="0"/>
            <a:ext cx="5284121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/>
              <a:t>Barn- </a:t>
            </a:r>
            <a:r>
              <a:rPr lang="en-US" sz="1400" err="1"/>
              <a:t>och</a:t>
            </a:r>
            <a:r>
              <a:rPr lang="en-US" sz="1400"/>
              <a:t> </a:t>
            </a:r>
            <a:r>
              <a:rPr lang="en-US" sz="1400" err="1"/>
              <a:t>familjeservice</a:t>
            </a:r>
            <a:r>
              <a:rPr lang="en-US" sz="1400"/>
              <a:t> – Lapsi- ja </a:t>
            </a:r>
            <a:r>
              <a:rPr lang="en-US" sz="1400" err="1"/>
              <a:t>perhepalvelut</a:t>
            </a:r>
            <a:endParaRPr lang="en-US" sz="1400"/>
          </a:p>
          <a:p>
            <a:pPr algn="r"/>
            <a:r>
              <a:rPr lang="en-US" sz="1400"/>
              <a:t>1-4.2024</a:t>
            </a:r>
            <a:endParaRPr lang="fi-FI" sz="14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A194B9-FF73-4C1C-BFA2-02D6BB5DDC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Hur stöder man  kunders och nära anhörigas delaktighet i planeringen, genomförandet och utvärderingen av tjänsterna?</a:t>
            </a:r>
            <a:endParaRPr lang="en-US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F61408-85E1-4751-B314-D39A81EC4D3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2340460"/>
            <a:ext cx="5500857" cy="329320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600">
                <a:solidFill>
                  <a:schemeClr val="bg1"/>
                </a:solidFill>
                <a:ea typeface="+mn-lt"/>
                <a:cs typeface="+mn-lt"/>
              </a:rPr>
              <a:t>Inom barn- och familjetjänster görs tidsbokningar tillsammans med kunderna och deras närstående. Bedömningar av vård- och servicebehov, vård- och serviceplaner samt genomförandet av vård och tjänster sker i samråd med kunden och deras närstående. En stor del av tjänsterna ges i kundens hem.</a:t>
            </a:r>
            <a:endParaRPr lang="sv-SE">
              <a:solidFill>
                <a:schemeClr val="bg1"/>
              </a:solidFill>
            </a:endParaRPr>
          </a:p>
          <a:p>
            <a:endParaRPr lang="sv-SE" sz="160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sv-SE" sz="1600">
                <a:solidFill>
                  <a:schemeClr val="bg1"/>
                </a:solidFill>
                <a:ea typeface="+mn-lt"/>
                <a:cs typeface="+mn-lt"/>
              </a:rPr>
              <a:t>Delaktigheten när det gäller barnens hemsjukhus vård och planeras gemensamt med barnpatientens närstående utifrån ett familje- och barncentrerat perspektiv.</a:t>
            </a:r>
            <a:endParaRPr lang="sv-SE">
              <a:solidFill>
                <a:schemeClr val="bg1"/>
              </a:solidFill>
            </a:endParaRPr>
          </a:p>
          <a:p>
            <a:endParaRPr lang="sv-SE" sz="1600" b="1">
              <a:solidFill>
                <a:schemeClr val="bg1"/>
              </a:solidFill>
              <a:cs typeface="Arial"/>
            </a:endParaRPr>
          </a:p>
          <a:p>
            <a:endParaRPr lang="fi-FI" sz="1600" b="1">
              <a:solidFill>
                <a:schemeClr val="bg1"/>
              </a:solidFill>
              <a:cs typeface="Arial"/>
            </a:endParaRPr>
          </a:p>
          <a:p>
            <a:endParaRPr lang="fi-FI" sz="1600" b="1">
              <a:solidFill>
                <a:schemeClr val="bg1"/>
              </a:solidFill>
              <a:cs typeface="Arial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6241A7-7EAB-41A0-9CF1-DCD3C8AD39F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Klienter, erfarenhetsexperter eller ett </a:t>
            </a:r>
            <a:r>
              <a:rPr lang="sv-SE" sz="1600" b="1" err="1">
                <a:solidFill>
                  <a:schemeClr val="accent4"/>
                </a:solidFill>
                <a:latin typeface="+mj-lt"/>
              </a:rPr>
              <a:t>kundråd</a:t>
            </a:r>
            <a:r>
              <a:rPr lang="sv-SE" sz="1600" b="1">
                <a:solidFill>
                  <a:schemeClr val="accent4"/>
                </a:solidFill>
                <a:latin typeface="+mj-lt"/>
              </a:rPr>
              <a:t> är involverade i utvecklingen och utvärderingen av tjänsterna.</a:t>
            </a:r>
            <a:r>
              <a:rPr lang="fi-FI" sz="1600" b="1">
                <a:solidFill>
                  <a:schemeClr val="accent4"/>
                </a:solidFill>
                <a:latin typeface="+mj-lt"/>
              </a:rPr>
              <a:t>. </a:t>
            </a:r>
            <a:endParaRPr lang="fi-FI" sz="1600" b="1" i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6259686"/>
            <a:ext cx="5500857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600" b="1" err="1">
                <a:solidFill>
                  <a:schemeClr val="bg1"/>
                </a:solidFill>
                <a:latin typeface="Arial"/>
                <a:cs typeface="Times New Roman"/>
              </a:rPr>
              <a:t>Delvis</a:t>
            </a:r>
            <a:r>
              <a:rPr lang="fi-FI" sz="1600" b="1">
                <a:solidFill>
                  <a:schemeClr val="bg1"/>
                </a:solidFill>
                <a:latin typeface="Arial"/>
                <a:cs typeface="Times New Roman"/>
              </a:rPr>
              <a:t> via </a:t>
            </a:r>
            <a:r>
              <a:rPr lang="fi-FI" sz="1600" b="1" err="1">
                <a:solidFill>
                  <a:schemeClr val="bg1"/>
                </a:solidFill>
                <a:latin typeface="Arial"/>
                <a:cs typeface="Times New Roman"/>
              </a:rPr>
              <a:t>klientråd</a:t>
            </a:r>
            <a:r>
              <a:rPr lang="fi-FI" sz="1600" b="1">
                <a:solidFill>
                  <a:schemeClr val="bg1"/>
                </a:solidFill>
                <a:latin typeface="Arial"/>
                <a:cs typeface="Times New Roman"/>
              </a:rPr>
              <a:t> </a:t>
            </a:r>
            <a:endParaRPr lang="fi-FI" sz="1600" b="1">
              <a:solidFill>
                <a:schemeClr val="bg1"/>
              </a:solidFill>
              <a:cs typeface="Times New Roman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A05C15-41C7-4F41-88A6-D7F5EAD371A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206210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lvl="0"/>
            <a:r>
              <a:rPr lang="sv-SE" sz="1600" b="1">
                <a:solidFill>
                  <a:schemeClr val="accent4"/>
                </a:solidFill>
                <a:latin typeface="+mj-lt"/>
              </a:rPr>
              <a:t>Vilka teman har man kommit överens om tillsammans med organisationer för att utveckla tjänsterna?</a:t>
            </a:r>
          </a:p>
          <a:p>
            <a:endParaRPr lang="sv-SE" sz="1600" b="1">
              <a:solidFill>
                <a:schemeClr val="accent4"/>
              </a:solidFill>
              <a:latin typeface="+mj-lt"/>
              <a:cs typeface="Arial"/>
            </a:endParaRPr>
          </a:p>
          <a:p>
            <a:r>
              <a:rPr lang="sv-SE" sz="1600">
                <a:solidFill>
                  <a:schemeClr val="bg1"/>
                </a:solidFill>
                <a:ea typeface="+mn-lt"/>
                <a:cs typeface="+mn-lt"/>
              </a:rPr>
              <a:t>Utvecklingen av familjecentret fortsätter.</a:t>
            </a:r>
            <a:endParaRPr lang="sv-SE">
              <a:solidFill>
                <a:schemeClr val="bg1"/>
              </a:solidFill>
            </a:endParaRPr>
          </a:p>
          <a:p>
            <a:endParaRPr lang="sv-SE" sz="160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sv-SE" sz="1600">
                <a:solidFill>
                  <a:schemeClr val="bg1"/>
                </a:solidFill>
                <a:ea typeface="+mn-lt"/>
                <a:cs typeface="+mn-lt"/>
              </a:rPr>
              <a:t>Tjänster som erbjuds av organisationer används inom specialpolikliniker när det gäller vissa kroniska sjukdomar.</a:t>
            </a:r>
            <a:endParaRPr lang="sv-SE">
              <a:solidFill>
                <a:schemeClr val="bg1"/>
              </a:solidFill>
            </a:endParaRPr>
          </a:p>
          <a:p>
            <a:endParaRPr lang="sv-SE" sz="1600" b="1">
              <a:solidFill>
                <a:schemeClr val="bg1"/>
              </a:solidFill>
              <a:latin typeface="+mj-lt"/>
              <a:cs typeface="Arial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D4A06F7-0D67-4232-B5E5-C9623CED225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2001906"/>
            <a:ext cx="5486400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fi-FI" sz="1600" b="1">
              <a:solidFill>
                <a:schemeClr val="bg1"/>
              </a:solidFill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E0AF8D-BEC6-48BC-90E1-7BF038E189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Vilka åtgärder har vidtagits med på basen av klienters och anhörigas anmälningar om negativa och nära ögat händelser samt påminnelser och klagomål:</a:t>
            </a:r>
            <a:endParaRPr lang="fi-FI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DA010C-0F96-434D-BA9D-047602DD023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4958514"/>
            <a:ext cx="5486400" cy="233910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Anmälningar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och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kontakter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hanteras tvärprofessionellt inom enheterna. Fall analyseras och vid behov vidtas korrigerande åtgärder. Den som anmält kontaktas personligen om så önskas. Åtgärder för att förbättra telefonservicen har genomförts.</a:t>
            </a:r>
            <a:endParaRPr lang="sv-SE" sz="1400">
              <a:solidFill>
                <a:schemeClr val="bg1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Hemsjukvårdens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verksamhet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i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det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centrala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området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och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särskilt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i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det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norra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området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har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utvecklats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för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att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förbättra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tillgängligheten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genom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uppföljning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och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planering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inom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det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egna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området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.</a:t>
            </a:r>
          </a:p>
          <a:p>
            <a:endParaRPr lang="fi-FI" sz="1600" b="1">
              <a:solidFill>
                <a:schemeClr val="bg1"/>
              </a:solidFill>
              <a:cs typeface="Arial"/>
            </a:endParaRPr>
          </a:p>
          <a:p>
            <a:endParaRPr lang="fi-FI" sz="1600" b="1">
              <a:solidFill>
                <a:schemeClr val="bg1"/>
              </a:solidFill>
              <a:cs typeface="Arial"/>
            </a:endParaRPr>
          </a:p>
          <a:p>
            <a:endParaRPr lang="fi-FI" sz="1600" b="1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34478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/>
              <a:t>Personal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BAAA74-F91D-44F8-8519-3CB1250BD2C5}"/>
              </a:ext>
            </a:extLst>
          </p:cNvPr>
          <p:cNvSpPr txBox="1"/>
          <p:nvPr/>
        </p:nvSpPr>
        <p:spPr>
          <a:xfrm>
            <a:off x="6907879" y="0"/>
            <a:ext cx="5284121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/>
              <a:t>Barn- </a:t>
            </a:r>
            <a:r>
              <a:rPr lang="en-US" sz="1400" err="1"/>
              <a:t>och</a:t>
            </a:r>
            <a:r>
              <a:rPr lang="en-US" sz="1400"/>
              <a:t> </a:t>
            </a:r>
            <a:r>
              <a:rPr lang="en-US" sz="1400" err="1"/>
              <a:t>familjeservice</a:t>
            </a:r>
            <a:r>
              <a:rPr lang="en-US" sz="1400"/>
              <a:t> – Lapsi- ja </a:t>
            </a:r>
            <a:r>
              <a:rPr lang="en-US" sz="1400" err="1"/>
              <a:t>perhepalvelut</a:t>
            </a:r>
            <a:endParaRPr lang="en-US" sz="1400"/>
          </a:p>
          <a:p>
            <a:pPr algn="r"/>
            <a:r>
              <a:rPr lang="en-US" sz="1400"/>
              <a:t>1-4.2024</a:t>
            </a:r>
            <a:endParaRPr lang="fi-FI" sz="14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7BB94F-D6EF-4697-B45A-7A9B1A8FEEC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42927" y="1404000"/>
            <a:ext cx="2628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PERSONALSTYRKA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F2AA32-F31B-4623-9592-B30CA097EE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60689" y="1957223"/>
            <a:ext cx="3342048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>
                <a:solidFill>
                  <a:schemeClr val="bg1"/>
                </a:solidFill>
              </a:rPr>
              <a:t>Personal: 570</a:t>
            </a:r>
            <a:endParaRPr lang="fi-FI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</a:endParaRPr>
          </a:p>
          <a:p>
            <a:r>
              <a:rPr lang="fi-FI" err="1">
                <a:solidFill>
                  <a:schemeClr val="bg1"/>
                </a:solidFill>
              </a:rPr>
              <a:t>Fastanställda</a:t>
            </a:r>
            <a:r>
              <a:rPr lang="fi-FI">
                <a:solidFill>
                  <a:schemeClr val="bg1"/>
                </a:solidFill>
              </a:rPr>
              <a:t>: 445</a:t>
            </a:r>
            <a:endParaRPr lang="fi-FI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</a:endParaRPr>
          </a:p>
          <a:p>
            <a:r>
              <a:rPr lang="fi-FI" err="1">
                <a:solidFill>
                  <a:schemeClr val="bg1"/>
                </a:solidFill>
              </a:rPr>
              <a:t>Vikarier</a:t>
            </a:r>
            <a:r>
              <a:rPr lang="fi-FI">
                <a:solidFill>
                  <a:schemeClr val="bg1"/>
                </a:solidFill>
              </a:rPr>
              <a:t>:  84</a:t>
            </a:r>
            <a:endParaRPr lang="fi-FI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</a:endParaRPr>
          </a:p>
          <a:p>
            <a:r>
              <a:rPr lang="fi-FI">
                <a:solidFill>
                  <a:schemeClr val="bg1"/>
                </a:solidFill>
              </a:rPr>
              <a:t>VOV (</a:t>
            </a:r>
            <a:r>
              <a:rPr lang="fi-FI" err="1">
                <a:solidFill>
                  <a:schemeClr val="bg1"/>
                </a:solidFill>
              </a:rPr>
              <a:t>befriad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från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egen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tjänst</a:t>
            </a:r>
            <a:r>
              <a:rPr lang="fi-FI">
                <a:solidFill>
                  <a:schemeClr val="bg1"/>
                </a:solidFill>
              </a:rPr>
              <a:t>): 52</a:t>
            </a:r>
            <a:endParaRPr lang="fi-FI">
              <a:solidFill>
                <a:schemeClr val="bg1"/>
              </a:solidFill>
              <a:cs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1F18C0-0F68-4925-8935-A3A93590793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5942" y="1404000"/>
            <a:ext cx="3366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baseline="0">
                <a:solidFill>
                  <a:schemeClr val="accent4"/>
                </a:solidFill>
              </a:rPr>
              <a:t>ARBETARSÄKERHETS ANMÄLNINGAR VIA HAIPRO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DF33B20-AA03-42FB-8A15-DCA9FB7B6C9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56196" y="1980324"/>
            <a:ext cx="3457332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aseline="0" err="1">
                <a:solidFill>
                  <a:schemeClr val="bg1"/>
                </a:solidFill>
              </a:rPr>
              <a:t>Antal</a:t>
            </a:r>
            <a:r>
              <a:rPr lang="fi-FI" baseline="0">
                <a:solidFill>
                  <a:schemeClr val="bg1"/>
                </a:solidFill>
              </a:rPr>
              <a:t> </a:t>
            </a:r>
            <a:r>
              <a:rPr lang="fi-FI" baseline="0" err="1">
                <a:solidFill>
                  <a:schemeClr val="bg1"/>
                </a:solidFill>
              </a:rPr>
              <a:t>anmälningar</a:t>
            </a:r>
            <a:r>
              <a:rPr lang="fi-FI" baseline="0">
                <a:solidFill>
                  <a:schemeClr val="bg1"/>
                </a:solidFill>
              </a:rPr>
              <a:t>: </a:t>
            </a:r>
          </a:p>
          <a:p>
            <a:r>
              <a:rPr lang="fi-FI">
                <a:solidFill>
                  <a:schemeClr val="bg1"/>
                </a:solidFill>
              </a:rPr>
              <a:t>50</a:t>
            </a:r>
            <a:endParaRPr lang="fi-FI" baseline="0">
              <a:solidFill>
                <a:schemeClr val="bg1"/>
              </a:solidFill>
              <a:cs typeface="Arial"/>
            </a:endParaRPr>
          </a:p>
          <a:p>
            <a:endParaRPr lang="fi-FI" baseline="0">
              <a:solidFill>
                <a:schemeClr val="bg1"/>
              </a:solidFill>
            </a:endParaRPr>
          </a:p>
          <a:p>
            <a:r>
              <a:rPr lang="fi-FI">
                <a:solidFill>
                  <a:schemeClr val="bg1"/>
                </a:solidFill>
              </a:rPr>
              <a:t>De </a:t>
            </a:r>
            <a:r>
              <a:rPr lang="fi-FI" err="1">
                <a:solidFill>
                  <a:schemeClr val="bg1"/>
                </a:solidFill>
              </a:rPr>
              <a:t>vanligaste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typerna</a:t>
            </a:r>
            <a:r>
              <a:rPr lang="fi-FI">
                <a:solidFill>
                  <a:schemeClr val="bg1"/>
                </a:solidFill>
              </a:rPr>
              <a:t> av </a:t>
            </a:r>
            <a:r>
              <a:rPr lang="fi-FI" err="1">
                <a:solidFill>
                  <a:schemeClr val="bg1"/>
                </a:solidFill>
              </a:rPr>
              <a:t>händelser</a:t>
            </a:r>
            <a:r>
              <a:rPr lang="fi-FI">
                <a:solidFill>
                  <a:schemeClr val="bg1"/>
                </a:solidFill>
              </a:rPr>
              <a:t>:</a:t>
            </a:r>
            <a:endParaRPr lang="fi-FI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>
                <a:solidFill>
                  <a:schemeClr val="bg1"/>
                </a:solidFill>
                <a:cs typeface="Arial"/>
              </a:rPr>
              <a:t>Hot </a:t>
            </a:r>
            <a:r>
              <a:rPr lang="fi-FI" err="1">
                <a:solidFill>
                  <a:schemeClr val="bg1"/>
                </a:solidFill>
                <a:cs typeface="Arial"/>
              </a:rPr>
              <a:t>eller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våld</a:t>
            </a:r>
            <a:endParaRPr lang="fi-FI">
              <a:solidFill>
                <a:schemeClr val="bg1"/>
              </a:solidFill>
              <a:cs typeface="Arial"/>
            </a:endParaRPr>
          </a:p>
          <a:p>
            <a:pPr marL="342900" indent="-342900">
              <a:buFont typeface="+mj-lt"/>
              <a:buAutoNum type="arabicPeriod"/>
            </a:pPr>
            <a:r>
              <a:rPr lang="fi-FI" err="1">
                <a:solidFill>
                  <a:schemeClr val="bg1"/>
                </a:solidFill>
                <a:cs typeface="Arial"/>
              </a:rPr>
              <a:t>Fall</a:t>
            </a:r>
            <a:r>
              <a:rPr lang="fi-FI">
                <a:solidFill>
                  <a:schemeClr val="bg1"/>
                </a:solidFill>
                <a:cs typeface="Arial"/>
              </a:rPr>
              <a:t>, </a:t>
            </a:r>
            <a:r>
              <a:rPr lang="fi-FI" err="1">
                <a:solidFill>
                  <a:schemeClr val="bg1"/>
                </a:solidFill>
                <a:cs typeface="Arial"/>
              </a:rPr>
              <a:t>halkade</a:t>
            </a:r>
          </a:p>
          <a:p>
            <a:pPr marL="342900" indent="-342900">
              <a:buFont typeface="+mj-lt"/>
              <a:buAutoNum type="arabicPeriod"/>
            </a:pPr>
            <a:r>
              <a:rPr lang="fi-FI" err="1">
                <a:solidFill>
                  <a:schemeClr val="bg1"/>
                </a:solidFill>
              </a:rPr>
              <a:t>Symtom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på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inomhusluft</a:t>
            </a:r>
            <a:endParaRPr lang="fi-FI" err="1">
              <a:solidFill>
                <a:schemeClr val="bg1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33DBB3-36FE-462E-AABF-881B3A328AE1}"/>
              </a:ext>
            </a:extLst>
          </p:cNvPr>
          <p:cNvSpPr txBox="1">
            <a:spLocks/>
          </p:cNvSpPr>
          <p:nvPr/>
        </p:nvSpPr>
        <p:spPr>
          <a:xfrm>
            <a:off x="7942521" y="1404000"/>
            <a:ext cx="4354254" cy="30162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FÖRVERKLIGAD LAGSTADGAD PERSONALDIMENSIONERING</a:t>
            </a: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Barnskyddets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personaldimensionering</a:t>
            </a:r>
            <a:r>
              <a:rPr lang="fi-FI" sz="1400">
                <a:solidFill>
                  <a:schemeClr val="bg1"/>
                </a:solidFill>
                <a:cs typeface="Arial"/>
              </a:rPr>
              <a:t> 39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klienter</a:t>
            </a:r>
            <a:r>
              <a:rPr lang="fi-FI" sz="1400">
                <a:solidFill>
                  <a:schemeClr val="bg1"/>
                </a:solidFill>
                <a:cs typeface="Arial"/>
              </a:rPr>
              <a:t>/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soc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arb</a:t>
            </a:r>
            <a:r>
              <a:rPr lang="fi-FI" sz="1400">
                <a:solidFill>
                  <a:schemeClr val="bg1"/>
                </a:solidFill>
                <a:cs typeface="Arial"/>
              </a:rPr>
              <a:t> (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max</a:t>
            </a:r>
            <a:r>
              <a:rPr lang="fi-FI" sz="1400">
                <a:solidFill>
                  <a:schemeClr val="bg1"/>
                </a:solidFill>
                <a:cs typeface="Arial"/>
              </a:rPr>
              <a:t> 35)</a:t>
            </a: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Mödrarådgivning</a:t>
            </a:r>
            <a:r>
              <a:rPr lang="fi-FI" sz="1400">
                <a:solidFill>
                  <a:schemeClr val="bg1"/>
                </a:solidFill>
                <a:cs typeface="Arial"/>
              </a:rPr>
              <a:t> 53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gravida</a:t>
            </a:r>
            <a:r>
              <a:rPr lang="fi-FI" sz="1400">
                <a:solidFill>
                  <a:schemeClr val="bg1"/>
                </a:solidFill>
                <a:cs typeface="Arial"/>
              </a:rPr>
              <a:t>/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hälsovårdare</a:t>
            </a:r>
            <a:r>
              <a:rPr lang="fi-FI" sz="1400">
                <a:solidFill>
                  <a:schemeClr val="bg1"/>
                </a:solidFill>
                <a:cs typeface="Arial"/>
              </a:rPr>
              <a:t> (min 38-max 76</a:t>
            </a: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Barnrådgivning</a:t>
            </a:r>
            <a:r>
              <a:rPr lang="fi-FI" sz="1400">
                <a:solidFill>
                  <a:schemeClr val="bg1"/>
                </a:solidFill>
                <a:cs typeface="Arial"/>
              </a:rPr>
              <a:t> 250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barn</a:t>
            </a:r>
            <a:r>
              <a:rPr lang="fi-FI" sz="1400">
                <a:solidFill>
                  <a:schemeClr val="bg1"/>
                </a:solidFill>
                <a:cs typeface="Arial"/>
              </a:rPr>
              <a:t>/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hälsovårdare</a:t>
            </a:r>
            <a:r>
              <a:rPr lang="fi-FI" sz="1400">
                <a:solidFill>
                  <a:schemeClr val="bg1"/>
                </a:solidFill>
                <a:cs typeface="Arial"/>
              </a:rPr>
              <a:t> (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max</a:t>
            </a:r>
            <a:r>
              <a:rPr lang="fi-FI" sz="1400">
                <a:solidFill>
                  <a:schemeClr val="bg1"/>
                </a:solidFill>
                <a:cs typeface="Arial"/>
              </a:rPr>
              <a:t> 320)</a:t>
            </a: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Skolhälsovård</a:t>
            </a:r>
            <a:r>
              <a:rPr lang="fi-FI" sz="1400">
                <a:solidFill>
                  <a:schemeClr val="bg1"/>
                </a:solidFill>
                <a:cs typeface="Arial"/>
              </a:rPr>
              <a:t> 413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elever</a:t>
            </a:r>
            <a:r>
              <a:rPr lang="fi-FI" sz="1400">
                <a:solidFill>
                  <a:schemeClr val="bg1"/>
                </a:solidFill>
                <a:cs typeface="Arial"/>
              </a:rPr>
              <a:t>/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hälsovårdare</a:t>
            </a:r>
            <a:r>
              <a:rPr lang="fi-FI" sz="1400">
                <a:solidFill>
                  <a:schemeClr val="bg1"/>
                </a:solidFill>
                <a:cs typeface="Arial"/>
              </a:rPr>
              <a:t> (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max</a:t>
            </a:r>
            <a:r>
              <a:rPr lang="fi-FI" sz="1400">
                <a:solidFill>
                  <a:schemeClr val="bg1"/>
                </a:solidFill>
                <a:cs typeface="Arial"/>
              </a:rPr>
              <a:t> 460)</a:t>
            </a: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Studerandehälsovård</a:t>
            </a:r>
            <a:r>
              <a:rPr lang="fi-FI" sz="1400">
                <a:solidFill>
                  <a:schemeClr val="bg1"/>
                </a:solidFill>
                <a:cs typeface="Arial"/>
              </a:rPr>
              <a:t> 533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stud</a:t>
            </a:r>
            <a:r>
              <a:rPr lang="fi-FI" sz="1400">
                <a:solidFill>
                  <a:schemeClr val="bg1"/>
                </a:solidFill>
                <a:cs typeface="Arial"/>
              </a:rPr>
              <a:t>/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hälsovårdare</a:t>
            </a:r>
            <a:r>
              <a:rPr lang="fi-FI" sz="1400">
                <a:solidFill>
                  <a:schemeClr val="bg1"/>
                </a:solidFill>
                <a:cs typeface="Arial"/>
              </a:rPr>
              <a:t> (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max</a:t>
            </a:r>
            <a:r>
              <a:rPr lang="fi-FI" sz="1400">
                <a:solidFill>
                  <a:schemeClr val="bg1"/>
                </a:solidFill>
                <a:cs typeface="Arial"/>
              </a:rPr>
              <a:t>. 570),</a:t>
            </a: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Elevvårdens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psykologer</a:t>
            </a:r>
            <a:r>
              <a:rPr lang="fi-FI" sz="1400">
                <a:solidFill>
                  <a:schemeClr val="bg1"/>
                </a:solidFill>
                <a:cs typeface="Arial"/>
              </a:rPr>
              <a:t> 1/780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uppfyller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ej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kraven</a:t>
            </a:r>
            <a:r>
              <a:rPr lang="fi-FI" sz="1400">
                <a:solidFill>
                  <a:schemeClr val="bg1"/>
                </a:solidFill>
                <a:cs typeface="Arial"/>
              </a:rPr>
              <a:t>,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kompletteras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med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köptjänster</a:t>
            </a:r>
            <a:r>
              <a:rPr lang="fi-FI" sz="1400">
                <a:solidFill>
                  <a:schemeClr val="bg1"/>
                </a:solidFill>
                <a:cs typeface="Arial"/>
              </a:rPr>
              <a:t>,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kuratorerna</a:t>
            </a:r>
            <a:r>
              <a:rPr lang="fi-FI" sz="1400">
                <a:solidFill>
                  <a:schemeClr val="bg1"/>
                </a:solidFill>
                <a:cs typeface="Arial"/>
              </a:rPr>
              <a:t> 1/670 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uppfyller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kraven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totalt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sett</a:t>
            </a:r>
            <a:r>
              <a:rPr lang="fi-FI" sz="1400">
                <a:solidFill>
                  <a:schemeClr val="bg1"/>
                </a:solidFill>
                <a:cs typeface="Arial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5A3F43-BA8A-4D98-BEEF-12C55744AAC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4500000"/>
            <a:ext cx="1807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FRÅNVARON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86ABBB-9861-4DEC-BE31-DCF4F0B4EC1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5517760"/>
            <a:ext cx="2305164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b="1">
                <a:solidFill>
                  <a:schemeClr val="bg1"/>
                </a:solidFill>
                <a:cs typeface="Arial"/>
              </a:rPr>
              <a:t>6,8</a:t>
            </a:r>
            <a:endParaRPr lang="fi-FI" b="1" baseline="0">
              <a:solidFill>
                <a:schemeClr val="bg1"/>
              </a:solidFill>
              <a:cs typeface="Arial"/>
            </a:endParaRPr>
          </a:p>
          <a:p>
            <a:pPr algn="ctr"/>
            <a:r>
              <a:rPr lang="fi-FI" b="1" baseline="0" err="1">
                <a:solidFill>
                  <a:schemeClr val="bg1"/>
                </a:solidFill>
              </a:rPr>
              <a:t>dagar</a:t>
            </a:r>
            <a:r>
              <a:rPr lang="fi-FI" b="1" baseline="0">
                <a:solidFill>
                  <a:schemeClr val="bg1"/>
                </a:solidFill>
              </a:rPr>
              <a:t>/</a:t>
            </a:r>
            <a:r>
              <a:rPr lang="fi-FI" b="1" err="1">
                <a:solidFill>
                  <a:schemeClr val="bg1"/>
                </a:solidFill>
              </a:rPr>
              <a:t>anställningsdagar</a:t>
            </a:r>
            <a:r>
              <a:rPr lang="fi-FI" b="1" baseline="0">
                <a:solidFill>
                  <a:schemeClr val="bg1"/>
                </a:solidFill>
              </a:rPr>
              <a:t> %</a:t>
            </a:r>
            <a:endParaRPr lang="fi-FI" b="1">
              <a:solidFill>
                <a:schemeClr val="bg1"/>
              </a:solidFill>
              <a:cs typeface="Arial"/>
            </a:endParaRPr>
          </a:p>
        </p:txBody>
      </p:sp>
      <p:cxnSp>
        <p:nvCxnSpPr>
          <p:cNvPr id="4" name="Straight Arrow Connector 3" descr="NPS värde. Värdet mäts mellan minus 100 och 100. Generellt anser man att ett gott värde över 50 är gott. Resultat"/>
          <p:cNvCxnSpPr>
            <a:cxnSpLocks/>
          </p:cNvCxnSpPr>
          <p:nvPr/>
        </p:nvCxnSpPr>
        <p:spPr>
          <a:xfrm flipV="1">
            <a:off x="4881093" y="5255491"/>
            <a:ext cx="171198" cy="746001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24771" y="6090537"/>
            <a:ext cx="1712644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600">
                <a:solidFill>
                  <a:schemeClr val="bg1"/>
                </a:solidFill>
                <a:cs typeface="Arial"/>
              </a:rPr>
              <a:t>-3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4EAA8D-FBB3-49D8-B377-9AC4C15191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96272" y="4500000"/>
            <a:ext cx="6100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ÅTGÄRDER</a:t>
            </a:r>
            <a:r>
              <a:rPr lang="fi-FI" b="1" baseline="0">
                <a:solidFill>
                  <a:schemeClr val="accent4"/>
                </a:solidFill>
              </a:rPr>
              <a:t> SOM FRÄMJAR ARBETARNAS VÄLMÅENDE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B187B0-5BE8-EAD4-F8D6-CEA878EF72A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16073" y="5126182"/>
            <a:ext cx="6080702" cy="166199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err="1">
                <a:solidFill>
                  <a:schemeClr val="bg1"/>
                </a:solidFill>
                <a:cs typeface="Arial"/>
              </a:rPr>
              <a:t>Aktivt</a:t>
            </a:r>
            <a:r>
              <a:rPr lang="en-US" sz="1400">
                <a:solidFill>
                  <a:schemeClr val="bg1"/>
                </a:solidFill>
                <a:cs typeface="Arial"/>
              </a:rPr>
              <a:t> 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ledarskap</a:t>
            </a:r>
            <a:r>
              <a:rPr lang="en-US" sz="1400">
                <a:solidFill>
                  <a:schemeClr val="bg1"/>
                </a:solidFill>
                <a:cs typeface="Arial"/>
              </a:rPr>
              <a:t>, 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personalens</a:t>
            </a:r>
            <a:r>
              <a:rPr lang="en-US" sz="140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delaktighet</a:t>
            </a:r>
            <a:r>
              <a:rPr lang="en-US" sz="1400">
                <a:solidFill>
                  <a:schemeClr val="bg1"/>
                </a:solidFill>
                <a:cs typeface="Arial"/>
              </a:rPr>
              <a:t>,</a:t>
            </a:r>
          </a:p>
          <a:p>
            <a:r>
              <a:rPr lang="en-US" sz="1400" err="1">
                <a:solidFill>
                  <a:schemeClr val="bg1"/>
                </a:solidFill>
                <a:cs typeface="Arial"/>
              </a:rPr>
              <a:t>stöder</a:t>
            </a:r>
            <a:r>
              <a:rPr lang="en-US" sz="140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en</a:t>
            </a:r>
            <a:r>
              <a:rPr lang="en-US" sz="1400">
                <a:solidFill>
                  <a:schemeClr val="bg1"/>
                </a:solidFill>
                <a:cs typeface="Arial"/>
              </a:rPr>
              <a:t> kultur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där</a:t>
            </a:r>
            <a:r>
              <a:rPr lang="en-US" sz="1400">
                <a:solidFill>
                  <a:schemeClr val="bg1"/>
                </a:solidFill>
                <a:cs typeface="Arial"/>
              </a:rPr>
              <a:t> man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hjäper</a:t>
            </a:r>
            <a:r>
              <a:rPr lang="en-US" sz="1400">
                <a:solidFill>
                  <a:schemeClr val="bg1"/>
                </a:solidFill>
                <a:cs typeface="Arial"/>
              </a:rPr>
              <a:t>,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stöder</a:t>
            </a:r>
            <a:r>
              <a:rPr lang="en-US" sz="140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varandra</a:t>
            </a:r>
            <a:r>
              <a:rPr lang="en-US" sz="140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och</a:t>
            </a:r>
            <a:r>
              <a:rPr lang="en-US" sz="140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planerar</a:t>
            </a:r>
            <a:r>
              <a:rPr lang="en-US" sz="1400">
                <a:solidFill>
                  <a:schemeClr val="bg1"/>
                </a:solidFill>
                <a:cs typeface="Arial"/>
              </a:rPr>
              <a:t>    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verksamhet</a:t>
            </a:r>
            <a:r>
              <a:rPr lang="en-US" sz="140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och</a:t>
            </a:r>
            <a:r>
              <a:rPr lang="en-US" sz="140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förändringar</a:t>
            </a:r>
            <a:r>
              <a:rPr lang="en-US" sz="1400">
                <a:solidFill>
                  <a:schemeClr val="bg1"/>
                </a:solidFill>
                <a:cs typeface="Arial"/>
              </a:rPr>
              <a:t>  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tillsammans</a:t>
            </a:r>
            <a:r>
              <a:rPr lang="en-US" sz="140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mångprofessionellt</a:t>
            </a:r>
            <a:r>
              <a:rPr lang="en-US" sz="1400">
                <a:solidFill>
                  <a:schemeClr val="bg1"/>
                </a:solidFill>
                <a:cs typeface="Arial"/>
              </a:rPr>
              <a:t>.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Regelbundna</a:t>
            </a:r>
            <a:r>
              <a:rPr lang="en-US" sz="140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arbetsplatsmöten,klara</a:t>
            </a:r>
            <a:r>
              <a:rPr lang="en-US" sz="140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direktiv</a:t>
            </a:r>
            <a:r>
              <a:rPr lang="en-US" sz="140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och</a:t>
            </a:r>
            <a:r>
              <a:rPr lang="en-US" sz="140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överenskommelser</a:t>
            </a:r>
            <a:r>
              <a:rPr lang="en-US" sz="1400">
                <a:solidFill>
                  <a:schemeClr val="bg1"/>
                </a:solidFill>
                <a:cs typeface="Arial"/>
              </a:rPr>
              <a:t>. </a:t>
            </a:r>
          </a:p>
          <a:p>
            <a:r>
              <a:rPr lang="en-US" sz="1400" err="1">
                <a:solidFill>
                  <a:schemeClr val="bg1"/>
                </a:solidFill>
                <a:cs typeface="Arial"/>
              </a:rPr>
              <a:t>Utvecklingssamtal</a:t>
            </a:r>
            <a:r>
              <a:rPr lang="en-US" sz="1400">
                <a:solidFill>
                  <a:schemeClr val="bg1"/>
                </a:solidFill>
                <a:cs typeface="Arial"/>
              </a:rPr>
              <a:t>,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en</a:t>
            </a:r>
            <a:r>
              <a:rPr lang="en-US" sz="1400">
                <a:solidFill>
                  <a:schemeClr val="bg1"/>
                </a:solidFill>
                <a:cs typeface="Arial"/>
              </a:rPr>
              <a:t> god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introduktion</a:t>
            </a:r>
            <a:r>
              <a:rPr lang="en-US" sz="1400">
                <a:solidFill>
                  <a:schemeClr val="bg1"/>
                </a:solidFill>
                <a:cs typeface="Arial"/>
              </a:rPr>
              <a:t>.</a:t>
            </a:r>
          </a:p>
          <a:p>
            <a:r>
              <a:rPr lang="en-US" sz="1400" err="1">
                <a:solidFill>
                  <a:schemeClr val="bg1"/>
                </a:solidFill>
                <a:cs typeface="Arial"/>
              </a:rPr>
              <a:t>Tidigt</a:t>
            </a:r>
            <a:r>
              <a:rPr lang="en-US" sz="140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stöd</a:t>
            </a:r>
            <a:r>
              <a:rPr lang="en-US" sz="140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och</a:t>
            </a:r>
            <a:r>
              <a:rPr lang="en-US" sz="140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arbetshandledning</a:t>
            </a:r>
            <a:r>
              <a:rPr lang="en-US" sz="1400">
                <a:solidFill>
                  <a:schemeClr val="bg1"/>
                </a:solidFill>
                <a:cs typeface="Arial"/>
              </a:rPr>
              <a:t>. 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Tyky-verksamhet</a:t>
            </a:r>
            <a:r>
              <a:rPr lang="en-US" sz="1400">
                <a:solidFill>
                  <a:schemeClr val="bg1"/>
                </a:solidFill>
                <a:cs typeface="Arial"/>
              </a:rPr>
              <a:t>.</a:t>
            </a:r>
          </a:p>
          <a:p>
            <a:endParaRPr lang="en-US">
              <a:solidFill>
                <a:srgbClr val="FFFFFF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93007793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556DDD6A59D75C46BC3F25CFEB77FB8E" ma:contentTypeVersion="6" ma:contentTypeDescription="Luo uusi asiakirja." ma:contentTypeScope="" ma:versionID="6591b078122f3af3a1c2a185f89bfaaa">
  <xsd:schema xmlns:xsd="http://www.w3.org/2001/XMLSchema" xmlns:xs="http://www.w3.org/2001/XMLSchema" xmlns:p="http://schemas.microsoft.com/office/2006/metadata/properties" xmlns:ns2="288c518c-0498-40ce-baa2-d6600c8cec9f" xmlns:ns3="36bfd946-06b4-417f-9fcd-3138f4a5bdbf" targetNamespace="http://schemas.microsoft.com/office/2006/metadata/properties" ma:root="true" ma:fieldsID="9d218cb81d76dabd73cdc553ddb00323" ns2:_="" ns3:_="">
    <xsd:import namespace="288c518c-0498-40ce-baa2-d6600c8cec9f"/>
    <xsd:import namespace="36bfd946-06b4-417f-9fcd-3138f4a5bd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8c518c-0498-40ce-baa2-d6600c8cec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bfd946-06b4-417f-9fcd-3138f4a5bdb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71BDA3F-9081-465D-A0C8-DF261C8C3C7F}">
  <ds:schemaRefs>
    <ds:schemaRef ds:uri="http://purl.org/dc/terms/"/>
    <ds:schemaRef ds:uri="36bfd946-06b4-417f-9fcd-3138f4a5bdbf"/>
    <ds:schemaRef ds:uri="http://purl.org/dc/dcmitype/"/>
    <ds:schemaRef ds:uri="http://schemas.microsoft.com/office/infopath/2007/PartnerControls"/>
    <ds:schemaRef ds:uri="288c518c-0498-40ce-baa2-d6600c8cec9f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C82C0E2-EA4D-4599-9719-0DF54E889D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88c518c-0498-40ce-baa2-d6600c8cec9f"/>
    <ds:schemaRef ds:uri="36bfd946-06b4-417f-9fcd-3138f4a5bd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D36C4CC-F8E6-4A8E-83BB-78CE3358111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0</TotalTime>
  <Words>888</Words>
  <Application>Microsoft Office PowerPoint</Application>
  <PresentationFormat>Laajakuva</PresentationFormat>
  <Paragraphs>164</Paragraphs>
  <Slides>6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2" baseType="lpstr">
      <vt:lpstr>맑은 고딕</vt:lpstr>
      <vt:lpstr>Arial</vt:lpstr>
      <vt:lpstr>Calibri</vt:lpstr>
      <vt:lpstr>Segoe UI</vt:lpstr>
      <vt:lpstr>Times New Roman</vt:lpstr>
      <vt:lpstr>OVHP_teema</vt:lpstr>
      <vt:lpstr>Rapportering av egenkontroll</vt:lpstr>
      <vt:lpstr>Tillgänglighet – Hälsovårdstjänster</vt:lpstr>
      <vt:lpstr>Säkerhet och kvalitet </vt:lpstr>
      <vt:lpstr>Kundupplevelse</vt:lpstr>
      <vt:lpstr>Delaktighet</vt:lpstr>
      <vt:lpstr>Personal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Stenman Camilla</cp:lastModifiedBy>
  <cp:revision>41</cp:revision>
  <dcterms:created xsi:type="dcterms:W3CDTF">2023-11-14T05:41:58Z</dcterms:created>
  <dcterms:modified xsi:type="dcterms:W3CDTF">2024-11-25T05:33:32Z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0x010100556DDD6A59D75C46BC3F25CFEB77FB8E</vt:lpwstr>
  </property>
  <property fmtid="{D5CDD505-2E9C-101B-9397-08002B2CF9AE}" pid="3" name="MediaServiceImageTags">
    <vt:lpwstr/>
  </property>
</Properties>
</file>