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5" r:id="rId6"/>
    <p:sldId id="272" r:id="rId7"/>
    <p:sldId id="274" r:id="rId8"/>
    <p:sldId id="276" r:id="rId9"/>
    <p:sldId id="30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5A9872-3B8D-4A9D-8107-65D060956D75}" v="14" dt="2024-11-22T09:57:32.094"/>
    <p1510:client id="{53CF72E2-1344-4F5C-A245-DC2F21F4BD38}" v="10" dt="2024-11-22T09:56:03.443"/>
    <p1510:client id="{B95BE249-E1A8-4535-9ED5-C8BF79651FCE}" v="11" dt="2024-11-22T09:54:17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EC-A106-411DED881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EC-A106-411DED88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25.11.2024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1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83670" y="1383769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 err="1"/>
              <a:t>Resultatområde</a:t>
            </a:r>
            <a:r>
              <a:rPr lang="fi-FI"/>
              <a:t>: </a:t>
            </a:r>
            <a:r>
              <a:rPr lang="fi-FI" err="1"/>
              <a:t>Social</a:t>
            </a:r>
            <a:r>
              <a:rPr lang="fi-FI"/>
              <a:t>-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hälsocentral</a:t>
            </a:r>
            <a:r>
              <a:rPr lang="fi-FI"/>
              <a:t> </a:t>
            </a:r>
            <a:r>
              <a:rPr lang="fi-FI" err="1"/>
              <a:t>Barn</a:t>
            </a:r>
            <a:r>
              <a:rPr lang="fi-FI"/>
              <a:t>-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familjeservice</a:t>
            </a:r>
            <a:endParaRPr lang="fi-FI"/>
          </a:p>
          <a:p>
            <a:r>
              <a:rPr lang="fi-FI" err="1"/>
              <a:t>Period</a:t>
            </a:r>
            <a:r>
              <a:rPr lang="fi-FI"/>
              <a:t> </a:t>
            </a:r>
            <a:r>
              <a:rPr lang="fi-FI" err="1"/>
              <a:t>som</a:t>
            </a:r>
            <a:r>
              <a:rPr lang="fi-FI"/>
              <a:t> </a:t>
            </a:r>
            <a:r>
              <a:rPr lang="fi-FI" err="1"/>
              <a:t>ska</a:t>
            </a:r>
            <a:r>
              <a:rPr lang="fi-FI"/>
              <a:t> </a:t>
            </a:r>
            <a:r>
              <a:rPr lang="fi-FI" err="1"/>
              <a:t>rapporteras</a:t>
            </a:r>
            <a:r>
              <a:rPr lang="fi-FI"/>
              <a:t>: 1-4.2024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Hälsovårdstjänster</a:t>
            </a:r>
            <a:endParaRPr lang="fi-FI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E748FF-A591-404F-9F35-9D889759B0B9}"/>
              </a:ext>
            </a:extLst>
          </p:cNvPr>
          <p:cNvSpPr txBox="1"/>
          <p:nvPr/>
        </p:nvSpPr>
        <p:spPr>
          <a:xfrm>
            <a:off x="6190593" y="0"/>
            <a:ext cx="600140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VÅRD INOM HÄLSOVÅRDSTJÄNTER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B2B3B-2946-48D1-840B-098462D1C5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051982"/>
            <a:ext cx="3600000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Primärvården</a:t>
            </a:r>
            <a:r>
              <a:rPr lang="fi-FI" b="1">
                <a:solidFill>
                  <a:schemeClr val="accent4"/>
                </a:solidFill>
              </a:rPr>
              <a:t> </a:t>
            </a:r>
            <a:endParaRPr lang="fi-FI">
              <a:solidFill>
                <a:schemeClr val="accent4"/>
              </a:solidFill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Kösituation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till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barnrådgivning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Skolhälsovårdens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granskningar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Studerandehälsovårdens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granskningar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067982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Specialsjukvården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Remissbedömning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görs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21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00E55B-2867-48C9-8170-7328595CC3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0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Tid</a:t>
            </a:r>
            <a:r>
              <a:rPr lang="fi-FI">
                <a:solidFill>
                  <a:schemeClr val="bg1"/>
                </a:solidFill>
              </a:rPr>
              <a:t> till </a:t>
            </a:r>
            <a:r>
              <a:rPr lang="fi-FI" err="1">
                <a:solidFill>
                  <a:schemeClr val="bg1"/>
                </a:solidFill>
              </a:rPr>
              <a:t>bedömning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90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4F0270-7A89-4EC1-824C-5FECF1F22A7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760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Tid</a:t>
            </a:r>
            <a:r>
              <a:rPr lang="fi-FI">
                <a:solidFill>
                  <a:schemeClr val="bg1"/>
                </a:solidFill>
              </a:rPr>
              <a:t> till </a:t>
            </a:r>
            <a:r>
              <a:rPr lang="fi-FI" err="1">
                <a:solidFill>
                  <a:schemeClr val="bg1"/>
                </a:solidFill>
              </a:rPr>
              <a:t>vård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180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4A084-C558-4692-86C8-4F4F4EBDEB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16000"/>
            <a:ext cx="360000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 err="1">
                <a:solidFill>
                  <a:schemeClr val="bg1"/>
                </a:solidFill>
                <a:cs typeface="Arial"/>
              </a:rPr>
              <a:t>Barnrådgivningens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läkarkö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: 95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barn</a:t>
            </a:r>
            <a:endParaRPr lang="fi-FI" sz="1200" dirty="0">
              <a:solidFill>
                <a:schemeClr val="bg1"/>
              </a:solidFill>
              <a:cs typeface="Arial"/>
            </a:endParaRPr>
          </a:p>
          <a:p>
            <a:r>
              <a:rPr lang="fi-FI" sz="1200" dirty="0" err="1">
                <a:solidFill>
                  <a:schemeClr val="bg1"/>
                </a:solidFill>
                <a:cs typeface="Arial"/>
              </a:rPr>
              <a:t>Barnrådgivningens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hälsovårdarkö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: 228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barn</a:t>
            </a:r>
            <a:endParaRPr lang="fi-FI" sz="1200" dirty="0">
              <a:solidFill>
                <a:schemeClr val="bg1"/>
              </a:solidFill>
              <a:cs typeface="Arial"/>
            </a:endParaRPr>
          </a:p>
          <a:p>
            <a:endParaRPr lang="fi-FI" sz="1200">
              <a:solidFill>
                <a:schemeClr val="bg1"/>
              </a:solidFill>
              <a:cs typeface="Arial"/>
            </a:endParaRPr>
          </a:p>
          <a:p>
            <a:r>
              <a:rPr lang="fi-FI" sz="1200" dirty="0" err="1">
                <a:solidFill>
                  <a:schemeClr val="bg1"/>
                </a:solidFill>
                <a:cs typeface="Arial"/>
              </a:rPr>
              <a:t>Förverkligade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skolhälsogranskningar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: 59,4% (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mål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66%)</a:t>
            </a:r>
          </a:p>
          <a:p>
            <a:endParaRPr lang="fi-FI" sz="1200" dirty="0">
              <a:solidFill>
                <a:schemeClr val="bg1"/>
              </a:solidFill>
              <a:cs typeface="Arial"/>
            </a:endParaRPr>
          </a:p>
          <a:p>
            <a:endParaRPr lang="fi-FI" sz="1200">
              <a:solidFill>
                <a:schemeClr val="bg1"/>
              </a:solidFill>
              <a:cs typeface="Arial"/>
            </a:endParaRPr>
          </a:p>
          <a:p>
            <a:r>
              <a:rPr lang="fi-FI" sz="1200" dirty="0" err="1">
                <a:solidFill>
                  <a:schemeClr val="bg1"/>
                </a:solidFill>
                <a:cs typeface="Arial"/>
              </a:rPr>
              <a:t>Förverkligade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stud.hälsovårdargranskningar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: </a:t>
            </a:r>
          </a:p>
          <a:p>
            <a:r>
              <a:rPr lang="fi-FI" sz="1200" dirty="0">
                <a:solidFill>
                  <a:schemeClr val="bg1"/>
                </a:solidFill>
                <a:cs typeface="Arial"/>
              </a:rPr>
              <a:t>54% (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mål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66%)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Barnsjukdomar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barnneurologin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remissbedömning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gjord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21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dagar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barnsjukdomar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7,7%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väntat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en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bedömning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90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dygn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medianen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är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27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dygn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barnsjukdomar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uppfylls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vårdgarantin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93257-90C4-493A-87CB-50A248A160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284000"/>
            <a:ext cx="3600000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5285A-114C-4EBB-BC70-BCA611BDE79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004000"/>
            <a:ext cx="3600000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accent1"/>
              </a:solidFill>
              <a:cs typeface="Arial"/>
            </a:endParaRPr>
          </a:p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B5C40-2571-412C-9EF7-EAA73E1DB2C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760000"/>
            <a:ext cx="3600000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accent1"/>
              </a:solidFill>
              <a:cs typeface="Arial"/>
            </a:endParaRPr>
          </a:p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5447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Omorganisering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arbete</a:t>
            </a:r>
            <a:r>
              <a:rPr lang="fi-FI" sz="1600">
                <a:solidFill>
                  <a:schemeClr val="bg1"/>
                </a:solidFill>
                <a:cs typeface="Arial"/>
              </a:rPr>
              <a:t> och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resurser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err="1">
                <a:solidFill>
                  <a:schemeClr val="bg1"/>
                </a:solidFill>
                <a:ea typeface="+mn-lt"/>
                <a:cs typeface="+mn-lt"/>
              </a:rPr>
              <a:t>Förtydligande</a:t>
            </a:r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 av vårdstigar.</a:t>
            </a:r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Öppenvården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vid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barnpolikliniken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Jakobstad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effektiviserats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genom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att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öka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antalet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fysiska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mottagningar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. En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gemensam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remissprocess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utvecklats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Tillgängligheten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övervakas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varje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månad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avvikelser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åtgärdas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Målet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är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en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likvärdig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serviceutbud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Verksamheten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vid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barnpolikliniken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Jakobstad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också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förbättrats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genom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distansmottagningar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hemsjukvård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för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barn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digital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teknik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. ADHD-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processen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dirty="0" err="1">
                <a:solidFill>
                  <a:schemeClr val="bg1"/>
                </a:solidFill>
                <a:ea typeface="+mn-lt"/>
                <a:cs typeface="+mn-lt"/>
              </a:rPr>
              <a:t>utvecklats</a:t>
            </a:r>
            <a:r>
              <a:rPr lang="fi-FI" sz="14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6E4AF4-93AC-4A29-9F85-19AEB8ECFD1C}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graphicFrame>
        <p:nvGraphicFramePr>
          <p:cNvPr id="21" name="Chart 20" descr="Diagram: Antal anmälan om negativ händelse&#10;Januari - April 2022 135&#10;Januari - April 2023 211&#10;Maj - Augusti 2022 168&#10;Maj - Augusti 2023 194&#10;September - December 2022 171 September - December 2023 260&#10;">
            <a:extLst>
              <a:ext uri="{FF2B5EF4-FFF2-40B4-BE49-F238E27FC236}">
                <a16:creationId xmlns:a16="http://schemas.microsoft.com/office/drawing/2014/main" id="{DD670D31-ECAD-4FF4-AE7A-7BD1DB071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839704"/>
              </p:ext>
            </p:extLst>
          </p:nvPr>
        </p:nvGraphicFramePr>
        <p:xfrm>
          <a:off x="1204151" y="1834345"/>
          <a:ext cx="3372620" cy="24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</a:rPr>
              <a:t>Informationsflöde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tillgänglighet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vården</a:t>
            </a: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Medicin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vätskebehandling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Laboratorie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röntgen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övrig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patientundersökning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vårdåtgärd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</a:rPr>
              <a:t>2</a:t>
            </a:r>
            <a:endParaRPr lang="fi-FI" sz="540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 panose="020B0604020202020204"/>
              </a:rPr>
              <a:t>42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Alla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genomgås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enhetsnivå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>
                <a:solidFill>
                  <a:schemeClr val="bg1"/>
                </a:solidFill>
                <a:cs typeface="Arial"/>
              </a:rPr>
              <a:t>  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avdelningsmöten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team.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analyseras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åtgärdas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möjligt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Satsning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personalstruktur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rekrytering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socialvården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tidsfrister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uppnås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 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personaldimensioneringen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uppfylls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595F68-2C0D-3CB0-E834-2BE7C74E88E5}"/>
              </a:ext>
            </a:extLst>
          </p:cNvPr>
          <p:cNvSpPr txBox="1"/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259573D-C4CB-1D64-F791-4349C5582513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23,6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FB4815-7CE9-5EF8-A1BC-8AE33474E74E}"/>
              </a:ext>
            </a:extLst>
          </p:cNvPr>
          <p:cNvSpPr txBox="1"/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B74146C-9E29-4246-0A24-460553D1A57F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50,9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6BB448-5118-5BFD-BA27-83707ED41F5C}"/>
              </a:ext>
            </a:extLst>
          </p:cNvPr>
          <p:cNvSpPr txBox="1"/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4749636-24C5-9C37-3079-6F8343B2D13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25,5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6DCD7C-3498-F3C1-B12C-24D29CB0DE16}"/>
              </a:ext>
            </a:extLst>
          </p:cNvPr>
          <p:cNvSpPr txBox="1"/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80E75B0-5F84-1883-BEE1-47B3A618F6F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1,8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6BC89D-36E6-C66C-AA95-61C99CF7686F}"/>
              </a:ext>
            </a:extLst>
          </p:cNvPr>
          <p:cNvSpPr txBox="1"/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3A2F839-C13B-7A1F-38D0-1CBE9779C8D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0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D7ADBD-7CA0-43A0-9530-A0C3670E7941}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892282" y="3982862"/>
            <a:ext cx="637017" cy="3742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68</a:t>
            </a:r>
            <a:endParaRPr lang="fi-FI" sz="240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4,35</a:t>
            </a:r>
            <a:endParaRPr lang="en-US">
              <a:solidFill>
                <a:prstClr val="white"/>
              </a:solidFill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4,39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4,36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4,36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4,41</a:t>
            </a:r>
            <a:endParaRPr lang="en-US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4,43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4,22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4,65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-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Trevlig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och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sakkunniga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personalen</a:t>
            </a: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-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Barnens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bemötande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respons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-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Individuella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erfarenheten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bemötande</a:t>
            </a:r>
            <a:endParaRPr lang="fi-FI" sz="14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ANMÄRKNINGAR/KLAGOMÅL</a:t>
            </a:r>
            <a:endParaRPr lang="fi-FI" sz="14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1995AD-790E-57D8-4CC8-8F4272C88422}"/>
              </a:ext>
            </a:extLst>
          </p:cNvPr>
          <p:cNvSpPr txBox="1"/>
          <p:nvPr/>
        </p:nvSpPr>
        <p:spPr>
          <a:xfrm>
            <a:off x="1128544" y="1417320"/>
            <a:ext cx="401352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kundrespons</a:t>
            </a:r>
            <a:r>
              <a:rPr lang="fi-FI" dirty="0">
                <a:solidFill>
                  <a:schemeClr val="bg1"/>
                </a:solidFill>
              </a:rPr>
              <a:t>: 560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CAE881-2829-0598-0621-42F757B94FFC}"/>
              </a:ext>
            </a:extLst>
          </p:cNvPr>
          <p:cNvSpPr txBox="1"/>
          <p:nvPr/>
        </p:nvSpPr>
        <p:spPr>
          <a:xfrm>
            <a:off x="9459520" y="5660396"/>
            <a:ext cx="49949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  <a:cs typeface="Arial"/>
              </a:rPr>
              <a:t>3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FF4FC4-6B44-4266-A001-56F5B842A761}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>
                <a:solidFill>
                  <a:schemeClr val="bg1"/>
                </a:solidFill>
                <a:ea typeface="+mn-lt"/>
                <a:cs typeface="+mn-lt"/>
              </a:rPr>
              <a:t>Inom barn- och familjetjänster görs tidsbokningar tillsammans med kunderna och deras närstående. Bedömningar av vård- och servicebehov, vård- och serviceplaner samt genomförandet av vård och tjänster sker i samråd med kunden och deras närstående. En stor del av tjänsterna ges i kundens hem.</a:t>
            </a:r>
            <a:endParaRPr lang="sv-SE">
              <a:solidFill>
                <a:schemeClr val="bg1"/>
              </a:solidFill>
            </a:endParaRPr>
          </a:p>
          <a:p>
            <a:endParaRPr lang="sv-SE" sz="16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sv-SE" sz="1600">
                <a:solidFill>
                  <a:schemeClr val="bg1"/>
                </a:solidFill>
                <a:ea typeface="+mn-lt"/>
                <a:cs typeface="+mn-lt"/>
              </a:rPr>
              <a:t>Delaktigheten när det gäller barnens hemsjukhus vård och planeras gemensamt med barnpatientens närstående utifrån ett familje- och barncentrerat perspektiv.</a:t>
            </a:r>
            <a:endParaRPr lang="sv-SE">
              <a:solidFill>
                <a:schemeClr val="bg1"/>
              </a:solidFill>
            </a:endParaRPr>
          </a:p>
          <a:p>
            <a:endParaRPr lang="sv-SE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Delvis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via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klientråd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endParaRPr lang="fi-FI" sz="1600" b="1">
              <a:solidFill>
                <a:schemeClr val="bg1"/>
              </a:solidFill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  <a:p>
            <a:endParaRPr lang="sv-SE" sz="1600" b="1">
              <a:solidFill>
                <a:schemeClr val="accent4"/>
              </a:solidFill>
              <a:latin typeface="+mj-lt"/>
              <a:cs typeface="Arial"/>
            </a:endParaRPr>
          </a:p>
          <a:p>
            <a:r>
              <a:rPr lang="sv-SE" sz="1600">
                <a:solidFill>
                  <a:schemeClr val="bg1"/>
                </a:solidFill>
                <a:ea typeface="+mn-lt"/>
                <a:cs typeface="+mn-lt"/>
              </a:rPr>
              <a:t>Utvecklingen av familjecentret fortsätter.</a:t>
            </a:r>
            <a:endParaRPr lang="sv-SE">
              <a:solidFill>
                <a:schemeClr val="bg1"/>
              </a:solidFill>
            </a:endParaRPr>
          </a:p>
          <a:p>
            <a:endParaRPr lang="sv-SE" sz="16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sv-SE" sz="1600">
                <a:solidFill>
                  <a:schemeClr val="bg1"/>
                </a:solidFill>
                <a:ea typeface="+mn-lt"/>
                <a:cs typeface="+mn-lt"/>
              </a:rPr>
              <a:t>Tjänster som erbjuds av organisationer används inom specialpolikliniker när det gäller vissa kroniska sjukdomar.</a:t>
            </a:r>
            <a:endParaRPr lang="sv-SE">
              <a:solidFill>
                <a:schemeClr val="bg1"/>
              </a:solidFill>
            </a:endParaRPr>
          </a:p>
          <a:p>
            <a:endParaRPr lang="sv-SE" sz="1600" b="1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233910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Anmälningar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kontakter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hanteras tvärprofessionellt inom enheterna. Fall analyseras och vid behov vidtas korrigerande åtgärder. Den som anmält kontaktas personligen om så önskas. Åtgärder för att förbättra telefonservicen har genomförts.</a:t>
            </a:r>
            <a:endParaRPr lang="sv-SE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Hemsjukvårdens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verksamhet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det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centrala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området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särskilt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det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norra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området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utvecklats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för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att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förbättra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tillgängligheten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genom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uppföljning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planering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inom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det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egna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området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.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BAAA74-F91D-44F8-8519-3CB1250BD2C5}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Personal: 570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Fastanställda</a:t>
            </a:r>
            <a:r>
              <a:rPr lang="fi-FI">
                <a:solidFill>
                  <a:schemeClr val="bg1"/>
                </a:solidFill>
              </a:rPr>
              <a:t>: 445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Vikarier</a:t>
            </a:r>
            <a:r>
              <a:rPr lang="fi-FI">
                <a:solidFill>
                  <a:schemeClr val="bg1"/>
                </a:solidFill>
              </a:rPr>
              <a:t>:  84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VOV (</a:t>
            </a:r>
            <a:r>
              <a:rPr lang="fi-FI" err="1">
                <a:solidFill>
                  <a:schemeClr val="bg1"/>
                </a:solidFill>
              </a:rPr>
              <a:t>befriad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från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egen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tjänst</a:t>
            </a:r>
            <a:r>
              <a:rPr lang="fi-FI">
                <a:solidFill>
                  <a:schemeClr val="bg1"/>
                </a:solidFill>
              </a:rPr>
              <a:t>): 52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err="1">
                <a:solidFill>
                  <a:schemeClr val="bg1"/>
                </a:solidFill>
              </a:rPr>
              <a:t>Antal</a:t>
            </a:r>
            <a:r>
              <a:rPr lang="fi-FI" baseline="0">
                <a:solidFill>
                  <a:schemeClr val="bg1"/>
                </a:solidFill>
              </a:rPr>
              <a:t> </a:t>
            </a:r>
            <a:r>
              <a:rPr lang="fi-FI" baseline="0" err="1">
                <a:solidFill>
                  <a:schemeClr val="bg1"/>
                </a:solidFill>
              </a:rPr>
              <a:t>anmälningar</a:t>
            </a:r>
            <a:r>
              <a:rPr lang="fi-FI" baseline="0">
                <a:solidFill>
                  <a:schemeClr val="bg1"/>
                </a:solidFill>
              </a:rPr>
              <a:t>: </a:t>
            </a:r>
          </a:p>
          <a:p>
            <a:r>
              <a:rPr lang="fi-FI">
                <a:solidFill>
                  <a:schemeClr val="bg1"/>
                </a:solidFill>
              </a:rPr>
              <a:t>50</a:t>
            </a:r>
            <a:endParaRPr lang="fi-FI" baseline="0">
              <a:solidFill>
                <a:schemeClr val="bg1"/>
              </a:solidFill>
              <a:cs typeface="Arial"/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De </a:t>
            </a:r>
            <a:r>
              <a:rPr lang="fi-FI" err="1">
                <a:solidFill>
                  <a:schemeClr val="bg1"/>
                </a:solidFill>
              </a:rPr>
              <a:t>vanligaste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typerna</a:t>
            </a:r>
            <a:r>
              <a:rPr lang="fi-FI">
                <a:solidFill>
                  <a:schemeClr val="bg1"/>
                </a:solidFill>
              </a:rPr>
              <a:t> av </a:t>
            </a:r>
            <a:r>
              <a:rPr lang="fi-FI" err="1">
                <a:solidFill>
                  <a:schemeClr val="bg1"/>
                </a:solidFill>
              </a:rPr>
              <a:t>händelser</a:t>
            </a:r>
            <a:r>
              <a:rPr lang="fi-FI">
                <a:solidFill>
                  <a:schemeClr val="bg1"/>
                </a:solidFill>
              </a:rPr>
              <a:t>:</a:t>
            </a:r>
            <a:endParaRPr lang="fi-FI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>
                <a:solidFill>
                  <a:schemeClr val="bg1"/>
                </a:solidFill>
                <a:cs typeface="Arial"/>
              </a:rPr>
              <a:t>Hot </a:t>
            </a:r>
            <a:r>
              <a:rPr lang="fi-FI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våld</a:t>
            </a:r>
            <a:endParaRPr lang="fi-FI">
              <a:solidFill>
                <a:schemeClr val="bg1"/>
              </a:solidFill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err="1">
                <a:solidFill>
                  <a:schemeClr val="bg1"/>
                </a:solidFill>
                <a:cs typeface="Arial"/>
              </a:rPr>
              <a:t>Fall</a:t>
            </a:r>
            <a:r>
              <a:rPr lang="fi-FI">
                <a:solidFill>
                  <a:schemeClr val="bg1"/>
                </a:solidFill>
                <a:cs typeface="Arial"/>
              </a:rPr>
              <a:t>, </a:t>
            </a:r>
            <a:r>
              <a:rPr lang="fi-FI" err="1">
                <a:solidFill>
                  <a:schemeClr val="bg1"/>
                </a:solidFill>
                <a:cs typeface="Arial"/>
              </a:rPr>
              <a:t>halkade</a:t>
            </a:r>
          </a:p>
          <a:p>
            <a:pPr marL="342900" indent="-342900">
              <a:buFont typeface="+mj-lt"/>
              <a:buAutoNum type="arabicPeriod"/>
            </a:pPr>
            <a:r>
              <a:rPr lang="fi-FI" err="1">
                <a:solidFill>
                  <a:schemeClr val="bg1"/>
                </a:solidFill>
              </a:rPr>
              <a:t>Symtom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på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inomhusluft</a:t>
            </a:r>
            <a:endParaRPr lang="fi-FI" err="1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/>
          </p:cNvSpPr>
          <p:nvPr/>
        </p:nvSpPr>
        <p:spPr>
          <a:xfrm>
            <a:off x="7942521" y="1404000"/>
            <a:ext cx="4354254" cy="30162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Barnskyddets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personaldimensionering</a:t>
            </a:r>
            <a:r>
              <a:rPr lang="fi-FI" sz="1400">
                <a:solidFill>
                  <a:schemeClr val="bg1"/>
                </a:solidFill>
                <a:cs typeface="Arial"/>
              </a:rPr>
              <a:t> 39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soc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arb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max</a:t>
            </a:r>
            <a:r>
              <a:rPr lang="fi-FI" sz="1400">
                <a:solidFill>
                  <a:schemeClr val="bg1"/>
                </a:solidFill>
                <a:cs typeface="Arial"/>
              </a:rPr>
              <a:t> 35)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Mödrarådgivning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53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gravida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hälsovårdare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(min 38-max 76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Barnrådgivning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 250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barn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hälsovårdare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max</a:t>
            </a:r>
            <a:r>
              <a:rPr lang="fi-FI" sz="1400">
                <a:solidFill>
                  <a:schemeClr val="bg1"/>
                </a:solidFill>
                <a:cs typeface="Arial"/>
              </a:rPr>
              <a:t> 320)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Skolhälsovård</a:t>
            </a:r>
            <a:r>
              <a:rPr lang="fi-FI" sz="1400">
                <a:solidFill>
                  <a:schemeClr val="bg1"/>
                </a:solidFill>
                <a:cs typeface="Arial"/>
              </a:rPr>
              <a:t> 413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elever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hälsovårdare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max</a:t>
            </a:r>
            <a:r>
              <a:rPr lang="fi-FI" sz="1400">
                <a:solidFill>
                  <a:schemeClr val="bg1"/>
                </a:solidFill>
                <a:cs typeface="Arial"/>
              </a:rPr>
              <a:t> 460)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Studerandehälsovård</a:t>
            </a:r>
            <a:r>
              <a:rPr lang="fi-FI" sz="1400">
                <a:solidFill>
                  <a:schemeClr val="bg1"/>
                </a:solidFill>
                <a:cs typeface="Arial"/>
              </a:rPr>
              <a:t> 533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stud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hälsovårdare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max</a:t>
            </a:r>
            <a:r>
              <a:rPr lang="fi-FI" sz="1400">
                <a:solidFill>
                  <a:schemeClr val="bg1"/>
                </a:solidFill>
                <a:cs typeface="Arial"/>
              </a:rPr>
              <a:t>. 570),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Elevvårdens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psykologer</a:t>
            </a:r>
            <a:r>
              <a:rPr lang="fi-FI" sz="1400">
                <a:solidFill>
                  <a:schemeClr val="bg1"/>
                </a:solidFill>
                <a:cs typeface="Arial"/>
              </a:rPr>
              <a:t> 1/780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uppfyller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ej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kraven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kompletteras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köptjänster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kuratorerna</a:t>
            </a:r>
            <a:r>
              <a:rPr lang="fi-FI" sz="1400">
                <a:solidFill>
                  <a:schemeClr val="bg1"/>
                </a:solidFill>
                <a:cs typeface="Arial"/>
              </a:rPr>
              <a:t> 1/670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uppfyller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kraven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totalt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sett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  <a:cs typeface="Arial"/>
              </a:rPr>
              <a:t>6,8</a:t>
            </a:r>
            <a:endParaRPr lang="fi-FI" b="1" baseline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b="1" baseline="0" err="1">
                <a:solidFill>
                  <a:schemeClr val="bg1"/>
                </a:solidFill>
              </a:rPr>
              <a:t>dagar</a:t>
            </a:r>
            <a:r>
              <a:rPr lang="fi-FI" b="1" baseline="0">
                <a:solidFill>
                  <a:schemeClr val="bg1"/>
                </a:solidFill>
              </a:rPr>
              <a:t>/</a:t>
            </a:r>
            <a:r>
              <a:rPr lang="fi-FI" b="1" err="1">
                <a:solidFill>
                  <a:schemeClr val="bg1"/>
                </a:solidFill>
              </a:rPr>
              <a:t>anställningsdagar</a:t>
            </a:r>
            <a:r>
              <a:rPr lang="fi-FI" b="1" baseline="0">
                <a:solidFill>
                  <a:schemeClr val="bg1"/>
                </a:solidFill>
              </a:rPr>
              <a:t> %</a:t>
            </a:r>
            <a:endParaRPr lang="fi-FI" b="1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881093" y="5255491"/>
            <a:ext cx="171198" cy="74600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-3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err="1">
                <a:solidFill>
                  <a:schemeClr val="bg1"/>
                </a:solidFill>
                <a:cs typeface="Arial"/>
              </a:rPr>
              <a:t>Aktivt</a:t>
            </a:r>
            <a:r>
              <a:rPr lang="en-US" sz="140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ledarskap</a:t>
            </a:r>
            <a:r>
              <a:rPr lang="en-US" sz="140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personalens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delaktighet</a:t>
            </a:r>
            <a:r>
              <a:rPr lang="en-US" sz="1400">
                <a:solidFill>
                  <a:schemeClr val="bg1"/>
                </a:solidFill>
                <a:cs typeface="Arial"/>
              </a:rPr>
              <a:t>,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>
                <a:solidFill>
                  <a:schemeClr val="bg1"/>
                </a:solidFill>
                <a:cs typeface="Arial"/>
              </a:rPr>
              <a:t> kultur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där</a:t>
            </a:r>
            <a:r>
              <a:rPr lang="en-US" sz="1400">
                <a:solidFill>
                  <a:schemeClr val="bg1"/>
                </a:solidFill>
                <a:cs typeface="Arial"/>
              </a:rPr>
              <a:t> man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hjäper</a:t>
            </a:r>
            <a:r>
              <a:rPr lang="en-US" sz="140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varandra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planerar</a:t>
            </a:r>
            <a:r>
              <a:rPr lang="en-US" sz="1400">
                <a:solidFill>
                  <a:schemeClr val="bg1"/>
                </a:solidFill>
                <a:cs typeface="Arial"/>
              </a:rPr>
              <a:t>   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verksamhet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förändringar</a:t>
            </a:r>
            <a:r>
              <a:rPr lang="en-US" sz="1400">
                <a:solidFill>
                  <a:schemeClr val="bg1"/>
                </a:solidFill>
                <a:cs typeface="Arial"/>
              </a:rPr>
              <a:t> 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tillsammans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en-US" sz="1400">
                <a:solidFill>
                  <a:schemeClr val="bg1"/>
                </a:solidFill>
                <a:cs typeface="Arial"/>
              </a:rPr>
              <a:t>.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Regelbundna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arbetsplatsmöten,klara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direktiv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överenskommelser</a:t>
            </a:r>
            <a:r>
              <a:rPr lang="en-US" sz="1400">
                <a:solidFill>
                  <a:schemeClr val="bg1"/>
                </a:solidFill>
                <a:cs typeface="Arial"/>
              </a:rPr>
              <a:t>. 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Utvecklingssamtal</a:t>
            </a:r>
            <a:r>
              <a:rPr lang="en-US" sz="140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>
                <a:solidFill>
                  <a:schemeClr val="bg1"/>
                </a:solidFill>
                <a:cs typeface="Arial"/>
              </a:rPr>
              <a:t> god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introduktion</a:t>
            </a:r>
            <a:r>
              <a:rPr lang="en-US" sz="14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stöd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arbetshandledning</a:t>
            </a:r>
            <a:r>
              <a:rPr lang="en-US" sz="1400">
                <a:solidFill>
                  <a:schemeClr val="bg1"/>
                </a:solidFill>
                <a:cs typeface="Arial"/>
              </a:rPr>
              <a:t>.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Tyky-verksamhet</a:t>
            </a:r>
            <a:r>
              <a:rPr lang="en-US" sz="14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en-US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56DDD6A59D75C46BC3F25CFEB77FB8E" ma:contentTypeVersion="6" ma:contentTypeDescription="Luo uusi asiakirja." ma:contentTypeScope="" ma:versionID="6591b078122f3af3a1c2a185f89bfaaa">
  <xsd:schema xmlns:xsd="http://www.w3.org/2001/XMLSchema" xmlns:xs="http://www.w3.org/2001/XMLSchema" xmlns:p="http://schemas.microsoft.com/office/2006/metadata/properties" xmlns:ns2="288c518c-0498-40ce-baa2-d6600c8cec9f" xmlns:ns3="36bfd946-06b4-417f-9fcd-3138f4a5bdbf" targetNamespace="http://schemas.microsoft.com/office/2006/metadata/properties" ma:root="true" ma:fieldsID="9d218cb81d76dabd73cdc553ddb00323" ns2:_="" ns3:_="">
    <xsd:import namespace="288c518c-0498-40ce-baa2-d6600c8cec9f"/>
    <xsd:import namespace="36bfd946-06b4-417f-9fcd-3138f4a5b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c518c-0498-40ce-baa2-d6600c8cec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fd946-06b4-417f-9fcd-3138f4a5b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1BDA3F-9081-465D-A0C8-DF261C8C3C7F}">
  <ds:schemaRefs>
    <ds:schemaRef ds:uri="http://purl.org/dc/terms/"/>
    <ds:schemaRef ds:uri="36bfd946-06b4-417f-9fcd-3138f4a5bdbf"/>
    <ds:schemaRef ds:uri="http://purl.org/dc/dcmitype/"/>
    <ds:schemaRef ds:uri="http://schemas.microsoft.com/office/infopath/2007/PartnerControls"/>
    <ds:schemaRef ds:uri="288c518c-0498-40ce-baa2-d6600c8cec9f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C82C0E2-EA4D-4599-9719-0DF54E889D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c518c-0498-40ce-baa2-d6600c8cec9f"/>
    <ds:schemaRef ds:uri="36bfd946-06b4-417f-9fcd-3138f4a5b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888</Words>
  <Application>Microsoft Office PowerPoint</Application>
  <PresentationFormat>Laajakuva</PresentationFormat>
  <Paragraphs>164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Segoe UI</vt:lpstr>
      <vt:lpstr>Times New Roman</vt:lpstr>
      <vt:lpstr>OVHP_teema</vt:lpstr>
      <vt:lpstr>Rapportering av egenkontroll</vt:lpstr>
      <vt:lpstr>Tillgänglighet – Hälsovårdstjänster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Stenman Camilla</cp:lastModifiedBy>
  <cp:revision>41</cp:revision>
  <dcterms:created xsi:type="dcterms:W3CDTF">2023-11-14T05:41:58Z</dcterms:created>
  <dcterms:modified xsi:type="dcterms:W3CDTF">2024-11-25T05:33:32Z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0x010100556DDD6A59D75C46BC3F25CFEB77FB8E</vt:lpwstr>
  </property>
  <property fmtid="{D5CDD505-2E9C-101B-9397-08002B2CF9AE}" pid="3" name="MediaServiceImageTags">
    <vt:lpwstr/>
  </property>
</Properties>
</file>