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1"/>
  </p:notesMasterIdLst>
  <p:handoutMasterIdLst>
    <p:handoutMasterId r:id="rId12"/>
  </p:handoutMasterIdLst>
  <p:sldIdLst>
    <p:sldId id="335" r:id="rId5"/>
    <p:sldId id="325" r:id="rId6"/>
    <p:sldId id="272" r:id="rId7"/>
    <p:sldId id="274" r:id="rId8"/>
    <p:sldId id="276" r:id="rId9"/>
    <p:sldId id="305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6A266E-BE0D-CFBF-7051-102EC210F268}" v="8" dt="2025-01-17T16:56:25.9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5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äkinen Camilla" userId="S::camilla.makinen@ovph.fi::08b40afd-0646-4c4b-a542-b1647c187a03" providerId="AD" clId="Web-{F86A266E-BE0D-CFBF-7051-102EC210F268}"/>
    <pc:docChg chg="modSld">
      <pc:chgData name="Mäkinen Camilla" userId="S::camilla.makinen@ovph.fi::08b40afd-0646-4c4b-a542-b1647c187a03" providerId="AD" clId="Web-{F86A266E-BE0D-CFBF-7051-102EC210F268}" dt="2025-01-17T16:56:23.260" v="2" actId="20577"/>
      <pc:docMkLst>
        <pc:docMk/>
      </pc:docMkLst>
      <pc:sldChg chg="modSp">
        <pc:chgData name="Mäkinen Camilla" userId="S::camilla.makinen@ovph.fi::08b40afd-0646-4c4b-a542-b1647c187a03" providerId="AD" clId="Web-{F86A266E-BE0D-CFBF-7051-102EC210F268}" dt="2025-01-17T16:56:23.260" v="2" actId="20577"/>
        <pc:sldMkLst>
          <pc:docMk/>
          <pc:sldMk cId="612960204" sldId="325"/>
        </pc:sldMkLst>
        <pc:spChg chg="mod">
          <ac:chgData name="Mäkinen Camilla" userId="S::camilla.makinen@ovph.fi::08b40afd-0646-4c4b-a542-b1647c187a03" providerId="AD" clId="Web-{F86A266E-BE0D-CFBF-7051-102EC210F268}" dt="2025-01-17T16:56:23.260" v="2" actId="20577"/>
          <ac:spMkLst>
            <pc:docMk/>
            <pc:sldMk cId="612960204" sldId="325"/>
            <ac:spMk id="12" creationId="{6700E55B-2867-48C9-8170-7328595CC353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14</c:v>
                </c:pt>
                <c:pt idx="1">
                  <c:v>13</c:v>
                </c:pt>
                <c:pt idx="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B7-48EC-A106-411DED881DA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B7-48EC-A106-411DED881D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7414566118227662E-2"/>
          <c:y val="8.0926054614112647E-2"/>
          <c:w val="0.53861177635663793"/>
          <c:h val="0.83453701694384841"/>
        </c:manualLayout>
      </c:layout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ANMÄLNINGAR OM AVVIKANDE HÄNDELSER 7729(7729)</c:v>
                </c:pt>
              </c:strCache>
            </c:strRef>
          </c:tx>
          <c:spPr>
            <a:solidFill>
              <a:srgbClr val="85C598"/>
            </a:solidFill>
            <a:ln>
              <a:noFill/>
            </a:ln>
          </c:spPr>
          <c:dPt>
            <c:idx val="0"/>
            <c:bubble3D val="0"/>
            <c:spPr>
              <a:solidFill>
                <a:srgbClr val="F3969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89A-4183-B93A-03227ED19887}"/>
              </c:ext>
            </c:extLst>
          </c:dPt>
          <c:dPt>
            <c:idx val="1"/>
            <c:bubble3D val="0"/>
            <c:spPr>
              <a:solidFill>
                <a:srgbClr val="85C59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89A-4183-B93A-03227ED19887}"/>
              </c:ext>
            </c:extLst>
          </c:dPt>
          <c:dPt>
            <c:idx val="2"/>
            <c:bubble3D val="0"/>
            <c:spPr>
              <a:solidFill>
                <a:srgbClr val="FDC84A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89A-4183-B93A-03227ED19887}"/>
              </c:ext>
            </c:extLst>
          </c:dPt>
          <c:dPt>
            <c:idx val="3"/>
            <c:bubble3D val="0"/>
            <c:spPr>
              <a:solidFill>
                <a:srgbClr val="EB5C5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89A-4183-B93A-03227ED19887}"/>
              </c:ext>
            </c:extLst>
          </c:dPt>
          <c:dPt>
            <c:idx val="4"/>
            <c:bubble3D val="0"/>
            <c:spPr>
              <a:solidFill>
                <a:srgbClr val="D3433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289A-4183-B93A-03227ED19887}"/>
              </c:ext>
            </c:extLst>
          </c:dPt>
          <c:dPt>
            <c:idx val="5"/>
            <c:bubble3D val="0"/>
            <c:spPr>
              <a:solidFill>
                <a:srgbClr val="D3433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289A-4183-B93A-03227ED19887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76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289A-4183-B93A-03227ED1988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289A-4183-B93A-03227ED1988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89A-4183-B93A-03227ED19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Drabbade klient</c:v>
                </c:pt>
                <c:pt idx="1">
                  <c:v>Nära ögat</c:v>
                </c:pt>
                <c:pt idx="2">
                  <c:v>Annan upptäckt</c:v>
                </c:pt>
                <c:pt idx="3">
                  <c:v>Måttlig skada</c:v>
                </c:pt>
                <c:pt idx="4">
                  <c:v>Allvarlig skada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13</c:v>
                </c:pt>
                <c:pt idx="1">
                  <c:v>0</c:v>
                </c:pt>
                <c:pt idx="2">
                  <c:v>4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89A-4183-B93A-03227ED19887}"/>
            </c:ext>
          </c:extLst>
        </c:ser>
        <c:dLbls>
          <c:dLblPos val="bestFit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gapWidth val="11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506559942990215"/>
          <c:y val="2.3984262214361049E-2"/>
          <c:w val="0.36157107771400937"/>
          <c:h val="0.794409751959325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3930376" y="1328936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7310828" y="1327338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01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7970046" y="1328936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5743584-D823-48E2-ABA9-FB131738E2AB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299911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319E674-D238-42EB-876D-09B7AAC31327}"/>
              </a:ext>
            </a:extLst>
          </p:cNvPr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708" r:id="rId11"/>
    <p:sldLayoutId id="2147483706" r:id="rId12"/>
    <p:sldLayoutId id="2147483701" r:id="rId13"/>
    <p:sldLayoutId id="2147483702" r:id="rId14"/>
    <p:sldLayoutId id="2147483703" r:id="rId15"/>
    <p:sldLayoutId id="2147483704" r:id="rId16"/>
    <p:sldLayoutId id="214748370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/>
              <a:t>R</a:t>
            </a:r>
            <a:r>
              <a:rPr lang="fi-FI" sz="4800" err="1"/>
              <a:t>apportering</a:t>
            </a:r>
            <a:r>
              <a:rPr lang="fi-FI" sz="4800"/>
              <a:t> av </a:t>
            </a:r>
            <a:r>
              <a:rPr lang="fi-FI" sz="4800" err="1"/>
              <a:t>egenkontroll</a:t>
            </a:r>
            <a:endParaRPr lang="fi-FI" sz="4800"/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100" y="3413033"/>
            <a:ext cx="7934716" cy="92621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 err="1"/>
              <a:t>Verksamhetsområde</a:t>
            </a:r>
            <a:r>
              <a:rPr lang="fi-FI" dirty="0"/>
              <a:t>: </a:t>
            </a:r>
            <a:r>
              <a:rPr lang="fi-FI" dirty="0" err="1"/>
              <a:t>Social</a:t>
            </a:r>
            <a:r>
              <a:rPr lang="fi-FI" dirty="0"/>
              <a:t>-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hälsocentral</a:t>
            </a:r>
            <a:r>
              <a:rPr lang="fi-FI" dirty="0"/>
              <a:t> </a:t>
            </a:r>
            <a:r>
              <a:rPr lang="fi-FI" dirty="0" err="1"/>
              <a:t>Munhälsovård</a:t>
            </a:r>
            <a:endParaRPr lang="fi-FI" dirty="0"/>
          </a:p>
          <a:p>
            <a:r>
              <a:rPr lang="fi-FI" dirty="0" err="1"/>
              <a:t>Period</a:t>
            </a:r>
            <a:r>
              <a:rPr lang="fi-FI" dirty="0"/>
              <a:t> </a:t>
            </a:r>
            <a:r>
              <a:rPr lang="fi-FI" dirty="0" err="1"/>
              <a:t>som</a:t>
            </a:r>
            <a:r>
              <a:rPr lang="fi-FI" dirty="0"/>
              <a:t> </a:t>
            </a:r>
            <a:r>
              <a:rPr lang="fi-FI" dirty="0" err="1"/>
              <a:t>ska</a:t>
            </a:r>
            <a:r>
              <a:rPr lang="fi-FI" dirty="0"/>
              <a:t> </a:t>
            </a:r>
            <a:r>
              <a:rPr lang="fi-FI" dirty="0" err="1"/>
              <a:t>rapporteras</a:t>
            </a:r>
            <a:r>
              <a:rPr lang="fi-FI" dirty="0"/>
              <a:t>: 9-12.2024</a:t>
            </a:r>
            <a:endParaRPr lang="fi-FI" dirty="0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err="1">
                <a:solidFill>
                  <a:schemeClr val="bg1"/>
                </a:solidFill>
              </a:rPr>
              <a:t>Förkortningar</a:t>
            </a:r>
            <a:r>
              <a:rPr lang="fi-FI" sz="1400">
                <a:solidFill>
                  <a:schemeClr val="bg1"/>
                </a:solidFill>
              </a:rPr>
              <a:t>:</a:t>
            </a:r>
          </a:p>
          <a:p>
            <a:r>
              <a:rPr lang="fi-FI" sz="1400">
                <a:solidFill>
                  <a:schemeClr val="bg1"/>
                </a:solidFill>
              </a:rPr>
              <a:t>NPS (Net </a:t>
            </a:r>
            <a:r>
              <a:rPr lang="fi-FI" sz="1400" err="1">
                <a:solidFill>
                  <a:schemeClr val="bg1"/>
                </a:solidFill>
              </a:rPr>
              <a:t>Promoter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Score</a:t>
            </a:r>
            <a:r>
              <a:rPr lang="fi-FI" sz="1400">
                <a:solidFill>
                  <a:schemeClr val="bg1"/>
                </a:solidFill>
              </a:rPr>
              <a:t>): </a:t>
            </a:r>
            <a:r>
              <a:rPr lang="fi-FI" sz="1400" err="1">
                <a:solidFill>
                  <a:schemeClr val="bg1"/>
                </a:solidFill>
              </a:rPr>
              <a:t>Rekommendationsindex</a:t>
            </a:r>
            <a:r>
              <a:rPr lang="fi-FI" sz="1400">
                <a:solidFill>
                  <a:schemeClr val="bg1"/>
                </a:solidFill>
              </a:rPr>
              <a:t> (</a:t>
            </a:r>
            <a:r>
              <a:rPr lang="fi-FI" sz="1400" err="1">
                <a:solidFill>
                  <a:schemeClr val="bg1"/>
                </a:solidFill>
              </a:rPr>
              <a:t>klienter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och</a:t>
            </a:r>
            <a:r>
              <a:rPr lang="fi-FI" sz="1400">
                <a:solidFill>
                  <a:schemeClr val="bg1"/>
                </a:solidFill>
              </a:rPr>
              <a:t> personal)</a:t>
            </a:r>
          </a:p>
          <a:p>
            <a:r>
              <a:rPr lang="fi-FI" sz="1400" err="1">
                <a:solidFill>
                  <a:schemeClr val="bg1"/>
                </a:solidFill>
              </a:rPr>
              <a:t>Haipro</a:t>
            </a:r>
            <a:r>
              <a:rPr lang="fi-FI" sz="1400">
                <a:solidFill>
                  <a:schemeClr val="bg1"/>
                </a:solidFill>
              </a:rPr>
              <a:t>: System för </a:t>
            </a:r>
            <a:r>
              <a:rPr lang="fi-FI" sz="1400" err="1">
                <a:solidFill>
                  <a:schemeClr val="bg1"/>
                </a:solidFill>
              </a:rPr>
              <a:t>anmälningar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om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negativa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och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nära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ögat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situationer</a:t>
            </a:r>
            <a:endParaRPr lang="fi-FI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692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>
            <a:extLst>
              <a:ext uri="{FF2B5EF4-FFF2-40B4-BE49-F238E27FC236}">
                <a16:creationId xmlns:a16="http://schemas.microsoft.com/office/drawing/2014/main" id="{8AFB1BA9-476B-4904-9090-EFE4BE74CD8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547516" cy="774907"/>
          </a:xfrm>
        </p:spPr>
        <p:txBody>
          <a:bodyPr>
            <a:normAutofit/>
          </a:bodyPr>
          <a:lstStyle/>
          <a:p>
            <a:r>
              <a:rPr lang="fi-FI" b="1" err="1"/>
              <a:t>Tillgänglighet</a:t>
            </a:r>
            <a:r>
              <a:rPr lang="fi-FI" b="1"/>
              <a:t> – </a:t>
            </a:r>
            <a:r>
              <a:rPr lang="fi-FI" b="1" err="1"/>
              <a:t>Munhälsovården</a:t>
            </a:r>
            <a:endParaRPr lang="fi-FI" b="1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6D0AAE6-32E7-7518-FCC5-6146242AA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907879" y="0"/>
            <a:ext cx="52841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Social- </a:t>
            </a:r>
            <a:r>
              <a:rPr lang="en-US" sz="1400" dirty="0" err="1"/>
              <a:t>och</a:t>
            </a:r>
            <a:r>
              <a:rPr lang="en-US" sz="1400" dirty="0"/>
              <a:t> </a:t>
            </a:r>
            <a:r>
              <a:rPr lang="en-US" sz="1400" dirty="0" err="1"/>
              <a:t>hälsocentral</a:t>
            </a:r>
            <a:r>
              <a:rPr lang="en-US" sz="1400" dirty="0"/>
              <a:t> – </a:t>
            </a:r>
            <a:r>
              <a:rPr lang="en-US" sz="1400" dirty="0" err="1"/>
              <a:t>Munhälsovård</a:t>
            </a:r>
            <a:r>
              <a:rPr lang="en-US" sz="1400" dirty="0"/>
              <a:t> 9-12.2024</a:t>
            </a:r>
            <a:endParaRPr lang="fi-FI" sz="1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E1BE7B-7B37-4A3D-9716-BC717E3F296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404000"/>
            <a:ext cx="360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TILLGÅNG TILL VÅRD INOM MUNHÄLSOVÅRDEN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C138F9-6E88-4BD5-BA04-6B5900AAE7B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3023982"/>
            <a:ext cx="3600000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 err="1">
                <a:solidFill>
                  <a:schemeClr val="bg1"/>
                </a:solidFill>
              </a:rPr>
              <a:t>Målsättning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inom</a:t>
            </a:r>
            <a:r>
              <a:rPr lang="fi-FI" dirty="0">
                <a:solidFill>
                  <a:schemeClr val="bg1"/>
                </a:solidFill>
              </a:rPr>
              <a:t> 4 </a:t>
            </a:r>
            <a:r>
              <a:rPr lang="fi-FI" dirty="0" err="1">
                <a:solidFill>
                  <a:schemeClr val="bg1"/>
                </a:solidFill>
              </a:rPr>
              <a:t>månader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inom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primärhälsovården</a:t>
            </a:r>
            <a:r>
              <a:rPr lang="fi-FI" dirty="0">
                <a:solidFill>
                  <a:schemeClr val="bg1"/>
                </a:solidFill>
              </a:rPr>
              <a:t> (1.11.2024 </a:t>
            </a:r>
            <a:r>
              <a:rPr lang="fi-FI" dirty="0" err="1">
                <a:solidFill>
                  <a:schemeClr val="bg1"/>
                </a:solidFill>
              </a:rPr>
              <a:t>ändrades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till</a:t>
            </a:r>
            <a:r>
              <a:rPr lang="fi-FI" dirty="0">
                <a:solidFill>
                  <a:schemeClr val="bg1"/>
                </a:solidFill>
              </a:rPr>
              <a:t> 3 </a:t>
            </a:r>
            <a:r>
              <a:rPr lang="fi-FI" dirty="0" err="1">
                <a:solidFill>
                  <a:schemeClr val="bg1"/>
                </a:solidFill>
              </a:rPr>
              <a:t>mån</a:t>
            </a:r>
            <a:r>
              <a:rPr lang="fi-FI" dirty="0">
                <a:solidFill>
                  <a:schemeClr val="bg1"/>
                </a:solidFill>
              </a:rPr>
              <a:t>).</a:t>
            </a:r>
          </a:p>
          <a:p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dirty="0" err="1">
                <a:solidFill>
                  <a:schemeClr val="bg1"/>
                </a:solidFill>
                <a:cs typeface="Arial"/>
              </a:rPr>
              <a:t>Specialsjukvården</a:t>
            </a:r>
            <a:r>
              <a:rPr lang="fi-FI" dirty="0">
                <a:solidFill>
                  <a:schemeClr val="bg1"/>
                </a:solidFill>
                <a:cs typeface="Arial"/>
              </a:rPr>
              <a:t>( </a:t>
            </a:r>
            <a:r>
              <a:rPr lang="fi-FI" dirty="0" err="1">
                <a:solidFill>
                  <a:schemeClr val="bg1"/>
                </a:solidFill>
                <a:cs typeface="Arial"/>
              </a:rPr>
              <a:t>mun-och</a:t>
            </a:r>
            <a:r>
              <a:rPr lang="fi-FI" dirty="0">
                <a:solidFill>
                  <a:schemeClr val="bg1"/>
                </a:solidFill>
                <a:cs typeface="Arial"/>
              </a:rPr>
              <a:t> </a:t>
            </a:r>
            <a:r>
              <a:rPr lang="fi-FI" dirty="0" err="1">
                <a:solidFill>
                  <a:schemeClr val="bg1"/>
                </a:solidFill>
                <a:cs typeface="Arial"/>
              </a:rPr>
              <a:t>käkkirurgiska</a:t>
            </a:r>
            <a:r>
              <a:rPr lang="fi-FI" dirty="0">
                <a:solidFill>
                  <a:schemeClr val="bg1"/>
                </a:solidFill>
                <a:cs typeface="Arial"/>
              </a:rPr>
              <a:t> </a:t>
            </a:r>
            <a:r>
              <a:rPr lang="fi-FI" dirty="0" err="1">
                <a:solidFill>
                  <a:schemeClr val="bg1"/>
                </a:solidFill>
                <a:cs typeface="Arial"/>
              </a:rPr>
              <a:t>polikliniken</a:t>
            </a:r>
            <a:r>
              <a:rPr lang="fi-FI" dirty="0">
                <a:solidFill>
                  <a:schemeClr val="bg1"/>
                </a:solidFill>
                <a:cs typeface="Arial"/>
              </a:rPr>
              <a:t>) </a:t>
            </a:r>
            <a:r>
              <a:rPr lang="fi-FI" dirty="0" err="1">
                <a:solidFill>
                  <a:schemeClr val="bg1"/>
                </a:solidFill>
                <a:cs typeface="Arial"/>
              </a:rPr>
              <a:t>förverkligas</a:t>
            </a:r>
            <a:r>
              <a:rPr lang="fi-FI" dirty="0">
                <a:solidFill>
                  <a:schemeClr val="bg1"/>
                </a:solidFill>
                <a:cs typeface="Arial"/>
              </a:rPr>
              <a:t> </a:t>
            </a:r>
            <a:r>
              <a:rPr lang="fi-FI" dirty="0" err="1">
                <a:solidFill>
                  <a:schemeClr val="bg1"/>
                </a:solidFill>
                <a:cs typeface="Arial"/>
              </a:rPr>
              <a:t>tillgången</a:t>
            </a:r>
            <a:r>
              <a:rPr lang="fi-FI" dirty="0">
                <a:solidFill>
                  <a:schemeClr val="bg1"/>
                </a:solidFill>
                <a:cs typeface="Arial"/>
              </a:rPr>
              <a:t> </a:t>
            </a:r>
            <a:r>
              <a:rPr lang="fi-FI" dirty="0" err="1">
                <a:solidFill>
                  <a:schemeClr val="bg1"/>
                </a:solidFill>
                <a:cs typeface="Arial"/>
              </a:rPr>
              <a:t>inom</a:t>
            </a:r>
            <a:r>
              <a:rPr lang="fi-FI" dirty="0">
                <a:solidFill>
                  <a:schemeClr val="bg1"/>
                </a:solidFill>
                <a:cs typeface="Arial"/>
              </a:rPr>
              <a:t> </a:t>
            </a:r>
            <a:r>
              <a:rPr lang="fi-FI" dirty="0" err="1">
                <a:solidFill>
                  <a:schemeClr val="bg1"/>
                </a:solidFill>
                <a:cs typeface="Arial"/>
              </a:rPr>
              <a:t>vårdgarantin</a:t>
            </a:r>
            <a:r>
              <a:rPr lang="fi-FI" dirty="0">
                <a:solidFill>
                  <a:schemeClr val="bg1"/>
                </a:solidFill>
                <a:cs typeface="Arial"/>
              </a:rPr>
              <a:t>.</a:t>
            </a:r>
          </a:p>
          <a:p>
            <a:endParaRPr lang="fi-FI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E1367B-044C-40AA-B95D-C1B9F7B33296}"/>
              </a:ext>
            </a:extLst>
          </p:cNvPr>
          <p:cNvSpPr txBox="1">
            <a:spLocks/>
          </p:cNvSpPr>
          <p:nvPr/>
        </p:nvSpPr>
        <p:spPr>
          <a:xfrm>
            <a:off x="1152000" y="5357430"/>
            <a:ext cx="360000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ANTAL SERVICESEDLAR</a:t>
            </a:r>
            <a:endParaRPr lang="fi-FI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700E55B-2867-48C9-8170-7328595CC353}"/>
              </a:ext>
            </a:extLst>
          </p:cNvPr>
          <p:cNvSpPr txBox="1">
            <a:spLocks/>
          </p:cNvSpPr>
          <p:nvPr/>
        </p:nvSpPr>
        <p:spPr>
          <a:xfrm>
            <a:off x="1152000" y="5883111"/>
            <a:ext cx="360000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 err="1">
                <a:solidFill>
                  <a:schemeClr val="bg1"/>
                </a:solidFill>
              </a:rPr>
              <a:t>Beviljade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servicesedlar</a:t>
            </a:r>
            <a:r>
              <a:rPr lang="fi-FI" dirty="0">
                <a:solidFill>
                  <a:schemeClr val="bg1"/>
                </a:solidFill>
              </a:rPr>
              <a:t> 745 st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66D60A-00D3-4939-B4F3-52FF4ECAA6A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NULÄGE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E8286AE-F4C4-4D89-A6F2-843EE4507F7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2988000"/>
            <a:ext cx="3600000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 err="1">
                <a:solidFill>
                  <a:schemeClr val="bg1"/>
                </a:solidFill>
              </a:rPr>
              <a:t>Vårdgaranti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förverkligas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inom</a:t>
            </a:r>
            <a:r>
              <a:rPr lang="fi-FI" dirty="0">
                <a:solidFill>
                  <a:schemeClr val="bg1"/>
                </a:solidFill>
              </a:rPr>
              <a:t> 4 </a:t>
            </a:r>
            <a:r>
              <a:rPr lang="fi-FI" dirty="0" err="1">
                <a:solidFill>
                  <a:schemeClr val="bg1"/>
                </a:solidFill>
              </a:rPr>
              <a:t>månader</a:t>
            </a:r>
            <a:r>
              <a:rPr lang="fi-FI" dirty="0">
                <a:solidFill>
                  <a:schemeClr val="bg1"/>
                </a:solidFill>
              </a:rPr>
              <a:t> i en </a:t>
            </a:r>
            <a:r>
              <a:rPr lang="fi-FI" dirty="0" err="1">
                <a:solidFill>
                  <a:schemeClr val="bg1"/>
                </a:solidFill>
              </a:rPr>
              <a:t>enhet</a:t>
            </a:r>
            <a:r>
              <a:rPr lang="fi-FI" dirty="0">
                <a:solidFill>
                  <a:schemeClr val="bg1"/>
                </a:solidFill>
              </a:rPr>
              <a:t> av 12  </a:t>
            </a:r>
            <a:r>
              <a:rPr lang="fi-FI" dirty="0" err="1">
                <a:solidFill>
                  <a:schemeClr val="bg1"/>
                </a:solidFill>
              </a:rPr>
              <a:t>enheter</a:t>
            </a:r>
            <a:r>
              <a:rPr lang="fi-FI" dirty="0">
                <a:solidFill>
                  <a:schemeClr val="bg1"/>
                </a:solidFill>
              </a:rPr>
              <a:t>.(</a:t>
            </a:r>
            <a:r>
              <a:rPr lang="fi-FI" dirty="0" err="1">
                <a:solidFill>
                  <a:schemeClr val="bg1"/>
                </a:solidFill>
              </a:rPr>
              <a:t>Kristinestad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kötid</a:t>
            </a:r>
            <a:r>
              <a:rPr lang="fi-FI" dirty="0">
                <a:solidFill>
                  <a:schemeClr val="bg1"/>
                </a:solidFill>
              </a:rPr>
              <a:t> 1-2 </a:t>
            </a:r>
            <a:r>
              <a:rPr lang="fi-FI" dirty="0" err="1">
                <a:solidFill>
                  <a:schemeClr val="bg1"/>
                </a:solidFill>
              </a:rPr>
              <a:t>mån</a:t>
            </a:r>
            <a:r>
              <a:rPr lang="fi-FI" dirty="0">
                <a:solidFill>
                  <a:schemeClr val="bg1"/>
                </a:solidFill>
              </a:rPr>
              <a:t>)</a:t>
            </a:r>
          </a:p>
          <a:p>
            <a:endParaRPr lang="fi-FI" dirty="0">
              <a:solidFill>
                <a:schemeClr val="bg1"/>
              </a:solidFill>
              <a:cs typeface="Arial"/>
            </a:endParaRPr>
          </a:p>
          <a:p>
            <a:endParaRPr lang="fi-FI" dirty="0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 </a:t>
            </a:r>
            <a:endParaRPr lang="fi-FI" dirty="0">
              <a:solidFill>
                <a:schemeClr val="accent4"/>
              </a:solidFill>
              <a:cs typeface="Arial"/>
            </a:endParaRPr>
          </a:p>
        </p:txBody>
      </p:sp>
      <p:sp>
        <p:nvSpPr>
          <p:cNvPr id="3" name="Suorakulmio 2"/>
          <p:cNvSpPr/>
          <p:nvPr/>
        </p:nvSpPr>
        <p:spPr>
          <a:xfrm>
            <a:off x="4873478" y="4399286"/>
            <a:ext cx="3658522" cy="147732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b="1" dirty="0" err="1">
                <a:solidFill>
                  <a:schemeClr val="accent4"/>
                </a:solidFill>
              </a:rPr>
              <a:t>Antal</a:t>
            </a:r>
            <a:r>
              <a:rPr lang="fi-FI" b="1" dirty="0">
                <a:solidFill>
                  <a:schemeClr val="accent4"/>
                </a:solidFill>
              </a:rPr>
              <a:t> </a:t>
            </a:r>
            <a:r>
              <a:rPr lang="fi-FI" b="1" dirty="0" err="1">
                <a:solidFill>
                  <a:schemeClr val="accent4"/>
                </a:solidFill>
              </a:rPr>
              <a:t>besök</a:t>
            </a:r>
            <a:endParaRPr lang="fi-FI" b="1" dirty="0">
              <a:solidFill>
                <a:schemeClr val="accent4"/>
              </a:solidFill>
            </a:endParaRPr>
          </a:p>
          <a:p>
            <a:r>
              <a:rPr lang="fi-FI" b="1" dirty="0" err="1">
                <a:solidFill>
                  <a:schemeClr val="bg1"/>
                </a:solidFill>
              </a:rPr>
              <a:t>Tandläkarmottagningsbesök</a:t>
            </a:r>
            <a:r>
              <a:rPr lang="fi-FI" b="1" dirty="0">
                <a:solidFill>
                  <a:schemeClr val="bg1"/>
                </a:solidFill>
              </a:rPr>
              <a:t> </a:t>
            </a:r>
            <a:r>
              <a:rPr lang="fi-FI" b="1" dirty="0" err="1">
                <a:solidFill>
                  <a:schemeClr val="bg1"/>
                </a:solidFill>
              </a:rPr>
              <a:t>tillsammans</a:t>
            </a:r>
            <a:r>
              <a:rPr lang="fi-FI" b="1" dirty="0">
                <a:solidFill>
                  <a:schemeClr val="bg1"/>
                </a:solidFill>
              </a:rPr>
              <a:t> 39.909 </a:t>
            </a:r>
            <a:r>
              <a:rPr lang="fi-FI" b="1" dirty="0" err="1">
                <a:solidFill>
                  <a:schemeClr val="bg1"/>
                </a:solidFill>
              </a:rPr>
              <a:t>besök</a:t>
            </a:r>
            <a:endParaRPr lang="fi-FI" b="1" dirty="0">
              <a:solidFill>
                <a:schemeClr val="bg1"/>
              </a:solidFill>
            </a:endParaRPr>
          </a:p>
          <a:p>
            <a:r>
              <a:rPr lang="fi-FI" b="1" dirty="0" err="1">
                <a:solidFill>
                  <a:schemeClr val="bg1"/>
                </a:solidFill>
              </a:rPr>
              <a:t>Vårdpersonal</a:t>
            </a:r>
            <a:r>
              <a:rPr lang="fi-FI" b="1" dirty="0">
                <a:solidFill>
                  <a:schemeClr val="bg1"/>
                </a:solidFill>
              </a:rPr>
              <a:t> </a:t>
            </a:r>
            <a:r>
              <a:rPr lang="fi-FI" b="1" dirty="0" err="1">
                <a:solidFill>
                  <a:schemeClr val="bg1"/>
                </a:solidFill>
              </a:rPr>
              <a:t>tillsammans</a:t>
            </a:r>
            <a:r>
              <a:rPr lang="fi-FI" b="1" dirty="0">
                <a:solidFill>
                  <a:schemeClr val="bg1"/>
                </a:solidFill>
              </a:rPr>
              <a:t> 11.215 </a:t>
            </a:r>
            <a:r>
              <a:rPr lang="fi-FI" b="1" dirty="0" err="1">
                <a:solidFill>
                  <a:schemeClr val="bg1"/>
                </a:solidFill>
              </a:rPr>
              <a:t>besök</a:t>
            </a:r>
            <a:endParaRPr lang="fi-FI" b="1" dirty="0">
              <a:solidFill>
                <a:schemeClr val="bg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9BB5C40-2571-412C-9EF7-EAA73E1DB2C1}"/>
              </a:ext>
            </a:extLst>
          </p:cNvPr>
          <p:cNvSpPr>
            <a:spLocks/>
          </p:cNvSpPr>
          <p:nvPr/>
        </p:nvSpPr>
        <p:spPr>
          <a:xfrm>
            <a:off x="4824000" y="5760000"/>
            <a:ext cx="3600000" cy="30777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fi-FI" sz="1400">
              <a:solidFill>
                <a:schemeClr val="bg1"/>
              </a:solidFill>
              <a:cs typeface="Arial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F8FDB91-3671-44F9-8590-A8310AB93B6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KORRIGERANDE ÅTGÄRDER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BB7FC3-A7E2-40B8-B539-D6D02155A351}"/>
              </a:ext>
            </a:extLst>
          </p:cNvPr>
          <p:cNvSpPr txBox="1">
            <a:spLocks/>
          </p:cNvSpPr>
          <p:nvPr/>
        </p:nvSpPr>
        <p:spPr>
          <a:xfrm>
            <a:off x="8532000" y="1803808"/>
            <a:ext cx="3660000" cy="403187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  <a:cs typeface="Arial"/>
              </a:rPr>
              <a:t>För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att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förbättra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vårdgarantin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 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förkorta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köerna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till</a:t>
            </a:r>
            <a:r>
              <a:rPr lang="fi-FI" sz="160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icke</a:t>
            </a:r>
            <a:r>
              <a:rPr lang="fi-FI" sz="160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brådskande</a:t>
            </a:r>
            <a:r>
              <a:rPr lang="fi-FI" sz="160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vårs</a:t>
            </a:r>
            <a:r>
              <a:rPr lang="fi-FI" sz="160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görs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olika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korrigerande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åtgärder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inom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verksamheten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.</a:t>
            </a:r>
          </a:p>
          <a:p>
            <a:endParaRPr lang="fi-FI" sz="1600">
              <a:solidFill>
                <a:schemeClr val="bg1"/>
              </a:solidFill>
              <a:cs typeface="Arial"/>
            </a:endParaRPr>
          </a:p>
          <a:p>
            <a:r>
              <a:rPr lang="fi-FI" sz="1600" dirty="0" err="1">
                <a:solidFill>
                  <a:schemeClr val="bg1"/>
                </a:solidFill>
                <a:cs typeface="Arial"/>
              </a:rPr>
              <a:t>Genomgång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av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interna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processer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.</a:t>
            </a: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  <a:p>
            <a:r>
              <a:rPr lang="fi-FI" sz="1600" dirty="0" err="1">
                <a:solidFill>
                  <a:schemeClr val="bg1"/>
                </a:solidFill>
                <a:cs typeface="Arial"/>
              </a:rPr>
              <a:t>Köavkortning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 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med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hjälp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av 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köptjänster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 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tex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. "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färdig-patient-modellen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"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beviljande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av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servicesedlar</a:t>
            </a:r>
            <a:r>
              <a:rPr lang="fi-FI" sz="1600">
                <a:solidFill>
                  <a:schemeClr val="bg1"/>
                </a:solidFill>
                <a:cs typeface="Arial"/>
              </a:rPr>
              <a:t> för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att</a:t>
            </a:r>
            <a:r>
              <a:rPr lang="fi-FI" sz="160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förbättra</a:t>
            </a:r>
            <a:r>
              <a:rPr lang="fi-FI" sz="160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kösituationen</a:t>
            </a:r>
            <a:r>
              <a:rPr lang="fi-FI" sz="1600">
                <a:solidFill>
                  <a:schemeClr val="bg1"/>
                </a:solidFill>
                <a:cs typeface="Arial"/>
              </a:rPr>
              <a:t>.</a:t>
            </a:r>
          </a:p>
          <a:p>
            <a:r>
              <a:rPr lang="fi-FI" sz="1600" err="1">
                <a:solidFill>
                  <a:schemeClr val="bg1"/>
                </a:solidFill>
                <a:cs typeface="Arial"/>
              </a:rPr>
              <a:t>Användningen</a:t>
            </a:r>
            <a:r>
              <a:rPr lang="fi-FI" sz="1600">
                <a:solidFill>
                  <a:schemeClr val="bg1"/>
                </a:solidFill>
                <a:cs typeface="Arial"/>
              </a:rPr>
              <a:t> av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servicesedlar</a:t>
            </a:r>
            <a:r>
              <a:rPr lang="fi-FI" sz="160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bidrar</a:t>
            </a:r>
            <a:r>
              <a:rPr lang="fi-FI" sz="1600">
                <a:solidFill>
                  <a:schemeClr val="bg1"/>
                </a:solidFill>
                <a:cs typeface="Arial"/>
              </a:rPr>
              <a:t>  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till</a:t>
            </a:r>
            <a:r>
              <a:rPr lang="fi-FI" sz="1600">
                <a:solidFill>
                  <a:schemeClr val="bg1"/>
                </a:solidFill>
                <a:cs typeface="Arial"/>
              </a:rPr>
              <a:t> en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viss</a:t>
            </a:r>
            <a:r>
              <a:rPr lang="fi-FI" sz="1600">
                <a:solidFill>
                  <a:schemeClr val="bg1"/>
                </a:solidFill>
                <a:cs typeface="Arial"/>
              </a:rPr>
              <a:t> del,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att</a:t>
            </a:r>
            <a:r>
              <a:rPr lang="fi-FI" sz="160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vårdköerna</a:t>
            </a:r>
            <a:r>
              <a:rPr lang="fi-FI" sz="160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inte</a:t>
            </a:r>
            <a:r>
              <a:rPr lang="fi-FI" sz="160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växer</a:t>
            </a:r>
            <a:r>
              <a:rPr lang="fi-FI" sz="1600">
                <a:solidFill>
                  <a:schemeClr val="bg1"/>
                </a:solidFill>
                <a:cs typeface="Arial"/>
              </a:rPr>
              <a:t>.</a:t>
            </a:r>
          </a:p>
          <a:p>
            <a:endParaRPr lang="fi-FI" sz="160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2960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 err="1"/>
              <a:t>Säkerhet</a:t>
            </a:r>
            <a:r>
              <a:rPr lang="fi-FI" b="1"/>
              <a:t> </a:t>
            </a:r>
            <a:r>
              <a:rPr lang="fi-FI" b="1" err="1"/>
              <a:t>och</a:t>
            </a:r>
            <a:r>
              <a:rPr lang="fi-FI" b="1"/>
              <a:t> </a:t>
            </a:r>
            <a:r>
              <a:rPr lang="fi-FI" b="1" err="1"/>
              <a:t>kvalitet</a:t>
            </a:r>
            <a:r>
              <a:rPr lang="fi-FI" b="1"/>
              <a:t> </a:t>
            </a:r>
            <a:endParaRPr lang="en-US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EA4F824-22A1-DEED-A750-1CF043AE4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907879" y="0"/>
            <a:ext cx="52841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Social- </a:t>
            </a:r>
            <a:r>
              <a:rPr lang="en-US" sz="1400" dirty="0" err="1"/>
              <a:t>och</a:t>
            </a:r>
            <a:r>
              <a:rPr lang="en-US" sz="1400" dirty="0"/>
              <a:t> </a:t>
            </a:r>
            <a:r>
              <a:rPr lang="en-US" sz="1400" dirty="0" err="1"/>
              <a:t>hälsocentral</a:t>
            </a:r>
            <a:r>
              <a:rPr lang="en-US" sz="1400" dirty="0"/>
              <a:t> – </a:t>
            </a:r>
            <a:r>
              <a:rPr lang="en-US" sz="1400" dirty="0" err="1"/>
              <a:t>Munhälsovård</a:t>
            </a:r>
            <a:r>
              <a:rPr lang="en-US" sz="1400" dirty="0"/>
              <a:t> 9-12.2024</a:t>
            </a:r>
            <a:endParaRPr lang="fi-FI" sz="1400" dirty="0"/>
          </a:p>
        </p:txBody>
      </p:sp>
      <p:graphicFrame>
        <p:nvGraphicFramePr>
          <p:cNvPr id="21" name="Chart 20" descr="Diagram: Antal anmälan om negativ händelse&#10;Januari - April 2023 135&#10;Januari - April 2024 211&#10;Maj - Augusti 2023 168&#10;Maj - Augusti 2024 &#10;September - December 2023 171 September - December 2024 ">
            <a:extLst>
              <a:ext uri="{FF2B5EF4-FFF2-40B4-BE49-F238E27FC236}">
                <a16:creationId xmlns:a16="http://schemas.microsoft.com/office/drawing/2014/main" id="{DD670D31-ECAD-4FF4-AE7A-7BD1DB0719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7150954"/>
              </p:ext>
            </p:extLst>
          </p:nvPr>
        </p:nvGraphicFramePr>
        <p:xfrm>
          <a:off x="1101047" y="2055034"/>
          <a:ext cx="3549317" cy="20094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2" name="Chart 21" descr="Cirkeldiagram: De anmälda händelsernas karaktär:&#10;Nära ögat: 28%&#10;Övriga upptäckter: 25%&#10;Drabbat klient: 47% &#10;varav: &#10;Måttlig skada: 6,8%&#10;Allvarliga Följder: 0,6 %">
            <a:extLst>
              <a:ext uri="{FF2B5EF4-FFF2-40B4-BE49-F238E27FC236}">
                <a16:creationId xmlns:a16="http://schemas.microsoft.com/office/drawing/2014/main" id="{4CA1459B-2C02-4C37-B8CC-1F0E1F3C10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843128"/>
              </p:ext>
            </p:extLst>
          </p:nvPr>
        </p:nvGraphicFramePr>
        <p:xfrm>
          <a:off x="4707774" y="1806216"/>
          <a:ext cx="3929150" cy="2595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6A344BB1-DF36-4BAD-9CB1-977337A2D0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95669" y="1404000"/>
            <a:ext cx="32669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DE VANLIGASTE ANMÄLNINGSTYPERNA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12854" y="2088914"/>
            <a:ext cx="3479146" cy="184665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AutoNum type="arabicPeriod"/>
            </a:pPr>
            <a:r>
              <a:rPr lang="fi-FI" sz="1600" dirty="0" err="1">
                <a:solidFill>
                  <a:schemeClr val="bg1"/>
                </a:solidFill>
              </a:rPr>
              <a:t>Informationsflöde</a:t>
            </a:r>
            <a:endParaRPr lang="fi-FI" sz="1600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fi-FI" sz="1600" dirty="0" err="1">
                <a:solidFill>
                  <a:schemeClr val="bg1"/>
                </a:solidFill>
                <a:cs typeface="Arial"/>
              </a:rPr>
              <a:t>Hänför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sig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till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anordnandet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av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vård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tillgänglighet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dirty="0" err="1">
                <a:solidFill>
                  <a:schemeClr val="bg1"/>
                </a:solidFill>
                <a:cs typeface="Arial"/>
              </a:rPr>
              <a:t>Vårdåtgärd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Annan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vård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  <a:p>
            <a:endParaRPr lang="en-US" dirty="0">
              <a:solidFill>
                <a:srgbClr val="213A8F"/>
              </a:solidFill>
              <a:cs typeface="Arial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DA86747-4DAA-4AD7-9784-872453488C0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31216" y="4500000"/>
            <a:ext cx="175924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solidFill>
                  <a:schemeClr val="accent4"/>
                </a:solidFill>
              </a:rPr>
              <a:t>ANMÄLNINGAR OM MISSFÖRHÅLLANDEN INOM SOCIALVÅRDEN</a:t>
            </a: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5977" y="5800902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>
                <a:solidFill>
                  <a:schemeClr val="bg1"/>
                </a:solidFill>
                <a:cs typeface="Arial"/>
              </a:rPr>
              <a:t>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2DD3D8-21FC-498C-94F7-020218D816A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64409" y="4500000"/>
            <a:ext cx="180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ANTAL ANMÄLNINGAR OM NEGATIV HÄNDELSE FRÅN KLIENTER (JÄMFÖRT MED TIDIGARE PERIOD)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90461" y="5800902"/>
            <a:ext cx="18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200" dirty="0">
                <a:solidFill>
                  <a:schemeClr val="bg1"/>
                </a:solidFill>
              </a:rPr>
              <a:t>8(3)</a:t>
            </a:r>
            <a:endParaRPr lang="fi-FI" sz="4800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9B827E0-4781-4CE9-B989-57A8EFDB83A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9926" y="4500000"/>
            <a:ext cx="1638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KONTAKTER TILL PATIENTOMBUD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0678" y="5800902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  <a:cs typeface="Arial"/>
              </a:rPr>
              <a:t>14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12EC722-3F34-4A2D-A54F-CACFC82224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36778" y="4500000"/>
            <a:ext cx="1638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KONTAKTER TILL SOCIALOMBUD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54485" y="5800902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>
                <a:solidFill>
                  <a:schemeClr val="bg1"/>
                </a:solidFill>
                <a:cs typeface="Arial" panose="020B0604020202020204"/>
              </a:rPr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156A800-0ADF-4946-A380-6823498BE2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6" y="4500000"/>
            <a:ext cx="3684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ÅTGÄRDER: 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9" name="TextBox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5" y="4820813"/>
            <a:ext cx="3886485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dirty="0">
                <a:solidFill>
                  <a:schemeClr val="bg1"/>
                </a:solidFill>
                <a:cs typeface="Arial"/>
              </a:rPr>
              <a:t>Alla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Haipro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anmälningar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 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handläggs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 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enligt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organisationens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direktiv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,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mångprofessionellt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på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enhetsnivå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vid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 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avdelningsmöten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/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eller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team.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Anmälningarna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analyseras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åtgärdas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. Vi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lär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oss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av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anmälningarna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utvecklar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ständigt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verksamheten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. </a:t>
            </a:r>
          </a:p>
          <a:p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55836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4950" cy="909638"/>
          </a:xfrm>
        </p:spPr>
        <p:txBody>
          <a:bodyPr/>
          <a:lstStyle/>
          <a:p>
            <a:r>
              <a:rPr lang="fi-FI" b="1" err="1"/>
              <a:t>Kundupplevelse</a:t>
            </a:r>
            <a:endParaRPr lang="en-US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DF2883-D51A-A086-1811-93845A99DB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907879" y="0"/>
            <a:ext cx="52841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Social- </a:t>
            </a:r>
            <a:r>
              <a:rPr lang="en-US" sz="1400" dirty="0" err="1"/>
              <a:t>och</a:t>
            </a:r>
            <a:r>
              <a:rPr lang="en-US" sz="1400" dirty="0"/>
              <a:t> </a:t>
            </a:r>
            <a:r>
              <a:rPr lang="en-US" sz="1400" dirty="0" err="1"/>
              <a:t>hälsocentral</a:t>
            </a:r>
            <a:r>
              <a:rPr lang="en-US" sz="1400" dirty="0"/>
              <a:t> – </a:t>
            </a:r>
            <a:r>
              <a:rPr lang="en-US" sz="1400" dirty="0" err="1"/>
              <a:t>Munhälsovård</a:t>
            </a:r>
            <a:r>
              <a:rPr lang="en-US" sz="1400" dirty="0"/>
              <a:t> 5-8.2024</a:t>
            </a:r>
            <a:endParaRPr lang="fi-FI" sz="1400" dirty="0"/>
          </a:p>
        </p:txBody>
      </p:sp>
      <p:sp>
        <p:nvSpPr>
          <p:cNvPr id="5" name="Tekstiruutu 2">
            <a:extLst>
              <a:ext uri="{FF2B5EF4-FFF2-40B4-BE49-F238E27FC236}">
                <a16:creationId xmlns:a16="http://schemas.microsoft.com/office/drawing/2014/main" id="{582CAAEC-C807-FB93-6DCA-F0AF24A0922A}"/>
              </a:ext>
            </a:extLst>
          </p:cNvPr>
          <p:cNvSpPr txBox="1"/>
          <p:nvPr/>
        </p:nvSpPr>
        <p:spPr>
          <a:xfrm>
            <a:off x="1032671" y="1444732"/>
            <a:ext cx="3593329" cy="37896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KUNDRESPONS ANTAL= 252</a:t>
            </a:r>
          </a:p>
        </p:txBody>
      </p:sp>
      <p:cxnSp>
        <p:nvCxnSpPr>
          <p:cNvPr id="11" name="Straight Arrow Connector 10" descr="NPS värde. Värdet mäts mellan minus 100 och 100. Generellt anser man att ett gott värde över 50 är gott. Resultat"/>
          <p:cNvCxnSpPr/>
          <p:nvPr/>
        </p:nvCxnSpPr>
        <p:spPr>
          <a:xfrm flipV="1">
            <a:off x="4922982" y="3827079"/>
            <a:ext cx="480725" cy="532162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84572" y="4515637"/>
            <a:ext cx="167682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600" dirty="0">
                <a:solidFill>
                  <a:schemeClr val="bg1"/>
                </a:solidFill>
                <a:cs typeface="Arial"/>
              </a:rPr>
              <a:t>75(65)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F85A01-D162-40B8-8855-659FF10BED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8569" y="1901869"/>
            <a:ext cx="22737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upplevde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att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man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brydde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sig om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mig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på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ett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helhetsmässigt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sätt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826C9C0-9068-4E14-B1C4-64598EF39BD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1989825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  <a:cs typeface="Calibri"/>
              </a:rPr>
              <a:t>4,24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4,03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3EFF2A-7AAD-4B14-93EB-076EAD9721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3104317"/>
            <a:ext cx="14740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fick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hjälp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när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behövde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den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6EB54A6-CDE5-4D3C-99A6-A7DE3E9E694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3132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  <a:cs typeface="Calibri"/>
              </a:rPr>
              <a:t>4,23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(4,06)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38B1F1-1001-4506-A2FF-BEFB60A16B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99241" y="4238639"/>
            <a:ext cx="171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kände mig trygg under vården / betjäningen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33AD660-8E22-4CF9-BEB1-B3C48F4E13B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4428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  <a:cs typeface="Calibri"/>
              </a:rPr>
              <a:t>4,24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(4,21)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3F3FCD-B03B-4D2C-B901-F47C7C5B1A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5562078"/>
            <a:ext cx="24197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Besluten i anslutning till min vård/mitt ärende fattades i samråd med mig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60A932C-1BD2-4119-8262-A0944F951C0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565355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  <a:cs typeface="Calibri"/>
              </a:rPr>
              <a:t>4,30</a:t>
            </a:r>
            <a:endParaRPr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(4,19)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314A2D-C318-415D-B409-0CD3638C314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6771" y="1874018"/>
            <a:ext cx="22112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vet hur min vård/mina tjänster kommer att fortsätta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EEB76AB-B4A6-4106-B742-663F73F72C6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1989825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  <a:cs typeface="Calibri"/>
              </a:rPr>
              <a:t>4,26</a:t>
            </a:r>
            <a:endParaRPr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(4,15)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DA1682-79CB-477A-A9FB-04429119CA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25529" y="2936140"/>
            <a:ext cx="162697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Informationen som jag fick om vården / betjäningen var förståelig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84B7323-EC24-4D62-8E0D-466C1DF4336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3132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  <a:cs typeface="Calibri"/>
              </a:rPr>
              <a:t>4,28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(4,24)</a:t>
            </a:r>
            <a:endParaRPr lang="fi-FI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90F67E-E8DD-4501-A07D-85FF1F9BA78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13063" y="4319961"/>
            <a:ext cx="18138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tyckte att den betjäning jag fick var nyttig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63A9A39-3764-46EE-B3F5-117D7795AB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4428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  <a:cs typeface="Calibri"/>
              </a:rPr>
              <a:t>4,47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(4,07)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2EC4E5-2652-4DA6-BD05-8425B8DEF36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68147" y="5576606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fick vård och service på mitt modersmål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2DDDAA8-C53A-42B5-9B93-6C74EAC67EE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5653549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  <a:cs typeface="Calibri"/>
              </a:rPr>
              <a:t>4,73</a:t>
            </a:r>
            <a:endParaRPr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(4,57)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48435" y="1696487"/>
            <a:ext cx="2405778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Positiv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fi-FI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respons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Bemötande</a:t>
            </a: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Negativ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fi-FI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respons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Arial"/>
            </a:endParaRPr>
          </a:p>
          <a:p>
            <a:pPr>
              <a:defRPr/>
            </a:pPr>
            <a:r>
              <a:rPr kumimoji="0" lang="fi-FI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Tillgång</a:t>
            </a:r>
            <a:r>
              <a:rPr lang="fi-FI" sz="1400" dirty="0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fi-FI" sz="1400" dirty="0" err="1">
                <a:solidFill>
                  <a:prstClr val="white"/>
                </a:solidFill>
                <a:latin typeface="Arial"/>
                <a:cs typeface="Arial"/>
              </a:rPr>
              <a:t>till</a:t>
            </a:r>
            <a:r>
              <a:rPr lang="fi-FI" sz="1400" dirty="0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fi-FI" sz="1400" dirty="0" err="1">
                <a:solidFill>
                  <a:prstClr val="white"/>
                </a:solidFill>
                <a:latin typeface="Arial"/>
                <a:cs typeface="Arial"/>
              </a:rPr>
              <a:t>vård</a:t>
            </a:r>
            <a:endParaRPr kumimoji="0" lang="en-US" sz="1400" b="0" i="0" u="none" strike="noStrike" kern="120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9863879-5A72-4ED3-971C-CE6581B29D8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73404" y="4931136"/>
            <a:ext cx="1676820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400" b="1" dirty="0">
                <a:solidFill>
                  <a:schemeClr val="accent4"/>
                </a:solidFill>
              </a:rPr>
              <a:t>ANTAL ANMÄRKNINGAR/KLAGOMÅL 6 st</a:t>
            </a:r>
            <a:endParaRPr lang="fi-FI" sz="1400" b="1" dirty="0">
              <a:solidFill>
                <a:schemeClr val="accent4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9574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fi-FI" b="1" dirty="0" err="1"/>
              <a:t>Delaktighet</a:t>
            </a:r>
            <a:endParaRPr lang="fi-FI" sz="3600" b="1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38BFE5C-64BD-6EBE-0BE8-2D7F36AAA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907879" y="0"/>
            <a:ext cx="52841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Social- </a:t>
            </a:r>
            <a:r>
              <a:rPr lang="en-US" sz="1400" dirty="0" err="1"/>
              <a:t>och</a:t>
            </a:r>
            <a:r>
              <a:rPr lang="en-US" sz="1400" dirty="0"/>
              <a:t> </a:t>
            </a:r>
            <a:r>
              <a:rPr lang="en-US" sz="1400" dirty="0" err="1"/>
              <a:t>hälsocentral</a:t>
            </a:r>
            <a:r>
              <a:rPr lang="en-US" sz="1400" dirty="0"/>
              <a:t> – </a:t>
            </a:r>
            <a:r>
              <a:rPr lang="en-US" sz="1400" dirty="0" err="1"/>
              <a:t>Munhälsovård</a:t>
            </a:r>
            <a:r>
              <a:rPr lang="en-US" sz="1400" dirty="0"/>
              <a:t> 9-12.2024</a:t>
            </a:r>
            <a:endParaRPr lang="fi-FI" sz="1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A194B9-FF73-4C1C-BFA2-02D6BB5DDC1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83099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Hur stöder man  kunders och nära anhörigas delaktighet i planeringen, genomförandet och utvärderingen av tjänsterna?</a:t>
            </a:r>
            <a:endParaRPr lang="en-US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F61408-85E1-4751-B314-D39A81EC4D3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2340460"/>
            <a:ext cx="5500857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 err="1">
                <a:solidFill>
                  <a:schemeClr val="bg1"/>
                </a:solidFill>
                <a:cs typeface="Arial"/>
              </a:rPr>
              <a:t>Möjlighet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att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utvärdera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tjänsterna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via ,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Roidu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HaiPro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.</a:t>
            </a:r>
          </a:p>
          <a:p>
            <a:r>
              <a:rPr lang="fi-FI" sz="1600" dirty="0" err="1">
                <a:solidFill>
                  <a:schemeClr val="bg1"/>
                </a:solidFill>
                <a:cs typeface="Arial"/>
              </a:rPr>
              <a:t>THL:s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 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kundresponsenkät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 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regelbundet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,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nästa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5/2024/(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resultaten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har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inte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ännu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delgivits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12/2024)</a:t>
            </a:r>
          </a:p>
          <a:p>
            <a:r>
              <a:rPr lang="fi-FI" sz="1600" dirty="0" err="1">
                <a:solidFill>
                  <a:schemeClr val="bg1"/>
                </a:solidFill>
                <a:cs typeface="Arial"/>
              </a:rPr>
              <a:t>Österbottens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välfärdsområdets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 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klientråd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endParaRPr lang="fi-FI" sz="1600" b="1" dirty="0">
              <a:solidFill>
                <a:schemeClr val="bg1"/>
              </a:solidFill>
              <a:cs typeface="Arial"/>
            </a:endParaRPr>
          </a:p>
          <a:p>
            <a:endParaRPr lang="fi-FI" sz="1600" b="1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6241A7-7EAB-41A0-9CF1-DCD3C8AD39F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b="1" dirty="0">
                <a:solidFill>
                  <a:schemeClr val="accent4"/>
                </a:solidFill>
                <a:latin typeface="+mj-lt"/>
              </a:rPr>
              <a:t>Klienter, erfarenhetsexperter eller ett </a:t>
            </a:r>
            <a:r>
              <a:rPr lang="sv-SE" sz="1600" b="1" dirty="0" err="1">
                <a:solidFill>
                  <a:schemeClr val="accent4"/>
                </a:solidFill>
                <a:latin typeface="+mj-lt"/>
              </a:rPr>
              <a:t>kundråd</a:t>
            </a:r>
            <a:r>
              <a:rPr lang="sv-SE" sz="1600" b="1" dirty="0">
                <a:solidFill>
                  <a:schemeClr val="accent4"/>
                </a:solidFill>
                <a:latin typeface="+mj-lt"/>
              </a:rPr>
              <a:t> är involverade i utvecklingen och utvärderingen av tjänsterna.</a:t>
            </a:r>
            <a:r>
              <a:rPr lang="fi-FI" sz="1600" b="1" dirty="0">
                <a:solidFill>
                  <a:schemeClr val="accent4"/>
                </a:solidFill>
                <a:latin typeface="+mj-lt"/>
              </a:rPr>
              <a:t> </a:t>
            </a:r>
            <a:endParaRPr lang="fi-FI" sz="1600" b="1" i="0" dirty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6259686"/>
            <a:ext cx="5500857" cy="6155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fi-FI" sz="1600" b="1">
              <a:solidFill>
                <a:schemeClr val="bg1"/>
              </a:solidFill>
              <a:latin typeface="Arial"/>
              <a:cs typeface="Times New Roman"/>
            </a:endParaRPr>
          </a:p>
          <a:p>
            <a:pPr algn="ctr"/>
            <a:r>
              <a:rPr lang="fi-FI" b="1" err="1">
                <a:solidFill>
                  <a:schemeClr val="bg1"/>
                </a:solidFill>
                <a:latin typeface="Times New Roman"/>
                <a:cs typeface="Times New Roman"/>
              </a:rPr>
              <a:t>Delvis</a:t>
            </a:r>
            <a:endParaRPr lang="fi-FI" b="1" strike="sngStrike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A05C15-41C7-4F41-88A6-D7F5EAD371A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132343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lvl="0"/>
            <a:r>
              <a:rPr lang="sv-SE" sz="1600" b="1">
                <a:solidFill>
                  <a:schemeClr val="accent4"/>
                </a:solidFill>
                <a:latin typeface="+mj-lt"/>
              </a:rPr>
              <a:t>Vilka teman har man kommit överens om tillsammans med organisationer för att utveckla tjänsterna?</a:t>
            </a:r>
          </a:p>
          <a:p>
            <a:endParaRPr lang="sv-SE" sz="1600" b="1">
              <a:solidFill>
                <a:schemeClr val="accent4"/>
              </a:solidFill>
              <a:latin typeface="+mj-lt"/>
              <a:cs typeface="Arial"/>
            </a:endParaRPr>
          </a:p>
          <a:p>
            <a:r>
              <a:rPr lang="sv-SE" sz="1600">
                <a:solidFill>
                  <a:schemeClr val="bg1"/>
                </a:solidFill>
                <a:latin typeface="+mj-lt"/>
                <a:cs typeface="Arial"/>
              </a:rPr>
              <a:t>Regional livsstilsrådgivning projekt påbörjat i samråd med kommunerna och tredje sektorn.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E0AF8D-BEC6-48BC-90E1-7BF038E189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Vilka åtgärder har vidtagits med på basen av klienters och anhörigas anmälningar om negativa och nära ögat händelser samt påminnelser och klagomål:</a:t>
            </a:r>
            <a:endParaRPr lang="fi-FI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CDA010C-0F96-434D-BA9D-047602DD023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4958514"/>
            <a:ext cx="5486400" cy="107721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fi-FI" sz="1600">
              <a:solidFill>
                <a:schemeClr val="bg1"/>
              </a:solidFill>
              <a:cs typeface="Arial"/>
            </a:endParaRPr>
          </a:p>
          <a:p>
            <a:r>
              <a:rPr lang="fi-FI" sz="1600" err="1">
                <a:solidFill>
                  <a:schemeClr val="bg1"/>
                </a:solidFill>
                <a:cs typeface="Arial"/>
              </a:rPr>
              <a:t>Hemsidans</a:t>
            </a:r>
            <a:r>
              <a:rPr lang="fi-FI" sz="160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innehåll</a:t>
            </a:r>
            <a:r>
              <a:rPr lang="fi-FI" sz="1600">
                <a:solidFill>
                  <a:schemeClr val="bg1"/>
                </a:solidFill>
                <a:cs typeface="Arial"/>
              </a:rPr>
              <a:t> 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har</a:t>
            </a:r>
            <a:r>
              <a:rPr lang="fi-FI" sz="1600">
                <a:solidFill>
                  <a:schemeClr val="bg1"/>
                </a:solidFill>
                <a:cs typeface="Arial"/>
              </a:rPr>
              <a:t> 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förbättrats</a:t>
            </a:r>
            <a:r>
              <a:rPr lang="fi-FI" sz="1600">
                <a:solidFill>
                  <a:schemeClr val="bg1"/>
                </a:solidFill>
                <a:cs typeface="Arial"/>
              </a:rPr>
              <a:t>.</a:t>
            </a:r>
          </a:p>
          <a:p>
            <a:r>
              <a:rPr lang="fi-FI" sz="1600" b="1">
                <a:solidFill>
                  <a:schemeClr val="bg1"/>
                </a:solidFill>
                <a:cs typeface="Arial"/>
              </a:rPr>
              <a:t>Vi </a:t>
            </a:r>
            <a:r>
              <a:rPr lang="fi-FI" sz="1600" b="1" err="1">
                <a:solidFill>
                  <a:schemeClr val="bg1"/>
                </a:solidFill>
                <a:cs typeface="Arial"/>
              </a:rPr>
              <a:t>har</a:t>
            </a:r>
            <a:r>
              <a:rPr lang="fi-FI" sz="1600" b="1">
                <a:solidFill>
                  <a:schemeClr val="bg1"/>
                </a:solidFill>
                <a:cs typeface="Arial"/>
              </a:rPr>
              <a:t> </a:t>
            </a:r>
            <a:r>
              <a:rPr lang="fi-FI" sz="1600" b="1" err="1">
                <a:solidFill>
                  <a:schemeClr val="bg1"/>
                </a:solidFill>
                <a:cs typeface="Arial"/>
              </a:rPr>
              <a:t>även</a:t>
            </a:r>
            <a:r>
              <a:rPr lang="fi-FI" sz="1600" b="1">
                <a:solidFill>
                  <a:schemeClr val="bg1"/>
                </a:solidFill>
                <a:cs typeface="Arial"/>
              </a:rPr>
              <a:t> </a:t>
            </a:r>
            <a:r>
              <a:rPr lang="fi-FI" sz="1600" b="1" err="1">
                <a:solidFill>
                  <a:schemeClr val="bg1"/>
                </a:solidFill>
                <a:cs typeface="Arial"/>
              </a:rPr>
              <a:t>förtydligat</a:t>
            </a:r>
            <a:r>
              <a:rPr lang="fi-FI" sz="1600" b="1">
                <a:solidFill>
                  <a:schemeClr val="bg1"/>
                </a:solidFill>
                <a:cs typeface="Arial"/>
              </a:rPr>
              <a:t> </a:t>
            </a:r>
            <a:r>
              <a:rPr lang="fi-FI" sz="1600" b="1" err="1">
                <a:solidFill>
                  <a:schemeClr val="bg1"/>
                </a:solidFill>
                <a:cs typeface="Arial"/>
              </a:rPr>
              <a:t>våra</a:t>
            </a:r>
            <a:r>
              <a:rPr lang="fi-FI" sz="1600" b="1">
                <a:solidFill>
                  <a:schemeClr val="bg1"/>
                </a:solidFill>
                <a:cs typeface="Arial"/>
              </a:rPr>
              <a:t> </a:t>
            </a:r>
            <a:r>
              <a:rPr lang="fi-FI" sz="1600" b="1" err="1">
                <a:solidFill>
                  <a:schemeClr val="bg1"/>
                </a:solidFill>
                <a:cs typeface="Arial"/>
              </a:rPr>
              <a:t>direktiv</a:t>
            </a:r>
            <a:r>
              <a:rPr lang="fi-FI" sz="1600" b="1">
                <a:solidFill>
                  <a:schemeClr val="bg1"/>
                </a:solidFill>
                <a:cs typeface="Arial"/>
              </a:rPr>
              <a:t> </a:t>
            </a:r>
            <a:r>
              <a:rPr lang="fi-FI" sz="1600" b="1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600" b="1">
                <a:solidFill>
                  <a:schemeClr val="bg1"/>
                </a:solidFill>
                <a:cs typeface="Arial"/>
              </a:rPr>
              <a:t> </a:t>
            </a:r>
            <a:r>
              <a:rPr lang="fi-FI" sz="1600" b="1" err="1">
                <a:solidFill>
                  <a:schemeClr val="bg1"/>
                </a:solidFill>
                <a:cs typeface="Arial"/>
              </a:rPr>
              <a:t>verksamhetsmodeller</a:t>
            </a:r>
          </a:p>
        </p:txBody>
      </p:sp>
    </p:spTree>
    <p:extLst>
      <p:ext uri="{BB962C8B-B14F-4D97-AF65-F5344CB8AC3E}">
        <p14:creationId xmlns:p14="http://schemas.microsoft.com/office/powerpoint/2010/main" val="3334478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fi-FI" b="1"/>
              <a:t>Personal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7BB94F-D6EF-4697-B45A-7A9B1A8FEEC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42927" y="1404000"/>
            <a:ext cx="2628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PERSONALSTYRKA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F2AA32-F31B-4623-9592-B30CA097EE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60689" y="1957223"/>
            <a:ext cx="3342048" cy="22467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Vårdpersonal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167</a:t>
            </a:r>
          </a:p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Tandläkare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96</a:t>
            </a:r>
          </a:p>
          <a:p>
            <a:r>
              <a:rPr lang="fi-FI" sz="1400" b="1" dirty="0" err="1">
                <a:solidFill>
                  <a:schemeClr val="bg1"/>
                </a:solidFill>
              </a:rPr>
              <a:t>Fastanställda</a:t>
            </a:r>
            <a:r>
              <a:rPr lang="fi-FI" sz="1400" dirty="0">
                <a:solidFill>
                  <a:schemeClr val="bg1"/>
                </a:solidFill>
              </a:rPr>
              <a:t>: 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Vårdpersonal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141</a:t>
            </a:r>
          </a:p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Tandläkare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66,5</a:t>
            </a:r>
          </a:p>
          <a:p>
            <a:r>
              <a:rPr lang="fi-FI" sz="1400" b="1" dirty="0" err="1">
                <a:solidFill>
                  <a:schemeClr val="bg1"/>
                </a:solidFill>
              </a:rPr>
              <a:t>Vikarier</a:t>
            </a:r>
            <a:r>
              <a:rPr lang="fi-FI" sz="1400" b="1" dirty="0">
                <a:solidFill>
                  <a:schemeClr val="bg1"/>
                </a:solidFill>
              </a:rPr>
              <a:t>:</a:t>
            </a:r>
            <a:r>
              <a:rPr lang="fi-FI" sz="1400" dirty="0">
                <a:solidFill>
                  <a:schemeClr val="bg1"/>
                </a:solidFill>
              </a:rPr>
              <a:t>  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Vårdpersonal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26</a:t>
            </a:r>
          </a:p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Tandläkare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13,5</a:t>
            </a:r>
          </a:p>
          <a:p>
            <a:r>
              <a:rPr lang="fi-FI" sz="1400" dirty="0" err="1">
                <a:solidFill>
                  <a:schemeClr val="bg1"/>
                </a:solidFill>
              </a:rPr>
              <a:t>Öppna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vakanser</a:t>
            </a:r>
            <a:r>
              <a:rPr lang="fi-FI" sz="1400" dirty="0">
                <a:solidFill>
                  <a:schemeClr val="bg1"/>
                </a:solidFill>
              </a:rPr>
              <a:t>:  </a:t>
            </a:r>
            <a:r>
              <a:rPr lang="fi-FI" sz="1400" dirty="0" err="1">
                <a:solidFill>
                  <a:schemeClr val="bg1"/>
                </a:solidFill>
              </a:rPr>
              <a:t>Tandskötare</a:t>
            </a:r>
            <a:r>
              <a:rPr lang="fi-FI" sz="1400" dirty="0">
                <a:solidFill>
                  <a:schemeClr val="bg1"/>
                </a:solidFill>
              </a:rPr>
              <a:t> 6,78, </a:t>
            </a:r>
            <a:r>
              <a:rPr lang="fi-FI" sz="1400" dirty="0" err="1">
                <a:solidFill>
                  <a:schemeClr val="bg1"/>
                </a:solidFill>
              </a:rPr>
              <a:t>Munhygienister</a:t>
            </a:r>
            <a:r>
              <a:rPr lang="fi-FI" sz="1400" dirty="0">
                <a:solidFill>
                  <a:schemeClr val="bg1"/>
                </a:solidFill>
              </a:rPr>
              <a:t> 4,78 </a:t>
            </a:r>
            <a:r>
              <a:rPr lang="fi-FI" sz="1400" dirty="0" err="1">
                <a:solidFill>
                  <a:schemeClr val="bg1"/>
                </a:solidFill>
              </a:rPr>
              <a:t>och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Tandläkare</a:t>
            </a:r>
            <a:r>
              <a:rPr lang="fi-FI" sz="1400" dirty="0">
                <a:solidFill>
                  <a:schemeClr val="bg1"/>
                </a:solidFill>
              </a:rPr>
              <a:t> 16</a:t>
            </a:r>
            <a:endParaRPr lang="fi-FI" sz="14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1F18C0-0F68-4925-8935-A3A93590793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65942" y="1404000"/>
            <a:ext cx="3366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baseline="0">
                <a:solidFill>
                  <a:schemeClr val="accent4"/>
                </a:solidFill>
              </a:rPr>
              <a:t>ARBETARSÄKERHETS ANMÄLNINGAR VIA HAIPRO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DF33B20-AA03-42FB-8A15-DCA9FB7B6C97}"/>
              </a:ext>
            </a:extLst>
          </p:cNvPr>
          <p:cNvSpPr txBox="1">
            <a:spLocks/>
          </p:cNvSpPr>
          <p:nvPr/>
        </p:nvSpPr>
        <p:spPr>
          <a:xfrm>
            <a:off x="4656196" y="1980324"/>
            <a:ext cx="3286325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aseline="0" dirty="0" err="1">
                <a:solidFill>
                  <a:schemeClr val="bg1"/>
                </a:solidFill>
              </a:rPr>
              <a:t>Antal</a:t>
            </a:r>
            <a:r>
              <a:rPr lang="fi-FI" baseline="0" dirty="0">
                <a:solidFill>
                  <a:schemeClr val="bg1"/>
                </a:solidFill>
              </a:rPr>
              <a:t> </a:t>
            </a:r>
            <a:r>
              <a:rPr lang="fi-FI" baseline="0" dirty="0" err="1">
                <a:solidFill>
                  <a:schemeClr val="bg1"/>
                </a:solidFill>
              </a:rPr>
              <a:t>anmälningar</a:t>
            </a:r>
            <a:r>
              <a:rPr lang="fi-FI" baseline="0" dirty="0">
                <a:solidFill>
                  <a:schemeClr val="bg1"/>
                </a:solidFill>
              </a:rPr>
              <a:t>: </a:t>
            </a:r>
            <a:r>
              <a:rPr lang="fi-FI" dirty="0">
                <a:solidFill>
                  <a:schemeClr val="bg1"/>
                </a:solidFill>
              </a:rPr>
              <a:t>16</a:t>
            </a:r>
            <a:endParaRPr lang="fi-FI" baseline="0" dirty="0">
              <a:solidFill>
                <a:schemeClr val="bg1"/>
              </a:solidFill>
            </a:endParaRPr>
          </a:p>
          <a:p>
            <a:endParaRPr lang="fi-FI" baseline="0" dirty="0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De </a:t>
            </a:r>
            <a:r>
              <a:rPr lang="fi-FI" dirty="0" err="1">
                <a:solidFill>
                  <a:schemeClr val="bg1"/>
                </a:solidFill>
              </a:rPr>
              <a:t>vanligaste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typerna</a:t>
            </a:r>
            <a:r>
              <a:rPr lang="fi-FI" dirty="0">
                <a:solidFill>
                  <a:schemeClr val="bg1"/>
                </a:solidFill>
              </a:rPr>
              <a:t> av </a:t>
            </a:r>
            <a:r>
              <a:rPr lang="fi-FI" dirty="0" err="1">
                <a:solidFill>
                  <a:schemeClr val="bg1"/>
                </a:solidFill>
              </a:rPr>
              <a:t>händelser</a:t>
            </a:r>
            <a:r>
              <a:rPr lang="fi-FI" dirty="0">
                <a:solidFill>
                  <a:schemeClr val="bg1"/>
                </a:solidFill>
              </a:rPr>
              <a:t>:</a:t>
            </a:r>
          </a:p>
          <a:p>
            <a:pPr marL="342900" indent="-342900">
              <a:buAutoNum type="arabicPeriod"/>
            </a:pPr>
            <a:r>
              <a:rPr lang="fi-FI" dirty="0" err="1">
                <a:solidFill>
                  <a:schemeClr val="bg1"/>
                </a:solidFill>
                <a:cs typeface="Arial"/>
              </a:rPr>
              <a:t>Inomhusluft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dirty="0">
                <a:solidFill>
                  <a:schemeClr val="bg1"/>
                </a:solidFill>
                <a:cs typeface="Arial"/>
              </a:rPr>
              <a:t>annat</a:t>
            </a:r>
          </a:p>
          <a:p>
            <a:r>
              <a:rPr lang="fi-FI" dirty="0">
                <a:solidFill>
                  <a:schemeClr val="bg1"/>
                </a:solidFill>
              </a:rPr>
              <a:t>3.  Hot </a:t>
            </a:r>
            <a:r>
              <a:rPr lang="fi-FI" dirty="0" err="1">
                <a:solidFill>
                  <a:schemeClr val="bg1"/>
                </a:solidFill>
              </a:rPr>
              <a:t>eller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våld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endParaRPr lang="fi-FI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33DBB3-36FE-462E-AABF-881B3A328AE1}"/>
              </a:ext>
            </a:extLst>
          </p:cNvPr>
          <p:cNvSpPr txBox="1">
            <a:spLocks/>
          </p:cNvSpPr>
          <p:nvPr/>
        </p:nvSpPr>
        <p:spPr>
          <a:xfrm>
            <a:off x="7942521" y="1404000"/>
            <a:ext cx="4354254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FÖRVERKLIGAD LAGSTADGAD PERSONALDIMENSIONERING</a:t>
            </a: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Ingen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lagstadgad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dimensionering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inom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munhälsovården</a:t>
            </a:r>
            <a:endParaRPr lang="fi-FI" sz="14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5A3F43-BA8A-4D98-BEEF-12C55744AAC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2" y="4500000"/>
            <a:ext cx="1807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FRÅNVARON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86ABBB-9861-4DEC-BE31-DCF4F0B4EC1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2" y="5517760"/>
            <a:ext cx="2305164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400" dirty="0" err="1">
                <a:solidFill>
                  <a:schemeClr val="bg1"/>
                </a:solidFill>
                <a:cs typeface="Arial"/>
              </a:rPr>
              <a:t>Vårdpersonalen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 6</a:t>
            </a:r>
            <a:endParaRPr lang="fi-FI" sz="1400" baseline="0" dirty="0">
              <a:solidFill>
                <a:schemeClr val="bg1"/>
              </a:solidFill>
              <a:cs typeface="Arial"/>
            </a:endParaRPr>
          </a:p>
          <a:p>
            <a:pPr algn="ctr"/>
            <a:r>
              <a:rPr lang="fi-FI" sz="1400" baseline="0" dirty="0" err="1">
                <a:solidFill>
                  <a:schemeClr val="bg1"/>
                </a:solidFill>
              </a:rPr>
              <a:t>dagar</a:t>
            </a:r>
            <a:r>
              <a:rPr lang="fi-FI" sz="1400" baseline="0" dirty="0">
                <a:solidFill>
                  <a:schemeClr val="bg1"/>
                </a:solidFill>
              </a:rPr>
              <a:t>/</a:t>
            </a:r>
            <a:r>
              <a:rPr lang="fi-FI" sz="1400" dirty="0" err="1">
                <a:solidFill>
                  <a:schemeClr val="bg1"/>
                </a:solidFill>
              </a:rPr>
              <a:t>anställningsdagar</a:t>
            </a:r>
            <a:r>
              <a:rPr lang="fi-FI" sz="1400" baseline="0" dirty="0">
                <a:solidFill>
                  <a:schemeClr val="bg1"/>
                </a:solidFill>
              </a:rPr>
              <a:t> %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Tandläkarna</a:t>
            </a:r>
            <a:r>
              <a:rPr lang="fi-FI" sz="1400" dirty="0">
                <a:solidFill>
                  <a:schemeClr val="bg1"/>
                </a:solidFill>
              </a:rPr>
              <a:t> 3</a:t>
            </a:r>
            <a:endParaRPr lang="fi-FI" sz="1400" dirty="0">
              <a:solidFill>
                <a:schemeClr val="bg1"/>
              </a:solidFill>
              <a:cs typeface="Arial"/>
            </a:endParaRPr>
          </a:p>
        </p:txBody>
      </p:sp>
      <p:cxnSp>
        <p:nvCxnSpPr>
          <p:cNvPr id="4" name="Straight Arrow Connector 3" descr="NPS värde. Värdet mäts mellan minus 100 och 100. Generellt anser man att ett gott värde över 50 är gott. Resultat"/>
          <p:cNvCxnSpPr/>
          <p:nvPr/>
        </p:nvCxnSpPr>
        <p:spPr>
          <a:xfrm flipH="1" flipV="1">
            <a:off x="4704741" y="5293354"/>
            <a:ext cx="176352" cy="708138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24771" y="6090537"/>
            <a:ext cx="1712644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2000" dirty="0">
                <a:solidFill>
                  <a:schemeClr val="bg1"/>
                </a:solidFill>
                <a:cs typeface="Arial"/>
              </a:rPr>
              <a:t>-14 </a:t>
            </a:r>
            <a:r>
              <a:rPr lang="fi-FI" sz="2000" dirty="0" err="1">
                <a:solidFill>
                  <a:schemeClr val="bg1"/>
                </a:solidFill>
                <a:cs typeface="Arial"/>
              </a:rPr>
              <a:t>hösten</a:t>
            </a:r>
            <a:endParaRPr lang="fi-FI" sz="20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4EAA8D-FBB3-49D8-B377-9AC4C15191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96272" y="4500000"/>
            <a:ext cx="6100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ÅTGÄRDER</a:t>
            </a:r>
            <a:r>
              <a:rPr lang="fi-FI" b="1" baseline="0">
                <a:solidFill>
                  <a:schemeClr val="accent4"/>
                </a:solidFill>
              </a:rPr>
              <a:t> SOM FRÄMJAR ARBETARNAS VÄLMÅENDE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B187B0-5BE8-EAD4-F8D6-CEA878EF72A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16073" y="5126182"/>
            <a:ext cx="6080702" cy="187743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dirty="0" err="1">
                <a:solidFill>
                  <a:schemeClr val="bg1"/>
                </a:solidFill>
                <a:cs typeface="Arial"/>
              </a:rPr>
              <a:t>Regelbundna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avdelningstimmar</a:t>
            </a:r>
            <a:endParaRPr lang="en-US" sz="1400" dirty="0">
              <a:solidFill>
                <a:schemeClr val="bg1"/>
              </a:solidFill>
              <a:cs typeface="Arial"/>
            </a:endParaRPr>
          </a:p>
          <a:p>
            <a:r>
              <a:rPr lang="en-US" sz="1400" dirty="0">
                <a:solidFill>
                  <a:schemeClr val="bg1"/>
                </a:solidFill>
                <a:cs typeface="Arial"/>
              </a:rPr>
              <a:t>Klara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direktiv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och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förfaranden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på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arbetsplatsen</a:t>
            </a:r>
            <a:endParaRPr lang="en-US" sz="1400" dirty="0">
              <a:solidFill>
                <a:schemeClr val="bg1"/>
              </a:solidFill>
              <a:cs typeface="Arial"/>
            </a:endParaRPr>
          </a:p>
          <a:p>
            <a:r>
              <a:rPr lang="en-US" sz="1400" dirty="0" err="1">
                <a:solidFill>
                  <a:schemeClr val="bg1"/>
                </a:solidFill>
                <a:cs typeface="Arial"/>
              </a:rPr>
              <a:t>Personalens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deltagande</a:t>
            </a:r>
            <a:endParaRPr lang="en-US" sz="1400" dirty="0">
              <a:solidFill>
                <a:schemeClr val="bg1"/>
              </a:solidFill>
              <a:cs typeface="Arial"/>
            </a:endParaRPr>
          </a:p>
          <a:p>
            <a:r>
              <a:rPr lang="en-US" sz="1400" dirty="0" err="1">
                <a:solidFill>
                  <a:schemeClr val="bg1"/>
                </a:solidFill>
                <a:cs typeface="Arial"/>
              </a:rPr>
              <a:t>Utvecklingssamtal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,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introduktion</a:t>
            </a:r>
            <a:endParaRPr lang="en-US" sz="1400" dirty="0">
              <a:solidFill>
                <a:schemeClr val="bg1"/>
              </a:solidFill>
              <a:cs typeface="Arial"/>
            </a:endParaRPr>
          </a:p>
          <a:p>
            <a:r>
              <a:rPr lang="en-US" sz="1400" dirty="0" err="1">
                <a:solidFill>
                  <a:schemeClr val="bg1"/>
                </a:solidFill>
                <a:cs typeface="Arial"/>
              </a:rPr>
              <a:t>Tidigt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stöd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och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arbetshandledning</a:t>
            </a:r>
            <a:endParaRPr lang="en-US" sz="1400" dirty="0">
              <a:solidFill>
                <a:schemeClr val="bg1"/>
              </a:solidFill>
              <a:cs typeface="Arial"/>
            </a:endParaRPr>
          </a:p>
          <a:p>
            <a:r>
              <a:rPr lang="en-US" sz="1400" dirty="0" err="1">
                <a:solidFill>
                  <a:schemeClr val="bg1"/>
                </a:solidFill>
                <a:cs typeface="Arial"/>
              </a:rPr>
              <a:t>Skolningsmöjligheter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,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karriärstig</a:t>
            </a:r>
            <a:endParaRPr lang="en-US" sz="1400" dirty="0">
              <a:solidFill>
                <a:schemeClr val="bg1"/>
              </a:solidFill>
              <a:cs typeface="Arial"/>
            </a:endParaRPr>
          </a:p>
          <a:p>
            <a:r>
              <a:rPr lang="en-US" sz="1400" dirty="0" err="1">
                <a:solidFill>
                  <a:schemeClr val="bg1"/>
                </a:solidFill>
                <a:cs typeface="Arial"/>
              </a:rPr>
              <a:t>Tyky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, e-pass,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cykelförmån</a:t>
            </a:r>
            <a:endParaRPr lang="en-US" sz="1400" dirty="0">
              <a:solidFill>
                <a:srgbClr val="FFFFFF"/>
              </a:solidFill>
              <a:cs typeface="Arial"/>
            </a:endParaRPr>
          </a:p>
          <a:p>
            <a:endParaRPr lang="en-US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3FE14A8D-E1E1-B511-CCE7-DAEBDBDEC0F9}"/>
              </a:ext>
            </a:extLst>
          </p:cNvPr>
          <p:cNvSpPr txBox="1"/>
          <p:nvPr/>
        </p:nvSpPr>
        <p:spPr>
          <a:xfrm flipH="1">
            <a:off x="7844287" y="166777"/>
            <a:ext cx="4347710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/>
              <a:t>Social- </a:t>
            </a:r>
            <a:r>
              <a:rPr lang="en-US" sz="1400" dirty="0" err="1"/>
              <a:t>och</a:t>
            </a:r>
            <a:r>
              <a:rPr lang="en-US" sz="1400" dirty="0"/>
              <a:t> </a:t>
            </a:r>
            <a:r>
              <a:rPr lang="en-US" sz="1400" dirty="0" err="1"/>
              <a:t>hälsocentral</a:t>
            </a:r>
            <a:r>
              <a:rPr lang="en-US" sz="1400" dirty="0"/>
              <a:t> – </a:t>
            </a:r>
            <a:r>
              <a:rPr lang="en-US" sz="1400" dirty="0" err="1"/>
              <a:t>Munhälsovård</a:t>
            </a:r>
            <a:r>
              <a:rPr lang="en-US" sz="1400" dirty="0"/>
              <a:t> 9-12.2024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93007793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F14333EC10D104D8872EC4D2A8756AE" ma:contentTypeVersion="14" ma:contentTypeDescription="Skapa ett nytt dokument." ma:contentTypeScope="" ma:versionID="d493629ca913517667cbe3545efaff44">
  <xsd:schema xmlns:xsd="http://www.w3.org/2001/XMLSchema" xmlns:xs="http://www.w3.org/2001/XMLSchema" xmlns:p="http://schemas.microsoft.com/office/2006/metadata/properties" xmlns:ns2="3b77f81b-143a-4b76-a6ec-660b6c811c14" xmlns:ns3="cdf03086-2f09-4cbc-b40d-76c7fdec76ff" targetNamespace="http://schemas.microsoft.com/office/2006/metadata/properties" ma:root="true" ma:fieldsID="83631785b90d3ae5ba1e22986ab42668" ns2:_="" ns3:_="">
    <xsd:import namespace="3b77f81b-143a-4b76-a6ec-660b6c811c14"/>
    <xsd:import namespace="cdf03086-2f09-4cbc-b40d-76c7fdec76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77f81b-143a-4b76-a6ec-660b6c811c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Bildmarkeringar" ma:readOnly="false" ma:fieldId="{5cf76f15-5ced-4ddc-b409-7134ff3c332f}" ma:taxonomyMulti="true" ma:sspId="e6ea580d-a90f-4d05-8666-171099ee70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f03086-2f09-4cbc-b40d-76c7fdec76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eff66ab5-b2cb-4ab2-b7b3-2feb5447f577}" ma:internalName="TaxCatchAll" ma:showField="CatchAllData" ma:web="cdf03086-2f09-4cbc-b40d-76c7fdec76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df03086-2f09-4cbc-b40d-76c7fdec76ff">
      <UserInfo>
        <DisplayName>Tallgren Ida</DisplayName>
        <AccountId>16</AccountId>
        <AccountType/>
      </UserInfo>
    </SharedWithUsers>
    <lcf76f155ced4ddcb4097134ff3c332f xmlns="3b77f81b-143a-4b76-a6ec-660b6c811c14">
      <Terms xmlns="http://schemas.microsoft.com/office/infopath/2007/PartnerControls"/>
    </lcf76f155ced4ddcb4097134ff3c332f>
    <TaxCatchAll xmlns="cdf03086-2f09-4cbc-b40d-76c7fdec76ff" xsi:nil="true"/>
  </documentManagement>
</p:properties>
</file>

<file path=customXml/itemProps1.xml><?xml version="1.0" encoding="utf-8"?>
<ds:datastoreItem xmlns:ds="http://schemas.openxmlformats.org/officeDocument/2006/customXml" ds:itemID="{6D36C4CC-F8E6-4A8E-83BB-78CE3358111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F439679-BEB7-4CC6-BA0D-9F311FF09B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77f81b-143a-4b76-a6ec-660b6c811c14"/>
    <ds:schemaRef ds:uri="cdf03086-2f09-4cbc-b40d-76c7fdec76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71BDA3F-9081-465D-A0C8-DF261C8C3C7F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3b77f81b-143a-4b76-a6ec-660b6c811c14"/>
    <ds:schemaRef ds:uri="http://purl.org/dc/terms/"/>
    <ds:schemaRef ds:uri="http://schemas.openxmlformats.org/package/2006/metadata/core-properties"/>
    <ds:schemaRef ds:uri="cdf03086-2f09-4cbc-b40d-76c7fdec76ff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28</TotalTime>
  <Words>656</Words>
  <Application>Microsoft Office PowerPoint</Application>
  <PresentationFormat>Widescreen</PresentationFormat>
  <Paragraphs>137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OVHP_teema</vt:lpstr>
      <vt:lpstr>Rapportering av egenkontroll</vt:lpstr>
      <vt:lpstr>Tillgänglighet – Munhälsovården</vt:lpstr>
      <vt:lpstr>Säkerhet och kvalitet </vt:lpstr>
      <vt:lpstr>Kundupplevelse</vt:lpstr>
      <vt:lpstr>Delaktighet</vt:lpstr>
      <vt:lpstr>Personal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Mäkinen Camilla</cp:lastModifiedBy>
  <cp:revision>106</cp:revision>
  <dcterms:created xsi:type="dcterms:W3CDTF">2023-11-14T05:41:58Z</dcterms:created>
  <dcterms:modified xsi:type="dcterms:W3CDTF">2025-01-17T16:56:28Z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0x010100EF14333EC10D104D8872EC4D2A8756AE</vt:lpwstr>
  </property>
  <property fmtid="{D5CDD505-2E9C-101B-9397-08002B2CF9AE}" pid="3" name="MediaServiceImageTags">
    <vt:lpwstr/>
  </property>
</Properties>
</file>