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4"/>
  </p:sldMasterIdLst>
  <p:notesMasterIdLst>
    <p:notesMasterId r:id="rId11"/>
  </p:notesMasterIdLst>
  <p:handoutMasterIdLst>
    <p:handoutMasterId r:id="rId12"/>
  </p:handoutMasterIdLst>
  <p:sldIdLst>
    <p:sldId id="256" r:id="rId5"/>
    <p:sldId id="322" r:id="rId6"/>
    <p:sldId id="272" r:id="rId7"/>
    <p:sldId id="340" r:id="rId8"/>
    <p:sldId id="336" r:id="rId9"/>
    <p:sldId id="338" r:id="rId10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ranö Anna" initials="GA [2]" lastIdx="4" clrIdx="0">
    <p:extLst>
      <p:ext uri="{19B8F6BF-5375-455C-9EA6-DF929625EA0E}">
        <p15:presenceInfo xmlns:p15="http://schemas.microsoft.com/office/powerpoint/2012/main" userId="S::anna.grano@ovph.fi::a50b3b0e-1daf-4c22-886c-a5e083b4370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94" autoAdjust="0"/>
    <p:restoredTop sz="94302" autoAdjust="0"/>
  </p:normalViewPr>
  <p:slideViewPr>
    <p:cSldViewPr snapToGrid="0">
      <p:cViewPr varScale="1">
        <p:scale>
          <a:sx n="111" d="100"/>
          <a:sy n="111" d="100"/>
        </p:scale>
        <p:origin x="464" y="68"/>
      </p:cViewPr>
      <p:guideLst/>
    </p:cSldViewPr>
  </p:slideViewPr>
  <p:outlineViewPr>
    <p:cViewPr>
      <p:scale>
        <a:sx n="66" d="100"/>
        <a:sy n="66" d="100"/>
      </p:scale>
      <p:origin x="0" y="0"/>
    </p:cViewPr>
    <p:sldLst>
      <p:sld r:id="rId1" collapse="1"/>
    </p:sldLst>
  </p:outlin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09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406065384970227"/>
          <c:y val="3.6871971308481598E-2"/>
          <c:w val="0.8196092713652835"/>
          <c:h val="0.7861139026875281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Jan-April</c:v>
                </c:pt>
                <c:pt idx="1">
                  <c:v>Maj-Aug</c:v>
                </c:pt>
                <c:pt idx="2">
                  <c:v>Sept-Dec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567</c:v>
                </c:pt>
                <c:pt idx="1">
                  <c:v>591</c:v>
                </c:pt>
                <c:pt idx="2">
                  <c:v>813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F13-4FA2-9E93-664C5B777AE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2025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Jan-April</c:v>
                </c:pt>
                <c:pt idx="1">
                  <c:v>Maj-Aug</c:v>
                </c:pt>
                <c:pt idx="2">
                  <c:v>Sept-Dec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</c:numCache>
            </c:numRef>
          </c:val>
          <c:extLst>
            <c:ext xmlns:c16="http://schemas.microsoft.com/office/drawing/2014/chart" uri="{C3380CC4-5D6E-409C-BE32-E72D297353CC}">
              <c16:uniqueId val="{00000001-DF13-4FA2-9E93-664C5B777AE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35601984"/>
        <c:axId val="535602312"/>
      </c:barChart>
      <c:catAx>
        <c:axId val="535601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2312"/>
        <c:crosses val="autoZero"/>
        <c:auto val="1"/>
        <c:lblAlgn val="ctr"/>
        <c:lblOffset val="100"/>
        <c:noMultiLvlLbl val="0"/>
      </c:catAx>
      <c:valAx>
        <c:axId val="5356023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1984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690A8B4-A175-47E0-9DA4-67B367CF719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708A30-2F99-4DC8-97D0-02632F0CEB1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1332C6-2739-449A-8E1C-DF133202CBD0}" type="datetimeFigureOut">
              <a:rPr lang="fi-FI" smtClean="0"/>
              <a:t>17.1.2025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27B36E-21B3-4DF2-9912-01BC3F9EEE8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65EA9B-9ACE-4A36-A2A0-8F4A6523614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5E5EF4-BA7F-4A42-BB51-703B5F75C49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20949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0EBC61-E677-49EC-905C-8E373E977562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B0DF54-D132-4835-A060-2DDF25001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313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B0DF54-D132-4835-A060-2DDF2500197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0609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/ Kan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00100" y="914884"/>
            <a:ext cx="7911566" cy="2072107"/>
          </a:xfrm>
        </p:spPr>
        <p:txBody>
          <a:bodyPr anchor="b">
            <a:normAutofit/>
          </a:bodyPr>
          <a:lstStyle>
            <a:lvl1pPr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200100" y="3413033"/>
            <a:ext cx="7934716" cy="347919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886218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2184667" y="6156384"/>
            <a:ext cx="4443769" cy="233637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</p:spTree>
    <p:extLst>
      <p:ext uri="{BB962C8B-B14F-4D97-AF65-F5344CB8AC3E}">
        <p14:creationId xmlns:p14="http://schemas.microsoft.com/office/powerpoint/2010/main" val="2959767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 err="1">
                <a:solidFill>
                  <a:schemeClr val="tx1"/>
                </a:solidFill>
              </a:rPr>
              <a:t>Säkerhet</a:t>
            </a:r>
            <a:r>
              <a:rPr lang="fi-FI" sz="3600">
                <a:solidFill>
                  <a:schemeClr val="tx1"/>
                </a:solidFill>
              </a:rPr>
              <a:t> </a:t>
            </a:r>
            <a:r>
              <a:rPr lang="fi-FI" sz="3600" err="1">
                <a:solidFill>
                  <a:schemeClr val="tx1"/>
                </a:solidFill>
              </a:rPr>
              <a:t>och</a:t>
            </a:r>
            <a:r>
              <a:rPr lang="fi-FI" sz="3600">
                <a:solidFill>
                  <a:schemeClr val="tx1"/>
                </a:solidFill>
              </a:rPr>
              <a:t> </a:t>
            </a:r>
            <a:r>
              <a:rPr lang="fi-FI" sz="3600" err="1">
                <a:solidFill>
                  <a:schemeClr val="tx1"/>
                </a:solidFill>
              </a:rPr>
              <a:t>kvalitet</a:t>
            </a:r>
            <a:endParaRPr lang="fi-FI" sz="3600">
              <a:solidFill>
                <a:schemeClr val="tx1"/>
              </a:solidFill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1123602" y="4488872"/>
            <a:ext cx="1107809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28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46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64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 userDrawn="1"/>
        </p:nvCxnSpPr>
        <p:spPr>
          <a:xfrm>
            <a:off x="4680000" y="1299411"/>
            <a:ext cx="0" cy="318946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8640000" y="1264071"/>
            <a:ext cx="0" cy="32248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>
            <a:off x="82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0680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>
                <a:solidFill>
                  <a:schemeClr val="tx1"/>
                </a:solidFill>
              </a:rPr>
              <a:t>Turvallisuus ja laatu</a:t>
            </a:r>
          </a:p>
        </p:txBody>
      </p:sp>
      <p:sp>
        <p:nvSpPr>
          <p:cNvPr id="26" name="TextBox 25"/>
          <p:cNvSpPr txBox="1"/>
          <p:nvPr userDrawn="1"/>
        </p:nvSpPr>
        <p:spPr>
          <a:xfrm>
            <a:off x="1197033" y="1404000"/>
            <a:ext cx="24678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fi-FI" b="1" dirty="0">
                <a:solidFill>
                  <a:schemeClr val="accent4"/>
                </a:solidFill>
              </a:rPr>
              <a:t>VAARATAPAHTUMA ILMOITUSTEN MÄÄRÄ</a:t>
            </a:r>
            <a:endParaRPr lang="en-US" b="1" dirty="0">
              <a:solidFill>
                <a:schemeClr val="accent4"/>
              </a:solidFill>
            </a:endParaRPr>
          </a:p>
        </p:txBody>
      </p:sp>
      <p:sp>
        <p:nvSpPr>
          <p:cNvPr id="27" name="TextBox 26"/>
          <p:cNvSpPr txBox="1"/>
          <p:nvPr userDrawn="1"/>
        </p:nvSpPr>
        <p:spPr>
          <a:xfrm>
            <a:off x="4753431" y="1404000"/>
            <a:ext cx="24678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sv-SE" sz="1600" b="1">
                <a:solidFill>
                  <a:srgbClr val="85C598"/>
                </a:solidFill>
              </a:rPr>
              <a:t>VAARATAPAHTUMA ILMOITUKSET 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CEC3B77E-0D3E-4B5A-8A4D-5EEF2CF1F41B}"/>
              </a:ext>
            </a:extLst>
          </p:cNvPr>
          <p:cNvCxnSpPr/>
          <p:nvPr userDrawn="1"/>
        </p:nvCxnSpPr>
        <p:spPr>
          <a:xfrm>
            <a:off x="1123602" y="4488872"/>
            <a:ext cx="1107809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7319E674-D238-42EB-876D-09B7AAC31327}"/>
              </a:ext>
            </a:extLst>
          </p:cNvPr>
          <p:cNvCxnSpPr/>
          <p:nvPr userDrawn="1"/>
        </p:nvCxnSpPr>
        <p:spPr>
          <a:xfrm>
            <a:off x="28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16ADCBBD-B6ED-4152-B8C4-0DC573033107}"/>
              </a:ext>
            </a:extLst>
          </p:cNvPr>
          <p:cNvCxnSpPr/>
          <p:nvPr userDrawn="1"/>
        </p:nvCxnSpPr>
        <p:spPr>
          <a:xfrm>
            <a:off x="46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A35BE4C-1B5A-48EE-84DB-C2B08640B807}"/>
              </a:ext>
            </a:extLst>
          </p:cNvPr>
          <p:cNvCxnSpPr/>
          <p:nvPr userDrawn="1"/>
        </p:nvCxnSpPr>
        <p:spPr>
          <a:xfrm>
            <a:off x="64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D941A194-48EB-4091-A182-F366B11A0BC8}"/>
              </a:ext>
            </a:extLst>
          </p:cNvPr>
          <p:cNvCxnSpPr/>
          <p:nvPr userDrawn="1"/>
        </p:nvCxnSpPr>
        <p:spPr>
          <a:xfrm>
            <a:off x="4680000" y="1299411"/>
            <a:ext cx="0" cy="318946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5DF4010C-4B32-4FC4-9A31-D4B806832335}"/>
              </a:ext>
            </a:extLst>
          </p:cNvPr>
          <p:cNvCxnSpPr/>
          <p:nvPr userDrawn="1"/>
        </p:nvCxnSpPr>
        <p:spPr>
          <a:xfrm>
            <a:off x="8640000" y="1264071"/>
            <a:ext cx="0" cy="32248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E6CD3214-45BE-4687-A978-284152739751}"/>
              </a:ext>
            </a:extLst>
          </p:cNvPr>
          <p:cNvCxnSpPr/>
          <p:nvPr userDrawn="1"/>
        </p:nvCxnSpPr>
        <p:spPr>
          <a:xfrm>
            <a:off x="82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17579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6660000" y="1291041"/>
            <a:ext cx="0" cy="558991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6660000" y="4086000"/>
            <a:ext cx="55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>
            <a:off x="1128000" y="5404220"/>
            <a:ext cx="55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88382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200329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 dirty="0">
                <a:solidFill>
                  <a:schemeClr val="tx1"/>
                </a:solidFill>
              </a:rPr>
              <a:t>Henkilöstö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97162" y="5073549"/>
            <a:ext cx="1926658" cy="1016988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3646650" y="4541635"/>
            <a:ext cx="70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 dirty="0">
                <a:solidFill>
                  <a:schemeClr val="accent4"/>
                </a:solidFill>
              </a:rPr>
              <a:t>NPS</a:t>
            </a:r>
            <a:endParaRPr lang="en-US" sz="1600" b="1" dirty="0">
              <a:solidFill>
                <a:schemeClr val="accent4"/>
              </a:solidFill>
            </a:endParaRP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1200329" y="4473964"/>
            <a:ext cx="1106925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3597370" y="4473964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6175394" y="4473963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4647744" y="1330534"/>
            <a:ext cx="0" cy="314342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 userDrawn="1"/>
        </p:nvCxnSpPr>
        <p:spPr>
          <a:xfrm>
            <a:off x="8140167" y="1330534"/>
            <a:ext cx="0" cy="314502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74015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255343" y="-34782"/>
            <a:ext cx="11069254" cy="701102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34781"/>
            <a:ext cx="11431557" cy="14267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 dirty="0">
                <a:solidFill>
                  <a:schemeClr val="tx1"/>
                </a:solidFill>
              </a:rPr>
              <a:t>Personal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97162" y="5073549"/>
            <a:ext cx="1926658" cy="1016988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>
            <a:off x="1200329" y="4473964"/>
            <a:ext cx="1106925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3597370" y="4473964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6175394" y="4473963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4647744" y="1330534"/>
            <a:ext cx="0" cy="314342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 userDrawn="1"/>
        </p:nvCxnSpPr>
        <p:spPr>
          <a:xfrm>
            <a:off x="8140167" y="1330534"/>
            <a:ext cx="0" cy="314502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B559115E-30FE-4CFA-8D29-D4469F46B786}"/>
              </a:ext>
            </a:extLst>
          </p:cNvPr>
          <p:cNvSpPr txBox="1"/>
          <p:nvPr userDrawn="1"/>
        </p:nvSpPr>
        <p:spPr>
          <a:xfrm>
            <a:off x="3646650" y="4541635"/>
            <a:ext cx="70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 dirty="0">
                <a:solidFill>
                  <a:schemeClr val="accent4"/>
                </a:solidFill>
              </a:rPr>
              <a:t>NPS</a:t>
            </a:r>
            <a:endParaRPr lang="en-US" sz="1600" b="1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09286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B4A8DB5-3EA8-42F7-A27C-BE2BB96C17C9}"/>
              </a:ext>
            </a:extLst>
          </p:cNvPr>
          <p:cNvSpPr txBox="1"/>
          <p:nvPr userDrawn="1"/>
        </p:nvSpPr>
        <p:spPr>
          <a:xfrm>
            <a:off x="6733309" y="0"/>
            <a:ext cx="53617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sz="1400" dirty="0" err="1"/>
              <a:t>Hem</a:t>
            </a:r>
            <a:r>
              <a:rPr lang="fi-FI" sz="1400" dirty="0"/>
              <a:t>- </a:t>
            </a:r>
            <a:r>
              <a:rPr lang="fi-FI" sz="1400" dirty="0" err="1"/>
              <a:t>och</a:t>
            </a:r>
            <a:r>
              <a:rPr lang="fi-FI" sz="1400" dirty="0"/>
              <a:t> </a:t>
            </a:r>
            <a:r>
              <a:rPr lang="fi-FI" sz="1400" dirty="0" err="1"/>
              <a:t>boendeservice</a:t>
            </a:r>
            <a:r>
              <a:rPr lang="fi-FI" sz="1400" dirty="0"/>
              <a:t> – Koti- ja asumispalvelut 9-12.2023</a:t>
            </a:r>
          </a:p>
        </p:txBody>
      </p:sp>
    </p:spTree>
    <p:extLst>
      <p:ext uri="{BB962C8B-B14F-4D97-AF65-F5344CB8AC3E}">
        <p14:creationId xmlns:p14="http://schemas.microsoft.com/office/powerpoint/2010/main" val="19618961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F6B8AB5D-811F-4B06-A2B7-A29159A8EF8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rcRect t="7582" r="2599" b="7653"/>
          <a:stretch/>
        </p:blipFill>
        <p:spPr>
          <a:xfrm>
            <a:off x="2553495" y="-1"/>
            <a:ext cx="9638506" cy="6858001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6B794C0E-ABDA-46B2-87C9-9CE37E803D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3A0EC7A0-5676-4A13-9CF1-A4452678223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899"/>
            <a:ext cx="7881449" cy="382697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9865506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Kuva 11">
            <a:extLst>
              <a:ext uri="{FF2B5EF4-FFF2-40B4-BE49-F238E27FC236}">
                <a16:creationId xmlns:a16="http://schemas.microsoft.com/office/drawing/2014/main" id="{97326C7A-C2EB-4325-8143-E8591DB5789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rcRect t="7122" r="2989" b="8476"/>
          <a:stretch/>
        </p:blipFill>
        <p:spPr>
          <a:xfrm>
            <a:off x="2550911" y="0"/>
            <a:ext cx="9641089" cy="6858000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9E67AA12-B1E4-4AFF-9D09-DF4180C6A35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1BBE9987-4AB2-4C77-9BF5-E044F5744C4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900"/>
            <a:ext cx="7881449" cy="428996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6303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/ 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37403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 / Lope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4">
            <a:extLst>
              <a:ext uri="{FF2B5EF4-FFF2-40B4-BE49-F238E27FC236}">
                <a16:creationId xmlns:a16="http://schemas.microsoft.com/office/drawing/2014/main" id="{7CFEF7D0-89E7-4DFE-9FC4-7B4ABF4A53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Tekstin paikkamerkki 2">
            <a:extLst>
              <a:ext uri="{FF2B5EF4-FFF2-40B4-BE49-F238E27FC236}">
                <a16:creationId xmlns:a16="http://schemas.microsoft.com/office/drawing/2014/main" id="{18EE2646-56AA-4BB0-8E80-712AD9226B4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043858" y="3604926"/>
            <a:ext cx="7710725" cy="35163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err="1"/>
              <a:t>Förnamn</a:t>
            </a:r>
            <a:r>
              <a:rPr lang="fi-FI"/>
              <a:t> </a:t>
            </a:r>
            <a:r>
              <a:rPr lang="fi-FI" err="1"/>
              <a:t>Efternamn</a:t>
            </a:r>
            <a:r>
              <a:rPr lang="fi-FI"/>
              <a:t> | </a:t>
            </a:r>
            <a:r>
              <a:rPr lang="fi-FI" err="1"/>
              <a:t>Kontaktinformation</a:t>
            </a:r>
            <a:r>
              <a:rPr lang="fi-FI"/>
              <a:t> | osterbottensvalfard.fi</a:t>
            </a:r>
          </a:p>
        </p:txBody>
      </p:sp>
    </p:spTree>
    <p:extLst>
      <p:ext uri="{BB962C8B-B14F-4D97-AF65-F5344CB8AC3E}">
        <p14:creationId xmlns:p14="http://schemas.microsoft.com/office/powerpoint/2010/main" val="1644486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+ bild / Kansi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92742" y="567159"/>
            <a:ext cx="4911522" cy="2299519"/>
          </a:xfrm>
        </p:spPr>
        <p:txBody>
          <a:bodyPr anchor="b">
            <a:normAutofit/>
          </a:bodyPr>
          <a:lstStyle>
            <a:lvl1pPr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92742" y="3136739"/>
            <a:ext cx="4911522" cy="1018844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792742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1792743" y="4425644"/>
            <a:ext cx="4911521" cy="279730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B1E416C0-4E6D-428D-8B11-8AA4319A4838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7209212" y="1"/>
            <a:ext cx="4980065" cy="6858000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4199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/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9327754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89" y="2326511"/>
            <a:ext cx="9327755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</p:spTree>
    <p:extLst>
      <p:ext uri="{BB962C8B-B14F-4D97-AF65-F5344CB8AC3E}">
        <p14:creationId xmlns:p14="http://schemas.microsoft.com/office/powerpoint/2010/main" val="19565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+ bild / Sisältö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4491680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90" y="2326511"/>
            <a:ext cx="4491680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  <p:sp>
        <p:nvSpPr>
          <p:cNvPr id="9" name="Sisällön paikkamerkki 2">
            <a:extLst>
              <a:ext uri="{FF2B5EF4-FFF2-40B4-BE49-F238E27FC236}">
                <a16:creationId xmlns:a16="http://schemas.microsoft.com/office/drawing/2014/main" id="{1DA025EC-89A3-44CB-B84C-6A8DB57CA696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6772099" y="762946"/>
            <a:ext cx="4385897" cy="5414017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accent2"/>
                </a:solidFill>
              </a:defRPr>
            </a:lvl1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</a:p>
        </p:txBody>
      </p:sp>
    </p:spTree>
    <p:extLst>
      <p:ext uri="{BB962C8B-B14F-4D97-AF65-F5344CB8AC3E}">
        <p14:creationId xmlns:p14="http://schemas.microsoft.com/office/powerpoint/2010/main" val="746549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 dirty="0">
                <a:solidFill>
                  <a:schemeClr val="tx1"/>
                </a:solidFill>
              </a:rPr>
              <a:t>Saatavuus/</a:t>
            </a:r>
            <a:r>
              <a:rPr lang="fi-FI" sz="3600" dirty="0" err="1">
                <a:solidFill>
                  <a:schemeClr val="tx1"/>
                </a:solidFill>
              </a:rPr>
              <a:t>Tillgänglighet</a:t>
            </a:r>
            <a:endParaRPr lang="fi-FI" sz="3600" dirty="0">
              <a:solidFill>
                <a:schemeClr val="tx1"/>
              </a:solidFill>
            </a:endParaRPr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4798800" y="1391960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 userDrawn="1"/>
        </p:nvCxnSpPr>
        <p:spPr>
          <a:xfrm>
            <a:off x="8517600" y="891309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6D15E168-C861-4B90-9251-9ACACBCAE006}"/>
              </a:ext>
            </a:extLst>
          </p:cNvPr>
          <p:cNvSpPr txBox="1"/>
          <p:nvPr userDrawn="1"/>
        </p:nvSpPr>
        <p:spPr>
          <a:xfrm>
            <a:off x="6733309" y="0"/>
            <a:ext cx="53617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sz="1400" dirty="0" err="1"/>
              <a:t>Hem</a:t>
            </a:r>
            <a:r>
              <a:rPr lang="fi-FI" sz="1400" dirty="0"/>
              <a:t>- </a:t>
            </a:r>
            <a:r>
              <a:rPr lang="fi-FI" sz="1400" dirty="0" err="1"/>
              <a:t>och</a:t>
            </a:r>
            <a:r>
              <a:rPr lang="fi-FI" sz="1400" dirty="0"/>
              <a:t> </a:t>
            </a:r>
            <a:r>
              <a:rPr lang="fi-FI" sz="1400" dirty="0" err="1"/>
              <a:t>boendeservice</a:t>
            </a:r>
            <a:r>
              <a:rPr lang="fi-FI" sz="1400" dirty="0"/>
              <a:t> – Koti- ja asumispalvelut 9-12.2023</a:t>
            </a:r>
          </a:p>
        </p:txBody>
      </p:sp>
    </p:spTree>
    <p:extLst>
      <p:ext uri="{BB962C8B-B14F-4D97-AF65-F5344CB8AC3E}">
        <p14:creationId xmlns:p14="http://schemas.microsoft.com/office/powerpoint/2010/main" val="364999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 (RESURS)</a:t>
            </a:r>
          </a:p>
        </p:txBody>
      </p:sp>
      <p:cxnSp>
        <p:nvCxnSpPr>
          <p:cNvPr id="9" name="Straight Connector 8"/>
          <p:cNvCxnSpPr>
            <a:cxnSpLocks/>
          </p:cNvCxnSpPr>
          <p:nvPr userDrawn="1"/>
        </p:nvCxnSpPr>
        <p:spPr>
          <a:xfrm>
            <a:off x="1084729" y="4942270"/>
            <a:ext cx="7333138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3522315" y="4937282"/>
            <a:ext cx="0" cy="207912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cxnSpLocks/>
          </p:cNvCxnSpPr>
          <p:nvPr userDrawn="1"/>
        </p:nvCxnSpPr>
        <p:spPr>
          <a:xfrm flipV="1">
            <a:off x="8417867" y="1390046"/>
            <a:ext cx="0" cy="3547236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9D2711D-29F2-100B-9DF7-369B97D14A6B}"/>
              </a:ext>
            </a:extLst>
          </p:cNvPr>
          <p:cNvCxnSpPr/>
          <p:nvPr userDrawn="1"/>
        </p:nvCxnSpPr>
        <p:spPr>
          <a:xfrm>
            <a:off x="8417867" y="4937282"/>
            <a:ext cx="0" cy="207912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35FAE34-08E6-EEFC-6D2C-34B1448856DE}"/>
              </a:ext>
            </a:extLst>
          </p:cNvPr>
          <p:cNvCxnSpPr>
            <a:cxnSpLocks/>
          </p:cNvCxnSpPr>
          <p:nvPr userDrawn="1"/>
        </p:nvCxnSpPr>
        <p:spPr>
          <a:xfrm flipV="1">
            <a:off x="4760802" y="1390046"/>
            <a:ext cx="0" cy="3547236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7111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 (RESURS)</a:t>
            </a:r>
          </a:p>
        </p:txBody>
      </p:sp>
    </p:spTree>
    <p:extLst>
      <p:ext uri="{BB962C8B-B14F-4D97-AF65-F5344CB8AC3E}">
        <p14:creationId xmlns:p14="http://schemas.microsoft.com/office/powerpoint/2010/main" val="2394108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337" y="1694162"/>
            <a:ext cx="565977" cy="565977"/>
          </a:xfrm>
          <a:prstGeom prst="rect">
            <a:avLst/>
          </a:prstGeom>
          <a:solidFill>
            <a:srgbClr val="213A8F"/>
          </a:solidFill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038573" y="3248691"/>
            <a:ext cx="610548" cy="610548"/>
          </a:xfrm>
          <a:prstGeom prst="rect">
            <a:avLst/>
          </a:prstGeom>
        </p:spPr>
      </p:pic>
      <p:sp>
        <p:nvSpPr>
          <p:cNvPr id="7" name="Oval 6"/>
          <p:cNvSpPr/>
          <p:nvPr userDrawn="1"/>
        </p:nvSpPr>
        <p:spPr>
          <a:xfrm>
            <a:off x="5256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6192000" y="4244541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0" name="Oval 9"/>
          <p:cNvSpPr/>
          <p:nvPr userDrawn="1"/>
        </p:nvSpPr>
        <p:spPr>
          <a:xfrm>
            <a:off x="6192000" y="3004809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1" name="Oval 10"/>
          <p:cNvSpPr/>
          <p:nvPr userDrawn="1"/>
        </p:nvSpPr>
        <p:spPr>
          <a:xfrm>
            <a:off x="5256000" y="5484273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2" name="Oval 11"/>
          <p:cNvSpPr/>
          <p:nvPr userDrawn="1"/>
        </p:nvSpPr>
        <p:spPr>
          <a:xfrm flipH="1">
            <a:off x="3744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3" name="Oval 12"/>
          <p:cNvSpPr/>
          <p:nvPr userDrawn="1"/>
        </p:nvSpPr>
        <p:spPr>
          <a:xfrm flipH="1">
            <a:off x="2808000" y="4279589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4" name="Oval 13"/>
          <p:cNvSpPr/>
          <p:nvPr userDrawn="1"/>
        </p:nvSpPr>
        <p:spPr>
          <a:xfrm flipH="1">
            <a:off x="2808000" y="3001778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5" name="Oval 14"/>
          <p:cNvSpPr/>
          <p:nvPr userDrawn="1"/>
        </p:nvSpPr>
        <p:spPr>
          <a:xfrm flipH="1">
            <a:off x="3744000" y="5496093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51106" y="3421474"/>
            <a:ext cx="1926680" cy="1016988"/>
          </a:xfrm>
          <a:prstGeom prst="rect">
            <a:avLst/>
          </a:prstGeom>
        </p:spPr>
      </p:pic>
      <p:sp>
        <p:nvSpPr>
          <p:cNvPr id="25" name="TextBox 24"/>
          <p:cNvSpPr txBox="1"/>
          <p:nvPr userDrawn="1"/>
        </p:nvSpPr>
        <p:spPr>
          <a:xfrm>
            <a:off x="4581070" y="3074694"/>
            <a:ext cx="697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6539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337" y="1694162"/>
            <a:ext cx="565977" cy="565977"/>
          </a:xfrm>
          <a:prstGeom prst="rect">
            <a:avLst/>
          </a:prstGeom>
          <a:solidFill>
            <a:srgbClr val="213A8F"/>
          </a:solidFill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038573" y="3248691"/>
            <a:ext cx="610548" cy="610548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51106" y="3421474"/>
            <a:ext cx="1926680" cy="1016988"/>
          </a:xfrm>
          <a:prstGeom prst="rect">
            <a:avLst/>
          </a:prstGeom>
        </p:spPr>
      </p:pic>
      <p:sp>
        <p:nvSpPr>
          <p:cNvPr id="25" name="TextBox 24"/>
          <p:cNvSpPr txBox="1"/>
          <p:nvPr userDrawn="1"/>
        </p:nvSpPr>
        <p:spPr>
          <a:xfrm>
            <a:off x="4577121" y="3006628"/>
            <a:ext cx="705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  <p:sp>
        <p:nvSpPr>
          <p:cNvPr id="28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/>
          <a:p>
            <a:r>
              <a:rPr lang="fi-FI" sz="3600" b="1" err="1">
                <a:solidFill>
                  <a:schemeClr val="tx1"/>
                </a:solidFill>
              </a:rPr>
              <a:t>Kundupplevelse</a:t>
            </a:r>
            <a:endParaRPr lang="fi-FI" sz="36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1657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DA7AAD77-E012-4221-83A5-D7ADEB8D2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3390" y="762946"/>
            <a:ext cx="9125505" cy="9094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01F2BC0-DD14-447B-BE79-5BFE77A3D5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53390" y="1807336"/>
            <a:ext cx="912550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235314FF-C2D7-405B-A15B-6B537B96F66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1">
            <a:extLst>
              <a:ext uri="{96DAC541-7B7A-43D3-8B79-37D633B846F1}">
                <asvg:svgBlip xmlns:asvg="http://schemas.microsoft.com/office/drawing/2016/SVG/main" xmlns="" r:embed="rId22"/>
              </a:ext>
            </a:extLst>
          </a:blip>
          <a:stretch>
            <a:fillRect/>
          </a:stretch>
        </p:blipFill>
        <p:spPr>
          <a:xfrm>
            <a:off x="266216" y="552066"/>
            <a:ext cx="613457" cy="515001"/>
          </a:xfrm>
          <a:prstGeom prst="rect">
            <a:avLst/>
          </a:prstGeom>
        </p:spPr>
      </p:pic>
      <p:cxnSp>
        <p:nvCxnSpPr>
          <p:cNvPr id="10" name="Suora yhdysviiva 9">
            <a:extLst>
              <a:ext uri="{FF2B5EF4-FFF2-40B4-BE49-F238E27FC236}">
                <a16:creationId xmlns:a16="http://schemas.microsoft.com/office/drawing/2014/main" id="{8AE9BA5D-CB1F-42B4-95FA-B46C48732C58}"/>
              </a:ext>
            </a:extLst>
          </p:cNvPr>
          <p:cNvCxnSpPr/>
          <p:nvPr userDrawn="1"/>
        </p:nvCxnSpPr>
        <p:spPr>
          <a:xfrm>
            <a:off x="1143621" y="557760"/>
            <a:ext cx="0" cy="5736508"/>
          </a:xfrm>
          <a:prstGeom prst="line">
            <a:avLst/>
          </a:prstGeom>
          <a:ln>
            <a:solidFill>
              <a:schemeClr val="tx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tsikon paikkamerkki 1">
            <a:extLst>
              <a:ext uri="{FF2B5EF4-FFF2-40B4-BE49-F238E27FC236}">
                <a16:creationId xmlns:a16="http://schemas.microsoft.com/office/drawing/2014/main" id="{D5D4B195-9A4B-4226-8C21-060A5ED30A4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 txBox="1">
            <a:spLocks/>
          </p:cNvSpPr>
          <p:nvPr userDrawn="1"/>
        </p:nvSpPr>
        <p:spPr>
          <a:xfrm>
            <a:off x="380411" y="1298695"/>
            <a:ext cx="476113" cy="5241000"/>
          </a:xfrm>
          <a:prstGeom prst="rect">
            <a:avLst/>
          </a:prstGeom>
        </p:spPr>
        <p:txBody>
          <a:bodyPr vert="vert270" lIns="91440" tIns="45720" rIns="91440" bIns="45720" numCol="1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R="0" algn="r" rtl="0"/>
            <a:r>
              <a:rPr lang="fi-FI" sz="900" b="0" i="0" u="none" strike="noStrike" spc="300" baseline="30000">
                <a:solidFill>
                  <a:schemeClr val="tx1"/>
                </a:solidFill>
                <a:latin typeface="Arial" panose="020B0604020202020204" pitchFamily="34" charset="0"/>
              </a:rPr>
              <a:t>ÖSTERBOTTENS VÄLFÄRDSOMRÅDE </a:t>
            </a:r>
            <a:r>
              <a:rPr lang="fi-FI" sz="900" b="0" i="0" u="none" strike="noStrike" spc="300" baseline="30000">
                <a:solidFill>
                  <a:schemeClr val="accent2"/>
                </a:solidFill>
                <a:latin typeface="Arial" panose="020B0604020202020204" pitchFamily="34" charset="0"/>
              </a:rPr>
              <a:t>| POHJANMAAN HYVINVOINTIALUE </a:t>
            </a:r>
          </a:p>
        </p:txBody>
      </p:sp>
    </p:spTree>
    <p:extLst>
      <p:ext uri="{BB962C8B-B14F-4D97-AF65-F5344CB8AC3E}">
        <p14:creationId xmlns:p14="http://schemas.microsoft.com/office/powerpoint/2010/main" val="3231554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709" r:id="rId5"/>
    <p:sldLayoutId id="2147483698" r:id="rId6"/>
    <p:sldLayoutId id="2147483710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708" r:id="rId13"/>
    <p:sldLayoutId id="2147483706" r:id="rId14"/>
    <p:sldLayoutId id="2147483701" r:id="rId15"/>
    <p:sldLayoutId id="2147483702" r:id="rId16"/>
    <p:sldLayoutId id="2147483703" r:id="rId17"/>
    <p:sldLayoutId id="2147483704" r:id="rId18"/>
    <p:sldLayoutId id="2147483705" r:id="rId1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C54E7A8-5072-420C-8029-2B2F9E87B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FI" sz="4800" dirty="0"/>
              <a:t>Rapportering av egenkontroll</a:t>
            </a:r>
          </a:p>
        </p:txBody>
      </p:sp>
      <p:sp>
        <p:nvSpPr>
          <p:cNvPr id="3" name="Rubrik2">
            <a:extLst>
              <a:ext uri="{FF2B5EF4-FFF2-40B4-BE49-F238E27FC236}">
                <a16:creationId xmlns:a16="http://schemas.microsoft.com/office/drawing/2014/main" id="{CE2751FD-BF62-47E2-835B-FEDE70EA77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00100" y="3413033"/>
            <a:ext cx="7934716" cy="92621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FI" dirty="0"/>
              <a:t>Resultatområde: Service som ges hem</a:t>
            </a:r>
          </a:p>
          <a:p>
            <a:r>
              <a:rPr lang="sv-FI" dirty="0"/>
              <a:t>Period som ska rapporteras: </a:t>
            </a:r>
            <a:r>
              <a:rPr lang="sv-FI" dirty="0" smtClean="0"/>
              <a:t>9-12.2024</a:t>
            </a:r>
            <a:endParaRPr lang="sv-FI" dirty="0"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00100" y="5153890"/>
            <a:ext cx="668343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FI" sz="1400" dirty="0">
                <a:solidFill>
                  <a:schemeClr val="bg1"/>
                </a:solidFill>
              </a:rPr>
              <a:t>Förkortningar:</a:t>
            </a:r>
          </a:p>
          <a:p>
            <a:r>
              <a:rPr lang="sv-FI" sz="1400" dirty="0">
                <a:solidFill>
                  <a:schemeClr val="bg1"/>
                </a:solidFill>
              </a:rPr>
              <a:t>NPS (Net </a:t>
            </a:r>
            <a:r>
              <a:rPr lang="sv-FI" sz="1400" dirty="0" err="1">
                <a:solidFill>
                  <a:schemeClr val="bg1"/>
                </a:solidFill>
              </a:rPr>
              <a:t>Promoter</a:t>
            </a:r>
            <a:r>
              <a:rPr lang="sv-FI" sz="1400" dirty="0">
                <a:solidFill>
                  <a:schemeClr val="bg1"/>
                </a:solidFill>
              </a:rPr>
              <a:t> Score): Rekommendationsindex (klienter och personal)</a:t>
            </a:r>
          </a:p>
          <a:p>
            <a:r>
              <a:rPr lang="fi-FI" sz="1400" dirty="0" err="1">
                <a:solidFill>
                  <a:schemeClr val="bg1"/>
                </a:solidFill>
              </a:rPr>
              <a:t>Haipro</a:t>
            </a:r>
            <a:r>
              <a:rPr lang="fi-FI" sz="1400" dirty="0">
                <a:solidFill>
                  <a:schemeClr val="bg1"/>
                </a:solidFill>
              </a:rPr>
              <a:t>: System för </a:t>
            </a:r>
            <a:r>
              <a:rPr lang="fi-FI" sz="1400" dirty="0" err="1">
                <a:solidFill>
                  <a:schemeClr val="bg1"/>
                </a:solidFill>
              </a:rPr>
              <a:t>anmälan</a:t>
            </a:r>
            <a:r>
              <a:rPr lang="fi-FI" sz="1400" dirty="0">
                <a:solidFill>
                  <a:schemeClr val="bg1"/>
                </a:solidFill>
              </a:rPr>
              <a:t> av </a:t>
            </a:r>
            <a:r>
              <a:rPr lang="fi-FI" sz="1400" dirty="0" err="1">
                <a:solidFill>
                  <a:schemeClr val="bg1"/>
                </a:solidFill>
              </a:rPr>
              <a:t>negativ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eller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nära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ögat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  <a:r>
              <a:rPr lang="fi-FI" sz="1400" dirty="0" err="1">
                <a:solidFill>
                  <a:schemeClr val="bg1"/>
                </a:solidFill>
              </a:rPr>
              <a:t>händelse</a:t>
            </a:r>
            <a:endParaRPr lang="fi-FI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7341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>
            <a:extLst>
              <a:ext uri="{FF2B5EF4-FFF2-40B4-BE49-F238E27FC236}">
                <a16:creationId xmlns:a16="http://schemas.microsoft.com/office/drawing/2014/main" id="{56C676EE-271E-4C52-91D4-5B23A944D36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2000"/>
            <a:ext cx="9327754" cy="774907"/>
          </a:xfrm>
        </p:spPr>
        <p:txBody>
          <a:bodyPr>
            <a:normAutofit/>
          </a:bodyPr>
          <a:lstStyle/>
          <a:p>
            <a:r>
              <a:rPr lang="sv-FI" b="1" dirty="0"/>
              <a:t>Tillgänglighet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BBBC7F9-CD06-D84F-0036-1BA6A4335F7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6927" y="1440000"/>
            <a:ext cx="3605410" cy="3385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sv-FI" sz="1600" b="1" dirty="0">
                <a:solidFill>
                  <a:schemeClr val="accent4"/>
                </a:solidFill>
              </a:rPr>
              <a:t>KÖER</a:t>
            </a:r>
            <a:r>
              <a:rPr lang="sv-FI" sz="1600" b="1" baseline="0" dirty="0">
                <a:solidFill>
                  <a:schemeClr val="accent4"/>
                </a:solidFill>
              </a:rPr>
              <a:t> </a:t>
            </a:r>
            <a:r>
              <a:rPr lang="sv-FI" sz="1600" b="1" dirty="0">
                <a:solidFill>
                  <a:schemeClr val="accent4"/>
                </a:solidFill>
              </a:rPr>
              <a:t>HEMVÅRD</a:t>
            </a:r>
            <a:endParaRPr lang="sv-FI" sz="1600" b="1" dirty="0">
              <a:solidFill>
                <a:schemeClr val="accent4"/>
              </a:solidFill>
              <a:cs typeface="Arial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6D8597A-F240-DA6D-7591-C7026CD7CE3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52914" y="1778554"/>
            <a:ext cx="3553435" cy="270843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sv-SE" sz="1400" dirty="0">
                <a:solidFill>
                  <a:schemeClr val="bg1"/>
                </a:solidFill>
              </a:rPr>
              <a:t>Ständig kö till hemvården i det mellersta området. I genomsnitt 15 personer i kö.</a:t>
            </a:r>
          </a:p>
          <a:p>
            <a:r>
              <a:rPr lang="sv-SE" sz="1400" dirty="0">
                <a:solidFill>
                  <a:schemeClr val="bg1"/>
                </a:solidFill>
              </a:rPr>
              <a:t/>
            </a:r>
            <a:br>
              <a:rPr lang="sv-SE" sz="1400" dirty="0">
                <a:solidFill>
                  <a:schemeClr val="bg1"/>
                </a:solidFill>
              </a:rPr>
            </a:br>
            <a:r>
              <a:rPr lang="sv-SE" sz="1400" dirty="0">
                <a:solidFill>
                  <a:schemeClr val="bg1"/>
                </a:solidFill>
              </a:rPr>
              <a:t>Serviceboende i form av hemvård i det egna hemmet, inga köer.</a:t>
            </a:r>
          </a:p>
          <a:p>
            <a:r>
              <a:rPr lang="sv-SE" sz="1400" dirty="0">
                <a:solidFill>
                  <a:schemeClr val="bg1"/>
                </a:solidFill>
              </a:rPr>
              <a:t/>
            </a:r>
            <a:br>
              <a:rPr lang="sv-SE" sz="1400" dirty="0">
                <a:solidFill>
                  <a:schemeClr val="bg1"/>
                </a:solidFill>
              </a:rPr>
            </a:br>
            <a:r>
              <a:rPr lang="sv-SE" sz="1400" dirty="0">
                <a:solidFill>
                  <a:schemeClr val="bg1"/>
                </a:solidFill>
              </a:rPr>
              <a:t>Dagverksamheten, i genomsnitt 5 personer i kö.</a:t>
            </a:r>
          </a:p>
          <a:p>
            <a:r>
              <a:rPr lang="sv-SE" sz="1400" dirty="0">
                <a:solidFill>
                  <a:schemeClr val="bg1"/>
                </a:solidFill>
              </a:rPr>
              <a:t/>
            </a:r>
            <a:br>
              <a:rPr lang="sv-SE" sz="1400" dirty="0">
                <a:solidFill>
                  <a:schemeClr val="bg1"/>
                </a:solidFill>
              </a:rPr>
            </a:br>
            <a:r>
              <a:rPr lang="sv-SE" sz="1400" dirty="0" smtClean="0">
                <a:solidFill>
                  <a:schemeClr val="bg1"/>
                </a:solidFill>
              </a:rPr>
              <a:t>Servicehandledare inom närståendevården, lagstadgad </a:t>
            </a:r>
            <a:r>
              <a:rPr lang="sv-SE" sz="1400" dirty="0">
                <a:solidFill>
                  <a:schemeClr val="bg1"/>
                </a:solidFill>
              </a:rPr>
              <a:t>bedömning.</a:t>
            </a:r>
          </a:p>
          <a:p>
            <a:endParaRPr lang="sv-FI" sz="1600" dirty="0">
              <a:solidFill>
                <a:schemeClr val="bg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D4B4EDF-C39F-3502-C1B8-2857253EB40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833294" y="1440000"/>
            <a:ext cx="36054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FI" sz="1600" b="1" dirty="0">
                <a:solidFill>
                  <a:schemeClr val="accent4"/>
                </a:solidFill>
              </a:rPr>
              <a:t>PRESTATIONER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3D379D9-8EAB-9165-5542-280FD52E759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815463" y="1778554"/>
            <a:ext cx="3553435" cy="32316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−"/>
            </a:pPr>
            <a:r>
              <a:rPr lang="sv-SE" sz="1400" dirty="0" smtClean="0">
                <a:solidFill>
                  <a:schemeClr val="bg1"/>
                </a:solidFill>
              </a:rPr>
              <a:t>Hemvårdstimmar </a:t>
            </a:r>
            <a:r>
              <a:rPr lang="sv-SE" sz="1400" smtClean="0">
                <a:solidFill>
                  <a:schemeClr val="bg1"/>
                </a:solidFill>
              </a:rPr>
              <a:t>58481 </a:t>
            </a:r>
            <a:r>
              <a:rPr lang="sv-SE" sz="1400" dirty="0">
                <a:solidFill>
                  <a:schemeClr val="bg1"/>
                </a:solidFill>
              </a:rPr>
              <a:t/>
            </a:r>
            <a:br>
              <a:rPr lang="sv-SE" sz="1400" dirty="0">
                <a:solidFill>
                  <a:schemeClr val="bg1"/>
                </a:solidFill>
              </a:rPr>
            </a:br>
            <a:endParaRPr lang="sv-SE" sz="14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−"/>
            </a:pPr>
            <a:r>
              <a:rPr lang="sv-SE" sz="1400" dirty="0" smtClean="0">
                <a:solidFill>
                  <a:schemeClr val="bg1"/>
                </a:solidFill>
              </a:rPr>
              <a:t>Prestationer dagverksamhet:</a:t>
            </a:r>
            <a:endParaRPr lang="sv-SE" sz="1400" dirty="0">
              <a:solidFill>
                <a:schemeClr val="bg1"/>
              </a:solidFill>
            </a:endParaRPr>
          </a:p>
          <a:p>
            <a:r>
              <a:rPr lang="sv-SE" sz="1400" dirty="0">
                <a:solidFill>
                  <a:schemeClr val="bg1"/>
                </a:solidFill>
              </a:rPr>
              <a:t/>
            </a:r>
            <a:br>
              <a:rPr lang="sv-SE" sz="1400" dirty="0">
                <a:solidFill>
                  <a:schemeClr val="bg1"/>
                </a:solidFill>
              </a:rPr>
            </a:br>
            <a:r>
              <a:rPr lang="sv-SE" sz="1400" dirty="0">
                <a:solidFill>
                  <a:schemeClr val="bg1"/>
                </a:solidFill>
              </a:rPr>
              <a:t>Norra området 1 </a:t>
            </a:r>
            <a:r>
              <a:rPr lang="sv-SE" sz="1400" dirty="0" smtClean="0">
                <a:solidFill>
                  <a:schemeClr val="bg1"/>
                </a:solidFill>
              </a:rPr>
              <a:t>695  besök (</a:t>
            </a:r>
            <a:r>
              <a:rPr lang="sv-SE" sz="1400" dirty="0" err="1" smtClean="0">
                <a:solidFill>
                  <a:schemeClr val="bg1"/>
                </a:solidFill>
              </a:rPr>
              <a:t>tot</a:t>
            </a:r>
            <a:r>
              <a:rPr lang="sv-SE" sz="1400" dirty="0" smtClean="0">
                <a:solidFill>
                  <a:schemeClr val="bg1"/>
                </a:solidFill>
              </a:rPr>
              <a:t> 6644)</a:t>
            </a:r>
            <a:endParaRPr lang="sv-SE" sz="1400" dirty="0">
              <a:solidFill>
                <a:schemeClr val="bg1"/>
              </a:solidFill>
            </a:endParaRPr>
          </a:p>
          <a:p>
            <a:r>
              <a:rPr lang="sv-SE" sz="1400" dirty="0">
                <a:solidFill>
                  <a:schemeClr val="bg1"/>
                </a:solidFill>
              </a:rPr>
              <a:t>Mellersta området 1 </a:t>
            </a:r>
            <a:r>
              <a:rPr lang="sv-SE" sz="1400" dirty="0" smtClean="0">
                <a:solidFill>
                  <a:schemeClr val="bg1"/>
                </a:solidFill>
              </a:rPr>
              <a:t>1420 besök (</a:t>
            </a:r>
            <a:r>
              <a:rPr lang="sv-SE" sz="1400" dirty="0" err="1" smtClean="0">
                <a:solidFill>
                  <a:schemeClr val="bg1"/>
                </a:solidFill>
              </a:rPr>
              <a:t>tot</a:t>
            </a:r>
            <a:r>
              <a:rPr lang="sv-SE" sz="1400" dirty="0" smtClean="0">
                <a:solidFill>
                  <a:schemeClr val="bg1"/>
                </a:solidFill>
              </a:rPr>
              <a:t> 5583)</a:t>
            </a:r>
            <a:endParaRPr lang="sv-SE" sz="1400" dirty="0">
              <a:solidFill>
                <a:schemeClr val="bg1"/>
              </a:solidFill>
            </a:endParaRPr>
          </a:p>
          <a:p>
            <a:r>
              <a:rPr lang="sv-SE" sz="1400" dirty="0">
                <a:solidFill>
                  <a:schemeClr val="bg1"/>
                </a:solidFill>
              </a:rPr>
              <a:t>Södra området </a:t>
            </a:r>
            <a:r>
              <a:rPr lang="sv-SE" sz="1400" dirty="0" smtClean="0">
                <a:solidFill>
                  <a:schemeClr val="bg1"/>
                </a:solidFill>
              </a:rPr>
              <a:t>676 besök (</a:t>
            </a:r>
            <a:r>
              <a:rPr lang="sv-SE" sz="1400" dirty="0" err="1" smtClean="0">
                <a:solidFill>
                  <a:schemeClr val="bg1"/>
                </a:solidFill>
              </a:rPr>
              <a:t>yht</a:t>
            </a:r>
            <a:r>
              <a:rPr lang="sv-SE" sz="1400" dirty="0" smtClean="0">
                <a:solidFill>
                  <a:schemeClr val="bg1"/>
                </a:solidFill>
              </a:rPr>
              <a:t> 2131)</a:t>
            </a:r>
          </a:p>
          <a:p>
            <a:endParaRPr lang="sv-SE" sz="1400" dirty="0">
              <a:solidFill>
                <a:schemeClr val="bg1"/>
              </a:solidFill>
            </a:endParaRPr>
          </a:p>
          <a:p>
            <a:r>
              <a:rPr lang="sv-SE" sz="1400" dirty="0" smtClean="0">
                <a:solidFill>
                  <a:schemeClr val="bg1"/>
                </a:solidFill>
              </a:rPr>
              <a:t>Personer som vårdats med stöd för närståendevård &gt; 65 år</a:t>
            </a:r>
            <a:endParaRPr lang="sv-SE" sz="1400" dirty="0">
              <a:solidFill>
                <a:schemeClr val="bg1"/>
              </a:solidFill>
            </a:endParaRPr>
          </a:p>
          <a:p>
            <a:r>
              <a:rPr lang="sv-FI" sz="1600" dirty="0">
                <a:solidFill>
                  <a:schemeClr val="bg1"/>
                </a:solidFill>
              </a:rPr>
              <a:t>10/2024 917 </a:t>
            </a:r>
            <a:r>
              <a:rPr lang="sv-FI" sz="1600" dirty="0" err="1" smtClean="0">
                <a:solidFill>
                  <a:schemeClr val="bg1"/>
                </a:solidFill>
              </a:rPr>
              <a:t>st</a:t>
            </a:r>
            <a:endParaRPr lang="sv-FI" sz="1600" dirty="0">
              <a:solidFill>
                <a:schemeClr val="bg1"/>
              </a:solidFill>
            </a:endParaRPr>
          </a:p>
          <a:p>
            <a:r>
              <a:rPr lang="sv-FI" sz="1600" dirty="0">
                <a:solidFill>
                  <a:schemeClr val="bg1"/>
                </a:solidFill>
              </a:rPr>
              <a:t>11/2024 906 </a:t>
            </a:r>
            <a:r>
              <a:rPr lang="sv-FI" sz="1600" dirty="0" err="1" smtClean="0">
                <a:solidFill>
                  <a:schemeClr val="bg1"/>
                </a:solidFill>
              </a:rPr>
              <a:t>st</a:t>
            </a:r>
            <a:endParaRPr lang="sv-FI" sz="1600" dirty="0">
              <a:solidFill>
                <a:schemeClr val="bg1"/>
              </a:solidFill>
            </a:endParaRPr>
          </a:p>
          <a:p>
            <a:r>
              <a:rPr lang="sv-FI" sz="1600" dirty="0">
                <a:solidFill>
                  <a:schemeClr val="bg1"/>
                </a:solidFill>
              </a:rPr>
              <a:t>12/2024 903 </a:t>
            </a:r>
            <a:r>
              <a:rPr lang="sv-FI" sz="1600" dirty="0" err="1" smtClean="0">
                <a:solidFill>
                  <a:schemeClr val="bg1"/>
                </a:solidFill>
              </a:rPr>
              <a:t>st</a:t>
            </a:r>
            <a:endParaRPr lang="fi-FI" sz="1600" dirty="0">
              <a:solidFill>
                <a:schemeClr val="bg1"/>
              </a:solidFill>
            </a:endParaRPr>
          </a:p>
          <a:p>
            <a:endParaRPr lang="sv-FI" sz="1600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44757" y="4968000"/>
            <a:ext cx="2363121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sv-FI" sz="1600" b="1" dirty="0">
                <a:solidFill>
                  <a:schemeClr val="accent4"/>
                </a:solidFill>
              </a:rPr>
              <a:t>VÄNTETID FÖR BRÅDSKANDE ÄRENDE</a:t>
            </a:r>
            <a:endParaRPr lang="sv-FI" sz="1600" b="1" dirty="0">
              <a:solidFill>
                <a:schemeClr val="accent4"/>
              </a:solidFill>
              <a:cs typeface="Arial"/>
            </a:endParaRPr>
          </a:p>
        </p:txBody>
      </p:sp>
      <p:sp>
        <p:nvSpPr>
          <p:cNvPr id="8" name="TextBox 7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37461" y="6000708"/>
            <a:ext cx="23704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FI" sz="1400" b="1" dirty="0">
                <a:solidFill>
                  <a:schemeClr val="bg1"/>
                </a:solidFill>
              </a:rPr>
              <a:t>FÖRVERKLIGATS</a:t>
            </a:r>
            <a:endParaRPr lang="sv-FI" sz="2000" b="1" dirty="0">
              <a:solidFill>
                <a:schemeClr val="bg1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56DAB15-0D3D-2FCF-2E39-93B3435747E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565989" y="4969553"/>
            <a:ext cx="33897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FI" sz="1600" b="1" dirty="0">
                <a:solidFill>
                  <a:schemeClr val="accent4"/>
                </a:solidFill>
              </a:rPr>
              <a:t>JÄMLIKHET</a:t>
            </a:r>
          </a:p>
        </p:txBody>
      </p:sp>
      <p:sp>
        <p:nvSpPr>
          <p:cNvPr id="13" name="TextBox 12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565989" y="5273233"/>
            <a:ext cx="4802909" cy="160043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sv-SE" sz="1400" dirty="0">
                <a:solidFill>
                  <a:schemeClr val="bg1"/>
                </a:solidFill>
              </a:rPr>
              <a:t>Kriterierna och avgifterna har förenhetligats.</a:t>
            </a:r>
          </a:p>
          <a:p>
            <a:r>
              <a:rPr lang="sv-SE" sz="1400" dirty="0">
                <a:solidFill>
                  <a:schemeClr val="bg1"/>
                </a:solidFill>
              </a:rPr>
              <a:t>Verksamheten i områdena ska </a:t>
            </a:r>
            <a:r>
              <a:rPr lang="sv-SE" sz="1400" dirty="0" smtClean="0">
                <a:solidFill>
                  <a:schemeClr val="bg1"/>
                </a:solidFill>
              </a:rPr>
              <a:t>förenhetligas. </a:t>
            </a:r>
            <a:r>
              <a:rPr lang="sv-SE" sz="1400" dirty="0">
                <a:solidFill>
                  <a:schemeClr val="bg1"/>
                </a:solidFill>
              </a:rPr>
              <a:t>D</a:t>
            </a:r>
            <a:r>
              <a:rPr lang="sv-SE" sz="1400" dirty="0" smtClean="0">
                <a:solidFill>
                  <a:schemeClr val="bg1"/>
                </a:solidFill>
              </a:rPr>
              <a:t>istansomsorgen </a:t>
            </a:r>
            <a:r>
              <a:rPr lang="sv-SE" sz="1400" dirty="0">
                <a:solidFill>
                  <a:schemeClr val="bg1"/>
                </a:solidFill>
              </a:rPr>
              <a:t>ska utvidgas att omfatta hela området, liksom även möjligheten att använda läkemedelsrobotar.</a:t>
            </a:r>
          </a:p>
          <a:p>
            <a:r>
              <a:rPr lang="sv-SE" sz="1400" dirty="0">
                <a:solidFill>
                  <a:schemeClr val="bg1"/>
                </a:solidFill>
              </a:rPr>
              <a:t>Dagverksamheten för äldre täcker ännu inte området på ett tillfredsställande sätt. Verksamhet har påbörjats i Laihela och Kristinestad.</a:t>
            </a:r>
          </a:p>
        </p:txBody>
      </p:sp>
      <p:sp>
        <p:nvSpPr>
          <p:cNvPr id="6" name="TextBox 5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469856" y="1440000"/>
            <a:ext cx="37221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FI" sz="1600" b="1" dirty="0">
                <a:solidFill>
                  <a:schemeClr val="accent4"/>
                </a:solidFill>
              </a:rPr>
              <a:t>KORRIGERANDE ÅTGÄRDER</a:t>
            </a:r>
          </a:p>
        </p:txBody>
      </p:sp>
      <p:sp>
        <p:nvSpPr>
          <p:cNvPr id="11" name="TextBox 10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452024" y="1778554"/>
            <a:ext cx="3739976" cy="310854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−"/>
            </a:pPr>
            <a:r>
              <a:rPr lang="sv-SE" sz="1400" dirty="0">
                <a:solidFill>
                  <a:schemeClr val="bg1"/>
                </a:solidFill>
              </a:rPr>
              <a:t>Användningen av välfärdsteknologi </a:t>
            </a:r>
            <a:r>
              <a:rPr lang="sv-SE" sz="1400" dirty="0" smtClean="0">
                <a:solidFill>
                  <a:schemeClr val="bg1"/>
                </a:solidFill>
              </a:rPr>
              <a:t>utökas betydligt och görs avgiftsfri </a:t>
            </a:r>
            <a:endParaRPr lang="sv-SE" sz="14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−"/>
            </a:pPr>
            <a:r>
              <a:rPr lang="sv-SE" sz="1400" dirty="0">
                <a:solidFill>
                  <a:schemeClr val="bg1"/>
                </a:solidFill>
              </a:rPr>
              <a:t>Samarbetet mellan hemvårdsenheterna ska förbättras och kriterierna för verksamheten ska förenhetligas.</a:t>
            </a:r>
          </a:p>
          <a:p>
            <a:pPr marL="285750" indent="-285750">
              <a:buFont typeface="Arial" panose="020B0604020202020204" pitchFamily="34" charset="0"/>
              <a:buChar char="−"/>
            </a:pPr>
            <a:r>
              <a:rPr lang="sv-SE" sz="1400" dirty="0">
                <a:solidFill>
                  <a:schemeClr val="bg1"/>
                </a:solidFill>
              </a:rPr>
              <a:t>Arbetsuppgifter som inte är förknippade med vården ska tas bort av skötarna.</a:t>
            </a:r>
          </a:p>
          <a:p>
            <a:pPr marL="285750" indent="-285750">
              <a:buFont typeface="Arial" panose="020B0604020202020204" pitchFamily="34" charset="0"/>
              <a:buChar char="−"/>
            </a:pPr>
            <a:r>
              <a:rPr lang="sv-SE" sz="1400" dirty="0">
                <a:solidFill>
                  <a:schemeClr val="bg1"/>
                </a:solidFill>
              </a:rPr>
              <a:t>Omsorgsassistenter </a:t>
            </a:r>
            <a:r>
              <a:rPr lang="sv-SE" sz="1400" dirty="0" smtClean="0">
                <a:solidFill>
                  <a:schemeClr val="bg1"/>
                </a:solidFill>
              </a:rPr>
              <a:t>anställs </a:t>
            </a:r>
          </a:p>
          <a:p>
            <a:pPr marL="285750" indent="-285750">
              <a:buFont typeface="Arial" panose="020B0604020202020204" pitchFamily="34" charset="0"/>
              <a:buChar char="−"/>
            </a:pPr>
            <a:r>
              <a:rPr lang="fi-FI" sz="1400" dirty="0" err="1" smtClean="0">
                <a:solidFill>
                  <a:schemeClr val="bg1"/>
                </a:solidFill>
                <a:cs typeface="Arial"/>
              </a:rPr>
              <a:t>Klienttid</a:t>
            </a:r>
            <a:r>
              <a:rPr lang="fi-FI" sz="1400" dirty="0" smtClean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ökning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/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arbetsskift</a:t>
            </a:r>
            <a:endParaRPr lang="fi-FI" sz="1400" dirty="0">
              <a:solidFill>
                <a:schemeClr val="bg1"/>
              </a:solidFill>
              <a:cs typeface="Arial"/>
            </a:endParaRPr>
          </a:p>
          <a:p>
            <a:pPr marL="285750" indent="-285750">
              <a:buFont typeface="Calibri"/>
              <a:buChar char="-"/>
            </a:pPr>
            <a:r>
              <a:rPr lang="fi-FI" sz="1400" dirty="0" err="1">
                <a:solidFill>
                  <a:schemeClr val="bg1"/>
                </a:solidFill>
                <a:cs typeface="Arial"/>
              </a:rPr>
              <a:t>Samarbete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över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dirty="0" err="1" smtClean="0">
                <a:solidFill>
                  <a:schemeClr val="bg1"/>
                </a:solidFill>
                <a:cs typeface="Arial"/>
              </a:rPr>
              <a:t>verksamhetsområdesgränserna</a:t>
            </a:r>
            <a:endParaRPr lang="fi-FI" sz="1400" dirty="0" smtClean="0">
              <a:solidFill>
                <a:schemeClr val="bg1"/>
              </a:solidFill>
              <a:cs typeface="Arial"/>
            </a:endParaRPr>
          </a:p>
          <a:p>
            <a:pPr marL="285750" indent="-285750">
              <a:buFont typeface="Calibri"/>
              <a:buChar char="-"/>
            </a:pPr>
            <a:r>
              <a:rPr lang="fi-FI" sz="1400" dirty="0" err="1" smtClean="0">
                <a:solidFill>
                  <a:schemeClr val="bg1"/>
                </a:solidFill>
                <a:cs typeface="Arial"/>
              </a:rPr>
              <a:t>Utvecklingsgrupper</a:t>
            </a:r>
            <a:r>
              <a:rPr lang="fi-FI" sz="1400" dirty="0" smtClean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t.ex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. </a:t>
            </a:r>
            <a:r>
              <a:rPr lang="fi-FI" sz="1400" dirty="0" err="1">
                <a:solidFill>
                  <a:schemeClr val="bg1"/>
                </a:solidFill>
                <a:cs typeface="Arial"/>
              </a:rPr>
              <a:t>Hemvård</a:t>
            </a:r>
            <a:r>
              <a:rPr lang="fi-FI" sz="14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dirty="0" err="1" smtClean="0">
                <a:solidFill>
                  <a:schemeClr val="bg1"/>
                </a:solidFill>
                <a:cs typeface="Arial"/>
              </a:rPr>
              <a:t>scrum</a:t>
            </a:r>
            <a:endParaRPr lang="fi-FI" sz="1400" dirty="0" smtClean="0">
              <a:solidFill>
                <a:schemeClr val="bg1"/>
              </a:solidFill>
              <a:cs typeface="Arial"/>
            </a:endParaRPr>
          </a:p>
          <a:p>
            <a:pPr marL="285750" indent="-285750">
              <a:buFont typeface="Calibri"/>
              <a:buChar char="-"/>
            </a:pPr>
            <a:r>
              <a:rPr lang="fi-FI" sz="1400" dirty="0" err="1" smtClean="0">
                <a:solidFill>
                  <a:schemeClr val="bg1"/>
                </a:solidFill>
                <a:cs typeface="Arial"/>
              </a:rPr>
              <a:t>Utveckling</a:t>
            </a:r>
            <a:r>
              <a:rPr lang="fi-FI" sz="1400" dirty="0" smtClean="0">
                <a:solidFill>
                  <a:schemeClr val="bg1"/>
                </a:solidFill>
                <a:cs typeface="Arial"/>
              </a:rPr>
              <a:t> av </a:t>
            </a:r>
            <a:r>
              <a:rPr lang="fi-FI" sz="1400" dirty="0" err="1" smtClean="0">
                <a:solidFill>
                  <a:schemeClr val="bg1"/>
                </a:solidFill>
                <a:cs typeface="Arial"/>
              </a:rPr>
              <a:t>nattarbete</a:t>
            </a:r>
            <a:r>
              <a:rPr lang="fi-FI" sz="1400" dirty="0" smtClean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dirty="0" err="1" smtClean="0">
                <a:solidFill>
                  <a:schemeClr val="bg1"/>
                </a:solidFill>
                <a:cs typeface="Arial"/>
              </a:rPr>
              <a:t>inom</a:t>
            </a:r>
            <a:r>
              <a:rPr lang="fi-FI" sz="1400" dirty="0" smtClean="0">
                <a:solidFill>
                  <a:schemeClr val="bg1"/>
                </a:solidFill>
                <a:cs typeface="Arial"/>
              </a:rPr>
              <a:t> </a:t>
            </a:r>
            <a:r>
              <a:rPr lang="fi-FI" sz="1400" dirty="0" err="1" smtClean="0">
                <a:solidFill>
                  <a:schemeClr val="bg1"/>
                </a:solidFill>
                <a:cs typeface="Arial"/>
              </a:rPr>
              <a:t>hemvården</a:t>
            </a:r>
            <a:endParaRPr lang="fi-FI" sz="1400" dirty="0" smtClean="0">
              <a:solidFill>
                <a:schemeClr val="bg1"/>
              </a:solidFill>
              <a:cs typeface="Arial"/>
            </a:endParaRPr>
          </a:p>
          <a:p>
            <a:pPr marL="285750" indent="-285750">
              <a:buFont typeface="Calibri"/>
              <a:buChar char="-"/>
            </a:pPr>
            <a:r>
              <a:rPr lang="fi-FI" sz="1400" dirty="0" err="1" smtClean="0">
                <a:solidFill>
                  <a:schemeClr val="bg1"/>
                </a:solidFill>
                <a:cs typeface="Arial"/>
              </a:rPr>
              <a:t>Utveckling</a:t>
            </a:r>
            <a:r>
              <a:rPr lang="fi-FI" sz="1400" dirty="0" smtClean="0">
                <a:solidFill>
                  <a:schemeClr val="bg1"/>
                </a:solidFill>
                <a:cs typeface="Arial"/>
              </a:rPr>
              <a:t> av </a:t>
            </a:r>
            <a:r>
              <a:rPr lang="fi-FI" sz="1400" dirty="0" err="1" smtClean="0">
                <a:solidFill>
                  <a:schemeClr val="bg1"/>
                </a:solidFill>
                <a:cs typeface="Arial"/>
              </a:rPr>
              <a:t>verksamhetsledning</a:t>
            </a:r>
            <a:endParaRPr lang="fi-FI" sz="1400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418CE69-9B8C-6308-B71C-448AFDBAC96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733309" y="0"/>
            <a:ext cx="53617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FI" sz="1400" dirty="0"/>
              <a:t>Hem- och boendeservice – Service som ges hem </a:t>
            </a:r>
          </a:p>
        </p:txBody>
      </p:sp>
    </p:spTree>
    <p:extLst>
      <p:ext uri="{BB962C8B-B14F-4D97-AF65-F5344CB8AC3E}">
        <p14:creationId xmlns:p14="http://schemas.microsoft.com/office/powerpoint/2010/main" val="2200425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1800"/>
            <a:ext cx="9124950" cy="909638"/>
          </a:xfrm>
        </p:spPr>
        <p:txBody>
          <a:bodyPr/>
          <a:lstStyle/>
          <a:p>
            <a:r>
              <a:rPr lang="sv-FI" b="1" dirty="0"/>
              <a:t>Säkerhet och kvalitet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449ACE6-B406-F332-4F49-87542936222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79184" y="1404000"/>
            <a:ext cx="34232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 dirty="0">
                <a:solidFill>
                  <a:schemeClr val="accent4"/>
                </a:solidFill>
              </a:rPr>
              <a:t>ANTAL ANMÄLAN OM NEGATIV HÄNDELSE </a:t>
            </a:r>
            <a:endParaRPr lang="en-US" sz="1600" b="1" dirty="0">
              <a:solidFill>
                <a:schemeClr val="accent4"/>
              </a:solidFill>
            </a:endParaRPr>
          </a:p>
        </p:txBody>
      </p:sp>
      <p:graphicFrame>
        <p:nvGraphicFramePr>
          <p:cNvPr id="7" name="Chart 6" descr="Diagram: Antal anmälan om negativ händelse&#10;Januari - April 2024 567&#10;Januari - April 2025&#10;Maj - Augusti 2024 &#10;Maj - Augusti 2025&#10;September - December 2024 &#10;September - December 2025">
            <a:extLst>
              <a:ext uri="{FF2B5EF4-FFF2-40B4-BE49-F238E27FC236}">
                <a16:creationId xmlns:a16="http://schemas.microsoft.com/office/drawing/2014/main" id="{E9CBB796-BCC3-82DD-5F14-CB8F3D97EC0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2006932"/>
              </p:ext>
            </p:extLst>
          </p:nvPr>
        </p:nvGraphicFramePr>
        <p:xfrm>
          <a:off x="1229667" y="2147152"/>
          <a:ext cx="3434742" cy="23025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D0892368-7556-7215-3A15-0625479F82C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735669" y="1404000"/>
            <a:ext cx="38267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sv-SE" b="1" dirty="0">
                <a:solidFill>
                  <a:srgbClr val="85C598"/>
                </a:solidFill>
              </a:rPr>
              <a:t>DE ANMÄLDA HÄNDELSERNAS KARAKTÄR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0E16D12-9712-6485-E9F6-7F8273ED967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768849" y="1900734"/>
            <a:ext cx="11675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Nära ögat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AEFB1ABE-332B-30A7-5AED-C1B6DB63B0A2}"/>
              </a:ext>
              <a:ext uri="{C183D7F6-B498-43B3-948B-1728B52AA6E4}">
                <adec:decorative xmlns:adec="http://schemas.microsoft.com/office/drawing/2017/decorative" xmlns="" val="0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928495" y="2232000"/>
            <a:ext cx="797442" cy="797442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400" dirty="0" smtClean="0">
                <a:solidFill>
                  <a:prstClr val="white"/>
                </a:solidFill>
                <a:latin typeface="Arial" panose="020B0604020202020204"/>
              </a:rPr>
              <a:t>13,5</a:t>
            </a:r>
            <a:r>
              <a:rPr kumimoji="0" lang="sv-SE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%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1A3067E-EC52-9DDA-A166-5E1E2951472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055209" y="1777623"/>
            <a:ext cx="13086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Drabbade klient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A64C5161-5352-FDC8-37F6-B574C04520F9}"/>
              </a:ext>
              <a:ext uri="{C183D7F6-B498-43B3-948B-1728B52AA6E4}">
                <adec:decorative xmlns:adec="http://schemas.microsoft.com/office/drawing/2017/decorative" xmlns="" val="0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273628" y="2232000"/>
            <a:ext cx="797442" cy="79744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400" dirty="0" smtClean="0">
                <a:solidFill>
                  <a:prstClr val="white"/>
                </a:solidFill>
                <a:latin typeface="Arial" panose="020B0604020202020204"/>
              </a:rPr>
              <a:t>75,5</a:t>
            </a:r>
            <a:r>
              <a:rPr kumimoji="0" lang="sv-SE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%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26A35F5-3473-6923-2EF9-2AD2216600E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407555" y="1777623"/>
            <a:ext cx="12783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Annan upptäckt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CCB6AD1A-8263-2D18-4890-9E28DBCEAC54}"/>
              </a:ext>
              <a:ext uri="{C183D7F6-B498-43B3-948B-1728B52AA6E4}">
                <adec:decorative xmlns:adec="http://schemas.microsoft.com/office/drawing/2017/decorative" xmlns="" val="0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7642361" y="2232000"/>
            <a:ext cx="797442" cy="797442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10,9 </a:t>
            </a: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%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FD3E9CF3-EF59-E8AC-6216-2864B93AB41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063885" y="3275111"/>
            <a:ext cx="13811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Måttlig skada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5E508D49-89F0-8C89-0D2E-8DE8885491B2}"/>
              </a:ext>
              <a:ext uri="{C183D7F6-B498-43B3-948B-1728B52AA6E4}">
                <adec:decorative xmlns:adec="http://schemas.microsoft.com/office/drawing/2017/decorative" xmlns="" val="0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5327216" y="3672000"/>
            <a:ext cx="797442" cy="79744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0,0%</a:t>
            </a:r>
            <a:endParaRPr kumimoji="0" lang="sv-SE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13453D6-8260-C3FD-4096-B2E107E669F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913818" y="3157544"/>
            <a:ext cx="11675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Allvarlig skada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DB4570A8-D0DF-1400-5B57-BCD031EEA668}"/>
              </a:ext>
              <a:ext uri="{C183D7F6-B498-43B3-948B-1728B52AA6E4}">
                <adec:decorative xmlns:adec="http://schemas.microsoft.com/office/drawing/2017/decorative" xmlns="" val="0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7085505" y="3672000"/>
            <a:ext cx="797442" cy="79744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0,0 %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A344BB1-DF36-4BAD-9CB1-977337A2D07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695669" y="1404000"/>
            <a:ext cx="32669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FI" sz="1600" b="1" dirty="0">
                <a:solidFill>
                  <a:schemeClr val="accent4"/>
                </a:solidFill>
              </a:rPr>
              <a:t>DE VANLIGASTE ANMÄLNINGSTYPERNA</a:t>
            </a:r>
          </a:p>
        </p:txBody>
      </p:sp>
      <p:sp>
        <p:nvSpPr>
          <p:cNvPr id="8" name="TextBox 7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712854" y="2088914"/>
            <a:ext cx="347914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sv-SE" sz="1600" dirty="0">
                <a:solidFill>
                  <a:schemeClr val="bg1"/>
                </a:solidFill>
                <a:cs typeface="Arial"/>
              </a:rPr>
              <a:t>Olycksfall och olyckor</a:t>
            </a:r>
          </a:p>
          <a:p>
            <a:pPr marL="342900" indent="-342900">
              <a:buAutoNum type="arabicPeriod"/>
            </a:pPr>
            <a:r>
              <a:rPr lang="sv-SE" sz="1600" dirty="0">
                <a:solidFill>
                  <a:schemeClr val="bg1"/>
                </a:solidFill>
                <a:cs typeface="Arial"/>
              </a:rPr>
              <a:t>Förknippad med läkemedelsbehandling</a:t>
            </a:r>
          </a:p>
          <a:p>
            <a:pPr marL="342900" indent="-342900">
              <a:buAutoNum type="arabicPeriod"/>
            </a:pPr>
            <a:r>
              <a:rPr lang="sv-SE" sz="1600" dirty="0">
                <a:solidFill>
                  <a:schemeClr val="bg1"/>
                </a:solidFill>
                <a:cs typeface="Arial"/>
              </a:rPr>
              <a:t>Informationsutbyte</a:t>
            </a:r>
          </a:p>
          <a:p>
            <a:pPr marL="342900" indent="-342900">
              <a:buAutoNum type="arabicPeriod"/>
            </a:pPr>
            <a:r>
              <a:rPr lang="sv-SE" sz="1600" dirty="0">
                <a:solidFill>
                  <a:schemeClr val="bg1"/>
                </a:solidFill>
                <a:cs typeface="Arial"/>
              </a:rPr>
              <a:t>Annat</a:t>
            </a:r>
          </a:p>
          <a:p>
            <a:pPr marL="342900" indent="-342900">
              <a:buAutoNum type="arabicPeriod"/>
            </a:pPr>
            <a:r>
              <a:rPr lang="sv-SE" sz="1600" dirty="0">
                <a:solidFill>
                  <a:schemeClr val="bg1"/>
                </a:solidFill>
                <a:cs typeface="Arial"/>
              </a:rPr>
              <a:t>Förknippad med vård eller uppföljning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DA86747-4DAA-4AD7-9784-872453488C0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31216" y="4500000"/>
            <a:ext cx="175924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FI" sz="1400" b="1" dirty="0">
                <a:solidFill>
                  <a:schemeClr val="accent4"/>
                </a:solidFill>
              </a:rPr>
              <a:t>ANMÄLNINGAR OM MISSFÖRHÅLLANDEN INOM SOCIALVÅRDEN</a:t>
            </a:r>
          </a:p>
        </p:txBody>
      </p:sp>
      <p:sp>
        <p:nvSpPr>
          <p:cNvPr id="12" name="TextBox 11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15977" y="5800902"/>
            <a:ext cx="1800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FI" sz="48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E2DD3D8-21FC-498C-94F7-020218D816A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864409" y="4500000"/>
            <a:ext cx="1800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FI" sz="1200" b="1" dirty="0">
                <a:solidFill>
                  <a:schemeClr val="accent4"/>
                </a:solidFill>
              </a:rPr>
              <a:t>ANTAL ANMÄLNINGAR AV NEGATIV HÄNDELSE FRÅN KLIENTER (JÄMFÖRT MED TIDIGARE PERIOD)</a:t>
            </a:r>
          </a:p>
        </p:txBody>
      </p:sp>
      <p:sp>
        <p:nvSpPr>
          <p:cNvPr id="11" name="TextBox 10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890461" y="5800902"/>
            <a:ext cx="1800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FI" sz="2800" dirty="0" smtClean="0">
                <a:solidFill>
                  <a:schemeClr val="bg1"/>
                </a:solidFill>
              </a:rPr>
              <a:t>6 </a:t>
            </a:r>
            <a:endParaRPr lang="sv-FI" sz="2800" dirty="0">
              <a:solidFill>
                <a:schemeClr val="bg1"/>
              </a:solidFill>
            </a:endParaRPr>
          </a:p>
          <a:p>
            <a:pPr algn="ctr"/>
            <a:r>
              <a:rPr lang="sv-FI" sz="2800" dirty="0" smtClean="0">
                <a:solidFill>
                  <a:schemeClr val="bg1"/>
                </a:solidFill>
              </a:rPr>
              <a:t>(5)</a:t>
            </a:r>
            <a:endParaRPr lang="sv-FI" sz="2800" dirty="0">
              <a:solidFill>
                <a:schemeClr val="bg1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9B827E0-4781-4CE9-B989-57A8EFDB83A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89926" y="4500000"/>
            <a:ext cx="16382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FI" sz="1400" b="1" dirty="0">
                <a:solidFill>
                  <a:schemeClr val="accent4"/>
                </a:solidFill>
              </a:rPr>
              <a:t>ANTAL KONTAKTER TILL PATIENTOMBUD</a:t>
            </a:r>
          </a:p>
        </p:txBody>
      </p:sp>
      <p:sp>
        <p:nvSpPr>
          <p:cNvPr id="13" name="TextBox 12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80678" y="5800902"/>
            <a:ext cx="1800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FI" sz="4800" dirty="0" smtClean="0">
                <a:solidFill>
                  <a:schemeClr val="bg1"/>
                </a:solidFill>
              </a:rPr>
              <a:t>4</a:t>
            </a:r>
            <a:endParaRPr lang="sv-FI" sz="4800" dirty="0">
              <a:solidFill>
                <a:schemeClr val="bg1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12EC722-3F34-4A2D-A54F-CACFC822247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536778" y="4500000"/>
            <a:ext cx="16382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FI" sz="1400" b="1" dirty="0">
                <a:solidFill>
                  <a:schemeClr val="accent4"/>
                </a:solidFill>
              </a:rPr>
              <a:t>ANTAL KONTAKTER TILL SOCIALOMBUD</a:t>
            </a:r>
          </a:p>
        </p:txBody>
      </p:sp>
      <p:sp>
        <p:nvSpPr>
          <p:cNvPr id="10" name="TextBox 9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454485" y="5800902"/>
            <a:ext cx="1800000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FI" sz="4800" dirty="0">
                <a:solidFill>
                  <a:schemeClr val="bg1"/>
                </a:solidFill>
              </a:rPr>
              <a:t>23</a:t>
            </a:r>
            <a:r>
              <a:rPr lang="sv-FI" sz="4800" dirty="0">
                <a:solidFill>
                  <a:srgbClr val="FF0000"/>
                </a:solidFill>
              </a:rPr>
              <a:t> </a:t>
            </a:r>
          </a:p>
          <a:p>
            <a:pPr algn="ctr"/>
            <a:r>
              <a:rPr lang="sv-FI" sz="1400" dirty="0">
                <a:solidFill>
                  <a:schemeClr val="bg1"/>
                </a:solidFill>
              </a:rPr>
              <a:t>(Hela </a:t>
            </a:r>
            <a:r>
              <a:rPr lang="sv-FI" sz="1400" dirty="0" err="1">
                <a:solidFill>
                  <a:schemeClr val="bg1"/>
                </a:solidFill>
              </a:rPr>
              <a:t>hebo</a:t>
            </a:r>
            <a:r>
              <a:rPr lang="sv-FI" sz="1400" dirty="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156A800-0ADF-4946-A380-6823498BE29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305516" y="4500000"/>
            <a:ext cx="3684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FI" sz="1600" b="1" dirty="0">
                <a:solidFill>
                  <a:schemeClr val="accent4"/>
                </a:solidFill>
              </a:rPr>
              <a:t>KORRIGERANDE ÅTGÄRDER: </a:t>
            </a:r>
          </a:p>
        </p:txBody>
      </p:sp>
      <p:sp>
        <p:nvSpPr>
          <p:cNvPr id="9" name="TextBox 8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305515" y="4820813"/>
            <a:ext cx="3886485" cy="203132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−"/>
            </a:pPr>
            <a:r>
              <a:rPr lang="sv-SE" sz="1400" dirty="0">
                <a:solidFill>
                  <a:schemeClr val="bg1"/>
                </a:solidFill>
              </a:rPr>
              <a:t>Upphandling av dosdispensering och läkemedelsrobotar, utbildning.</a:t>
            </a:r>
          </a:p>
          <a:p>
            <a:pPr marL="285750" indent="-285750">
              <a:buFont typeface="Arial" panose="020B0604020202020204" pitchFamily="34" charset="0"/>
              <a:buChar char="−"/>
            </a:pPr>
            <a:r>
              <a:rPr lang="sv-SE" sz="1400" dirty="0">
                <a:solidFill>
                  <a:schemeClr val="bg1"/>
                </a:solidFill>
              </a:rPr>
              <a:t>Arbetsgrupp för förebyggande av fallolyckor</a:t>
            </a:r>
          </a:p>
          <a:p>
            <a:pPr marL="285750" indent="-285750">
              <a:buFont typeface="Arial" panose="020B0604020202020204" pitchFamily="34" charset="0"/>
              <a:buChar char="−"/>
            </a:pPr>
            <a:r>
              <a:rPr lang="sv-SE" sz="1400" dirty="0">
                <a:solidFill>
                  <a:schemeClr val="bg1"/>
                </a:solidFill>
              </a:rPr>
              <a:t>Effektiv användning av hemrehabilitering inom hemvården</a:t>
            </a:r>
          </a:p>
          <a:p>
            <a:pPr marL="285750" indent="-285750">
              <a:buFont typeface="Arial" panose="020B0604020202020204" pitchFamily="34" charset="0"/>
              <a:buChar char="−"/>
            </a:pPr>
            <a:r>
              <a:rPr lang="sv-SE" sz="1400" dirty="0">
                <a:solidFill>
                  <a:schemeClr val="bg1"/>
                </a:solidFill>
              </a:rPr>
              <a:t>Genomgång av HaiPro-anmälningar och korrigerande åtgärder</a:t>
            </a:r>
          </a:p>
          <a:p>
            <a:endParaRPr lang="sv-FI" sz="1400" dirty="0">
              <a:solidFill>
                <a:schemeClr val="bg1"/>
              </a:solidFill>
              <a:cs typeface="Arial" panose="020B0604020202020204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79C67D0-45C0-AB38-8D19-339E47CC009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733309" y="0"/>
            <a:ext cx="53617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FI" sz="1400" dirty="0"/>
              <a:t>Hem- och boendeservice – Service som ges hem </a:t>
            </a:r>
          </a:p>
        </p:txBody>
      </p:sp>
    </p:spTree>
    <p:extLst>
      <p:ext uri="{BB962C8B-B14F-4D97-AF65-F5344CB8AC3E}">
        <p14:creationId xmlns:p14="http://schemas.microsoft.com/office/powerpoint/2010/main" val="1655836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fi-FI" dirty="0" err="1" smtClean="0"/>
              <a:t>Kundupplevelse</a:t>
            </a:r>
            <a:endParaRPr lang="fi-FI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BCD57CA-23C7-9180-06E0-C2A2BEE2D75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733309" y="0"/>
            <a:ext cx="53617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FI" sz="1400" dirty="0"/>
              <a:t>Hem- och boendeservice – Service som ges </a:t>
            </a:r>
            <a:r>
              <a:rPr lang="sv-FI" sz="1400" dirty="0" smtClean="0"/>
              <a:t>hem</a:t>
            </a:r>
            <a:endParaRPr lang="sv-FI" sz="1400" dirty="0"/>
          </a:p>
        </p:txBody>
      </p:sp>
      <p:sp>
        <p:nvSpPr>
          <p:cNvPr id="4" name="Rectangle 3"/>
          <p:cNvSpPr/>
          <p:nvPr/>
        </p:nvSpPr>
        <p:spPr>
          <a:xfrm>
            <a:off x="1415723" y="1547806"/>
            <a:ext cx="1032195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FI" dirty="0">
                <a:solidFill>
                  <a:schemeClr val="bg1"/>
                </a:solidFill>
              </a:rPr>
              <a:t>KUNDRESPONSANTAL = 71 </a:t>
            </a:r>
            <a:r>
              <a:rPr lang="sv-FI" dirty="0" err="1">
                <a:solidFill>
                  <a:schemeClr val="bg1"/>
                </a:solidFill>
              </a:rPr>
              <a:t>st</a:t>
            </a:r>
            <a:r>
              <a:rPr lang="sv-FI" dirty="0">
                <a:solidFill>
                  <a:schemeClr val="bg1"/>
                </a:solidFill>
              </a:rPr>
              <a:t>  </a:t>
            </a:r>
            <a:r>
              <a:rPr lang="sv-FI" dirty="0" smtClean="0">
                <a:solidFill>
                  <a:schemeClr val="bg1"/>
                </a:solidFill>
              </a:rPr>
              <a:t>(44 </a:t>
            </a:r>
            <a:r>
              <a:rPr lang="sv-FI" dirty="0" err="1" smtClean="0">
                <a:solidFill>
                  <a:schemeClr val="bg1"/>
                </a:solidFill>
              </a:rPr>
              <a:t>st</a:t>
            </a:r>
            <a:r>
              <a:rPr lang="sv-FI" dirty="0" smtClean="0">
                <a:solidFill>
                  <a:schemeClr val="bg1"/>
                </a:solidFill>
              </a:rPr>
              <a:t>)</a:t>
            </a:r>
          </a:p>
          <a:p>
            <a:endParaRPr lang="sv-FI" dirty="0">
              <a:solidFill>
                <a:schemeClr val="bg1"/>
              </a:solidFill>
            </a:endParaRPr>
          </a:p>
          <a:p>
            <a:endParaRPr lang="sv-FI" dirty="0" smtClean="0">
              <a:solidFill>
                <a:schemeClr val="bg1"/>
              </a:solidFill>
            </a:endParaRPr>
          </a:p>
          <a:p>
            <a:r>
              <a:rPr lang="sv-FI" dirty="0" smtClean="0">
                <a:solidFill>
                  <a:schemeClr val="bg1"/>
                </a:solidFill>
              </a:rPr>
              <a:t>Kundrespons kommer både via </a:t>
            </a:r>
            <a:r>
              <a:rPr lang="sv-FI" dirty="0" err="1" smtClean="0">
                <a:solidFill>
                  <a:schemeClr val="bg1"/>
                </a:solidFill>
              </a:rPr>
              <a:t>Roidu</a:t>
            </a:r>
            <a:r>
              <a:rPr lang="sv-FI" dirty="0" smtClean="0">
                <a:solidFill>
                  <a:schemeClr val="bg1"/>
                </a:solidFill>
              </a:rPr>
              <a:t> (via tablett 68, via hemsida 3) och muntligt. Mycket respons kommer från anhöriga och hör till annat verksamhetsområde. </a:t>
            </a:r>
          </a:p>
          <a:p>
            <a:endParaRPr lang="sv-FI" dirty="0">
              <a:solidFill>
                <a:schemeClr val="bg1"/>
              </a:solidFill>
            </a:endParaRPr>
          </a:p>
          <a:p>
            <a:pPr lvl="0">
              <a:defRPr/>
            </a:pPr>
            <a:r>
              <a:rPr lang="sv-FI" dirty="0" smtClean="0">
                <a:solidFill>
                  <a:schemeClr val="bg1"/>
                </a:solidFill>
              </a:rPr>
              <a:t>Respons insamlas också via Institutet för hälsa och välfärd, THL. Enligt </a:t>
            </a:r>
            <a:r>
              <a:rPr lang="sv-FI" dirty="0" err="1" smtClean="0">
                <a:solidFill>
                  <a:schemeClr val="bg1"/>
                </a:solidFill>
              </a:rPr>
              <a:t>THL:s</a:t>
            </a:r>
            <a:r>
              <a:rPr lang="sv-FI" dirty="0" smtClean="0">
                <a:solidFill>
                  <a:schemeClr val="bg1"/>
                </a:solidFill>
              </a:rPr>
              <a:t> förfrågan har Österbottens välfärdsområde </a:t>
            </a:r>
            <a:r>
              <a:rPr lang="sv-FI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Finlands </a:t>
            </a:r>
            <a:r>
              <a:rPr lang="sv-FI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vänligaste </a:t>
            </a:r>
            <a:r>
              <a:rPr lang="sv-FI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hemvårdspersonal.</a:t>
            </a:r>
          </a:p>
          <a:p>
            <a:pPr lvl="0">
              <a:defRPr/>
            </a:pPr>
            <a:endParaRPr lang="sv-FI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r>
              <a:rPr lang="sv-FI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NPS 46 (2024) 51 </a:t>
            </a:r>
            <a:r>
              <a:rPr lang="sv-FI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(2023) 45(2022)</a:t>
            </a:r>
          </a:p>
          <a:p>
            <a:endParaRPr lang="sv-FI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9863879-5A72-4ED3-971C-CE6581B29D8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873404" y="4931136"/>
            <a:ext cx="16768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FI" sz="1400" b="1" dirty="0">
                <a:solidFill>
                  <a:schemeClr val="accent4"/>
                </a:solidFill>
              </a:rPr>
              <a:t>ANTAL </a:t>
            </a:r>
            <a:r>
              <a:rPr lang="sv-FI" sz="1400" b="1" dirty="0" smtClean="0">
                <a:solidFill>
                  <a:schemeClr val="accent4"/>
                </a:solidFill>
              </a:rPr>
              <a:t>ANMÄRKNINGAR</a:t>
            </a:r>
            <a:endParaRPr lang="sv-FI" sz="1400" b="1" dirty="0">
              <a:solidFill>
                <a:schemeClr val="accent4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1116424-5072-4DD0-8777-E3681D1EBBA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415509" y="4931136"/>
            <a:ext cx="16768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FI" sz="1400" b="1" dirty="0">
                <a:solidFill>
                  <a:schemeClr val="accent4"/>
                </a:solidFill>
              </a:rPr>
              <a:t>ANTAL KLAGOMÅL</a:t>
            </a:r>
          </a:p>
        </p:txBody>
      </p:sp>
      <p:sp>
        <p:nvSpPr>
          <p:cNvPr id="7" name="TextBox 6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082897" y="5484273"/>
            <a:ext cx="12578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FI" sz="48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8" name="TextBox 7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625002" y="5485551"/>
            <a:ext cx="12578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FI" sz="4800" dirty="0">
                <a:solidFill>
                  <a:schemeClr val="bg1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0194097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1800"/>
            <a:ext cx="9328150" cy="774700"/>
          </a:xfrm>
        </p:spPr>
        <p:txBody>
          <a:bodyPr/>
          <a:lstStyle/>
          <a:p>
            <a:r>
              <a:rPr lang="sv-FI" b="1" dirty="0"/>
              <a:t>Delaktighet</a:t>
            </a:r>
            <a:endParaRPr lang="sv-FI" sz="3600" b="1" dirty="0"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2A194B9-FF73-4C1C-BFA2-02D6BB5DDC1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3" y="1404000"/>
            <a:ext cx="550085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FI" sz="1600" b="1" dirty="0">
                <a:solidFill>
                  <a:schemeClr val="accent4"/>
                </a:solidFill>
                <a:latin typeface="+mj-lt"/>
              </a:rPr>
              <a:t>Hur stöder man kunders och nära anhörigas delaktighet i planeringen, genomförandet och utvärderingen av tjänsterna?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7F61408-85E1-4751-B314-D39A81EC4D3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2" y="2340460"/>
            <a:ext cx="5500857" cy="267765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sv-SE" sz="1400" b="1" dirty="0">
                <a:solidFill>
                  <a:schemeClr val="bg1"/>
                </a:solidFill>
              </a:rPr>
              <a:t>Vi samlar in respons via Roidu och använder oss av HaiPro</a:t>
            </a:r>
          </a:p>
          <a:p>
            <a:r>
              <a:rPr lang="sv-SE" sz="1400" b="1" dirty="0">
                <a:solidFill>
                  <a:schemeClr val="bg1"/>
                </a:solidFill>
              </a:rPr>
              <a:t/>
            </a:r>
            <a:br>
              <a:rPr lang="sv-SE" sz="1400" b="1" dirty="0">
                <a:solidFill>
                  <a:schemeClr val="bg1"/>
                </a:solidFill>
              </a:rPr>
            </a:br>
            <a:r>
              <a:rPr lang="sv-SE" sz="1400" b="1" dirty="0">
                <a:solidFill>
                  <a:schemeClr val="bg1"/>
                </a:solidFill>
              </a:rPr>
              <a:t>THL:s nationella utvärdering</a:t>
            </a:r>
          </a:p>
          <a:p>
            <a:r>
              <a:rPr lang="sv-SE" sz="1400" b="1" dirty="0">
                <a:solidFill>
                  <a:schemeClr val="bg1"/>
                </a:solidFill>
              </a:rPr>
              <a:t/>
            </a:r>
            <a:br>
              <a:rPr lang="sv-SE" sz="1400" b="1" dirty="0">
                <a:solidFill>
                  <a:schemeClr val="bg1"/>
                </a:solidFill>
              </a:rPr>
            </a:br>
            <a:r>
              <a:rPr lang="sv-SE" sz="1400" b="1" dirty="0">
                <a:solidFill>
                  <a:schemeClr val="bg1"/>
                </a:solidFill>
              </a:rPr>
              <a:t>Egenvårdarsystem</a:t>
            </a:r>
          </a:p>
          <a:p>
            <a:r>
              <a:rPr lang="sv-SE" sz="1400" b="1" dirty="0">
                <a:solidFill>
                  <a:schemeClr val="bg1"/>
                </a:solidFill>
              </a:rPr>
              <a:t/>
            </a:r>
            <a:br>
              <a:rPr lang="sv-SE" sz="1400" b="1" dirty="0">
                <a:solidFill>
                  <a:schemeClr val="bg1"/>
                </a:solidFill>
              </a:rPr>
            </a:br>
            <a:r>
              <a:rPr lang="sv-SE" sz="1400" b="1" dirty="0">
                <a:solidFill>
                  <a:schemeClr val="bg1"/>
                </a:solidFill>
              </a:rPr>
              <a:t>Inom servicehandledningen (hör till ett annat verksamhetsområde) och närståendevården utgår man från klienternas önskemål och involverar även de anhöriga i bedömningen av klienternas servicebehov och i de beslut som tas om servicen.</a:t>
            </a:r>
          </a:p>
          <a:p>
            <a:endParaRPr lang="sv-SE" sz="1400" b="1" dirty="0">
              <a:solidFill>
                <a:schemeClr val="bg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56241A7-7EAB-41A0-9CF1-DCD3C8AD39F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3" y="5400000"/>
            <a:ext cx="550085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FI" sz="1600" b="1" dirty="0">
                <a:solidFill>
                  <a:schemeClr val="accent4"/>
                </a:solidFill>
                <a:latin typeface="+mj-lt"/>
              </a:rPr>
              <a:t>Klienter, erfarenhetsexperter eller ett klientråd är involverade i utvecklingen och utvärderingen av tjänsterna. </a:t>
            </a:r>
            <a:endParaRPr lang="sv-FI" sz="1600" b="1" i="0" dirty="0">
              <a:solidFill>
                <a:schemeClr val="accent4"/>
              </a:solidFill>
              <a:effectLst/>
              <a:latin typeface="+mj-lt"/>
            </a:endParaRPr>
          </a:p>
        </p:txBody>
      </p:sp>
      <p:sp>
        <p:nvSpPr>
          <p:cNvPr id="13" name="TextBox 12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2" y="6259686"/>
            <a:ext cx="5500857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sv-FI" sz="1600" b="1" dirty="0">
                <a:solidFill>
                  <a:schemeClr val="bg1"/>
                </a:solidFill>
              </a:rPr>
              <a:t>Förändrings- och utvecklingsförslag via äldrerådet och klientrådet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9A05C15-41C7-4F41-88A6-D7F5EAD371A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629400" y="1404000"/>
            <a:ext cx="5562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sv-FI" sz="1600" b="1" dirty="0">
                <a:solidFill>
                  <a:schemeClr val="accent4"/>
                </a:solidFill>
                <a:latin typeface="+mj-lt"/>
              </a:rPr>
              <a:t>Vilka teman har man kommit överens om tillsammans med organisationer för att utveckla tjänsterna?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D4A06F7-0D67-4232-B5E5-C9623CED225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705600" y="2001906"/>
            <a:ext cx="5486400" cy="1077218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−"/>
            </a:pPr>
            <a:r>
              <a:rPr lang="sv-SE" sz="1600" b="1" dirty="0">
                <a:solidFill>
                  <a:schemeClr val="bg1"/>
                </a:solidFill>
              </a:rPr>
              <a:t>Diskussioner med externa leverantörer förs ständigt - partnerskapsbord</a:t>
            </a:r>
          </a:p>
          <a:p>
            <a:pPr marL="285750" indent="-285750">
              <a:buFont typeface="Arial" panose="020B0604020202020204" pitchFamily="34" charset="0"/>
              <a:buChar char="−"/>
            </a:pPr>
            <a:r>
              <a:rPr lang="sv-SE" sz="1600" b="1" dirty="0">
                <a:solidFill>
                  <a:schemeClr val="bg1"/>
                </a:solidFill>
              </a:rPr>
              <a:t>Samarbetet med den tredje sektorn utvecklas via projektet Prima Botnia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9E0AF8D-BEC6-48BC-90E1-7BF038E1893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629400" y="4140000"/>
            <a:ext cx="5562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FI" sz="1600" b="1" dirty="0">
                <a:solidFill>
                  <a:schemeClr val="accent4"/>
                </a:solidFill>
                <a:latin typeface="+mj-lt"/>
              </a:rPr>
              <a:t>Vilka åtgärder har vidtagits på basen av klienters och anhörigas anmälningar av negativa och nära ögat händelser samt anmärkningar och klagomål: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CDA010C-0F96-434D-BA9D-047602DD023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705600" y="4958514"/>
            <a:ext cx="5486400" cy="1077218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285750" indent="-285750">
              <a:buFont typeface="Calibri"/>
              <a:buChar char="-"/>
            </a:pPr>
            <a:r>
              <a:rPr lang="sv-SE" sz="1600" b="1" dirty="0">
                <a:solidFill>
                  <a:schemeClr val="bg2"/>
                </a:solidFill>
                <a:cs typeface="Arial"/>
              </a:rPr>
              <a:t>Utbildning i bemötande av klienter som uppvisar våldsamt/utmanande beteende</a:t>
            </a:r>
            <a:br>
              <a:rPr lang="sv-SE" sz="1600" b="1" dirty="0">
                <a:solidFill>
                  <a:schemeClr val="bg2"/>
                </a:solidFill>
                <a:cs typeface="Arial"/>
              </a:rPr>
            </a:br>
            <a:endParaRPr lang="sv-SE" sz="1600" b="1" dirty="0">
              <a:solidFill>
                <a:schemeClr val="bg2"/>
              </a:solidFill>
              <a:cs typeface="Arial"/>
            </a:endParaRPr>
          </a:p>
          <a:p>
            <a:pPr marL="285750" indent="-285750">
              <a:buFont typeface="Calibri"/>
              <a:buChar char="-"/>
            </a:pPr>
            <a:r>
              <a:rPr lang="sv-SE" sz="1600" b="1" dirty="0" smtClean="0">
                <a:solidFill>
                  <a:schemeClr val="bg2"/>
                </a:solidFill>
                <a:cs typeface="Arial"/>
              </a:rPr>
              <a:t>Förbättrad information</a:t>
            </a:r>
            <a:endParaRPr lang="sv-SE" sz="1600" b="1" dirty="0">
              <a:solidFill>
                <a:schemeClr val="bg2"/>
              </a:solidFill>
              <a:cs typeface="Arial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76D6465-2D8F-A8D6-1F7C-1C9042D4F0C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733309" y="0"/>
            <a:ext cx="53617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FI" sz="1400" dirty="0"/>
              <a:t>Hem- och boendeservice – Service som ges hem </a:t>
            </a:r>
          </a:p>
        </p:txBody>
      </p:sp>
    </p:spTree>
    <p:extLst>
      <p:ext uri="{BB962C8B-B14F-4D97-AF65-F5344CB8AC3E}">
        <p14:creationId xmlns:p14="http://schemas.microsoft.com/office/powerpoint/2010/main" val="30681545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2000"/>
            <a:ext cx="9125505" cy="909453"/>
          </a:xfrm>
        </p:spPr>
        <p:txBody>
          <a:bodyPr/>
          <a:lstStyle/>
          <a:p>
            <a:r>
              <a:rPr lang="sv-FI" b="1" dirty="0"/>
              <a:t>Personal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27BB94F-D6EF-4697-B45A-7A9B1A8FEEC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42927" y="1404000"/>
            <a:ext cx="2628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FI" b="1" dirty="0">
                <a:solidFill>
                  <a:schemeClr val="accent4"/>
                </a:solidFill>
              </a:rPr>
              <a:t>PERSONALSTYRKA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7F2AA32-F31B-4623-9592-B30CA097EEC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60689" y="1957223"/>
            <a:ext cx="334204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>
                <a:solidFill>
                  <a:schemeClr val="bg1"/>
                </a:solidFill>
              </a:rPr>
              <a:t>Personal: </a:t>
            </a:r>
            <a:r>
              <a:rPr lang="sv-SE" sz="1400" dirty="0" smtClean="0">
                <a:solidFill>
                  <a:schemeClr val="bg1"/>
                </a:solidFill>
              </a:rPr>
              <a:t>917</a:t>
            </a:r>
            <a:r>
              <a:rPr lang="sv-SE" sz="1400" dirty="0">
                <a:solidFill>
                  <a:schemeClr val="bg1"/>
                </a:solidFill>
              </a:rPr>
              <a:t/>
            </a:r>
            <a:br>
              <a:rPr lang="sv-SE" sz="1400" dirty="0">
                <a:solidFill>
                  <a:schemeClr val="bg1"/>
                </a:solidFill>
              </a:rPr>
            </a:br>
            <a:r>
              <a:rPr lang="sv-SE" sz="1400" dirty="0">
                <a:solidFill>
                  <a:schemeClr val="bg1"/>
                </a:solidFill>
              </a:rPr>
              <a:t>Fastanställda: 588</a:t>
            </a:r>
          </a:p>
          <a:p>
            <a:r>
              <a:rPr lang="sv-SE" sz="1400" u="sng" dirty="0">
                <a:solidFill>
                  <a:schemeClr val="bg1"/>
                </a:solidFill>
              </a:rPr>
              <a:t/>
            </a:r>
            <a:br>
              <a:rPr lang="sv-SE" sz="1400" u="sng" dirty="0">
                <a:solidFill>
                  <a:schemeClr val="bg1"/>
                </a:solidFill>
              </a:rPr>
            </a:br>
            <a:r>
              <a:rPr lang="sv-SE" sz="1400" u="sng" dirty="0">
                <a:solidFill>
                  <a:schemeClr val="bg1"/>
                </a:solidFill>
              </a:rPr>
              <a:t>Öppna vakanser: </a:t>
            </a:r>
          </a:p>
          <a:p>
            <a:r>
              <a:rPr lang="sv-SE" sz="1400" dirty="0">
                <a:solidFill>
                  <a:schemeClr val="bg1"/>
                </a:solidFill>
              </a:rPr>
              <a:t/>
            </a:r>
            <a:br>
              <a:rPr lang="sv-SE" sz="1400" dirty="0">
                <a:solidFill>
                  <a:schemeClr val="bg1"/>
                </a:solidFill>
              </a:rPr>
            </a:br>
            <a:r>
              <a:rPr lang="sv-SE" sz="1400" dirty="0">
                <a:solidFill>
                  <a:schemeClr val="bg1"/>
                </a:solidFill>
              </a:rPr>
              <a:t>Hemvården: ca 80 st. (alla yrkesgrupper)</a:t>
            </a:r>
          </a:p>
          <a:p>
            <a:r>
              <a:rPr lang="sv-SE" sz="1400" dirty="0">
                <a:solidFill>
                  <a:schemeClr val="bg1"/>
                </a:solidFill>
              </a:rPr>
              <a:t>Dagverksamheten: </a:t>
            </a:r>
            <a:r>
              <a:rPr lang="sv-SE" sz="1400" dirty="0" smtClean="0">
                <a:solidFill>
                  <a:schemeClr val="bg1"/>
                </a:solidFill>
              </a:rPr>
              <a:t>2 </a:t>
            </a:r>
            <a:r>
              <a:rPr lang="sv-SE" sz="1400" dirty="0">
                <a:solidFill>
                  <a:schemeClr val="bg1"/>
                </a:solidFill>
              </a:rPr>
              <a:t>st. </a:t>
            </a:r>
          </a:p>
          <a:p>
            <a:r>
              <a:rPr lang="sv-SE" sz="1400" dirty="0">
                <a:solidFill>
                  <a:schemeClr val="bg1"/>
                </a:solidFill>
              </a:rPr>
              <a:t>Närståendevården: </a:t>
            </a:r>
            <a:r>
              <a:rPr lang="sv-SE" sz="1400" dirty="0" smtClean="0">
                <a:solidFill>
                  <a:schemeClr val="bg1"/>
                </a:solidFill>
              </a:rPr>
              <a:t>1 </a:t>
            </a:r>
            <a:r>
              <a:rPr lang="sv-SE" sz="1400" dirty="0">
                <a:solidFill>
                  <a:schemeClr val="bg1"/>
                </a:solidFill>
              </a:rPr>
              <a:t>st.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C1F18C0-0F68-4925-8935-A3A93590793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65942" y="1404000"/>
            <a:ext cx="33666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FI" b="1" baseline="0" dirty="0">
                <a:solidFill>
                  <a:schemeClr val="accent4"/>
                </a:solidFill>
              </a:rPr>
              <a:t>ARBETARSKYDDS-ANMÄLNINGAR VIA HAIPRO</a:t>
            </a:r>
            <a:endParaRPr lang="sv-FI" b="1" dirty="0">
              <a:solidFill>
                <a:schemeClr val="accent4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DF33B20-AA03-42FB-8A15-DCA9FB7B6C9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56196" y="1980324"/>
            <a:ext cx="345733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dirty="0">
                <a:solidFill>
                  <a:schemeClr val="bg1"/>
                </a:solidFill>
              </a:rPr>
              <a:t>Antalet anmälda olycksfall:</a:t>
            </a:r>
          </a:p>
          <a:p>
            <a:r>
              <a:rPr lang="sv-SE" sz="1600" dirty="0" smtClean="0">
                <a:solidFill>
                  <a:schemeClr val="bg1"/>
                </a:solidFill>
              </a:rPr>
              <a:t>112 </a:t>
            </a:r>
            <a:endParaRPr lang="sv-SE" sz="1600" dirty="0">
              <a:solidFill>
                <a:schemeClr val="bg1"/>
              </a:solidFill>
            </a:endParaRPr>
          </a:p>
          <a:p>
            <a:r>
              <a:rPr lang="sv-SE" sz="1600" dirty="0">
                <a:solidFill>
                  <a:schemeClr val="bg1"/>
                </a:solidFill>
              </a:rPr>
              <a:t>De vanligaste typerna av händelser:</a:t>
            </a:r>
            <a:br>
              <a:rPr lang="sv-SE" sz="1600" dirty="0">
                <a:solidFill>
                  <a:schemeClr val="bg1"/>
                </a:solidFill>
              </a:rPr>
            </a:br>
            <a:endParaRPr lang="sv-SE" sz="1600" dirty="0">
              <a:solidFill>
                <a:schemeClr val="bg1"/>
              </a:solidFill>
            </a:endParaRPr>
          </a:p>
          <a:p>
            <a:r>
              <a:rPr lang="sv-SE" sz="1600" dirty="0">
                <a:solidFill>
                  <a:schemeClr val="bg1"/>
                </a:solidFill>
              </a:rPr>
              <a:t>1. Annat</a:t>
            </a:r>
          </a:p>
          <a:p>
            <a:r>
              <a:rPr lang="sv-SE" sz="1600" dirty="0">
                <a:solidFill>
                  <a:schemeClr val="bg1"/>
                </a:solidFill>
              </a:rPr>
              <a:t>2. Hot eller våld</a:t>
            </a:r>
          </a:p>
          <a:p>
            <a:r>
              <a:rPr lang="sv-SE" sz="1600" dirty="0">
                <a:solidFill>
                  <a:schemeClr val="bg1"/>
                </a:solidFill>
              </a:rPr>
              <a:t>3. Symtom som är relaterade till  inomhusluft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0574E7E-C2EF-4EFA-B6F7-93FC61E6FE5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176733" y="1404000"/>
            <a:ext cx="4075852" cy="310854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sv-FI" b="1" dirty="0">
                <a:solidFill>
                  <a:schemeClr val="accent4"/>
                </a:solidFill>
                <a:cs typeface="Arial"/>
              </a:rPr>
              <a:t>PERSONALDIMENSIONERING</a:t>
            </a:r>
          </a:p>
          <a:p>
            <a:endParaRPr lang="sv-FI" sz="1400" dirty="0">
              <a:solidFill>
                <a:schemeClr val="bg1"/>
              </a:solidFill>
            </a:endParaRPr>
          </a:p>
          <a:p>
            <a:r>
              <a:rPr lang="sv-SE" sz="1400" b="1" dirty="0" smtClean="0">
                <a:solidFill>
                  <a:schemeClr val="bg1"/>
                </a:solidFill>
              </a:rPr>
              <a:t>Hemvård:</a:t>
            </a:r>
            <a:endParaRPr lang="sv-SE" sz="1400" b="1" dirty="0">
              <a:solidFill>
                <a:schemeClr val="bg1"/>
              </a:solidFill>
            </a:endParaRPr>
          </a:p>
          <a:p>
            <a:r>
              <a:rPr lang="sv-SE" sz="1200" dirty="0">
                <a:solidFill>
                  <a:schemeClr val="bg1"/>
                </a:solidFill>
              </a:rPr>
              <a:t>Ingen lagstadgad dimensionering/klient.</a:t>
            </a:r>
          </a:p>
          <a:p>
            <a:r>
              <a:rPr lang="sv-SE" sz="1200" dirty="0">
                <a:solidFill>
                  <a:schemeClr val="bg1"/>
                </a:solidFill>
              </a:rPr>
              <a:t>Behovet av </a:t>
            </a:r>
            <a:r>
              <a:rPr lang="sv-SE" sz="1200" dirty="0" smtClean="0">
                <a:solidFill>
                  <a:schemeClr val="bg1"/>
                </a:solidFill>
              </a:rPr>
              <a:t>vårdare </a:t>
            </a:r>
            <a:r>
              <a:rPr lang="sv-SE" sz="1200" dirty="0">
                <a:solidFill>
                  <a:schemeClr val="bg1"/>
                </a:solidFill>
              </a:rPr>
              <a:t>fastställs utgående från klienternas behov</a:t>
            </a:r>
          </a:p>
          <a:p>
            <a:endParaRPr lang="sv-SE" sz="1400" dirty="0" smtClean="0">
              <a:solidFill>
                <a:schemeClr val="bg1"/>
              </a:solidFill>
            </a:endParaRPr>
          </a:p>
          <a:p>
            <a:r>
              <a:rPr lang="sv-SE" sz="1400" b="1" dirty="0" smtClean="0">
                <a:solidFill>
                  <a:schemeClr val="bg1"/>
                </a:solidFill>
              </a:rPr>
              <a:t>Verksamhetsstyrning</a:t>
            </a:r>
            <a:r>
              <a:rPr lang="sv-SE" sz="1400" dirty="0" smtClean="0">
                <a:solidFill>
                  <a:schemeClr val="bg1"/>
                </a:solidFill>
              </a:rPr>
              <a:t>: </a:t>
            </a:r>
            <a:r>
              <a:rPr lang="sv-SE" sz="1200" dirty="0" smtClean="0">
                <a:solidFill>
                  <a:schemeClr val="bg1"/>
                </a:solidFill>
              </a:rPr>
              <a:t>dimensionering enligt behov</a:t>
            </a:r>
            <a:r>
              <a:rPr lang="sv-SE" sz="1400" dirty="0">
                <a:solidFill>
                  <a:schemeClr val="bg1"/>
                </a:solidFill>
              </a:rPr>
              <a:t/>
            </a:r>
            <a:br>
              <a:rPr lang="sv-SE" sz="1400" dirty="0">
                <a:solidFill>
                  <a:schemeClr val="bg1"/>
                </a:solidFill>
              </a:rPr>
            </a:br>
            <a:endParaRPr lang="sv-SE" sz="1400" dirty="0" smtClean="0">
              <a:solidFill>
                <a:schemeClr val="bg1"/>
              </a:solidFill>
            </a:endParaRPr>
          </a:p>
          <a:p>
            <a:r>
              <a:rPr lang="sv-SE" sz="1400" b="1" dirty="0" smtClean="0">
                <a:solidFill>
                  <a:schemeClr val="bg1"/>
                </a:solidFill>
              </a:rPr>
              <a:t>Dagverksamhet</a:t>
            </a:r>
            <a:r>
              <a:rPr lang="sv-SE" sz="1400" dirty="0" smtClean="0">
                <a:solidFill>
                  <a:schemeClr val="bg1"/>
                </a:solidFill>
              </a:rPr>
              <a:t>: </a:t>
            </a:r>
            <a:r>
              <a:rPr lang="sv-SE" sz="1200" dirty="0">
                <a:solidFill>
                  <a:schemeClr val="bg1"/>
                </a:solidFill>
              </a:rPr>
              <a:t>Ingen lagstadgad personaldimensionering</a:t>
            </a:r>
            <a:r>
              <a:rPr lang="sv-SE" sz="1400" dirty="0">
                <a:solidFill>
                  <a:schemeClr val="bg1"/>
                </a:solidFill>
              </a:rPr>
              <a:t/>
            </a:r>
            <a:br>
              <a:rPr lang="sv-SE" sz="1400" dirty="0">
                <a:solidFill>
                  <a:schemeClr val="bg1"/>
                </a:solidFill>
              </a:rPr>
            </a:br>
            <a:endParaRPr lang="sv-SE" sz="1400" dirty="0" smtClean="0">
              <a:solidFill>
                <a:schemeClr val="bg1"/>
              </a:solidFill>
            </a:endParaRPr>
          </a:p>
          <a:p>
            <a:r>
              <a:rPr lang="sv-SE" sz="1400" b="1" dirty="0" smtClean="0">
                <a:solidFill>
                  <a:schemeClr val="bg1"/>
                </a:solidFill>
              </a:rPr>
              <a:t>Närståendevård</a:t>
            </a:r>
            <a:r>
              <a:rPr lang="sv-SE" sz="1400" dirty="0" smtClean="0">
                <a:solidFill>
                  <a:schemeClr val="bg1"/>
                </a:solidFill>
              </a:rPr>
              <a:t>: </a:t>
            </a:r>
            <a:r>
              <a:rPr lang="sv-SE" sz="1200" dirty="0">
                <a:solidFill>
                  <a:schemeClr val="bg1"/>
                </a:solidFill>
              </a:rPr>
              <a:t>Ingen lagstadgad personaldimensionering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75A3F43-BA8A-4D98-BEEF-12C55744AAC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55341" y="4500000"/>
            <a:ext cx="2305164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sv-FI" b="1" dirty="0">
                <a:solidFill>
                  <a:schemeClr val="accent4"/>
                </a:solidFill>
              </a:rPr>
              <a:t>SJUKFRÅNVARON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986ABBB-9861-4DEC-BE31-DCF4F0B4EC1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55341" y="5013319"/>
            <a:ext cx="230516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 dirty="0" err="1" smtClean="0">
                <a:solidFill>
                  <a:schemeClr val="bg1"/>
                </a:solidFill>
                <a:cs typeface="Arial"/>
              </a:rPr>
              <a:t>Sjukfrånvaro</a:t>
            </a:r>
            <a:r>
              <a:rPr lang="fi-FI" b="1" dirty="0" smtClean="0">
                <a:solidFill>
                  <a:schemeClr val="bg1"/>
                </a:solidFill>
                <a:cs typeface="Arial"/>
              </a:rPr>
              <a:t> </a:t>
            </a:r>
            <a:r>
              <a:rPr lang="fi-FI" b="1" dirty="0">
                <a:solidFill>
                  <a:schemeClr val="bg1"/>
                </a:solidFill>
                <a:cs typeface="Arial"/>
              </a:rPr>
              <a:t>/</a:t>
            </a:r>
            <a:r>
              <a:rPr lang="fi-FI" b="1" dirty="0" err="1">
                <a:solidFill>
                  <a:schemeClr val="bg1"/>
                </a:solidFill>
                <a:cs typeface="Arial"/>
              </a:rPr>
              <a:t>arbetsförhållande</a:t>
            </a:r>
            <a:r>
              <a:rPr lang="fi-FI" b="1" dirty="0">
                <a:solidFill>
                  <a:schemeClr val="bg1"/>
                </a:solidFill>
                <a:cs typeface="Arial"/>
              </a:rPr>
              <a:t>- </a:t>
            </a:r>
            <a:r>
              <a:rPr lang="fi-FI" b="1" dirty="0" err="1" smtClean="0">
                <a:solidFill>
                  <a:schemeClr val="bg1"/>
                </a:solidFill>
                <a:cs typeface="Arial"/>
              </a:rPr>
              <a:t>dagar</a:t>
            </a:r>
            <a:endParaRPr lang="fi-FI" b="1" dirty="0" smtClean="0">
              <a:solidFill>
                <a:schemeClr val="bg1"/>
              </a:solidFill>
              <a:cs typeface="Arial"/>
            </a:endParaRPr>
          </a:p>
          <a:p>
            <a:pPr algn="ctr"/>
            <a:endParaRPr lang="fi-FI" b="1" dirty="0">
              <a:solidFill>
                <a:schemeClr val="bg1"/>
              </a:solidFill>
              <a:cs typeface="Arial"/>
            </a:endParaRPr>
          </a:p>
          <a:p>
            <a:pPr algn="ctr"/>
            <a:r>
              <a:rPr lang="fi-FI" b="1" dirty="0" smtClean="0">
                <a:solidFill>
                  <a:schemeClr val="bg1"/>
                </a:solidFill>
                <a:cs typeface="Arial"/>
              </a:rPr>
              <a:t>8 %</a:t>
            </a:r>
            <a:endParaRPr lang="fi-FI" dirty="0">
              <a:solidFill>
                <a:schemeClr val="bg1"/>
              </a:solidFill>
              <a:cs typeface="Arial"/>
            </a:endParaRPr>
          </a:p>
          <a:p>
            <a:pPr algn="ctr"/>
            <a:endParaRPr lang="fi-FI" b="1" dirty="0">
              <a:solidFill>
                <a:schemeClr val="bg1"/>
              </a:solidFill>
            </a:endParaRPr>
          </a:p>
        </p:txBody>
      </p:sp>
      <p:cxnSp>
        <p:nvCxnSpPr>
          <p:cNvPr id="4" name="Straight Arrow Connector 3" descr="NPS värde. Värdet mäts mellan minus 100 och 100. Generellt anser man att ett gott värde över 50 är gott. Resultat"/>
          <p:cNvCxnSpPr>
            <a:cxnSpLocks/>
          </p:cNvCxnSpPr>
          <p:nvPr/>
        </p:nvCxnSpPr>
        <p:spPr>
          <a:xfrm flipV="1">
            <a:off x="4869591" y="5428891"/>
            <a:ext cx="231496" cy="612859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024771" y="6090537"/>
            <a:ext cx="171264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FI" sz="2800" dirty="0" smtClean="0">
                <a:solidFill>
                  <a:schemeClr val="bg1"/>
                </a:solidFill>
              </a:rPr>
              <a:t>10</a:t>
            </a:r>
            <a:r>
              <a:rPr lang="sv-FI" sz="2800" dirty="0" smtClean="0">
                <a:solidFill>
                  <a:schemeClr val="bg1"/>
                </a:solidFill>
              </a:rPr>
              <a:t> </a:t>
            </a:r>
            <a:endParaRPr lang="sv-FI" sz="2800" dirty="0">
              <a:solidFill>
                <a:schemeClr val="bg1"/>
              </a:solidFill>
            </a:endParaRPr>
          </a:p>
          <a:p>
            <a:pPr algn="ctr"/>
            <a:r>
              <a:rPr lang="sv-FI" sz="2400" dirty="0" smtClean="0">
                <a:solidFill>
                  <a:schemeClr val="bg1"/>
                </a:solidFill>
              </a:rPr>
              <a:t>(3)</a:t>
            </a:r>
            <a:endParaRPr lang="sv-FI" sz="2400" dirty="0">
              <a:solidFill>
                <a:schemeClr val="bg1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94EAA8D-FBB3-49D8-B377-9AC4C151913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196272" y="4500000"/>
            <a:ext cx="61005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FI" b="1" dirty="0">
                <a:solidFill>
                  <a:schemeClr val="accent4"/>
                </a:solidFill>
              </a:rPr>
              <a:t>ÅTGÄRDER</a:t>
            </a:r>
            <a:r>
              <a:rPr lang="sv-FI" b="1" baseline="0" dirty="0">
                <a:solidFill>
                  <a:schemeClr val="accent4"/>
                </a:solidFill>
              </a:rPr>
              <a:t> SOM FRÄMJAR </a:t>
            </a:r>
            <a:r>
              <a:rPr lang="sv-FI" b="1" dirty="0">
                <a:solidFill>
                  <a:schemeClr val="accent4"/>
                </a:solidFill>
              </a:rPr>
              <a:t>VÄLBEFINNANDET I ARBETET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FB187B0-5BE8-EAD4-F8D6-CEA878EF72A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16073" y="5126182"/>
            <a:ext cx="6080702" cy="138499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−"/>
            </a:pPr>
            <a:r>
              <a:rPr lang="sv-SE" sz="1400" dirty="0" smtClean="0">
                <a:solidFill>
                  <a:schemeClr val="bg1"/>
                </a:solidFill>
              </a:rPr>
              <a:t>Utvecklingssamtal </a:t>
            </a:r>
            <a:r>
              <a:rPr lang="sv-SE" sz="1400" dirty="0">
                <a:solidFill>
                  <a:schemeClr val="bg1"/>
                </a:solidFill>
              </a:rPr>
              <a:t>och diskussioner förknippat med tidigt stöd</a:t>
            </a:r>
          </a:p>
          <a:p>
            <a:pPr marL="285750" indent="-285750">
              <a:buFont typeface="Arial" panose="020B0604020202020204" pitchFamily="34" charset="0"/>
              <a:buChar char="−"/>
            </a:pPr>
            <a:r>
              <a:rPr lang="sv-SE" sz="1400" dirty="0">
                <a:solidFill>
                  <a:schemeClr val="bg1"/>
                </a:solidFill>
              </a:rPr>
              <a:t>Arbetshandledning vid behov</a:t>
            </a:r>
          </a:p>
          <a:p>
            <a:pPr marL="285750" indent="-285750">
              <a:buFont typeface="Arial" panose="020B0604020202020204" pitchFamily="34" charset="0"/>
              <a:buChar char="−"/>
            </a:pPr>
            <a:r>
              <a:rPr lang="sv-SE" sz="1400" dirty="0" smtClean="0">
                <a:solidFill>
                  <a:schemeClr val="bg1"/>
                </a:solidFill>
              </a:rPr>
              <a:t>Användande av </a:t>
            </a:r>
            <a:r>
              <a:rPr lang="sv-SE" sz="1400" dirty="0" err="1" smtClean="0">
                <a:solidFill>
                  <a:schemeClr val="bg1"/>
                </a:solidFill>
              </a:rPr>
              <a:t>Lean</a:t>
            </a:r>
            <a:r>
              <a:rPr lang="sv-SE" sz="1400" dirty="0" smtClean="0">
                <a:solidFill>
                  <a:schemeClr val="bg1"/>
                </a:solidFill>
              </a:rPr>
              <a:t> </a:t>
            </a:r>
            <a:endParaRPr lang="sv-SE" sz="14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−"/>
            </a:pPr>
            <a:r>
              <a:rPr lang="sv-SE" sz="1400" dirty="0">
                <a:solidFill>
                  <a:schemeClr val="bg1"/>
                </a:solidFill>
              </a:rPr>
              <a:t>Åtgärder på organisationsnivå</a:t>
            </a:r>
          </a:p>
          <a:p>
            <a:pPr marL="742950" lvl="1" indent="-285750">
              <a:buFont typeface="Arial" panose="020B0604020202020204" pitchFamily="34" charset="0"/>
              <a:buChar char="−"/>
            </a:pPr>
            <a:r>
              <a:rPr lang="sv-SE" sz="1400" dirty="0" smtClean="0">
                <a:solidFill>
                  <a:schemeClr val="bg1"/>
                </a:solidFill>
              </a:rPr>
              <a:t>E-pass och </a:t>
            </a:r>
            <a:r>
              <a:rPr lang="sv-SE" sz="1400" dirty="0" err="1" smtClean="0">
                <a:solidFill>
                  <a:schemeClr val="bg1"/>
                </a:solidFill>
              </a:rPr>
              <a:t>Tyky</a:t>
            </a:r>
            <a:endParaRPr lang="sv-SE" sz="1400" dirty="0" smtClean="0">
              <a:solidFill>
                <a:schemeClr val="bg1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−"/>
            </a:pPr>
            <a:r>
              <a:rPr lang="sv-SE" sz="1400" dirty="0" smtClean="0">
                <a:solidFill>
                  <a:schemeClr val="bg1"/>
                </a:solidFill>
              </a:rPr>
              <a:t>Gratis kaffe på arbetsplatsen</a:t>
            </a:r>
            <a:endParaRPr lang="sv-SE" sz="1400" dirty="0">
              <a:solidFill>
                <a:schemeClr val="bg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E466558-CC23-5E2B-5140-5B343D742C3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733309" y="0"/>
            <a:ext cx="53617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FI" sz="1400" dirty="0"/>
              <a:t>Hem- och boendeservice – Service som ges hem </a:t>
            </a:r>
          </a:p>
        </p:txBody>
      </p:sp>
    </p:spTree>
    <p:extLst>
      <p:ext uri="{BB962C8B-B14F-4D97-AF65-F5344CB8AC3E}">
        <p14:creationId xmlns:p14="http://schemas.microsoft.com/office/powerpoint/2010/main" val="646469545"/>
      </p:ext>
    </p:extLst>
  </p:cSld>
  <p:clrMapOvr>
    <a:masterClrMapping/>
  </p:clrMapOvr>
</p:sld>
</file>

<file path=ppt/theme/theme1.xml><?xml version="1.0" encoding="utf-8"?>
<a:theme xmlns:a="http://schemas.openxmlformats.org/drawingml/2006/main" name="OVHP_teema">
  <a:themeElements>
    <a:clrScheme name="Mukautettu 2">
      <a:dk1>
        <a:srgbClr val="213A8F"/>
      </a:dk1>
      <a:lt1>
        <a:sysClr val="window" lastClr="FFFFFF"/>
      </a:lt1>
      <a:dk2>
        <a:srgbClr val="213A8F"/>
      </a:dk2>
      <a:lt2>
        <a:srgbClr val="FFFFFF"/>
      </a:lt2>
      <a:accent1>
        <a:srgbClr val="F39690"/>
      </a:accent1>
      <a:accent2>
        <a:srgbClr val="EB5C5F"/>
      </a:accent2>
      <a:accent3>
        <a:srgbClr val="D3433F"/>
      </a:accent3>
      <a:accent4>
        <a:srgbClr val="85C598"/>
      </a:accent4>
      <a:accent5>
        <a:srgbClr val="00A174"/>
      </a:accent5>
      <a:accent6>
        <a:srgbClr val="008464"/>
      </a:accent6>
      <a:hlink>
        <a:srgbClr val="85C598"/>
      </a:hlink>
      <a:folHlink>
        <a:srgbClr val="85C59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VPH_Esitys_YKSIKIELINEN_2.pptx" id="{AECD3884-1BFC-4290-BE28-A8FFA796B8E8}" vid="{031339A0-1D99-49A8-A499-33D9696D5D6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be4f0d9-fb0d-42e8-a680-6e558966cc0a">
      <Terms xmlns="http://schemas.microsoft.com/office/infopath/2007/PartnerControls"/>
    </lcf76f155ced4ddcb4097134ff3c332f>
    <TaxCatchAll xmlns="8662b06d-03b9-424a-ab70-bfab313b8d48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7233D02C2F3D148860CE3F6DFEDC733" ma:contentTypeVersion="17" ma:contentTypeDescription="Skapa ett nytt dokument." ma:contentTypeScope="" ma:versionID="303debc14b5607e4af193ec7b2e90739">
  <xsd:schema xmlns:xsd="http://www.w3.org/2001/XMLSchema" xmlns:xs="http://www.w3.org/2001/XMLSchema" xmlns:p="http://schemas.microsoft.com/office/2006/metadata/properties" xmlns:ns2="cbe4f0d9-fb0d-42e8-a680-6e558966cc0a" xmlns:ns3="8662b06d-03b9-424a-ab70-bfab313b8d48" targetNamespace="http://schemas.microsoft.com/office/2006/metadata/properties" ma:root="true" ma:fieldsID="0ff4a344755dc82c37c080b0c74f1552" ns2:_="" ns3:_="">
    <xsd:import namespace="cbe4f0d9-fb0d-42e8-a680-6e558966cc0a"/>
    <xsd:import namespace="8662b06d-03b9-424a-ab70-bfab313b8d4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e4f0d9-fb0d-42e8-a680-6e558966cc0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0" nillable="true" ma:taxonomy="true" ma:internalName="lcf76f155ced4ddcb4097134ff3c332f" ma:taxonomyFieldName="MediaServiceImageTags" ma:displayName="Bildmarkeringar" ma:readOnly="false" ma:fieldId="{5cf76f15-5ced-4ddc-b409-7134ff3c332f}" ma:taxonomyMulti="true" ma:sspId="e6ea580d-a90f-4d05-8666-171099ee70e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62b06d-03b9-424a-ab70-bfab313b8d48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5e3b1261-fa39-4c0d-96a1-f062864176bc}" ma:internalName="TaxCatchAll" ma:showField="CatchAllData" ma:web="8662b06d-03b9-424a-ab70-bfab313b8d4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BA66354-7197-45DD-9516-8ADA0A389FA4}">
  <ds:schemaRefs>
    <ds:schemaRef ds:uri="http://schemas.microsoft.com/office/2006/metadata/properties"/>
    <ds:schemaRef ds:uri="8662b06d-03b9-424a-ab70-bfab313b8d48"/>
    <ds:schemaRef ds:uri="http://purl.org/dc/terms/"/>
    <ds:schemaRef ds:uri="cbe4f0d9-fb0d-42e8-a680-6e558966cc0a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7E18E5C0-776E-4168-AED4-2D233444C8F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6A731FD-81F2-43E7-9D59-893495AC1EA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be4f0d9-fb0d-42e8-a680-6e558966cc0a"/>
    <ds:schemaRef ds:uri="8662b06d-03b9-424a-ab70-bfab313b8d4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OVPH_Esitys_YKSIKIELINEN</Template>
  <TotalTime>9770</TotalTime>
  <Words>781</Words>
  <Application>Microsoft Office PowerPoint</Application>
  <PresentationFormat>Widescreen</PresentationFormat>
  <Paragraphs>142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맑은 고딕</vt:lpstr>
      <vt:lpstr>Arial</vt:lpstr>
      <vt:lpstr>Calibri</vt:lpstr>
      <vt:lpstr>Segoe UI</vt:lpstr>
      <vt:lpstr>OVHP_teema</vt:lpstr>
      <vt:lpstr>Rapportering av egenkontroll</vt:lpstr>
      <vt:lpstr>Tillgänglighet</vt:lpstr>
      <vt:lpstr>Säkerhet och kvalitet </vt:lpstr>
      <vt:lpstr>Kundupplevelse</vt:lpstr>
      <vt:lpstr>Delaktighet</vt:lpstr>
      <vt:lpstr>Personal</vt:lpstr>
    </vt:vector>
  </TitlesOfParts>
  <Company>VSHP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Omavalvonnan seuratatietojen raportointi</dc:title>
  <dc:creator>Granö Anna Marie</dc:creator>
  <cp:lastModifiedBy>Björkqvist Monika</cp:lastModifiedBy>
  <cp:revision>393</cp:revision>
  <dcterms:created xsi:type="dcterms:W3CDTF">2023-11-14T05:41:58Z</dcterms:created>
  <dcterms:modified xsi:type="dcterms:W3CDTF">2025-01-17T12:19:40Z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0x01010047233D02C2F3D148860CE3F6DFEDC733</vt:lpwstr>
  </property>
  <property fmtid="{D5CDD505-2E9C-101B-9397-08002B2CF9AE}" pid="3" name="MediaServiceImageTags">
    <vt:lpwstr/>
  </property>
</Properties>
</file>