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2" r:id="rId6"/>
    <p:sldId id="339" r:id="rId7"/>
    <p:sldId id="274" r:id="rId8"/>
    <p:sldId id="336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987F7E-54A9-4FB7-B24C-15002232BC81}" v="301" dt="2025-01-21T10:51:01.574"/>
    <p1510:client id="{48A0457D-085B-4A6A-8E46-EA051BFD0789}" v="51" dt="2025-01-21T10:58:20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302" autoAdjust="0"/>
  </p:normalViewPr>
  <p:slideViewPr>
    <p:cSldViewPr snapToGrid="0">
      <p:cViewPr varScale="1">
        <p:scale>
          <a:sx n="109" d="100"/>
          <a:sy n="109" d="100"/>
        </p:scale>
        <p:origin x="540" y="90"/>
      </p:cViewPr>
      <p:guideLst/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1118</c:v>
                </c:pt>
                <c:pt idx="1">
                  <c:v>1256</c:v>
                </c:pt>
                <c:pt idx="2">
                  <c:v>1332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59115E-30FE-4CFA-8D29-D4469F46B786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Saatavuus/</a:t>
            </a:r>
            <a:r>
              <a:rPr lang="fi-FI" sz="3600" dirty="0" err="1">
                <a:solidFill>
                  <a:schemeClr val="tx1"/>
                </a:solidFill>
              </a:rPr>
              <a:t>Tillgänglighet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750208" y="4925167"/>
            <a:ext cx="363864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8417867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D2711D-29F2-100B-9DF7-369B97D14A6B}"/>
              </a:ext>
            </a:extLst>
          </p:cNvPr>
          <p:cNvCxnSpPr/>
          <p:nvPr userDrawn="1"/>
        </p:nvCxnSpPr>
        <p:spPr>
          <a:xfrm>
            <a:off x="8417867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FAE34-08E6-EEFC-6D2C-34B1448856D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60802" y="1390046"/>
            <a:ext cx="0" cy="56263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A9EE4DF-8753-4520-D621-EC0A6650E42E}"/>
              </a:ext>
            </a:extLst>
          </p:cNvPr>
          <p:cNvCxnSpPr>
            <a:cxnSpLocks/>
          </p:cNvCxnSpPr>
          <p:nvPr userDrawn="1"/>
        </p:nvCxnSpPr>
        <p:spPr>
          <a:xfrm>
            <a:off x="1122744" y="3722592"/>
            <a:ext cx="363864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8" r:id="rId13"/>
    <p:sldLayoutId id="2147483706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 dirty="0" err="1"/>
              <a:t>Rapportering</a:t>
            </a:r>
            <a:r>
              <a:rPr lang="fi-FI" sz="4800" dirty="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/>
              <a:t>Resultatområde</a:t>
            </a:r>
            <a:r>
              <a:rPr lang="fi-FI" dirty="0"/>
              <a:t>: </a:t>
            </a:r>
            <a:r>
              <a:rPr lang="fi-FI" dirty="0" err="1"/>
              <a:t>Boendeservice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heldygnsomsorg</a:t>
            </a:r>
            <a:r>
              <a:rPr lang="fi-FI" dirty="0"/>
              <a:t> (HEBO)</a:t>
            </a:r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9-12.2024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System för </a:t>
            </a:r>
            <a:r>
              <a:rPr lang="fi-FI" sz="1400" dirty="0" err="1">
                <a:solidFill>
                  <a:schemeClr val="bg1"/>
                </a:solidFill>
              </a:rPr>
              <a:t>anmälan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negativ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eller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nära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ögat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händelse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6C676EE-271E-4C52-91D4-5B23A944D3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 err="1"/>
              <a:t>Tillgänglighet</a:t>
            </a:r>
            <a:endParaRPr lang="fi-FI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BBC7F9-CD06-D84F-0036-1BA6A4335F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6927" y="1440000"/>
            <a:ext cx="360541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accent4"/>
                </a:solidFill>
              </a:rPr>
              <a:t>KÖER</a:t>
            </a:r>
            <a:r>
              <a:rPr lang="en-US" sz="1600" b="1" baseline="0" dirty="0">
                <a:solidFill>
                  <a:schemeClr val="accent4"/>
                </a:solidFill>
              </a:rPr>
              <a:t> TILL BOENDEENHETER</a:t>
            </a:r>
            <a:r>
              <a:rPr lang="en-US" sz="1600" b="1" dirty="0">
                <a:solidFill>
                  <a:schemeClr val="accent4"/>
                </a:solidFill>
              </a:rPr>
              <a:t> </a:t>
            </a:r>
            <a:r>
              <a:rPr lang="en-US" sz="1600" b="1" baseline="0" dirty="0">
                <a:solidFill>
                  <a:schemeClr val="accent4"/>
                </a:solidFill>
              </a:rPr>
              <a:t> – MÅLSÄTTNING UNDER 3 MÅN</a:t>
            </a:r>
            <a:r>
              <a:rPr lang="en-US" sz="1600" b="1" dirty="0">
                <a:solidFill>
                  <a:schemeClr val="accent4"/>
                </a:solidFill>
              </a:rPr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F2156-A874-1E15-52CD-7AD2DF4B42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914" y="2056402"/>
            <a:ext cx="3553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2,58 kk (2,99 </a:t>
            </a:r>
            <a:r>
              <a:rPr lang="fi-FI" sz="1600" dirty="0" err="1">
                <a:solidFill>
                  <a:schemeClr val="bg1"/>
                </a:solidFill>
              </a:rPr>
              <a:t>mån</a:t>
            </a:r>
            <a:r>
              <a:rPr lang="fi-FI" sz="1600" dirty="0">
                <a:solidFill>
                  <a:schemeClr val="bg1"/>
                </a:solidFill>
              </a:rPr>
              <a:t> 5-9.2024)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4B4EDF-C39F-3502-C1B8-2857253EB4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33294" y="1440000"/>
            <a:ext cx="3976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PRESTATIONER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D379D9-8EAB-9165-5542-280FD52E759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5463" y="1697882"/>
            <a:ext cx="3553435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Boendeservice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beläggning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96.% </a:t>
            </a:r>
            <a:r>
              <a:rPr lang="fi-FI" sz="1300" dirty="0">
                <a:solidFill>
                  <a:schemeClr val="bg1"/>
                </a:solidFill>
                <a:cs typeface="Arial"/>
              </a:rPr>
              <a:t>(95.2,9% 5-8/2024)</a:t>
            </a:r>
            <a:endParaRPr lang="fi-FI" sz="1300" dirty="0">
              <a:solidFill>
                <a:schemeClr val="bg1"/>
              </a:solidFill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5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intervallplatser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varit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stängda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p.g.a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personalbrist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7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platser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stängda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tillfälligt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p.g.a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renovering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6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platser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stängda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p.g.a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personal-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brist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6928" y="3740569"/>
            <a:ext cx="3605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BEMANNINGSTÄTHET INOM BOENDESERVICE, EGNA OCH EXTERNA BOENDEENHETER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C27077-D1C9-D4CC-B2C8-7B44A9481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6420" y="4553351"/>
            <a:ext cx="3595918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Boendeenheter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fem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(5)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underskrider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minímipersonalkraven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enligt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lagen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äldreomsorgen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6DAB15-0D3D-2FCF-2E39-93B3435747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5463" y="5018247"/>
            <a:ext cx="3553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JÄMLIKHET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FAECF1-8473-419D-A744-E71832EFF4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2337" y="5260388"/>
            <a:ext cx="3636561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Fortfarande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områdesskillnader</a:t>
            </a:r>
            <a:r>
              <a:rPr lang="fi-FI" sz="1600" dirty="0">
                <a:solidFill>
                  <a:schemeClr val="bg1"/>
                </a:solidFill>
              </a:rPr>
              <a:t> i </a:t>
            </a:r>
            <a:r>
              <a:rPr lang="fi-FI" sz="1600" dirty="0" err="1">
                <a:solidFill>
                  <a:schemeClr val="bg1"/>
                </a:solidFill>
              </a:rPr>
              <a:t>dygnet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runt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serviceboendeplatser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69856" y="1440000"/>
            <a:ext cx="3722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52024" y="1675132"/>
            <a:ext cx="3739976" cy="35855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Boendeservice</a:t>
            </a:r>
            <a:endParaRPr lang="fi-FI" sz="160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fi-FI" sz="1500" dirty="0" err="1">
                <a:solidFill>
                  <a:schemeClr val="bg1"/>
                </a:solidFill>
                <a:cs typeface="Arial"/>
              </a:rPr>
              <a:t>Ökning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centralisering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av  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intervallvårdsplatser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samt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ökning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mellanboendeformer</a:t>
            </a:r>
            <a:endParaRPr lang="fi-FI" sz="15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500" dirty="0" err="1">
                <a:solidFill>
                  <a:schemeClr val="bg1"/>
                </a:solidFill>
                <a:cs typeface="Arial"/>
              </a:rPr>
              <a:t>Motsvarande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antal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boendeplatser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relaterat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antalet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äldre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75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år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i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norra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mitten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södra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regionen</a:t>
            </a:r>
            <a:endParaRPr lang="fi-FI" sz="15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500" dirty="0" err="1">
                <a:solidFill>
                  <a:schemeClr val="bg1"/>
                </a:solidFill>
                <a:cs typeface="Arial"/>
              </a:rPr>
              <a:t>Intervallgrupp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startats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;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enhetliggör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effektiviserar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användningen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intervallplatser</a:t>
            </a:r>
            <a:endParaRPr lang="fi-FI" sz="15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500" dirty="0" err="1">
                <a:solidFill>
                  <a:schemeClr val="bg1"/>
                </a:solidFill>
                <a:cs typeface="Arial"/>
              </a:rPr>
              <a:t>Ålderbros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gemenskapsboende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börjat</a:t>
            </a:r>
            <a:endParaRPr lang="fi-FI" sz="15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500" dirty="0" err="1">
                <a:solidFill>
                  <a:schemeClr val="bg1"/>
                </a:solidFill>
                <a:cs typeface="Arial"/>
              </a:rPr>
              <a:t>Planera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omvandlingen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av en del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seniorboenden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gemenskaps-boende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(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Närpes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Vörå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42A239-096F-8473-6DF3-050E04E7E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22004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B1831F-3599-3CE0-CB9E-57EB048D6A7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83670" y="1404000"/>
            <a:ext cx="3440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ANTAL ANMÄLAN OM NEGATIV HÄNDELSE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graphicFrame>
        <p:nvGraphicFramePr>
          <p:cNvPr id="5" name="Chart 4" descr="Diagram: &#10;Januari - April 2024 1118&#10;Januari - April 2025&#10;Maj - Augusti 2024&#10;Maj - Augusti 2025&#10;September - December 2024 &#10;September - December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839663"/>
              </p:ext>
            </p:extLst>
          </p:nvPr>
        </p:nvGraphicFramePr>
        <p:xfrm>
          <a:off x="1222526" y="1988775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B6B9D23-DA48-AAD9-71BF-2B066EFBA42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203324-5000-9F1A-0713-B60F3E601DE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C4773C6-8338-322A-A3D5-0ECAB5EFCD7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15,2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9DC0BF-05AD-1E44-29C6-46F870B88EB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CC88A13-A6D4-B0A4-756A-E939DC504D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79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,0 %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B3133C-0FCE-E8EE-1A0A-EBEA5AA8F3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B56F2BD-62DA-A1AB-D25B-83879A47CCC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5,9%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32EA94-400E-C8F2-A3DB-4D64714861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38F53AC-A182-6B2C-453A-50E27ADA56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3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,7%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76CBEE-8BF9-1039-E53F-9E47DEBA3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D653AD9-2128-C662-2A2B-A12F2ADCC09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0,3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E866D5-B07B-AAB2-9F49-3F6DD01428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464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400" b="1" dirty="0">
                <a:solidFill>
                  <a:schemeClr val="accent4"/>
                </a:solidFill>
              </a:rPr>
              <a:t>DE VANLIGASTE ANMÄLNINGS-TYPERNA PERSONAL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96CE45-72FC-0F38-4BCE-D7F73EC9AA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81269" y="1908174"/>
            <a:ext cx="34791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sz="1400" dirty="0">
                <a:solidFill>
                  <a:schemeClr val="bg1"/>
                </a:solidFill>
                <a:cs typeface="Arial"/>
              </a:rPr>
              <a:t>Olycksfall och olyckor</a:t>
            </a:r>
          </a:p>
          <a:p>
            <a:pPr marL="342900" indent="-342900">
              <a:buAutoNum type="arabicPeriod"/>
            </a:pPr>
            <a:r>
              <a:rPr lang="sv-SE" sz="1400" dirty="0">
                <a:solidFill>
                  <a:schemeClr val="bg1"/>
                </a:solidFill>
                <a:cs typeface="Arial"/>
              </a:rPr>
              <a:t>Förknippad med läkemedelsbehandling</a:t>
            </a:r>
          </a:p>
          <a:p>
            <a:pPr marL="342900" indent="-342900">
              <a:buAutoNum type="arabicPeriod"/>
            </a:pPr>
            <a:r>
              <a:rPr lang="sv-SE" sz="1400" dirty="0">
                <a:solidFill>
                  <a:schemeClr val="bg1"/>
                </a:solidFill>
                <a:cs typeface="Arial"/>
              </a:rPr>
              <a:t>Annat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74609" y="3164829"/>
            <a:ext cx="3479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RAI NYCKELTAL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74609" y="3433174"/>
            <a:ext cx="34791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>
                <a:solidFill>
                  <a:schemeClr val="bg1"/>
                </a:solidFill>
                <a:cs typeface="Arial"/>
              </a:rPr>
              <a:t>Multimedicinering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57% (54%) </a:t>
            </a:r>
          </a:p>
          <a:p>
            <a:r>
              <a:rPr lang="fi-FI" sz="1200" dirty="0" err="1">
                <a:solidFill>
                  <a:schemeClr val="bg1"/>
                </a:solidFill>
                <a:cs typeface="Arial"/>
              </a:rPr>
              <a:t>Trycksår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8 % (9%) </a:t>
            </a:r>
          </a:p>
          <a:p>
            <a:r>
              <a:rPr lang="fi-FI" sz="1200" dirty="0">
                <a:solidFill>
                  <a:schemeClr val="bg1"/>
                </a:solidFill>
                <a:cs typeface="Arial"/>
              </a:rPr>
              <a:t>–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multimedicineringen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ökat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något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, 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trycksår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minskat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jämfört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föregående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kvartal</a:t>
            </a:r>
            <a:r>
              <a:rPr lang="fi-FI" sz="1200" dirty="0">
                <a:solidFill>
                  <a:srgbClr val="FF0000"/>
                </a:solidFill>
                <a:cs typeface="Arial"/>
              </a:rPr>
              <a:t> </a:t>
            </a:r>
            <a:r>
              <a:rPr lang="fi-FI" sz="1600" dirty="0">
                <a:solidFill>
                  <a:srgbClr val="FF0000"/>
                </a:solidFill>
                <a:cs typeface="Arial"/>
              </a:rPr>
              <a:t> 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5 (4)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3 (4)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5" y="4500000"/>
            <a:ext cx="17551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KONTAKTER TILL PATIENTOMBUD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12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 KORRIGERANDE ÅTGÄRDER: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Imo</a:t>
            </a:r>
            <a:r>
              <a:rPr lang="fi-FI" sz="1200" dirty="0">
                <a:solidFill>
                  <a:schemeClr val="bg1"/>
                </a:solidFill>
              </a:rPr>
              <a:t> (</a:t>
            </a:r>
            <a:r>
              <a:rPr lang="fi-FI" sz="1200" dirty="0" err="1">
                <a:solidFill>
                  <a:schemeClr val="bg1"/>
                </a:solidFill>
              </a:rPr>
              <a:t>självbestämmanderätt</a:t>
            </a:r>
            <a:r>
              <a:rPr lang="fi-FI" sz="1200" dirty="0">
                <a:solidFill>
                  <a:schemeClr val="bg1"/>
                </a:solidFill>
              </a:rPr>
              <a:t>) </a:t>
            </a:r>
            <a:r>
              <a:rPr lang="fi-FI" sz="1200" dirty="0" err="1">
                <a:solidFill>
                  <a:schemeClr val="bg1"/>
                </a:solidFill>
              </a:rPr>
              <a:t>plan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gjorts</a:t>
            </a:r>
            <a:endParaRPr lang="fi-FI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Anvisning</a:t>
            </a:r>
            <a:r>
              <a:rPr lang="fi-FI" sz="1200" dirty="0">
                <a:solidFill>
                  <a:schemeClr val="bg1"/>
                </a:solidFill>
              </a:rPr>
              <a:t> för </a:t>
            </a:r>
            <a:r>
              <a:rPr lang="fi-FI" sz="1200" dirty="0" err="1">
                <a:solidFill>
                  <a:schemeClr val="bg1"/>
                </a:solidFill>
              </a:rPr>
              <a:t>självbestämmanderätten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och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begränsade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åtgärder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implementeras</a:t>
            </a:r>
            <a:endParaRPr lang="fi-FI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Utvidga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dosdispenseringen</a:t>
            </a:r>
            <a:r>
              <a:rPr lang="fi-FI" sz="1200" dirty="0">
                <a:solidFill>
                  <a:schemeClr val="bg1"/>
                </a:solidFill>
              </a:rPr>
              <a:t> – </a:t>
            </a:r>
            <a:r>
              <a:rPr lang="fi-FI" sz="1200" dirty="0" err="1">
                <a:solidFill>
                  <a:schemeClr val="bg1"/>
                </a:solidFill>
              </a:rPr>
              <a:t>upphandlingsprocess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pågår</a:t>
            </a:r>
            <a:endParaRPr lang="fi-FI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Arbetsgrupp</a:t>
            </a:r>
            <a:r>
              <a:rPr lang="fi-FI" sz="1200" dirty="0">
                <a:solidFill>
                  <a:schemeClr val="bg1"/>
                </a:solidFill>
              </a:rPr>
              <a:t> för </a:t>
            </a:r>
            <a:r>
              <a:rPr lang="fi-FI" sz="1200" dirty="0" err="1">
                <a:solidFill>
                  <a:schemeClr val="bg1"/>
                </a:solidFill>
              </a:rPr>
              <a:t>fallolycka</a:t>
            </a:r>
            <a:endParaRPr lang="fi-FI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Fortbildningar</a:t>
            </a:r>
            <a:endParaRPr lang="fi-FI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Kontakter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10F423-6B0D-8D15-FAC0-270755B47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388242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b="1" dirty="0"/>
          </a:p>
        </p:txBody>
      </p:sp>
      <p:sp>
        <p:nvSpPr>
          <p:cNvPr id="4" name="Tekstiruutu 2">
            <a:extLst>
              <a:ext uri="{FF2B5EF4-FFF2-40B4-BE49-F238E27FC236}">
                <a16:creationId xmlns:a16="http://schemas.microsoft.com/office/drawing/2014/main" id="{10FE0BCE-F290-1A64-74F2-83B87458EC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1426197"/>
            <a:ext cx="359332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RESPONS ANTAL= 42 (114)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6529" y="3685880"/>
            <a:ext cx="277067" cy="69127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61</a:t>
            </a:r>
          </a:p>
          <a:p>
            <a:pPr algn="ctr"/>
            <a:r>
              <a:rPr lang="fi-FI" sz="2800" dirty="0">
                <a:solidFill>
                  <a:schemeClr val="bg1"/>
                </a:solidFill>
              </a:rPr>
              <a:t>(28)</a:t>
            </a:r>
            <a:endParaRPr lang="en-US" sz="2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F7E6C4-92AF-C027-35AA-163A83A34B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4,8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4,0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B8FA98C-4EA3-3ECE-939C-2A161A5916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4,67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4,42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BC76F51-090F-84EA-CB2E-8F5B7C2A23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4,79 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(4,27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C1929F-8942-185A-E503-35FE612067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,5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(3,79)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A26B466-547A-1B2B-2A14-FF81A03FBA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3,32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(3,2)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CC9627-FB98-D0B9-06B4-8BC3CB9A63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4,5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(4,25)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E2F19B5-F6A9-C257-DD87-66FA474525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4,71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4,47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AA0DA27-8828-2A84-0F5D-BA403137D4E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4,88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9C1680-D4EB-2AB2-8F16-0BDA1E7868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NPS </a:t>
            </a:r>
            <a:r>
              <a:rPr kumimoji="0" lang="fi-FI" sz="1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stigit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58 (1-4/2024) </a:t>
            </a:r>
            <a:r>
              <a:rPr kumimoji="0" lang="fi-FI" sz="1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51 (2023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Roidu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I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våren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THL-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mätning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NPS 34 (hela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landets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medeltal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36)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</a:t>
            </a:r>
            <a:r>
              <a:rPr lang="fi-FI" sz="1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</a:t>
            </a:r>
            <a:endParaRPr lang="fi-FI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Feedback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samlas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bl.a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via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Roidu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AC96B5-F9BC-88BD-AD52-529C8AAAC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Gemensamma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anhörigkvällar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ordnats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- Feedback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samlas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via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Roidu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Haipro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i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bruk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- THL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nationella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klienttillfredsställelse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enkätundersökning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i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början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året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Marielunds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dygnet-runt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serviceboende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var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bland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de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tio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bästa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enheterna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i landet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dirty="0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 dirty="0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 dirty="0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D0E12-6A2B-EB0F-BA5E-C5A6174D081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Ordnats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gemensamma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anhörigkvällar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Regelbundna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träffar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föreningar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>
                <a:solidFill>
                  <a:schemeClr val="bg2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Fortbildning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 i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hotfulla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våldsituationer</a:t>
            </a:r>
            <a:endParaRPr lang="fi-FI" sz="1600" dirty="0">
              <a:solidFill>
                <a:schemeClr val="bg2"/>
              </a:solidFill>
              <a:cs typeface="Arial"/>
            </a:endParaRPr>
          </a:p>
          <a:p>
            <a:r>
              <a:rPr lang="fi-FI" sz="1600" dirty="0">
                <a:solidFill>
                  <a:schemeClr val="bg2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Förbättra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personalalarmfunktioner</a:t>
            </a:r>
            <a:endParaRPr lang="fi-FI" sz="1600" dirty="0">
              <a:solidFill>
                <a:schemeClr val="bg2"/>
              </a:solidFill>
              <a:cs typeface="Arial"/>
            </a:endParaRPr>
          </a:p>
          <a:p>
            <a:r>
              <a:rPr lang="fi-FI" sz="1600" dirty="0">
                <a:solidFill>
                  <a:schemeClr val="bg2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Bättre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information</a:t>
            </a:r>
            <a:endParaRPr lang="fi-FI" sz="1600" dirty="0">
              <a:solidFill>
                <a:schemeClr val="bg2"/>
              </a:solidFill>
              <a:cs typeface="Arial"/>
            </a:endParaRPr>
          </a:p>
          <a:p>
            <a:endParaRPr lang="fi-FI" sz="1600" b="1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56DE34-5777-0A25-AD28-2EFFDD45A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306815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Personal: 1217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Fastanställda</a:t>
            </a:r>
            <a:r>
              <a:rPr lang="fi-FI" sz="1600" dirty="0">
                <a:solidFill>
                  <a:schemeClr val="bg1"/>
                </a:solidFill>
              </a:rPr>
              <a:t>: 900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Vikarier</a:t>
            </a:r>
            <a:r>
              <a:rPr lang="fi-FI" sz="1600" dirty="0">
                <a:solidFill>
                  <a:schemeClr val="bg1"/>
                </a:solidFill>
              </a:rPr>
              <a:t>: 275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Öppna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vakanser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: </a:t>
            </a:r>
          </a:p>
          <a:p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 dirty="0">
                <a:solidFill>
                  <a:schemeClr val="accent4"/>
                </a:solidFill>
              </a:rPr>
              <a:t>ARBETARSÄKERHETS ANMÄLNINGAR VIA HAIPRO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63C4BE-C378-E0AB-8085-7616A40C6C0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 err="1">
                <a:solidFill>
                  <a:schemeClr val="bg1"/>
                </a:solidFill>
              </a:rPr>
              <a:t>Antal</a:t>
            </a:r>
            <a:r>
              <a:rPr lang="fi-FI" sz="1600" baseline="0" dirty="0">
                <a:solidFill>
                  <a:schemeClr val="bg1"/>
                </a:solidFill>
              </a:rPr>
              <a:t> </a:t>
            </a:r>
            <a:r>
              <a:rPr lang="fi-FI" sz="1600" baseline="0" dirty="0" err="1">
                <a:solidFill>
                  <a:schemeClr val="bg1"/>
                </a:solidFill>
              </a:rPr>
              <a:t>anmälningar</a:t>
            </a:r>
            <a:r>
              <a:rPr lang="fi-FI" sz="1600" baseline="0" dirty="0">
                <a:solidFill>
                  <a:schemeClr val="bg1"/>
                </a:solidFill>
              </a:rPr>
              <a:t>: </a:t>
            </a:r>
          </a:p>
          <a:p>
            <a:r>
              <a:rPr lang="fi-FI" sz="1600">
                <a:solidFill>
                  <a:schemeClr val="bg1"/>
                </a:solidFill>
              </a:rPr>
              <a:t>195</a:t>
            </a:r>
            <a:r>
              <a:rPr lang="fi-FI" sz="1600" baseline="0">
                <a:solidFill>
                  <a:schemeClr val="bg1"/>
                </a:solidFill>
              </a:rPr>
              <a:t> (</a:t>
            </a:r>
            <a:r>
              <a:rPr lang="fi-FI" sz="1600">
                <a:solidFill>
                  <a:schemeClr val="bg1"/>
                </a:solidFill>
              </a:rPr>
              <a:t>196</a:t>
            </a:r>
            <a:r>
              <a:rPr lang="fi-FI" sz="1600" baseline="0">
                <a:solidFill>
                  <a:schemeClr val="bg1"/>
                </a:solidFill>
              </a:rPr>
              <a:t>)</a:t>
            </a:r>
            <a:endParaRPr lang="fi-FI" sz="1600" baseline="0">
              <a:solidFill>
                <a:schemeClr val="bg1"/>
              </a:solidFill>
              <a:cs typeface="Arial"/>
            </a:endParaRPr>
          </a:p>
          <a:p>
            <a:endParaRPr lang="fi-FI" sz="1600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De </a:t>
            </a:r>
            <a:r>
              <a:rPr lang="fi-FI" sz="1600" dirty="0" err="1">
                <a:solidFill>
                  <a:schemeClr val="bg1"/>
                </a:solidFill>
              </a:rPr>
              <a:t>vanligaste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typerna</a:t>
            </a:r>
            <a:r>
              <a:rPr lang="fi-FI" sz="1600" dirty="0">
                <a:solidFill>
                  <a:schemeClr val="bg1"/>
                </a:solidFill>
              </a:rPr>
              <a:t> av </a:t>
            </a:r>
            <a:r>
              <a:rPr lang="fi-FI" sz="1600" dirty="0" err="1">
                <a:solidFill>
                  <a:schemeClr val="bg1"/>
                </a:solidFill>
              </a:rPr>
              <a:t>händelser</a:t>
            </a:r>
            <a:r>
              <a:rPr lang="fi-FI" sz="1600" dirty="0">
                <a:solidFill>
                  <a:schemeClr val="bg1"/>
                </a:solidFill>
              </a:rPr>
              <a:t>: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Hot och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våld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Fall, halk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Annat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5C88A7-EC72-D4A2-5BCE-9D14F79C121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6987" y="2050331"/>
            <a:ext cx="4129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boendeenheterna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fem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(5)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som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underskred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minimipersonalkraven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enligt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lagen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äldreomsorgen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F29A57-6D62-7BB2-D4F6-2B2C35CCF8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600" b="1" dirty="0">
                <a:solidFill>
                  <a:schemeClr val="bg1"/>
                </a:solidFill>
                <a:cs typeface="Arial"/>
              </a:rPr>
              <a:t>7,9% /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arbets-förhållandedagar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881093" y="5281127"/>
            <a:ext cx="0" cy="72036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13 (7)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ÅTGÄRDER</a:t>
            </a:r>
            <a:r>
              <a:rPr lang="fi-FI" b="1" baseline="0" dirty="0">
                <a:solidFill>
                  <a:schemeClr val="accent4"/>
                </a:solidFill>
              </a:rPr>
              <a:t> SOM FRÄMJAR ARBETSTAGRENS VÄLMÅENDE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Utvecklingssamtal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arbetshandledning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en-US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Regelbunden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genomgång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korrigerande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åtgärder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Haipro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en-US" sz="1600" dirty="0">
                <a:solidFill>
                  <a:schemeClr val="bg1"/>
                </a:solidFill>
                <a:cs typeface="Arial"/>
              </a:rPr>
              <a:t>- E-pass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3A707-9589-B185-877B-6C1A32F05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646469545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9" ma:contentTypeDescription="Luo uusi asiakirja." ma:contentTypeScope="" ma:versionID="9fd2c9a8b98c5c0037bb6b5b9af70d68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5ba8b568effea3e903e72fb7c93e026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A66354-7197-45DD-9516-8ADA0A389FA4}">
  <ds:schemaRefs>
    <ds:schemaRef ds:uri="cbe4f0d9-fb0d-42e8-a680-6e558966cc0a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E18E5C0-776E-4168-AED4-2D233444C8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6BB1E7-3EC9-4735-B5FC-9E7A49191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9558</TotalTime>
  <Words>703</Words>
  <Application>Microsoft Office PowerPoint</Application>
  <PresentationFormat>Widescreen</PresentationFormat>
  <Paragraphs>144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OVHP_teema</vt:lpstr>
      <vt:lpstr>Rapportering av egenkontroll</vt:lpstr>
      <vt:lpstr>Tillgänglighet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Rönnbacka Anette</cp:lastModifiedBy>
  <cp:revision>416</cp:revision>
  <dcterms:created xsi:type="dcterms:W3CDTF">2023-11-14T05:41:58Z</dcterms:created>
  <dcterms:modified xsi:type="dcterms:W3CDTF">2025-01-22T05:43:51Z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