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5" r:id="rId6"/>
    <p:sldId id="272" r:id="rId7"/>
    <p:sldId id="336" r:id="rId8"/>
    <p:sldId id="337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968E52-869A-E16B-AE4C-B17C68E380A3}" v="16" dt="2025-01-24T11:53:05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40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1">
                  <c:v>29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F-49DD-BE19-99A7016F1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59380589853151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2-4639-9AEC-3C9D1E952C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</c:v>
                </c:pt>
                <c:pt idx="1">
                  <c:v>Maj-Aug</c:v>
                </c:pt>
                <c:pt idx="2">
                  <c:v>Sep-Dec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2-4639-9AEC-3C9D1E952C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7824788" y="307975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Resultatområde</a:t>
            </a:r>
            <a:r>
              <a:rPr lang="fi-FI"/>
              <a:t>: </a:t>
            </a:r>
            <a:r>
              <a:rPr lang="fi-FI" err="1"/>
              <a:t>sjukhusservice</a:t>
            </a:r>
            <a:r>
              <a:rPr lang="fi-FI"/>
              <a:t>, </a:t>
            </a:r>
            <a:r>
              <a:rPr lang="fi-FI" err="1"/>
              <a:t>medicinska</a:t>
            </a:r>
            <a:r>
              <a:rPr lang="fi-FI"/>
              <a:t> </a:t>
            </a:r>
            <a:r>
              <a:rPr lang="fi-FI" err="1"/>
              <a:t>verksamhet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9-12/2024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Hälsovårdstjänster</a:t>
            </a:r>
            <a:endParaRPr lang="fi-FI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67982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00E55B-2867-48C9-8170-7328595CC3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004000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 </a:t>
            </a:r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290443-FDE8-4CCD-89E1-00F434511F53}"/>
              </a:ext>
            </a:extLst>
          </p:cNvPr>
          <p:cNvSpPr txBox="1"/>
          <p:nvPr/>
        </p:nvSpPr>
        <p:spPr>
          <a:xfrm>
            <a:off x="7803573" y="0"/>
            <a:ext cx="4388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 - </a:t>
            </a:r>
            <a:r>
              <a:rPr lang="en-US" sz="1400" err="1"/>
              <a:t>medicinsk</a:t>
            </a:r>
            <a:r>
              <a:rPr lang="en-US" sz="1400"/>
              <a:t> </a:t>
            </a:r>
            <a:r>
              <a:rPr lang="en-US" sz="1400" err="1"/>
              <a:t>verksamhet</a:t>
            </a:r>
            <a:r>
              <a:rPr lang="en-US" sz="1400"/>
              <a:t> 9-12..2024</a:t>
            </a:r>
            <a:endParaRPr lang="fi-FI" sz="1400"/>
          </a:p>
        </p:txBody>
      </p:sp>
      <p:sp>
        <p:nvSpPr>
          <p:cNvPr id="9" name="Rectangle 8"/>
          <p:cNvSpPr/>
          <p:nvPr/>
        </p:nvSpPr>
        <p:spPr>
          <a:xfrm>
            <a:off x="8532000" y="1836990"/>
            <a:ext cx="2707464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Digitala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tjänster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som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ersätter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fysiska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besök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är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inte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ändamålsenliga</a:t>
            </a:r>
            <a:r>
              <a:rPr lang="en-US">
                <a:solidFill>
                  <a:schemeClr val="bg1"/>
                </a:solidFill>
                <a:cs typeface="Arial"/>
              </a:rPr>
              <a:t> för dessa </a:t>
            </a:r>
            <a:r>
              <a:rPr lang="en-US" err="1">
                <a:solidFill>
                  <a:schemeClr val="bg1"/>
                </a:solidFill>
                <a:cs typeface="Arial"/>
              </a:rPr>
              <a:t>enheters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verksamheter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och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patiengrupper</a:t>
            </a:r>
            <a:endParaRPr lang="en-US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15294"/>
              </p:ext>
            </p:extLst>
          </p:nvPr>
        </p:nvGraphicFramePr>
        <p:xfrm>
          <a:off x="1389067" y="1843117"/>
          <a:ext cx="5835980" cy="17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948">
                  <a:extLst>
                    <a:ext uri="{9D8B030D-6E8A-4147-A177-3AD203B41FA5}">
                      <a16:colId xmlns:a16="http://schemas.microsoft.com/office/drawing/2014/main" val="3519582195"/>
                    </a:ext>
                  </a:extLst>
                </a:gridCol>
                <a:gridCol w="2277032">
                  <a:extLst>
                    <a:ext uri="{9D8B030D-6E8A-4147-A177-3AD203B41FA5}">
                      <a16:colId xmlns:a16="http://schemas.microsoft.com/office/drawing/2014/main" val="2803137049"/>
                    </a:ext>
                  </a:extLst>
                </a:gridCol>
              </a:tblGrid>
              <a:tr h="429825">
                <a:tc>
                  <a:txBody>
                    <a:bodyPr/>
                    <a:lstStyle/>
                    <a:p>
                      <a:r>
                        <a:rPr lang="fi-FI" sz="1600" err="1"/>
                        <a:t>Tillgänglighet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err="1"/>
                        <a:t>Anta</a:t>
                      </a:r>
                      <a:r>
                        <a:rPr lang="fi-FI" err="1"/>
                        <a:t>l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405046"/>
                  </a:ext>
                </a:extLst>
              </a:tr>
              <a:tr h="429825">
                <a:tc>
                  <a:txBody>
                    <a:bodyPr/>
                    <a:lstStyle/>
                    <a:p>
                      <a:r>
                        <a:rPr lang="fi-FI" sz="1600" err="1"/>
                        <a:t>Totalabesök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19501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24946"/>
                  </a:ext>
                </a:extLst>
              </a:tr>
              <a:tr h="429825">
                <a:tc>
                  <a:txBody>
                    <a:bodyPr/>
                    <a:lstStyle/>
                    <a:p>
                      <a:r>
                        <a:rPr lang="fi-FI" sz="1600" err="1"/>
                        <a:t>Sjukskötarbesök</a:t>
                      </a:r>
                      <a:endParaRPr lang="fi-FI" sz="16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34689"/>
                  </a:ext>
                </a:extLst>
              </a:tr>
              <a:tr h="429825">
                <a:tc>
                  <a:txBody>
                    <a:bodyPr/>
                    <a:lstStyle/>
                    <a:p>
                      <a:r>
                        <a:rPr lang="fi-FI" sz="1600" dirty="0"/>
                        <a:t> </a:t>
                      </a:r>
                      <a:r>
                        <a:rPr lang="fi-FI" sz="1600" dirty="0" err="1"/>
                        <a:t>Telefonsamtal</a:t>
                      </a:r>
                      <a:r>
                        <a:rPr lang="fi-FI" sz="1600" dirty="0"/>
                        <a:t>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07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  <a:cs typeface="Arial"/>
              </a:rPr>
              <a:t>2 (?)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err="1">
                <a:solidFill>
                  <a:schemeClr val="accent4"/>
                </a:solidFill>
              </a:rPr>
              <a:t>Korrigerande</a:t>
            </a:r>
            <a:r>
              <a:rPr lang="fi-FI" sz="1600" b="1">
                <a:solidFill>
                  <a:schemeClr val="accent4"/>
                </a:solidFill>
              </a:rPr>
              <a:t> 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Diagram: Antal anmälan om negativ händelse&#10;Januari - April 2022 135&#10;Januari - April 2023 211&#10;Maj - Augusti 2022 168&#10;Maj - Augusti 2023 194&#10;September - December 2022 171 September - December 2023 260&#10;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540915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7119770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290443-FDE8-4CCD-89E1-00F434511F53}"/>
              </a:ext>
            </a:extLst>
          </p:cNvPr>
          <p:cNvSpPr txBox="1"/>
          <p:nvPr/>
        </p:nvSpPr>
        <p:spPr>
          <a:xfrm>
            <a:off x="7803573" y="0"/>
            <a:ext cx="43884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 - </a:t>
            </a:r>
            <a:r>
              <a:rPr lang="en-US" sz="1400" err="1"/>
              <a:t>medicinsk</a:t>
            </a:r>
            <a:r>
              <a:rPr lang="en-US" sz="1400"/>
              <a:t> </a:t>
            </a:r>
            <a:r>
              <a:rPr lang="en-US" sz="1400" err="1"/>
              <a:t>verksamhet</a:t>
            </a:r>
            <a:r>
              <a:rPr lang="en-US" sz="1400"/>
              <a:t> 9-12.2024</a:t>
            </a:r>
            <a:endParaRPr lang="fi-FI" sz="1400"/>
          </a:p>
        </p:txBody>
      </p:sp>
      <p:sp>
        <p:nvSpPr>
          <p:cNvPr id="5" name="Rectangle 4"/>
          <p:cNvSpPr/>
          <p:nvPr/>
        </p:nvSpPr>
        <p:spPr>
          <a:xfrm>
            <a:off x="1153582" y="4500001"/>
            <a:ext cx="35541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500" b="1">
                <a:solidFill>
                  <a:schemeClr val="accent4"/>
                </a:solidFill>
              </a:rPr>
              <a:t>ANTAL ANMÄLNINGAR OM NEGATIV HÄNDELSE FRÅN KLIENTER</a:t>
            </a:r>
            <a:endParaRPr lang="en-US" sz="1500" b="1"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9069" y="6913104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err="1"/>
              <a:t>Antal</a:t>
            </a:r>
            <a:r>
              <a:rPr lang="fi-FI"/>
              <a:t> </a:t>
            </a:r>
            <a:r>
              <a:rPr lang="fi-FI" err="1"/>
              <a:t>ersatta</a:t>
            </a:r>
            <a:r>
              <a:rPr lang="fi-FI"/>
              <a:t> </a:t>
            </a:r>
            <a:r>
              <a:rPr lang="fi-FI" err="1"/>
              <a:t>patientskador</a:t>
            </a:r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6441708" y="4548617"/>
            <a:ext cx="18024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</a:t>
            </a:r>
          </a:p>
          <a:p>
            <a:pPr algn="ctr"/>
            <a:r>
              <a:rPr lang="fi-FI" sz="1400" b="1">
                <a:solidFill>
                  <a:schemeClr val="accent4"/>
                </a:solidFill>
              </a:rPr>
              <a:t>ERSATTA PATIEN-SKADOR</a:t>
            </a:r>
            <a:endParaRPr lang="fi-FI" sz="14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3168" y="5772573"/>
            <a:ext cx="779489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22250" y="3678602"/>
            <a:ext cx="2306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err="1">
                <a:solidFill>
                  <a:schemeClr val="bg1"/>
                </a:solidFill>
                <a:latin typeface="Calibri" panose="020F0502020204030204" pitchFamily="34" charset="0"/>
              </a:rPr>
              <a:t>Måttlig</a:t>
            </a:r>
            <a:r>
              <a:rPr lang="en-US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en-US" sz="1600">
                <a:solidFill>
                  <a:schemeClr val="bg1"/>
                </a:solidFill>
                <a:latin typeface="Calibri" panose="020F0502020204030204" pitchFamily="34" charset="0"/>
              </a:rPr>
              <a:t> 6,1 %	</a:t>
            </a:r>
          </a:p>
          <a:p>
            <a:r>
              <a:rPr lang="en-US" sz="1600" err="1">
                <a:solidFill>
                  <a:schemeClr val="bg1"/>
                </a:solidFill>
                <a:latin typeface="Calibri" panose="020F0502020204030204" pitchFamily="34" charset="0"/>
              </a:rPr>
              <a:t>Allvarlig</a:t>
            </a:r>
            <a:r>
              <a:rPr lang="en-US" sz="16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Calibri" panose="020F0502020204030204" pitchFamily="34" charset="0"/>
              </a:rPr>
              <a:t>skada</a:t>
            </a:r>
            <a:r>
              <a:rPr lang="en-US" sz="1600">
                <a:solidFill>
                  <a:schemeClr val="bg1"/>
                </a:solidFill>
                <a:latin typeface="Calibri" panose="020F0502020204030204" pitchFamily="34" charset="0"/>
              </a:rPr>
              <a:t> 3 %	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49552" y="2166757"/>
            <a:ext cx="2747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</a:rPr>
              <a:t>Förknippad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med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informationsflöde</a:t>
            </a:r>
            <a:endParaRPr lang="fi-FI" sz="160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</a:rPr>
              <a:t>Förknippad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med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läkemedels</a:t>
            </a:r>
            <a:r>
              <a:rPr lang="fi-FI" sz="1600">
                <a:solidFill>
                  <a:schemeClr val="bg1"/>
                </a:solidFill>
              </a:rPr>
              <a:t>- </a:t>
            </a:r>
            <a:r>
              <a:rPr lang="fi-FI" sz="1600" err="1">
                <a:solidFill>
                  <a:schemeClr val="bg1"/>
                </a:solidFill>
              </a:rPr>
              <a:t>och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vätskebehandling</a:t>
            </a:r>
            <a:r>
              <a:rPr lang="fi-FI" sz="160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</a:endParaRPr>
          </a:p>
        </p:txBody>
      </p:sp>
      <p:graphicFrame>
        <p:nvGraphicFramePr>
          <p:cNvPr id="20" name="Chart 19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773853"/>
              </p:ext>
            </p:extLst>
          </p:nvPr>
        </p:nvGraphicFramePr>
        <p:xfrm>
          <a:off x="1126369" y="5030917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932922" y="3923244"/>
            <a:ext cx="545577" cy="41486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62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4,78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4,84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4,45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1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KUNDRESPONS ANTAL: 110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892656" y="5519605"/>
            <a:ext cx="2292266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>
                <a:solidFill>
                  <a:schemeClr val="bg1"/>
                </a:solidFill>
              </a:rPr>
              <a:t>VÅRDLINJE</a:t>
            </a:r>
          </a:p>
          <a:p>
            <a:pPr algn="ctr"/>
            <a:r>
              <a:rPr lang="fi-FI" sz="1500">
                <a:solidFill>
                  <a:schemeClr val="bg1"/>
                </a:solidFill>
              </a:rPr>
              <a:t>0 (0)</a:t>
            </a:r>
            <a:br>
              <a:rPr lang="fi-FI" sz="1500"/>
            </a:br>
            <a:r>
              <a:rPr lang="fi-FI" sz="1500">
                <a:solidFill>
                  <a:schemeClr val="bg1"/>
                </a:solidFill>
              </a:rPr>
              <a:t>LÄKARILINJE</a:t>
            </a:r>
            <a:endParaRPr lang="fi-FI">
              <a:solidFill>
                <a:schemeClr val="bg1"/>
              </a:solidFill>
            </a:endParaRPr>
          </a:p>
          <a:p>
            <a:pPr algn="ctr"/>
            <a:r>
              <a:rPr lang="fi-FI" sz="1500">
                <a:solidFill>
                  <a:schemeClr val="bg1"/>
                </a:solidFill>
                <a:cs typeface="Arial"/>
              </a:rPr>
              <a:t>0 (0)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435879" y="5532277"/>
            <a:ext cx="2292266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>
                <a:solidFill>
                  <a:schemeClr val="bg1"/>
                </a:solidFill>
              </a:rPr>
              <a:t>VÅRDLINJE</a:t>
            </a:r>
          </a:p>
          <a:p>
            <a:pPr algn="ctr"/>
            <a:r>
              <a:rPr lang="fi-FI" sz="1500">
                <a:solidFill>
                  <a:schemeClr val="bg1"/>
                </a:solidFill>
              </a:rPr>
              <a:t>0 (0)</a:t>
            </a:r>
            <a:br>
              <a:rPr lang="fi-FI" sz="1500"/>
            </a:br>
            <a:r>
              <a:rPr lang="fi-FI" sz="1500">
                <a:solidFill>
                  <a:schemeClr val="bg1"/>
                </a:solidFill>
              </a:rPr>
              <a:t>LÄKARILINJE</a:t>
            </a:r>
            <a:endParaRPr lang="fi-FI">
              <a:solidFill>
                <a:schemeClr val="bg1"/>
              </a:solidFill>
            </a:endParaRPr>
          </a:p>
          <a:p>
            <a:pPr algn="ctr"/>
            <a:r>
              <a:rPr lang="fi-FI" sz="1500">
                <a:solidFill>
                  <a:schemeClr val="bg1"/>
                </a:solidFill>
                <a:cs typeface="Arial"/>
              </a:rPr>
              <a:t>0 (0)</a:t>
            </a:r>
          </a:p>
        </p:txBody>
      </p:sp>
    </p:spTree>
    <p:extLst>
      <p:ext uri="{BB962C8B-B14F-4D97-AF65-F5344CB8AC3E}">
        <p14:creationId xmlns:p14="http://schemas.microsoft.com/office/powerpoint/2010/main" val="405525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200" err="1">
                <a:solidFill>
                  <a:schemeClr val="bg1"/>
                </a:solidFill>
                <a:latin typeface="Arial"/>
                <a:cs typeface="Arial"/>
              </a:rPr>
              <a:t>HaiPro</a:t>
            </a:r>
            <a:r>
              <a:rPr lang="sv-SE" sz="1200" dirty="0">
                <a:solidFill>
                  <a:schemeClr val="bg1"/>
                </a:solidFill>
                <a:latin typeface="Arial"/>
                <a:cs typeface="Arial"/>
              </a:rPr>
              <a:t> och patientrespons uppskattas och beaktas i förbättrings- och utvecklings processer. Kundråden involveras i utveckling och utvärdering av tjänsterna.</a:t>
            </a:r>
            <a:endParaRPr lang="sv-SE" sz="1200" dirty="0">
              <a:solidFill>
                <a:schemeClr val="bg1"/>
              </a:solidFill>
              <a:cs typeface="Arial"/>
            </a:endParaRPr>
          </a:p>
          <a:p>
            <a:pPr algn="ctr"/>
            <a:endParaRPr lang="fi-FI" sz="1200" b="1" strike="sngStrike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63130" y="5000832"/>
            <a:ext cx="4470839" cy="144655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Kontroll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uppdatering</a:t>
            </a:r>
            <a:r>
              <a:rPr lang="fi-FI" sz="1400">
                <a:solidFill>
                  <a:schemeClr val="bg1"/>
                </a:solidFill>
              </a:rPr>
              <a:t> av </a:t>
            </a:r>
            <a:r>
              <a:rPr lang="fi-FI" sz="1400" err="1">
                <a:solidFill>
                  <a:schemeClr val="bg1"/>
                </a:solidFill>
              </a:rPr>
              <a:t>föreskrifter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processer</a:t>
            </a:r>
            <a:r>
              <a:rPr lang="fi-FI" sz="1400">
                <a:solidFill>
                  <a:schemeClr val="bg1"/>
                </a:solidFill>
              </a:rPr>
              <a:t>.</a:t>
            </a:r>
            <a:endParaRPr lang="en-US" sz="1400">
              <a:solidFill>
                <a:schemeClr val="bg1"/>
              </a:solidFill>
            </a:endParaRPr>
          </a:p>
          <a:p>
            <a:endParaRPr lang="fi-FI" sz="1400">
              <a:solidFill>
                <a:srgbClr val="213A8F"/>
              </a:solidFill>
            </a:endParaRPr>
          </a:p>
          <a:p>
            <a:endParaRPr lang="fi-FI" sz="1400">
              <a:solidFill>
                <a:srgbClr val="213A8F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Call-</a:t>
            </a:r>
            <a:r>
              <a:rPr lang="fi-FI" sz="1400" err="1">
                <a:solidFill>
                  <a:schemeClr val="bg1"/>
                </a:solidFill>
              </a:rPr>
              <a:t>back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har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inte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tagits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ibruk</a:t>
            </a:r>
            <a:r>
              <a:rPr lang="fi-FI" sz="1400">
                <a:solidFill>
                  <a:schemeClr val="bg1"/>
                </a:solidFill>
              </a:rPr>
              <a:t> , </a:t>
            </a:r>
            <a:r>
              <a:rPr lang="fi-FI" sz="1400" err="1">
                <a:solidFill>
                  <a:schemeClr val="bg1"/>
                </a:solidFill>
              </a:rPr>
              <a:t>inväntar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nya</a:t>
            </a:r>
            <a:r>
              <a:rPr lang="fi-FI" sz="1400">
                <a:solidFill>
                  <a:schemeClr val="bg1"/>
                </a:solidFill>
              </a:rPr>
              <a:t> </a:t>
            </a:r>
            <a:endParaRPr lang="en-US" sz="1400">
              <a:solidFill>
                <a:schemeClr val="bg1"/>
              </a:solidFill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klientdataprogrammet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Lifecare</a:t>
            </a:r>
            <a:endParaRPr lang="en-US" sz="1400" err="1">
              <a:solidFill>
                <a:schemeClr val="bg1"/>
              </a:solidFill>
              <a:cs typeface="Arial"/>
            </a:endParaRPr>
          </a:p>
          <a:p>
            <a:pPr lvl="0"/>
            <a:endParaRPr lang="fi-FI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5599" y="2103063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b="1" err="1">
                <a:solidFill>
                  <a:schemeClr val="bg1"/>
                </a:solidFill>
              </a:rPr>
              <a:t>Ej</a:t>
            </a:r>
            <a:r>
              <a:rPr lang="fi-FI" b="1">
                <a:solidFill>
                  <a:schemeClr val="bg1"/>
                </a:solidFill>
              </a:rPr>
              <a:t> </a:t>
            </a:r>
            <a:r>
              <a:rPr lang="fi-FI" b="1" err="1">
                <a:solidFill>
                  <a:schemeClr val="bg1"/>
                </a:solidFill>
              </a:rPr>
              <a:t>lämplig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7651" y="2319727"/>
            <a:ext cx="4700326" cy="80021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Patienterna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är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delaktiga</a:t>
            </a:r>
            <a:r>
              <a:rPr lang="fi-FI" sz="1400">
                <a:solidFill>
                  <a:schemeClr val="bg1"/>
                </a:solidFill>
              </a:rPr>
              <a:t> i </a:t>
            </a:r>
            <a:r>
              <a:rPr lang="fi-FI" sz="1400" err="1">
                <a:solidFill>
                  <a:schemeClr val="bg1"/>
                </a:solidFill>
              </a:rPr>
              <a:t>sin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egen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vård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planering</a:t>
            </a:r>
            <a:r>
              <a:rPr lang="fi-FI" sz="1400">
                <a:solidFill>
                  <a:schemeClr val="bg1"/>
                </a:solidFill>
              </a:rPr>
              <a:t> av </a:t>
            </a:r>
          </a:p>
          <a:p>
            <a:r>
              <a:rPr lang="fi-FI" sz="1400" err="1">
                <a:solidFill>
                  <a:schemeClr val="bg1"/>
                </a:solidFill>
              </a:rPr>
              <a:t>vårdhändelser</a:t>
            </a:r>
            <a:endParaRPr lang="fi-FI" sz="1400" err="1">
              <a:solidFill>
                <a:schemeClr val="bg1"/>
              </a:solidFill>
              <a:cs typeface="Arial"/>
            </a:endParaRPr>
          </a:p>
          <a:p>
            <a:pPr lvl="0"/>
            <a:endParaRPr lang="fi-FI" b="1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62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Budgeterade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 74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Obesatta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>
                <a:solidFill>
                  <a:schemeClr val="bg1"/>
                </a:solidFill>
              </a:rPr>
              <a:t>: 1 </a:t>
            </a:r>
            <a:r>
              <a:rPr lang="fi-FI" dirty="0" err="1">
                <a:solidFill>
                  <a:schemeClr val="bg1"/>
                </a:solidFill>
              </a:rPr>
              <a:t>rekryterin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öppen</a:t>
            </a:r>
            <a:endParaRPr lang="fi-FI" dirty="0" err="1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700" baseline="0" dirty="0" err="1">
                <a:solidFill>
                  <a:schemeClr val="bg1"/>
                </a:solidFill>
              </a:rPr>
              <a:t>Antal</a:t>
            </a:r>
            <a:r>
              <a:rPr lang="fi-FI" sz="1700" baseline="0" dirty="0">
                <a:solidFill>
                  <a:schemeClr val="bg1"/>
                </a:solidFill>
              </a:rPr>
              <a:t> </a:t>
            </a:r>
            <a:r>
              <a:rPr lang="fi-FI" sz="1700" baseline="0" dirty="0" err="1">
                <a:solidFill>
                  <a:schemeClr val="bg1"/>
                </a:solidFill>
              </a:rPr>
              <a:t>anmälningar</a:t>
            </a:r>
            <a:r>
              <a:rPr lang="fi-FI" sz="1700" baseline="0" dirty="0">
                <a:solidFill>
                  <a:schemeClr val="bg1"/>
                </a:solidFill>
              </a:rPr>
              <a:t>: </a:t>
            </a:r>
            <a:r>
              <a:rPr lang="fi-FI" sz="1700" dirty="0">
                <a:solidFill>
                  <a:schemeClr val="bg1"/>
                </a:solidFill>
              </a:rPr>
              <a:t>19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fi-FI" sz="1700" dirty="0">
                <a:solidFill>
                  <a:schemeClr val="bg1"/>
                </a:solidFill>
              </a:rPr>
              <a:t>De </a:t>
            </a:r>
            <a:r>
              <a:rPr lang="fi-FI" sz="1700" dirty="0" err="1">
                <a:solidFill>
                  <a:schemeClr val="bg1"/>
                </a:solidFill>
              </a:rPr>
              <a:t>vanligaste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typerna</a:t>
            </a:r>
            <a:r>
              <a:rPr lang="fi-FI" sz="1700" dirty="0">
                <a:solidFill>
                  <a:schemeClr val="bg1"/>
                </a:solidFill>
              </a:rPr>
              <a:t> av </a:t>
            </a:r>
            <a:r>
              <a:rPr lang="fi-FI" sz="1700" dirty="0" err="1">
                <a:solidFill>
                  <a:schemeClr val="bg1"/>
                </a:solidFill>
              </a:rPr>
              <a:t>händelser</a:t>
            </a:r>
            <a:r>
              <a:rPr lang="fi-FI" sz="1700" dirty="0">
                <a:solidFill>
                  <a:schemeClr val="bg1"/>
                </a:solidFill>
              </a:rPr>
              <a:t>:</a:t>
            </a:r>
            <a:endParaRPr lang="fi-FI" sz="1700" dirty="0">
              <a:solidFill>
                <a:schemeClr val="bg1"/>
              </a:solidFill>
              <a:cs typeface="Arial"/>
            </a:endParaRPr>
          </a:p>
          <a:p>
            <a:endParaRPr lang="fi-FI" sz="170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700" dirty="0" err="1">
                <a:solidFill>
                  <a:schemeClr val="bg1"/>
                </a:solidFill>
              </a:rPr>
              <a:t>Farligt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ämne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på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hud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eller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öga</a:t>
            </a:r>
            <a:endParaRPr lang="fi-FI" sz="1700" dirty="0" err="1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700" dirty="0" err="1">
                <a:solidFill>
                  <a:schemeClr val="bg1"/>
                </a:solidFill>
              </a:rPr>
              <a:t>Fall</a:t>
            </a:r>
            <a:r>
              <a:rPr lang="fi-FI" sz="1700" dirty="0">
                <a:solidFill>
                  <a:schemeClr val="bg1"/>
                </a:solidFill>
              </a:rPr>
              <a:t>- </a:t>
            </a:r>
            <a:r>
              <a:rPr lang="fi-FI" sz="1700" dirty="0" err="1">
                <a:solidFill>
                  <a:schemeClr val="bg1"/>
                </a:solidFill>
              </a:rPr>
              <a:t>elle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halk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olycka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på</a:t>
            </a:r>
            <a:r>
              <a:rPr lang="fi-FI" sz="1700" dirty="0">
                <a:solidFill>
                  <a:schemeClr val="bg1"/>
                </a:solidFill>
              </a:rPr>
              <a:t> </a:t>
            </a:r>
            <a:r>
              <a:rPr lang="fi-FI" sz="1700" dirty="0" err="1">
                <a:solidFill>
                  <a:schemeClr val="bg1"/>
                </a:solidFill>
              </a:rPr>
              <a:t>arbetsplats</a:t>
            </a:r>
            <a:endParaRPr lang="fi-FI" sz="1700" dirty="0" err="1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700" dirty="0">
                <a:solidFill>
                  <a:schemeClr val="bg1"/>
                </a:solidFill>
              </a:rPr>
              <a:t>Annat</a:t>
            </a:r>
            <a:endParaRPr lang="fi-FI" sz="17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SJUKFRÅNVARO- DAGAR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V="1">
            <a:off x="4920008" y="5415900"/>
            <a:ext cx="498044" cy="5077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2223" y="6256528"/>
            <a:ext cx="9875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47 (17)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54651" y="5424742"/>
            <a:ext cx="13519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392/233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54752" y="5146331"/>
            <a:ext cx="5929828" cy="203132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En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öppen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arbetskultur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personalen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är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involverad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  <a:cs typeface="Arial"/>
              </a:rPr>
              <a:t>delaktig</a:t>
            </a:r>
            <a:r>
              <a:rPr lang="en-US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en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personlig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utveckling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genom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kontinuerligt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lärande</a:t>
            </a:r>
            <a:r>
              <a:rPr lang="en-US" dirty="0">
                <a:solidFill>
                  <a:schemeClr val="bg1"/>
                </a:solidFill>
                <a:cs typeface="Arial"/>
              </a:rPr>
              <a:t> med </a:t>
            </a:r>
            <a:r>
              <a:rPr lang="en-US" err="1">
                <a:solidFill>
                  <a:schemeClr val="bg1"/>
                </a:solidFill>
                <a:cs typeface="Arial"/>
              </a:rPr>
              <a:t>fokus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på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arbetsuppgift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enligt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  <a:cs typeface="Arial"/>
              </a:rPr>
              <a:t>utbildning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kompetens</a:t>
            </a:r>
            <a:r>
              <a:rPr lang="en-US" dirty="0">
                <a:solidFill>
                  <a:schemeClr val="bg1"/>
                </a:solidFill>
                <a:cs typeface="Arial"/>
              </a:rPr>
              <a:t>. Vi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stöder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en</a:t>
            </a:r>
            <a:r>
              <a:rPr lang="en-US" dirty="0">
                <a:solidFill>
                  <a:schemeClr val="bg1"/>
                </a:solidFill>
                <a:cs typeface="Arial"/>
              </a:rPr>
              <a:t> kultur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där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  <a:cs typeface="Arial"/>
              </a:rPr>
              <a:t>professionerna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hjälper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varandra</a:t>
            </a:r>
            <a:r>
              <a:rPr lang="en-US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en-US" dirty="0">
              <a:solidFill>
                <a:schemeClr val="bg1"/>
              </a:solidFill>
              <a:cs typeface="Arial"/>
            </a:endParaRP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6733" y="14501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8205855" y="2266912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b="1" err="1">
                <a:solidFill>
                  <a:schemeClr val="bg1"/>
                </a:solidFill>
              </a:rPr>
              <a:t>Ej</a:t>
            </a:r>
            <a:r>
              <a:rPr lang="fi-FI" b="1">
                <a:solidFill>
                  <a:schemeClr val="bg1"/>
                </a:solidFill>
              </a:rPr>
              <a:t> </a:t>
            </a:r>
            <a:r>
              <a:rPr lang="fi-FI" b="1" err="1">
                <a:solidFill>
                  <a:schemeClr val="bg1"/>
                </a:solidFill>
              </a:rPr>
              <a:t>lämplig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58835" y="3148025"/>
            <a:ext cx="29418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  <a:cs typeface="Arial"/>
              </a:rPr>
              <a:t>Antal</a:t>
            </a:r>
            <a:r>
              <a:rPr lang="fi-FI" b="1" dirty="0">
                <a:solidFill>
                  <a:schemeClr val="accent4"/>
                </a:solidFill>
                <a:cs typeface="Arial"/>
              </a:rPr>
              <a:t> </a:t>
            </a:r>
            <a:r>
              <a:rPr lang="fi-FI" b="1" err="1">
                <a:solidFill>
                  <a:schemeClr val="accent4"/>
                </a:solidFill>
                <a:cs typeface="Arial"/>
              </a:rPr>
              <a:t>studerande</a:t>
            </a:r>
            <a:r>
              <a:rPr lang="fi-FI" b="1" dirty="0">
                <a:solidFill>
                  <a:schemeClr val="accent4"/>
                </a:solidFill>
                <a:cs typeface="Arial"/>
              </a:rPr>
              <a:t>: 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63 (</a:t>
            </a:r>
            <a:r>
              <a:rPr lang="fi-FI" dirty="0">
                <a:solidFill>
                  <a:schemeClr val="bg1"/>
                </a:solidFill>
                <a:cs typeface="Arial"/>
              </a:rPr>
              <a:t>24)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59679" y="3105159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>
              <a:solidFill>
                <a:schemeClr val="bg1"/>
              </a:solidFill>
              <a:ea typeface="Segoe UI"/>
              <a:cs typeface="Segoe U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51406" y="350670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NPS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04600" y="3493864"/>
            <a:ext cx="915635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ea typeface="Segoe UI"/>
                <a:cs typeface="Segoe UI"/>
              </a:rPr>
              <a:t>47 (33)</a:t>
            </a:r>
          </a:p>
        </p:txBody>
      </p:sp>
    </p:spTree>
    <p:extLst>
      <p:ext uri="{BB962C8B-B14F-4D97-AF65-F5344CB8AC3E}">
        <p14:creationId xmlns:p14="http://schemas.microsoft.com/office/powerpoint/2010/main" val="265014855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schemas.microsoft.com/office/2006/metadata/properties"/>
    <ds:schemaRef ds:uri="8662b06d-03b9-424a-ab70-bfab313b8d48"/>
    <ds:schemaRef ds:uri="http://schemas.microsoft.com/office/2006/documentManagement/types"/>
    <ds:schemaRef ds:uri="http://purl.org/dc/terms/"/>
    <ds:schemaRef ds:uri="cbe4f0d9-fb0d-42e8-a680-6e558966cc0a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B6A42F-04F9-486D-BEA7-BDF6DE8E708E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5</TotalTime>
  <Words>466</Words>
  <Application>Microsoft Office PowerPoint</Application>
  <PresentationFormat>Laajakuva</PresentationFormat>
  <Paragraphs>112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 – Hälsovårdstjänster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Kantola Christian</cp:lastModifiedBy>
  <cp:revision>74</cp:revision>
  <dcterms:created xsi:type="dcterms:W3CDTF">2023-11-14T05:41:58Z</dcterms:created>
  <dcterms:modified xsi:type="dcterms:W3CDTF">2025-01-24T12:38:27Z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</Properties>
</file>