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2.xml" ContentType="application/vnd.openxmlformats-officedocument.themeOverr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</p:sldMasterIdLst>
  <p:notesMasterIdLst>
    <p:notesMasterId r:id="rId11"/>
  </p:notesMasterIdLst>
  <p:handoutMasterIdLst>
    <p:handoutMasterId r:id="rId12"/>
  </p:handoutMasterIdLst>
  <p:sldIdLst>
    <p:sldId id="335" r:id="rId5"/>
    <p:sldId id="325" r:id="rId6"/>
    <p:sldId id="272" r:id="rId7"/>
    <p:sldId id="336" r:id="rId8"/>
    <p:sldId id="337" r:id="rId9"/>
    <p:sldId id="338" r:id="rId10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anö Anna" initials="GA [2]" lastIdx="4" clrIdx="0">
    <p:extLst>
      <p:ext uri="{19B8F6BF-5375-455C-9EA6-DF929625EA0E}">
        <p15:presenceInfo xmlns:p15="http://schemas.microsoft.com/office/powerpoint/2012/main" userId="S::anna.grano@ovph.fi::a50b3b0e-1daf-4c22-886c-a5e083b437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6968E52-869A-E16B-AE4C-B17C68E380A3}" v="16" dt="2025-01-24T11:53:05.95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9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Jan-April</c:v>
                </c:pt>
                <c:pt idx="1">
                  <c:v>Maj-Aug</c:v>
                </c:pt>
                <c:pt idx="2">
                  <c:v>Sept-Dec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34</c:v>
                </c:pt>
                <c:pt idx="1">
                  <c:v>40</c:v>
                </c:pt>
                <c:pt idx="2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4B7-48EC-A106-411DED881DA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Jan-April</c:v>
                </c:pt>
                <c:pt idx="1">
                  <c:v>Maj-Aug</c:v>
                </c:pt>
                <c:pt idx="2">
                  <c:v>Sept-Dec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39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4B7-48EC-A106-411DED881DA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Jan-April</c:v>
                </c:pt>
                <c:pt idx="1">
                  <c:v>Maj-Aug</c:v>
                </c:pt>
                <c:pt idx="2">
                  <c:v>Sept-Dec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1">
                  <c:v>29</c:v>
                </c:pt>
                <c:pt idx="2">
                  <c:v>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46F-49DD-BE19-99A7016F14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35601984"/>
        <c:axId val="535602312"/>
      </c:barChart>
      <c:catAx>
        <c:axId val="53560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2312"/>
        <c:crosses val="autoZero"/>
        <c:auto val="1"/>
        <c:lblAlgn val="ctr"/>
        <c:lblOffset val="100"/>
        <c:noMultiLvlLbl val="0"/>
      </c:catAx>
      <c:valAx>
        <c:axId val="535602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19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7414566118227662E-2"/>
          <c:y val="8.0926054614112647E-2"/>
          <c:w val="0.53861177635663793"/>
          <c:h val="0.83453701694384841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ANMÄLNINGAR OM AVVIKANDE HÄNDELSER 7729(7729)</c:v>
                </c:pt>
              </c:strCache>
            </c:strRef>
          </c:tx>
          <c:spPr>
            <a:solidFill>
              <a:srgbClr val="85C598"/>
            </a:solidFill>
            <a:ln>
              <a:noFill/>
            </a:ln>
          </c:spPr>
          <c:dPt>
            <c:idx val="0"/>
            <c:bubble3D val="0"/>
            <c:spPr>
              <a:solidFill>
                <a:srgbClr val="F39690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89A-4183-B93A-03227ED19887}"/>
              </c:ext>
            </c:extLst>
          </c:dPt>
          <c:dPt>
            <c:idx val="1"/>
            <c:bubble3D val="0"/>
            <c:spPr>
              <a:solidFill>
                <a:srgbClr val="85C598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289A-4183-B93A-03227ED19887}"/>
              </c:ext>
            </c:extLst>
          </c:dPt>
          <c:dPt>
            <c:idx val="2"/>
            <c:bubble3D val="0"/>
            <c:spPr>
              <a:solidFill>
                <a:srgbClr val="FDC84A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289A-4183-B93A-03227ED19887}"/>
              </c:ext>
            </c:extLst>
          </c:dPt>
          <c:dPt>
            <c:idx val="3"/>
            <c:bubble3D val="0"/>
            <c:spPr>
              <a:solidFill>
                <a:srgbClr val="85C598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289A-4183-B93A-03227ED19887}"/>
              </c:ext>
            </c:extLst>
          </c:dPt>
          <c:dPt>
            <c:idx val="4"/>
            <c:bubble3D val="0"/>
            <c:spPr>
              <a:solidFill>
                <a:srgbClr val="85C598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289A-4183-B93A-03227ED19887}"/>
              </c:ext>
            </c:extLst>
          </c:dPt>
          <c:dPt>
            <c:idx val="5"/>
            <c:bubble3D val="0"/>
            <c:spPr>
              <a:solidFill>
                <a:srgbClr val="D3433F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289A-4183-B93A-03227ED1988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Drabbade klient</c:v>
                </c:pt>
                <c:pt idx="1">
                  <c:v>Nära ögat</c:v>
                </c:pt>
                <c:pt idx="2">
                  <c:v>Annan upptäckt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30</c:v>
                </c:pt>
                <c:pt idx="1">
                  <c:v>12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89A-4183-B93A-03227ED19887}"/>
            </c:ext>
          </c:extLst>
        </c:ser>
        <c:dLbls>
          <c:dLblPos val="bestFit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7385249730714736"/>
          <c:y val="2.3984262214361049E-2"/>
          <c:w val="0.32278406271076443"/>
          <c:h val="0.5938058985315118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Jan-Apr</c:v>
                </c:pt>
                <c:pt idx="1">
                  <c:v>Maj-Aug</c:v>
                </c:pt>
                <c:pt idx="2">
                  <c:v>Sep-Dec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</c:v>
                </c:pt>
                <c:pt idx="1">
                  <c:v>4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E2-4639-9AEC-3C9D1E952C3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Jan-Apr</c:v>
                </c:pt>
                <c:pt idx="1">
                  <c:v>Maj-Aug</c:v>
                </c:pt>
                <c:pt idx="2">
                  <c:v>Sep-Dec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BE2-4639-9AEC-3C9D1E952C3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535601984"/>
        <c:axId val="535602312"/>
      </c:barChart>
      <c:catAx>
        <c:axId val="53560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2312"/>
        <c:crosses val="autoZero"/>
        <c:auto val="1"/>
        <c:lblAlgn val="ctr"/>
        <c:lblOffset val="100"/>
        <c:noMultiLvlLbl val="0"/>
      </c:catAx>
      <c:valAx>
        <c:axId val="535602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1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50000"/>
            <a:lumOff val="50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915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690A8B4-A175-47E0-9DA4-67B367CF719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708A30-2F99-4DC8-97D0-02632F0CEB1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1332C6-2739-449A-8E1C-DF133202CBD0}" type="datetimeFigureOut">
              <a:rPr lang="fi-FI" smtClean="0"/>
              <a:t>24.1.2025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27B36E-21B3-4DF2-9912-01BC3F9EEE8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65EA9B-9ACE-4A36-A2A0-8F4A6523614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5E5EF4-BA7F-4A42-BB51-703B5F75C4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094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0EBC61-E677-49EC-905C-8E373E977562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0DF54-D132-4835-A060-2DDF25001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313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/ 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00100" y="914884"/>
            <a:ext cx="7911566" cy="2072107"/>
          </a:xfrm>
        </p:spPr>
        <p:txBody>
          <a:bodyPr anchor="b">
            <a:normAutofit/>
          </a:bodyPr>
          <a:lstStyle>
            <a:lvl1pPr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200100" y="3413033"/>
            <a:ext cx="7934716" cy="347919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86218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2184667" y="6156384"/>
            <a:ext cx="4443769" cy="233637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</p:spTree>
    <p:extLst>
      <p:ext uri="{BB962C8B-B14F-4D97-AF65-F5344CB8AC3E}">
        <p14:creationId xmlns:p14="http://schemas.microsoft.com/office/powerpoint/2010/main" val="2959767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660000" y="1291041"/>
            <a:ext cx="0" cy="558991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6660000" y="408600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1128000" y="540422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8838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00329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Henkilöstö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8140167" y="1330534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74015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55343" y="-34782"/>
            <a:ext cx="11069254" cy="701102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34781"/>
            <a:ext cx="11431557" cy="14267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Personal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8140167" y="1330534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35743584-D823-48E2-ABA9-FB131738E2AB}"/>
              </a:ext>
            </a:extLst>
          </p:cNvPr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9286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8961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F6B8AB5D-811F-4B06-A2B7-A29159A8EF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7582" r="2599" b="7653"/>
          <a:stretch/>
        </p:blipFill>
        <p:spPr>
          <a:xfrm>
            <a:off x="2553495" y="-1"/>
            <a:ext cx="9638506" cy="6858001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6B794C0E-ABDA-46B2-87C9-9CE37E803D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3A0EC7A0-5676-4A13-9CF1-A4452678223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899"/>
            <a:ext cx="7881449" cy="382697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9865506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>
            <a:extLst>
              <a:ext uri="{FF2B5EF4-FFF2-40B4-BE49-F238E27FC236}">
                <a16:creationId xmlns:a16="http://schemas.microsoft.com/office/drawing/2014/main" id="{97326C7A-C2EB-4325-8143-E8591DB578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7122" r="2989" b="8476"/>
          <a:stretch/>
        </p:blipFill>
        <p:spPr>
          <a:xfrm>
            <a:off x="2550911" y="0"/>
            <a:ext cx="9641089" cy="6858000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9E67AA12-B1E4-4AFF-9D09-DF4180C6A3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1BBE9987-4AB2-4C77-9BF5-E044F5744C4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900"/>
            <a:ext cx="7881449" cy="428996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6303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/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37403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 / 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7CFEF7D0-89E7-4DFE-9FC4-7B4ABF4A53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18EE2646-56AA-4BB0-8E80-712AD9226B4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043858" y="3604926"/>
            <a:ext cx="7710725" cy="35163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err="1"/>
              <a:t>Förnamn</a:t>
            </a:r>
            <a:r>
              <a:rPr lang="fi-FI"/>
              <a:t> </a:t>
            </a:r>
            <a:r>
              <a:rPr lang="fi-FI" err="1"/>
              <a:t>Efternamn</a:t>
            </a:r>
            <a:r>
              <a:rPr lang="fi-FI"/>
              <a:t> | </a:t>
            </a:r>
            <a:r>
              <a:rPr lang="fi-FI" err="1"/>
              <a:t>Kontaktinformation</a:t>
            </a:r>
            <a:r>
              <a:rPr lang="fi-FI"/>
              <a:t> | osterbottensvalfard.fi</a:t>
            </a:r>
          </a:p>
        </p:txBody>
      </p:sp>
    </p:spTree>
    <p:extLst>
      <p:ext uri="{BB962C8B-B14F-4D97-AF65-F5344CB8AC3E}">
        <p14:creationId xmlns:p14="http://schemas.microsoft.com/office/powerpoint/2010/main" val="1644486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+ bild / Kansi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2742" y="567159"/>
            <a:ext cx="4911522" cy="2299519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92742" y="3136739"/>
            <a:ext cx="4911522" cy="1018844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92742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792743" y="4425644"/>
            <a:ext cx="4911521" cy="279730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B1E416C0-4E6D-428D-8B11-8AA4319A4838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7209212" y="1"/>
            <a:ext cx="4980065" cy="685800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4199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/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9327754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89" y="2326511"/>
            <a:ext cx="9327755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</p:spTree>
    <p:extLst>
      <p:ext uri="{BB962C8B-B14F-4D97-AF65-F5344CB8AC3E}">
        <p14:creationId xmlns:p14="http://schemas.microsoft.com/office/powerpoint/2010/main" val="19565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+ bild / Sisältö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4491680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90" y="2326511"/>
            <a:ext cx="4491680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1DA025EC-89A3-44CB-B84C-6A8DB57CA69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6772099" y="762946"/>
            <a:ext cx="4385897" cy="5414017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accent2"/>
                </a:solidFill>
              </a:defRPr>
            </a:lvl1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</a:p>
        </p:txBody>
      </p:sp>
    </p:spTree>
    <p:extLst>
      <p:ext uri="{BB962C8B-B14F-4D97-AF65-F5344CB8AC3E}">
        <p14:creationId xmlns:p14="http://schemas.microsoft.com/office/powerpoint/2010/main" val="746549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Saatavuus/</a:t>
            </a:r>
            <a:r>
              <a:rPr lang="fi-FI" sz="3600" err="1">
                <a:solidFill>
                  <a:schemeClr val="tx1"/>
                </a:solidFill>
              </a:rPr>
              <a:t>Tillgänglighet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8517600" y="891309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6"/>
          <p:cNvSpPr>
            <a:spLocks noGrp="1"/>
          </p:cNvSpPr>
          <p:nvPr>
            <p:ph sz="quarter" idx="10"/>
          </p:nvPr>
        </p:nvSpPr>
        <p:spPr>
          <a:xfrm>
            <a:off x="7824788" y="307975"/>
            <a:ext cx="914400" cy="9144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4999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3001778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81070" y="3074694"/>
            <a:ext cx="697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539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3001778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77121" y="3006628"/>
            <a:ext cx="705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28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/>
          <a:p>
            <a:r>
              <a:rPr lang="fi-FI" sz="3600" b="1" err="1">
                <a:solidFill>
                  <a:schemeClr val="tx1"/>
                </a:solidFill>
              </a:rPr>
              <a:t>Kundupplevelse</a:t>
            </a:r>
            <a:endParaRPr lang="fi-FI" sz="36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657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Säkerhet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och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kvalitet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E0997A41-488F-47FE-A14E-4E3CBAC2B407}"/>
              </a:ext>
            </a:extLst>
          </p:cNvPr>
          <p:cNvSpPr txBox="1"/>
          <p:nvPr userDrawn="1"/>
        </p:nvSpPr>
        <p:spPr>
          <a:xfrm>
            <a:off x="4735669" y="1404000"/>
            <a:ext cx="38267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b="1">
                <a:solidFill>
                  <a:srgbClr val="85C598"/>
                </a:solidFill>
              </a:rPr>
              <a:t>DE ANMÄLDA HÄNDELSERNAS KARAKTÄR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2FE2FFB-F344-4344-940D-26D2C6046DF3}"/>
              </a:ext>
            </a:extLst>
          </p:cNvPr>
          <p:cNvSpPr txBox="1"/>
          <p:nvPr userDrawn="1"/>
        </p:nvSpPr>
        <p:spPr>
          <a:xfrm>
            <a:off x="1179185" y="1404000"/>
            <a:ext cx="28474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ANTAL ANMÄLAN OM NEGATIV HÄNDELSE 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680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Turvallisuus ja laatu</a:t>
            </a:r>
          </a:p>
        </p:txBody>
      </p:sp>
      <p:sp>
        <p:nvSpPr>
          <p:cNvPr id="26" name="TextBox 25"/>
          <p:cNvSpPr txBox="1"/>
          <p:nvPr userDrawn="1"/>
        </p:nvSpPr>
        <p:spPr>
          <a:xfrm>
            <a:off x="1197033" y="1404000"/>
            <a:ext cx="2467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fi-FI" b="1">
                <a:solidFill>
                  <a:schemeClr val="accent4"/>
                </a:solidFill>
              </a:rPr>
              <a:t>VAARATAPAHTUMA ILMOITUSTEN MÄÄRÄ</a:t>
            </a:r>
            <a:endParaRPr lang="en-US" b="1">
              <a:solidFill>
                <a:schemeClr val="accent4"/>
              </a:solidFill>
            </a:endParaRPr>
          </a:p>
        </p:txBody>
      </p:sp>
      <p:sp>
        <p:nvSpPr>
          <p:cNvPr id="27" name="TextBox 26"/>
          <p:cNvSpPr txBox="1"/>
          <p:nvPr userDrawn="1"/>
        </p:nvSpPr>
        <p:spPr>
          <a:xfrm>
            <a:off x="4753431" y="1404000"/>
            <a:ext cx="2467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sz="1600" b="1">
                <a:solidFill>
                  <a:srgbClr val="85C598"/>
                </a:solidFill>
              </a:rPr>
              <a:t>VAARATAPAHTUMA ILMOITUKSET 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EC3B77E-0D3E-4B5A-8A4D-5EEF2CF1F41B}"/>
              </a:ext>
            </a:extLst>
          </p:cNvPr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7319E674-D238-42EB-876D-09B7AAC31327}"/>
              </a:ext>
            </a:extLst>
          </p:cNvPr>
          <p:cNvCxnSpPr/>
          <p:nvPr userDrawn="1"/>
        </p:nvCxnSpPr>
        <p:spPr>
          <a:xfrm>
            <a:off x="28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16ADCBBD-B6ED-4152-B8C4-0DC573033107}"/>
              </a:ext>
            </a:extLst>
          </p:cNvPr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A35BE4C-1B5A-48EE-84DB-C2B08640B807}"/>
              </a:ext>
            </a:extLst>
          </p:cNvPr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941A194-48EB-4091-A182-F366B11A0BC8}"/>
              </a:ext>
            </a:extLst>
          </p:cNvPr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DF4010C-4B32-4FC4-9A31-D4B806832335}"/>
              </a:ext>
            </a:extLst>
          </p:cNvPr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E6CD3214-45BE-4687-A978-284152739751}"/>
              </a:ext>
            </a:extLst>
          </p:cNvPr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1757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sv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A7AAD77-E012-4221-83A5-D7ADEB8D2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3390" y="762946"/>
            <a:ext cx="9125505" cy="9094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01F2BC0-DD14-447B-BE79-5BFE77A3D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53390" y="1807336"/>
            <a:ext cx="91255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235314FF-C2D7-405B-A15B-6B537B96F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266216" y="552066"/>
            <a:ext cx="613457" cy="515001"/>
          </a:xfrm>
          <a:prstGeom prst="rect">
            <a:avLst/>
          </a:prstGeom>
        </p:spPr>
      </p:pic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8AE9BA5D-CB1F-42B4-95FA-B46C48732C58}"/>
              </a:ext>
            </a:extLst>
          </p:cNvPr>
          <p:cNvCxnSpPr/>
          <p:nvPr userDrawn="1"/>
        </p:nvCxnSpPr>
        <p:spPr>
          <a:xfrm>
            <a:off x="1143621" y="557760"/>
            <a:ext cx="0" cy="5736508"/>
          </a:xfrm>
          <a:prstGeom prst="line">
            <a:avLst/>
          </a:prstGeom>
          <a:ln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tsikon paikkamerkki 1">
            <a:extLst>
              <a:ext uri="{FF2B5EF4-FFF2-40B4-BE49-F238E27FC236}">
                <a16:creationId xmlns:a16="http://schemas.microsoft.com/office/drawing/2014/main" id="{D5D4B195-9A4B-4226-8C21-060A5ED30A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380411" y="1298695"/>
            <a:ext cx="476113" cy="5241000"/>
          </a:xfrm>
          <a:prstGeom prst="rect">
            <a:avLst/>
          </a:prstGeom>
        </p:spPr>
        <p:txBody>
          <a:bodyPr vert="vert270" lIns="91440" tIns="45720" rIns="91440" bIns="45720" numCol="1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0" algn="r" rtl="0"/>
            <a:r>
              <a:rPr lang="fi-FI" sz="900" b="0" i="0" u="none" strike="noStrike" spc="300" baseline="30000">
                <a:solidFill>
                  <a:schemeClr val="tx1"/>
                </a:solidFill>
                <a:latin typeface="Arial" panose="020B0604020202020204" pitchFamily="34" charset="0"/>
              </a:rPr>
              <a:t>ÖSTERBOTTENS VÄLFÄRDSOMRÅDE </a:t>
            </a:r>
            <a:r>
              <a:rPr lang="fi-FI" sz="900" b="0" i="0" u="none" strike="noStrike" spc="300" baseline="30000">
                <a:solidFill>
                  <a:schemeClr val="accent2"/>
                </a:solidFill>
                <a:latin typeface="Arial" panose="020B0604020202020204" pitchFamily="34" charset="0"/>
              </a:rPr>
              <a:t>| POHJANMAAN HYVINVOINTIALUE </a:t>
            </a:r>
          </a:p>
        </p:txBody>
      </p:sp>
    </p:spTree>
    <p:extLst>
      <p:ext uri="{BB962C8B-B14F-4D97-AF65-F5344CB8AC3E}">
        <p14:creationId xmlns:p14="http://schemas.microsoft.com/office/powerpoint/2010/main" val="3231554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709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708" r:id="rId11"/>
    <p:sldLayoutId id="2147483706" r:id="rId12"/>
    <p:sldLayoutId id="2147483701" r:id="rId13"/>
    <p:sldLayoutId id="2147483702" r:id="rId14"/>
    <p:sldLayoutId id="2147483703" r:id="rId15"/>
    <p:sldLayoutId id="2147483704" r:id="rId16"/>
    <p:sldLayoutId id="214748370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C54E7A8-5072-420C-8029-2B2F9E87B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/>
              <a:t>R</a:t>
            </a:r>
            <a:r>
              <a:rPr lang="fi-FI" sz="4800" err="1"/>
              <a:t>apportering</a:t>
            </a:r>
            <a:r>
              <a:rPr lang="fi-FI" sz="4800"/>
              <a:t> av </a:t>
            </a:r>
            <a:r>
              <a:rPr lang="fi-FI" sz="4800" err="1"/>
              <a:t>egenkontroll</a:t>
            </a:r>
            <a:endParaRPr lang="fi-FI" sz="4800"/>
          </a:p>
        </p:txBody>
      </p:sp>
      <p:sp>
        <p:nvSpPr>
          <p:cNvPr id="3" name="Rubrik2">
            <a:extLst>
              <a:ext uri="{FF2B5EF4-FFF2-40B4-BE49-F238E27FC236}">
                <a16:creationId xmlns:a16="http://schemas.microsoft.com/office/drawing/2014/main" id="{CE2751FD-BF62-47E2-835B-FEDE70EA77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00100" y="3413033"/>
            <a:ext cx="7934716" cy="92621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err="1"/>
              <a:t>Resultatområde</a:t>
            </a:r>
            <a:r>
              <a:rPr lang="fi-FI"/>
              <a:t>: </a:t>
            </a:r>
            <a:r>
              <a:rPr lang="fi-FI" err="1"/>
              <a:t>sjukhusservice</a:t>
            </a:r>
            <a:r>
              <a:rPr lang="fi-FI"/>
              <a:t>, </a:t>
            </a:r>
            <a:r>
              <a:rPr lang="fi-FI" err="1"/>
              <a:t>medicinska</a:t>
            </a:r>
            <a:r>
              <a:rPr lang="fi-FI"/>
              <a:t> </a:t>
            </a:r>
            <a:r>
              <a:rPr lang="fi-FI" err="1"/>
              <a:t>verksamhet</a:t>
            </a:r>
            <a:endParaRPr lang="fi-FI"/>
          </a:p>
          <a:p>
            <a:r>
              <a:rPr lang="fi-FI" err="1"/>
              <a:t>Period</a:t>
            </a:r>
            <a:r>
              <a:rPr lang="fi-FI"/>
              <a:t> </a:t>
            </a:r>
            <a:r>
              <a:rPr lang="fi-FI" err="1"/>
              <a:t>som</a:t>
            </a:r>
            <a:r>
              <a:rPr lang="fi-FI"/>
              <a:t> </a:t>
            </a:r>
            <a:r>
              <a:rPr lang="fi-FI" err="1"/>
              <a:t>ska</a:t>
            </a:r>
            <a:r>
              <a:rPr lang="fi-FI"/>
              <a:t> </a:t>
            </a:r>
            <a:r>
              <a:rPr lang="fi-FI" err="1"/>
              <a:t>rapporteras</a:t>
            </a:r>
            <a:r>
              <a:rPr lang="fi-FI"/>
              <a:t>: 9-12/2024</a:t>
            </a:r>
            <a:endParaRPr lang="fi-FI"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0100" y="5153890"/>
            <a:ext cx="668343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err="1">
                <a:solidFill>
                  <a:schemeClr val="bg1"/>
                </a:solidFill>
              </a:rPr>
              <a:t>Förkortningar</a:t>
            </a:r>
            <a:r>
              <a:rPr lang="fi-FI" sz="1400">
                <a:solidFill>
                  <a:schemeClr val="bg1"/>
                </a:solidFill>
              </a:rPr>
              <a:t>:</a:t>
            </a:r>
          </a:p>
          <a:p>
            <a:r>
              <a:rPr lang="fi-FI" sz="1400">
                <a:solidFill>
                  <a:schemeClr val="bg1"/>
                </a:solidFill>
              </a:rPr>
              <a:t>NPS (Net </a:t>
            </a:r>
            <a:r>
              <a:rPr lang="fi-FI" sz="1400" err="1">
                <a:solidFill>
                  <a:schemeClr val="bg1"/>
                </a:solidFill>
              </a:rPr>
              <a:t>Promoter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Score</a:t>
            </a:r>
            <a:r>
              <a:rPr lang="fi-FI" sz="1400">
                <a:solidFill>
                  <a:schemeClr val="bg1"/>
                </a:solidFill>
              </a:rPr>
              <a:t>): </a:t>
            </a:r>
            <a:r>
              <a:rPr lang="fi-FI" sz="1400" err="1">
                <a:solidFill>
                  <a:schemeClr val="bg1"/>
                </a:solidFill>
              </a:rPr>
              <a:t>Rekommendationsindex</a:t>
            </a:r>
            <a:r>
              <a:rPr lang="fi-FI" sz="1400">
                <a:solidFill>
                  <a:schemeClr val="bg1"/>
                </a:solidFill>
              </a:rPr>
              <a:t> (</a:t>
            </a:r>
            <a:r>
              <a:rPr lang="fi-FI" sz="1400" err="1">
                <a:solidFill>
                  <a:schemeClr val="bg1"/>
                </a:solidFill>
              </a:rPr>
              <a:t>klienter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och</a:t>
            </a:r>
            <a:r>
              <a:rPr lang="fi-FI" sz="1400">
                <a:solidFill>
                  <a:schemeClr val="bg1"/>
                </a:solidFill>
              </a:rPr>
              <a:t> personal)</a:t>
            </a:r>
          </a:p>
          <a:p>
            <a:r>
              <a:rPr lang="fi-FI" sz="1400" err="1">
                <a:solidFill>
                  <a:schemeClr val="bg1"/>
                </a:solidFill>
              </a:rPr>
              <a:t>Haipro</a:t>
            </a:r>
            <a:r>
              <a:rPr lang="fi-FI" sz="1400">
                <a:solidFill>
                  <a:schemeClr val="bg1"/>
                </a:solidFill>
              </a:rPr>
              <a:t>: Haitta- ja vaaratapahtumailmoitus -järjestelmä </a:t>
            </a:r>
          </a:p>
        </p:txBody>
      </p:sp>
    </p:spTree>
    <p:extLst>
      <p:ext uri="{BB962C8B-B14F-4D97-AF65-F5344CB8AC3E}">
        <p14:creationId xmlns:p14="http://schemas.microsoft.com/office/powerpoint/2010/main" val="3176692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1">
            <a:extLst>
              <a:ext uri="{FF2B5EF4-FFF2-40B4-BE49-F238E27FC236}">
                <a16:creationId xmlns:a16="http://schemas.microsoft.com/office/drawing/2014/main" id="{8AFB1BA9-476B-4904-9090-EFE4BE74CD8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547516" cy="774907"/>
          </a:xfrm>
        </p:spPr>
        <p:txBody>
          <a:bodyPr>
            <a:normAutofit/>
          </a:bodyPr>
          <a:lstStyle/>
          <a:p>
            <a:r>
              <a:rPr lang="fi-FI" b="1" err="1"/>
              <a:t>Tillgänglighet</a:t>
            </a:r>
            <a:r>
              <a:rPr lang="fi-FI" b="1"/>
              <a:t> – </a:t>
            </a:r>
            <a:r>
              <a:rPr lang="fi-FI" b="1" err="1"/>
              <a:t>Hälsovårdstjänster</a:t>
            </a:r>
            <a:endParaRPr lang="fi-FI" b="1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2E1367B-044C-40AA-B95D-C1B9F7B3329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52000" y="4067982"/>
            <a:ext cx="3600000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700E55B-2867-48C9-8170-7328595CC35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52000" y="5004000"/>
            <a:ext cx="3600000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>
                <a:solidFill>
                  <a:schemeClr val="bg1"/>
                </a:solidFill>
              </a:rPr>
              <a:t> </a:t>
            </a:r>
            <a:endParaRPr lang="sv-SE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F8FDB91-3671-44F9-8590-A8310AB93B6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532000" y="1404000"/>
            <a:ext cx="360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KORRIGERANDE ÅTGÄRDER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ABB7FC3-A7E2-40B8-B539-D6D02155A35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532000" y="1803808"/>
            <a:ext cx="360000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fi-FI">
              <a:solidFill>
                <a:schemeClr val="bg1"/>
              </a:solidFill>
              <a:cs typeface="Arial"/>
            </a:endParaRPr>
          </a:p>
          <a:p>
            <a:endParaRPr lang="fi-FI">
              <a:solidFill>
                <a:schemeClr val="bg1"/>
              </a:solidFill>
              <a:cs typeface="Arial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E290443-FDE8-4CCD-89E1-00F434511F53}"/>
              </a:ext>
            </a:extLst>
          </p:cNvPr>
          <p:cNvSpPr txBox="1"/>
          <p:nvPr/>
        </p:nvSpPr>
        <p:spPr>
          <a:xfrm>
            <a:off x="7803573" y="0"/>
            <a:ext cx="4388428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1400" err="1"/>
              <a:t>Sjukhusservice</a:t>
            </a:r>
            <a:r>
              <a:rPr lang="en-US" sz="1400"/>
              <a:t> - </a:t>
            </a:r>
            <a:r>
              <a:rPr lang="en-US" sz="1400" err="1"/>
              <a:t>medicinsk</a:t>
            </a:r>
            <a:r>
              <a:rPr lang="en-US" sz="1400"/>
              <a:t> </a:t>
            </a:r>
            <a:r>
              <a:rPr lang="en-US" sz="1400" err="1"/>
              <a:t>verksamhet</a:t>
            </a:r>
            <a:r>
              <a:rPr lang="en-US" sz="1400"/>
              <a:t> 9-12..2024</a:t>
            </a:r>
            <a:endParaRPr lang="fi-FI" sz="1400"/>
          </a:p>
        </p:txBody>
      </p:sp>
      <p:sp>
        <p:nvSpPr>
          <p:cNvPr id="9" name="Rectangle 8"/>
          <p:cNvSpPr/>
          <p:nvPr/>
        </p:nvSpPr>
        <p:spPr>
          <a:xfrm>
            <a:off x="8532000" y="1836990"/>
            <a:ext cx="2707464" cy="175432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err="1">
                <a:solidFill>
                  <a:schemeClr val="bg1"/>
                </a:solidFill>
                <a:cs typeface="Arial"/>
              </a:rPr>
              <a:t>Digitala</a:t>
            </a:r>
            <a:r>
              <a:rPr lang="en-US">
                <a:solidFill>
                  <a:schemeClr val="bg1"/>
                </a:solidFill>
                <a:cs typeface="Arial"/>
              </a:rPr>
              <a:t> </a:t>
            </a:r>
            <a:r>
              <a:rPr lang="en-US" err="1">
                <a:solidFill>
                  <a:schemeClr val="bg1"/>
                </a:solidFill>
                <a:cs typeface="Arial"/>
              </a:rPr>
              <a:t>tjänster</a:t>
            </a:r>
            <a:r>
              <a:rPr lang="en-US">
                <a:solidFill>
                  <a:schemeClr val="bg1"/>
                </a:solidFill>
                <a:cs typeface="Arial"/>
              </a:rPr>
              <a:t> </a:t>
            </a:r>
            <a:r>
              <a:rPr lang="en-US" err="1">
                <a:solidFill>
                  <a:schemeClr val="bg1"/>
                </a:solidFill>
                <a:cs typeface="Arial"/>
              </a:rPr>
              <a:t>som</a:t>
            </a:r>
            <a:r>
              <a:rPr lang="en-US">
                <a:solidFill>
                  <a:schemeClr val="bg1"/>
                </a:solidFill>
                <a:cs typeface="Arial"/>
              </a:rPr>
              <a:t> </a:t>
            </a:r>
            <a:r>
              <a:rPr lang="en-US" err="1">
                <a:solidFill>
                  <a:schemeClr val="bg1"/>
                </a:solidFill>
                <a:cs typeface="Arial"/>
              </a:rPr>
              <a:t>ersätter</a:t>
            </a:r>
            <a:r>
              <a:rPr lang="en-US">
                <a:solidFill>
                  <a:schemeClr val="bg1"/>
                </a:solidFill>
                <a:cs typeface="Arial"/>
              </a:rPr>
              <a:t> </a:t>
            </a:r>
            <a:r>
              <a:rPr lang="en-US" err="1">
                <a:solidFill>
                  <a:schemeClr val="bg1"/>
                </a:solidFill>
                <a:cs typeface="Arial"/>
              </a:rPr>
              <a:t>fysiska</a:t>
            </a:r>
            <a:r>
              <a:rPr lang="en-US">
                <a:solidFill>
                  <a:schemeClr val="bg1"/>
                </a:solidFill>
                <a:cs typeface="Arial"/>
              </a:rPr>
              <a:t> </a:t>
            </a:r>
            <a:r>
              <a:rPr lang="en-US" err="1">
                <a:solidFill>
                  <a:schemeClr val="bg1"/>
                </a:solidFill>
                <a:cs typeface="Arial"/>
              </a:rPr>
              <a:t>besök</a:t>
            </a:r>
            <a:r>
              <a:rPr lang="en-US">
                <a:solidFill>
                  <a:schemeClr val="bg1"/>
                </a:solidFill>
                <a:cs typeface="Arial"/>
              </a:rPr>
              <a:t> </a:t>
            </a:r>
            <a:r>
              <a:rPr lang="en-US" err="1">
                <a:solidFill>
                  <a:schemeClr val="bg1"/>
                </a:solidFill>
                <a:cs typeface="Arial"/>
              </a:rPr>
              <a:t>är</a:t>
            </a:r>
            <a:r>
              <a:rPr lang="en-US">
                <a:solidFill>
                  <a:schemeClr val="bg1"/>
                </a:solidFill>
                <a:cs typeface="Arial"/>
              </a:rPr>
              <a:t> </a:t>
            </a:r>
            <a:r>
              <a:rPr lang="en-US" err="1">
                <a:solidFill>
                  <a:schemeClr val="bg1"/>
                </a:solidFill>
                <a:cs typeface="Arial"/>
              </a:rPr>
              <a:t>inte</a:t>
            </a:r>
            <a:r>
              <a:rPr lang="en-US">
                <a:solidFill>
                  <a:schemeClr val="bg1"/>
                </a:solidFill>
                <a:cs typeface="Arial"/>
              </a:rPr>
              <a:t> </a:t>
            </a:r>
            <a:r>
              <a:rPr lang="en-US" err="1">
                <a:solidFill>
                  <a:schemeClr val="bg1"/>
                </a:solidFill>
                <a:cs typeface="Arial"/>
              </a:rPr>
              <a:t>ändamålsenliga</a:t>
            </a:r>
            <a:r>
              <a:rPr lang="en-US">
                <a:solidFill>
                  <a:schemeClr val="bg1"/>
                </a:solidFill>
                <a:cs typeface="Arial"/>
              </a:rPr>
              <a:t> för dessa </a:t>
            </a:r>
            <a:r>
              <a:rPr lang="en-US" err="1">
                <a:solidFill>
                  <a:schemeClr val="bg1"/>
                </a:solidFill>
                <a:cs typeface="Arial"/>
              </a:rPr>
              <a:t>enheters</a:t>
            </a:r>
            <a:r>
              <a:rPr lang="en-US">
                <a:solidFill>
                  <a:schemeClr val="bg1"/>
                </a:solidFill>
                <a:cs typeface="Arial"/>
              </a:rPr>
              <a:t> </a:t>
            </a:r>
            <a:r>
              <a:rPr lang="en-US" err="1">
                <a:solidFill>
                  <a:schemeClr val="bg1"/>
                </a:solidFill>
                <a:cs typeface="Arial"/>
              </a:rPr>
              <a:t>verksamheter</a:t>
            </a:r>
            <a:r>
              <a:rPr lang="en-US">
                <a:solidFill>
                  <a:schemeClr val="bg1"/>
                </a:solidFill>
                <a:cs typeface="Arial"/>
              </a:rPr>
              <a:t> </a:t>
            </a:r>
            <a:r>
              <a:rPr lang="en-US" err="1">
                <a:solidFill>
                  <a:schemeClr val="bg1"/>
                </a:solidFill>
                <a:cs typeface="Arial"/>
              </a:rPr>
              <a:t>och</a:t>
            </a:r>
            <a:r>
              <a:rPr lang="en-US">
                <a:solidFill>
                  <a:schemeClr val="bg1"/>
                </a:solidFill>
                <a:cs typeface="Arial"/>
              </a:rPr>
              <a:t> </a:t>
            </a:r>
            <a:r>
              <a:rPr lang="en-US" err="1">
                <a:solidFill>
                  <a:schemeClr val="bg1"/>
                </a:solidFill>
                <a:cs typeface="Arial"/>
              </a:rPr>
              <a:t>patiengrupper</a:t>
            </a:r>
            <a:endParaRPr lang="en-US">
              <a:solidFill>
                <a:schemeClr val="bg1"/>
              </a:solidFill>
              <a:cs typeface="Arial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1115294"/>
              </p:ext>
            </p:extLst>
          </p:nvPr>
        </p:nvGraphicFramePr>
        <p:xfrm>
          <a:off x="1389067" y="1843117"/>
          <a:ext cx="5835980" cy="1719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58948">
                  <a:extLst>
                    <a:ext uri="{9D8B030D-6E8A-4147-A177-3AD203B41FA5}">
                      <a16:colId xmlns:a16="http://schemas.microsoft.com/office/drawing/2014/main" val="3519582195"/>
                    </a:ext>
                  </a:extLst>
                </a:gridCol>
                <a:gridCol w="2277032">
                  <a:extLst>
                    <a:ext uri="{9D8B030D-6E8A-4147-A177-3AD203B41FA5}">
                      <a16:colId xmlns:a16="http://schemas.microsoft.com/office/drawing/2014/main" val="2803137049"/>
                    </a:ext>
                  </a:extLst>
                </a:gridCol>
              </a:tblGrid>
              <a:tr h="429825">
                <a:tc>
                  <a:txBody>
                    <a:bodyPr/>
                    <a:lstStyle/>
                    <a:p>
                      <a:r>
                        <a:rPr lang="fi-FI" sz="1600" err="1"/>
                        <a:t>Tillgänglighet</a:t>
                      </a:r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err="1"/>
                        <a:t>Anta</a:t>
                      </a:r>
                      <a:r>
                        <a:rPr lang="fi-FI" err="1"/>
                        <a:t>l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9405046"/>
                  </a:ext>
                </a:extLst>
              </a:tr>
              <a:tr h="429825">
                <a:tc>
                  <a:txBody>
                    <a:bodyPr/>
                    <a:lstStyle/>
                    <a:p>
                      <a:r>
                        <a:rPr lang="fi-FI" sz="1600" err="1"/>
                        <a:t>Totalabesök</a:t>
                      </a:r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19501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1724946"/>
                  </a:ext>
                </a:extLst>
              </a:tr>
              <a:tr h="429825">
                <a:tc>
                  <a:txBody>
                    <a:bodyPr/>
                    <a:lstStyle/>
                    <a:p>
                      <a:r>
                        <a:rPr lang="fi-FI" sz="1600" err="1"/>
                        <a:t>Sjukskötarbesök</a:t>
                      </a:r>
                      <a:endParaRPr lang="fi-FI" sz="1600" dirty="0" err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9934689"/>
                  </a:ext>
                </a:extLst>
              </a:tr>
              <a:tr h="429825">
                <a:tc>
                  <a:txBody>
                    <a:bodyPr/>
                    <a:lstStyle/>
                    <a:p>
                      <a:r>
                        <a:rPr lang="fi-FI" sz="1600" dirty="0"/>
                        <a:t> </a:t>
                      </a:r>
                      <a:r>
                        <a:rPr lang="fi-FI" sz="1600" dirty="0" err="1"/>
                        <a:t>Telefonsamtal</a:t>
                      </a:r>
                      <a:r>
                        <a:rPr lang="fi-FI" sz="1600" dirty="0"/>
                        <a:t> 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2372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9076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2960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1800"/>
            <a:ext cx="9124950" cy="909638"/>
          </a:xfrm>
        </p:spPr>
        <p:txBody>
          <a:bodyPr/>
          <a:lstStyle/>
          <a:p>
            <a:r>
              <a:rPr lang="fi-FI" b="1" err="1"/>
              <a:t>Säkerhet</a:t>
            </a:r>
            <a:r>
              <a:rPr lang="fi-FI" b="1"/>
              <a:t> </a:t>
            </a:r>
            <a:r>
              <a:rPr lang="fi-FI" b="1" err="1"/>
              <a:t>och</a:t>
            </a:r>
            <a:r>
              <a:rPr lang="fi-FI" b="1"/>
              <a:t> </a:t>
            </a:r>
            <a:r>
              <a:rPr lang="fi-FI" b="1" err="1"/>
              <a:t>kvalitet</a:t>
            </a:r>
            <a:r>
              <a:rPr lang="fi-FI" b="1"/>
              <a:t> </a:t>
            </a:r>
            <a:endParaRPr lang="en-US" b="1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A344BB1-DF36-4BAD-9CB1-977337A2D07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695669" y="1404000"/>
            <a:ext cx="32669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DE VANLIGASTE ANMÄLNINGSTYPERNA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9B827E0-4781-4CE9-B989-57A8EFDB83A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89926" y="4500000"/>
            <a:ext cx="16382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>
                <a:solidFill>
                  <a:schemeClr val="accent4"/>
                </a:solidFill>
              </a:rPr>
              <a:t>ANTAL KONTAKTER TILL PATIENTOMBUD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13" name="TextBox 1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80678" y="5800902"/>
            <a:ext cx="1800000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000">
                <a:solidFill>
                  <a:schemeClr val="bg1"/>
                </a:solidFill>
                <a:cs typeface="Arial"/>
              </a:rPr>
              <a:t>2 (?)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156A800-0ADF-4946-A380-6823498BE29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05516" y="4500000"/>
            <a:ext cx="3684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 err="1">
                <a:solidFill>
                  <a:schemeClr val="accent4"/>
                </a:solidFill>
              </a:rPr>
              <a:t>Korrigerande</a:t>
            </a:r>
            <a:r>
              <a:rPr lang="fi-FI" sz="1600" b="1">
                <a:solidFill>
                  <a:schemeClr val="accent4"/>
                </a:solidFill>
              </a:rPr>
              <a:t> ÅTGÄRDER: </a:t>
            </a:r>
            <a:endParaRPr lang="en-US" sz="1600" b="1">
              <a:solidFill>
                <a:schemeClr val="accent4"/>
              </a:solidFill>
            </a:endParaRPr>
          </a:p>
        </p:txBody>
      </p:sp>
      <p:graphicFrame>
        <p:nvGraphicFramePr>
          <p:cNvPr id="21" name="Chart 20" descr="Diagram: Antal anmälan om negativ händelse&#10;Januari - April 2022 135&#10;Januari - April 2023 211&#10;Maj - Augusti 2022 168&#10;Maj - Augusti 2023 194&#10;September - December 2022 171 September - December 2023 260&#10;">
            <a:extLst>
              <a:ext uri="{FF2B5EF4-FFF2-40B4-BE49-F238E27FC236}">
                <a16:creationId xmlns:a16="http://schemas.microsoft.com/office/drawing/2014/main" id="{DD670D31-ECAD-4FF4-AE7A-7BD1DB07197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6540915"/>
              </p:ext>
            </p:extLst>
          </p:nvPr>
        </p:nvGraphicFramePr>
        <p:xfrm>
          <a:off x="1222526" y="1988775"/>
          <a:ext cx="3372620" cy="2318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2" name="Chart 21" descr="Cirkeldiagram: De anmälda händelsernas karaktär:&#10;Nära ögat: 28%&#10;Övriga upptäckter: 25%&#10;Drabbat klient: 47% &#10;varav: &#10;Måttlig skada: 6,8%&#10;Allvarliga Följder: 0,6 %">
            <a:extLst>
              <a:ext uri="{FF2B5EF4-FFF2-40B4-BE49-F238E27FC236}">
                <a16:creationId xmlns:a16="http://schemas.microsoft.com/office/drawing/2014/main" id="{4CA1459B-2C02-4C37-B8CC-1F0E1F3C104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87119770"/>
              </p:ext>
            </p:extLst>
          </p:nvPr>
        </p:nvGraphicFramePr>
        <p:xfrm>
          <a:off x="4707774" y="1806216"/>
          <a:ext cx="3929150" cy="2595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7E290443-FDE8-4CCD-89E1-00F434511F53}"/>
              </a:ext>
            </a:extLst>
          </p:cNvPr>
          <p:cNvSpPr txBox="1"/>
          <p:nvPr/>
        </p:nvSpPr>
        <p:spPr>
          <a:xfrm>
            <a:off x="7803573" y="0"/>
            <a:ext cx="4388428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1400" err="1"/>
              <a:t>Sjukhusservice</a:t>
            </a:r>
            <a:r>
              <a:rPr lang="en-US" sz="1400"/>
              <a:t> - </a:t>
            </a:r>
            <a:r>
              <a:rPr lang="en-US" sz="1400" err="1"/>
              <a:t>medicinsk</a:t>
            </a:r>
            <a:r>
              <a:rPr lang="en-US" sz="1400"/>
              <a:t> </a:t>
            </a:r>
            <a:r>
              <a:rPr lang="en-US" sz="1400" err="1"/>
              <a:t>verksamhet</a:t>
            </a:r>
            <a:r>
              <a:rPr lang="en-US" sz="1400"/>
              <a:t> 9-12.2024</a:t>
            </a:r>
            <a:endParaRPr lang="fi-FI" sz="1400"/>
          </a:p>
        </p:txBody>
      </p:sp>
      <p:sp>
        <p:nvSpPr>
          <p:cNvPr id="5" name="Rectangle 4"/>
          <p:cNvSpPr/>
          <p:nvPr/>
        </p:nvSpPr>
        <p:spPr>
          <a:xfrm>
            <a:off x="1153582" y="4500001"/>
            <a:ext cx="355419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1500" b="1">
                <a:solidFill>
                  <a:schemeClr val="accent4"/>
                </a:solidFill>
              </a:rPr>
              <a:t>ANTAL ANMÄLNINGAR OM NEGATIV HÄNDELSE FRÅN KLIENTER</a:t>
            </a:r>
            <a:endParaRPr lang="en-US" sz="1500" b="1">
              <a:solidFill>
                <a:schemeClr val="accent4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339069" y="6913104"/>
            <a:ext cx="29290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i-FI" err="1"/>
              <a:t>Antal</a:t>
            </a:r>
            <a:r>
              <a:rPr lang="fi-FI"/>
              <a:t> </a:t>
            </a:r>
            <a:r>
              <a:rPr lang="fi-FI" err="1"/>
              <a:t>ersatta</a:t>
            </a:r>
            <a:r>
              <a:rPr lang="fi-FI"/>
              <a:t> </a:t>
            </a:r>
            <a:r>
              <a:rPr lang="fi-FI" err="1"/>
              <a:t>patientskador</a:t>
            </a:r>
            <a:endParaRPr lang="fi-FI"/>
          </a:p>
        </p:txBody>
      </p:sp>
      <p:sp>
        <p:nvSpPr>
          <p:cNvPr id="8" name="Rectangle 7"/>
          <p:cNvSpPr/>
          <p:nvPr/>
        </p:nvSpPr>
        <p:spPr>
          <a:xfrm>
            <a:off x="6441708" y="4548617"/>
            <a:ext cx="180241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i-FI" sz="1400" b="1">
                <a:solidFill>
                  <a:schemeClr val="accent4"/>
                </a:solidFill>
              </a:rPr>
              <a:t>ANTAL </a:t>
            </a:r>
          </a:p>
          <a:p>
            <a:pPr algn="ctr"/>
            <a:r>
              <a:rPr lang="fi-FI" sz="1400" b="1">
                <a:solidFill>
                  <a:schemeClr val="accent4"/>
                </a:solidFill>
              </a:rPr>
              <a:t>ERSATTA PATIEN-SKADOR</a:t>
            </a:r>
            <a:endParaRPr lang="fi-FI" sz="1400" b="1">
              <a:solidFill>
                <a:schemeClr val="accent4"/>
              </a:solidFill>
              <a:cs typeface="Arial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953168" y="5772573"/>
            <a:ext cx="779489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fi-FI" sz="4000">
                <a:solidFill>
                  <a:schemeClr val="bg1"/>
                </a:solidFill>
                <a:cs typeface="Arial"/>
              </a:rPr>
              <a:t>0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22250" y="3678602"/>
            <a:ext cx="230675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err="1">
                <a:solidFill>
                  <a:schemeClr val="bg1"/>
                </a:solidFill>
                <a:latin typeface="Calibri" panose="020F0502020204030204" pitchFamily="34" charset="0"/>
              </a:rPr>
              <a:t>Måttlig</a:t>
            </a:r>
            <a:r>
              <a:rPr lang="en-US" sz="160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en-US" sz="1600" err="1">
                <a:solidFill>
                  <a:schemeClr val="bg1"/>
                </a:solidFill>
                <a:latin typeface="Calibri" panose="020F0502020204030204" pitchFamily="34" charset="0"/>
              </a:rPr>
              <a:t>skada</a:t>
            </a:r>
            <a:r>
              <a:rPr lang="en-US" sz="1600">
                <a:solidFill>
                  <a:schemeClr val="bg1"/>
                </a:solidFill>
                <a:latin typeface="Calibri" panose="020F0502020204030204" pitchFamily="34" charset="0"/>
              </a:rPr>
              <a:t> 6,1 %	</a:t>
            </a:r>
          </a:p>
          <a:p>
            <a:r>
              <a:rPr lang="en-US" sz="1600" err="1">
                <a:solidFill>
                  <a:schemeClr val="bg1"/>
                </a:solidFill>
                <a:latin typeface="Calibri" panose="020F0502020204030204" pitchFamily="34" charset="0"/>
              </a:rPr>
              <a:t>Allvarlig</a:t>
            </a:r>
            <a:r>
              <a:rPr lang="en-US" sz="160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en-US" sz="1600" err="1">
                <a:solidFill>
                  <a:schemeClr val="bg1"/>
                </a:solidFill>
                <a:latin typeface="Calibri" panose="020F0502020204030204" pitchFamily="34" charset="0"/>
              </a:rPr>
              <a:t>skada</a:t>
            </a:r>
            <a:r>
              <a:rPr lang="en-US" sz="1600">
                <a:solidFill>
                  <a:schemeClr val="bg1"/>
                </a:solidFill>
                <a:latin typeface="Calibri" panose="020F0502020204030204" pitchFamily="34" charset="0"/>
              </a:rPr>
              <a:t> 3 %	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749552" y="2166757"/>
            <a:ext cx="27479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fi-FI" sz="1600" err="1">
                <a:solidFill>
                  <a:schemeClr val="bg1"/>
                </a:solidFill>
              </a:rPr>
              <a:t>Förknippad</a:t>
            </a:r>
            <a:r>
              <a:rPr lang="fi-FI" sz="1600">
                <a:solidFill>
                  <a:schemeClr val="bg1"/>
                </a:solidFill>
              </a:rPr>
              <a:t> </a:t>
            </a:r>
            <a:r>
              <a:rPr lang="fi-FI" sz="1600" err="1">
                <a:solidFill>
                  <a:schemeClr val="bg1"/>
                </a:solidFill>
              </a:rPr>
              <a:t>med</a:t>
            </a:r>
            <a:r>
              <a:rPr lang="fi-FI" sz="1600">
                <a:solidFill>
                  <a:schemeClr val="bg1"/>
                </a:solidFill>
              </a:rPr>
              <a:t> </a:t>
            </a:r>
            <a:r>
              <a:rPr lang="fi-FI" sz="1600" err="1">
                <a:solidFill>
                  <a:schemeClr val="bg1"/>
                </a:solidFill>
              </a:rPr>
              <a:t>informationsflöde</a:t>
            </a:r>
            <a:endParaRPr lang="fi-FI" sz="1600">
              <a:solidFill>
                <a:schemeClr val="bg1"/>
              </a:solidFill>
            </a:endParaRPr>
          </a:p>
          <a:p>
            <a:pPr marL="342900" indent="-342900">
              <a:buAutoNum type="arabicPeriod"/>
            </a:pPr>
            <a:r>
              <a:rPr lang="fi-FI" sz="1600" err="1">
                <a:solidFill>
                  <a:schemeClr val="bg1"/>
                </a:solidFill>
              </a:rPr>
              <a:t>Förknippad</a:t>
            </a:r>
            <a:r>
              <a:rPr lang="fi-FI" sz="1600">
                <a:solidFill>
                  <a:schemeClr val="bg1"/>
                </a:solidFill>
              </a:rPr>
              <a:t> </a:t>
            </a:r>
            <a:r>
              <a:rPr lang="fi-FI" sz="1600" err="1">
                <a:solidFill>
                  <a:schemeClr val="bg1"/>
                </a:solidFill>
              </a:rPr>
              <a:t>med</a:t>
            </a:r>
            <a:r>
              <a:rPr lang="fi-FI" sz="1600">
                <a:solidFill>
                  <a:schemeClr val="bg1"/>
                </a:solidFill>
              </a:rPr>
              <a:t> </a:t>
            </a:r>
            <a:r>
              <a:rPr lang="fi-FI" sz="1600" err="1">
                <a:solidFill>
                  <a:schemeClr val="bg1"/>
                </a:solidFill>
              </a:rPr>
              <a:t>läkemedels</a:t>
            </a:r>
            <a:r>
              <a:rPr lang="fi-FI" sz="1600">
                <a:solidFill>
                  <a:schemeClr val="bg1"/>
                </a:solidFill>
              </a:rPr>
              <a:t>- </a:t>
            </a:r>
            <a:r>
              <a:rPr lang="fi-FI" sz="1600" err="1">
                <a:solidFill>
                  <a:schemeClr val="bg1"/>
                </a:solidFill>
              </a:rPr>
              <a:t>och</a:t>
            </a:r>
            <a:r>
              <a:rPr lang="fi-FI" sz="1600">
                <a:solidFill>
                  <a:schemeClr val="bg1"/>
                </a:solidFill>
              </a:rPr>
              <a:t> </a:t>
            </a:r>
            <a:r>
              <a:rPr lang="fi-FI" sz="1600" err="1">
                <a:solidFill>
                  <a:schemeClr val="bg1"/>
                </a:solidFill>
              </a:rPr>
              <a:t>vätskebehandling</a:t>
            </a:r>
            <a:r>
              <a:rPr lang="fi-FI" sz="1600">
                <a:solidFill>
                  <a:schemeClr val="bg1"/>
                </a:solidFill>
              </a:rPr>
              <a:t> </a:t>
            </a:r>
          </a:p>
          <a:p>
            <a:pPr marL="342900" indent="-342900">
              <a:buAutoNum type="arabicPeriod"/>
            </a:pPr>
            <a:endParaRPr lang="fi-FI" sz="1600">
              <a:solidFill>
                <a:schemeClr val="bg1"/>
              </a:solidFill>
            </a:endParaRPr>
          </a:p>
        </p:txBody>
      </p:sp>
      <p:graphicFrame>
        <p:nvGraphicFramePr>
          <p:cNvPr id="20" name="Chart 19" descr="Taulukko Asiakkaiden vaaratapahtumailmoitusten määrä &#10;Tammikuu-Huhtikuu 2023 135&#10;Tammikuu-Huhtikuu 2024 211&#10;Toukokuu-Elokuu 2023 168&#10;Toukokuu-Elokuu 2024 &#10;Syyskuu-Joulukuu 2023 171&#10;Syyskuu- Joulukuu 2024 ">
            <a:extLst>
              <a:ext uri="{FF2B5EF4-FFF2-40B4-BE49-F238E27FC236}">
                <a16:creationId xmlns:a16="http://schemas.microsoft.com/office/drawing/2014/main" id="{4795ED5E-587D-3953-50E7-D966E262B9C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17773853"/>
              </p:ext>
            </p:extLst>
          </p:nvPr>
        </p:nvGraphicFramePr>
        <p:xfrm>
          <a:off x="1126369" y="5030917"/>
          <a:ext cx="3476261" cy="19130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655836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124950" cy="909638"/>
          </a:xfrm>
        </p:spPr>
        <p:txBody>
          <a:bodyPr/>
          <a:lstStyle/>
          <a:p>
            <a:r>
              <a:rPr lang="fi-FI" b="1" err="1"/>
              <a:t>Kundupplevelse</a:t>
            </a:r>
            <a:endParaRPr lang="en-US" b="1"/>
          </a:p>
        </p:txBody>
      </p:sp>
      <p:cxnSp>
        <p:nvCxnSpPr>
          <p:cNvPr id="11" name="Straight Arrow Connector 10" descr="NPS värde. Värdet mäts mellan minus 100 och 100. Generellt anser man att ett gott värde över 50 är gott. Resultat"/>
          <p:cNvCxnSpPr/>
          <p:nvPr/>
        </p:nvCxnSpPr>
        <p:spPr>
          <a:xfrm flipV="1">
            <a:off x="4932922" y="3923244"/>
            <a:ext cx="545577" cy="414868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084572" y="4515637"/>
            <a:ext cx="1676820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800" dirty="0">
                <a:solidFill>
                  <a:schemeClr val="bg1"/>
                </a:solidFill>
              </a:rPr>
              <a:t>62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DF85A01-D162-40B8-8855-659FF10BED9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78569" y="1901869"/>
            <a:ext cx="227376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upplevde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att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man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brydde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sig om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mig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på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ett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helhetsmässigt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sätt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826C9C0-9068-4E14-B1C4-64598EF39BD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726000" y="1989825"/>
            <a:ext cx="900000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</a:rPr>
              <a:t>4,78</a:t>
            </a:r>
            <a:endParaRPr kumimoji="0" lang="fi-FI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33EFF2A-7AAD-4B14-93EB-076EAD97215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1383" y="3104317"/>
            <a:ext cx="14740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fick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hjälp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när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jag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behövde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den 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6EB54A6-CDE5-4D3C-99A6-A7DE3E9E694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781885" y="3132000"/>
            <a:ext cx="900000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</a:rPr>
              <a:t>4,73</a:t>
            </a:r>
            <a:endParaRPr kumimoji="0" lang="fi-FI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638B1F1-1001-4506-A2FF-BEFB60A16B3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99241" y="4238639"/>
            <a:ext cx="17176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kände mig trygg under vården / betjäningen 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33AD660-8E22-4CF9-BEB1-B3C48F4E13B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781885" y="4428000"/>
            <a:ext cx="900000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</a:rPr>
              <a:t>4,84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B3F3FCD-B03B-4D2C-B901-F47C7C5B1A6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1383" y="5562078"/>
            <a:ext cx="241976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Besluten i anslutning till min vård/mitt ärende fattades i samråd med mig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60A932C-1BD2-4119-8262-A0944F951C0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726000" y="5653550"/>
            <a:ext cx="900000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</a:rPr>
              <a:t>4,85</a:t>
            </a:r>
            <a:endParaRPr kumimoji="0" lang="fi-FI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1314A2D-C318-415D-B409-0CD3638C314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26771" y="1874018"/>
            <a:ext cx="221123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vet hur min vård/mina tjänster kommer att fortsätta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EEB76AB-B4A6-4106-B742-663F73F72C6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238000" y="1989825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</a:rPr>
              <a:t>4,45</a:t>
            </a:r>
            <a:endParaRPr kumimoji="0" lang="fi-FI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ADA1682-79CB-477A-A9FB-04429119CA3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125529" y="2936140"/>
            <a:ext cx="162697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Informationen som jag fick om vården / betjäningen var förståelig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84B7323-EC24-4D62-8E0D-466C1DF4336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174000" y="3132000"/>
            <a:ext cx="900000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</a:rPr>
              <a:t>4,69</a:t>
            </a:r>
            <a:endParaRPr kumimoji="0" lang="fi-FI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C90F67E-E8DD-4501-A07D-85FF1F9BA78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213063" y="4319961"/>
            <a:ext cx="18138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tyckte att den betjäning jag fick var nyttig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63A9A39-3764-46EE-B3F5-117D7795ABD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174000" y="4428000"/>
            <a:ext cx="900000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</a:rPr>
              <a:t>4,67</a:t>
            </a:r>
            <a:endParaRPr kumimoji="0" lang="fi-FI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A2EC4E5-2652-4DA6-BD05-8425B8DEF36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68147" y="5576606"/>
            <a:ext cx="16954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fick vård och service på mitt modersmål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2DDDAA8-C53A-42B5-9B93-6C74EAC67EE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238000" y="5653549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</a:rPr>
              <a:t>4,73</a:t>
            </a:r>
            <a:endParaRPr kumimoji="0" lang="fi-FI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Box 1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748435" y="1696487"/>
            <a:ext cx="240577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Positiv</a:t>
            </a: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fi-FI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respons</a:t>
            </a: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1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Bemötande</a:t>
            </a:r>
            <a:endParaRPr kumimoji="0" lang="fi-FI" sz="1400" b="1" i="1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sz="14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Negativ</a:t>
            </a: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fi-FI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respons</a:t>
            </a: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1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Tillgång</a:t>
            </a:r>
            <a:endParaRPr kumimoji="0" lang="en-US" sz="1400" b="1" i="1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184494" y="1413412"/>
            <a:ext cx="4301905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dirty="0">
                <a:solidFill>
                  <a:schemeClr val="bg1"/>
                </a:solidFill>
              </a:rPr>
              <a:t>KUNDRESPONS ANTAL: 110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EB1D047-C9CB-4437-88D9-F93983DDD57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840030" y="4803406"/>
            <a:ext cx="16768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>
                <a:solidFill>
                  <a:schemeClr val="accent4"/>
                </a:solidFill>
              </a:rPr>
              <a:t>ANTAL ANMÄRKNINGAR)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A20A6C0-EDDE-42C8-BDA7-EB925829631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382135" y="4803406"/>
            <a:ext cx="16768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>
                <a:solidFill>
                  <a:schemeClr val="accent4"/>
                </a:solidFill>
              </a:rPr>
              <a:t>ANTAL KLAGOMÅL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9892656" y="5519605"/>
            <a:ext cx="2292266" cy="1015663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fi-FI" sz="1500">
                <a:solidFill>
                  <a:schemeClr val="bg1"/>
                </a:solidFill>
              </a:rPr>
              <a:t>VÅRDLINJE</a:t>
            </a:r>
          </a:p>
          <a:p>
            <a:pPr algn="ctr"/>
            <a:r>
              <a:rPr lang="fi-FI" sz="1500">
                <a:solidFill>
                  <a:schemeClr val="bg1"/>
                </a:solidFill>
              </a:rPr>
              <a:t>0 (0)</a:t>
            </a:r>
            <a:br>
              <a:rPr lang="fi-FI" sz="1500"/>
            </a:br>
            <a:r>
              <a:rPr lang="fi-FI" sz="1500">
                <a:solidFill>
                  <a:schemeClr val="bg1"/>
                </a:solidFill>
              </a:rPr>
              <a:t>LÄKARILINJE</a:t>
            </a:r>
            <a:endParaRPr lang="fi-FI">
              <a:solidFill>
                <a:schemeClr val="bg1"/>
              </a:solidFill>
            </a:endParaRPr>
          </a:p>
          <a:p>
            <a:pPr algn="ctr"/>
            <a:r>
              <a:rPr lang="fi-FI" sz="1500">
                <a:solidFill>
                  <a:schemeClr val="bg1"/>
                </a:solidFill>
                <a:cs typeface="Arial"/>
              </a:rPr>
              <a:t>0 (0)</a:t>
            </a:r>
          </a:p>
        </p:txBody>
      </p:sp>
      <p:sp>
        <p:nvSpPr>
          <p:cNvPr id="40" name="Rectangle 39"/>
          <p:cNvSpPr/>
          <p:nvPr/>
        </p:nvSpPr>
        <p:spPr>
          <a:xfrm>
            <a:off x="8435879" y="5532277"/>
            <a:ext cx="2292266" cy="1015663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fi-FI" sz="1500">
                <a:solidFill>
                  <a:schemeClr val="bg1"/>
                </a:solidFill>
              </a:rPr>
              <a:t>VÅRDLINJE</a:t>
            </a:r>
          </a:p>
          <a:p>
            <a:pPr algn="ctr"/>
            <a:r>
              <a:rPr lang="fi-FI" sz="1500">
                <a:solidFill>
                  <a:schemeClr val="bg1"/>
                </a:solidFill>
              </a:rPr>
              <a:t>0 (0)</a:t>
            </a:r>
            <a:br>
              <a:rPr lang="fi-FI" sz="1500"/>
            </a:br>
            <a:r>
              <a:rPr lang="fi-FI" sz="1500">
                <a:solidFill>
                  <a:schemeClr val="bg1"/>
                </a:solidFill>
              </a:rPr>
              <a:t>LÄKARILINJE</a:t>
            </a:r>
            <a:endParaRPr lang="fi-FI">
              <a:solidFill>
                <a:schemeClr val="bg1"/>
              </a:solidFill>
            </a:endParaRPr>
          </a:p>
          <a:p>
            <a:pPr algn="ctr"/>
            <a:r>
              <a:rPr lang="fi-FI" sz="1500">
                <a:solidFill>
                  <a:schemeClr val="bg1"/>
                </a:solidFill>
                <a:cs typeface="Arial"/>
              </a:rPr>
              <a:t>0 (0)</a:t>
            </a:r>
          </a:p>
        </p:txBody>
      </p:sp>
    </p:spTree>
    <p:extLst>
      <p:ext uri="{BB962C8B-B14F-4D97-AF65-F5344CB8AC3E}">
        <p14:creationId xmlns:p14="http://schemas.microsoft.com/office/powerpoint/2010/main" val="4055257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1800"/>
            <a:ext cx="9328150" cy="774700"/>
          </a:xfrm>
        </p:spPr>
        <p:txBody>
          <a:bodyPr/>
          <a:lstStyle/>
          <a:p>
            <a:r>
              <a:rPr lang="fi-FI" b="1" err="1"/>
              <a:t>Delaktighet</a:t>
            </a:r>
            <a:endParaRPr lang="fi-FI" sz="3600" b="1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A194B9-FF73-4C1C-BFA2-02D6BB5DDC1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3" y="1404000"/>
            <a:ext cx="5500857" cy="83099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sv-SE" sz="1600" b="1">
                <a:solidFill>
                  <a:schemeClr val="accent4"/>
                </a:solidFill>
                <a:latin typeface="+mj-lt"/>
              </a:rPr>
              <a:t>Hur stöder man  kunders och nära anhörigas delaktighet i planeringen, genomförandet och utvärderingen av tjänsterna?</a:t>
            </a:r>
            <a:endParaRPr lang="en-US" sz="1600" b="1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7F61408-85E1-4751-B314-D39A81EC4D3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2" y="2340460"/>
            <a:ext cx="5500857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fi-FI" sz="1600" b="1">
              <a:solidFill>
                <a:schemeClr val="bg1"/>
              </a:solidFill>
              <a:cs typeface="Arial"/>
            </a:endParaRPr>
          </a:p>
          <a:p>
            <a:endParaRPr lang="fi-FI" sz="1600" b="1">
              <a:solidFill>
                <a:schemeClr val="bg1"/>
              </a:solidFill>
              <a:cs typeface="Arial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56241A7-7EAB-41A0-9CF1-DCD3C8AD39F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3" y="5400000"/>
            <a:ext cx="55008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600" b="1">
                <a:solidFill>
                  <a:schemeClr val="accent4"/>
                </a:solidFill>
                <a:latin typeface="+mj-lt"/>
              </a:rPr>
              <a:t>Klienter, erfarenhetsexperter eller ett </a:t>
            </a:r>
            <a:r>
              <a:rPr lang="sv-SE" sz="1600" b="1" err="1">
                <a:solidFill>
                  <a:schemeClr val="accent4"/>
                </a:solidFill>
                <a:latin typeface="+mj-lt"/>
              </a:rPr>
              <a:t>kundråd</a:t>
            </a:r>
            <a:r>
              <a:rPr lang="sv-SE" sz="1600" b="1">
                <a:solidFill>
                  <a:schemeClr val="accent4"/>
                </a:solidFill>
                <a:latin typeface="+mj-lt"/>
              </a:rPr>
              <a:t> är involverade i utvecklingen och utvärderingen av tjänsterna.</a:t>
            </a:r>
            <a:r>
              <a:rPr lang="fi-FI" sz="1600" b="1">
                <a:solidFill>
                  <a:schemeClr val="accent4"/>
                </a:solidFill>
                <a:latin typeface="+mj-lt"/>
              </a:rPr>
              <a:t>. </a:t>
            </a:r>
            <a:endParaRPr lang="fi-FI" sz="1600" b="1" i="0">
              <a:solidFill>
                <a:schemeClr val="accent4"/>
              </a:solidFill>
              <a:effectLst/>
              <a:latin typeface="+mj-lt"/>
            </a:endParaRPr>
          </a:p>
        </p:txBody>
      </p:sp>
      <p:sp>
        <p:nvSpPr>
          <p:cNvPr id="13" name="TextBox 1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2" y="6259686"/>
            <a:ext cx="5500857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sv-SE" sz="1200" err="1">
                <a:solidFill>
                  <a:schemeClr val="bg1"/>
                </a:solidFill>
                <a:latin typeface="Arial"/>
                <a:cs typeface="Arial"/>
              </a:rPr>
              <a:t>HaiPro</a:t>
            </a:r>
            <a:r>
              <a:rPr lang="sv-SE" sz="1200" dirty="0">
                <a:solidFill>
                  <a:schemeClr val="bg1"/>
                </a:solidFill>
                <a:latin typeface="Arial"/>
                <a:cs typeface="Arial"/>
              </a:rPr>
              <a:t> och patientrespons uppskattas och beaktas i förbättrings- och utvecklings processer. Kundråden involveras i utveckling och utvärdering av tjänsterna.</a:t>
            </a:r>
            <a:endParaRPr lang="sv-SE" sz="1200" dirty="0">
              <a:solidFill>
                <a:schemeClr val="bg1"/>
              </a:solidFill>
              <a:cs typeface="Arial"/>
            </a:endParaRPr>
          </a:p>
          <a:p>
            <a:pPr algn="ctr"/>
            <a:endParaRPr lang="fi-FI" sz="1200" b="1" strike="sngStrike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9A05C15-41C7-4F41-88A6-D7F5EAD371A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629400" y="1404000"/>
            <a:ext cx="5562600" cy="83099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lvl="0"/>
            <a:r>
              <a:rPr lang="sv-SE" sz="1600" b="1">
                <a:solidFill>
                  <a:schemeClr val="accent4"/>
                </a:solidFill>
                <a:latin typeface="+mj-lt"/>
              </a:rPr>
              <a:t>Vilka teman har man kommit överens om tillsammans med organisationer för att utveckla tjänsterna?</a:t>
            </a:r>
          </a:p>
          <a:p>
            <a:endParaRPr lang="sv-SE" sz="1600" b="1">
              <a:solidFill>
                <a:schemeClr val="accent4"/>
              </a:solidFill>
              <a:latin typeface="+mj-lt"/>
              <a:cs typeface="Arial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D4A06F7-0D67-4232-B5E5-C9623CED225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705600" y="2001906"/>
            <a:ext cx="5486400" cy="33855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endParaRPr lang="fi-FI" sz="1600" b="1">
              <a:solidFill>
                <a:schemeClr val="bg1"/>
              </a:solidFill>
              <a:cs typeface="Arial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9E0AF8D-BEC6-48BC-90E1-7BF038E1893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629400" y="4140000"/>
            <a:ext cx="5562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b="1">
                <a:solidFill>
                  <a:schemeClr val="accent4"/>
                </a:solidFill>
                <a:latin typeface="+mj-lt"/>
              </a:rPr>
              <a:t>Vilka åtgärder har vidtagits med på basen av klienters och anhörigas anmälningar om negativa och nära ögat händelser samt påminnelser och klagomål:</a:t>
            </a:r>
            <a:endParaRPr lang="fi-FI" sz="1600" b="1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863130" y="5000832"/>
            <a:ext cx="4470839" cy="1446550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r>
              <a:rPr lang="fi-FI" sz="1400" err="1">
                <a:solidFill>
                  <a:schemeClr val="bg1"/>
                </a:solidFill>
              </a:rPr>
              <a:t>Kontroll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och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uppdatering</a:t>
            </a:r>
            <a:r>
              <a:rPr lang="fi-FI" sz="1400">
                <a:solidFill>
                  <a:schemeClr val="bg1"/>
                </a:solidFill>
              </a:rPr>
              <a:t> av </a:t>
            </a:r>
            <a:r>
              <a:rPr lang="fi-FI" sz="1400" err="1">
                <a:solidFill>
                  <a:schemeClr val="bg1"/>
                </a:solidFill>
              </a:rPr>
              <a:t>föreskrifter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och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processer</a:t>
            </a:r>
            <a:r>
              <a:rPr lang="fi-FI" sz="1400">
                <a:solidFill>
                  <a:schemeClr val="bg1"/>
                </a:solidFill>
              </a:rPr>
              <a:t>.</a:t>
            </a:r>
            <a:endParaRPr lang="en-US" sz="1400">
              <a:solidFill>
                <a:schemeClr val="bg1"/>
              </a:solidFill>
            </a:endParaRPr>
          </a:p>
          <a:p>
            <a:endParaRPr lang="fi-FI" sz="1400">
              <a:solidFill>
                <a:srgbClr val="213A8F"/>
              </a:solidFill>
            </a:endParaRPr>
          </a:p>
          <a:p>
            <a:endParaRPr lang="fi-FI" sz="1400">
              <a:solidFill>
                <a:srgbClr val="213A8F"/>
              </a:solidFill>
            </a:endParaRPr>
          </a:p>
          <a:p>
            <a:r>
              <a:rPr lang="fi-FI" sz="1400">
                <a:solidFill>
                  <a:schemeClr val="bg1"/>
                </a:solidFill>
              </a:rPr>
              <a:t>Call-</a:t>
            </a:r>
            <a:r>
              <a:rPr lang="fi-FI" sz="1400" err="1">
                <a:solidFill>
                  <a:schemeClr val="bg1"/>
                </a:solidFill>
              </a:rPr>
              <a:t>back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har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inte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tagits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ibruk</a:t>
            </a:r>
            <a:r>
              <a:rPr lang="fi-FI" sz="1400">
                <a:solidFill>
                  <a:schemeClr val="bg1"/>
                </a:solidFill>
              </a:rPr>
              <a:t> , </a:t>
            </a:r>
            <a:r>
              <a:rPr lang="fi-FI" sz="1400" err="1">
                <a:solidFill>
                  <a:schemeClr val="bg1"/>
                </a:solidFill>
              </a:rPr>
              <a:t>inväntar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nya</a:t>
            </a:r>
            <a:r>
              <a:rPr lang="fi-FI" sz="1400">
                <a:solidFill>
                  <a:schemeClr val="bg1"/>
                </a:solidFill>
              </a:rPr>
              <a:t> </a:t>
            </a:r>
            <a:endParaRPr lang="en-US" sz="1400">
              <a:solidFill>
                <a:schemeClr val="bg1"/>
              </a:solidFill>
            </a:endParaRPr>
          </a:p>
          <a:p>
            <a:r>
              <a:rPr lang="fi-FI" sz="1400" err="1">
                <a:solidFill>
                  <a:schemeClr val="bg1"/>
                </a:solidFill>
              </a:rPr>
              <a:t>klientdataprogrammet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Lifecare</a:t>
            </a:r>
            <a:endParaRPr lang="en-US" sz="1400" err="1">
              <a:solidFill>
                <a:schemeClr val="bg1"/>
              </a:solidFill>
              <a:cs typeface="Arial"/>
            </a:endParaRPr>
          </a:p>
          <a:p>
            <a:pPr lvl="0"/>
            <a:endParaRPr lang="fi-FI" b="1">
              <a:solidFill>
                <a:schemeClr val="bg1"/>
              </a:solidFill>
              <a:cs typeface="Arial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705599" y="2103063"/>
            <a:ext cx="12747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i-FI" b="1" err="1">
                <a:solidFill>
                  <a:schemeClr val="bg1"/>
                </a:solidFill>
              </a:rPr>
              <a:t>Ej</a:t>
            </a:r>
            <a:r>
              <a:rPr lang="fi-FI" b="1">
                <a:solidFill>
                  <a:schemeClr val="bg1"/>
                </a:solidFill>
              </a:rPr>
              <a:t> </a:t>
            </a:r>
            <a:r>
              <a:rPr lang="fi-FI" b="1" err="1">
                <a:solidFill>
                  <a:schemeClr val="bg1"/>
                </a:solidFill>
              </a:rPr>
              <a:t>lämplig</a:t>
            </a:r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177651" y="2319727"/>
            <a:ext cx="4700326" cy="80021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r>
              <a:rPr lang="fi-FI" sz="1400" err="1">
                <a:solidFill>
                  <a:schemeClr val="bg1"/>
                </a:solidFill>
              </a:rPr>
              <a:t>Patienterna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är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delaktiga</a:t>
            </a:r>
            <a:r>
              <a:rPr lang="fi-FI" sz="1400">
                <a:solidFill>
                  <a:schemeClr val="bg1"/>
                </a:solidFill>
              </a:rPr>
              <a:t> i </a:t>
            </a:r>
            <a:r>
              <a:rPr lang="fi-FI" sz="1400" err="1">
                <a:solidFill>
                  <a:schemeClr val="bg1"/>
                </a:solidFill>
              </a:rPr>
              <a:t>sin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egen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vård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och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planering</a:t>
            </a:r>
            <a:r>
              <a:rPr lang="fi-FI" sz="1400">
                <a:solidFill>
                  <a:schemeClr val="bg1"/>
                </a:solidFill>
              </a:rPr>
              <a:t> av </a:t>
            </a:r>
          </a:p>
          <a:p>
            <a:r>
              <a:rPr lang="fi-FI" sz="1400" err="1">
                <a:solidFill>
                  <a:schemeClr val="bg1"/>
                </a:solidFill>
              </a:rPr>
              <a:t>vårdhändelser</a:t>
            </a:r>
            <a:endParaRPr lang="fi-FI" sz="1400" err="1">
              <a:solidFill>
                <a:schemeClr val="bg1"/>
              </a:solidFill>
              <a:cs typeface="Arial"/>
            </a:endParaRPr>
          </a:p>
          <a:p>
            <a:pPr lvl="0"/>
            <a:endParaRPr lang="fi-FI" b="1">
              <a:solidFill>
                <a:schemeClr val="bg1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63627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125505" cy="909453"/>
          </a:xfrm>
        </p:spPr>
        <p:txBody>
          <a:bodyPr/>
          <a:lstStyle/>
          <a:p>
            <a:r>
              <a:rPr lang="fi-FI" b="1"/>
              <a:t>Personal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27BB94F-D6EF-4697-B45A-7A9B1A8FEEC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42927" y="1404000"/>
            <a:ext cx="2628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PERSONALSTYRKA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7F2AA32-F31B-4623-9592-B30CA097EEC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60689" y="1957223"/>
            <a:ext cx="3342048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dirty="0" err="1">
                <a:solidFill>
                  <a:schemeClr val="bg1"/>
                </a:solidFill>
              </a:rPr>
              <a:t>Budgeterade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vakanser</a:t>
            </a:r>
            <a:r>
              <a:rPr lang="fi-FI" dirty="0">
                <a:solidFill>
                  <a:schemeClr val="bg1"/>
                </a:solidFill>
              </a:rPr>
              <a:t>: 74</a:t>
            </a:r>
          </a:p>
          <a:p>
            <a:endParaRPr lang="fi-FI">
              <a:solidFill>
                <a:schemeClr val="bg1"/>
              </a:solidFill>
            </a:endParaRPr>
          </a:p>
          <a:p>
            <a:r>
              <a:rPr lang="fi-FI" dirty="0" err="1">
                <a:solidFill>
                  <a:schemeClr val="bg1"/>
                </a:solidFill>
              </a:rPr>
              <a:t>Obesatta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vakanser</a:t>
            </a:r>
            <a:r>
              <a:rPr lang="fi-FI" dirty="0">
                <a:solidFill>
                  <a:schemeClr val="bg1"/>
                </a:solidFill>
              </a:rPr>
              <a:t>: 1 </a:t>
            </a:r>
            <a:r>
              <a:rPr lang="fi-FI" dirty="0" err="1">
                <a:solidFill>
                  <a:schemeClr val="bg1"/>
                </a:solidFill>
              </a:rPr>
              <a:t>rekryterin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öppen</a:t>
            </a:r>
            <a:endParaRPr lang="fi-FI" dirty="0" err="1">
              <a:solidFill>
                <a:schemeClr val="bg1"/>
              </a:solidFill>
              <a:cs typeface="Arial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C1F18C0-0F68-4925-8935-A3A93590793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65942" y="1404000"/>
            <a:ext cx="33666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baseline="0">
                <a:solidFill>
                  <a:schemeClr val="accent4"/>
                </a:solidFill>
              </a:rPr>
              <a:t>ARBETARSÄKERHETS ANMÄLNINGAR VIA HAIPRO</a:t>
            </a:r>
            <a:endParaRPr lang="fi-FI" b="1">
              <a:solidFill>
                <a:schemeClr val="accent4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DF33B20-AA03-42FB-8A15-DCA9FB7B6C9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56196" y="1980324"/>
            <a:ext cx="3457332" cy="218521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700" baseline="0" dirty="0" err="1">
                <a:solidFill>
                  <a:schemeClr val="bg1"/>
                </a:solidFill>
              </a:rPr>
              <a:t>Antal</a:t>
            </a:r>
            <a:r>
              <a:rPr lang="fi-FI" sz="1700" baseline="0" dirty="0">
                <a:solidFill>
                  <a:schemeClr val="bg1"/>
                </a:solidFill>
              </a:rPr>
              <a:t> </a:t>
            </a:r>
            <a:r>
              <a:rPr lang="fi-FI" sz="1700" baseline="0" dirty="0" err="1">
                <a:solidFill>
                  <a:schemeClr val="bg1"/>
                </a:solidFill>
              </a:rPr>
              <a:t>anmälningar</a:t>
            </a:r>
            <a:r>
              <a:rPr lang="fi-FI" sz="1700" baseline="0" dirty="0">
                <a:solidFill>
                  <a:schemeClr val="bg1"/>
                </a:solidFill>
              </a:rPr>
              <a:t>: </a:t>
            </a:r>
            <a:r>
              <a:rPr lang="fi-FI" sz="1700" dirty="0">
                <a:solidFill>
                  <a:schemeClr val="bg1"/>
                </a:solidFill>
              </a:rPr>
              <a:t>19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fi-FI" sz="1700" dirty="0">
                <a:solidFill>
                  <a:schemeClr val="bg1"/>
                </a:solidFill>
              </a:rPr>
              <a:t>De </a:t>
            </a:r>
            <a:r>
              <a:rPr lang="fi-FI" sz="1700" dirty="0" err="1">
                <a:solidFill>
                  <a:schemeClr val="bg1"/>
                </a:solidFill>
              </a:rPr>
              <a:t>vanligaste</a:t>
            </a:r>
            <a:r>
              <a:rPr lang="fi-FI" sz="1700" dirty="0">
                <a:solidFill>
                  <a:schemeClr val="bg1"/>
                </a:solidFill>
              </a:rPr>
              <a:t> </a:t>
            </a:r>
            <a:r>
              <a:rPr lang="fi-FI" sz="1700" dirty="0" err="1">
                <a:solidFill>
                  <a:schemeClr val="bg1"/>
                </a:solidFill>
              </a:rPr>
              <a:t>typerna</a:t>
            </a:r>
            <a:r>
              <a:rPr lang="fi-FI" sz="1700" dirty="0">
                <a:solidFill>
                  <a:schemeClr val="bg1"/>
                </a:solidFill>
              </a:rPr>
              <a:t> av </a:t>
            </a:r>
            <a:r>
              <a:rPr lang="fi-FI" sz="1700" dirty="0" err="1">
                <a:solidFill>
                  <a:schemeClr val="bg1"/>
                </a:solidFill>
              </a:rPr>
              <a:t>händelser</a:t>
            </a:r>
            <a:r>
              <a:rPr lang="fi-FI" sz="1700" dirty="0">
                <a:solidFill>
                  <a:schemeClr val="bg1"/>
                </a:solidFill>
              </a:rPr>
              <a:t>:</a:t>
            </a:r>
            <a:endParaRPr lang="fi-FI" sz="1700" dirty="0">
              <a:solidFill>
                <a:schemeClr val="bg1"/>
              </a:solidFill>
              <a:cs typeface="Arial"/>
            </a:endParaRPr>
          </a:p>
          <a:p>
            <a:endParaRPr lang="fi-FI" sz="1700">
              <a:solidFill>
                <a:schemeClr val="bg1"/>
              </a:solidFill>
            </a:endParaRPr>
          </a:p>
          <a:p>
            <a:pPr marL="342900" indent="-342900">
              <a:buAutoNum type="arabicPeriod"/>
            </a:pPr>
            <a:r>
              <a:rPr lang="fi-FI" sz="1700" dirty="0" err="1">
                <a:solidFill>
                  <a:schemeClr val="bg1"/>
                </a:solidFill>
              </a:rPr>
              <a:t>Farligt</a:t>
            </a:r>
            <a:r>
              <a:rPr lang="fi-FI" sz="1700" dirty="0">
                <a:solidFill>
                  <a:schemeClr val="bg1"/>
                </a:solidFill>
              </a:rPr>
              <a:t> </a:t>
            </a:r>
            <a:r>
              <a:rPr lang="fi-FI" sz="1700" dirty="0" err="1">
                <a:solidFill>
                  <a:schemeClr val="bg1"/>
                </a:solidFill>
              </a:rPr>
              <a:t>ämne</a:t>
            </a:r>
            <a:r>
              <a:rPr lang="fi-FI" sz="1700" dirty="0">
                <a:solidFill>
                  <a:schemeClr val="bg1"/>
                </a:solidFill>
              </a:rPr>
              <a:t> </a:t>
            </a:r>
            <a:r>
              <a:rPr lang="fi-FI" sz="1700" dirty="0" err="1">
                <a:solidFill>
                  <a:schemeClr val="bg1"/>
                </a:solidFill>
              </a:rPr>
              <a:t>på</a:t>
            </a:r>
            <a:r>
              <a:rPr lang="fi-FI" sz="1700" dirty="0">
                <a:solidFill>
                  <a:schemeClr val="bg1"/>
                </a:solidFill>
              </a:rPr>
              <a:t> </a:t>
            </a:r>
            <a:r>
              <a:rPr lang="fi-FI" sz="1700" dirty="0" err="1">
                <a:solidFill>
                  <a:schemeClr val="bg1"/>
                </a:solidFill>
              </a:rPr>
              <a:t>hud</a:t>
            </a:r>
            <a:r>
              <a:rPr lang="fi-FI" sz="1700" dirty="0">
                <a:solidFill>
                  <a:schemeClr val="bg1"/>
                </a:solidFill>
              </a:rPr>
              <a:t> </a:t>
            </a:r>
            <a:r>
              <a:rPr lang="fi-FI" sz="1700" dirty="0" err="1">
                <a:solidFill>
                  <a:schemeClr val="bg1"/>
                </a:solidFill>
              </a:rPr>
              <a:t>eller</a:t>
            </a:r>
            <a:r>
              <a:rPr lang="fi-FI" sz="1700" dirty="0">
                <a:solidFill>
                  <a:schemeClr val="bg1"/>
                </a:solidFill>
              </a:rPr>
              <a:t> </a:t>
            </a:r>
            <a:r>
              <a:rPr lang="fi-FI" sz="1700" dirty="0" err="1">
                <a:solidFill>
                  <a:schemeClr val="bg1"/>
                </a:solidFill>
              </a:rPr>
              <a:t>öga</a:t>
            </a:r>
            <a:endParaRPr lang="fi-FI" sz="1700" dirty="0" err="1">
              <a:solidFill>
                <a:schemeClr val="bg1"/>
              </a:solidFill>
              <a:cs typeface="Arial"/>
            </a:endParaRPr>
          </a:p>
          <a:p>
            <a:pPr marL="342900" indent="-342900">
              <a:buAutoNum type="arabicPeriod"/>
            </a:pPr>
            <a:r>
              <a:rPr lang="fi-FI" sz="1700" dirty="0" err="1">
                <a:solidFill>
                  <a:schemeClr val="bg1"/>
                </a:solidFill>
              </a:rPr>
              <a:t>Fall</a:t>
            </a:r>
            <a:r>
              <a:rPr lang="fi-FI" sz="1700" dirty="0">
                <a:solidFill>
                  <a:schemeClr val="bg1"/>
                </a:solidFill>
              </a:rPr>
              <a:t>- </a:t>
            </a:r>
            <a:r>
              <a:rPr lang="fi-FI" sz="1700" dirty="0" err="1">
                <a:solidFill>
                  <a:schemeClr val="bg1"/>
                </a:solidFill>
              </a:rPr>
              <a:t>elle</a:t>
            </a:r>
            <a:r>
              <a:rPr lang="fi-FI" sz="1700" dirty="0">
                <a:solidFill>
                  <a:schemeClr val="bg1"/>
                </a:solidFill>
              </a:rPr>
              <a:t> </a:t>
            </a:r>
            <a:r>
              <a:rPr lang="fi-FI" sz="1700" dirty="0" err="1">
                <a:solidFill>
                  <a:schemeClr val="bg1"/>
                </a:solidFill>
              </a:rPr>
              <a:t>halk</a:t>
            </a:r>
            <a:r>
              <a:rPr lang="fi-FI" sz="1700" dirty="0">
                <a:solidFill>
                  <a:schemeClr val="bg1"/>
                </a:solidFill>
              </a:rPr>
              <a:t> </a:t>
            </a:r>
            <a:r>
              <a:rPr lang="fi-FI" sz="1700" dirty="0" err="1">
                <a:solidFill>
                  <a:schemeClr val="bg1"/>
                </a:solidFill>
              </a:rPr>
              <a:t>olycka</a:t>
            </a:r>
            <a:r>
              <a:rPr lang="fi-FI" sz="1700" dirty="0">
                <a:solidFill>
                  <a:schemeClr val="bg1"/>
                </a:solidFill>
              </a:rPr>
              <a:t> </a:t>
            </a:r>
            <a:r>
              <a:rPr lang="fi-FI" sz="1700" dirty="0" err="1">
                <a:solidFill>
                  <a:schemeClr val="bg1"/>
                </a:solidFill>
              </a:rPr>
              <a:t>på</a:t>
            </a:r>
            <a:r>
              <a:rPr lang="fi-FI" sz="1700" dirty="0">
                <a:solidFill>
                  <a:schemeClr val="bg1"/>
                </a:solidFill>
              </a:rPr>
              <a:t> </a:t>
            </a:r>
            <a:r>
              <a:rPr lang="fi-FI" sz="1700" dirty="0" err="1">
                <a:solidFill>
                  <a:schemeClr val="bg1"/>
                </a:solidFill>
              </a:rPr>
              <a:t>arbetsplats</a:t>
            </a:r>
            <a:endParaRPr lang="fi-FI" sz="1700" dirty="0" err="1">
              <a:solidFill>
                <a:schemeClr val="bg1"/>
              </a:solidFill>
              <a:cs typeface="Arial"/>
            </a:endParaRPr>
          </a:p>
          <a:p>
            <a:pPr marL="342900" indent="-342900">
              <a:buAutoNum type="arabicPeriod"/>
            </a:pPr>
            <a:r>
              <a:rPr lang="fi-FI" sz="1700" dirty="0">
                <a:solidFill>
                  <a:schemeClr val="bg1"/>
                </a:solidFill>
              </a:rPr>
              <a:t>Annat</a:t>
            </a:r>
            <a:endParaRPr lang="fi-FI" sz="17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75A3F43-BA8A-4D98-BEEF-12C55744AAC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55342" y="4500000"/>
            <a:ext cx="18071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>
                <a:solidFill>
                  <a:schemeClr val="accent4"/>
                </a:solidFill>
              </a:rPr>
              <a:t>SJUKFRÅNVARO- DAGAR</a:t>
            </a:r>
          </a:p>
        </p:txBody>
      </p:sp>
      <p:cxnSp>
        <p:nvCxnSpPr>
          <p:cNvPr id="4" name="Straight Arrow Connector 3" descr="NPS värde. Värdet mäts mellan minus 100 och 100. Generellt anser man att ett gott värde över 50 är gott. Resultat"/>
          <p:cNvCxnSpPr/>
          <p:nvPr/>
        </p:nvCxnSpPr>
        <p:spPr>
          <a:xfrm flipV="1">
            <a:off x="4920008" y="5415900"/>
            <a:ext cx="498044" cy="507763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D94EAA8D-FBB3-49D8-B377-9AC4C151913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196272" y="4500000"/>
            <a:ext cx="61005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ÅTGÄRDER</a:t>
            </a:r>
            <a:r>
              <a:rPr lang="fi-FI" b="1" baseline="0">
                <a:solidFill>
                  <a:schemeClr val="accent4"/>
                </a:solidFill>
              </a:rPr>
              <a:t> SOM FRÄMJAR ARBETARNAS VÄLMÅENDE</a:t>
            </a:r>
            <a:endParaRPr lang="fi-FI" b="1">
              <a:solidFill>
                <a:schemeClr val="accent4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382223" y="6256528"/>
            <a:ext cx="987552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dirty="0">
                <a:solidFill>
                  <a:schemeClr val="bg1"/>
                </a:solidFill>
              </a:rPr>
              <a:t>47 (17)</a:t>
            </a:r>
            <a:endParaRPr lang="fi-FI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654651" y="5424742"/>
            <a:ext cx="1351989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dirty="0">
                <a:solidFill>
                  <a:schemeClr val="bg1"/>
                </a:solidFill>
              </a:rPr>
              <a:t>392/233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254752" y="5146331"/>
            <a:ext cx="5929828" cy="2031325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r>
              <a:rPr lang="en-US" dirty="0">
                <a:solidFill>
                  <a:schemeClr val="bg1"/>
                </a:solidFill>
                <a:cs typeface="Arial"/>
              </a:rPr>
              <a:t>En </a:t>
            </a:r>
            <a:r>
              <a:rPr lang="en-US" dirty="0" err="1">
                <a:solidFill>
                  <a:schemeClr val="bg1"/>
                </a:solidFill>
                <a:cs typeface="Arial"/>
              </a:rPr>
              <a:t>öppen</a:t>
            </a:r>
            <a:r>
              <a:rPr lang="en-US" dirty="0">
                <a:solidFill>
                  <a:schemeClr val="bg1"/>
                </a:solidFill>
                <a:cs typeface="Arial"/>
              </a:rPr>
              <a:t> </a:t>
            </a:r>
            <a:r>
              <a:rPr lang="en-US" dirty="0" err="1">
                <a:solidFill>
                  <a:schemeClr val="bg1"/>
                </a:solidFill>
                <a:cs typeface="Arial"/>
              </a:rPr>
              <a:t>arbetskultur</a:t>
            </a:r>
            <a:r>
              <a:rPr lang="en-US" dirty="0">
                <a:solidFill>
                  <a:schemeClr val="bg1"/>
                </a:solidFill>
                <a:cs typeface="Arial"/>
              </a:rPr>
              <a:t> </a:t>
            </a:r>
            <a:r>
              <a:rPr lang="en-US" dirty="0" err="1">
                <a:solidFill>
                  <a:schemeClr val="bg1"/>
                </a:solidFill>
                <a:cs typeface="Arial"/>
              </a:rPr>
              <a:t>där</a:t>
            </a:r>
            <a:r>
              <a:rPr lang="en-US" dirty="0">
                <a:solidFill>
                  <a:schemeClr val="bg1"/>
                </a:solidFill>
                <a:cs typeface="Arial"/>
              </a:rPr>
              <a:t> </a:t>
            </a:r>
            <a:r>
              <a:rPr lang="en-US" dirty="0" err="1">
                <a:solidFill>
                  <a:schemeClr val="bg1"/>
                </a:solidFill>
                <a:cs typeface="Arial"/>
              </a:rPr>
              <a:t>personalen</a:t>
            </a:r>
            <a:r>
              <a:rPr lang="en-US" dirty="0">
                <a:solidFill>
                  <a:schemeClr val="bg1"/>
                </a:solidFill>
                <a:cs typeface="Arial"/>
              </a:rPr>
              <a:t> </a:t>
            </a:r>
            <a:r>
              <a:rPr lang="en-US" dirty="0" err="1">
                <a:solidFill>
                  <a:schemeClr val="bg1"/>
                </a:solidFill>
                <a:cs typeface="Arial"/>
              </a:rPr>
              <a:t>är</a:t>
            </a:r>
            <a:r>
              <a:rPr lang="en-US" dirty="0">
                <a:solidFill>
                  <a:schemeClr val="bg1"/>
                </a:solidFill>
                <a:cs typeface="Arial"/>
              </a:rPr>
              <a:t> </a:t>
            </a:r>
            <a:r>
              <a:rPr lang="en-US" dirty="0" err="1">
                <a:solidFill>
                  <a:schemeClr val="bg1"/>
                </a:solidFill>
                <a:cs typeface="Arial"/>
              </a:rPr>
              <a:t>involverad</a:t>
            </a:r>
            <a:r>
              <a:rPr lang="en-US" dirty="0">
                <a:solidFill>
                  <a:schemeClr val="bg1"/>
                </a:solidFill>
                <a:cs typeface="Arial"/>
              </a:rPr>
              <a:t> </a:t>
            </a:r>
            <a:r>
              <a:rPr lang="en-US" dirty="0" err="1">
                <a:solidFill>
                  <a:schemeClr val="bg1"/>
                </a:solidFill>
                <a:cs typeface="Arial"/>
              </a:rPr>
              <a:t>och</a:t>
            </a:r>
            <a:r>
              <a:rPr lang="en-US" dirty="0">
                <a:solidFill>
                  <a:schemeClr val="bg1"/>
                </a:solidFill>
                <a:cs typeface="Arial"/>
              </a:rPr>
              <a:t> </a:t>
            </a:r>
          </a:p>
          <a:p>
            <a:r>
              <a:rPr lang="en-US" dirty="0" err="1">
                <a:solidFill>
                  <a:schemeClr val="bg1"/>
                </a:solidFill>
                <a:cs typeface="Arial"/>
              </a:rPr>
              <a:t>delaktig</a:t>
            </a:r>
            <a:r>
              <a:rPr lang="en-US" dirty="0">
                <a:solidFill>
                  <a:schemeClr val="bg1"/>
                </a:solidFill>
                <a:cs typeface="Arial"/>
              </a:rPr>
              <a:t>, </a:t>
            </a:r>
            <a:r>
              <a:rPr lang="en-US" dirty="0" err="1">
                <a:solidFill>
                  <a:schemeClr val="bg1"/>
                </a:solidFill>
                <a:cs typeface="Arial"/>
              </a:rPr>
              <a:t>stöder</a:t>
            </a:r>
            <a:r>
              <a:rPr lang="en-US" dirty="0">
                <a:solidFill>
                  <a:schemeClr val="bg1"/>
                </a:solidFill>
                <a:cs typeface="Arial"/>
              </a:rPr>
              <a:t> </a:t>
            </a:r>
            <a:r>
              <a:rPr lang="en-US" dirty="0" err="1">
                <a:solidFill>
                  <a:schemeClr val="bg1"/>
                </a:solidFill>
                <a:cs typeface="Arial"/>
              </a:rPr>
              <a:t>en</a:t>
            </a:r>
            <a:r>
              <a:rPr lang="en-US" dirty="0">
                <a:solidFill>
                  <a:schemeClr val="bg1"/>
                </a:solidFill>
                <a:cs typeface="Arial"/>
              </a:rPr>
              <a:t> </a:t>
            </a:r>
            <a:r>
              <a:rPr lang="en-US" dirty="0" err="1">
                <a:solidFill>
                  <a:schemeClr val="bg1"/>
                </a:solidFill>
                <a:cs typeface="Arial"/>
              </a:rPr>
              <a:t>personlig</a:t>
            </a:r>
            <a:r>
              <a:rPr lang="en-US" dirty="0">
                <a:solidFill>
                  <a:schemeClr val="bg1"/>
                </a:solidFill>
                <a:cs typeface="Arial"/>
              </a:rPr>
              <a:t> </a:t>
            </a:r>
            <a:r>
              <a:rPr lang="en-US" dirty="0" err="1">
                <a:solidFill>
                  <a:schemeClr val="bg1"/>
                </a:solidFill>
                <a:cs typeface="Arial"/>
              </a:rPr>
              <a:t>utveckling</a:t>
            </a:r>
            <a:r>
              <a:rPr lang="en-US" dirty="0">
                <a:solidFill>
                  <a:schemeClr val="bg1"/>
                </a:solidFill>
                <a:cs typeface="Arial"/>
              </a:rPr>
              <a:t> </a:t>
            </a:r>
            <a:r>
              <a:rPr lang="en-US" dirty="0" err="1">
                <a:solidFill>
                  <a:schemeClr val="bg1"/>
                </a:solidFill>
                <a:cs typeface="Arial"/>
              </a:rPr>
              <a:t>genom</a:t>
            </a:r>
            <a:r>
              <a:rPr lang="en-US" dirty="0">
                <a:solidFill>
                  <a:schemeClr val="bg1"/>
                </a:solidFill>
                <a:cs typeface="Arial"/>
              </a:rPr>
              <a:t> </a:t>
            </a:r>
          </a:p>
          <a:p>
            <a:r>
              <a:rPr lang="en-US" err="1">
                <a:solidFill>
                  <a:schemeClr val="bg1"/>
                </a:solidFill>
                <a:cs typeface="Arial"/>
              </a:rPr>
              <a:t>kontinuerligt</a:t>
            </a:r>
            <a:r>
              <a:rPr lang="en-US" dirty="0">
                <a:solidFill>
                  <a:schemeClr val="bg1"/>
                </a:solidFill>
                <a:cs typeface="Arial"/>
              </a:rPr>
              <a:t> </a:t>
            </a:r>
            <a:r>
              <a:rPr lang="en-US" err="1">
                <a:solidFill>
                  <a:schemeClr val="bg1"/>
                </a:solidFill>
                <a:cs typeface="Arial"/>
              </a:rPr>
              <a:t>lärande</a:t>
            </a:r>
            <a:r>
              <a:rPr lang="en-US" dirty="0">
                <a:solidFill>
                  <a:schemeClr val="bg1"/>
                </a:solidFill>
                <a:cs typeface="Arial"/>
              </a:rPr>
              <a:t> med </a:t>
            </a:r>
            <a:r>
              <a:rPr lang="en-US" err="1">
                <a:solidFill>
                  <a:schemeClr val="bg1"/>
                </a:solidFill>
                <a:cs typeface="Arial"/>
              </a:rPr>
              <a:t>fokus</a:t>
            </a:r>
            <a:r>
              <a:rPr lang="en-US" dirty="0">
                <a:solidFill>
                  <a:schemeClr val="bg1"/>
                </a:solidFill>
                <a:cs typeface="Arial"/>
              </a:rPr>
              <a:t> </a:t>
            </a:r>
            <a:r>
              <a:rPr lang="en-US" err="1">
                <a:solidFill>
                  <a:schemeClr val="bg1"/>
                </a:solidFill>
                <a:cs typeface="Arial"/>
              </a:rPr>
              <a:t>på</a:t>
            </a:r>
            <a:r>
              <a:rPr lang="en-US" dirty="0">
                <a:solidFill>
                  <a:schemeClr val="bg1"/>
                </a:solidFill>
                <a:cs typeface="Arial"/>
              </a:rPr>
              <a:t> </a:t>
            </a:r>
            <a:r>
              <a:rPr lang="en-US" err="1">
                <a:solidFill>
                  <a:schemeClr val="bg1"/>
                </a:solidFill>
                <a:cs typeface="Arial"/>
              </a:rPr>
              <a:t>arbetsuppgift</a:t>
            </a:r>
            <a:r>
              <a:rPr lang="en-US" dirty="0">
                <a:solidFill>
                  <a:schemeClr val="bg1"/>
                </a:solidFill>
                <a:cs typeface="Arial"/>
              </a:rPr>
              <a:t> </a:t>
            </a:r>
            <a:r>
              <a:rPr lang="en-US" err="1">
                <a:solidFill>
                  <a:schemeClr val="bg1"/>
                </a:solidFill>
                <a:cs typeface="Arial"/>
              </a:rPr>
              <a:t>enligt</a:t>
            </a:r>
            <a:r>
              <a:rPr lang="en-US" dirty="0">
                <a:solidFill>
                  <a:schemeClr val="bg1"/>
                </a:solidFill>
                <a:cs typeface="Arial"/>
              </a:rPr>
              <a:t> </a:t>
            </a:r>
          </a:p>
          <a:p>
            <a:r>
              <a:rPr lang="en-US" dirty="0" err="1">
                <a:solidFill>
                  <a:schemeClr val="bg1"/>
                </a:solidFill>
                <a:cs typeface="Arial"/>
              </a:rPr>
              <a:t>utbildning</a:t>
            </a:r>
            <a:r>
              <a:rPr lang="en-US" dirty="0">
                <a:solidFill>
                  <a:schemeClr val="bg1"/>
                </a:solidFill>
                <a:cs typeface="Arial"/>
              </a:rPr>
              <a:t> </a:t>
            </a:r>
            <a:r>
              <a:rPr lang="en-US" dirty="0" err="1">
                <a:solidFill>
                  <a:schemeClr val="bg1"/>
                </a:solidFill>
                <a:cs typeface="Arial"/>
              </a:rPr>
              <a:t>och</a:t>
            </a:r>
            <a:r>
              <a:rPr lang="en-US" dirty="0">
                <a:solidFill>
                  <a:schemeClr val="bg1"/>
                </a:solidFill>
                <a:cs typeface="Arial"/>
              </a:rPr>
              <a:t> </a:t>
            </a:r>
            <a:r>
              <a:rPr lang="en-US" dirty="0" err="1">
                <a:solidFill>
                  <a:schemeClr val="bg1"/>
                </a:solidFill>
                <a:cs typeface="Arial"/>
              </a:rPr>
              <a:t>kompetens</a:t>
            </a:r>
            <a:r>
              <a:rPr lang="en-US" dirty="0">
                <a:solidFill>
                  <a:schemeClr val="bg1"/>
                </a:solidFill>
                <a:cs typeface="Arial"/>
              </a:rPr>
              <a:t>. Vi </a:t>
            </a:r>
            <a:r>
              <a:rPr lang="en-US" dirty="0" err="1">
                <a:solidFill>
                  <a:schemeClr val="bg1"/>
                </a:solidFill>
                <a:cs typeface="Arial"/>
              </a:rPr>
              <a:t>stöder</a:t>
            </a:r>
            <a:r>
              <a:rPr lang="en-US" dirty="0">
                <a:solidFill>
                  <a:schemeClr val="bg1"/>
                </a:solidFill>
                <a:cs typeface="Arial"/>
              </a:rPr>
              <a:t> </a:t>
            </a:r>
            <a:r>
              <a:rPr lang="en-US" dirty="0" err="1">
                <a:solidFill>
                  <a:schemeClr val="bg1"/>
                </a:solidFill>
                <a:cs typeface="Arial"/>
              </a:rPr>
              <a:t>en</a:t>
            </a:r>
            <a:r>
              <a:rPr lang="en-US" dirty="0">
                <a:solidFill>
                  <a:schemeClr val="bg1"/>
                </a:solidFill>
                <a:cs typeface="Arial"/>
              </a:rPr>
              <a:t> kultur </a:t>
            </a:r>
            <a:r>
              <a:rPr lang="en-US" dirty="0" err="1">
                <a:solidFill>
                  <a:schemeClr val="bg1"/>
                </a:solidFill>
                <a:cs typeface="Arial"/>
              </a:rPr>
              <a:t>där</a:t>
            </a:r>
            <a:r>
              <a:rPr lang="en-US" dirty="0">
                <a:solidFill>
                  <a:schemeClr val="bg1"/>
                </a:solidFill>
                <a:cs typeface="Arial"/>
              </a:rPr>
              <a:t> </a:t>
            </a:r>
          </a:p>
          <a:p>
            <a:r>
              <a:rPr lang="en-US" dirty="0" err="1">
                <a:solidFill>
                  <a:schemeClr val="bg1"/>
                </a:solidFill>
                <a:cs typeface="Arial"/>
              </a:rPr>
              <a:t>professionerna</a:t>
            </a:r>
            <a:r>
              <a:rPr lang="en-US" dirty="0">
                <a:solidFill>
                  <a:schemeClr val="bg1"/>
                </a:solidFill>
                <a:cs typeface="Arial"/>
              </a:rPr>
              <a:t> </a:t>
            </a:r>
            <a:r>
              <a:rPr lang="en-US" dirty="0" err="1">
                <a:solidFill>
                  <a:schemeClr val="bg1"/>
                </a:solidFill>
                <a:cs typeface="Arial"/>
              </a:rPr>
              <a:t>hjälper</a:t>
            </a:r>
            <a:r>
              <a:rPr lang="en-US" dirty="0">
                <a:solidFill>
                  <a:schemeClr val="bg1"/>
                </a:solidFill>
                <a:cs typeface="Arial"/>
              </a:rPr>
              <a:t> </a:t>
            </a:r>
            <a:r>
              <a:rPr lang="en-US" dirty="0" err="1">
                <a:solidFill>
                  <a:schemeClr val="bg1"/>
                </a:solidFill>
                <a:cs typeface="Arial"/>
              </a:rPr>
              <a:t>varandra</a:t>
            </a:r>
            <a:r>
              <a:rPr lang="en-US" dirty="0">
                <a:solidFill>
                  <a:schemeClr val="bg1"/>
                </a:solidFill>
                <a:cs typeface="Arial"/>
              </a:rPr>
              <a:t>.</a:t>
            </a:r>
          </a:p>
          <a:p>
            <a:endParaRPr lang="en-US" dirty="0">
              <a:solidFill>
                <a:schemeClr val="bg1"/>
              </a:solidFill>
              <a:cs typeface="Arial"/>
            </a:endParaRPr>
          </a:p>
          <a:p>
            <a:endParaRPr lang="en-US">
              <a:solidFill>
                <a:schemeClr val="bg1"/>
              </a:solidFill>
              <a:cs typeface="Arial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176733" y="1450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FÖRVERKLIGAD LAGSTADGAD PERSONALDIMENSIONERING</a:t>
            </a:r>
          </a:p>
        </p:txBody>
      </p:sp>
      <p:sp>
        <p:nvSpPr>
          <p:cNvPr id="9" name="Rectangle 8"/>
          <p:cNvSpPr/>
          <p:nvPr/>
        </p:nvSpPr>
        <p:spPr>
          <a:xfrm>
            <a:off x="8205855" y="2266912"/>
            <a:ext cx="12747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i-FI" b="1" err="1">
                <a:solidFill>
                  <a:schemeClr val="bg1"/>
                </a:solidFill>
              </a:rPr>
              <a:t>Ej</a:t>
            </a:r>
            <a:r>
              <a:rPr lang="fi-FI" b="1">
                <a:solidFill>
                  <a:schemeClr val="bg1"/>
                </a:solidFill>
              </a:rPr>
              <a:t> </a:t>
            </a:r>
            <a:r>
              <a:rPr lang="fi-FI" b="1" err="1">
                <a:solidFill>
                  <a:schemeClr val="bg1"/>
                </a:solidFill>
              </a:rPr>
              <a:t>lämplig</a:t>
            </a:r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258835" y="3148025"/>
            <a:ext cx="2941831" cy="369332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r>
              <a:rPr lang="fi-FI" b="1" err="1">
                <a:solidFill>
                  <a:schemeClr val="accent4"/>
                </a:solidFill>
                <a:cs typeface="Arial"/>
              </a:rPr>
              <a:t>Antal</a:t>
            </a:r>
            <a:r>
              <a:rPr lang="fi-FI" b="1" dirty="0">
                <a:solidFill>
                  <a:schemeClr val="accent4"/>
                </a:solidFill>
                <a:cs typeface="Arial"/>
              </a:rPr>
              <a:t> </a:t>
            </a:r>
            <a:r>
              <a:rPr lang="fi-FI" b="1" err="1">
                <a:solidFill>
                  <a:schemeClr val="accent4"/>
                </a:solidFill>
                <a:cs typeface="Arial"/>
              </a:rPr>
              <a:t>studerande</a:t>
            </a:r>
            <a:r>
              <a:rPr lang="fi-FI" b="1" dirty="0">
                <a:solidFill>
                  <a:schemeClr val="accent4"/>
                </a:solidFill>
                <a:cs typeface="Arial"/>
              </a:rPr>
              <a:t>: </a:t>
            </a:r>
            <a:r>
              <a:rPr lang="fi-FI" b="1" dirty="0">
                <a:solidFill>
                  <a:schemeClr val="bg1"/>
                </a:solidFill>
                <a:cs typeface="Arial"/>
              </a:rPr>
              <a:t>63 (</a:t>
            </a:r>
            <a:r>
              <a:rPr lang="fi-FI" dirty="0">
                <a:solidFill>
                  <a:schemeClr val="bg1"/>
                </a:solidFill>
                <a:cs typeface="Arial"/>
              </a:rPr>
              <a:t>24)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859679" y="3105159"/>
            <a:ext cx="184731" cy="369332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endParaRPr lang="en-US">
              <a:solidFill>
                <a:schemeClr val="bg1"/>
              </a:solidFill>
              <a:ea typeface="Segoe UI"/>
              <a:cs typeface="Segoe U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251406" y="3506704"/>
            <a:ext cx="6591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NPS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904600" y="3493864"/>
            <a:ext cx="915635" cy="369332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r>
              <a:rPr lang="en-US" dirty="0">
                <a:solidFill>
                  <a:schemeClr val="bg1"/>
                </a:solidFill>
                <a:ea typeface="Segoe UI"/>
                <a:cs typeface="Segoe UI"/>
              </a:rPr>
              <a:t>47 (33)</a:t>
            </a:r>
          </a:p>
        </p:txBody>
      </p:sp>
    </p:spTree>
    <p:extLst>
      <p:ext uri="{BB962C8B-B14F-4D97-AF65-F5344CB8AC3E}">
        <p14:creationId xmlns:p14="http://schemas.microsoft.com/office/powerpoint/2010/main" val="2650148559"/>
      </p:ext>
    </p:extLst>
  </p:cSld>
  <p:clrMapOvr>
    <a:masterClrMapping/>
  </p:clrMapOvr>
</p:sld>
</file>

<file path=ppt/theme/theme1.xml><?xml version="1.0" encoding="utf-8"?>
<a:theme xmlns:a="http://schemas.openxmlformats.org/drawingml/2006/main" name="OVHP_teema">
  <a:themeElements>
    <a:clrScheme name="Mukautettu 2">
      <a:dk1>
        <a:srgbClr val="213A8F"/>
      </a:dk1>
      <a:lt1>
        <a:sysClr val="window" lastClr="FFFFFF"/>
      </a:lt1>
      <a:dk2>
        <a:srgbClr val="213A8F"/>
      </a:dk2>
      <a:lt2>
        <a:srgbClr val="FFFFFF"/>
      </a:lt2>
      <a:accent1>
        <a:srgbClr val="F39690"/>
      </a:accent1>
      <a:accent2>
        <a:srgbClr val="EB5C5F"/>
      </a:accent2>
      <a:accent3>
        <a:srgbClr val="D3433F"/>
      </a:accent3>
      <a:accent4>
        <a:srgbClr val="85C598"/>
      </a:accent4>
      <a:accent5>
        <a:srgbClr val="00A174"/>
      </a:accent5>
      <a:accent6>
        <a:srgbClr val="008464"/>
      </a:accent6>
      <a:hlink>
        <a:srgbClr val="85C598"/>
      </a:hlink>
      <a:folHlink>
        <a:srgbClr val="85C5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VPH_Esitys_YKSIKIELINEN_2.pptx" id="{AECD3884-1BFC-4290-BE28-A8FFA796B8E8}" vid="{031339A0-1D99-49A8-A499-33D9696D5D6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Mukautettu 2">
    <a:dk1>
      <a:srgbClr val="213A8F"/>
    </a:dk1>
    <a:lt1>
      <a:sysClr val="window" lastClr="FFFFFF"/>
    </a:lt1>
    <a:dk2>
      <a:srgbClr val="213A8F"/>
    </a:dk2>
    <a:lt2>
      <a:srgbClr val="FFFFFF"/>
    </a:lt2>
    <a:accent1>
      <a:srgbClr val="F39690"/>
    </a:accent1>
    <a:accent2>
      <a:srgbClr val="EB5C5F"/>
    </a:accent2>
    <a:accent3>
      <a:srgbClr val="D3433F"/>
    </a:accent3>
    <a:accent4>
      <a:srgbClr val="85C598"/>
    </a:accent4>
    <a:accent5>
      <a:srgbClr val="00A174"/>
    </a:accent5>
    <a:accent6>
      <a:srgbClr val="008464"/>
    </a:accent6>
    <a:hlink>
      <a:srgbClr val="85C598"/>
    </a:hlink>
    <a:folHlink>
      <a:srgbClr val="85C598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Mukautettu 2">
    <a:dk1>
      <a:srgbClr val="213A8F"/>
    </a:dk1>
    <a:lt1>
      <a:sysClr val="window" lastClr="FFFFFF"/>
    </a:lt1>
    <a:dk2>
      <a:srgbClr val="213A8F"/>
    </a:dk2>
    <a:lt2>
      <a:srgbClr val="FFFFFF"/>
    </a:lt2>
    <a:accent1>
      <a:srgbClr val="F39690"/>
    </a:accent1>
    <a:accent2>
      <a:srgbClr val="EB5C5F"/>
    </a:accent2>
    <a:accent3>
      <a:srgbClr val="D3433F"/>
    </a:accent3>
    <a:accent4>
      <a:srgbClr val="85C598"/>
    </a:accent4>
    <a:accent5>
      <a:srgbClr val="00A174"/>
    </a:accent5>
    <a:accent6>
      <a:srgbClr val="008464"/>
    </a:accent6>
    <a:hlink>
      <a:srgbClr val="85C598"/>
    </a:hlink>
    <a:folHlink>
      <a:srgbClr val="85C598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7233D02C2F3D148860CE3F6DFEDC733" ma:contentTypeVersion="12" ma:contentTypeDescription="Skapa ett nytt dokument." ma:contentTypeScope="" ma:versionID="d387338e53e1aedee59e41a64c703911">
  <xsd:schema xmlns:xsd="http://www.w3.org/2001/XMLSchema" xmlns:xs="http://www.w3.org/2001/XMLSchema" xmlns:p="http://schemas.microsoft.com/office/2006/metadata/properties" xmlns:ns2="cbe4f0d9-fb0d-42e8-a680-6e558966cc0a" xmlns:ns3="8662b06d-03b9-424a-ab70-bfab313b8d48" targetNamespace="http://schemas.microsoft.com/office/2006/metadata/properties" ma:root="true" ma:fieldsID="464cc6e21a495acff95e54cdb84f200f" ns2:_="" ns3:_="">
    <xsd:import namespace="cbe4f0d9-fb0d-42e8-a680-6e558966cc0a"/>
    <xsd:import namespace="8662b06d-03b9-424a-ab70-bfab313b8d4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e4f0d9-fb0d-42e8-a680-6e558966cc0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62b06d-03b9-424a-ab70-bfab313b8d4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71BDA3F-9081-465D-A0C8-DF261C8C3C7F}">
  <ds:schemaRefs>
    <ds:schemaRef ds:uri="http://schemas.microsoft.com/office/2006/metadata/properties"/>
    <ds:schemaRef ds:uri="8662b06d-03b9-424a-ab70-bfab313b8d48"/>
    <ds:schemaRef ds:uri="http://schemas.microsoft.com/office/2006/documentManagement/types"/>
    <ds:schemaRef ds:uri="http://purl.org/dc/terms/"/>
    <ds:schemaRef ds:uri="cbe4f0d9-fb0d-42e8-a680-6e558966cc0a"/>
    <ds:schemaRef ds:uri="http://purl.org/dc/dcmitype/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C9B6A42F-04F9-486D-BEA7-BDF6DE8E708E}">
  <ds:schemaRefs>
    <ds:schemaRef ds:uri="8662b06d-03b9-424a-ab70-bfab313b8d48"/>
    <ds:schemaRef ds:uri="cbe4f0d9-fb0d-42e8-a680-6e558966cc0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6D36C4CC-F8E6-4A8E-83BB-78CE3358111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OVPH_Esitys_YKSIKIELINEN</Template>
  <TotalTime>5</TotalTime>
  <Words>466</Words>
  <Application>Microsoft Office PowerPoint</Application>
  <PresentationFormat>Laajakuva</PresentationFormat>
  <Paragraphs>112</Paragraphs>
  <Slides>6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7" baseType="lpstr">
      <vt:lpstr>OVHP_teema</vt:lpstr>
      <vt:lpstr>Rapportering av egenkontroll</vt:lpstr>
      <vt:lpstr>Tillgänglighet – Hälsovårdstjänster</vt:lpstr>
      <vt:lpstr>Säkerhet och kvalitet </vt:lpstr>
      <vt:lpstr>Kundupplevelse</vt:lpstr>
      <vt:lpstr>Delaktighet</vt:lpstr>
      <vt:lpstr>Personal</vt:lpstr>
    </vt:vector>
  </TitlesOfParts>
  <Company>VSHP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Omavalvonnan seuratatietojen raportointi</dc:title>
  <dc:creator>Granö Anna Marie</dc:creator>
  <cp:lastModifiedBy>Kantola Christian</cp:lastModifiedBy>
  <cp:revision>74</cp:revision>
  <dcterms:created xsi:type="dcterms:W3CDTF">2023-11-14T05:41:58Z</dcterms:created>
  <dcterms:modified xsi:type="dcterms:W3CDTF">2025-01-24T12:38:27Z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0x01010047233D02C2F3D148860CE3F6DFEDC733</vt:lpwstr>
  </property>
</Properties>
</file>