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Override3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4"/>
  </p:sldMasterIdLst>
  <p:notesMasterIdLst>
    <p:notesMasterId r:id="rId11"/>
  </p:notesMasterIdLst>
  <p:handoutMasterIdLst>
    <p:handoutMasterId r:id="rId12"/>
  </p:handoutMasterIdLst>
  <p:sldIdLst>
    <p:sldId id="335" r:id="rId5"/>
    <p:sldId id="333" r:id="rId6"/>
    <p:sldId id="272" r:id="rId7"/>
    <p:sldId id="274" r:id="rId8"/>
    <p:sldId id="276" r:id="rId9"/>
    <p:sldId id="305" r:id="rId10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Granö Anna" initials="GA [2]" lastIdx="4" clrIdx="0">
    <p:extLst>
      <p:ext uri="{19B8F6BF-5375-455C-9EA6-DF929625EA0E}">
        <p15:presenceInfo xmlns:p15="http://schemas.microsoft.com/office/powerpoint/2012/main" userId="S::anna.grano@ovph.fi::a50b3b0e-1daf-4c22-886c-a5e083b4370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89364CB-B489-445B-889D-5327B38CC19E}" v="53" dt="2024-05-02T06:03:45.57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2" autoAdjust="0"/>
    <p:restoredTop sz="94717" autoAdjust="0"/>
  </p:normalViewPr>
  <p:slideViewPr>
    <p:cSldViewPr snapToGrid="0">
      <p:cViewPr varScale="1">
        <p:scale>
          <a:sx n="65" d="100"/>
          <a:sy n="65" d="100"/>
        </p:scale>
        <p:origin x="700" y="40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5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24" Type="http://schemas.microsoft.com/office/2016/11/relationships/changesInfo" Target="changesInfos/changesInfo1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iikkilä Tero" userId="S::tero.piikkila@ovph.fi::fd5ae1ed-cb99-4836-909a-8da2f2571fb5" providerId="AD" clId="Web-{789364CB-B489-445B-889D-5327B38CC19E}"/>
    <pc:docChg chg="modSld">
      <pc:chgData name="Piikkilä Tero" userId="S::tero.piikkila@ovph.fi::fd5ae1ed-cb99-4836-909a-8da2f2571fb5" providerId="AD" clId="Web-{789364CB-B489-445B-889D-5327B38CC19E}" dt="2024-05-02T06:03:43.886" v="24" actId="20577"/>
      <pc:docMkLst>
        <pc:docMk/>
      </pc:docMkLst>
      <pc:sldChg chg="modSp">
        <pc:chgData name="Piikkilä Tero" userId="S::tero.piikkila@ovph.fi::fd5ae1ed-cb99-4836-909a-8da2f2571fb5" providerId="AD" clId="Web-{789364CB-B489-445B-889D-5327B38CC19E}" dt="2024-05-02T06:03:43.886" v="24" actId="20577"/>
        <pc:sldMkLst>
          <pc:docMk/>
          <pc:sldMk cId="272733054" sldId="273"/>
        </pc:sldMkLst>
        <pc:spChg chg="mod">
          <ac:chgData name="Piikkilä Tero" userId="S::tero.piikkila@ovph.fi::fd5ae1ed-cb99-4836-909a-8da2f2571fb5" providerId="AD" clId="Web-{789364CB-B489-445B-889D-5327B38CC19E}" dt="2024-05-02T06:03:43.886" v="24" actId="20577"/>
          <ac:spMkLst>
            <pc:docMk/>
            <pc:sldMk cId="272733054" sldId="273"/>
            <ac:spMk id="11" creationId="{00000000-0000-0000-0000-000000000000}"/>
          </ac:spMkLst>
        </pc:spChg>
      </pc:sldChg>
      <pc:sldChg chg="modSp">
        <pc:chgData name="Piikkilä Tero" userId="S::tero.piikkila@ovph.fi::fd5ae1ed-cb99-4836-909a-8da2f2571fb5" providerId="AD" clId="Web-{789364CB-B489-445B-889D-5327B38CC19E}" dt="2024-05-02T06:03:29.370" v="23" actId="20577"/>
        <pc:sldMkLst>
          <pc:docMk/>
          <pc:sldMk cId="3314150173" sldId="338"/>
        </pc:sldMkLst>
        <pc:spChg chg="mod">
          <ac:chgData name="Piikkilä Tero" userId="S::tero.piikkila@ovph.fi::fd5ae1ed-cb99-4836-909a-8da2f2571fb5" providerId="AD" clId="Web-{789364CB-B489-445B-889D-5327B38CC19E}" dt="2024-05-02T06:03:29.370" v="23" actId="20577"/>
          <ac:spMkLst>
            <pc:docMk/>
            <pc:sldMk cId="3314150173" sldId="338"/>
            <ac:spMk id="17" creationId="{715897E7-9E1B-4E35-8EAD-FDB15C32FE76}"/>
          </ac:spMkLst>
        </pc:spChg>
      </pc:sldChg>
    </pc:docChg>
  </pc:docChgLst>
  <pc:docChgLst>
    <pc:chgData name="Granö Anna" userId="a50b3b0e-1daf-4c22-886c-a5e083b43703" providerId="ADAL" clId="{6877704E-2F97-41A3-B8CA-9E822FF9E7DE}"/>
    <pc:docChg chg="undo custSel modSld modMainMaster">
      <pc:chgData name="Granö Anna" userId="a50b3b0e-1daf-4c22-886c-a5e083b43703" providerId="ADAL" clId="{6877704E-2F97-41A3-B8CA-9E822FF9E7DE}" dt="2024-04-23T07:55:08.235" v="360"/>
      <pc:docMkLst>
        <pc:docMk/>
      </pc:docMkLst>
      <pc:sldChg chg="modSp mod">
        <pc:chgData name="Granö Anna" userId="a50b3b0e-1daf-4c22-886c-a5e083b43703" providerId="ADAL" clId="{6877704E-2F97-41A3-B8CA-9E822FF9E7DE}" dt="2024-04-23T07:49:07.987" v="337" actId="13244"/>
        <pc:sldMkLst>
          <pc:docMk/>
          <pc:sldMk cId="1655836150" sldId="272"/>
        </pc:sldMkLst>
        <pc:spChg chg="mod">
          <ac:chgData name="Granö Anna" userId="a50b3b0e-1daf-4c22-886c-a5e083b43703" providerId="ADAL" clId="{6877704E-2F97-41A3-B8CA-9E822FF9E7DE}" dt="2024-04-23T07:47:14.547" v="328" actId="962"/>
          <ac:spMkLst>
            <pc:docMk/>
            <pc:sldMk cId="1655836150" sldId="272"/>
            <ac:spMk id="21" creationId="{8F52E8EC-3225-532D-11A0-5DB83B2D4ECA}"/>
          </ac:spMkLst>
        </pc:spChg>
        <pc:graphicFrameChg chg="mod">
          <ac:chgData name="Granö Anna" userId="a50b3b0e-1daf-4c22-886c-a5e083b43703" providerId="ADAL" clId="{6877704E-2F97-41A3-B8CA-9E822FF9E7DE}" dt="2024-04-23T07:49:07.987" v="337" actId="13244"/>
          <ac:graphicFrameMkLst>
            <pc:docMk/>
            <pc:sldMk cId="1655836150" sldId="272"/>
            <ac:graphicFrameMk id="20" creationId="{825814EC-BF19-4135-8F6E-79065B38ACBE}"/>
          </ac:graphicFrameMkLst>
        </pc:graphicFrameChg>
        <pc:graphicFrameChg chg="mod">
          <ac:chgData name="Granö Anna" userId="a50b3b0e-1daf-4c22-886c-a5e083b43703" providerId="ADAL" clId="{6877704E-2F97-41A3-B8CA-9E822FF9E7DE}" dt="2024-04-23T07:48:50.632" v="336" actId="962"/>
          <ac:graphicFrameMkLst>
            <pc:docMk/>
            <pc:sldMk cId="1655836150" sldId="272"/>
            <ac:graphicFrameMk id="22" creationId="{A68B3D19-F342-7794-9931-D2209F2C3450}"/>
          </ac:graphicFrameMkLst>
        </pc:graphicFrameChg>
      </pc:sldChg>
      <pc:sldChg chg="modSp mod">
        <pc:chgData name="Granö Anna" userId="a50b3b0e-1daf-4c22-886c-a5e083b43703" providerId="ADAL" clId="{6877704E-2F97-41A3-B8CA-9E822FF9E7DE}" dt="2024-04-23T07:50:00.188" v="340" actId="962"/>
        <pc:sldMkLst>
          <pc:docMk/>
          <pc:sldMk cId="272733054" sldId="273"/>
        </pc:sldMkLst>
        <pc:spChg chg="mod">
          <ac:chgData name="Granö Anna" userId="a50b3b0e-1daf-4c22-886c-a5e083b43703" providerId="ADAL" clId="{6877704E-2F97-41A3-B8CA-9E822FF9E7DE}" dt="2024-04-23T07:50:00.188" v="340" actId="962"/>
          <ac:spMkLst>
            <pc:docMk/>
            <pc:sldMk cId="272733054" sldId="273"/>
            <ac:spMk id="18" creationId="{8F52E8EC-3225-532D-11A0-5DB83B2D4ECA}"/>
          </ac:spMkLst>
        </pc:spChg>
        <pc:graphicFrameChg chg="mod">
          <ac:chgData name="Granö Anna" userId="a50b3b0e-1daf-4c22-886c-a5e083b43703" providerId="ADAL" clId="{6877704E-2F97-41A3-B8CA-9E822FF9E7DE}" dt="2024-04-23T07:49:48.589" v="339" actId="13244"/>
          <ac:graphicFrameMkLst>
            <pc:docMk/>
            <pc:sldMk cId="272733054" sldId="273"/>
            <ac:graphicFrameMk id="19" creationId="{C3F2CFCD-341C-4728-B030-2BF84364B911}"/>
          </ac:graphicFrameMkLst>
        </pc:graphicFrameChg>
        <pc:graphicFrameChg chg="mod">
          <ac:chgData name="Granö Anna" userId="a50b3b0e-1daf-4c22-886c-a5e083b43703" providerId="ADAL" clId="{6877704E-2F97-41A3-B8CA-9E822FF9E7DE}" dt="2024-04-23T07:49:46.169" v="338" actId="13244"/>
          <ac:graphicFrameMkLst>
            <pc:docMk/>
            <pc:sldMk cId="272733054" sldId="273"/>
            <ac:graphicFrameMk id="20" creationId="{48F65734-8FE2-4F86-900C-9B99F2FC1E45}"/>
          </ac:graphicFrameMkLst>
        </pc:graphicFrameChg>
      </pc:sldChg>
      <pc:sldChg chg="modSp mod">
        <pc:chgData name="Granö Anna" userId="a50b3b0e-1daf-4c22-886c-a5e083b43703" providerId="ADAL" clId="{6877704E-2F97-41A3-B8CA-9E822FF9E7DE}" dt="2024-04-23T07:50:12.928" v="342" actId="962"/>
        <pc:sldMkLst>
          <pc:docMk/>
          <pc:sldMk cId="799574740" sldId="274"/>
        </pc:sldMkLst>
        <pc:spChg chg="ord">
          <ac:chgData name="Granö Anna" userId="a50b3b0e-1daf-4c22-886c-a5e083b43703" providerId="ADAL" clId="{6877704E-2F97-41A3-B8CA-9E822FF9E7DE}" dt="2024-04-23T07:50:09.694" v="341" actId="13244"/>
          <ac:spMkLst>
            <pc:docMk/>
            <pc:sldMk cId="799574740" sldId="274"/>
            <ac:spMk id="36" creationId="{00000000-0000-0000-0000-000000000000}"/>
          </ac:spMkLst>
        </pc:spChg>
        <pc:spChg chg="mod">
          <ac:chgData name="Granö Anna" userId="a50b3b0e-1daf-4c22-886c-a5e083b43703" providerId="ADAL" clId="{6877704E-2F97-41A3-B8CA-9E822FF9E7DE}" dt="2024-04-23T07:50:12.928" v="342" actId="962"/>
          <ac:spMkLst>
            <pc:docMk/>
            <pc:sldMk cId="799574740" sldId="274"/>
            <ac:spMk id="37" creationId="{8F52E8EC-3225-532D-11A0-5DB83B2D4ECA}"/>
          </ac:spMkLst>
        </pc:spChg>
      </pc:sldChg>
      <pc:sldChg chg="modSp mod">
        <pc:chgData name="Granö Anna" userId="a50b3b0e-1daf-4c22-886c-a5e083b43703" providerId="ADAL" clId="{6877704E-2F97-41A3-B8CA-9E822FF9E7DE}" dt="2024-04-23T07:50:21.516" v="344" actId="962"/>
        <pc:sldMkLst>
          <pc:docMk/>
          <pc:sldMk cId="1763840058" sldId="275"/>
        </pc:sldMkLst>
        <pc:spChg chg="ord">
          <ac:chgData name="Granö Anna" userId="a50b3b0e-1daf-4c22-886c-a5e083b43703" providerId="ADAL" clId="{6877704E-2F97-41A3-B8CA-9E822FF9E7DE}" dt="2024-04-23T07:50:19.429" v="343" actId="13244"/>
          <ac:spMkLst>
            <pc:docMk/>
            <pc:sldMk cId="1763840058" sldId="275"/>
            <ac:spMk id="16" creationId="{00000000-0000-0000-0000-000000000000}"/>
          </ac:spMkLst>
        </pc:spChg>
        <pc:spChg chg="mod">
          <ac:chgData name="Granö Anna" userId="a50b3b0e-1daf-4c22-886c-a5e083b43703" providerId="ADAL" clId="{6877704E-2F97-41A3-B8CA-9E822FF9E7DE}" dt="2024-04-23T07:50:21.516" v="344" actId="962"/>
          <ac:spMkLst>
            <pc:docMk/>
            <pc:sldMk cId="1763840058" sldId="275"/>
            <ac:spMk id="28" creationId="{8F52E8EC-3225-532D-11A0-5DB83B2D4ECA}"/>
          </ac:spMkLst>
        </pc:spChg>
      </pc:sldChg>
      <pc:sldChg chg="modSp mod">
        <pc:chgData name="Granö Anna" userId="a50b3b0e-1daf-4c22-886c-a5e083b43703" providerId="ADAL" clId="{6877704E-2F97-41A3-B8CA-9E822FF9E7DE}" dt="2024-04-23T07:50:25.318" v="345" actId="962"/>
        <pc:sldMkLst>
          <pc:docMk/>
          <pc:sldMk cId="3334478465" sldId="276"/>
        </pc:sldMkLst>
        <pc:spChg chg="mod">
          <ac:chgData name="Granö Anna" userId="a50b3b0e-1daf-4c22-886c-a5e083b43703" providerId="ADAL" clId="{6877704E-2F97-41A3-B8CA-9E822FF9E7DE}" dt="2024-04-23T07:50:25.318" v="345" actId="962"/>
          <ac:spMkLst>
            <pc:docMk/>
            <pc:sldMk cId="3334478465" sldId="276"/>
            <ac:spMk id="12" creationId="{8F52E8EC-3225-532D-11A0-5DB83B2D4ECA}"/>
          </ac:spMkLst>
        </pc:spChg>
      </pc:sldChg>
      <pc:sldChg chg="modSp mod">
        <pc:chgData name="Granö Anna" userId="a50b3b0e-1daf-4c22-886c-a5e083b43703" providerId="ADAL" clId="{6877704E-2F97-41A3-B8CA-9E822FF9E7DE}" dt="2024-04-23T07:50:33.771" v="346" actId="962"/>
        <pc:sldMkLst>
          <pc:docMk/>
          <pc:sldMk cId="2396323148" sldId="281"/>
        </pc:sldMkLst>
        <pc:spChg chg="mod">
          <ac:chgData name="Granö Anna" userId="a50b3b0e-1daf-4c22-886c-a5e083b43703" providerId="ADAL" clId="{6877704E-2F97-41A3-B8CA-9E822FF9E7DE}" dt="2024-04-23T07:50:33.771" v="346" actId="962"/>
          <ac:spMkLst>
            <pc:docMk/>
            <pc:sldMk cId="2396323148" sldId="281"/>
            <ac:spMk id="11" creationId="{8F52E8EC-3225-532D-11A0-5DB83B2D4ECA}"/>
          </ac:spMkLst>
        </pc:spChg>
      </pc:sldChg>
      <pc:sldChg chg="modSp mod">
        <pc:chgData name="Granö Anna" userId="a50b3b0e-1daf-4c22-886c-a5e083b43703" providerId="ADAL" clId="{6877704E-2F97-41A3-B8CA-9E822FF9E7DE}" dt="2024-04-23T07:50:38.024" v="347" actId="962"/>
        <pc:sldMkLst>
          <pc:docMk/>
          <pc:sldMk cId="593007793" sldId="305"/>
        </pc:sldMkLst>
        <pc:spChg chg="mod">
          <ac:chgData name="Granö Anna" userId="a50b3b0e-1daf-4c22-886c-a5e083b43703" providerId="ADAL" clId="{6877704E-2F97-41A3-B8CA-9E822FF9E7DE}" dt="2024-04-23T07:50:38.024" v="347" actId="962"/>
          <ac:spMkLst>
            <pc:docMk/>
            <pc:sldMk cId="593007793" sldId="305"/>
            <ac:spMk id="18" creationId="{8F52E8EC-3225-532D-11A0-5DB83B2D4ECA}"/>
          </ac:spMkLst>
        </pc:spChg>
      </pc:sldChg>
      <pc:sldChg chg="modSp mod">
        <pc:chgData name="Granö Anna" userId="a50b3b0e-1daf-4c22-886c-a5e083b43703" providerId="ADAL" clId="{6877704E-2F97-41A3-B8CA-9E822FF9E7DE}" dt="2024-04-23T07:44:10.172" v="161" actId="962"/>
        <pc:sldMkLst>
          <pc:docMk/>
          <pc:sldMk cId="2885858284" sldId="333"/>
        </pc:sldMkLst>
        <pc:spChg chg="mod ord">
          <ac:chgData name="Granö Anna" userId="a50b3b0e-1daf-4c22-886c-a5e083b43703" providerId="ADAL" clId="{6877704E-2F97-41A3-B8CA-9E822FF9E7DE}" dt="2024-04-23T07:42:51.429" v="5" actId="1076"/>
          <ac:spMkLst>
            <pc:docMk/>
            <pc:sldMk cId="2885858284" sldId="333"/>
            <ac:spMk id="4" creationId="{29CDDFF1-0593-4D14-8189-688B0DE869A9}"/>
          </ac:spMkLst>
        </pc:spChg>
        <pc:spChg chg="mod ord">
          <ac:chgData name="Granö Anna" userId="a50b3b0e-1daf-4c22-886c-a5e083b43703" providerId="ADAL" clId="{6877704E-2F97-41A3-B8CA-9E822FF9E7DE}" dt="2024-04-23T07:42:44.535" v="4" actId="13244"/>
          <ac:spMkLst>
            <pc:docMk/>
            <pc:sldMk cId="2885858284" sldId="333"/>
            <ac:spMk id="10" creationId="{8F52E8EC-3225-532D-11A0-5DB83B2D4ECA}"/>
          </ac:spMkLst>
        </pc:spChg>
        <pc:spChg chg="mod ord">
          <ac:chgData name="Granö Anna" userId="a50b3b0e-1daf-4c22-886c-a5e083b43703" providerId="ADAL" clId="{6877704E-2F97-41A3-B8CA-9E822FF9E7DE}" dt="2024-04-23T07:42:54.153" v="6" actId="14100"/>
          <ac:spMkLst>
            <pc:docMk/>
            <pc:sldMk cId="2885858284" sldId="333"/>
            <ac:spMk id="17" creationId="{715897E7-9E1B-4E35-8EAD-FDB15C32FE76}"/>
          </ac:spMkLst>
        </pc:spChg>
        <pc:spChg chg="ord">
          <ac:chgData name="Granö Anna" userId="a50b3b0e-1daf-4c22-886c-a5e083b43703" providerId="ADAL" clId="{6877704E-2F97-41A3-B8CA-9E822FF9E7DE}" dt="2024-04-23T07:42:36.905" v="2" actId="13244"/>
          <ac:spMkLst>
            <pc:docMk/>
            <pc:sldMk cId="2885858284" sldId="333"/>
            <ac:spMk id="19" creationId="{6829BDC0-D2EE-44A0-96A7-77DEEE497C10}"/>
          </ac:spMkLst>
        </pc:spChg>
        <pc:spChg chg="mod">
          <ac:chgData name="Granö Anna" userId="a50b3b0e-1daf-4c22-886c-a5e083b43703" providerId="ADAL" clId="{6877704E-2F97-41A3-B8CA-9E822FF9E7DE}" dt="2024-04-23T07:43:07.490" v="10" actId="20577"/>
          <ac:spMkLst>
            <pc:docMk/>
            <pc:sldMk cId="2885858284" sldId="333"/>
            <ac:spMk id="20" creationId="{C562E4A5-DFF2-465B-9E27-89CDFE065799}"/>
          </ac:spMkLst>
        </pc:spChg>
        <pc:graphicFrameChg chg="mod">
          <ac:chgData name="Granö Anna" userId="a50b3b0e-1daf-4c22-886c-a5e083b43703" providerId="ADAL" clId="{6877704E-2F97-41A3-B8CA-9E822FF9E7DE}" dt="2024-04-23T07:44:10.172" v="161" actId="962"/>
          <ac:graphicFrameMkLst>
            <pc:docMk/>
            <pc:sldMk cId="2885858284" sldId="333"/>
            <ac:graphicFrameMk id="3" creationId="{28AB08FD-E4CE-4E93-9A5E-44D9219E4891}"/>
          </ac:graphicFrameMkLst>
        </pc:graphicFrameChg>
      </pc:sldChg>
      <pc:sldChg chg="modSp mod">
        <pc:chgData name="Granö Anna" userId="a50b3b0e-1daf-4c22-886c-a5e083b43703" providerId="ADAL" clId="{6877704E-2F97-41A3-B8CA-9E822FF9E7DE}" dt="2024-04-23T07:55:08.235" v="360"/>
        <pc:sldMkLst>
          <pc:docMk/>
          <pc:sldMk cId="3176692888" sldId="335"/>
        </pc:sldMkLst>
        <pc:spChg chg="mod">
          <ac:chgData name="Granö Anna" userId="a50b3b0e-1daf-4c22-886c-a5e083b43703" providerId="ADAL" clId="{6877704E-2F97-41A3-B8CA-9E822FF9E7DE}" dt="2024-04-23T07:55:08.235" v="360"/>
          <ac:spMkLst>
            <pc:docMk/>
            <pc:sldMk cId="3176692888" sldId="335"/>
            <ac:spMk id="5" creationId="{00000000-0000-0000-0000-000000000000}"/>
          </ac:spMkLst>
        </pc:spChg>
      </pc:sldChg>
      <pc:sldChg chg="modSp mod">
        <pc:chgData name="Granö Anna" userId="a50b3b0e-1daf-4c22-886c-a5e083b43703" providerId="ADAL" clId="{6877704E-2F97-41A3-B8CA-9E822FF9E7DE}" dt="2024-04-23T07:51:05.811" v="349" actId="962"/>
        <pc:sldMkLst>
          <pc:docMk/>
          <pc:sldMk cId="2003872876" sldId="337"/>
        </pc:sldMkLst>
        <pc:spChg chg="mod">
          <ac:chgData name="Granö Anna" userId="a50b3b0e-1daf-4c22-886c-a5e083b43703" providerId="ADAL" clId="{6877704E-2F97-41A3-B8CA-9E822FF9E7DE}" dt="2024-04-23T07:51:05.811" v="349" actId="962"/>
          <ac:spMkLst>
            <pc:docMk/>
            <pc:sldMk cId="2003872876" sldId="337"/>
            <ac:spMk id="16" creationId="{8F52E8EC-3225-532D-11A0-5DB83B2D4ECA}"/>
          </ac:spMkLst>
        </pc:spChg>
      </pc:sldChg>
      <pc:sldChg chg="addSp delSp modSp mod">
        <pc:chgData name="Granö Anna" userId="a50b3b0e-1daf-4c22-886c-a5e083b43703" providerId="ADAL" clId="{6877704E-2F97-41A3-B8CA-9E822FF9E7DE}" dt="2024-04-23T07:46:21.885" v="327" actId="1076"/>
        <pc:sldMkLst>
          <pc:docMk/>
          <pc:sldMk cId="3314150173" sldId="338"/>
        </pc:sldMkLst>
        <pc:spChg chg="mod ord">
          <ac:chgData name="Granö Anna" userId="a50b3b0e-1daf-4c22-886c-a5e083b43703" providerId="ADAL" clId="{6877704E-2F97-41A3-B8CA-9E822FF9E7DE}" dt="2024-04-23T07:45:53.512" v="320" actId="13244"/>
          <ac:spMkLst>
            <pc:docMk/>
            <pc:sldMk cId="3314150173" sldId="338"/>
            <ac:spMk id="4" creationId="{29CDDFF1-0593-4D14-8189-688B0DE869A9}"/>
          </ac:spMkLst>
        </pc:spChg>
        <pc:spChg chg="mod ord">
          <ac:chgData name="Granö Anna" userId="a50b3b0e-1daf-4c22-886c-a5e083b43703" providerId="ADAL" clId="{6877704E-2F97-41A3-B8CA-9E822FF9E7DE}" dt="2024-04-23T07:46:21.885" v="327" actId="1076"/>
          <ac:spMkLst>
            <pc:docMk/>
            <pc:sldMk cId="3314150173" sldId="338"/>
            <ac:spMk id="6" creationId="{4D65260D-305E-4CF2-A4C9-9D0D956D50A9}"/>
          </ac:spMkLst>
        </pc:spChg>
        <pc:spChg chg="mod">
          <ac:chgData name="Granö Anna" userId="a50b3b0e-1daf-4c22-886c-a5e083b43703" providerId="ADAL" clId="{6877704E-2F97-41A3-B8CA-9E822FF9E7DE}" dt="2024-04-23T07:45:35.775" v="315" actId="14100"/>
          <ac:spMkLst>
            <pc:docMk/>
            <pc:sldMk cId="3314150173" sldId="338"/>
            <ac:spMk id="10" creationId="{BC4E5624-A159-4379-A563-502CBF058DE2}"/>
          </ac:spMkLst>
        </pc:spChg>
        <pc:spChg chg="ord">
          <ac:chgData name="Granö Anna" userId="a50b3b0e-1daf-4c22-886c-a5e083b43703" providerId="ADAL" clId="{6877704E-2F97-41A3-B8CA-9E822FF9E7DE}" dt="2024-04-23T07:46:11.658" v="324" actId="13244"/>
          <ac:spMkLst>
            <pc:docMk/>
            <pc:sldMk cId="3314150173" sldId="338"/>
            <ac:spMk id="12" creationId="{8DE576D7-C5DB-4FFE-8114-22DD6769B7F6}"/>
          </ac:spMkLst>
        </pc:spChg>
        <pc:spChg chg="mod ord">
          <ac:chgData name="Granö Anna" userId="a50b3b0e-1daf-4c22-886c-a5e083b43703" providerId="ADAL" clId="{6877704E-2F97-41A3-B8CA-9E822FF9E7DE}" dt="2024-04-23T07:45:55.486" v="322" actId="13244"/>
          <ac:spMkLst>
            <pc:docMk/>
            <pc:sldMk cId="3314150173" sldId="338"/>
            <ac:spMk id="13" creationId="{8F52E8EC-3225-532D-11A0-5DB83B2D4ECA}"/>
          </ac:spMkLst>
        </pc:spChg>
        <pc:spChg chg="mod ord">
          <ac:chgData name="Granö Anna" userId="a50b3b0e-1daf-4c22-886c-a5e083b43703" providerId="ADAL" clId="{6877704E-2F97-41A3-B8CA-9E822FF9E7DE}" dt="2024-04-23T07:46:00.679" v="323" actId="13244"/>
          <ac:spMkLst>
            <pc:docMk/>
            <pc:sldMk cId="3314150173" sldId="338"/>
            <ac:spMk id="17" creationId="{715897E7-9E1B-4E35-8EAD-FDB15C32FE76}"/>
          </ac:spMkLst>
        </pc:spChg>
        <pc:graphicFrameChg chg="add del mod">
          <ac:chgData name="Granö Anna" userId="a50b3b0e-1daf-4c22-886c-a5e083b43703" providerId="ADAL" clId="{6877704E-2F97-41A3-B8CA-9E822FF9E7DE}" dt="2024-04-23T07:45:28.950" v="314" actId="962"/>
          <ac:graphicFrameMkLst>
            <pc:docMk/>
            <pc:sldMk cId="3314150173" sldId="338"/>
            <ac:graphicFrameMk id="3" creationId="{28AB08FD-E4CE-4E93-9A5E-44D9219E4891}"/>
          </ac:graphicFrameMkLst>
        </pc:graphicFrameChg>
      </pc:sldChg>
      <pc:sldMasterChg chg="modSldLayout">
        <pc:chgData name="Granö Anna" userId="a50b3b0e-1daf-4c22-886c-a5e083b43703" providerId="ADAL" clId="{6877704E-2F97-41A3-B8CA-9E822FF9E7DE}" dt="2024-04-23T07:50:58.730" v="348"/>
        <pc:sldMasterMkLst>
          <pc:docMk/>
          <pc:sldMasterMk cId="3231554497" sldId="2147483661"/>
        </pc:sldMasterMkLst>
        <pc:sldLayoutChg chg="addSp modSp">
          <pc:chgData name="Granö Anna" userId="a50b3b0e-1daf-4c22-886c-a5e083b43703" providerId="ADAL" clId="{6877704E-2F97-41A3-B8CA-9E822FF9E7DE}" dt="2024-04-23T07:50:58.730" v="348"/>
          <pc:sldLayoutMkLst>
            <pc:docMk/>
            <pc:sldMasterMk cId="3231554497" sldId="2147483661"/>
            <pc:sldLayoutMk cId="1320928607" sldId="2147483706"/>
          </pc:sldLayoutMkLst>
          <pc:spChg chg="add mod">
            <ac:chgData name="Granö Anna" userId="a50b3b0e-1daf-4c22-886c-a5e083b43703" providerId="ADAL" clId="{6877704E-2F97-41A3-B8CA-9E822FF9E7DE}" dt="2024-04-23T07:50:58.730" v="348"/>
            <ac:spMkLst>
              <pc:docMk/>
              <pc:sldMasterMk cId="3231554497" sldId="2147483661"/>
              <pc:sldLayoutMk cId="1320928607" sldId="2147483706"/>
              <ac:spMk id="2" creationId="{8FEE064F-7E84-F78F-AAF9-FCAA97928638}"/>
            </ac:spMkLst>
          </pc:spChg>
        </pc:sldLayoutChg>
      </pc:sldMaster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.xm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package" Target="../embeddings/Microsoft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4.7414566118227662E-2"/>
          <c:y val="8.0926054614112647E-2"/>
          <c:w val="0.53861177635663793"/>
          <c:h val="0.83453701694384841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ANMÄLNINGAR OM AVVIKANDE HÄNDELSER 7729(7729)</c:v>
                </c:pt>
              </c:strCache>
            </c:strRef>
          </c:tx>
          <c:spPr>
            <a:solidFill>
              <a:srgbClr val="85C598"/>
            </a:solidFill>
            <a:ln>
              <a:noFill/>
            </a:ln>
          </c:spPr>
          <c:dPt>
            <c:idx val="0"/>
            <c:bubble3D val="0"/>
            <c:spPr>
              <a:solidFill>
                <a:srgbClr val="F39690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C984-468C-A156-AB12287A43F1}"/>
              </c:ext>
            </c:extLst>
          </c:dPt>
          <c:dPt>
            <c:idx val="1"/>
            <c:bubble3D val="0"/>
            <c:spPr>
              <a:solidFill>
                <a:srgbClr val="85C598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C984-468C-A156-AB12287A43F1}"/>
              </c:ext>
            </c:extLst>
          </c:dPt>
          <c:dPt>
            <c:idx val="2"/>
            <c:bubble3D val="0"/>
            <c:spPr>
              <a:solidFill>
                <a:srgbClr val="FDC84A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C984-468C-A156-AB12287A43F1}"/>
              </c:ext>
            </c:extLst>
          </c:dPt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mtClean="0"/>
                      <a:t>61,4 %</a:t>
                    </a:r>
                    <a:endParaRPr lang="en-US" dirty="0"/>
                  </a:p>
                </c:rich>
              </c:tx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C984-468C-A156-AB12287A43F1}"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mtClean="0"/>
                      <a:t>23.9</a:t>
                    </a:r>
                    <a:r>
                      <a:rPr lang="en-US" baseline="0" smtClean="0"/>
                      <a:t> %</a:t>
                    </a:r>
                    <a:endParaRPr lang="en-US" dirty="0"/>
                  </a:p>
                </c:rich>
              </c:tx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C984-468C-A156-AB12287A43F1}"/>
                </c:ext>
              </c:extLst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smtClean="0"/>
                      <a:t>14.9</a:t>
                    </a:r>
                    <a:r>
                      <a:rPr lang="en-US" baseline="0" smtClean="0"/>
                      <a:t> %</a:t>
                    </a:r>
                    <a:endParaRPr lang="en-US" dirty="0"/>
                  </a:p>
                </c:rich>
              </c:tx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C984-468C-A156-AB12287A43F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dLblPos val="bestFit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Sheet1!$A$2:$A$4</c:f>
              <c:strCache>
                <c:ptCount val="3"/>
                <c:pt idx="0">
                  <c:v>Drabbade klient</c:v>
                </c:pt>
                <c:pt idx="1">
                  <c:v>Nära ögat</c:v>
                </c:pt>
                <c:pt idx="2">
                  <c:v>Annan upptäckt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550</c:v>
                </c:pt>
                <c:pt idx="1">
                  <c:v>190</c:v>
                </c:pt>
                <c:pt idx="2">
                  <c:v>165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C984-468C-A156-AB12287A43F1}"/>
            </c:ext>
          </c:extLst>
        </c:ser>
        <c:dLbls>
          <c:dLblPos val="bestFit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67385249730714736"/>
          <c:y val="2.3984262214361049E-2"/>
          <c:w val="0.26361045009734929"/>
          <c:h val="0.5426174353142144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bg1"/>
              </a:solidFill>
              <a:latin typeface="+mn-lt"/>
              <a:ea typeface="+mn-ea"/>
              <a:cs typeface="+mn-cs"/>
            </a:defRPr>
          </a:pPr>
          <a:endParaRPr lang="fi-FI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i-FI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2023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Jan-Apr</c:v>
                </c:pt>
                <c:pt idx="1">
                  <c:v>Maj-Aug</c:v>
                </c:pt>
                <c:pt idx="2">
                  <c:v>Sep-Dec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304</c:v>
                </c:pt>
                <c:pt idx="1">
                  <c:v>245</c:v>
                </c:pt>
                <c:pt idx="2">
                  <c:v>245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4C2-4F64-82A7-4A4B80CEC1F9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2024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Jan-Apr</c:v>
                </c:pt>
                <c:pt idx="1">
                  <c:v>Maj-Aug</c:v>
                </c:pt>
                <c:pt idx="2">
                  <c:v>Sep-Dec</c:v>
                </c:pt>
              </c:strCache>
            </c:strRef>
          </c:cat>
          <c:val>
            <c:numRef>
              <c:f>Sheet1!$C$2:$C$4</c:f>
              <c:numCache>
                <c:formatCode>General</c:formatCode>
                <c:ptCount val="3"/>
                <c:pt idx="0">
                  <c:v>349</c:v>
                </c:pt>
                <c:pt idx="1">
                  <c:v>318</c:v>
                </c:pt>
                <c:pt idx="2">
                  <c:v>306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4C2-4F64-82A7-4A4B80CEC1F9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535601984"/>
        <c:axId val="535602312"/>
      </c:barChart>
      <c:catAx>
        <c:axId val="5356019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535602312"/>
        <c:crosses val="autoZero"/>
        <c:auto val="1"/>
        <c:lblAlgn val="ctr"/>
        <c:lblOffset val="100"/>
        <c:noMultiLvlLbl val="0"/>
      </c:catAx>
      <c:valAx>
        <c:axId val="53560231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53560198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bg1"/>
              </a:solidFill>
              <a:latin typeface="+mn-lt"/>
              <a:ea typeface="+mn-ea"/>
              <a:cs typeface="+mn-cs"/>
            </a:defRPr>
          </a:pPr>
          <a:endParaRPr lang="fi-FI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i-FI"/>
    </a:p>
  </c:txPr>
  <c:externalData r:id="rId4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2023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Jan-Apr</c:v>
                </c:pt>
                <c:pt idx="1">
                  <c:v>Maj-Aug</c:v>
                </c:pt>
                <c:pt idx="2">
                  <c:v>Sep-Dec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24</c:v>
                </c:pt>
                <c:pt idx="1">
                  <c:v>25</c:v>
                </c:pt>
                <c:pt idx="2">
                  <c:v>36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70F-4E5B-914E-F59955F435C7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2024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Jan-Apr</c:v>
                </c:pt>
                <c:pt idx="1">
                  <c:v>Maj-Aug</c:v>
                </c:pt>
                <c:pt idx="2">
                  <c:v>Sep-Dec</c:v>
                </c:pt>
              </c:strCache>
            </c:strRef>
          </c:cat>
          <c:val>
            <c:numRef>
              <c:f>Sheet1!$C$2:$C$4</c:f>
              <c:numCache>
                <c:formatCode>General</c:formatCode>
                <c:ptCount val="3"/>
                <c:pt idx="0">
                  <c:v>34</c:v>
                </c:pt>
                <c:pt idx="1">
                  <c:v>31</c:v>
                </c:pt>
                <c:pt idx="2">
                  <c:v>39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70F-4E5B-914E-F59955F435C7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535601984"/>
        <c:axId val="535602312"/>
      </c:barChart>
      <c:catAx>
        <c:axId val="5356019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535602312"/>
        <c:crosses val="autoZero"/>
        <c:auto val="1"/>
        <c:lblAlgn val="ctr"/>
        <c:lblOffset val="100"/>
        <c:noMultiLvlLbl val="0"/>
      </c:catAx>
      <c:valAx>
        <c:axId val="53560231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53560198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bg1"/>
              </a:solidFill>
              <a:latin typeface="+mn-lt"/>
              <a:ea typeface="+mn-ea"/>
              <a:cs typeface="+mn-cs"/>
            </a:defRPr>
          </a:pPr>
          <a:endParaRPr lang="fi-FI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i-FI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33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50000"/>
            <a:lumOff val="50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19050">
        <a:solidFill>
          <a:schemeClr val="lt1"/>
        </a:solidFill>
      </a:ln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1905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915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8690A8B4-A175-47E0-9DA4-67B367CF7197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0708A30-2F99-4DC8-97D0-02632F0CEB17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E1332C6-2739-449A-8E1C-DF133202CBD0}" type="datetimeFigureOut">
              <a:rPr lang="fi-FI" smtClean="0"/>
              <a:t>24.1.2025</a:t>
            </a:fld>
            <a:endParaRPr lang="fi-FI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227B36E-21B3-4DF2-9912-01BC3F9EEE82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B65EA9B-9ACE-4A36-A2A0-8F4A65236141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05E5EF4-BA7F-4A42-BB51-703B5F75C49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209491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0EBC61-E677-49EC-905C-8E373E977562}" type="datetimeFigureOut">
              <a:rPr lang="en-US" smtClean="0"/>
              <a:t>1/24/2025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B0DF54-D132-4835-A060-2DDF250019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13133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sv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mslag / Kan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BD9989D6-F31F-4EC5-946F-B333986A870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200100" y="914884"/>
            <a:ext cx="7911566" cy="2072107"/>
          </a:xfrm>
        </p:spPr>
        <p:txBody>
          <a:bodyPr anchor="b">
            <a:normAutofit/>
          </a:bodyPr>
          <a:lstStyle>
            <a:lvl1pPr>
              <a:defRPr sz="6600" b="1">
                <a:solidFill>
                  <a:schemeClr val="bg1"/>
                </a:solidFill>
              </a:defRPr>
            </a:lvl1pPr>
          </a:lstStyle>
          <a:p>
            <a:r>
              <a:rPr lang="sv-SE"/>
              <a:t>Klicka för att sätta </a:t>
            </a:r>
            <a:br>
              <a:rPr lang="sv-SE"/>
            </a:br>
            <a:r>
              <a:rPr lang="sv-SE"/>
              <a:t>rubriken</a:t>
            </a:r>
            <a:endParaRPr lang="fi-FI"/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316C2E39-1FFB-4EB1-83CE-55B81ACB00AE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2200100" y="3413033"/>
            <a:ext cx="7934716" cy="347919"/>
          </a:xfrm>
        </p:spPr>
        <p:txBody>
          <a:bodyPr>
            <a:normAutofit/>
          </a:bodyPr>
          <a:lstStyle>
            <a:lvl1pPr marL="0" indent="0">
              <a:buNone/>
              <a:defRPr sz="2000" b="1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l"/>
            <a:r>
              <a:rPr lang="sv-SE" b="0" i="0">
                <a:effectLst/>
                <a:latin typeface="Segoe UI" panose="020B0502040204020203" pitchFamily="34" charset="0"/>
              </a:rPr>
              <a:t>Klicka för att sätta underrubriken</a:t>
            </a:r>
          </a:p>
        </p:txBody>
      </p:sp>
      <p:pic>
        <p:nvPicPr>
          <p:cNvPr id="5" name="Kuva 4">
            <a:extLst>
              <a:ext uri="{FF2B5EF4-FFF2-40B4-BE49-F238E27FC236}">
                <a16:creationId xmlns:a16="http://schemas.microsoft.com/office/drawing/2014/main" id="{977A0A71-A835-403F-AD0D-5E408F30A0E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7886218" y="5824812"/>
            <a:ext cx="3688466" cy="608776"/>
          </a:xfrm>
          <a:prstGeom prst="rect">
            <a:avLst/>
          </a:prstGeom>
        </p:spPr>
      </p:pic>
      <p:sp>
        <p:nvSpPr>
          <p:cNvPr id="14" name="Tekstin paikkamerkki 2">
            <a:extLst>
              <a:ext uri="{FF2B5EF4-FFF2-40B4-BE49-F238E27FC236}">
                <a16:creationId xmlns:a16="http://schemas.microsoft.com/office/drawing/2014/main" id="{228ECC36-F686-4B0E-B126-D1ED6CF08A34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2184667" y="6156384"/>
            <a:ext cx="4443769" cy="233637"/>
          </a:xfrm>
        </p:spPr>
        <p:txBody>
          <a:bodyPr>
            <a:noAutofit/>
          </a:bodyPr>
          <a:lstStyle>
            <a:lvl1pPr marL="0" indent="0">
              <a:lnSpc>
                <a:spcPts val="1200"/>
              </a:lnSpc>
              <a:spcBef>
                <a:spcPts val="600"/>
              </a:spcBef>
              <a:buNone/>
              <a:defRPr sz="1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l"/>
            <a:r>
              <a:rPr lang="fi-FI" b="0" i="0" err="1">
                <a:effectLst/>
                <a:latin typeface="Segoe UI" panose="020B0502040204020203" pitchFamily="34" charset="0"/>
              </a:rPr>
              <a:t>Författarinformation</a:t>
            </a:r>
            <a:r>
              <a:rPr lang="fi-FI" b="0" i="0">
                <a:effectLst/>
                <a:latin typeface="Segoe UI" panose="020B0502040204020203" pitchFamily="34" charset="0"/>
              </a:rPr>
              <a:t> </a:t>
            </a:r>
            <a:r>
              <a:rPr lang="fi-FI" b="0" i="0" err="1">
                <a:effectLst/>
                <a:latin typeface="Segoe UI" panose="020B0502040204020203" pitchFamily="34" charset="0"/>
              </a:rPr>
              <a:t>Förnamn</a:t>
            </a:r>
            <a:r>
              <a:rPr lang="fi-FI" b="0" i="0">
                <a:effectLst/>
                <a:latin typeface="Segoe UI" panose="020B0502040204020203" pitchFamily="34" charset="0"/>
              </a:rPr>
              <a:t> </a:t>
            </a:r>
            <a:r>
              <a:rPr lang="fi-FI" b="0" i="0" err="1">
                <a:effectLst/>
                <a:latin typeface="Segoe UI" panose="020B0502040204020203" pitchFamily="34" charset="0"/>
              </a:rPr>
              <a:t>Efternamn</a:t>
            </a:r>
            <a:r>
              <a:rPr lang="fi-FI" b="0" i="0">
                <a:effectLst/>
                <a:latin typeface="Segoe UI" panose="020B0502040204020203" pitchFamily="34" charset="0"/>
              </a:rPr>
              <a:t> | Datum</a:t>
            </a:r>
          </a:p>
        </p:txBody>
      </p:sp>
    </p:spTree>
    <p:extLst>
      <p:ext uri="{BB962C8B-B14F-4D97-AF65-F5344CB8AC3E}">
        <p14:creationId xmlns:p14="http://schemas.microsoft.com/office/powerpoint/2010/main" val="29597676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6660000" y="1291041"/>
            <a:ext cx="0" cy="5589917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 userDrawn="1"/>
        </p:nvCxnSpPr>
        <p:spPr>
          <a:xfrm>
            <a:off x="6660000" y="4086000"/>
            <a:ext cx="5532000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 userDrawn="1"/>
        </p:nvCxnSpPr>
        <p:spPr>
          <a:xfrm>
            <a:off x="1128000" y="5404220"/>
            <a:ext cx="5532000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088382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1200329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 hasCustomPrompt="1"/>
          </p:nvPr>
        </p:nvSpPr>
        <p:spPr>
          <a:xfrm>
            <a:off x="1653884" y="413813"/>
            <a:ext cx="9327754" cy="774907"/>
          </a:xfrm>
        </p:spPr>
        <p:txBody>
          <a:bodyPr/>
          <a:lstStyle>
            <a:lvl1pPr>
              <a:defRPr b="1" baseline="0"/>
            </a:lvl1pPr>
          </a:lstStyle>
          <a:p>
            <a:r>
              <a:rPr lang="fi-FI" sz="3600">
                <a:solidFill>
                  <a:schemeClr val="tx1"/>
                </a:solidFill>
              </a:rPr>
              <a:t>Henkilöstö</a:t>
            </a: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897162" y="5073549"/>
            <a:ext cx="1926658" cy="1016988"/>
          </a:xfrm>
          <a:prstGeom prst="rect">
            <a:avLst/>
          </a:prstGeom>
        </p:spPr>
      </p:pic>
      <p:sp>
        <p:nvSpPr>
          <p:cNvPr id="7" name="TextBox 6"/>
          <p:cNvSpPr txBox="1"/>
          <p:nvPr userDrawn="1"/>
        </p:nvSpPr>
        <p:spPr>
          <a:xfrm>
            <a:off x="3646650" y="4541635"/>
            <a:ext cx="7058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b="1" dirty="0">
                <a:solidFill>
                  <a:schemeClr val="accent4"/>
                </a:solidFill>
              </a:rPr>
              <a:t>NPS</a:t>
            </a:r>
            <a:endParaRPr lang="en-US" sz="1600" b="1" dirty="0">
              <a:solidFill>
                <a:schemeClr val="accent4"/>
              </a:solidFill>
            </a:endParaRPr>
          </a:p>
        </p:txBody>
      </p:sp>
      <p:cxnSp>
        <p:nvCxnSpPr>
          <p:cNvPr id="12" name="Straight Connector 11"/>
          <p:cNvCxnSpPr/>
          <p:nvPr userDrawn="1"/>
        </p:nvCxnSpPr>
        <p:spPr>
          <a:xfrm>
            <a:off x="1200329" y="4473964"/>
            <a:ext cx="11069256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 userDrawn="1"/>
        </p:nvCxnSpPr>
        <p:spPr>
          <a:xfrm>
            <a:off x="3597370" y="4473964"/>
            <a:ext cx="0" cy="2502281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 userDrawn="1"/>
        </p:nvCxnSpPr>
        <p:spPr>
          <a:xfrm>
            <a:off x="6175394" y="4473963"/>
            <a:ext cx="0" cy="2502281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 userDrawn="1"/>
        </p:nvCxnSpPr>
        <p:spPr>
          <a:xfrm>
            <a:off x="4647744" y="1330534"/>
            <a:ext cx="0" cy="3143429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 userDrawn="1"/>
        </p:nvCxnSpPr>
        <p:spPr>
          <a:xfrm>
            <a:off x="8140167" y="1330534"/>
            <a:ext cx="0" cy="3145027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074015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1255343" y="-34782"/>
            <a:ext cx="11069254" cy="7011021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34781"/>
            <a:ext cx="11431557" cy="142674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 hasCustomPrompt="1"/>
          </p:nvPr>
        </p:nvSpPr>
        <p:spPr>
          <a:xfrm>
            <a:off x="1653884" y="413813"/>
            <a:ext cx="9327754" cy="774907"/>
          </a:xfrm>
        </p:spPr>
        <p:txBody>
          <a:bodyPr/>
          <a:lstStyle>
            <a:lvl1pPr>
              <a:defRPr b="1" baseline="0"/>
            </a:lvl1pPr>
          </a:lstStyle>
          <a:p>
            <a:r>
              <a:rPr lang="fi-FI" sz="3600">
                <a:solidFill>
                  <a:schemeClr val="tx1"/>
                </a:solidFill>
              </a:rPr>
              <a:t>Personal</a:t>
            </a: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897162" y="5073549"/>
            <a:ext cx="1926658" cy="1016988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>
            <a:off x="1200329" y="4473964"/>
            <a:ext cx="11069256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 userDrawn="1"/>
        </p:nvCxnSpPr>
        <p:spPr>
          <a:xfrm>
            <a:off x="3597370" y="4473964"/>
            <a:ext cx="0" cy="2502281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 userDrawn="1"/>
        </p:nvCxnSpPr>
        <p:spPr>
          <a:xfrm>
            <a:off x="6175394" y="4473963"/>
            <a:ext cx="0" cy="2502281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 userDrawn="1"/>
        </p:nvCxnSpPr>
        <p:spPr>
          <a:xfrm>
            <a:off x="4647744" y="1330534"/>
            <a:ext cx="0" cy="3143429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 userDrawn="1"/>
        </p:nvCxnSpPr>
        <p:spPr>
          <a:xfrm>
            <a:off x="8140167" y="1330534"/>
            <a:ext cx="0" cy="3145027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>
            <a:extLst>
              <a:ext uri="{FF2B5EF4-FFF2-40B4-BE49-F238E27FC236}">
                <a16:creationId xmlns:a16="http://schemas.microsoft.com/office/drawing/2014/main" id="{8FEE064F-7E84-F78F-AAF9-FCAA97928638}"/>
              </a:ext>
            </a:extLst>
          </p:cNvPr>
          <p:cNvSpPr txBox="1"/>
          <p:nvPr userDrawn="1"/>
        </p:nvSpPr>
        <p:spPr>
          <a:xfrm>
            <a:off x="3646650" y="4541635"/>
            <a:ext cx="7058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b="1" dirty="0">
                <a:solidFill>
                  <a:schemeClr val="accent4"/>
                </a:solidFill>
              </a:rPr>
              <a:t>NPS</a:t>
            </a:r>
            <a:endParaRPr lang="en-US" sz="1600" b="1" dirty="0">
              <a:solidFill>
                <a:schemeClr val="accent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092860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llgänglighet S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627290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189618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Mellanrubrik / Väliotsikko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pic>
        <p:nvPicPr>
          <p:cNvPr id="12" name="Kuva 11">
            <a:extLst>
              <a:ext uri="{FF2B5EF4-FFF2-40B4-BE49-F238E27FC236}">
                <a16:creationId xmlns:a16="http://schemas.microsoft.com/office/drawing/2014/main" id="{F6B8AB5D-811F-4B06-A2B7-A29159A8EF8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rcRect t="7582" r="2599" b="7653"/>
          <a:stretch/>
        </p:blipFill>
        <p:spPr>
          <a:xfrm>
            <a:off x="2553495" y="-1"/>
            <a:ext cx="9638506" cy="6858001"/>
          </a:xfrm>
          <a:prstGeom prst="rect">
            <a:avLst/>
          </a:prstGeom>
        </p:spPr>
      </p:pic>
      <p:sp>
        <p:nvSpPr>
          <p:cNvPr id="7" name="Suorakulmio 6">
            <a:extLst>
              <a:ext uri="{FF2B5EF4-FFF2-40B4-BE49-F238E27FC236}">
                <a16:creationId xmlns:a16="http://schemas.microsoft.com/office/drawing/2014/main" id="{621CD312-6FC1-4BBF-800D-A161539795B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1828800" y="555585"/>
            <a:ext cx="9769034" cy="576419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4" name="Otsikko 1">
            <a:extLst>
              <a:ext uri="{FF2B5EF4-FFF2-40B4-BE49-F238E27FC236}">
                <a16:creationId xmlns:a16="http://schemas.microsoft.com/office/drawing/2014/main" id="{6B794C0E-ABDA-46B2-87C9-9CE37E803DF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51512" y="1481560"/>
            <a:ext cx="7881449" cy="2511706"/>
          </a:xfrm>
        </p:spPr>
        <p:txBody>
          <a:bodyPr anchor="b">
            <a:noAutofit/>
          </a:bodyPr>
          <a:lstStyle>
            <a:lvl1pPr>
              <a:defRPr sz="6000" b="1">
                <a:solidFill>
                  <a:schemeClr val="tx1"/>
                </a:solidFill>
              </a:defRPr>
            </a:lvl1pPr>
          </a:lstStyle>
          <a:p>
            <a:r>
              <a:rPr lang="sv-SE"/>
              <a:t>Klicka för att sätta </a:t>
            </a:r>
            <a:br>
              <a:rPr lang="sv-SE"/>
            </a:br>
            <a:r>
              <a:rPr lang="sv-SE"/>
              <a:t>rubriken</a:t>
            </a:r>
            <a:endParaRPr lang="fi-FI"/>
          </a:p>
        </p:txBody>
      </p:sp>
      <p:sp>
        <p:nvSpPr>
          <p:cNvPr id="15" name="Tekstin paikkamerkki 2">
            <a:extLst>
              <a:ext uri="{FF2B5EF4-FFF2-40B4-BE49-F238E27FC236}">
                <a16:creationId xmlns:a16="http://schemas.microsoft.com/office/drawing/2014/main" id="{3A0EC7A0-5676-4A13-9CF1-A44526782232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2651511" y="4281899"/>
            <a:ext cx="7881449" cy="382697"/>
          </a:xfrm>
        </p:spPr>
        <p:txBody>
          <a:bodyPr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l"/>
            <a:r>
              <a:rPr lang="sv-SE" b="0" i="0">
                <a:effectLst/>
                <a:latin typeface="Segoe UI" panose="020B0502040204020203" pitchFamily="34" charset="0"/>
              </a:rPr>
              <a:t>Klicka för att sätta underrubriken</a:t>
            </a:r>
          </a:p>
        </p:txBody>
      </p:sp>
    </p:spTree>
    <p:extLst>
      <p:ext uri="{BB962C8B-B14F-4D97-AF65-F5344CB8AC3E}">
        <p14:creationId xmlns:p14="http://schemas.microsoft.com/office/powerpoint/2010/main" val="98655065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Mellanrubrik / Väliotsikko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Kuva 11">
            <a:extLst>
              <a:ext uri="{FF2B5EF4-FFF2-40B4-BE49-F238E27FC236}">
                <a16:creationId xmlns:a16="http://schemas.microsoft.com/office/drawing/2014/main" id="{97326C7A-C2EB-4325-8143-E8591DB5789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rcRect t="7122" r="2989" b="8476"/>
          <a:stretch/>
        </p:blipFill>
        <p:spPr>
          <a:xfrm>
            <a:off x="2550911" y="0"/>
            <a:ext cx="9641089" cy="6858000"/>
          </a:xfrm>
          <a:prstGeom prst="rect">
            <a:avLst/>
          </a:prstGeom>
        </p:spPr>
      </p:pic>
      <p:sp>
        <p:nvSpPr>
          <p:cNvPr id="7" name="Suorakulmio 6">
            <a:extLst>
              <a:ext uri="{FF2B5EF4-FFF2-40B4-BE49-F238E27FC236}">
                <a16:creationId xmlns:a16="http://schemas.microsoft.com/office/drawing/2014/main" id="{621CD312-6FC1-4BBF-800D-A161539795B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1828800" y="555585"/>
            <a:ext cx="9769034" cy="576419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4" name="Otsikko 1">
            <a:extLst>
              <a:ext uri="{FF2B5EF4-FFF2-40B4-BE49-F238E27FC236}">
                <a16:creationId xmlns:a16="http://schemas.microsoft.com/office/drawing/2014/main" id="{9E67AA12-B1E4-4AFF-9D09-DF4180C6A35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51512" y="1481560"/>
            <a:ext cx="7881449" cy="2511706"/>
          </a:xfrm>
        </p:spPr>
        <p:txBody>
          <a:bodyPr anchor="b">
            <a:noAutofit/>
          </a:bodyPr>
          <a:lstStyle>
            <a:lvl1pPr>
              <a:defRPr sz="6000" b="1">
                <a:solidFill>
                  <a:schemeClr val="tx1"/>
                </a:solidFill>
              </a:defRPr>
            </a:lvl1pPr>
          </a:lstStyle>
          <a:p>
            <a:r>
              <a:rPr lang="sv-SE"/>
              <a:t>Klicka för att sätta </a:t>
            </a:r>
            <a:br>
              <a:rPr lang="sv-SE"/>
            </a:br>
            <a:r>
              <a:rPr lang="sv-SE"/>
              <a:t>rubriken</a:t>
            </a:r>
            <a:endParaRPr lang="fi-FI"/>
          </a:p>
        </p:txBody>
      </p:sp>
      <p:sp>
        <p:nvSpPr>
          <p:cNvPr id="15" name="Tekstin paikkamerkki 2">
            <a:extLst>
              <a:ext uri="{FF2B5EF4-FFF2-40B4-BE49-F238E27FC236}">
                <a16:creationId xmlns:a16="http://schemas.microsoft.com/office/drawing/2014/main" id="{1BBE9987-4AB2-4C77-9BF5-E044F5744C48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2651511" y="4281900"/>
            <a:ext cx="7881449" cy="428996"/>
          </a:xfrm>
        </p:spPr>
        <p:txBody>
          <a:bodyPr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l"/>
            <a:r>
              <a:rPr lang="sv-SE" b="0" i="0">
                <a:effectLst/>
                <a:latin typeface="Segoe UI" panose="020B0502040204020203" pitchFamily="34" charset="0"/>
              </a:rPr>
              <a:t>Klicka för att sätta underrubriken</a:t>
            </a:r>
          </a:p>
        </p:txBody>
      </p:sp>
    </p:spTree>
    <p:extLst>
      <p:ext uri="{BB962C8B-B14F-4D97-AF65-F5344CB8AC3E}">
        <p14:creationId xmlns:p14="http://schemas.microsoft.com/office/powerpoint/2010/main" val="63037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m / 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6374038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vslutning / Lopet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orakulmio 4">
            <a:extLst>
              <a:ext uri="{FF2B5EF4-FFF2-40B4-BE49-F238E27FC236}">
                <a16:creationId xmlns:a16="http://schemas.microsoft.com/office/drawing/2014/main" id="{7CFEF7D0-89E7-4DFE-9FC4-7B4ABF4A535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7" name="Tekstin paikkamerkki 2">
            <a:extLst>
              <a:ext uri="{FF2B5EF4-FFF2-40B4-BE49-F238E27FC236}">
                <a16:creationId xmlns:a16="http://schemas.microsoft.com/office/drawing/2014/main" id="{18EE2646-56AA-4BB0-8E80-712AD9226B4D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3043858" y="3604926"/>
            <a:ext cx="7710725" cy="351638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err="1"/>
              <a:t>Förnamn</a:t>
            </a:r>
            <a:r>
              <a:rPr lang="fi-FI"/>
              <a:t> </a:t>
            </a:r>
            <a:r>
              <a:rPr lang="fi-FI" err="1"/>
              <a:t>Efternamn</a:t>
            </a:r>
            <a:r>
              <a:rPr lang="fi-FI"/>
              <a:t> | </a:t>
            </a:r>
            <a:r>
              <a:rPr lang="fi-FI" err="1"/>
              <a:t>Kontaktinformation</a:t>
            </a:r>
            <a:r>
              <a:rPr lang="fi-FI"/>
              <a:t> | osterbottensvalfard.fi</a:t>
            </a:r>
          </a:p>
        </p:txBody>
      </p:sp>
    </p:spTree>
    <p:extLst>
      <p:ext uri="{BB962C8B-B14F-4D97-AF65-F5344CB8AC3E}">
        <p14:creationId xmlns:p14="http://schemas.microsoft.com/office/powerpoint/2010/main" val="16444860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mslag + bild / Kansi +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BD9989D6-F31F-4EC5-946F-B333986A870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792742" y="567159"/>
            <a:ext cx="4911522" cy="2299519"/>
          </a:xfrm>
        </p:spPr>
        <p:txBody>
          <a:bodyPr anchor="b">
            <a:normAutofit/>
          </a:bodyPr>
          <a:lstStyle>
            <a:lvl1pPr>
              <a:defRPr sz="4800" b="1">
                <a:solidFill>
                  <a:schemeClr val="bg1"/>
                </a:solidFill>
              </a:defRPr>
            </a:lvl1pPr>
          </a:lstStyle>
          <a:p>
            <a:r>
              <a:rPr lang="sv-SE"/>
              <a:t>Klicka för att sätta rubriken</a:t>
            </a:r>
            <a:endParaRPr lang="fi-FI"/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316C2E39-1FFB-4EB1-83CE-55B81ACB00AE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1792742" y="3136739"/>
            <a:ext cx="4911522" cy="1018844"/>
          </a:xfrm>
        </p:spPr>
        <p:txBody>
          <a:bodyPr>
            <a:normAutofit/>
          </a:bodyPr>
          <a:lstStyle>
            <a:lvl1pPr marL="0" indent="0">
              <a:buNone/>
              <a:defRPr sz="2000" b="1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l"/>
            <a:r>
              <a:rPr lang="sv-SE" b="0" i="0">
                <a:effectLst/>
                <a:latin typeface="Segoe UI" panose="020B0502040204020203" pitchFamily="34" charset="0"/>
              </a:rPr>
              <a:t>Klicka för att sätta underrubriken</a:t>
            </a:r>
          </a:p>
        </p:txBody>
      </p:sp>
      <p:pic>
        <p:nvPicPr>
          <p:cNvPr id="5" name="Kuva 4">
            <a:extLst>
              <a:ext uri="{FF2B5EF4-FFF2-40B4-BE49-F238E27FC236}">
                <a16:creationId xmlns:a16="http://schemas.microsoft.com/office/drawing/2014/main" id="{977A0A71-A835-403F-AD0D-5E408F30A0E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1792742" y="5824812"/>
            <a:ext cx="3688466" cy="608776"/>
          </a:xfrm>
          <a:prstGeom prst="rect">
            <a:avLst/>
          </a:prstGeom>
        </p:spPr>
      </p:pic>
      <p:sp>
        <p:nvSpPr>
          <p:cNvPr id="14" name="Tekstin paikkamerkki 2">
            <a:extLst>
              <a:ext uri="{FF2B5EF4-FFF2-40B4-BE49-F238E27FC236}">
                <a16:creationId xmlns:a16="http://schemas.microsoft.com/office/drawing/2014/main" id="{228ECC36-F686-4B0E-B126-D1ED6CF08A34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1792743" y="4425644"/>
            <a:ext cx="4911521" cy="279730"/>
          </a:xfrm>
        </p:spPr>
        <p:txBody>
          <a:bodyPr>
            <a:noAutofit/>
          </a:bodyPr>
          <a:lstStyle>
            <a:lvl1pPr marL="0" indent="0">
              <a:lnSpc>
                <a:spcPts val="1200"/>
              </a:lnSpc>
              <a:spcBef>
                <a:spcPts val="600"/>
              </a:spcBef>
              <a:buNone/>
              <a:defRPr sz="1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l"/>
            <a:r>
              <a:rPr lang="fi-FI" b="0" i="0" err="1">
                <a:effectLst/>
                <a:latin typeface="Segoe UI" panose="020B0502040204020203" pitchFamily="34" charset="0"/>
              </a:rPr>
              <a:t>Författarinformation</a:t>
            </a:r>
            <a:r>
              <a:rPr lang="fi-FI" b="0" i="0">
                <a:effectLst/>
                <a:latin typeface="Segoe UI" panose="020B0502040204020203" pitchFamily="34" charset="0"/>
              </a:rPr>
              <a:t> </a:t>
            </a:r>
            <a:r>
              <a:rPr lang="fi-FI" b="0" i="0" err="1">
                <a:effectLst/>
                <a:latin typeface="Segoe UI" panose="020B0502040204020203" pitchFamily="34" charset="0"/>
              </a:rPr>
              <a:t>Förnamn</a:t>
            </a:r>
            <a:r>
              <a:rPr lang="fi-FI" b="0" i="0">
                <a:effectLst/>
                <a:latin typeface="Segoe UI" panose="020B0502040204020203" pitchFamily="34" charset="0"/>
              </a:rPr>
              <a:t> </a:t>
            </a:r>
            <a:r>
              <a:rPr lang="fi-FI" b="0" i="0" err="1">
                <a:effectLst/>
                <a:latin typeface="Segoe UI" panose="020B0502040204020203" pitchFamily="34" charset="0"/>
              </a:rPr>
              <a:t>Efternamn</a:t>
            </a:r>
            <a:r>
              <a:rPr lang="fi-FI" b="0" i="0">
                <a:effectLst/>
                <a:latin typeface="Segoe UI" panose="020B0502040204020203" pitchFamily="34" charset="0"/>
              </a:rPr>
              <a:t> | Datum</a:t>
            </a:r>
          </a:p>
        </p:txBody>
      </p:sp>
      <p:sp>
        <p:nvSpPr>
          <p:cNvPr id="10" name="Sisällön paikkamerkki 2">
            <a:extLst>
              <a:ext uri="{FF2B5EF4-FFF2-40B4-BE49-F238E27FC236}">
                <a16:creationId xmlns:a16="http://schemas.microsoft.com/office/drawing/2014/main" id="{B1E416C0-4E6D-428D-8B11-8AA4319A4838}"/>
              </a:ext>
            </a:extLst>
          </p:cNvPr>
          <p:cNvSpPr>
            <a:spLocks noGrp="1"/>
          </p:cNvSpPr>
          <p:nvPr>
            <p:ph sz="half" idx="15" hasCustomPrompt="1"/>
          </p:nvPr>
        </p:nvSpPr>
        <p:spPr>
          <a:xfrm>
            <a:off x="7209212" y="1"/>
            <a:ext cx="4980065" cy="6858000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>
                <a:solidFill>
                  <a:schemeClr val="bg1"/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fi-FI" b="0" i="0" err="1">
                <a:effectLst/>
                <a:latin typeface="Segoe UI" panose="020B0502040204020203" pitchFamily="34" charset="0"/>
              </a:rPr>
              <a:t>Infoga</a:t>
            </a:r>
            <a:r>
              <a:rPr lang="fi-FI" b="0" i="0">
                <a:effectLst/>
                <a:latin typeface="Segoe UI" panose="020B0502040204020203" pitchFamily="34" charset="0"/>
              </a:rPr>
              <a:t> bild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241996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nehåll /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031CCC9F-863F-4912-9980-8F52D255222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853391" y="762946"/>
            <a:ext cx="9327754" cy="1563565"/>
          </a:xfrm>
        </p:spPr>
        <p:txBody>
          <a:bodyPr>
            <a:normAutofit/>
          </a:bodyPr>
          <a:lstStyle>
            <a:lvl1pPr>
              <a:defRPr sz="3200" b="1"/>
            </a:lvl1pPr>
          </a:lstStyle>
          <a:p>
            <a:r>
              <a:rPr lang="sv-SE"/>
              <a:t>Klicka för att sätta </a:t>
            </a:r>
            <a:br>
              <a:rPr lang="sv-SE"/>
            </a:br>
            <a:r>
              <a:rPr lang="sv-SE"/>
              <a:t>rubriken</a:t>
            </a:r>
            <a:endParaRPr lang="fi-FI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76D1FF4A-38CC-40DC-83BE-DDE4BF5548B2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1853389" y="2326511"/>
            <a:ext cx="9327755" cy="3850452"/>
          </a:xfrm>
        </p:spPr>
        <p:txBody>
          <a:bodyPr>
            <a:normAutofit/>
          </a:bodyPr>
          <a:lstStyle>
            <a:lvl1pPr marL="457200" indent="-457200">
              <a:buClr>
                <a:schemeClr val="accent1"/>
              </a:buClr>
              <a:buFont typeface="Arial" panose="020B0604020202020204" pitchFamily="34" charset="0"/>
              <a:buChar char="•"/>
              <a:defRPr sz="2400"/>
            </a:lvl1pPr>
          </a:lstStyle>
          <a:p>
            <a:pPr algn="l"/>
            <a:r>
              <a:rPr lang="sv-SE" b="0" i="0">
                <a:effectLst/>
                <a:latin typeface="Segoe UI" panose="020B0502040204020203" pitchFamily="34" charset="0"/>
              </a:rPr>
              <a:t>Klicka för att sätta texten</a:t>
            </a:r>
          </a:p>
        </p:txBody>
      </p:sp>
    </p:spTree>
    <p:extLst>
      <p:ext uri="{BB962C8B-B14F-4D97-AF65-F5344CB8AC3E}">
        <p14:creationId xmlns:p14="http://schemas.microsoft.com/office/powerpoint/2010/main" val="195650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nehåll + bild / Sisältö +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031CCC9F-863F-4912-9980-8F52D255222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853391" y="762946"/>
            <a:ext cx="4491680" cy="1563565"/>
          </a:xfrm>
        </p:spPr>
        <p:txBody>
          <a:bodyPr>
            <a:normAutofit/>
          </a:bodyPr>
          <a:lstStyle>
            <a:lvl1pPr>
              <a:defRPr sz="3200" b="1"/>
            </a:lvl1pPr>
          </a:lstStyle>
          <a:p>
            <a:r>
              <a:rPr lang="sv-SE"/>
              <a:t>Klicka för att sätta </a:t>
            </a:r>
            <a:br>
              <a:rPr lang="sv-SE"/>
            </a:br>
            <a:r>
              <a:rPr lang="sv-SE"/>
              <a:t>rubriken</a:t>
            </a:r>
            <a:endParaRPr lang="fi-FI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76D1FF4A-38CC-40DC-83BE-DDE4BF5548B2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1853390" y="2326511"/>
            <a:ext cx="4491680" cy="3850452"/>
          </a:xfrm>
        </p:spPr>
        <p:txBody>
          <a:bodyPr>
            <a:normAutofit/>
          </a:bodyPr>
          <a:lstStyle>
            <a:lvl1pPr marL="457200" indent="-457200">
              <a:buClr>
                <a:schemeClr val="accent1"/>
              </a:buClr>
              <a:buFont typeface="Arial" panose="020B0604020202020204" pitchFamily="34" charset="0"/>
              <a:buChar char="•"/>
              <a:defRPr sz="2400"/>
            </a:lvl1pPr>
          </a:lstStyle>
          <a:p>
            <a:pPr algn="l"/>
            <a:r>
              <a:rPr lang="sv-SE" b="0" i="0">
                <a:effectLst/>
                <a:latin typeface="Segoe UI" panose="020B0502040204020203" pitchFamily="34" charset="0"/>
              </a:rPr>
              <a:t>Klicka för att sätta texten</a:t>
            </a:r>
          </a:p>
        </p:txBody>
      </p:sp>
      <p:sp>
        <p:nvSpPr>
          <p:cNvPr id="9" name="Sisällön paikkamerkki 2">
            <a:extLst>
              <a:ext uri="{FF2B5EF4-FFF2-40B4-BE49-F238E27FC236}">
                <a16:creationId xmlns:a16="http://schemas.microsoft.com/office/drawing/2014/main" id="{1DA025EC-89A3-44CB-B84C-6A8DB57CA696}"/>
              </a:ext>
            </a:extLst>
          </p:cNvPr>
          <p:cNvSpPr>
            <a:spLocks noGrp="1"/>
          </p:cNvSpPr>
          <p:nvPr>
            <p:ph sz="half" idx="10" hasCustomPrompt="1"/>
          </p:nvPr>
        </p:nvSpPr>
        <p:spPr>
          <a:xfrm>
            <a:off x="6772099" y="762946"/>
            <a:ext cx="4385897" cy="5414017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>
                <a:solidFill>
                  <a:schemeClr val="accent2"/>
                </a:solidFill>
              </a:defRPr>
            </a:lvl1pPr>
          </a:lstStyle>
          <a:p>
            <a:pPr algn="l"/>
            <a:r>
              <a:rPr lang="fi-FI" b="0" i="0" err="1">
                <a:effectLst/>
                <a:latin typeface="Segoe UI" panose="020B0502040204020203" pitchFamily="34" charset="0"/>
              </a:rPr>
              <a:t>Infoga</a:t>
            </a:r>
            <a:r>
              <a:rPr lang="fi-FI" b="0" i="0">
                <a:effectLst/>
                <a:latin typeface="Segoe UI" panose="020B0502040204020203" pitchFamily="34" charset="0"/>
              </a:rPr>
              <a:t> bild</a:t>
            </a:r>
          </a:p>
        </p:txBody>
      </p:sp>
    </p:spTree>
    <p:extLst>
      <p:ext uri="{BB962C8B-B14F-4D97-AF65-F5344CB8AC3E}">
        <p14:creationId xmlns:p14="http://schemas.microsoft.com/office/powerpoint/2010/main" val="7465497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 hasCustomPrompt="1"/>
          </p:nvPr>
        </p:nvSpPr>
        <p:spPr>
          <a:xfrm>
            <a:off x="1653884" y="413813"/>
            <a:ext cx="9327754" cy="774907"/>
          </a:xfrm>
        </p:spPr>
        <p:txBody>
          <a:bodyPr/>
          <a:lstStyle>
            <a:lvl1pPr>
              <a:defRPr b="1" baseline="0"/>
            </a:lvl1pPr>
          </a:lstStyle>
          <a:p>
            <a:r>
              <a:rPr lang="fi-FI" sz="3600">
                <a:solidFill>
                  <a:schemeClr val="tx1"/>
                </a:solidFill>
              </a:rPr>
              <a:t>Saatavuus (RESURS)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7D09816E-571C-4CDC-8FB5-957944848C57}"/>
              </a:ext>
            </a:extLst>
          </p:cNvPr>
          <p:cNvCxnSpPr/>
          <p:nvPr userDrawn="1"/>
        </p:nvCxnSpPr>
        <p:spPr>
          <a:xfrm>
            <a:off x="8474478" y="1344706"/>
            <a:ext cx="0" cy="5674659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6BDBFFF5-7BFA-4362-92E3-32B31006B579}"/>
              </a:ext>
            </a:extLst>
          </p:cNvPr>
          <p:cNvCxnSpPr/>
          <p:nvPr userDrawn="1"/>
        </p:nvCxnSpPr>
        <p:spPr>
          <a:xfrm>
            <a:off x="1107943" y="4250207"/>
            <a:ext cx="7366535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941087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66337" y="1694162"/>
            <a:ext cx="565977" cy="565977"/>
          </a:xfrm>
          <a:prstGeom prst="rect">
            <a:avLst/>
          </a:prstGeom>
          <a:solidFill>
            <a:srgbClr val="213A8F"/>
          </a:solidFill>
        </p:spPr>
      </p:pic>
      <p:pic>
        <p:nvPicPr>
          <p:cNvPr id="6" name="Picture 5"/>
          <p:cNvPicPr>
            <a:picLocks noChangeAspect="1"/>
          </p:cNvPicPr>
          <p:nvPr userDrawn="1"/>
        </p:nvPicPr>
        <p:blipFill>
          <a:blip r:embed="rId3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9038573" y="3248691"/>
            <a:ext cx="610548" cy="610548"/>
          </a:xfrm>
          <a:prstGeom prst="rect">
            <a:avLst/>
          </a:prstGeom>
        </p:spPr>
      </p:pic>
      <p:sp>
        <p:nvSpPr>
          <p:cNvPr id="7" name="Oval 6"/>
          <p:cNvSpPr/>
          <p:nvPr userDrawn="1"/>
        </p:nvSpPr>
        <p:spPr>
          <a:xfrm>
            <a:off x="5256000" y="1840493"/>
            <a:ext cx="860127" cy="860127"/>
          </a:xfrm>
          <a:prstGeom prst="ellipse">
            <a:avLst/>
          </a:prstGeom>
          <a:solidFill>
            <a:srgbClr val="85C5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9" name="Oval 8"/>
          <p:cNvSpPr/>
          <p:nvPr userDrawn="1"/>
        </p:nvSpPr>
        <p:spPr>
          <a:xfrm>
            <a:off x="6192000" y="4244541"/>
            <a:ext cx="860127" cy="860127"/>
          </a:xfrm>
          <a:prstGeom prst="ellipse">
            <a:avLst/>
          </a:prstGeom>
          <a:solidFill>
            <a:srgbClr val="85C5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0" name="Oval 9"/>
          <p:cNvSpPr/>
          <p:nvPr userDrawn="1"/>
        </p:nvSpPr>
        <p:spPr>
          <a:xfrm>
            <a:off x="6192000" y="3004809"/>
            <a:ext cx="860127" cy="860127"/>
          </a:xfrm>
          <a:prstGeom prst="ellipse">
            <a:avLst/>
          </a:prstGeom>
          <a:solidFill>
            <a:srgbClr val="FDC8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1" name="Oval 10"/>
          <p:cNvSpPr/>
          <p:nvPr userDrawn="1"/>
        </p:nvSpPr>
        <p:spPr>
          <a:xfrm>
            <a:off x="5256000" y="5484273"/>
            <a:ext cx="860127" cy="860127"/>
          </a:xfrm>
          <a:prstGeom prst="ellipse">
            <a:avLst/>
          </a:prstGeom>
          <a:solidFill>
            <a:srgbClr val="FDC8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2" name="Oval 11"/>
          <p:cNvSpPr/>
          <p:nvPr userDrawn="1"/>
        </p:nvSpPr>
        <p:spPr>
          <a:xfrm flipH="1">
            <a:off x="3744000" y="1840493"/>
            <a:ext cx="860127" cy="860127"/>
          </a:xfrm>
          <a:prstGeom prst="ellipse">
            <a:avLst/>
          </a:prstGeom>
          <a:solidFill>
            <a:srgbClr val="85C5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3" name="Oval 12"/>
          <p:cNvSpPr/>
          <p:nvPr userDrawn="1"/>
        </p:nvSpPr>
        <p:spPr>
          <a:xfrm flipH="1">
            <a:off x="2808000" y="4279589"/>
            <a:ext cx="860127" cy="860127"/>
          </a:xfrm>
          <a:prstGeom prst="ellipse">
            <a:avLst/>
          </a:prstGeom>
          <a:solidFill>
            <a:srgbClr val="85C5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4" name="Oval 13"/>
          <p:cNvSpPr/>
          <p:nvPr userDrawn="1"/>
        </p:nvSpPr>
        <p:spPr>
          <a:xfrm flipH="1">
            <a:off x="2808000" y="3001778"/>
            <a:ext cx="860127" cy="860127"/>
          </a:xfrm>
          <a:prstGeom prst="ellipse">
            <a:avLst/>
          </a:prstGeom>
          <a:solidFill>
            <a:srgbClr val="FDC8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5" name="Oval 14"/>
          <p:cNvSpPr/>
          <p:nvPr userDrawn="1"/>
        </p:nvSpPr>
        <p:spPr>
          <a:xfrm flipH="1">
            <a:off x="3744000" y="5496093"/>
            <a:ext cx="860127" cy="860127"/>
          </a:xfrm>
          <a:prstGeom prst="ellipse">
            <a:avLst/>
          </a:prstGeom>
          <a:solidFill>
            <a:srgbClr val="FDC8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pic>
        <p:nvPicPr>
          <p:cNvPr id="24" name="Picture 23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3951106" y="3421474"/>
            <a:ext cx="1926680" cy="1016988"/>
          </a:xfrm>
          <a:prstGeom prst="rect">
            <a:avLst/>
          </a:prstGeom>
        </p:spPr>
      </p:pic>
      <p:sp>
        <p:nvSpPr>
          <p:cNvPr id="25" name="TextBox 24"/>
          <p:cNvSpPr txBox="1"/>
          <p:nvPr userDrawn="1"/>
        </p:nvSpPr>
        <p:spPr>
          <a:xfrm>
            <a:off x="4581070" y="3074694"/>
            <a:ext cx="6979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b="1">
                <a:solidFill>
                  <a:schemeClr val="accent4"/>
                </a:solidFill>
              </a:rPr>
              <a:t>NPS</a:t>
            </a:r>
            <a:endParaRPr lang="en-US" sz="1600" b="1">
              <a:solidFill>
                <a:schemeClr val="accent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65393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66337" y="1694162"/>
            <a:ext cx="565977" cy="565977"/>
          </a:xfrm>
          <a:prstGeom prst="rect">
            <a:avLst/>
          </a:prstGeom>
          <a:solidFill>
            <a:srgbClr val="213A8F"/>
          </a:solidFill>
        </p:spPr>
      </p:pic>
      <p:pic>
        <p:nvPicPr>
          <p:cNvPr id="6" name="Picture 5"/>
          <p:cNvPicPr>
            <a:picLocks noChangeAspect="1"/>
          </p:cNvPicPr>
          <p:nvPr userDrawn="1"/>
        </p:nvPicPr>
        <p:blipFill>
          <a:blip r:embed="rId3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9038573" y="3248691"/>
            <a:ext cx="610548" cy="610548"/>
          </a:xfrm>
          <a:prstGeom prst="rect">
            <a:avLst/>
          </a:prstGeom>
        </p:spPr>
      </p:pic>
      <p:sp>
        <p:nvSpPr>
          <p:cNvPr id="7" name="Oval 6"/>
          <p:cNvSpPr/>
          <p:nvPr userDrawn="1"/>
        </p:nvSpPr>
        <p:spPr>
          <a:xfrm>
            <a:off x="5256000" y="1840493"/>
            <a:ext cx="860127" cy="860127"/>
          </a:xfrm>
          <a:prstGeom prst="ellipse">
            <a:avLst/>
          </a:prstGeom>
          <a:solidFill>
            <a:srgbClr val="85C5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9" name="Oval 8"/>
          <p:cNvSpPr/>
          <p:nvPr userDrawn="1"/>
        </p:nvSpPr>
        <p:spPr>
          <a:xfrm>
            <a:off x="6192000" y="4244541"/>
            <a:ext cx="860127" cy="860127"/>
          </a:xfrm>
          <a:prstGeom prst="ellipse">
            <a:avLst/>
          </a:prstGeom>
          <a:solidFill>
            <a:srgbClr val="85C5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0" name="Oval 9"/>
          <p:cNvSpPr/>
          <p:nvPr userDrawn="1"/>
        </p:nvSpPr>
        <p:spPr>
          <a:xfrm>
            <a:off x="6192000" y="3004809"/>
            <a:ext cx="860127" cy="860127"/>
          </a:xfrm>
          <a:prstGeom prst="ellipse">
            <a:avLst/>
          </a:prstGeom>
          <a:solidFill>
            <a:srgbClr val="FDC8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1" name="Oval 10"/>
          <p:cNvSpPr/>
          <p:nvPr userDrawn="1"/>
        </p:nvSpPr>
        <p:spPr>
          <a:xfrm>
            <a:off x="5256000" y="5484273"/>
            <a:ext cx="860127" cy="860127"/>
          </a:xfrm>
          <a:prstGeom prst="ellipse">
            <a:avLst/>
          </a:prstGeom>
          <a:solidFill>
            <a:srgbClr val="FDC8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2" name="Oval 11"/>
          <p:cNvSpPr/>
          <p:nvPr userDrawn="1"/>
        </p:nvSpPr>
        <p:spPr>
          <a:xfrm flipH="1">
            <a:off x="3744000" y="1840493"/>
            <a:ext cx="860127" cy="860127"/>
          </a:xfrm>
          <a:prstGeom prst="ellipse">
            <a:avLst/>
          </a:prstGeom>
          <a:solidFill>
            <a:srgbClr val="85C5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3" name="Oval 12"/>
          <p:cNvSpPr/>
          <p:nvPr userDrawn="1"/>
        </p:nvSpPr>
        <p:spPr>
          <a:xfrm flipH="1">
            <a:off x="2808000" y="4279589"/>
            <a:ext cx="860127" cy="860127"/>
          </a:xfrm>
          <a:prstGeom prst="ellipse">
            <a:avLst/>
          </a:prstGeom>
          <a:solidFill>
            <a:srgbClr val="85C5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4" name="Oval 13"/>
          <p:cNvSpPr/>
          <p:nvPr userDrawn="1"/>
        </p:nvSpPr>
        <p:spPr>
          <a:xfrm flipH="1">
            <a:off x="2808000" y="3001778"/>
            <a:ext cx="860127" cy="860127"/>
          </a:xfrm>
          <a:prstGeom prst="ellipse">
            <a:avLst/>
          </a:prstGeom>
          <a:solidFill>
            <a:srgbClr val="FDC8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5" name="Oval 14"/>
          <p:cNvSpPr/>
          <p:nvPr userDrawn="1"/>
        </p:nvSpPr>
        <p:spPr>
          <a:xfrm flipH="1">
            <a:off x="3744000" y="5496093"/>
            <a:ext cx="860127" cy="860127"/>
          </a:xfrm>
          <a:prstGeom prst="ellipse">
            <a:avLst/>
          </a:prstGeom>
          <a:solidFill>
            <a:srgbClr val="FDC8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pic>
        <p:nvPicPr>
          <p:cNvPr id="24" name="Picture 23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3951106" y="3421474"/>
            <a:ext cx="1926680" cy="1016988"/>
          </a:xfrm>
          <a:prstGeom prst="rect">
            <a:avLst/>
          </a:prstGeom>
        </p:spPr>
      </p:pic>
      <p:sp>
        <p:nvSpPr>
          <p:cNvPr id="25" name="TextBox 24"/>
          <p:cNvSpPr txBox="1"/>
          <p:nvPr userDrawn="1"/>
        </p:nvSpPr>
        <p:spPr>
          <a:xfrm>
            <a:off x="4577121" y="3006628"/>
            <a:ext cx="7058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b="1">
                <a:solidFill>
                  <a:schemeClr val="accent4"/>
                </a:solidFill>
              </a:rPr>
              <a:t>NPS</a:t>
            </a:r>
            <a:endParaRPr lang="en-US" sz="1600" b="1">
              <a:solidFill>
                <a:schemeClr val="accent4"/>
              </a:solidFill>
            </a:endParaRPr>
          </a:p>
        </p:txBody>
      </p:sp>
      <p:sp>
        <p:nvSpPr>
          <p:cNvPr id="28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653884" y="413813"/>
            <a:ext cx="9327754" cy="774907"/>
          </a:xfrm>
        </p:spPr>
        <p:txBody>
          <a:bodyPr/>
          <a:lstStyle/>
          <a:p>
            <a:r>
              <a:rPr lang="fi-FI" sz="3600" b="1" err="1">
                <a:solidFill>
                  <a:schemeClr val="tx1"/>
                </a:solidFill>
              </a:rPr>
              <a:t>Kundupplevelse</a:t>
            </a:r>
            <a:endParaRPr lang="fi-FI" sz="3600" b="1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16578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653884" y="413813"/>
            <a:ext cx="9327754" cy="774907"/>
          </a:xfrm>
        </p:spPr>
        <p:txBody>
          <a:bodyPr/>
          <a:lstStyle>
            <a:lvl1pPr>
              <a:defRPr b="1"/>
            </a:lvl1pPr>
          </a:lstStyle>
          <a:p>
            <a:r>
              <a:rPr lang="fi-FI" sz="3600" err="1">
                <a:solidFill>
                  <a:schemeClr val="tx1"/>
                </a:solidFill>
              </a:rPr>
              <a:t>Säkerhet</a:t>
            </a:r>
            <a:r>
              <a:rPr lang="fi-FI" sz="3600">
                <a:solidFill>
                  <a:schemeClr val="tx1"/>
                </a:solidFill>
              </a:rPr>
              <a:t> </a:t>
            </a:r>
            <a:r>
              <a:rPr lang="fi-FI" sz="3600" err="1">
                <a:solidFill>
                  <a:schemeClr val="tx1"/>
                </a:solidFill>
              </a:rPr>
              <a:t>och</a:t>
            </a:r>
            <a:r>
              <a:rPr lang="fi-FI" sz="3600">
                <a:solidFill>
                  <a:schemeClr val="tx1"/>
                </a:solidFill>
              </a:rPr>
              <a:t> </a:t>
            </a:r>
            <a:r>
              <a:rPr lang="fi-FI" sz="3600" err="1">
                <a:solidFill>
                  <a:schemeClr val="tx1"/>
                </a:solidFill>
              </a:rPr>
              <a:t>kvalitet</a:t>
            </a:r>
            <a:endParaRPr lang="fi-FI" sz="3600">
              <a:solidFill>
                <a:schemeClr val="tx1"/>
              </a:solidFill>
            </a:endParaRPr>
          </a:p>
        </p:txBody>
      </p:sp>
      <p:cxnSp>
        <p:nvCxnSpPr>
          <p:cNvPr id="6" name="Straight Connector 5"/>
          <p:cNvCxnSpPr/>
          <p:nvPr userDrawn="1"/>
        </p:nvCxnSpPr>
        <p:spPr>
          <a:xfrm>
            <a:off x="1123602" y="4488872"/>
            <a:ext cx="11078095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 userDrawn="1"/>
        </p:nvCxnSpPr>
        <p:spPr>
          <a:xfrm>
            <a:off x="4680000" y="4488872"/>
            <a:ext cx="0" cy="2452255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 userDrawn="1"/>
        </p:nvCxnSpPr>
        <p:spPr>
          <a:xfrm>
            <a:off x="6480000" y="4488871"/>
            <a:ext cx="0" cy="2452255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 userDrawn="1"/>
        </p:nvCxnSpPr>
        <p:spPr>
          <a:xfrm>
            <a:off x="4680000" y="1299411"/>
            <a:ext cx="0" cy="318946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 userDrawn="1"/>
        </p:nvCxnSpPr>
        <p:spPr>
          <a:xfrm>
            <a:off x="8640000" y="1264071"/>
            <a:ext cx="0" cy="322480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 userDrawn="1"/>
        </p:nvCxnSpPr>
        <p:spPr>
          <a:xfrm>
            <a:off x="8280000" y="4488871"/>
            <a:ext cx="0" cy="2452255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E0997A41-488F-47FE-A14E-4E3CBAC2B407}"/>
              </a:ext>
            </a:extLst>
          </p:cNvPr>
          <p:cNvSpPr txBox="1"/>
          <p:nvPr userDrawn="1"/>
        </p:nvSpPr>
        <p:spPr>
          <a:xfrm>
            <a:off x="4735669" y="1404000"/>
            <a:ext cx="382674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 sz="1600" b="1" i="0" u="none" strike="noStrike" kern="1200" spc="0" baseline="0">
                <a:solidFill>
                  <a:srgbClr val="85C598"/>
                </a:solidFill>
                <a:latin typeface="+mn-lt"/>
                <a:ea typeface="+mn-ea"/>
                <a:cs typeface="+mn-cs"/>
              </a:defRPr>
            </a:pPr>
            <a:r>
              <a:rPr lang="sv-SE" b="1">
                <a:solidFill>
                  <a:srgbClr val="85C598"/>
                </a:solidFill>
              </a:rPr>
              <a:t>DE ANMÄLDA HÄNDELSERNAS KARAKTÄR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62FE2FFB-F344-4344-940D-26D2C6046DF3}"/>
              </a:ext>
            </a:extLst>
          </p:cNvPr>
          <p:cNvSpPr txBox="1"/>
          <p:nvPr userDrawn="1"/>
        </p:nvSpPr>
        <p:spPr>
          <a:xfrm>
            <a:off x="1179185" y="1404000"/>
            <a:ext cx="284747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600" b="1">
                <a:solidFill>
                  <a:schemeClr val="accent4"/>
                </a:solidFill>
              </a:rPr>
              <a:t>ANTAL ANMÄLAN OM NEGATIV HÄNDELSE </a:t>
            </a:r>
            <a:endParaRPr lang="en-US" sz="1600" b="1">
              <a:solidFill>
                <a:schemeClr val="accent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06808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1132441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 hasCustomPrompt="1"/>
          </p:nvPr>
        </p:nvSpPr>
        <p:spPr>
          <a:xfrm>
            <a:off x="1653884" y="413813"/>
            <a:ext cx="9327754" cy="774907"/>
          </a:xfrm>
        </p:spPr>
        <p:txBody>
          <a:bodyPr/>
          <a:lstStyle>
            <a:lvl1pPr>
              <a:defRPr b="1"/>
            </a:lvl1pPr>
          </a:lstStyle>
          <a:p>
            <a:r>
              <a:rPr lang="fi-FI" sz="3600">
                <a:solidFill>
                  <a:schemeClr val="tx1"/>
                </a:solidFill>
              </a:rPr>
              <a:t>Turvallisuus ja laatu</a:t>
            </a:r>
          </a:p>
        </p:txBody>
      </p:sp>
      <p:sp>
        <p:nvSpPr>
          <p:cNvPr id="26" name="TextBox 25"/>
          <p:cNvSpPr txBox="1"/>
          <p:nvPr userDrawn="1"/>
        </p:nvSpPr>
        <p:spPr>
          <a:xfrm>
            <a:off x="1197033" y="1404000"/>
            <a:ext cx="246789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 sz="1600" b="1" i="0" u="none" strike="noStrike" kern="1200" spc="0" baseline="0">
                <a:solidFill>
                  <a:srgbClr val="85C598"/>
                </a:solidFill>
                <a:latin typeface="+mn-lt"/>
                <a:ea typeface="+mn-ea"/>
                <a:cs typeface="+mn-cs"/>
              </a:defRPr>
            </a:pPr>
            <a:r>
              <a:rPr lang="fi-FI" b="1">
                <a:solidFill>
                  <a:schemeClr val="accent4"/>
                </a:solidFill>
              </a:rPr>
              <a:t>VAARATAPAHTUMA ILMOITUSTEN MÄÄRÄ</a:t>
            </a:r>
            <a:endParaRPr lang="en-US" b="1">
              <a:solidFill>
                <a:schemeClr val="accent4"/>
              </a:solidFill>
            </a:endParaRPr>
          </a:p>
        </p:txBody>
      </p:sp>
      <p:sp>
        <p:nvSpPr>
          <p:cNvPr id="27" name="TextBox 26"/>
          <p:cNvSpPr txBox="1"/>
          <p:nvPr userDrawn="1"/>
        </p:nvSpPr>
        <p:spPr>
          <a:xfrm>
            <a:off x="4753431" y="1404000"/>
            <a:ext cx="246789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 sz="1600" b="1" i="0" u="none" strike="noStrike" kern="1200" spc="0" baseline="0">
                <a:solidFill>
                  <a:srgbClr val="85C598"/>
                </a:solidFill>
                <a:latin typeface="+mn-lt"/>
                <a:ea typeface="+mn-ea"/>
                <a:cs typeface="+mn-cs"/>
              </a:defRPr>
            </a:pPr>
            <a:r>
              <a:rPr lang="sv-SE" sz="1600" b="1">
                <a:solidFill>
                  <a:srgbClr val="85C598"/>
                </a:solidFill>
              </a:rPr>
              <a:t>VAARATAPAHTUMA ILMOITUKSET </a:t>
            </a:r>
          </a:p>
        </p:txBody>
      </p: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CEC3B77E-0D3E-4B5A-8A4D-5EEF2CF1F41B}"/>
              </a:ext>
            </a:extLst>
          </p:cNvPr>
          <p:cNvCxnSpPr/>
          <p:nvPr userDrawn="1"/>
        </p:nvCxnSpPr>
        <p:spPr>
          <a:xfrm>
            <a:off x="1123602" y="4488872"/>
            <a:ext cx="11078095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16ADCBBD-B6ED-4152-B8C4-0DC573033107}"/>
              </a:ext>
            </a:extLst>
          </p:cNvPr>
          <p:cNvCxnSpPr/>
          <p:nvPr userDrawn="1"/>
        </p:nvCxnSpPr>
        <p:spPr>
          <a:xfrm>
            <a:off x="4680000" y="4488872"/>
            <a:ext cx="0" cy="2452255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2A35BE4C-1B5A-48EE-84DB-C2B08640B807}"/>
              </a:ext>
            </a:extLst>
          </p:cNvPr>
          <p:cNvCxnSpPr/>
          <p:nvPr userDrawn="1"/>
        </p:nvCxnSpPr>
        <p:spPr>
          <a:xfrm>
            <a:off x="6480000" y="4488871"/>
            <a:ext cx="0" cy="2452255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D941A194-48EB-4091-A182-F366B11A0BC8}"/>
              </a:ext>
            </a:extLst>
          </p:cNvPr>
          <p:cNvCxnSpPr/>
          <p:nvPr userDrawn="1"/>
        </p:nvCxnSpPr>
        <p:spPr>
          <a:xfrm>
            <a:off x="4680000" y="1299411"/>
            <a:ext cx="0" cy="318946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5DF4010C-4B32-4FC4-9A31-D4B806832335}"/>
              </a:ext>
            </a:extLst>
          </p:cNvPr>
          <p:cNvCxnSpPr/>
          <p:nvPr userDrawn="1"/>
        </p:nvCxnSpPr>
        <p:spPr>
          <a:xfrm>
            <a:off x="8640000" y="1264071"/>
            <a:ext cx="0" cy="322480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E6CD3214-45BE-4687-A978-284152739751}"/>
              </a:ext>
            </a:extLst>
          </p:cNvPr>
          <p:cNvCxnSpPr/>
          <p:nvPr userDrawn="1"/>
        </p:nvCxnSpPr>
        <p:spPr>
          <a:xfrm>
            <a:off x="8280000" y="4488871"/>
            <a:ext cx="0" cy="2452255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417579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2.sv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DA7AAD77-E012-4221-83A5-D7ADEB8D24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53390" y="762946"/>
            <a:ext cx="9125505" cy="90945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</a:t>
            </a:r>
            <a:r>
              <a:rPr lang="fi-FI" err="1"/>
              <a:t>ots</a:t>
            </a:r>
            <a:r>
              <a:rPr lang="fi-FI"/>
              <a:t>. </a:t>
            </a:r>
            <a:r>
              <a:rPr lang="fi-FI" err="1"/>
              <a:t>perustyyl</a:t>
            </a:r>
            <a:r>
              <a:rPr lang="fi-FI"/>
              <a:t>. </a:t>
            </a:r>
            <a:r>
              <a:rPr lang="fi-FI" err="1"/>
              <a:t>napsautt</a:t>
            </a:r>
            <a:r>
              <a:rPr lang="fi-FI"/>
              <a:t>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201F2BC0-DD14-447B-BE79-5BFE77A3D5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853390" y="1807336"/>
            <a:ext cx="912550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pic>
        <p:nvPicPr>
          <p:cNvPr id="8" name="Kuva 7">
            <a:extLst>
              <a:ext uri="{FF2B5EF4-FFF2-40B4-BE49-F238E27FC236}">
                <a16:creationId xmlns:a16="http://schemas.microsoft.com/office/drawing/2014/main" id="{235314FF-C2D7-405B-A15B-6B537B96F66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ChangeAspect="1"/>
          </p:cNvPicPr>
          <p:nvPr userDrawn="1"/>
        </p:nvPicPr>
        <p:blipFill>
          <a:blip r:embed="rId20">
            <a:extLst>
              <a:ext uri="{96DAC541-7B7A-43D3-8B79-37D633B846F1}">
                <asvg:svgBlip xmlns:asvg="http://schemas.microsoft.com/office/drawing/2016/SVG/main" xmlns="" r:embed="rId21"/>
              </a:ext>
            </a:extLst>
          </a:blip>
          <a:stretch>
            <a:fillRect/>
          </a:stretch>
        </p:blipFill>
        <p:spPr>
          <a:xfrm>
            <a:off x="266216" y="552066"/>
            <a:ext cx="613457" cy="515001"/>
          </a:xfrm>
          <a:prstGeom prst="rect">
            <a:avLst/>
          </a:prstGeom>
        </p:spPr>
      </p:pic>
      <p:cxnSp>
        <p:nvCxnSpPr>
          <p:cNvPr id="10" name="Suora yhdysviiva 9">
            <a:extLst>
              <a:ext uri="{FF2B5EF4-FFF2-40B4-BE49-F238E27FC236}">
                <a16:creationId xmlns:a16="http://schemas.microsoft.com/office/drawing/2014/main" id="{8AE9BA5D-CB1F-42B4-95FA-B46C48732C58}"/>
              </a:ext>
            </a:extLst>
          </p:cNvPr>
          <p:cNvCxnSpPr/>
          <p:nvPr userDrawn="1"/>
        </p:nvCxnSpPr>
        <p:spPr>
          <a:xfrm>
            <a:off x="1143621" y="557760"/>
            <a:ext cx="0" cy="5736508"/>
          </a:xfrm>
          <a:prstGeom prst="line">
            <a:avLst/>
          </a:prstGeom>
          <a:ln>
            <a:solidFill>
              <a:schemeClr val="tx1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Otsikon paikkamerkki 1">
            <a:extLst>
              <a:ext uri="{FF2B5EF4-FFF2-40B4-BE49-F238E27FC236}">
                <a16:creationId xmlns:a16="http://schemas.microsoft.com/office/drawing/2014/main" id="{D5D4B195-9A4B-4226-8C21-060A5ED30A4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 txBox="1">
            <a:spLocks/>
          </p:cNvSpPr>
          <p:nvPr userDrawn="1"/>
        </p:nvSpPr>
        <p:spPr>
          <a:xfrm>
            <a:off x="380411" y="1298695"/>
            <a:ext cx="476113" cy="5241000"/>
          </a:xfrm>
          <a:prstGeom prst="rect">
            <a:avLst/>
          </a:prstGeom>
        </p:spPr>
        <p:txBody>
          <a:bodyPr vert="vert270" lIns="91440" tIns="45720" rIns="91440" bIns="45720" numCol="1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R="0" algn="r" rtl="0"/>
            <a:r>
              <a:rPr lang="fi-FI" sz="900" b="0" i="0" u="none" strike="noStrike" spc="300" baseline="30000">
                <a:solidFill>
                  <a:schemeClr val="tx1"/>
                </a:solidFill>
                <a:latin typeface="Arial" panose="020B0604020202020204" pitchFamily="34" charset="0"/>
              </a:rPr>
              <a:t>ÖSTERBOTTENS VÄLFÄRDSOMRÅDE </a:t>
            </a:r>
            <a:r>
              <a:rPr lang="fi-FI" sz="900" b="0" i="0" u="none" strike="noStrike" spc="300" baseline="30000">
                <a:solidFill>
                  <a:schemeClr val="accent2"/>
                </a:solidFill>
                <a:latin typeface="Arial" panose="020B0604020202020204" pitchFamily="34" charset="0"/>
              </a:rPr>
              <a:t>| POHJANMAAN HYVINVOINTIALUE </a:t>
            </a:r>
          </a:p>
        </p:txBody>
      </p:sp>
    </p:spTree>
    <p:extLst>
      <p:ext uri="{BB962C8B-B14F-4D97-AF65-F5344CB8AC3E}">
        <p14:creationId xmlns:p14="http://schemas.microsoft.com/office/powerpoint/2010/main" val="32315544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  <p:sldLayoutId id="2147483692" r:id="rId4"/>
    <p:sldLayoutId id="2147483710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708" r:id="rId11"/>
    <p:sldLayoutId id="2147483706" r:id="rId12"/>
    <p:sldLayoutId id="2147483700" r:id="rId13"/>
    <p:sldLayoutId id="2147483701" r:id="rId14"/>
    <p:sldLayoutId id="2147483702" r:id="rId15"/>
    <p:sldLayoutId id="2147483703" r:id="rId16"/>
    <p:sldLayoutId id="2147483704" r:id="rId17"/>
    <p:sldLayoutId id="2147483705" r:id="rId18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8.xml"/><Relationship Id="rId4" Type="http://schemas.openxmlformats.org/officeDocument/2006/relationships/chart" Target="../charts/char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C54E7A8-5072-420C-8029-2B2F9E87BE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800" dirty="0"/>
              <a:t>R</a:t>
            </a:r>
            <a:r>
              <a:rPr lang="fi-FI" sz="4800" dirty="0" err="1"/>
              <a:t>apportering</a:t>
            </a:r>
            <a:r>
              <a:rPr lang="fi-FI" sz="4800" dirty="0"/>
              <a:t> av </a:t>
            </a:r>
            <a:r>
              <a:rPr lang="fi-FI" sz="4800" dirty="0" err="1"/>
              <a:t>egenkontroll</a:t>
            </a:r>
            <a:endParaRPr lang="fi-FI" sz="4800" dirty="0"/>
          </a:p>
        </p:txBody>
      </p:sp>
      <p:sp>
        <p:nvSpPr>
          <p:cNvPr id="3" name="Rubrik2">
            <a:extLst>
              <a:ext uri="{FF2B5EF4-FFF2-40B4-BE49-F238E27FC236}">
                <a16:creationId xmlns:a16="http://schemas.microsoft.com/office/drawing/2014/main" id="{CE2751FD-BF62-47E2-835B-FEDE70EA77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176950" y="3402642"/>
            <a:ext cx="7934716" cy="926211"/>
          </a:xfrm>
        </p:spPr>
        <p:txBody>
          <a:bodyPr>
            <a:normAutofit fontScale="92500" lnSpcReduction="20000"/>
          </a:bodyPr>
          <a:lstStyle/>
          <a:p>
            <a:r>
              <a:rPr lang="fi-FI" sz="1700" dirty="0" err="1"/>
              <a:t>Verksamhetsområde</a:t>
            </a:r>
            <a:r>
              <a:rPr lang="fi-FI" sz="1700" dirty="0"/>
              <a:t>: </a:t>
            </a:r>
            <a:r>
              <a:rPr lang="fi-FI" sz="1700" dirty="0" err="1"/>
              <a:t>Sjukhusservice</a:t>
            </a:r>
            <a:r>
              <a:rPr lang="fi-FI" sz="1700" dirty="0"/>
              <a:t>  </a:t>
            </a:r>
            <a:r>
              <a:rPr lang="fi-FI" sz="1700" dirty="0" smtClean="0"/>
              <a:t/>
            </a:r>
            <a:br>
              <a:rPr lang="fi-FI" sz="1700" dirty="0" smtClean="0"/>
            </a:br>
            <a:r>
              <a:rPr lang="fi-FI" sz="1700" dirty="0"/>
              <a:t/>
            </a:r>
            <a:br>
              <a:rPr lang="fi-FI" sz="1700" dirty="0"/>
            </a:br>
            <a:r>
              <a:rPr lang="fi-FI" sz="1700" dirty="0" err="1"/>
              <a:t>Resultatområde</a:t>
            </a:r>
            <a:r>
              <a:rPr lang="fi-FI" sz="1700" dirty="0"/>
              <a:t>: </a:t>
            </a:r>
            <a:r>
              <a:rPr lang="fi-FI" sz="1700" dirty="0" err="1" smtClean="0"/>
              <a:t>Jourverkamhet</a:t>
            </a:r>
            <a:endParaRPr lang="fi-FI" sz="1700" dirty="0"/>
          </a:p>
          <a:p>
            <a:r>
              <a:rPr lang="fi-FI" sz="1700" dirty="0" err="1"/>
              <a:t>Period</a:t>
            </a:r>
            <a:r>
              <a:rPr lang="fi-FI" sz="1700" dirty="0"/>
              <a:t> </a:t>
            </a:r>
            <a:r>
              <a:rPr lang="fi-FI" sz="1700" dirty="0" err="1"/>
              <a:t>som</a:t>
            </a:r>
            <a:r>
              <a:rPr lang="fi-FI" sz="1700" dirty="0"/>
              <a:t> </a:t>
            </a:r>
            <a:r>
              <a:rPr lang="fi-FI" sz="1700" dirty="0" err="1"/>
              <a:t>ska</a:t>
            </a:r>
            <a:r>
              <a:rPr lang="fi-FI" sz="1700" dirty="0"/>
              <a:t> </a:t>
            </a:r>
            <a:r>
              <a:rPr lang="fi-FI" sz="1700" dirty="0" err="1"/>
              <a:t>rapporteras</a:t>
            </a:r>
            <a:r>
              <a:rPr lang="fi-FI" sz="1700" dirty="0"/>
              <a:t>: </a:t>
            </a:r>
            <a:r>
              <a:rPr lang="fi-FI" sz="1700" dirty="0" smtClean="0"/>
              <a:t>9-12.2024</a:t>
            </a:r>
            <a:endParaRPr lang="fi-FI" sz="1700" dirty="0"/>
          </a:p>
        </p:txBody>
      </p:sp>
      <p:sp>
        <p:nvSpPr>
          <p:cNvPr id="5" name="TextBox 4"/>
          <p:cNvSpPr txBox="1"/>
          <p:nvPr/>
        </p:nvSpPr>
        <p:spPr>
          <a:xfrm>
            <a:off x="2200100" y="5153890"/>
            <a:ext cx="668343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400" dirty="0" err="1">
                <a:solidFill>
                  <a:schemeClr val="bg1"/>
                </a:solidFill>
              </a:rPr>
              <a:t>Förkortningar</a:t>
            </a:r>
            <a:r>
              <a:rPr lang="fi-FI" sz="1400" dirty="0">
                <a:solidFill>
                  <a:schemeClr val="bg1"/>
                </a:solidFill>
              </a:rPr>
              <a:t>:</a:t>
            </a:r>
          </a:p>
          <a:p>
            <a:r>
              <a:rPr lang="fi-FI" sz="1400" dirty="0">
                <a:solidFill>
                  <a:schemeClr val="bg1"/>
                </a:solidFill>
              </a:rPr>
              <a:t>NPS (Net </a:t>
            </a:r>
            <a:r>
              <a:rPr lang="fi-FI" sz="1400" dirty="0" err="1">
                <a:solidFill>
                  <a:schemeClr val="bg1"/>
                </a:solidFill>
              </a:rPr>
              <a:t>Promoter</a:t>
            </a:r>
            <a:r>
              <a:rPr lang="fi-FI" sz="1400" dirty="0">
                <a:solidFill>
                  <a:schemeClr val="bg1"/>
                </a:solidFill>
              </a:rPr>
              <a:t> </a:t>
            </a:r>
            <a:r>
              <a:rPr lang="fi-FI" sz="1400" dirty="0" err="1">
                <a:solidFill>
                  <a:schemeClr val="bg1"/>
                </a:solidFill>
              </a:rPr>
              <a:t>Score</a:t>
            </a:r>
            <a:r>
              <a:rPr lang="fi-FI" sz="1400" dirty="0">
                <a:solidFill>
                  <a:schemeClr val="bg1"/>
                </a:solidFill>
              </a:rPr>
              <a:t>): </a:t>
            </a:r>
            <a:r>
              <a:rPr lang="fi-FI" sz="1400" dirty="0" err="1">
                <a:solidFill>
                  <a:schemeClr val="bg1"/>
                </a:solidFill>
              </a:rPr>
              <a:t>Rekommendationsindex</a:t>
            </a:r>
            <a:r>
              <a:rPr lang="fi-FI" sz="1400" dirty="0">
                <a:solidFill>
                  <a:schemeClr val="bg1"/>
                </a:solidFill>
              </a:rPr>
              <a:t> (</a:t>
            </a:r>
            <a:r>
              <a:rPr lang="fi-FI" sz="1400" dirty="0" err="1">
                <a:solidFill>
                  <a:schemeClr val="bg1"/>
                </a:solidFill>
              </a:rPr>
              <a:t>klienter</a:t>
            </a:r>
            <a:r>
              <a:rPr lang="fi-FI" sz="1400" dirty="0">
                <a:solidFill>
                  <a:schemeClr val="bg1"/>
                </a:solidFill>
              </a:rPr>
              <a:t> </a:t>
            </a:r>
            <a:r>
              <a:rPr lang="fi-FI" sz="1400" dirty="0" err="1">
                <a:solidFill>
                  <a:schemeClr val="bg1"/>
                </a:solidFill>
              </a:rPr>
              <a:t>och</a:t>
            </a:r>
            <a:r>
              <a:rPr lang="fi-FI" sz="1400" dirty="0">
                <a:solidFill>
                  <a:schemeClr val="bg1"/>
                </a:solidFill>
              </a:rPr>
              <a:t> personal)</a:t>
            </a:r>
          </a:p>
          <a:p>
            <a:r>
              <a:rPr lang="fi-FI" sz="1400" dirty="0" err="1">
                <a:solidFill>
                  <a:schemeClr val="bg1"/>
                </a:solidFill>
              </a:rPr>
              <a:t>Haipro</a:t>
            </a:r>
            <a:r>
              <a:rPr lang="fi-FI" sz="1400" dirty="0">
                <a:solidFill>
                  <a:schemeClr val="bg1"/>
                </a:solidFill>
              </a:rPr>
              <a:t>: </a:t>
            </a:r>
            <a:r>
              <a:rPr lang="sv-SE" sz="1400">
                <a:solidFill>
                  <a:schemeClr val="bg1"/>
                </a:solidFill>
              </a:rPr>
              <a:t>System för rapportering av negativa nära ögat händelser​</a:t>
            </a:r>
            <a:endParaRPr lang="fi-FI" sz="1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66928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81F1DC-4902-4D8A-B687-69EEBF6F364E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692000" y="432000"/>
            <a:ext cx="9327754" cy="774907"/>
          </a:xfrm>
        </p:spPr>
        <p:txBody>
          <a:bodyPr/>
          <a:lstStyle/>
          <a:p>
            <a:r>
              <a:rPr lang="fi-FI" b="1" dirty="0" err="1"/>
              <a:t>Tillgänglighet</a:t>
            </a:r>
            <a:endParaRPr lang="fi-FI" b="1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9CDDFF1-0593-4D14-8189-688B0DE869A9}"/>
              </a:ext>
            </a:extLst>
          </p:cNvPr>
          <p:cNvSpPr txBox="1"/>
          <p:nvPr/>
        </p:nvSpPr>
        <p:spPr>
          <a:xfrm>
            <a:off x="8476757" y="1413529"/>
            <a:ext cx="36128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b="1" dirty="0">
                <a:solidFill>
                  <a:schemeClr val="accent4"/>
                </a:solidFill>
              </a:rPr>
              <a:t>KORRIGERANDE ÅTGÄRDER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715897E7-9E1B-4E35-8EAD-FDB15C32FE76}"/>
              </a:ext>
            </a:extLst>
          </p:cNvPr>
          <p:cNvSpPr txBox="1"/>
          <p:nvPr/>
        </p:nvSpPr>
        <p:spPr>
          <a:xfrm>
            <a:off x="8516314" y="1847612"/>
            <a:ext cx="3675685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fi-FI" dirty="0" err="1" smtClean="0">
                <a:solidFill>
                  <a:schemeClr val="bg1"/>
                </a:solidFill>
              </a:rPr>
              <a:t>Sammarbetsmöter</a:t>
            </a:r>
            <a:endParaRPr lang="fi-FI" dirty="0" smtClean="0">
              <a:solidFill>
                <a:schemeClr val="bg1"/>
              </a:solidFill>
            </a:endParaRPr>
          </a:p>
          <a:p>
            <a:pPr marL="285750" indent="-285750">
              <a:buFontTx/>
              <a:buChar char="-"/>
            </a:pPr>
            <a:r>
              <a:rPr lang="fi-FI" dirty="0" err="1" smtClean="0">
                <a:solidFill>
                  <a:schemeClr val="bg1"/>
                </a:solidFill>
              </a:rPr>
              <a:t>Gemensamma</a:t>
            </a:r>
            <a:r>
              <a:rPr lang="fi-FI" dirty="0" smtClean="0">
                <a:solidFill>
                  <a:schemeClr val="bg1"/>
                </a:solidFill>
              </a:rPr>
              <a:t> </a:t>
            </a:r>
            <a:r>
              <a:rPr lang="fi-FI" dirty="0" err="1" smtClean="0">
                <a:solidFill>
                  <a:schemeClr val="bg1"/>
                </a:solidFill>
              </a:rPr>
              <a:t>lägesbilder</a:t>
            </a:r>
            <a:endParaRPr lang="fi-FI" dirty="0" smtClean="0">
              <a:solidFill>
                <a:schemeClr val="bg1"/>
              </a:solidFill>
            </a:endParaRPr>
          </a:p>
          <a:p>
            <a:r>
              <a:rPr lang="fi-FI" dirty="0" smtClean="0">
                <a:solidFill>
                  <a:schemeClr val="bg1"/>
                </a:solidFill>
              </a:rPr>
              <a:t>-   </a:t>
            </a:r>
            <a:r>
              <a:rPr lang="fi-FI" dirty="0" err="1" smtClean="0">
                <a:solidFill>
                  <a:schemeClr val="bg1"/>
                </a:solidFill>
              </a:rPr>
              <a:t>Enheters</a:t>
            </a:r>
            <a:r>
              <a:rPr lang="fi-FI" dirty="0" smtClean="0">
                <a:solidFill>
                  <a:schemeClr val="bg1"/>
                </a:solidFill>
              </a:rPr>
              <a:t> </a:t>
            </a:r>
            <a:r>
              <a:rPr lang="fi-FI" dirty="0" err="1" smtClean="0">
                <a:solidFill>
                  <a:schemeClr val="bg1"/>
                </a:solidFill>
              </a:rPr>
              <a:t>utvecklingsprojekter</a:t>
            </a:r>
            <a:endParaRPr lang="fi-FI" dirty="0">
              <a:solidFill>
                <a:schemeClr val="bg1"/>
              </a:solidFill>
            </a:endParaRPr>
          </a:p>
          <a:p>
            <a:r>
              <a:rPr lang="fi-FI" dirty="0" smtClean="0">
                <a:solidFill>
                  <a:schemeClr val="bg1"/>
                </a:solidFill>
              </a:rPr>
              <a:t>- </a:t>
            </a:r>
            <a:r>
              <a:rPr lang="fi-FI" dirty="0" err="1" smtClean="0">
                <a:solidFill>
                  <a:schemeClr val="bg1"/>
                </a:solidFill>
              </a:rPr>
              <a:t>Utveckla</a:t>
            </a:r>
            <a:r>
              <a:rPr lang="fi-FI" dirty="0" smtClean="0">
                <a:solidFill>
                  <a:schemeClr val="bg1"/>
                </a:solidFill>
              </a:rPr>
              <a:t> </a:t>
            </a:r>
            <a:r>
              <a:rPr lang="fi-FI" dirty="0" err="1" smtClean="0">
                <a:solidFill>
                  <a:schemeClr val="bg1"/>
                </a:solidFill>
              </a:rPr>
              <a:t>och</a:t>
            </a:r>
            <a:r>
              <a:rPr lang="fi-FI" dirty="0" smtClean="0">
                <a:solidFill>
                  <a:schemeClr val="bg1"/>
                </a:solidFill>
              </a:rPr>
              <a:t> </a:t>
            </a:r>
            <a:r>
              <a:rPr lang="fi-FI" dirty="0" err="1" smtClean="0">
                <a:solidFill>
                  <a:schemeClr val="bg1"/>
                </a:solidFill>
              </a:rPr>
              <a:t>utvidga</a:t>
            </a:r>
            <a:r>
              <a:rPr lang="fi-FI" dirty="0" smtClean="0">
                <a:solidFill>
                  <a:schemeClr val="bg1"/>
                </a:solidFill>
              </a:rPr>
              <a:t>  Lisa </a:t>
            </a:r>
            <a:r>
              <a:rPr lang="fi-FI" dirty="0" err="1" smtClean="0">
                <a:solidFill>
                  <a:schemeClr val="bg1"/>
                </a:solidFill>
              </a:rPr>
              <a:t>verksamhet</a:t>
            </a:r>
            <a:r>
              <a:rPr lang="fi-FI" dirty="0" smtClean="0">
                <a:solidFill>
                  <a:schemeClr val="bg1"/>
                </a:solidFill>
              </a:rPr>
              <a:t> </a:t>
            </a:r>
            <a:endParaRPr lang="fi-FI" dirty="0">
              <a:solidFill>
                <a:schemeClr val="bg1"/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F52E8EC-3225-532D-11A0-5DB83B2D4EC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 txBox="1"/>
          <p:nvPr/>
        </p:nvSpPr>
        <p:spPr>
          <a:xfrm>
            <a:off x="6825673" y="-49435"/>
            <a:ext cx="544021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dirty="0" err="1"/>
              <a:t>Sjukhusservice</a:t>
            </a:r>
            <a:r>
              <a:rPr lang="en-US" sz="1400" dirty="0"/>
              <a:t>, </a:t>
            </a:r>
            <a:r>
              <a:rPr lang="en-US" sz="1400" dirty="0" err="1" smtClean="0"/>
              <a:t>jourverksamhet</a:t>
            </a:r>
            <a:r>
              <a:rPr lang="en-US" sz="1400" dirty="0" smtClean="0"/>
              <a:t> </a:t>
            </a:r>
            <a:r>
              <a:rPr lang="en-US" sz="1400" dirty="0"/>
              <a:t>1-4.2024</a:t>
            </a:r>
            <a:endParaRPr lang="fi-FI" sz="1400" dirty="0"/>
          </a:p>
        </p:txBody>
      </p:sp>
      <p:graphicFrame>
        <p:nvGraphicFramePr>
          <p:cNvPr id="15" name="Table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7338134"/>
              </p:ext>
            </p:extLst>
          </p:nvPr>
        </p:nvGraphicFramePr>
        <p:xfrm>
          <a:off x="1330036" y="4278979"/>
          <a:ext cx="4756728" cy="160492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353328">
                  <a:extLst>
                    <a:ext uri="{9D8B030D-6E8A-4147-A177-3AD203B41FA5}">
                      <a16:colId xmlns:a16="http://schemas.microsoft.com/office/drawing/2014/main" val="1500481965"/>
                    </a:ext>
                  </a:extLst>
                </a:gridCol>
                <a:gridCol w="1201700">
                  <a:extLst>
                    <a:ext uri="{9D8B030D-6E8A-4147-A177-3AD203B41FA5}">
                      <a16:colId xmlns:a16="http://schemas.microsoft.com/office/drawing/2014/main" val="3219374919"/>
                    </a:ext>
                  </a:extLst>
                </a:gridCol>
                <a:gridCol w="1201700">
                  <a:extLst>
                    <a:ext uri="{9D8B030D-6E8A-4147-A177-3AD203B41FA5}">
                      <a16:colId xmlns:a16="http://schemas.microsoft.com/office/drawing/2014/main" val="1137655718"/>
                    </a:ext>
                  </a:extLst>
                </a:gridCol>
              </a:tblGrid>
              <a:tr h="70129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600" b="1" dirty="0" smtClean="0">
                          <a:solidFill>
                            <a:schemeClr val="tx1"/>
                          </a:solidFill>
                        </a:rPr>
                        <a:t>ENSIHOIDON VASTEAJAT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i-FI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i-FI" sz="1600" dirty="0">
                          <a:solidFill>
                            <a:schemeClr val="tx1"/>
                          </a:solidFill>
                          <a:effectLst/>
                        </a:rPr>
                        <a:t>AB50%</a:t>
                      </a:r>
                      <a:endParaRPr lang="fi-FI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i-FI" sz="1600">
                          <a:solidFill>
                            <a:schemeClr val="tx1"/>
                          </a:solidFill>
                          <a:effectLst/>
                        </a:rPr>
                        <a:t>AB90%</a:t>
                      </a:r>
                      <a:endParaRPr lang="fi-FI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942880562"/>
                  </a:ext>
                </a:extLst>
              </a:tr>
              <a:tr h="23859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i-FI" sz="1600" dirty="0">
                          <a:solidFill>
                            <a:schemeClr val="tx1"/>
                          </a:solidFill>
                          <a:effectLst/>
                        </a:rPr>
                        <a:t>Ydintaajama</a:t>
                      </a:r>
                      <a:endParaRPr lang="fi-FI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i-FI" sz="16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Ingen </a:t>
                      </a:r>
                      <a:r>
                        <a:rPr lang="fi-FI" sz="1600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uppgift</a:t>
                      </a:r>
                      <a:endParaRPr lang="fi-FI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i-FI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3467956421"/>
                  </a:ext>
                </a:extLst>
              </a:tr>
              <a:tr h="22527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i-FI" sz="1600" dirty="0">
                          <a:solidFill>
                            <a:schemeClr val="tx1"/>
                          </a:solidFill>
                          <a:effectLst/>
                        </a:rPr>
                        <a:t>Muu taajama</a:t>
                      </a:r>
                      <a:endParaRPr lang="fi-FI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i-FI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i-FI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3728838853"/>
                  </a:ext>
                </a:extLst>
              </a:tr>
              <a:tr h="30032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i-FI" sz="1600" dirty="0">
                          <a:solidFill>
                            <a:schemeClr val="tx1"/>
                          </a:solidFill>
                          <a:effectLst/>
                        </a:rPr>
                        <a:t>Asuttu </a:t>
                      </a:r>
                      <a:r>
                        <a:rPr lang="fi-FI" sz="1600" dirty="0" smtClean="0">
                          <a:solidFill>
                            <a:schemeClr val="tx1"/>
                          </a:solidFill>
                          <a:effectLst/>
                        </a:rPr>
                        <a:t>maaseutu</a:t>
                      </a:r>
                      <a:endParaRPr lang="fi-FI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i-FI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i-FI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4113790947"/>
                  </a:ext>
                </a:extLst>
              </a:tr>
            </a:tbl>
          </a:graphicData>
        </a:graphic>
      </p:graphicFrame>
      <p:graphicFrame>
        <p:nvGraphicFramePr>
          <p:cNvPr id="16" name="Table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49752607"/>
              </p:ext>
            </p:extLst>
          </p:nvPr>
        </p:nvGraphicFramePr>
        <p:xfrm>
          <a:off x="1330037" y="6132871"/>
          <a:ext cx="2327564" cy="52184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60034">
                  <a:extLst>
                    <a:ext uri="{9D8B030D-6E8A-4147-A177-3AD203B41FA5}">
                      <a16:colId xmlns:a16="http://schemas.microsoft.com/office/drawing/2014/main" val="2969447342"/>
                    </a:ext>
                  </a:extLst>
                </a:gridCol>
                <a:gridCol w="1367530">
                  <a:extLst>
                    <a:ext uri="{9D8B030D-6E8A-4147-A177-3AD203B41FA5}">
                      <a16:colId xmlns:a16="http://schemas.microsoft.com/office/drawing/2014/main" val="1905753470"/>
                    </a:ext>
                  </a:extLst>
                </a:gridCol>
              </a:tblGrid>
              <a:tr h="25865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i-FI" sz="1600" dirty="0">
                          <a:solidFill>
                            <a:schemeClr val="tx1"/>
                          </a:solidFill>
                          <a:effectLst/>
                        </a:rPr>
                        <a:t>C90%</a:t>
                      </a:r>
                      <a:endParaRPr lang="fi-FI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i-FI" sz="1600" b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Ingen </a:t>
                      </a:r>
                      <a:r>
                        <a:rPr lang="fi-FI" sz="1600" b="0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uppgift</a:t>
                      </a:r>
                      <a:endParaRPr lang="fi-FI" sz="16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0585705"/>
                  </a:ext>
                </a:extLst>
              </a:tr>
              <a:tr h="25865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i-FI" sz="1600" dirty="0">
                          <a:solidFill>
                            <a:schemeClr val="tx1"/>
                          </a:solidFill>
                          <a:effectLst/>
                        </a:rPr>
                        <a:t>D90%</a:t>
                      </a:r>
                      <a:endParaRPr lang="fi-FI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i-FI" sz="16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3237030752"/>
                  </a:ext>
                </a:extLst>
              </a:tr>
            </a:tbl>
          </a:graphicData>
        </a:graphic>
      </p:graphicFrame>
      <p:graphicFrame>
        <p:nvGraphicFramePr>
          <p:cNvPr id="21" name="Table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19394443"/>
              </p:ext>
            </p:extLst>
          </p:nvPr>
        </p:nvGraphicFramePr>
        <p:xfrm>
          <a:off x="1330036" y="1607943"/>
          <a:ext cx="5772728" cy="24220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21714">
                  <a:extLst>
                    <a:ext uri="{9D8B030D-6E8A-4147-A177-3AD203B41FA5}">
                      <a16:colId xmlns:a16="http://schemas.microsoft.com/office/drawing/2014/main" val="755049730"/>
                    </a:ext>
                  </a:extLst>
                </a:gridCol>
                <a:gridCol w="2151014">
                  <a:extLst>
                    <a:ext uri="{9D8B030D-6E8A-4147-A177-3AD203B41FA5}">
                      <a16:colId xmlns:a16="http://schemas.microsoft.com/office/drawing/2014/main" val="2911751368"/>
                    </a:ext>
                  </a:extLst>
                </a:gridCol>
              </a:tblGrid>
              <a:tr h="84341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PÄIVYSTYKSEN</a:t>
                      </a:r>
                      <a:r>
                        <a:rPr lang="fi-FI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LÄPIMENOAIKA</a:t>
                      </a:r>
                      <a:endParaRPr lang="fi-FI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76658595"/>
                  </a:ext>
                </a:extLst>
              </a:tr>
              <a:tr h="309253">
                <a:tc>
                  <a:txBody>
                    <a:bodyPr/>
                    <a:lstStyle/>
                    <a:p>
                      <a:r>
                        <a:rPr lang="fi-FI" sz="1600" dirty="0" smtClean="0">
                          <a:solidFill>
                            <a:schemeClr val="tx1"/>
                          </a:solidFill>
                        </a:rPr>
                        <a:t>Kirurgi:</a:t>
                      </a:r>
                      <a:endParaRPr lang="fi-FI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600" dirty="0" smtClean="0">
                          <a:solidFill>
                            <a:schemeClr val="tx1"/>
                          </a:solidFill>
                        </a:rPr>
                        <a:t>4h 39 min( 3h51min)</a:t>
                      </a:r>
                      <a:endParaRPr lang="fi-FI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7089015"/>
                  </a:ext>
                </a:extLst>
              </a:tr>
              <a:tr h="309253">
                <a:tc>
                  <a:txBody>
                    <a:bodyPr/>
                    <a:lstStyle/>
                    <a:p>
                      <a:r>
                        <a:rPr lang="fi-FI" sz="1600" dirty="0" err="1" smtClean="0">
                          <a:solidFill>
                            <a:schemeClr val="tx1"/>
                          </a:solidFill>
                        </a:rPr>
                        <a:t>Medicin</a:t>
                      </a:r>
                      <a:r>
                        <a:rPr lang="fi-FI" sz="1600" dirty="0" smtClean="0">
                          <a:solidFill>
                            <a:schemeClr val="tx1"/>
                          </a:solidFill>
                        </a:rPr>
                        <a:t>:</a:t>
                      </a:r>
                      <a:endParaRPr lang="fi-FI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600" dirty="0" smtClean="0">
                          <a:solidFill>
                            <a:schemeClr val="tx1"/>
                          </a:solidFill>
                        </a:rPr>
                        <a:t>5h</a:t>
                      </a:r>
                      <a:r>
                        <a:rPr lang="fi-FI" sz="1600" baseline="0" dirty="0" smtClean="0">
                          <a:solidFill>
                            <a:schemeClr val="tx1"/>
                          </a:solidFill>
                        </a:rPr>
                        <a:t> 16 min (</a:t>
                      </a:r>
                      <a:r>
                        <a:rPr lang="fi-FI" sz="1600" dirty="0" smtClean="0">
                          <a:solidFill>
                            <a:schemeClr val="tx1"/>
                          </a:solidFill>
                        </a:rPr>
                        <a:t>4h29min)</a:t>
                      </a:r>
                      <a:endParaRPr lang="fi-FI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46556384"/>
                  </a:ext>
                </a:extLst>
              </a:tr>
              <a:tr h="418557">
                <a:tc>
                  <a:txBody>
                    <a:bodyPr/>
                    <a:lstStyle/>
                    <a:p>
                      <a:r>
                        <a:rPr lang="fi-FI" sz="1600" dirty="0" err="1" smtClean="0">
                          <a:solidFill>
                            <a:schemeClr val="tx1"/>
                          </a:solidFill>
                        </a:rPr>
                        <a:t>Allmänmedicin</a:t>
                      </a:r>
                      <a:r>
                        <a:rPr lang="fi-FI" sz="1600" dirty="0" smtClean="0">
                          <a:solidFill>
                            <a:schemeClr val="tx1"/>
                          </a:solidFill>
                        </a:rPr>
                        <a:t>:</a:t>
                      </a:r>
                      <a:r>
                        <a:rPr lang="fi-FI" sz="1600" baseline="0" dirty="0" smtClean="0">
                          <a:solidFill>
                            <a:schemeClr val="tx1"/>
                          </a:solidFill>
                        </a:rPr>
                        <a:t> (tavoite alle 2h)</a:t>
                      </a:r>
                      <a:endParaRPr lang="fi-FI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600" dirty="0" smtClean="0">
                          <a:solidFill>
                            <a:schemeClr val="tx1"/>
                          </a:solidFill>
                        </a:rPr>
                        <a:t>3h</a:t>
                      </a:r>
                      <a:r>
                        <a:rPr lang="fi-FI" sz="1600" baseline="0" dirty="0" smtClean="0">
                          <a:solidFill>
                            <a:schemeClr val="tx1"/>
                          </a:solidFill>
                        </a:rPr>
                        <a:t> 32 min (</a:t>
                      </a:r>
                      <a:r>
                        <a:rPr lang="fi-FI" sz="1600" dirty="0" smtClean="0">
                          <a:solidFill>
                            <a:schemeClr val="tx1"/>
                          </a:solidFill>
                        </a:rPr>
                        <a:t>2h53min)</a:t>
                      </a:r>
                      <a:endParaRPr lang="fi-FI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80018613"/>
                  </a:ext>
                </a:extLst>
              </a:tr>
              <a:tr h="418557">
                <a:tc>
                  <a:txBody>
                    <a:bodyPr/>
                    <a:lstStyle/>
                    <a:p>
                      <a:r>
                        <a:rPr lang="fi-FI" sz="1600" dirty="0" err="1" smtClean="0">
                          <a:solidFill>
                            <a:schemeClr val="tx1"/>
                          </a:solidFill>
                        </a:rPr>
                        <a:t>Pediatrik</a:t>
                      </a:r>
                      <a:r>
                        <a:rPr lang="fi-FI" sz="1600" baseline="0" dirty="0" smtClean="0">
                          <a:solidFill>
                            <a:schemeClr val="tx1"/>
                          </a:solidFill>
                        </a:rPr>
                        <a:t>: (tavoite alle 2h)</a:t>
                      </a:r>
                      <a:endParaRPr lang="fi-FI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600" dirty="0" smtClean="0">
                          <a:solidFill>
                            <a:schemeClr val="tx1"/>
                          </a:solidFill>
                        </a:rPr>
                        <a:t>2h</a:t>
                      </a:r>
                      <a:r>
                        <a:rPr lang="fi-FI" sz="1600" baseline="0" dirty="0" smtClean="0">
                          <a:solidFill>
                            <a:schemeClr val="tx1"/>
                          </a:solidFill>
                        </a:rPr>
                        <a:t> 9min (</a:t>
                      </a:r>
                      <a:r>
                        <a:rPr lang="fi-FI" sz="1600" dirty="0" smtClean="0">
                          <a:solidFill>
                            <a:schemeClr val="tx1"/>
                          </a:solidFill>
                        </a:rPr>
                        <a:t>2h53min)</a:t>
                      </a:r>
                      <a:endParaRPr lang="fi-FI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995618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858582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Rot="1" noMove="1" noResize="1" noEditPoints="1" noAdjustHandles="1" noChangeArrowheads="1" noChangeShapeType="1"/>
          </p:cNvSpPr>
          <p:nvPr>
            <p:ph type="title" idx="4294967295"/>
          </p:nvPr>
        </p:nvSpPr>
        <p:spPr>
          <a:xfrm>
            <a:off x="1692000" y="431800"/>
            <a:ext cx="9124950" cy="909638"/>
          </a:xfrm>
        </p:spPr>
        <p:txBody>
          <a:bodyPr/>
          <a:lstStyle/>
          <a:p>
            <a:r>
              <a:rPr lang="fi-FI" b="1" dirty="0" err="1"/>
              <a:t>Säkerhet</a:t>
            </a:r>
            <a:r>
              <a:rPr lang="fi-FI" b="1" dirty="0"/>
              <a:t> </a:t>
            </a:r>
            <a:r>
              <a:rPr lang="fi-FI" b="1" dirty="0" err="1"/>
              <a:t>och</a:t>
            </a:r>
            <a:r>
              <a:rPr lang="fi-FI" b="1" dirty="0"/>
              <a:t> </a:t>
            </a:r>
            <a:r>
              <a:rPr lang="fi-FI" b="1" dirty="0" err="1"/>
              <a:t>kvalitet</a:t>
            </a:r>
            <a:r>
              <a:rPr lang="fi-FI" b="1" dirty="0"/>
              <a:t> </a:t>
            </a:r>
            <a:endParaRPr lang="en-US" b="1" dirty="0"/>
          </a:p>
        </p:txBody>
      </p:sp>
      <p:graphicFrame>
        <p:nvGraphicFramePr>
          <p:cNvPr id="20" name="Chart 19" descr="Cirkeldiagram: De anmälda händelsernas karaktär:&#10;Nära ögat: 22%&#10;Övriga upptäckter: 12%&#10;Drabbat klient: 66% &#10;varav: &#10;Måttlig skada: 8,8%&#10;Allvarliga Följder: 0,9 %">
            <a:extLst>
              <a:ext uri="{FF2B5EF4-FFF2-40B4-BE49-F238E27FC236}">
                <a16:creationId xmlns:a16="http://schemas.microsoft.com/office/drawing/2014/main" id="{825814EC-BF19-4135-8F6E-79065B38ACB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698760854"/>
              </p:ext>
            </p:extLst>
          </p:nvPr>
        </p:nvGraphicFramePr>
        <p:xfrm>
          <a:off x="4707774" y="1806216"/>
          <a:ext cx="3929150" cy="25956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9" name="TextBox 18">
            <a:extLst>
              <a:ext uri="{FF2B5EF4-FFF2-40B4-BE49-F238E27FC236}">
                <a16:creationId xmlns:a16="http://schemas.microsoft.com/office/drawing/2014/main" id="{6A344BB1-DF36-4BAD-9CB1-977337A2D075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8695669" y="1404000"/>
            <a:ext cx="326690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600" b="1">
                <a:solidFill>
                  <a:schemeClr val="accent4"/>
                </a:solidFill>
              </a:rPr>
              <a:t>DE VANLIGASTE ANMÄLNINGSTYPERNA</a:t>
            </a:r>
            <a:endParaRPr lang="en-US" sz="1600" b="1">
              <a:solidFill>
                <a:schemeClr val="accent4"/>
              </a:solidFill>
            </a:endParaRPr>
          </a:p>
        </p:txBody>
      </p:sp>
      <p:sp>
        <p:nvSpPr>
          <p:cNvPr id="8" name="TextBox 7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8712854" y="2088914"/>
            <a:ext cx="3479146" cy="1600438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342900" indent="-342900">
              <a:buFontTx/>
              <a:buAutoNum type="arabicPeriod"/>
            </a:pPr>
            <a:r>
              <a:rPr lang="fi-FI" sz="1600" dirty="0" err="1" smtClean="0">
                <a:solidFill>
                  <a:schemeClr val="bg1"/>
                </a:solidFill>
                <a:cs typeface="Arial"/>
              </a:rPr>
              <a:t>Informationsflöde</a:t>
            </a:r>
            <a:endParaRPr lang="fi-FI" sz="1600" dirty="0" smtClean="0">
              <a:solidFill>
                <a:schemeClr val="bg1"/>
              </a:solidFill>
              <a:cs typeface="Arial"/>
            </a:endParaRPr>
          </a:p>
          <a:p>
            <a:pPr marL="342900" indent="-342900">
              <a:buAutoNum type="arabicPeriod"/>
            </a:pPr>
            <a:r>
              <a:rPr lang="fi-FI" sz="1600" dirty="0" err="1" smtClean="0">
                <a:solidFill>
                  <a:schemeClr val="bg1"/>
                </a:solidFill>
                <a:cs typeface="Arial"/>
              </a:rPr>
              <a:t>Läkemedels</a:t>
            </a:r>
            <a:r>
              <a:rPr lang="fi-FI" sz="1600" dirty="0" smtClean="0">
                <a:solidFill>
                  <a:schemeClr val="bg1"/>
                </a:solidFill>
                <a:cs typeface="Arial"/>
              </a:rPr>
              <a:t>- </a:t>
            </a:r>
            <a:r>
              <a:rPr lang="fi-FI" sz="1600" dirty="0" err="1">
                <a:solidFill>
                  <a:schemeClr val="bg1"/>
                </a:solidFill>
                <a:cs typeface="Arial"/>
              </a:rPr>
              <a:t>och</a:t>
            </a:r>
            <a:r>
              <a:rPr lang="fi-FI" sz="1600" dirty="0">
                <a:solidFill>
                  <a:schemeClr val="bg1"/>
                </a:solidFill>
                <a:cs typeface="Arial"/>
              </a:rPr>
              <a:t> </a:t>
            </a:r>
            <a:r>
              <a:rPr lang="fi-FI" sz="1600" dirty="0" err="1" smtClean="0">
                <a:solidFill>
                  <a:schemeClr val="bg1"/>
                </a:solidFill>
                <a:cs typeface="Arial"/>
              </a:rPr>
              <a:t>vätskebehandling</a:t>
            </a:r>
            <a:endParaRPr lang="fi-FI" sz="1600" dirty="0">
              <a:solidFill>
                <a:schemeClr val="bg1"/>
              </a:solidFill>
              <a:cs typeface="Arial"/>
            </a:endParaRPr>
          </a:p>
          <a:p>
            <a:pPr marL="342900" indent="-342900">
              <a:buAutoNum type="arabicPeriod"/>
            </a:pPr>
            <a:r>
              <a:rPr lang="fi-FI" sz="1600" dirty="0" err="1" smtClean="0">
                <a:solidFill>
                  <a:schemeClr val="bg1"/>
                </a:solidFill>
                <a:cs typeface="Arial"/>
              </a:rPr>
              <a:t>Förknippad</a:t>
            </a:r>
            <a:r>
              <a:rPr lang="fi-FI" sz="1600" dirty="0" smtClean="0">
                <a:solidFill>
                  <a:schemeClr val="bg1"/>
                </a:solidFill>
                <a:cs typeface="Arial"/>
              </a:rPr>
              <a:t> </a:t>
            </a:r>
            <a:r>
              <a:rPr lang="fi-FI" sz="1600" dirty="0" err="1">
                <a:solidFill>
                  <a:schemeClr val="bg1"/>
                </a:solidFill>
                <a:cs typeface="Arial"/>
              </a:rPr>
              <a:t>med</a:t>
            </a:r>
            <a:r>
              <a:rPr lang="fi-FI" sz="1600" dirty="0">
                <a:solidFill>
                  <a:schemeClr val="bg1"/>
                </a:solidFill>
                <a:cs typeface="Arial"/>
              </a:rPr>
              <a:t> </a:t>
            </a:r>
            <a:r>
              <a:rPr lang="fi-FI" sz="1600" dirty="0" smtClean="0">
                <a:solidFill>
                  <a:schemeClr val="bg1"/>
                </a:solidFill>
                <a:cs typeface="Arial"/>
              </a:rPr>
              <a:t>annan </a:t>
            </a:r>
            <a:r>
              <a:rPr lang="fi-FI" sz="1600" dirty="0" err="1" smtClean="0">
                <a:solidFill>
                  <a:schemeClr val="bg1"/>
                </a:solidFill>
                <a:cs typeface="Arial"/>
              </a:rPr>
              <a:t>vårdåtgärd</a:t>
            </a:r>
            <a:endParaRPr lang="fi-FI" sz="1600" dirty="0">
              <a:solidFill>
                <a:schemeClr val="bg1"/>
              </a:solidFill>
              <a:cs typeface="Arial"/>
            </a:endParaRPr>
          </a:p>
          <a:p>
            <a:pPr marL="342900" indent="-342900">
              <a:buAutoNum type="arabicPeriod"/>
            </a:pPr>
            <a:endParaRPr lang="en-US" dirty="0">
              <a:solidFill>
                <a:srgbClr val="213A8F"/>
              </a:solidFill>
              <a:cs typeface="Arial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9B827E0-4781-4CE9-B989-57A8EFDB83A0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689926" y="4500000"/>
            <a:ext cx="1638216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fi-FI" sz="1300" b="1" dirty="0" smtClean="0">
              <a:solidFill>
                <a:schemeClr val="accent4"/>
              </a:solidFill>
            </a:endParaRPr>
          </a:p>
          <a:p>
            <a:pPr algn="ctr"/>
            <a:r>
              <a:rPr lang="fi-FI" sz="1300" b="1" dirty="0" smtClean="0">
                <a:solidFill>
                  <a:schemeClr val="accent4"/>
                </a:solidFill>
              </a:rPr>
              <a:t>ANTAL </a:t>
            </a:r>
            <a:r>
              <a:rPr lang="fi-FI" sz="1300" b="1" dirty="0">
                <a:solidFill>
                  <a:schemeClr val="accent4"/>
                </a:solidFill>
              </a:rPr>
              <a:t>KONTAKTER TILL PATIENTOMBUD</a:t>
            </a:r>
            <a:endParaRPr lang="en-US" sz="1300" b="1" dirty="0">
              <a:solidFill>
                <a:schemeClr val="accent4"/>
              </a:solidFill>
            </a:endParaRPr>
          </a:p>
        </p:txBody>
      </p:sp>
      <p:sp>
        <p:nvSpPr>
          <p:cNvPr id="13" name="TextBox 12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680678" y="5800902"/>
            <a:ext cx="18000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3000" dirty="0">
                <a:solidFill>
                  <a:schemeClr val="bg1"/>
                </a:solidFill>
              </a:rPr>
              <a:t>0</a:t>
            </a:r>
            <a:endParaRPr lang="en-US" sz="3000" dirty="0">
              <a:solidFill>
                <a:schemeClr val="bg1"/>
              </a:solidFill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712EC722-3F34-4A2D-A54F-CACFC8222475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536778" y="4500000"/>
            <a:ext cx="163821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1400" b="1" dirty="0">
              <a:solidFill>
                <a:schemeClr val="accent4"/>
              </a:solidFill>
            </a:endParaRPr>
          </a:p>
        </p:txBody>
      </p:sp>
      <p:sp>
        <p:nvSpPr>
          <p:cNvPr id="10" name="TextBox 9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454485" y="5800902"/>
            <a:ext cx="18000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dirty="0" smtClean="0">
                <a:solidFill>
                  <a:schemeClr val="bg1"/>
                </a:solidFill>
              </a:rPr>
              <a:t>641</a:t>
            </a:r>
            <a:r>
              <a:rPr lang="en-US" sz="3000" dirty="0" smtClean="0">
                <a:solidFill>
                  <a:schemeClr val="bg1"/>
                </a:solidFill>
              </a:rPr>
              <a:t>/905</a:t>
            </a:r>
            <a:endParaRPr lang="en-US" sz="3000" dirty="0">
              <a:solidFill>
                <a:schemeClr val="bg1"/>
              </a:solidFill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6156A800-0ADF-4946-A380-6823498BE298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8305516" y="4500000"/>
            <a:ext cx="36843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600" b="1">
                <a:solidFill>
                  <a:schemeClr val="accent4"/>
                </a:solidFill>
              </a:rPr>
              <a:t>ÅTGÄRDER: </a:t>
            </a:r>
            <a:endParaRPr lang="en-US" sz="1600" b="1">
              <a:solidFill>
                <a:schemeClr val="accent4"/>
              </a:solidFill>
            </a:endParaRPr>
          </a:p>
        </p:txBody>
      </p:sp>
      <p:sp>
        <p:nvSpPr>
          <p:cNvPr id="9" name="TextBox 8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8305515" y="4820813"/>
            <a:ext cx="388648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400" dirty="0" err="1" smtClean="0">
                <a:solidFill>
                  <a:schemeClr val="bg1"/>
                </a:solidFill>
              </a:rPr>
              <a:t>Information</a:t>
            </a:r>
            <a:r>
              <a:rPr lang="fi-FI" sz="1400" dirty="0" smtClean="0">
                <a:solidFill>
                  <a:schemeClr val="bg1"/>
                </a:solidFill>
              </a:rPr>
              <a:t> </a:t>
            </a:r>
            <a:r>
              <a:rPr lang="fi-FI" sz="1400" dirty="0" err="1" smtClean="0">
                <a:solidFill>
                  <a:schemeClr val="bg1"/>
                </a:solidFill>
              </a:rPr>
              <a:t>till</a:t>
            </a:r>
            <a:r>
              <a:rPr lang="fi-FI" sz="1400" dirty="0" smtClean="0">
                <a:solidFill>
                  <a:schemeClr val="bg1"/>
                </a:solidFill>
              </a:rPr>
              <a:t> </a:t>
            </a:r>
            <a:r>
              <a:rPr lang="fi-FI" sz="1400" dirty="0" err="1" smtClean="0">
                <a:solidFill>
                  <a:schemeClr val="bg1"/>
                </a:solidFill>
              </a:rPr>
              <a:t>personalen,uppdateringen</a:t>
            </a:r>
            <a:r>
              <a:rPr lang="fi-FI" sz="1400" dirty="0" smtClean="0">
                <a:solidFill>
                  <a:schemeClr val="bg1"/>
                </a:solidFill>
              </a:rPr>
              <a:t> av </a:t>
            </a:r>
            <a:r>
              <a:rPr lang="fi-FI" sz="1400" dirty="0" err="1" smtClean="0">
                <a:solidFill>
                  <a:schemeClr val="bg1"/>
                </a:solidFill>
              </a:rPr>
              <a:t>dirktiv</a:t>
            </a:r>
            <a:r>
              <a:rPr lang="fi-FI" sz="1400" dirty="0" smtClean="0">
                <a:solidFill>
                  <a:schemeClr val="bg1"/>
                </a:solidFill>
              </a:rPr>
              <a:t>, </a:t>
            </a:r>
            <a:r>
              <a:rPr lang="fi-FI" sz="1400" dirty="0" err="1" smtClean="0">
                <a:solidFill>
                  <a:schemeClr val="bg1"/>
                </a:solidFill>
              </a:rPr>
              <a:t>sammarbetsmöten</a:t>
            </a:r>
            <a:endParaRPr lang="en-US" sz="1400" dirty="0">
              <a:solidFill>
                <a:schemeClr val="bg1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315944" y="4539060"/>
            <a:ext cx="3480556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i-FI" sz="1300" b="1" dirty="0">
                <a:solidFill>
                  <a:schemeClr val="accent4"/>
                </a:solidFill>
              </a:rPr>
              <a:t>ANTAL ANMÄLNINGAR OM NEGATIV HÄNDELSE FRÅN KLIENTER</a:t>
            </a:r>
            <a:endParaRPr lang="en-US" sz="1300" b="1" dirty="0">
              <a:solidFill>
                <a:schemeClr val="accent4"/>
              </a:solidFill>
            </a:endParaRPr>
          </a:p>
        </p:txBody>
      </p:sp>
      <p:graphicFrame>
        <p:nvGraphicFramePr>
          <p:cNvPr id="24" name="Chart 23" descr="Taulukko Vaaratapahtumailmoitusten määrä &#10;Tammikuu-Huhtikuu 2022 909&#10;Tammikuu-Huhtikuu 2023 993&#10;Toukokuu-Elokuu 2022 992&#10;Toukokuu-Elokuu 2023 924&#10;Syyskuu-Joulukuu 2022 908&#10;Syyskuu- Joulukuu 2023 1096">
            <a:extLst>
              <a:ext uri="{FF2B5EF4-FFF2-40B4-BE49-F238E27FC236}">
                <a16:creationId xmlns:a16="http://schemas.microsoft.com/office/drawing/2014/main" id="{C3F2CFCD-341C-4728-B030-2BF84364B91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675116429"/>
              </p:ext>
            </p:extLst>
          </p:nvPr>
        </p:nvGraphicFramePr>
        <p:xfrm>
          <a:off x="1231513" y="1991107"/>
          <a:ext cx="3476262" cy="250889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25" name="Chart 24" descr="Taulukko Asiakkaiden vaaratapahtumailmoitusten määrä &#10;Tammikuu-Huhtikuu 2023 135&#10;Tammikuu-Huhtikuu 2024 211&#10;Toukokuu-Elokuu 2023 168&#10;Toukokuu-Elokuu 2024 &#10;Syyskuu-Joulukuu 2023 171&#10;Syyskuu- Joulukuu 2024 ">
            <a:extLst>
              <a:ext uri="{FF2B5EF4-FFF2-40B4-BE49-F238E27FC236}">
                <a16:creationId xmlns:a16="http://schemas.microsoft.com/office/drawing/2014/main" id="{4795ED5E-587D-3953-50E7-D966E262B9C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151214667"/>
              </p:ext>
            </p:extLst>
          </p:nvPr>
        </p:nvGraphicFramePr>
        <p:xfrm>
          <a:off x="1144965" y="4944922"/>
          <a:ext cx="3476261" cy="19130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6" name="TextBox 25"/>
          <p:cNvSpPr txBox="1"/>
          <p:nvPr/>
        </p:nvSpPr>
        <p:spPr>
          <a:xfrm>
            <a:off x="6536777" y="4616004"/>
            <a:ext cx="170352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200" b="1" dirty="0" smtClean="0">
                <a:solidFill>
                  <a:schemeClr val="accent4"/>
                </a:solidFill>
              </a:rPr>
              <a:t>ANTAL ANMÄLAN OM NEGATIV HÄNDELSE (</a:t>
            </a:r>
            <a:r>
              <a:rPr lang="sv-SE" sz="1200" b="1" dirty="0">
                <a:solidFill>
                  <a:schemeClr val="accent4"/>
                </a:solidFill>
              </a:rPr>
              <a:t>görs den själv i </a:t>
            </a:r>
            <a:r>
              <a:rPr lang="sv-SE" sz="1200" b="1" dirty="0" smtClean="0">
                <a:solidFill>
                  <a:schemeClr val="accent4"/>
                </a:solidFill>
              </a:rPr>
              <a:t>jourverksamhet)</a:t>
            </a:r>
            <a:endParaRPr lang="fi-FI" sz="1200" b="1" dirty="0">
              <a:solidFill>
                <a:schemeClr val="accent4"/>
              </a:solidFill>
            </a:endParaRPr>
          </a:p>
        </p:txBody>
      </p:sp>
      <p:sp>
        <p:nvSpPr>
          <p:cNvPr id="27" name="TextBox 1"/>
          <p:cNvSpPr txBox="1"/>
          <p:nvPr/>
        </p:nvSpPr>
        <p:spPr>
          <a:xfrm>
            <a:off x="7232884" y="3471253"/>
            <a:ext cx="1428456" cy="951459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fi-FI" sz="1300" dirty="0" err="1" smtClean="0">
                <a:solidFill>
                  <a:schemeClr val="bg1"/>
                </a:solidFill>
              </a:rPr>
              <a:t>Måttlig</a:t>
            </a:r>
            <a:endParaRPr lang="fi-FI" sz="1300" dirty="0">
              <a:solidFill>
                <a:schemeClr val="bg1"/>
              </a:solidFill>
            </a:endParaRPr>
          </a:p>
          <a:p>
            <a:r>
              <a:rPr lang="fi-FI" sz="1300" dirty="0" err="1" smtClean="0">
                <a:solidFill>
                  <a:schemeClr val="bg1"/>
                </a:solidFill>
              </a:rPr>
              <a:t>skada</a:t>
            </a:r>
            <a:r>
              <a:rPr lang="fi-FI" sz="1300" dirty="0" smtClean="0">
                <a:solidFill>
                  <a:schemeClr val="bg1"/>
                </a:solidFill>
              </a:rPr>
              <a:t> 4,1 %</a:t>
            </a:r>
            <a:endParaRPr lang="fi-FI" sz="1300" dirty="0">
              <a:solidFill>
                <a:schemeClr val="bg1"/>
              </a:solidFill>
            </a:endParaRPr>
          </a:p>
          <a:p>
            <a:r>
              <a:rPr lang="fi-FI" sz="1300" dirty="0" err="1">
                <a:solidFill>
                  <a:schemeClr val="bg1"/>
                </a:solidFill>
              </a:rPr>
              <a:t>Allvarlig</a:t>
            </a:r>
            <a:r>
              <a:rPr lang="fi-FI" sz="1300" dirty="0">
                <a:solidFill>
                  <a:schemeClr val="bg1"/>
                </a:solidFill>
              </a:rPr>
              <a:t> </a:t>
            </a:r>
            <a:endParaRPr lang="fi-FI" sz="1300" dirty="0" smtClean="0">
              <a:solidFill>
                <a:schemeClr val="bg1"/>
              </a:solidFill>
            </a:endParaRPr>
          </a:p>
          <a:p>
            <a:r>
              <a:rPr lang="fi-FI" sz="1300" dirty="0" err="1" smtClean="0">
                <a:solidFill>
                  <a:schemeClr val="bg1"/>
                </a:solidFill>
              </a:rPr>
              <a:t>Skada</a:t>
            </a:r>
            <a:r>
              <a:rPr lang="fi-FI" sz="1300" dirty="0" smtClean="0">
                <a:solidFill>
                  <a:schemeClr val="bg1"/>
                </a:solidFill>
              </a:rPr>
              <a:t> 0,9 %</a:t>
            </a:r>
            <a:r>
              <a:rPr lang="fi-FI" sz="1200" dirty="0">
                <a:solidFill>
                  <a:schemeClr val="bg1"/>
                </a:solidFill>
              </a:rPr>
              <a:t>	</a:t>
            </a:r>
          </a:p>
          <a:p>
            <a:endParaRPr lang="fi-FI" sz="1200" dirty="0">
              <a:solidFill>
                <a:schemeClr val="bg1"/>
              </a:solidFill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8F52E8EC-3225-532D-11A0-5DB83B2D4EC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 txBox="1"/>
          <p:nvPr/>
        </p:nvSpPr>
        <p:spPr>
          <a:xfrm>
            <a:off x="6825673" y="-49435"/>
            <a:ext cx="544021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dirty="0" err="1"/>
              <a:t>Sjukhusservice</a:t>
            </a:r>
            <a:r>
              <a:rPr lang="en-US" sz="1400" dirty="0"/>
              <a:t>, </a:t>
            </a:r>
            <a:r>
              <a:rPr lang="en-US" sz="1400" dirty="0" err="1" smtClean="0"/>
              <a:t>jourverksamhet</a:t>
            </a:r>
            <a:r>
              <a:rPr lang="en-US" sz="1400" dirty="0" smtClean="0"/>
              <a:t> </a:t>
            </a:r>
            <a:r>
              <a:rPr lang="en-US" sz="1400" dirty="0"/>
              <a:t>1-4.2024</a:t>
            </a:r>
            <a:endParaRPr lang="fi-FI" sz="1400" dirty="0"/>
          </a:p>
        </p:txBody>
      </p:sp>
    </p:spTree>
    <p:extLst>
      <p:ext uri="{BB962C8B-B14F-4D97-AF65-F5344CB8AC3E}">
        <p14:creationId xmlns:p14="http://schemas.microsoft.com/office/powerpoint/2010/main" val="16558361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Rot="1" noMove="1" noResize="1" noEditPoints="1" noAdjustHandles="1" noChangeArrowheads="1" noChangeShapeType="1"/>
          </p:cNvSpPr>
          <p:nvPr>
            <p:ph type="title" idx="4294967295"/>
          </p:nvPr>
        </p:nvSpPr>
        <p:spPr>
          <a:xfrm>
            <a:off x="1692000" y="432000"/>
            <a:ext cx="9124950" cy="909638"/>
          </a:xfrm>
        </p:spPr>
        <p:txBody>
          <a:bodyPr/>
          <a:lstStyle/>
          <a:p>
            <a:r>
              <a:rPr lang="fi-FI" b="1" dirty="0" err="1"/>
              <a:t>Kundupplevelse</a:t>
            </a:r>
            <a:endParaRPr lang="en-US" b="1" dirty="0"/>
          </a:p>
        </p:txBody>
      </p:sp>
      <p:sp>
        <p:nvSpPr>
          <p:cNvPr id="36" name="TextBox 35"/>
          <p:cNvSpPr txBox="1"/>
          <p:nvPr/>
        </p:nvSpPr>
        <p:spPr>
          <a:xfrm>
            <a:off x="1184494" y="1413412"/>
            <a:ext cx="430190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600" dirty="0">
                <a:solidFill>
                  <a:schemeClr val="bg1"/>
                </a:solidFill>
              </a:rPr>
              <a:t>KUNDRESPONS ANTAL</a:t>
            </a:r>
            <a:r>
              <a:rPr lang="fi-FI" sz="1600" dirty="0" smtClean="0">
                <a:solidFill>
                  <a:schemeClr val="bg1"/>
                </a:solidFill>
              </a:rPr>
              <a:t>: xx</a:t>
            </a:r>
            <a:endParaRPr lang="fi-FI" sz="1600" dirty="0">
              <a:solidFill>
                <a:schemeClr val="bg1"/>
              </a:solidFill>
            </a:endParaRPr>
          </a:p>
        </p:txBody>
      </p:sp>
      <p:cxnSp>
        <p:nvCxnSpPr>
          <p:cNvPr id="11" name="Straight Arrow Connector 10" descr="NPS värde. Värdet mäts mellan minus 100 och 100. Generellt anser man att ett gott värde över 50 är gott. Resultat"/>
          <p:cNvCxnSpPr>
            <a:cxnSpLocks/>
          </p:cNvCxnSpPr>
          <p:nvPr/>
        </p:nvCxnSpPr>
        <p:spPr>
          <a:xfrm flipV="1">
            <a:off x="4926529" y="3950563"/>
            <a:ext cx="550993" cy="426591"/>
          </a:xfrm>
          <a:prstGeom prst="straightConnector1">
            <a:avLst/>
          </a:prstGeom>
          <a:ln w="3810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084572" y="4515637"/>
            <a:ext cx="1676820" cy="707886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fi-FI" sz="4000" dirty="0" smtClean="0">
                <a:solidFill>
                  <a:schemeClr val="bg1"/>
                </a:solidFill>
              </a:rPr>
              <a:t>11(17)</a:t>
            </a:r>
            <a:endParaRPr lang="en-US" sz="4000" dirty="0">
              <a:solidFill>
                <a:schemeClr val="bg1"/>
              </a:solidFill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7DF85A01-D162-40B8-8855-659FF10BED98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278569" y="1901869"/>
            <a:ext cx="227376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Jag </a:t>
            </a:r>
            <a:r>
              <a:rPr kumimoji="0" lang="en-US" altLang="ko-KR" sz="1400" b="1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upplevde</a:t>
            </a:r>
            <a:r>
              <a:rPr kumimoji="0" lang="en-US" altLang="ko-KR" sz="1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 </a:t>
            </a:r>
            <a:r>
              <a:rPr kumimoji="0" lang="en-US" altLang="ko-KR" sz="1400" b="1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att</a:t>
            </a:r>
            <a:r>
              <a:rPr kumimoji="0" lang="en-US" altLang="ko-KR" sz="1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 man </a:t>
            </a:r>
            <a:r>
              <a:rPr kumimoji="0" lang="en-US" altLang="ko-KR" sz="1400" b="1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brydde</a:t>
            </a:r>
            <a:r>
              <a:rPr kumimoji="0" lang="en-US" altLang="ko-KR" sz="1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 sig om </a:t>
            </a:r>
            <a:r>
              <a:rPr kumimoji="0" lang="en-US" altLang="ko-KR" sz="1400" b="1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mig</a:t>
            </a:r>
            <a:r>
              <a:rPr kumimoji="0" lang="en-US" altLang="ko-KR" sz="1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 </a:t>
            </a:r>
            <a:r>
              <a:rPr kumimoji="0" lang="en-US" altLang="ko-KR" sz="1400" b="1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på</a:t>
            </a:r>
            <a:r>
              <a:rPr kumimoji="0" lang="en-US" altLang="ko-KR" sz="1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 </a:t>
            </a:r>
            <a:r>
              <a:rPr kumimoji="0" lang="en-US" altLang="ko-KR" sz="1400" b="1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ett</a:t>
            </a:r>
            <a:r>
              <a:rPr kumimoji="0" lang="en-US" altLang="ko-KR" sz="1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 </a:t>
            </a:r>
            <a:r>
              <a:rPr kumimoji="0" lang="en-US" altLang="ko-KR" sz="1400" b="1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helhetsmässigt</a:t>
            </a:r>
            <a:r>
              <a:rPr kumimoji="0" lang="en-US" altLang="ko-KR" sz="1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 </a:t>
            </a:r>
            <a:r>
              <a:rPr kumimoji="0" lang="en-US" altLang="ko-KR" sz="1400" b="1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sätt</a:t>
            </a:r>
            <a:endParaRPr kumimoji="0" lang="ko-KR" altLang="en-US" sz="14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+mj-lt"/>
              <a:ea typeface="맑은 고딕" panose="020B0503020000020004" pitchFamily="34" charset="-127"/>
              <a:cs typeface="Arial" pitchFamily="34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1826C9C0-9068-4E14-B1C4-64598EF39BD2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3726000" y="1989825"/>
            <a:ext cx="900000" cy="52322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43,7%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(47,3%)</a:t>
            </a: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233EFF2A-7AAD-4B14-93EB-076EAD972153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121383" y="3104317"/>
            <a:ext cx="147403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Jag </a:t>
            </a:r>
            <a:r>
              <a:rPr kumimoji="0" lang="en-US" altLang="ko-KR" sz="1400" b="1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fick</a:t>
            </a:r>
            <a:r>
              <a:rPr kumimoji="0" lang="en-US" altLang="ko-KR" sz="1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 </a:t>
            </a:r>
            <a:r>
              <a:rPr kumimoji="0" lang="en-US" altLang="ko-KR" sz="1400" b="1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hjälp</a:t>
            </a:r>
            <a:r>
              <a:rPr kumimoji="0" lang="en-US" altLang="ko-KR" sz="1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 </a:t>
            </a:r>
            <a:r>
              <a:rPr kumimoji="0" lang="en-US" altLang="ko-KR" sz="1400" b="1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när</a:t>
            </a:r>
            <a:r>
              <a:rPr kumimoji="0" lang="en-US" altLang="ko-KR" sz="1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 jag </a:t>
            </a:r>
            <a:r>
              <a:rPr kumimoji="0" lang="en-US" altLang="ko-KR" sz="1400" b="1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behövde</a:t>
            </a:r>
            <a:r>
              <a:rPr kumimoji="0" lang="en-US" altLang="ko-KR" sz="1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 den </a:t>
            </a:r>
            <a:endParaRPr kumimoji="0" lang="ko-KR" altLang="en-US" sz="14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+mj-lt"/>
              <a:ea typeface="맑은 고딕" panose="020B0503020000020004" pitchFamily="34" charset="-127"/>
              <a:cs typeface="Arial" pitchFamily="34" charset="0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06EB54A6-CDE5-4D3C-99A6-A7DE3E9E694E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2781885" y="3132000"/>
            <a:ext cx="900000" cy="52322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>
              <a:defRPr/>
            </a:pPr>
            <a:r>
              <a:rPr kumimoji="0" lang="en-US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46,9%  (</a:t>
            </a:r>
            <a:r>
              <a:rPr lang="en-US" sz="1400" b="1" noProof="0" dirty="0" smtClean="0">
                <a:solidFill>
                  <a:prstClr val="white"/>
                </a:solidFill>
                <a:latin typeface="Calibri" panose="020F0502020204030204"/>
              </a:rPr>
              <a:t>36,8</a:t>
            </a:r>
            <a:r>
              <a:rPr kumimoji="0" lang="en-US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%)</a:t>
            </a: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8638B1F1-1001-4506-A2FF-BEFB60A16B37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999241" y="4238639"/>
            <a:ext cx="171765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altLang="ko-KR" sz="1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Jag kände mig trygg under vården / betjäningen </a:t>
            </a:r>
            <a:endParaRPr kumimoji="0" lang="ko-KR" altLang="en-US" sz="14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+mj-lt"/>
              <a:ea typeface="맑은 고딕" panose="020B0503020000020004" pitchFamily="34" charset="-127"/>
              <a:cs typeface="Arial" pitchFamily="34" charset="0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D33AD660-8E22-4CF9-BEB1-B3C48F4E13B9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2781885" y="4428000"/>
            <a:ext cx="900000" cy="52322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43.9% (49,4%)</a:t>
            </a: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EB3F3FCD-B03B-4D2C-B901-F47C7C5B1A68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121383" y="5562078"/>
            <a:ext cx="241976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altLang="ko-KR" sz="1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Besluten i anslutning till min vård/mitt ärende fattades i samråd med mig</a:t>
            </a:r>
            <a:endParaRPr kumimoji="0" lang="ko-KR" altLang="en-US" sz="14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+mj-lt"/>
              <a:ea typeface="맑은 고딕" panose="020B0503020000020004" pitchFamily="34" charset="-127"/>
              <a:cs typeface="Arial" pitchFamily="34" charset="0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A60A932C-1BD2-4119-8262-A0944F951C0A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3726000" y="5653550"/>
            <a:ext cx="900000" cy="52322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00" b="1" dirty="0" smtClean="0">
                <a:solidFill>
                  <a:prstClr val="white"/>
                </a:solidFill>
                <a:latin typeface="Calibri" panose="020F0502020204030204"/>
              </a:rPr>
              <a:t>38,9 </a:t>
            </a:r>
            <a:r>
              <a:rPr kumimoji="0" lang="en-US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% (</a:t>
            </a:r>
            <a:r>
              <a:rPr lang="en-US" sz="1400" b="1" dirty="0" smtClean="0">
                <a:solidFill>
                  <a:prstClr val="white"/>
                </a:solidFill>
                <a:latin typeface="Calibri" panose="020F0502020204030204"/>
              </a:rPr>
              <a:t>45,2</a:t>
            </a:r>
            <a:r>
              <a:rPr kumimoji="0" lang="en-US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%)</a:t>
            </a: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91314A2D-C318-415D-B409-0CD3638C3142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226771" y="1874018"/>
            <a:ext cx="221123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altLang="ko-KR" sz="1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Jag vet hur min vård/mina tjänster kommer att fortsätta</a:t>
            </a:r>
            <a:endParaRPr kumimoji="0" lang="ko-KR" altLang="en-US" sz="14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+mj-lt"/>
              <a:ea typeface="맑은 고딕" panose="020B0503020000020004" pitchFamily="34" charset="-127"/>
              <a:cs typeface="Arial" pitchFamily="34" charset="0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8EEB76AB-B4A6-4106-B742-663F73F72C6B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5238000" y="1989825"/>
            <a:ext cx="900000" cy="52322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00" b="1" dirty="0" smtClean="0">
                <a:solidFill>
                  <a:prstClr val="white"/>
                </a:solidFill>
                <a:latin typeface="Calibri" panose="020F0502020204030204"/>
              </a:rPr>
              <a:t>39,0</a:t>
            </a:r>
            <a:r>
              <a:rPr kumimoji="0" lang="en-US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% (</a:t>
            </a:r>
            <a:r>
              <a:rPr lang="en-US" sz="1400" b="1" dirty="0" smtClean="0">
                <a:solidFill>
                  <a:prstClr val="white"/>
                </a:solidFill>
                <a:latin typeface="Calibri" panose="020F0502020204030204"/>
              </a:rPr>
              <a:t>42,4</a:t>
            </a:r>
            <a:r>
              <a:rPr kumimoji="0" lang="en-US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%)     </a:t>
            </a: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6ADA1682-79CB-477A-A9FB-04429119CA31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7125529" y="2936140"/>
            <a:ext cx="1626979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altLang="ko-KR" sz="1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Informationen som jag fick om vården / betjäningen var förståelig</a:t>
            </a:r>
            <a:endParaRPr kumimoji="0" lang="ko-KR" altLang="en-US" sz="14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+mj-lt"/>
              <a:ea typeface="맑은 고딕" panose="020B0503020000020004" pitchFamily="34" charset="-127"/>
              <a:cs typeface="Arial" pitchFamily="34" charset="0"/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384B7323-EC24-4D62-8E0D-466C1DF43360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174000" y="3132000"/>
            <a:ext cx="900000" cy="52322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>
              <a:defRPr/>
            </a:pPr>
            <a:r>
              <a:rPr lang="en-US" sz="1400" b="1" dirty="0" smtClean="0">
                <a:solidFill>
                  <a:prstClr val="white"/>
                </a:solidFill>
                <a:latin typeface="Calibri" panose="020F0502020204030204"/>
                <a:cs typeface="Calibri"/>
              </a:rPr>
              <a:t>41,2</a:t>
            </a:r>
            <a:r>
              <a:rPr lang="en-US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cs typeface="Calibri"/>
              </a:rPr>
              <a:t>% (</a:t>
            </a:r>
            <a:r>
              <a:rPr lang="en-US" sz="1400" b="1" dirty="0" smtClean="0">
                <a:solidFill>
                  <a:prstClr val="white"/>
                </a:solidFill>
                <a:latin typeface="Calibri" panose="020F0502020204030204"/>
                <a:cs typeface="Calibri"/>
              </a:rPr>
              <a:t>44,6</a:t>
            </a:r>
            <a:r>
              <a:rPr lang="en-US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cs typeface="Calibri"/>
              </a:rPr>
              <a:t>%)</a:t>
            </a:r>
            <a:endParaRPr lang="en-US" sz="1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cs typeface="Calibri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5C90F67E-E8DD-4501-A07D-85FF1F9BA783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7213063" y="4319961"/>
            <a:ext cx="181380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altLang="ko-KR" sz="1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Jag tyckte att den betjäning jag fick var nyttig</a:t>
            </a:r>
            <a:endParaRPr kumimoji="0" lang="ko-KR" altLang="en-US" sz="14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+mj-lt"/>
              <a:ea typeface="맑은 고딕" panose="020B0503020000020004" pitchFamily="34" charset="-127"/>
              <a:cs typeface="Arial" pitchFamily="34" charset="0"/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F63A9A39-3764-46EE-B3F5-117D7795ABDE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174000" y="4428000"/>
            <a:ext cx="900000" cy="52322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>
              <a:defRPr/>
            </a:pPr>
            <a:r>
              <a:rPr lang="en-US" sz="1400" b="1" dirty="0" smtClean="0">
                <a:solidFill>
                  <a:prstClr val="white"/>
                </a:solidFill>
                <a:latin typeface="Calibri" panose="020F0502020204030204"/>
                <a:cs typeface="Calibri"/>
              </a:rPr>
              <a:t>40,3 % (38,5%)</a:t>
            </a:r>
            <a:endParaRPr lang="en-US" sz="1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cs typeface="Calibri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5A2EC4E5-2652-4DA6-BD05-8425B8DEF364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268147" y="5576606"/>
            <a:ext cx="169543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altLang="ko-KR" sz="1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Jag fick vård och service på mitt modersmål</a:t>
            </a:r>
            <a:endParaRPr kumimoji="0" lang="ko-KR" altLang="en-US" sz="14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+mj-lt"/>
              <a:ea typeface="맑은 고딕" panose="020B0503020000020004" pitchFamily="34" charset="-127"/>
              <a:cs typeface="Arial" pitchFamily="34" charset="0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B2DDDAA8-C53A-42B5-9B93-6C74EAC67EEE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5238000" y="5653549"/>
            <a:ext cx="900000" cy="52322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62,9% (</a:t>
            </a:r>
            <a:r>
              <a:rPr lang="en-US" sz="1400" b="1" dirty="0" smtClean="0">
                <a:solidFill>
                  <a:prstClr val="white"/>
                </a:solidFill>
                <a:latin typeface="Calibri" panose="020F0502020204030204"/>
              </a:rPr>
              <a:t>62,2</a:t>
            </a:r>
            <a:r>
              <a:rPr kumimoji="0" lang="en-US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%)</a:t>
            </a: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TextBox 12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9748435" y="1696487"/>
            <a:ext cx="2405778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400" b="0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Positiv</a:t>
            </a:r>
            <a:r>
              <a:rPr kumimoji="0" lang="fi-FI" sz="14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fi-FI" sz="1400" b="0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respons</a:t>
            </a:r>
            <a:endParaRPr kumimoji="0" lang="fi-FI" sz="1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400" b="0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Bemötande</a:t>
            </a:r>
            <a:endParaRPr kumimoji="0" lang="fi-FI" sz="1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1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1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1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1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fi-FI" sz="140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400" b="0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Negativ</a:t>
            </a:r>
            <a:r>
              <a:rPr kumimoji="0" lang="fi-FI" sz="14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fi-FI" sz="1400" b="0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respons</a:t>
            </a:r>
            <a:endParaRPr kumimoji="0" lang="fi-FI" sz="1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400" b="0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Tillgång</a:t>
            </a: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29863879-5A72-4ED3-971C-CE6581B29D8D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8873404" y="4931136"/>
            <a:ext cx="16768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1400" b="1">
                <a:solidFill>
                  <a:schemeClr val="accent4"/>
                </a:solidFill>
              </a:rPr>
              <a:t>ANTAL ANMÄRKNINGAR</a:t>
            </a:r>
            <a:endParaRPr lang="en-US" sz="1400" b="1">
              <a:solidFill>
                <a:schemeClr val="accent4"/>
              </a:solidFill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41116424-5072-4DD0-8777-E3681D1EBBA0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0415509" y="4931136"/>
            <a:ext cx="16768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1400" b="1">
                <a:solidFill>
                  <a:schemeClr val="accent4"/>
                </a:solidFill>
              </a:rPr>
              <a:t>ANTAL KLAGOMÅL</a:t>
            </a:r>
            <a:endParaRPr lang="en-US" sz="1400" b="1">
              <a:solidFill>
                <a:schemeClr val="accent4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916934" y="5503783"/>
            <a:ext cx="1663001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1600" dirty="0">
                <a:solidFill>
                  <a:schemeClr val="bg1"/>
                </a:solidFill>
              </a:rPr>
              <a:t>VÅRDLINJE </a:t>
            </a:r>
            <a:endParaRPr lang="fi-FI" sz="1600" dirty="0" smtClean="0">
              <a:solidFill>
                <a:schemeClr val="bg1"/>
              </a:solidFill>
            </a:endParaRPr>
          </a:p>
          <a:p>
            <a:pPr algn="ctr"/>
            <a:r>
              <a:rPr lang="fi-FI" sz="1600" dirty="0" smtClean="0">
                <a:solidFill>
                  <a:schemeClr val="bg1"/>
                </a:solidFill>
              </a:rPr>
              <a:t>XX </a:t>
            </a:r>
            <a:r>
              <a:rPr lang="fi-FI" sz="1600" dirty="0">
                <a:solidFill>
                  <a:schemeClr val="bg1"/>
                </a:solidFill>
              </a:rPr>
              <a:t/>
            </a:r>
            <a:br>
              <a:rPr lang="fi-FI" sz="1600" dirty="0">
                <a:solidFill>
                  <a:schemeClr val="bg1"/>
                </a:solidFill>
              </a:rPr>
            </a:br>
            <a:r>
              <a:rPr lang="fi-FI" sz="1600" dirty="0">
                <a:solidFill>
                  <a:schemeClr val="bg1"/>
                </a:solidFill>
              </a:rPr>
              <a:t>LÄKARLINJE </a:t>
            </a:r>
            <a:endParaRPr lang="fi-FI" sz="1600" dirty="0" smtClean="0">
              <a:solidFill>
                <a:schemeClr val="bg1"/>
              </a:solidFill>
            </a:endParaRPr>
          </a:p>
          <a:p>
            <a:pPr algn="ctr"/>
            <a:r>
              <a:rPr lang="fi-FI" sz="1600" dirty="0" smtClean="0">
                <a:solidFill>
                  <a:schemeClr val="bg1"/>
                </a:solidFill>
              </a:rPr>
              <a:t>(11) 17</a:t>
            </a:r>
            <a:endParaRPr lang="fi-FI" dirty="0"/>
          </a:p>
        </p:txBody>
      </p:sp>
      <p:sp>
        <p:nvSpPr>
          <p:cNvPr id="38" name="TextBox 37"/>
          <p:cNvSpPr txBox="1"/>
          <p:nvPr/>
        </p:nvSpPr>
        <p:spPr>
          <a:xfrm>
            <a:off x="10415509" y="5503782"/>
            <a:ext cx="1663001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1600" dirty="0">
                <a:solidFill>
                  <a:schemeClr val="bg1"/>
                </a:solidFill>
              </a:rPr>
              <a:t>VÅRDLINJE </a:t>
            </a:r>
            <a:endParaRPr lang="fi-FI" sz="1600" dirty="0" smtClean="0">
              <a:solidFill>
                <a:schemeClr val="bg1"/>
              </a:solidFill>
            </a:endParaRPr>
          </a:p>
          <a:p>
            <a:pPr algn="ctr"/>
            <a:r>
              <a:rPr lang="fi-FI" sz="1600" dirty="0" smtClean="0">
                <a:solidFill>
                  <a:schemeClr val="bg1"/>
                </a:solidFill>
              </a:rPr>
              <a:t>XX </a:t>
            </a:r>
            <a:r>
              <a:rPr lang="fi-FI" sz="1600" dirty="0">
                <a:solidFill>
                  <a:schemeClr val="bg1"/>
                </a:solidFill>
              </a:rPr>
              <a:t/>
            </a:r>
            <a:br>
              <a:rPr lang="fi-FI" sz="1600" dirty="0">
                <a:solidFill>
                  <a:schemeClr val="bg1"/>
                </a:solidFill>
              </a:rPr>
            </a:br>
            <a:r>
              <a:rPr lang="fi-FI" sz="1600" dirty="0">
                <a:solidFill>
                  <a:schemeClr val="bg1"/>
                </a:solidFill>
              </a:rPr>
              <a:t>LÄKARLINJE </a:t>
            </a:r>
          </a:p>
          <a:p>
            <a:pPr algn="ctr"/>
            <a:r>
              <a:rPr lang="fi-FI" sz="1600" dirty="0" smtClean="0">
                <a:solidFill>
                  <a:schemeClr val="bg1"/>
                </a:solidFill>
              </a:rPr>
              <a:t>(4) 6</a:t>
            </a:r>
            <a:endParaRPr lang="en-US" sz="1600" dirty="0">
              <a:solidFill>
                <a:schemeClr val="bg1"/>
              </a:solidFill>
            </a:endParaRPr>
          </a:p>
          <a:p>
            <a:endParaRPr lang="fi-FI" dirty="0"/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8F52E8EC-3225-532D-11A0-5DB83B2D4EC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 txBox="1"/>
          <p:nvPr/>
        </p:nvSpPr>
        <p:spPr>
          <a:xfrm>
            <a:off x="6825673" y="-49435"/>
            <a:ext cx="544021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dirty="0" err="1"/>
              <a:t>Sjukhusservice</a:t>
            </a:r>
            <a:r>
              <a:rPr lang="en-US" sz="1400" dirty="0"/>
              <a:t>, </a:t>
            </a:r>
            <a:r>
              <a:rPr lang="en-US" sz="1400" dirty="0" err="1" smtClean="0"/>
              <a:t>jourverksamhet</a:t>
            </a:r>
            <a:r>
              <a:rPr lang="en-US" sz="1400" dirty="0" smtClean="0"/>
              <a:t> </a:t>
            </a:r>
            <a:r>
              <a:rPr lang="en-US" sz="1400" dirty="0"/>
              <a:t>1-4.2024</a:t>
            </a:r>
            <a:endParaRPr lang="fi-FI" sz="1400" dirty="0"/>
          </a:p>
        </p:txBody>
      </p:sp>
    </p:spTree>
    <p:extLst>
      <p:ext uri="{BB962C8B-B14F-4D97-AF65-F5344CB8AC3E}">
        <p14:creationId xmlns:p14="http://schemas.microsoft.com/office/powerpoint/2010/main" val="7995747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title" idx="4294967295"/>
          </p:nvPr>
        </p:nvSpPr>
        <p:spPr>
          <a:xfrm>
            <a:off x="1692000" y="431800"/>
            <a:ext cx="9328150" cy="774700"/>
          </a:xfrm>
        </p:spPr>
        <p:txBody>
          <a:bodyPr/>
          <a:lstStyle/>
          <a:p>
            <a:r>
              <a:rPr lang="fi-FI" b="1" dirty="0" err="1"/>
              <a:t>Delaktighet</a:t>
            </a:r>
            <a:endParaRPr lang="fi-FI" sz="3600" b="1" dirty="0">
              <a:solidFill>
                <a:schemeClr val="tx1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2A194B9-FF73-4C1C-BFA2-02D6BB5DDC12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1128543" y="1404000"/>
            <a:ext cx="550085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v-SE" sz="1600" b="1">
                <a:solidFill>
                  <a:schemeClr val="accent4"/>
                </a:solidFill>
                <a:latin typeface="+mj-lt"/>
              </a:rPr>
              <a:t>Hur stöder man av kunders och nära anhörigas delaktighet i planeringen, genomförandet och utvärderingen av tjänsterna?</a:t>
            </a:r>
            <a:endParaRPr lang="en-US" sz="1600" b="1">
              <a:solidFill>
                <a:schemeClr val="accent4"/>
              </a:solidFill>
              <a:latin typeface="+mj-lt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7F61408-85E1-4751-B314-D39A81EC4D33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128542" y="2340460"/>
            <a:ext cx="550085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600" b="1" dirty="0" err="1" smtClean="0">
                <a:solidFill>
                  <a:schemeClr val="bg1"/>
                </a:solidFill>
              </a:rPr>
              <a:t>Hur</a:t>
            </a:r>
            <a:r>
              <a:rPr lang="fi-FI" sz="1600" b="1" dirty="0" smtClean="0">
                <a:solidFill>
                  <a:schemeClr val="bg1"/>
                </a:solidFill>
              </a:rPr>
              <a:t> </a:t>
            </a:r>
            <a:r>
              <a:rPr lang="fi-FI" sz="1600" b="1" dirty="0" err="1" smtClean="0">
                <a:solidFill>
                  <a:schemeClr val="bg1"/>
                </a:solidFill>
              </a:rPr>
              <a:t>stöden</a:t>
            </a:r>
            <a:r>
              <a:rPr lang="fi-FI" sz="1600" b="1" dirty="0" smtClean="0">
                <a:solidFill>
                  <a:schemeClr val="bg1"/>
                </a:solidFill>
              </a:rPr>
              <a:t> </a:t>
            </a:r>
            <a:r>
              <a:rPr lang="fi-FI" sz="1600" b="1" dirty="0" err="1" smtClean="0">
                <a:solidFill>
                  <a:schemeClr val="bg1"/>
                </a:solidFill>
              </a:rPr>
              <a:t>man</a:t>
            </a:r>
            <a:r>
              <a:rPr lang="fi-FI" sz="1600" b="1" dirty="0" smtClean="0">
                <a:solidFill>
                  <a:schemeClr val="bg1"/>
                </a:solidFill>
              </a:rPr>
              <a:t> </a:t>
            </a:r>
            <a:r>
              <a:rPr lang="fi-FI" sz="1600" b="1" dirty="0" err="1" smtClean="0">
                <a:solidFill>
                  <a:schemeClr val="bg1"/>
                </a:solidFill>
              </a:rPr>
              <a:t>ava</a:t>
            </a:r>
            <a:r>
              <a:rPr lang="fi-FI" sz="1600" b="1" dirty="0" smtClean="0">
                <a:solidFill>
                  <a:schemeClr val="bg1"/>
                </a:solidFill>
              </a:rPr>
              <a:t> </a:t>
            </a:r>
            <a:r>
              <a:rPr lang="fi-FI" sz="1600" b="1" dirty="0" err="1" smtClean="0">
                <a:solidFill>
                  <a:schemeClr val="bg1"/>
                </a:solidFill>
              </a:rPr>
              <a:t>kunders</a:t>
            </a:r>
            <a:r>
              <a:rPr lang="fi-FI" sz="1600" b="1" dirty="0" smtClean="0">
                <a:solidFill>
                  <a:schemeClr val="bg1"/>
                </a:solidFill>
              </a:rPr>
              <a:t>..</a:t>
            </a:r>
          </a:p>
          <a:p>
            <a:endParaRPr lang="fi-FI" sz="1600" b="1" dirty="0">
              <a:solidFill>
                <a:schemeClr val="bg1"/>
              </a:solidFill>
            </a:endParaRPr>
          </a:p>
          <a:p>
            <a:r>
              <a:rPr lang="fi-FI" sz="1600" b="1" dirty="0" smtClean="0">
                <a:solidFill>
                  <a:schemeClr val="bg1"/>
                </a:solidFill>
              </a:rPr>
              <a:t>Man </a:t>
            </a:r>
            <a:r>
              <a:rPr lang="fi-FI" sz="1600" b="1" dirty="0" err="1" smtClean="0">
                <a:solidFill>
                  <a:schemeClr val="bg1"/>
                </a:solidFill>
              </a:rPr>
              <a:t>diskutera</a:t>
            </a:r>
            <a:r>
              <a:rPr lang="fi-FI" sz="1600" b="1" dirty="0" smtClean="0">
                <a:solidFill>
                  <a:schemeClr val="bg1"/>
                </a:solidFill>
              </a:rPr>
              <a:t> on </a:t>
            </a:r>
            <a:r>
              <a:rPr lang="fi-FI" sz="1600" b="1" dirty="0" err="1" smtClean="0">
                <a:solidFill>
                  <a:schemeClr val="bg1"/>
                </a:solidFill>
              </a:rPr>
              <a:t>vårdlinjer</a:t>
            </a:r>
            <a:r>
              <a:rPr lang="fi-FI" sz="1600" b="1" dirty="0" smtClean="0">
                <a:solidFill>
                  <a:schemeClr val="bg1"/>
                </a:solidFill>
              </a:rPr>
              <a:t> </a:t>
            </a:r>
            <a:r>
              <a:rPr lang="fi-FI" sz="1600" b="1" dirty="0" err="1" smtClean="0">
                <a:solidFill>
                  <a:schemeClr val="bg1"/>
                </a:solidFill>
              </a:rPr>
              <a:t>tillsammans</a:t>
            </a:r>
            <a:r>
              <a:rPr lang="fi-FI" sz="1600" b="1" dirty="0" smtClean="0">
                <a:solidFill>
                  <a:schemeClr val="bg1"/>
                </a:solidFill>
              </a:rPr>
              <a:t> </a:t>
            </a:r>
            <a:r>
              <a:rPr lang="fi-FI" sz="1600" b="1" dirty="0" err="1" smtClean="0">
                <a:solidFill>
                  <a:schemeClr val="bg1"/>
                </a:solidFill>
              </a:rPr>
              <a:t>med</a:t>
            </a:r>
            <a:r>
              <a:rPr lang="fi-FI" sz="1600" b="1" dirty="0" smtClean="0">
                <a:solidFill>
                  <a:schemeClr val="bg1"/>
                </a:solidFill>
              </a:rPr>
              <a:t> </a:t>
            </a:r>
            <a:r>
              <a:rPr lang="fi-FI" sz="1600" b="1" dirty="0" err="1" smtClean="0">
                <a:solidFill>
                  <a:schemeClr val="bg1"/>
                </a:solidFill>
              </a:rPr>
              <a:t>patienter</a:t>
            </a:r>
            <a:endParaRPr lang="fi-FI" sz="1600" b="1" dirty="0" smtClean="0">
              <a:solidFill>
                <a:schemeClr val="bg1"/>
              </a:solidFill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56241A7-7EAB-41A0-9CF1-DCD3C8AD39FF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1128543" y="5400000"/>
            <a:ext cx="550085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v-SE" sz="1600" b="1">
                <a:solidFill>
                  <a:schemeClr val="accent4"/>
                </a:solidFill>
                <a:latin typeface="+mj-lt"/>
              </a:rPr>
              <a:t>Klienter, erfarenhetsexperter eller ett </a:t>
            </a:r>
            <a:r>
              <a:rPr lang="sv-SE" sz="1600" b="1" err="1">
                <a:solidFill>
                  <a:schemeClr val="accent4"/>
                </a:solidFill>
                <a:latin typeface="+mj-lt"/>
              </a:rPr>
              <a:t>kundråd</a:t>
            </a:r>
            <a:r>
              <a:rPr lang="sv-SE" sz="1600" b="1">
                <a:solidFill>
                  <a:schemeClr val="accent4"/>
                </a:solidFill>
                <a:latin typeface="+mj-lt"/>
              </a:rPr>
              <a:t> är involverade i utvecklingen och utvärderingen av tjänsterna.</a:t>
            </a:r>
            <a:r>
              <a:rPr lang="fi-FI" sz="1600" b="1">
                <a:solidFill>
                  <a:schemeClr val="accent4"/>
                </a:solidFill>
                <a:latin typeface="+mj-lt"/>
              </a:rPr>
              <a:t>. </a:t>
            </a:r>
            <a:endParaRPr lang="fi-FI" sz="1600" b="1" i="0">
              <a:solidFill>
                <a:schemeClr val="accent4"/>
              </a:solidFill>
              <a:effectLst/>
              <a:latin typeface="+mj-lt"/>
            </a:endParaRPr>
          </a:p>
        </p:txBody>
      </p:sp>
      <p:sp>
        <p:nvSpPr>
          <p:cNvPr id="13" name="TextBox 12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128542" y="6259686"/>
            <a:ext cx="55008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b="1" dirty="0" err="1" smtClean="0">
                <a:solidFill>
                  <a:schemeClr val="bg1"/>
                </a:solidFill>
                <a:latin typeface="Times New Roman" panose="02020603050405020304" pitchFamily="18" charset="0"/>
              </a:rPr>
              <a:t>Nej</a:t>
            </a:r>
            <a:endParaRPr lang="fi-FI" b="1" dirty="0">
              <a:solidFill>
                <a:schemeClr val="bg1"/>
              </a:solidFill>
              <a:latin typeface="Times New Roman" panose="02020603050405020304" pitchFamily="18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B9A05C15-41C7-4F41-88A6-D7F5EAD371A8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6629400" y="1404000"/>
            <a:ext cx="55626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sv-SE" sz="1600" b="1">
                <a:solidFill>
                  <a:schemeClr val="accent4"/>
                </a:solidFill>
                <a:latin typeface="+mj-lt"/>
              </a:rPr>
              <a:t>Vilka teman har man kommit överens om tillsammans med organisationer för att utveckla tjänsterna?</a:t>
            </a:r>
            <a:endParaRPr lang="fi-FI" sz="1600" b="1">
              <a:solidFill>
                <a:schemeClr val="accent4"/>
              </a:solidFill>
              <a:latin typeface="+mj-lt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D4A06F7-0D67-4232-B5E5-C9623CED225F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6705600" y="2001906"/>
            <a:ext cx="54864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fi-FI" sz="1600" b="1" dirty="0" err="1" smtClean="0">
                <a:solidFill>
                  <a:schemeClr val="bg1"/>
                </a:solidFill>
              </a:rPr>
              <a:t>Till</a:t>
            </a:r>
            <a:r>
              <a:rPr lang="fi-FI" sz="1600" b="1" dirty="0" smtClean="0">
                <a:solidFill>
                  <a:schemeClr val="bg1"/>
                </a:solidFill>
              </a:rPr>
              <a:t> </a:t>
            </a:r>
            <a:r>
              <a:rPr lang="fi-FI" sz="1600" b="1" dirty="0" err="1" smtClean="0">
                <a:solidFill>
                  <a:schemeClr val="bg1"/>
                </a:solidFill>
              </a:rPr>
              <a:t>samjouren</a:t>
            </a:r>
            <a:r>
              <a:rPr lang="fi-FI" sz="1600" b="1" dirty="0" smtClean="0">
                <a:solidFill>
                  <a:schemeClr val="bg1"/>
                </a:solidFill>
              </a:rPr>
              <a:t> </a:t>
            </a:r>
            <a:r>
              <a:rPr lang="fi-FI" sz="1600" b="1" dirty="0" err="1" smtClean="0">
                <a:solidFill>
                  <a:schemeClr val="bg1"/>
                </a:solidFill>
              </a:rPr>
              <a:t>kommer</a:t>
            </a:r>
            <a:r>
              <a:rPr lang="fi-FI" sz="1600" b="1" dirty="0" smtClean="0">
                <a:solidFill>
                  <a:schemeClr val="bg1"/>
                </a:solidFill>
              </a:rPr>
              <a:t> </a:t>
            </a:r>
            <a:r>
              <a:rPr lang="fi-FI" sz="1600" b="1" dirty="0" err="1" smtClean="0">
                <a:solidFill>
                  <a:schemeClr val="bg1"/>
                </a:solidFill>
              </a:rPr>
              <a:t>regelbundet</a:t>
            </a:r>
            <a:r>
              <a:rPr lang="fi-FI" sz="1600" b="1" dirty="0" smtClean="0">
                <a:solidFill>
                  <a:schemeClr val="bg1"/>
                </a:solidFill>
              </a:rPr>
              <a:t> folk </a:t>
            </a:r>
            <a:r>
              <a:rPr lang="fi-FI" sz="1600" b="1" dirty="0" err="1" smtClean="0">
                <a:solidFill>
                  <a:schemeClr val="bg1"/>
                </a:solidFill>
              </a:rPr>
              <a:t>från</a:t>
            </a:r>
            <a:r>
              <a:rPr lang="fi-FI" sz="1600" b="1" dirty="0" smtClean="0">
                <a:solidFill>
                  <a:schemeClr val="bg1"/>
                </a:solidFill>
              </a:rPr>
              <a:t> OLKA </a:t>
            </a:r>
            <a:r>
              <a:rPr lang="fi-FI" sz="1600" b="1" dirty="0" err="1" smtClean="0">
                <a:solidFill>
                  <a:schemeClr val="bg1"/>
                </a:solidFill>
              </a:rPr>
              <a:t>verksamhet</a:t>
            </a:r>
            <a:endParaRPr lang="en-US" sz="1600" b="1" dirty="0">
              <a:solidFill>
                <a:schemeClr val="bg1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9E0AF8D-BEC6-48BC-90E1-7BF038E18938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629400" y="4140000"/>
            <a:ext cx="5562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600" b="1">
                <a:solidFill>
                  <a:schemeClr val="accent4"/>
                </a:solidFill>
                <a:latin typeface="+mj-lt"/>
              </a:rPr>
              <a:t>Vilka åtgärder har vidtagits med på basen av klienters och anhörigas anmälningar om negativa och nära ögat händelser samt påminnelser och klagomål:</a:t>
            </a:r>
            <a:endParaRPr lang="fi-FI" sz="1600" b="1">
              <a:solidFill>
                <a:schemeClr val="accent4"/>
              </a:solidFill>
              <a:latin typeface="+mj-lt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4CDA010C-0F96-434D-BA9D-047602DD023B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6705600" y="4958514"/>
            <a:ext cx="54864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fi-FI" sz="1600" b="1" dirty="0" err="1" smtClean="0">
                <a:solidFill>
                  <a:schemeClr val="bg1"/>
                </a:solidFill>
              </a:rPr>
              <a:t>Hemförlovningens</a:t>
            </a:r>
            <a:r>
              <a:rPr lang="fi-FI" sz="1600" b="1" dirty="0" smtClean="0">
                <a:solidFill>
                  <a:schemeClr val="bg1"/>
                </a:solidFill>
              </a:rPr>
              <a:t> </a:t>
            </a:r>
            <a:r>
              <a:rPr lang="fi-FI" sz="1600" b="1" dirty="0" err="1" smtClean="0">
                <a:solidFill>
                  <a:schemeClr val="bg1"/>
                </a:solidFill>
              </a:rPr>
              <a:t>checklista</a:t>
            </a:r>
            <a:endParaRPr lang="en-US" sz="1600" b="1" dirty="0">
              <a:solidFill>
                <a:schemeClr val="bg1"/>
              </a:solidFill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8F52E8EC-3225-532D-11A0-5DB83B2D4EC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 txBox="1"/>
          <p:nvPr/>
        </p:nvSpPr>
        <p:spPr>
          <a:xfrm>
            <a:off x="6825673" y="-49435"/>
            <a:ext cx="544021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dirty="0" err="1"/>
              <a:t>Sjukhusservice</a:t>
            </a:r>
            <a:r>
              <a:rPr lang="en-US" sz="1400" dirty="0"/>
              <a:t>, </a:t>
            </a:r>
            <a:r>
              <a:rPr lang="en-US" sz="1400" dirty="0" err="1" smtClean="0"/>
              <a:t>jourverksamhet</a:t>
            </a:r>
            <a:r>
              <a:rPr lang="en-US" sz="1400" dirty="0" smtClean="0"/>
              <a:t> </a:t>
            </a:r>
            <a:r>
              <a:rPr lang="en-US" sz="1400" dirty="0"/>
              <a:t>1-4.2024</a:t>
            </a:r>
            <a:endParaRPr lang="fi-FI" sz="1400" dirty="0"/>
          </a:p>
        </p:txBody>
      </p:sp>
    </p:spTree>
    <p:extLst>
      <p:ext uri="{BB962C8B-B14F-4D97-AF65-F5344CB8AC3E}">
        <p14:creationId xmlns:p14="http://schemas.microsoft.com/office/powerpoint/2010/main" val="33344784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Rot="1" noMove="1" noResize="1" noEditPoints="1" noAdjustHandles="1" noChangeArrowheads="1" noChangeShapeType="1"/>
          </p:cNvSpPr>
          <p:nvPr>
            <p:ph type="title" idx="4294967295"/>
          </p:nvPr>
        </p:nvSpPr>
        <p:spPr>
          <a:xfrm>
            <a:off x="1692000" y="432000"/>
            <a:ext cx="9125505" cy="909453"/>
          </a:xfrm>
        </p:spPr>
        <p:txBody>
          <a:bodyPr/>
          <a:lstStyle/>
          <a:p>
            <a:r>
              <a:rPr lang="fi-FI" b="1"/>
              <a:t>Personal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27BB94F-D6EF-4697-B45A-7A9B1A8FEEC7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242927" y="1404000"/>
            <a:ext cx="26286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b="1">
                <a:solidFill>
                  <a:schemeClr val="accent4"/>
                </a:solidFill>
              </a:rPr>
              <a:t>PERSONALSTYRKA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7F2AA32-F31B-4623-9592-B30CA097EEC5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260689" y="1957223"/>
            <a:ext cx="334204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 err="1">
                <a:solidFill>
                  <a:schemeClr val="bg1"/>
                </a:solidFill>
              </a:rPr>
              <a:t>Budgeterade</a:t>
            </a:r>
            <a:r>
              <a:rPr lang="fi-FI" dirty="0">
                <a:solidFill>
                  <a:schemeClr val="bg1"/>
                </a:solidFill>
              </a:rPr>
              <a:t> </a:t>
            </a:r>
            <a:r>
              <a:rPr lang="fi-FI" dirty="0" err="1">
                <a:solidFill>
                  <a:schemeClr val="bg1"/>
                </a:solidFill>
              </a:rPr>
              <a:t>vakanser</a:t>
            </a:r>
            <a:r>
              <a:rPr lang="fi-FI" dirty="0" smtClean="0">
                <a:solidFill>
                  <a:schemeClr val="bg1"/>
                </a:solidFill>
              </a:rPr>
              <a:t>: 367</a:t>
            </a:r>
            <a:endParaRPr lang="fi-FI" dirty="0">
              <a:solidFill>
                <a:schemeClr val="bg1"/>
              </a:solidFill>
            </a:endParaRPr>
          </a:p>
          <a:p>
            <a:endParaRPr lang="fi-FI" dirty="0">
              <a:solidFill>
                <a:schemeClr val="bg1"/>
              </a:solidFill>
            </a:endParaRPr>
          </a:p>
          <a:p>
            <a:r>
              <a:rPr lang="fi-FI" dirty="0" err="1">
                <a:solidFill>
                  <a:schemeClr val="bg1"/>
                </a:solidFill>
              </a:rPr>
              <a:t>Obesatta</a:t>
            </a:r>
            <a:r>
              <a:rPr lang="fi-FI" dirty="0">
                <a:solidFill>
                  <a:schemeClr val="bg1"/>
                </a:solidFill>
              </a:rPr>
              <a:t> </a:t>
            </a:r>
            <a:r>
              <a:rPr lang="fi-FI" dirty="0" err="1">
                <a:solidFill>
                  <a:schemeClr val="bg1"/>
                </a:solidFill>
              </a:rPr>
              <a:t>vakanser</a:t>
            </a:r>
            <a:r>
              <a:rPr lang="fi-FI" dirty="0" smtClean="0">
                <a:solidFill>
                  <a:schemeClr val="bg1"/>
                </a:solidFill>
              </a:rPr>
              <a:t>: </a:t>
            </a:r>
            <a:r>
              <a:rPr lang="fi-FI" dirty="0">
                <a:solidFill>
                  <a:schemeClr val="bg1"/>
                </a:solidFill>
              </a:rPr>
              <a:t>6</a:t>
            </a:r>
            <a:endParaRPr lang="fi-FI" dirty="0">
              <a:solidFill>
                <a:schemeClr val="bg1"/>
              </a:solidFill>
              <a:cs typeface="Arial"/>
            </a:endParaRPr>
          </a:p>
          <a:p>
            <a:endParaRPr lang="fi-FI" dirty="0">
              <a:solidFill>
                <a:schemeClr val="bg1"/>
              </a:solidFill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DC1F18C0-0F68-4925-8935-A3A935907934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665942" y="1404000"/>
            <a:ext cx="33666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b="1" baseline="0">
                <a:solidFill>
                  <a:schemeClr val="accent4"/>
                </a:solidFill>
              </a:rPr>
              <a:t>ARBETARSÄKERHETS ANMÄLNINGAR VIA HAIPRO</a:t>
            </a:r>
            <a:endParaRPr lang="fi-FI" b="1">
              <a:solidFill>
                <a:schemeClr val="accent4"/>
              </a:solidFill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1DF33B20-AA03-42FB-8A15-DCA9FB7B6C97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656196" y="1980324"/>
            <a:ext cx="3457332" cy="2585323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fi-FI" baseline="0" dirty="0" err="1">
                <a:solidFill>
                  <a:schemeClr val="bg1"/>
                </a:solidFill>
              </a:rPr>
              <a:t>Antal</a:t>
            </a:r>
            <a:r>
              <a:rPr lang="fi-FI" baseline="0" dirty="0">
                <a:solidFill>
                  <a:schemeClr val="bg1"/>
                </a:solidFill>
              </a:rPr>
              <a:t> </a:t>
            </a:r>
            <a:r>
              <a:rPr lang="fi-FI" baseline="0" dirty="0" err="1">
                <a:solidFill>
                  <a:schemeClr val="bg1"/>
                </a:solidFill>
              </a:rPr>
              <a:t>anmälningar</a:t>
            </a:r>
            <a:r>
              <a:rPr lang="fi-FI" baseline="0" dirty="0">
                <a:solidFill>
                  <a:schemeClr val="bg1"/>
                </a:solidFill>
              </a:rPr>
              <a:t>: </a:t>
            </a:r>
            <a:r>
              <a:rPr lang="fi-FI" dirty="0" smtClean="0">
                <a:solidFill>
                  <a:schemeClr val="bg1"/>
                </a:solidFill>
              </a:rPr>
              <a:t>43(34)</a:t>
            </a:r>
            <a:endParaRPr lang="fi-FI" baseline="0" dirty="0">
              <a:solidFill>
                <a:schemeClr val="bg1"/>
              </a:solidFill>
            </a:endParaRPr>
          </a:p>
          <a:p>
            <a:endParaRPr lang="fi-FI" baseline="0" dirty="0">
              <a:solidFill>
                <a:schemeClr val="bg1"/>
              </a:solidFill>
            </a:endParaRPr>
          </a:p>
          <a:p>
            <a:r>
              <a:rPr lang="fi-FI" dirty="0">
                <a:solidFill>
                  <a:schemeClr val="bg1"/>
                </a:solidFill>
              </a:rPr>
              <a:t>De </a:t>
            </a:r>
            <a:r>
              <a:rPr lang="fi-FI" dirty="0" err="1">
                <a:solidFill>
                  <a:schemeClr val="bg1"/>
                </a:solidFill>
              </a:rPr>
              <a:t>vanligaste</a:t>
            </a:r>
            <a:r>
              <a:rPr lang="fi-FI" dirty="0">
                <a:solidFill>
                  <a:schemeClr val="bg1"/>
                </a:solidFill>
              </a:rPr>
              <a:t> </a:t>
            </a:r>
            <a:r>
              <a:rPr lang="fi-FI" dirty="0" err="1">
                <a:solidFill>
                  <a:schemeClr val="bg1"/>
                </a:solidFill>
              </a:rPr>
              <a:t>typerna</a:t>
            </a:r>
            <a:r>
              <a:rPr lang="fi-FI" dirty="0">
                <a:solidFill>
                  <a:schemeClr val="bg1"/>
                </a:solidFill>
              </a:rPr>
              <a:t> av </a:t>
            </a:r>
            <a:r>
              <a:rPr lang="fi-FI" dirty="0" err="1">
                <a:solidFill>
                  <a:schemeClr val="bg1"/>
                </a:solidFill>
              </a:rPr>
              <a:t>händelser</a:t>
            </a:r>
            <a:r>
              <a:rPr lang="fi-FI" dirty="0">
                <a:solidFill>
                  <a:schemeClr val="bg1"/>
                </a:solidFill>
              </a:rPr>
              <a:t>:</a:t>
            </a:r>
          </a:p>
          <a:p>
            <a:r>
              <a:rPr lang="fi-FI" dirty="0" smtClean="0">
                <a:solidFill>
                  <a:schemeClr val="bg1"/>
                </a:solidFill>
                <a:cs typeface="Arial"/>
              </a:rPr>
              <a:t>1. </a:t>
            </a:r>
            <a:r>
              <a:rPr lang="fi-FI" dirty="0" err="1" smtClean="0">
                <a:solidFill>
                  <a:schemeClr val="bg1"/>
                </a:solidFill>
                <a:cs typeface="Arial"/>
              </a:rPr>
              <a:t>Våldsam</a:t>
            </a:r>
            <a:r>
              <a:rPr lang="fi-FI" dirty="0" smtClean="0">
                <a:solidFill>
                  <a:schemeClr val="bg1"/>
                </a:solidFill>
                <a:cs typeface="Arial"/>
              </a:rPr>
              <a:t> </a:t>
            </a:r>
            <a:r>
              <a:rPr lang="fi-FI" dirty="0" err="1" smtClean="0">
                <a:solidFill>
                  <a:schemeClr val="bg1"/>
                </a:solidFill>
                <a:cs typeface="Arial"/>
              </a:rPr>
              <a:t>incident</a:t>
            </a:r>
            <a:endParaRPr lang="fi-FI" dirty="0">
              <a:solidFill>
                <a:schemeClr val="bg1"/>
              </a:solidFill>
              <a:cs typeface="Arial"/>
            </a:endParaRPr>
          </a:p>
          <a:p>
            <a:r>
              <a:rPr lang="fi-FI" dirty="0" smtClean="0">
                <a:solidFill>
                  <a:schemeClr val="bg1"/>
                </a:solidFill>
              </a:rPr>
              <a:t>2. </a:t>
            </a:r>
            <a:r>
              <a:rPr lang="fi-FI" dirty="0" err="1" smtClean="0">
                <a:solidFill>
                  <a:schemeClr val="bg1"/>
                </a:solidFill>
              </a:rPr>
              <a:t>Hotsituation</a:t>
            </a:r>
            <a:r>
              <a:rPr lang="fi-FI" dirty="0" smtClean="0">
                <a:solidFill>
                  <a:schemeClr val="bg1"/>
                </a:solidFill>
              </a:rPr>
              <a:t>/ </a:t>
            </a:r>
            <a:r>
              <a:rPr lang="fi-FI" dirty="0" err="1" smtClean="0">
                <a:solidFill>
                  <a:schemeClr val="bg1"/>
                </a:solidFill>
              </a:rPr>
              <a:t>nära</a:t>
            </a:r>
            <a:r>
              <a:rPr lang="fi-FI" dirty="0" smtClean="0">
                <a:solidFill>
                  <a:schemeClr val="bg1"/>
                </a:solidFill>
              </a:rPr>
              <a:t> </a:t>
            </a:r>
            <a:r>
              <a:rPr lang="fi-FI" dirty="0" err="1" smtClean="0">
                <a:solidFill>
                  <a:schemeClr val="bg1"/>
                </a:solidFill>
              </a:rPr>
              <a:t>ögat</a:t>
            </a:r>
            <a:r>
              <a:rPr lang="fi-FI" dirty="0" smtClean="0">
                <a:solidFill>
                  <a:schemeClr val="bg1"/>
                </a:solidFill>
              </a:rPr>
              <a:t> </a:t>
            </a:r>
            <a:r>
              <a:rPr lang="fi-FI" dirty="0" err="1" smtClean="0">
                <a:solidFill>
                  <a:schemeClr val="bg1"/>
                </a:solidFill>
              </a:rPr>
              <a:t>händelse</a:t>
            </a:r>
            <a:endParaRPr lang="fi-FI" dirty="0" smtClean="0">
              <a:solidFill>
                <a:schemeClr val="bg1"/>
              </a:solidFill>
            </a:endParaRPr>
          </a:p>
          <a:p>
            <a:r>
              <a:rPr lang="fi-FI" dirty="0" smtClean="0">
                <a:solidFill>
                  <a:schemeClr val="bg1"/>
                </a:solidFill>
                <a:cs typeface="Arial"/>
              </a:rPr>
              <a:t>3. </a:t>
            </a:r>
            <a:r>
              <a:rPr lang="fi-FI" dirty="0" err="1" smtClean="0">
                <a:solidFill>
                  <a:schemeClr val="bg1"/>
                </a:solidFill>
                <a:cs typeface="Arial"/>
              </a:rPr>
              <a:t>Andra</a:t>
            </a:r>
            <a:r>
              <a:rPr lang="fi-FI" dirty="0" smtClean="0">
                <a:solidFill>
                  <a:schemeClr val="bg1"/>
                </a:solidFill>
                <a:cs typeface="Arial"/>
              </a:rPr>
              <a:t> </a:t>
            </a:r>
            <a:r>
              <a:rPr lang="fi-FI" dirty="0" err="1" smtClean="0">
                <a:solidFill>
                  <a:schemeClr val="bg1"/>
                </a:solidFill>
                <a:cs typeface="Arial"/>
              </a:rPr>
              <a:t>säkerhetsobservationer</a:t>
            </a:r>
            <a:endParaRPr lang="fi-FI" dirty="0">
              <a:solidFill>
                <a:schemeClr val="bg1"/>
              </a:solidFill>
              <a:cs typeface="Arial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F733DBB3-36FE-462E-AABF-881B3A328AE1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8220923" y="1404000"/>
            <a:ext cx="397107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b="1">
                <a:solidFill>
                  <a:schemeClr val="accent4"/>
                </a:solidFill>
              </a:rPr>
              <a:t>FÖRVERKLIGAD LAGSTADGAD PERSONALDIMENSIONERING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B0574E7E-C2EF-4EFA-B6F7-93FC61E6FE5D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8220923" y="2050331"/>
            <a:ext cx="40758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 err="1" smtClean="0">
                <a:solidFill>
                  <a:schemeClr val="bg1"/>
                </a:solidFill>
              </a:rPr>
              <a:t>Berör</a:t>
            </a:r>
            <a:r>
              <a:rPr lang="fi-FI" dirty="0" smtClean="0">
                <a:solidFill>
                  <a:schemeClr val="bg1"/>
                </a:solidFill>
              </a:rPr>
              <a:t> </a:t>
            </a:r>
            <a:r>
              <a:rPr lang="fi-FI" dirty="0" err="1" smtClean="0">
                <a:solidFill>
                  <a:schemeClr val="bg1"/>
                </a:solidFill>
              </a:rPr>
              <a:t>inte</a:t>
            </a:r>
            <a:endParaRPr lang="fi-FI" dirty="0">
              <a:solidFill>
                <a:schemeClr val="bg1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75A3F43-BA8A-4D98-BEEF-12C55744AAC4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255342" y="4500000"/>
            <a:ext cx="180715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400" b="1" dirty="0">
                <a:solidFill>
                  <a:schemeClr val="accent4"/>
                </a:solidFill>
              </a:rPr>
              <a:t>ANTAL TOTALA </a:t>
            </a:r>
            <a:r>
              <a:rPr lang="fi-FI" sz="1400" b="1" dirty="0" smtClean="0">
                <a:solidFill>
                  <a:schemeClr val="accent4"/>
                </a:solidFill>
              </a:rPr>
              <a:t>FRÅNVARODAGAR/SJUKFRÅNVARODAGAR 2295,6</a:t>
            </a:r>
            <a:endParaRPr lang="fi-FI" sz="1400" b="1" dirty="0">
              <a:solidFill>
                <a:schemeClr val="accent4"/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986ABBB-9861-4DEC-BE31-DCF4F0B4EC1A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255342" y="5517760"/>
            <a:ext cx="23051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fi-FI" b="1" dirty="0" smtClean="0">
              <a:solidFill>
                <a:schemeClr val="bg1"/>
              </a:solidFill>
            </a:endParaRPr>
          </a:p>
          <a:p>
            <a:pPr algn="ctr"/>
            <a:r>
              <a:rPr lang="fi-FI" b="1" dirty="0" smtClean="0">
                <a:solidFill>
                  <a:schemeClr val="bg1"/>
                </a:solidFill>
              </a:rPr>
              <a:t>575,5</a:t>
            </a:r>
            <a:r>
              <a:rPr lang="fi-FI" b="1" baseline="0" dirty="0" smtClean="0">
                <a:solidFill>
                  <a:schemeClr val="bg1"/>
                </a:solidFill>
              </a:rPr>
              <a:t>(</a:t>
            </a:r>
            <a:r>
              <a:rPr lang="fi-FI" b="1" dirty="0" smtClean="0">
                <a:solidFill>
                  <a:schemeClr val="bg1"/>
                </a:solidFill>
              </a:rPr>
              <a:t>507,5</a:t>
            </a:r>
            <a:r>
              <a:rPr lang="fi-FI" b="1" baseline="0" dirty="0" smtClean="0">
                <a:solidFill>
                  <a:schemeClr val="bg1"/>
                </a:solidFill>
              </a:rPr>
              <a:t>) </a:t>
            </a:r>
            <a:r>
              <a:rPr lang="fi-FI" b="1" dirty="0" err="1" smtClean="0">
                <a:solidFill>
                  <a:schemeClr val="bg1"/>
                </a:solidFill>
              </a:rPr>
              <a:t>d</a:t>
            </a:r>
            <a:r>
              <a:rPr lang="fi-FI" b="1" baseline="0" dirty="0" err="1" smtClean="0">
                <a:solidFill>
                  <a:schemeClr val="bg1"/>
                </a:solidFill>
              </a:rPr>
              <a:t>agar</a:t>
            </a:r>
            <a:r>
              <a:rPr lang="fi-FI" b="1" dirty="0" smtClean="0">
                <a:solidFill>
                  <a:schemeClr val="bg1"/>
                </a:solidFill>
              </a:rPr>
              <a:t> </a:t>
            </a:r>
            <a:endParaRPr lang="fi-FI" b="1" dirty="0">
              <a:solidFill>
                <a:schemeClr val="bg1"/>
              </a:solidFill>
            </a:endParaRPr>
          </a:p>
        </p:txBody>
      </p:sp>
      <p:cxnSp>
        <p:nvCxnSpPr>
          <p:cNvPr id="4" name="Straight Arrow Connector 3" descr="NPS värde. Värdet mäts mellan minus 100 och 100. Generellt anser man att ett gott värde över 50 är gott. Resultat"/>
          <p:cNvCxnSpPr/>
          <p:nvPr/>
        </p:nvCxnSpPr>
        <p:spPr>
          <a:xfrm flipV="1">
            <a:off x="4881093" y="5310848"/>
            <a:ext cx="212017" cy="682240"/>
          </a:xfrm>
          <a:prstGeom prst="straightConnector1">
            <a:avLst/>
          </a:prstGeom>
          <a:ln w="3810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024771" y="6090537"/>
            <a:ext cx="1712644" cy="52322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fi-FI" sz="2800" dirty="0" smtClean="0">
                <a:solidFill>
                  <a:schemeClr val="bg1"/>
                </a:solidFill>
                <a:cs typeface="Arial"/>
              </a:rPr>
              <a:t>-4(10)</a:t>
            </a:r>
            <a:endParaRPr lang="fi-FI" sz="2800" dirty="0">
              <a:solidFill>
                <a:schemeClr val="bg1"/>
              </a:solidFill>
              <a:cs typeface="Arial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94EAA8D-FBB3-49D8-B377-9AC4C1519131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196272" y="4500000"/>
            <a:ext cx="610050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b="1">
                <a:solidFill>
                  <a:schemeClr val="accent4"/>
                </a:solidFill>
              </a:rPr>
              <a:t>ÅTGÄRDER</a:t>
            </a:r>
            <a:r>
              <a:rPr lang="fi-FI" b="1" baseline="0">
                <a:solidFill>
                  <a:schemeClr val="accent4"/>
                </a:solidFill>
              </a:rPr>
              <a:t> SOM FRÄMJAR ARBETARNAS VÄLMÅENDE</a:t>
            </a:r>
            <a:endParaRPr lang="fi-FI" b="1">
              <a:solidFill>
                <a:schemeClr val="accent4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FB187B0-5BE8-EAD4-F8D6-CEA878EF72A6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216073" y="5126182"/>
            <a:ext cx="608070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solidFill>
                  <a:schemeClr val="bg1"/>
                </a:solidFill>
              </a:rPr>
              <a:t>Samjour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är</a:t>
            </a:r>
            <a:r>
              <a:rPr lang="en-US" dirty="0" smtClean="0">
                <a:solidFill>
                  <a:schemeClr val="bg1"/>
                </a:solidFill>
              </a:rPr>
              <a:t> med I STM project (</a:t>
            </a:r>
            <a:r>
              <a:rPr lang="en-US" dirty="0" err="1" smtClean="0">
                <a:solidFill>
                  <a:schemeClr val="bg1"/>
                </a:solidFill>
              </a:rPr>
              <a:t>Programmet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för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ett</a:t>
            </a:r>
            <a:r>
              <a:rPr lang="en-US" dirty="0" smtClean="0">
                <a:solidFill>
                  <a:schemeClr val="bg1"/>
                </a:solidFill>
              </a:rPr>
              <a:t> got </a:t>
            </a:r>
            <a:r>
              <a:rPr lang="en-US" dirty="0" err="1" smtClean="0">
                <a:solidFill>
                  <a:schemeClr val="bg1"/>
                </a:solidFill>
              </a:rPr>
              <a:t>arbete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ska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locka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och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hålla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kvar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arbetskraft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inom</a:t>
            </a:r>
            <a:r>
              <a:rPr lang="en-US" dirty="0" smtClean="0">
                <a:solidFill>
                  <a:schemeClr val="bg1"/>
                </a:solidFill>
              </a:rPr>
              <a:t> social- </a:t>
            </a:r>
            <a:r>
              <a:rPr lang="en-US" dirty="0" err="1" smtClean="0">
                <a:solidFill>
                  <a:schemeClr val="bg1"/>
                </a:solidFill>
              </a:rPr>
              <a:t>och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hälsovården</a:t>
            </a:r>
            <a:r>
              <a:rPr lang="en-US" dirty="0" smtClean="0">
                <a:solidFill>
                  <a:schemeClr val="bg1"/>
                </a:solidFill>
              </a:rPr>
              <a:t>) </a:t>
            </a:r>
            <a:r>
              <a:rPr lang="en-US" dirty="0" err="1" smtClean="0">
                <a:solidFill>
                  <a:schemeClr val="bg1"/>
                </a:solidFill>
              </a:rPr>
              <a:t>utvecklingssamtaler</a:t>
            </a:r>
            <a:r>
              <a:rPr lang="en-US" dirty="0" smtClean="0">
                <a:solidFill>
                  <a:schemeClr val="bg1"/>
                </a:solidFill>
              </a:rPr>
              <a:t>, </a:t>
            </a:r>
            <a:r>
              <a:rPr lang="en-US" dirty="0" err="1" smtClean="0">
                <a:solidFill>
                  <a:schemeClr val="bg1"/>
                </a:solidFill>
              </a:rPr>
              <a:t>arbetsplatsmöterna</a:t>
            </a:r>
            <a:r>
              <a:rPr lang="en-US" dirty="0" smtClean="0">
                <a:solidFill>
                  <a:schemeClr val="bg1"/>
                </a:solidFill>
              </a:rPr>
              <a:t>, </a:t>
            </a:r>
            <a:r>
              <a:rPr lang="en-US" dirty="0" err="1" smtClean="0">
                <a:solidFill>
                  <a:schemeClr val="bg1"/>
                </a:solidFill>
              </a:rPr>
              <a:t>skolningar</a:t>
            </a:r>
            <a:endParaRPr lang="fi-FI" dirty="0">
              <a:solidFill>
                <a:schemeClr val="bg1"/>
              </a:solidFill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8F52E8EC-3225-532D-11A0-5DB83B2D4EC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 txBox="1"/>
          <p:nvPr/>
        </p:nvSpPr>
        <p:spPr>
          <a:xfrm>
            <a:off x="6825673" y="-49435"/>
            <a:ext cx="544021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dirty="0" err="1"/>
              <a:t>Sjukhusservice</a:t>
            </a:r>
            <a:r>
              <a:rPr lang="en-US" sz="1400" dirty="0"/>
              <a:t>, </a:t>
            </a:r>
            <a:r>
              <a:rPr lang="en-US" sz="1400" dirty="0" err="1" smtClean="0"/>
              <a:t>jourverksamhet</a:t>
            </a:r>
            <a:r>
              <a:rPr lang="en-US" sz="1400" dirty="0" smtClean="0"/>
              <a:t> </a:t>
            </a:r>
            <a:r>
              <a:rPr lang="en-US" sz="1400" dirty="0"/>
              <a:t>1-4.2024</a:t>
            </a:r>
            <a:endParaRPr lang="fi-FI" sz="1400" dirty="0"/>
          </a:p>
        </p:txBody>
      </p:sp>
    </p:spTree>
    <p:extLst>
      <p:ext uri="{BB962C8B-B14F-4D97-AF65-F5344CB8AC3E}">
        <p14:creationId xmlns:p14="http://schemas.microsoft.com/office/powerpoint/2010/main" val="593007793"/>
      </p:ext>
    </p:extLst>
  </p:cSld>
  <p:clrMapOvr>
    <a:masterClrMapping/>
  </p:clrMapOvr>
</p:sld>
</file>

<file path=ppt/theme/theme1.xml><?xml version="1.0" encoding="utf-8"?>
<a:theme xmlns:a="http://schemas.openxmlformats.org/drawingml/2006/main" name="OVHP_teema">
  <a:themeElements>
    <a:clrScheme name="Mukautettu 2">
      <a:dk1>
        <a:srgbClr val="213A8F"/>
      </a:dk1>
      <a:lt1>
        <a:sysClr val="window" lastClr="FFFFFF"/>
      </a:lt1>
      <a:dk2>
        <a:srgbClr val="213A8F"/>
      </a:dk2>
      <a:lt2>
        <a:srgbClr val="FFFFFF"/>
      </a:lt2>
      <a:accent1>
        <a:srgbClr val="F39690"/>
      </a:accent1>
      <a:accent2>
        <a:srgbClr val="EB5C5F"/>
      </a:accent2>
      <a:accent3>
        <a:srgbClr val="D3433F"/>
      </a:accent3>
      <a:accent4>
        <a:srgbClr val="85C598"/>
      </a:accent4>
      <a:accent5>
        <a:srgbClr val="00A174"/>
      </a:accent5>
      <a:accent6>
        <a:srgbClr val="008464"/>
      </a:accent6>
      <a:hlink>
        <a:srgbClr val="85C598"/>
      </a:hlink>
      <a:folHlink>
        <a:srgbClr val="85C598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VPH_Esitys_YKSIKIELINEN_2.pptx" id="{AECD3884-1BFC-4290-BE28-A8FFA796B8E8}" vid="{031339A0-1D99-49A8-A499-33D9696D5D6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Mukautettu 2">
    <a:dk1>
      <a:srgbClr val="213A8F"/>
    </a:dk1>
    <a:lt1>
      <a:sysClr val="window" lastClr="FFFFFF"/>
    </a:lt1>
    <a:dk2>
      <a:srgbClr val="213A8F"/>
    </a:dk2>
    <a:lt2>
      <a:srgbClr val="FFFFFF"/>
    </a:lt2>
    <a:accent1>
      <a:srgbClr val="F39690"/>
    </a:accent1>
    <a:accent2>
      <a:srgbClr val="EB5C5F"/>
    </a:accent2>
    <a:accent3>
      <a:srgbClr val="D3433F"/>
    </a:accent3>
    <a:accent4>
      <a:srgbClr val="85C598"/>
    </a:accent4>
    <a:accent5>
      <a:srgbClr val="00A174"/>
    </a:accent5>
    <a:accent6>
      <a:srgbClr val="008464"/>
    </a:accent6>
    <a:hlink>
      <a:srgbClr val="85C598"/>
    </a:hlink>
    <a:folHlink>
      <a:srgbClr val="85C598"/>
    </a:folHlink>
  </a:clrScheme>
  <a:fontScheme name="Arial">
    <a:majorFont>
      <a:latin typeface="Arial" panose="020B0604020202020204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ajorFont>
    <a:minorFont>
      <a:latin typeface="Arial" panose="020B0604020202020204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Mukautettu 2">
    <a:dk1>
      <a:srgbClr val="213A8F"/>
    </a:dk1>
    <a:lt1>
      <a:sysClr val="window" lastClr="FFFFFF"/>
    </a:lt1>
    <a:dk2>
      <a:srgbClr val="213A8F"/>
    </a:dk2>
    <a:lt2>
      <a:srgbClr val="FFFFFF"/>
    </a:lt2>
    <a:accent1>
      <a:srgbClr val="F39690"/>
    </a:accent1>
    <a:accent2>
      <a:srgbClr val="EB5C5F"/>
    </a:accent2>
    <a:accent3>
      <a:srgbClr val="D3433F"/>
    </a:accent3>
    <a:accent4>
      <a:srgbClr val="85C598"/>
    </a:accent4>
    <a:accent5>
      <a:srgbClr val="00A174"/>
    </a:accent5>
    <a:accent6>
      <a:srgbClr val="008464"/>
    </a:accent6>
    <a:hlink>
      <a:srgbClr val="85C598"/>
    </a:hlink>
    <a:folHlink>
      <a:srgbClr val="85C598"/>
    </a:folHlink>
  </a:clrScheme>
  <a:fontScheme name="Arial">
    <a:majorFont>
      <a:latin typeface="Arial" panose="020B0604020202020204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ajorFont>
    <a:minorFont>
      <a:latin typeface="Arial" panose="020B0604020202020204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3.xml><?xml version="1.0" encoding="utf-8"?>
<a:themeOverride xmlns:a="http://schemas.openxmlformats.org/drawingml/2006/main">
  <a:clrScheme name="Mukautettu 2">
    <a:dk1>
      <a:srgbClr val="213A8F"/>
    </a:dk1>
    <a:lt1>
      <a:sysClr val="window" lastClr="FFFFFF"/>
    </a:lt1>
    <a:dk2>
      <a:srgbClr val="213A8F"/>
    </a:dk2>
    <a:lt2>
      <a:srgbClr val="FFFFFF"/>
    </a:lt2>
    <a:accent1>
      <a:srgbClr val="F39690"/>
    </a:accent1>
    <a:accent2>
      <a:srgbClr val="EB5C5F"/>
    </a:accent2>
    <a:accent3>
      <a:srgbClr val="D3433F"/>
    </a:accent3>
    <a:accent4>
      <a:srgbClr val="85C598"/>
    </a:accent4>
    <a:accent5>
      <a:srgbClr val="00A174"/>
    </a:accent5>
    <a:accent6>
      <a:srgbClr val="008464"/>
    </a:accent6>
    <a:hlink>
      <a:srgbClr val="85C598"/>
    </a:hlink>
    <a:folHlink>
      <a:srgbClr val="85C598"/>
    </a:folHlink>
  </a:clrScheme>
  <a:fontScheme name="Arial">
    <a:majorFont>
      <a:latin typeface="Arial" panose="020B0604020202020204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ajorFont>
    <a:minorFont>
      <a:latin typeface="Arial" panose="020B0604020202020204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Asiakirja" ma:contentTypeID="0x01010047233D02C2F3D148860CE3F6DFEDC733" ma:contentTypeVersion="12" ma:contentTypeDescription="Luo uusi asiakirja." ma:contentTypeScope="" ma:versionID="88b7bd9f04e6eaf53e6668849ceb2077">
  <xsd:schema xmlns:xsd="http://www.w3.org/2001/XMLSchema" xmlns:xs="http://www.w3.org/2001/XMLSchema" xmlns:p="http://schemas.microsoft.com/office/2006/metadata/properties" xmlns:ns2="cbe4f0d9-fb0d-42e8-a680-6e558966cc0a" xmlns:ns3="8662b06d-03b9-424a-ab70-bfab313b8d48" targetNamespace="http://schemas.microsoft.com/office/2006/metadata/properties" ma:root="true" ma:fieldsID="9666b39e61725813733ca4d81f444f5f" ns2:_="" ns3:_="">
    <xsd:import namespace="cbe4f0d9-fb0d-42e8-a680-6e558966cc0a"/>
    <xsd:import namespace="8662b06d-03b9-424a-ab70-bfab313b8d4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LengthInSeconds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be4f0d9-fb0d-42e8-a680-6e558966cc0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7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18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9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662b06d-03b9-424a-ab70-bfab313b8d48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Jaettu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Jakamisen tiedot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isältölaji"/>
        <xsd:element ref="dc:title" minOccurs="0" maxOccurs="1" ma:index="4" ma:displayName="Otsikk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534AA945-38A2-4C79-9E49-80558235DA1C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9CFA1D04-BB21-49DE-96E3-245E98D14F5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be4f0d9-fb0d-42e8-a680-6e558966cc0a"/>
    <ds:schemaRef ds:uri="8662b06d-03b9-424a-ab70-bfab313b8d4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9A7E03F3-0920-4DE6-B0CD-0E1D35F156BE}">
  <ds:schemaRefs>
    <ds:schemaRef ds:uri="http://schemas.microsoft.com/office/infopath/2007/PartnerControls"/>
    <ds:schemaRef ds:uri="http://schemas.microsoft.com/office/2006/documentManagement/types"/>
    <ds:schemaRef ds:uri="http://purl.org/dc/elements/1.1/"/>
    <ds:schemaRef ds:uri="http://schemas.microsoft.com/office/2006/metadata/properties"/>
    <ds:schemaRef ds:uri="8662b06d-03b9-424a-ab70-bfab313b8d48"/>
    <ds:schemaRef ds:uri="http://purl.org/dc/terms/"/>
    <ds:schemaRef ds:uri="cbe4f0d9-fb0d-42e8-a680-6e558966cc0a"/>
    <ds:schemaRef ds:uri="http://purl.org/dc/dcmitype/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OVPH_Esitys_YKSIKIELINEN</Template>
  <TotalTime>256</TotalTime>
  <Words>536</Words>
  <Application>Microsoft Office PowerPoint</Application>
  <PresentationFormat>Widescreen</PresentationFormat>
  <Paragraphs>124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맑은 고딕</vt:lpstr>
      <vt:lpstr>Arial</vt:lpstr>
      <vt:lpstr>Calibri</vt:lpstr>
      <vt:lpstr>Segoe UI</vt:lpstr>
      <vt:lpstr>Times New Roman</vt:lpstr>
      <vt:lpstr>OVHP_teema</vt:lpstr>
      <vt:lpstr>Rapportering av egenkontroll</vt:lpstr>
      <vt:lpstr>Tillgänglighet</vt:lpstr>
      <vt:lpstr>Säkerhet och kvalitet </vt:lpstr>
      <vt:lpstr>Kundupplevelse</vt:lpstr>
      <vt:lpstr>Delaktighet</vt:lpstr>
      <vt:lpstr>Personal</vt:lpstr>
    </vt:vector>
  </TitlesOfParts>
  <Company>VSHP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Omavalvonnan seuratatietojen raportointi</dc:title>
  <dc:creator>Granö Anna Marie</dc:creator>
  <cp:lastModifiedBy>Seppelin Saija</cp:lastModifiedBy>
  <cp:revision>62</cp:revision>
  <dcterms:created xsi:type="dcterms:W3CDTF">2023-11-14T05:41:58Z</dcterms:created>
  <dcterms:modified xsi:type="dcterms:W3CDTF">2025-01-24T12:56:03Z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0x01010047233D02C2F3D148860CE3F6DFEDC733</vt:lpwstr>
  </property>
  <property fmtid="{D5CDD505-2E9C-101B-9397-08002B2CF9AE}" pid="3" name="MediaServiceImageTags">
    <vt:lpwstr/>
  </property>
</Properties>
</file>