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3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364CB-B489-445B-889D-5327B38CC19E}" v="53" dt="2024-05-02T06:03:45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61,4 %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84-468C-A156-AB12287A43F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23.9</a:t>
                    </a:r>
                    <a:r>
                      <a:rPr lang="en-US" baseline="0" smtClean="0"/>
                      <a:t>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984-468C-A156-AB12287A43F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14.9</a:t>
                    </a:r>
                    <a:r>
                      <a:rPr lang="en-US" baseline="0" smtClean="0"/>
                      <a:t>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984-468C-A156-AB12287A4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550</c:v>
                </c:pt>
                <c:pt idx="1">
                  <c:v>190</c:v>
                </c:pt>
                <c:pt idx="2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361045009734929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304</c:v>
                </c:pt>
                <c:pt idx="1">
                  <c:v>245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2-4F64-82A7-4A4B80CEC1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349</c:v>
                </c:pt>
                <c:pt idx="1">
                  <c:v>318</c:v>
                </c:pt>
                <c:pt idx="2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2-4F64-82A7-4A4B80CEC1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F-4E5B-914E-F59955F435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31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F-4E5B-914E-F59955F435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7943" y="4250207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32441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6950" y="3402642"/>
            <a:ext cx="7934716" cy="926211"/>
          </a:xfrm>
        </p:spPr>
        <p:txBody>
          <a:bodyPr>
            <a:normAutofit fontScale="92500" lnSpcReduction="20000"/>
          </a:bodyPr>
          <a:lstStyle/>
          <a:p>
            <a:r>
              <a:rPr lang="fi-FI" sz="1700" dirty="0" err="1"/>
              <a:t>Verksamhetsområde</a:t>
            </a:r>
            <a:r>
              <a:rPr lang="fi-FI" sz="1700" dirty="0"/>
              <a:t>: </a:t>
            </a:r>
            <a:r>
              <a:rPr lang="fi-FI" sz="1700" dirty="0" err="1"/>
              <a:t>Sjukhusservice</a:t>
            </a:r>
            <a:r>
              <a:rPr lang="fi-FI" sz="1700" dirty="0"/>
              <a:t>  </a:t>
            </a:r>
            <a:r>
              <a:rPr lang="fi-FI" sz="1700" dirty="0" smtClean="0"/>
              <a:t/>
            </a:r>
            <a:br>
              <a:rPr lang="fi-FI" sz="1700" dirty="0" smtClean="0"/>
            </a:br>
            <a:r>
              <a:rPr lang="fi-FI" sz="1700" dirty="0"/>
              <a:t/>
            </a:r>
            <a:br>
              <a:rPr lang="fi-FI" sz="1700" dirty="0"/>
            </a:br>
            <a:r>
              <a:rPr lang="fi-FI" sz="1700" dirty="0" err="1"/>
              <a:t>Resultatområde</a:t>
            </a:r>
            <a:r>
              <a:rPr lang="fi-FI" sz="1700" dirty="0"/>
              <a:t>: </a:t>
            </a:r>
            <a:r>
              <a:rPr lang="fi-FI" sz="1700" dirty="0" err="1" smtClean="0"/>
              <a:t>Jourverkamhet</a:t>
            </a:r>
            <a:endParaRPr lang="fi-FI" sz="1700" dirty="0"/>
          </a:p>
          <a:p>
            <a:r>
              <a:rPr lang="fi-FI" sz="1700" dirty="0" err="1"/>
              <a:t>Period</a:t>
            </a:r>
            <a:r>
              <a:rPr lang="fi-FI" sz="1700" dirty="0"/>
              <a:t> </a:t>
            </a:r>
            <a:r>
              <a:rPr lang="fi-FI" sz="1700" dirty="0" err="1"/>
              <a:t>som</a:t>
            </a:r>
            <a:r>
              <a:rPr lang="fi-FI" sz="1700" dirty="0"/>
              <a:t> </a:t>
            </a:r>
            <a:r>
              <a:rPr lang="fi-FI" sz="1700" dirty="0" err="1"/>
              <a:t>ska</a:t>
            </a:r>
            <a:r>
              <a:rPr lang="fi-FI" sz="1700" dirty="0"/>
              <a:t> </a:t>
            </a:r>
            <a:r>
              <a:rPr lang="fi-FI" sz="1700" dirty="0" err="1"/>
              <a:t>rapporteras</a:t>
            </a:r>
            <a:r>
              <a:rPr lang="fi-FI" sz="1700" dirty="0"/>
              <a:t>: </a:t>
            </a:r>
            <a:r>
              <a:rPr lang="fi-FI" sz="1700" dirty="0" smtClean="0"/>
              <a:t>9-12.2024</a:t>
            </a:r>
            <a:endParaRPr lang="fi-FI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händelser​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dirty="0" err="1"/>
              <a:t>Tillgänglighet</a:t>
            </a:r>
            <a:endParaRPr lang="fi-FI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6757" y="1413529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err="1" smtClean="0">
                <a:solidFill>
                  <a:schemeClr val="bg1"/>
                </a:solidFill>
              </a:rPr>
              <a:t>Sammarbetsmöter</a:t>
            </a:r>
            <a:endParaRPr lang="fi-FI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dirty="0" err="1" smtClean="0">
                <a:solidFill>
                  <a:schemeClr val="bg1"/>
                </a:solidFill>
              </a:rPr>
              <a:t>Gemensamma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lägesbilder</a:t>
            </a: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-   </a:t>
            </a:r>
            <a:r>
              <a:rPr lang="fi-FI" dirty="0" err="1" smtClean="0">
                <a:solidFill>
                  <a:schemeClr val="bg1"/>
                </a:solidFill>
              </a:rPr>
              <a:t>Enheters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utvecklingsprojekter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- </a:t>
            </a:r>
            <a:r>
              <a:rPr lang="fi-FI" dirty="0" err="1" smtClean="0">
                <a:solidFill>
                  <a:schemeClr val="bg1"/>
                </a:solidFill>
              </a:rPr>
              <a:t>Utveckla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och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utvidga</a:t>
            </a:r>
            <a:r>
              <a:rPr lang="fi-FI" dirty="0" smtClean="0">
                <a:solidFill>
                  <a:schemeClr val="bg1"/>
                </a:solidFill>
              </a:rPr>
              <a:t>  Lisa </a:t>
            </a:r>
            <a:r>
              <a:rPr lang="fi-FI" dirty="0" err="1" smtClean="0">
                <a:solidFill>
                  <a:schemeClr val="bg1"/>
                </a:solidFill>
              </a:rPr>
              <a:t>verksamhet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38134"/>
              </p:ext>
            </p:extLst>
          </p:nvPr>
        </p:nvGraphicFramePr>
        <p:xfrm>
          <a:off x="1330036" y="4278979"/>
          <a:ext cx="4756728" cy="1604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328">
                  <a:extLst>
                    <a:ext uri="{9D8B030D-6E8A-4147-A177-3AD203B41FA5}">
                      <a16:colId xmlns:a16="http://schemas.microsoft.com/office/drawing/2014/main" val="1500481965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3219374919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1137655718"/>
                    </a:ext>
                  </a:extLst>
                </a:gridCol>
              </a:tblGrid>
              <a:tr h="701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 smtClean="0">
                          <a:solidFill>
                            <a:schemeClr val="tx1"/>
                          </a:solidFill>
                        </a:rPr>
                        <a:t>ENSIHOIDON VASTEAJAT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AB50%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2880562"/>
                  </a:ext>
                </a:extLst>
              </a:tr>
              <a:tr h="238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Ydintaajama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</a:t>
                      </a:r>
                      <a:r>
                        <a:rPr lang="fi-FI" sz="16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uppgift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795642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Muu taajama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838853"/>
                  </a:ext>
                </a:extLst>
              </a:tr>
              <a:tr h="30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Asuttu 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maaseutu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37909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52607"/>
              </p:ext>
            </p:extLst>
          </p:nvPr>
        </p:nvGraphicFramePr>
        <p:xfrm>
          <a:off x="1330037" y="6132871"/>
          <a:ext cx="2327564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034">
                  <a:extLst>
                    <a:ext uri="{9D8B030D-6E8A-4147-A177-3AD203B41FA5}">
                      <a16:colId xmlns:a16="http://schemas.microsoft.com/office/drawing/2014/main" val="2969447342"/>
                    </a:ext>
                  </a:extLst>
                </a:gridCol>
                <a:gridCol w="1367530">
                  <a:extLst>
                    <a:ext uri="{9D8B030D-6E8A-4147-A177-3AD203B41FA5}">
                      <a16:colId xmlns:a16="http://schemas.microsoft.com/office/drawing/2014/main" val="1905753470"/>
                    </a:ext>
                  </a:extLst>
                </a:gridCol>
              </a:tblGrid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C90%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</a:t>
                      </a:r>
                      <a:r>
                        <a:rPr lang="fi-FI" sz="16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uppgift</a:t>
                      </a: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85705"/>
                  </a:ext>
                </a:extLst>
              </a:tr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D90%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703075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94443"/>
              </p:ext>
            </p:extLst>
          </p:nvPr>
        </p:nvGraphicFramePr>
        <p:xfrm>
          <a:off x="1330036" y="1607943"/>
          <a:ext cx="5772728" cy="24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14">
                  <a:extLst>
                    <a:ext uri="{9D8B030D-6E8A-4147-A177-3AD203B41FA5}">
                      <a16:colId xmlns:a16="http://schemas.microsoft.com/office/drawing/2014/main" val="755049730"/>
                    </a:ext>
                  </a:extLst>
                </a:gridCol>
                <a:gridCol w="2151014">
                  <a:extLst>
                    <a:ext uri="{9D8B030D-6E8A-4147-A177-3AD203B41FA5}">
                      <a16:colId xmlns:a16="http://schemas.microsoft.com/office/drawing/2014/main" val="2911751368"/>
                    </a:ext>
                  </a:extLst>
                </a:gridCol>
              </a:tblGrid>
              <a:tr h="84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PÄIVYSTYKSEN</a:t>
                      </a:r>
                      <a:r>
                        <a:rPr lang="fi-FI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LÄPIMENOAIKA</a:t>
                      </a:r>
                      <a:endParaRPr lang="fi-FI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5859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Kirurgi: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 39 min( 3h51min)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901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Medicin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5h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16 min (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4h29min)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5638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Allmänmedicin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(tavoite alle 2h)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3h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32 min (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2h53min)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1861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Pediatrik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: (tavoite alle 2h)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9min (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2h53min)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61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r>
              <a:rPr lang="fi-FI" b="1" dirty="0"/>
              <a:t> </a:t>
            </a:r>
            <a:endParaRPr lang="en-US" b="1" dirty="0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760854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Informationsflöde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vårdåtgärd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300" b="1" dirty="0" smtClean="0">
              <a:solidFill>
                <a:schemeClr val="accent4"/>
              </a:solidFill>
            </a:endParaRPr>
          </a:p>
          <a:p>
            <a:pPr algn="ctr"/>
            <a:r>
              <a:rPr lang="fi-FI" sz="1300" b="1" dirty="0" smtClean="0">
                <a:solidFill>
                  <a:schemeClr val="accent4"/>
                </a:solidFill>
              </a:rPr>
              <a:t>ANTAL </a:t>
            </a:r>
            <a:r>
              <a:rPr lang="fi-FI" sz="1300" b="1" dirty="0">
                <a:solidFill>
                  <a:schemeClr val="accent4"/>
                </a:solidFill>
              </a:rPr>
              <a:t>KONTAKTER TILL PATIENTOMBUD</a:t>
            </a:r>
            <a:endParaRPr lang="en-US" sz="13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</a:rPr>
              <a:t>0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641</a:t>
            </a:r>
            <a:r>
              <a:rPr lang="en-US" sz="3000" dirty="0" smtClean="0">
                <a:solidFill>
                  <a:schemeClr val="bg1"/>
                </a:solidFill>
              </a:rPr>
              <a:t>/905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bg1"/>
                </a:solidFill>
              </a:rPr>
              <a:t>Information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till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personalen,uppdateringen</a:t>
            </a:r>
            <a:r>
              <a:rPr lang="fi-FI" sz="1400" dirty="0" smtClean="0">
                <a:solidFill>
                  <a:schemeClr val="bg1"/>
                </a:solidFill>
              </a:rPr>
              <a:t> av </a:t>
            </a:r>
            <a:r>
              <a:rPr lang="fi-FI" sz="1400" dirty="0" err="1" smtClean="0">
                <a:solidFill>
                  <a:schemeClr val="bg1"/>
                </a:solidFill>
              </a:rPr>
              <a:t>dirktiv</a:t>
            </a:r>
            <a:r>
              <a:rPr lang="fi-FI" sz="1400" dirty="0" smtClean="0">
                <a:solidFill>
                  <a:schemeClr val="bg1"/>
                </a:solidFill>
              </a:rPr>
              <a:t>, </a:t>
            </a:r>
            <a:r>
              <a:rPr lang="fi-FI" sz="1400" dirty="0" err="1" smtClean="0">
                <a:solidFill>
                  <a:schemeClr val="bg1"/>
                </a:solidFill>
              </a:rPr>
              <a:t>sammarbetsmöten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 dirty="0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 dirty="0">
              <a:solidFill>
                <a:schemeClr val="accent4"/>
              </a:solidFill>
            </a:endParaRPr>
          </a:p>
        </p:txBody>
      </p:sp>
      <p:graphicFrame>
        <p:nvGraphicFramePr>
          <p:cNvPr id="24" name="Chart 2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116429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214667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536777" y="4616004"/>
            <a:ext cx="17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chemeClr val="accent4"/>
                </a:solidFill>
              </a:rPr>
              <a:t>ANTAL ANMÄLAN OM NEGATIV HÄNDELSE (</a:t>
            </a:r>
            <a:r>
              <a:rPr lang="sv-SE" sz="1200" b="1" dirty="0">
                <a:solidFill>
                  <a:schemeClr val="accent4"/>
                </a:solidFill>
              </a:rPr>
              <a:t>görs den själv i </a:t>
            </a:r>
            <a:r>
              <a:rPr lang="sv-SE" sz="1200" b="1" dirty="0" smtClean="0">
                <a:solidFill>
                  <a:schemeClr val="accent4"/>
                </a:solidFill>
              </a:rPr>
              <a:t>jourverksamhet)</a:t>
            </a:r>
            <a:endParaRPr lang="fi-FI" sz="1200" b="1" dirty="0">
              <a:solidFill>
                <a:schemeClr val="accent4"/>
              </a:solidFill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232884" y="3471253"/>
            <a:ext cx="1428456" cy="9514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300" dirty="0" err="1" smtClean="0">
                <a:solidFill>
                  <a:schemeClr val="bg1"/>
                </a:solidFill>
              </a:rPr>
              <a:t>Måttlig</a:t>
            </a:r>
            <a:endParaRPr lang="fi-FI" sz="1300" dirty="0">
              <a:solidFill>
                <a:schemeClr val="bg1"/>
              </a:solidFill>
            </a:endParaRPr>
          </a:p>
          <a:p>
            <a:r>
              <a:rPr lang="fi-FI" sz="1300" dirty="0" err="1" smtClean="0">
                <a:solidFill>
                  <a:schemeClr val="bg1"/>
                </a:solidFill>
              </a:rPr>
              <a:t>skada</a:t>
            </a:r>
            <a:r>
              <a:rPr lang="fi-FI" sz="1300" dirty="0" smtClean="0">
                <a:solidFill>
                  <a:schemeClr val="bg1"/>
                </a:solidFill>
              </a:rPr>
              <a:t> 4,1 %</a:t>
            </a:r>
            <a:endParaRPr lang="fi-FI" sz="1300" dirty="0">
              <a:solidFill>
                <a:schemeClr val="bg1"/>
              </a:solidFill>
            </a:endParaRPr>
          </a:p>
          <a:p>
            <a:r>
              <a:rPr lang="fi-FI" sz="1300" dirty="0" err="1">
                <a:solidFill>
                  <a:schemeClr val="bg1"/>
                </a:solidFill>
              </a:rPr>
              <a:t>Allvarlig</a:t>
            </a:r>
            <a:r>
              <a:rPr lang="fi-FI" sz="1300" dirty="0">
                <a:solidFill>
                  <a:schemeClr val="bg1"/>
                </a:solidFill>
              </a:rPr>
              <a:t> </a:t>
            </a:r>
            <a:endParaRPr lang="fi-FI" sz="1300" dirty="0" smtClean="0">
              <a:solidFill>
                <a:schemeClr val="bg1"/>
              </a:solidFill>
            </a:endParaRPr>
          </a:p>
          <a:p>
            <a:r>
              <a:rPr lang="fi-FI" sz="1300" dirty="0" err="1" smtClean="0">
                <a:solidFill>
                  <a:schemeClr val="bg1"/>
                </a:solidFill>
              </a:rPr>
              <a:t>Skada</a:t>
            </a:r>
            <a:r>
              <a:rPr lang="fi-FI" sz="1300" dirty="0" smtClean="0">
                <a:solidFill>
                  <a:schemeClr val="bg1"/>
                </a:solidFill>
              </a:rPr>
              <a:t> 0,9 %</a:t>
            </a:r>
            <a:r>
              <a:rPr lang="fi-FI" sz="1200" dirty="0">
                <a:solidFill>
                  <a:schemeClr val="bg1"/>
                </a:solidFill>
              </a:rPr>
              <a:t>	</a:t>
            </a:r>
          </a:p>
          <a:p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</a:t>
            </a:r>
            <a:r>
              <a:rPr lang="fi-FI" sz="1600" dirty="0" smtClean="0">
                <a:solidFill>
                  <a:schemeClr val="bg1"/>
                </a:solidFill>
              </a:rPr>
              <a:t>: xx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950563"/>
            <a:ext cx="550993" cy="42659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 smtClean="0">
                <a:solidFill>
                  <a:schemeClr val="bg1"/>
                </a:solidFill>
              </a:rPr>
              <a:t>11(17)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43,7%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(47,3%)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46,9%  (</a:t>
            </a:r>
            <a:r>
              <a:rPr lang="en-US" sz="1400" b="1" noProof="0" dirty="0" smtClean="0">
                <a:solidFill>
                  <a:prstClr val="white"/>
                </a:solidFill>
                <a:latin typeface="Calibri" panose="020F0502020204030204"/>
              </a:rPr>
              <a:t>36,8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43.9% (49,4%)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</a:rPr>
              <a:t>38,9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(</a:t>
            </a: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</a:rPr>
              <a:t>45,2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</a:rPr>
              <a:t>39,0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(</a:t>
            </a: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</a:rPr>
              <a:t>42,4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   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41,2</a:t>
            </a:r>
            <a:r>
              <a:rPr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% (</a:t>
            </a: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44,6</a:t>
            </a:r>
            <a:r>
              <a:rPr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%)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40,3 % (38,5%)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62,9% (</a:t>
            </a: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</a:rPr>
              <a:t>62,2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6934" y="5503783"/>
            <a:ext cx="1663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XX </a:t>
            </a:r>
            <a:r>
              <a:rPr lang="fi-FI" sz="1600" dirty="0">
                <a:solidFill>
                  <a:schemeClr val="bg1"/>
                </a:solidFill>
              </a:rPr>
              <a:t/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(11) 17</a:t>
            </a:r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10415509" y="5503782"/>
            <a:ext cx="16630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XX </a:t>
            </a:r>
            <a:r>
              <a:rPr lang="fi-FI" sz="1600" dirty="0">
                <a:solidFill>
                  <a:schemeClr val="bg1"/>
                </a:solidFill>
              </a:rPr>
              <a:t/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 </a:t>
            </a: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(4) 6</a:t>
            </a:r>
            <a:endParaRPr lang="en-US" sz="16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>
                <a:solidFill>
                  <a:schemeClr val="bg1"/>
                </a:solidFill>
              </a:rPr>
              <a:t>Hur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stöden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man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ava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kunders</a:t>
            </a:r>
            <a:r>
              <a:rPr lang="fi-FI" sz="1600" b="1" dirty="0" smtClean="0">
                <a:solidFill>
                  <a:schemeClr val="bg1"/>
                </a:solidFill>
              </a:rPr>
              <a:t>..</a:t>
            </a: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 smtClean="0">
                <a:solidFill>
                  <a:schemeClr val="bg1"/>
                </a:solidFill>
              </a:rPr>
              <a:t>Man </a:t>
            </a:r>
            <a:r>
              <a:rPr lang="fi-FI" sz="1600" b="1" dirty="0" err="1" smtClean="0">
                <a:solidFill>
                  <a:schemeClr val="bg1"/>
                </a:solidFill>
              </a:rPr>
              <a:t>diskutera</a:t>
            </a:r>
            <a:r>
              <a:rPr lang="fi-FI" sz="1600" b="1" dirty="0" smtClean="0">
                <a:solidFill>
                  <a:schemeClr val="bg1"/>
                </a:solidFill>
              </a:rPr>
              <a:t> on </a:t>
            </a:r>
            <a:r>
              <a:rPr lang="fi-FI" sz="1600" b="1" dirty="0" err="1" smtClean="0">
                <a:solidFill>
                  <a:schemeClr val="bg1"/>
                </a:solidFill>
              </a:rPr>
              <a:t>vårdlinjer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tillsammans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med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patienter</a:t>
            </a:r>
            <a:endParaRPr lang="fi-FI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Nej</a:t>
            </a:r>
            <a:endParaRPr lang="fi-FI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 err="1" smtClean="0">
                <a:solidFill>
                  <a:schemeClr val="bg1"/>
                </a:solidFill>
              </a:rPr>
              <a:t>Till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samjouren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kommer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regelbundet</a:t>
            </a:r>
            <a:r>
              <a:rPr lang="fi-FI" sz="1600" b="1" dirty="0" smtClean="0">
                <a:solidFill>
                  <a:schemeClr val="bg1"/>
                </a:solidFill>
              </a:rPr>
              <a:t> folk </a:t>
            </a:r>
            <a:r>
              <a:rPr lang="fi-FI" sz="1600" b="1" dirty="0" err="1" smtClean="0">
                <a:solidFill>
                  <a:schemeClr val="bg1"/>
                </a:solidFill>
              </a:rPr>
              <a:t>från</a:t>
            </a:r>
            <a:r>
              <a:rPr lang="fi-FI" sz="1600" b="1" dirty="0" smtClean="0">
                <a:solidFill>
                  <a:schemeClr val="bg1"/>
                </a:solidFill>
              </a:rPr>
              <a:t> OLKA </a:t>
            </a:r>
            <a:r>
              <a:rPr lang="fi-FI" sz="1600" b="1" dirty="0" err="1" smtClean="0">
                <a:solidFill>
                  <a:schemeClr val="bg1"/>
                </a:solidFill>
              </a:rPr>
              <a:t>verksamhet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 err="1" smtClean="0">
                <a:solidFill>
                  <a:schemeClr val="bg1"/>
                </a:solidFill>
              </a:rPr>
              <a:t>Hemförlovningens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checklista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367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6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43(34)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1.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Våldsam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incident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2. </a:t>
            </a:r>
            <a:r>
              <a:rPr lang="fi-FI" dirty="0" err="1" smtClean="0">
                <a:solidFill>
                  <a:schemeClr val="bg1"/>
                </a:solidFill>
              </a:rPr>
              <a:t>Hotsituation</a:t>
            </a:r>
            <a:r>
              <a:rPr lang="fi-FI" dirty="0" smtClean="0">
                <a:solidFill>
                  <a:schemeClr val="bg1"/>
                </a:solidFill>
              </a:rPr>
              <a:t>/ </a:t>
            </a:r>
            <a:r>
              <a:rPr lang="fi-FI" dirty="0" err="1" smtClean="0">
                <a:solidFill>
                  <a:schemeClr val="bg1"/>
                </a:solidFill>
              </a:rPr>
              <a:t>nära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ögat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händelse</a:t>
            </a: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3.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Andra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säkerhetsobservationer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Berör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inte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ANTAL TOTALA </a:t>
            </a:r>
            <a:r>
              <a:rPr lang="fi-FI" sz="1400" b="1" dirty="0" smtClean="0">
                <a:solidFill>
                  <a:schemeClr val="accent4"/>
                </a:solidFill>
              </a:rPr>
              <a:t>FRÅNVARODAGAR/SJUKFRÅNVARODAGAR 2295,6</a:t>
            </a:r>
            <a:endParaRPr lang="fi-FI" sz="1400" b="1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575,5</a:t>
            </a:r>
            <a:r>
              <a:rPr lang="fi-FI" b="1" baseline="0" dirty="0" smtClean="0">
                <a:solidFill>
                  <a:schemeClr val="bg1"/>
                </a:solidFill>
              </a:rPr>
              <a:t>(</a:t>
            </a:r>
            <a:r>
              <a:rPr lang="fi-FI" b="1" dirty="0" smtClean="0">
                <a:solidFill>
                  <a:schemeClr val="bg1"/>
                </a:solidFill>
              </a:rPr>
              <a:t>507,5</a:t>
            </a:r>
            <a:r>
              <a:rPr lang="fi-FI" b="1" baseline="0" dirty="0" smtClean="0">
                <a:solidFill>
                  <a:schemeClr val="bg1"/>
                </a:solidFill>
              </a:rPr>
              <a:t>) </a:t>
            </a:r>
            <a:r>
              <a:rPr lang="fi-FI" b="1" dirty="0" err="1" smtClean="0">
                <a:solidFill>
                  <a:schemeClr val="bg1"/>
                </a:solidFill>
              </a:rPr>
              <a:t>d</a:t>
            </a:r>
            <a:r>
              <a:rPr lang="fi-FI" b="1" baseline="0" dirty="0" err="1" smtClean="0">
                <a:solidFill>
                  <a:schemeClr val="bg1"/>
                </a:solidFill>
              </a:rPr>
              <a:t>agar</a:t>
            </a:r>
            <a:r>
              <a:rPr lang="fi-FI" b="1" dirty="0" smtClean="0">
                <a:solidFill>
                  <a:schemeClr val="bg1"/>
                </a:solidFill>
              </a:rPr>
              <a:t> 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10848"/>
            <a:ext cx="212017" cy="6822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 smtClean="0">
                <a:solidFill>
                  <a:schemeClr val="bg1"/>
                </a:solidFill>
                <a:cs typeface="Arial"/>
              </a:rPr>
              <a:t>-4(10)</a:t>
            </a:r>
            <a:endParaRPr lang="fi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Samjour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är</a:t>
            </a:r>
            <a:r>
              <a:rPr lang="en-US" dirty="0" smtClean="0">
                <a:solidFill>
                  <a:schemeClr val="bg1"/>
                </a:solidFill>
              </a:rPr>
              <a:t> med I STM project (</a:t>
            </a:r>
            <a:r>
              <a:rPr lang="en-US" dirty="0" err="1" smtClean="0">
                <a:solidFill>
                  <a:schemeClr val="bg1"/>
                </a:solidFill>
              </a:rPr>
              <a:t>Programmet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för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ett</a:t>
            </a:r>
            <a:r>
              <a:rPr lang="en-US" dirty="0" smtClean="0">
                <a:solidFill>
                  <a:schemeClr val="bg1"/>
                </a:solidFill>
              </a:rPr>
              <a:t> got </a:t>
            </a:r>
            <a:r>
              <a:rPr lang="en-US" dirty="0" err="1" smtClean="0">
                <a:solidFill>
                  <a:schemeClr val="bg1"/>
                </a:solidFill>
              </a:rPr>
              <a:t>arbete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locka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hålla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kvar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arbetskraft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inom</a:t>
            </a:r>
            <a:r>
              <a:rPr lang="en-US" dirty="0" smtClean="0">
                <a:solidFill>
                  <a:schemeClr val="bg1"/>
                </a:solidFill>
              </a:rPr>
              <a:t> social-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hälsovården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utvecklingssamtaler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arbetsplatsmöterna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skolningar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A1D04-BB21-49DE-96E3-245E98D14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7E03F3-0920-4DE6-B0CD-0E1D35F156BE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256</TotalTime>
  <Words>536</Words>
  <Application>Microsoft Office PowerPoint</Application>
  <PresentationFormat>Widescreen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Seppelin Saija</cp:lastModifiedBy>
  <cp:revision>62</cp:revision>
  <dcterms:created xsi:type="dcterms:W3CDTF">2023-11-14T05:41:58Z</dcterms:created>
  <dcterms:modified xsi:type="dcterms:W3CDTF">2025-01-24T12:56:03Z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