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2"/>
  </p:notesMasterIdLst>
  <p:handoutMasterIdLst>
    <p:handoutMasterId r:id="rId13"/>
  </p:handoutMasterIdLst>
  <p:sldIdLst>
    <p:sldId id="335" r:id="rId5"/>
    <p:sldId id="325" r:id="rId6"/>
    <p:sldId id="324" r:id="rId7"/>
    <p:sldId id="272" r:id="rId8"/>
    <p:sldId id="274" r:id="rId9"/>
    <p:sldId id="276" r:id="rId10"/>
    <p:sldId id="305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294503-7F91-146A-3DA3-8E88E28BAFE1}" name="Mäkinen Camilla" initials="MC" userId="S::camilla.makinen@ovph.fi::08b40afd-0646-4c4b-a542-b1647c187a0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04047F-AA2E-6C0B-17E8-69BB1D2BB010}" v="1" dt="2025-01-23T11:55:50.537"/>
    <p1510:client id="{8C0B2D42-D443-B9B8-752B-0DB3201F983E}" v="8" dt="2025-01-23T13:23:05.9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9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121</c:v>
                </c:pt>
                <c:pt idx="1">
                  <c:v>142</c:v>
                </c:pt>
                <c:pt idx="2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7-48EC-A106-411DED881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7-48EC-A106-411DED88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9A-4183-B93A-03227ED19887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9A-4183-B93A-03227ED19887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9A-4183-B93A-03227ED19887}"/>
              </c:ext>
            </c:extLst>
          </c:dPt>
          <c:dPt>
            <c:idx val="3"/>
            <c:bubble3D val="0"/>
            <c:spPr>
              <a:solidFill>
                <a:srgbClr val="EB5C5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89A-4183-B93A-03227ED19887}"/>
              </c:ext>
            </c:extLst>
          </c:dPt>
          <c:dPt>
            <c:idx val="4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9A-4183-B93A-03227ED19887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89A-4183-B93A-03227ED19887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45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89A-4183-B93A-03227ED1988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27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89A-4183-B93A-03227ED19887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89A-4183-B93A-03227ED1988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9A-4183-B93A-03227ED19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  <c:pt idx="3">
                  <c:v>Måttlig skada</c:v>
                </c:pt>
                <c:pt idx="4">
                  <c:v>Allvarlig skada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64</c:v>
                </c:pt>
                <c:pt idx="1">
                  <c:v>39</c:v>
                </c:pt>
                <c:pt idx="2">
                  <c:v>33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89A-4183-B93A-03227ED19887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506559942990215"/>
          <c:y val="2.3984262214361049E-2"/>
          <c:w val="0.36157107771400937"/>
          <c:h val="0.794409751959325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19.2.2025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dirty="0" err="1"/>
              <a:t>Resultatsområde</a:t>
            </a:r>
            <a:r>
              <a:rPr lang="fi-FI" dirty="0"/>
              <a:t>: </a:t>
            </a:r>
            <a:r>
              <a:rPr lang="fi-FI" dirty="0" err="1"/>
              <a:t>Social</a:t>
            </a:r>
            <a:r>
              <a:rPr lang="fi-FI" dirty="0"/>
              <a:t>-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hälsocentral</a:t>
            </a:r>
            <a:r>
              <a:rPr lang="fi-FI" dirty="0"/>
              <a:t> </a:t>
            </a:r>
            <a:r>
              <a:rPr lang="fi-FI" dirty="0" err="1"/>
              <a:t>Öppen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-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hälsovårdsservice</a:t>
            </a:r>
            <a:endParaRPr lang="fi-FI" dirty="0"/>
          </a:p>
          <a:p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9-12.2024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System för </a:t>
            </a:r>
            <a:r>
              <a:rPr lang="fi-FI" sz="1400" err="1">
                <a:solidFill>
                  <a:schemeClr val="bg1"/>
                </a:solidFill>
              </a:rPr>
              <a:t>anmälan</a:t>
            </a:r>
            <a:r>
              <a:rPr lang="fi-FI" sz="1400">
                <a:solidFill>
                  <a:schemeClr val="bg1"/>
                </a:solidFill>
              </a:rPr>
              <a:t> av </a:t>
            </a:r>
            <a:r>
              <a:rPr lang="fi-FI" sz="1400" err="1">
                <a:solidFill>
                  <a:schemeClr val="bg1"/>
                </a:solidFill>
              </a:rPr>
              <a:t>negativ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eller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nära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ögat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händelse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8AFB1BA9-476B-4904-9090-EFE4BE74CD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547516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Hälsovårdstjänster</a:t>
            </a:r>
            <a:endParaRPr lang="fi-FI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B80855-75B2-3A1E-40A6-A3A2BBDD5C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Öppen</a:t>
            </a:r>
            <a:r>
              <a:rPr lang="en-US" sz="1400" dirty="0"/>
              <a:t> 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hälsovårdsservice</a:t>
            </a:r>
            <a:r>
              <a:rPr lang="en-US" sz="1400" dirty="0"/>
              <a:t> 9-12.2024</a:t>
            </a:r>
            <a:endParaRPr lang="fi-FI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TILLGÅNG TILL VÅRD INOM HÄLSOVÅRDSTJÄNSTER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B2B3B-2946-48D1-840B-098462D1C5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051982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Primärvården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Tillgång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vård</a:t>
            </a:r>
            <a:r>
              <a:rPr lang="fi-FI">
                <a:solidFill>
                  <a:schemeClr val="bg1"/>
                </a:solidFill>
              </a:rPr>
              <a:t>, </a:t>
            </a:r>
            <a:r>
              <a:rPr lang="fi-FI" err="1">
                <a:solidFill>
                  <a:schemeClr val="bg1"/>
                </a:solidFill>
              </a:rPr>
              <a:t>målsättning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14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C4A084-C558-4692-86C8-4F4F4EBDEB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016000"/>
            <a:ext cx="3600000" cy="17851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Vård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förverkligas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inom</a:t>
            </a:r>
            <a:r>
              <a:rPr lang="fi-FI" dirty="0">
                <a:solidFill>
                  <a:schemeClr val="bg1"/>
                </a:solidFill>
              </a:rPr>
              <a:t> 14 </a:t>
            </a:r>
            <a:r>
              <a:rPr lang="fi-FI" dirty="0" err="1">
                <a:solidFill>
                  <a:schemeClr val="bg1"/>
                </a:solidFill>
              </a:rPr>
              <a:t>dagar</a:t>
            </a:r>
            <a:r>
              <a:rPr lang="fi-FI" dirty="0">
                <a:solidFill>
                  <a:schemeClr val="bg1"/>
                </a:solidFill>
              </a:rPr>
              <a:t> 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>
                <a:solidFill>
                  <a:schemeClr val="bg1"/>
                </a:solidFill>
                <a:cs typeface="Arial"/>
              </a:rPr>
              <a:t>100% 4 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enheter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över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80% 2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enheter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.60% 3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enheter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 ja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under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50% 2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enhet.Kösituationen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finns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tillgå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månadsvis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hemsidorna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  <a:endParaRPr lang="fi-FI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accent4"/>
                </a:solidFill>
              </a:rPr>
              <a:t>Förbättning</a:t>
            </a:r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850274" y="3466611"/>
            <a:ext cx="3553029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Mottagningsbesök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läkare</a:t>
            </a:r>
            <a:r>
              <a:rPr lang="fi-FI" sz="1400" dirty="0">
                <a:solidFill>
                  <a:schemeClr val="bg1"/>
                </a:solidFill>
              </a:rPr>
              <a:t>  64.959 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Mottagningsbesök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skötare</a:t>
            </a:r>
            <a:r>
              <a:rPr lang="fi-FI" sz="1400" dirty="0">
                <a:solidFill>
                  <a:schemeClr val="bg1"/>
                </a:solidFill>
              </a:rPr>
              <a:t>  141.131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Sammanlagt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206.090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Vårdmaterilautdelningen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Hemleveransprogram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10.672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Diabetiker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11.700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Övriga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klienter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ss.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Sårvårdsklienter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250</a:t>
            </a:r>
          </a:p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4846086" y="5673279"/>
            <a:ext cx="3568260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 dirty="0" err="1">
                <a:solidFill>
                  <a:schemeClr val="accent4"/>
                </a:solidFill>
              </a:rPr>
              <a:t>Servicesedlar</a:t>
            </a:r>
            <a:endParaRPr lang="fi-FI" b="1" dirty="0">
              <a:solidFill>
                <a:schemeClr val="accent4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Diabetesenhet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servicesedlar</a:t>
            </a:r>
            <a:r>
              <a:rPr lang="fi-FI" sz="1400" dirty="0">
                <a:solidFill>
                  <a:schemeClr val="bg1"/>
                </a:solidFill>
              </a:rPr>
              <a:t> för </a:t>
            </a:r>
            <a:r>
              <a:rPr lang="fi-FI" sz="1400" dirty="0" err="1">
                <a:solidFill>
                  <a:schemeClr val="bg1"/>
                </a:solidFill>
              </a:rPr>
              <a:t>fotvård</a:t>
            </a:r>
            <a:r>
              <a:rPr lang="fi-FI" sz="1400" dirty="0">
                <a:solidFill>
                  <a:schemeClr val="bg1"/>
                </a:solidFill>
              </a:rPr>
              <a:t> :104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42165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  <a:cs typeface="Arial"/>
              </a:rPr>
              <a:t>Interna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processer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gås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igenom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regelbundet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utvärderas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i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mångprofessionella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arbetsgrupper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målet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är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tillgängligheten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kontinuiteten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i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vården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Pilotering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olika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verksamhetsmodeller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tillgängligheten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Egenläkar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teammodell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verksamhetsmodell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kontinuiteten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Utvidgande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av digi-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distansmottagningar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Effektivera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processerna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kring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vårdgarantiköerna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Servicesedlar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fotvård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åt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diabetesklienter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förbättras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servicesedlar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6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296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100E8-8B5D-481D-82E7-6F5FC8EB751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Socialvården</a:t>
            </a:r>
            <a:endParaRPr lang="fi-FI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BF7F23-6265-87A2-2B92-3F10DEFDE2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Öppen</a:t>
            </a:r>
            <a:r>
              <a:rPr lang="en-US" sz="1400" dirty="0"/>
              <a:t> 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hälsovårdsservice</a:t>
            </a:r>
            <a:r>
              <a:rPr lang="en-US" sz="1400" dirty="0"/>
              <a:t> 9-12.2024</a:t>
            </a:r>
            <a:endParaRPr lang="fi-FI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C1DCE2-AB1D-41CE-B3A1-291B935785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TILLGÅNG TILL SOCIALVÅRD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9BE94B-F9B8-400D-9498-9981D7C18A9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872000"/>
            <a:ext cx="36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Vuxensocialarbete</a:t>
            </a:r>
            <a:r>
              <a:rPr lang="fi-FI" b="1">
                <a:solidFill>
                  <a:schemeClr val="accent4"/>
                </a:solidFill>
              </a:rPr>
              <a:t> </a:t>
            </a:r>
          </a:p>
          <a:p>
            <a:r>
              <a:rPr lang="fi-FI" err="1">
                <a:solidFill>
                  <a:schemeClr val="bg1"/>
                </a:solidFill>
              </a:rPr>
              <a:t>Bedömning</a:t>
            </a:r>
            <a:r>
              <a:rPr lang="fi-FI">
                <a:solidFill>
                  <a:schemeClr val="bg1"/>
                </a:solidFill>
              </a:rPr>
              <a:t> av </a:t>
            </a:r>
            <a:r>
              <a:rPr lang="fi-FI" err="1">
                <a:solidFill>
                  <a:schemeClr val="bg1"/>
                </a:solidFill>
              </a:rPr>
              <a:t>servicebehov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7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7" name="Suorakulmio 6"/>
          <p:cNvSpPr/>
          <p:nvPr/>
        </p:nvSpPr>
        <p:spPr>
          <a:xfrm>
            <a:off x="1152001" y="3117379"/>
            <a:ext cx="3665687" cy="252376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Barnskyddets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eftervård</a:t>
            </a:r>
            <a:endParaRPr lang="fi-FI" b="1">
              <a:solidFill>
                <a:schemeClr val="accent4"/>
              </a:solidFill>
            </a:endParaRPr>
          </a:p>
          <a:p>
            <a:endParaRPr lang="fi-FI" sz="1400" b="1">
              <a:solidFill>
                <a:schemeClr val="accent4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Med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eftervård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avses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social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-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hälsovårdstjänster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för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barn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unga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som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varit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placerade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utanför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hemmet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till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följd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av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omhändertagande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eller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som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en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stödåtgärd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vid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en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brådskande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placering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Med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barn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avses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personer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under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18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år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med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unga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avses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personer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som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fyllt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18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år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unga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vuxna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Eftervård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gäller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för</a:t>
            </a:r>
            <a:r>
              <a:rPr lang="fi-FI" sz="1400" err="1">
                <a:solidFill>
                  <a:srgbClr val="000000"/>
                </a:solidFill>
                <a:ea typeface="+mn-lt"/>
                <a:cs typeface="+mn-lt"/>
              </a:rPr>
              <a:t>r</a:t>
            </a:r>
            <a:r>
              <a:rPr lang="fi-FI" sz="140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personer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i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åldern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18-23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år</a:t>
            </a:r>
            <a:r>
              <a:rPr lang="fi-FI" sz="1400">
                <a:solidFill>
                  <a:schemeClr val="bg1"/>
                </a:solidFill>
              </a:rPr>
              <a:t>.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6720EF-00AE-445F-82AE-9CD1D05BC3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832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Förebyggande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och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kompletterande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utkomststöd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6E193D-B47F-4A92-A08B-82B34CEF196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FF2A7-1675-4544-A95A-EBAA71416B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872000"/>
            <a:ext cx="36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  <a:cs typeface="Arial"/>
              </a:rPr>
              <a:t>Förverkligas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accent4"/>
                </a:solidFill>
                <a:cs typeface="Arial"/>
              </a:rPr>
              <a:t>Oförändrat</a:t>
            </a:r>
            <a:endParaRPr lang="fi-FI">
              <a:solidFill>
                <a:schemeClr val="accent4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CF883B-6A78-7207-DCD9-C636FC2667BD}"/>
              </a:ext>
            </a:extLst>
          </p:cNvPr>
          <p:cNvSpPr txBox="1"/>
          <p:nvPr/>
        </p:nvSpPr>
        <p:spPr>
          <a:xfrm>
            <a:off x="4824000" y="4128999"/>
            <a:ext cx="366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  <a:cs typeface="Arial"/>
              </a:rPr>
              <a:t>Förverkligas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accent4"/>
                </a:solidFill>
                <a:cs typeface="Arial"/>
              </a:rPr>
              <a:t>Oförändrat</a:t>
            </a:r>
            <a:endParaRPr lang="fi-FI">
              <a:solidFill>
                <a:schemeClr val="accent4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41BE04-8B49-4CA3-A6A7-26D9DBA06F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832000"/>
            <a:ext cx="36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  <a:cs typeface="Arial"/>
              </a:rPr>
              <a:t>Förverkligas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inom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tidsfrister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accent4"/>
                </a:solidFill>
                <a:cs typeface="Arial"/>
              </a:rPr>
              <a:t>Oförändrat</a:t>
            </a:r>
            <a:endParaRPr lang="fi-FI">
              <a:solidFill>
                <a:schemeClr val="accent4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566E25-4577-43E1-80D3-532BC3DEE89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C64C6D-CB16-42BC-B618-3EE739A3F89C}"/>
              </a:ext>
            </a:extLst>
          </p:cNvPr>
          <p:cNvSpPr/>
          <p:nvPr/>
        </p:nvSpPr>
        <p:spPr>
          <a:xfrm>
            <a:off x="8532000" y="1825833"/>
            <a:ext cx="3660000" cy="452431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  <a:cs typeface="Arial"/>
              </a:rPr>
              <a:t>Interna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processer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gås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igenom</a:t>
            </a:r>
            <a:r>
              <a:rPr lang="fi-FI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regelbundet</a:t>
            </a:r>
            <a:r>
              <a:rPr lang="fi-FI" dirty="0">
                <a:solidFill>
                  <a:schemeClr val="bg1"/>
                </a:solidFill>
                <a:cs typeface="Arial"/>
              </a:rPr>
              <a:t> 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mångprofessionellt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I </a:t>
            </a:r>
            <a:r>
              <a:rPr lang="fi-FI" err="1">
                <a:solidFill>
                  <a:schemeClr val="bg1"/>
                </a:solidFill>
                <a:cs typeface="Arial"/>
              </a:rPr>
              <a:t>samverkan</a:t>
            </a:r>
            <a:r>
              <a:rPr lang="fi-FI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err="1">
                <a:solidFill>
                  <a:schemeClr val="bg1"/>
                </a:solidFill>
                <a:cs typeface="Arial"/>
              </a:rPr>
              <a:t>med</a:t>
            </a:r>
            <a:r>
              <a:rPr lang="fi-FI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err="1">
                <a:solidFill>
                  <a:schemeClr val="bg1"/>
                </a:solidFill>
                <a:cs typeface="Arial"/>
              </a:rPr>
              <a:t>barnskyddets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eftervård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uvecklas</a:t>
            </a:r>
            <a:r>
              <a:rPr lang="fi-FI" dirty="0">
                <a:solidFill>
                  <a:schemeClr val="bg1"/>
                </a:solidFill>
                <a:cs typeface="Arial"/>
              </a:rPr>
              <a:t> team för </a:t>
            </a:r>
            <a:r>
              <a:rPr lang="fi-FI" err="1">
                <a:solidFill>
                  <a:schemeClr val="bg1"/>
                </a:solidFill>
                <a:cs typeface="Arial"/>
              </a:rPr>
              <a:t>ungdomssocialarbete</a:t>
            </a:r>
            <a:r>
              <a:rPr lang="fi-FI" dirty="0">
                <a:solidFill>
                  <a:schemeClr val="bg1"/>
                </a:solidFill>
                <a:cs typeface="Arial"/>
              </a:rPr>
              <a:t> för 18-29 </a:t>
            </a:r>
            <a:r>
              <a:rPr lang="fi-FI" err="1">
                <a:solidFill>
                  <a:schemeClr val="bg1"/>
                </a:solidFill>
                <a:cs typeface="Arial"/>
              </a:rPr>
              <a:t>åringar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  <a:cs typeface="Arial"/>
              </a:rPr>
              <a:t>Förenhetliga</a:t>
            </a:r>
            <a:r>
              <a:rPr lang="fi-FI" dirty="0">
                <a:solidFill>
                  <a:schemeClr val="bg1"/>
                </a:solidFill>
                <a:cs typeface="Arial"/>
              </a:rPr>
              <a:t> 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principer</a:t>
            </a:r>
            <a:r>
              <a:rPr lang="fi-FI" dirty="0">
                <a:solidFill>
                  <a:schemeClr val="bg1"/>
                </a:solidFill>
                <a:cs typeface="Arial"/>
              </a:rPr>
              <a:t> för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beviljandet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dirty="0">
                <a:solidFill>
                  <a:schemeClr val="bg1"/>
                </a:solidFill>
                <a:cs typeface="Arial"/>
              </a:rPr>
              <a:t> ÖVPH</a:t>
            </a:r>
          </a:p>
        </p:txBody>
      </p:sp>
    </p:spTree>
    <p:extLst>
      <p:ext uri="{BB962C8B-B14F-4D97-AF65-F5344CB8AC3E}">
        <p14:creationId xmlns:p14="http://schemas.microsoft.com/office/powerpoint/2010/main" val="262317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dirty="0" err="1"/>
              <a:t>Säkerhet</a:t>
            </a:r>
            <a:r>
              <a:rPr lang="fi-FI" b="1" dirty="0"/>
              <a:t> </a:t>
            </a:r>
            <a:r>
              <a:rPr lang="fi-FI" b="1" dirty="0" err="1"/>
              <a:t>och</a:t>
            </a:r>
            <a:r>
              <a:rPr lang="fi-FI" b="1" dirty="0"/>
              <a:t> </a:t>
            </a:r>
            <a:r>
              <a:rPr lang="fi-FI" b="1" dirty="0" err="1"/>
              <a:t>kvalitet</a:t>
            </a:r>
            <a:r>
              <a:rPr lang="fi-FI" b="1" dirty="0"/>
              <a:t> </a:t>
            </a: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A2486-0A95-D4A3-5C7D-E545546E0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Öppen</a:t>
            </a:r>
            <a:r>
              <a:rPr lang="en-US" sz="1400" dirty="0"/>
              <a:t> 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hälsovårdsservice</a:t>
            </a:r>
            <a:r>
              <a:rPr lang="en-US" sz="1400" dirty="0"/>
              <a:t> 9-12.2024</a:t>
            </a:r>
            <a:endParaRPr lang="fi-FI" sz="1400" dirty="0"/>
          </a:p>
        </p:txBody>
      </p:sp>
      <p:graphicFrame>
        <p:nvGraphicFramePr>
          <p:cNvPr id="21" name="Chart 20" descr="Diagram: Antal anmälan om negativ händelse&#10;Januari - April 2023 135&#10;Januari - April 2024 211&#10;Maj - Augusti 2023 168&#10;Maj - Augusti 2024 &#10;September - December 2023 171 September - December 2024 ">
            <a:extLst>
              <a:ext uri="{FF2B5EF4-FFF2-40B4-BE49-F238E27FC236}">
                <a16:creationId xmlns:a16="http://schemas.microsoft.com/office/drawing/2014/main" id="{DD670D31-ECAD-4FF4-AE7A-7BD1DB071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643614"/>
              </p:ext>
            </p:extLst>
          </p:nvPr>
        </p:nvGraphicFramePr>
        <p:xfrm>
          <a:off x="1222526" y="1988775"/>
          <a:ext cx="3372620" cy="231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Chart 21" descr="Cirkeldiagram: De anmälda händelsernas karaktär:&#10;Nära ögat: 28%&#10;Övriga upptäckter: 25%&#10;Drabbat klient: 47% &#10;varav: &#10;Måttlig skada: 6,8%&#10;Allvarliga Följder: 0,6 %">
            <a:extLst>
              <a:ext uri="{FF2B5EF4-FFF2-40B4-BE49-F238E27FC236}">
                <a16:creationId xmlns:a16="http://schemas.microsoft.com/office/drawing/2014/main" id="{4CA1459B-2C02-4C37-B8CC-1F0E1F3C1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6854996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</a:rPr>
              <a:t>Informationsflöde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Läkemedels</a:t>
            </a:r>
            <a:r>
              <a:rPr lang="fi-FI" sz="160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vätskebehandling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Laboratorie</a:t>
            </a:r>
            <a:r>
              <a:rPr lang="fi-FI" sz="160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diagnostik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avbildningsundersökning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Annan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vårdåtgärd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(8)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26(12)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24314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ANTAL KONTAKTER TILL PATIENTOMBUD</a:t>
            </a:r>
          </a:p>
          <a:p>
            <a:pPr algn="ctr"/>
            <a:endParaRPr lang="fi-FI" sz="2400" b="1" dirty="0">
              <a:solidFill>
                <a:schemeClr val="accent4"/>
              </a:solidFill>
              <a:cs typeface="Arial"/>
            </a:endParaRPr>
          </a:p>
          <a:p>
            <a:pPr algn="ctr"/>
            <a:r>
              <a:rPr lang="fi-FI" sz="3600" b="1" dirty="0">
                <a:solidFill>
                  <a:schemeClr val="bg1"/>
                </a:solidFill>
              </a:rPr>
              <a:t>63</a:t>
            </a:r>
          </a:p>
          <a:p>
            <a:pPr algn="ctr"/>
            <a:endParaRPr lang="fi-FI" sz="36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</a:p>
          <a:p>
            <a:pPr algn="ctr"/>
            <a:endParaRPr lang="fi-FI" sz="3600" b="1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3600" b="1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Alla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Haipron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genomgås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mångprofessionellt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enhetsnivå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vid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avdelningsmöten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>
                <a:solidFill>
                  <a:schemeClr val="bg1"/>
                </a:solidFill>
                <a:cs typeface="Arial"/>
              </a:rPr>
              <a:t> team.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Processer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analyseras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åtgärdas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om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möjligt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Satsning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personalstruktur</a:t>
            </a:r>
            <a:r>
              <a:rPr lang="fi-FI" sz="140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rekrytering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socialvården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då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tidsfrister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uppnås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 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personaldimensioneringen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uppfylls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6C202F-9F61-3D64-586E-B6CB39B54B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Öppen</a:t>
            </a:r>
            <a:r>
              <a:rPr lang="en-US" sz="1400" dirty="0"/>
              <a:t> 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hälsovårdsservice</a:t>
            </a:r>
            <a:r>
              <a:rPr lang="en-US" sz="1400" dirty="0"/>
              <a:t> 9-12.2024</a:t>
            </a:r>
            <a:endParaRPr lang="fi-FI" sz="1400" dirty="0"/>
          </a:p>
        </p:txBody>
      </p:sp>
      <p:sp>
        <p:nvSpPr>
          <p:cNvPr id="4" name="Tekstiruutu 2">
            <a:extLst>
              <a:ext uri="{FF2B5EF4-FFF2-40B4-BE49-F238E27FC236}">
                <a16:creationId xmlns:a16="http://schemas.microsoft.com/office/drawing/2014/main" id="{861D4852-14BB-AA21-C75D-5CAE9521C200}"/>
              </a:ext>
            </a:extLst>
          </p:cNvPr>
          <p:cNvSpPr txBox="1"/>
          <p:nvPr/>
        </p:nvSpPr>
        <p:spPr>
          <a:xfrm>
            <a:off x="1121383" y="1426197"/>
            <a:ext cx="3593329" cy="3789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KUNDRESPONS ANTAL= 1057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/>
          <p:nvPr/>
        </p:nvCxnSpPr>
        <p:spPr>
          <a:xfrm flipV="1">
            <a:off x="4892282" y="3994364"/>
            <a:ext cx="637017" cy="37422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77(74)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4,30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4,18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4,27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(4,20)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4,30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(4,38)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4,20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(4,20)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4,16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(4,19)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4,24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(4,23)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4,21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(4,13)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4,76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(4,71)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Tillgång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ANMÄRKNINGAR/KLAGOMÅL</a:t>
            </a:r>
            <a:endParaRPr lang="fi-FI" sz="14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i-FI" sz="1200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4800" dirty="0">
                <a:solidFill>
                  <a:schemeClr val="bg1"/>
                </a:solidFill>
                <a:cs typeface="Arial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r>
              <a:rPr lang="fi-FI" b="1"/>
              <a:t>		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83E9AE-84F8-B4BE-29F3-B9283E48D4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Öppen</a:t>
            </a:r>
            <a:r>
              <a:rPr lang="en-US" sz="1400" dirty="0"/>
              <a:t> 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hälsovårdsservice</a:t>
            </a:r>
            <a:r>
              <a:rPr lang="en-US" sz="1400" dirty="0"/>
              <a:t> 9-12.2024</a:t>
            </a:r>
            <a:endParaRPr lang="fi-FI" sz="1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 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err="1">
                <a:solidFill>
                  <a:schemeClr val="bg1"/>
                </a:solidFill>
              </a:rPr>
              <a:t>Patienter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och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anhöriga</a:t>
            </a:r>
            <a:r>
              <a:rPr lang="fi-FI" sz="1600">
                <a:solidFill>
                  <a:schemeClr val="bg1"/>
                </a:solidFill>
              </a:rPr>
              <a:t> ges </a:t>
            </a:r>
            <a:r>
              <a:rPr lang="fi-FI" sz="1600" err="1">
                <a:solidFill>
                  <a:schemeClr val="bg1"/>
                </a:solidFill>
              </a:rPr>
              <a:t>möjlighet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till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delaktighet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och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om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möjligt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påverkan</a:t>
            </a:r>
            <a:r>
              <a:rPr lang="fi-FI" sz="1600">
                <a:solidFill>
                  <a:schemeClr val="bg1"/>
                </a:solidFill>
              </a:rPr>
              <a:t> </a:t>
            </a:r>
            <a:r>
              <a:rPr lang="fi-FI" sz="1600" err="1">
                <a:solidFill>
                  <a:schemeClr val="bg1"/>
                </a:solidFill>
              </a:rPr>
              <a:t>vid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vårdplanering</a:t>
            </a:r>
            <a:r>
              <a:rPr lang="fi-FI" sz="1600">
                <a:solidFill>
                  <a:schemeClr val="bg1"/>
                </a:solidFill>
              </a:rPr>
              <a:t>. Vi </a:t>
            </a:r>
            <a:r>
              <a:rPr lang="fi-FI" sz="1600" err="1">
                <a:solidFill>
                  <a:schemeClr val="bg1"/>
                </a:solidFill>
              </a:rPr>
              <a:t>har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specialutbildad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vårdpersonal</a:t>
            </a:r>
            <a:r>
              <a:rPr lang="fi-FI" sz="1600">
                <a:solidFill>
                  <a:schemeClr val="bg1"/>
                </a:solidFill>
              </a:rPr>
              <a:t> för </a:t>
            </a:r>
            <a:r>
              <a:rPr lang="fi-FI" sz="1600" err="1">
                <a:solidFill>
                  <a:schemeClr val="bg1"/>
                </a:solidFill>
              </a:rPr>
              <a:t>att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ge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service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och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handledning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inom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vissa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specialområden</a:t>
            </a:r>
            <a:r>
              <a:rPr lang="fi-FI" sz="1600">
                <a:solidFill>
                  <a:schemeClr val="bg1"/>
                </a:solidFill>
              </a:rPr>
              <a:t>. </a:t>
            </a: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400" b="1">
                <a:solidFill>
                  <a:schemeClr val="accent4"/>
                </a:solidFill>
                <a:latin typeface="+mj-lt"/>
              </a:rPr>
              <a:t>Klienter, erfarenhetsexperter eller ett kundråd är involverade i utvecklingen och utvärderingen av tjänsterna.</a:t>
            </a:r>
            <a:r>
              <a:rPr lang="fi-FI" sz="1400" b="1">
                <a:solidFill>
                  <a:schemeClr val="accent4"/>
                </a:solidFill>
                <a:latin typeface="+mj-lt"/>
              </a:rPr>
              <a:t>. </a:t>
            </a:r>
            <a:endParaRPr lang="fi-FI" sz="14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Samarbete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med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klientråd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för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äldre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personer,äldreråd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och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mångkulturella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klientrådet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.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Seniorrådgivarna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berättat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om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verksamheten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för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olika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dirty="0" err="1">
                <a:solidFill>
                  <a:schemeClr val="bg1"/>
                </a:solidFill>
                <a:latin typeface="Times New Roman"/>
                <a:cs typeface="Times New Roman"/>
              </a:rPr>
              <a:t>pensionärsföreningar</a:t>
            </a:r>
            <a:r>
              <a:rPr lang="fi-FI" sz="1400" b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endParaRPr lang="sv-SE" sz="1400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255454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</a:p>
          <a:p>
            <a:endParaRPr lang="sv-SE" sz="1600" b="1">
              <a:solidFill>
                <a:schemeClr val="accent4"/>
              </a:solidFill>
              <a:latin typeface="+mj-lt"/>
              <a:cs typeface="Arial"/>
            </a:endParaRPr>
          </a:p>
          <a:p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Livsstilsrådgivning och förebyggande insatser för att minska insjuknande i minnessjukdomar och livsstilssjukdomar. Kommunvisa och gemensamma möten med kommuner och tredje sektorn har hållits för att samplanera vilka insatser som erbjuds hos respektive aktör. OLKA-verksamheten. </a:t>
            </a:r>
            <a:r>
              <a:rPr lang="sv-SE" sz="1600" dirty="0" err="1">
                <a:solidFill>
                  <a:schemeClr val="bg1"/>
                </a:solidFill>
                <a:latin typeface="+mj-lt"/>
                <a:cs typeface="Arial"/>
              </a:rPr>
              <a:t>Livstilsrådgivnings</a:t>
            </a:r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 projekt för att stöda </a:t>
            </a:r>
            <a:r>
              <a:rPr lang="sv-SE" sz="1600" dirty="0" err="1">
                <a:solidFill>
                  <a:schemeClr val="bg1"/>
                </a:solidFill>
                <a:latin typeface="+mj-lt"/>
                <a:cs typeface="Arial"/>
              </a:rPr>
              <a:t>Hyte</a:t>
            </a:r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-verksamheten.</a:t>
            </a:r>
          </a:p>
          <a:p>
            <a:endParaRPr lang="sv-SE" sz="160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Alla </a:t>
            </a:r>
            <a:r>
              <a:rPr lang="fi-FI" sz="1600" dirty="0" err="1">
                <a:solidFill>
                  <a:schemeClr val="bg1"/>
                </a:solidFill>
              </a:rPr>
              <a:t>anmälningar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och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kontakter</a:t>
            </a:r>
            <a:r>
              <a:rPr lang="fi-FI" sz="1600" dirty="0">
                <a:solidFill>
                  <a:schemeClr val="bg1"/>
                </a:solidFill>
              </a:rPr>
              <a:t> </a:t>
            </a:r>
            <a:r>
              <a:rPr lang="fi-FI" sz="1600" dirty="0" err="1">
                <a:solidFill>
                  <a:schemeClr val="bg1"/>
                </a:solidFill>
              </a:rPr>
              <a:t>diskuteras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mångprofessionellt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på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enheterna</a:t>
            </a:r>
            <a:r>
              <a:rPr lang="fi-FI" sz="1600" dirty="0">
                <a:solidFill>
                  <a:schemeClr val="bg1"/>
                </a:solidFill>
              </a:rPr>
              <a:t>. </a:t>
            </a:r>
            <a:r>
              <a:rPr lang="fi-FI" sz="1600" dirty="0" err="1">
                <a:solidFill>
                  <a:schemeClr val="bg1"/>
                </a:solidFill>
              </a:rPr>
              <a:t>Händelserna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analyseras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och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åtgärder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vidtas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vid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behov</a:t>
            </a:r>
            <a:r>
              <a:rPr lang="fi-FI" sz="1600" dirty="0">
                <a:solidFill>
                  <a:schemeClr val="bg1"/>
                </a:solidFill>
              </a:rPr>
              <a:t>. </a:t>
            </a:r>
            <a:r>
              <a:rPr lang="fi-FI" sz="1600" dirty="0" err="1">
                <a:solidFill>
                  <a:schemeClr val="bg1"/>
                </a:solidFill>
              </a:rPr>
              <a:t>Anmälaren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kontaktas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personligen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om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anmälaren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så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önskar</a:t>
            </a:r>
            <a:r>
              <a:rPr lang="fi-FI" sz="1600" dirty="0">
                <a:solidFill>
                  <a:schemeClr val="bg1"/>
                </a:solidFill>
              </a:rPr>
              <a:t>.</a:t>
            </a: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Hemsidans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innehåll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förbättrats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Åtgärder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telefontillgänglighet.Ibruktagande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digitala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tjänster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servicebricka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mm</a:t>
            </a: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A5EC07-1D5F-7833-7EDC-C3FDB60B4D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hälsocentral</a:t>
            </a:r>
            <a:r>
              <a:rPr lang="en-US" sz="1400" dirty="0"/>
              <a:t> – </a:t>
            </a:r>
            <a:r>
              <a:rPr lang="en-US" sz="1400" dirty="0" err="1"/>
              <a:t>Öppen</a:t>
            </a:r>
            <a:r>
              <a:rPr lang="en-US" sz="1400" dirty="0"/>
              <a:t> social- </a:t>
            </a:r>
            <a:r>
              <a:rPr lang="en-US" sz="1400" dirty="0" err="1"/>
              <a:t>och</a:t>
            </a:r>
            <a:r>
              <a:rPr lang="en-US" sz="1400" dirty="0"/>
              <a:t> </a:t>
            </a:r>
            <a:r>
              <a:rPr lang="en-US" sz="1400" dirty="0" err="1"/>
              <a:t>hälsovårdsservice</a:t>
            </a:r>
            <a:r>
              <a:rPr lang="en-US" sz="1400" dirty="0"/>
              <a:t> 9-12.2024</a:t>
            </a:r>
            <a:endParaRPr lang="fi-FI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Personal: 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Fastanställda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vårdpersonal</a:t>
            </a:r>
            <a:r>
              <a:rPr lang="fi-FI" sz="1400" dirty="0">
                <a:solidFill>
                  <a:schemeClr val="bg1"/>
                </a:solidFill>
              </a:rPr>
              <a:t>: 253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Läkare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: 68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Vikarier</a:t>
            </a:r>
            <a:r>
              <a:rPr lang="fi-FI" sz="1400" dirty="0">
                <a:solidFill>
                  <a:schemeClr val="bg1"/>
                </a:solidFill>
              </a:rPr>
              <a:t> vårdpersonal:40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Läkare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48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Öppna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vakanser</a:t>
            </a:r>
            <a:r>
              <a:rPr lang="fi-FI" sz="1400" dirty="0">
                <a:solidFill>
                  <a:schemeClr val="bg1"/>
                </a:solidFill>
              </a:rPr>
              <a:t>:  </a:t>
            </a:r>
            <a:r>
              <a:rPr lang="fi-FI" sz="1400" dirty="0" err="1">
                <a:solidFill>
                  <a:schemeClr val="bg1"/>
                </a:solidFill>
              </a:rPr>
              <a:t>Vårdpersonal</a:t>
            </a:r>
            <a:r>
              <a:rPr lang="fi-FI" sz="1400" dirty="0">
                <a:solidFill>
                  <a:schemeClr val="bg1"/>
                </a:solidFill>
              </a:rPr>
              <a:t>  1bitr.avdelningsskötare, 0</a:t>
            </a:r>
          </a:p>
          <a:p>
            <a:r>
              <a:rPr lang="fi-FI" sz="1400" dirty="0">
                <a:solidFill>
                  <a:schemeClr val="bg1"/>
                </a:solidFill>
              </a:rPr>
              <a:t>5 </a:t>
            </a:r>
            <a:r>
              <a:rPr lang="fi-FI" sz="1400" dirty="0" err="1">
                <a:solidFill>
                  <a:schemeClr val="bg1"/>
                </a:solidFill>
              </a:rPr>
              <a:t>sjuksk</a:t>
            </a:r>
            <a:r>
              <a:rPr lang="fi-FI" sz="1400" dirty="0">
                <a:solidFill>
                  <a:schemeClr val="bg1"/>
                </a:solidFill>
              </a:rPr>
              <a:t>, </a:t>
            </a:r>
            <a:r>
              <a:rPr lang="fi-FI" sz="1400" dirty="0" err="1">
                <a:solidFill>
                  <a:schemeClr val="bg1"/>
                </a:solidFill>
              </a:rPr>
              <a:t>Hälsovårdare</a:t>
            </a:r>
            <a:r>
              <a:rPr lang="fi-FI" sz="1400" dirty="0">
                <a:solidFill>
                  <a:schemeClr val="bg1"/>
                </a:solidFill>
              </a:rPr>
              <a:t> 0.78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Läkare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15,6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 err="1">
                <a:solidFill>
                  <a:schemeClr val="bg1"/>
                </a:solidFill>
              </a:rPr>
              <a:t>Antal</a:t>
            </a:r>
            <a:r>
              <a:rPr lang="fi-FI" baseline="0" dirty="0">
                <a:solidFill>
                  <a:schemeClr val="bg1"/>
                </a:solidFill>
              </a:rPr>
              <a:t> </a:t>
            </a:r>
            <a:r>
              <a:rPr lang="fi-FI" baseline="0" dirty="0" err="1">
                <a:solidFill>
                  <a:schemeClr val="bg1"/>
                </a:solidFill>
              </a:rPr>
              <a:t>anmälningar</a:t>
            </a:r>
            <a:r>
              <a:rPr lang="fi-FI" baseline="0" dirty="0">
                <a:solidFill>
                  <a:schemeClr val="bg1"/>
                </a:solidFill>
              </a:rPr>
              <a:t>: </a:t>
            </a:r>
            <a:r>
              <a:rPr lang="fi-FI" dirty="0">
                <a:solidFill>
                  <a:schemeClr val="bg1"/>
                </a:solidFill>
              </a:rPr>
              <a:t>39(</a:t>
            </a:r>
            <a:r>
              <a:rPr lang="fi-FI" dirty="0" err="1">
                <a:solidFill>
                  <a:schemeClr val="bg1"/>
                </a:solidFill>
              </a:rPr>
              <a:t>pth+soc</a:t>
            </a:r>
            <a:r>
              <a:rPr lang="fi-FI" dirty="0">
                <a:solidFill>
                  <a:schemeClr val="bg1"/>
                </a:solidFill>
              </a:rPr>
              <a:t>)</a:t>
            </a:r>
            <a:endParaRPr lang="fi-FI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De </a:t>
            </a:r>
            <a:r>
              <a:rPr lang="fi-FI" dirty="0" err="1">
                <a:solidFill>
                  <a:schemeClr val="bg1"/>
                </a:solidFill>
              </a:rPr>
              <a:t>vanligaste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typerna</a:t>
            </a:r>
            <a:r>
              <a:rPr lang="fi-FI" dirty="0">
                <a:solidFill>
                  <a:schemeClr val="bg1"/>
                </a:solidFill>
              </a:rPr>
              <a:t> av </a:t>
            </a:r>
            <a:r>
              <a:rPr lang="fi-FI" dirty="0" err="1">
                <a:solidFill>
                  <a:schemeClr val="bg1"/>
                </a:solidFill>
              </a:rPr>
              <a:t>händelser</a:t>
            </a:r>
            <a:r>
              <a:rPr lang="fi-FI" dirty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fi-FI" dirty="0" err="1">
                <a:solidFill>
                  <a:schemeClr val="bg1"/>
                </a:solidFill>
                <a:cs typeface="Arial"/>
              </a:rPr>
              <a:t>Inomhussluft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2.  Hot </a:t>
            </a:r>
            <a:r>
              <a:rPr lang="fi-FI" dirty="0" err="1">
                <a:solidFill>
                  <a:schemeClr val="bg1"/>
                </a:solidFill>
              </a:rPr>
              <a:t>eller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våld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3.  </a:t>
            </a:r>
            <a:r>
              <a:rPr lang="fi-FI" dirty="0" err="1">
                <a:solidFill>
                  <a:schemeClr val="bg1"/>
                </a:solidFill>
              </a:rPr>
              <a:t>Stick</a:t>
            </a:r>
            <a:r>
              <a:rPr lang="fi-FI" dirty="0">
                <a:solidFill>
                  <a:schemeClr val="bg1"/>
                </a:solidFill>
              </a:rPr>
              <a:t>, </a:t>
            </a:r>
            <a:r>
              <a:rPr lang="fi-FI" dirty="0" err="1">
                <a:solidFill>
                  <a:schemeClr val="bg1"/>
                </a:solidFill>
              </a:rPr>
              <a:t>snitt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/>
          </p:cNvSpPr>
          <p:nvPr/>
        </p:nvSpPr>
        <p:spPr>
          <a:xfrm>
            <a:off x="7942521" y="1404000"/>
            <a:ext cx="4354254" cy="17235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FÖRVERKLIGAD LAGSTADGAD PERSONALDIMENSIONERING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Barnskyddets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personaldimensionering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30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klienter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socialarbetare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Öppenvårdens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mottagningsverksamhet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ingen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lagstadgad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personaldimensionering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 dirty="0">
                <a:solidFill>
                  <a:schemeClr val="bg1"/>
                </a:solidFill>
              </a:rPr>
              <a:t>9 (6,9)</a:t>
            </a:r>
            <a:endParaRPr lang="fi-FI" b="1" baseline="0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b="1" baseline="0" dirty="0" err="1">
                <a:solidFill>
                  <a:schemeClr val="bg1"/>
                </a:solidFill>
              </a:rPr>
              <a:t>dagar</a:t>
            </a:r>
            <a:r>
              <a:rPr lang="fi-FI" b="1" baseline="0" dirty="0">
                <a:solidFill>
                  <a:schemeClr val="bg1"/>
                </a:solidFill>
              </a:rPr>
              <a:t>/</a:t>
            </a:r>
            <a:r>
              <a:rPr lang="fi-FI" b="1" dirty="0" err="1">
                <a:solidFill>
                  <a:schemeClr val="bg1"/>
                </a:solidFill>
              </a:rPr>
              <a:t>anställningsdagar</a:t>
            </a:r>
            <a:r>
              <a:rPr lang="fi-FI" b="1" baseline="0" dirty="0">
                <a:solidFill>
                  <a:schemeClr val="bg1"/>
                </a:solidFill>
              </a:rPr>
              <a:t> %</a:t>
            </a:r>
            <a:endParaRPr lang="fi-FI" b="1" dirty="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stCxn id="5" idx="0"/>
          </p:cNvCxnSpPr>
          <p:nvPr/>
        </p:nvCxnSpPr>
        <p:spPr>
          <a:xfrm flipV="1">
            <a:off x="4881093" y="5340697"/>
            <a:ext cx="226771" cy="74984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9</a:t>
            </a:r>
            <a:endParaRPr lang="fi-FI" sz="4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Aktivt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ledarskap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personalens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delaktighet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</a:t>
            </a: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stöder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en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kultur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där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man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hjäper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stöder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varandra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planerar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  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verksamhet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förändringar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tillsammans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mångprofessionellt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.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Regelbundna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arbetsplatsmöten,klara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direktiv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överenskommelser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. </a:t>
            </a: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Utvecklingssamtal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en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god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introduktion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Tidigt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stöd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arbetshandledning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Tyky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-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verksamhet.E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-pass</a:t>
            </a: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Cykelförmån</a:t>
            </a:r>
            <a:endParaRPr lang="en-US" dirty="0">
              <a:solidFill>
                <a:srgbClr val="FFFFF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8" ma:contentTypeDescription="Luo uusi asiakirja." ma:contentTypeScope="" ma:versionID="32168591ddeed3de49c9659100d2e39a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75c4254d6fcbd60b1b5eb0bafb48f80a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Hägglund Annika</DisplayName>
        <AccountId>34</AccountId>
        <AccountType/>
      </UserInfo>
      <UserInfo>
        <DisplayName>Tallgren Ida</DisplayName>
        <AccountId>139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C71BF2-FEE9-4899-9410-17E682A2DC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2772</TotalTime>
  <Words>944</Words>
  <Application>Microsoft Office PowerPoint</Application>
  <PresentationFormat>Widescreen</PresentationFormat>
  <Paragraphs>174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맑은 고딕</vt:lpstr>
      <vt:lpstr>Arial</vt:lpstr>
      <vt:lpstr>Calibri</vt:lpstr>
      <vt:lpstr>Segoe UI</vt:lpstr>
      <vt:lpstr>Times New Roman</vt:lpstr>
      <vt:lpstr>OVHP_teema</vt:lpstr>
      <vt:lpstr>Rapportering av egenkontroll</vt:lpstr>
      <vt:lpstr>Tillgänglighet – Hälsovårdstjänster</vt:lpstr>
      <vt:lpstr>Tillgänglighet – Socialvården</vt:lpstr>
      <vt:lpstr>Säkerhet och kvalitet </vt:lpstr>
      <vt:lpstr>Kundupplevelse</vt:lpstr>
      <vt:lpstr>Delaktighet  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Tallgren Ida</cp:lastModifiedBy>
  <cp:revision>49</cp:revision>
  <dcterms:created xsi:type="dcterms:W3CDTF">2023-11-14T05:41:58Z</dcterms:created>
  <dcterms:modified xsi:type="dcterms:W3CDTF">2025-02-21T06:59:49Z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