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4"/>
  </p:notesMasterIdLst>
  <p:handoutMasterIdLst>
    <p:handoutMasterId r:id="rId15"/>
  </p:handoutMasterIdLst>
  <p:sldIdLst>
    <p:sldId id="335" r:id="rId5"/>
    <p:sldId id="312" r:id="rId6"/>
    <p:sldId id="316" r:id="rId7"/>
    <p:sldId id="317" r:id="rId8"/>
    <p:sldId id="320" r:id="rId9"/>
    <p:sldId id="272" r:id="rId10"/>
    <p:sldId id="274" r:id="rId11"/>
    <p:sldId id="276" r:id="rId12"/>
    <p:sldId id="305" r:id="rId1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80DD9E0-4654-449A-51B5-03ACB10BED76}" name="Nordman Anna" initials="NA" userId="S::anna.nordman@ovph.fi::7c633e21-6799-47e5-a506-d242a95623a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588A37-C13E-A2D4-DD16-B8CD51580864}" v="18" dt="2025-01-24T07:25:39.369"/>
    <p1510:client id="{8A7F6C3B-2FC1-E290-39E8-C30E28574C01}" v="223" dt="2025-01-24T07:12:39.5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49556131434907"/>
          <c:y val="0.1147665088997246"/>
          <c:w val="0.85650443868565074"/>
          <c:h val="0.633966228530947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52</c:v>
                </c:pt>
                <c:pt idx="1">
                  <c:v>37</c:v>
                </c:pt>
                <c:pt idx="2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CC-4AD5-BF42-673CA57A06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39</c:v>
                </c:pt>
                <c:pt idx="1">
                  <c:v>31</c:v>
                </c:pt>
                <c:pt idx="2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60-45F1-BFFF-E040F0F12C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533608885673454"/>
          <c:y val="0.88750973249083775"/>
          <c:w val="0.34932782228653092"/>
          <c:h val="0.112490267509162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3.3.2025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30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495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358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BDC8281-86CE-B4AB-9B9B-FC4C9027F7F1}"/>
              </a:ext>
            </a:extLst>
          </p:cNvPr>
          <p:cNvSpPr txBox="1"/>
          <p:nvPr userDrawn="1"/>
        </p:nvSpPr>
        <p:spPr>
          <a:xfrm>
            <a:off x="3583499" y="4500000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lgänglighet S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72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084729" y="4849906"/>
            <a:ext cx="1110727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854824" y="4844918"/>
            <a:ext cx="0" cy="207912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7485529" y="1390046"/>
            <a:ext cx="0" cy="345487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8426824" y="4844918"/>
            <a:ext cx="0" cy="220134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11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394108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xmlns="" r:embed="rId23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8" r:id="rId6"/>
    <p:sldLayoutId id="2147483710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9" r:id="rId13"/>
    <p:sldLayoutId id="2147483706" r:id="rId14"/>
    <p:sldLayoutId id="2147483700" r:id="rId15"/>
    <p:sldLayoutId id="2147483701" r:id="rId16"/>
    <p:sldLayoutId id="2147483702" r:id="rId17"/>
    <p:sldLayoutId id="2147483703" r:id="rId18"/>
    <p:sldLayoutId id="2147483704" r:id="rId19"/>
    <p:sldLayoutId id="2147483705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/>
              <a:t>R</a:t>
            </a:r>
            <a:r>
              <a:rPr lang="fi-FI" sz="4800" err="1"/>
              <a:t>apportering</a:t>
            </a:r>
            <a:r>
              <a:rPr lang="fi-FI" sz="4800"/>
              <a:t> av </a:t>
            </a:r>
            <a:r>
              <a:rPr lang="fi-FI" sz="4800" err="1"/>
              <a:t>egenkontroll</a:t>
            </a:r>
            <a:endParaRPr lang="fi-FI" sz="4800"/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err="1"/>
              <a:t>Resultatområden</a:t>
            </a:r>
            <a:r>
              <a:rPr lang="fi-FI"/>
              <a:t>: </a:t>
            </a:r>
            <a:r>
              <a:rPr lang="fi-FI" err="1"/>
              <a:t>Klient</a:t>
            </a:r>
            <a:r>
              <a:rPr lang="fi-FI"/>
              <a:t>- </a:t>
            </a:r>
            <a:r>
              <a:rPr lang="fi-FI" err="1"/>
              <a:t>och</a:t>
            </a:r>
            <a:r>
              <a:rPr lang="fi-FI"/>
              <a:t> </a:t>
            </a:r>
            <a:r>
              <a:rPr lang="fi-FI" err="1"/>
              <a:t>servicehandledning</a:t>
            </a:r>
            <a:endParaRPr lang="fi-FI"/>
          </a:p>
          <a:p>
            <a:r>
              <a:rPr lang="fi-FI" err="1"/>
              <a:t>Period</a:t>
            </a:r>
            <a:r>
              <a:rPr lang="fi-FI"/>
              <a:t> </a:t>
            </a:r>
            <a:r>
              <a:rPr lang="fi-FI" err="1"/>
              <a:t>som</a:t>
            </a:r>
            <a:r>
              <a:rPr lang="fi-FI"/>
              <a:t> </a:t>
            </a:r>
            <a:r>
              <a:rPr lang="fi-FI" err="1"/>
              <a:t>ska</a:t>
            </a:r>
            <a:r>
              <a:rPr lang="fi-FI"/>
              <a:t> </a:t>
            </a:r>
            <a:r>
              <a:rPr lang="fi-FI" err="1"/>
              <a:t>rapporteras</a:t>
            </a:r>
            <a:r>
              <a:rPr lang="fi-FI"/>
              <a:t>: 1.9-31.12.2024</a:t>
            </a:r>
            <a:endParaRPr lang="fi-FI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</a:rPr>
              <a:t>Förkortningar</a:t>
            </a:r>
            <a:r>
              <a:rPr lang="fi-FI" sz="1400">
                <a:solidFill>
                  <a:schemeClr val="bg1"/>
                </a:solidFill>
              </a:rPr>
              <a:t>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</a:t>
            </a:r>
            <a:r>
              <a:rPr lang="fi-FI" sz="1400" err="1">
                <a:solidFill>
                  <a:schemeClr val="bg1"/>
                </a:solidFill>
              </a:rPr>
              <a:t>Rekommendationsindex</a:t>
            </a:r>
            <a:r>
              <a:rPr lang="fi-FI" sz="1400">
                <a:solidFill>
                  <a:schemeClr val="bg1"/>
                </a:solidFill>
              </a:rPr>
              <a:t> (</a:t>
            </a:r>
            <a:r>
              <a:rPr lang="fi-FI" sz="1400" err="1">
                <a:solidFill>
                  <a:schemeClr val="bg1"/>
                </a:solidFill>
              </a:rPr>
              <a:t>klienter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 personal)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</a:t>
            </a:r>
            <a:r>
              <a:rPr lang="sv-SE" sz="1400">
                <a:solidFill>
                  <a:schemeClr val="bg1"/>
                </a:solidFill>
              </a:rPr>
              <a:t>System för rapportering av negativa nära ögat händelser</a:t>
            </a:r>
            <a:endParaRPr lang="fi-FI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69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10390632" cy="774907"/>
          </a:xfrm>
        </p:spPr>
        <p:txBody>
          <a:bodyPr>
            <a:noAutofit/>
          </a:bodyPr>
          <a:lstStyle/>
          <a:p>
            <a:r>
              <a:rPr lang="fi-FI" b="1" err="1"/>
              <a:t>Tillgänglighet</a:t>
            </a:r>
            <a:r>
              <a:rPr lang="fi-FI" b="1"/>
              <a:t> – </a:t>
            </a:r>
            <a:r>
              <a:rPr lang="fi-FI" b="1" err="1"/>
              <a:t>Telefonservice</a:t>
            </a:r>
            <a:endParaRPr lang="fi-FI" b="1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ED2E215-8A68-48B3-B3F0-174BFF5BE9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4666"/>
            <a:ext cx="741600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i-FI" sz="1400" err="1"/>
              <a:t>Klient</a:t>
            </a:r>
            <a:r>
              <a:rPr lang="fi-FI" sz="1400"/>
              <a:t>-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servicehandledning</a:t>
            </a:r>
            <a:r>
              <a:rPr lang="fi-FI" sz="1400"/>
              <a:t> 9-12.2024</a:t>
            </a:r>
          </a:p>
        </p:txBody>
      </p:sp>
      <p:sp>
        <p:nvSpPr>
          <p:cNvPr id="3" name="TextBox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3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MÄTARE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797710"/>
            <a:ext cx="3636000" cy="8002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err="1">
                <a:solidFill>
                  <a:srgbClr val="85C598"/>
                </a:solidFill>
                <a:latin typeface="Arial" panose="020B0604020202020204"/>
              </a:rPr>
              <a:t>Telefondata</a:t>
            </a:r>
            <a:endParaRPr lang="fi-FI" b="1">
              <a:solidFill>
                <a:srgbClr val="85C598"/>
              </a:solidFill>
              <a:latin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Hälsovårdens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vårdbedömning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samma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vardag</a:t>
            </a:r>
            <a:endParaRPr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4072156"/>
            <a:ext cx="3636000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endParaRPr lang="fi-FI" sz="1400">
              <a:solidFill>
                <a:prstClr val="white"/>
              </a:solidFill>
              <a:latin typeface="Arial" panose="020B0604020202020204"/>
            </a:endParaRPr>
          </a:p>
          <a:p>
            <a:pPr>
              <a:defRPr/>
            </a:pPr>
            <a:endParaRPr lang="fi-FI" sz="1400">
              <a:solidFill>
                <a:prstClr val="white"/>
              </a:solidFill>
              <a:latin typeface="Arial" panose="020B0604020202020204"/>
            </a:endParaRPr>
          </a:p>
          <a:p>
            <a:pPr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Socialvårdens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servicerådgivning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</a:rPr>
              <a:t> 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påbörjas</a:t>
            </a:r>
            <a:r>
              <a:rPr kumimoji="0" lang="fi-FI" sz="1400" b="0" i="0" u="none" strike="noStrike" kern="120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400" b="0" i="0" u="none" strike="noStrike" kern="1200" cap="none" spc="0" normalizeH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samma</a:t>
            </a:r>
            <a:r>
              <a:rPr kumimoji="0" lang="fi-FI" sz="1400" b="0" i="0" u="none" strike="noStrike" kern="120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400" b="0" i="0" u="none" strike="noStrike" kern="1200" cap="none" spc="0" normalizeH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vardag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</a:rPr>
              <a:t> </a:t>
            </a:r>
            <a:endParaRPr lang="fi-FI" sz="1400">
              <a:solidFill>
                <a:prstClr val="white"/>
              </a:solidFill>
              <a:cs typeface="Arial"/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6256430"/>
            <a:ext cx="3636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err="1">
                <a:solidFill>
                  <a:schemeClr val="bg1"/>
                </a:solidFill>
                <a:latin typeface="Arial" panose="020B0604020202020204"/>
              </a:rPr>
              <a:t>Vä</a:t>
            </a:r>
            <a:r>
              <a:rPr lang="fi-FI" sz="1400" noProof="0" err="1">
                <a:solidFill>
                  <a:schemeClr val="bg1"/>
                </a:solidFill>
                <a:latin typeface="Arial" panose="020B0604020202020204"/>
              </a:rPr>
              <a:t>xeln</a:t>
            </a:r>
            <a:r>
              <a:rPr lang="fi-FI" sz="1400" noProof="0">
                <a:solidFill>
                  <a:schemeClr val="bg1"/>
                </a:solidFill>
                <a:latin typeface="Arial" panose="020B0604020202020204"/>
              </a:rPr>
              <a:t> (</a:t>
            </a:r>
            <a:r>
              <a:rPr lang="fi-FI" sz="1400" noProof="0" err="1">
                <a:solidFill>
                  <a:schemeClr val="bg1"/>
                </a:solidFill>
                <a:latin typeface="Arial" panose="020B0604020202020204"/>
              </a:rPr>
              <a:t>välfärdsområdets</a:t>
            </a:r>
            <a:r>
              <a:rPr lang="fi-FI" sz="1400" noProof="0">
                <a:solidFill>
                  <a:schemeClr val="bg1"/>
                </a:solidFill>
                <a:latin typeface="Arial" panose="020B0604020202020204"/>
              </a:rPr>
              <a:t>), </a:t>
            </a:r>
            <a:r>
              <a:rPr lang="fi-FI" sz="1400" noProof="0" err="1">
                <a:solidFill>
                  <a:schemeClr val="bg1"/>
                </a:solidFill>
                <a:latin typeface="Arial" panose="020B0604020202020204"/>
              </a:rPr>
              <a:t>svarsprocent</a:t>
            </a:r>
            <a:r>
              <a:rPr lang="fi-FI" sz="1400" noProof="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400" noProof="0" err="1">
                <a:solidFill>
                  <a:schemeClr val="bg1"/>
                </a:solidFill>
                <a:latin typeface="Arial" panose="020B0604020202020204"/>
              </a:rPr>
              <a:t>över</a:t>
            </a:r>
            <a:r>
              <a:rPr lang="fi-FI" sz="1400" noProof="0">
                <a:solidFill>
                  <a:schemeClr val="bg1"/>
                </a:solidFill>
                <a:latin typeface="Arial" panose="020B0604020202020204"/>
              </a:rPr>
              <a:t> 90%</a:t>
            </a:r>
            <a:endParaRPr lang="fi-FI" sz="1400">
              <a:solidFill>
                <a:schemeClr val="bg1"/>
              </a:solidFill>
              <a:cs typeface="Arial"/>
            </a:endParaRPr>
          </a:p>
        </p:txBody>
      </p: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NULÄGE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extBox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2057531"/>
            <a:ext cx="3672000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</a:rPr>
              <a:t>Antal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telefonsamtal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totalt</a:t>
            </a:r>
            <a:r>
              <a:rPr lang="fi-FI" sz="1400">
                <a:solidFill>
                  <a:schemeClr val="bg1"/>
                </a:solidFill>
              </a:rPr>
              <a:t>/ </a:t>
            </a:r>
            <a:r>
              <a:rPr lang="fi-FI" sz="1400" err="1">
                <a:solidFill>
                  <a:schemeClr val="bg1"/>
                </a:solidFill>
              </a:rPr>
              <a:t>svarade</a:t>
            </a:r>
            <a:r>
              <a:rPr lang="fi-FI" sz="1400">
                <a:solidFill>
                  <a:schemeClr val="bg1"/>
                </a:solidFill>
              </a:rPr>
              <a:t>: 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94 669 st</a:t>
            </a:r>
          </a:p>
          <a:p>
            <a:r>
              <a:rPr lang="fi-FI" sz="1400" err="1">
                <a:solidFill>
                  <a:schemeClr val="bg1"/>
                </a:solidFill>
              </a:rPr>
              <a:t>Kötid</a:t>
            </a:r>
            <a:r>
              <a:rPr lang="fi-FI" sz="1400">
                <a:solidFill>
                  <a:schemeClr val="bg1"/>
                </a:solidFill>
              </a:rPr>
              <a:t> (</a:t>
            </a:r>
            <a:r>
              <a:rPr lang="fi-FI" sz="1400" err="1">
                <a:solidFill>
                  <a:schemeClr val="bg1"/>
                </a:solidFill>
              </a:rPr>
              <a:t>medeltal</a:t>
            </a:r>
            <a:r>
              <a:rPr lang="fi-FI" sz="1400">
                <a:solidFill>
                  <a:schemeClr val="bg1"/>
                </a:solidFill>
              </a:rPr>
              <a:t>): 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11 min 54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sek</a:t>
            </a:r>
          </a:p>
          <a:p>
            <a:r>
              <a:rPr lang="fi-FI" sz="1400" err="1">
                <a:solidFill>
                  <a:schemeClr val="bg1"/>
                </a:solidFill>
              </a:rPr>
              <a:t>Antal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återuppringningar</a:t>
            </a:r>
            <a:r>
              <a:rPr lang="fi-FI" sz="1400">
                <a:solidFill>
                  <a:schemeClr val="bg1"/>
                </a:solidFill>
              </a:rPr>
              <a:t>: 26 247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</a:rPr>
              <a:t>Väntetid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vid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återuppringning</a:t>
            </a:r>
            <a:r>
              <a:rPr lang="fi-FI" sz="1400">
                <a:solidFill>
                  <a:schemeClr val="bg1"/>
                </a:solidFill>
              </a:rPr>
              <a:t> (</a:t>
            </a:r>
            <a:r>
              <a:rPr lang="fi-FI" sz="1400" err="1">
                <a:solidFill>
                  <a:schemeClr val="bg1"/>
                </a:solidFill>
              </a:rPr>
              <a:t>medeltal</a:t>
            </a:r>
            <a:r>
              <a:rPr lang="fi-FI" sz="1400">
                <a:solidFill>
                  <a:schemeClr val="bg1"/>
                </a:solidFill>
              </a:rPr>
              <a:t>):</a:t>
            </a:r>
          </a:p>
          <a:p>
            <a:r>
              <a:rPr lang="fi-FI" sz="1400">
                <a:solidFill>
                  <a:schemeClr val="bg1"/>
                </a:solidFill>
              </a:rPr>
              <a:t>4 </a:t>
            </a:r>
            <a:r>
              <a:rPr lang="fi-FI" sz="1400" err="1">
                <a:solidFill>
                  <a:schemeClr val="bg1"/>
                </a:solidFill>
              </a:rPr>
              <a:t>timmar</a:t>
            </a:r>
            <a:r>
              <a:rPr lang="fi-FI" sz="1400">
                <a:solidFill>
                  <a:schemeClr val="bg1"/>
                </a:solidFill>
              </a:rPr>
              <a:t> 22 min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Vårdbedömningens</a:t>
            </a:r>
            <a:r>
              <a:rPr lang="fi-FI" sz="1400">
                <a:solidFill>
                  <a:schemeClr val="bg1"/>
                </a:solidFill>
                <a:cs typeface="Arial"/>
              </a:rPr>
              <a:t> chat (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mängd</a:t>
            </a:r>
            <a:r>
              <a:rPr lang="fi-FI" sz="1400">
                <a:solidFill>
                  <a:schemeClr val="bg1"/>
                </a:solidFill>
                <a:cs typeface="Arial"/>
              </a:rPr>
              <a:t>): 1348</a:t>
            </a: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Seniorlinjen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totalt</a:t>
            </a:r>
            <a:r>
              <a:rPr lang="fi-FI" sz="1400">
                <a:solidFill>
                  <a:schemeClr val="bg1"/>
                </a:solidFill>
                <a:cs typeface="Arial"/>
              </a:rPr>
              <a:t>/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svarade</a:t>
            </a:r>
            <a:r>
              <a:rPr lang="fi-FI" sz="1400">
                <a:solidFill>
                  <a:schemeClr val="bg1"/>
                </a:solidFill>
                <a:cs typeface="Arial"/>
              </a:rPr>
              <a:t>: 11 242</a:t>
            </a: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Kötid</a:t>
            </a:r>
            <a:r>
              <a:rPr lang="fi-FI" sz="1400">
                <a:solidFill>
                  <a:schemeClr val="bg1"/>
                </a:solidFill>
                <a:cs typeface="Arial"/>
              </a:rPr>
              <a:t> (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medeltal</a:t>
            </a:r>
            <a:r>
              <a:rPr lang="fi-FI" sz="1400">
                <a:solidFill>
                  <a:schemeClr val="bg1"/>
                </a:solidFill>
                <a:cs typeface="Arial"/>
              </a:rPr>
              <a:t>): 9 min 33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sek</a:t>
            </a: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4072156"/>
            <a:ext cx="3672000" cy="273921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endParaRPr lang="fi-FI" sz="1400">
              <a:solidFill>
                <a:schemeClr val="bg1"/>
              </a:solidFill>
            </a:endParaRPr>
          </a:p>
          <a:p>
            <a:r>
              <a:rPr lang="fi-FI" sz="1400">
                <a:solidFill>
                  <a:schemeClr val="bg1"/>
                </a:solidFill>
              </a:rPr>
              <a:t>Servicen </a:t>
            </a:r>
            <a:r>
              <a:rPr lang="fi-FI" sz="1400" err="1">
                <a:solidFill>
                  <a:schemeClr val="bg1"/>
                </a:solidFill>
              </a:rPr>
              <a:t>till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barn</a:t>
            </a:r>
            <a:r>
              <a:rPr lang="fi-FI" sz="1400">
                <a:solidFill>
                  <a:schemeClr val="bg1"/>
                </a:solidFill>
              </a:rPr>
              <a:t>, </a:t>
            </a:r>
            <a:r>
              <a:rPr lang="fi-FI" sz="1400" err="1">
                <a:solidFill>
                  <a:schemeClr val="bg1"/>
                </a:solidFill>
              </a:rPr>
              <a:t>unga</a:t>
            </a:r>
            <a:r>
              <a:rPr lang="fi-FI" sz="1400">
                <a:solidFill>
                  <a:schemeClr val="bg1"/>
                </a:solidFill>
              </a:rPr>
              <a:t>, </a:t>
            </a:r>
            <a:r>
              <a:rPr lang="fi-FI" sz="1400" err="1">
                <a:solidFill>
                  <a:schemeClr val="bg1"/>
                </a:solidFill>
              </a:rPr>
              <a:t>familjer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 </a:t>
            </a:r>
            <a:r>
              <a:rPr lang="fi-FI" sz="1400" err="1">
                <a:solidFill>
                  <a:schemeClr val="bg1"/>
                </a:solidFill>
              </a:rPr>
              <a:t>personer</a:t>
            </a:r>
            <a:r>
              <a:rPr lang="fi-FI" sz="1400">
                <a:solidFill>
                  <a:schemeClr val="bg1"/>
                </a:solidFill>
              </a:rPr>
              <a:t> i </a:t>
            </a:r>
            <a:r>
              <a:rPr lang="fi-FI" sz="1400" err="1">
                <a:solidFill>
                  <a:schemeClr val="bg1"/>
                </a:solidFill>
              </a:rPr>
              <a:t>arbetsför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ålder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Antal</a:t>
            </a:r>
            <a:r>
              <a:rPr lang="fi-FI" sz="1400">
                <a:solidFill>
                  <a:schemeClr val="bg1"/>
                </a:solidFill>
              </a:rPr>
              <a:t> </a:t>
            </a:r>
            <a:r>
              <a:rPr lang="fi-FI" sz="1400" err="1">
                <a:solidFill>
                  <a:schemeClr val="bg1"/>
                </a:solidFill>
              </a:rPr>
              <a:t>telefonsamtal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totalt</a:t>
            </a:r>
            <a:r>
              <a:rPr lang="fi-FI" sz="1400">
                <a:solidFill>
                  <a:schemeClr val="bg1"/>
                </a:solidFill>
              </a:rPr>
              <a:t>/</a:t>
            </a:r>
            <a:r>
              <a:rPr lang="fi-FI" sz="1400" err="1">
                <a:solidFill>
                  <a:schemeClr val="bg1"/>
                </a:solidFill>
              </a:rPr>
              <a:t>svarade</a:t>
            </a:r>
            <a:r>
              <a:rPr lang="fi-FI" sz="1400">
                <a:solidFill>
                  <a:schemeClr val="bg1"/>
                </a:solidFill>
              </a:rPr>
              <a:t>  2564</a:t>
            </a:r>
            <a:endParaRPr lang="en-US" sz="140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Antal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återuppringningar</a:t>
            </a:r>
            <a:r>
              <a:rPr lang="fi-FI" sz="1400">
                <a:solidFill>
                  <a:schemeClr val="bg1"/>
                </a:solidFill>
                <a:cs typeface="Arial"/>
              </a:rPr>
              <a:t>: 424</a:t>
            </a: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Kötid</a:t>
            </a:r>
            <a:r>
              <a:rPr lang="fi-FI" sz="1400">
                <a:solidFill>
                  <a:schemeClr val="bg1"/>
                </a:solidFill>
                <a:cs typeface="Arial"/>
              </a:rPr>
              <a:t> (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medeltal</a:t>
            </a:r>
            <a:r>
              <a:rPr lang="fi-FI" sz="1400">
                <a:solidFill>
                  <a:schemeClr val="bg1"/>
                </a:solidFill>
                <a:cs typeface="Arial"/>
              </a:rPr>
              <a:t>):  57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sek</a:t>
            </a:r>
            <a:endParaRPr lang="en-US" sz="1400" err="1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Väntetid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vid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återuppringning</a:t>
            </a:r>
            <a:r>
              <a:rPr lang="fi-FI" sz="1400">
                <a:solidFill>
                  <a:schemeClr val="bg1"/>
                </a:solidFill>
                <a:cs typeface="Arial"/>
              </a:rPr>
              <a:t> (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medeltal</a:t>
            </a:r>
            <a:r>
              <a:rPr lang="fi-FI" sz="1400">
                <a:solidFill>
                  <a:schemeClr val="bg1"/>
                </a:solidFill>
                <a:cs typeface="Arial"/>
              </a:rPr>
              <a:t>) </a:t>
            </a: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3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timmar</a:t>
            </a:r>
            <a:r>
              <a:rPr lang="fi-FI" sz="1400">
                <a:solidFill>
                  <a:schemeClr val="bg1"/>
                </a:solidFill>
                <a:cs typeface="Arial"/>
              </a:rPr>
              <a:t> 7 min</a:t>
            </a:r>
            <a:endParaRPr lang="fi-FI">
              <a:solidFill>
                <a:schemeClr val="bg1"/>
              </a:solidFill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Svarsprocenten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över</a:t>
            </a:r>
            <a:r>
              <a:rPr lang="fi-FI" sz="1400">
                <a:solidFill>
                  <a:schemeClr val="bg1"/>
                </a:solidFill>
                <a:cs typeface="Arial"/>
              </a:rPr>
              <a:t> 92%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Samtalsmängd</a:t>
            </a:r>
            <a:r>
              <a:rPr lang="fi-FI" sz="1400">
                <a:solidFill>
                  <a:schemeClr val="bg1"/>
                </a:solidFill>
                <a:cs typeface="Arial"/>
              </a:rPr>
              <a:t>: 54 597 st</a:t>
            </a: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noProof="0">
                <a:solidFill>
                  <a:srgbClr val="85C598"/>
                </a:solidFill>
                <a:latin typeface="Arial" panose="020B0604020202020204"/>
              </a:rPr>
              <a:t>KORRIGERANDE ÅTGÄRDER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3808"/>
            <a:ext cx="3672000" cy="498598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Telia ACE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ibruk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i alla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kommuner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.</a:t>
            </a:r>
          </a:p>
          <a:p>
            <a:pPr>
              <a:defRPr/>
            </a:pPr>
            <a:endParaRPr lang="fi-FI" sz="1400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Vårdbedömningens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chatt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öppnades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14.3.2024.</a:t>
            </a:r>
          </a:p>
          <a:p>
            <a:pPr>
              <a:defRPr/>
            </a:pPr>
            <a:endParaRPr lang="fi-FI" sz="1400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 sz="1400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 sz="1400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Plan 2024: 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Ibruktagning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av chat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service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flyttades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till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år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2025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på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grund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av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upphandling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av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ny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plattform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.  l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Ibruktagning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av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be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om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hjälp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service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i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oktober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2024. </a:t>
            </a:r>
            <a:endParaRPr lang="fi-FI">
              <a:solidFill>
                <a:prstClr val="white"/>
              </a:solidFill>
              <a:cs typeface="Arial"/>
            </a:endParaRPr>
          </a:p>
          <a:p>
            <a:pPr>
              <a:defRPr/>
            </a:pP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Linje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för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funktionshinderservicen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under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planering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för Q1 2025.</a:t>
            </a:r>
          </a:p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Telia ACE i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början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av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år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2024.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Ibruktagning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av chat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service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flyttades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till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år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2025.</a:t>
            </a:r>
            <a:endParaRPr lang="fi-FI" sz="1400">
              <a:solidFill>
                <a:prstClr val="white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5766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err="1"/>
              <a:t>Tillgänglighet</a:t>
            </a:r>
            <a:r>
              <a:rPr lang="fi-FI" b="1"/>
              <a:t> – </a:t>
            </a:r>
            <a:r>
              <a:rPr lang="fi-FI" b="1" err="1"/>
              <a:t>Digitala</a:t>
            </a:r>
            <a:r>
              <a:rPr lang="fi-FI" b="1"/>
              <a:t> </a:t>
            </a:r>
            <a:r>
              <a:rPr lang="fi-FI" b="1" err="1"/>
              <a:t>tjänster</a:t>
            </a:r>
            <a:endParaRPr lang="fi-FI" b="1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8C7813F-1FF6-4FA0-AC6A-CDBDE4A6E7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4788000" y="4666"/>
            <a:ext cx="741600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i-FI" sz="1400" err="1"/>
              <a:t>Klient</a:t>
            </a:r>
            <a:r>
              <a:rPr lang="fi-FI" sz="1400"/>
              <a:t>-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servicehandledning</a:t>
            </a:r>
            <a:r>
              <a:rPr lang="fi-FI" sz="1400"/>
              <a:t> 9-12.2024</a:t>
            </a:r>
          </a:p>
        </p:txBody>
      </p:sp>
      <p:sp>
        <p:nvSpPr>
          <p:cNvPr id="3" name="TextBox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MÄTARE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5999" y="1977600"/>
            <a:ext cx="36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Omaolo-</a:t>
            </a:r>
            <a:r>
              <a:rPr kumimoji="0" lang="fi-FI" sz="1800" b="1" i="0" u="none" strike="noStrike" kern="1200" cap="none" spc="0" normalizeH="0" baseline="0" noProof="0" err="1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symptombedömning</a:t>
            </a: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endParaRPr lang="fi-FI">
              <a:solidFill>
                <a:prstClr val="white"/>
              </a:solidFill>
              <a:latin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Målsättning</a:t>
            </a: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att </a:t>
            </a:r>
            <a:r>
              <a:rPr kumimoji="0" lang="fi-FI" sz="18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öka</a:t>
            </a: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8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användningen</a:t>
            </a: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(2025</a:t>
            </a:r>
            <a:r>
              <a:rPr kumimoji="0" lang="fi-FI" sz="1800" b="0" i="0" u="none" strike="noStrike" kern="120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800" b="0" i="0" u="none" strike="noStrike" kern="1200" cap="none" spc="0" normalizeH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målsättning</a:t>
            </a:r>
            <a:r>
              <a:rPr kumimoji="0" lang="fi-FI" sz="1800" b="0" i="0" u="none" strike="noStrike" kern="120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10% av </a:t>
            </a:r>
            <a:r>
              <a:rPr kumimoji="0" lang="fi-FI" sz="1800" b="0" i="0" u="none" strike="noStrike" kern="1200" cap="none" spc="0" normalizeH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vårdbedömningarna</a:t>
            </a:r>
            <a:r>
              <a:rPr kumimoji="0" lang="fi-FI" sz="1800" b="0" i="0" u="none" strike="noStrike" kern="120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)</a:t>
            </a: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5999" y="3724428"/>
            <a:ext cx="36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noProof="0" err="1">
                <a:solidFill>
                  <a:schemeClr val="accent4"/>
                </a:solidFill>
                <a:latin typeface="Arial" panose="020B0604020202020204"/>
              </a:rPr>
              <a:t>Chatbot</a:t>
            </a:r>
            <a:endParaRPr lang="fi-FI" b="1" noProof="0">
              <a:solidFill>
                <a:schemeClr val="accent4"/>
              </a:solidFill>
              <a:latin typeface="Arial" panose="020B0604020202020204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i="0" u="none" strike="noStrike" kern="1200" cap="none" spc="0" normalizeH="0" baseline="0" noProof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Målsättning</a:t>
            </a:r>
            <a:r>
              <a:rPr kumimoji="0" lang="fi-FI" sz="180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att </a:t>
            </a:r>
            <a:r>
              <a:rPr kumimoji="0" lang="fi-FI" sz="1800" i="0" u="none" strike="noStrike" kern="1200" cap="none" spc="0" normalizeH="0" baseline="0" noProof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öka</a:t>
            </a:r>
            <a:r>
              <a:rPr kumimoji="0" lang="fi-FI" sz="180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800" i="0" u="none" strike="noStrike" kern="1200" cap="none" spc="0" normalizeH="0" baseline="0" noProof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användningen</a:t>
            </a:r>
            <a:endParaRPr kumimoji="0" lang="fi-FI" sz="180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7999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NULÄGE</a:t>
            </a:r>
          </a:p>
        </p:txBody>
      </p:sp>
      <p:sp>
        <p:nvSpPr>
          <p:cNvPr id="9" name="Rectangle 8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2254599"/>
            <a:ext cx="3672000" cy="12003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err="1">
                <a:solidFill>
                  <a:schemeClr val="bg1"/>
                </a:solidFill>
              </a:rPr>
              <a:t>Gjorda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symptombedömingar</a:t>
            </a:r>
            <a:r>
              <a:rPr lang="fi-FI">
                <a:solidFill>
                  <a:schemeClr val="bg1"/>
                </a:solidFill>
              </a:rPr>
              <a:t>: 3414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 err="1">
                <a:solidFill>
                  <a:schemeClr val="bg1"/>
                </a:solidFill>
              </a:rPr>
              <a:t>Egenvårdsanvisningar</a:t>
            </a:r>
            <a:r>
              <a:rPr lang="fi-FI">
                <a:solidFill>
                  <a:schemeClr val="bg1"/>
                </a:solidFill>
              </a:rPr>
              <a:t>: 873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 err="1">
                <a:solidFill>
                  <a:schemeClr val="bg1"/>
                </a:solidFill>
              </a:rPr>
              <a:t>Hänvisade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till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kö</a:t>
            </a:r>
            <a:r>
              <a:rPr lang="fi-FI">
                <a:solidFill>
                  <a:schemeClr val="bg1"/>
                </a:solidFill>
              </a:rPr>
              <a:t>: 373</a:t>
            </a:r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3936620"/>
            <a:ext cx="3672000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7095 </a:t>
            </a:r>
            <a:r>
              <a:rPr lang="fi-FI" err="1">
                <a:solidFill>
                  <a:schemeClr val="bg1"/>
                </a:solidFill>
              </a:rPr>
              <a:t>har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öppnat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chatbotten</a:t>
            </a:r>
            <a:endParaRPr lang="fi-FI">
              <a:solidFill>
                <a:schemeClr val="bg1"/>
              </a:solidFill>
            </a:endParaRPr>
          </a:p>
          <a:p>
            <a:r>
              <a:rPr lang="fi-FI">
                <a:solidFill>
                  <a:schemeClr val="bg1"/>
                </a:solidFill>
              </a:rPr>
              <a:t>12 715 </a:t>
            </a:r>
            <a:r>
              <a:rPr lang="fi-FI" err="1">
                <a:solidFill>
                  <a:schemeClr val="bg1"/>
                </a:solidFill>
              </a:rPr>
              <a:t>har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tittat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på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innehållet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och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skrivit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något</a:t>
            </a:r>
            <a:endParaRPr lang="fi-FI">
              <a:solidFill>
                <a:schemeClr val="bg1"/>
              </a:solidFill>
            </a:endParaRPr>
          </a:p>
          <a:p>
            <a:r>
              <a:rPr lang="fi-FI">
                <a:solidFill>
                  <a:schemeClr val="bg1"/>
                </a:solidFill>
              </a:rPr>
              <a:t>4238 </a:t>
            </a:r>
            <a:r>
              <a:rPr lang="fi-FI" err="1">
                <a:solidFill>
                  <a:schemeClr val="bg1"/>
                </a:solidFill>
              </a:rPr>
              <a:t>har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erhållit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det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innehåll</a:t>
            </a:r>
            <a:r>
              <a:rPr lang="fi-FI">
                <a:solidFill>
                  <a:schemeClr val="bg1"/>
                </a:solidFill>
              </a:rPr>
              <a:t> de </a:t>
            </a:r>
            <a:r>
              <a:rPr lang="fi-FI" err="1">
                <a:solidFill>
                  <a:schemeClr val="bg1"/>
                </a:solidFill>
              </a:rPr>
              <a:t>sökte</a:t>
            </a:r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KORRIGERANDE</a:t>
            </a:r>
            <a:r>
              <a:rPr kumimoji="0" lang="fi-FI" sz="1800" b="1" i="0" u="none" strike="noStrike" kern="1200" cap="none" spc="0" normalizeH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ÅTGÄRDER</a:t>
            </a:r>
          </a:p>
        </p:txBody>
      </p:sp>
      <p:sp>
        <p:nvSpPr>
          <p:cNvPr id="6" name="TextBox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3808"/>
            <a:ext cx="3672000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Omaolo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tillgänglig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 i alla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kommuner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.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Ökad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marknadsföring</a:t>
            </a: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CADD08-9A42-172D-07B2-7A4626CBE3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3936620"/>
            <a:ext cx="3516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Ökad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marknadsföring</a:t>
            </a: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0682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DE6FC26C-8435-4670-99D4-F8700B78FF6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err="1"/>
              <a:t>Tillgänglighet</a:t>
            </a:r>
            <a:r>
              <a:rPr lang="fi-FI" b="1"/>
              <a:t> – </a:t>
            </a:r>
            <a:r>
              <a:rPr lang="fi-FI" b="1" err="1"/>
              <a:t>Resurstjänster</a:t>
            </a:r>
            <a:endParaRPr lang="fi-FI" b="1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15D905C-E660-4157-917A-03AFBD894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4666"/>
            <a:ext cx="741600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i-FI" sz="1400" err="1"/>
              <a:t>Klient</a:t>
            </a:r>
            <a:r>
              <a:rPr lang="fi-FI" sz="1400"/>
              <a:t>-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servicehandledning</a:t>
            </a:r>
            <a:r>
              <a:rPr lang="fi-FI" sz="1400"/>
              <a:t> 9-12.2024</a:t>
            </a:r>
          </a:p>
        </p:txBody>
      </p:sp>
      <p:sp>
        <p:nvSpPr>
          <p:cNvPr id="3" name="TextBox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MÄTARE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extBox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761284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err="1">
                <a:solidFill>
                  <a:srgbClr val="85C598"/>
                </a:solidFill>
                <a:latin typeface="Arial" panose="020B0604020202020204"/>
              </a:rPr>
              <a:t>Patienttransportörer</a:t>
            </a:r>
            <a:endParaRPr lang="fi-FI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2764899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err="1">
                <a:solidFill>
                  <a:srgbClr val="85C598"/>
                </a:solidFill>
                <a:latin typeface="Arial" panose="020B0604020202020204"/>
              </a:rPr>
              <a:t>Servicerådgivare</a:t>
            </a: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7999" y="1404000"/>
            <a:ext cx="370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NULÄGE</a:t>
            </a:r>
          </a:p>
        </p:txBody>
      </p:sp>
      <p:sp>
        <p:nvSpPr>
          <p:cNvPr id="7" name="Rectangle 6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787999" y="1761284"/>
            <a:ext cx="3708000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err="1">
                <a:solidFill>
                  <a:schemeClr val="bg1"/>
                </a:solidFill>
              </a:rPr>
              <a:t>Antal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patienttransporter</a:t>
            </a:r>
            <a:r>
              <a:rPr lang="fi-FI" sz="1600">
                <a:solidFill>
                  <a:schemeClr val="bg1"/>
                </a:solidFill>
              </a:rPr>
              <a:t>: 9068 st, </a:t>
            </a:r>
            <a:r>
              <a:rPr lang="fi-FI" sz="1600" err="1">
                <a:solidFill>
                  <a:schemeClr val="bg1"/>
                </a:solidFill>
              </a:rPr>
              <a:t>dejouren</a:t>
            </a:r>
            <a:r>
              <a:rPr lang="fi-FI" sz="1600">
                <a:solidFill>
                  <a:schemeClr val="bg1"/>
                </a:solidFill>
              </a:rPr>
              <a:t> 4002 st</a:t>
            </a: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2764899"/>
            <a:ext cx="3708000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err="1">
                <a:solidFill>
                  <a:schemeClr val="bg1"/>
                </a:solidFill>
              </a:rPr>
              <a:t>Kontakter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med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servicerådgivare</a:t>
            </a:r>
            <a:r>
              <a:rPr lang="fi-FI" sz="1600">
                <a:solidFill>
                  <a:schemeClr val="bg1"/>
                </a:solidFill>
              </a:rPr>
              <a:t>: </a:t>
            </a:r>
            <a:endParaRPr lang="fi-FI">
              <a:solidFill>
                <a:schemeClr val="bg1"/>
              </a:solidFill>
            </a:endParaRPr>
          </a:p>
          <a:p>
            <a:r>
              <a:rPr lang="fi-FI" sz="1600">
                <a:solidFill>
                  <a:schemeClr val="bg1"/>
                </a:solidFill>
              </a:rPr>
              <a:t>13 627 st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r>
              <a:rPr lang="fi-FI" sz="1600" err="1">
                <a:solidFill>
                  <a:schemeClr val="bg1"/>
                </a:solidFill>
              </a:rPr>
              <a:t>Förbokningar</a:t>
            </a:r>
            <a:r>
              <a:rPr lang="fi-FI" sz="1600">
                <a:solidFill>
                  <a:schemeClr val="bg1"/>
                </a:solidFill>
              </a:rPr>
              <a:t> av </a:t>
            </a:r>
            <a:r>
              <a:rPr lang="fi-FI" sz="1600" err="1">
                <a:solidFill>
                  <a:schemeClr val="bg1"/>
                </a:solidFill>
              </a:rPr>
              <a:t>servicerådgivare</a:t>
            </a:r>
            <a:r>
              <a:rPr lang="fi-FI" sz="1600">
                <a:solidFill>
                  <a:schemeClr val="bg1"/>
                </a:solidFill>
              </a:rPr>
              <a:t>: 392 st</a:t>
            </a:r>
            <a:endParaRPr lang="fi-FI" sz="1600">
              <a:solidFill>
                <a:schemeClr val="bg1"/>
              </a:solidFill>
              <a:cs typeface="Arial"/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00000" cy="196977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KORRIGERANDE ÅTGÄRDER</a:t>
            </a:r>
          </a:p>
          <a:p>
            <a:pPr>
              <a:defRPr/>
            </a:pPr>
            <a:endParaRPr lang="fi-FI" b="1">
              <a:solidFill>
                <a:srgbClr val="85C598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 b="1">
              <a:solidFill>
                <a:srgbClr val="85C598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 b="1">
              <a:solidFill>
                <a:srgbClr val="85C598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 b="1">
              <a:solidFill>
                <a:srgbClr val="85C598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sz="1600" err="1">
                <a:solidFill>
                  <a:schemeClr val="bg2"/>
                </a:solidFill>
                <a:latin typeface="Arial" panose="020B0604020202020204"/>
                <a:cs typeface="Arial"/>
              </a:rPr>
              <a:t>Antalet</a:t>
            </a:r>
            <a:r>
              <a:rPr lang="fi-FI" sz="1600">
                <a:solidFill>
                  <a:schemeClr val="bg2"/>
                </a:solidFill>
                <a:latin typeface="Arial" panose="020B0604020202020204"/>
                <a:cs typeface="Arial"/>
              </a:rPr>
              <a:t> </a:t>
            </a:r>
            <a:r>
              <a:rPr lang="fi-FI" sz="1600" err="1">
                <a:solidFill>
                  <a:schemeClr val="bg2"/>
                </a:solidFill>
                <a:latin typeface="Arial" panose="020B0604020202020204"/>
                <a:cs typeface="Arial"/>
              </a:rPr>
              <a:t>servicerådgivare</a:t>
            </a:r>
            <a:r>
              <a:rPr lang="fi-FI" sz="1600">
                <a:solidFill>
                  <a:schemeClr val="bg2"/>
                </a:solidFill>
                <a:latin typeface="Arial" panose="020B0604020202020204"/>
                <a:cs typeface="Arial"/>
              </a:rPr>
              <a:t> </a:t>
            </a:r>
            <a:r>
              <a:rPr lang="fi-FI" sz="1600" err="1">
                <a:solidFill>
                  <a:schemeClr val="bg2"/>
                </a:solidFill>
                <a:latin typeface="Arial" panose="020B0604020202020204"/>
                <a:cs typeface="Arial"/>
              </a:rPr>
              <a:t>är</a:t>
            </a:r>
            <a:r>
              <a:rPr lang="fi-FI" sz="1600">
                <a:solidFill>
                  <a:schemeClr val="bg2"/>
                </a:solidFill>
                <a:latin typeface="Arial" panose="020B0604020202020204"/>
                <a:cs typeface="Arial"/>
              </a:rPr>
              <a:t> 2,5 </a:t>
            </a:r>
            <a:r>
              <a:rPr lang="fi-FI" sz="1600" err="1">
                <a:solidFill>
                  <a:schemeClr val="bg2"/>
                </a:solidFill>
                <a:latin typeface="Arial" panose="020B0604020202020204"/>
                <a:cs typeface="Arial"/>
              </a:rPr>
              <a:t>personer</a:t>
            </a:r>
          </a:p>
        </p:txBody>
      </p:sp>
    </p:spTree>
    <p:extLst>
      <p:ext uri="{BB962C8B-B14F-4D97-AF65-F5344CB8AC3E}">
        <p14:creationId xmlns:p14="http://schemas.microsoft.com/office/powerpoint/2010/main" val="1745762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902A9CA8-BA32-4F7A-9FCE-8A4CEA039F2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err="1"/>
              <a:t>Tillgänglighet</a:t>
            </a:r>
            <a:r>
              <a:rPr lang="fi-FI" b="1"/>
              <a:t> – </a:t>
            </a:r>
            <a:r>
              <a:rPr lang="fi-FI" b="1" err="1"/>
              <a:t>Socialvård</a:t>
            </a:r>
            <a:endParaRPr lang="fi-FI" b="1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8626E0-653A-454E-BE6B-BD3984822F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4666"/>
            <a:ext cx="741600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i-FI" sz="1400"/>
              <a:t>Klient- och servicehandledning 9-12.2024</a:t>
            </a:r>
          </a:p>
        </p:txBody>
      </p:sp>
      <p:sp>
        <p:nvSpPr>
          <p:cNvPr id="3" name="TextBox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MÄTARE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1914905"/>
            <a:ext cx="36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err="1">
                <a:solidFill>
                  <a:srgbClr val="85C598"/>
                </a:solidFill>
                <a:latin typeface="Arial" panose="020B0604020202020204"/>
              </a:rPr>
              <a:t>Bedömning</a:t>
            </a: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 av </a:t>
            </a:r>
            <a:r>
              <a:rPr lang="fi-FI" b="1" err="1">
                <a:solidFill>
                  <a:srgbClr val="85C598"/>
                </a:solidFill>
                <a:latin typeface="Arial" panose="020B0604020202020204"/>
              </a:rPr>
              <a:t>servicebehov</a:t>
            </a:r>
            <a:endParaRPr lang="fi-FI" b="1">
              <a:solidFill>
                <a:srgbClr val="85C598"/>
              </a:solidFill>
              <a:latin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err="1">
                <a:solidFill>
                  <a:prstClr val="white"/>
                </a:solidFill>
                <a:latin typeface="Arial" panose="020B0604020202020204"/>
              </a:rPr>
              <a:t>Inom</a:t>
            </a:r>
            <a:r>
              <a:rPr lang="fi-FI">
                <a:solidFill>
                  <a:prstClr val="white"/>
                </a:solidFill>
                <a:latin typeface="Arial" panose="020B0604020202020204"/>
              </a:rPr>
              <a:t> 7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</a:rPr>
              <a:t>dygn</a:t>
            </a: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Rectangle 9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4000955"/>
            <a:ext cx="36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err="1">
                <a:solidFill>
                  <a:schemeClr val="bg1"/>
                </a:solidFill>
              </a:rPr>
              <a:t>Klienten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får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handledning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utan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dröjsmål</a:t>
            </a:r>
            <a:r>
              <a:rPr lang="fi-FI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3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NULÄGE</a:t>
            </a:r>
          </a:p>
        </p:txBody>
      </p:sp>
      <p:sp>
        <p:nvSpPr>
          <p:cNvPr id="6" name="Rectangle 5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842000" y="1914905"/>
            <a:ext cx="3636000" cy="175432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95 % </a:t>
            </a:r>
          </a:p>
          <a:p>
            <a:endParaRPr lang="fi-FI">
              <a:solidFill>
                <a:schemeClr val="bg1"/>
              </a:solidFill>
            </a:endParaRPr>
          </a:p>
          <a:p>
            <a:r>
              <a:rPr lang="fi-FI" err="1">
                <a:solidFill>
                  <a:schemeClr val="bg1"/>
                </a:solidFill>
              </a:rPr>
              <a:t>Antal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beslut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om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socialvårdens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äldreomsorgstjänster</a:t>
            </a:r>
            <a:r>
              <a:rPr lang="fi-FI">
                <a:solidFill>
                  <a:schemeClr val="bg1"/>
                </a:solidFill>
              </a:rPr>
              <a:t>: 4000 st 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 err="1">
                <a:solidFill>
                  <a:schemeClr val="bg1"/>
                </a:solidFill>
              </a:rPr>
              <a:t>Antal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besök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till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socialvårdens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äldreomsorgstjänster</a:t>
            </a:r>
            <a:r>
              <a:rPr lang="fi-FI">
                <a:solidFill>
                  <a:schemeClr val="bg1"/>
                </a:solidFill>
              </a:rPr>
              <a:t>: 5069 </a:t>
            </a:r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11" name="Rectangle 10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3964973"/>
            <a:ext cx="3636000" cy="12003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defRPr/>
            </a:pPr>
            <a:r>
              <a:rPr lang="fi-FI" err="1">
                <a:solidFill>
                  <a:schemeClr val="bg1"/>
                </a:solidFill>
              </a:rPr>
              <a:t>Antal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kundhandledningar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inom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socialvården</a:t>
            </a:r>
            <a:r>
              <a:rPr lang="fi-FI">
                <a:solidFill>
                  <a:schemeClr val="bg1"/>
                </a:solidFill>
              </a:rPr>
              <a:t>: 1029 st</a:t>
            </a:r>
          </a:p>
          <a:p>
            <a:pPr>
              <a:defRPr/>
            </a:pPr>
            <a:endParaRPr lang="fi-FI">
              <a:solidFill>
                <a:schemeClr val="bg1"/>
              </a:solidFill>
              <a:cs typeface="Arial"/>
            </a:endParaRPr>
          </a:p>
          <a:p>
            <a:pPr>
              <a:defRPr/>
            </a:pPr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KORRIGERANDE</a:t>
            </a:r>
            <a:r>
              <a:rPr kumimoji="0" lang="fi-FI" sz="1800" b="1" i="0" u="none" strike="noStrike" kern="1200" cap="none" spc="0" normalizeH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ÅTGÄRDER</a:t>
            </a: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914905"/>
            <a:ext cx="3672000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fi-FI" sz="1600">
                <a:solidFill>
                  <a:schemeClr val="bg1"/>
                </a:solidFill>
                <a:latin typeface="Arial" panose="020B0604020202020204"/>
              </a:rPr>
              <a:t>SAS-</a:t>
            </a:r>
            <a:r>
              <a:rPr lang="fi-FI" sz="1600" err="1">
                <a:solidFill>
                  <a:schemeClr val="bg1"/>
                </a:solidFill>
                <a:latin typeface="Arial" panose="020B0604020202020204"/>
              </a:rPr>
              <a:t>verksamhetens</a:t>
            </a:r>
            <a:r>
              <a:rPr lang="fi-FI" sz="1600">
                <a:solidFill>
                  <a:schemeClr val="bg1"/>
                </a:solidFill>
                <a:latin typeface="Arial" panose="020B0604020202020204"/>
              </a:rPr>
              <a:t> (selvitä-arvioi-sijoita) </a:t>
            </a:r>
            <a:r>
              <a:rPr lang="fi-FI" sz="1600" err="1">
                <a:solidFill>
                  <a:schemeClr val="bg1"/>
                </a:solidFill>
                <a:latin typeface="Arial" panose="020B0604020202020204"/>
              </a:rPr>
              <a:t>omorganisering</a:t>
            </a:r>
            <a:r>
              <a:rPr lang="fi-FI" sz="1600">
                <a:solidFill>
                  <a:schemeClr val="bg1"/>
                </a:solidFill>
                <a:latin typeface="Arial" panose="020B0604020202020204"/>
              </a:rPr>
              <a:t>, </a:t>
            </a:r>
            <a:r>
              <a:rPr lang="fi-FI" sz="1600" err="1">
                <a:solidFill>
                  <a:schemeClr val="bg1"/>
                </a:solidFill>
                <a:latin typeface="Arial" panose="020B0604020202020204"/>
              </a:rPr>
              <a:t>gemensamma</a:t>
            </a:r>
            <a:r>
              <a:rPr lang="fi-FI" sz="160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err="1">
                <a:solidFill>
                  <a:schemeClr val="bg1"/>
                </a:solidFill>
                <a:latin typeface="Arial" panose="020B0604020202020204"/>
              </a:rPr>
              <a:t>servicebeslutskriterier</a:t>
            </a:r>
            <a:r>
              <a:rPr lang="fi-FI" sz="1600">
                <a:solidFill>
                  <a:schemeClr val="bg1"/>
                </a:solidFill>
                <a:latin typeface="Arial" panose="020B0604020202020204"/>
              </a:rPr>
              <a:t> för </a:t>
            </a:r>
            <a:r>
              <a:rPr lang="fi-FI" sz="1600" err="1">
                <a:solidFill>
                  <a:schemeClr val="bg1"/>
                </a:solidFill>
                <a:latin typeface="Arial" panose="020B0604020202020204"/>
              </a:rPr>
              <a:t>dygnet-runt</a:t>
            </a:r>
            <a:r>
              <a:rPr lang="fi-FI" sz="160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err="1">
                <a:solidFill>
                  <a:schemeClr val="bg1"/>
                </a:solidFill>
                <a:latin typeface="Arial" panose="020B0604020202020204"/>
              </a:rPr>
              <a:t>boendeservice</a:t>
            </a:r>
            <a:r>
              <a:rPr lang="fi-FI" sz="160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err="1">
                <a:solidFill>
                  <a:schemeClr val="bg1"/>
                </a:solidFill>
                <a:latin typeface="Arial" panose="020B0604020202020204"/>
              </a:rPr>
              <a:t>och</a:t>
            </a:r>
            <a:r>
              <a:rPr lang="fi-FI" sz="160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err="1">
                <a:solidFill>
                  <a:schemeClr val="bg1"/>
                </a:solidFill>
                <a:latin typeface="Arial" panose="020B0604020202020204"/>
              </a:rPr>
              <a:t>hemvård</a:t>
            </a:r>
            <a:r>
              <a:rPr lang="fi-FI" sz="1600">
                <a:solidFill>
                  <a:schemeClr val="bg1"/>
                </a:solidFill>
                <a:latin typeface="Arial" panose="020B0604020202020204"/>
              </a:rPr>
              <a:t> för </a:t>
            </a:r>
            <a:r>
              <a:rPr lang="fi-FI" sz="1600" err="1">
                <a:solidFill>
                  <a:schemeClr val="bg1"/>
                </a:solidFill>
                <a:latin typeface="Arial" panose="020B0604020202020204"/>
              </a:rPr>
              <a:t>äldre</a:t>
            </a:r>
            <a:r>
              <a:rPr lang="fi-FI" sz="1600">
                <a:solidFill>
                  <a:schemeClr val="bg1"/>
                </a:solidFill>
                <a:latin typeface="Arial" panose="020B0604020202020204"/>
              </a:rPr>
              <a:t>, </a:t>
            </a:r>
            <a:r>
              <a:rPr lang="fi-FI" sz="1600" err="1">
                <a:solidFill>
                  <a:schemeClr val="bg1"/>
                </a:solidFill>
                <a:latin typeface="Arial" panose="020B0604020202020204"/>
              </a:rPr>
              <a:t>beskrivning</a:t>
            </a:r>
            <a:r>
              <a:rPr lang="fi-FI" sz="160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err="1">
                <a:solidFill>
                  <a:schemeClr val="bg1"/>
                </a:solidFill>
                <a:latin typeface="Arial" panose="020B0604020202020204"/>
              </a:rPr>
              <a:t>och</a:t>
            </a:r>
            <a:r>
              <a:rPr lang="fi-FI" sz="160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err="1">
                <a:solidFill>
                  <a:schemeClr val="bg1"/>
                </a:solidFill>
                <a:latin typeface="Arial" panose="020B0604020202020204"/>
              </a:rPr>
              <a:t>implementering</a:t>
            </a:r>
            <a:r>
              <a:rPr lang="fi-FI" sz="1600">
                <a:solidFill>
                  <a:schemeClr val="bg1"/>
                </a:solidFill>
                <a:latin typeface="Arial" panose="020B0604020202020204"/>
              </a:rPr>
              <a:t> av </a:t>
            </a:r>
            <a:r>
              <a:rPr lang="fi-FI" sz="1600" err="1">
                <a:solidFill>
                  <a:schemeClr val="bg1"/>
                </a:solidFill>
                <a:latin typeface="Arial" panose="020B0604020202020204"/>
              </a:rPr>
              <a:t>processer</a:t>
            </a:r>
            <a:r>
              <a:rPr lang="fi-FI" sz="160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err="1">
                <a:solidFill>
                  <a:schemeClr val="bg1"/>
                </a:solidFill>
                <a:latin typeface="Arial" panose="020B0604020202020204"/>
              </a:rPr>
              <a:t>relaterade</a:t>
            </a:r>
            <a:r>
              <a:rPr lang="fi-FI" sz="160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err="1">
                <a:solidFill>
                  <a:schemeClr val="bg1"/>
                </a:solidFill>
                <a:latin typeface="Arial" panose="020B0604020202020204"/>
              </a:rPr>
              <a:t>till</a:t>
            </a:r>
            <a:r>
              <a:rPr lang="fi-FI" sz="160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err="1">
                <a:solidFill>
                  <a:schemeClr val="bg1"/>
                </a:solidFill>
                <a:latin typeface="Arial" panose="020B0604020202020204"/>
              </a:rPr>
              <a:t>bedömning</a:t>
            </a:r>
            <a:r>
              <a:rPr lang="fi-FI" sz="1600">
                <a:solidFill>
                  <a:schemeClr val="bg1"/>
                </a:solidFill>
                <a:latin typeface="Arial" panose="020B0604020202020204"/>
              </a:rPr>
              <a:t> av </a:t>
            </a:r>
            <a:r>
              <a:rPr lang="fi-FI" sz="1600" err="1">
                <a:solidFill>
                  <a:schemeClr val="bg1"/>
                </a:solidFill>
                <a:latin typeface="Arial" panose="020B0604020202020204"/>
              </a:rPr>
              <a:t>äldres</a:t>
            </a:r>
            <a:r>
              <a:rPr lang="fi-FI" sz="160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err="1">
                <a:solidFill>
                  <a:schemeClr val="bg1"/>
                </a:solidFill>
                <a:latin typeface="Arial" panose="020B0604020202020204"/>
              </a:rPr>
              <a:t>servicebehov</a:t>
            </a:r>
            <a:r>
              <a:rPr lang="fi-FI" sz="1600">
                <a:solidFill>
                  <a:schemeClr val="bg1"/>
                </a:solidFill>
                <a:latin typeface="Arial" panose="020B0604020202020204"/>
              </a:rPr>
              <a:t>. </a:t>
            </a:r>
            <a:endParaRPr lang="fi-FI" sz="160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9008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err="1"/>
              <a:t>Säkerhet</a:t>
            </a:r>
            <a:r>
              <a:rPr lang="fi-FI" b="1"/>
              <a:t> </a:t>
            </a:r>
            <a:r>
              <a:rPr lang="fi-FI" b="1" err="1"/>
              <a:t>och</a:t>
            </a:r>
            <a:r>
              <a:rPr lang="fi-FI" b="1"/>
              <a:t> </a:t>
            </a:r>
            <a:r>
              <a:rPr lang="fi-FI" b="1" err="1"/>
              <a:t>kvalitet</a:t>
            </a:r>
            <a:r>
              <a:rPr lang="fi-FI" b="1"/>
              <a:t> </a:t>
            </a:r>
            <a:endParaRPr lang="en-US" b="1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2A4252A-A908-43B0-9271-B1BBF51742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4666"/>
            <a:ext cx="741600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i-FI" sz="1400"/>
              <a:t>Klient- och servicehandledning 9-12.2024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BCFFFF-5668-CDA2-645F-143199F12FE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79185" y="1404000"/>
            <a:ext cx="3481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  <p:graphicFrame>
        <p:nvGraphicFramePr>
          <p:cNvPr id="5" name="Chart 4" descr="Diagram: Antal anmälan om negativ händelse&#10;Januari - April 2024 39&#10;Januari - April 2025&#10;Maj - Augusti 2024&#10;Maj - Augusti 2025&#10;September - December 2024 September - December 20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8757104"/>
              </p:ext>
            </p:extLst>
          </p:nvPr>
        </p:nvGraphicFramePr>
        <p:xfrm>
          <a:off x="1204151" y="2088913"/>
          <a:ext cx="3372620" cy="2279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83E28AD-4DD8-7FF0-8CD5-0CF6152E420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0C1D29-48C8-2185-4E11-38C318B752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68849" y="1900734"/>
            <a:ext cx="11675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Nära ögat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7010302-BAA7-6805-A946-8D3C74AF76DC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928495" y="2232000"/>
            <a:ext cx="797442" cy="79744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>
                <a:solidFill>
                  <a:prstClr val="white"/>
                </a:solidFill>
                <a:latin typeface="Arial" panose="020B0604020202020204"/>
              </a:rPr>
              <a:t>23,1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590EF9A-72F9-BFBB-32B4-3734F94797B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55209" y="1777623"/>
            <a:ext cx="1308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Drabbade klient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F71D86E-3959-4409-D848-F214E3E4ED62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73628" y="2232000"/>
            <a:ext cx="797442" cy="7974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42,3 %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E92CE50-574E-271D-EC4D-A3D1FD3FF2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407555" y="1777623"/>
            <a:ext cx="1278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Annan upptäckt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DB40956-1FF5-D1C5-F6C1-1D03B7556538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642361" y="2232000"/>
            <a:ext cx="797442" cy="79744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>
                <a:solidFill>
                  <a:prstClr val="white"/>
                </a:solidFill>
                <a:latin typeface="Arial" panose="020B0604020202020204"/>
              </a:rPr>
              <a:t>34,6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7336FD4-49ED-2EB2-DAE8-FA370E43880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63885" y="3275111"/>
            <a:ext cx="13811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Måttlig skada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0DAA507-7C31-D703-A6E8-915ED849B857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27216" y="3672000"/>
            <a:ext cx="797442" cy="7974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>
                <a:solidFill>
                  <a:prstClr val="white"/>
                </a:solidFill>
                <a:latin typeface="Arial" panose="020B0604020202020204"/>
              </a:rPr>
              <a:t>0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,0%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9DA284C-C770-D94B-52C4-16709855641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13818" y="3157544"/>
            <a:ext cx="1167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Allvarlig skada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EE5BE34-0455-1D2E-2E4E-E1FD017BC780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085505" y="3672000"/>
            <a:ext cx="797442" cy="7974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0,0 %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344BB1-DF36-4BAD-9CB1-977337A2D0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95669" y="1404000"/>
            <a:ext cx="32669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DE VANLIGASTE ANMÄLNINGSTYPERNA FÖRKNIPPADE MED: 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95669" y="2258999"/>
            <a:ext cx="3479146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AutoNum type="arabicPeriod"/>
            </a:pPr>
            <a:r>
              <a:rPr lang="fi-FI" sz="1600" err="1">
                <a:solidFill>
                  <a:schemeClr val="bg1"/>
                </a:solidFill>
                <a:cs typeface="Arial"/>
              </a:rPr>
              <a:t>Förknippad</a:t>
            </a:r>
            <a:r>
              <a:rPr lang="fi-FI" sz="1600">
                <a:solidFill>
                  <a:schemeClr val="bg1"/>
                </a:solidFill>
                <a:cs typeface="Arial"/>
              </a:rPr>
              <a:t> med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informationsflöde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eller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datahantering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pPr marL="342900" indent="-342900">
              <a:buFontTx/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Relaterad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till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tillgänglig</a:t>
            </a:r>
            <a:r>
              <a:rPr lang="fi-FI" sz="1600">
                <a:solidFill>
                  <a:schemeClr val="bg1"/>
                </a:solidFill>
                <a:cs typeface="Arial"/>
              </a:rPr>
              <a:t> av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vård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err="1">
                <a:solidFill>
                  <a:schemeClr val="bg1"/>
                </a:solidFill>
                <a:cs typeface="Arial"/>
              </a:rPr>
              <a:t>Övrigt</a:t>
            </a:r>
            <a:endParaRPr lang="fi-FI" sz="1600">
              <a:solidFill>
                <a:schemeClr val="bg1"/>
              </a:solidFill>
              <a:cs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A86747-4DAA-4AD7-9784-872453488C0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31216" y="4500000"/>
            <a:ext cx="17592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accent4"/>
                </a:solidFill>
              </a:rPr>
              <a:t>ANMÄLNINGAR OM MISSFÖRHÅLLANDEN INOM SOCIALVÅRDEN</a:t>
            </a: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5977" y="5800902"/>
            <a:ext cx="180000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000">
                <a:solidFill>
                  <a:schemeClr val="bg1"/>
                </a:solidFill>
                <a:cs typeface="Arial"/>
              </a:rPr>
              <a:t>0(1)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2DD3D8-21FC-498C-94F7-020218D816A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64409" y="4500000"/>
            <a:ext cx="180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ANTAL ANMÄLNINGAR OM NEGATIV HÄNDELSE FRÅN KLIENTER (JÄMFÖRT MED TIDIGARE PERIOD)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90461" y="5800902"/>
            <a:ext cx="180000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000">
                <a:solidFill>
                  <a:schemeClr val="bg1"/>
                </a:solidFill>
              </a:rPr>
              <a:t>5(5)</a:t>
            </a:r>
            <a:endParaRPr lang="en-US" sz="4000">
              <a:solidFill>
                <a:schemeClr val="bg1"/>
              </a:solidFill>
              <a:cs typeface="Arial" panose="020B0604020202020204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B827E0-4781-4CE9-B989-57A8EFDB83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9926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KONTAKTER TILL PATIENTOMBUD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0678" y="5800902"/>
            <a:ext cx="180000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000">
                <a:solidFill>
                  <a:schemeClr val="bg2"/>
                </a:solidFill>
                <a:cs typeface="Arial"/>
              </a:rPr>
              <a:t>0(0)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2EC722-3F34-4A2D-A54F-CACFC82224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36778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KONTAKTER TILL SOCIALOMBUD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54485" y="5800902"/>
            <a:ext cx="180000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000">
                <a:solidFill>
                  <a:schemeClr val="bg2"/>
                </a:solidFill>
                <a:cs typeface="Arial"/>
              </a:rPr>
              <a:t>5(1)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56A800-0ADF-4946-A380-6823498BE2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6" y="4500000"/>
            <a:ext cx="3684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ÅTGÄRDER: 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5" y="4820813"/>
            <a:ext cx="388648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err="1">
                <a:solidFill>
                  <a:schemeClr val="bg2"/>
                </a:solidFill>
              </a:rPr>
              <a:t>Ingripande</a:t>
            </a:r>
            <a:r>
              <a:rPr lang="fi-FI" sz="1400">
                <a:solidFill>
                  <a:schemeClr val="bg2"/>
                </a:solidFill>
              </a:rPr>
              <a:t> i </a:t>
            </a:r>
            <a:r>
              <a:rPr lang="fi-FI" sz="1400" err="1">
                <a:solidFill>
                  <a:schemeClr val="bg2"/>
                </a:solidFill>
              </a:rPr>
              <a:t>avvikelser</a:t>
            </a:r>
            <a:r>
              <a:rPr lang="fi-FI" sz="1400">
                <a:solidFill>
                  <a:schemeClr val="bg2"/>
                </a:solidFill>
              </a:rPr>
              <a:t>, </a:t>
            </a:r>
            <a:r>
              <a:rPr lang="fi-FI" sz="1400" err="1">
                <a:solidFill>
                  <a:schemeClr val="bg2"/>
                </a:solidFill>
              </a:rPr>
              <a:t>information</a:t>
            </a:r>
            <a:r>
              <a:rPr lang="fi-FI" sz="1400">
                <a:solidFill>
                  <a:schemeClr val="bg2"/>
                </a:solidFill>
              </a:rPr>
              <a:t>, </a:t>
            </a:r>
            <a:r>
              <a:rPr lang="fi-FI" sz="1400" err="1">
                <a:solidFill>
                  <a:schemeClr val="bg2"/>
                </a:solidFill>
              </a:rPr>
              <a:t>utbildning</a:t>
            </a:r>
            <a:r>
              <a:rPr lang="fi-FI" sz="1400">
                <a:solidFill>
                  <a:schemeClr val="bg2"/>
                </a:solidFill>
              </a:rPr>
              <a:t>.</a:t>
            </a:r>
            <a:endParaRPr lang="fi-FI" sz="1400">
              <a:solidFill>
                <a:schemeClr val="bg2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5836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4950" cy="909638"/>
          </a:xfrm>
        </p:spPr>
        <p:txBody>
          <a:bodyPr/>
          <a:lstStyle/>
          <a:p>
            <a:r>
              <a:rPr lang="fi-FI" b="1" err="1"/>
              <a:t>Kundupplevelse</a:t>
            </a:r>
            <a:endParaRPr lang="en-US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763450-9AAA-EFB8-C404-B6E4149F00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414021"/>
            <a:ext cx="255814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err="1">
                <a:solidFill>
                  <a:schemeClr val="bg1"/>
                </a:solidFill>
              </a:rPr>
              <a:t>Kundresponsantal</a:t>
            </a:r>
            <a:r>
              <a:rPr lang="fi-FI">
                <a:solidFill>
                  <a:schemeClr val="bg1"/>
                </a:solidFill>
              </a:rPr>
              <a:t>: 37</a:t>
            </a:r>
          </a:p>
        </p:txBody>
      </p:sp>
      <p:cxnSp>
        <p:nvCxnSpPr>
          <p:cNvPr id="11" name="Straight Arrow Connector 10" descr="NPS värde. Värdet mäts mellan minus 100 och 100. Generellt anser man att ett gott värde över 50 är gott. Resultat"/>
          <p:cNvCxnSpPr>
            <a:cxnSpLocks/>
          </p:cNvCxnSpPr>
          <p:nvPr/>
        </p:nvCxnSpPr>
        <p:spPr>
          <a:xfrm flipH="1" flipV="1">
            <a:off x="4402318" y="3742441"/>
            <a:ext cx="509047" cy="60692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200">
                <a:solidFill>
                  <a:schemeClr val="bg1"/>
                </a:solidFill>
                <a:cs typeface="Arial"/>
              </a:rPr>
              <a:t>-40</a:t>
            </a:r>
          </a:p>
          <a:p>
            <a:pPr algn="ctr"/>
            <a:r>
              <a:rPr lang="fi-FI" sz="2400">
                <a:solidFill>
                  <a:schemeClr val="bg1"/>
                </a:solidFill>
                <a:cs typeface="Arial"/>
              </a:rPr>
              <a:t> (0)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att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på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FA7FB4F-2814-B244-48A8-7C5CD8877F1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1910273"/>
            <a:ext cx="860127" cy="86012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600" b="1">
                <a:solidFill>
                  <a:prstClr val="white"/>
                </a:solidFill>
                <a:latin typeface="Calibri" panose="020F0502020204030204"/>
                <a:ea typeface="맑은 고딕"/>
              </a:rPr>
              <a:t>1,79</a:t>
            </a:r>
            <a:r>
              <a:rPr kumimoji="0" lang="fi-FI" altLang="ko-KR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(2,41)</a:t>
            </a:r>
            <a:endParaRPr lang="ko-KR" alt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Calibri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C4D616E-2D3A-E797-5880-0A7A34C198C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3071558"/>
            <a:ext cx="860127" cy="86012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600" b="1">
                <a:solidFill>
                  <a:prstClr val="white"/>
                </a:solidFill>
                <a:latin typeface="Calibri" panose="020F0502020204030204"/>
                <a:ea typeface="맑은 고딕"/>
              </a:rPr>
              <a:t>1,55</a:t>
            </a:r>
            <a:r>
              <a:rPr kumimoji="0" lang="fi-FI" altLang="ko-KR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(2,77)</a:t>
            </a:r>
            <a:endParaRPr lang="ko-KR" alt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Calibri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3D4BD7F-D759-A9BB-5068-3C80C5F6D00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4349369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600" b="1">
                <a:solidFill>
                  <a:prstClr val="white"/>
                </a:solidFill>
                <a:latin typeface="Calibri" panose="020F0502020204030204"/>
                <a:ea typeface="맑은 고딕"/>
              </a:rPr>
              <a:t>2,28</a:t>
            </a:r>
            <a:r>
              <a:rPr kumimoji="0" lang="fi-FI" altLang="ko-KR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(2,78)</a:t>
            </a:r>
            <a:endParaRPr lang="ko-KR" alt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Calibri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5ADF3E0-1A4D-732E-B63C-584770CCF88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556587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600" b="1">
                <a:solidFill>
                  <a:prstClr val="white"/>
                </a:solidFill>
                <a:latin typeface="Calibri" panose="020F0502020204030204"/>
                <a:ea typeface="맑은 고딕"/>
              </a:rPr>
              <a:t>2,12</a:t>
            </a:r>
            <a:r>
              <a:rPr kumimoji="0" lang="fi-FI" altLang="ko-KR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(2,56)</a:t>
            </a:r>
            <a:endParaRPr lang="ko-KR" alt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Calibri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D622516-67FE-350F-2F15-D2F910B2961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191027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600" b="1">
                <a:solidFill>
                  <a:prstClr val="white"/>
                </a:solidFill>
                <a:latin typeface="Calibri" panose="020F0502020204030204"/>
                <a:ea typeface="맑은 고딕"/>
              </a:rPr>
              <a:t>2,28</a:t>
            </a:r>
            <a:r>
              <a:rPr kumimoji="0" lang="fi-FI" altLang="ko-KR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(2,88)</a:t>
            </a:r>
            <a:endParaRPr lang="ko-KR" alt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Calibri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CD90389-B36F-A56D-C242-9D2C7DE81BC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3074589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>
                <a:solidFill>
                  <a:prstClr val="white"/>
                </a:solidFill>
                <a:latin typeface="Calibri" panose="020F0502020204030204"/>
                <a:ea typeface="맑은 고딕"/>
              </a:rPr>
              <a:t>2,17</a:t>
            </a:r>
            <a:r>
              <a:rPr kumimoji="0" lang="fi-FI" altLang="ko-KR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(2,82)</a:t>
            </a:r>
            <a:endParaRPr kumimoji="0" lang="ko-KR" alt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DD13353-484B-660B-1C10-ABDBE31C487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4314321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600" b="1">
                <a:solidFill>
                  <a:prstClr val="white"/>
                </a:solidFill>
                <a:latin typeface="Calibri" panose="020F0502020204030204"/>
                <a:ea typeface="맑은 고딕"/>
              </a:rPr>
              <a:t>1,67</a:t>
            </a:r>
            <a:r>
              <a:rPr kumimoji="0" lang="fi-FI" altLang="ko-KR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(2,53)</a:t>
            </a:r>
            <a:endParaRPr lang="ko-KR" alt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Calibri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6641AE5-FE0B-27AE-6196-DE98D87FE23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555405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600" b="1">
                <a:solidFill>
                  <a:prstClr val="white"/>
                </a:solidFill>
                <a:latin typeface="Calibri" panose="020F0502020204030204"/>
                <a:ea typeface="맑은 고딕"/>
              </a:rPr>
              <a:t>3,30</a:t>
            </a:r>
            <a:r>
              <a:rPr kumimoji="0" lang="fi-FI" altLang="ko-KR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</a:t>
            </a:r>
            <a:r>
              <a:rPr lang="fi-FI" altLang="ko-KR" sz="1200" b="1">
                <a:solidFill>
                  <a:prstClr val="white"/>
                </a:solidFill>
                <a:latin typeface="Calibri" panose="020F0502020204030204"/>
                <a:ea typeface="맑은 고딕"/>
              </a:rPr>
              <a:t>4,04</a:t>
            </a:r>
            <a:r>
              <a:rPr kumimoji="0" lang="fi-FI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)</a:t>
            </a:r>
            <a:endParaRPr lang="ko-KR" alt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Calibri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48435" y="1696487"/>
            <a:ext cx="2405778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Service </a:t>
            </a:r>
            <a:r>
              <a:rPr lang="fi-FI" sz="1400" b="1" err="1">
                <a:solidFill>
                  <a:prstClr val="white"/>
                </a:solidFill>
                <a:latin typeface="Arial"/>
                <a:cs typeface="Arial"/>
              </a:rPr>
              <a:t>på</a:t>
            </a: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 de </a:t>
            </a:r>
            <a:r>
              <a:rPr lang="fi-FI" sz="1400" b="1" err="1">
                <a:solidFill>
                  <a:prstClr val="white"/>
                </a:solidFill>
                <a:latin typeface="Arial"/>
                <a:cs typeface="Arial"/>
              </a:rPr>
              <a:t>båda</a:t>
            </a: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b="1" err="1">
                <a:solidFill>
                  <a:prstClr val="white"/>
                </a:solidFill>
                <a:latin typeface="Arial"/>
                <a:cs typeface="Arial"/>
              </a:rPr>
              <a:t>inhemska</a:t>
            </a: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b="1" err="1">
                <a:solidFill>
                  <a:prstClr val="white"/>
                </a:solidFill>
                <a:latin typeface="Arial"/>
                <a:cs typeface="Arial"/>
              </a:rPr>
              <a:t>språken</a:t>
            </a:r>
            <a:endParaRPr kumimoji="0" lang="fi-FI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b="1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fi-FI" sz="1400" b="1" err="1">
                <a:solidFill>
                  <a:prstClr val="white"/>
                </a:solidFill>
                <a:latin typeface="Arial"/>
                <a:cs typeface="Arial"/>
              </a:rPr>
              <a:t>Att</a:t>
            </a: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b="1" err="1">
                <a:solidFill>
                  <a:prstClr val="white"/>
                </a:solidFill>
                <a:latin typeface="Arial"/>
                <a:cs typeface="Arial"/>
              </a:rPr>
              <a:t>få</a:t>
            </a: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b="1" err="1">
                <a:solidFill>
                  <a:prstClr val="white"/>
                </a:solidFill>
                <a:latin typeface="Arial"/>
                <a:cs typeface="Arial"/>
              </a:rPr>
              <a:t>kontakt</a:t>
            </a: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b="1" err="1">
                <a:solidFill>
                  <a:prstClr val="white"/>
                </a:solidFill>
                <a:latin typeface="Arial"/>
                <a:cs typeface="Arial"/>
              </a:rPr>
              <a:t>upplevs</a:t>
            </a: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b="1" err="1">
                <a:solidFill>
                  <a:prstClr val="white"/>
                </a:solidFill>
                <a:latin typeface="Arial"/>
                <a:cs typeface="Arial"/>
              </a:rPr>
              <a:t>som</a:t>
            </a: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b="1" err="1">
                <a:solidFill>
                  <a:prstClr val="white"/>
                </a:solidFill>
                <a:latin typeface="Arial"/>
                <a:cs typeface="Arial"/>
              </a:rPr>
              <a:t>utmanande</a:t>
            </a:r>
            <a:endParaRPr lang="fi-FI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9863879-5A72-4ED3-971C-CE6581B29D8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73404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ANMÄRKNINGAR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4" name="TextBox 1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082897" y="5484273"/>
            <a:ext cx="1257831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400">
                <a:solidFill>
                  <a:schemeClr val="bg1"/>
                </a:solidFill>
                <a:cs typeface="Arial"/>
              </a:rPr>
              <a:t>1 (1)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1116424-5072-4DD0-8777-E3681D1EBB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415509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KLAGOMÅL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5" name="TextBox 1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25002" y="5485551"/>
            <a:ext cx="1257831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400">
                <a:solidFill>
                  <a:schemeClr val="bg1"/>
                </a:solidFill>
              </a:rPr>
              <a:t>1 (0)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364FABF-0A5E-4A8D-9517-91D24599C79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4666"/>
            <a:ext cx="741600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i-FI" sz="1400"/>
              <a:t>Klient- och servicehandledning 9-12.2024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2E7C26A-32CB-A207-BA0F-D238F23F3AFA}"/>
              </a:ext>
            </a:extLst>
          </p:cNvPr>
          <p:cNvSpPr txBox="1"/>
          <p:nvPr/>
        </p:nvSpPr>
        <p:spPr>
          <a:xfrm>
            <a:off x="8320861" y="5952989"/>
            <a:ext cx="4039733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sz="1200" b="1">
                <a:solidFill>
                  <a:srgbClr val="85C598"/>
                </a:solidFill>
                <a:cs typeface="Calibri"/>
              </a:rPr>
              <a:t>OMPRÖVNING AV TJÄNSTEMANNABESLUT</a:t>
            </a:r>
            <a:endParaRPr lang="fi-FI" sz="12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cs typeface="Calibri" panose="020F05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E56092B-47B9-CB2A-8AF2-C73E3E152F84}"/>
              </a:ext>
            </a:extLst>
          </p:cNvPr>
          <p:cNvSpPr txBox="1"/>
          <p:nvPr/>
        </p:nvSpPr>
        <p:spPr>
          <a:xfrm>
            <a:off x="10091197" y="6300742"/>
            <a:ext cx="860127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>
                <a:solidFill>
                  <a:schemeClr val="bg1"/>
                </a:solidFill>
                <a:cs typeface="Arial"/>
              </a:rPr>
              <a:t>7 (2)</a:t>
            </a:r>
          </a:p>
        </p:txBody>
      </p:sp>
    </p:spTree>
    <p:extLst>
      <p:ext uri="{BB962C8B-B14F-4D97-AF65-F5344CB8AC3E}">
        <p14:creationId xmlns:p14="http://schemas.microsoft.com/office/powerpoint/2010/main" val="799574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 err="1"/>
              <a:t>Delaktighet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A194B9-FF73-4C1C-BFA2-02D6BB5DDC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Hur stöder man av kunders och nära anhörigas delaktighet i planeringen, genomförandet och utvärderingen av tjänsterna?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F61408-85E1-4751-B314-D39A81EC4D3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329320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err="1">
                <a:solidFill>
                  <a:schemeClr val="bg1"/>
                </a:solidFill>
              </a:rPr>
              <a:t>Roidu</a:t>
            </a:r>
            <a:r>
              <a:rPr lang="fi-FI" sz="1600" b="1">
                <a:solidFill>
                  <a:schemeClr val="bg1"/>
                </a:solidFill>
              </a:rPr>
              <a:t> - </a:t>
            </a:r>
            <a:r>
              <a:rPr lang="fi-FI" sz="1600" b="1" err="1">
                <a:solidFill>
                  <a:schemeClr val="bg1"/>
                </a:solidFill>
              </a:rPr>
              <a:t>feedbacksystemet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är</a:t>
            </a:r>
            <a:r>
              <a:rPr lang="fi-FI" sz="1600" b="1">
                <a:solidFill>
                  <a:schemeClr val="bg1"/>
                </a:solidFill>
              </a:rPr>
              <a:t> i </a:t>
            </a:r>
            <a:r>
              <a:rPr lang="fi-FI" sz="1600" b="1" err="1">
                <a:solidFill>
                  <a:schemeClr val="bg1"/>
                </a:solidFill>
              </a:rPr>
              <a:t>bruk</a:t>
            </a:r>
            <a:r>
              <a:rPr lang="fi-FI" sz="1600" b="1">
                <a:solidFill>
                  <a:schemeClr val="bg1"/>
                </a:solidFill>
              </a:rPr>
              <a:t>. </a:t>
            </a:r>
            <a:r>
              <a:rPr lang="fi-FI" sz="1600" b="1" err="1">
                <a:solidFill>
                  <a:schemeClr val="bg1"/>
                </a:solidFill>
              </a:rPr>
              <a:t>All</a:t>
            </a:r>
            <a:r>
              <a:rPr lang="fi-FI" sz="1600" b="1">
                <a:solidFill>
                  <a:schemeClr val="bg1"/>
                </a:solidFill>
              </a:rPr>
              <a:t> feedback </a:t>
            </a:r>
            <a:r>
              <a:rPr lang="fi-FI" sz="1600" b="1" err="1">
                <a:solidFill>
                  <a:schemeClr val="bg1"/>
                </a:solidFill>
              </a:rPr>
              <a:t>behandlas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och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man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strävar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efter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att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reagera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snabbt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på</a:t>
            </a:r>
            <a:r>
              <a:rPr lang="fi-FI" sz="1600" b="1">
                <a:solidFill>
                  <a:schemeClr val="bg1"/>
                </a:solidFill>
              </a:rPr>
              <a:t> dem.</a:t>
            </a:r>
            <a:endParaRPr lang="en-US" b="1">
              <a:solidFill>
                <a:schemeClr val="bg1"/>
              </a:solidFill>
              <a:cs typeface="Arial"/>
            </a:endParaRPr>
          </a:p>
          <a:p>
            <a:r>
              <a:rPr lang="fi-FI" sz="1600" b="1" err="1">
                <a:solidFill>
                  <a:schemeClr val="bg1"/>
                </a:solidFill>
              </a:rPr>
              <a:t>Klientdeltagare</a:t>
            </a:r>
            <a:r>
              <a:rPr lang="fi-FI" sz="1600" b="1">
                <a:solidFill>
                  <a:schemeClr val="bg1"/>
                </a:solidFill>
              </a:rPr>
              <a:t> </a:t>
            </a:r>
            <a:r>
              <a:rPr lang="fi-FI" sz="1600" b="1" err="1">
                <a:solidFill>
                  <a:schemeClr val="bg1"/>
                </a:solidFill>
              </a:rPr>
              <a:t>deltar</a:t>
            </a:r>
            <a:r>
              <a:rPr lang="fi-FI" sz="1600" b="1">
                <a:solidFill>
                  <a:schemeClr val="bg1"/>
                </a:solidFill>
              </a:rPr>
              <a:t> i </a:t>
            </a:r>
            <a:r>
              <a:rPr lang="fi-FI" sz="1600" b="1" err="1">
                <a:solidFill>
                  <a:schemeClr val="bg1"/>
                </a:solidFill>
              </a:rPr>
              <a:t>arbetsgrupper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inom</a:t>
            </a:r>
            <a:r>
              <a:rPr lang="fi-FI" sz="1600" b="1">
                <a:solidFill>
                  <a:schemeClr val="bg1"/>
                </a:solidFill>
              </a:rPr>
              <a:t> </a:t>
            </a:r>
            <a:r>
              <a:rPr lang="fi-FI" sz="1600" b="1" err="1">
                <a:solidFill>
                  <a:schemeClr val="bg1"/>
                </a:solidFill>
              </a:rPr>
              <a:t>Framtids</a:t>
            </a:r>
            <a:r>
              <a:rPr lang="fi-FI" sz="1600" b="1">
                <a:solidFill>
                  <a:schemeClr val="bg1"/>
                </a:solidFill>
              </a:rPr>
              <a:t>- </a:t>
            </a:r>
            <a:r>
              <a:rPr lang="fi-FI" sz="1600" b="1" err="1">
                <a:solidFill>
                  <a:schemeClr val="bg1"/>
                </a:solidFill>
              </a:rPr>
              <a:t>och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anpassningsprogram</a:t>
            </a:r>
            <a:r>
              <a:rPr lang="fi-FI" sz="1600" b="1">
                <a:solidFill>
                  <a:schemeClr val="bg1"/>
                </a:solidFill>
              </a:rPr>
              <a:t>.</a:t>
            </a:r>
            <a:endParaRPr lang="fi-FI" b="1">
              <a:solidFill>
                <a:schemeClr val="bg1"/>
              </a:solidFill>
              <a:cs typeface="Arial"/>
            </a:endParaRPr>
          </a:p>
          <a:p>
            <a:r>
              <a:rPr lang="fi-FI" sz="1600" b="1" err="1">
                <a:solidFill>
                  <a:schemeClr val="bg1"/>
                </a:solidFill>
              </a:rPr>
              <a:t>Frivilliga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personer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bidrar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med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sitt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arbete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som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hjälp</a:t>
            </a:r>
            <a:r>
              <a:rPr lang="fi-FI" sz="1600" b="1">
                <a:solidFill>
                  <a:schemeClr val="bg1"/>
                </a:solidFill>
              </a:rPr>
              <a:t> för  </a:t>
            </a:r>
            <a:r>
              <a:rPr lang="fi-FI" sz="1600" b="1" err="1">
                <a:solidFill>
                  <a:schemeClr val="bg1"/>
                </a:solidFill>
              </a:rPr>
              <a:t>Servicepunktens</a:t>
            </a:r>
            <a:r>
              <a:rPr lang="fi-FI" sz="1600" b="1">
                <a:solidFill>
                  <a:schemeClr val="bg1"/>
                </a:solidFill>
              </a:rPr>
              <a:t> </a:t>
            </a:r>
            <a:r>
              <a:rPr lang="fi-FI" sz="1600" b="1" err="1">
                <a:solidFill>
                  <a:schemeClr val="bg1"/>
                </a:solidFill>
              </a:rPr>
              <a:t>servicehandledare</a:t>
            </a:r>
            <a:r>
              <a:rPr lang="fi-FI" sz="1600" b="1">
                <a:solidFill>
                  <a:schemeClr val="bg1"/>
                </a:solidFill>
              </a:rPr>
              <a:t> i </a:t>
            </a:r>
            <a:r>
              <a:rPr lang="fi-FI" sz="1600" b="1" err="1">
                <a:solidFill>
                  <a:schemeClr val="bg1"/>
                </a:solidFill>
              </a:rPr>
              <a:t>kundstyrningen</a:t>
            </a:r>
            <a:r>
              <a:rPr lang="fi-FI" sz="1600" b="1">
                <a:solidFill>
                  <a:schemeClr val="bg1"/>
                </a:solidFill>
              </a:rPr>
              <a:t>.</a:t>
            </a:r>
            <a:endParaRPr lang="fi-FI" sz="1600" b="1">
              <a:solidFill>
                <a:schemeClr val="bg1"/>
              </a:solidFill>
              <a:cs typeface="Arial"/>
            </a:endParaRPr>
          </a:p>
          <a:p>
            <a:endParaRPr lang="fi-FI" sz="1600" b="1">
              <a:solidFill>
                <a:schemeClr val="bg1"/>
              </a:solidFill>
              <a:cs typeface="Arial"/>
            </a:endParaRPr>
          </a:p>
          <a:p>
            <a:r>
              <a:rPr lang="fi-FI" sz="1600" b="1" err="1">
                <a:solidFill>
                  <a:schemeClr val="bg1"/>
                </a:solidFill>
                <a:cs typeface="Arial"/>
              </a:rPr>
              <a:t>På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hembesök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,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vårdteam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o.dyl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.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deltar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klienten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anhöriga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/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nära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 i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den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mån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 de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har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möjligt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.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Under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 klientskapet hålls ett tätt samarbete.</a:t>
            </a:r>
          </a:p>
          <a:p>
            <a:endParaRPr lang="fi-FI" sz="16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6241A7-7EAB-41A0-9CF1-DCD3C8AD39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Klienter, erfarenhetsexperter eller ett </a:t>
            </a:r>
            <a:r>
              <a:rPr lang="sv-SE" sz="1600" b="1" err="1">
                <a:solidFill>
                  <a:schemeClr val="accent4"/>
                </a:solidFill>
                <a:latin typeface="+mj-lt"/>
              </a:rPr>
              <a:t>kundråd</a:t>
            </a:r>
            <a:r>
              <a:rPr lang="sv-SE" sz="1600" b="1">
                <a:solidFill>
                  <a:schemeClr val="accent4"/>
                </a:solidFill>
                <a:latin typeface="+mj-lt"/>
              </a:rPr>
              <a:t> är involverade i utvecklingen och utvärderingen av tjänsterna.</a:t>
            </a:r>
            <a:r>
              <a:rPr lang="fi-FI" sz="1600" b="1">
                <a:solidFill>
                  <a:schemeClr val="accent4"/>
                </a:solidFill>
                <a:latin typeface="+mj-lt"/>
              </a:rPr>
              <a:t>.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>
                <a:solidFill>
                  <a:schemeClr val="bg1"/>
                </a:solidFill>
                <a:latin typeface="Arial"/>
                <a:cs typeface="Times New Roman"/>
              </a:rPr>
              <a:t>Ja </a:t>
            </a:r>
            <a:r>
              <a:rPr lang="fi-FI" sz="1600" b="1" err="1">
                <a:solidFill>
                  <a:schemeClr val="bg1"/>
                </a:solidFill>
                <a:latin typeface="Arial"/>
                <a:cs typeface="Times New Roman"/>
              </a:rPr>
              <a:t>när</a:t>
            </a:r>
            <a:r>
              <a:rPr lang="fi-FI" sz="1600" b="1">
                <a:solidFill>
                  <a:schemeClr val="bg1"/>
                </a:solidFill>
                <a:latin typeface="Arial"/>
                <a:cs typeface="Times New Roman"/>
              </a:rPr>
              <a:t> </a:t>
            </a:r>
            <a:r>
              <a:rPr lang="fi-FI" sz="1600" b="1" err="1">
                <a:solidFill>
                  <a:schemeClr val="bg1"/>
                </a:solidFill>
                <a:latin typeface="Arial"/>
                <a:cs typeface="Times New Roman"/>
              </a:rPr>
              <a:t>det</a:t>
            </a:r>
            <a:r>
              <a:rPr lang="fi-FI" sz="1600" b="1">
                <a:solidFill>
                  <a:schemeClr val="bg1"/>
                </a:solidFill>
                <a:latin typeface="Arial"/>
                <a:cs typeface="Times New Roman"/>
              </a:rPr>
              <a:t> </a:t>
            </a:r>
            <a:r>
              <a:rPr lang="fi-FI" sz="1600" b="1" err="1">
                <a:solidFill>
                  <a:schemeClr val="bg1"/>
                </a:solidFill>
                <a:latin typeface="Arial"/>
                <a:cs typeface="Times New Roman"/>
              </a:rPr>
              <a:t>gäller</a:t>
            </a:r>
            <a:r>
              <a:rPr lang="fi-FI" sz="1600" b="1">
                <a:solidFill>
                  <a:schemeClr val="bg1"/>
                </a:solidFill>
                <a:latin typeface="Arial"/>
                <a:cs typeface="Times New Roman"/>
              </a:rPr>
              <a:t> alla </a:t>
            </a:r>
            <a:r>
              <a:rPr lang="fi-FI" sz="1600" b="1" err="1">
                <a:solidFill>
                  <a:schemeClr val="bg1"/>
                </a:solidFill>
                <a:latin typeface="Arial"/>
                <a:cs typeface="Times New Roman"/>
              </a:rPr>
              <a:t>tjänster</a:t>
            </a:r>
            <a:r>
              <a:rPr lang="fi-FI" sz="1600" b="1">
                <a:solidFill>
                  <a:schemeClr val="bg1"/>
                </a:solidFill>
                <a:latin typeface="Arial"/>
                <a:cs typeface="Times New Roman"/>
              </a:rPr>
              <a:t> </a:t>
            </a:r>
            <a:r>
              <a:rPr lang="fi-FI" sz="1600" b="1" err="1">
                <a:solidFill>
                  <a:schemeClr val="bg1"/>
                </a:solidFill>
                <a:latin typeface="Arial"/>
                <a:cs typeface="Times New Roman"/>
              </a:rPr>
              <a:t>inom</a:t>
            </a:r>
            <a:r>
              <a:rPr lang="fi-FI" sz="1600" b="1">
                <a:solidFill>
                  <a:schemeClr val="bg1"/>
                </a:solidFill>
                <a:latin typeface="Arial"/>
                <a:cs typeface="Times New Roman"/>
              </a:rPr>
              <a:t> </a:t>
            </a:r>
            <a:r>
              <a:rPr lang="fi-FI" sz="1600" b="1" err="1">
                <a:solidFill>
                  <a:schemeClr val="bg1"/>
                </a:solidFill>
                <a:latin typeface="Arial"/>
                <a:cs typeface="Times New Roman"/>
              </a:rPr>
              <a:t>resultatområdet</a:t>
            </a:r>
            <a:r>
              <a:rPr lang="fi-FI" sz="1600" b="1">
                <a:solidFill>
                  <a:schemeClr val="bg1"/>
                </a:solidFill>
                <a:latin typeface="Arial"/>
                <a:cs typeface="Times New Roman"/>
              </a:rPr>
              <a:t>. </a:t>
            </a:r>
            <a:endParaRPr lang="en-US" sz="160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fi-FI" sz="1600" b="1">
                <a:solidFill>
                  <a:schemeClr val="bg1"/>
                </a:solidFill>
                <a:latin typeface="Arial"/>
                <a:cs typeface="Times New Roman"/>
              </a:rPr>
              <a:t>Ja </a:t>
            </a:r>
            <a:r>
              <a:rPr lang="fi-FI" sz="1600" b="1" err="1">
                <a:solidFill>
                  <a:schemeClr val="bg1"/>
                </a:solidFill>
                <a:latin typeface="Arial"/>
                <a:cs typeface="Times New Roman"/>
              </a:rPr>
              <a:t>angående</a:t>
            </a:r>
            <a:r>
              <a:rPr lang="fi-FI" sz="1600" b="1">
                <a:solidFill>
                  <a:schemeClr val="bg1"/>
                </a:solidFill>
                <a:latin typeface="Arial"/>
                <a:cs typeface="Times New Roman"/>
              </a:rPr>
              <a:t> </a:t>
            </a:r>
            <a:r>
              <a:rPr lang="fi-FI" sz="1600" b="1" err="1">
                <a:solidFill>
                  <a:schemeClr val="bg1"/>
                </a:solidFill>
                <a:latin typeface="Arial"/>
                <a:cs typeface="Times New Roman"/>
              </a:rPr>
              <a:t>Framtids</a:t>
            </a:r>
            <a:r>
              <a:rPr lang="fi-FI" sz="1600" b="1">
                <a:solidFill>
                  <a:schemeClr val="bg1"/>
                </a:solidFill>
                <a:latin typeface="Arial"/>
                <a:cs typeface="Times New Roman"/>
              </a:rPr>
              <a:t>- </a:t>
            </a:r>
            <a:r>
              <a:rPr lang="fi-FI" sz="1600" b="1" err="1">
                <a:solidFill>
                  <a:schemeClr val="bg1"/>
                </a:solidFill>
                <a:latin typeface="Arial"/>
                <a:cs typeface="Times New Roman"/>
              </a:rPr>
              <a:t>och</a:t>
            </a:r>
            <a:r>
              <a:rPr lang="fi-FI" sz="1600" b="1">
                <a:solidFill>
                  <a:schemeClr val="bg1"/>
                </a:solidFill>
                <a:latin typeface="Arial"/>
                <a:cs typeface="Times New Roman"/>
              </a:rPr>
              <a:t> </a:t>
            </a:r>
            <a:r>
              <a:rPr lang="fi-FI" sz="1600" b="1" err="1">
                <a:solidFill>
                  <a:schemeClr val="bg1"/>
                </a:solidFill>
                <a:latin typeface="Arial"/>
                <a:cs typeface="Times New Roman"/>
              </a:rPr>
              <a:t>anpassningsprogrammet</a:t>
            </a:r>
            <a:r>
              <a:rPr lang="fi-FI" sz="1600" b="1">
                <a:solidFill>
                  <a:schemeClr val="bg1"/>
                </a:solidFill>
                <a:latin typeface="Arial"/>
                <a:cs typeface="Times New Roman"/>
              </a:rPr>
              <a:t>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A05C15-41C7-4F41-88A6-D7F5EAD371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SE" sz="1600" b="1">
                <a:solidFill>
                  <a:schemeClr val="accent4"/>
                </a:solidFill>
                <a:latin typeface="+mj-lt"/>
              </a:rPr>
              <a:t>Vilka teman har man kommit överens om tillsammans med organisationer för att utveckla tjänsterna?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4A06F7-0D67-4232-B5E5-C9623CED225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001906"/>
            <a:ext cx="5486400" cy="135421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 err="1">
                <a:solidFill>
                  <a:schemeClr val="bg1"/>
                </a:solidFill>
              </a:rPr>
              <a:t>Koordineras</a:t>
            </a:r>
            <a:r>
              <a:rPr lang="fi-FI" sz="1600" b="1">
                <a:solidFill>
                  <a:schemeClr val="bg1"/>
                </a:solidFill>
              </a:rPr>
              <a:t> i </a:t>
            </a:r>
            <a:r>
              <a:rPr lang="fi-FI" sz="1600" b="1" err="1">
                <a:solidFill>
                  <a:schemeClr val="bg1"/>
                </a:solidFill>
              </a:rPr>
              <a:t>samarbete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med</a:t>
            </a:r>
            <a:r>
              <a:rPr lang="fi-FI" sz="1600" b="1">
                <a:solidFill>
                  <a:schemeClr val="bg1"/>
                </a:solidFill>
              </a:rPr>
              <a:t> Vasa </a:t>
            </a:r>
            <a:r>
              <a:rPr lang="fi-FI" sz="1600" b="1" err="1">
                <a:solidFill>
                  <a:schemeClr val="bg1"/>
                </a:solidFill>
              </a:rPr>
              <a:t>centralsjukhusets</a:t>
            </a:r>
            <a:r>
              <a:rPr lang="fi-FI" sz="1600" b="1">
                <a:solidFill>
                  <a:schemeClr val="bg1"/>
                </a:solidFill>
              </a:rPr>
              <a:t>, Närpes </a:t>
            </a:r>
            <a:r>
              <a:rPr lang="fi-FI" sz="1600" b="1" err="1">
                <a:solidFill>
                  <a:schemeClr val="bg1"/>
                </a:solidFill>
              </a:rPr>
              <a:t>hälsostations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och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Malmska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sjukhusets</a:t>
            </a:r>
            <a:r>
              <a:rPr lang="fi-FI" sz="1600" b="1">
                <a:solidFill>
                  <a:schemeClr val="bg1"/>
                </a:solidFill>
              </a:rPr>
              <a:t> OLKA-</a:t>
            </a:r>
            <a:r>
              <a:rPr lang="fi-FI" sz="1600" b="1" err="1">
                <a:solidFill>
                  <a:schemeClr val="bg1"/>
                </a:solidFill>
              </a:rPr>
              <a:t>punkt</a:t>
            </a:r>
            <a:r>
              <a:rPr lang="fi-FI" sz="1600" b="1">
                <a:solidFill>
                  <a:schemeClr val="bg1"/>
                </a:solidFill>
              </a:rPr>
              <a:t>.</a:t>
            </a:r>
            <a:endParaRPr lang="en-US">
              <a:solidFill>
                <a:schemeClr val="bg1"/>
              </a:solidFill>
            </a:endParaRPr>
          </a:p>
          <a:p>
            <a:r>
              <a:rPr lang="en-US"/>
              <a:t/>
            </a:r>
            <a:br>
              <a:rPr lang="en-US"/>
            </a:br>
            <a:endParaRPr lang="en-US" sz="16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0AF8D-BEC6-48BC-90E1-7BF038E189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Vilka åtgärder har vidtagits med på basen av klienters och anhörigas anmälningar om negativa och nära ögat händelser samt påminnelser och klagomål: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DA010C-0F96-434D-BA9D-047602DD02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4958514"/>
            <a:ext cx="5486400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 err="1">
                <a:solidFill>
                  <a:schemeClr val="bg1"/>
                </a:solidFill>
                <a:cs typeface="Arial"/>
              </a:rPr>
              <a:t>Skolning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 av personal.</a:t>
            </a:r>
            <a:endParaRPr lang="fi-FI" sz="1600" b="1">
              <a:solidFill>
                <a:schemeClr val="bg1"/>
              </a:solidFill>
            </a:endParaRPr>
          </a:p>
          <a:p>
            <a:r>
              <a:rPr lang="fi-FI" sz="1600" b="1" err="1">
                <a:solidFill>
                  <a:schemeClr val="bg1"/>
                </a:solidFill>
              </a:rPr>
              <a:t>Telefonköerna</a:t>
            </a:r>
            <a:r>
              <a:rPr lang="fi-FI" sz="1600" b="1">
                <a:solidFill>
                  <a:schemeClr val="bg1"/>
                </a:solidFill>
              </a:rPr>
              <a:t> </a:t>
            </a:r>
            <a:r>
              <a:rPr lang="fi-FI" sz="1600" b="1" err="1">
                <a:solidFill>
                  <a:schemeClr val="bg1"/>
                </a:solidFill>
              </a:rPr>
              <a:t>sköts</a:t>
            </a:r>
            <a:r>
              <a:rPr lang="fi-FI" sz="1600" b="1">
                <a:solidFill>
                  <a:schemeClr val="bg1"/>
                </a:solidFill>
              </a:rPr>
              <a:t> </a:t>
            </a:r>
            <a:r>
              <a:rPr lang="fi-FI" sz="1600" b="1" err="1">
                <a:solidFill>
                  <a:schemeClr val="bg1"/>
                </a:solidFill>
              </a:rPr>
              <a:t>snabbare</a:t>
            </a:r>
            <a:r>
              <a:rPr lang="fi-FI" sz="1600" b="1">
                <a:solidFill>
                  <a:schemeClr val="bg1"/>
                </a:solidFill>
              </a:rPr>
              <a:t> </a:t>
            </a:r>
            <a:r>
              <a:rPr lang="fi-FI" sz="1600" b="1" err="1">
                <a:solidFill>
                  <a:schemeClr val="bg1"/>
                </a:solidFill>
              </a:rPr>
              <a:t>genom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avtal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om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köavkortning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utanför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tjänstetid</a:t>
            </a:r>
            <a:r>
              <a:rPr lang="fi-FI" sz="1600" b="1">
                <a:solidFill>
                  <a:schemeClr val="bg1"/>
                </a:solidFill>
              </a:rPr>
              <a:t>.</a:t>
            </a:r>
            <a:endParaRPr lang="fi-FI" sz="16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5CB790-B0E3-4613-847D-9FC6BC10E7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4788000" y="4666"/>
            <a:ext cx="741600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i-FI" sz="1400"/>
              <a:t>Klient- och servicehandledning 9-12.2024</a:t>
            </a:r>
          </a:p>
        </p:txBody>
      </p:sp>
    </p:spTree>
    <p:extLst>
      <p:ext uri="{BB962C8B-B14F-4D97-AF65-F5344CB8AC3E}">
        <p14:creationId xmlns:p14="http://schemas.microsoft.com/office/powerpoint/2010/main" val="3334478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/>
              <a:t>Personal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7BB94F-D6EF-4697-B45A-7A9B1A8FEE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42927" y="1404000"/>
            <a:ext cx="262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PERSONALSTYRKA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F2AA32-F31B-4623-9592-B30CA097EE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0689" y="1957223"/>
            <a:ext cx="3342048" cy="28623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Personal: 137</a:t>
            </a:r>
          </a:p>
          <a:p>
            <a:r>
              <a:rPr lang="fi-FI" err="1">
                <a:solidFill>
                  <a:schemeClr val="bg1"/>
                </a:solidFill>
              </a:rPr>
              <a:t>Fastanställda</a:t>
            </a:r>
            <a:r>
              <a:rPr lang="fi-FI">
                <a:solidFill>
                  <a:schemeClr val="bg1"/>
                </a:solidFill>
              </a:rPr>
              <a:t>: 104 + 16 </a:t>
            </a:r>
            <a:r>
              <a:rPr lang="fi-FI" err="1">
                <a:solidFill>
                  <a:schemeClr val="bg1"/>
                </a:solidFill>
              </a:rPr>
              <a:t>vov</a:t>
            </a:r>
            <a:endParaRPr lang="fi-FI" err="1">
              <a:solidFill>
                <a:schemeClr val="bg1"/>
              </a:solidFill>
              <a:cs typeface="Arial"/>
            </a:endParaRPr>
          </a:p>
          <a:p>
            <a:r>
              <a:rPr lang="fi-FI" err="1">
                <a:solidFill>
                  <a:schemeClr val="bg1"/>
                </a:solidFill>
              </a:rPr>
              <a:t>Vikarier</a:t>
            </a:r>
            <a:r>
              <a:rPr lang="fi-FI">
                <a:solidFill>
                  <a:schemeClr val="bg1"/>
                </a:solidFill>
              </a:rPr>
              <a:t>: 17</a:t>
            </a:r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 err="1">
                <a:solidFill>
                  <a:schemeClr val="bg1"/>
                </a:solidFill>
              </a:rPr>
              <a:t>Öppna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vakanser</a:t>
            </a:r>
            <a:r>
              <a:rPr lang="fi-FI">
                <a:solidFill>
                  <a:schemeClr val="bg1"/>
                </a:solidFill>
              </a:rPr>
              <a:t>: 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>
                <a:solidFill>
                  <a:schemeClr val="bg1"/>
                </a:solidFill>
                <a:cs typeface="Arial"/>
              </a:rPr>
              <a:t>2 </a:t>
            </a:r>
            <a:r>
              <a:rPr lang="fi-FI" err="1">
                <a:solidFill>
                  <a:schemeClr val="bg1"/>
                </a:solidFill>
                <a:cs typeface="Arial"/>
              </a:rPr>
              <a:t>Kundservicecentralen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>
                <a:solidFill>
                  <a:schemeClr val="bg1"/>
                </a:solidFill>
                <a:cs typeface="Arial"/>
              </a:rPr>
              <a:t>3 </a:t>
            </a:r>
            <a:r>
              <a:rPr lang="fi-FI" err="1">
                <a:solidFill>
                  <a:schemeClr val="bg1"/>
                </a:solidFill>
                <a:cs typeface="Arial"/>
              </a:rPr>
              <a:t>Socialvårdens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klient</a:t>
            </a:r>
            <a:r>
              <a:rPr lang="fi-FI">
                <a:solidFill>
                  <a:schemeClr val="bg1"/>
                </a:solidFill>
                <a:cs typeface="Arial"/>
              </a:rPr>
              <a:t>- och </a:t>
            </a:r>
            <a:r>
              <a:rPr lang="fi-FI" err="1">
                <a:solidFill>
                  <a:schemeClr val="bg1"/>
                </a:solidFill>
                <a:cs typeface="Arial"/>
              </a:rPr>
              <a:t>servicehandledning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>
                <a:solidFill>
                  <a:schemeClr val="bg1"/>
                </a:solidFill>
                <a:cs typeface="Arial"/>
              </a:rPr>
              <a:t>6 </a:t>
            </a:r>
            <a:r>
              <a:rPr lang="fi-FI" err="1">
                <a:solidFill>
                  <a:schemeClr val="bg1"/>
                </a:solidFill>
                <a:cs typeface="Arial"/>
              </a:rPr>
              <a:t>Socialservice</a:t>
            </a:r>
            <a:r>
              <a:rPr lang="fi-FI">
                <a:solidFill>
                  <a:schemeClr val="bg1"/>
                </a:solidFill>
                <a:cs typeface="Arial"/>
              </a:rPr>
              <a:t> för </a:t>
            </a:r>
            <a:r>
              <a:rPr lang="fi-FI" err="1">
                <a:solidFill>
                  <a:schemeClr val="bg1"/>
                </a:solidFill>
                <a:cs typeface="Arial"/>
              </a:rPr>
              <a:t>äldre</a:t>
            </a:r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rgbClr val="FF0000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1F18C0-0F68-4925-8935-A3A93590793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5942" y="1404000"/>
            <a:ext cx="3366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baseline="0">
                <a:solidFill>
                  <a:schemeClr val="accent4"/>
                </a:solidFill>
              </a:rPr>
              <a:t>ARBETARSÄKERHETS ANMÄLNINGAR VIA HAIPRO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F33B20-AA03-42FB-8A15-DCA9FB7B6C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6196" y="1980324"/>
            <a:ext cx="3457332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aseline="0" err="1">
                <a:solidFill>
                  <a:schemeClr val="bg1"/>
                </a:solidFill>
              </a:rPr>
              <a:t>Antal</a:t>
            </a:r>
            <a:r>
              <a:rPr lang="fi-FI" baseline="0">
                <a:solidFill>
                  <a:schemeClr val="bg1"/>
                </a:solidFill>
              </a:rPr>
              <a:t> </a:t>
            </a:r>
            <a:r>
              <a:rPr lang="fi-FI" baseline="0" err="1">
                <a:solidFill>
                  <a:schemeClr val="bg1"/>
                </a:solidFill>
              </a:rPr>
              <a:t>anmälningar</a:t>
            </a:r>
            <a:r>
              <a:rPr lang="fi-FI" baseline="0">
                <a:solidFill>
                  <a:schemeClr val="bg1"/>
                </a:solidFill>
              </a:rPr>
              <a:t>: 1 (5</a:t>
            </a:r>
            <a:r>
              <a:rPr lang="fi-FI">
                <a:solidFill>
                  <a:schemeClr val="bg1"/>
                </a:solidFill>
              </a:rPr>
              <a:t>)</a:t>
            </a:r>
            <a:endParaRPr lang="fi-FI" baseline="0">
              <a:solidFill>
                <a:schemeClr val="bg1"/>
              </a:solidFill>
            </a:endParaRPr>
          </a:p>
          <a:p>
            <a:endParaRPr lang="fi-FI" baseline="0">
              <a:solidFill>
                <a:schemeClr val="bg1"/>
              </a:solidFill>
            </a:endParaRPr>
          </a:p>
          <a:p>
            <a:r>
              <a:rPr lang="fi-FI" sz="1600">
                <a:solidFill>
                  <a:schemeClr val="bg1"/>
                </a:solidFill>
              </a:rPr>
              <a:t>De </a:t>
            </a:r>
            <a:r>
              <a:rPr lang="fi-FI" sz="1600" err="1">
                <a:solidFill>
                  <a:schemeClr val="bg1"/>
                </a:solidFill>
              </a:rPr>
              <a:t>vanligaste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typerna</a:t>
            </a:r>
            <a:r>
              <a:rPr lang="fi-FI" sz="1600">
                <a:solidFill>
                  <a:schemeClr val="bg1"/>
                </a:solidFill>
              </a:rPr>
              <a:t> av </a:t>
            </a:r>
            <a:r>
              <a:rPr lang="fi-FI" sz="1600" err="1">
                <a:solidFill>
                  <a:schemeClr val="bg1"/>
                </a:solidFill>
              </a:rPr>
              <a:t>händelser</a:t>
            </a:r>
            <a:r>
              <a:rPr lang="fi-FI" sz="1600">
                <a:solidFill>
                  <a:schemeClr val="bg1"/>
                </a:solidFill>
              </a:rPr>
              <a:t>: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r>
              <a:rPr lang="fi-FI" sz="1600">
                <a:solidFill>
                  <a:schemeClr val="bg1"/>
                </a:solidFill>
              </a:rPr>
              <a:t>1.  </a:t>
            </a:r>
            <a:r>
              <a:rPr lang="sv-SE" sz="1600">
                <a:solidFill>
                  <a:schemeClr val="bg1"/>
                </a:solidFill>
              </a:rPr>
              <a:t>Fall från höjd, fall i övrigt, snubblande, halkande</a:t>
            </a:r>
            <a:endParaRPr lang="fi-FI" sz="160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33DBB3-36FE-462E-AABF-881B3A328AE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20923" y="1404000"/>
            <a:ext cx="3971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FÖRVERKLIGAD LAGSTADGAD PERSONALDIMENSIONERING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BE04D5F-1A60-D01C-79CB-52EC00AF476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4" y="2061594"/>
            <a:ext cx="4039245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>
              <a:solidFill>
                <a:srgbClr val="FF0000"/>
              </a:solidFill>
              <a:cs typeface="Arial"/>
            </a:endParaRPr>
          </a:p>
          <a:p>
            <a:r>
              <a:rPr lang="fi-FI" err="1">
                <a:solidFill>
                  <a:schemeClr val="bg1"/>
                </a:solidFill>
                <a:cs typeface="Arial"/>
              </a:rPr>
              <a:t>Verksamheter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vid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Kund</a:t>
            </a:r>
            <a:r>
              <a:rPr lang="fi-FI">
                <a:solidFill>
                  <a:schemeClr val="bg1"/>
                </a:solidFill>
                <a:cs typeface="Arial"/>
              </a:rPr>
              <a:t>- </a:t>
            </a:r>
            <a:r>
              <a:rPr lang="fi-FI" err="1">
                <a:solidFill>
                  <a:schemeClr val="bg1"/>
                </a:solidFill>
                <a:cs typeface="Arial"/>
              </a:rPr>
              <a:t>och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resurscentret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stöder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andra</a:t>
            </a:r>
            <a:r>
              <a:rPr lang="fi-FI">
                <a:solidFill>
                  <a:schemeClr val="bg1"/>
                </a:solidFill>
                <a:cs typeface="Arial"/>
              </a:rPr>
              <a:t> </a:t>
            </a:r>
            <a:r>
              <a:rPr lang="fi-FI" err="1">
                <a:solidFill>
                  <a:schemeClr val="bg1"/>
                </a:solidFill>
                <a:cs typeface="Arial"/>
              </a:rPr>
              <a:t>verksamhetsområde</a:t>
            </a:r>
            <a:r>
              <a:rPr lang="fi-FI">
                <a:solidFill>
                  <a:schemeClr val="bg1"/>
                </a:solidFill>
                <a:cs typeface="Arial"/>
              </a:rPr>
              <a:t>, </a:t>
            </a:r>
            <a:r>
              <a:rPr lang="fi-FI" err="1">
                <a:solidFill>
                  <a:schemeClr val="bg1"/>
                </a:solidFill>
                <a:cs typeface="Arial"/>
              </a:rPr>
              <a:t>det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finns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inga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direkta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lagstadgade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personalbemanningskrav</a:t>
            </a:r>
            <a:r>
              <a:rPr lang="fi-FI">
                <a:solidFill>
                  <a:schemeClr val="bg1"/>
                </a:solidFill>
                <a:cs typeface="Arial"/>
              </a:rPr>
              <a:t>.</a:t>
            </a:r>
            <a:endParaRPr lang="fi-FI">
              <a:solidFill>
                <a:schemeClr val="bg1"/>
              </a:solidFill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5A3F43-BA8A-4D98-BEEF-12C55744AA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4500000"/>
            <a:ext cx="180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FRÅNVARON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86ABBB-9861-4DEC-BE31-DCF4F0B4EC1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5517760"/>
            <a:ext cx="2305164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400" b="1" err="1">
                <a:solidFill>
                  <a:schemeClr val="bg1"/>
                </a:solidFill>
                <a:cs typeface="Arial"/>
              </a:rPr>
              <a:t>Sjukfrånvarodagar</a:t>
            </a:r>
            <a:r>
              <a:rPr lang="fi-FI" sz="1400" b="1">
                <a:solidFill>
                  <a:schemeClr val="bg1"/>
                </a:solidFill>
                <a:cs typeface="Arial"/>
              </a:rPr>
              <a:t>/ </a:t>
            </a:r>
            <a:r>
              <a:rPr lang="fi-FI" sz="1400" b="1" err="1">
                <a:solidFill>
                  <a:schemeClr val="bg1"/>
                </a:solidFill>
                <a:cs typeface="Arial"/>
              </a:rPr>
              <a:t>anställningsdagar</a:t>
            </a:r>
            <a:r>
              <a:rPr lang="fi-FI" sz="1400" b="1">
                <a:solidFill>
                  <a:schemeClr val="bg1"/>
                </a:solidFill>
                <a:cs typeface="Arial"/>
              </a:rPr>
              <a:t> (%): 9,7 (6,4)</a:t>
            </a:r>
          </a:p>
        </p:txBody>
      </p:sp>
      <p:cxnSp>
        <p:nvCxnSpPr>
          <p:cNvPr id="4" name="Straight Arrow Connector 3" descr="NPS värde. Värdet mäts mellan minus 100 och 100. Generellt anser man att ett gott värde över 50 är gott. Resultat"/>
          <p:cNvCxnSpPr>
            <a:cxnSpLocks/>
          </p:cNvCxnSpPr>
          <p:nvPr/>
        </p:nvCxnSpPr>
        <p:spPr>
          <a:xfrm flipH="1" flipV="1">
            <a:off x="4743450" y="5314950"/>
            <a:ext cx="147288" cy="68654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6CA7FC19-C45F-F903-BC80-CFD22DE8616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23754" y="6192107"/>
            <a:ext cx="1329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800">
                <a:solidFill>
                  <a:schemeClr val="bg1"/>
                </a:solidFill>
              </a:rPr>
              <a:t>-5 (-7)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4EAA8D-FBB3-49D8-B377-9AC4C15191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96272" y="4500000"/>
            <a:ext cx="6100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ÅTGÄRDER</a:t>
            </a:r>
            <a:r>
              <a:rPr lang="fi-FI" b="1" baseline="0">
                <a:solidFill>
                  <a:schemeClr val="accent4"/>
                </a:solidFill>
              </a:rPr>
              <a:t> SOM FRÄMJAR ARBETARNAS VÄLMÅENDE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187B0-5BE8-EAD4-F8D6-CEA878EF72A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16073" y="5126182"/>
            <a:ext cx="6080702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err="1">
                <a:solidFill>
                  <a:schemeClr val="bg1"/>
                </a:solidFill>
                <a:cs typeface="Arial"/>
              </a:rPr>
              <a:t>Kompakt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och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låghierarkisk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samarbete</a:t>
            </a:r>
          </a:p>
          <a:p>
            <a:r>
              <a:rPr lang="en-US" err="1">
                <a:solidFill>
                  <a:schemeClr val="bg1"/>
                </a:solidFill>
                <a:cs typeface="Arial"/>
              </a:rPr>
              <a:t>Möjligheter</a:t>
            </a:r>
            <a:r>
              <a:rPr lang="en-US">
                <a:solidFill>
                  <a:schemeClr val="bg1"/>
                </a:solidFill>
                <a:cs typeface="Arial"/>
              </a:rPr>
              <a:t> till </a:t>
            </a:r>
            <a:r>
              <a:rPr lang="en-US" err="1">
                <a:solidFill>
                  <a:schemeClr val="bg1"/>
                </a:solidFill>
                <a:cs typeface="Arial"/>
              </a:rPr>
              <a:t>distansarbete</a:t>
            </a:r>
          </a:p>
          <a:p>
            <a:r>
              <a:rPr lang="en-US">
                <a:solidFill>
                  <a:schemeClr val="bg1"/>
                </a:solidFill>
                <a:cs typeface="Arial"/>
              </a:rPr>
              <a:t>Program för </a:t>
            </a:r>
            <a:r>
              <a:rPr lang="en-US" err="1">
                <a:solidFill>
                  <a:schemeClr val="bg1"/>
                </a:solidFill>
                <a:cs typeface="Arial"/>
              </a:rPr>
              <a:t>tidigt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stöd</a:t>
            </a:r>
          </a:p>
          <a:p>
            <a:r>
              <a:rPr lang="en-US" err="1">
                <a:solidFill>
                  <a:schemeClr val="bg1"/>
                </a:solidFill>
                <a:cs typeface="Arial"/>
              </a:rPr>
              <a:t>Utbildningsmöjligheter</a:t>
            </a:r>
          </a:p>
          <a:p>
            <a:r>
              <a:rPr lang="en-US" err="1">
                <a:solidFill>
                  <a:schemeClr val="bg1"/>
                </a:solidFill>
                <a:cs typeface="Arial"/>
              </a:rPr>
              <a:t>Möjligheter</a:t>
            </a:r>
            <a:r>
              <a:rPr lang="en-US">
                <a:solidFill>
                  <a:schemeClr val="bg1"/>
                </a:solidFill>
                <a:cs typeface="Arial"/>
              </a:rPr>
              <a:t> till </a:t>
            </a:r>
            <a:r>
              <a:rPr lang="en-US" err="1">
                <a:solidFill>
                  <a:schemeClr val="bg1"/>
                </a:solidFill>
                <a:cs typeface="Arial"/>
              </a:rPr>
              <a:t>arbetsrotation</a:t>
            </a:r>
          </a:p>
          <a:p>
            <a:r>
              <a:rPr lang="en-US" err="1">
                <a:solidFill>
                  <a:schemeClr val="bg1"/>
                </a:solidFill>
                <a:cs typeface="Arial"/>
              </a:rPr>
              <a:t>Möjligheter</a:t>
            </a:r>
            <a:r>
              <a:rPr lang="en-US">
                <a:solidFill>
                  <a:schemeClr val="bg1"/>
                </a:solidFill>
                <a:cs typeface="Arial"/>
              </a:rPr>
              <a:t> till </a:t>
            </a:r>
            <a:r>
              <a:rPr lang="en-US" err="1">
                <a:solidFill>
                  <a:schemeClr val="bg1"/>
                </a:solidFill>
                <a:cs typeface="Arial"/>
              </a:rPr>
              <a:t>arbetshandledning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9FDD1EE-225F-4C0C-BC1A-8B85211636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4666"/>
            <a:ext cx="741600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i-FI" sz="1400"/>
              <a:t>Klient- och servicehandledning 9-12.2024</a:t>
            </a:r>
          </a:p>
        </p:txBody>
      </p:sp>
    </p:spTree>
    <p:extLst>
      <p:ext uri="{BB962C8B-B14F-4D97-AF65-F5344CB8AC3E}">
        <p14:creationId xmlns:p14="http://schemas.microsoft.com/office/powerpoint/2010/main" val="593007793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be4f0d9-fb0d-42e8-a680-6e558966cc0a">
      <Terms xmlns="http://schemas.microsoft.com/office/infopath/2007/PartnerControls"/>
    </lcf76f155ced4ddcb4097134ff3c332f>
    <TaxCatchAll xmlns="8662b06d-03b9-424a-ab70-bfab313b8d4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233D02C2F3D148860CE3F6DFEDC733" ma:contentTypeVersion="16" ma:contentTypeDescription="Skapa ett nytt dokument." ma:contentTypeScope="" ma:versionID="e6437be25ab08bf5a3883449f5012a39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067da18c10919d27756fe2eb3607f57a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e6ea580d-a90f-4d05-8666-171099ee70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421b96d5-aacb-4c13-85e9-e00bdf967ae1}" ma:internalName="TaxCatchAll" ma:showField="CatchAllData" ma:web="8662b06d-03b9-424a-ab70-bfab313b8d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46B7EF-E9BA-437A-A596-F19281601DE1}">
  <ds:schemaRefs>
    <ds:schemaRef ds:uri="http://schemas.microsoft.com/office/2006/documentManagement/types"/>
    <ds:schemaRef ds:uri="http://purl.org/dc/elements/1.1/"/>
    <ds:schemaRef ds:uri="8662b06d-03b9-424a-ab70-bfab313b8d48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cbe4f0d9-fb0d-42e8-a680-6e558966cc0a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31CABB-6A13-4D09-B2C7-E0B3502C46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2A655E-5CC9-4FD1-B59E-0D7AC857CF8C}">
  <ds:schemaRefs>
    <ds:schemaRef ds:uri="8662b06d-03b9-424a-ab70-bfab313b8d48"/>
    <ds:schemaRef ds:uri="cbe4f0d9-fb0d-42e8-a680-6e558966cc0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0</TotalTime>
  <Words>1017</Words>
  <Application>Microsoft Office PowerPoint</Application>
  <PresentationFormat>Laajakuva</PresentationFormat>
  <Paragraphs>212</Paragraphs>
  <Slides>9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5" baseType="lpstr">
      <vt:lpstr>맑은 고딕</vt:lpstr>
      <vt:lpstr>Arial</vt:lpstr>
      <vt:lpstr>Calibri</vt:lpstr>
      <vt:lpstr>Segoe UI</vt:lpstr>
      <vt:lpstr>Times New Roman</vt:lpstr>
      <vt:lpstr>OVHP_teema</vt:lpstr>
      <vt:lpstr>Rapportering av egenkontroll</vt:lpstr>
      <vt:lpstr>Tillgänglighet – Telefonservice</vt:lpstr>
      <vt:lpstr>Tillgänglighet – Digitala tjänster</vt:lpstr>
      <vt:lpstr>Tillgänglighet – Resurstjänster</vt:lpstr>
      <vt:lpstr>Tillgänglighet – Socialvård</vt:lpstr>
      <vt:lpstr>Säkerhet och kvalitet </vt:lpstr>
      <vt:lpstr>Kundupplevelse</vt:lpstr>
      <vt:lpstr>Delaktighet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Stenman Camilla</cp:lastModifiedBy>
  <cp:revision>2</cp:revision>
  <dcterms:created xsi:type="dcterms:W3CDTF">2023-11-14T05:41:58Z</dcterms:created>
  <dcterms:modified xsi:type="dcterms:W3CDTF">2025-03-03T11:33:30Z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