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31" r:id="rId6"/>
    <p:sldId id="272" r:id="rId7"/>
    <p:sldId id="274" r:id="rId8"/>
    <p:sldId id="276" r:id="rId9"/>
    <p:sldId id="33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F9AC35-BFF3-7365-21E2-D18ADD200D6C}" v="109" dt="2025-03-27T12:16:29.593"/>
    <p1510:client id="{B4256A8A-CFEA-4BF3-A705-2C44F2EA924A}" v="4" dt="2025-03-28T05:50:26.9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ksson Pia-Maria" userId="S::pia-maria.isaksson@ovph.fi::8b1d9c70-38dc-4e15-80d6-b561347717eb" providerId="AD" clId="Web-{61BC49FA-5277-82D1-C86A-320AC97BCFD3}"/>
    <pc:docChg chg="modSld">
      <pc:chgData name="Isaksson Pia-Maria" userId="S::pia-maria.isaksson@ovph.fi::8b1d9c70-38dc-4e15-80d6-b561347717eb" providerId="AD" clId="Web-{61BC49FA-5277-82D1-C86A-320AC97BCFD3}" dt="2025-02-20T07:39:01.657" v="2" actId="20577"/>
      <pc:docMkLst>
        <pc:docMk/>
      </pc:docMkLst>
      <pc:sldChg chg="modSp">
        <pc:chgData name="Isaksson Pia-Maria" userId="S::pia-maria.isaksson@ovph.fi::8b1d9c70-38dc-4e15-80d6-b561347717eb" providerId="AD" clId="Web-{61BC49FA-5277-82D1-C86A-320AC97BCFD3}" dt="2025-02-20T07:39:01.657" v="2" actId="20577"/>
        <pc:sldMkLst>
          <pc:docMk/>
          <pc:sldMk cId="1135442149" sldId="337"/>
        </pc:sldMkLst>
        <pc:spChg chg="mod">
          <ac:chgData name="Isaksson Pia-Maria" userId="S::pia-maria.isaksson@ovph.fi::8b1d9c70-38dc-4e15-80d6-b561347717eb" providerId="AD" clId="Web-{61BC49FA-5277-82D1-C86A-320AC97BCFD3}" dt="2025-02-20T07:39:01.657" v="2" actId="20577"/>
          <ac:spMkLst>
            <pc:docMk/>
            <pc:sldMk cId="1135442149" sldId="337"/>
            <ac:spMk id="9" creationId="{0986ABBB-9861-4DEC-BE31-DCF4F0B4EC1A}"/>
          </ac:spMkLst>
        </pc:spChg>
      </pc:sldChg>
    </pc:docChg>
  </pc:docChgLst>
  <pc:docChgLst>
    <pc:chgData name="Isaksson Pia-Maria" userId="S::pia-maria.isaksson@ovph.fi::8b1d9c70-38dc-4e15-80d6-b561347717eb" providerId="AD" clId="Web-{ECC8B419-46E0-E5E5-1320-04D946E2CF2F}"/>
    <pc:docChg chg="modSld">
      <pc:chgData name="Isaksson Pia-Maria" userId="S::pia-maria.isaksson@ovph.fi::8b1d9c70-38dc-4e15-80d6-b561347717eb" providerId="AD" clId="Web-{ECC8B419-46E0-E5E5-1320-04D946E2CF2F}" dt="2025-02-26T09:11:31.630" v="46" actId="20577"/>
      <pc:docMkLst>
        <pc:docMk/>
      </pc:docMkLst>
      <pc:sldChg chg="modSp">
        <pc:chgData name="Isaksson Pia-Maria" userId="S::pia-maria.isaksson@ovph.fi::8b1d9c70-38dc-4e15-80d6-b561347717eb" providerId="AD" clId="Web-{ECC8B419-46E0-E5E5-1320-04D946E2CF2F}" dt="2025-02-26T09:11:31.630" v="46" actId="20577"/>
        <pc:sldMkLst>
          <pc:docMk/>
          <pc:sldMk cId="2775580670" sldId="331"/>
        </pc:sldMkLst>
        <pc:spChg chg="mod">
          <ac:chgData name="Isaksson Pia-Maria" userId="S::pia-maria.isaksson@ovph.fi::8b1d9c70-38dc-4e15-80d6-b561347717eb" providerId="AD" clId="Web-{ECC8B419-46E0-E5E5-1320-04D946E2CF2F}" dt="2025-02-26T09:10:56.692" v="40" actId="20577"/>
          <ac:spMkLst>
            <pc:docMk/>
            <pc:sldMk cId="2775580670" sldId="331"/>
            <ac:spMk id="5" creationId="{D378C162-58E9-4D1C-AE12-728F0089375F}"/>
          </ac:spMkLst>
        </pc:spChg>
        <pc:spChg chg="mod">
          <ac:chgData name="Isaksson Pia-Maria" userId="S::pia-maria.isaksson@ovph.fi::8b1d9c70-38dc-4e15-80d6-b561347717eb" providerId="AD" clId="Web-{ECC8B419-46E0-E5E5-1320-04D946E2CF2F}" dt="2025-02-26T09:11:03.520" v="42" actId="20577"/>
          <ac:spMkLst>
            <pc:docMk/>
            <pc:sldMk cId="2775580670" sldId="331"/>
            <ac:spMk id="10" creationId="{9DEBB905-C5D2-4F08-6B7F-AA3F7D5A7E97}"/>
          </ac:spMkLst>
        </pc:spChg>
        <pc:spChg chg="mod">
          <ac:chgData name="Isaksson Pia-Maria" userId="S::pia-maria.isaksson@ovph.fi::8b1d9c70-38dc-4e15-80d6-b561347717eb" providerId="AD" clId="Web-{ECC8B419-46E0-E5E5-1320-04D946E2CF2F}" dt="2025-02-26T09:11:31.630" v="46" actId="20577"/>
          <ac:spMkLst>
            <pc:docMk/>
            <pc:sldMk cId="2775580670" sldId="331"/>
            <ac:spMk id="16" creationId="{810D24E3-D5EC-8E96-B889-8BEE43505891}"/>
          </ac:spMkLst>
        </pc:spChg>
        <pc:spChg chg="mod">
          <ac:chgData name="Isaksson Pia-Maria" userId="S::pia-maria.isaksson@ovph.fi::8b1d9c70-38dc-4e15-80d6-b561347717eb" providerId="AD" clId="Web-{ECC8B419-46E0-E5E5-1320-04D946E2CF2F}" dt="2025-02-26T09:06:28.651" v="31" actId="20577"/>
          <ac:spMkLst>
            <pc:docMk/>
            <pc:sldMk cId="2775580670" sldId="331"/>
            <ac:spMk id="18" creationId="{C0DF1A01-CF9B-126D-D829-A18AF279A02E}"/>
          </ac:spMkLst>
        </pc:spChg>
      </pc:sldChg>
    </pc:docChg>
  </pc:docChgLst>
  <pc:docChgLst>
    <pc:chgData name="Isaksson Pia-Maria" userId="S::pia-maria.isaksson@ovph.fi::8b1d9c70-38dc-4e15-80d6-b561347717eb" providerId="AD" clId="Web-{17F9AC35-BFF3-7365-21E2-D18ADD200D6C}"/>
    <pc:docChg chg="modSld">
      <pc:chgData name="Isaksson Pia-Maria" userId="S::pia-maria.isaksson@ovph.fi::8b1d9c70-38dc-4e15-80d6-b561347717eb" providerId="AD" clId="Web-{17F9AC35-BFF3-7365-21E2-D18ADD200D6C}" dt="2025-03-27T12:16:29.593" v="58" actId="20577"/>
      <pc:docMkLst>
        <pc:docMk/>
      </pc:docMkLst>
      <pc:sldChg chg="modSp">
        <pc:chgData name="Isaksson Pia-Maria" userId="S::pia-maria.isaksson@ovph.fi::8b1d9c70-38dc-4e15-80d6-b561347717eb" providerId="AD" clId="Web-{17F9AC35-BFF3-7365-21E2-D18ADD200D6C}" dt="2025-03-27T12:16:29.593" v="58" actId="20577"/>
        <pc:sldMkLst>
          <pc:docMk/>
          <pc:sldMk cId="2775580670" sldId="331"/>
        </pc:sldMkLst>
        <pc:spChg chg="mod">
          <ac:chgData name="Isaksson Pia-Maria" userId="S::pia-maria.isaksson@ovph.fi::8b1d9c70-38dc-4e15-80d6-b561347717eb" providerId="AD" clId="Web-{17F9AC35-BFF3-7365-21E2-D18ADD200D6C}" dt="2025-03-27T12:16:29.593" v="58" actId="20577"/>
          <ac:spMkLst>
            <pc:docMk/>
            <pc:sldMk cId="2775580670" sldId="331"/>
            <ac:spMk id="18" creationId="{C0DF1A01-CF9B-126D-D829-A18AF279A02E}"/>
          </ac:spMkLst>
        </pc:spChg>
      </pc:sldChg>
    </pc:docChg>
  </pc:docChgLst>
  <pc:docChgLst>
    <pc:chgData name="Skarper Johanna" userId="S::johanna.skarper@ovph.fi::4a8a60eb-fbc6-4fb7-999d-ba11990e4ce9" providerId="AD" clId="Web-{B4256A8A-CFEA-4BF3-A705-2C44F2EA924A}"/>
    <pc:docChg chg="modSld">
      <pc:chgData name="Skarper Johanna" userId="S::johanna.skarper@ovph.fi::4a8a60eb-fbc6-4fb7-999d-ba11990e4ce9" providerId="AD" clId="Web-{B4256A8A-CFEA-4BF3-A705-2C44F2EA924A}" dt="2025-03-28T05:50:26.968" v="2" actId="20577"/>
      <pc:docMkLst>
        <pc:docMk/>
      </pc:docMkLst>
      <pc:sldChg chg="modSp">
        <pc:chgData name="Skarper Johanna" userId="S::johanna.skarper@ovph.fi::4a8a60eb-fbc6-4fb7-999d-ba11990e4ce9" providerId="AD" clId="Web-{B4256A8A-CFEA-4BF3-A705-2C44F2EA924A}" dt="2025-03-28T05:50:26.968" v="2" actId="20577"/>
        <pc:sldMkLst>
          <pc:docMk/>
          <pc:sldMk cId="2775580670" sldId="331"/>
        </pc:sldMkLst>
        <pc:spChg chg="mod">
          <ac:chgData name="Skarper Johanna" userId="S::johanna.skarper@ovph.fi::4a8a60eb-fbc6-4fb7-999d-ba11990e4ce9" providerId="AD" clId="Web-{B4256A8A-CFEA-4BF3-A705-2C44F2EA924A}" dt="2025-03-28T05:50:26.968" v="2" actId="20577"/>
          <ac:spMkLst>
            <pc:docMk/>
            <pc:sldMk cId="2775580670" sldId="331"/>
            <ac:spMk id="18" creationId="{C0DF1A01-CF9B-126D-D829-A18AF279A02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10_62B20DF6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F2-4213-9303-953B53F969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8F2-4213-9303-953B53F96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27.3.2025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och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9" r:id="rId12"/>
    <p:sldLayoutId id="2147483706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err="1"/>
              <a:t>Resultatområde</a:t>
            </a:r>
            <a:r>
              <a:rPr lang="fi-FI"/>
              <a:t>: </a:t>
            </a:r>
            <a:r>
              <a:rPr lang="fi-FI" err="1"/>
              <a:t>Socialarbete</a:t>
            </a:r>
            <a:r>
              <a:rPr lang="fi-FI"/>
              <a:t> </a:t>
            </a:r>
            <a:r>
              <a:rPr lang="fi-FI" err="1"/>
              <a:t>inom</a:t>
            </a:r>
            <a:r>
              <a:rPr lang="fi-FI"/>
              <a:t> </a:t>
            </a:r>
            <a:r>
              <a:rPr lang="fi-FI" err="1"/>
              <a:t>funktionshinderservice</a:t>
            </a:r>
            <a:endParaRPr lang="fi-FI"/>
          </a:p>
          <a:p>
            <a:r>
              <a:rPr lang="fi-FI" err="1"/>
              <a:t>Period</a:t>
            </a:r>
            <a:r>
              <a:rPr lang="fi-FI"/>
              <a:t> </a:t>
            </a:r>
            <a:r>
              <a:rPr lang="fi-FI" err="1"/>
              <a:t>som</a:t>
            </a:r>
            <a:r>
              <a:rPr lang="fi-FI"/>
              <a:t> </a:t>
            </a:r>
            <a:r>
              <a:rPr lang="fi-FI" err="1"/>
              <a:t>ska</a:t>
            </a:r>
            <a:r>
              <a:rPr lang="fi-FI"/>
              <a:t> </a:t>
            </a:r>
            <a:r>
              <a:rPr lang="fi-FI" err="1"/>
              <a:t>rapporteras</a:t>
            </a:r>
            <a:r>
              <a:rPr lang="fi-FI"/>
              <a:t>: 9-12.2024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System för </a:t>
            </a:r>
            <a:r>
              <a:rPr lang="fi-FI" sz="1400" err="1">
                <a:solidFill>
                  <a:schemeClr val="bg1"/>
                </a:solidFill>
              </a:rPr>
              <a:t>anmälan</a:t>
            </a:r>
            <a:r>
              <a:rPr lang="fi-FI" sz="1400">
                <a:solidFill>
                  <a:schemeClr val="bg1"/>
                </a:solidFill>
              </a:rPr>
              <a:t> av </a:t>
            </a:r>
            <a:r>
              <a:rPr lang="fi-FI" sz="1400" err="1">
                <a:solidFill>
                  <a:schemeClr val="bg1"/>
                </a:solidFill>
              </a:rPr>
              <a:t>negativ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eller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nära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ögat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händelse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19F57-081C-43BA-B729-7FC3A90CE4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 fontScale="90000"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Funktionshinderservice</a:t>
            </a:r>
            <a:endParaRPr lang="fi-FI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87AD0A-6DDC-DD10-4EDD-CB5DB6F9FC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0"/>
              <a:t>Socialarbete </a:t>
            </a:r>
            <a:r>
              <a:rPr lang="en-US" sz="1400" b="0" err="1"/>
              <a:t>inom</a:t>
            </a:r>
            <a:r>
              <a:rPr lang="en-US" sz="1400" b="0"/>
              <a:t> </a:t>
            </a:r>
            <a:r>
              <a:rPr lang="en-US" sz="1400" b="0" err="1"/>
              <a:t>funktionshinderservice</a:t>
            </a:r>
            <a:r>
              <a:rPr lang="en-US" sz="1400" b="0"/>
              <a:t> </a:t>
            </a:r>
            <a:r>
              <a:rPr lang="en-US" sz="1400"/>
              <a:t>9-12.2024</a:t>
            </a:r>
            <a:endParaRPr lang="fi-FI" sz="1400" b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B5E7D1-15F9-4938-8E85-3F4CF6EAC93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FUNKTIONSHINDERSERVICE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53034A-7F15-40C6-8791-DDC7E763DCF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15CBFA-DDB8-41C1-8AA9-1B047F0D63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67826"/>
            <a:ext cx="36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Ändringsarbeten i </a:t>
            </a:r>
            <a:r>
              <a:rPr lang="fi-FI" b="1" err="1">
                <a:solidFill>
                  <a:schemeClr val="accent4"/>
                </a:solidFill>
              </a:rPr>
              <a:t>bostaden</a:t>
            </a:r>
            <a:endParaRPr lang="fi-FI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8C162-58E9-4D1C-AE12-728F008937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767826"/>
            <a:ext cx="3672000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err="1">
                <a:solidFill>
                  <a:schemeClr val="accent4"/>
                </a:solidFill>
              </a:rPr>
              <a:t>Ändringsarbeten</a:t>
            </a:r>
            <a:r>
              <a:rPr lang="fi-FI" sz="1400" b="1">
                <a:solidFill>
                  <a:schemeClr val="accent4"/>
                </a:solidFill>
              </a:rPr>
              <a:t> i </a:t>
            </a:r>
            <a:r>
              <a:rPr lang="fi-FI" sz="1400" b="1" err="1">
                <a:solidFill>
                  <a:schemeClr val="accent4"/>
                </a:solidFill>
              </a:rPr>
              <a:t>bostaden</a:t>
            </a:r>
            <a:endParaRPr lang="fi-FI" sz="1400" b="1">
              <a:solidFill>
                <a:schemeClr val="accent4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Ansökningar</a:t>
            </a:r>
            <a:r>
              <a:rPr lang="fi-FI" sz="1400">
                <a:solidFill>
                  <a:schemeClr val="bg1"/>
                </a:solidFill>
              </a:rPr>
              <a:t>: 61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sv-SE" sz="1400">
                <a:solidFill>
                  <a:schemeClr val="bg1"/>
                </a:solidFill>
              </a:rPr>
              <a:t>Ansökningar behandlade på över </a:t>
            </a:r>
            <a:r>
              <a:rPr lang="fi-FI" sz="1400">
                <a:solidFill>
                  <a:schemeClr val="bg1"/>
                </a:solidFill>
              </a:rPr>
              <a:t>7 </a:t>
            </a:r>
            <a:r>
              <a:rPr lang="fi-FI" sz="1400" err="1">
                <a:solidFill>
                  <a:schemeClr val="bg1"/>
                </a:solidFill>
              </a:rPr>
              <a:t>dgr</a:t>
            </a:r>
            <a:r>
              <a:rPr lang="fi-FI" sz="1400">
                <a:solidFill>
                  <a:schemeClr val="bg1"/>
                </a:solidFill>
              </a:rPr>
              <a:t>: 41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Fattade</a:t>
            </a:r>
            <a:r>
              <a:rPr lang="fi-FI" sz="1400">
                <a:solidFill>
                  <a:schemeClr val="bg1"/>
                </a:solidFill>
              </a:rPr>
              <a:t> beslut: 55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Beslut fattats efter 3 mån.: </a:t>
            </a: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7</a:t>
            </a:r>
            <a:endParaRPr lang="fi-FI" sz="1600">
              <a:solidFill>
                <a:schemeClr val="accent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54BFBA-26A5-47F8-84AE-421CBEFAAE5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3028382"/>
            <a:ext cx="3600000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Personlig </a:t>
            </a:r>
            <a:r>
              <a:rPr lang="fi-FI" b="1" err="1">
                <a:solidFill>
                  <a:schemeClr val="accent4"/>
                </a:solidFill>
              </a:rPr>
              <a:t>assistans</a:t>
            </a:r>
            <a:r>
              <a:rPr lang="fi-FI" b="1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EBB905-C5D2-4F08-6B7F-AA3F7D5A7E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021687"/>
            <a:ext cx="3672000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Personlig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assistans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Ansökningar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77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Ansökningar behandlade på över 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dgr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51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Fattade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beslut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68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Beslut fattats efter 3 mån.: </a:t>
            </a: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3</a:t>
            </a:r>
            <a:endParaRPr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9CD206-AE0A-4BCB-90F1-092E32B3D8B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186130"/>
            <a:ext cx="3600000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Färdtjänst</a:t>
            </a:r>
            <a:endParaRPr lang="fi-FI" b="1">
              <a:solidFill>
                <a:schemeClr val="accent4"/>
              </a:solidFill>
              <a:cs typeface="Arial"/>
            </a:endParaRPr>
          </a:p>
          <a:p>
            <a:endParaRPr lang="fi-FI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0D24E3-D5EC-8E96-B889-8BEE4350589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4181357"/>
            <a:ext cx="3672000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Färdtjänst</a:t>
            </a:r>
            <a:endParaRPr lang="fi-FI" sz="1400" b="1" i="0" u="none" strike="noStrike" kern="1200" cap="none" spc="0" normalizeH="0" baseline="0" noProof="0" err="1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Ansökningar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162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Ansökningar behandlade på över 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dgr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111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Fattade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beslut: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144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Beslut fattats efter 3 mån.: </a:t>
            </a: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7</a:t>
            </a:r>
            <a:endParaRPr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001D5D-339C-417E-91A0-AE2A934E93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446686"/>
            <a:ext cx="3600000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Stöd för </a:t>
            </a:r>
            <a:r>
              <a:rPr lang="fi-FI" b="1" err="1">
                <a:solidFill>
                  <a:schemeClr val="accent4"/>
                </a:solidFill>
              </a:rPr>
              <a:t>närståendevård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DF1A01-CF9B-126D-D829-A18AF279A02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446686"/>
            <a:ext cx="3518722" cy="143116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Stöd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för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närståendevård</a:t>
            </a:r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: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>
              <a:defRPr/>
            </a:pPr>
            <a:r>
              <a:rPr lang="fi-FI" sz="1100" b="1" dirty="0">
                <a:solidFill>
                  <a:srgbClr val="85C598"/>
                </a:solidFill>
                <a:latin typeface="Arial" panose="020B0604020202020204"/>
                <a:cs typeface="Arial"/>
              </a:rPr>
              <a:t>(</a:t>
            </a:r>
            <a:r>
              <a:rPr lang="fi-FI" sz="1100" b="1" dirty="0" err="1">
                <a:solidFill>
                  <a:srgbClr val="85C598"/>
                </a:solidFill>
                <a:latin typeface="Arial" panose="020B0604020202020204"/>
                <a:cs typeface="Arial"/>
              </a:rPr>
              <a:t>uppgifterna</a:t>
            </a:r>
            <a:r>
              <a:rPr lang="fi-FI" sz="1100" b="1" dirty="0">
                <a:solidFill>
                  <a:srgbClr val="85C598"/>
                </a:solidFill>
                <a:latin typeface="Arial" panose="020B0604020202020204"/>
                <a:cs typeface="Arial"/>
              </a:rPr>
              <a:t> </a:t>
            </a:r>
            <a:r>
              <a:rPr lang="fi-FI" sz="1100" b="1" dirty="0" err="1">
                <a:solidFill>
                  <a:srgbClr val="85C598"/>
                </a:solidFill>
                <a:latin typeface="Arial" panose="020B0604020202020204"/>
                <a:cs typeface="Arial"/>
              </a:rPr>
              <a:t>ej</a:t>
            </a:r>
            <a:r>
              <a:rPr lang="fi-FI" sz="1100" b="1" dirty="0">
                <a:solidFill>
                  <a:srgbClr val="85C598"/>
                </a:solidFill>
                <a:latin typeface="Arial" panose="020B0604020202020204"/>
                <a:cs typeface="Arial"/>
              </a:rPr>
              <a:t> </a:t>
            </a:r>
            <a:r>
              <a:rPr lang="fi-FI" sz="1100" b="1" dirty="0" err="1">
                <a:solidFill>
                  <a:srgbClr val="85C598"/>
                </a:solidFill>
                <a:latin typeface="Arial" panose="020B0604020202020204"/>
                <a:cs typeface="Arial"/>
              </a:rPr>
              <a:t>helt</a:t>
            </a:r>
            <a:r>
              <a:rPr lang="fi-FI" sz="1100" b="1" dirty="0">
                <a:solidFill>
                  <a:srgbClr val="85C598"/>
                </a:solidFill>
                <a:latin typeface="Arial" panose="020B0604020202020204"/>
                <a:cs typeface="Arial"/>
              </a:rPr>
              <a:t> </a:t>
            </a:r>
            <a:r>
              <a:rPr lang="fi-FI" sz="1100" b="1" dirty="0" err="1">
                <a:solidFill>
                  <a:srgbClr val="85C598"/>
                </a:solidFill>
                <a:latin typeface="Arial" panose="020B0604020202020204"/>
                <a:cs typeface="Arial"/>
              </a:rPr>
              <a:t>kompletta</a:t>
            </a:r>
            <a:r>
              <a:rPr lang="fi-FI" sz="1100" b="1" dirty="0">
                <a:solidFill>
                  <a:srgbClr val="85C598"/>
                </a:solidFill>
                <a:latin typeface="Arial" panose="020B0604020202020204"/>
                <a:cs typeface="Arial"/>
              </a:rPr>
              <a:t> </a:t>
            </a:r>
            <a:r>
              <a:rPr lang="fi-FI" sz="1100" b="1" dirty="0" err="1">
                <a:solidFill>
                  <a:srgbClr val="85C598"/>
                </a:solidFill>
                <a:latin typeface="Arial" panose="020B0604020202020204"/>
                <a:cs typeface="Arial"/>
              </a:rPr>
              <a:t>pga</a:t>
            </a:r>
            <a:r>
              <a:rPr lang="fi-FI" sz="1100" b="1" dirty="0">
                <a:solidFill>
                  <a:srgbClr val="85C598"/>
                </a:solidFill>
                <a:latin typeface="Arial" panose="020B0604020202020204"/>
                <a:cs typeface="Arial"/>
              </a:rPr>
              <a:t> </a:t>
            </a:r>
            <a:r>
              <a:rPr lang="fi-FI" sz="1100" b="1" dirty="0" err="1">
                <a:solidFill>
                  <a:srgbClr val="85C598"/>
                </a:solidFill>
                <a:latin typeface="Arial" panose="020B0604020202020204"/>
                <a:cs typeface="Arial"/>
              </a:rPr>
              <a:t>programbyte</a:t>
            </a:r>
            <a:r>
              <a:rPr lang="fi-FI" sz="1100" b="1" dirty="0">
                <a:solidFill>
                  <a:srgbClr val="85C598"/>
                </a:solidFill>
                <a:latin typeface="Arial" panose="020B0604020202020204"/>
                <a:cs typeface="Arial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Ansökningar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200" dirty="0">
                <a:solidFill>
                  <a:prstClr val="white"/>
                </a:solidFill>
                <a:latin typeface="Arial" panose="020B0604020202020204"/>
              </a:rPr>
              <a:t>42</a:t>
            </a:r>
            <a:endParaRPr lang="fi-FI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Ansökningar behandlade på över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 </a:t>
            </a: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dgr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200" dirty="0">
                <a:solidFill>
                  <a:prstClr val="white"/>
                </a:solidFill>
                <a:latin typeface="Arial" panose="020B0604020202020204"/>
              </a:rPr>
              <a:t>34</a:t>
            </a:r>
            <a:endParaRPr lang="fi-FI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Fattade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beslut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200" dirty="0">
                <a:solidFill>
                  <a:prstClr val="white"/>
                </a:solidFill>
                <a:latin typeface="Arial" panose="020B0604020202020204"/>
              </a:rPr>
              <a:t>56</a:t>
            </a:r>
            <a:endParaRPr lang="fi-FI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Beslut fattats efter 3 månad: </a:t>
            </a:r>
            <a:r>
              <a:rPr lang="sv-SE" sz="1200" dirty="0">
                <a:solidFill>
                  <a:prstClr val="white"/>
                </a:solidFill>
                <a:latin typeface="Arial" panose="020B0604020202020204"/>
              </a:rPr>
              <a:t>9</a:t>
            </a:r>
            <a:endParaRPr lang="sv-SE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99E68E-7BF4-46D8-8252-76DB73C13BF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</p:spTree>
    <p:extLst>
      <p:ext uri="{BB962C8B-B14F-4D97-AF65-F5344CB8AC3E}">
        <p14:creationId xmlns:p14="http://schemas.microsoft.com/office/powerpoint/2010/main" val="2775580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och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7FFE19-9AF1-B20C-A1CB-F28CA7170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err="1"/>
              <a:t>Socialarbete</a:t>
            </a:r>
            <a:r>
              <a:rPr lang="en-US" sz="1400" b="0"/>
              <a:t> </a:t>
            </a:r>
            <a:r>
              <a:rPr lang="en-US" sz="1400" b="0" err="1"/>
              <a:t>inom</a:t>
            </a:r>
            <a:r>
              <a:rPr lang="en-US" sz="1400" b="0"/>
              <a:t> </a:t>
            </a:r>
            <a:r>
              <a:rPr lang="en-US" sz="1400" b="0" err="1"/>
              <a:t>funktionshinderservice</a:t>
            </a:r>
            <a:r>
              <a:rPr lang="en-US" sz="1400" b="0"/>
              <a:t> 9-12.2024</a:t>
            </a:r>
            <a:endParaRPr lang="fi-FI" sz="1400" b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040551-2B91-2A81-3FBD-D98E919BE6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79185" y="1404000"/>
            <a:ext cx="3485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  <p:graphicFrame>
        <p:nvGraphicFramePr>
          <p:cNvPr id="20" name="Chart 19" descr="Diagram: Antal anmälan om negativ händelse&#10;Januari - April 2024 1&#10;Januari - April 2025&#10;Maj - Augusti 2024&#10;Maj - Augusti 2025&#10;September - December 2024 September - December 2025">
            <a:extLst>
              <a:ext uri="{FF2B5EF4-FFF2-40B4-BE49-F238E27FC236}">
                <a16:creationId xmlns:a16="http://schemas.microsoft.com/office/drawing/2014/main" id="{E0A178B2-E107-458A-A036-35C164172A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497136"/>
              </p:ext>
            </p:extLst>
          </p:nvPr>
        </p:nvGraphicFramePr>
        <p:xfrm>
          <a:off x="1222526" y="1988775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4AF2D8-015E-64DA-4EC4-3C26D70C4DC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5669" y="1404000"/>
            <a:ext cx="382674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OMPRÖVINGSBEGÄRANDEN </a:t>
            </a:r>
            <a:endParaRPr lang="sv-S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015236-FBDB-31EB-8C1B-BAE1D23C87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9725" y="1811455"/>
            <a:ext cx="3886485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: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returnerade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omprövningsbegäran</a:t>
            </a:r>
            <a:r>
              <a:rPr lang="fi-FI">
                <a:solidFill>
                  <a:schemeClr val="bg1"/>
                </a:solidFill>
              </a:rPr>
              <a:t>: 1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ANMÄRKNINGAR OCH KLAGOMÅL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err="1">
                <a:solidFill>
                  <a:schemeClr val="bg1"/>
                </a:solidFill>
              </a:rPr>
              <a:t>Anmärkningar</a:t>
            </a:r>
            <a:r>
              <a:rPr lang="en-US">
                <a:solidFill>
                  <a:schemeClr val="bg1"/>
                </a:solidFill>
              </a:rPr>
              <a:t>: 0 </a:t>
            </a:r>
            <a:r>
              <a:rPr lang="en-US" err="1">
                <a:solidFill>
                  <a:schemeClr val="bg1"/>
                </a:solidFill>
              </a:rPr>
              <a:t>st</a:t>
            </a:r>
            <a:endParaRPr lang="en-US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err="1">
                <a:solidFill>
                  <a:schemeClr val="bg1"/>
                </a:solidFill>
              </a:rPr>
              <a:t>Klagomål</a:t>
            </a:r>
            <a:r>
              <a:rPr lang="en-US">
                <a:solidFill>
                  <a:schemeClr val="bg1"/>
                </a:solidFill>
              </a:rPr>
              <a:t>: 0 </a:t>
            </a:r>
            <a:r>
              <a:rPr lang="en-US" err="1">
                <a:solidFill>
                  <a:schemeClr val="bg1"/>
                </a:solidFill>
              </a:rPr>
              <a:t>st</a:t>
            </a: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724A8F-1247-57EB-DE62-A631E6963C39}"/>
              </a:ext>
            </a:extLst>
          </p:cNvPr>
          <p:cNvSpPr txBox="1"/>
          <p:nvPr/>
        </p:nvSpPr>
        <p:spPr>
          <a:xfrm>
            <a:off x="1692000" y="5862128"/>
            <a:ext cx="7589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>
                <a:solidFill>
                  <a:schemeClr val="bg1"/>
                </a:solidFill>
              </a:rPr>
              <a:t> </a:t>
            </a:r>
            <a:r>
              <a:rPr lang="fi-FI" sz="2800">
                <a:solidFill>
                  <a:schemeClr val="bg1"/>
                </a:solidFill>
              </a:rPr>
              <a:t>0 </a:t>
            </a:r>
          </a:p>
          <a:p>
            <a:r>
              <a:rPr lang="fi-FI" sz="2800">
                <a:solidFill>
                  <a:schemeClr val="bg1"/>
                </a:solidFill>
              </a:rPr>
              <a:t>(0)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>
                <a:solidFill>
                  <a:schemeClr val="bg1"/>
                </a:solidFill>
              </a:rPr>
              <a:t>0</a:t>
            </a:r>
          </a:p>
          <a:p>
            <a:pPr algn="ctr"/>
            <a:r>
              <a:rPr lang="fi-FI" sz="2800">
                <a:solidFill>
                  <a:schemeClr val="bg1"/>
                </a:solidFill>
              </a:rPr>
              <a:t>(0)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>
                <a:solidFill>
                  <a:schemeClr val="bg1"/>
                </a:solidFill>
              </a:rPr>
              <a:t>1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FC8213-9EB2-2D43-5A37-54FFD7BB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err="1"/>
              <a:t>Socialarbete</a:t>
            </a:r>
            <a:r>
              <a:rPr lang="en-US" sz="1400" b="0"/>
              <a:t> </a:t>
            </a:r>
            <a:r>
              <a:rPr lang="en-US" sz="1400" b="0" err="1"/>
              <a:t>inom</a:t>
            </a:r>
            <a:r>
              <a:rPr lang="en-US" sz="1400" b="0"/>
              <a:t> </a:t>
            </a:r>
            <a:r>
              <a:rPr lang="en-US" sz="1400" b="0" err="1"/>
              <a:t>funktionshinderservice</a:t>
            </a:r>
            <a:r>
              <a:rPr lang="en-US" sz="1400" b="0"/>
              <a:t> </a:t>
            </a:r>
            <a:r>
              <a:rPr lang="en-US" sz="1400"/>
              <a:t>9</a:t>
            </a:r>
            <a:r>
              <a:rPr lang="en-US" sz="1400" b="0"/>
              <a:t>-12.2024</a:t>
            </a:r>
            <a:endParaRPr lang="fi-FI" sz="1400" b="0"/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26529" y="3563332"/>
            <a:ext cx="0" cy="81382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</a:rPr>
              <a:t>(-)</a:t>
            </a:r>
          </a:p>
          <a:p>
            <a:pPr algn="ctr"/>
            <a:r>
              <a:rPr lang="fi-FI" sz="3200">
                <a:solidFill>
                  <a:schemeClr val="bg1"/>
                </a:solidFill>
              </a:rPr>
              <a:t>0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att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på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C30B34-D42C-2087-DF1E-971485F7676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- </a:t>
            </a: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3,5</a:t>
            </a: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73C679-0D68-F32A-6290-EB32E9EF411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(3,0)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8C1A5DD-F0D7-516B-11E6-AC0434EC229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(3,5)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6876689-9F97-EDB8-E499-8C0858B1B04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(3,0)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F40753-C06D-E718-5989-606DCFE3EFA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(3,0)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3F53AA9-C885-4133-A20C-8C371843B1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(3,5)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F28EFA-AB97-B395-A7A7-CC446EB7DBE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(3,5)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2AECB30-7CD4-263C-C0A0-D4F73884C3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(4,5)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Tillgång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24CD89-20EA-8699-1349-A35A908462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536569"/>
            <a:ext cx="2806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err="1">
                <a:solidFill>
                  <a:schemeClr val="bg1"/>
                </a:solidFill>
                <a:latin typeface="Arial" panose="020B0604020202020204" pitchFamily="34" charset="0"/>
              </a:rPr>
              <a:t>K</a:t>
            </a:r>
            <a:r>
              <a:rPr lang="fi-FI" sz="1400" b="1" i="0" u="none" strike="noStrike" err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undrespons</a:t>
            </a:r>
            <a:r>
              <a:rPr lang="fi-FI" sz="1400" b="1" i="0" u="none" strike="noStrike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 n = 0</a:t>
            </a:r>
            <a:endParaRPr lang="fi-FI" sz="1100"/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bg1"/>
                </a:solidFill>
              </a:rPr>
              <a:t>Kundmedverkan stöds i alla skeden av serviceprocessen.</a:t>
            </a:r>
          </a:p>
          <a:p>
            <a:endParaRPr lang="sv-SE" sz="1600" b="1">
              <a:solidFill>
                <a:schemeClr val="bg1"/>
              </a:solidFill>
            </a:endParaRPr>
          </a:p>
          <a:p>
            <a:r>
              <a:rPr lang="sv-SE" sz="1600" b="1">
                <a:solidFill>
                  <a:schemeClr val="bg1"/>
                </a:solidFill>
              </a:rPr>
              <a:t>Klientens delaktighet stöds efter behov av hans funktionsförmåga, hans ålder och utvecklingsstadium samt hans livssituation.</a:t>
            </a:r>
          </a:p>
          <a:p>
            <a:endParaRPr lang="sv-SE" sz="1600" b="1">
              <a:solidFill>
                <a:schemeClr val="bg1"/>
              </a:solidFill>
            </a:endParaRPr>
          </a:p>
          <a:p>
            <a:r>
              <a:rPr lang="sv-SE" sz="1600" b="1">
                <a:solidFill>
                  <a:schemeClr val="bg1"/>
                </a:solidFill>
              </a:rPr>
              <a:t>Vid behov får en funktionshindrad person stöd i att inhämta information och att bilda och uttrycka sin egen uppfattning.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bg1"/>
                </a:solidFill>
                <a:latin typeface="Times New Roman" panose="02020603050405020304" pitchFamily="18" charset="0"/>
              </a:rPr>
              <a:t>Ja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bg1"/>
                </a:solidFill>
              </a:rPr>
              <a:t>Rehabiliteringsområdet är involverat i Partnerskapsmötena som genomförs tillsammans med organisationerna.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bg1"/>
                </a:solidFill>
              </a:rPr>
              <a:t>Inga </a:t>
            </a:r>
            <a:r>
              <a:rPr lang="fi-FI" sz="1600" b="1" err="1">
                <a:solidFill>
                  <a:schemeClr val="bg1"/>
                </a:solidFill>
              </a:rPr>
              <a:t>åtgärder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B8CF71-EE85-2AB8-63F8-371EC214A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err="1"/>
              <a:t>Socialarbete</a:t>
            </a:r>
            <a:r>
              <a:rPr lang="en-US" sz="1400" b="0"/>
              <a:t> </a:t>
            </a:r>
            <a:r>
              <a:rPr lang="en-US" sz="1400" b="0" err="1"/>
              <a:t>inom</a:t>
            </a:r>
            <a:r>
              <a:rPr lang="en-US" sz="1400" b="0"/>
              <a:t> </a:t>
            </a:r>
            <a:r>
              <a:rPr lang="en-US" sz="1400" b="0" err="1"/>
              <a:t>funktionshinderservice</a:t>
            </a:r>
            <a:r>
              <a:rPr lang="en-US" sz="1400" b="0"/>
              <a:t> 9-12.2024</a:t>
            </a:r>
            <a:endParaRPr lang="fi-FI" sz="1400" b="0"/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Personal:</a:t>
            </a: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Fastanställda</a:t>
            </a:r>
            <a:r>
              <a:rPr lang="fi-FI">
                <a:solidFill>
                  <a:schemeClr val="bg1"/>
                </a:solidFill>
              </a:rPr>
              <a:t>: </a:t>
            </a:r>
          </a:p>
          <a:p>
            <a:r>
              <a:rPr lang="sv-SE">
                <a:solidFill>
                  <a:schemeClr val="bg1"/>
                </a:solidFill>
              </a:rPr>
              <a:t>Ledande socialarbeterare: 3  vakanser</a:t>
            </a:r>
          </a:p>
          <a:p>
            <a:endParaRPr lang="sv-SE">
              <a:solidFill>
                <a:schemeClr val="bg1"/>
              </a:solidFill>
            </a:endParaRPr>
          </a:p>
          <a:p>
            <a:r>
              <a:rPr lang="sv-SE">
                <a:solidFill>
                  <a:schemeClr val="bg1"/>
                </a:solidFill>
              </a:rPr>
              <a:t>Socialarbetare: 16 vakanser</a:t>
            </a:r>
          </a:p>
          <a:p>
            <a:r>
              <a:rPr lang="sv-SE">
                <a:solidFill>
                  <a:schemeClr val="bg1"/>
                </a:solidFill>
              </a:rPr>
              <a:t>Socialhandledare: 13 vakanser</a:t>
            </a:r>
          </a:p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err="1">
                <a:solidFill>
                  <a:schemeClr val="bg1"/>
                </a:solidFill>
              </a:rPr>
              <a:t>Antal</a:t>
            </a:r>
            <a:r>
              <a:rPr lang="fi-FI" baseline="0">
                <a:solidFill>
                  <a:schemeClr val="bg1"/>
                </a:solidFill>
              </a:rPr>
              <a:t> </a:t>
            </a:r>
            <a:r>
              <a:rPr lang="fi-FI" baseline="0" err="1">
                <a:solidFill>
                  <a:schemeClr val="bg1"/>
                </a:solidFill>
              </a:rPr>
              <a:t>anmälningar</a:t>
            </a:r>
            <a:r>
              <a:rPr lang="fi-FI" baseline="0">
                <a:solidFill>
                  <a:schemeClr val="bg1"/>
                </a:solidFill>
              </a:rPr>
              <a:t>: 0 (</a:t>
            </a:r>
            <a:r>
              <a:rPr lang="fi-FI">
                <a:solidFill>
                  <a:schemeClr val="bg1"/>
                </a:solidFill>
              </a:rPr>
              <a:t>0)</a:t>
            </a:r>
            <a:endParaRPr lang="fi-FI" baseline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Kundantal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Under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bearbetning</a:t>
            </a:r>
            <a:r>
              <a:rPr lang="fi-FI">
                <a:solidFill>
                  <a:schemeClr val="bg1"/>
                </a:solidFill>
              </a:rPr>
              <a:t>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233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SJUKFRÅNVARON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 err="1">
                <a:solidFill>
                  <a:schemeClr val="bg1"/>
                </a:solidFill>
              </a:rPr>
              <a:t>Medeltal</a:t>
            </a:r>
            <a:r>
              <a:rPr lang="fi-FI" sz="1200" b="1">
                <a:solidFill>
                  <a:schemeClr val="bg1"/>
                </a:solidFill>
              </a:rPr>
              <a:t>  </a:t>
            </a:r>
            <a:r>
              <a:rPr lang="fi-FI" sz="1200" b="1" err="1">
                <a:solidFill>
                  <a:schemeClr val="bg1"/>
                </a:solidFill>
              </a:rPr>
              <a:t>dgr</a:t>
            </a:r>
            <a:r>
              <a:rPr lang="fi-FI" sz="1200" b="1">
                <a:solidFill>
                  <a:schemeClr val="bg1"/>
                </a:solidFill>
              </a:rPr>
              <a:t>/</a:t>
            </a:r>
            <a:r>
              <a:rPr lang="fi-FI" sz="1200" b="1" err="1">
                <a:solidFill>
                  <a:schemeClr val="bg1"/>
                </a:solidFill>
              </a:rPr>
              <a:t>mån</a:t>
            </a:r>
            <a:r>
              <a:rPr lang="fi-FI" sz="1200" b="1">
                <a:solidFill>
                  <a:schemeClr val="bg1"/>
                </a:solidFill>
              </a:rPr>
              <a:t> 32,6</a:t>
            </a:r>
          </a:p>
          <a:p>
            <a:pPr algn="ctr"/>
            <a:r>
              <a:rPr lang="fi-FI" sz="1200" b="1" err="1">
                <a:solidFill>
                  <a:schemeClr val="bg1"/>
                </a:solidFill>
              </a:rPr>
              <a:t>Medeltal</a:t>
            </a:r>
            <a:r>
              <a:rPr lang="fi-FI" sz="1200" b="1">
                <a:solidFill>
                  <a:schemeClr val="bg1"/>
                </a:solidFill>
              </a:rPr>
              <a:t> </a:t>
            </a:r>
            <a:r>
              <a:rPr lang="fi-FI" sz="1200" b="1" err="1">
                <a:solidFill>
                  <a:schemeClr val="bg1"/>
                </a:solidFill>
              </a:rPr>
              <a:t>frånvaroprocent</a:t>
            </a:r>
            <a:r>
              <a:rPr lang="fi-FI" sz="1200" b="1">
                <a:solidFill>
                  <a:schemeClr val="bg1"/>
                </a:solidFill>
              </a:rPr>
              <a:t>/</a:t>
            </a:r>
            <a:r>
              <a:rPr lang="fi-FI" sz="1200" b="1" err="1">
                <a:solidFill>
                  <a:schemeClr val="bg1"/>
                </a:solidFill>
              </a:rPr>
              <a:t>mån</a:t>
            </a:r>
            <a:endParaRPr lang="fi-FI" sz="1200" b="1">
              <a:solidFill>
                <a:schemeClr val="bg1"/>
              </a:solidFill>
            </a:endParaRPr>
          </a:p>
          <a:p>
            <a:pPr algn="ctr"/>
            <a:r>
              <a:rPr lang="fi-FI" sz="1200" b="1">
                <a:solidFill>
                  <a:schemeClr val="bg1"/>
                </a:solidFill>
              </a:rPr>
              <a:t>4,8 %</a:t>
            </a:r>
            <a:endParaRPr lang="fi-FI" sz="12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38A169-2A73-A3BC-5E4A-F277C13BDB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46072" y="4509722"/>
            <a:ext cx="107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881093" y="5297864"/>
            <a:ext cx="86833" cy="70362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>
                <a:solidFill>
                  <a:schemeClr val="bg1"/>
                </a:solidFill>
              </a:rPr>
              <a:t>-18 (8)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bg1"/>
                </a:solidFill>
              </a:rPr>
              <a:t>Arbetshandledning</a:t>
            </a:r>
            <a:endParaRPr lang="en-US">
              <a:solidFill>
                <a:schemeClr val="bg1"/>
              </a:solidFill>
            </a:endParaRPr>
          </a:p>
          <a:p>
            <a:r>
              <a:rPr lang="en-US" err="1">
                <a:solidFill>
                  <a:schemeClr val="bg1"/>
                </a:solidFill>
              </a:rPr>
              <a:t>Ledning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av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arbetsförmåga</a:t>
            </a:r>
            <a:endParaRPr lang="en-US">
              <a:solidFill>
                <a:schemeClr val="bg1"/>
              </a:solidFill>
            </a:endParaRPr>
          </a:p>
          <a:p>
            <a:r>
              <a:rPr lang="en-US" err="1">
                <a:solidFill>
                  <a:schemeClr val="bg1"/>
                </a:solidFill>
              </a:rPr>
              <a:t>Utvecklingssamtal</a:t>
            </a:r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TYKY-dag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F4FABF-96A3-79DC-DED9-082E7A7BF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15564" y="0"/>
            <a:ext cx="436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err="1"/>
              <a:t>Socialarbete</a:t>
            </a:r>
            <a:r>
              <a:rPr lang="en-US" sz="1400" b="0"/>
              <a:t> </a:t>
            </a:r>
            <a:r>
              <a:rPr lang="en-US" sz="1400" b="0" err="1"/>
              <a:t>inom</a:t>
            </a:r>
            <a:r>
              <a:rPr lang="en-US" sz="1400" b="0"/>
              <a:t> </a:t>
            </a:r>
            <a:r>
              <a:rPr lang="en-US" sz="1400" b="0" err="1"/>
              <a:t>funktionshinderservice</a:t>
            </a:r>
            <a:r>
              <a:rPr lang="en-US" sz="1400" b="0"/>
              <a:t> 9-12.2024</a:t>
            </a:r>
            <a:endParaRPr lang="fi-FI" sz="1400" b="0"/>
          </a:p>
        </p:txBody>
      </p:sp>
    </p:spTree>
    <p:extLst>
      <p:ext uri="{BB962C8B-B14F-4D97-AF65-F5344CB8AC3E}">
        <p14:creationId xmlns:p14="http://schemas.microsoft.com/office/powerpoint/2010/main" val="113544214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D89E64040DE34681AD7B453727B086" ma:contentTypeVersion="6" ma:contentTypeDescription="Skapa ett nytt dokument." ma:contentTypeScope="" ma:versionID="f58751658dd993c8c21c37362042f5d7">
  <xsd:schema xmlns:xsd="http://www.w3.org/2001/XMLSchema" xmlns:xs="http://www.w3.org/2001/XMLSchema" xmlns:p="http://schemas.microsoft.com/office/2006/metadata/properties" xmlns:ns2="c5e59be1-5e23-445b-9132-b06186fd9470" xmlns:ns3="fe3252be-5164-482b-afde-e8a86f6a4f39" targetNamespace="http://schemas.microsoft.com/office/2006/metadata/properties" ma:root="true" ma:fieldsID="626461825088565a4344a4dbfd440024" ns2:_="" ns3:_="">
    <xsd:import namespace="c5e59be1-5e23-445b-9132-b06186fd9470"/>
    <xsd:import namespace="fe3252be-5164-482b-afde-e8a86f6a4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59be1-5e23-445b-9132-b06186fd94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252be-5164-482b-afde-e8a86f6a4f3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287959-3617-4616-93E1-18763DD1B7CB}">
  <ds:schemaRefs>
    <ds:schemaRef ds:uri="c5e59be1-5e23-445b-9132-b06186fd9470"/>
    <ds:schemaRef ds:uri="fe3252be-5164-482b-afde-e8a86f6a4f3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A75FB4-2C35-48C2-A238-08BDE60A68D7}">
  <ds:schemaRefs>
    <ds:schemaRef ds:uri="c5e59be1-5e23-445b-9132-b06186fd9470"/>
    <ds:schemaRef ds:uri="fe3252be-5164-482b-afde-e8a86f6a4f3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OVHP_teema</vt:lpstr>
      <vt:lpstr>Rapportering av egenkontroll</vt:lpstr>
      <vt:lpstr>Tillgänglighet – Funktionshinderservice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revision>21</cp:revision>
  <dcterms:created xsi:type="dcterms:W3CDTF">2023-11-14T05:41:58Z</dcterms:created>
  <dcterms:modified xsi:type="dcterms:W3CDTF">2025-03-28T05:50:30Z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0x01010096D89E64040DE34681AD7B453727B086</vt:lpwstr>
  </property>
  <property fmtid="{D5CDD505-2E9C-101B-9397-08002B2CF9AE}" pid="3" name="MediaServiceImageTags">
    <vt:lpwstr/>
  </property>
</Properties>
</file>