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  <p:sldMasterId id="2147483710" r:id="rId5"/>
  </p:sldMasterIdLst>
  <p:notesMasterIdLst>
    <p:notesMasterId r:id="rId12"/>
  </p:notesMasterIdLst>
  <p:handoutMasterIdLst>
    <p:handoutMasterId r:id="rId13"/>
  </p:handoutMasterIdLst>
  <p:sldIdLst>
    <p:sldId id="335" r:id="rId6"/>
    <p:sldId id="562" r:id="rId7"/>
    <p:sldId id="563" r:id="rId8"/>
    <p:sldId id="452" r:id="rId9"/>
    <p:sldId id="579" r:id="rId10"/>
    <p:sldId id="58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7E0FC59-56D0-E944-DBCE-D81227EB1767}" name="Skuthälla Tanja" initials="ST" userId="S::tanja.skuthalla@ovph.fi::178ba649-bdec-4ba0-b6b5-65d2f655b5ca" providerId="AD"/>
  <p188:author id="{AFEABAD6-F391-E6D4-FFFD-D08E33702AA1}" name="Sundman Lisa" initials="SL" userId="S::lisa.sundman@ovph.fi::fec9133f-7357-46c1-9cd4-7e86e427af3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ö Anna" initials="GA [2]" lastIdx="4" clrIdx="0">
    <p:extLst>
      <p:ext uri="{19B8F6BF-5375-455C-9EA6-DF929625EA0E}">
        <p15:presenceInfo xmlns:p15="http://schemas.microsoft.com/office/powerpoint/2012/main" userId="S::anna.grano@ovph.fi::a50b3b0e-1daf-4c22-886c-a5e083b437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D752AF-52FA-69E1-DE77-1B14CEB380D1}" v="340" dt="2025-05-21T12:13:29.1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4" autoAdjust="0"/>
    <p:restoredTop sz="94245" autoAdjust="0"/>
  </p:normalViewPr>
  <p:slideViewPr>
    <p:cSldViewPr snapToGrid="0">
      <p:cViewPr varScale="1">
        <p:scale>
          <a:sx n="65" d="100"/>
          <a:sy n="65" d="100"/>
        </p:scale>
        <p:origin x="7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jörkqvist Monika" userId="S::monika.bjorkqvist@ovph.fi::da69fbf6-8a85-40d0-9d6d-40434f58fa14" providerId="AD" clId="Web-{8ED752AF-52FA-69E1-DE77-1B14CEB380D1}"/>
    <pc:docChg chg="modSld">
      <pc:chgData name="Björkqvist Monika" userId="S::monika.bjorkqvist@ovph.fi::da69fbf6-8a85-40d0-9d6d-40434f58fa14" providerId="AD" clId="Web-{8ED752AF-52FA-69E1-DE77-1B14CEB380D1}" dt="2025-05-21T12:13:22.925" v="172" actId="20577"/>
      <pc:docMkLst>
        <pc:docMk/>
      </pc:docMkLst>
      <pc:sldChg chg="modSp">
        <pc:chgData name="Björkqvist Monika" userId="S::monika.bjorkqvist@ovph.fi::da69fbf6-8a85-40d0-9d6d-40434f58fa14" providerId="AD" clId="Web-{8ED752AF-52FA-69E1-DE77-1B14CEB380D1}" dt="2025-05-21T12:13:22.925" v="172" actId="20577"/>
        <pc:sldMkLst>
          <pc:docMk/>
          <pc:sldMk cId="550267891" sldId="562"/>
        </pc:sldMkLst>
        <pc:spChg chg="mod">
          <ac:chgData name="Björkqvist Monika" userId="S::monika.bjorkqvist@ovph.fi::da69fbf6-8a85-40d0-9d6d-40434f58fa14" providerId="AD" clId="Web-{8ED752AF-52FA-69E1-DE77-1B14CEB380D1}" dt="2025-05-21T12:04:56.260" v="96"/>
          <ac:spMkLst>
            <pc:docMk/>
            <pc:sldMk cId="550267891" sldId="562"/>
            <ac:spMk id="5" creationId="{2E2388DC-F395-3345-22DD-6334E7FB099F}"/>
          </ac:spMkLst>
        </pc:spChg>
        <pc:spChg chg="mod">
          <ac:chgData name="Björkqvist Monika" userId="S::monika.bjorkqvist@ovph.fi::da69fbf6-8a85-40d0-9d6d-40434f58fa14" providerId="AD" clId="Web-{8ED752AF-52FA-69E1-DE77-1B14CEB380D1}" dt="2025-05-21T12:13:22.925" v="172" actId="20577"/>
          <ac:spMkLst>
            <pc:docMk/>
            <pc:sldMk cId="550267891" sldId="562"/>
            <ac:spMk id="8" creationId="{F1B8EDDC-940B-BD35-84A1-1163B3466DE2}"/>
          </ac:spMkLst>
        </pc:spChg>
        <pc:spChg chg="mod">
          <ac:chgData name="Björkqvist Monika" userId="S::monika.bjorkqvist@ovph.fi::da69fbf6-8a85-40d0-9d6d-40434f58fa14" providerId="AD" clId="Web-{8ED752AF-52FA-69E1-DE77-1B14CEB380D1}" dt="2025-05-21T12:04:27.682" v="79" actId="20577"/>
          <ac:spMkLst>
            <pc:docMk/>
            <pc:sldMk cId="550267891" sldId="562"/>
            <ac:spMk id="9" creationId="{6293015D-D1AE-6165-00F6-D490CA772E38}"/>
          </ac:spMkLst>
        </pc:spChg>
        <pc:spChg chg="mod">
          <ac:chgData name="Björkqvist Monika" userId="S::monika.bjorkqvist@ovph.fi::da69fbf6-8a85-40d0-9d6d-40434f58fa14" providerId="AD" clId="Web-{8ED752AF-52FA-69E1-DE77-1B14CEB380D1}" dt="2025-05-21T12:03:11.024" v="46"/>
          <ac:spMkLst>
            <pc:docMk/>
            <pc:sldMk cId="550267891" sldId="562"/>
            <ac:spMk id="10" creationId="{DAC808CD-48EC-E844-D2DD-5C1903E242DF}"/>
          </ac:spMkLst>
        </pc:spChg>
      </pc:sldChg>
      <pc:sldChg chg="modSp">
        <pc:chgData name="Björkqvist Monika" userId="S::monika.bjorkqvist@ovph.fi::da69fbf6-8a85-40d0-9d6d-40434f58fa14" providerId="AD" clId="Web-{8ED752AF-52FA-69E1-DE77-1B14CEB380D1}" dt="2025-05-21T12:11:41.080" v="158"/>
        <pc:sldMkLst>
          <pc:docMk/>
          <pc:sldMk cId="1898354109" sldId="580"/>
        </pc:sldMkLst>
        <pc:spChg chg="mod">
          <ac:chgData name="Björkqvist Monika" userId="S::monika.bjorkqvist@ovph.fi::da69fbf6-8a85-40d0-9d6d-40434f58fa14" providerId="AD" clId="Web-{8ED752AF-52FA-69E1-DE77-1B14CEB380D1}" dt="2025-05-21T12:11:41.080" v="158"/>
          <ac:spMkLst>
            <pc:docMk/>
            <pc:sldMk cId="1898354109" sldId="580"/>
            <ac:spMk id="19" creationId="{1CE3ECC4-2766-0EF7-1123-7E6207D264DE}"/>
          </ac:spMkLst>
        </pc:spChg>
      </pc:sldChg>
    </pc:docChg>
  </pc:docChgLst>
  <pc:docChgLst>
    <pc:chgData name="Granö Anna" userId="a50b3b0e-1daf-4c22-886c-a5e083b43703" providerId="ADAL" clId="{7B9CEC5E-E163-4A8A-A55E-B7C21E99D9CC}"/>
    <pc:docChg chg="undo custSel modSld modMainMaster">
      <pc:chgData name="Granö Anna" userId="a50b3b0e-1daf-4c22-886c-a5e083b43703" providerId="ADAL" clId="{7B9CEC5E-E163-4A8A-A55E-B7C21E99D9CC}" dt="2025-04-15T08:29:00.557" v="1009" actId="20577"/>
      <pc:docMkLst>
        <pc:docMk/>
      </pc:docMkLst>
      <pc:sldChg chg="modSp mod">
        <pc:chgData name="Granö Anna" userId="a50b3b0e-1daf-4c22-886c-a5e083b43703" providerId="ADAL" clId="{7B9CEC5E-E163-4A8A-A55E-B7C21E99D9CC}" dt="2025-04-15T08:16:47.777" v="757"/>
        <pc:sldMkLst>
          <pc:docMk/>
          <pc:sldMk cId="3176692888" sldId="335"/>
        </pc:sldMkLst>
        <pc:spChg chg="mod">
          <ac:chgData name="Granö Anna" userId="a50b3b0e-1daf-4c22-886c-a5e083b43703" providerId="ADAL" clId="{7B9CEC5E-E163-4A8A-A55E-B7C21E99D9CC}" dt="2025-04-15T08:16:47.777" v="757"/>
          <ac:spMkLst>
            <pc:docMk/>
            <pc:sldMk cId="3176692888" sldId="335"/>
            <ac:spMk id="3" creationId="{CE2751FD-BF62-47E2-835B-FEDE70EA777A}"/>
          </ac:spMkLst>
        </pc:spChg>
      </pc:sldChg>
      <pc:sldChg chg="delSp modSp mod">
        <pc:chgData name="Granö Anna" userId="a50b3b0e-1daf-4c22-886c-a5e083b43703" providerId="ADAL" clId="{7B9CEC5E-E163-4A8A-A55E-B7C21E99D9CC}" dt="2025-04-15T08:25:38.352" v="955" actId="20577"/>
        <pc:sldMkLst>
          <pc:docMk/>
          <pc:sldMk cId="711752635" sldId="452"/>
        </pc:sldMkLst>
        <pc:spChg chg="mod">
          <ac:chgData name="Granö Anna" userId="a50b3b0e-1daf-4c22-886c-a5e083b43703" providerId="ADAL" clId="{7B9CEC5E-E163-4A8A-A55E-B7C21E99D9CC}" dt="2025-04-15T08:24:36.241" v="928" actId="20577"/>
          <ac:spMkLst>
            <pc:docMk/>
            <pc:sldMk cId="711752635" sldId="452"/>
            <ac:spMk id="4" creationId="{88AD95C6-BCA0-C11E-FFBC-ADDBE23D28ED}"/>
          </ac:spMkLst>
        </pc:spChg>
        <pc:spChg chg="del">
          <ac:chgData name="Granö Anna" userId="a50b3b0e-1daf-4c22-886c-a5e083b43703" providerId="ADAL" clId="{7B9CEC5E-E163-4A8A-A55E-B7C21E99D9CC}" dt="2025-04-15T06:59:49.672" v="525" actId="478"/>
          <ac:spMkLst>
            <pc:docMk/>
            <pc:sldMk cId="711752635" sldId="452"/>
            <ac:spMk id="5" creationId="{6EB7A05C-2C4D-C2AF-9E93-7DC0CF2BE7B7}"/>
          </ac:spMkLst>
        </pc:spChg>
        <pc:spChg chg="mod">
          <ac:chgData name="Granö Anna" userId="a50b3b0e-1daf-4c22-886c-a5e083b43703" providerId="ADAL" clId="{7B9CEC5E-E163-4A8A-A55E-B7C21E99D9CC}" dt="2025-04-15T08:25:16.077" v="936" actId="20577"/>
          <ac:spMkLst>
            <pc:docMk/>
            <pc:sldMk cId="711752635" sldId="452"/>
            <ac:spMk id="6" creationId="{FC92C84C-5C3B-F151-B025-3AE820B9A966}"/>
          </ac:spMkLst>
        </pc:spChg>
        <pc:spChg chg="mod">
          <ac:chgData name="Granö Anna" userId="a50b3b0e-1daf-4c22-886c-a5e083b43703" providerId="ADAL" clId="{7B9CEC5E-E163-4A8A-A55E-B7C21E99D9CC}" dt="2025-04-15T08:25:18.925" v="938" actId="20577"/>
          <ac:spMkLst>
            <pc:docMk/>
            <pc:sldMk cId="711752635" sldId="452"/>
            <ac:spMk id="8" creationId="{E813F58C-C780-EB84-E9DC-197FFF85751B}"/>
          </ac:spMkLst>
        </pc:spChg>
        <pc:spChg chg="del">
          <ac:chgData name="Granö Anna" userId="a50b3b0e-1daf-4c22-886c-a5e083b43703" providerId="ADAL" clId="{7B9CEC5E-E163-4A8A-A55E-B7C21E99D9CC}" dt="2025-04-15T06:59:49.672" v="525" actId="478"/>
          <ac:spMkLst>
            <pc:docMk/>
            <pc:sldMk cId="711752635" sldId="452"/>
            <ac:spMk id="9" creationId="{5517D60A-C591-4544-F224-CB292F193C1D}"/>
          </ac:spMkLst>
        </pc:spChg>
        <pc:spChg chg="mod">
          <ac:chgData name="Granö Anna" userId="a50b3b0e-1daf-4c22-886c-a5e083b43703" providerId="ADAL" clId="{7B9CEC5E-E163-4A8A-A55E-B7C21E99D9CC}" dt="2025-04-15T08:25:22.564" v="940" actId="20577"/>
          <ac:spMkLst>
            <pc:docMk/>
            <pc:sldMk cId="711752635" sldId="452"/>
            <ac:spMk id="10" creationId="{D05A3689-C501-4953-E1F0-5AC35DB95161}"/>
          </ac:spMkLst>
        </pc:spChg>
        <pc:spChg chg="mod">
          <ac:chgData name="Granö Anna" userId="a50b3b0e-1daf-4c22-886c-a5e083b43703" providerId="ADAL" clId="{7B9CEC5E-E163-4A8A-A55E-B7C21E99D9CC}" dt="2025-04-15T08:25:27.213" v="945" actId="20577"/>
          <ac:spMkLst>
            <pc:docMk/>
            <pc:sldMk cId="711752635" sldId="452"/>
            <ac:spMk id="11" creationId="{F072D9F9-54CA-6247-2E21-04389A729E30}"/>
          </ac:spMkLst>
        </pc:spChg>
        <pc:spChg chg="mod">
          <ac:chgData name="Granö Anna" userId="a50b3b0e-1daf-4c22-886c-a5e083b43703" providerId="ADAL" clId="{7B9CEC5E-E163-4A8A-A55E-B7C21E99D9CC}" dt="2025-04-15T08:24:46.653" v="930" actId="20577"/>
          <ac:spMkLst>
            <pc:docMk/>
            <pc:sldMk cId="711752635" sldId="452"/>
            <ac:spMk id="12" creationId="{00000000-0000-0000-0000-000000000000}"/>
          </ac:spMkLst>
        </pc:spChg>
        <pc:spChg chg="mod">
          <ac:chgData name="Granö Anna" userId="a50b3b0e-1daf-4c22-886c-a5e083b43703" providerId="ADAL" clId="{7B9CEC5E-E163-4A8A-A55E-B7C21E99D9CC}" dt="2025-04-15T07:00:27.943" v="531" actId="207"/>
          <ac:spMkLst>
            <pc:docMk/>
            <pc:sldMk cId="711752635" sldId="452"/>
            <ac:spMk id="13" creationId="{00000000-0000-0000-0000-000000000000}"/>
          </ac:spMkLst>
        </pc:spChg>
        <pc:spChg chg="mod">
          <ac:chgData name="Granö Anna" userId="a50b3b0e-1daf-4c22-886c-a5e083b43703" providerId="ADAL" clId="{7B9CEC5E-E163-4A8A-A55E-B7C21E99D9CC}" dt="2025-04-15T08:25:38.352" v="955" actId="20577"/>
          <ac:spMkLst>
            <pc:docMk/>
            <pc:sldMk cId="711752635" sldId="452"/>
            <ac:spMk id="14" creationId="{A52C1C1D-3F16-BDAD-4824-BA1E16A22AAB}"/>
          </ac:spMkLst>
        </pc:spChg>
        <pc:spChg chg="mod">
          <ac:chgData name="Granö Anna" userId="a50b3b0e-1daf-4c22-886c-a5e083b43703" providerId="ADAL" clId="{7B9CEC5E-E163-4A8A-A55E-B7C21E99D9CC}" dt="2025-04-15T08:25:33.918" v="951" actId="20577"/>
          <ac:spMkLst>
            <pc:docMk/>
            <pc:sldMk cId="711752635" sldId="452"/>
            <ac:spMk id="15" creationId="{91F4ED22-B579-FFEA-25A3-E180B31A858F}"/>
          </ac:spMkLst>
        </pc:spChg>
        <pc:spChg chg="mod">
          <ac:chgData name="Granö Anna" userId="a50b3b0e-1daf-4c22-886c-a5e083b43703" providerId="ADAL" clId="{7B9CEC5E-E163-4A8A-A55E-B7C21E99D9CC}" dt="2025-04-15T08:25:31.668" v="949" actId="20577"/>
          <ac:spMkLst>
            <pc:docMk/>
            <pc:sldMk cId="711752635" sldId="452"/>
            <ac:spMk id="16" creationId="{663C17BA-C20A-A873-70A7-07D9EBCB38FD}"/>
          </ac:spMkLst>
        </pc:spChg>
        <pc:spChg chg="mod">
          <ac:chgData name="Granö Anna" userId="a50b3b0e-1daf-4c22-886c-a5e083b43703" providerId="ADAL" clId="{7B9CEC5E-E163-4A8A-A55E-B7C21E99D9CC}" dt="2025-04-15T08:25:29.924" v="947" actId="20577"/>
          <ac:spMkLst>
            <pc:docMk/>
            <pc:sldMk cId="711752635" sldId="452"/>
            <ac:spMk id="17" creationId="{DF3BAA92-15CD-634E-EE8B-B88EC1158307}"/>
          </ac:spMkLst>
        </pc:spChg>
        <pc:spChg chg="del">
          <ac:chgData name="Granö Anna" userId="a50b3b0e-1daf-4c22-886c-a5e083b43703" providerId="ADAL" clId="{7B9CEC5E-E163-4A8A-A55E-B7C21E99D9CC}" dt="2025-04-15T06:59:49.672" v="525" actId="478"/>
          <ac:spMkLst>
            <pc:docMk/>
            <pc:sldMk cId="711752635" sldId="452"/>
            <ac:spMk id="25" creationId="{937910F3-3A93-2051-C0E5-362022F08C5D}"/>
          </ac:spMkLst>
        </pc:spChg>
        <pc:spChg chg="del">
          <ac:chgData name="Granö Anna" userId="a50b3b0e-1daf-4c22-886c-a5e083b43703" providerId="ADAL" clId="{7B9CEC5E-E163-4A8A-A55E-B7C21E99D9CC}" dt="2025-04-15T06:59:49.672" v="525" actId="478"/>
          <ac:spMkLst>
            <pc:docMk/>
            <pc:sldMk cId="711752635" sldId="452"/>
            <ac:spMk id="27" creationId="{969C7632-2037-DC81-7947-77FA212BAD99}"/>
          </ac:spMkLst>
        </pc:spChg>
      </pc:sldChg>
      <pc:sldChg chg="addSp modSp mod">
        <pc:chgData name="Granö Anna" userId="a50b3b0e-1daf-4c22-886c-a5e083b43703" providerId="ADAL" clId="{7B9CEC5E-E163-4A8A-A55E-B7C21E99D9CC}" dt="2025-04-15T08:21:29.704" v="860" actId="1076"/>
        <pc:sldMkLst>
          <pc:docMk/>
          <pc:sldMk cId="550267891" sldId="562"/>
        </pc:sldMkLst>
        <pc:spChg chg="mod">
          <ac:chgData name="Granö Anna" userId="a50b3b0e-1daf-4c22-886c-a5e083b43703" providerId="ADAL" clId="{7B9CEC5E-E163-4A8A-A55E-B7C21E99D9CC}" dt="2025-04-15T08:20:50.265" v="855" actId="14100"/>
          <ac:spMkLst>
            <pc:docMk/>
            <pc:sldMk cId="550267891" sldId="562"/>
            <ac:spMk id="3" creationId="{BABB2387-2008-57CC-BB4A-9597C1A90501}"/>
          </ac:spMkLst>
        </pc:spChg>
        <pc:spChg chg="add mod">
          <ac:chgData name="Granö Anna" userId="a50b3b0e-1daf-4c22-886c-a5e083b43703" providerId="ADAL" clId="{7B9CEC5E-E163-4A8A-A55E-B7C21E99D9CC}" dt="2025-04-15T08:21:29.704" v="860" actId="1076"/>
          <ac:spMkLst>
            <pc:docMk/>
            <pc:sldMk cId="550267891" sldId="562"/>
            <ac:spMk id="4" creationId="{A5EE4A30-4B57-7112-9FB1-16FA454C9634}"/>
          </ac:spMkLst>
        </pc:spChg>
        <pc:spChg chg="add mod">
          <ac:chgData name="Granö Anna" userId="a50b3b0e-1daf-4c22-886c-a5e083b43703" providerId="ADAL" clId="{7B9CEC5E-E163-4A8A-A55E-B7C21E99D9CC}" dt="2025-04-15T08:21:11.867" v="857" actId="34135"/>
          <ac:spMkLst>
            <pc:docMk/>
            <pc:sldMk cId="550267891" sldId="562"/>
            <ac:spMk id="5" creationId="{2E2388DC-F395-3345-22DD-6334E7FB099F}"/>
          </ac:spMkLst>
        </pc:spChg>
        <pc:spChg chg="add mod">
          <ac:chgData name="Granö Anna" userId="a50b3b0e-1daf-4c22-886c-a5e083b43703" providerId="ADAL" clId="{7B9CEC5E-E163-4A8A-A55E-B7C21E99D9CC}" dt="2025-04-15T08:21:29.704" v="860" actId="1076"/>
          <ac:spMkLst>
            <pc:docMk/>
            <pc:sldMk cId="550267891" sldId="562"/>
            <ac:spMk id="6" creationId="{A5BD0A43-461C-CEE9-EF08-E4B34E74ECEB}"/>
          </ac:spMkLst>
        </pc:spChg>
        <pc:spChg chg="mod">
          <ac:chgData name="Granö Anna" userId="a50b3b0e-1daf-4c22-886c-a5e083b43703" providerId="ADAL" clId="{7B9CEC5E-E163-4A8A-A55E-B7C21E99D9CC}" dt="2025-04-15T08:21:11.867" v="857" actId="34135"/>
          <ac:spMkLst>
            <pc:docMk/>
            <pc:sldMk cId="550267891" sldId="562"/>
            <ac:spMk id="8" creationId="{F1B8EDDC-940B-BD35-84A1-1163B3466DE2}"/>
          </ac:spMkLst>
        </pc:spChg>
        <pc:spChg chg="mod">
          <ac:chgData name="Granö Anna" userId="a50b3b0e-1daf-4c22-886c-a5e083b43703" providerId="ADAL" clId="{7B9CEC5E-E163-4A8A-A55E-B7C21E99D9CC}" dt="2025-04-15T08:21:11.867" v="857" actId="34135"/>
          <ac:spMkLst>
            <pc:docMk/>
            <pc:sldMk cId="550267891" sldId="562"/>
            <ac:spMk id="9" creationId="{6293015D-D1AE-6165-00F6-D490CA772E38}"/>
          </ac:spMkLst>
        </pc:spChg>
        <pc:spChg chg="mod">
          <ac:chgData name="Granö Anna" userId="a50b3b0e-1daf-4c22-886c-a5e083b43703" providerId="ADAL" clId="{7B9CEC5E-E163-4A8A-A55E-B7C21E99D9CC}" dt="2025-04-15T08:21:11.867" v="857" actId="34135"/>
          <ac:spMkLst>
            <pc:docMk/>
            <pc:sldMk cId="550267891" sldId="562"/>
            <ac:spMk id="10" creationId="{DAC808CD-48EC-E844-D2DD-5C1903E242DF}"/>
          </ac:spMkLst>
        </pc:spChg>
      </pc:sldChg>
      <pc:sldChg chg="addSp delSp modSp mod">
        <pc:chgData name="Granö Anna" userId="a50b3b0e-1daf-4c22-886c-a5e083b43703" providerId="ADAL" clId="{7B9CEC5E-E163-4A8A-A55E-B7C21E99D9CC}" dt="2025-04-15T08:24:09.212" v="926" actId="207"/>
        <pc:sldMkLst>
          <pc:docMk/>
          <pc:sldMk cId="1658591148" sldId="563"/>
        </pc:sldMkLst>
        <pc:spChg chg="mod">
          <ac:chgData name="Granö Anna" userId="a50b3b0e-1daf-4c22-886c-a5e083b43703" providerId="ADAL" clId="{7B9CEC5E-E163-4A8A-A55E-B7C21E99D9CC}" dt="2025-04-15T06:59:37.821" v="524" actId="20577"/>
          <ac:spMkLst>
            <pc:docMk/>
            <pc:sldMk cId="1658591148" sldId="563"/>
            <ac:spMk id="2" creationId="{00000000-0000-0000-0000-000000000000}"/>
          </ac:spMkLst>
        </pc:spChg>
        <pc:spChg chg="add mod">
          <ac:chgData name="Granö Anna" userId="a50b3b0e-1daf-4c22-886c-a5e083b43703" providerId="ADAL" clId="{7B9CEC5E-E163-4A8A-A55E-B7C21E99D9CC}" dt="2025-04-15T06:58:39.846" v="513" actId="34135"/>
          <ac:spMkLst>
            <pc:docMk/>
            <pc:sldMk cId="1658591148" sldId="563"/>
            <ac:spMk id="3" creationId="{79652E28-B745-3928-E8F9-571AF58C9657}"/>
          </ac:spMkLst>
        </pc:spChg>
        <pc:spChg chg="add mod">
          <ac:chgData name="Granö Anna" userId="a50b3b0e-1daf-4c22-886c-a5e083b43703" providerId="ADAL" clId="{7B9CEC5E-E163-4A8A-A55E-B7C21E99D9CC}" dt="2025-04-15T08:23:17.884" v="901" actId="20577"/>
          <ac:spMkLst>
            <pc:docMk/>
            <pc:sldMk cId="1658591148" sldId="563"/>
            <ac:spMk id="6" creationId="{CBB4EE3C-D6C8-35F7-B859-A76FC4BC436E}"/>
          </ac:spMkLst>
        </pc:spChg>
        <pc:spChg chg="mod">
          <ac:chgData name="Granö Anna" userId="a50b3b0e-1daf-4c22-886c-a5e083b43703" providerId="ADAL" clId="{7B9CEC5E-E163-4A8A-A55E-B7C21E99D9CC}" dt="2025-04-15T08:23:55.187" v="924" actId="255"/>
          <ac:spMkLst>
            <pc:docMk/>
            <pc:sldMk cId="1658591148" sldId="563"/>
            <ac:spMk id="7" creationId="{9AC55BA9-B16F-4E98-4E91-02B5932E6BEF}"/>
          </ac:spMkLst>
        </pc:spChg>
        <pc:spChg chg="del">
          <ac:chgData name="Granö Anna" userId="a50b3b0e-1daf-4c22-886c-a5e083b43703" providerId="ADAL" clId="{7B9CEC5E-E163-4A8A-A55E-B7C21E99D9CC}" dt="2025-04-15T06:53:08.289" v="271" actId="478"/>
          <ac:spMkLst>
            <pc:docMk/>
            <pc:sldMk cId="1658591148" sldId="563"/>
            <ac:spMk id="8" creationId="{4CD06B2D-953A-6960-8AC0-E93428B9458C}"/>
          </ac:spMkLst>
        </pc:spChg>
        <pc:spChg chg="add mod">
          <ac:chgData name="Granö Anna" userId="a50b3b0e-1daf-4c22-886c-a5e083b43703" providerId="ADAL" clId="{7B9CEC5E-E163-4A8A-A55E-B7C21E99D9CC}" dt="2025-04-15T06:58:39.846" v="513" actId="34135"/>
          <ac:spMkLst>
            <pc:docMk/>
            <pc:sldMk cId="1658591148" sldId="563"/>
            <ac:spMk id="9" creationId="{652443FC-DDA6-18FA-E840-3D9B20FDFE4F}"/>
          </ac:spMkLst>
        </pc:spChg>
        <pc:spChg chg="add mod">
          <ac:chgData name="Granö Anna" userId="a50b3b0e-1daf-4c22-886c-a5e083b43703" providerId="ADAL" clId="{7B9CEC5E-E163-4A8A-A55E-B7C21E99D9CC}" dt="2025-04-15T08:23:24.141" v="903" actId="20577"/>
          <ac:spMkLst>
            <pc:docMk/>
            <pc:sldMk cId="1658591148" sldId="563"/>
            <ac:spMk id="10" creationId="{15B7C989-185B-85F5-B8E3-0040D19F2F62}"/>
          </ac:spMkLst>
        </pc:spChg>
        <pc:spChg chg="mod">
          <ac:chgData name="Granö Anna" userId="a50b3b0e-1daf-4c22-886c-a5e083b43703" providerId="ADAL" clId="{7B9CEC5E-E163-4A8A-A55E-B7C21E99D9CC}" dt="2025-04-15T08:23:09.529" v="899" actId="207"/>
          <ac:spMkLst>
            <pc:docMk/>
            <pc:sldMk cId="1658591148" sldId="563"/>
            <ac:spMk id="15" creationId="{15956D0F-8A7D-B8D5-5ACE-D0EBD28EE0A9}"/>
          </ac:spMkLst>
        </pc:spChg>
        <pc:spChg chg="mod">
          <ac:chgData name="Granö Anna" userId="a50b3b0e-1daf-4c22-886c-a5e083b43703" providerId="ADAL" clId="{7B9CEC5E-E163-4A8A-A55E-B7C21E99D9CC}" dt="2025-04-15T08:21:50.556" v="863" actId="20577"/>
          <ac:spMkLst>
            <pc:docMk/>
            <pc:sldMk cId="1658591148" sldId="563"/>
            <ac:spMk id="19" creationId="{1CE3ECC4-2766-0EF7-1123-7E6207D264DE}"/>
          </ac:spMkLst>
        </pc:spChg>
        <pc:spChg chg="mod">
          <ac:chgData name="Granö Anna" userId="a50b3b0e-1daf-4c22-886c-a5e083b43703" providerId="ADAL" clId="{7B9CEC5E-E163-4A8A-A55E-B7C21E99D9CC}" dt="2025-04-15T06:58:39.846" v="513" actId="34135"/>
          <ac:spMkLst>
            <pc:docMk/>
            <pc:sldMk cId="1658591148" sldId="563"/>
            <ac:spMk id="34" creationId="{9C73870F-CF5C-763D-46FF-436B85E5F74E}"/>
          </ac:spMkLst>
        </pc:spChg>
        <pc:spChg chg="mod">
          <ac:chgData name="Granö Anna" userId="a50b3b0e-1daf-4c22-886c-a5e083b43703" providerId="ADAL" clId="{7B9CEC5E-E163-4A8A-A55E-B7C21E99D9CC}" dt="2025-04-15T08:23:28.596" v="905" actId="20577"/>
          <ac:spMkLst>
            <pc:docMk/>
            <pc:sldMk cId="1658591148" sldId="563"/>
            <ac:spMk id="35" creationId="{1452C5F8-1BEF-D999-6460-DAE3985EA160}"/>
          </ac:spMkLst>
        </pc:spChg>
        <pc:spChg chg="mod">
          <ac:chgData name="Granö Anna" userId="a50b3b0e-1daf-4c22-886c-a5e083b43703" providerId="ADAL" clId="{7B9CEC5E-E163-4A8A-A55E-B7C21E99D9CC}" dt="2025-04-15T06:58:53.083" v="516" actId="34135"/>
          <ac:spMkLst>
            <pc:docMk/>
            <pc:sldMk cId="1658591148" sldId="563"/>
            <ac:spMk id="36" creationId="{69798DB4-4E15-99ED-6E26-2B64BC2BE357}"/>
          </ac:spMkLst>
        </pc:spChg>
        <pc:spChg chg="mod">
          <ac:chgData name="Granö Anna" userId="a50b3b0e-1daf-4c22-886c-a5e083b43703" providerId="ADAL" clId="{7B9CEC5E-E163-4A8A-A55E-B7C21E99D9CC}" dt="2025-04-15T08:24:09.212" v="926" actId="207"/>
          <ac:spMkLst>
            <pc:docMk/>
            <pc:sldMk cId="1658591148" sldId="563"/>
            <ac:spMk id="40" creationId="{233BE2CB-1BD5-02F1-2A4E-9C3523AF8EDA}"/>
          </ac:spMkLst>
        </pc:spChg>
        <pc:graphicFrameChg chg="del">
          <ac:chgData name="Granö Anna" userId="a50b3b0e-1daf-4c22-886c-a5e083b43703" providerId="ADAL" clId="{7B9CEC5E-E163-4A8A-A55E-B7C21E99D9CC}" dt="2025-04-15T06:53:08.289" v="271" actId="478"/>
          <ac:graphicFrameMkLst>
            <pc:docMk/>
            <pc:sldMk cId="1658591148" sldId="563"/>
            <ac:graphicFrameMk id="4" creationId="{978D73C4-AB78-1551-1C4B-BAD539B0D377}"/>
          </ac:graphicFrameMkLst>
        </pc:graphicFrameChg>
        <pc:graphicFrameChg chg="mod">
          <ac:chgData name="Granö Anna" userId="a50b3b0e-1daf-4c22-886c-a5e083b43703" providerId="ADAL" clId="{7B9CEC5E-E163-4A8A-A55E-B7C21E99D9CC}" dt="2025-04-15T08:22:51.094" v="896" actId="962"/>
          <ac:graphicFrameMkLst>
            <pc:docMk/>
            <pc:sldMk cId="1658591148" sldId="563"/>
            <ac:graphicFrameMk id="5" creationId="{00000000-0000-0000-0000-000000000000}"/>
          </ac:graphicFrameMkLst>
        </pc:graphicFrameChg>
      </pc:sldChg>
      <pc:sldChg chg="modSp mod">
        <pc:chgData name="Granö Anna" userId="a50b3b0e-1daf-4c22-886c-a5e083b43703" providerId="ADAL" clId="{7B9CEC5E-E163-4A8A-A55E-B7C21E99D9CC}" dt="2025-04-15T08:27:34.052" v="981" actId="34135"/>
        <pc:sldMkLst>
          <pc:docMk/>
          <pc:sldMk cId="2238526492" sldId="579"/>
        </pc:sldMkLst>
        <pc:spChg chg="mod">
          <ac:chgData name="Granö Anna" userId="a50b3b0e-1daf-4c22-886c-a5e083b43703" providerId="ADAL" clId="{7B9CEC5E-E163-4A8A-A55E-B7C21E99D9CC}" dt="2025-04-15T08:27:34.052" v="981" actId="34135"/>
          <ac:spMkLst>
            <pc:docMk/>
            <pc:sldMk cId="2238526492" sldId="579"/>
            <ac:spMk id="3" creationId="{BABB2387-2008-57CC-BB4A-9597C1A90501}"/>
          </ac:spMkLst>
        </pc:spChg>
        <pc:spChg chg="mod">
          <ac:chgData name="Granö Anna" userId="a50b3b0e-1daf-4c22-886c-a5e083b43703" providerId="ADAL" clId="{7B9CEC5E-E163-4A8A-A55E-B7C21E99D9CC}" dt="2025-04-15T08:27:34.052" v="981" actId="34135"/>
          <ac:spMkLst>
            <pc:docMk/>
            <pc:sldMk cId="2238526492" sldId="579"/>
            <ac:spMk id="5" creationId="{4D72DC3C-25D3-2071-DC1A-6ADA83D99563}"/>
          </ac:spMkLst>
        </pc:spChg>
        <pc:spChg chg="mod">
          <ac:chgData name="Granö Anna" userId="a50b3b0e-1daf-4c22-886c-a5e083b43703" providerId="ADAL" clId="{7B9CEC5E-E163-4A8A-A55E-B7C21E99D9CC}" dt="2025-04-15T08:27:09.047" v="978" actId="1076"/>
          <ac:spMkLst>
            <pc:docMk/>
            <pc:sldMk cId="2238526492" sldId="579"/>
            <ac:spMk id="6" creationId="{FD3D0E33-C044-69BA-5072-E7EA05E13A9E}"/>
          </ac:spMkLst>
        </pc:spChg>
        <pc:spChg chg="mod">
          <ac:chgData name="Granö Anna" userId="a50b3b0e-1daf-4c22-886c-a5e083b43703" providerId="ADAL" clId="{7B9CEC5E-E163-4A8A-A55E-B7C21E99D9CC}" dt="2025-04-15T08:27:34.052" v="981" actId="34135"/>
          <ac:spMkLst>
            <pc:docMk/>
            <pc:sldMk cId="2238526492" sldId="579"/>
            <ac:spMk id="7" creationId="{669E2315-12F2-68DA-4393-F0437FF5C331}"/>
          </ac:spMkLst>
        </pc:spChg>
        <pc:spChg chg="mod">
          <ac:chgData name="Granö Anna" userId="a50b3b0e-1daf-4c22-886c-a5e083b43703" providerId="ADAL" clId="{7B9CEC5E-E163-4A8A-A55E-B7C21E99D9CC}" dt="2025-04-15T08:27:34.052" v="981" actId="34135"/>
          <ac:spMkLst>
            <pc:docMk/>
            <pc:sldMk cId="2238526492" sldId="579"/>
            <ac:spMk id="9" creationId="{6293015D-D1AE-6165-00F6-D490CA772E38}"/>
          </ac:spMkLst>
        </pc:spChg>
        <pc:spChg chg="mod">
          <ac:chgData name="Granö Anna" userId="a50b3b0e-1daf-4c22-886c-a5e083b43703" providerId="ADAL" clId="{7B9CEC5E-E163-4A8A-A55E-B7C21E99D9CC}" dt="2025-04-15T08:27:34.052" v="981" actId="34135"/>
          <ac:spMkLst>
            <pc:docMk/>
            <pc:sldMk cId="2238526492" sldId="579"/>
            <ac:spMk id="10" creationId="{DAC808CD-48EC-E844-D2DD-5C1903E242DF}"/>
          </ac:spMkLst>
        </pc:spChg>
      </pc:sldChg>
      <pc:sldChg chg="addSp delSp modSp mod">
        <pc:chgData name="Granö Anna" userId="a50b3b0e-1daf-4c22-886c-a5e083b43703" providerId="ADAL" clId="{7B9CEC5E-E163-4A8A-A55E-B7C21E99D9CC}" dt="2025-04-15T08:29:00.557" v="1009" actId="20577"/>
        <pc:sldMkLst>
          <pc:docMk/>
          <pc:sldMk cId="1898354109" sldId="580"/>
        </pc:sldMkLst>
        <pc:spChg chg="add del mod">
          <ac:chgData name="Granö Anna" userId="a50b3b0e-1daf-4c22-886c-a5e083b43703" providerId="ADAL" clId="{7B9CEC5E-E163-4A8A-A55E-B7C21E99D9CC}" dt="2025-04-15T07:12:38.593" v="751" actId="478"/>
          <ac:spMkLst>
            <pc:docMk/>
            <pc:sldMk cId="1898354109" sldId="580"/>
            <ac:spMk id="3" creationId="{9A8E8863-0755-8129-434A-C38D10F85984}"/>
          </ac:spMkLst>
        </pc:spChg>
        <pc:spChg chg="mod">
          <ac:chgData name="Granö Anna" userId="a50b3b0e-1daf-4c22-886c-a5e083b43703" providerId="ADAL" clId="{7B9CEC5E-E163-4A8A-A55E-B7C21E99D9CC}" dt="2025-04-15T08:28:10.085" v="993" actId="5793"/>
          <ac:spMkLst>
            <pc:docMk/>
            <pc:sldMk cId="1898354109" sldId="580"/>
            <ac:spMk id="6" creationId="{6B29DF03-3E5E-F5BD-1388-9DB8FC99458C}"/>
          </ac:spMkLst>
        </pc:spChg>
        <pc:spChg chg="mod">
          <ac:chgData name="Granö Anna" userId="a50b3b0e-1daf-4c22-886c-a5e083b43703" providerId="ADAL" clId="{7B9CEC5E-E163-4A8A-A55E-B7C21E99D9CC}" dt="2025-04-15T08:27:48.504" v="984" actId="20577"/>
          <ac:spMkLst>
            <pc:docMk/>
            <pc:sldMk cId="1898354109" sldId="580"/>
            <ac:spMk id="9" creationId="{C2510217-0C8D-2E97-58A5-04DBA954B1AA}"/>
          </ac:spMkLst>
        </pc:spChg>
        <pc:spChg chg="mod">
          <ac:chgData name="Granö Anna" userId="a50b3b0e-1daf-4c22-886c-a5e083b43703" providerId="ADAL" clId="{7B9CEC5E-E163-4A8A-A55E-B7C21E99D9CC}" dt="2025-04-15T08:28:14.711" v="995" actId="20577"/>
          <ac:spMkLst>
            <pc:docMk/>
            <pc:sldMk cId="1898354109" sldId="580"/>
            <ac:spMk id="11" creationId="{0C6C33A5-345B-5CC9-4D47-71B591630B52}"/>
          </ac:spMkLst>
        </pc:spChg>
        <pc:spChg chg="mod">
          <ac:chgData name="Granö Anna" userId="a50b3b0e-1daf-4c22-886c-a5e083b43703" providerId="ADAL" clId="{7B9CEC5E-E163-4A8A-A55E-B7C21E99D9CC}" dt="2025-04-15T08:27:42.333" v="983" actId="20577"/>
          <ac:spMkLst>
            <pc:docMk/>
            <pc:sldMk cId="1898354109" sldId="580"/>
            <ac:spMk id="19" creationId="{1CE3ECC4-2766-0EF7-1123-7E6207D264DE}"/>
          </ac:spMkLst>
        </pc:spChg>
        <pc:spChg chg="mod">
          <ac:chgData name="Granö Anna" userId="a50b3b0e-1daf-4c22-886c-a5e083b43703" providerId="ADAL" clId="{7B9CEC5E-E163-4A8A-A55E-B7C21E99D9CC}" dt="2025-04-15T08:29:00.557" v="1009" actId="20577"/>
          <ac:spMkLst>
            <pc:docMk/>
            <pc:sldMk cId="1898354109" sldId="580"/>
            <ac:spMk id="40" creationId="{233BE2CB-1BD5-02F1-2A4E-9C3523AF8EDA}"/>
          </ac:spMkLst>
        </pc:spChg>
      </pc:sldChg>
      <pc:sldMasterChg chg="modSldLayout">
        <pc:chgData name="Granö Anna" userId="a50b3b0e-1daf-4c22-886c-a5e083b43703" providerId="ADAL" clId="{7B9CEC5E-E163-4A8A-A55E-B7C21E99D9CC}" dt="2025-04-15T07:12:43.720" v="752" actId="478"/>
        <pc:sldMasterMkLst>
          <pc:docMk/>
          <pc:sldMasterMk cId="3175496899" sldId="2147483710"/>
        </pc:sldMasterMkLst>
        <pc:sldLayoutChg chg="addSp modSp mod">
          <pc:chgData name="Granö Anna" userId="a50b3b0e-1daf-4c22-886c-a5e083b43703" providerId="ADAL" clId="{7B9CEC5E-E163-4A8A-A55E-B7C21E99D9CC}" dt="2025-04-15T06:55:04.991" v="299" actId="1076"/>
          <pc:sldLayoutMkLst>
            <pc:docMk/>
            <pc:sldMasterMk cId="3175496899" sldId="2147483710"/>
            <pc:sldLayoutMk cId="521193690" sldId="2147483729"/>
          </pc:sldLayoutMkLst>
          <pc:cxnChg chg="add mod">
            <ac:chgData name="Granö Anna" userId="a50b3b0e-1daf-4c22-886c-a5e083b43703" providerId="ADAL" clId="{7B9CEC5E-E163-4A8A-A55E-B7C21E99D9CC}" dt="2025-04-15T06:54:27.287" v="282" actId="1076"/>
            <ac:cxnSpMkLst>
              <pc:docMk/>
              <pc:sldMasterMk cId="3175496899" sldId="2147483710"/>
              <pc:sldLayoutMk cId="521193690" sldId="2147483729"/>
              <ac:cxnSpMk id="3" creationId="{9311F27B-FC4E-C5AA-EA9F-1005AF046BBB}"/>
            </ac:cxnSpMkLst>
          </pc:cxnChg>
          <pc:cxnChg chg="mod">
            <ac:chgData name="Granö Anna" userId="a50b3b0e-1daf-4c22-886c-a5e083b43703" providerId="ADAL" clId="{7B9CEC5E-E163-4A8A-A55E-B7C21E99D9CC}" dt="2025-04-15T06:53:13.381" v="272" actId="1076"/>
            <ac:cxnSpMkLst>
              <pc:docMk/>
              <pc:sldMasterMk cId="3175496899" sldId="2147483710"/>
              <pc:sldLayoutMk cId="521193690" sldId="2147483729"/>
              <ac:cxnSpMk id="5" creationId="{A5412B49-581C-835D-8C01-D82A94FB7DC4}"/>
            </ac:cxnSpMkLst>
          </pc:cxnChg>
          <pc:cxnChg chg="mod">
            <ac:chgData name="Granö Anna" userId="a50b3b0e-1daf-4c22-886c-a5e083b43703" providerId="ADAL" clId="{7B9CEC5E-E163-4A8A-A55E-B7C21E99D9CC}" dt="2025-04-15T06:53:42.851" v="278" actId="1076"/>
            <ac:cxnSpMkLst>
              <pc:docMk/>
              <pc:sldMasterMk cId="3175496899" sldId="2147483710"/>
              <pc:sldLayoutMk cId="521193690" sldId="2147483729"/>
              <ac:cxnSpMk id="20" creationId="{9ACC7CAA-3A95-8BEA-AD51-82BA742430DF}"/>
            </ac:cxnSpMkLst>
          </pc:cxnChg>
          <pc:cxnChg chg="mod">
            <ac:chgData name="Granö Anna" userId="a50b3b0e-1daf-4c22-886c-a5e083b43703" providerId="ADAL" clId="{7B9CEC5E-E163-4A8A-A55E-B7C21E99D9CC}" dt="2025-04-15T06:54:48.166" v="288" actId="1076"/>
            <ac:cxnSpMkLst>
              <pc:docMk/>
              <pc:sldMasterMk cId="3175496899" sldId="2147483710"/>
              <pc:sldLayoutMk cId="521193690" sldId="2147483729"/>
              <ac:cxnSpMk id="23" creationId="{A0AF0572-4EC0-8FF6-DAC5-4173102B5DD7}"/>
            </ac:cxnSpMkLst>
          </pc:cxnChg>
          <pc:cxnChg chg="mod">
            <ac:chgData name="Granö Anna" userId="a50b3b0e-1daf-4c22-886c-a5e083b43703" providerId="ADAL" clId="{7B9CEC5E-E163-4A8A-A55E-B7C21E99D9CC}" dt="2025-04-15T06:55:04.991" v="299" actId="1076"/>
            <ac:cxnSpMkLst>
              <pc:docMk/>
              <pc:sldMasterMk cId="3175496899" sldId="2147483710"/>
              <pc:sldLayoutMk cId="521193690" sldId="2147483729"/>
              <ac:cxnSpMk id="24" creationId="{823951AD-C835-72D1-BF2F-871377F920FB}"/>
            </ac:cxnSpMkLst>
          </pc:cxnChg>
        </pc:sldLayoutChg>
        <pc:sldLayoutChg chg="addSp delSp modSp mod">
          <pc:chgData name="Granö Anna" userId="a50b3b0e-1daf-4c22-886c-a5e083b43703" providerId="ADAL" clId="{7B9CEC5E-E163-4A8A-A55E-B7C21E99D9CC}" dt="2025-04-15T07:12:43.720" v="752" actId="478"/>
          <pc:sldLayoutMkLst>
            <pc:docMk/>
            <pc:sldMasterMk cId="3175496899" sldId="2147483710"/>
            <pc:sldLayoutMk cId="833341200" sldId="2147483732"/>
          </pc:sldLayoutMkLst>
          <pc:cxnChg chg="add del mod">
            <ac:chgData name="Granö Anna" userId="a50b3b0e-1daf-4c22-886c-a5e083b43703" providerId="ADAL" clId="{7B9CEC5E-E163-4A8A-A55E-B7C21E99D9CC}" dt="2025-04-15T07:12:43.720" v="752" actId="478"/>
            <ac:cxnSpMkLst>
              <pc:docMk/>
              <pc:sldMasterMk cId="3175496899" sldId="2147483710"/>
              <pc:sldLayoutMk cId="833341200" sldId="2147483732"/>
              <ac:cxnSpMk id="3" creationId="{2C61AD94-9F77-EA25-8055-84231F3D9C16}"/>
            </ac:cxnSpMkLst>
          </pc:cxnChg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https://ovphfi-my.sharepoint.com/personal/anna_grano_ovph_fi/Documents/Skrivbordet/osavuosi%20excel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https://ovphfi-my.sharepoint.com/personal/anna_grano_ovph_fi/Documents/Skrivbordet/osavuosi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567</c:v>
                </c:pt>
                <c:pt idx="1">
                  <c:v>591</c:v>
                </c:pt>
                <c:pt idx="2">
                  <c:v>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CC-4AD5-BF42-673CA57A061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Jan-April</c:v>
                </c:pt>
                <c:pt idx="1">
                  <c:v>Maj-Aug</c:v>
                </c:pt>
                <c:pt idx="2">
                  <c:v>Sept-Dec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894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0-45F1-BFFF-E040F0F12C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5601984"/>
        <c:axId val="535602312"/>
      </c:barChart>
      <c:catAx>
        <c:axId val="53560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2312"/>
        <c:crosses val="autoZero"/>
        <c:auto val="1"/>
        <c:lblAlgn val="ctr"/>
        <c:lblOffset val="100"/>
        <c:noMultiLvlLbl val="0"/>
      </c:catAx>
      <c:valAx>
        <c:axId val="535602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356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 dirty="0">
                <a:solidFill>
                  <a:schemeClr val="accent5"/>
                </a:solidFill>
              </a:rPr>
              <a:t>NPS</a:t>
            </a:r>
          </a:p>
        </c:rich>
      </c:tx>
      <c:layout>
        <c:manualLayout>
          <c:xMode val="edge"/>
          <c:yMode val="edge"/>
          <c:x val="0.207265186162476"/>
          <c:y val="1.881903321414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318486906693917"/>
          <c:y val="0.14360580618507832"/>
          <c:w val="0.48648861640386554"/>
          <c:h val="0.85639419381492166"/>
        </c:manualLayout>
      </c:layout>
      <c:doughnut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1-4C48-A856-1CD2E0F7A763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1-4C48-A856-1CD2E0F7A763}"/>
              </c:ext>
            </c:extLst>
          </c:dPt>
          <c:dPt>
            <c:idx val="2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891-4C48-A856-1CD2E0F7A763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891-4C48-A856-1CD2E0F7A763}"/>
              </c:ext>
            </c:extLst>
          </c:dPt>
          <c:dPt>
            <c:idx val="4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891-4C48-A856-1CD2E0F7A763}"/>
              </c:ext>
            </c:extLst>
          </c:dPt>
          <c:dPt>
            <c:idx val="5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891-4C48-A856-1CD2E0F7A763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891-4C48-A856-1CD2E0F7A763}"/>
              </c:ext>
            </c:extLst>
          </c:dPt>
          <c:val>
            <c:numRef>
              <c:f>Sheet1!$C$4:$C$10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180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7891-4C48-A856-1CD2E0F7A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pieChart>
        <c:varyColors val="1"/>
        <c:ser>
          <c:idx val="0"/>
          <c:order val="1"/>
          <c:spPr>
            <a:ln>
              <a:noFill/>
            </a:ln>
          </c:spPr>
          <c:explosion val="1"/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0-7891-4C48-A856-1CD2E0F7A763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7891-4C48-A856-1CD2E0F7A763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4-7891-4C48-A856-1CD2E0F7A763}"/>
              </c:ext>
            </c:extLst>
          </c:dPt>
          <c:val>
            <c:numRef>
              <c:f>Sheet1!$H$4:$H$7</c:f>
              <c:numCache>
                <c:formatCode>General</c:formatCode>
                <c:ptCount val="4"/>
                <c:pt idx="0">
                  <c:v>39.4</c:v>
                </c:pt>
                <c:pt idx="1">
                  <c:v>4</c:v>
                </c:pt>
                <c:pt idx="2">
                  <c:v>316.60000000000002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7891-4C48-A856-1CD2E0F7A7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0"/>
    <c:extLst/>
  </c:chart>
  <c:spPr>
    <a:noFill/>
  </c:spPr>
  <c:txPr>
    <a:bodyPr/>
    <a:lstStyle/>
    <a:p>
      <a:pPr>
        <a:defRPr/>
      </a:pPr>
      <a:endParaRPr lang="fi-FI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 sz="1800" b="1" dirty="0">
                <a:solidFill>
                  <a:schemeClr val="accent5"/>
                </a:solidFill>
              </a:rPr>
              <a:t>NPS</a:t>
            </a:r>
          </a:p>
        </c:rich>
      </c:tx>
      <c:layout>
        <c:manualLayout>
          <c:xMode val="edge"/>
          <c:yMode val="edge"/>
          <c:x val="0.207265186162476"/>
          <c:y val="1.881903321414459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4318486906693917"/>
          <c:y val="0.14360580618507832"/>
          <c:w val="0.48648861640386554"/>
          <c:h val="0.85639419381492166"/>
        </c:manualLayout>
      </c:layout>
      <c:doughnutChart>
        <c:varyColors val="1"/>
        <c:ser>
          <c:idx val="1"/>
          <c:order val="0"/>
          <c:spPr>
            <a:ln>
              <a:noFill/>
            </a:ln>
          </c:spPr>
          <c:dPt>
            <c:idx val="0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FF-4612-BB98-1A8C1B34F4F8}"/>
              </c:ext>
            </c:extLst>
          </c:dPt>
          <c:dPt>
            <c:idx val="1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FF-4612-BB98-1A8C1B34F4F8}"/>
              </c:ext>
            </c:extLst>
          </c:dPt>
          <c:dPt>
            <c:idx val="2"/>
            <c:bubble3D val="0"/>
            <c:spPr>
              <a:solidFill>
                <a:srgbClr val="85C598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7FF-4612-BB98-1A8C1B34F4F8}"/>
              </c:ext>
            </c:extLst>
          </c:dPt>
          <c:dPt>
            <c:idx val="3"/>
            <c:bubble3D val="0"/>
            <c:spPr>
              <a:noFill/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7FF-4612-BB98-1A8C1B34F4F8}"/>
              </c:ext>
            </c:extLst>
          </c:dPt>
          <c:dPt>
            <c:idx val="4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7FF-4612-BB98-1A8C1B34F4F8}"/>
              </c:ext>
            </c:extLst>
          </c:dPt>
          <c:dPt>
            <c:idx val="5"/>
            <c:bubble3D val="0"/>
            <c:spPr>
              <a:solidFill>
                <a:srgbClr val="F39690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7FF-4612-BB98-1A8C1B34F4F8}"/>
              </c:ext>
            </c:extLst>
          </c:dPt>
          <c:dPt>
            <c:idx val="6"/>
            <c:bubble3D val="0"/>
            <c:spPr>
              <a:solidFill>
                <a:schemeClr val="accent4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7FF-4612-BB98-1A8C1B34F4F8}"/>
              </c:ext>
            </c:extLst>
          </c:dPt>
          <c:val>
            <c:numRef>
              <c:f>Sheet1!$C$4:$C$10</c:f>
              <c:numCache>
                <c:formatCode>General</c:formatCode>
                <c:ptCount val="7"/>
                <c:pt idx="0">
                  <c:v>30</c:v>
                </c:pt>
                <c:pt idx="1">
                  <c:v>30</c:v>
                </c:pt>
                <c:pt idx="2">
                  <c:v>30</c:v>
                </c:pt>
                <c:pt idx="3">
                  <c:v>180</c:v>
                </c:pt>
                <c:pt idx="4">
                  <c:v>30</c:v>
                </c:pt>
                <c:pt idx="5">
                  <c:v>30</c:v>
                </c:pt>
                <c:pt idx="6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7FF-4612-BB98-1A8C1B34F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pieChart>
        <c:varyColors val="1"/>
        <c:ser>
          <c:idx val="0"/>
          <c:order val="1"/>
          <c:spPr>
            <a:ln>
              <a:noFill/>
            </a:ln>
          </c:spPr>
          <c:explosion val="1"/>
          <c:dPt>
            <c:idx val="0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0-47FF-4612-BB98-1A8C1B34F4F8}"/>
              </c:ext>
            </c:extLst>
          </c:dPt>
          <c:dPt>
            <c:idx val="1"/>
            <c:bubble3D val="0"/>
            <c:spPr>
              <a:solidFill>
                <a:schemeClr val="tx1"/>
              </a:solidFill>
              <a:ln>
                <a:solidFill>
                  <a:schemeClr val="tx2"/>
                </a:solidFill>
              </a:ln>
            </c:spPr>
            <c:extLst>
              <c:ext xmlns:c16="http://schemas.microsoft.com/office/drawing/2014/chart" uri="{C3380CC4-5D6E-409C-BE32-E72D297353CC}">
                <c16:uniqueId val="{00000012-47FF-4612-BB98-1A8C1B34F4F8}"/>
              </c:ext>
            </c:extLst>
          </c:dPt>
          <c:dPt>
            <c:idx val="2"/>
            <c:bubble3D val="0"/>
            <c:spPr>
              <a:noFill/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14-47FF-4612-BB98-1A8C1B34F4F8}"/>
              </c:ext>
            </c:extLst>
          </c:dPt>
          <c:val>
            <c:numRef>
              <c:f>Sheet1!$H$4:$H$7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349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47FF-4612-BB98-1A8C1B34F4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0"/>
    <c:dispBlanksAs val="gap"/>
    <c:showDLblsOverMax val="0"/>
    <c:extLst/>
  </c:chart>
  <c:spPr>
    <a:noFill/>
  </c:spPr>
  <c:txPr>
    <a:bodyPr/>
    <a:lstStyle/>
    <a:p>
      <a:pPr>
        <a:defRPr/>
      </a:pPr>
      <a:endParaRPr lang="fi-FI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0.16794</cdr:x>
      <cdr:y>0.52968</cdr:y>
    </cdr:from>
    <cdr:to>
      <cdr:x>0.24046</cdr:x>
      <cdr:y>0.60358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1257300" y="2252664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0.73579</cdr:x>
      <cdr:y>0.2695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4965700" y="8318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0.24724</cdr:x>
      <cdr:y>0.19783</cdr:y>
    </cdr:from>
    <cdr:to>
      <cdr:x>0.31976</cdr:x>
      <cdr:y>0.27174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51025" y="8413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0.46735</cdr:x>
      <cdr:y>0.06346</cdr:y>
    </cdr:from>
    <cdr:to>
      <cdr:x>0.53986</cdr:x>
      <cdr:y>0.13736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3498850" y="2698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0.74343</cdr:x>
      <cdr:y>0.52706</cdr:y>
    </cdr:from>
    <cdr:to>
      <cdr:x>0.81595</cdr:x>
      <cdr:y>0.60097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5565775" y="22415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0.16794</cdr:x>
      <cdr:y>0.52968</cdr:y>
    </cdr:from>
    <cdr:to>
      <cdr:x>0.28482</cdr:x>
      <cdr:y>0.61928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694498" y="1151452"/>
          <a:ext cx="483336" cy="19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-100</a:t>
          </a:r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0.78247</cdr:x>
      <cdr:y>0.28817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624911" y="439735"/>
          <a:ext cx="471731" cy="20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50</a:t>
          </a:r>
        </a:p>
      </cdr:txBody>
    </cdr:sp>
  </cdr:relSizeAnchor>
  <cdr:relSizeAnchor xmlns:cdr="http://schemas.openxmlformats.org/drawingml/2006/chartDrawing">
    <cdr:from>
      <cdr:x>0.19903</cdr:x>
      <cdr:y>0.19783</cdr:y>
    </cdr:from>
    <cdr:to>
      <cdr:x>0.31976</cdr:x>
      <cdr:y>0.28817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787656" y="444749"/>
          <a:ext cx="477804" cy="203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-50</a:t>
          </a:r>
        </a:p>
      </cdr:txBody>
    </cdr:sp>
  </cdr:relSizeAnchor>
  <cdr:relSizeAnchor xmlns:cdr="http://schemas.openxmlformats.org/drawingml/2006/chartDrawing">
    <cdr:from>
      <cdr:x>0.45695</cdr:x>
      <cdr:y>0</cdr:y>
    </cdr:from>
    <cdr:to>
      <cdr:x>0.52946</cdr:x>
      <cdr:y>0.0739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08379" y="0"/>
          <a:ext cx="286960" cy="166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0.71132</cdr:x>
      <cdr:y>0.52367</cdr:y>
    </cdr:from>
    <cdr:to>
      <cdr:x>0.85567</cdr:x>
      <cdr:y>0.61659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941572" y="1138380"/>
          <a:ext cx="596944" cy="201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100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0.16794</cdr:x>
      <cdr:y>0.52968</cdr:y>
    </cdr:from>
    <cdr:to>
      <cdr:x>0.24046</cdr:x>
      <cdr:y>0.60358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1257300" y="2252664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0.73579</cdr:x>
      <cdr:y>0.2695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4965700" y="8318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0.24724</cdr:x>
      <cdr:y>0.19783</cdr:y>
    </cdr:from>
    <cdr:to>
      <cdr:x>0.31976</cdr:x>
      <cdr:y>0.27174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51025" y="8413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0.46735</cdr:x>
      <cdr:y>0.06346</cdr:y>
    </cdr:from>
    <cdr:to>
      <cdr:x>0.53986</cdr:x>
      <cdr:y>0.13736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3498850" y="269875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0.74343</cdr:x>
      <cdr:y>0.52706</cdr:y>
    </cdr:from>
    <cdr:to>
      <cdr:x>0.81595</cdr:x>
      <cdr:y>0.60097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5565775" y="2241550"/>
          <a:ext cx="5429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fi-FI" sz="1400" b="1" dirty="0"/>
        </a:p>
      </cdr:txBody>
    </cdr:sp>
  </cdr:relSizeAnchor>
  <cdr:relSizeAnchor xmlns:cdr="http://schemas.openxmlformats.org/drawingml/2006/chartDrawing">
    <cdr:from>
      <cdr:x>0.16794</cdr:x>
      <cdr:y>0.52968</cdr:y>
    </cdr:from>
    <cdr:to>
      <cdr:x>0.28482</cdr:x>
      <cdr:y>0.61928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EF49A2B-42C4-A0A1-971A-6B2AF041DE6A}"/>
            </a:ext>
          </a:extLst>
        </cdr:cNvPr>
        <cdr:cNvSpPr txBox="1"/>
      </cdr:nvSpPr>
      <cdr:spPr>
        <a:xfrm xmlns:a="http://schemas.openxmlformats.org/drawingml/2006/main">
          <a:off x="694498" y="1151452"/>
          <a:ext cx="483336" cy="19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-100</a:t>
          </a:r>
        </a:p>
      </cdr:txBody>
    </cdr:sp>
  </cdr:relSizeAnchor>
  <cdr:relSizeAnchor xmlns:cdr="http://schemas.openxmlformats.org/drawingml/2006/chartDrawing">
    <cdr:from>
      <cdr:x>0.66327</cdr:x>
      <cdr:y>0.1956</cdr:y>
    </cdr:from>
    <cdr:to>
      <cdr:x>0.78247</cdr:x>
      <cdr:y>0.28817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624911" y="439735"/>
          <a:ext cx="471731" cy="2081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50</a:t>
          </a:r>
        </a:p>
      </cdr:txBody>
    </cdr:sp>
  </cdr:relSizeAnchor>
  <cdr:relSizeAnchor xmlns:cdr="http://schemas.openxmlformats.org/drawingml/2006/chartDrawing">
    <cdr:from>
      <cdr:x>0.19903</cdr:x>
      <cdr:y>0.19783</cdr:y>
    </cdr:from>
    <cdr:to>
      <cdr:x>0.31976</cdr:x>
      <cdr:y>0.28817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787656" y="444749"/>
          <a:ext cx="477804" cy="203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-50</a:t>
          </a:r>
        </a:p>
      </cdr:txBody>
    </cdr:sp>
  </cdr:relSizeAnchor>
  <cdr:relSizeAnchor xmlns:cdr="http://schemas.openxmlformats.org/drawingml/2006/chartDrawing">
    <cdr:from>
      <cdr:x>0.45695</cdr:x>
      <cdr:y>0</cdr:y>
    </cdr:from>
    <cdr:to>
      <cdr:x>0.52946</cdr:x>
      <cdr:y>0.0739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1808379" y="0"/>
          <a:ext cx="286960" cy="1661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0</a:t>
          </a:r>
        </a:p>
      </cdr:txBody>
    </cdr:sp>
  </cdr:relSizeAnchor>
  <cdr:relSizeAnchor xmlns:cdr="http://schemas.openxmlformats.org/drawingml/2006/chartDrawing">
    <cdr:from>
      <cdr:x>0.71132</cdr:x>
      <cdr:y>0.52367</cdr:y>
    </cdr:from>
    <cdr:to>
      <cdr:x>0.85567</cdr:x>
      <cdr:y>0.61659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7B95180D-753A-19AE-784D-029B67A2E35C}"/>
            </a:ext>
          </a:extLst>
        </cdr:cNvPr>
        <cdr:cNvSpPr txBox="1"/>
      </cdr:nvSpPr>
      <cdr:spPr>
        <a:xfrm xmlns:a="http://schemas.openxmlformats.org/drawingml/2006/main">
          <a:off x="2941572" y="1138380"/>
          <a:ext cx="596944" cy="20199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i-FI" b="1" dirty="0">
              <a:solidFill>
                <a:schemeClr val="tx2"/>
              </a:solidFill>
            </a:rPr>
            <a:t>100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690A8B4-A175-47E0-9DA4-67B367CF719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708A30-2F99-4DC8-97D0-02632F0CEB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2C6-2739-449A-8E1C-DF133202CBD0}" type="datetimeFigureOut">
              <a:rPr lang="fi-FI" smtClean="0"/>
              <a:t>21.5.2025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27B36E-21B3-4DF2-9912-01BC3F9EE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65EA9B-9ACE-4A36-A2A0-8F4A6523614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5E5EF4-BA7F-4A42-BB51-703B5F75C49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094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EBC61-E677-49EC-905C-8E373E977562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0DF54-D132-4835-A060-2DDF2500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313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49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7DB2FD-E821-42CD-A42C-78AD0F702CB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43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2959767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660000" y="1291041"/>
            <a:ext cx="0" cy="558991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>
            <a:off x="6660000" y="408600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 userDrawn="1"/>
        </p:nvCxnSpPr>
        <p:spPr>
          <a:xfrm>
            <a:off x="1128000" y="5404220"/>
            <a:ext cx="55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8838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00329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Henkilöstö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sp>
        <p:nvSpPr>
          <p:cNvPr id="7" name="TextBox 6"/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7401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255343" y="-34782"/>
            <a:ext cx="11069254" cy="701102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34781"/>
            <a:ext cx="11431557" cy="1426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Personal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97162" y="5073549"/>
            <a:ext cx="1926658" cy="1016988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>
            <a:off x="1200329" y="4473964"/>
            <a:ext cx="11069256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3597370" y="4473964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6175394" y="4473963"/>
            <a:ext cx="0" cy="250228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647744" y="1330534"/>
            <a:ext cx="0" cy="3143429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8140167" y="1330534"/>
            <a:ext cx="0" cy="3145027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5743584-D823-48E2-ABA9-FB131738E2AB}"/>
              </a:ext>
            </a:extLst>
          </p:cNvPr>
          <p:cNvSpPr txBox="1"/>
          <p:nvPr userDrawn="1"/>
        </p:nvSpPr>
        <p:spPr>
          <a:xfrm>
            <a:off x="3646650" y="4541635"/>
            <a:ext cx="70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9286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96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865506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6303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37403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1644486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/ Kan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00100" y="914884"/>
            <a:ext cx="7911566" cy="2072107"/>
          </a:xfrm>
        </p:spPr>
        <p:txBody>
          <a:bodyPr anchor="b">
            <a:normAutofit/>
          </a:bodyPr>
          <a:lstStyle>
            <a:lvl1pPr>
              <a:defRPr sz="66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200100" y="3413033"/>
            <a:ext cx="7934716" cy="347919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6218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2184667" y="6156384"/>
            <a:ext cx="4443769" cy="233637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</p:spTree>
    <p:extLst>
      <p:ext uri="{BB962C8B-B14F-4D97-AF65-F5344CB8AC3E}">
        <p14:creationId xmlns:p14="http://schemas.microsoft.com/office/powerpoint/2010/main" val="3186541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0669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mslag + bild / Kansi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92742" y="567159"/>
            <a:ext cx="4911522" cy="2299519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792742" y="3136739"/>
            <a:ext cx="4911522" cy="1018844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77A0A71-A835-403F-AD0D-5E408F30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92742" y="5824812"/>
            <a:ext cx="3688466" cy="608776"/>
          </a:xfrm>
          <a:prstGeom prst="rect">
            <a:avLst/>
          </a:prstGeom>
        </p:spPr>
      </p:pic>
      <p:sp>
        <p:nvSpPr>
          <p:cNvPr id="14" name="Tekstin paikkamerkki 2">
            <a:extLst>
              <a:ext uri="{FF2B5EF4-FFF2-40B4-BE49-F238E27FC236}">
                <a16:creationId xmlns:a16="http://schemas.microsoft.com/office/drawing/2014/main" id="{228ECC36-F686-4B0E-B126-D1ED6CF08A34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1792743" y="4425644"/>
            <a:ext cx="4911521" cy="279730"/>
          </a:xfrm>
        </p:spPr>
        <p:txBody>
          <a:bodyPr>
            <a:noAutofit/>
          </a:bodyPr>
          <a:lstStyle>
            <a:lvl1pPr marL="0" indent="0">
              <a:lnSpc>
                <a:spcPts val="1200"/>
              </a:lnSpc>
              <a:spcBef>
                <a:spcPts val="600"/>
              </a:spcBef>
              <a:buNone/>
              <a:defRPr sz="12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Författarinformation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Förnamn</a:t>
            </a:r>
            <a:r>
              <a:rPr lang="fi-FI" b="0" i="0">
                <a:effectLst/>
                <a:latin typeface="Segoe UI" panose="020B0502040204020203" pitchFamily="34" charset="0"/>
              </a:rPr>
              <a:t> </a:t>
            </a:r>
            <a:r>
              <a:rPr lang="fi-FI" b="0" i="0" err="1">
                <a:effectLst/>
                <a:latin typeface="Segoe UI" panose="020B0502040204020203" pitchFamily="34" charset="0"/>
              </a:rPr>
              <a:t>Efternamn</a:t>
            </a:r>
            <a:r>
              <a:rPr lang="fi-FI" b="0" i="0">
                <a:effectLst/>
                <a:latin typeface="Segoe UI" panose="020B0502040204020203" pitchFamily="34" charset="0"/>
              </a:rPr>
              <a:t> | Datum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B1E416C0-4E6D-428D-8B11-8AA4319A4838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7209212" y="1"/>
            <a:ext cx="4980065" cy="6858000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41996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996304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1272759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1BC2986-E557-4E31-79E4-2FCA09A44459}"/>
              </a:ext>
            </a:extLst>
          </p:cNvPr>
          <p:cNvCxnSpPr/>
          <p:nvPr userDrawn="1"/>
        </p:nvCxnSpPr>
        <p:spPr>
          <a:xfrm>
            <a:off x="7560000" y="3061699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5A2A482-F46E-8C2D-3CD2-DAF54B76306F}"/>
              </a:ext>
            </a:extLst>
          </p:cNvPr>
          <p:cNvCxnSpPr/>
          <p:nvPr userDrawn="1"/>
        </p:nvCxnSpPr>
        <p:spPr>
          <a:xfrm>
            <a:off x="7560000" y="44953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6884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8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385238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7332371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7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56DBEB3-51CC-72A7-8A37-95BC67CBE2B7}"/>
              </a:ext>
            </a:extLst>
          </p:cNvPr>
          <p:cNvCxnSpPr/>
          <p:nvPr userDrawn="1"/>
        </p:nvCxnSpPr>
        <p:spPr>
          <a:xfrm>
            <a:off x="7560000" y="4457272"/>
            <a:ext cx="46320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5088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 (RESURS)</a:t>
            </a:r>
          </a:p>
        </p:txBody>
      </p:sp>
    </p:spTree>
    <p:extLst>
      <p:ext uri="{BB962C8B-B14F-4D97-AF65-F5344CB8AC3E}">
        <p14:creationId xmlns:p14="http://schemas.microsoft.com/office/powerpoint/2010/main" val="282807282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 baseline="0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sampam</a:t>
            </a:r>
            <a:endParaRPr lang="fi-FI" sz="36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7131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0408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5E4426B-1263-FF2F-84C3-2A76EC01A48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3665" y="669804"/>
            <a:ext cx="3028335" cy="70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162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D9989D6-F31F-4EC5-946F-B333986A87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16C2E39-1FFB-4EB1-83CE-55B81ACB00A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2" y="4374498"/>
            <a:ext cx="7881448" cy="405846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461346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/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9327754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89" y="2326511"/>
            <a:ext cx="9327755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</p:spTree>
    <p:extLst>
      <p:ext uri="{BB962C8B-B14F-4D97-AF65-F5344CB8AC3E}">
        <p14:creationId xmlns:p14="http://schemas.microsoft.com/office/powerpoint/2010/main" val="195650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7D524BBE-09B8-48EA-859D-3860E4E8A31C}"/>
              </a:ext>
            </a:extLst>
          </p:cNvPr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663A9F8-806C-4F2D-8EDE-F3C63879E4F0}"/>
              </a:ext>
            </a:extLst>
          </p:cNvPr>
          <p:cNvCxnSpPr/>
          <p:nvPr userDrawn="1"/>
        </p:nvCxnSpPr>
        <p:spPr>
          <a:xfrm>
            <a:off x="85320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36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C2F3AC7-DD9D-4569-9C23-2C361AB2CEE3}"/>
              </a:ext>
            </a:extLst>
          </p:cNvPr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178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2" name="Kuva 11">
            <a:extLst>
              <a:ext uri="{FF2B5EF4-FFF2-40B4-BE49-F238E27FC236}">
                <a16:creationId xmlns:a16="http://schemas.microsoft.com/office/drawing/2014/main" id="{F6B8AB5D-811F-4B06-A2B7-A29159A8EF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582" r="2599" b="7653"/>
          <a:stretch/>
        </p:blipFill>
        <p:spPr>
          <a:xfrm>
            <a:off x="2553495" y="-1"/>
            <a:ext cx="9638506" cy="6858001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6B794C0E-ABDA-46B2-87C9-9CE37E803DF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3A0EC7A0-5676-4A13-9CF1-A44526782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899"/>
            <a:ext cx="7881449" cy="382697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9076733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Kuva 11">
            <a:extLst>
              <a:ext uri="{FF2B5EF4-FFF2-40B4-BE49-F238E27FC236}">
                <a16:creationId xmlns:a16="http://schemas.microsoft.com/office/drawing/2014/main" id="{97326C7A-C2EB-4325-8143-E8591DB578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7122" r="2989" b="8476"/>
          <a:stretch/>
        </p:blipFill>
        <p:spPr>
          <a:xfrm>
            <a:off x="2550911" y="0"/>
            <a:ext cx="9641089" cy="6858000"/>
          </a:xfrm>
          <a:prstGeom prst="rect">
            <a:avLst/>
          </a:prstGeom>
        </p:spPr>
      </p:pic>
      <p:sp>
        <p:nvSpPr>
          <p:cNvPr id="7" name="Suorakulmio 6">
            <a:extLst>
              <a:ext uri="{FF2B5EF4-FFF2-40B4-BE49-F238E27FC236}">
                <a16:creationId xmlns:a16="http://schemas.microsoft.com/office/drawing/2014/main" id="{621CD312-6FC1-4BBF-800D-A16153979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828800" y="555585"/>
            <a:ext cx="9769034" cy="576419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9E67AA12-B1E4-4AFF-9D09-DF4180C6A35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51512" y="1481560"/>
            <a:ext cx="7881449" cy="2511706"/>
          </a:xfrm>
        </p:spPr>
        <p:txBody>
          <a:bodyPr anchor="b">
            <a:noAutofit/>
          </a:bodyPr>
          <a:lstStyle>
            <a:lvl1pPr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15" name="Tekstin paikkamerkki 2">
            <a:extLst>
              <a:ext uri="{FF2B5EF4-FFF2-40B4-BE49-F238E27FC236}">
                <a16:creationId xmlns:a16="http://schemas.microsoft.com/office/drawing/2014/main" id="{1BBE9987-4AB2-4C77-9BF5-E044F5744C4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651511" y="4281900"/>
            <a:ext cx="7881449" cy="428996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underrubriken</a:t>
            </a:r>
          </a:p>
        </p:txBody>
      </p:sp>
    </p:spTree>
    <p:extLst>
      <p:ext uri="{BB962C8B-B14F-4D97-AF65-F5344CB8AC3E}">
        <p14:creationId xmlns:p14="http://schemas.microsoft.com/office/powerpoint/2010/main" val="26094837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/ 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51300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 / 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4">
            <a:extLst>
              <a:ext uri="{FF2B5EF4-FFF2-40B4-BE49-F238E27FC236}">
                <a16:creationId xmlns:a16="http://schemas.microsoft.com/office/drawing/2014/main" id="{7CFEF7D0-89E7-4DFE-9FC4-7B4ABF4A53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n paikkamerkki 2">
            <a:extLst>
              <a:ext uri="{FF2B5EF4-FFF2-40B4-BE49-F238E27FC236}">
                <a16:creationId xmlns:a16="http://schemas.microsoft.com/office/drawing/2014/main" id="{18EE2646-56AA-4BB0-8E80-712AD9226B4D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043858" y="3604926"/>
            <a:ext cx="7710725" cy="35163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err="1"/>
              <a:t>Förnamn</a:t>
            </a:r>
            <a:r>
              <a:rPr lang="fi-FI"/>
              <a:t> </a:t>
            </a:r>
            <a:r>
              <a:rPr lang="fi-FI" err="1"/>
              <a:t>Efternamn</a:t>
            </a:r>
            <a:r>
              <a:rPr lang="fi-FI"/>
              <a:t> | </a:t>
            </a:r>
            <a:r>
              <a:rPr lang="fi-FI" err="1"/>
              <a:t>Kontaktinformation</a:t>
            </a:r>
            <a:r>
              <a:rPr lang="fi-FI"/>
              <a:t> | osterbottensvalfard.fi</a:t>
            </a:r>
          </a:p>
        </p:txBody>
      </p:sp>
    </p:spTree>
    <p:extLst>
      <p:ext uri="{BB962C8B-B14F-4D97-AF65-F5344CB8AC3E}">
        <p14:creationId xmlns:p14="http://schemas.microsoft.com/office/powerpoint/2010/main" val="360638654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747308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295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6444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23951AD-C835-72D1-BF2F-871377F920FB}"/>
              </a:ext>
            </a:extLst>
          </p:cNvPr>
          <p:cNvCxnSpPr>
            <a:cxnSpLocks/>
          </p:cNvCxnSpPr>
          <p:nvPr userDrawn="1"/>
        </p:nvCxnSpPr>
        <p:spPr>
          <a:xfrm>
            <a:off x="8172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488871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311F27B-FC4E-C5AA-EA9F-1005AF046BBB}"/>
              </a:ext>
            </a:extLst>
          </p:cNvPr>
          <p:cNvCxnSpPr>
            <a:cxnSpLocks/>
          </p:cNvCxnSpPr>
          <p:nvPr userDrawn="1"/>
        </p:nvCxnSpPr>
        <p:spPr>
          <a:xfrm>
            <a:off x="468000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119369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cxnSpLocks/>
          </p:cNvCxnSpPr>
          <p:nvPr userDrawn="1"/>
        </p:nvCxnSpPr>
        <p:spPr>
          <a:xfrm>
            <a:off x="4609050" y="1618614"/>
            <a:ext cx="0" cy="28702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/>
          </p:cNvCxnSpPr>
          <p:nvPr userDrawn="1"/>
        </p:nvCxnSpPr>
        <p:spPr>
          <a:xfrm>
            <a:off x="8101076" y="1618614"/>
            <a:ext cx="0" cy="28702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2681D93-E218-7D07-1A5B-282B478E7723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349202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4609050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0AF0572-4EC0-8FF6-DAC5-4173102B5DD7}"/>
              </a:ext>
            </a:extLst>
          </p:cNvPr>
          <p:cNvCxnSpPr>
            <a:cxnSpLocks/>
          </p:cNvCxnSpPr>
          <p:nvPr userDrawn="1"/>
        </p:nvCxnSpPr>
        <p:spPr>
          <a:xfrm>
            <a:off x="8101076" y="4488871"/>
            <a:ext cx="0" cy="22468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5412B49-581C-835D-8C01-D82A94FB7DC4}"/>
              </a:ext>
            </a:extLst>
          </p:cNvPr>
          <p:cNvCxnSpPr>
            <a:cxnSpLocks/>
          </p:cNvCxnSpPr>
          <p:nvPr userDrawn="1"/>
        </p:nvCxnSpPr>
        <p:spPr>
          <a:xfrm>
            <a:off x="1208213" y="4037767"/>
            <a:ext cx="340083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4120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741502" y="130139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Patientsäkerhet</a:t>
            </a:r>
            <a:endParaRPr lang="fi-FI" sz="3600">
              <a:solidFill>
                <a:schemeClr val="tx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6A81F36-AC58-4DD9-C7DC-B9776BED227D}"/>
              </a:ext>
            </a:extLst>
          </p:cNvPr>
          <p:cNvSpPr/>
          <p:nvPr userDrawn="1"/>
        </p:nvSpPr>
        <p:spPr>
          <a:xfrm>
            <a:off x="1208213" y="1618614"/>
            <a:ext cx="10907573" cy="51171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ACC7CAA-3A95-8BEA-AD51-82BA742430DF}"/>
              </a:ext>
            </a:extLst>
          </p:cNvPr>
          <p:cNvCxnSpPr>
            <a:cxnSpLocks/>
          </p:cNvCxnSpPr>
          <p:nvPr userDrawn="1"/>
        </p:nvCxnSpPr>
        <p:spPr>
          <a:xfrm>
            <a:off x="6718662" y="1618614"/>
            <a:ext cx="0" cy="51171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694214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82865-C634-470C-B0FF-8EFBD469A413}" type="datetimeFigureOut">
              <a:rPr lang="en-US" smtClean="0"/>
              <a:t>5/21/2025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92D4A-3EEA-4580-801C-0CD0F8798C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+ bild / Sisältö +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1CCC9F-863F-4912-9980-8F52D255222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53391" y="762946"/>
            <a:ext cx="4491680" cy="1563565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för att sätta </a:t>
            </a:r>
            <a:br>
              <a:rPr lang="sv-SE"/>
            </a:br>
            <a:r>
              <a:rPr lang="sv-SE"/>
              <a:t>rubriken</a:t>
            </a:r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6D1FF4A-38CC-40DC-83BE-DDE4BF5548B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853390" y="2326511"/>
            <a:ext cx="4491680" cy="3850452"/>
          </a:xfrm>
        </p:spPr>
        <p:txBody>
          <a:bodyPr>
            <a:normAutofit/>
          </a:bodyPr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</a:lstStyle>
          <a:p>
            <a:pPr algn="l"/>
            <a:r>
              <a:rPr lang="sv-SE" b="0" i="0">
                <a:effectLst/>
                <a:latin typeface="Segoe UI" panose="020B0502040204020203" pitchFamily="34" charset="0"/>
              </a:rPr>
              <a:t>Klicka för att sätta texten</a:t>
            </a:r>
          </a:p>
        </p:txBody>
      </p:sp>
      <p:sp>
        <p:nvSpPr>
          <p:cNvPr id="9" name="Sisällön paikkamerkki 2">
            <a:extLst>
              <a:ext uri="{FF2B5EF4-FFF2-40B4-BE49-F238E27FC236}">
                <a16:creationId xmlns:a16="http://schemas.microsoft.com/office/drawing/2014/main" id="{1DA025EC-89A3-44CB-B84C-6A8DB57CA696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6772099" y="762946"/>
            <a:ext cx="4385897" cy="5414017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chemeClr val="accent2"/>
                </a:solidFill>
              </a:defRPr>
            </a:lvl1pPr>
          </a:lstStyle>
          <a:p>
            <a:pPr algn="l"/>
            <a:r>
              <a:rPr lang="fi-FI" b="0" i="0" err="1">
                <a:effectLst/>
                <a:latin typeface="Segoe UI" panose="020B0502040204020203" pitchFamily="34" charset="0"/>
              </a:rPr>
              <a:t>Infoga</a:t>
            </a:r>
            <a:r>
              <a:rPr lang="fi-FI" b="0" i="0">
                <a:effectLst/>
                <a:latin typeface="Segoe UI" panose="020B0502040204020203" pitchFamily="34" charset="0"/>
              </a:rPr>
              <a:t> bild</a:t>
            </a:r>
          </a:p>
        </p:txBody>
      </p:sp>
    </p:spTree>
    <p:extLst>
      <p:ext uri="{BB962C8B-B14F-4D97-AF65-F5344CB8AC3E}">
        <p14:creationId xmlns:p14="http://schemas.microsoft.com/office/powerpoint/2010/main" val="74654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48863" y="-61965"/>
            <a:ext cx="11043137" cy="686386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Saatavuus/</a:t>
            </a:r>
            <a:r>
              <a:rPr lang="fi-FI" sz="3600" err="1">
                <a:solidFill>
                  <a:schemeClr val="tx1"/>
                </a:solidFill>
              </a:rPr>
              <a:t>Tillgänglighet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4798800" y="1391960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8517600" y="891309"/>
            <a:ext cx="0" cy="5966691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999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rgbClr val="FDC8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81070" y="3074694"/>
            <a:ext cx="697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539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6337" y="1694162"/>
            <a:ext cx="565977" cy="565977"/>
          </a:xfrm>
          <a:prstGeom prst="rect">
            <a:avLst/>
          </a:prstGeom>
          <a:solidFill>
            <a:srgbClr val="213A8F"/>
          </a:solidFill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9038573" y="3248691"/>
            <a:ext cx="610548" cy="610548"/>
          </a:xfrm>
          <a:prstGeom prst="rect">
            <a:avLst/>
          </a:prstGeom>
        </p:spPr>
      </p:pic>
      <p:sp>
        <p:nvSpPr>
          <p:cNvPr id="7" name="Oval 6"/>
          <p:cNvSpPr/>
          <p:nvPr userDrawn="1"/>
        </p:nvSpPr>
        <p:spPr>
          <a:xfrm>
            <a:off x="5256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6192000" y="4244541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6192000" y="3004809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1" name="Oval 10"/>
          <p:cNvSpPr/>
          <p:nvPr userDrawn="1"/>
        </p:nvSpPr>
        <p:spPr>
          <a:xfrm>
            <a:off x="5256000" y="548427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2" name="Oval 11"/>
          <p:cNvSpPr/>
          <p:nvPr userDrawn="1"/>
        </p:nvSpPr>
        <p:spPr>
          <a:xfrm flipH="1">
            <a:off x="3744000" y="1840493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3" name="Oval 12"/>
          <p:cNvSpPr/>
          <p:nvPr userDrawn="1"/>
        </p:nvSpPr>
        <p:spPr>
          <a:xfrm flipH="1">
            <a:off x="2808000" y="4279589"/>
            <a:ext cx="860127" cy="860127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4" name="Oval 13"/>
          <p:cNvSpPr/>
          <p:nvPr userDrawn="1"/>
        </p:nvSpPr>
        <p:spPr>
          <a:xfrm flipH="1">
            <a:off x="2808000" y="3001778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15" name="Oval 14"/>
          <p:cNvSpPr/>
          <p:nvPr userDrawn="1"/>
        </p:nvSpPr>
        <p:spPr>
          <a:xfrm flipH="1">
            <a:off x="3744000" y="5496093"/>
            <a:ext cx="860127" cy="860127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951106" y="3421474"/>
            <a:ext cx="1926680" cy="1016988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4577121" y="3006628"/>
            <a:ext cx="7058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>
                <a:solidFill>
                  <a:schemeClr val="accent4"/>
                </a:solidFill>
              </a:rPr>
              <a:t>NPS</a:t>
            </a:r>
            <a:endParaRPr lang="en-US" sz="1600" b="1">
              <a:solidFill>
                <a:schemeClr val="accent4"/>
              </a:solidFill>
            </a:endParaRPr>
          </a:p>
        </p:txBody>
      </p:sp>
      <p:sp>
        <p:nvSpPr>
          <p:cNvPr id="28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sz="3600" b="1" err="1">
                <a:solidFill>
                  <a:schemeClr val="tx1"/>
                </a:solidFill>
              </a:rPr>
              <a:t>Kundupplevelse</a:t>
            </a:r>
            <a:endParaRPr lang="fi-FI" sz="3600" b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57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 err="1">
                <a:solidFill>
                  <a:schemeClr val="tx1"/>
                </a:solidFill>
              </a:rPr>
              <a:t>Säkerhet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och</a:t>
            </a:r>
            <a:r>
              <a:rPr lang="fi-FI" sz="3600">
                <a:solidFill>
                  <a:schemeClr val="tx1"/>
                </a:solidFill>
              </a:rPr>
              <a:t> </a:t>
            </a:r>
            <a:r>
              <a:rPr lang="fi-FI" sz="3600" err="1">
                <a:solidFill>
                  <a:schemeClr val="tx1"/>
                </a:solidFill>
              </a:rPr>
              <a:t>kvalitet</a:t>
            </a:r>
            <a:endParaRPr lang="fi-FI" sz="360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E0997A41-488F-47FE-A14E-4E3CBAC2B407}"/>
              </a:ext>
            </a:extLst>
          </p:cNvPr>
          <p:cNvSpPr txBox="1"/>
          <p:nvPr userDrawn="1"/>
        </p:nvSpPr>
        <p:spPr>
          <a:xfrm>
            <a:off x="4735669" y="1404000"/>
            <a:ext cx="3826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b="1">
                <a:solidFill>
                  <a:srgbClr val="85C598"/>
                </a:solidFill>
              </a:rPr>
              <a:t>DE ANMÄLDA HÄNDELSERNAS KARAKTÄR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/>
          <p:nvPr userDrawn="1"/>
        </p:nvSpPr>
        <p:spPr>
          <a:xfrm>
            <a:off x="1179185" y="1404000"/>
            <a:ext cx="2847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>
                <a:solidFill>
                  <a:schemeClr val="accent4"/>
                </a:solidFill>
              </a:rPr>
              <a:t>ANTAL ANMÄLAN OM NEGATIV HÄNDELSE </a:t>
            </a:r>
            <a:endParaRPr lang="en-US" sz="16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680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Mellanrubrik / Väli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>
            <a:extLst>
              <a:ext uri="{FF2B5EF4-FFF2-40B4-BE49-F238E27FC236}">
                <a16:creationId xmlns:a16="http://schemas.microsoft.com/office/drawing/2014/main" id="{9171C9EA-1BEC-4619-B728-CEDDB184F9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122744" y="0"/>
            <a:ext cx="1106925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Rectangle 4"/>
          <p:cNvSpPr/>
          <p:nvPr userDrawn="1"/>
        </p:nvSpPr>
        <p:spPr>
          <a:xfrm>
            <a:off x="1055716" y="-11424"/>
            <a:ext cx="11213869" cy="14033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ubrik">
            <a:extLst>
              <a:ext uri="{FF2B5EF4-FFF2-40B4-BE49-F238E27FC236}">
                <a16:creationId xmlns:a16="http://schemas.microsoft.com/office/drawing/2014/main" id="{205F0CE6-FF24-48D9-88EA-D77D0AB4F0AB}"/>
              </a:ext>
            </a:extLst>
          </p:cNvPr>
          <p:cNvSpPr>
            <a:spLocks noGrp="1"/>
          </p:cNvSpPr>
          <p:nvPr>
            <p:ph type="title" idx="4294967295" hasCustomPrompt="1"/>
          </p:nvPr>
        </p:nvSpPr>
        <p:spPr>
          <a:xfrm>
            <a:off x="1653884" y="413813"/>
            <a:ext cx="9327754" cy="774907"/>
          </a:xfrm>
        </p:spPr>
        <p:txBody>
          <a:bodyPr/>
          <a:lstStyle>
            <a:lvl1pPr>
              <a:defRPr b="1"/>
            </a:lvl1pPr>
          </a:lstStyle>
          <a:p>
            <a:r>
              <a:rPr lang="fi-FI" sz="3600">
                <a:solidFill>
                  <a:schemeClr val="tx1"/>
                </a:solidFill>
              </a:rPr>
              <a:t>Turvallisuus ja laatu</a:t>
            </a:r>
          </a:p>
        </p:txBody>
      </p:sp>
      <p:sp>
        <p:nvSpPr>
          <p:cNvPr id="26" name="TextBox 25"/>
          <p:cNvSpPr txBox="1"/>
          <p:nvPr userDrawn="1"/>
        </p:nvSpPr>
        <p:spPr>
          <a:xfrm>
            <a:off x="1197033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fi-FI" b="1">
                <a:solidFill>
                  <a:schemeClr val="accent4"/>
                </a:solidFill>
              </a:rPr>
              <a:t>VAARATAPAHTUMA ILMOITUSTEN MÄÄRÄ</a:t>
            </a:r>
            <a:endParaRPr lang="en-US" b="1">
              <a:solidFill>
                <a:schemeClr val="accent4"/>
              </a:solidFill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4753431" y="1404000"/>
            <a:ext cx="24678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>
                <a:solidFill>
                  <a:srgbClr val="85C598"/>
                </a:solidFill>
              </a:rPr>
              <a:t>VAARATAPAHTUMA ILMOITUKSET 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CEC3B77E-0D3E-4B5A-8A4D-5EEF2CF1F41B}"/>
              </a:ext>
            </a:extLst>
          </p:cNvPr>
          <p:cNvCxnSpPr/>
          <p:nvPr userDrawn="1"/>
        </p:nvCxnSpPr>
        <p:spPr>
          <a:xfrm>
            <a:off x="1123602" y="4488872"/>
            <a:ext cx="11078095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ADCBBD-B6ED-4152-B8C4-0DC573033107}"/>
              </a:ext>
            </a:extLst>
          </p:cNvPr>
          <p:cNvCxnSpPr/>
          <p:nvPr userDrawn="1"/>
        </p:nvCxnSpPr>
        <p:spPr>
          <a:xfrm>
            <a:off x="4680000" y="4488872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2A35BE4C-1B5A-48EE-84DB-C2B08640B807}"/>
              </a:ext>
            </a:extLst>
          </p:cNvPr>
          <p:cNvCxnSpPr/>
          <p:nvPr userDrawn="1"/>
        </p:nvCxnSpPr>
        <p:spPr>
          <a:xfrm>
            <a:off x="64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941A194-48EB-4091-A182-F366B11A0BC8}"/>
              </a:ext>
            </a:extLst>
          </p:cNvPr>
          <p:cNvCxnSpPr/>
          <p:nvPr userDrawn="1"/>
        </p:nvCxnSpPr>
        <p:spPr>
          <a:xfrm>
            <a:off x="4680000" y="1299411"/>
            <a:ext cx="0" cy="318946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DF4010C-4B32-4FC4-9A31-D4B806832335}"/>
              </a:ext>
            </a:extLst>
          </p:cNvPr>
          <p:cNvCxnSpPr/>
          <p:nvPr userDrawn="1"/>
        </p:nvCxnSpPr>
        <p:spPr>
          <a:xfrm>
            <a:off x="8640000" y="1264071"/>
            <a:ext cx="0" cy="322480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E6CD3214-45BE-4687-A978-284152739751}"/>
              </a:ext>
            </a:extLst>
          </p:cNvPr>
          <p:cNvCxnSpPr/>
          <p:nvPr userDrawn="1"/>
        </p:nvCxnSpPr>
        <p:spPr>
          <a:xfrm>
            <a:off x="8280000" y="4488871"/>
            <a:ext cx="0" cy="2452255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0AC76652-7BC2-88D3-FC99-0BBA62C5158F}"/>
              </a:ext>
            </a:extLst>
          </p:cNvPr>
          <p:cNvSpPr txBox="1">
            <a:spLocks/>
          </p:cNvSpPr>
          <p:nvPr userDrawn="1"/>
        </p:nvSpPr>
        <p:spPr>
          <a:xfrm>
            <a:off x="1168417" y="4500000"/>
            <a:ext cx="34960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>
                <a:solidFill>
                  <a:schemeClr val="accent4"/>
                </a:solidFill>
              </a:rPr>
              <a:t>ASIAKKAIDEN TEKEMÄT VAARATAPAHTUMA-ILMOITUKSET MÄÄRÄ</a:t>
            </a:r>
            <a:endParaRPr lang="en-US" sz="1200" b="1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75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38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5" Type="http://schemas.openxmlformats.org/officeDocument/2006/relationships/image" Target="../media/image12.svg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slideLayout" Target="../slideLayouts/slideLayout37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23" Type="http://schemas.openxmlformats.org/officeDocument/2006/relationships/theme" Target="../theme/theme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9">
            <a:extLst>
              <a:ext uri="{96DAC541-7B7A-43D3-8B79-37D633B846F1}">
                <asvg:svgBlip xmlns:asvg="http://schemas.microsoft.com/office/drawing/2016/SVG/main" r:embed="rId20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231554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709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708" r:id="rId11"/>
    <p:sldLayoutId id="2147483706" r:id="rId12"/>
    <p:sldLayoutId id="2147483701" r:id="rId13"/>
    <p:sldLayoutId id="2147483702" r:id="rId14"/>
    <p:sldLayoutId id="2147483703" r:id="rId15"/>
    <p:sldLayoutId id="2147483704" r:id="rId16"/>
    <p:sldLayoutId id="214748370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A7AAD77-E012-4221-83A5-D7ADEB8D2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390" y="762946"/>
            <a:ext cx="9125505" cy="909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</a:t>
            </a:r>
            <a:r>
              <a:rPr lang="fi-FI" err="1"/>
              <a:t>ots</a:t>
            </a:r>
            <a:r>
              <a:rPr lang="fi-FI"/>
              <a:t>.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01F2BC0-DD14-447B-BE79-5BFE77A3D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53390" y="1807336"/>
            <a:ext cx="91255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35314FF-C2D7-405B-A15B-6B537B96F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>
            <a:off x="266216" y="552066"/>
            <a:ext cx="613457" cy="515001"/>
          </a:xfrm>
          <a:prstGeom prst="rect">
            <a:avLst/>
          </a:prstGeom>
        </p:spPr>
      </p:pic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AE9BA5D-CB1F-42B4-95FA-B46C48732C58}"/>
              </a:ext>
            </a:extLst>
          </p:cNvPr>
          <p:cNvCxnSpPr/>
          <p:nvPr userDrawn="1"/>
        </p:nvCxnSpPr>
        <p:spPr>
          <a:xfrm>
            <a:off x="1143621" y="557760"/>
            <a:ext cx="0" cy="5736508"/>
          </a:xfrm>
          <a:prstGeom prst="line">
            <a:avLst/>
          </a:prstGeom>
          <a:ln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tsikon paikkamerkki 1">
            <a:extLst>
              <a:ext uri="{FF2B5EF4-FFF2-40B4-BE49-F238E27FC236}">
                <a16:creationId xmlns:a16="http://schemas.microsoft.com/office/drawing/2014/main" id="{D5D4B195-9A4B-4226-8C21-060A5ED30A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380411" y="1298695"/>
            <a:ext cx="476113" cy="5241000"/>
          </a:xfrm>
          <a:prstGeom prst="rect">
            <a:avLst/>
          </a:prstGeom>
        </p:spPr>
        <p:txBody>
          <a:bodyPr vert="vert270" lIns="91440" tIns="45720" rIns="91440" bIns="45720" numCol="1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R="0" algn="r" rtl="0"/>
            <a:r>
              <a:rPr lang="fi-FI" sz="900" b="0" i="0" u="none" strike="noStrike" spc="300" baseline="30000">
                <a:solidFill>
                  <a:schemeClr val="tx1"/>
                </a:solidFill>
                <a:latin typeface="Arial" panose="020B0604020202020204" pitchFamily="34" charset="0"/>
              </a:rPr>
              <a:t>ÖSTERBOTTENS VÄLFÄRDSOMRÅDE </a:t>
            </a:r>
            <a:r>
              <a:rPr lang="fi-FI" sz="900" b="0" i="0" u="none" strike="noStrike" spc="300" baseline="30000">
                <a:solidFill>
                  <a:schemeClr val="accent2"/>
                </a:solidFill>
                <a:latin typeface="Arial" panose="020B0604020202020204" pitchFamily="34" charset="0"/>
              </a:rPr>
              <a:t>| POHJANMAAN HYVINVOINTIALUE </a:t>
            </a:r>
          </a:p>
        </p:txBody>
      </p:sp>
    </p:spTree>
    <p:extLst>
      <p:ext uri="{BB962C8B-B14F-4D97-AF65-F5344CB8AC3E}">
        <p14:creationId xmlns:p14="http://schemas.microsoft.com/office/powerpoint/2010/main" val="3175496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  <p:sldLayoutId id="2147483726" r:id="rId16"/>
    <p:sldLayoutId id="2147483727" r:id="rId17"/>
    <p:sldLayoutId id="2147483728" r:id="rId18"/>
    <p:sldLayoutId id="2147483729" r:id="rId19"/>
    <p:sldLayoutId id="2147483732" r:id="rId20"/>
    <p:sldLayoutId id="2147483730" r:id="rId21"/>
    <p:sldLayoutId id="2147483731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C54E7A8-5072-420C-8029-2B2F9E87B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/>
              <a:t>R</a:t>
            </a:r>
            <a:r>
              <a:rPr lang="fi-FI" sz="4800" dirty="0" err="1"/>
              <a:t>apportering</a:t>
            </a:r>
            <a:r>
              <a:rPr lang="fi-FI" sz="4800" dirty="0"/>
              <a:t> av </a:t>
            </a:r>
            <a:r>
              <a:rPr lang="fi-FI" sz="4800" dirty="0" err="1"/>
              <a:t>egenkontroll</a:t>
            </a:r>
            <a:endParaRPr lang="fi-FI" sz="4800" dirty="0"/>
          </a:p>
        </p:txBody>
      </p:sp>
      <p:sp>
        <p:nvSpPr>
          <p:cNvPr id="3" name="Rubrik2">
            <a:extLst>
              <a:ext uri="{FF2B5EF4-FFF2-40B4-BE49-F238E27FC236}">
                <a16:creationId xmlns:a16="http://schemas.microsoft.com/office/drawing/2014/main" id="{CE2751FD-BF62-47E2-835B-FEDE70EA77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00099" y="3413033"/>
            <a:ext cx="9533191" cy="92621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 err="1"/>
              <a:t>Resultatområde</a:t>
            </a:r>
            <a:r>
              <a:rPr lang="fi-FI" dirty="0"/>
              <a:t>: : </a:t>
            </a:r>
            <a:r>
              <a:rPr lang="sv-FI" dirty="0"/>
              <a:t>Service som ges hem</a:t>
            </a:r>
            <a:r>
              <a:rPr lang="fi-FI" dirty="0"/>
              <a:t> (HEBO)</a:t>
            </a:r>
          </a:p>
          <a:p>
            <a:r>
              <a:rPr lang="fi-FI" dirty="0" err="1"/>
              <a:t>Period</a:t>
            </a:r>
            <a:r>
              <a:rPr lang="fi-FI" dirty="0"/>
              <a:t> </a:t>
            </a:r>
            <a:r>
              <a:rPr lang="fi-FI" dirty="0" err="1"/>
              <a:t>som</a:t>
            </a:r>
            <a:r>
              <a:rPr lang="fi-FI" dirty="0"/>
              <a:t> </a:t>
            </a:r>
            <a:r>
              <a:rPr lang="fi-FI" dirty="0" err="1"/>
              <a:t>rapporteras</a:t>
            </a:r>
            <a:r>
              <a:rPr lang="fi-FI" dirty="0"/>
              <a:t>: 1-4.2025</a:t>
            </a:r>
            <a:endParaRPr lang="fi-FI" dirty="0"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0100" y="5153890"/>
            <a:ext cx="66834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 err="1">
                <a:solidFill>
                  <a:schemeClr val="bg1"/>
                </a:solidFill>
              </a:rPr>
              <a:t>Förkortningar</a:t>
            </a:r>
            <a:r>
              <a:rPr lang="fi-FI" sz="1400" dirty="0">
                <a:solidFill>
                  <a:schemeClr val="bg1"/>
                </a:solidFill>
              </a:rPr>
              <a:t>:</a:t>
            </a:r>
          </a:p>
          <a:p>
            <a:r>
              <a:rPr lang="fi-FI" sz="1400" dirty="0">
                <a:solidFill>
                  <a:schemeClr val="bg1"/>
                </a:solidFill>
              </a:rPr>
              <a:t>NPS (Net </a:t>
            </a:r>
            <a:r>
              <a:rPr lang="fi-FI" sz="1400" dirty="0" err="1">
                <a:solidFill>
                  <a:schemeClr val="bg1"/>
                </a:solidFill>
              </a:rPr>
              <a:t>Promoter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Score</a:t>
            </a:r>
            <a:r>
              <a:rPr lang="fi-FI" sz="1400" dirty="0">
                <a:solidFill>
                  <a:schemeClr val="bg1"/>
                </a:solidFill>
              </a:rPr>
              <a:t>): </a:t>
            </a:r>
            <a:r>
              <a:rPr lang="fi-FI" sz="1400" dirty="0" err="1">
                <a:solidFill>
                  <a:schemeClr val="bg1"/>
                </a:solidFill>
              </a:rPr>
              <a:t>Rekommendationsindex</a:t>
            </a:r>
            <a:r>
              <a:rPr lang="fi-FI" sz="1400" dirty="0">
                <a:solidFill>
                  <a:schemeClr val="bg1"/>
                </a:solidFill>
              </a:rPr>
              <a:t> (</a:t>
            </a:r>
            <a:r>
              <a:rPr lang="fi-FI" sz="1400" dirty="0" err="1">
                <a:solidFill>
                  <a:schemeClr val="bg1"/>
                </a:solidFill>
              </a:rPr>
              <a:t>klienter</a:t>
            </a:r>
            <a:r>
              <a:rPr lang="fi-FI" sz="1400" dirty="0">
                <a:solidFill>
                  <a:schemeClr val="bg1"/>
                </a:solidFill>
              </a:rPr>
              <a:t> </a:t>
            </a:r>
            <a:r>
              <a:rPr lang="fi-FI" sz="1400" dirty="0" err="1">
                <a:solidFill>
                  <a:schemeClr val="bg1"/>
                </a:solidFill>
              </a:rPr>
              <a:t>och</a:t>
            </a:r>
            <a:r>
              <a:rPr lang="fi-FI" sz="1400" dirty="0">
                <a:solidFill>
                  <a:schemeClr val="bg1"/>
                </a:solidFill>
              </a:rPr>
              <a:t> personal)</a:t>
            </a:r>
          </a:p>
          <a:p>
            <a:r>
              <a:rPr lang="fi-FI" sz="1400" dirty="0" err="1">
                <a:solidFill>
                  <a:schemeClr val="bg1"/>
                </a:solidFill>
              </a:rPr>
              <a:t>Haipro</a:t>
            </a:r>
            <a:r>
              <a:rPr lang="fi-FI" sz="1400" dirty="0">
                <a:solidFill>
                  <a:schemeClr val="bg1"/>
                </a:solidFill>
              </a:rPr>
              <a:t>: </a:t>
            </a:r>
            <a:r>
              <a:rPr lang="sv-SE" sz="1400" dirty="0">
                <a:solidFill>
                  <a:schemeClr val="bg1"/>
                </a:solidFill>
              </a:rPr>
              <a:t>System för rapportering av negativa nära ögat händelser</a:t>
            </a:r>
          </a:p>
          <a:p>
            <a:r>
              <a:rPr lang="sv-SE" sz="1400" dirty="0">
                <a:solidFill>
                  <a:schemeClr val="bg1"/>
                </a:solidFill>
              </a:rPr>
              <a:t>Inom parentes rapporteras värdet för tidigare period (9-12/2024)</a:t>
            </a:r>
            <a:endParaRPr lang="fi-FI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692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rc 10">
            <a:extLst>
              <a:ext uri="{FF2B5EF4-FFF2-40B4-BE49-F238E27FC236}">
                <a16:creationId xmlns:a16="http://schemas.microsoft.com/office/drawing/2014/main" id="{F1849AE3-4653-4A79-BE37-49DE155C8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931384">
            <a:off x="9044464" y="3679904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5">
                <a:alpha val="35686"/>
              </a:schemeClr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653884" y="413813"/>
            <a:ext cx="9327754" cy="774907"/>
          </a:xfrm>
        </p:spPr>
        <p:txBody>
          <a:bodyPr/>
          <a:lstStyle/>
          <a:p>
            <a:r>
              <a:rPr lang="fi-FI" b="1" dirty="0" err="1"/>
              <a:t>Tillgänglighet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1260000" y="1224000"/>
            <a:ext cx="3630498" cy="2624100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7999" y="1332000"/>
            <a:ext cx="3522499" cy="21144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i-FI" sz="1600" b="1" dirty="0" err="1"/>
              <a:t>Köer</a:t>
            </a:r>
            <a:r>
              <a:rPr lang="fi-FI" sz="1600" b="1" dirty="0"/>
              <a:t> </a:t>
            </a:r>
            <a:r>
              <a:rPr lang="fi-FI" sz="1600" b="1" dirty="0" err="1"/>
              <a:t>till</a:t>
            </a:r>
            <a:r>
              <a:rPr lang="fi-FI" sz="1600" b="1" dirty="0"/>
              <a:t> </a:t>
            </a:r>
            <a:r>
              <a:rPr lang="fi-FI" sz="1600" b="1" dirty="0" err="1"/>
              <a:t>service</a:t>
            </a:r>
            <a:r>
              <a:rPr lang="fi-FI" sz="1600" b="1" dirty="0"/>
              <a:t> </a:t>
            </a:r>
            <a:r>
              <a:rPr lang="fi-FI" sz="1600" b="1" dirty="0" err="1"/>
              <a:t>som</a:t>
            </a:r>
            <a:r>
              <a:rPr lang="fi-FI" sz="1600" b="1" dirty="0"/>
              <a:t> ges </a:t>
            </a:r>
            <a:r>
              <a:rPr lang="fi-FI" sz="1600" b="1" dirty="0" err="1"/>
              <a:t>hem</a:t>
            </a:r>
            <a:endParaRPr lang="fi-FI" sz="1600" b="1" dirty="0"/>
          </a:p>
          <a:p>
            <a:r>
              <a:rPr lang="sv-SE" sz="1400" dirty="0"/>
              <a:t>- Ständig kö till hemvården i det mellersta området. Under 10 personer i kö.</a:t>
            </a:r>
          </a:p>
          <a:p>
            <a:r>
              <a:rPr lang="sv-SE" sz="1400" dirty="0"/>
              <a:t>- Serviceboende i form av hemvård i det egna hemmet, inga köer.</a:t>
            </a:r>
          </a:p>
          <a:p>
            <a:r>
              <a:rPr lang="sv-SE" sz="1400" dirty="0"/>
              <a:t>- Dagverksamheten, i genomsnitt 5 personer i kö.</a:t>
            </a:r>
          </a:p>
          <a:p>
            <a:r>
              <a:rPr lang="sv-SE" sz="1400" dirty="0"/>
              <a:t>- Servicehandledare inom närståendevården, lagstadgad bedömning</a:t>
            </a:r>
            <a:endParaRPr lang="fi-FI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968000" y="1188720"/>
            <a:ext cx="3600000" cy="30008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Prestationer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r>
              <a:rPr lang="sv-SE" sz="1400" dirty="0"/>
              <a:t>Hemvårdsbesök 240 769 </a:t>
            </a:r>
            <a:r>
              <a:rPr lang="sv-SE" sz="1400" err="1"/>
              <a:t>st</a:t>
            </a:r>
            <a:endParaRPr lang="sv-SE" sz="1400">
              <a:cs typeface="Arial" panose="020B0604020202020204"/>
            </a:endParaRPr>
          </a:p>
          <a:p>
            <a:endParaRPr lang="sv-SE" sz="1400" dirty="0">
              <a:solidFill>
                <a:srgbClr val="FF0000"/>
              </a:solidFill>
            </a:endParaRPr>
          </a:p>
          <a:p>
            <a:r>
              <a:rPr lang="sv-SE" sz="1400" dirty="0">
                <a:solidFill>
                  <a:srgbClr val="213A8F"/>
                </a:solidFill>
              </a:rPr>
              <a:t>Prestationer dagverksamhet:</a:t>
            </a:r>
            <a:endParaRPr lang="sv-SE" sz="1400" dirty="0">
              <a:solidFill>
                <a:srgbClr val="213A8F"/>
              </a:solidFill>
              <a:cs typeface="Arial"/>
            </a:endParaRPr>
          </a:p>
          <a:p>
            <a:r>
              <a:rPr lang="sv-SE" sz="1400" dirty="0">
                <a:solidFill>
                  <a:srgbClr val="213A8F"/>
                </a:solidFill>
              </a:rPr>
              <a:t>Norra området 1637  besök (24,8%)</a:t>
            </a:r>
          </a:p>
          <a:p>
            <a:r>
              <a:rPr lang="sv-SE" sz="1400" dirty="0">
                <a:solidFill>
                  <a:srgbClr val="213A8F"/>
                </a:solidFill>
              </a:rPr>
              <a:t>Mellersta området 1930 besök (26,9%)</a:t>
            </a:r>
            <a:endParaRPr lang="sv-SE" sz="1400">
              <a:solidFill>
                <a:srgbClr val="213A8F"/>
              </a:solidFill>
            </a:endParaRPr>
          </a:p>
          <a:p>
            <a:r>
              <a:rPr lang="sv-SE" sz="1400" dirty="0">
                <a:solidFill>
                  <a:srgbClr val="213A8F"/>
                </a:solidFill>
              </a:rPr>
              <a:t>Södra området 587 besök (20,0%)</a:t>
            </a:r>
            <a:endParaRPr lang="sv-SE" sz="1400" dirty="0">
              <a:solidFill>
                <a:srgbClr val="213A8F"/>
              </a:solidFill>
              <a:cs typeface="Arial"/>
            </a:endParaRPr>
          </a:p>
          <a:p>
            <a:endParaRPr lang="sv-SE" sz="1400" dirty="0">
              <a:solidFill>
                <a:srgbClr val="213A8F"/>
              </a:solidFill>
            </a:endParaRPr>
          </a:p>
          <a:p>
            <a:r>
              <a:rPr lang="sv-SE" sz="1400" dirty="0">
                <a:solidFill>
                  <a:srgbClr val="213A8F"/>
                </a:solidFill>
              </a:rPr>
              <a:t>Personer som vårdats med stöd för närståendevård &gt; 65 år</a:t>
            </a:r>
          </a:p>
          <a:p>
            <a:r>
              <a:rPr lang="sv-FI" sz="1400" dirty="0">
                <a:solidFill>
                  <a:srgbClr val="213A8F"/>
                </a:solidFill>
              </a:rPr>
              <a:t>1/2025 898 personer</a:t>
            </a:r>
            <a:endParaRPr lang="sv-FI" sz="1400" dirty="0">
              <a:solidFill>
                <a:srgbClr val="213A8F"/>
              </a:solidFill>
              <a:cs typeface="Arial"/>
            </a:endParaRPr>
          </a:p>
          <a:p>
            <a:r>
              <a:rPr lang="sv-FI" sz="1400" dirty="0">
                <a:solidFill>
                  <a:srgbClr val="213A8F"/>
                </a:solidFill>
              </a:rPr>
              <a:t>2/2025 885 personer</a:t>
            </a:r>
            <a:endParaRPr lang="sv-FI" sz="1400" dirty="0">
              <a:solidFill>
                <a:srgbClr val="213A8F"/>
              </a:solidFill>
              <a:cs typeface="Arial"/>
            </a:endParaRPr>
          </a:p>
          <a:p>
            <a:r>
              <a:rPr lang="sv-FI" sz="1400" dirty="0">
                <a:solidFill>
                  <a:srgbClr val="213A8F"/>
                </a:solidFill>
              </a:rPr>
              <a:t>3/2025 898 personer</a:t>
            </a:r>
            <a:endParaRPr lang="sv-FI" sz="1400" dirty="0">
              <a:solidFill>
                <a:srgbClr val="FF0000"/>
              </a:solidFill>
              <a:cs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B8EDDC-940B-BD35-84A1-1163B3466DE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568000" y="1188720"/>
            <a:ext cx="3600000" cy="50629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Korrigerande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åtgärder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Användningen av välfärdsteknologi utökas betydligt och görs avgiftsfri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Samarbetet mellan hemvårdsenheterna ska förbättras och kriterierna för verksamheten ska förenhetligas.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Arbetsuppgifter som inte är förknippade med vården ska tas bort av skötarna.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Omsorgsassistenter anställs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fi-FI" sz="1400" dirty="0" err="1">
                <a:cs typeface="Arial"/>
              </a:rPr>
              <a:t>Klienttid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ökning</a:t>
            </a:r>
            <a:r>
              <a:rPr lang="fi-FI" sz="1400" dirty="0">
                <a:cs typeface="Arial"/>
              </a:rPr>
              <a:t> / </a:t>
            </a:r>
            <a:r>
              <a:rPr lang="fi-FI" sz="1400" dirty="0" err="1">
                <a:cs typeface="Arial"/>
              </a:rPr>
              <a:t>arbetsskift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cs typeface="Arial"/>
              </a:rPr>
              <a:t>Samarbete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över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verksamhetsområdesgränserna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cs typeface="Arial"/>
              </a:rPr>
              <a:t>Utvecklingsgrupper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t.ex</a:t>
            </a:r>
            <a:r>
              <a:rPr lang="fi-FI" sz="1400" dirty="0">
                <a:cs typeface="Arial"/>
              </a:rPr>
              <a:t>. </a:t>
            </a:r>
            <a:r>
              <a:rPr lang="fi-FI" sz="1400" dirty="0" err="1">
                <a:cs typeface="Arial"/>
              </a:rPr>
              <a:t>Hemvård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scrum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cs typeface="Arial"/>
              </a:rPr>
              <a:t>Utveckling</a:t>
            </a:r>
            <a:r>
              <a:rPr lang="fi-FI" sz="1400" dirty="0">
                <a:cs typeface="Arial"/>
              </a:rPr>
              <a:t> av </a:t>
            </a:r>
            <a:r>
              <a:rPr lang="fi-FI" sz="1400" dirty="0" err="1">
                <a:cs typeface="Arial"/>
              </a:rPr>
              <a:t>nattarbete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inom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hemvården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cs typeface="Arial"/>
              </a:rPr>
              <a:t>Utveckling</a:t>
            </a:r>
            <a:r>
              <a:rPr lang="fi-FI" sz="1400" dirty="0">
                <a:cs typeface="Arial"/>
              </a:rPr>
              <a:t> av </a:t>
            </a:r>
            <a:r>
              <a:rPr lang="fi-FI" sz="1400" dirty="0" err="1">
                <a:cs typeface="Arial"/>
              </a:rPr>
              <a:t>verksamhetsledning</a:t>
            </a:r>
            <a:endParaRPr lang="fi-FI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cs typeface="Arial"/>
              </a:rPr>
              <a:t>Utökning</a:t>
            </a:r>
            <a:r>
              <a:rPr lang="fi-FI" sz="1400" dirty="0">
                <a:cs typeface="Arial"/>
              </a:rPr>
              <a:t> av </a:t>
            </a:r>
            <a:r>
              <a:rPr lang="fi-FI" sz="1400" dirty="0" err="1">
                <a:cs typeface="Arial"/>
              </a:rPr>
              <a:t>dagverksamhet</a:t>
            </a:r>
          </a:p>
          <a:p>
            <a:pPr marL="285750" indent="-285750">
              <a:buFont typeface="Calibri"/>
              <a:buChar char="-"/>
            </a:pPr>
            <a:r>
              <a:rPr lang="fi-FI" sz="1400" dirty="0" err="1">
                <a:cs typeface="Arial"/>
              </a:rPr>
              <a:t>Skolning</a:t>
            </a:r>
            <a:r>
              <a:rPr lang="fi-FI" sz="1400" dirty="0">
                <a:cs typeface="Arial"/>
              </a:rPr>
              <a:t> av </a:t>
            </a:r>
            <a:r>
              <a:rPr lang="fi-FI" sz="1400" dirty="0" err="1">
                <a:cs typeface="Arial"/>
              </a:rPr>
              <a:t>familjevårdare</a:t>
            </a:r>
            <a:r>
              <a:rPr lang="fi-FI" sz="1400" dirty="0">
                <a:cs typeface="Arial"/>
              </a:rPr>
              <a:t> </a:t>
            </a:r>
            <a:r>
              <a:rPr lang="fi-FI" sz="1400" dirty="0" err="1">
                <a:cs typeface="Arial"/>
              </a:rPr>
              <a:t>pågår</a:t>
            </a:r>
            <a:endParaRPr lang="fi-FI" sz="1400" dirty="0">
              <a:cs typeface="Arial"/>
            </a:endParaRPr>
          </a:p>
          <a:p>
            <a:pPr lvl="0">
              <a:defRPr/>
            </a:pPr>
            <a:endParaRPr lang="sv-SE" dirty="0">
              <a:solidFill>
                <a:srgbClr val="FF0000"/>
              </a:solidFill>
            </a:endParaRPr>
          </a:p>
          <a:p>
            <a:pPr marL="285750" indent="-285750">
              <a:buFont typeface="Calibri"/>
              <a:buChar char="-"/>
            </a:pPr>
            <a:endParaRPr lang="fi-FI" sz="1400" dirty="0"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EE4A30-4B57-7112-9FB1-16FA454C96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4968000" y="5086212"/>
            <a:ext cx="3600000" cy="1166135"/>
          </a:xfrm>
          <a:prstGeom prst="roundRect">
            <a:avLst/>
          </a:prstGeom>
          <a:solidFill>
            <a:schemeClr val="tx1">
              <a:lumMod val="20000"/>
              <a:lumOff val="80000"/>
              <a:alpha val="38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E2388DC-F395-3345-22DD-6334E7FB099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67999" y="3974098"/>
            <a:ext cx="3522499" cy="254531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>
              <a:lnSpc>
                <a:spcPct val="90000"/>
              </a:lnSpc>
              <a:spcAft>
                <a:spcPts val="600"/>
              </a:spcAft>
            </a:pPr>
            <a:r>
              <a:rPr lang="fi-FI" sz="1600" b="1" dirty="0" err="1"/>
              <a:t>Jämlikhet</a:t>
            </a:r>
            <a:endParaRPr lang="fi-FI" sz="1600" b="1" dirty="0"/>
          </a:p>
          <a:p>
            <a:r>
              <a:rPr lang="sv-SE" sz="1400" dirty="0"/>
              <a:t>Kriterierna och avgifterna har förenhetligats.</a:t>
            </a:r>
          </a:p>
          <a:p>
            <a:r>
              <a:rPr lang="sv-SE" sz="1400" dirty="0"/>
              <a:t>Verksamheten i områdena ska förenhetligas. Distansbesöken ska utvidgas att omfatta hela området, liksom även möjligheten att använda läkemedelsautomat.</a:t>
            </a:r>
          </a:p>
          <a:p>
            <a:r>
              <a:rPr lang="sv-SE" sz="1400" dirty="0"/>
              <a:t>Dagverksamheten för äldre täcker ännu inte området på ett tillfredsställande sätt. Nya grupper under planering.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BD0A43-461C-CEE9-EF08-E4B34E74ECEB}"/>
              </a:ext>
            </a:extLst>
          </p:cNvPr>
          <p:cNvSpPr txBox="1">
            <a:spLocks/>
          </p:cNvSpPr>
          <p:nvPr/>
        </p:nvSpPr>
        <p:spPr>
          <a:xfrm>
            <a:off x="4968000" y="5327333"/>
            <a:ext cx="3600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Väntetid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för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brådskande</a:t>
            </a:r>
            <a:r>
              <a:rPr kumimoji="0" lang="fi-FI" sz="1600" b="1" i="0" u="none" strike="noStrike" kern="1200" cap="none" spc="0" normalizeH="0" baseline="0" noProof="0" dirty="0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00A174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ärende</a:t>
            </a:r>
            <a:endParaRPr kumimoji="0" lang="fi-FI" sz="1600" b="1" i="0" u="none" strike="noStrike" kern="1200" cap="none" spc="0" normalizeH="0" baseline="0" noProof="0" dirty="0">
              <a:ln>
                <a:noFill/>
              </a:ln>
              <a:solidFill>
                <a:srgbClr val="00A174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algn="ctr"/>
            <a:r>
              <a:rPr lang="fi-FI" sz="1400" b="1" dirty="0" err="1">
                <a:cs typeface="Arial"/>
              </a:rPr>
              <a:t>Förverkligats</a:t>
            </a:r>
            <a:endParaRPr lang="fi-FI" sz="1400" b="1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50267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10343442" cy="909638"/>
          </a:xfrm>
        </p:spPr>
        <p:txBody>
          <a:bodyPr>
            <a:normAutofit/>
          </a:bodyPr>
          <a:lstStyle/>
          <a:p>
            <a:r>
              <a:rPr lang="fi-FI" b="1" dirty="0" err="1"/>
              <a:t>Säkerhet</a:t>
            </a:r>
            <a:r>
              <a:rPr lang="fi-FI" b="1" dirty="0"/>
              <a:t> </a:t>
            </a:r>
            <a:r>
              <a:rPr lang="fi-FI" b="1" dirty="0" err="1"/>
              <a:t>och</a:t>
            </a:r>
            <a:r>
              <a:rPr lang="fi-FI" b="1" dirty="0"/>
              <a:t> </a:t>
            </a:r>
            <a:r>
              <a:rPr lang="fi-FI" b="1" dirty="0" err="1"/>
              <a:t>kvalitet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400" b="1" dirty="0"/>
              <a:t>Status</a:t>
            </a:r>
            <a:r>
              <a:rPr lang="sv-SE" sz="1400" dirty="0"/>
              <a:t> 1-4/2025</a:t>
            </a:r>
          </a:p>
          <a:p>
            <a:pPr>
              <a:lnSpc>
                <a:spcPct val="150000"/>
              </a:lnSpc>
            </a:pPr>
            <a:r>
              <a:rPr lang="sv-SE" sz="1400" b="1" dirty="0"/>
              <a:t>Alla anmälningar: </a:t>
            </a:r>
            <a:r>
              <a:rPr lang="sv-SE" sz="1400" dirty="0"/>
              <a:t>894 (813)</a:t>
            </a:r>
          </a:p>
          <a:p>
            <a:pPr>
              <a:lnSpc>
                <a:spcPct val="150000"/>
              </a:lnSpc>
            </a:pPr>
            <a:r>
              <a:rPr lang="sv-SE" sz="1400" b="1" dirty="0"/>
              <a:t>Väntar på handläggning: </a:t>
            </a:r>
            <a:r>
              <a:rPr lang="sv-SE" sz="1400" dirty="0"/>
              <a:t>161 (x18%)</a:t>
            </a:r>
          </a:p>
          <a:p>
            <a:pPr>
              <a:lnSpc>
                <a:spcPct val="150000"/>
              </a:lnSpc>
            </a:pPr>
            <a:r>
              <a:rPr lang="sv-SE" sz="1400" b="1" dirty="0"/>
              <a:t>Väntar på tilläggsinformation: </a:t>
            </a:r>
            <a:r>
              <a:rPr lang="sv-SE" sz="1400" dirty="0"/>
              <a:t>14 (2%)</a:t>
            </a:r>
          </a:p>
          <a:p>
            <a:pPr>
              <a:lnSpc>
                <a:spcPct val="150000"/>
              </a:lnSpc>
            </a:pPr>
            <a:r>
              <a:rPr lang="sv-SE" sz="1400" b="1" dirty="0"/>
              <a:t>Under handläggning: </a:t>
            </a:r>
            <a:r>
              <a:rPr lang="sv-SE" sz="1400" dirty="0"/>
              <a:t>108 (12%)</a:t>
            </a:r>
          </a:p>
          <a:p>
            <a:pPr>
              <a:lnSpc>
                <a:spcPct val="150000"/>
              </a:lnSpc>
            </a:pPr>
            <a:r>
              <a:rPr lang="sv-SE" sz="1400" b="1" dirty="0"/>
              <a:t>Färdig: </a:t>
            </a:r>
            <a:r>
              <a:rPr lang="sv-SE" sz="1400" dirty="0"/>
              <a:t>611 (68%)</a:t>
            </a:r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2FE2FFB-F344-4344-940D-26D2C6046DF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25119" y="1656000"/>
            <a:ext cx="3486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600" b="1" dirty="0" err="1">
                <a:solidFill>
                  <a:srgbClr val="00A174"/>
                </a:solidFill>
              </a:rPr>
              <a:t>Antal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anmälan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om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negativ</a:t>
            </a:r>
            <a:r>
              <a:rPr lang="fi-FI" sz="1600" b="1" dirty="0">
                <a:solidFill>
                  <a:srgbClr val="00A174"/>
                </a:solidFill>
              </a:rPr>
              <a:t> </a:t>
            </a:r>
            <a:r>
              <a:rPr lang="fi-FI" sz="1600" b="1" dirty="0" err="1">
                <a:solidFill>
                  <a:srgbClr val="00A174"/>
                </a:solidFill>
              </a:rPr>
              <a:t>händelse</a:t>
            </a:r>
            <a:endParaRPr lang="en-US" sz="1600" b="1" dirty="0">
              <a:solidFill>
                <a:srgbClr val="00A174"/>
              </a:solidFill>
            </a:endParaRPr>
          </a:p>
        </p:txBody>
      </p:sp>
      <p:graphicFrame>
        <p:nvGraphicFramePr>
          <p:cNvPr id="5" name="Chart 4" descr="Diagram: Antal anmälan om negativ händelse&#10;Januari - April 2024 567&#10;Januari-April 2025&#10;Maj - Augusti 2024 591&#10;Maj-Augusti 2025 &#10;September - December 2024 813&#10;September-December 2025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91590399"/>
              </p:ext>
            </p:extLst>
          </p:nvPr>
        </p:nvGraphicFramePr>
        <p:xfrm>
          <a:off x="4625120" y="2222459"/>
          <a:ext cx="3422268" cy="2349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15956D0F-8A7D-B8D5-5ACE-D0EBD28EE0A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15300" y="1656000"/>
            <a:ext cx="399395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r>
              <a:rPr lang="sv-SE" sz="1600" b="1" dirty="0">
                <a:solidFill>
                  <a:srgbClr val="00A174"/>
                </a:solidFill>
              </a:rPr>
              <a:t>De vanligaste anmälningstyperna personal:</a:t>
            </a:r>
          </a:p>
          <a:p>
            <a:pPr marL="342900" indent="-342900">
              <a:buAutoNum type="arabicPeriod"/>
            </a:pPr>
            <a:r>
              <a:rPr lang="sv-SE" sz="1400" dirty="0">
                <a:cs typeface="Arial"/>
              </a:rPr>
              <a:t>Olycksfall och olyckor</a:t>
            </a:r>
          </a:p>
          <a:p>
            <a:pPr marL="342900" indent="-342900">
              <a:buAutoNum type="arabicPeriod"/>
            </a:pPr>
            <a:r>
              <a:rPr lang="sv-SE" sz="1400" dirty="0">
                <a:cs typeface="Arial"/>
              </a:rPr>
              <a:t>Förknippad med läkemedelsbehandling</a:t>
            </a:r>
          </a:p>
          <a:p>
            <a:pPr marL="342900" indent="-342900">
              <a:buAutoNum type="arabicPeriod"/>
            </a:pPr>
            <a:r>
              <a:rPr lang="sv-SE" sz="1400" dirty="0">
                <a:cs typeface="Arial"/>
              </a:rPr>
              <a:t>Informationsutbyte</a:t>
            </a:r>
          </a:p>
          <a:p>
            <a:pPr marL="342900" indent="-342900">
              <a:buAutoNum type="arabicPeriod"/>
            </a:pPr>
            <a:r>
              <a:rPr lang="sv-SE" sz="1400" dirty="0">
                <a:cs typeface="Arial"/>
              </a:rPr>
              <a:t>Annat</a:t>
            </a:r>
          </a:p>
          <a:p>
            <a:pPr marL="342900" indent="-342900">
              <a:buAutoNum type="arabicPeriod"/>
            </a:pPr>
            <a:r>
              <a:rPr lang="sv-SE" sz="1400" dirty="0">
                <a:cs typeface="Arial"/>
              </a:rPr>
              <a:t>Förknippad med vård eller uppföljning</a:t>
            </a:r>
          </a:p>
          <a:p>
            <a:pPr>
              <a:defRPr sz="1600" b="1" i="0" u="none" strike="noStrike" kern="1200" spc="0" baseline="0">
                <a:solidFill>
                  <a:srgbClr val="85C598"/>
                </a:solidFill>
                <a:latin typeface="+mn-lt"/>
                <a:ea typeface="+mn-ea"/>
                <a:cs typeface="+mn-cs"/>
              </a:defRPr>
            </a:pPr>
            <a:endParaRPr lang="sv-SE" sz="1600" b="1" dirty="0">
              <a:solidFill>
                <a:srgbClr val="00A174"/>
              </a:solidFill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C73870F-CF5C-763D-46FF-436B85E5F7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710544" y="4608000"/>
            <a:ext cx="17179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err="1">
                <a:solidFill>
                  <a:schemeClr val="accent5"/>
                </a:solidFill>
              </a:rPr>
              <a:t>Antal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kontakter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till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patientombud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452C5F8-1BEF-D999-6460-DAE3985EA16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806382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cs typeface="Arial"/>
              </a:rPr>
              <a:t>5 </a:t>
            </a:r>
            <a:r>
              <a:rPr lang="fi-FI" sz="2400" dirty="0">
                <a:cs typeface="Arial"/>
              </a:rPr>
              <a:t>(4)</a:t>
            </a:r>
            <a:endParaRPr lang="fi-FI" sz="3600" dirty="0">
              <a:cs typeface="Arial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9798DB4-4E15-99ED-6E26-2B64BC2BE3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464184" y="4608000"/>
            <a:ext cx="169039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fi-FI" sz="1600" b="1" dirty="0" err="1">
                <a:solidFill>
                  <a:srgbClr val="00A174"/>
                </a:solidFill>
                <a:latin typeface="Arial" panose="020B0604020202020204"/>
              </a:rPr>
              <a:t>Antal</a:t>
            </a:r>
            <a:r>
              <a:rPr lang="fi-FI" sz="1600" b="1" dirty="0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dirty="0" err="1">
                <a:solidFill>
                  <a:srgbClr val="00A174"/>
                </a:solidFill>
                <a:latin typeface="Arial" panose="020B0604020202020204"/>
              </a:rPr>
              <a:t>kontakter</a:t>
            </a:r>
            <a:r>
              <a:rPr lang="fi-FI" sz="1600" b="1" dirty="0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dirty="0" err="1">
                <a:solidFill>
                  <a:srgbClr val="00A174"/>
                </a:solidFill>
                <a:latin typeface="Arial" panose="020B0604020202020204"/>
              </a:rPr>
              <a:t>till</a:t>
            </a:r>
            <a:r>
              <a:rPr lang="fi-FI" sz="1600" b="1" dirty="0">
                <a:solidFill>
                  <a:srgbClr val="00A174"/>
                </a:solidFill>
                <a:latin typeface="Arial" panose="020B0604020202020204"/>
              </a:rPr>
              <a:t> </a:t>
            </a:r>
            <a:r>
              <a:rPr lang="fi-FI" sz="1600" b="1" dirty="0" err="1">
                <a:solidFill>
                  <a:srgbClr val="00A174"/>
                </a:solidFill>
                <a:latin typeface="Arial" panose="020B0604020202020204"/>
              </a:rPr>
              <a:t>socialombud</a:t>
            </a:r>
            <a:endParaRPr lang="en-US" sz="1600" b="1" dirty="0">
              <a:solidFill>
                <a:srgbClr val="00A174"/>
              </a:solidFill>
              <a:latin typeface="Arial" panose="020B060402020202020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C55BA9-B16F-4E98-4E91-02B5932E6BE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07037" y="5931439"/>
            <a:ext cx="1647537" cy="86177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solidFill>
                  <a:srgbClr val="FF0000"/>
                </a:solidFill>
                <a:cs typeface="Arial"/>
              </a:rPr>
              <a:t>Xx</a:t>
            </a:r>
            <a:r>
              <a:rPr lang="fi-FI" sz="2000" dirty="0">
                <a:cs typeface="Arial"/>
              </a:rPr>
              <a:t> </a:t>
            </a:r>
            <a:r>
              <a:rPr lang="fi-FI" sz="2400" dirty="0">
                <a:cs typeface="Arial"/>
              </a:rPr>
              <a:t>(23)</a:t>
            </a:r>
          </a:p>
          <a:p>
            <a:pPr algn="ctr"/>
            <a:r>
              <a:rPr lang="fi-FI" sz="1400" dirty="0">
                <a:cs typeface="Arial"/>
              </a:rPr>
              <a:t>(hela HEBO)</a:t>
            </a:r>
            <a:endParaRPr lang="en-US" sz="1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261090" y="4617226"/>
            <a:ext cx="3734751" cy="206210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rgbClr val="00A174"/>
                </a:solidFill>
              </a:rPr>
              <a:t>Korrigerande åtgärder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Upphandling av dosdispensering och läkemedelsautomat, utbildning.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Arbetsgrupp för förebyggande av fallolyckor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Effektiv användning av hemrehabilitering inom hemvården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Genomgång av </a:t>
            </a:r>
            <a:r>
              <a:rPr lang="sv-SE" sz="1400" dirty="0" err="1"/>
              <a:t>HaiPro</a:t>
            </a:r>
            <a:r>
              <a:rPr lang="sv-SE" sz="1400" dirty="0"/>
              <a:t>-anmälningar och korrigerande åtgärder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652E28-B745-3928-E8F9-571AF58C965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4608000"/>
            <a:ext cx="17179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600" b="1" dirty="0" err="1">
                <a:solidFill>
                  <a:schemeClr val="accent5"/>
                </a:solidFill>
              </a:rPr>
              <a:t>Anmälningar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om</a:t>
            </a:r>
            <a:r>
              <a:rPr lang="fi-FI" sz="1600" b="1" dirty="0">
                <a:solidFill>
                  <a:schemeClr val="accent5"/>
                </a:solidFill>
              </a:rPr>
              <a:t> miss-</a:t>
            </a:r>
            <a:r>
              <a:rPr lang="fi-FI" sz="1600" b="1" dirty="0" err="1">
                <a:solidFill>
                  <a:schemeClr val="accent5"/>
                </a:solidFill>
              </a:rPr>
              <a:t>förhållanden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inom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socialvården</a:t>
            </a:r>
            <a:endParaRPr lang="en-US" sz="1600" b="1" dirty="0">
              <a:solidFill>
                <a:schemeClr val="accent5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BB4EE3C-D6C8-35F7-B859-A76FC4BC436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98688" y="5901368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solidFill>
                  <a:srgbClr val="FF0000"/>
                </a:solidFill>
                <a:cs typeface="Arial"/>
              </a:rPr>
              <a:t>xx</a:t>
            </a:r>
            <a:r>
              <a:rPr lang="fi-FI" sz="3600" dirty="0">
                <a:cs typeface="Arial"/>
              </a:rPr>
              <a:t> </a:t>
            </a:r>
            <a:r>
              <a:rPr lang="fi-FI" sz="2400" dirty="0">
                <a:cs typeface="Arial"/>
              </a:rPr>
              <a:t>(2)</a:t>
            </a:r>
            <a:endParaRPr lang="fi-FI" sz="3600" dirty="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52443FC-DDA6-18FA-E840-3D9B20FDFE4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6490" y="4617226"/>
            <a:ext cx="171796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1400" b="1" dirty="0" err="1">
                <a:solidFill>
                  <a:schemeClr val="accent5"/>
                </a:solidFill>
              </a:rPr>
              <a:t>Antal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anmäningar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om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negativ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händelse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från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klienter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eller</a:t>
            </a:r>
            <a:r>
              <a:rPr lang="fi-FI" sz="1400" b="1" dirty="0">
                <a:solidFill>
                  <a:schemeClr val="accent5"/>
                </a:solidFill>
              </a:rPr>
              <a:t> </a:t>
            </a:r>
            <a:r>
              <a:rPr lang="fi-FI" sz="1400" b="1" dirty="0" err="1">
                <a:solidFill>
                  <a:schemeClr val="accent5"/>
                </a:solidFill>
              </a:rPr>
              <a:t>anhöriga</a:t>
            </a:r>
            <a:endParaRPr lang="en-US" sz="1400" b="1" dirty="0">
              <a:solidFill>
                <a:schemeClr val="accent5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B7C989-185B-85F5-B8E3-0040D19F2F6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052328" y="5910594"/>
            <a:ext cx="1535807" cy="64633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i-FI" sz="3600" dirty="0">
                <a:solidFill>
                  <a:srgbClr val="FF0000"/>
                </a:solidFill>
                <a:cs typeface="Arial"/>
              </a:rPr>
              <a:t>x</a:t>
            </a:r>
            <a:r>
              <a:rPr lang="fi-FI" sz="3600" dirty="0">
                <a:cs typeface="Arial"/>
              </a:rPr>
              <a:t> </a:t>
            </a:r>
            <a:r>
              <a:rPr lang="fi-FI" sz="2400" dirty="0">
                <a:cs typeface="Arial"/>
              </a:rPr>
              <a:t>(6)</a:t>
            </a:r>
            <a:endParaRPr lang="fi-FI" sz="3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58591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4950" cy="909638"/>
          </a:xfrm>
        </p:spPr>
        <p:txBody>
          <a:bodyPr/>
          <a:lstStyle/>
          <a:p>
            <a:r>
              <a:rPr lang="fi-FI" b="1" err="1"/>
              <a:t>Kundupplevelse</a:t>
            </a:r>
            <a:endParaRPr lang="en-US" sz="2000" b="1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8AD95C6-BCA0-C11E-FFBC-ADDBE23D28ED}"/>
              </a:ext>
            </a:extLst>
          </p:cNvPr>
          <p:cNvSpPr txBox="1"/>
          <p:nvPr/>
        </p:nvSpPr>
        <p:spPr>
          <a:xfrm>
            <a:off x="1175718" y="1292790"/>
            <a:ext cx="6744234" cy="33855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Totala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mängden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av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kundrespons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under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 </a:t>
            </a:r>
            <a:r>
              <a:rPr kumimoji="0" lang="fi-FI" sz="1600" b="0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perioden</a:t>
            </a:r>
            <a:r>
              <a:rPr kumimoji="0" lang="fi-FI" sz="16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: </a:t>
            </a:r>
            <a:r>
              <a:rPr lang="fi-FI" sz="1600" dirty="0">
                <a:solidFill>
                  <a:srgbClr val="213A8F"/>
                </a:solidFill>
                <a:latin typeface="Arial" panose="020B0604020202020204"/>
              </a:rPr>
              <a:t>6</a:t>
            </a:r>
            <a:endParaRPr kumimoji="0" lang="fi-FI" sz="16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graphicFrame>
        <p:nvGraphicFramePr>
          <p:cNvPr id="7" name="Chart 6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0CC9218F-8660-477B-873D-EE79BEA819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9840957"/>
              </p:ext>
            </p:extLst>
          </p:nvPr>
        </p:nvGraphicFramePr>
        <p:xfrm>
          <a:off x="2855956" y="3082922"/>
          <a:ext cx="4135393" cy="21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84572" y="4515637"/>
            <a:ext cx="1676820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3200" noProof="0" dirty="0">
                <a:solidFill>
                  <a:srgbClr val="213A8F"/>
                </a:solidFill>
                <a:latin typeface="Arial" panose="020B0604020202020204"/>
                <a:cs typeface="Arial"/>
              </a:rPr>
              <a:t>40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ea"/>
                <a:cs typeface="Arial"/>
              </a:rPr>
              <a:t>(46)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F85A01-D162-40B8-8855-659FF10BED9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78569" y="1901869"/>
            <a:ext cx="2273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upplevde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att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man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brydde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sig om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mig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på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ett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helhetsmässigt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sätt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C92C84C-5C3B-F151-B025-3AE820B9A96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1807343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altLang="ko-KR" sz="1400" b="1" dirty="0">
                <a:solidFill>
                  <a:srgbClr val="213A8F"/>
                </a:solidFill>
                <a:latin typeface="Calibri" panose="020F0502020204030204"/>
              </a:rPr>
              <a:t>4,2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33EFF2A-7AAD-4B14-93EB-076EAD97215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3104317"/>
            <a:ext cx="14740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fick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hjälp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när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jag </a:t>
            </a:r>
            <a:r>
              <a:rPr kumimoji="0" lang="en-US" altLang="ko-KR" sz="1400" b="1" i="0" u="none" strike="noStrike" kern="1200" cap="none" spc="0" normalizeH="0" baseline="0" noProof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behövde</a:t>
            </a:r>
            <a:r>
              <a:rPr kumimoji="0" lang="en-US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 den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813F58C-C780-EB84-E9DC-197FFF85751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2968628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4,4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638B1F1-1001-4506-A2FF-BEFB60A16B3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99241" y="4238639"/>
            <a:ext cx="1717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kände mig trygg under vården / betjäningen 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D05A3689-C501-4953-E1F0-5AC35DB951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2790944" y="42464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4,2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B3F3FCD-B03B-4D2C-B901-F47C7C5B1A6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21383" y="5562078"/>
            <a:ext cx="24197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Besluten i anslutning till min vård/mitt ärende fattades i samråd med mig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F072D9F9-54CA-6247-2E21-04389A729E3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flipH="1">
            <a:off x="3726944" y="54629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Calibri" panose="020F0502020204030204"/>
                <a:ea typeface="+mn-ea"/>
                <a:cs typeface="Calibri"/>
              </a:rPr>
              <a:t>4,2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1314A2D-C318-415D-B409-0CD3638C314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26771" y="1874018"/>
            <a:ext cx="22112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vet hur min vård/mina tjänster kommer att fortsätta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52C1C1D-3F16-BDAD-4824-BA1E16A22AAB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180734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ea typeface="Calibri"/>
                <a:cs typeface="Calibri"/>
              </a:rPr>
              <a:t>4,2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Calibri"/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ADA1682-79CB-477A-A9FB-04429119CA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125529" y="2936140"/>
            <a:ext cx="162697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Informationen som jag fick om vården / betjäningen var förståelig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1F4ED22-B579-FFEA-25A3-E180B31A858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2971659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4,2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C90F67E-E8DD-4501-A07D-85FF1F9BA78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213063" y="4319961"/>
            <a:ext cx="18138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tyckte att den betjäning jag fick var nyttig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663C17BA-C20A-A873-70A7-07D9EBCB38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6174945" y="4238639"/>
            <a:ext cx="888365" cy="888365"/>
          </a:xfrm>
          <a:prstGeom prst="ellipse">
            <a:avLst/>
          </a:prstGeom>
          <a:solidFill>
            <a:srgbClr val="85C5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  <a:cs typeface="Calibri"/>
              </a:rPr>
              <a:t>4,4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A2EC4E5-2652-4DA6-BD05-8425B8DEF36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268147" y="5576606"/>
            <a:ext cx="169543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altLang="ko-KR" sz="1400" b="1" i="0" u="none" strike="noStrike" kern="1200" cap="none" spc="0" normalizeH="0" baseline="0" noProof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맑은 고딕" panose="020B0503020000020004" pitchFamily="34" charset="-127"/>
                <a:cs typeface="Arial" pitchFamily="34" charset="0"/>
              </a:rPr>
              <a:t>Jag fick vård och service på mitt modersmål</a:t>
            </a:r>
            <a:endParaRPr kumimoji="0" lang="ko-KR" altLang="en-US" sz="1400" b="1" i="0" u="none" strike="noStrike" kern="1200" cap="none" spc="0" normalizeH="0" baseline="0" noProof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F3BAA92-15CD-634E-EE8B-B88EC1158307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5238945" y="5451123"/>
            <a:ext cx="888365" cy="88836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fi-FI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1400" b="1" dirty="0">
                <a:solidFill>
                  <a:srgbClr val="213A8F"/>
                </a:solidFill>
                <a:latin typeface="Calibri" panose="020F0502020204030204"/>
              </a:rPr>
              <a:t>4,4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280024" y="711740"/>
            <a:ext cx="2857398" cy="11695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Positiv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respons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endParaRPr kumimoji="0" lang="fi-FI" sz="1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lt"/>
              <a:cs typeface="Arial" panose="020B0604020202020204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Negativ</a:t>
            </a: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 </a:t>
            </a:r>
            <a:r>
              <a:rPr kumimoji="0" lang="fi-FI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ea typeface="+mn-lt"/>
                <a:cs typeface="Arial" panose="020B0604020202020204"/>
              </a:rPr>
              <a:t>respons</a:t>
            </a:r>
            <a:endParaRPr kumimoji="0" lang="fi-FI" sz="1400" b="1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</a:p>
        </p:txBody>
      </p:sp>
      <p:pic>
        <p:nvPicPr>
          <p:cNvPr id="19" name="Graphic 18">
            <a:extLst>
              <a:ext uri="{FF2B5EF4-FFF2-40B4-BE49-F238E27FC236}">
                <a16:creationId xmlns:a16="http://schemas.microsoft.com/office/drawing/2014/main" id="{6E09F109-ADBA-1780-40A6-8753F266EC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72070" y="711740"/>
            <a:ext cx="659625" cy="659625"/>
          </a:xfrm>
          <a:prstGeom prst="rect">
            <a:avLst/>
          </a:prstGeom>
        </p:spPr>
      </p:pic>
      <p:pic>
        <p:nvPicPr>
          <p:cNvPr id="21" name="Graphic 20">
            <a:extLst>
              <a:ext uri="{FF2B5EF4-FFF2-40B4-BE49-F238E27FC236}">
                <a16:creationId xmlns:a16="http://schemas.microsoft.com/office/drawing/2014/main" id="{CF3BEB49-B738-30B9-FA55-DF1F8A1E4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/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672069" y="2008485"/>
            <a:ext cx="659625" cy="65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752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2D604-4B15-77B4-DAFB-005465C73B8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125505" cy="909453"/>
          </a:xfrm>
        </p:spPr>
        <p:txBody>
          <a:bodyPr/>
          <a:lstStyle/>
          <a:p>
            <a:r>
              <a:rPr lang="fi-FI" sz="4000" b="1" dirty="0" err="1"/>
              <a:t>Delaktighetsarbete</a:t>
            </a:r>
            <a:endParaRPr lang="sv-SE" dirty="0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ABB2387-2008-57CC-BB4A-9597C1A905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1205432" y="1323453"/>
            <a:ext cx="5111145" cy="3476480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293015D-D1AE-6165-00F6-D490CA772E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5432" y="1431453"/>
            <a:ext cx="51111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Hur stöder man  kunders och nära anhörigas delaktighet i planeringen, genomförandet och utvärderingen av tjänsterna:</a:t>
            </a:r>
          </a:p>
          <a:p>
            <a:r>
              <a:rPr lang="sv-SE" sz="1400" dirty="0"/>
              <a:t>Vi samlar in respons via </a:t>
            </a:r>
            <a:r>
              <a:rPr lang="sv-SE" sz="1400" dirty="0" err="1"/>
              <a:t>Roidu</a:t>
            </a:r>
            <a:r>
              <a:rPr lang="sv-SE" sz="1400" dirty="0"/>
              <a:t> och använder oss av </a:t>
            </a:r>
            <a:r>
              <a:rPr lang="sv-SE" sz="1400" dirty="0" err="1"/>
              <a:t>HaiPro</a:t>
            </a:r>
            <a:endParaRPr lang="sv-SE" sz="1400" dirty="0"/>
          </a:p>
          <a:p>
            <a:endParaRPr lang="sv-SE" sz="1400" dirty="0"/>
          </a:p>
          <a:p>
            <a:r>
              <a:rPr lang="sv-SE" sz="1400" dirty="0" err="1"/>
              <a:t>THL:s</a:t>
            </a:r>
            <a:r>
              <a:rPr lang="sv-SE" sz="1400" dirty="0"/>
              <a:t> nationella utvärdering</a:t>
            </a:r>
          </a:p>
          <a:p>
            <a:endParaRPr lang="sv-SE" sz="1400" dirty="0"/>
          </a:p>
          <a:p>
            <a:r>
              <a:rPr lang="sv-SE" sz="1400" dirty="0"/>
              <a:t>Egenvårdarsystem</a:t>
            </a:r>
          </a:p>
          <a:p>
            <a:endParaRPr lang="sv-SE" sz="1400" dirty="0"/>
          </a:p>
          <a:p>
            <a:r>
              <a:rPr lang="sv-SE" sz="1400" dirty="0"/>
              <a:t>Inom servicehandledningen (hör till ett annat verksamhetsområde) och närståendevården utgår man från klienternas önskemål och involverar även de anhöriga i bedömningen av klienternas servicebehov och i de beslut som tas om servicen.</a:t>
            </a:r>
          </a:p>
          <a:p>
            <a:endParaRPr lang="en-US" sz="14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C808CD-48EC-E844-D2DD-5C1903E242DF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5" y="1431453"/>
            <a:ext cx="526886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sv-SE" sz="1400" b="1" dirty="0">
                <a:solidFill>
                  <a:schemeClr val="accent5"/>
                </a:solidFill>
                <a:latin typeface="+mj-lt"/>
              </a:rPr>
              <a:t>Vilka teman har man kommit överens om tillsammans med organisationer för att utveckla tjänsterna: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Diskussioner med externa leverantörer förs ständigt - partnerskapsbord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Samarbetet med den tredje sektorn utvecklas via projektet Prima Botnia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72DC3C-25D3-2071-DC1A-6ADA83D9956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104008" y="5089783"/>
            <a:ext cx="5111144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Klienter, erfarenhetsexperter eller ett </a:t>
            </a:r>
            <a:r>
              <a:rPr lang="sv-SE" sz="1400" b="1" dirty="0" err="1">
                <a:solidFill>
                  <a:schemeClr val="accent5"/>
                </a:solidFill>
                <a:latin typeface="+mj-lt"/>
              </a:rPr>
              <a:t>kundråd</a:t>
            </a:r>
            <a:r>
              <a:rPr lang="sv-SE" sz="1400" b="1" dirty="0">
                <a:solidFill>
                  <a:schemeClr val="accent5"/>
                </a:solidFill>
                <a:latin typeface="+mj-lt"/>
              </a:rPr>
              <a:t> är involverade i utvecklingen och utvärderingen av tjänsterna:</a:t>
            </a:r>
          </a:p>
          <a:p>
            <a:pPr algn="ctr"/>
            <a:r>
              <a:rPr lang="sv-FI" sz="1400" b="1" dirty="0"/>
              <a:t>Förändrings- och utvecklingsförslag via </a:t>
            </a:r>
            <a:r>
              <a:rPr lang="sv-FI" sz="1400" b="1" dirty="0" err="1"/>
              <a:t>äldrerådet</a:t>
            </a:r>
            <a:r>
              <a:rPr lang="sv-FI" sz="1200" b="1" dirty="0">
                <a:solidFill>
                  <a:schemeClr val="bg1"/>
                </a:solidFill>
              </a:rPr>
              <a:t> och klientrådet</a:t>
            </a:r>
          </a:p>
          <a:p>
            <a:r>
              <a:rPr lang="sv-SE" sz="1400" dirty="0"/>
              <a:t>​</a:t>
            </a:r>
            <a:endParaRPr lang="fi-FI" sz="1400" strike="sngStrike" dirty="0">
              <a:cs typeface="Times New Roman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D3D0E33-C044-69BA-5072-E7EA05E13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/>
        </p:nvSpPr>
        <p:spPr bwMode="auto">
          <a:xfrm>
            <a:off x="6581753" y="3214641"/>
            <a:ext cx="5268869" cy="3081597"/>
          </a:xfrm>
          <a:prstGeom prst="roundRect">
            <a:avLst/>
          </a:prstGeom>
          <a:solidFill>
            <a:schemeClr val="tx1">
              <a:alpha val="22000"/>
            </a:schemeClr>
          </a:solidFill>
          <a:ln w="28575" cap="flat" cmpd="sng" algn="ctr">
            <a:noFill/>
            <a:prstDash val="lgDash"/>
            <a:miter lim="800000"/>
            <a:headEnd type="none" w="med" len="med"/>
            <a:tailEnd type="none" w="med" len="med"/>
          </a:ln>
        </p:spPr>
        <p:txBody>
          <a:bodyPr lIns="0" tIns="18288" rIns="0" bIns="18288" rtlCol="0" anchor="ctr" anchorCtr="1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13A8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9E2315-12F2-68DA-4393-F0437FF5C33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581754" y="3372339"/>
            <a:ext cx="52688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>
                <a:solidFill>
                  <a:schemeClr val="accent5"/>
                </a:solidFill>
                <a:latin typeface="+mj-lt"/>
              </a:rPr>
              <a:t>Vilka åtgärder har vidtagits  på basen av klienters och anhörigas anmälningar om negativa och nära ögat händelser samt påminnelser och klagomål:</a:t>
            </a:r>
          </a:p>
          <a:p>
            <a:endParaRPr lang="sv-SE" sz="1400" dirty="0">
              <a:solidFill>
                <a:schemeClr val="accent4"/>
              </a:solidFill>
              <a:latin typeface="+mj-lt"/>
            </a:endParaRPr>
          </a:p>
          <a:p>
            <a:pPr marL="285750" indent="-285750">
              <a:buFont typeface="Calibri"/>
              <a:buChar char="-"/>
            </a:pPr>
            <a:r>
              <a:rPr lang="sv-SE" sz="1400" dirty="0">
                <a:cs typeface="Arial"/>
              </a:rPr>
              <a:t>Utbildning i bemötande av klienter som uppvisar våldsamt/utmanande beteende</a:t>
            </a:r>
            <a:br>
              <a:rPr lang="sv-SE" sz="1400" dirty="0">
                <a:cs typeface="Arial"/>
              </a:rPr>
            </a:br>
            <a:endParaRPr lang="sv-SE" sz="1400" dirty="0">
              <a:cs typeface="Arial"/>
            </a:endParaRPr>
          </a:p>
          <a:p>
            <a:pPr marL="285750" indent="-285750">
              <a:buFont typeface="Calibri"/>
              <a:buChar char="-"/>
            </a:pPr>
            <a:r>
              <a:rPr lang="sv-SE" sz="1400" dirty="0">
                <a:cs typeface="Arial"/>
              </a:rPr>
              <a:t>Förbättrad information</a:t>
            </a:r>
          </a:p>
        </p:txBody>
      </p:sp>
    </p:spTree>
    <p:extLst>
      <p:ext uri="{BB962C8B-B14F-4D97-AF65-F5344CB8AC3E}">
        <p14:creationId xmlns:p14="http://schemas.microsoft.com/office/powerpoint/2010/main" val="2238526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 noRot="1" noMove="1" noResize="1" noEditPoints="1" noAdjustHandles="1" noChangeArrowheads="1" noChangeShapeType="1"/>
          </p:cNvSpPr>
          <p:nvPr>
            <p:ph type="title" idx="4294967295"/>
          </p:nvPr>
        </p:nvSpPr>
        <p:spPr>
          <a:xfrm>
            <a:off x="1652400" y="414000"/>
            <a:ext cx="9327754" cy="774907"/>
          </a:xfrm>
        </p:spPr>
        <p:txBody>
          <a:bodyPr>
            <a:normAutofit/>
          </a:bodyPr>
          <a:lstStyle/>
          <a:p>
            <a:r>
              <a:rPr lang="fi-FI" b="1" dirty="0"/>
              <a:t>Personal</a:t>
            </a:r>
            <a:endParaRPr lang="en-US" sz="1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CE3ECC4-2766-0EF7-1123-7E6207D264D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1656000"/>
            <a:ext cx="3422269" cy="31239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sv-SE" sz="1600" b="1" dirty="0">
                <a:solidFill>
                  <a:schemeClr val="accent5"/>
                </a:solidFill>
              </a:rPr>
              <a:t>Personalstyrka</a:t>
            </a:r>
          </a:p>
          <a:p>
            <a:r>
              <a:rPr lang="sv-SE" sz="1600" dirty="0"/>
              <a:t>Personal: 959</a:t>
            </a:r>
            <a:br>
              <a:rPr lang="sv-SE" sz="1600" dirty="0"/>
            </a:br>
            <a:r>
              <a:rPr lang="sv-SE" sz="1600" dirty="0"/>
              <a:t>Fastanställda: 712</a:t>
            </a:r>
          </a:p>
          <a:p>
            <a:br>
              <a:rPr lang="sv-SE" sz="1600" u="sng" dirty="0"/>
            </a:br>
            <a:r>
              <a:rPr lang="sv-SE" sz="1600" u="sng" dirty="0"/>
              <a:t>Öppna vakanser: </a:t>
            </a:r>
            <a:br>
              <a:rPr lang="sv-SE" sz="1600" dirty="0"/>
            </a:br>
            <a:r>
              <a:rPr lang="sv-SE" sz="1600" dirty="0"/>
              <a:t>Hemvården: ca 80 st. (alla yrkesgrupper)</a:t>
            </a:r>
          </a:p>
          <a:p>
            <a:r>
              <a:rPr lang="sv-SE" sz="1600" dirty="0"/>
              <a:t>Dagverksamheten: 1 st. </a:t>
            </a:r>
          </a:p>
          <a:p>
            <a:r>
              <a:rPr lang="sv-SE" sz="1600" dirty="0"/>
              <a:t>Närståendevården: 1 st.</a:t>
            </a:r>
          </a:p>
          <a:p>
            <a:pPr>
              <a:lnSpc>
                <a:spcPct val="150000"/>
              </a:lnSpc>
            </a:pPr>
            <a:endParaRPr lang="sv-SE" sz="1600" dirty="0"/>
          </a:p>
          <a:p>
            <a:pPr>
              <a:lnSpc>
                <a:spcPct val="150000"/>
              </a:lnSpc>
            </a:pPr>
            <a:endParaRPr lang="en-US" sz="14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33BE2CB-1BD5-02F1-2A4E-9C3523AF8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147128" y="1674287"/>
            <a:ext cx="3926508" cy="209288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sv-SE" sz="1600" b="1" dirty="0">
                <a:solidFill>
                  <a:srgbClr val="00A174"/>
                </a:solidFill>
              </a:rPr>
              <a:t>Åtgärder som främjar arbetarnas välmående i arbetet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Utvecklingssamtal och diskussioner förknippat med tidigt stöd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Arbetshandledning vid behov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Användande av </a:t>
            </a:r>
            <a:r>
              <a:rPr lang="sv-SE" sz="1400" dirty="0" err="1"/>
              <a:t>Lean</a:t>
            </a:r>
            <a:r>
              <a:rPr lang="sv-SE" sz="1400" dirty="0"/>
              <a:t> </a:t>
            </a:r>
          </a:p>
          <a:p>
            <a:pPr marL="285750" indent="-285750">
              <a:buFont typeface="Arial" panose="020B0604020202020204" pitchFamily="34" charset="0"/>
              <a:buChar char="−"/>
            </a:pPr>
            <a:r>
              <a:rPr lang="sv-SE" sz="1400" dirty="0"/>
              <a:t>Åtgärder på organisationsnivå</a:t>
            </a:r>
          </a:p>
          <a:p>
            <a:pPr marL="742950" lvl="1" indent="-285750">
              <a:buFont typeface="Arial" panose="020B0604020202020204" pitchFamily="34" charset="0"/>
              <a:buChar char="−"/>
            </a:pPr>
            <a:r>
              <a:rPr lang="sv-SE" sz="1400" dirty="0"/>
              <a:t>E-pass och </a:t>
            </a:r>
            <a:r>
              <a:rPr lang="sv-SE" sz="1400" dirty="0" err="1"/>
              <a:t>Tyky</a:t>
            </a:r>
            <a:endParaRPr lang="sv-SE" sz="1400" dirty="0"/>
          </a:p>
          <a:p>
            <a:pPr marL="742950" lvl="1" indent="-285750">
              <a:buFont typeface="Arial" panose="020B0604020202020204" pitchFamily="34" charset="0"/>
              <a:buChar char="−"/>
            </a:pPr>
            <a:r>
              <a:rPr lang="sv-SE" sz="1400" dirty="0"/>
              <a:t>Gratis kaffe på arbetsplatsen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B29DF03-3E5E-F5BD-1388-9DB8FC99458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615905" y="1674287"/>
            <a:ext cx="3457332" cy="304698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baseline="0" dirty="0" err="1">
                <a:solidFill>
                  <a:schemeClr val="accent5"/>
                </a:solidFill>
              </a:rPr>
              <a:t>Arbetarsäkerhetsanmälningar</a:t>
            </a:r>
            <a:r>
              <a:rPr lang="fi-FI" sz="1600" b="1" baseline="0" dirty="0">
                <a:solidFill>
                  <a:schemeClr val="accent5"/>
                </a:solidFill>
              </a:rPr>
              <a:t> via </a:t>
            </a:r>
            <a:r>
              <a:rPr lang="fi-FI" sz="1600" b="1" baseline="0" dirty="0" err="1">
                <a:solidFill>
                  <a:schemeClr val="accent5"/>
                </a:solidFill>
              </a:rPr>
              <a:t>HaiPro</a:t>
            </a:r>
            <a:endParaRPr lang="fi-FI" sz="1600" b="1" dirty="0">
              <a:solidFill>
                <a:schemeClr val="accent5"/>
              </a:solidFill>
            </a:endParaRPr>
          </a:p>
          <a:p>
            <a:endParaRPr lang="fi-FI" sz="1600" baseline="0" dirty="0"/>
          </a:p>
          <a:p>
            <a:r>
              <a:rPr lang="sv-SE" sz="1600" dirty="0"/>
              <a:t>Antalet anmälda olycksfall:</a:t>
            </a:r>
          </a:p>
          <a:p>
            <a:r>
              <a:rPr lang="sv-SE" sz="1600" dirty="0"/>
              <a:t>95 (112) </a:t>
            </a:r>
          </a:p>
          <a:p>
            <a:r>
              <a:rPr lang="sv-SE" sz="1600" dirty="0"/>
              <a:t>De vanligaste typerna av händelser:</a:t>
            </a:r>
            <a:br>
              <a:rPr lang="sv-SE" sz="1600" dirty="0"/>
            </a:br>
            <a:endParaRPr lang="sv-SE" sz="1600" dirty="0"/>
          </a:p>
          <a:p>
            <a:r>
              <a:rPr lang="sv-SE" sz="1600" dirty="0"/>
              <a:t>1. Annat</a:t>
            </a:r>
          </a:p>
          <a:p>
            <a:r>
              <a:rPr lang="sv-SE" sz="1600" dirty="0"/>
              <a:t>2. Hot eller våld</a:t>
            </a:r>
          </a:p>
          <a:p>
            <a:r>
              <a:rPr lang="sv-SE" sz="1600" dirty="0"/>
              <a:t>3. Symtom som är relaterade till  inomhusluft</a:t>
            </a:r>
          </a:p>
          <a:p>
            <a:pPr marL="342900" indent="-342900">
              <a:buAutoNum type="arabicPeriod"/>
            </a:pPr>
            <a:endParaRPr lang="fi-FI" sz="1600" dirty="0">
              <a:cs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510217-0C8D-2E97-58A5-04DBA954B1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202850" y="4124782"/>
            <a:ext cx="3329922" cy="224676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i-FI" sz="1600" b="1" dirty="0">
                <a:solidFill>
                  <a:schemeClr val="accent5"/>
                </a:solidFill>
              </a:rPr>
              <a:t>Total </a:t>
            </a:r>
            <a:r>
              <a:rPr lang="fi-FI" sz="1600" b="1" dirty="0" err="1">
                <a:solidFill>
                  <a:schemeClr val="accent5"/>
                </a:solidFill>
              </a:rPr>
              <a:t>mängd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frånvarodagar</a:t>
            </a:r>
            <a:r>
              <a:rPr lang="fi-FI" sz="1600" b="1" dirty="0">
                <a:solidFill>
                  <a:schemeClr val="accent5"/>
                </a:solidFill>
              </a:rPr>
              <a:t>/ </a:t>
            </a:r>
            <a:r>
              <a:rPr lang="fi-FI" sz="1600" b="1" dirty="0" err="1">
                <a:solidFill>
                  <a:schemeClr val="accent5"/>
                </a:solidFill>
              </a:rPr>
              <a:t>antal</a:t>
            </a:r>
            <a:r>
              <a:rPr lang="fi-FI" sz="1600" b="1" dirty="0">
                <a:solidFill>
                  <a:schemeClr val="accent5"/>
                </a:solidFill>
              </a:rPr>
              <a:t> </a:t>
            </a:r>
            <a:r>
              <a:rPr lang="fi-FI" sz="1600" b="1" dirty="0" err="1">
                <a:solidFill>
                  <a:schemeClr val="accent5"/>
                </a:solidFill>
              </a:rPr>
              <a:t>sjukfrånvarodagar</a:t>
            </a:r>
            <a:endParaRPr lang="fi-FI" sz="1600" b="1" dirty="0">
              <a:solidFill>
                <a:schemeClr val="accent5"/>
              </a:solidFill>
            </a:endParaRPr>
          </a:p>
          <a:p>
            <a:endParaRPr lang="fi-FI" sz="1400" b="1" dirty="0"/>
          </a:p>
          <a:p>
            <a:endParaRPr lang="fi-FI" b="1" dirty="0">
              <a:cs typeface="Arial"/>
            </a:endParaRPr>
          </a:p>
          <a:p>
            <a:endParaRPr lang="fi-FI" b="1" dirty="0">
              <a:cs typeface="Arial"/>
            </a:endParaRPr>
          </a:p>
          <a:p>
            <a:pPr algn="ctr"/>
            <a:r>
              <a:rPr lang="fi-FI" sz="2000" b="1" dirty="0">
                <a:cs typeface="Arial"/>
              </a:rPr>
              <a:t>8,2 (8%)/</a:t>
            </a:r>
            <a:r>
              <a:rPr lang="fi-FI" sz="2000" b="1" dirty="0" err="1">
                <a:cs typeface="Arial"/>
              </a:rPr>
              <a:t>arbets-förhållandedagar</a:t>
            </a:r>
            <a:endParaRPr lang="fi-FI" b="1" dirty="0">
              <a:cs typeface="Arial"/>
            </a:endParaRPr>
          </a:p>
          <a:p>
            <a:endParaRPr lang="fi-FI" dirty="0">
              <a:solidFill>
                <a:schemeClr val="accent4"/>
              </a:solidFill>
              <a:cs typeface="Arial"/>
            </a:endParaRPr>
          </a:p>
        </p:txBody>
      </p:sp>
      <p:graphicFrame>
        <p:nvGraphicFramePr>
          <p:cNvPr id="10" name="Chart 9" descr="NPS värde. Värdet mäts mellan minus 100 och 100. Generellt anser man att ett gott värde över 50 är gott. Resultat">
            <a:extLst>
              <a:ext uri="{FF2B5EF4-FFF2-40B4-BE49-F238E27FC236}">
                <a16:creationId xmlns:a16="http://schemas.microsoft.com/office/drawing/2014/main" id="{292B54FF-E35A-600C-6300-EF72DE5CE00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3748459"/>
              </p:ext>
            </p:extLst>
          </p:nvPr>
        </p:nvGraphicFramePr>
        <p:xfrm>
          <a:off x="4309852" y="4596690"/>
          <a:ext cx="4135393" cy="2173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0C6C33A5-345B-5CC9-4D47-71B591630B5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8468" y="6029405"/>
            <a:ext cx="167682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i-FI" sz="2000" dirty="0">
                <a:solidFill>
                  <a:srgbClr val="213A8F"/>
                </a:solidFill>
                <a:latin typeface="Arial" panose="020B0604020202020204"/>
                <a:cs typeface="Arial"/>
              </a:rPr>
              <a:t>12 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cs typeface="Arial"/>
              </a:rPr>
              <a:t>(</a:t>
            </a:r>
            <a:r>
              <a:rPr lang="fi-FI" sz="2000" noProof="0" dirty="0" err="1">
                <a:solidFill>
                  <a:srgbClr val="213A8F"/>
                </a:solidFill>
                <a:latin typeface="Arial" panose="020B0604020202020204"/>
                <a:cs typeface="Arial"/>
              </a:rPr>
              <a:t>Höst</a:t>
            </a:r>
            <a:r>
              <a:rPr lang="fi-FI" sz="2000" noProof="0" dirty="0">
                <a:solidFill>
                  <a:srgbClr val="213A8F"/>
                </a:solidFill>
                <a:latin typeface="Arial" panose="020B0604020202020204"/>
                <a:cs typeface="Arial"/>
              </a:rPr>
              <a:t> 2024</a:t>
            </a:r>
            <a:r>
              <a:rPr kumimoji="0" lang="fi-FI" sz="2000" b="0" i="0" u="none" strike="noStrike" kern="1200" cap="none" spc="0" normalizeH="0" baseline="0" noProof="0" dirty="0">
                <a:ln>
                  <a:noFill/>
                </a:ln>
                <a:solidFill>
                  <a:srgbClr val="213A8F"/>
                </a:solidFill>
                <a:effectLst/>
                <a:uLnTx/>
                <a:uFillTx/>
                <a:latin typeface="Arial" panose="020B0604020202020204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98354109"/>
      </p:ext>
    </p:extLst>
  </p:cSld>
  <p:clrMapOvr>
    <a:masterClrMapping/>
  </p:clrMapOvr>
</p:sld>
</file>

<file path=ppt/theme/theme1.xml><?xml version="1.0" encoding="utf-8"?>
<a:theme xmlns:a="http://schemas.openxmlformats.org/drawingml/2006/main" name="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2.xml><?xml version="1.0" encoding="utf-8"?>
<a:theme xmlns:a="http://schemas.openxmlformats.org/drawingml/2006/main" name="1_OVHP_teema">
  <a:themeElements>
    <a:clrScheme name="Mukautettu 2">
      <a:dk1>
        <a:srgbClr val="213A8F"/>
      </a:dk1>
      <a:lt1>
        <a:sysClr val="window" lastClr="FFFFFF"/>
      </a:lt1>
      <a:dk2>
        <a:srgbClr val="213A8F"/>
      </a:dk2>
      <a:lt2>
        <a:srgbClr val="FFFFFF"/>
      </a:lt2>
      <a:accent1>
        <a:srgbClr val="F39690"/>
      </a:accent1>
      <a:accent2>
        <a:srgbClr val="EB5C5F"/>
      </a:accent2>
      <a:accent3>
        <a:srgbClr val="D3433F"/>
      </a:accent3>
      <a:accent4>
        <a:srgbClr val="85C598"/>
      </a:accent4>
      <a:accent5>
        <a:srgbClr val="00A174"/>
      </a:accent5>
      <a:accent6>
        <a:srgbClr val="008464"/>
      </a:accent6>
      <a:hlink>
        <a:srgbClr val="85C598"/>
      </a:hlink>
      <a:folHlink>
        <a:srgbClr val="85C598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VPH_Esitys_YKSIKIELINEN_2.pptx" id="{AECD3884-1BFC-4290-BE28-A8FFA796B8E8}" vid="{031339A0-1D99-49A8-A499-33D9696D5D62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8662b06d-03b9-424a-ab70-bfab313b8d48">
      <UserInfo>
        <DisplayName>Yliluoma Susanna</DisplayName>
        <AccountId>131</AccountId>
        <AccountType/>
      </UserInfo>
    </SharedWithUsers>
    <lcf76f155ced4ddcb4097134ff3c332f xmlns="cbe4f0d9-fb0d-42e8-a680-6e558966cc0a">
      <Terms xmlns="http://schemas.microsoft.com/office/infopath/2007/PartnerControls"/>
    </lcf76f155ced4ddcb4097134ff3c332f>
    <TaxCatchAll xmlns="8662b06d-03b9-424a-ab70-bfab313b8d48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7233D02C2F3D148860CE3F6DFEDC733" ma:contentTypeVersion="14" ma:contentTypeDescription="Skapa ett nytt dokument." ma:contentTypeScope="" ma:versionID="0c9edc9dd201ec7e0aad11c3e5b6585d">
  <xsd:schema xmlns:xsd="http://www.w3.org/2001/XMLSchema" xmlns:xs="http://www.w3.org/2001/XMLSchema" xmlns:p="http://schemas.microsoft.com/office/2006/metadata/properties" xmlns:ns2="cbe4f0d9-fb0d-42e8-a680-6e558966cc0a" xmlns:ns3="8662b06d-03b9-424a-ab70-bfab313b8d48" targetNamespace="http://schemas.microsoft.com/office/2006/metadata/properties" ma:root="true" ma:fieldsID="747753a65807342e6e2ff8492b1bbc82" ns2:_="" ns3:_="">
    <xsd:import namespace="cbe4f0d9-fb0d-42e8-a680-6e558966cc0a"/>
    <xsd:import namespace="8662b06d-03b9-424a-ab70-bfab313b8d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4f0d9-fb0d-42e8-a680-6e558966cc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7" nillable="true" ma:taxonomy="true" ma:internalName="lcf76f155ced4ddcb4097134ff3c332f" ma:taxonomyFieldName="MediaServiceImageTags" ma:displayName="Bildmarkeringar" ma:readOnly="false" ma:fieldId="{5cf76f15-5ced-4ddc-b409-7134ff3c332f}" ma:taxonomyMulti="true" ma:sspId="e6ea580d-a90f-4d05-8666-171099ee70e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62b06d-03b9-424a-ab70-bfab313b8d4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ea3a2a4a-b955-42ec-9c7b-fe6988a8fcc6}" ma:internalName="TaxCatchAll" ma:showField="CatchAllData" ma:web="8662b06d-03b9-424a-ab70-bfab313b8d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71BDA3F-9081-465D-A0C8-DF261C8C3C7F}">
  <ds:schemaRefs>
    <ds:schemaRef ds:uri="http://purl.org/dc/terms/"/>
    <ds:schemaRef ds:uri="cbe4f0d9-fb0d-42e8-a680-6e558966cc0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8662b06d-03b9-424a-ab70-bfab313b8d48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843CCAF-EAF3-4C90-B2CA-985B98526F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4f0d9-fb0d-42e8-a680-6e558966cc0a"/>
    <ds:schemaRef ds:uri="8662b06d-03b9-424a-ab70-bfab313b8d4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D36C4CC-F8E6-4A8E-83BB-78CE3358111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2321cc12-b2a3-4edf-b26e-9eb151c69c7d}" enabled="0" method="" siteId="{2321cc12-b2a3-4edf-b26e-9eb151c69c7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OVPH_Esitys_YKSIKIELINEN</Template>
  <TotalTime>627</TotalTime>
  <Words>807</Words>
  <Application>Microsoft Office PowerPoint</Application>
  <PresentationFormat>Widescreen</PresentationFormat>
  <Paragraphs>155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OVHP_teema</vt:lpstr>
      <vt:lpstr>1_OVHP_teema</vt:lpstr>
      <vt:lpstr>Rapportering av egenkontroll</vt:lpstr>
      <vt:lpstr>Tillgänglighet</vt:lpstr>
      <vt:lpstr>Säkerhet och kvalitet</vt:lpstr>
      <vt:lpstr>Kundupplevelse</vt:lpstr>
      <vt:lpstr>Delaktighetsarbete</vt:lpstr>
      <vt:lpstr>Personal</vt:lpstr>
    </vt:vector>
  </TitlesOfParts>
  <Company>VSHP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Omavalvonnan seuratatietojen raportointi</dc:title>
  <dc:creator>Granö Anna Marie</dc:creator>
  <cp:lastModifiedBy>Olin Paula</cp:lastModifiedBy>
  <cp:revision>96</cp:revision>
  <dcterms:created xsi:type="dcterms:W3CDTF">2023-11-14T05:41:58Z</dcterms:created>
  <dcterms:modified xsi:type="dcterms:W3CDTF">2025-05-21T12:13:32Z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0x01010047233D02C2F3D148860CE3F6DFEDC733</vt:lpwstr>
  </property>
  <property fmtid="{D5CDD505-2E9C-101B-9397-08002B2CF9AE}" pid="3" name="MediaServiceImageTags">
    <vt:lpwstr/>
  </property>
</Properties>
</file>