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335" r:id="rId6"/>
    <p:sldId id="562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E0FC59-56D0-E944-DBCE-D81227EB1767}" name="Skuthälla Tanja" initials="ST" userId="S::tanja.skuthalla@ovph.fi::178ba649-bdec-4ba0-b6b5-65d2f655b5ca" providerId="AD"/>
  <p188:author id="{AFEABAD6-F391-E6D4-FFFD-D08E33702AA1}" name="Sundman Lisa" initials="SL" userId="S::lisa.sundman@ovph.fi::fec9133f-7357-46c1-9cd4-7e86e427af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D752AF-52FA-69E1-DE77-1B14CEB380D1}" v="340" dt="2025-05-21T12:13:29.1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4" autoAdjust="0"/>
    <p:restoredTop sz="94245" autoAdjust="0"/>
  </p:normalViewPr>
  <p:slideViewPr>
    <p:cSldViewPr snapToGrid="0">
      <p:cViewPr varScale="1">
        <p:scale>
          <a:sx n="65" d="100"/>
          <a:sy n="65" d="100"/>
        </p:scale>
        <p:origin x="7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örkqvist Monika" userId="S::monika.bjorkqvist@ovph.fi::da69fbf6-8a85-40d0-9d6d-40434f58fa14" providerId="AD" clId="Web-{8ED752AF-52FA-69E1-DE77-1B14CEB380D1}"/>
    <pc:docChg chg="modSld">
      <pc:chgData name="Björkqvist Monika" userId="S::monika.bjorkqvist@ovph.fi::da69fbf6-8a85-40d0-9d6d-40434f58fa14" providerId="AD" clId="Web-{8ED752AF-52FA-69E1-DE77-1B14CEB380D1}" dt="2025-05-21T12:13:22.925" v="172" actId="20577"/>
      <pc:docMkLst>
        <pc:docMk/>
      </pc:docMkLst>
      <pc:sldChg chg="modSp">
        <pc:chgData name="Björkqvist Monika" userId="S::monika.bjorkqvist@ovph.fi::da69fbf6-8a85-40d0-9d6d-40434f58fa14" providerId="AD" clId="Web-{8ED752AF-52FA-69E1-DE77-1B14CEB380D1}" dt="2025-05-21T12:13:22.925" v="172" actId="20577"/>
        <pc:sldMkLst>
          <pc:docMk/>
          <pc:sldMk cId="550267891" sldId="562"/>
        </pc:sldMkLst>
        <pc:spChg chg="mod">
          <ac:chgData name="Björkqvist Monika" userId="S::monika.bjorkqvist@ovph.fi::da69fbf6-8a85-40d0-9d6d-40434f58fa14" providerId="AD" clId="Web-{8ED752AF-52FA-69E1-DE77-1B14CEB380D1}" dt="2025-05-21T12:04:56.260" v="96"/>
          <ac:spMkLst>
            <pc:docMk/>
            <pc:sldMk cId="550267891" sldId="562"/>
            <ac:spMk id="5" creationId="{2E2388DC-F395-3345-22DD-6334E7FB099F}"/>
          </ac:spMkLst>
        </pc:spChg>
        <pc:spChg chg="mod">
          <ac:chgData name="Björkqvist Monika" userId="S::monika.bjorkqvist@ovph.fi::da69fbf6-8a85-40d0-9d6d-40434f58fa14" providerId="AD" clId="Web-{8ED752AF-52FA-69E1-DE77-1B14CEB380D1}" dt="2025-05-21T12:13:22.925" v="172" actId="20577"/>
          <ac:spMkLst>
            <pc:docMk/>
            <pc:sldMk cId="550267891" sldId="562"/>
            <ac:spMk id="8" creationId="{F1B8EDDC-940B-BD35-84A1-1163B3466DE2}"/>
          </ac:spMkLst>
        </pc:spChg>
        <pc:spChg chg="mod">
          <ac:chgData name="Björkqvist Monika" userId="S::monika.bjorkqvist@ovph.fi::da69fbf6-8a85-40d0-9d6d-40434f58fa14" providerId="AD" clId="Web-{8ED752AF-52FA-69E1-DE77-1B14CEB380D1}" dt="2025-05-21T12:04:27.682" v="79" actId="20577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Björkqvist Monika" userId="S::monika.bjorkqvist@ovph.fi::da69fbf6-8a85-40d0-9d6d-40434f58fa14" providerId="AD" clId="Web-{8ED752AF-52FA-69E1-DE77-1B14CEB380D1}" dt="2025-05-21T12:03:11.024" v="46"/>
          <ac:spMkLst>
            <pc:docMk/>
            <pc:sldMk cId="550267891" sldId="562"/>
            <ac:spMk id="10" creationId="{DAC808CD-48EC-E844-D2DD-5C1903E242DF}"/>
          </ac:spMkLst>
        </pc:spChg>
      </pc:sldChg>
      <pc:sldChg chg="modSp">
        <pc:chgData name="Björkqvist Monika" userId="S::monika.bjorkqvist@ovph.fi::da69fbf6-8a85-40d0-9d6d-40434f58fa14" providerId="AD" clId="Web-{8ED752AF-52FA-69E1-DE77-1B14CEB380D1}" dt="2025-05-21T12:11:41.080" v="158"/>
        <pc:sldMkLst>
          <pc:docMk/>
          <pc:sldMk cId="1898354109" sldId="580"/>
        </pc:sldMkLst>
        <pc:spChg chg="mod">
          <ac:chgData name="Björkqvist Monika" userId="S::monika.bjorkqvist@ovph.fi::da69fbf6-8a85-40d0-9d6d-40434f58fa14" providerId="AD" clId="Web-{8ED752AF-52FA-69E1-DE77-1B14CEB380D1}" dt="2025-05-21T12:11:41.080" v="158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Granö Anna" userId="a50b3b0e-1daf-4c22-886c-a5e083b43703" providerId="ADAL" clId="{7B9CEC5E-E163-4A8A-A55E-B7C21E99D9CC}"/>
    <pc:docChg chg="undo custSel modSld modMainMaster">
      <pc:chgData name="Granö Anna" userId="a50b3b0e-1daf-4c22-886c-a5e083b43703" providerId="ADAL" clId="{7B9CEC5E-E163-4A8A-A55E-B7C21E99D9CC}" dt="2025-04-15T08:29:00.557" v="1009" actId="20577"/>
      <pc:docMkLst>
        <pc:docMk/>
      </pc:docMkLst>
      <pc:sldChg chg="modSp mod">
        <pc:chgData name="Granö Anna" userId="a50b3b0e-1daf-4c22-886c-a5e083b43703" providerId="ADAL" clId="{7B9CEC5E-E163-4A8A-A55E-B7C21E99D9CC}" dt="2025-04-15T08:16:47.777" v="757"/>
        <pc:sldMkLst>
          <pc:docMk/>
          <pc:sldMk cId="3176692888" sldId="335"/>
        </pc:sldMkLst>
        <pc:spChg chg="mod">
          <ac:chgData name="Granö Anna" userId="a50b3b0e-1daf-4c22-886c-a5e083b43703" providerId="ADAL" clId="{7B9CEC5E-E163-4A8A-A55E-B7C21E99D9CC}" dt="2025-04-15T08:16:47.777" v="757"/>
          <ac:spMkLst>
            <pc:docMk/>
            <pc:sldMk cId="3176692888" sldId="335"/>
            <ac:spMk id="3" creationId="{CE2751FD-BF62-47E2-835B-FEDE70EA777A}"/>
          </ac:spMkLst>
        </pc:spChg>
      </pc:sldChg>
      <pc:sldChg chg="delSp modSp mod">
        <pc:chgData name="Granö Anna" userId="a50b3b0e-1daf-4c22-886c-a5e083b43703" providerId="ADAL" clId="{7B9CEC5E-E163-4A8A-A55E-B7C21E99D9CC}" dt="2025-04-15T08:25:38.352" v="955" actId="20577"/>
        <pc:sldMkLst>
          <pc:docMk/>
          <pc:sldMk cId="711752635" sldId="452"/>
        </pc:sldMkLst>
        <pc:spChg chg="mod">
          <ac:chgData name="Granö Anna" userId="a50b3b0e-1daf-4c22-886c-a5e083b43703" providerId="ADAL" clId="{7B9CEC5E-E163-4A8A-A55E-B7C21E99D9CC}" dt="2025-04-15T08:24:36.241" v="928" actId="20577"/>
          <ac:spMkLst>
            <pc:docMk/>
            <pc:sldMk cId="711752635" sldId="452"/>
            <ac:spMk id="4" creationId="{88AD95C6-BCA0-C11E-FFBC-ADDBE23D28ED}"/>
          </ac:spMkLst>
        </pc:spChg>
        <pc:spChg chg="del">
          <ac:chgData name="Granö Anna" userId="a50b3b0e-1daf-4c22-886c-a5e083b43703" providerId="ADAL" clId="{7B9CEC5E-E163-4A8A-A55E-B7C21E99D9CC}" dt="2025-04-15T06:59:49.672" v="525" actId="478"/>
          <ac:spMkLst>
            <pc:docMk/>
            <pc:sldMk cId="711752635" sldId="452"/>
            <ac:spMk id="5" creationId="{6EB7A05C-2C4D-C2AF-9E93-7DC0CF2BE7B7}"/>
          </ac:spMkLst>
        </pc:spChg>
        <pc:spChg chg="mod">
          <ac:chgData name="Granö Anna" userId="a50b3b0e-1daf-4c22-886c-a5e083b43703" providerId="ADAL" clId="{7B9CEC5E-E163-4A8A-A55E-B7C21E99D9CC}" dt="2025-04-15T08:25:16.077" v="936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Granö Anna" userId="a50b3b0e-1daf-4c22-886c-a5e083b43703" providerId="ADAL" clId="{7B9CEC5E-E163-4A8A-A55E-B7C21E99D9CC}" dt="2025-04-15T08:25:18.925" v="938" actId="20577"/>
          <ac:spMkLst>
            <pc:docMk/>
            <pc:sldMk cId="711752635" sldId="452"/>
            <ac:spMk id="8" creationId="{E813F58C-C780-EB84-E9DC-197FFF85751B}"/>
          </ac:spMkLst>
        </pc:spChg>
        <pc:spChg chg="del">
          <ac:chgData name="Granö Anna" userId="a50b3b0e-1daf-4c22-886c-a5e083b43703" providerId="ADAL" clId="{7B9CEC5E-E163-4A8A-A55E-B7C21E99D9CC}" dt="2025-04-15T06:59:49.672" v="525" actId="478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Granö Anna" userId="a50b3b0e-1daf-4c22-886c-a5e083b43703" providerId="ADAL" clId="{7B9CEC5E-E163-4A8A-A55E-B7C21E99D9CC}" dt="2025-04-15T08:25:22.564" v="940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Granö Anna" userId="a50b3b0e-1daf-4c22-886c-a5e083b43703" providerId="ADAL" clId="{7B9CEC5E-E163-4A8A-A55E-B7C21E99D9CC}" dt="2025-04-15T08:25:27.213" v="945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Granö Anna" userId="a50b3b0e-1daf-4c22-886c-a5e083b43703" providerId="ADAL" clId="{7B9CEC5E-E163-4A8A-A55E-B7C21E99D9CC}" dt="2025-04-15T08:24:46.653" v="930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Granö Anna" userId="a50b3b0e-1daf-4c22-886c-a5e083b43703" providerId="ADAL" clId="{7B9CEC5E-E163-4A8A-A55E-B7C21E99D9CC}" dt="2025-04-15T07:00:27.943" v="531" actId="207"/>
          <ac:spMkLst>
            <pc:docMk/>
            <pc:sldMk cId="711752635" sldId="452"/>
            <ac:spMk id="13" creationId="{00000000-0000-0000-0000-000000000000}"/>
          </ac:spMkLst>
        </pc:spChg>
        <pc:spChg chg="mod">
          <ac:chgData name="Granö Anna" userId="a50b3b0e-1daf-4c22-886c-a5e083b43703" providerId="ADAL" clId="{7B9CEC5E-E163-4A8A-A55E-B7C21E99D9CC}" dt="2025-04-15T08:25:38.352" v="955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Granö Anna" userId="a50b3b0e-1daf-4c22-886c-a5e083b43703" providerId="ADAL" clId="{7B9CEC5E-E163-4A8A-A55E-B7C21E99D9CC}" dt="2025-04-15T08:25:33.918" v="951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Granö Anna" userId="a50b3b0e-1daf-4c22-886c-a5e083b43703" providerId="ADAL" clId="{7B9CEC5E-E163-4A8A-A55E-B7C21E99D9CC}" dt="2025-04-15T08:25:31.668" v="949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Granö Anna" userId="a50b3b0e-1daf-4c22-886c-a5e083b43703" providerId="ADAL" clId="{7B9CEC5E-E163-4A8A-A55E-B7C21E99D9CC}" dt="2025-04-15T08:25:29.924" v="947" actId="20577"/>
          <ac:spMkLst>
            <pc:docMk/>
            <pc:sldMk cId="711752635" sldId="452"/>
            <ac:spMk id="17" creationId="{DF3BAA92-15CD-634E-EE8B-B88EC1158307}"/>
          </ac:spMkLst>
        </pc:spChg>
        <pc:spChg chg="del">
          <ac:chgData name="Granö Anna" userId="a50b3b0e-1daf-4c22-886c-a5e083b43703" providerId="ADAL" clId="{7B9CEC5E-E163-4A8A-A55E-B7C21E99D9CC}" dt="2025-04-15T06:59:49.672" v="525" actId="478"/>
          <ac:spMkLst>
            <pc:docMk/>
            <pc:sldMk cId="711752635" sldId="452"/>
            <ac:spMk id="25" creationId="{937910F3-3A93-2051-C0E5-362022F08C5D}"/>
          </ac:spMkLst>
        </pc:spChg>
        <pc:spChg chg="del">
          <ac:chgData name="Granö Anna" userId="a50b3b0e-1daf-4c22-886c-a5e083b43703" providerId="ADAL" clId="{7B9CEC5E-E163-4A8A-A55E-B7C21E99D9CC}" dt="2025-04-15T06:59:49.672" v="525" actId="478"/>
          <ac:spMkLst>
            <pc:docMk/>
            <pc:sldMk cId="711752635" sldId="452"/>
            <ac:spMk id="27" creationId="{969C7632-2037-DC81-7947-77FA212BAD99}"/>
          </ac:spMkLst>
        </pc:spChg>
      </pc:sldChg>
      <pc:sldChg chg="addSp modSp mod">
        <pc:chgData name="Granö Anna" userId="a50b3b0e-1daf-4c22-886c-a5e083b43703" providerId="ADAL" clId="{7B9CEC5E-E163-4A8A-A55E-B7C21E99D9CC}" dt="2025-04-15T08:21:29.704" v="860" actId="1076"/>
        <pc:sldMkLst>
          <pc:docMk/>
          <pc:sldMk cId="550267891" sldId="562"/>
        </pc:sldMkLst>
        <pc:spChg chg="mod">
          <ac:chgData name="Granö Anna" userId="a50b3b0e-1daf-4c22-886c-a5e083b43703" providerId="ADAL" clId="{7B9CEC5E-E163-4A8A-A55E-B7C21E99D9CC}" dt="2025-04-15T08:20:50.265" v="855" actId="14100"/>
          <ac:spMkLst>
            <pc:docMk/>
            <pc:sldMk cId="550267891" sldId="562"/>
            <ac:spMk id="3" creationId="{BABB2387-2008-57CC-BB4A-9597C1A90501}"/>
          </ac:spMkLst>
        </pc:spChg>
        <pc:spChg chg="add mod">
          <ac:chgData name="Granö Anna" userId="a50b3b0e-1daf-4c22-886c-a5e083b43703" providerId="ADAL" clId="{7B9CEC5E-E163-4A8A-A55E-B7C21E99D9CC}" dt="2025-04-15T08:21:29.704" v="860" actId="1076"/>
          <ac:spMkLst>
            <pc:docMk/>
            <pc:sldMk cId="550267891" sldId="562"/>
            <ac:spMk id="4" creationId="{A5EE4A30-4B57-7112-9FB1-16FA454C9634}"/>
          </ac:spMkLst>
        </pc:spChg>
        <pc:spChg chg="add mod">
          <ac:chgData name="Granö Anna" userId="a50b3b0e-1daf-4c22-886c-a5e083b43703" providerId="ADAL" clId="{7B9CEC5E-E163-4A8A-A55E-B7C21E99D9CC}" dt="2025-04-15T08:21:11.867" v="857" actId="34135"/>
          <ac:spMkLst>
            <pc:docMk/>
            <pc:sldMk cId="550267891" sldId="562"/>
            <ac:spMk id="5" creationId="{2E2388DC-F395-3345-22DD-6334E7FB099F}"/>
          </ac:spMkLst>
        </pc:spChg>
        <pc:spChg chg="add mod">
          <ac:chgData name="Granö Anna" userId="a50b3b0e-1daf-4c22-886c-a5e083b43703" providerId="ADAL" clId="{7B9CEC5E-E163-4A8A-A55E-B7C21E99D9CC}" dt="2025-04-15T08:21:29.704" v="860" actId="1076"/>
          <ac:spMkLst>
            <pc:docMk/>
            <pc:sldMk cId="550267891" sldId="562"/>
            <ac:spMk id="6" creationId="{A5BD0A43-461C-CEE9-EF08-E4B34E74ECEB}"/>
          </ac:spMkLst>
        </pc:spChg>
        <pc:spChg chg="mod">
          <ac:chgData name="Granö Anna" userId="a50b3b0e-1daf-4c22-886c-a5e083b43703" providerId="ADAL" clId="{7B9CEC5E-E163-4A8A-A55E-B7C21E99D9CC}" dt="2025-04-15T08:21:11.867" v="857" actId="34135"/>
          <ac:spMkLst>
            <pc:docMk/>
            <pc:sldMk cId="550267891" sldId="562"/>
            <ac:spMk id="8" creationId="{F1B8EDDC-940B-BD35-84A1-1163B3466DE2}"/>
          </ac:spMkLst>
        </pc:spChg>
        <pc:spChg chg="mod">
          <ac:chgData name="Granö Anna" userId="a50b3b0e-1daf-4c22-886c-a5e083b43703" providerId="ADAL" clId="{7B9CEC5E-E163-4A8A-A55E-B7C21E99D9CC}" dt="2025-04-15T08:21:11.867" v="857" actId="34135"/>
          <ac:spMkLst>
            <pc:docMk/>
            <pc:sldMk cId="550267891" sldId="562"/>
            <ac:spMk id="9" creationId="{6293015D-D1AE-6165-00F6-D490CA772E38}"/>
          </ac:spMkLst>
        </pc:spChg>
        <pc:spChg chg="mod">
          <ac:chgData name="Granö Anna" userId="a50b3b0e-1daf-4c22-886c-a5e083b43703" providerId="ADAL" clId="{7B9CEC5E-E163-4A8A-A55E-B7C21E99D9CC}" dt="2025-04-15T08:21:11.867" v="857" actId="34135"/>
          <ac:spMkLst>
            <pc:docMk/>
            <pc:sldMk cId="550267891" sldId="562"/>
            <ac:spMk id="10" creationId="{DAC808CD-48EC-E844-D2DD-5C1903E242DF}"/>
          </ac:spMkLst>
        </pc:spChg>
      </pc:sldChg>
      <pc:sldChg chg="addSp delSp modSp mod">
        <pc:chgData name="Granö Anna" userId="a50b3b0e-1daf-4c22-886c-a5e083b43703" providerId="ADAL" clId="{7B9CEC5E-E163-4A8A-A55E-B7C21E99D9CC}" dt="2025-04-15T08:24:09.212" v="926" actId="207"/>
        <pc:sldMkLst>
          <pc:docMk/>
          <pc:sldMk cId="1658591148" sldId="563"/>
        </pc:sldMkLst>
        <pc:spChg chg="mod">
          <ac:chgData name="Granö Anna" userId="a50b3b0e-1daf-4c22-886c-a5e083b43703" providerId="ADAL" clId="{7B9CEC5E-E163-4A8A-A55E-B7C21E99D9CC}" dt="2025-04-15T06:59:37.821" v="524" actId="20577"/>
          <ac:spMkLst>
            <pc:docMk/>
            <pc:sldMk cId="1658591148" sldId="563"/>
            <ac:spMk id="2" creationId="{00000000-0000-0000-0000-000000000000}"/>
          </ac:spMkLst>
        </pc:spChg>
        <pc:spChg chg="add mod">
          <ac:chgData name="Granö Anna" userId="a50b3b0e-1daf-4c22-886c-a5e083b43703" providerId="ADAL" clId="{7B9CEC5E-E163-4A8A-A55E-B7C21E99D9CC}" dt="2025-04-15T06:58:39.846" v="513" actId="34135"/>
          <ac:spMkLst>
            <pc:docMk/>
            <pc:sldMk cId="1658591148" sldId="563"/>
            <ac:spMk id="3" creationId="{79652E28-B745-3928-E8F9-571AF58C9657}"/>
          </ac:spMkLst>
        </pc:spChg>
        <pc:spChg chg="add mod">
          <ac:chgData name="Granö Anna" userId="a50b3b0e-1daf-4c22-886c-a5e083b43703" providerId="ADAL" clId="{7B9CEC5E-E163-4A8A-A55E-B7C21E99D9CC}" dt="2025-04-15T08:23:17.884" v="901" actId="20577"/>
          <ac:spMkLst>
            <pc:docMk/>
            <pc:sldMk cId="1658591148" sldId="563"/>
            <ac:spMk id="6" creationId="{CBB4EE3C-D6C8-35F7-B859-A76FC4BC436E}"/>
          </ac:spMkLst>
        </pc:spChg>
        <pc:spChg chg="mod">
          <ac:chgData name="Granö Anna" userId="a50b3b0e-1daf-4c22-886c-a5e083b43703" providerId="ADAL" clId="{7B9CEC5E-E163-4A8A-A55E-B7C21E99D9CC}" dt="2025-04-15T08:23:55.187" v="924" actId="255"/>
          <ac:spMkLst>
            <pc:docMk/>
            <pc:sldMk cId="1658591148" sldId="563"/>
            <ac:spMk id="7" creationId="{9AC55BA9-B16F-4E98-4E91-02B5932E6BEF}"/>
          </ac:spMkLst>
        </pc:spChg>
        <pc:spChg chg="del">
          <ac:chgData name="Granö Anna" userId="a50b3b0e-1daf-4c22-886c-a5e083b43703" providerId="ADAL" clId="{7B9CEC5E-E163-4A8A-A55E-B7C21E99D9CC}" dt="2025-04-15T06:53:08.289" v="271" actId="478"/>
          <ac:spMkLst>
            <pc:docMk/>
            <pc:sldMk cId="1658591148" sldId="563"/>
            <ac:spMk id="8" creationId="{4CD06B2D-953A-6960-8AC0-E93428B9458C}"/>
          </ac:spMkLst>
        </pc:spChg>
        <pc:spChg chg="add mod">
          <ac:chgData name="Granö Anna" userId="a50b3b0e-1daf-4c22-886c-a5e083b43703" providerId="ADAL" clId="{7B9CEC5E-E163-4A8A-A55E-B7C21E99D9CC}" dt="2025-04-15T06:58:39.846" v="513" actId="34135"/>
          <ac:spMkLst>
            <pc:docMk/>
            <pc:sldMk cId="1658591148" sldId="563"/>
            <ac:spMk id="9" creationId="{652443FC-DDA6-18FA-E840-3D9B20FDFE4F}"/>
          </ac:spMkLst>
        </pc:spChg>
        <pc:spChg chg="add mod">
          <ac:chgData name="Granö Anna" userId="a50b3b0e-1daf-4c22-886c-a5e083b43703" providerId="ADAL" clId="{7B9CEC5E-E163-4A8A-A55E-B7C21E99D9CC}" dt="2025-04-15T08:23:24.141" v="903" actId="20577"/>
          <ac:spMkLst>
            <pc:docMk/>
            <pc:sldMk cId="1658591148" sldId="563"/>
            <ac:spMk id="10" creationId="{15B7C989-185B-85F5-B8E3-0040D19F2F62}"/>
          </ac:spMkLst>
        </pc:spChg>
        <pc:spChg chg="mod">
          <ac:chgData name="Granö Anna" userId="a50b3b0e-1daf-4c22-886c-a5e083b43703" providerId="ADAL" clId="{7B9CEC5E-E163-4A8A-A55E-B7C21E99D9CC}" dt="2025-04-15T08:23:09.529" v="899" actId="207"/>
          <ac:spMkLst>
            <pc:docMk/>
            <pc:sldMk cId="1658591148" sldId="563"/>
            <ac:spMk id="15" creationId="{15956D0F-8A7D-B8D5-5ACE-D0EBD28EE0A9}"/>
          </ac:spMkLst>
        </pc:spChg>
        <pc:spChg chg="mod">
          <ac:chgData name="Granö Anna" userId="a50b3b0e-1daf-4c22-886c-a5e083b43703" providerId="ADAL" clId="{7B9CEC5E-E163-4A8A-A55E-B7C21E99D9CC}" dt="2025-04-15T08:21:50.556" v="863" actId="20577"/>
          <ac:spMkLst>
            <pc:docMk/>
            <pc:sldMk cId="1658591148" sldId="563"/>
            <ac:spMk id="19" creationId="{1CE3ECC4-2766-0EF7-1123-7E6207D264DE}"/>
          </ac:spMkLst>
        </pc:spChg>
        <pc:spChg chg="mod">
          <ac:chgData name="Granö Anna" userId="a50b3b0e-1daf-4c22-886c-a5e083b43703" providerId="ADAL" clId="{7B9CEC5E-E163-4A8A-A55E-B7C21E99D9CC}" dt="2025-04-15T06:58:39.846" v="513" actId="34135"/>
          <ac:spMkLst>
            <pc:docMk/>
            <pc:sldMk cId="1658591148" sldId="563"/>
            <ac:spMk id="34" creationId="{9C73870F-CF5C-763D-46FF-436B85E5F74E}"/>
          </ac:spMkLst>
        </pc:spChg>
        <pc:spChg chg="mod">
          <ac:chgData name="Granö Anna" userId="a50b3b0e-1daf-4c22-886c-a5e083b43703" providerId="ADAL" clId="{7B9CEC5E-E163-4A8A-A55E-B7C21E99D9CC}" dt="2025-04-15T08:23:28.596" v="905" actId="20577"/>
          <ac:spMkLst>
            <pc:docMk/>
            <pc:sldMk cId="1658591148" sldId="563"/>
            <ac:spMk id="35" creationId="{1452C5F8-1BEF-D999-6460-DAE3985EA160}"/>
          </ac:spMkLst>
        </pc:spChg>
        <pc:spChg chg="mod">
          <ac:chgData name="Granö Anna" userId="a50b3b0e-1daf-4c22-886c-a5e083b43703" providerId="ADAL" clId="{7B9CEC5E-E163-4A8A-A55E-B7C21E99D9CC}" dt="2025-04-15T06:58:53.083" v="516" actId="34135"/>
          <ac:spMkLst>
            <pc:docMk/>
            <pc:sldMk cId="1658591148" sldId="563"/>
            <ac:spMk id="36" creationId="{69798DB4-4E15-99ED-6E26-2B64BC2BE357}"/>
          </ac:spMkLst>
        </pc:spChg>
        <pc:spChg chg="mod">
          <ac:chgData name="Granö Anna" userId="a50b3b0e-1daf-4c22-886c-a5e083b43703" providerId="ADAL" clId="{7B9CEC5E-E163-4A8A-A55E-B7C21E99D9CC}" dt="2025-04-15T08:24:09.212" v="926" actId="207"/>
          <ac:spMkLst>
            <pc:docMk/>
            <pc:sldMk cId="1658591148" sldId="563"/>
            <ac:spMk id="40" creationId="{233BE2CB-1BD5-02F1-2A4E-9C3523AF8EDA}"/>
          </ac:spMkLst>
        </pc:spChg>
        <pc:graphicFrameChg chg="del">
          <ac:chgData name="Granö Anna" userId="a50b3b0e-1daf-4c22-886c-a5e083b43703" providerId="ADAL" clId="{7B9CEC5E-E163-4A8A-A55E-B7C21E99D9CC}" dt="2025-04-15T06:53:08.289" v="271" actId="478"/>
          <ac:graphicFrameMkLst>
            <pc:docMk/>
            <pc:sldMk cId="1658591148" sldId="563"/>
            <ac:graphicFrameMk id="4" creationId="{978D73C4-AB78-1551-1C4B-BAD539B0D377}"/>
          </ac:graphicFrameMkLst>
        </pc:graphicFrameChg>
        <pc:graphicFrameChg chg="mod">
          <ac:chgData name="Granö Anna" userId="a50b3b0e-1daf-4c22-886c-a5e083b43703" providerId="ADAL" clId="{7B9CEC5E-E163-4A8A-A55E-B7C21E99D9CC}" dt="2025-04-15T08:22:51.094" v="896" actId="962"/>
          <ac:graphicFrameMkLst>
            <pc:docMk/>
            <pc:sldMk cId="1658591148" sldId="563"/>
            <ac:graphicFrameMk id="5" creationId="{00000000-0000-0000-0000-000000000000}"/>
          </ac:graphicFrameMkLst>
        </pc:graphicFrameChg>
      </pc:sldChg>
      <pc:sldChg chg="modSp mod">
        <pc:chgData name="Granö Anna" userId="a50b3b0e-1daf-4c22-886c-a5e083b43703" providerId="ADAL" clId="{7B9CEC5E-E163-4A8A-A55E-B7C21E99D9CC}" dt="2025-04-15T08:27:34.052" v="981" actId="34135"/>
        <pc:sldMkLst>
          <pc:docMk/>
          <pc:sldMk cId="2238526492" sldId="579"/>
        </pc:sldMkLst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3" creationId="{BABB2387-2008-57CC-BB4A-9597C1A90501}"/>
          </ac:spMkLst>
        </pc:spChg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5" creationId="{4D72DC3C-25D3-2071-DC1A-6ADA83D99563}"/>
          </ac:spMkLst>
        </pc:spChg>
        <pc:spChg chg="mod">
          <ac:chgData name="Granö Anna" userId="a50b3b0e-1daf-4c22-886c-a5e083b43703" providerId="ADAL" clId="{7B9CEC5E-E163-4A8A-A55E-B7C21E99D9CC}" dt="2025-04-15T08:27:09.047" v="978" actId="1076"/>
          <ac:spMkLst>
            <pc:docMk/>
            <pc:sldMk cId="2238526492" sldId="579"/>
            <ac:spMk id="6" creationId="{FD3D0E33-C044-69BA-5072-E7EA05E13A9E}"/>
          </ac:spMkLst>
        </pc:spChg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7" creationId="{669E2315-12F2-68DA-4393-F0437FF5C331}"/>
          </ac:spMkLst>
        </pc:spChg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9" creationId="{6293015D-D1AE-6165-00F6-D490CA772E38}"/>
          </ac:spMkLst>
        </pc:spChg>
        <pc:spChg chg="mod">
          <ac:chgData name="Granö Anna" userId="a50b3b0e-1daf-4c22-886c-a5e083b43703" providerId="ADAL" clId="{7B9CEC5E-E163-4A8A-A55E-B7C21E99D9CC}" dt="2025-04-15T08:27:34.052" v="981" actId="34135"/>
          <ac:spMkLst>
            <pc:docMk/>
            <pc:sldMk cId="2238526492" sldId="579"/>
            <ac:spMk id="10" creationId="{DAC808CD-48EC-E844-D2DD-5C1903E242DF}"/>
          </ac:spMkLst>
        </pc:spChg>
      </pc:sldChg>
      <pc:sldChg chg="addSp delSp modSp mod">
        <pc:chgData name="Granö Anna" userId="a50b3b0e-1daf-4c22-886c-a5e083b43703" providerId="ADAL" clId="{7B9CEC5E-E163-4A8A-A55E-B7C21E99D9CC}" dt="2025-04-15T08:29:00.557" v="1009" actId="20577"/>
        <pc:sldMkLst>
          <pc:docMk/>
          <pc:sldMk cId="1898354109" sldId="580"/>
        </pc:sldMkLst>
        <pc:spChg chg="add del mod">
          <ac:chgData name="Granö Anna" userId="a50b3b0e-1daf-4c22-886c-a5e083b43703" providerId="ADAL" clId="{7B9CEC5E-E163-4A8A-A55E-B7C21E99D9CC}" dt="2025-04-15T07:12:38.593" v="751" actId="478"/>
          <ac:spMkLst>
            <pc:docMk/>
            <pc:sldMk cId="1898354109" sldId="580"/>
            <ac:spMk id="3" creationId="{9A8E8863-0755-8129-434A-C38D10F85984}"/>
          </ac:spMkLst>
        </pc:spChg>
        <pc:spChg chg="mod">
          <ac:chgData name="Granö Anna" userId="a50b3b0e-1daf-4c22-886c-a5e083b43703" providerId="ADAL" clId="{7B9CEC5E-E163-4A8A-A55E-B7C21E99D9CC}" dt="2025-04-15T08:28:10.085" v="993" actId="5793"/>
          <ac:spMkLst>
            <pc:docMk/>
            <pc:sldMk cId="1898354109" sldId="580"/>
            <ac:spMk id="6" creationId="{6B29DF03-3E5E-F5BD-1388-9DB8FC99458C}"/>
          </ac:spMkLst>
        </pc:spChg>
        <pc:spChg chg="mod">
          <ac:chgData name="Granö Anna" userId="a50b3b0e-1daf-4c22-886c-a5e083b43703" providerId="ADAL" clId="{7B9CEC5E-E163-4A8A-A55E-B7C21E99D9CC}" dt="2025-04-15T08:27:48.504" v="984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Granö Anna" userId="a50b3b0e-1daf-4c22-886c-a5e083b43703" providerId="ADAL" clId="{7B9CEC5E-E163-4A8A-A55E-B7C21E99D9CC}" dt="2025-04-15T08:28:14.711" v="995" actId="20577"/>
          <ac:spMkLst>
            <pc:docMk/>
            <pc:sldMk cId="1898354109" sldId="580"/>
            <ac:spMk id="11" creationId="{0C6C33A5-345B-5CC9-4D47-71B591630B52}"/>
          </ac:spMkLst>
        </pc:spChg>
        <pc:spChg chg="mod">
          <ac:chgData name="Granö Anna" userId="a50b3b0e-1daf-4c22-886c-a5e083b43703" providerId="ADAL" clId="{7B9CEC5E-E163-4A8A-A55E-B7C21E99D9CC}" dt="2025-04-15T08:27:42.333" v="983" actId="20577"/>
          <ac:spMkLst>
            <pc:docMk/>
            <pc:sldMk cId="1898354109" sldId="580"/>
            <ac:spMk id="19" creationId="{1CE3ECC4-2766-0EF7-1123-7E6207D264DE}"/>
          </ac:spMkLst>
        </pc:spChg>
        <pc:spChg chg="mod">
          <ac:chgData name="Granö Anna" userId="a50b3b0e-1daf-4c22-886c-a5e083b43703" providerId="ADAL" clId="{7B9CEC5E-E163-4A8A-A55E-B7C21E99D9CC}" dt="2025-04-15T08:29:00.557" v="1009" actId="20577"/>
          <ac:spMkLst>
            <pc:docMk/>
            <pc:sldMk cId="1898354109" sldId="580"/>
            <ac:spMk id="40" creationId="{233BE2CB-1BD5-02F1-2A4E-9C3523AF8EDA}"/>
          </ac:spMkLst>
        </pc:spChg>
      </pc:sldChg>
      <pc:sldMasterChg chg="modSldLayout">
        <pc:chgData name="Granö Anna" userId="a50b3b0e-1daf-4c22-886c-a5e083b43703" providerId="ADAL" clId="{7B9CEC5E-E163-4A8A-A55E-B7C21E99D9CC}" dt="2025-04-15T07:12:43.720" v="752" actId="478"/>
        <pc:sldMasterMkLst>
          <pc:docMk/>
          <pc:sldMasterMk cId="3175496899" sldId="2147483710"/>
        </pc:sldMasterMkLst>
        <pc:sldLayoutChg chg="addSp modSp mod">
          <pc:chgData name="Granö Anna" userId="a50b3b0e-1daf-4c22-886c-a5e083b43703" providerId="ADAL" clId="{7B9CEC5E-E163-4A8A-A55E-B7C21E99D9CC}" dt="2025-04-15T06:55:04.991" v="299" actId="1076"/>
          <pc:sldLayoutMkLst>
            <pc:docMk/>
            <pc:sldMasterMk cId="3175496899" sldId="2147483710"/>
            <pc:sldLayoutMk cId="521193690" sldId="2147483729"/>
          </pc:sldLayoutMkLst>
          <pc:cxnChg chg="add mod">
            <ac:chgData name="Granö Anna" userId="a50b3b0e-1daf-4c22-886c-a5e083b43703" providerId="ADAL" clId="{7B9CEC5E-E163-4A8A-A55E-B7C21E99D9CC}" dt="2025-04-15T06:54:27.287" v="282" actId="1076"/>
            <ac:cxnSpMkLst>
              <pc:docMk/>
              <pc:sldMasterMk cId="3175496899" sldId="2147483710"/>
              <pc:sldLayoutMk cId="521193690" sldId="2147483729"/>
              <ac:cxnSpMk id="3" creationId="{9311F27B-FC4E-C5AA-EA9F-1005AF046BBB}"/>
            </ac:cxnSpMkLst>
          </pc:cxnChg>
          <pc:cxnChg chg="mod">
            <ac:chgData name="Granö Anna" userId="a50b3b0e-1daf-4c22-886c-a5e083b43703" providerId="ADAL" clId="{7B9CEC5E-E163-4A8A-A55E-B7C21E99D9CC}" dt="2025-04-15T06:53:13.381" v="272" actId="1076"/>
            <ac:cxnSpMkLst>
              <pc:docMk/>
              <pc:sldMasterMk cId="3175496899" sldId="2147483710"/>
              <pc:sldLayoutMk cId="521193690" sldId="2147483729"/>
              <ac:cxnSpMk id="5" creationId="{A5412B49-581C-835D-8C01-D82A94FB7DC4}"/>
            </ac:cxnSpMkLst>
          </pc:cxnChg>
          <pc:cxnChg chg="mod">
            <ac:chgData name="Granö Anna" userId="a50b3b0e-1daf-4c22-886c-a5e083b43703" providerId="ADAL" clId="{7B9CEC5E-E163-4A8A-A55E-B7C21E99D9CC}" dt="2025-04-15T06:53:42.851" v="278" actId="1076"/>
            <ac:cxnSpMkLst>
              <pc:docMk/>
              <pc:sldMasterMk cId="3175496899" sldId="2147483710"/>
              <pc:sldLayoutMk cId="521193690" sldId="2147483729"/>
              <ac:cxnSpMk id="20" creationId="{9ACC7CAA-3A95-8BEA-AD51-82BA742430DF}"/>
            </ac:cxnSpMkLst>
          </pc:cxnChg>
          <pc:cxnChg chg="mod">
            <ac:chgData name="Granö Anna" userId="a50b3b0e-1daf-4c22-886c-a5e083b43703" providerId="ADAL" clId="{7B9CEC5E-E163-4A8A-A55E-B7C21E99D9CC}" dt="2025-04-15T06:54:48.166" v="288" actId="1076"/>
            <ac:cxnSpMkLst>
              <pc:docMk/>
              <pc:sldMasterMk cId="3175496899" sldId="2147483710"/>
              <pc:sldLayoutMk cId="521193690" sldId="2147483729"/>
              <ac:cxnSpMk id="23" creationId="{A0AF0572-4EC0-8FF6-DAC5-4173102B5DD7}"/>
            </ac:cxnSpMkLst>
          </pc:cxnChg>
          <pc:cxnChg chg="mod">
            <ac:chgData name="Granö Anna" userId="a50b3b0e-1daf-4c22-886c-a5e083b43703" providerId="ADAL" clId="{7B9CEC5E-E163-4A8A-A55E-B7C21E99D9CC}" dt="2025-04-15T06:55:04.991" v="299" actId="1076"/>
            <ac:cxnSpMkLst>
              <pc:docMk/>
              <pc:sldMasterMk cId="3175496899" sldId="2147483710"/>
              <pc:sldLayoutMk cId="521193690" sldId="2147483729"/>
              <ac:cxnSpMk id="24" creationId="{823951AD-C835-72D1-BF2F-871377F920FB}"/>
            </ac:cxnSpMkLst>
          </pc:cxnChg>
        </pc:sldLayoutChg>
        <pc:sldLayoutChg chg="addSp delSp modSp mod">
          <pc:chgData name="Granö Anna" userId="a50b3b0e-1daf-4c22-886c-a5e083b43703" providerId="ADAL" clId="{7B9CEC5E-E163-4A8A-A55E-B7C21E99D9CC}" dt="2025-04-15T07:12:43.720" v="752" actId="478"/>
          <pc:sldLayoutMkLst>
            <pc:docMk/>
            <pc:sldMasterMk cId="3175496899" sldId="2147483710"/>
            <pc:sldLayoutMk cId="833341200" sldId="2147483732"/>
          </pc:sldLayoutMkLst>
          <pc:cxnChg chg="add del mod">
            <ac:chgData name="Granö Anna" userId="a50b3b0e-1daf-4c22-886c-a5e083b43703" providerId="ADAL" clId="{7B9CEC5E-E163-4A8A-A55E-B7C21E99D9CC}" dt="2025-04-15T07:12:43.720" v="752" actId="478"/>
            <ac:cxnSpMkLst>
              <pc:docMk/>
              <pc:sldMasterMk cId="3175496899" sldId="2147483710"/>
              <pc:sldLayoutMk cId="833341200" sldId="2147483732"/>
              <ac:cxnSpMk id="3" creationId="{2C61AD94-9F77-EA25-8055-84231F3D9C16}"/>
            </ac:cxnSpMkLst>
          </pc:cxn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vphfi-my.sharepoint.com/personal/anna_grano_ovph_fi/Documents/Skrivbordet/osavuosi%20exce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vphfi-my.sharepoint.com/personal/anna_grano_ovph_fi/Documents/Skrivbordet/osavuosi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567</c:v>
                </c:pt>
                <c:pt idx="1">
                  <c:v>591</c:v>
                </c:pt>
                <c:pt idx="2">
                  <c:v>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C-4AD5-BF42-673CA57A061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 dirty="0">
                <a:solidFill>
                  <a:schemeClr val="accent5"/>
                </a:solidFill>
              </a:rPr>
              <a:t>NPS</a:t>
            </a:r>
          </a:p>
        </c:rich>
      </c:tx>
      <c:layout>
        <c:manualLayout>
          <c:xMode val="edge"/>
          <c:yMode val="edge"/>
          <c:x val="0.207265186162476"/>
          <c:y val="1.881903321414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318486906693917"/>
          <c:y val="0.14360580618507832"/>
          <c:w val="0.48648861640386554"/>
          <c:h val="0.85639419381492166"/>
        </c:manualLayout>
      </c:layout>
      <c:doughnut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91-4C48-A856-1CD2E0F7A763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91-4C48-A856-1CD2E0F7A763}"/>
              </c:ext>
            </c:extLst>
          </c:dPt>
          <c:dPt>
            <c:idx val="2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891-4C48-A856-1CD2E0F7A763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91-4C48-A856-1CD2E0F7A763}"/>
              </c:ext>
            </c:extLst>
          </c:dPt>
          <c:dPt>
            <c:idx val="4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891-4C48-A856-1CD2E0F7A763}"/>
              </c:ext>
            </c:extLst>
          </c:dPt>
          <c:dPt>
            <c:idx val="5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891-4C48-A856-1CD2E0F7A763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891-4C48-A856-1CD2E0F7A763}"/>
              </c:ext>
            </c:extLst>
          </c:dPt>
          <c:val>
            <c:numRef>
              <c:f>Sheet1!$C$4:$C$10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180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891-4C48-A856-1CD2E0F7A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pieChart>
        <c:varyColors val="1"/>
        <c:ser>
          <c:idx val="0"/>
          <c:order val="1"/>
          <c:spPr>
            <a:ln>
              <a:noFill/>
            </a:ln>
          </c:spPr>
          <c:explosion val="1"/>
          <c:dPt>
            <c:idx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0-7891-4C48-A856-1CD2E0F7A763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7891-4C48-A856-1CD2E0F7A763}"/>
              </c:ext>
            </c:extLst>
          </c:dPt>
          <c:dPt>
            <c:idx val="2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7891-4C48-A856-1CD2E0F7A763}"/>
              </c:ext>
            </c:extLst>
          </c:dPt>
          <c:val>
            <c:numRef>
              <c:f>Sheet1!$H$4:$H$7</c:f>
              <c:numCache>
                <c:formatCode>General</c:formatCode>
                <c:ptCount val="4"/>
                <c:pt idx="0">
                  <c:v>39.4</c:v>
                </c:pt>
                <c:pt idx="1">
                  <c:v>4</c:v>
                </c:pt>
                <c:pt idx="2">
                  <c:v>316.60000000000002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891-4C48-A856-1CD2E0F7A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0"/>
    <c:extLst/>
  </c:chart>
  <c:spPr>
    <a:noFill/>
  </c:spPr>
  <c:txPr>
    <a:bodyPr/>
    <a:lstStyle/>
    <a:p>
      <a:pPr>
        <a:defRPr/>
      </a:pPr>
      <a:endParaRPr lang="fi-FI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 dirty="0">
                <a:solidFill>
                  <a:schemeClr val="accent5"/>
                </a:solidFill>
              </a:rPr>
              <a:t>NPS</a:t>
            </a:r>
          </a:p>
        </c:rich>
      </c:tx>
      <c:layout>
        <c:manualLayout>
          <c:xMode val="edge"/>
          <c:yMode val="edge"/>
          <c:x val="0.207265186162476"/>
          <c:y val="1.881903321414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318486906693917"/>
          <c:y val="0.14360580618507832"/>
          <c:w val="0.48648861640386554"/>
          <c:h val="0.85639419381492166"/>
        </c:manualLayout>
      </c:layout>
      <c:doughnut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FF-4612-BB98-1A8C1B34F4F8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FF-4612-BB98-1A8C1B34F4F8}"/>
              </c:ext>
            </c:extLst>
          </c:dPt>
          <c:dPt>
            <c:idx val="2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7FF-4612-BB98-1A8C1B34F4F8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7FF-4612-BB98-1A8C1B34F4F8}"/>
              </c:ext>
            </c:extLst>
          </c:dPt>
          <c:dPt>
            <c:idx val="4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7FF-4612-BB98-1A8C1B34F4F8}"/>
              </c:ext>
            </c:extLst>
          </c:dPt>
          <c:dPt>
            <c:idx val="5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7FF-4612-BB98-1A8C1B34F4F8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7FF-4612-BB98-1A8C1B34F4F8}"/>
              </c:ext>
            </c:extLst>
          </c:dPt>
          <c:val>
            <c:numRef>
              <c:f>Sheet1!$C$4:$C$10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180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7FF-4612-BB98-1A8C1B34F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pieChart>
        <c:varyColors val="1"/>
        <c:ser>
          <c:idx val="0"/>
          <c:order val="1"/>
          <c:spPr>
            <a:ln>
              <a:noFill/>
            </a:ln>
          </c:spPr>
          <c:explosion val="1"/>
          <c:dPt>
            <c:idx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0-47FF-4612-BB98-1A8C1B34F4F8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47FF-4612-BB98-1A8C1B34F4F8}"/>
              </c:ext>
            </c:extLst>
          </c:dPt>
          <c:dPt>
            <c:idx val="2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47FF-4612-BB98-1A8C1B34F4F8}"/>
              </c:ext>
            </c:extLst>
          </c:dPt>
          <c:val>
            <c:numRef>
              <c:f>Sheet1!$H$4:$H$7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349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47FF-4612-BB98-1A8C1B34F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0"/>
    <c:dispBlanksAs val="gap"/>
    <c:showDLblsOverMax val="0"/>
    <c:extLst/>
  </c:chart>
  <c:spPr>
    <a:noFill/>
  </c:spPr>
  <c:txPr>
    <a:bodyPr/>
    <a:lstStyle/>
    <a:p>
      <a:pPr>
        <a:defRPr/>
      </a:pPr>
      <a:endParaRPr lang="fi-FI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0.16794</cdr:x>
      <cdr:y>0.52968</cdr:y>
    </cdr:from>
    <cdr:to>
      <cdr:x>0.24046</cdr:x>
      <cdr:y>0.60358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1257300" y="2252664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0.73579</cdr:x>
      <cdr:y>0.2695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4965700" y="8318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0.24724</cdr:x>
      <cdr:y>0.19783</cdr:y>
    </cdr:from>
    <cdr:to>
      <cdr:x>0.31976</cdr:x>
      <cdr:y>0.27174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51025" y="8413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0.46735</cdr:x>
      <cdr:y>0.06346</cdr:y>
    </cdr:from>
    <cdr:to>
      <cdr:x>0.53986</cdr:x>
      <cdr:y>0.13736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3498850" y="2698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0.74343</cdr:x>
      <cdr:y>0.52706</cdr:y>
    </cdr:from>
    <cdr:to>
      <cdr:x>0.81595</cdr:x>
      <cdr:y>0.60097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5565775" y="22415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0.16794</cdr:x>
      <cdr:y>0.52968</cdr:y>
    </cdr:from>
    <cdr:to>
      <cdr:x>0.28482</cdr:x>
      <cdr:y>0.61928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694498" y="1151452"/>
          <a:ext cx="483336" cy="19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-100</a:t>
          </a:r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0.78247</cdr:x>
      <cdr:y>0.28817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624911" y="439735"/>
          <a:ext cx="471731" cy="208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50</a:t>
          </a:r>
        </a:p>
      </cdr:txBody>
    </cdr:sp>
  </cdr:relSizeAnchor>
  <cdr:relSizeAnchor xmlns:cdr="http://schemas.openxmlformats.org/drawingml/2006/chartDrawing">
    <cdr:from>
      <cdr:x>0.19903</cdr:x>
      <cdr:y>0.19783</cdr:y>
    </cdr:from>
    <cdr:to>
      <cdr:x>0.31976</cdr:x>
      <cdr:y>0.28817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787656" y="444749"/>
          <a:ext cx="477804" cy="203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-50</a:t>
          </a:r>
        </a:p>
      </cdr:txBody>
    </cdr:sp>
  </cdr:relSizeAnchor>
  <cdr:relSizeAnchor xmlns:cdr="http://schemas.openxmlformats.org/drawingml/2006/chartDrawing">
    <cdr:from>
      <cdr:x>0.45695</cdr:x>
      <cdr:y>0</cdr:y>
    </cdr:from>
    <cdr:to>
      <cdr:x>0.52946</cdr:x>
      <cdr:y>0.0739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08379" y="0"/>
          <a:ext cx="286960" cy="16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0.71132</cdr:x>
      <cdr:y>0.52367</cdr:y>
    </cdr:from>
    <cdr:to>
      <cdr:x>0.85567</cdr:x>
      <cdr:y>0.61659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941572" y="1138380"/>
          <a:ext cx="596944" cy="20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100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0.16794</cdr:x>
      <cdr:y>0.52968</cdr:y>
    </cdr:from>
    <cdr:to>
      <cdr:x>0.24046</cdr:x>
      <cdr:y>0.60358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1257300" y="2252664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0.73579</cdr:x>
      <cdr:y>0.2695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4965700" y="8318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0.24724</cdr:x>
      <cdr:y>0.19783</cdr:y>
    </cdr:from>
    <cdr:to>
      <cdr:x>0.31976</cdr:x>
      <cdr:y>0.27174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51025" y="8413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0.46735</cdr:x>
      <cdr:y>0.06346</cdr:y>
    </cdr:from>
    <cdr:to>
      <cdr:x>0.53986</cdr:x>
      <cdr:y>0.13736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3498850" y="2698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0.74343</cdr:x>
      <cdr:y>0.52706</cdr:y>
    </cdr:from>
    <cdr:to>
      <cdr:x>0.81595</cdr:x>
      <cdr:y>0.60097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5565775" y="22415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0.16794</cdr:x>
      <cdr:y>0.52968</cdr:y>
    </cdr:from>
    <cdr:to>
      <cdr:x>0.28482</cdr:x>
      <cdr:y>0.61928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694498" y="1151452"/>
          <a:ext cx="483336" cy="19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-100</a:t>
          </a:r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0.78247</cdr:x>
      <cdr:y>0.28817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624911" y="439735"/>
          <a:ext cx="471731" cy="208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50</a:t>
          </a:r>
        </a:p>
      </cdr:txBody>
    </cdr:sp>
  </cdr:relSizeAnchor>
  <cdr:relSizeAnchor xmlns:cdr="http://schemas.openxmlformats.org/drawingml/2006/chartDrawing">
    <cdr:from>
      <cdr:x>0.19903</cdr:x>
      <cdr:y>0.19783</cdr:y>
    </cdr:from>
    <cdr:to>
      <cdr:x>0.31976</cdr:x>
      <cdr:y>0.28817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787656" y="444749"/>
          <a:ext cx="477804" cy="203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-50</a:t>
          </a:r>
        </a:p>
      </cdr:txBody>
    </cdr:sp>
  </cdr:relSizeAnchor>
  <cdr:relSizeAnchor xmlns:cdr="http://schemas.openxmlformats.org/drawingml/2006/chartDrawing">
    <cdr:from>
      <cdr:x>0.45695</cdr:x>
      <cdr:y>0</cdr:y>
    </cdr:from>
    <cdr:to>
      <cdr:x>0.52946</cdr:x>
      <cdr:y>0.0739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08379" y="0"/>
          <a:ext cx="286960" cy="16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0.71132</cdr:x>
      <cdr:y>0.52367</cdr:y>
    </cdr:from>
    <cdr:to>
      <cdr:x>0.85567</cdr:x>
      <cdr:y>0.61659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941572" y="1138380"/>
          <a:ext cx="596944" cy="20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100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21.5.2025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18654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66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996304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1272759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68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733237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508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828072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13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0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16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4613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3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07673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609483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30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36063865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295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444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8172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488871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311F27B-FC4E-C5AA-EA9F-1005AF046BBB}"/>
              </a:ext>
            </a:extLst>
          </p:cNvPr>
          <p:cNvCxnSpPr>
            <a:cxnSpLocks/>
          </p:cNvCxnSpPr>
          <p:nvPr userDrawn="1"/>
        </p:nvCxnSpPr>
        <p:spPr>
          <a:xfrm>
            <a:off x="468000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936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41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9421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17549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2" r:id="rId20"/>
    <p:sldLayoutId id="2147483730" r:id="rId21"/>
    <p:sldLayoutId id="2147483731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R</a:t>
            </a:r>
            <a:r>
              <a:rPr lang="fi-FI" sz="4800" dirty="0" err="1"/>
              <a:t>apportering</a:t>
            </a:r>
            <a:r>
              <a:rPr lang="fi-FI" sz="4800" dirty="0"/>
              <a:t> av </a:t>
            </a:r>
            <a:r>
              <a:rPr lang="fi-FI" sz="4800" dirty="0" err="1"/>
              <a:t>egenkontroll</a:t>
            </a:r>
            <a:endParaRPr lang="fi-FI" sz="4800" dirty="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533191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err="1"/>
              <a:t>Resultatområde</a:t>
            </a:r>
            <a:r>
              <a:rPr lang="fi-FI" dirty="0"/>
              <a:t>: : </a:t>
            </a:r>
            <a:r>
              <a:rPr lang="sv-FI" dirty="0"/>
              <a:t>Service som ges hem</a:t>
            </a:r>
            <a:r>
              <a:rPr lang="fi-FI" dirty="0"/>
              <a:t> (HEBO)</a:t>
            </a:r>
          </a:p>
          <a:p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rapporteras</a:t>
            </a:r>
            <a:r>
              <a:rPr lang="fi-FI" dirty="0"/>
              <a:t>: 1-4.2025</a:t>
            </a:r>
            <a:endParaRPr lang="fi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err="1">
                <a:solidFill>
                  <a:schemeClr val="bg1"/>
                </a:solidFill>
              </a:rPr>
              <a:t>Förkortningar</a:t>
            </a:r>
            <a:r>
              <a:rPr lang="fi-FI" sz="1400" dirty="0">
                <a:solidFill>
                  <a:schemeClr val="bg1"/>
                </a:solidFill>
              </a:rPr>
              <a:t>:</a:t>
            </a:r>
          </a:p>
          <a:p>
            <a:r>
              <a:rPr lang="fi-FI" sz="1400" dirty="0">
                <a:solidFill>
                  <a:schemeClr val="bg1"/>
                </a:solidFill>
              </a:rPr>
              <a:t>NPS (Net </a:t>
            </a:r>
            <a:r>
              <a:rPr lang="fi-FI" sz="1400" dirty="0" err="1">
                <a:solidFill>
                  <a:schemeClr val="bg1"/>
                </a:solidFill>
              </a:rPr>
              <a:t>Promoter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Score</a:t>
            </a:r>
            <a:r>
              <a:rPr lang="fi-FI" sz="1400" dirty="0">
                <a:solidFill>
                  <a:schemeClr val="bg1"/>
                </a:solidFill>
              </a:rPr>
              <a:t>): </a:t>
            </a:r>
            <a:r>
              <a:rPr lang="fi-FI" sz="1400" dirty="0" err="1">
                <a:solidFill>
                  <a:schemeClr val="bg1"/>
                </a:solidFill>
              </a:rPr>
              <a:t>Rekommendationsindex</a:t>
            </a:r>
            <a:r>
              <a:rPr lang="fi-FI" sz="1400" dirty="0">
                <a:solidFill>
                  <a:schemeClr val="bg1"/>
                </a:solidFill>
              </a:rPr>
              <a:t> (</a:t>
            </a:r>
            <a:r>
              <a:rPr lang="fi-FI" sz="1400" dirty="0" err="1">
                <a:solidFill>
                  <a:schemeClr val="bg1"/>
                </a:solidFill>
              </a:rPr>
              <a:t>klienter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och</a:t>
            </a:r>
            <a:r>
              <a:rPr lang="fi-FI" sz="1400" dirty="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</a:t>
            </a:r>
            <a:r>
              <a:rPr lang="sv-SE" sz="1400" dirty="0">
                <a:solidFill>
                  <a:schemeClr val="bg1"/>
                </a:solidFill>
              </a:rPr>
              <a:t>System för rapportering av negativa nära ögat händelser</a:t>
            </a:r>
          </a:p>
          <a:p>
            <a:r>
              <a:rPr lang="sv-SE" sz="1400" dirty="0">
                <a:solidFill>
                  <a:schemeClr val="bg1"/>
                </a:solidFill>
              </a:rPr>
              <a:t>Inom parentes rapporteras värdet för tidigare period (9-12/2024)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dirty="0" err="1"/>
              <a:t>Tillgänglighet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1260000" y="1224000"/>
            <a:ext cx="3630498" cy="2624100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7999" y="1332000"/>
            <a:ext cx="3522499" cy="21144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600" b="1" dirty="0" err="1"/>
              <a:t>Köer</a:t>
            </a:r>
            <a:r>
              <a:rPr lang="fi-FI" sz="1600" b="1" dirty="0"/>
              <a:t> </a:t>
            </a:r>
            <a:r>
              <a:rPr lang="fi-FI" sz="1600" b="1" dirty="0" err="1"/>
              <a:t>till</a:t>
            </a:r>
            <a:r>
              <a:rPr lang="fi-FI" sz="1600" b="1" dirty="0"/>
              <a:t> </a:t>
            </a:r>
            <a:r>
              <a:rPr lang="fi-FI" sz="1600" b="1" dirty="0" err="1"/>
              <a:t>service</a:t>
            </a:r>
            <a:r>
              <a:rPr lang="fi-FI" sz="1600" b="1" dirty="0"/>
              <a:t> </a:t>
            </a:r>
            <a:r>
              <a:rPr lang="fi-FI" sz="1600" b="1" dirty="0" err="1"/>
              <a:t>som</a:t>
            </a:r>
            <a:r>
              <a:rPr lang="fi-FI" sz="1600" b="1" dirty="0"/>
              <a:t> ges </a:t>
            </a:r>
            <a:r>
              <a:rPr lang="fi-FI" sz="1600" b="1" dirty="0" err="1"/>
              <a:t>hem</a:t>
            </a:r>
            <a:endParaRPr lang="fi-FI" sz="1600" b="1" dirty="0"/>
          </a:p>
          <a:p>
            <a:r>
              <a:rPr lang="sv-SE" sz="1400" dirty="0"/>
              <a:t>- Ständig kö till hemvården i det mellersta området. Under 10 personer i kö.</a:t>
            </a:r>
          </a:p>
          <a:p>
            <a:r>
              <a:rPr lang="sv-SE" sz="1400" dirty="0"/>
              <a:t>- Serviceboende i form av hemvård i det egna hemmet, inga köer.</a:t>
            </a:r>
          </a:p>
          <a:p>
            <a:r>
              <a:rPr lang="sv-SE" sz="1400" dirty="0"/>
              <a:t>- Dagverksamheten, i genomsnitt 5 personer i kö.</a:t>
            </a:r>
          </a:p>
          <a:p>
            <a:r>
              <a:rPr lang="sv-SE" sz="1400" dirty="0"/>
              <a:t>- Servicehandledare inom närståendevården, lagstadgad bedömning</a:t>
            </a:r>
            <a:endParaRPr lang="fi-FI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68000" y="1188720"/>
            <a:ext cx="3600000" cy="30008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Prestationer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r>
              <a:rPr lang="sv-SE" sz="1400" dirty="0"/>
              <a:t>Hemvårdsbesök 240 769 </a:t>
            </a:r>
            <a:r>
              <a:rPr lang="sv-SE" sz="1400" err="1"/>
              <a:t>st</a:t>
            </a:r>
            <a:endParaRPr lang="sv-SE" sz="1400">
              <a:cs typeface="Arial" panose="020B0604020202020204"/>
            </a:endParaRPr>
          </a:p>
          <a:p>
            <a:endParaRPr lang="sv-SE" sz="1400" dirty="0">
              <a:solidFill>
                <a:srgbClr val="FF0000"/>
              </a:solidFill>
            </a:endParaRPr>
          </a:p>
          <a:p>
            <a:r>
              <a:rPr lang="sv-SE" sz="1400" dirty="0">
                <a:solidFill>
                  <a:srgbClr val="213A8F"/>
                </a:solidFill>
              </a:rPr>
              <a:t>Prestationer dagverksamhet:</a:t>
            </a:r>
            <a:endParaRPr lang="sv-SE" sz="1400" dirty="0">
              <a:solidFill>
                <a:srgbClr val="213A8F"/>
              </a:solidFill>
              <a:cs typeface="Arial"/>
            </a:endParaRPr>
          </a:p>
          <a:p>
            <a:r>
              <a:rPr lang="sv-SE" sz="1400" dirty="0">
                <a:solidFill>
                  <a:srgbClr val="213A8F"/>
                </a:solidFill>
              </a:rPr>
              <a:t>Norra området 1637  besök (24,8%)</a:t>
            </a:r>
          </a:p>
          <a:p>
            <a:r>
              <a:rPr lang="sv-SE" sz="1400" dirty="0">
                <a:solidFill>
                  <a:srgbClr val="213A8F"/>
                </a:solidFill>
              </a:rPr>
              <a:t>Mellersta området 1930 besök (26,9%)</a:t>
            </a:r>
            <a:endParaRPr lang="sv-SE" sz="1400">
              <a:solidFill>
                <a:srgbClr val="213A8F"/>
              </a:solidFill>
            </a:endParaRPr>
          </a:p>
          <a:p>
            <a:r>
              <a:rPr lang="sv-SE" sz="1400" dirty="0">
                <a:solidFill>
                  <a:srgbClr val="213A8F"/>
                </a:solidFill>
              </a:rPr>
              <a:t>Södra området 587 besök (20,0%)</a:t>
            </a:r>
            <a:endParaRPr lang="sv-SE" sz="1400" dirty="0">
              <a:solidFill>
                <a:srgbClr val="213A8F"/>
              </a:solidFill>
              <a:cs typeface="Arial"/>
            </a:endParaRPr>
          </a:p>
          <a:p>
            <a:endParaRPr lang="sv-SE" sz="1400" dirty="0">
              <a:solidFill>
                <a:srgbClr val="213A8F"/>
              </a:solidFill>
            </a:endParaRPr>
          </a:p>
          <a:p>
            <a:r>
              <a:rPr lang="sv-SE" sz="1400" dirty="0">
                <a:solidFill>
                  <a:srgbClr val="213A8F"/>
                </a:solidFill>
              </a:rPr>
              <a:t>Personer som vårdats med stöd för närståendevård &gt; 65 år</a:t>
            </a:r>
          </a:p>
          <a:p>
            <a:r>
              <a:rPr lang="sv-FI" sz="1400" dirty="0">
                <a:solidFill>
                  <a:srgbClr val="213A8F"/>
                </a:solidFill>
              </a:rPr>
              <a:t>1/2025 898 personer</a:t>
            </a:r>
            <a:endParaRPr lang="sv-FI" sz="1400" dirty="0">
              <a:solidFill>
                <a:srgbClr val="213A8F"/>
              </a:solidFill>
              <a:cs typeface="Arial"/>
            </a:endParaRPr>
          </a:p>
          <a:p>
            <a:r>
              <a:rPr lang="sv-FI" sz="1400" dirty="0">
                <a:solidFill>
                  <a:srgbClr val="213A8F"/>
                </a:solidFill>
              </a:rPr>
              <a:t>2/2025 885 personer</a:t>
            </a:r>
            <a:endParaRPr lang="sv-FI" sz="1400" dirty="0">
              <a:solidFill>
                <a:srgbClr val="213A8F"/>
              </a:solidFill>
              <a:cs typeface="Arial"/>
            </a:endParaRPr>
          </a:p>
          <a:p>
            <a:r>
              <a:rPr lang="sv-FI" sz="1400" dirty="0">
                <a:solidFill>
                  <a:srgbClr val="213A8F"/>
                </a:solidFill>
              </a:rPr>
              <a:t>3/2025 898 personer</a:t>
            </a:r>
            <a:endParaRPr lang="sv-FI" sz="1400" dirty="0">
              <a:solidFill>
                <a:srgbClr val="FF0000"/>
              </a:solidFill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188720"/>
            <a:ext cx="3600000" cy="50629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Användningen av välfärdsteknologi utökas betydligt och görs avgiftsfri 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Samarbetet mellan hemvårdsenheterna ska förbättras och kriterierna för verksamheten ska förenhetligas.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Arbetsuppgifter som inte är förknippade med vården ska tas bort av skötarna.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Omsorgsassistenter anställs 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fi-FI" sz="1400" dirty="0" err="1">
                <a:cs typeface="Arial"/>
              </a:rPr>
              <a:t>Klienttid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ökning</a:t>
            </a:r>
            <a:r>
              <a:rPr lang="fi-FI" sz="1400" dirty="0">
                <a:cs typeface="Arial"/>
              </a:rPr>
              <a:t> / </a:t>
            </a:r>
            <a:r>
              <a:rPr lang="fi-FI" sz="1400" dirty="0" err="1">
                <a:cs typeface="Arial"/>
              </a:rPr>
              <a:t>arbetsskift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cs typeface="Arial"/>
              </a:rPr>
              <a:t>Samarbete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över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verksamhetsområdesgränserna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cs typeface="Arial"/>
              </a:rPr>
              <a:t>Utvecklingsgrupper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t.ex</a:t>
            </a:r>
            <a:r>
              <a:rPr lang="fi-FI" sz="1400" dirty="0">
                <a:cs typeface="Arial"/>
              </a:rPr>
              <a:t>. </a:t>
            </a:r>
            <a:r>
              <a:rPr lang="fi-FI" sz="1400" dirty="0" err="1">
                <a:cs typeface="Arial"/>
              </a:rPr>
              <a:t>Hemvård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scrum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cs typeface="Arial"/>
              </a:rPr>
              <a:t>Utveckling</a:t>
            </a:r>
            <a:r>
              <a:rPr lang="fi-FI" sz="1400" dirty="0">
                <a:cs typeface="Arial"/>
              </a:rPr>
              <a:t> av </a:t>
            </a:r>
            <a:r>
              <a:rPr lang="fi-FI" sz="1400" dirty="0" err="1">
                <a:cs typeface="Arial"/>
              </a:rPr>
              <a:t>nattarbete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inom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hemvården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cs typeface="Arial"/>
              </a:rPr>
              <a:t>Utveckling</a:t>
            </a:r>
            <a:r>
              <a:rPr lang="fi-FI" sz="1400" dirty="0">
                <a:cs typeface="Arial"/>
              </a:rPr>
              <a:t> av </a:t>
            </a:r>
            <a:r>
              <a:rPr lang="fi-FI" sz="1400" dirty="0" err="1">
                <a:cs typeface="Arial"/>
              </a:rPr>
              <a:t>verksamhetsledning</a:t>
            </a:r>
            <a:endParaRPr lang="fi-FI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cs typeface="Arial"/>
              </a:rPr>
              <a:t>Utökning</a:t>
            </a:r>
            <a:r>
              <a:rPr lang="fi-FI" sz="1400" dirty="0">
                <a:cs typeface="Arial"/>
              </a:rPr>
              <a:t> av </a:t>
            </a:r>
            <a:r>
              <a:rPr lang="fi-FI" sz="1400" dirty="0" err="1">
                <a:cs typeface="Arial"/>
              </a:rPr>
              <a:t>dagverksamhet</a:t>
            </a: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cs typeface="Arial"/>
              </a:rPr>
              <a:t>Skolning</a:t>
            </a:r>
            <a:r>
              <a:rPr lang="fi-FI" sz="1400" dirty="0">
                <a:cs typeface="Arial"/>
              </a:rPr>
              <a:t> av </a:t>
            </a:r>
            <a:r>
              <a:rPr lang="fi-FI" sz="1400" dirty="0" err="1">
                <a:cs typeface="Arial"/>
              </a:rPr>
              <a:t>familjevårdare</a:t>
            </a:r>
            <a:r>
              <a:rPr lang="fi-FI" sz="1400" dirty="0">
                <a:cs typeface="Arial"/>
              </a:rPr>
              <a:t> </a:t>
            </a:r>
            <a:r>
              <a:rPr lang="fi-FI" sz="1400" dirty="0" err="1">
                <a:cs typeface="Arial"/>
              </a:rPr>
              <a:t>pågår</a:t>
            </a:r>
            <a:endParaRPr lang="fi-FI" sz="1400" dirty="0">
              <a:cs typeface="Arial"/>
            </a:endParaRPr>
          </a:p>
          <a:p>
            <a:pPr lvl="0">
              <a:defRPr/>
            </a:pPr>
            <a:endParaRPr lang="sv-SE" dirty="0">
              <a:solidFill>
                <a:srgbClr val="FF0000"/>
              </a:solidFill>
            </a:endParaRPr>
          </a:p>
          <a:p>
            <a:pPr marL="285750" indent="-285750">
              <a:buFont typeface="Calibri"/>
              <a:buChar char="-"/>
            </a:pPr>
            <a:endParaRPr lang="fi-FI" sz="1400" dirty="0"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5EE4A30-4B57-7112-9FB1-16FA454C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4968000" y="5086212"/>
            <a:ext cx="3600000" cy="1166135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2388DC-F395-3345-22DD-6334E7FB099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7999" y="3974098"/>
            <a:ext cx="3522499" cy="25453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600" b="1" dirty="0" err="1"/>
              <a:t>Jämlikhet</a:t>
            </a:r>
            <a:endParaRPr lang="fi-FI" sz="1600" b="1" dirty="0"/>
          </a:p>
          <a:p>
            <a:r>
              <a:rPr lang="sv-SE" sz="1400" dirty="0"/>
              <a:t>Kriterierna och avgifterna har förenhetligats.</a:t>
            </a:r>
          </a:p>
          <a:p>
            <a:r>
              <a:rPr lang="sv-SE" sz="1400" dirty="0"/>
              <a:t>Verksamheten i områdena ska förenhetligas. Distansbesöken ska utvidgas att omfatta hela området, liksom även möjligheten att använda läkemedelsautomat.</a:t>
            </a:r>
          </a:p>
          <a:p>
            <a:r>
              <a:rPr lang="sv-SE" sz="1400" dirty="0"/>
              <a:t>Dagverksamheten för äldre täcker ännu inte området på ett tillfredsställande sätt. Nya grupper under planering.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BD0A43-461C-CEE9-EF08-E4B34E74ECEB}"/>
              </a:ext>
            </a:extLst>
          </p:cNvPr>
          <p:cNvSpPr txBox="1">
            <a:spLocks/>
          </p:cNvSpPr>
          <p:nvPr/>
        </p:nvSpPr>
        <p:spPr>
          <a:xfrm>
            <a:off x="4968000" y="5327333"/>
            <a:ext cx="3600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Väntetid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för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brådskande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ärende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srgbClr val="00A174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algn="ctr"/>
            <a:r>
              <a:rPr lang="fi-FI" sz="1400" b="1" dirty="0" err="1">
                <a:cs typeface="Arial"/>
              </a:rPr>
              <a:t>Förverkligats</a:t>
            </a:r>
            <a:endParaRPr lang="fi-FI" sz="14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dirty="0" err="1"/>
              <a:t>Säkerhet</a:t>
            </a:r>
            <a:r>
              <a:rPr lang="fi-FI" b="1" dirty="0"/>
              <a:t> </a:t>
            </a:r>
            <a:r>
              <a:rPr lang="fi-FI" b="1" dirty="0" err="1"/>
              <a:t>och</a:t>
            </a:r>
            <a:r>
              <a:rPr lang="fi-FI" b="1" dirty="0"/>
              <a:t> </a:t>
            </a:r>
            <a:r>
              <a:rPr lang="fi-FI" b="1" dirty="0" err="1"/>
              <a:t>kvalitet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 dirty="0"/>
              <a:t>Status</a:t>
            </a:r>
            <a:r>
              <a:rPr lang="sv-SE" sz="1400" dirty="0"/>
              <a:t> 1-4/2025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Alla anmälningar: </a:t>
            </a:r>
            <a:r>
              <a:rPr lang="sv-SE" sz="1400" dirty="0"/>
              <a:t>894 (813)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Väntar på handläggning: </a:t>
            </a:r>
            <a:r>
              <a:rPr lang="sv-SE" sz="1400" dirty="0"/>
              <a:t>161 (x18%)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Väntar på tilläggsinformation: </a:t>
            </a:r>
            <a:r>
              <a:rPr lang="sv-SE" sz="1400" dirty="0"/>
              <a:t>14 (2%)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Under handläggning: </a:t>
            </a:r>
            <a:r>
              <a:rPr lang="sv-SE" sz="1400" dirty="0"/>
              <a:t>108 (12%)</a:t>
            </a:r>
          </a:p>
          <a:p>
            <a:pPr>
              <a:lnSpc>
                <a:spcPct val="150000"/>
              </a:lnSpc>
            </a:pPr>
            <a:r>
              <a:rPr lang="sv-SE" sz="1400" b="1" dirty="0"/>
              <a:t>Färdig: </a:t>
            </a:r>
            <a:r>
              <a:rPr lang="sv-SE" sz="1400" dirty="0"/>
              <a:t>611 (68%)</a:t>
            </a:r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err="1">
                <a:solidFill>
                  <a:srgbClr val="00A174"/>
                </a:solidFill>
              </a:rPr>
              <a:t>Antal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anmälan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om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negativ</a:t>
            </a:r>
            <a:r>
              <a:rPr lang="fi-FI" sz="1600" b="1" dirty="0">
                <a:solidFill>
                  <a:srgbClr val="00A174"/>
                </a:solidFill>
              </a:rPr>
              <a:t> </a:t>
            </a:r>
            <a:r>
              <a:rPr lang="fi-FI" sz="1600" b="1" dirty="0" err="1">
                <a:solidFill>
                  <a:srgbClr val="00A174"/>
                </a:solidFill>
              </a:rPr>
              <a:t>händelse</a:t>
            </a:r>
            <a:endParaRPr lang="en-US" sz="1600" b="1" dirty="0">
              <a:solidFill>
                <a:srgbClr val="00A17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4 567&#10;Januari-April 2025&#10;Maj - Augusti 2024 591&#10;Maj-Augusti 2025 &#10;September - December 2024 813&#10;September-December 2025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590399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 dirty="0">
                <a:solidFill>
                  <a:srgbClr val="00A174"/>
                </a:solidFill>
              </a:rPr>
              <a:t>De vanligaste anmälningstyperna personal:</a:t>
            </a:r>
          </a:p>
          <a:p>
            <a:pPr marL="342900" indent="-342900">
              <a:buAutoNum type="arabicPeriod"/>
            </a:pPr>
            <a:r>
              <a:rPr lang="sv-SE" sz="1400" dirty="0">
                <a:cs typeface="Arial"/>
              </a:rPr>
              <a:t>Olycksfall och olyckor</a:t>
            </a:r>
          </a:p>
          <a:p>
            <a:pPr marL="342900" indent="-342900">
              <a:buAutoNum type="arabicPeriod"/>
            </a:pPr>
            <a:r>
              <a:rPr lang="sv-SE" sz="1400" dirty="0">
                <a:cs typeface="Arial"/>
              </a:rPr>
              <a:t>Förknippad med läkemedelsbehandling</a:t>
            </a:r>
          </a:p>
          <a:p>
            <a:pPr marL="342900" indent="-342900">
              <a:buAutoNum type="arabicPeriod"/>
            </a:pPr>
            <a:r>
              <a:rPr lang="sv-SE" sz="1400" dirty="0">
                <a:cs typeface="Arial"/>
              </a:rPr>
              <a:t>Informationsutbyte</a:t>
            </a:r>
          </a:p>
          <a:p>
            <a:pPr marL="342900" indent="-342900">
              <a:buAutoNum type="arabicPeriod"/>
            </a:pPr>
            <a:r>
              <a:rPr lang="sv-SE" sz="1400" dirty="0">
                <a:cs typeface="Arial"/>
              </a:rPr>
              <a:t>Annat</a:t>
            </a:r>
          </a:p>
          <a:p>
            <a:pPr marL="342900" indent="-342900">
              <a:buAutoNum type="arabicPeriod"/>
            </a:pPr>
            <a:r>
              <a:rPr lang="sv-SE" sz="1400" dirty="0">
                <a:cs typeface="Arial"/>
              </a:rPr>
              <a:t>Förknippad med vård eller uppföljning</a:t>
            </a:r>
          </a:p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lang="sv-SE" sz="1600" b="1" dirty="0">
              <a:solidFill>
                <a:srgbClr val="00A174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10544" y="4608000"/>
            <a:ext cx="1717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err="1">
                <a:solidFill>
                  <a:schemeClr val="accent5"/>
                </a:solidFill>
              </a:rPr>
              <a:t>Antal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kontakter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till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patientombud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06382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cs typeface="Arial"/>
              </a:rPr>
              <a:t>5 </a:t>
            </a:r>
            <a:r>
              <a:rPr lang="fi-FI" sz="2400" dirty="0">
                <a:cs typeface="Arial"/>
              </a:rPr>
              <a:t>(4)</a:t>
            </a:r>
            <a:endParaRPr lang="fi-FI" sz="3600" dirty="0"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184" y="4608000"/>
            <a:ext cx="16903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dirty="0" err="1">
                <a:solidFill>
                  <a:srgbClr val="00A174"/>
                </a:solidFill>
                <a:latin typeface="Arial" panose="020B0604020202020204"/>
              </a:rPr>
              <a:t>Antal</a:t>
            </a:r>
            <a:r>
              <a:rPr lang="fi-FI" sz="1600" b="1" dirty="0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dirty="0" err="1">
                <a:solidFill>
                  <a:srgbClr val="00A174"/>
                </a:solidFill>
                <a:latin typeface="Arial" panose="020B0604020202020204"/>
              </a:rPr>
              <a:t>kontakter</a:t>
            </a:r>
            <a:r>
              <a:rPr lang="fi-FI" sz="1600" b="1" dirty="0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dirty="0" err="1">
                <a:solidFill>
                  <a:srgbClr val="00A174"/>
                </a:solidFill>
                <a:latin typeface="Arial" panose="020B0604020202020204"/>
              </a:rPr>
              <a:t>till</a:t>
            </a:r>
            <a:r>
              <a:rPr lang="fi-FI" sz="1600" b="1" dirty="0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dirty="0" err="1">
                <a:solidFill>
                  <a:srgbClr val="00A174"/>
                </a:solidFill>
                <a:latin typeface="Arial" panose="020B0604020202020204"/>
              </a:rPr>
              <a:t>socialombud</a:t>
            </a:r>
            <a:endParaRPr lang="en-US" sz="1600" b="1" dirty="0">
              <a:solidFill>
                <a:srgbClr val="00A174"/>
              </a:solidFill>
              <a:latin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07037" y="5931439"/>
            <a:ext cx="1647537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solidFill>
                  <a:srgbClr val="FF0000"/>
                </a:solidFill>
                <a:cs typeface="Arial"/>
              </a:rPr>
              <a:t>Xx</a:t>
            </a:r>
            <a:r>
              <a:rPr lang="fi-FI" sz="2000" dirty="0">
                <a:cs typeface="Arial"/>
              </a:rPr>
              <a:t> </a:t>
            </a:r>
            <a:r>
              <a:rPr lang="fi-FI" sz="2400" dirty="0">
                <a:cs typeface="Arial"/>
              </a:rPr>
              <a:t>(23)</a:t>
            </a:r>
          </a:p>
          <a:p>
            <a:pPr algn="ctr"/>
            <a:r>
              <a:rPr lang="fi-FI" sz="1400" dirty="0">
                <a:cs typeface="Arial"/>
              </a:rPr>
              <a:t>(hela HEBO)</a:t>
            </a:r>
            <a:endParaRPr lang="en-US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61090" y="4617226"/>
            <a:ext cx="3734751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rgbClr val="00A174"/>
                </a:solidFill>
              </a:rPr>
              <a:t>Korrigerande åtgärder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Upphandling av dosdispensering och läkemedelsautomat, utbildning.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Arbetsgrupp för förebyggande av fallolyckor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Effektiv användning av hemrehabilitering inom hemvården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Genomgång av </a:t>
            </a:r>
            <a:r>
              <a:rPr lang="sv-SE" sz="1400" dirty="0" err="1"/>
              <a:t>HaiPro</a:t>
            </a:r>
            <a:r>
              <a:rPr lang="sv-SE" sz="1400" dirty="0"/>
              <a:t>-anmälningar och korrigerande åtgärder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652E28-B745-3928-E8F9-571AF58C96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608000"/>
            <a:ext cx="1717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err="1">
                <a:solidFill>
                  <a:schemeClr val="accent5"/>
                </a:solidFill>
              </a:rPr>
              <a:t>Anmälningar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om</a:t>
            </a:r>
            <a:r>
              <a:rPr lang="fi-FI" sz="1600" b="1" dirty="0">
                <a:solidFill>
                  <a:schemeClr val="accent5"/>
                </a:solidFill>
              </a:rPr>
              <a:t> miss-</a:t>
            </a:r>
            <a:r>
              <a:rPr lang="fi-FI" sz="1600" b="1" dirty="0" err="1">
                <a:solidFill>
                  <a:schemeClr val="accent5"/>
                </a:solidFill>
              </a:rPr>
              <a:t>förhållanden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inom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socialvården</a:t>
            </a:r>
            <a:endParaRPr lang="en-US" sz="1600" b="1" dirty="0">
              <a:solidFill>
                <a:schemeClr val="accent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B4EE3C-D6C8-35F7-B859-A76FC4BC43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98688" y="5901368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solidFill>
                  <a:srgbClr val="FF0000"/>
                </a:solidFill>
                <a:cs typeface="Arial"/>
              </a:rPr>
              <a:t>xx</a:t>
            </a:r>
            <a:r>
              <a:rPr lang="fi-FI" sz="3600" dirty="0">
                <a:cs typeface="Arial"/>
              </a:rPr>
              <a:t> </a:t>
            </a:r>
            <a:r>
              <a:rPr lang="fi-FI" sz="2400" dirty="0">
                <a:cs typeface="Arial"/>
              </a:rPr>
              <a:t>(2)</a:t>
            </a:r>
            <a:endParaRPr lang="fi-FI" sz="36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443FC-DDA6-18FA-E840-3D9B20FDFE4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56490" y="4617226"/>
            <a:ext cx="17179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 dirty="0" err="1">
                <a:solidFill>
                  <a:schemeClr val="accent5"/>
                </a:solidFill>
              </a:rPr>
              <a:t>Antal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anmäningar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om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negativ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händelse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från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klienter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eller</a:t>
            </a:r>
            <a:r>
              <a:rPr lang="fi-FI" sz="1400" b="1" dirty="0">
                <a:solidFill>
                  <a:schemeClr val="accent5"/>
                </a:solidFill>
              </a:rPr>
              <a:t> </a:t>
            </a:r>
            <a:r>
              <a:rPr lang="fi-FI" sz="1400" b="1" dirty="0" err="1">
                <a:solidFill>
                  <a:schemeClr val="accent5"/>
                </a:solidFill>
              </a:rPr>
              <a:t>anhöriga</a:t>
            </a:r>
            <a:endParaRPr lang="en-US" sz="1400" b="1" dirty="0">
              <a:solidFill>
                <a:schemeClr val="accent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B7C989-185B-85F5-B8E3-0040D19F2F6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52328" y="5910594"/>
            <a:ext cx="153580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 dirty="0">
                <a:solidFill>
                  <a:srgbClr val="FF0000"/>
                </a:solidFill>
                <a:cs typeface="Arial"/>
              </a:rPr>
              <a:t>x</a:t>
            </a:r>
            <a:r>
              <a:rPr lang="fi-FI" sz="3600" dirty="0">
                <a:cs typeface="Arial"/>
              </a:rPr>
              <a:t> </a:t>
            </a:r>
            <a:r>
              <a:rPr lang="fi-FI" sz="2400" dirty="0">
                <a:cs typeface="Arial"/>
              </a:rPr>
              <a:t>(6)</a:t>
            </a:r>
            <a:endParaRPr lang="fi-FI" sz="3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sz="2000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mängden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av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kundrespons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perioden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solidFill>
                  <a:srgbClr val="213A8F"/>
                </a:solidFill>
                <a:latin typeface="Arial" panose="020B0604020202020204"/>
              </a:rPr>
              <a:t>6</a:t>
            </a:r>
            <a:endParaRPr kumimoji="0" lang="fi-FI" sz="16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7" name="Chart 6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0CC9218F-8660-477B-873D-EE79BEA819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9840957"/>
              </p:ext>
            </p:extLst>
          </p:nvPr>
        </p:nvGraphicFramePr>
        <p:xfrm>
          <a:off x="2855956" y="3082922"/>
          <a:ext cx="4135393" cy="21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 noProof="0" dirty="0">
                <a:solidFill>
                  <a:srgbClr val="213A8F"/>
                </a:solidFill>
                <a:latin typeface="Arial" panose="020B0604020202020204"/>
                <a:cs typeface="Arial"/>
              </a:rPr>
              <a:t>40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(46)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400" b="1" dirty="0">
                <a:solidFill>
                  <a:srgbClr val="213A8F"/>
                </a:solidFill>
                <a:latin typeface="Calibri" panose="020F0502020204030204"/>
              </a:rPr>
              <a:t>4,2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4,4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4,2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4,2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  <a:cs typeface="Calibri"/>
              </a:rPr>
              <a:t>4,4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srgbClr val="213A8F"/>
                </a:solidFill>
                <a:latin typeface="Calibri" panose="020F0502020204030204"/>
              </a:rPr>
              <a:t>4,4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respons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endParaRPr kumimoji="0" lang="fi-FI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Negativ</a:t>
            </a: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 </a:t>
            </a:r>
            <a:r>
              <a:rPr kumimoji="0" lang="fi-FI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respons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sz="4000" b="1" dirty="0" err="1"/>
              <a:t>Delaktighetsarbete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2" y="1323453"/>
            <a:ext cx="5111145" cy="3476480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Hur stöder man  kunders och nära anhörigas delaktighet i planeringen, genomförandet och utvärderingen av tjänsterna:</a:t>
            </a:r>
          </a:p>
          <a:p>
            <a:r>
              <a:rPr lang="sv-SE" sz="1400" dirty="0"/>
              <a:t>Vi samlar in respons via </a:t>
            </a:r>
            <a:r>
              <a:rPr lang="sv-SE" sz="1400" dirty="0" err="1"/>
              <a:t>Roidu</a:t>
            </a:r>
            <a:r>
              <a:rPr lang="sv-SE" sz="1400" dirty="0"/>
              <a:t> och använder oss av </a:t>
            </a:r>
            <a:r>
              <a:rPr lang="sv-SE" sz="1400" dirty="0" err="1"/>
              <a:t>HaiPro</a:t>
            </a:r>
            <a:endParaRPr lang="sv-SE" sz="1400" dirty="0"/>
          </a:p>
          <a:p>
            <a:endParaRPr lang="sv-SE" sz="1400" dirty="0"/>
          </a:p>
          <a:p>
            <a:r>
              <a:rPr lang="sv-SE" sz="1400" dirty="0" err="1"/>
              <a:t>THL:s</a:t>
            </a:r>
            <a:r>
              <a:rPr lang="sv-SE" sz="1400" dirty="0"/>
              <a:t> nationella utvärdering</a:t>
            </a:r>
          </a:p>
          <a:p>
            <a:endParaRPr lang="sv-SE" sz="1400" dirty="0"/>
          </a:p>
          <a:p>
            <a:r>
              <a:rPr lang="sv-SE" sz="1400" dirty="0"/>
              <a:t>Egenvårdarsystem</a:t>
            </a:r>
          </a:p>
          <a:p>
            <a:endParaRPr lang="sv-SE" sz="1400" dirty="0"/>
          </a:p>
          <a:p>
            <a:r>
              <a:rPr lang="sv-SE" sz="1400" dirty="0"/>
              <a:t>Inom servicehandledningen (hör till ett annat verksamhetsområde) och närståendevården utgår man från klienternas önskemål och involverar även de anhöriga i bedömningen av klienternas servicebehov och i de beslut som tas om servicen.</a:t>
            </a:r>
          </a:p>
          <a:p>
            <a:endParaRPr lang="en-US" sz="1400" b="1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1400" b="1" dirty="0">
                <a:solidFill>
                  <a:schemeClr val="accent5"/>
                </a:solidFill>
                <a:latin typeface="+mj-lt"/>
              </a:rPr>
              <a:t>Vilka teman har man kommit överens om tillsammans med organisationer för att utveckla tjänsterna: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Diskussioner med externa leverantörer förs ständigt - partnerskapsbord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Samarbetet med den tredje sektorn utvecklas via projektet Prima Botnia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04008" y="5089783"/>
            <a:ext cx="5111144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Klienter, erfarenhetsexperter eller ett </a:t>
            </a:r>
            <a:r>
              <a:rPr lang="sv-SE" sz="1400" b="1" dirty="0" err="1">
                <a:solidFill>
                  <a:schemeClr val="accent5"/>
                </a:solidFill>
                <a:latin typeface="+mj-lt"/>
              </a:rPr>
              <a:t>kundråd</a:t>
            </a:r>
            <a:r>
              <a:rPr lang="sv-SE" sz="1400" b="1" dirty="0">
                <a:solidFill>
                  <a:schemeClr val="accent5"/>
                </a:solidFill>
                <a:latin typeface="+mj-lt"/>
              </a:rPr>
              <a:t> är involverade i utvecklingen och utvärderingen av tjänsterna:</a:t>
            </a:r>
          </a:p>
          <a:p>
            <a:pPr algn="ctr"/>
            <a:r>
              <a:rPr lang="sv-FI" sz="1400" b="1" dirty="0"/>
              <a:t>Förändrings- och utvecklingsförslag via </a:t>
            </a:r>
            <a:r>
              <a:rPr lang="sv-FI" sz="1400" b="1" dirty="0" err="1"/>
              <a:t>äldrerådet</a:t>
            </a:r>
            <a:r>
              <a:rPr lang="sv-FI" sz="1200" b="1" dirty="0">
                <a:solidFill>
                  <a:schemeClr val="bg1"/>
                </a:solidFill>
              </a:rPr>
              <a:t> och klientrådet</a:t>
            </a:r>
          </a:p>
          <a:p>
            <a:r>
              <a:rPr lang="sv-SE" sz="1400" dirty="0"/>
              <a:t>​</a:t>
            </a:r>
            <a:endParaRPr lang="fi-FI" sz="1400" strike="sngStrike" dirty="0"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3" y="3214641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 dirty="0">
                <a:solidFill>
                  <a:schemeClr val="accent5"/>
                </a:solidFill>
                <a:latin typeface="+mj-lt"/>
              </a:rPr>
              <a:t>Vilka åtgärder har vidtagits  på basen av klienters och anhörigas anmälningar om negativa och nära ögat händelser samt påminnelser och klagomål:</a:t>
            </a:r>
          </a:p>
          <a:p>
            <a:endParaRPr lang="sv-SE" sz="1400" dirty="0">
              <a:solidFill>
                <a:schemeClr val="accent4"/>
              </a:solidFill>
              <a:latin typeface="+mj-lt"/>
            </a:endParaRPr>
          </a:p>
          <a:p>
            <a:pPr marL="285750" indent="-285750">
              <a:buFont typeface="Calibri"/>
              <a:buChar char="-"/>
            </a:pPr>
            <a:r>
              <a:rPr lang="sv-SE" sz="1400" dirty="0">
                <a:cs typeface="Arial"/>
              </a:rPr>
              <a:t>Utbildning i bemötande av klienter som uppvisar våldsamt/utmanande beteende</a:t>
            </a:r>
            <a:br>
              <a:rPr lang="sv-SE" sz="1400" dirty="0">
                <a:cs typeface="Arial"/>
              </a:rPr>
            </a:br>
            <a:endParaRPr lang="sv-SE" sz="1400" dirty="0"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sv-SE" sz="1400" dirty="0">
                <a:cs typeface="Arial"/>
              </a:rPr>
              <a:t>Förbättrad information</a:t>
            </a: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/>
              <a:t>Personal</a:t>
            </a:r>
            <a:endParaRPr lang="en-US" sz="12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31239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 dirty="0">
                <a:solidFill>
                  <a:schemeClr val="accent5"/>
                </a:solidFill>
              </a:rPr>
              <a:t>Personalstyrka</a:t>
            </a:r>
          </a:p>
          <a:p>
            <a:r>
              <a:rPr lang="sv-SE" sz="1600" dirty="0"/>
              <a:t>Personal: 959</a:t>
            </a:r>
            <a:br>
              <a:rPr lang="sv-SE" sz="1600" dirty="0"/>
            </a:br>
            <a:r>
              <a:rPr lang="sv-SE" sz="1600" dirty="0"/>
              <a:t>Fastanställda: 712</a:t>
            </a:r>
          </a:p>
          <a:p>
            <a:br>
              <a:rPr lang="sv-SE" sz="1600" u="sng" dirty="0"/>
            </a:br>
            <a:r>
              <a:rPr lang="sv-SE" sz="1600" u="sng" dirty="0"/>
              <a:t>Öppna vakanser: </a:t>
            </a:r>
            <a:br>
              <a:rPr lang="sv-SE" sz="1600" dirty="0"/>
            </a:br>
            <a:r>
              <a:rPr lang="sv-SE" sz="1600" dirty="0"/>
              <a:t>Hemvården: ca 80 st. (alla yrkesgrupper)</a:t>
            </a:r>
          </a:p>
          <a:p>
            <a:r>
              <a:rPr lang="sv-SE" sz="1600" dirty="0"/>
              <a:t>Dagverksamheten: 1 st. </a:t>
            </a:r>
          </a:p>
          <a:p>
            <a:r>
              <a:rPr lang="sv-SE" sz="1600" dirty="0"/>
              <a:t>Närståendevården: 1 st.</a:t>
            </a:r>
          </a:p>
          <a:p>
            <a:pPr>
              <a:lnSpc>
                <a:spcPct val="150000"/>
              </a:lnSpc>
            </a:pPr>
            <a:endParaRPr lang="sv-SE" sz="1600" dirty="0"/>
          </a:p>
          <a:p>
            <a:pPr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47128" y="1674287"/>
            <a:ext cx="3926508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 dirty="0">
                <a:solidFill>
                  <a:srgbClr val="00A174"/>
                </a:solidFill>
              </a:rPr>
              <a:t>Åtgärder som främjar arbetarnas välmående i arbetet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Utvecklingssamtal och diskussioner förknippat med tidigt stöd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Arbetshandledning vid behov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Användande av </a:t>
            </a:r>
            <a:r>
              <a:rPr lang="sv-SE" sz="1400" dirty="0" err="1"/>
              <a:t>Lean</a:t>
            </a:r>
            <a:r>
              <a:rPr lang="sv-SE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/>
              <a:t>Åtgärder på organisationsnivå</a:t>
            </a:r>
          </a:p>
          <a:p>
            <a:pPr marL="742950" lvl="1" indent="-285750">
              <a:buFont typeface="Arial" panose="020B0604020202020204" pitchFamily="34" charset="0"/>
              <a:buChar char="−"/>
            </a:pPr>
            <a:r>
              <a:rPr lang="sv-SE" sz="1400" dirty="0"/>
              <a:t>E-pass och </a:t>
            </a:r>
            <a:r>
              <a:rPr lang="sv-SE" sz="1400" dirty="0" err="1"/>
              <a:t>Tyky</a:t>
            </a:r>
            <a:endParaRPr lang="sv-SE" sz="1400" dirty="0"/>
          </a:p>
          <a:p>
            <a:pPr marL="742950" lvl="1" indent="-285750">
              <a:buFont typeface="Arial" panose="020B0604020202020204" pitchFamily="34" charset="0"/>
              <a:buChar char="−"/>
            </a:pPr>
            <a:r>
              <a:rPr lang="sv-SE" sz="1400" dirty="0"/>
              <a:t>Gratis kaffe på arbetsplatsen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baseline="0" dirty="0" err="1">
                <a:solidFill>
                  <a:schemeClr val="accent5"/>
                </a:solidFill>
              </a:rPr>
              <a:t>Arbetarsäkerhetsanmälningar</a:t>
            </a:r>
            <a:r>
              <a:rPr lang="fi-FI" sz="1600" b="1" baseline="0" dirty="0">
                <a:solidFill>
                  <a:schemeClr val="accent5"/>
                </a:solidFill>
              </a:rPr>
              <a:t> via </a:t>
            </a:r>
            <a:r>
              <a:rPr lang="fi-FI" sz="1600" b="1" baseline="0" dirty="0" err="1">
                <a:solidFill>
                  <a:schemeClr val="accent5"/>
                </a:solidFill>
              </a:rPr>
              <a:t>HaiPro</a:t>
            </a:r>
            <a:endParaRPr lang="fi-FI" sz="1600" b="1" dirty="0">
              <a:solidFill>
                <a:schemeClr val="accent5"/>
              </a:solidFill>
            </a:endParaRPr>
          </a:p>
          <a:p>
            <a:endParaRPr lang="fi-FI" sz="1600" baseline="0" dirty="0"/>
          </a:p>
          <a:p>
            <a:r>
              <a:rPr lang="sv-SE" sz="1600" dirty="0"/>
              <a:t>Antalet anmälda olycksfall:</a:t>
            </a:r>
          </a:p>
          <a:p>
            <a:r>
              <a:rPr lang="sv-SE" sz="1600" dirty="0"/>
              <a:t>95 (112) </a:t>
            </a:r>
          </a:p>
          <a:p>
            <a:r>
              <a:rPr lang="sv-SE" sz="1600" dirty="0"/>
              <a:t>De vanligaste typerna av händelser:</a:t>
            </a:r>
            <a:br>
              <a:rPr lang="sv-SE" sz="1600" dirty="0"/>
            </a:br>
            <a:endParaRPr lang="sv-SE" sz="1600" dirty="0"/>
          </a:p>
          <a:p>
            <a:r>
              <a:rPr lang="sv-SE" sz="1600" dirty="0"/>
              <a:t>1. Annat</a:t>
            </a:r>
          </a:p>
          <a:p>
            <a:r>
              <a:rPr lang="sv-SE" sz="1600" dirty="0"/>
              <a:t>2. Hot eller våld</a:t>
            </a:r>
          </a:p>
          <a:p>
            <a:r>
              <a:rPr lang="sv-SE" sz="1600" dirty="0"/>
              <a:t>3. Symtom som är relaterade till  inomhusluft</a:t>
            </a:r>
          </a:p>
          <a:p>
            <a:pPr marL="342900" indent="-342900">
              <a:buAutoNum type="arabicPeriod"/>
            </a:pPr>
            <a:endParaRPr lang="fi-FI" sz="1600" dirty="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4124782"/>
            <a:ext cx="3329922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dirty="0">
                <a:solidFill>
                  <a:schemeClr val="accent5"/>
                </a:solidFill>
              </a:rPr>
              <a:t>Total </a:t>
            </a:r>
            <a:r>
              <a:rPr lang="fi-FI" sz="1600" b="1" dirty="0" err="1">
                <a:solidFill>
                  <a:schemeClr val="accent5"/>
                </a:solidFill>
              </a:rPr>
              <a:t>mängd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frånvarodagar</a:t>
            </a:r>
            <a:r>
              <a:rPr lang="fi-FI" sz="1600" b="1" dirty="0">
                <a:solidFill>
                  <a:schemeClr val="accent5"/>
                </a:solidFill>
              </a:rPr>
              <a:t>/ </a:t>
            </a:r>
            <a:r>
              <a:rPr lang="fi-FI" sz="1600" b="1" dirty="0" err="1">
                <a:solidFill>
                  <a:schemeClr val="accent5"/>
                </a:solidFill>
              </a:rPr>
              <a:t>antal</a:t>
            </a:r>
            <a:r>
              <a:rPr lang="fi-FI" sz="1600" b="1" dirty="0">
                <a:solidFill>
                  <a:schemeClr val="accent5"/>
                </a:solidFill>
              </a:rPr>
              <a:t> </a:t>
            </a:r>
            <a:r>
              <a:rPr lang="fi-FI" sz="1600" b="1" dirty="0" err="1">
                <a:solidFill>
                  <a:schemeClr val="accent5"/>
                </a:solidFill>
              </a:rPr>
              <a:t>sjukfrånvarodagar</a:t>
            </a:r>
            <a:endParaRPr lang="fi-FI" sz="1600" b="1" dirty="0">
              <a:solidFill>
                <a:schemeClr val="accent5"/>
              </a:solidFill>
            </a:endParaRPr>
          </a:p>
          <a:p>
            <a:endParaRPr lang="fi-FI" sz="1400" b="1" dirty="0"/>
          </a:p>
          <a:p>
            <a:endParaRPr lang="fi-FI" b="1" dirty="0">
              <a:cs typeface="Arial"/>
            </a:endParaRPr>
          </a:p>
          <a:p>
            <a:endParaRPr lang="fi-FI" b="1" dirty="0">
              <a:cs typeface="Arial"/>
            </a:endParaRPr>
          </a:p>
          <a:p>
            <a:pPr algn="ctr"/>
            <a:r>
              <a:rPr lang="fi-FI" sz="2000" b="1" dirty="0">
                <a:cs typeface="Arial"/>
              </a:rPr>
              <a:t>8,2 (8%)/</a:t>
            </a:r>
            <a:r>
              <a:rPr lang="fi-FI" sz="2000" b="1" dirty="0" err="1">
                <a:cs typeface="Arial"/>
              </a:rPr>
              <a:t>arbets-förhållandedagar</a:t>
            </a:r>
            <a:endParaRPr lang="fi-FI" b="1" dirty="0">
              <a:cs typeface="Arial"/>
            </a:endParaRPr>
          </a:p>
          <a:p>
            <a:endParaRPr lang="fi-FI" dirty="0">
              <a:solidFill>
                <a:schemeClr val="accent4"/>
              </a:solidFill>
              <a:cs typeface="Arial"/>
            </a:endParaRPr>
          </a:p>
        </p:txBody>
      </p:sp>
      <p:graphicFrame>
        <p:nvGraphicFramePr>
          <p:cNvPr id="10" name="Chart 9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292B54FF-E35A-600C-6300-EF72DE5CE0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3748459"/>
              </p:ext>
            </p:extLst>
          </p:nvPr>
        </p:nvGraphicFramePr>
        <p:xfrm>
          <a:off x="4309852" y="4596690"/>
          <a:ext cx="4135393" cy="21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38468" y="6029405"/>
            <a:ext cx="167682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000" dirty="0">
                <a:solidFill>
                  <a:srgbClr val="213A8F"/>
                </a:solidFill>
                <a:latin typeface="Arial" panose="020B0604020202020204"/>
                <a:cs typeface="Arial"/>
              </a:rPr>
              <a:t>12 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cs typeface="Arial"/>
              </a:rPr>
              <a:t>(</a:t>
            </a:r>
            <a:r>
              <a:rPr lang="fi-FI" sz="2000" noProof="0" dirty="0" err="1">
                <a:solidFill>
                  <a:srgbClr val="213A8F"/>
                </a:solidFill>
                <a:latin typeface="Arial" panose="020B0604020202020204"/>
                <a:cs typeface="Arial"/>
              </a:rPr>
              <a:t>Höst</a:t>
            </a:r>
            <a:r>
              <a:rPr lang="fi-FI" sz="2000" noProof="0" dirty="0">
                <a:solidFill>
                  <a:srgbClr val="213A8F"/>
                </a:solidFill>
                <a:latin typeface="Arial" panose="020B0604020202020204"/>
                <a:cs typeface="Arial"/>
              </a:rPr>
              <a:t> 2024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4" ma:contentTypeDescription="Skapa ett nytt dokument." ma:contentTypeScope="" ma:versionID="0c9edc9dd201ec7e0aad11c3e5b6585d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747753a65807342e6e2ff8492b1bbc8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a3a2a4a-b955-42ec-9c7b-fe6988a8fcc6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1BDA3F-9081-465D-A0C8-DF261C8C3C7F}">
  <ds:schemaRefs>
    <ds:schemaRef ds:uri="http://purl.org/dc/terms/"/>
    <ds:schemaRef ds:uri="cbe4f0d9-fb0d-42e8-a680-6e558966cc0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662b06d-03b9-424a-ab70-bfab313b8d48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843CCAF-EAF3-4C90-B2CA-985B98526F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627</TotalTime>
  <Words>807</Words>
  <Application>Microsoft Office PowerPoint</Application>
  <PresentationFormat>Widescreen</PresentationFormat>
  <Paragraphs>155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OVHP_teema</vt:lpstr>
      <vt:lpstr>1_OVHP_teema</vt:lpstr>
      <vt:lpstr>Rapportering av egenkontroll</vt:lpstr>
      <vt:lpstr>Tillgänglighet</vt:lpstr>
      <vt:lpstr>Säkerhet och kvalitet</vt:lpstr>
      <vt:lpstr>Kundupplevelse</vt:lpstr>
      <vt:lpstr>Delaktighetsarbete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Olin Paula</cp:lastModifiedBy>
  <cp:revision>96</cp:revision>
  <dcterms:created xsi:type="dcterms:W3CDTF">2023-11-14T05:41:58Z</dcterms:created>
  <dcterms:modified xsi:type="dcterms:W3CDTF">2025-05-21T12:13:32Z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