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  <p:sldMasterId id="2147483733" r:id="rId6"/>
  </p:sldMasterIdLst>
  <p:notesMasterIdLst>
    <p:notesMasterId r:id="rId16"/>
  </p:notesMasterIdLst>
  <p:handoutMasterIdLst>
    <p:handoutMasterId r:id="rId17"/>
  </p:handoutMasterIdLst>
  <p:sldIdLst>
    <p:sldId id="335" r:id="rId7"/>
    <p:sldId id="581" r:id="rId8"/>
    <p:sldId id="562" r:id="rId9"/>
    <p:sldId id="582" r:id="rId10"/>
    <p:sldId id="586" r:id="rId11"/>
    <p:sldId id="563" r:id="rId12"/>
    <p:sldId id="452" r:id="rId13"/>
    <p:sldId id="579" r:id="rId14"/>
    <p:sldId id="580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E0FC59-56D0-E944-DBCE-D81227EB1767}" name="Skuthälla Tanja" initials="ST" userId="S::tanja.skuthalla@ovph.fi::178ba649-bdec-4ba0-b6b5-65d2f655b5ca" providerId="AD"/>
  <p188:author id="{E8BA315F-E891-BD92-D29A-AEECDF606AD6}" name="Holming Yvonne" initials="HY" userId="S::yvonne.holming@ovph.fi::ab23b253-e8af-40a7-9902-aa720bb2e607" providerId="AD"/>
  <p188:author id="{C4F30769-80A6-3368-5BF7-C039BD397A47}" name="Vertanen Katja" initials="KV" userId="S::katja.vertanen@ovph.fi::44c5ee9e-eda9-44bf-aa00-41611b2fef3d" providerId="AD"/>
  <p188:author id="{8BD51E84-A55A-6391-52DA-931A46D3E969}" name="Guss Kathy" initials="GK" userId="S::kathy.guss@ovph.fi::950a6ebe-db69-42ab-9c55-55131745aaa7" providerId="AD"/>
  <p188:author id="{AFEABAD6-F391-E6D4-FFFD-D08E33702AA1}" name="Sundman Lisa" initials="SL" userId="S::lisa.sundman@ovph.fi::fec9133f-7357-46c1-9cd4-7e86e427af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4C50EE-D92A-A3FD-1787-BEF3FFC6C82D}" v="5" dt="2025-05-22T10:02:45.1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233_62DC17AC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52</c:v>
                </c:pt>
                <c:pt idx="1">
                  <c:v>37</c:v>
                </c:pt>
                <c:pt idx="2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39</c:v>
                </c:pt>
                <c:pt idx="1">
                  <c:v>31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F5-49EC-970B-97D9107A1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22.5.2025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318654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066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996304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1272759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6884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7332371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5088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828072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7131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408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162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46134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36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178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07673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26094837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1300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36063865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3412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9421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59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104006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43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33306418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4470185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6964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42399076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0655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465822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5369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2581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95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15579486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448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497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15538241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89867758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6448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44368481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2952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444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8172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488871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311F27B-FC4E-C5AA-EA9F-1005AF046BBB}"/>
              </a:ext>
            </a:extLst>
          </p:cNvPr>
          <p:cNvCxnSpPr>
            <a:cxnSpLocks/>
          </p:cNvCxnSpPr>
          <p:nvPr userDrawn="1"/>
        </p:nvCxnSpPr>
        <p:spPr>
          <a:xfrm>
            <a:off x="4680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21918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33023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89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7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1.xml"/><Relationship Id="rId21" Type="http://schemas.openxmlformats.org/officeDocument/2006/relationships/slideLayout" Target="../slideLayouts/slideLayout59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5" Type="http://schemas.openxmlformats.org/officeDocument/2006/relationships/image" Target="../media/image2.svg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slideLayout" Target="../slideLayouts/slideLayout58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Relationship Id="rId22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17549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32" r:id="rId19"/>
    <p:sldLayoutId id="2147483730" r:id="rId20"/>
    <p:sldLayoutId id="2147483731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196701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  <p:sldLayoutId id="2147483750" r:id="rId17"/>
    <p:sldLayoutId id="2147483751" r:id="rId18"/>
    <p:sldLayoutId id="2147483752" r:id="rId19"/>
    <p:sldLayoutId id="2147483753" r:id="rId20"/>
    <p:sldLayoutId id="2147483754" r:id="rId21"/>
    <p:sldLayoutId id="2147483755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7.jpe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533191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err="1"/>
              <a:t>Resultatområde</a:t>
            </a:r>
            <a:r>
              <a:rPr lang="fi-FI"/>
              <a:t>: </a:t>
            </a:r>
            <a:r>
              <a:rPr lang="fi-FI" err="1"/>
              <a:t>Klient</a:t>
            </a:r>
            <a:r>
              <a:rPr lang="fi-FI"/>
              <a:t>- </a:t>
            </a:r>
            <a:r>
              <a:rPr lang="fi-FI" err="1"/>
              <a:t>och</a:t>
            </a:r>
            <a:r>
              <a:rPr lang="fi-FI"/>
              <a:t> </a:t>
            </a:r>
            <a:r>
              <a:rPr lang="fi-FI" err="1"/>
              <a:t>servicehandledning</a:t>
            </a:r>
            <a:endParaRPr lang="fi-FI"/>
          </a:p>
          <a:p>
            <a:r>
              <a:rPr lang="fi-FI" err="1"/>
              <a:t>Period</a:t>
            </a:r>
            <a:r>
              <a:rPr lang="fi-FI"/>
              <a:t> </a:t>
            </a:r>
            <a:r>
              <a:rPr lang="fi-FI" err="1"/>
              <a:t>som</a:t>
            </a:r>
            <a:r>
              <a:rPr lang="fi-FI"/>
              <a:t> </a:t>
            </a:r>
            <a:r>
              <a:rPr lang="fi-FI" err="1"/>
              <a:t>rapporteras</a:t>
            </a:r>
            <a:r>
              <a:rPr lang="fi-FI"/>
              <a:t>: 1-4.2025</a:t>
            </a:r>
            <a:endParaRPr lang="fi-FI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</a:t>
            </a:r>
            <a:r>
              <a:rPr lang="sv-SE" sz="1400">
                <a:solidFill>
                  <a:schemeClr val="bg1"/>
                </a:solidFill>
              </a:rPr>
              <a:t>System för rapportering av negativa nära ögat händelser</a:t>
            </a:r>
          </a:p>
          <a:p>
            <a:r>
              <a:rPr lang="sv-SE" sz="1400">
                <a:solidFill>
                  <a:schemeClr val="bg1"/>
                </a:solidFill>
              </a:rPr>
              <a:t>Inom parentes rapporteras värdet för tidigare period (9-12.2024)</a:t>
            </a:r>
            <a:endParaRPr lang="fi-FI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3ED9A05-FAE2-7EC9-C4B9-372C9D507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8460000" y="1224000"/>
            <a:ext cx="3600000" cy="5040462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F1849AE3-4653-4A79-BE37-49DE155C8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b="1" err="1"/>
              <a:t>Tillgänglighet</a:t>
            </a:r>
            <a:r>
              <a:rPr lang="fi-FI" b="1"/>
              <a:t> - </a:t>
            </a:r>
            <a:r>
              <a:rPr lang="fi-FI" b="1" err="1"/>
              <a:t>Telefonservice</a:t>
            </a:r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60000" y="1224000"/>
            <a:ext cx="3600000" cy="5040462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8000" y="1332000"/>
            <a:ext cx="3492000" cy="44319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Hälsovårdens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vårdbedömning</a:t>
            </a:r>
            <a:br>
              <a:rPr lang="fi-FI" sz="1600" b="1" dirty="0">
                <a:latin typeface="Arial" panose="020B0604020202020204"/>
              </a:rPr>
            </a:br>
            <a:r>
              <a:rPr lang="fi-FI" sz="1400" b="1" dirty="0" err="1">
                <a:latin typeface="Arial" panose="020B0604020202020204"/>
              </a:rPr>
              <a:t>Målsättning</a:t>
            </a:r>
            <a:r>
              <a:rPr lang="fi-FI" sz="1400" b="1" dirty="0">
                <a:latin typeface="Arial" panose="020B0604020202020204"/>
              </a:rPr>
              <a:t>: </a:t>
            </a:r>
            <a:r>
              <a:rPr lang="fi-FI" sz="1400" b="1" dirty="0" err="1">
                <a:latin typeface="Arial" panose="020B0604020202020204"/>
              </a:rPr>
              <a:t>bedömning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samma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vardag</a:t>
            </a:r>
            <a:endParaRPr lang="fi-FI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cs typeface="Arial"/>
            </a:endParaRPr>
          </a:p>
          <a:p>
            <a:endParaRPr lang="fi-FI" sz="1400" b="1">
              <a:latin typeface="Arial" panose="020B0604020202020204"/>
              <a:cs typeface="Arial"/>
            </a:endParaRPr>
          </a:p>
          <a:p>
            <a:r>
              <a:rPr lang="fi-FI" sz="1400" b="1" dirty="0" err="1">
                <a:latin typeface="Arial" panose="020B0604020202020204"/>
                <a:cs typeface="Arial"/>
              </a:rPr>
              <a:t>Nuläge</a:t>
            </a:r>
            <a:r>
              <a:rPr lang="fi-FI" sz="1400" b="1" dirty="0">
                <a:latin typeface="Arial" panose="020B0604020202020204"/>
                <a:cs typeface="Arial"/>
              </a:rPr>
              <a:t>: </a:t>
            </a:r>
          </a:p>
          <a:p>
            <a:r>
              <a:rPr lang="fi-FI" sz="1400" dirty="0" err="1"/>
              <a:t>Antal</a:t>
            </a:r>
            <a:r>
              <a:rPr lang="fi-FI" sz="1400" dirty="0"/>
              <a:t> </a:t>
            </a:r>
            <a:r>
              <a:rPr lang="fi-FI" sz="1400" dirty="0" err="1"/>
              <a:t>telefonsamtal</a:t>
            </a:r>
            <a:r>
              <a:rPr lang="fi-FI" sz="1400" dirty="0"/>
              <a:t> </a:t>
            </a:r>
            <a:r>
              <a:rPr lang="fi-FI" sz="1400" dirty="0" err="1"/>
              <a:t>totalt</a:t>
            </a:r>
            <a:r>
              <a:rPr lang="fi-FI" sz="1400" dirty="0"/>
              <a:t>/ </a:t>
            </a:r>
            <a:r>
              <a:rPr lang="fi-FI" sz="1400" dirty="0" err="1"/>
              <a:t>svarade</a:t>
            </a:r>
            <a:r>
              <a:rPr lang="fi-FI" sz="1400" dirty="0"/>
              <a:t>: </a:t>
            </a:r>
            <a:endParaRPr lang="fi-FI" sz="1400" dirty="0">
              <a:cs typeface="Arial"/>
            </a:endParaRPr>
          </a:p>
          <a:p>
            <a:r>
              <a:rPr lang="fi-FI" sz="1400" dirty="0">
                <a:cs typeface="Arial"/>
              </a:rPr>
              <a:t>79 069  / 60 479</a:t>
            </a:r>
          </a:p>
          <a:p>
            <a:r>
              <a:rPr lang="fi-FI" sz="1400" dirty="0" err="1"/>
              <a:t>Kötid</a:t>
            </a:r>
            <a:r>
              <a:rPr lang="fi-FI" sz="1400" dirty="0"/>
              <a:t> (</a:t>
            </a:r>
            <a:r>
              <a:rPr lang="fi-FI" sz="1400" dirty="0" err="1"/>
              <a:t>medeltal</a:t>
            </a:r>
            <a:r>
              <a:rPr lang="fi-FI" sz="1400" dirty="0"/>
              <a:t>): </a:t>
            </a:r>
            <a:r>
              <a:rPr lang="fi-FI" sz="1400" dirty="0">
                <a:cs typeface="Arial"/>
              </a:rPr>
              <a:t>20 min 49 </a:t>
            </a:r>
            <a:r>
              <a:rPr lang="fi-FI" sz="1400" dirty="0" err="1">
                <a:cs typeface="Arial"/>
              </a:rPr>
              <a:t>sek</a:t>
            </a:r>
            <a:endParaRPr lang="fi-FI" sz="1400" dirty="0">
              <a:cs typeface="Arial"/>
            </a:endParaRPr>
          </a:p>
          <a:p>
            <a:r>
              <a:rPr lang="fi-FI" sz="1400" dirty="0" err="1"/>
              <a:t>Antal</a:t>
            </a:r>
            <a:r>
              <a:rPr lang="fi-FI" sz="1400" dirty="0"/>
              <a:t> </a:t>
            </a:r>
            <a:r>
              <a:rPr lang="fi-FI" sz="1400" dirty="0" err="1"/>
              <a:t>återuppringningar</a:t>
            </a:r>
            <a:r>
              <a:rPr lang="fi-FI" sz="1400" dirty="0"/>
              <a:t>: 25 211</a:t>
            </a:r>
            <a:endParaRPr lang="fi-FI" sz="1400" dirty="0">
              <a:cs typeface="Arial"/>
            </a:endParaRPr>
          </a:p>
          <a:p>
            <a:r>
              <a:rPr lang="fi-FI" sz="1400" dirty="0" err="1"/>
              <a:t>Väntetid</a:t>
            </a:r>
            <a:r>
              <a:rPr lang="fi-FI" sz="1400" dirty="0"/>
              <a:t> </a:t>
            </a:r>
            <a:r>
              <a:rPr lang="fi-FI" sz="1400" dirty="0" err="1"/>
              <a:t>vid</a:t>
            </a:r>
            <a:r>
              <a:rPr lang="fi-FI" sz="1400" dirty="0"/>
              <a:t> </a:t>
            </a:r>
            <a:r>
              <a:rPr lang="fi-FI" sz="1400" dirty="0" err="1"/>
              <a:t>återuppringning</a:t>
            </a:r>
            <a:r>
              <a:rPr lang="fi-FI" sz="1400" dirty="0"/>
              <a:t> (</a:t>
            </a:r>
            <a:r>
              <a:rPr lang="fi-FI" sz="1400" dirty="0" err="1"/>
              <a:t>medeltal</a:t>
            </a:r>
            <a:r>
              <a:rPr lang="fi-FI" sz="1400" dirty="0"/>
              <a:t>):</a:t>
            </a:r>
            <a:endParaRPr lang="fi-FI" sz="1400" dirty="0">
              <a:cs typeface="Arial"/>
            </a:endParaRPr>
          </a:p>
          <a:p>
            <a:r>
              <a:rPr lang="fi-FI" sz="1400" dirty="0"/>
              <a:t>13 </a:t>
            </a:r>
            <a:r>
              <a:rPr lang="fi-FI" sz="1400" dirty="0" err="1"/>
              <a:t>timmar</a:t>
            </a:r>
            <a:r>
              <a:rPr lang="fi-FI" sz="1400" dirty="0"/>
              <a:t> 15 min</a:t>
            </a:r>
            <a:endParaRPr lang="fi-FI" sz="1400" dirty="0">
              <a:cs typeface="Arial"/>
            </a:endParaRPr>
          </a:p>
          <a:p>
            <a:r>
              <a:rPr lang="fi-FI" sz="1400" dirty="0" err="1">
                <a:cs typeface="Arial"/>
              </a:rPr>
              <a:t>Vårdbedömningens</a:t>
            </a:r>
            <a:r>
              <a:rPr lang="fi-FI" sz="1400" dirty="0">
                <a:cs typeface="Arial"/>
              </a:rPr>
              <a:t> chat (</a:t>
            </a:r>
            <a:r>
              <a:rPr lang="fi-FI" sz="1400" dirty="0" err="1">
                <a:cs typeface="Arial"/>
              </a:rPr>
              <a:t>mängd</a:t>
            </a:r>
            <a:r>
              <a:rPr lang="fi-FI" sz="1400" dirty="0">
                <a:cs typeface="Arial"/>
              </a:rPr>
              <a:t>): Telia ACE chat 435, </a:t>
            </a:r>
            <a:r>
              <a:rPr lang="fi-FI" sz="1400" dirty="0" err="1">
                <a:cs typeface="Arial"/>
              </a:rPr>
              <a:t>Flow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Medik</a:t>
            </a:r>
            <a:r>
              <a:rPr lang="fi-FI" sz="1400" dirty="0">
                <a:cs typeface="Arial"/>
              </a:rPr>
              <a:t> chat 705</a:t>
            </a:r>
          </a:p>
          <a:p>
            <a:r>
              <a:rPr lang="fi-FI" sz="1400" dirty="0" err="1">
                <a:cs typeface="Arial"/>
              </a:rPr>
              <a:t>Seniorlinjen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totalt</a:t>
            </a:r>
            <a:r>
              <a:rPr lang="fi-FI" sz="1400" dirty="0">
                <a:cs typeface="Arial"/>
              </a:rPr>
              <a:t>/</a:t>
            </a:r>
            <a:r>
              <a:rPr lang="fi-FI" sz="1400" dirty="0" err="1">
                <a:cs typeface="Arial"/>
              </a:rPr>
              <a:t>svarade</a:t>
            </a:r>
            <a:r>
              <a:rPr lang="fi-FI" sz="1400">
                <a:cs typeface="Arial"/>
              </a:rPr>
              <a:t>: 10 369 / 5706</a:t>
            </a:r>
          </a:p>
          <a:p>
            <a:r>
              <a:rPr lang="fi-FI" sz="1400" dirty="0" err="1">
                <a:cs typeface="Arial"/>
              </a:rPr>
              <a:t>Kötid</a:t>
            </a:r>
            <a:r>
              <a:rPr lang="fi-FI" sz="1400" dirty="0">
                <a:cs typeface="Arial"/>
              </a:rPr>
              <a:t> (</a:t>
            </a:r>
            <a:r>
              <a:rPr lang="fi-FI" sz="1400" dirty="0" err="1">
                <a:cs typeface="Arial"/>
              </a:rPr>
              <a:t>medeltal</a:t>
            </a:r>
            <a:r>
              <a:rPr lang="fi-FI" sz="1400" dirty="0">
                <a:cs typeface="Arial"/>
              </a:rPr>
              <a:t>): 17 min 55 </a:t>
            </a:r>
            <a:r>
              <a:rPr lang="fi-FI" sz="1400" dirty="0" err="1">
                <a:cs typeface="Arial"/>
              </a:rPr>
              <a:t>sek</a:t>
            </a:r>
            <a:endParaRPr lang="fi-FI" sz="1400" dirty="0">
              <a:cs typeface="Arial"/>
            </a:endParaRPr>
          </a:p>
          <a:p>
            <a:endParaRPr lang="fi-FI" sz="1400">
              <a:cs typeface="Arial"/>
            </a:endParaRPr>
          </a:p>
          <a:p>
            <a:r>
              <a:rPr lang="fi-FI" sz="1400" b="1" dirty="0" err="1">
                <a:cs typeface="Arial"/>
              </a:rPr>
              <a:t>Korrigerande</a:t>
            </a:r>
            <a:r>
              <a:rPr lang="fi-FI" sz="1400" b="1" dirty="0">
                <a:cs typeface="Arial"/>
              </a:rPr>
              <a:t> </a:t>
            </a:r>
            <a:r>
              <a:rPr lang="fi-FI" sz="1400" b="1" dirty="0" err="1">
                <a:cs typeface="Arial"/>
              </a:rPr>
              <a:t>åtgärder</a:t>
            </a:r>
            <a:r>
              <a:rPr lang="fi-FI" sz="1400" b="1" dirty="0">
                <a:cs typeface="Arial"/>
              </a:rPr>
              <a:t>: </a:t>
            </a:r>
          </a:p>
          <a:p>
            <a:pPr>
              <a:defRPr/>
            </a:pPr>
            <a:r>
              <a:rPr lang="fi-FI" sz="1400" dirty="0" err="1">
                <a:latin typeface="Arial" panose="020B0604020202020204"/>
                <a:cs typeface="Arial"/>
              </a:rPr>
              <a:t>Vårdbedömningens</a:t>
            </a:r>
            <a:r>
              <a:rPr lang="fi-FI" sz="1400" dirty="0">
                <a:latin typeface="Arial" panose="020B0604020202020204"/>
                <a:cs typeface="Arial"/>
              </a:rPr>
              <a:t> </a:t>
            </a:r>
            <a:r>
              <a:rPr lang="fi-FI" sz="1400" dirty="0" err="1">
                <a:latin typeface="Arial" panose="020B0604020202020204"/>
                <a:cs typeface="Arial"/>
              </a:rPr>
              <a:t>chatt</a:t>
            </a:r>
            <a:r>
              <a:rPr lang="fi-FI" sz="1400" dirty="0">
                <a:latin typeface="Arial" panose="020B0604020202020204"/>
                <a:cs typeface="Arial"/>
              </a:rPr>
              <a:t> </a:t>
            </a:r>
            <a:r>
              <a:rPr lang="fi-FI" sz="1400" dirty="0" err="1">
                <a:latin typeface="Arial" panose="020B0604020202020204"/>
                <a:cs typeface="Arial"/>
              </a:rPr>
              <a:t>öppnades</a:t>
            </a:r>
            <a:r>
              <a:rPr lang="fi-FI" sz="1400" dirty="0">
                <a:latin typeface="Arial" panose="020B0604020202020204"/>
                <a:cs typeface="Arial"/>
              </a:rPr>
              <a:t> 14.3.2024.</a:t>
            </a:r>
          </a:p>
          <a:p>
            <a:endParaRPr lang="fi-FI" sz="140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/>
          </p:cNvSpPr>
          <p:nvPr/>
        </p:nvSpPr>
        <p:spPr>
          <a:xfrm>
            <a:off x="4968000" y="1332000"/>
            <a:ext cx="3415442" cy="50783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Socialvårdens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servicerådgivning</a:t>
            </a:r>
            <a:r>
              <a:rPr lang="fi-FI" sz="1600" b="1"/>
              <a:t> </a:t>
            </a:r>
          </a:p>
          <a:p>
            <a:pPr algn="ctr"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Målsättning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: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påbörjas</a:t>
            </a:r>
            <a:r>
              <a:rPr kumimoji="0" lang="fi-FI" sz="1400" b="1" i="0" u="none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noProof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samma</a:t>
            </a:r>
            <a:r>
              <a:rPr kumimoji="0" lang="fi-FI" sz="1400" b="1" i="0" u="none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noProof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vardag</a:t>
            </a:r>
            <a:r>
              <a:rPr lang="fi-FI" sz="1400" b="1"/>
              <a:t> </a:t>
            </a:r>
            <a:endParaRPr lang="fi-FI" sz="1400" b="1">
              <a:cs typeface="Arial"/>
            </a:endParaRPr>
          </a:p>
          <a:p>
            <a:endParaRPr lang="en-US" sz="1400" b="1">
              <a:cs typeface="Arial"/>
            </a:endParaRPr>
          </a:p>
          <a:p>
            <a:r>
              <a:rPr lang="en-US" sz="1400" b="1" err="1">
                <a:cs typeface="Arial"/>
              </a:rPr>
              <a:t>Nuläge</a:t>
            </a:r>
            <a:r>
              <a:rPr lang="en-US" sz="1400" b="1">
                <a:cs typeface="Arial"/>
              </a:rPr>
              <a:t>: </a:t>
            </a:r>
          </a:p>
          <a:p>
            <a:r>
              <a:rPr lang="fi-FI" sz="1400"/>
              <a:t>Servicen </a:t>
            </a:r>
            <a:r>
              <a:rPr lang="fi-FI" sz="1400" err="1"/>
              <a:t>till</a:t>
            </a:r>
            <a:r>
              <a:rPr lang="fi-FI" sz="1400"/>
              <a:t> </a:t>
            </a:r>
            <a:r>
              <a:rPr lang="fi-FI" sz="1400" err="1"/>
              <a:t>barn</a:t>
            </a:r>
            <a:r>
              <a:rPr lang="fi-FI" sz="1400"/>
              <a:t>, </a:t>
            </a:r>
            <a:r>
              <a:rPr lang="fi-FI" sz="1400" err="1"/>
              <a:t>unga</a:t>
            </a:r>
            <a:r>
              <a:rPr lang="fi-FI" sz="1400"/>
              <a:t>, </a:t>
            </a:r>
            <a:r>
              <a:rPr lang="fi-FI" sz="1400" err="1"/>
              <a:t>familjer</a:t>
            </a:r>
            <a:r>
              <a:rPr lang="fi-FI" sz="1400"/>
              <a:t>, </a:t>
            </a:r>
            <a:r>
              <a:rPr lang="fi-FI" sz="1400" err="1"/>
              <a:t>personer</a:t>
            </a:r>
            <a:r>
              <a:rPr lang="fi-FI" sz="1400"/>
              <a:t> i </a:t>
            </a:r>
            <a:r>
              <a:rPr lang="fi-FI" sz="1400" err="1"/>
              <a:t>arbetsför</a:t>
            </a:r>
            <a:r>
              <a:rPr lang="fi-FI" sz="1400"/>
              <a:t> </a:t>
            </a:r>
            <a:r>
              <a:rPr lang="fi-FI" sz="1400" err="1"/>
              <a:t>ålder</a:t>
            </a:r>
            <a:r>
              <a:rPr lang="fi-FI" sz="1400"/>
              <a:t>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funktionshindrade</a:t>
            </a:r>
            <a:r>
              <a:rPr lang="fi-FI" sz="1400"/>
              <a:t>.</a:t>
            </a:r>
            <a:endParaRPr lang="en-US" sz="1400"/>
          </a:p>
          <a:p>
            <a:r>
              <a:rPr lang="fi-FI" sz="1400" err="1"/>
              <a:t>Antal</a:t>
            </a:r>
            <a:r>
              <a:rPr lang="fi-FI" sz="1400"/>
              <a:t> </a:t>
            </a:r>
            <a:r>
              <a:rPr lang="fi-FI" sz="1400" err="1"/>
              <a:t>telefonsamtal</a:t>
            </a:r>
            <a:r>
              <a:rPr lang="fi-FI" sz="1400"/>
              <a:t> </a:t>
            </a:r>
            <a:r>
              <a:rPr lang="fi-FI" sz="1400" err="1"/>
              <a:t>totalt</a:t>
            </a:r>
            <a:r>
              <a:rPr lang="fi-FI" sz="1400"/>
              <a:t>/</a:t>
            </a:r>
            <a:r>
              <a:rPr lang="fi-FI" sz="1400" err="1"/>
              <a:t>svarade</a:t>
            </a:r>
            <a:r>
              <a:rPr lang="fi-FI" sz="1400"/>
              <a:t> 2851/2272</a:t>
            </a:r>
            <a:endParaRPr lang="en-US" sz="1400">
              <a:cs typeface="Arial"/>
            </a:endParaRPr>
          </a:p>
          <a:p>
            <a:r>
              <a:rPr lang="fi-FI" sz="1400" err="1">
                <a:cs typeface="Arial"/>
              </a:rPr>
              <a:t>Antal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återuppringningar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skötta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samma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dag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under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tjänstetid</a:t>
            </a:r>
            <a:r>
              <a:rPr lang="fi-FI" sz="1400">
                <a:cs typeface="Arial"/>
              </a:rPr>
              <a:t> 313</a:t>
            </a:r>
          </a:p>
          <a:p>
            <a:r>
              <a:rPr lang="fi-FI" sz="1400" err="1">
                <a:cs typeface="Arial"/>
              </a:rPr>
              <a:t>Kötid</a:t>
            </a:r>
            <a:r>
              <a:rPr lang="fi-FI" sz="1400">
                <a:cs typeface="Arial"/>
              </a:rPr>
              <a:t> (</a:t>
            </a:r>
            <a:r>
              <a:rPr lang="fi-FI" sz="1400" err="1">
                <a:cs typeface="Arial"/>
              </a:rPr>
              <a:t>medeltal</a:t>
            </a:r>
            <a:r>
              <a:rPr lang="fi-FI" sz="1400">
                <a:cs typeface="Arial"/>
              </a:rPr>
              <a:t>): 27 </a:t>
            </a:r>
            <a:r>
              <a:rPr lang="fi-FI" sz="1400" err="1">
                <a:cs typeface="Arial"/>
              </a:rPr>
              <a:t>sek</a:t>
            </a:r>
            <a:endParaRPr lang="en-US" sz="1400" err="1">
              <a:cs typeface="Arial"/>
            </a:endParaRPr>
          </a:p>
          <a:p>
            <a:r>
              <a:rPr lang="fi-FI" sz="1400" err="1">
                <a:cs typeface="Arial"/>
              </a:rPr>
              <a:t>Väntetid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vid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återuppringning</a:t>
            </a:r>
            <a:r>
              <a:rPr lang="fi-FI" sz="1400">
                <a:cs typeface="Arial"/>
              </a:rPr>
              <a:t> (</a:t>
            </a:r>
            <a:r>
              <a:rPr lang="fi-FI" sz="1400" err="1">
                <a:cs typeface="Arial"/>
              </a:rPr>
              <a:t>medeltal</a:t>
            </a:r>
            <a:r>
              <a:rPr lang="fi-FI" sz="1400">
                <a:cs typeface="Arial"/>
              </a:rPr>
              <a:t>) </a:t>
            </a:r>
          </a:p>
          <a:p>
            <a:r>
              <a:rPr lang="fi-FI" sz="1400">
                <a:cs typeface="Arial"/>
              </a:rPr>
              <a:t>40 min 27 </a:t>
            </a:r>
            <a:r>
              <a:rPr lang="fi-FI" sz="1400" err="1">
                <a:cs typeface="Arial"/>
              </a:rPr>
              <a:t>sek</a:t>
            </a:r>
            <a:endParaRPr lang="fi-FI" sz="1400" err="1"/>
          </a:p>
          <a:p>
            <a:endParaRPr lang="en-US" sz="1400" b="1">
              <a:cs typeface="Arial"/>
            </a:endParaRPr>
          </a:p>
          <a:p>
            <a:r>
              <a:rPr lang="en-US" sz="1400" b="1" err="1">
                <a:cs typeface="Arial"/>
              </a:rPr>
              <a:t>Korrigerande</a:t>
            </a:r>
            <a:r>
              <a:rPr lang="en-US" sz="1400" b="1">
                <a:cs typeface="Arial"/>
              </a:rPr>
              <a:t> </a:t>
            </a:r>
            <a:r>
              <a:rPr lang="en-US" sz="1400" b="1" err="1">
                <a:cs typeface="Arial"/>
              </a:rPr>
              <a:t>åtgärder</a:t>
            </a:r>
            <a:r>
              <a:rPr lang="en-US" sz="1400" b="1">
                <a:cs typeface="Arial"/>
              </a:rPr>
              <a:t>: </a:t>
            </a:r>
          </a:p>
          <a:p>
            <a:pPr>
              <a:defRPr/>
            </a:pPr>
            <a:r>
              <a:rPr lang="fi-FI" sz="1400" err="1">
                <a:latin typeface="Arial" panose="020B0604020202020204"/>
                <a:cs typeface="Arial"/>
              </a:rPr>
              <a:t>Socialvårdens</a:t>
            </a:r>
            <a:r>
              <a:rPr lang="fi-FI" sz="1400">
                <a:latin typeface="Arial" panose="020B0604020202020204"/>
                <a:cs typeface="Arial"/>
              </a:rPr>
              <a:t> chat </a:t>
            </a:r>
            <a:r>
              <a:rPr lang="fi-FI" sz="1400" err="1">
                <a:latin typeface="Arial" panose="020B0604020202020204"/>
                <a:cs typeface="Arial"/>
              </a:rPr>
              <a:t>öppnades</a:t>
            </a:r>
            <a:r>
              <a:rPr lang="fi-FI" sz="1400">
                <a:latin typeface="Arial" panose="020B0604020202020204"/>
                <a:cs typeface="Arial"/>
              </a:rPr>
              <a:t> 16.4.2025. </a:t>
            </a:r>
          </a:p>
          <a:p>
            <a:pPr>
              <a:defRPr/>
            </a:pPr>
            <a:r>
              <a:rPr lang="fi-FI" sz="1400" err="1">
                <a:latin typeface="Arial" panose="020B0604020202020204"/>
                <a:cs typeface="Arial"/>
              </a:rPr>
              <a:t>Linje</a:t>
            </a:r>
            <a:r>
              <a:rPr lang="fi-FI" sz="1400">
                <a:latin typeface="Arial" panose="020B0604020202020204"/>
                <a:cs typeface="Arial"/>
              </a:rPr>
              <a:t> för </a:t>
            </a:r>
            <a:r>
              <a:rPr lang="fi-FI" sz="1400" err="1">
                <a:latin typeface="Arial" panose="020B0604020202020204"/>
                <a:cs typeface="Arial"/>
              </a:rPr>
              <a:t>funktionshinderservicen</a:t>
            </a:r>
            <a:r>
              <a:rPr lang="fi-FI" sz="1400">
                <a:latin typeface="Arial" panose="020B0604020202020204"/>
                <a:cs typeface="Arial"/>
              </a:rPr>
              <a:t> </a:t>
            </a:r>
            <a:r>
              <a:rPr lang="fi-FI" sz="1400" err="1">
                <a:latin typeface="Arial" panose="020B0604020202020204"/>
                <a:cs typeface="Arial"/>
              </a:rPr>
              <a:t>öppnades</a:t>
            </a:r>
            <a:r>
              <a:rPr lang="fi-FI" sz="1400">
                <a:latin typeface="Arial" panose="020B0604020202020204"/>
                <a:cs typeface="Arial"/>
              </a:rPr>
              <a:t> i </a:t>
            </a:r>
            <a:r>
              <a:rPr lang="fi-FI" sz="1400" err="1">
                <a:latin typeface="Arial" panose="020B0604020202020204"/>
                <a:cs typeface="Arial"/>
              </a:rPr>
              <a:t>enlighet</a:t>
            </a:r>
            <a:r>
              <a:rPr lang="fi-FI" sz="1400">
                <a:latin typeface="Arial" panose="020B0604020202020204"/>
                <a:cs typeface="Arial"/>
              </a:rPr>
              <a:t> </a:t>
            </a:r>
            <a:r>
              <a:rPr lang="fi-FI" sz="1400" err="1">
                <a:latin typeface="Arial" panose="020B0604020202020204"/>
                <a:cs typeface="Arial"/>
              </a:rPr>
              <a:t>med</a:t>
            </a:r>
            <a:r>
              <a:rPr lang="fi-FI" sz="1400">
                <a:latin typeface="Arial" panose="020B0604020202020204"/>
                <a:cs typeface="Arial"/>
              </a:rPr>
              <a:t> </a:t>
            </a:r>
            <a:r>
              <a:rPr lang="fi-FI" sz="1400" err="1">
                <a:latin typeface="Arial" panose="020B0604020202020204"/>
                <a:cs typeface="Arial"/>
              </a:rPr>
              <a:t>planeringen</a:t>
            </a:r>
            <a:r>
              <a:rPr lang="fi-FI" sz="1400">
                <a:latin typeface="Arial" panose="020B0604020202020204"/>
                <a:cs typeface="Arial"/>
              </a:rPr>
              <a:t>  7.1.2025.</a:t>
            </a:r>
          </a:p>
          <a:p>
            <a:r>
              <a:rPr lang="fi-FI" sz="1400" err="1">
                <a:cs typeface="Arial"/>
              </a:rPr>
              <a:t>Behov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finns</a:t>
            </a:r>
            <a:r>
              <a:rPr lang="fi-FI" sz="1400">
                <a:cs typeface="Arial"/>
              </a:rPr>
              <a:t> av </a:t>
            </a:r>
            <a:r>
              <a:rPr lang="fi-FI" sz="1400" err="1">
                <a:cs typeface="Arial"/>
              </a:rPr>
              <a:t>linje</a:t>
            </a:r>
            <a:r>
              <a:rPr lang="fi-FI" sz="1400">
                <a:cs typeface="Arial"/>
              </a:rPr>
              <a:t> för </a:t>
            </a:r>
            <a:r>
              <a:rPr lang="fi-FI" sz="1400" err="1">
                <a:cs typeface="Arial"/>
              </a:rPr>
              <a:t>äldreservicens</a:t>
            </a:r>
            <a:r>
              <a:rPr lang="fi-FI" sz="1400">
                <a:cs typeface="Arial"/>
              </a:rPr>
              <a:t> behov, förverkligas under detta år.</a:t>
            </a:r>
          </a:p>
          <a:p>
            <a:endParaRPr lang="en-US" sz="1400" b="1"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B8EDDC-940B-BD35-84A1-1163B3466D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68000" y="1332000"/>
            <a:ext cx="3600000" cy="57554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Välfärdsområdets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växel</a:t>
            </a:r>
            <a:endParaRPr kumimoji="0" lang="fi-FI" sz="1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i-FI" sz="1400" b="1" err="1">
                <a:latin typeface="Arial" panose="020B0604020202020204"/>
              </a:rPr>
              <a:t>Målsättning</a:t>
            </a:r>
            <a:r>
              <a:rPr lang="fi-FI" sz="1400" b="1">
                <a:latin typeface="Arial" panose="020B0604020202020204"/>
              </a:rPr>
              <a:t>: </a:t>
            </a:r>
            <a:r>
              <a:rPr lang="fi-FI" sz="1400" b="1" err="1">
                <a:latin typeface="Arial" panose="020B0604020202020204"/>
              </a:rPr>
              <a:t>svarsprocent</a:t>
            </a:r>
            <a:r>
              <a:rPr lang="fi-FI" sz="1400" b="1">
                <a:latin typeface="Arial" panose="020B0604020202020204"/>
              </a:rPr>
              <a:t> </a:t>
            </a:r>
            <a:r>
              <a:rPr lang="fi-FI" sz="1400" b="1" err="1">
                <a:latin typeface="Arial" panose="020B0604020202020204"/>
              </a:rPr>
              <a:t>över</a:t>
            </a:r>
            <a:r>
              <a:rPr lang="fi-FI" sz="1400" b="1">
                <a:latin typeface="Arial" panose="020B0604020202020204"/>
              </a:rPr>
              <a:t> 90%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  <a:endParaRPr lang="fi-FI" sz="14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cs typeface="Arial"/>
            </a:endParaRPr>
          </a:p>
          <a:p>
            <a:r>
              <a:rPr lang="fi-FI" sz="1400" b="1" err="1">
                <a:cs typeface="Arial"/>
              </a:rPr>
              <a:t>Nuläge</a:t>
            </a:r>
            <a:r>
              <a:rPr lang="fi-FI" sz="1400" b="1">
                <a:cs typeface="Arial"/>
              </a:rPr>
              <a:t>:</a:t>
            </a:r>
            <a:endParaRPr lang="fi-FI" sz="1600">
              <a:solidFill>
                <a:srgbClr val="FFFFFF"/>
              </a:solidFill>
              <a:cs typeface="Arial"/>
            </a:endParaRPr>
          </a:p>
          <a:p>
            <a:r>
              <a:rPr lang="fi-FI" sz="1400" err="1">
                <a:cs typeface="Arial"/>
              </a:rPr>
              <a:t>Svarsprocenten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över</a:t>
            </a:r>
            <a:r>
              <a:rPr lang="fi-FI" sz="1400">
                <a:cs typeface="Arial"/>
              </a:rPr>
              <a:t> 92%</a:t>
            </a:r>
          </a:p>
          <a:p>
            <a:r>
              <a:rPr lang="fi-FI" sz="1400" err="1">
                <a:cs typeface="Arial"/>
              </a:rPr>
              <a:t>Samtalsmängd</a:t>
            </a:r>
            <a:r>
              <a:rPr lang="fi-FI" sz="1400">
                <a:cs typeface="Arial"/>
              </a:rPr>
              <a:t>: 54 597 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b="1">
                <a:latin typeface="Arial" panose="020B0604020202020204"/>
              </a:rPr>
              <a:t>Korrigerande åtgärder: </a:t>
            </a:r>
            <a:endParaRPr lang="sv-SE" sz="1400" b="1"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 err="1">
                <a:ea typeface="+mn-lt"/>
                <a:cs typeface="+mn-lt"/>
              </a:rPr>
              <a:t>Svarsfrekvensen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följs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upp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på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dags</a:t>
            </a:r>
            <a:r>
              <a:rPr lang="fi-FI" sz="1400">
                <a:ea typeface="+mn-lt"/>
                <a:cs typeface="+mn-lt"/>
              </a:rPr>
              <a:t>- </a:t>
            </a:r>
            <a:r>
              <a:rPr lang="fi-FI" sz="1400" err="1">
                <a:ea typeface="+mn-lt"/>
                <a:cs typeface="+mn-lt"/>
              </a:rPr>
              <a:t>och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individnivå</a:t>
            </a:r>
            <a:r>
              <a:rPr lang="fi-FI" sz="1400">
                <a:ea typeface="+mn-lt"/>
                <a:cs typeface="+mn-lt"/>
              </a:rPr>
              <a:t>. </a:t>
            </a:r>
            <a:r>
              <a:rPr lang="fi-FI" sz="1400" err="1">
                <a:ea typeface="+mn-lt"/>
                <a:cs typeface="+mn-lt"/>
              </a:rPr>
              <a:t>Telefonsamtals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mängden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följs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också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upp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veckovis</a:t>
            </a:r>
            <a:r>
              <a:rPr lang="fi-FI" sz="1400">
                <a:ea typeface="+mn-lt"/>
                <a:cs typeface="+mn-lt"/>
              </a:rPr>
              <a:t>. </a:t>
            </a:r>
            <a:r>
              <a:rPr lang="fi-FI" sz="1400" err="1">
                <a:ea typeface="+mn-lt"/>
                <a:cs typeface="+mn-lt"/>
              </a:rPr>
              <a:t>Kunderna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informeras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om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digitala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tjänster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och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självtjänster</a:t>
            </a:r>
            <a:r>
              <a:rPr lang="fi-FI" sz="1400">
                <a:ea typeface="+mn-lt"/>
                <a:cs typeface="+mn-lt"/>
              </a:rPr>
              <a:t>, </a:t>
            </a:r>
            <a:r>
              <a:rPr lang="fi-FI" sz="1400" err="1">
                <a:ea typeface="+mn-lt"/>
                <a:cs typeface="+mn-lt"/>
              </a:rPr>
              <a:t>genom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vilka</a:t>
            </a:r>
            <a:r>
              <a:rPr lang="fi-FI" sz="1400">
                <a:ea typeface="+mn-lt"/>
                <a:cs typeface="+mn-lt"/>
              </a:rPr>
              <a:t> de </a:t>
            </a:r>
            <a:r>
              <a:rPr lang="fi-FI" sz="1400" err="1">
                <a:ea typeface="+mn-lt"/>
                <a:cs typeface="+mn-lt"/>
              </a:rPr>
              <a:t>kan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sköta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sina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ärenden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och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främja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sin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hälsovård</a:t>
            </a:r>
            <a:r>
              <a:rPr lang="fi-FI" sz="1400">
                <a:ea typeface="+mn-lt"/>
                <a:cs typeface="+mn-lt"/>
              </a:rPr>
              <a:t> i </a:t>
            </a:r>
            <a:r>
              <a:rPr lang="fi-FI" sz="1400" err="1">
                <a:ea typeface="+mn-lt"/>
                <a:cs typeface="+mn-lt"/>
              </a:rPr>
              <a:t>större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utsträckning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än</a:t>
            </a:r>
            <a:r>
              <a:rPr lang="fi-FI" sz="1400">
                <a:ea typeface="+mn-lt"/>
                <a:cs typeface="+mn-lt"/>
              </a:rPr>
              <a:t> </a:t>
            </a:r>
            <a:r>
              <a:rPr lang="fi-FI" sz="1400" err="1">
                <a:ea typeface="+mn-lt"/>
                <a:cs typeface="+mn-lt"/>
              </a:rPr>
              <a:t>tidigare</a:t>
            </a:r>
            <a:r>
              <a:rPr lang="fi-FI" sz="1400">
                <a:ea typeface="+mn-lt"/>
                <a:cs typeface="+mn-lt"/>
              </a:rPr>
              <a:t>.</a:t>
            </a:r>
            <a:endParaRPr lang="fi-FI"/>
          </a:p>
          <a:p>
            <a:pPr>
              <a:defRPr/>
            </a:pPr>
            <a:endParaRPr lang="fi-FI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 err="1">
                <a:solidFill>
                  <a:srgbClr val="213A8F"/>
                </a:solidFill>
                <a:latin typeface="Arial" panose="020B0604020202020204"/>
                <a:cs typeface="Arial"/>
              </a:rPr>
              <a:t>Digimottagningen</a:t>
            </a:r>
            <a:endParaRPr lang="fi-FI" sz="16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Den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nya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plattformen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ökade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i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början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chat-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mängderna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,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men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den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15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april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,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när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chatten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utvidgades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och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endast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hälften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av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invånarna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i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välfärdsområdet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kunde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använda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den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,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minskade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chat-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mängderna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markant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.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Under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vecka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14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var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chat-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mängden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184,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vecka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15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var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den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168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och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vecka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16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var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den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179.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Efter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det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har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veckomängderna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varit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mellan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79 </a:t>
            </a:r>
            <a:r>
              <a:rPr lang="fi-FI" sz="1400" err="1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och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  <a:cs typeface="Arial" panose="020B0604020202020204"/>
              </a:rPr>
              <a:t> 100</a:t>
            </a:r>
            <a:endParaRPr lang="fi-FI"/>
          </a:p>
          <a:p>
            <a:pPr>
              <a:defRPr/>
            </a:pPr>
            <a:endParaRPr lang="sv-SE">
              <a:solidFill>
                <a:srgbClr val="213A8F"/>
              </a:solidFill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848447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c 10">
            <a:extLst>
              <a:ext uri="{FF2B5EF4-FFF2-40B4-BE49-F238E27FC236}">
                <a16:creationId xmlns:a16="http://schemas.microsoft.com/office/drawing/2014/main" id="{F1849AE3-4653-4A79-BE37-49DE155C8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Digitala</a:t>
            </a:r>
            <a:r>
              <a:rPr lang="fi-FI" b="1"/>
              <a:t> </a:t>
            </a:r>
            <a:r>
              <a:rPr lang="fi-FI" b="1" err="1"/>
              <a:t>tjänster</a:t>
            </a:r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60000" y="1224000"/>
            <a:ext cx="5423604" cy="5040462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51802" y="1335096"/>
            <a:ext cx="5040000" cy="28284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fi-FI" sz="1600" b="1"/>
              <a:t>Omaolo-</a:t>
            </a:r>
            <a:r>
              <a:rPr lang="fi-FI" sz="1600" b="1" err="1"/>
              <a:t>symptombedömning</a:t>
            </a:r>
            <a:endParaRPr lang="fi-FI" sz="1600" b="1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fi-FI" sz="1400" b="1" err="1"/>
              <a:t>Målsättning</a:t>
            </a:r>
            <a:r>
              <a:rPr lang="fi-FI" sz="1400" b="1"/>
              <a:t> </a:t>
            </a:r>
            <a:r>
              <a:rPr lang="fi-FI" sz="1400" b="1" err="1"/>
              <a:t>att</a:t>
            </a:r>
            <a:r>
              <a:rPr lang="fi-FI" sz="1400" b="1"/>
              <a:t> </a:t>
            </a:r>
            <a:r>
              <a:rPr lang="fi-FI" sz="1400" b="1" err="1"/>
              <a:t>öka</a:t>
            </a:r>
            <a:r>
              <a:rPr lang="fi-FI" sz="1400" b="1"/>
              <a:t> </a:t>
            </a:r>
            <a:r>
              <a:rPr lang="fi-FI" sz="1400" b="1" err="1"/>
              <a:t>användningen</a:t>
            </a:r>
            <a:r>
              <a:rPr lang="fi-FI" sz="1400" b="1"/>
              <a:t> (10% av </a:t>
            </a:r>
            <a:r>
              <a:rPr lang="fi-FI" sz="1400" b="1" err="1"/>
              <a:t>vårdbedömningarna</a:t>
            </a:r>
            <a:r>
              <a:rPr lang="fi-FI" sz="1400" b="1"/>
              <a:t> </a:t>
            </a:r>
            <a:r>
              <a:rPr lang="fi-FI" sz="1400" b="1" err="1"/>
              <a:t>under</a:t>
            </a:r>
            <a:r>
              <a:rPr lang="fi-FI" sz="1400" b="1"/>
              <a:t> 2025)</a:t>
            </a:r>
            <a:endParaRPr lang="fi-FI" sz="14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i-FI" sz="1400" b="1" err="1"/>
              <a:t>Nuläge</a:t>
            </a:r>
            <a:r>
              <a:rPr lang="fi-FI" sz="1400" b="1"/>
              <a:t>: </a:t>
            </a:r>
          </a:p>
          <a:p>
            <a:r>
              <a:rPr lang="fi-FI" sz="1400" err="1"/>
              <a:t>Gjorda</a:t>
            </a:r>
            <a:r>
              <a:rPr lang="fi-FI" sz="1400"/>
              <a:t> </a:t>
            </a:r>
            <a:r>
              <a:rPr lang="fi-FI" sz="1400" err="1"/>
              <a:t>symptombedömingar</a:t>
            </a:r>
            <a:r>
              <a:rPr lang="fi-FI" sz="1400"/>
              <a:t>: 10 885</a:t>
            </a:r>
            <a:endParaRPr lang="fi-FI" sz="1400">
              <a:cs typeface="Arial"/>
            </a:endParaRPr>
          </a:p>
          <a:p>
            <a:r>
              <a:rPr lang="fi-FI" sz="1400" err="1"/>
              <a:t>Egenvårdsanvisningar</a:t>
            </a:r>
            <a:r>
              <a:rPr lang="fi-FI" sz="1400"/>
              <a:t>: 2686</a:t>
            </a:r>
            <a:endParaRPr lang="fi-FI" sz="1400">
              <a:cs typeface="Arial"/>
            </a:endParaRPr>
          </a:p>
          <a:p>
            <a:r>
              <a:rPr lang="fi-FI" sz="1400" err="1"/>
              <a:t>Hänvisade</a:t>
            </a:r>
            <a:r>
              <a:rPr lang="fi-FI" sz="1400"/>
              <a:t> </a:t>
            </a:r>
            <a:r>
              <a:rPr lang="fi-FI" sz="1400" err="1"/>
              <a:t>till</a:t>
            </a:r>
            <a:r>
              <a:rPr lang="fi-FI" sz="1400"/>
              <a:t> </a:t>
            </a:r>
            <a:r>
              <a:rPr lang="fi-FI" sz="1400" err="1"/>
              <a:t>kö</a:t>
            </a:r>
            <a:r>
              <a:rPr lang="fi-FI" sz="1400"/>
              <a:t>: 1377</a:t>
            </a:r>
            <a:endParaRPr lang="fi-FI" sz="1400">
              <a:cs typeface="Arial"/>
            </a:endParaRPr>
          </a:p>
          <a:p>
            <a:r>
              <a:rPr lang="fi-FI" sz="1400" err="1">
                <a:cs typeface="Arial"/>
              </a:rPr>
              <a:t>Andel</a:t>
            </a:r>
            <a:r>
              <a:rPr lang="fi-FI" sz="1400">
                <a:cs typeface="Arial"/>
              </a:rPr>
              <a:t> av </a:t>
            </a:r>
            <a:r>
              <a:rPr lang="fi-FI" sz="1400" err="1">
                <a:cs typeface="Arial"/>
              </a:rPr>
              <a:t>totala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mängden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vårdbedömningar</a:t>
            </a:r>
            <a:r>
              <a:rPr lang="fi-FI" sz="1400">
                <a:cs typeface="Arial"/>
              </a:rPr>
              <a:t>: 17,66 %</a:t>
            </a:r>
          </a:p>
          <a:p>
            <a:endParaRPr lang="fi-FI" sz="1400">
              <a:cs typeface="Arial"/>
            </a:endParaRPr>
          </a:p>
          <a:p>
            <a:r>
              <a:rPr lang="fi-FI" sz="1400" b="1" err="1">
                <a:cs typeface="Arial"/>
              </a:rPr>
              <a:t>Korrigerande</a:t>
            </a:r>
            <a:r>
              <a:rPr lang="fi-FI" sz="1400" b="1">
                <a:cs typeface="Arial"/>
              </a:rPr>
              <a:t> </a:t>
            </a:r>
            <a:r>
              <a:rPr lang="fi-FI" sz="1400" b="1" err="1">
                <a:cs typeface="Arial"/>
              </a:rPr>
              <a:t>åtgärder</a:t>
            </a:r>
            <a:r>
              <a:rPr lang="fi-FI" sz="1400" b="1">
                <a:cs typeface="Arial"/>
              </a:rPr>
              <a:t>: </a:t>
            </a:r>
          </a:p>
          <a:p>
            <a:pPr>
              <a:defRPr/>
            </a:pPr>
            <a:r>
              <a:rPr lang="fi-FI" sz="1400">
                <a:latin typeface="Arial" panose="020B0604020202020204"/>
                <a:cs typeface="Arial"/>
              </a:rPr>
              <a:t>Omaolo </a:t>
            </a:r>
            <a:r>
              <a:rPr lang="fi-FI" sz="1400" err="1">
                <a:latin typeface="Arial" panose="020B0604020202020204"/>
                <a:cs typeface="Arial"/>
              </a:rPr>
              <a:t>tillgänglig</a:t>
            </a:r>
            <a:r>
              <a:rPr lang="fi-FI" sz="1400">
                <a:latin typeface="Arial" panose="020B0604020202020204"/>
                <a:cs typeface="Arial"/>
              </a:rPr>
              <a:t> i alla </a:t>
            </a:r>
            <a:r>
              <a:rPr lang="fi-FI" sz="1400" err="1">
                <a:latin typeface="Arial" panose="020B0604020202020204"/>
                <a:cs typeface="Arial"/>
              </a:rPr>
              <a:t>kommuner</a:t>
            </a:r>
            <a:r>
              <a:rPr lang="fi-FI" sz="1400">
                <a:latin typeface="Arial" panose="020B0604020202020204"/>
                <a:cs typeface="Arial"/>
              </a:rPr>
              <a:t>. </a:t>
            </a:r>
            <a:r>
              <a:rPr lang="fi-FI" sz="1400" err="1">
                <a:latin typeface="Arial" panose="020B0604020202020204"/>
                <a:cs typeface="Arial"/>
              </a:rPr>
              <a:t>Ökad</a:t>
            </a:r>
            <a:r>
              <a:rPr lang="fi-FI" sz="1400">
                <a:latin typeface="Arial" panose="020B0604020202020204"/>
                <a:cs typeface="Arial"/>
              </a:rPr>
              <a:t> </a:t>
            </a:r>
            <a:r>
              <a:rPr lang="fi-FI" sz="1400" err="1">
                <a:latin typeface="Arial" panose="020B0604020202020204"/>
                <a:cs typeface="Arial"/>
              </a:rPr>
              <a:t>marknadsföring</a:t>
            </a:r>
            <a:endParaRPr lang="fi-FI" sz="1400">
              <a:latin typeface="Arial" panose="020B0604020202020204"/>
              <a:cs typeface="Arial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i-FI" sz="1400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820256" y="1335096"/>
            <a:ext cx="5040000" cy="39549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Chatbot</a:t>
            </a:r>
            <a:endParaRPr kumimoji="0" lang="fi-FI" sz="1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i-FI" sz="1400" b="1" err="1"/>
              <a:t>Målsättning</a:t>
            </a:r>
            <a:r>
              <a:rPr lang="fi-FI" sz="1400" b="1"/>
              <a:t> </a:t>
            </a:r>
            <a:r>
              <a:rPr lang="fi-FI" sz="1400" b="1" err="1"/>
              <a:t>att</a:t>
            </a:r>
            <a:r>
              <a:rPr lang="fi-FI" sz="1400" b="1"/>
              <a:t> </a:t>
            </a:r>
            <a:r>
              <a:rPr lang="fi-FI" sz="1400" b="1" err="1"/>
              <a:t>öka</a:t>
            </a:r>
            <a:r>
              <a:rPr lang="fi-FI" sz="1400" b="1"/>
              <a:t> </a:t>
            </a:r>
            <a:r>
              <a:rPr lang="fi-FI" sz="1400" b="1" err="1"/>
              <a:t>användningen</a:t>
            </a:r>
            <a:endParaRPr kumimoji="0" lang="fi-FI" sz="1400" i="0" u="none" strike="noStrike" kern="1200" cap="none" spc="0" normalizeH="0" baseline="0" noProof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i-FI" sz="1400" b="1" err="1">
                <a:latin typeface="Arial" panose="020B0604020202020204"/>
              </a:rPr>
              <a:t>Nuläge</a:t>
            </a:r>
            <a:r>
              <a:rPr lang="fi-FI" sz="1400" b="1">
                <a:latin typeface="Arial" panose="020B0604020202020204"/>
              </a:rPr>
              <a:t>: </a:t>
            </a:r>
            <a:r>
              <a:rPr lang="fi-FI" sz="1400" b="1" err="1">
                <a:latin typeface="Arial" panose="020B0604020202020204"/>
              </a:rPr>
              <a:t>svenska</a:t>
            </a:r>
            <a:endParaRPr lang="fi-FI" sz="1400" b="1" err="1">
              <a:latin typeface="Arial" panose="020B0604020202020204"/>
              <a:cs typeface="Arial"/>
            </a:endParaRPr>
          </a:p>
          <a:p>
            <a:r>
              <a:rPr lang="fi-FI" sz="1400"/>
              <a:t> 5487 </a:t>
            </a:r>
            <a:r>
              <a:rPr lang="fi-FI" sz="1400" err="1"/>
              <a:t>unika</a:t>
            </a:r>
            <a:r>
              <a:rPr lang="fi-FI" sz="1400"/>
              <a:t> </a:t>
            </a:r>
            <a:r>
              <a:rPr lang="fi-FI" sz="1400" err="1"/>
              <a:t>sessioner</a:t>
            </a:r>
            <a:endParaRPr lang="fi-FI" sz="1400" err="1">
              <a:cs typeface="Arial"/>
            </a:endParaRPr>
          </a:p>
          <a:p>
            <a:r>
              <a:rPr lang="fi-FI" sz="1400"/>
              <a:t>6013 </a:t>
            </a:r>
            <a:r>
              <a:rPr lang="fi-FI" sz="1400" err="1"/>
              <a:t>har</a:t>
            </a:r>
            <a:r>
              <a:rPr lang="fi-FI" sz="1400"/>
              <a:t> </a:t>
            </a:r>
            <a:r>
              <a:rPr lang="fi-FI" sz="1400" err="1"/>
              <a:t>tittat</a:t>
            </a:r>
            <a:r>
              <a:rPr lang="fi-FI" sz="1400"/>
              <a:t> </a:t>
            </a:r>
            <a:r>
              <a:rPr lang="fi-FI" sz="1400" err="1"/>
              <a:t>på</a:t>
            </a:r>
            <a:r>
              <a:rPr lang="fi-FI" sz="1400"/>
              <a:t> </a:t>
            </a:r>
            <a:r>
              <a:rPr lang="fi-FI" sz="1400" err="1"/>
              <a:t>innehållet</a:t>
            </a:r>
            <a:r>
              <a:rPr lang="fi-FI" sz="1400"/>
              <a:t>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skrivit</a:t>
            </a:r>
            <a:r>
              <a:rPr lang="fi-FI" sz="1400"/>
              <a:t> </a:t>
            </a:r>
            <a:r>
              <a:rPr lang="fi-FI" sz="1400" err="1"/>
              <a:t>något</a:t>
            </a:r>
            <a:r>
              <a:rPr lang="fi-FI" sz="1400"/>
              <a:t> 1-2/2025</a:t>
            </a:r>
          </a:p>
          <a:p>
            <a:r>
              <a:rPr lang="fi-FI" sz="1400"/>
              <a:t>1935 </a:t>
            </a:r>
            <a:r>
              <a:rPr lang="fi-FI" sz="1400" err="1"/>
              <a:t>har</a:t>
            </a:r>
            <a:r>
              <a:rPr lang="fi-FI" sz="1400"/>
              <a:t> </a:t>
            </a:r>
            <a:r>
              <a:rPr lang="fi-FI" sz="1400" err="1"/>
              <a:t>erhållit</a:t>
            </a:r>
            <a:r>
              <a:rPr lang="fi-FI" sz="1400"/>
              <a:t> </a:t>
            </a:r>
            <a:r>
              <a:rPr lang="fi-FI" sz="1400" err="1"/>
              <a:t>det</a:t>
            </a:r>
            <a:r>
              <a:rPr lang="fi-FI" sz="1400"/>
              <a:t> </a:t>
            </a:r>
            <a:r>
              <a:rPr lang="fi-FI" sz="1400" err="1"/>
              <a:t>innehåll</a:t>
            </a:r>
            <a:r>
              <a:rPr lang="fi-FI" sz="1400"/>
              <a:t> de </a:t>
            </a:r>
            <a:r>
              <a:rPr lang="fi-FI" sz="1400" err="1"/>
              <a:t>sökte</a:t>
            </a:r>
            <a:r>
              <a:rPr lang="fi-FI" sz="1400"/>
              <a:t> 1-2/2025</a:t>
            </a:r>
            <a:endParaRPr lang="fi-FI" sz="1400">
              <a:cs typeface="Aria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i-FI" sz="1400" b="1" err="1">
                <a:latin typeface="Arial" panose="020B0604020202020204"/>
              </a:rPr>
              <a:t>Korrigerande</a:t>
            </a:r>
            <a:r>
              <a:rPr lang="fi-FI" sz="1400" b="1">
                <a:latin typeface="Arial" panose="020B0604020202020204"/>
              </a:rPr>
              <a:t> </a:t>
            </a:r>
            <a:r>
              <a:rPr lang="fi-FI" sz="1400" b="1" err="1">
                <a:latin typeface="Arial" panose="020B0604020202020204"/>
              </a:rPr>
              <a:t>åtgärder</a:t>
            </a:r>
            <a:r>
              <a:rPr lang="fi-FI" sz="1400" b="1">
                <a:latin typeface="Arial" panose="020B0604020202020204"/>
              </a:rPr>
              <a:t>: </a:t>
            </a:r>
            <a:endParaRPr lang="fi-FI" sz="1400" b="1"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 err="1">
                <a:latin typeface="Arial" panose="020B0604020202020204"/>
                <a:cs typeface="Arial"/>
              </a:rPr>
              <a:t>Ökad</a:t>
            </a:r>
            <a:r>
              <a:rPr lang="fi-FI" sz="1400">
                <a:latin typeface="Arial" panose="020B0604020202020204"/>
                <a:cs typeface="Arial"/>
              </a:rPr>
              <a:t> </a:t>
            </a:r>
            <a:r>
              <a:rPr lang="fi-FI" sz="1400" err="1">
                <a:latin typeface="Arial" panose="020B0604020202020204"/>
                <a:cs typeface="Arial"/>
              </a:rPr>
              <a:t>marknadsföring</a:t>
            </a:r>
            <a:endParaRPr lang="fi-FI" sz="1400">
              <a:latin typeface="Arial" panose="020B0604020202020204"/>
              <a:cs typeface="Arial"/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lang="fi-FI" sz="14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sv" sz="1400">
                <a:ea typeface="+mn-lt"/>
                <a:cs typeface="+mn-lt"/>
              </a:rPr>
              <a:t>Statistik för “unika sessioner”, “navigeringshändelser” och “visningar av innehåll” upphörde vid övergången till den nya chatbotten, därefter visas endast statistik för “alla chatsamtal” som tagits ur det nya programmet.</a:t>
            </a:r>
            <a:endParaRPr lang="fi-FI"/>
          </a:p>
          <a:p>
            <a:pPr>
              <a:defRPr/>
            </a:pPr>
            <a:endParaRPr lang="fi-FI" sz="1400">
              <a:latin typeface="Arial" panose="020B0604020202020204"/>
              <a:cs typeface="Arial"/>
            </a:endParaRPr>
          </a:p>
          <a:p>
            <a:pPr>
              <a:spcAft>
                <a:spcPts val="600"/>
              </a:spcAft>
              <a:defRPr/>
            </a:pPr>
            <a:endParaRPr lang="fi-FI" sz="1400" b="1">
              <a:latin typeface="Arial" panose="020B0604020202020204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50267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c 10">
            <a:extLst>
              <a:ext uri="{FF2B5EF4-FFF2-40B4-BE49-F238E27FC236}">
                <a16:creationId xmlns:a16="http://schemas.microsoft.com/office/drawing/2014/main" id="{F1849AE3-4653-4A79-BE37-49DE155C8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Servicepunkten</a:t>
            </a:r>
            <a:endParaRPr lang="sv-SE" err="1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60000" y="1224000"/>
            <a:ext cx="5423604" cy="5040462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51802" y="1335096"/>
            <a:ext cx="5040000" cy="17727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fi-FI" sz="1600" b="1" err="1"/>
              <a:t>Patienttransportörer</a:t>
            </a:r>
            <a:endParaRPr lang="fi-FI" sz="1600" b="1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fi-FI" sz="14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i-FI" sz="1400" b="1" err="1"/>
              <a:t>Nuläge</a:t>
            </a:r>
            <a:r>
              <a:rPr lang="fi-FI" sz="1400" b="1"/>
              <a:t>: </a:t>
            </a:r>
          </a:p>
          <a:p>
            <a:r>
              <a:rPr lang="fi-FI" sz="1400" err="1"/>
              <a:t>Antal</a:t>
            </a:r>
            <a:r>
              <a:rPr lang="fi-FI" sz="1400"/>
              <a:t> </a:t>
            </a:r>
            <a:r>
              <a:rPr lang="fi-FI" sz="1400" err="1"/>
              <a:t>patienttransporter</a:t>
            </a:r>
            <a:r>
              <a:rPr lang="fi-FI" sz="1400"/>
              <a:t>: 9426 st, </a:t>
            </a:r>
            <a:r>
              <a:rPr lang="fi-FI" sz="1400" err="1"/>
              <a:t>dejouren</a:t>
            </a:r>
            <a:r>
              <a:rPr lang="fi-FI" sz="1400"/>
              <a:t> 3405 st</a:t>
            </a:r>
            <a:endParaRPr lang="fi-FI" sz="1400">
              <a:cs typeface="Arial"/>
            </a:endParaRPr>
          </a:p>
          <a:p>
            <a:endParaRPr lang="fi-FI" sz="1400">
              <a:cs typeface="Arial"/>
            </a:endParaRPr>
          </a:p>
          <a:p>
            <a:r>
              <a:rPr lang="fi-FI" sz="1400" b="1" err="1">
                <a:cs typeface="Arial"/>
              </a:rPr>
              <a:t>Korrigerande</a:t>
            </a:r>
            <a:r>
              <a:rPr lang="fi-FI" sz="1400" b="1">
                <a:cs typeface="Arial"/>
              </a:rPr>
              <a:t> </a:t>
            </a:r>
            <a:r>
              <a:rPr lang="fi-FI" sz="1400" b="1" err="1">
                <a:cs typeface="Arial"/>
              </a:rPr>
              <a:t>åtgärder</a:t>
            </a:r>
            <a:r>
              <a:rPr lang="fi-FI" sz="1400" b="1">
                <a:cs typeface="Arial"/>
              </a:rPr>
              <a:t>: </a:t>
            </a:r>
            <a:r>
              <a:rPr lang="fi-FI" sz="1400">
                <a:cs typeface="Arial"/>
              </a:rPr>
              <a:t>Alla </a:t>
            </a:r>
            <a:r>
              <a:rPr lang="fi-FI" sz="1400" err="1">
                <a:cs typeface="Arial"/>
              </a:rPr>
              <a:t>vakanser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är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fyllda</a:t>
            </a:r>
            <a:endParaRPr lang="fi-FI" sz="1400">
              <a:cs typeface="Arial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i-FI" sz="1400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820256" y="1335096"/>
            <a:ext cx="5040000" cy="28777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Servicerådgivare</a:t>
            </a:r>
            <a:endParaRPr kumimoji="0" lang="fi-FI" sz="1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fi-FI" sz="1400" b="1">
              <a:latin typeface="Arial" panose="020B060402020202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i-FI" sz="1400" b="1" err="1">
                <a:latin typeface="Arial" panose="020B0604020202020204"/>
              </a:rPr>
              <a:t>Nuläge</a:t>
            </a:r>
            <a:r>
              <a:rPr lang="fi-FI" sz="1400" b="1">
                <a:latin typeface="Arial" panose="020B0604020202020204"/>
              </a:rPr>
              <a:t>: </a:t>
            </a:r>
          </a:p>
          <a:p>
            <a:r>
              <a:rPr lang="fi-FI" sz="1400" err="1"/>
              <a:t>Kontakter</a:t>
            </a:r>
            <a:r>
              <a:rPr lang="fi-FI" sz="1400"/>
              <a:t> </a:t>
            </a:r>
            <a:r>
              <a:rPr lang="fi-FI" sz="1400" err="1"/>
              <a:t>med</a:t>
            </a:r>
            <a:r>
              <a:rPr lang="fi-FI" sz="1400"/>
              <a:t> </a:t>
            </a:r>
            <a:r>
              <a:rPr lang="fi-FI" sz="1400" err="1"/>
              <a:t>servicerådgivare</a:t>
            </a:r>
            <a:r>
              <a:rPr lang="fi-FI" sz="1400"/>
              <a:t>: </a:t>
            </a:r>
          </a:p>
          <a:p>
            <a:r>
              <a:rPr lang="fi-FI" sz="1400"/>
              <a:t>16 700 st</a:t>
            </a:r>
            <a:endParaRPr lang="fi-FI" sz="1400">
              <a:cs typeface="Arial"/>
            </a:endParaRPr>
          </a:p>
          <a:p>
            <a:r>
              <a:rPr lang="fi-FI" sz="1400" err="1"/>
              <a:t>Förbokningar</a:t>
            </a:r>
            <a:r>
              <a:rPr lang="fi-FI" sz="1400"/>
              <a:t> av </a:t>
            </a:r>
            <a:r>
              <a:rPr lang="fi-FI" sz="1400" err="1"/>
              <a:t>servicerådgivare</a:t>
            </a:r>
            <a:r>
              <a:rPr lang="fi-FI" sz="1400"/>
              <a:t>: 661 st</a:t>
            </a:r>
            <a:endParaRPr lang="fi-FI" sz="1400">
              <a:cs typeface="Arial"/>
            </a:endParaRPr>
          </a:p>
          <a:p>
            <a:r>
              <a:rPr lang="fi-FI" sz="1400" err="1">
                <a:latin typeface="Arial" panose="020B0604020202020204"/>
                <a:cs typeface="Arial"/>
              </a:rPr>
              <a:t>Antalet</a:t>
            </a:r>
            <a:r>
              <a:rPr lang="fi-FI" sz="1400">
                <a:latin typeface="Arial" panose="020B0604020202020204"/>
                <a:cs typeface="Arial"/>
              </a:rPr>
              <a:t> </a:t>
            </a:r>
            <a:r>
              <a:rPr lang="fi-FI" sz="1400" err="1">
                <a:latin typeface="Arial" panose="020B0604020202020204"/>
                <a:cs typeface="Arial"/>
              </a:rPr>
              <a:t>servicerådgivare</a:t>
            </a:r>
            <a:r>
              <a:rPr lang="fi-FI" sz="1400">
                <a:latin typeface="Arial" panose="020B0604020202020204"/>
                <a:cs typeface="Arial"/>
              </a:rPr>
              <a:t> </a:t>
            </a:r>
            <a:r>
              <a:rPr lang="fi-FI" sz="1400" err="1">
                <a:latin typeface="Arial" panose="020B0604020202020204"/>
                <a:cs typeface="Arial"/>
              </a:rPr>
              <a:t>är</a:t>
            </a:r>
            <a:r>
              <a:rPr lang="fi-FI" sz="1400">
                <a:latin typeface="Arial" panose="020B0604020202020204"/>
                <a:cs typeface="Arial"/>
              </a:rPr>
              <a:t> 2,5 </a:t>
            </a:r>
            <a:r>
              <a:rPr lang="fi-FI" sz="1400" err="1">
                <a:latin typeface="Arial" panose="020B0604020202020204"/>
                <a:cs typeface="Arial"/>
              </a:rPr>
              <a:t>personer</a:t>
            </a:r>
            <a:endParaRPr lang="fi-FI" sz="1400">
              <a:latin typeface="Arial" panose="020B0604020202020204"/>
              <a:cs typeface="Aria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>
              <a:spcAft>
                <a:spcPts val="600"/>
              </a:spcAft>
              <a:defRPr/>
            </a:pPr>
            <a:r>
              <a:rPr lang="fi-FI" sz="1400" b="1" err="1">
                <a:latin typeface="Arial" panose="020B0604020202020204"/>
              </a:rPr>
              <a:t>Korrigerande</a:t>
            </a:r>
            <a:r>
              <a:rPr lang="fi-FI" sz="1400" b="1">
                <a:latin typeface="Arial" panose="020B0604020202020204"/>
              </a:rPr>
              <a:t> </a:t>
            </a:r>
            <a:r>
              <a:rPr lang="fi-FI" sz="1400" b="1" err="1">
                <a:latin typeface="Arial" panose="020B0604020202020204"/>
              </a:rPr>
              <a:t>åtgärder</a:t>
            </a:r>
            <a:r>
              <a:rPr lang="fi-FI" sz="1400" b="1">
                <a:latin typeface="Arial" panose="020B0604020202020204"/>
              </a:rPr>
              <a:t>: </a:t>
            </a:r>
            <a:r>
              <a:rPr lang="fi-FI" sz="1400" err="1">
                <a:latin typeface="Arial" panose="020B0604020202020204"/>
              </a:rPr>
              <a:t>Våra</a:t>
            </a:r>
            <a:r>
              <a:rPr lang="fi-FI" sz="1400">
                <a:latin typeface="Arial" panose="020B0604020202020204"/>
              </a:rPr>
              <a:t> </a:t>
            </a:r>
            <a:r>
              <a:rPr lang="fi-FI" sz="1400" err="1">
                <a:latin typeface="Arial" panose="020B0604020202020204"/>
              </a:rPr>
              <a:t>Servicerådgivare</a:t>
            </a:r>
            <a:r>
              <a:rPr lang="fi-FI" sz="1400">
                <a:latin typeface="Arial" panose="020B0604020202020204"/>
              </a:rPr>
              <a:t> </a:t>
            </a:r>
            <a:r>
              <a:rPr lang="fi-FI" sz="1400" err="1">
                <a:latin typeface="Arial" panose="020B0604020202020204"/>
              </a:rPr>
              <a:t>hjälper</a:t>
            </a:r>
            <a:r>
              <a:rPr lang="fi-FI" sz="1400">
                <a:latin typeface="Arial" panose="020B0604020202020204"/>
              </a:rPr>
              <a:t> </a:t>
            </a:r>
            <a:r>
              <a:rPr lang="fi-FI" sz="1400" err="1">
                <a:latin typeface="Arial" panose="020B0604020202020204"/>
              </a:rPr>
              <a:t>till</a:t>
            </a:r>
            <a:r>
              <a:rPr lang="fi-FI" sz="1400">
                <a:latin typeface="Arial" panose="020B0604020202020204"/>
              </a:rPr>
              <a:t> </a:t>
            </a:r>
            <a:r>
              <a:rPr lang="fi-FI" sz="1400" err="1">
                <a:latin typeface="Arial" panose="020B0604020202020204"/>
              </a:rPr>
              <a:t>vid</a:t>
            </a:r>
            <a:r>
              <a:rPr lang="fi-FI" sz="1400">
                <a:latin typeface="Arial" panose="020B0604020202020204"/>
              </a:rPr>
              <a:t> </a:t>
            </a:r>
            <a:r>
              <a:rPr lang="fi-FI" sz="1400" err="1">
                <a:latin typeface="Arial" panose="020B0604020202020204"/>
              </a:rPr>
              <a:t>besök</a:t>
            </a:r>
            <a:r>
              <a:rPr lang="fi-FI" sz="1400">
                <a:latin typeface="Arial" panose="020B0604020202020204"/>
              </a:rPr>
              <a:t> </a:t>
            </a:r>
            <a:r>
              <a:rPr lang="fi-FI" sz="1400" err="1">
                <a:latin typeface="Arial" panose="020B0604020202020204"/>
              </a:rPr>
              <a:t>på</a:t>
            </a:r>
            <a:r>
              <a:rPr lang="fi-FI" sz="1400">
                <a:latin typeface="Arial" panose="020B0604020202020204"/>
              </a:rPr>
              <a:t> </a:t>
            </a:r>
            <a:r>
              <a:rPr lang="fi-FI" sz="1400" err="1">
                <a:latin typeface="Arial" panose="020B0604020202020204"/>
              </a:rPr>
              <a:t>sjukhuset</a:t>
            </a:r>
            <a:endParaRPr lang="fi-FI" sz="1400" err="1">
              <a:latin typeface="Arial" panose="020B0604020202020204"/>
              <a:cs typeface="Aria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56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EC922-91CC-C8FB-B7E8-B841F65E8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31F28E9-6919-2F46-2C0C-FD221D4C5C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8460000" y="1224000"/>
            <a:ext cx="3600000" cy="5040462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>
              <a:lnSpc>
                <a:spcPts val="1875"/>
              </a:lnSpc>
            </a:pPr>
            <a:endParaRPr lang="fi-FI" sz="1600" b="1">
              <a:solidFill>
                <a:srgbClr val="213A8F"/>
              </a:solidFill>
              <a:latin typeface="Arial"/>
              <a:ea typeface="Segoe UI"/>
              <a:cs typeface="Segoe UI"/>
            </a:endParaRPr>
          </a:p>
          <a:p>
            <a:pPr>
              <a:lnSpc>
                <a:spcPts val="1875"/>
              </a:lnSpc>
            </a:pPr>
            <a:endParaRPr lang="fi-FI" sz="1600" b="1">
              <a:solidFill>
                <a:srgbClr val="213A8F"/>
              </a:solidFill>
              <a:latin typeface="Arial"/>
              <a:ea typeface="Segoe UI"/>
              <a:cs typeface="Segoe UI"/>
            </a:endParaRPr>
          </a:p>
          <a:p>
            <a:pPr>
              <a:lnSpc>
                <a:spcPts val="1875"/>
              </a:lnSpc>
            </a:pPr>
            <a:endParaRPr lang="fi-FI" sz="1600" b="1">
              <a:solidFill>
                <a:srgbClr val="213A8F"/>
              </a:solidFill>
              <a:latin typeface="Arial"/>
              <a:ea typeface="Segoe UI"/>
              <a:cs typeface="Segoe UI"/>
            </a:endParaRPr>
          </a:p>
          <a:p>
            <a:pPr>
              <a:lnSpc>
                <a:spcPts val="1875"/>
              </a:lnSpc>
            </a:pPr>
            <a:r>
              <a:rPr lang="fi-FI" sz="1600" b="1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Bedömning</a:t>
            </a:r>
            <a:r>
              <a:rPr lang="fi-FI" sz="1600" b="1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av </a:t>
            </a:r>
            <a:r>
              <a:rPr lang="fi-FI" sz="1600" b="1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servicebehov</a:t>
            </a:r>
            <a:r>
              <a:rPr lang="fi-FI" sz="1600" b="1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fi-FI" sz="16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​</a:t>
            </a:r>
            <a:endParaRPr lang="en-US">
              <a:cs typeface="Arial"/>
            </a:endParaRPr>
          </a:p>
          <a:p>
            <a:pPr rtl="0">
              <a:lnSpc>
                <a:spcPts val="1650"/>
              </a:lnSpc>
            </a:pPr>
            <a:r>
              <a:rPr lang="fi-FI" sz="1400" b="1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Målsättning</a:t>
            </a:r>
            <a:r>
              <a:rPr lang="fi-FI" sz="1400" b="1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: </a:t>
            </a:r>
            <a:r>
              <a:rPr lang="fi-FI" sz="1400" b="1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klienten</a:t>
            </a:r>
            <a:r>
              <a:rPr lang="fi-FI" sz="1400" b="1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fi-FI" sz="1400" b="1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får</a:t>
            </a:r>
            <a:r>
              <a:rPr lang="fi-FI" sz="1400" b="1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fi-FI" sz="1400" b="1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handledning</a:t>
            </a:r>
            <a:r>
              <a:rPr lang="fi-FI" sz="1400" b="1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fi-FI" sz="1400" b="1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utan</a:t>
            </a:r>
            <a:r>
              <a:rPr lang="fi-FI" sz="1400" b="1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fi-FI" sz="1400" b="1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dröjsmål</a:t>
            </a:r>
            <a:r>
              <a:rPr lang="fi-FI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​</a:t>
            </a:r>
          </a:p>
          <a:p>
            <a:pPr>
              <a:lnSpc>
                <a:spcPts val="1650"/>
              </a:lnSpc>
            </a:pPr>
            <a:endParaRPr lang="fi-FI" sz="1400">
              <a:solidFill>
                <a:srgbClr val="213A8F"/>
              </a:solidFill>
              <a:latin typeface="Arial"/>
              <a:ea typeface="Segoe UI"/>
              <a:cs typeface="Segoe UI"/>
            </a:endParaRPr>
          </a:p>
          <a:p>
            <a:pPr rtl="0">
              <a:lnSpc>
                <a:spcPts val="1650"/>
              </a:lnSpc>
            </a:pPr>
            <a:r>
              <a:rPr lang="fi-FI" sz="1400" b="1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Nuläge</a:t>
            </a:r>
            <a:r>
              <a:rPr lang="fi-FI" sz="1400" b="1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: 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​</a:t>
            </a:r>
          </a:p>
          <a:p>
            <a:pPr rtl="0">
              <a:lnSpc>
                <a:spcPts val="1650"/>
              </a:lnSpc>
            </a:pPr>
            <a:r>
              <a:rPr lang="fi-FI" sz="1400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Antal</a:t>
            </a:r>
            <a:r>
              <a:rPr lang="fi-FI" sz="1400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fi-FI" sz="1400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kundhandledningar</a:t>
            </a:r>
            <a:r>
              <a:rPr lang="fi-FI" sz="1400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fi-FI" sz="1400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inom</a:t>
            </a:r>
            <a:r>
              <a:rPr lang="fi-FI" sz="1400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fi-FI" sz="1400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socialvården</a:t>
            </a:r>
            <a:r>
              <a:rPr lang="fi-FI" sz="1400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: </a:t>
            </a:r>
            <a:r>
              <a:rPr lang="fi-FI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1396</a:t>
            </a:r>
            <a:r>
              <a:rPr lang="fi-FI" sz="1400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st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​</a:t>
            </a:r>
          </a:p>
          <a:p>
            <a:pPr rtl="0">
              <a:lnSpc>
                <a:spcPts val="1650"/>
              </a:lnSpc>
            </a:pPr>
            <a:r>
              <a:rPr lang="fi-FI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​</a:t>
            </a:r>
          </a:p>
          <a:p>
            <a:pPr>
              <a:lnSpc>
                <a:spcPts val="1650"/>
              </a:lnSpc>
            </a:pPr>
            <a:r>
              <a:rPr lang="fi-FI" sz="1400" b="1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Korrigerande</a:t>
            </a:r>
            <a:r>
              <a:rPr lang="fi-FI" sz="1400" b="1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fi-FI" sz="1400" b="1" baseline="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åtgärder</a:t>
            </a:r>
            <a:r>
              <a:rPr lang="fi-FI" sz="1400" b="1" baseline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: </a:t>
            </a:r>
            <a:endParaRPr lang="fi-FI" sz="1400" b="1">
              <a:solidFill>
                <a:srgbClr val="213A8F"/>
              </a:solidFill>
              <a:latin typeface="Arial"/>
              <a:ea typeface="Segoe UI"/>
              <a:cs typeface="Segoe UI"/>
            </a:endParaRPr>
          </a:p>
          <a:p>
            <a:pPr>
              <a:lnSpc>
                <a:spcPts val="1650"/>
              </a:lnSpc>
            </a:pP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Smidighet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i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 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gränssnitten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mellan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hälso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-,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och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sjukvården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kontra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 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socialvården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kunde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förbättras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. Det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finns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arbetstid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som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går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förlorad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 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när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socialhandledarna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inte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får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tag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på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den personal de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behöver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, för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att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få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fram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de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uppgifter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,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som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behövs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när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de ska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hjälpa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klienterna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/</a:t>
            </a:r>
            <a:r>
              <a:rPr lang="en-US" sz="1400" err="1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patienterna</a:t>
            </a: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 </a:t>
            </a:r>
          </a:p>
          <a:p>
            <a:pPr>
              <a:lnSpc>
                <a:spcPts val="1650"/>
              </a:lnSpc>
            </a:pPr>
            <a:r>
              <a:rPr lang="en-US" sz="140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​</a:t>
            </a:r>
            <a:endParaRPr lang="en-US">
              <a:cs typeface="Arial"/>
            </a:endParaRPr>
          </a:p>
          <a:p>
            <a:pPr>
              <a:lnSpc>
                <a:spcPts val="1650"/>
              </a:lnSpc>
            </a:pPr>
            <a:endParaRPr lang="en-US" sz="1400">
              <a:solidFill>
                <a:srgbClr val="213A8F"/>
              </a:solidFill>
              <a:latin typeface="Arial" panose="020B0604020202020204"/>
              <a:cs typeface="Segoe UI"/>
            </a:endParaRPr>
          </a:p>
          <a:p>
            <a:pPr>
              <a:lnSpc>
                <a:spcPts val="1650"/>
              </a:lnSpc>
            </a:pPr>
            <a:endParaRPr lang="en-US" sz="1400">
              <a:solidFill>
                <a:srgbClr val="213A8F"/>
              </a:solidFill>
              <a:latin typeface="Arial" panose="020B0604020202020204"/>
              <a:cs typeface="Segoe UI"/>
            </a:endParaRPr>
          </a:p>
          <a:p>
            <a:pPr>
              <a:lnSpc>
                <a:spcPts val="1650"/>
              </a:lnSpc>
            </a:pPr>
            <a:endParaRPr lang="en-US" sz="1400">
              <a:solidFill>
                <a:srgbClr val="213A8F"/>
              </a:solidFill>
              <a:latin typeface="Arial" panose="020B0604020202020204"/>
              <a:cs typeface="Segoe UI"/>
            </a:endParaRPr>
          </a:p>
          <a:p>
            <a:pPr>
              <a:lnSpc>
                <a:spcPts val="1650"/>
              </a:lnSpc>
            </a:pPr>
            <a:endParaRPr lang="en-US" sz="1400">
              <a:solidFill>
                <a:srgbClr val="213A8F"/>
              </a:solidFill>
              <a:latin typeface="Arial" panose="020B0604020202020204"/>
              <a:cs typeface="Segoe UI"/>
            </a:endParaRPr>
          </a:p>
          <a:p>
            <a:pPr>
              <a:lnSpc>
                <a:spcPts val="1650"/>
              </a:lnSpc>
            </a:pPr>
            <a:endParaRPr lang="en-US" sz="1400">
              <a:solidFill>
                <a:srgbClr val="213A8F"/>
              </a:solidFill>
              <a:latin typeface="Arial" panose="020B0604020202020204"/>
              <a:cs typeface="Segoe UI"/>
            </a:endParaRPr>
          </a:p>
          <a:p>
            <a:pPr>
              <a:lnSpc>
                <a:spcPts val="1650"/>
              </a:lnSpc>
            </a:pPr>
            <a:endParaRPr lang="en-US" sz="1400">
              <a:solidFill>
                <a:srgbClr val="213A8F"/>
              </a:solidFill>
              <a:latin typeface="Arial" panose="020B0604020202020204"/>
              <a:cs typeface="Segoe UI"/>
            </a:endParaRPr>
          </a:p>
          <a:p>
            <a:pPr>
              <a:lnSpc>
                <a:spcPts val="1650"/>
              </a:lnSpc>
            </a:pPr>
            <a:endParaRPr lang="en-US" sz="1400">
              <a:solidFill>
                <a:srgbClr val="213A8F"/>
              </a:solidFill>
              <a:latin typeface="Arial" panose="020B0604020202020204"/>
              <a:cs typeface="Segoe UI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35EFC89-9434-1308-65C6-987E01727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EE8469-98A3-EC8A-46DA-F60F02685F5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b="1" err="1"/>
              <a:t>Tillgänglighet</a:t>
            </a:r>
            <a:r>
              <a:rPr lang="fi-FI" b="1"/>
              <a:t> - </a:t>
            </a:r>
            <a:r>
              <a:rPr lang="fi-FI" b="1" err="1"/>
              <a:t>Socialvård</a:t>
            </a:r>
            <a:endParaRPr lang="fi-FI" b="1" err="1">
              <a:cs typeface="Arial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DBEB9A4-77DD-4712-EE6C-1705BE47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60000" y="1224000"/>
            <a:ext cx="3600000" cy="5040462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>
              <a:spcAft>
                <a:spcPts val="600"/>
              </a:spcAft>
              <a:defRPr/>
            </a:pPr>
            <a:r>
              <a:rPr lang="en-US" sz="1400" b="1" err="1">
                <a:solidFill>
                  <a:srgbClr val="213A8F"/>
                </a:solidFill>
                <a:latin typeface="Arial" panose="020B0604020202020204"/>
                <a:cs typeface="Arial"/>
              </a:rPr>
              <a:t>Bedömning</a:t>
            </a:r>
            <a:r>
              <a:rPr lang="en-US" sz="1400" b="1">
                <a:solidFill>
                  <a:srgbClr val="213A8F"/>
                </a:solidFill>
                <a:latin typeface="Arial" panose="020B0604020202020204"/>
                <a:cs typeface="Arial"/>
              </a:rPr>
              <a:t> av </a:t>
            </a:r>
            <a:r>
              <a:rPr lang="en-US" sz="1400" b="1" err="1">
                <a:solidFill>
                  <a:srgbClr val="213A8F"/>
                </a:solidFill>
                <a:latin typeface="Arial" panose="020B0604020202020204"/>
                <a:cs typeface="Arial"/>
              </a:rPr>
              <a:t>servicebehovet</a:t>
            </a:r>
            <a:r>
              <a:rPr lang="en-US" sz="1400" b="1">
                <a:solidFill>
                  <a:srgbClr val="213A8F"/>
                </a:solidFill>
                <a:latin typeface="Arial" panose="020B0604020202020204"/>
                <a:cs typeface="Arial"/>
              </a:rPr>
              <a:t> </a:t>
            </a:r>
            <a:r>
              <a:rPr lang="en-US" sz="1400" b="1" err="1">
                <a:solidFill>
                  <a:srgbClr val="213A8F"/>
                </a:solidFill>
                <a:latin typeface="Arial" panose="020B0604020202020204"/>
                <a:cs typeface="Arial"/>
              </a:rPr>
              <a:t>Målsättning</a:t>
            </a:r>
            <a:r>
              <a:rPr lang="en-US" sz="1400" b="1">
                <a:solidFill>
                  <a:srgbClr val="213A8F"/>
                </a:solidFill>
                <a:latin typeface="Arial" panose="020B0604020202020204"/>
                <a:cs typeface="Arial"/>
              </a:rPr>
              <a:t>: </a:t>
            </a:r>
            <a:r>
              <a:rPr lang="en-US" sz="1400" b="1" err="1">
                <a:solidFill>
                  <a:srgbClr val="213A8F"/>
                </a:solidFill>
                <a:latin typeface="Arial" panose="020B0604020202020204"/>
                <a:cs typeface="Arial"/>
              </a:rPr>
              <a:t>inom</a:t>
            </a:r>
            <a:r>
              <a:rPr lang="en-US" sz="1400" b="1">
                <a:solidFill>
                  <a:srgbClr val="213A8F"/>
                </a:solidFill>
                <a:latin typeface="Arial" panose="020B0604020202020204"/>
                <a:cs typeface="Arial"/>
              </a:rPr>
              <a:t> 7 </a:t>
            </a:r>
            <a:r>
              <a:rPr lang="en-US" sz="1400" b="1" err="1">
                <a:solidFill>
                  <a:srgbClr val="213A8F"/>
                </a:solidFill>
                <a:latin typeface="Arial" panose="020B0604020202020204"/>
                <a:cs typeface="Arial"/>
              </a:rPr>
              <a:t>dygn</a:t>
            </a:r>
          </a:p>
          <a:p>
            <a:pPr>
              <a:spcAft>
                <a:spcPts val="600"/>
              </a:spcAft>
              <a:defRPr/>
            </a:pPr>
            <a:r>
              <a:rPr lang="en-US" sz="1400" b="1" err="1">
                <a:solidFill>
                  <a:srgbClr val="213A8F"/>
                </a:solidFill>
                <a:latin typeface="Arial" panose="020B0604020202020204"/>
                <a:cs typeface="Arial"/>
              </a:rPr>
              <a:t>Nuläge</a:t>
            </a:r>
            <a:r>
              <a:rPr lang="en-US" sz="1400" b="1">
                <a:solidFill>
                  <a:srgbClr val="213A8F"/>
                </a:solidFill>
                <a:latin typeface="Arial" panose="020B0604020202020204"/>
                <a:cs typeface="Arial"/>
              </a:rPr>
              <a:t>:</a:t>
            </a:r>
          </a:p>
          <a:p>
            <a:pPr>
              <a:spcAft>
                <a:spcPts val="600"/>
              </a:spcAft>
              <a:defRPr/>
            </a:pP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Antal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beslut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om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socialvårdens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äldreomsorgstjänster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: 5610 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st</a:t>
            </a: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>
              <a:spcAft>
                <a:spcPts val="600"/>
              </a:spcAft>
              <a:defRPr/>
            </a:pP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Antal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besök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till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socialvårdens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äldreomsorgstjänster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: 5350</a:t>
            </a:r>
          </a:p>
          <a:p>
            <a:pPr>
              <a:spcAft>
                <a:spcPts val="600"/>
              </a:spcAft>
              <a:defRPr/>
            </a:pPr>
            <a:r>
              <a:rPr lang="en-US" sz="1400" b="1" err="1">
                <a:solidFill>
                  <a:srgbClr val="213A8F"/>
                </a:solidFill>
                <a:latin typeface="Arial" panose="020B0604020202020204"/>
                <a:cs typeface="Arial"/>
              </a:rPr>
              <a:t>Korrigerande</a:t>
            </a:r>
            <a:r>
              <a:rPr lang="en-US" sz="1400" b="1">
                <a:solidFill>
                  <a:srgbClr val="213A8F"/>
                </a:solidFill>
                <a:latin typeface="Arial" panose="020B0604020202020204"/>
                <a:cs typeface="Arial"/>
              </a:rPr>
              <a:t> </a:t>
            </a:r>
            <a:r>
              <a:rPr lang="en-US" sz="1400" b="1" err="1">
                <a:solidFill>
                  <a:srgbClr val="213A8F"/>
                </a:solidFill>
                <a:latin typeface="Arial" panose="020B0604020202020204"/>
                <a:cs typeface="Arial"/>
              </a:rPr>
              <a:t>åtgärder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:</a:t>
            </a:r>
          </a:p>
          <a:p>
            <a:pPr>
              <a:spcAft>
                <a:spcPts val="600"/>
              </a:spcAft>
              <a:defRPr/>
            </a:pP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SAS-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verksamhetens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(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selvitä-arvioda-sijoita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)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omorganisering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,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gemensamma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servicebeslutskriterier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för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dygnet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-runt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boendeservice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och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hemvård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för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äldre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,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beskrivning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och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implementering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av processer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relaterade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till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bedömning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av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äldres</a:t>
            </a:r>
            <a:r>
              <a:rPr lang="en-US" sz="1400">
                <a:solidFill>
                  <a:srgbClr val="213A8F"/>
                </a:solidFill>
                <a:latin typeface="Arial" panose="020B0604020202020204"/>
                <a:cs typeface="Arial"/>
              </a:rPr>
              <a:t> </a:t>
            </a:r>
            <a:r>
              <a:rPr lang="en-US" sz="1400" err="1">
                <a:solidFill>
                  <a:srgbClr val="213A8F"/>
                </a:solidFill>
                <a:latin typeface="Arial" panose="020B0604020202020204"/>
                <a:cs typeface="Arial"/>
              </a:rPr>
              <a:t>servicebehov</a:t>
            </a:r>
            <a:endParaRPr lang="en-US" sz="1400"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>
              <a:lnSpc>
                <a:spcPct val="17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>
              <a:lnSpc>
                <a:spcPct val="17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>
              <a:lnSpc>
                <a:spcPct val="17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1400">
              <a:solidFill>
                <a:srgbClr val="213A8F"/>
              </a:solidFill>
              <a:latin typeface="Arial" panose="020B0604020202020204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76020F-6D06-BEF4-73F0-38906260805E}"/>
              </a:ext>
            </a:extLst>
          </p:cNvPr>
          <p:cNvSpPr txBox="1">
            <a:spLocks/>
          </p:cNvSpPr>
          <p:nvPr/>
        </p:nvSpPr>
        <p:spPr>
          <a:xfrm>
            <a:off x="4968000" y="1332000"/>
            <a:ext cx="3487523" cy="61863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endParaRPr lang="fi-FI" sz="1600" b="1"/>
          </a:p>
          <a:p>
            <a:pPr>
              <a:defRPr/>
            </a:pPr>
            <a:r>
              <a:rPr lang="fi-FI" sz="1600" b="1" err="1"/>
              <a:t>Social</a:t>
            </a:r>
            <a:r>
              <a:rPr lang="fi-FI" sz="1600" b="1"/>
              <a:t>- </a:t>
            </a:r>
            <a:r>
              <a:rPr lang="fi-FI" sz="1600" b="1" err="1"/>
              <a:t>och</a:t>
            </a:r>
            <a:r>
              <a:rPr lang="fi-FI" sz="1600" b="1"/>
              <a:t> </a:t>
            </a:r>
            <a:r>
              <a:rPr lang="fi-FI" sz="1600" b="1" err="1"/>
              <a:t>krisjouren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endParaRPr lang="fi-FI" sz="1400" b="1"/>
          </a:p>
          <a:p>
            <a:pPr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Målsättning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: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påbörjas</a:t>
            </a:r>
            <a:r>
              <a:rPr kumimoji="0" lang="fi-FI" sz="1400" b="1" i="0" u="none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noProof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samma</a:t>
            </a:r>
            <a:r>
              <a:rPr kumimoji="0" lang="fi-FI" sz="1400" b="1" i="0" u="none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noProof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vardag</a:t>
            </a:r>
            <a:r>
              <a:rPr lang="fi-FI" sz="1400" b="1"/>
              <a:t> </a:t>
            </a:r>
            <a:endParaRPr lang="fi-FI" sz="1400" b="1">
              <a:cs typeface="Arial"/>
            </a:endParaRPr>
          </a:p>
          <a:p>
            <a:endParaRPr lang="en-US" sz="1400" b="1">
              <a:cs typeface="Arial"/>
            </a:endParaRPr>
          </a:p>
          <a:p>
            <a:r>
              <a:rPr lang="en-US" sz="1400" b="1" err="1">
                <a:cs typeface="Arial"/>
              </a:rPr>
              <a:t>Nuläge</a:t>
            </a:r>
            <a:r>
              <a:rPr lang="en-US" sz="1400" b="1">
                <a:cs typeface="Arial"/>
              </a:rPr>
              <a:t>:</a:t>
            </a:r>
          </a:p>
          <a:p>
            <a:r>
              <a:rPr lang="en-US" sz="1400">
                <a:cs typeface="Arial"/>
              </a:rPr>
              <a:t>Antal </a:t>
            </a:r>
            <a:r>
              <a:rPr lang="en-US" sz="1400" err="1">
                <a:cs typeface="Arial"/>
              </a:rPr>
              <a:t>kontakter</a:t>
            </a:r>
            <a:r>
              <a:rPr lang="en-US" sz="1400">
                <a:cs typeface="Arial"/>
              </a:rPr>
              <a:t> 2516</a:t>
            </a:r>
          </a:p>
          <a:p>
            <a:endParaRPr lang="en-US" sz="1400" b="1">
              <a:cs typeface="Arial"/>
            </a:endParaRPr>
          </a:p>
          <a:p>
            <a:r>
              <a:rPr lang="en-US" sz="1400" b="1" err="1">
                <a:cs typeface="Arial"/>
              </a:rPr>
              <a:t>Korrigerande</a:t>
            </a:r>
            <a:r>
              <a:rPr lang="en-US" sz="1400" b="1">
                <a:cs typeface="Arial"/>
              </a:rPr>
              <a:t> </a:t>
            </a:r>
            <a:r>
              <a:rPr lang="en-US" sz="1400" b="1" err="1">
                <a:cs typeface="Arial"/>
              </a:rPr>
              <a:t>åtgärder</a:t>
            </a:r>
            <a:r>
              <a:rPr lang="en-US" sz="1400" b="1">
                <a:cs typeface="Arial"/>
              </a:rPr>
              <a:t>: </a:t>
            </a:r>
          </a:p>
          <a:p>
            <a:r>
              <a:rPr lang="en-US" sz="1400" err="1">
                <a:cs typeface="Arial"/>
              </a:rPr>
              <a:t>Bostadslösheten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ökar</a:t>
            </a:r>
            <a:r>
              <a:rPr lang="en-US" sz="1400">
                <a:cs typeface="Arial"/>
              </a:rPr>
              <a:t>, det </a:t>
            </a:r>
            <a:r>
              <a:rPr lang="en-US" sz="1400" err="1">
                <a:cs typeface="Arial"/>
              </a:rPr>
              <a:t>har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varit</a:t>
            </a:r>
            <a:r>
              <a:rPr lang="en-US" sz="1400">
                <a:cs typeface="Arial"/>
              </a:rPr>
              <a:t> problem </a:t>
            </a:r>
            <a:r>
              <a:rPr lang="en-US" sz="1400" err="1">
                <a:cs typeface="Arial"/>
              </a:rPr>
              <a:t>flera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gånger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då</a:t>
            </a:r>
            <a:r>
              <a:rPr lang="en-US" sz="1400">
                <a:cs typeface="Arial"/>
              </a:rPr>
              <a:t> 2-4 </a:t>
            </a:r>
            <a:r>
              <a:rPr lang="en-US" sz="1400" err="1">
                <a:cs typeface="Arial"/>
              </a:rPr>
              <a:t>personer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varit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utan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bostad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och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jouren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endast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har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en</a:t>
            </a:r>
            <a:r>
              <a:rPr lang="en-US" sz="1400">
                <a:cs typeface="Arial"/>
              </a:rPr>
              <a:t> plats </a:t>
            </a:r>
            <a:r>
              <a:rPr lang="en-US" sz="1400" err="1">
                <a:cs typeface="Arial"/>
              </a:rPr>
              <a:t>tillgänglig</a:t>
            </a:r>
            <a:r>
              <a:rPr lang="en-US" sz="1400">
                <a:cs typeface="Arial"/>
              </a:rPr>
              <a:t>.</a:t>
            </a:r>
          </a:p>
          <a:p>
            <a:r>
              <a:rPr lang="en-US" sz="1400" err="1">
                <a:cs typeface="Arial"/>
              </a:rPr>
              <a:t>Äldre</a:t>
            </a:r>
            <a:r>
              <a:rPr lang="en-US" sz="1400">
                <a:cs typeface="Arial"/>
              </a:rPr>
              <a:t>/</a:t>
            </a:r>
            <a:r>
              <a:rPr lang="en-US" sz="1400" err="1">
                <a:cs typeface="Arial"/>
              </a:rPr>
              <a:t>vuxna</a:t>
            </a:r>
            <a:r>
              <a:rPr lang="en-US" sz="1400">
                <a:cs typeface="Arial"/>
              </a:rPr>
              <a:t> 823-ärenden via </a:t>
            </a:r>
            <a:r>
              <a:rPr lang="en-US" sz="1400" err="1">
                <a:cs typeface="Arial"/>
              </a:rPr>
              <a:t>nödcentralen</a:t>
            </a:r>
            <a:r>
              <a:rPr lang="en-US" sz="1400">
                <a:cs typeface="Arial"/>
              </a:rPr>
              <a:t> (</a:t>
            </a:r>
            <a:r>
              <a:rPr lang="en-US" sz="1400" err="1">
                <a:cs typeface="Arial"/>
              </a:rPr>
              <a:t>nostoapu</a:t>
            </a:r>
            <a:r>
              <a:rPr lang="en-US" sz="1400">
                <a:cs typeface="Arial"/>
              </a:rPr>
              <a:t>/</a:t>
            </a:r>
            <a:r>
              <a:rPr lang="en-US" sz="1400" err="1">
                <a:cs typeface="Arial"/>
              </a:rPr>
              <a:t>lyfthjälp</a:t>
            </a:r>
            <a:r>
              <a:rPr lang="en-US" sz="1400">
                <a:cs typeface="Arial"/>
              </a:rPr>
              <a:t>) </a:t>
            </a:r>
            <a:r>
              <a:rPr lang="en-US" sz="1400" err="1">
                <a:cs typeface="Arial"/>
              </a:rPr>
              <a:t>där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kunden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inte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är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hemvårdens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klient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eller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inte</a:t>
            </a:r>
            <a:r>
              <a:rPr lang="en-US" sz="1400">
                <a:cs typeface="Arial"/>
              </a:rPr>
              <a:t> ligger </a:t>
            </a:r>
            <a:r>
              <a:rPr lang="en-US" sz="1400" err="1">
                <a:cs typeface="Arial"/>
              </a:rPr>
              <a:t>på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golvet</a:t>
            </a:r>
            <a:r>
              <a:rPr lang="en-US" sz="1400">
                <a:cs typeface="Arial"/>
              </a:rPr>
              <a:t>, men </a:t>
            </a:r>
            <a:r>
              <a:rPr lang="en-US" sz="1400" err="1">
                <a:cs typeface="Arial"/>
              </a:rPr>
              <a:t>ändå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är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i</a:t>
            </a:r>
            <a:r>
              <a:rPr lang="en-US" sz="1400">
                <a:cs typeface="Arial"/>
              </a:rPr>
              <a:t> </a:t>
            </a:r>
            <a:r>
              <a:rPr lang="en-US" sz="1400" err="1">
                <a:cs typeface="Arial"/>
              </a:rPr>
              <a:t>ett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hjälplöst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läge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är</a:t>
            </a:r>
            <a:r>
              <a:rPr lang="en-US" sz="1400">
                <a:cs typeface="Arial"/>
              </a:rPr>
              <a:t> det </a:t>
            </a:r>
            <a:r>
              <a:rPr lang="en-US" sz="1400" err="1">
                <a:cs typeface="Arial"/>
              </a:rPr>
              <a:t>ibland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svårt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att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få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ärendena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ändamålsenligt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skötta</a:t>
            </a:r>
            <a:r>
              <a:rPr lang="en-US" sz="1400">
                <a:cs typeface="Arial"/>
              </a:rPr>
              <a:t>. </a:t>
            </a:r>
            <a:r>
              <a:rPr lang="en-US" sz="1400" err="1">
                <a:cs typeface="Arial"/>
              </a:rPr>
              <a:t>Informationen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från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olika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enheter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när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förändringar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görs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borde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förbättras</a:t>
            </a:r>
            <a:r>
              <a:rPr lang="en-US" sz="1400">
                <a:cs typeface="Arial"/>
              </a:rPr>
              <a:t>.</a:t>
            </a:r>
          </a:p>
          <a:p>
            <a:r>
              <a:rPr lang="en-US" sz="1400">
                <a:cs typeface="Arial"/>
              </a:rPr>
              <a:t>KEIJO (</a:t>
            </a:r>
            <a:r>
              <a:rPr lang="en-US" sz="1400" err="1">
                <a:cs typeface="Arial"/>
              </a:rPr>
              <a:t>kenttäjohtojärjestelmä</a:t>
            </a:r>
            <a:r>
              <a:rPr lang="en-US" sz="1400">
                <a:cs typeface="Arial"/>
              </a:rPr>
              <a:t>) </a:t>
            </a:r>
            <a:r>
              <a:rPr lang="en-US" sz="1400" err="1">
                <a:cs typeface="Arial"/>
              </a:rPr>
              <a:t>har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tagits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ibruk</a:t>
            </a:r>
            <a:r>
              <a:rPr lang="en-US" sz="1400">
                <a:cs typeface="Arial"/>
              </a:rPr>
              <a:t>. Finns </a:t>
            </a:r>
            <a:r>
              <a:rPr lang="en-US" sz="1400" err="1">
                <a:cs typeface="Arial"/>
              </a:rPr>
              <a:t>också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mobilversion</a:t>
            </a:r>
            <a:r>
              <a:rPr lang="en-US" sz="1400">
                <a:cs typeface="Arial"/>
              </a:rPr>
              <a:t>, </a:t>
            </a:r>
            <a:r>
              <a:rPr lang="en-US" sz="1400" err="1">
                <a:cs typeface="Arial"/>
              </a:rPr>
              <a:t>vilket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borde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övervägas</a:t>
            </a:r>
            <a:r>
              <a:rPr lang="en-US" sz="1400">
                <a:cs typeface="Arial"/>
              </a:rPr>
              <a:t>, för </a:t>
            </a:r>
            <a:r>
              <a:rPr lang="en-US" sz="1400" err="1">
                <a:cs typeface="Arial"/>
              </a:rPr>
              <a:t>att</a:t>
            </a:r>
            <a:r>
              <a:rPr lang="en-US" sz="1400">
                <a:cs typeface="Arial"/>
              </a:rPr>
              <a:t> det </a:t>
            </a:r>
            <a:r>
              <a:rPr lang="en-US" sz="1400" err="1">
                <a:cs typeface="Arial"/>
              </a:rPr>
              <a:t>skulle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vara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fungera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bättre</a:t>
            </a:r>
            <a:r>
              <a:rPr lang="en-US" sz="1400">
                <a:cs typeface="Arial"/>
              </a:rPr>
              <a:t> </a:t>
            </a:r>
            <a:r>
              <a:rPr lang="en-US" sz="1400" err="1">
                <a:cs typeface="Arial"/>
              </a:rPr>
              <a:t>i</a:t>
            </a:r>
            <a:r>
              <a:rPr lang="en-US" sz="1400">
                <a:cs typeface="Arial"/>
              </a:rPr>
              <a:t> </a:t>
            </a:r>
            <a:r>
              <a:rPr lang="en-US" sz="1400" err="1">
                <a:cs typeface="Arial"/>
              </a:rPr>
              <a:t>samband</a:t>
            </a:r>
            <a:r>
              <a:rPr lang="en-US" sz="1400">
                <a:cs typeface="Arial"/>
              </a:rPr>
              <a:t> med </a:t>
            </a:r>
            <a:r>
              <a:rPr lang="en-US" sz="1400" err="1">
                <a:cs typeface="Arial"/>
              </a:rPr>
              <a:t>hembesök</a:t>
            </a:r>
            <a:r>
              <a:rPr lang="en-US" sz="1400">
                <a:cs typeface="Arial"/>
              </a:rPr>
              <a:t>.</a:t>
            </a:r>
          </a:p>
          <a:p>
            <a:endParaRPr lang="en-US" sz="1400">
              <a:cs typeface="Arial"/>
            </a:endParaRPr>
          </a:p>
          <a:p>
            <a:endParaRPr lang="en-US" sz="1400" b="1">
              <a:cs typeface="Arial"/>
            </a:endParaRPr>
          </a:p>
          <a:p>
            <a:endParaRPr lang="en-US" sz="1400" b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6876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741502" y="130139"/>
            <a:ext cx="9327754" cy="774907"/>
          </a:xfrm>
        </p:spPr>
        <p:txBody>
          <a:bodyPr>
            <a:normAutofit/>
          </a:bodyPr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endParaRPr lang="en-US" sz="1200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19913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/>
              <a:t>Status</a:t>
            </a:r>
            <a:r>
              <a:rPr lang="sv-SE" sz="1400"/>
              <a:t> 30.4.2025</a:t>
            </a:r>
          </a:p>
          <a:p>
            <a:pPr>
              <a:lnSpc>
                <a:spcPct val="150000"/>
              </a:lnSpc>
            </a:pPr>
            <a:r>
              <a:rPr lang="sv-SE" sz="1400" b="1"/>
              <a:t>Alla anmälningar: </a:t>
            </a:r>
            <a:r>
              <a:rPr lang="sv-SE" sz="1400"/>
              <a:t>28 </a:t>
            </a:r>
          </a:p>
          <a:p>
            <a:pPr>
              <a:lnSpc>
                <a:spcPct val="150000"/>
              </a:lnSpc>
            </a:pPr>
            <a:r>
              <a:rPr lang="sv-SE" sz="1400" b="1"/>
              <a:t>Väntar på handläggning: 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</a:t>
            </a:r>
            <a:r>
              <a:rPr kumimoji="0" lang="sv-SE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(11 %) </a:t>
            </a:r>
            <a:r>
              <a:rPr lang="sv-SE" sz="1400" b="1"/>
              <a:t>Väntar på tilläggsinformation: </a:t>
            </a:r>
            <a:r>
              <a:rPr lang="sv-SE" sz="1400"/>
              <a:t>0 (0%)</a:t>
            </a:r>
            <a:endParaRPr lang="sv-SE" sz="140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/>
              <a:t>Under handläggning: 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16</a:t>
            </a:r>
            <a:r>
              <a:rPr kumimoji="0" lang="sv-SE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(57 %) </a:t>
            </a:r>
            <a:r>
              <a:rPr lang="sv-SE" sz="1400" b="1"/>
              <a:t>Färdig: 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9 (32 %)</a:t>
            </a:r>
            <a:endParaRPr lang="en-US" sz="14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err="1">
                <a:solidFill>
                  <a:srgbClr val="00A174"/>
                </a:solidFill>
              </a:rPr>
              <a:t>Antal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anmälan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om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negativ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händelse</a:t>
            </a:r>
            <a:endParaRPr lang="en-US" sz="1600" b="1">
              <a:solidFill>
                <a:srgbClr val="00A174"/>
              </a:solidFill>
            </a:endParaRPr>
          </a:p>
        </p:txBody>
      </p:sp>
      <p:graphicFrame>
        <p:nvGraphicFramePr>
          <p:cNvPr id="5" name="Chart 4" descr="Diagram: Antal anmälan om negativ händelse&#10;Januari - April 2023  52&#10;Januari - April 2024 39&#10;Januari-April 2025&#10;Maj - Augusti 2023 37&#10;Maj - Augusti 2024 31&#10;Maj-Augusti 2025 &#10;September - December 2023 69&#10;September - December 2024 26&#10;September-December 2025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452092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00A174"/>
                </a:solidFill>
              </a:rPr>
              <a:t>De vanligaste anmälningstyperna   (</a:t>
            </a:r>
            <a:r>
              <a:rPr lang="sv-SE" sz="1600" b="1" err="1">
                <a:solidFill>
                  <a:srgbClr val="00A174"/>
                </a:solidFill>
              </a:rPr>
              <a:t>Top</a:t>
            </a:r>
            <a:r>
              <a:rPr lang="sv-SE" sz="1600" b="1">
                <a:solidFill>
                  <a:srgbClr val="00A174"/>
                </a:solidFill>
              </a:rPr>
              <a:t> 3): </a:t>
            </a:r>
          </a:p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endParaRPr lang="sv-SE" sz="1600" b="1">
              <a:solidFill>
                <a:srgbClr val="00A174"/>
              </a:solidFill>
            </a:endParaRPr>
          </a:p>
          <a:p>
            <a:pPr marL="342900" indent="-342900">
              <a:buAutoNum type="arabicPeriod"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Förknippad med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ordnande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av och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tillgång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till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vård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/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service</a:t>
            </a:r>
            <a:endParaRPr lang="fi-FI" sz="14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400">
                <a:cs typeface="Arial"/>
              </a:rPr>
              <a:t>Förknippad med </a:t>
            </a:r>
            <a:r>
              <a:rPr lang="fi-FI" sz="1400" err="1">
                <a:cs typeface="Arial"/>
              </a:rPr>
              <a:t>informationsflöde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eller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datahantering</a:t>
            </a:r>
            <a:endParaRPr lang="fi-FI" sz="1400">
              <a:cs typeface="Arial"/>
            </a:endParaRPr>
          </a:p>
          <a:p>
            <a:pPr marL="342900" indent="-342900">
              <a:buFontTx/>
              <a:buAutoNum type="arabicPeriod"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Förknippad med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etiskt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kunnande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och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verksamhet</a:t>
            </a:r>
            <a:endParaRPr lang="sv-SE" sz="1600" b="1">
              <a:solidFill>
                <a:srgbClr val="00A174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10544" y="4608000"/>
            <a:ext cx="1717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err="1">
                <a:solidFill>
                  <a:schemeClr val="accent5"/>
                </a:solidFill>
              </a:rPr>
              <a:t>Antal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kontakter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till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patientombud</a:t>
            </a:r>
            <a:endParaRPr lang="en-US" sz="1600" b="1">
              <a:solidFill>
                <a:schemeClr val="accent5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06382" y="5901368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cs typeface="Arial"/>
              </a:rPr>
              <a:t>0 </a:t>
            </a:r>
            <a:r>
              <a:rPr lang="fi-FI" sz="2400">
                <a:cs typeface="Arial"/>
              </a:rPr>
              <a:t>(0)</a:t>
            </a:r>
            <a:endParaRPr lang="fi-FI" sz="3600"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98DB4-4E15-99ED-6E26-2B64BC2BE3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184" y="4608000"/>
            <a:ext cx="16903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err="1">
                <a:solidFill>
                  <a:srgbClr val="00A174"/>
                </a:solidFill>
                <a:latin typeface="Arial" panose="020B0604020202020204"/>
              </a:rPr>
              <a:t>Antal</a:t>
            </a:r>
            <a:r>
              <a:rPr lang="fi-FI" sz="1600" b="1">
                <a:solidFill>
                  <a:srgbClr val="00A174"/>
                </a:solidFill>
                <a:latin typeface="Arial" panose="020B0604020202020204"/>
              </a:rPr>
              <a:t> </a:t>
            </a:r>
            <a:r>
              <a:rPr lang="fi-FI" sz="1600" b="1" err="1">
                <a:solidFill>
                  <a:srgbClr val="00A174"/>
                </a:solidFill>
                <a:latin typeface="Arial" panose="020B0604020202020204"/>
              </a:rPr>
              <a:t>kontakter</a:t>
            </a:r>
            <a:r>
              <a:rPr lang="fi-FI" sz="1600" b="1">
                <a:solidFill>
                  <a:srgbClr val="00A174"/>
                </a:solidFill>
                <a:latin typeface="Arial" panose="020B0604020202020204"/>
              </a:rPr>
              <a:t> </a:t>
            </a:r>
            <a:r>
              <a:rPr lang="fi-FI" sz="1600" b="1" err="1">
                <a:solidFill>
                  <a:srgbClr val="00A174"/>
                </a:solidFill>
                <a:latin typeface="Arial" panose="020B0604020202020204"/>
              </a:rPr>
              <a:t>till</a:t>
            </a:r>
            <a:r>
              <a:rPr lang="fi-FI" sz="1600" b="1">
                <a:solidFill>
                  <a:srgbClr val="00A174"/>
                </a:solidFill>
                <a:latin typeface="Arial" panose="020B0604020202020204"/>
              </a:rPr>
              <a:t> </a:t>
            </a:r>
            <a:r>
              <a:rPr lang="fi-FI" sz="1600" b="1" err="1">
                <a:solidFill>
                  <a:srgbClr val="00A174"/>
                </a:solidFill>
                <a:latin typeface="Arial" panose="020B0604020202020204"/>
              </a:rPr>
              <a:t>socialombud</a:t>
            </a:r>
            <a:endParaRPr lang="en-US" sz="1600" b="1">
              <a:solidFill>
                <a:srgbClr val="00A174"/>
              </a:solidFill>
              <a:latin typeface="Arial" panose="020B060402020202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55BA9-B16F-4E98-4E91-02B5932E6B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07037" y="5931439"/>
            <a:ext cx="164753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cs typeface="Arial"/>
              </a:rPr>
              <a:t>10 </a:t>
            </a:r>
            <a:r>
              <a:rPr lang="fi-FI" sz="2400">
                <a:cs typeface="Arial"/>
              </a:rPr>
              <a:t>(5)</a:t>
            </a:r>
            <a:endParaRPr lang="en-US" sz="20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61090" y="4617226"/>
            <a:ext cx="3734751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rgbClr val="00A174"/>
                </a:solidFill>
              </a:rPr>
              <a:t>Korrigerande åtgärder</a:t>
            </a:r>
          </a:p>
          <a:p>
            <a:r>
              <a:rPr lang="fi-FI" sz="1400" err="1"/>
              <a:t>Ingripande</a:t>
            </a:r>
            <a:r>
              <a:rPr lang="fi-FI" sz="1400"/>
              <a:t> i </a:t>
            </a:r>
            <a:r>
              <a:rPr lang="fi-FI" sz="1400" err="1"/>
              <a:t>avvikelser</a:t>
            </a:r>
            <a:r>
              <a:rPr lang="fi-FI" sz="1400"/>
              <a:t>, </a:t>
            </a:r>
            <a:r>
              <a:rPr lang="fi-FI" sz="1400" err="1"/>
              <a:t>information</a:t>
            </a:r>
            <a:r>
              <a:rPr lang="fi-FI" sz="1400"/>
              <a:t>, </a:t>
            </a:r>
            <a:r>
              <a:rPr lang="fi-FI" sz="1400" err="1"/>
              <a:t>utbildning</a:t>
            </a:r>
            <a:r>
              <a:rPr lang="fi-FI" sz="1400"/>
              <a:t>.</a:t>
            </a:r>
            <a:endParaRPr lang="fi-FI" sz="1400"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652E28-B745-3928-E8F9-571AF58C96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4608000"/>
            <a:ext cx="17179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err="1">
                <a:solidFill>
                  <a:schemeClr val="accent5"/>
                </a:solidFill>
              </a:rPr>
              <a:t>Anmälningar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om</a:t>
            </a:r>
            <a:r>
              <a:rPr lang="fi-FI" sz="1600" b="1">
                <a:solidFill>
                  <a:schemeClr val="accent5"/>
                </a:solidFill>
              </a:rPr>
              <a:t> miss-</a:t>
            </a:r>
            <a:r>
              <a:rPr lang="fi-FI" sz="1600" b="1" err="1">
                <a:solidFill>
                  <a:schemeClr val="accent5"/>
                </a:solidFill>
              </a:rPr>
              <a:t>förhållanden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inom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socialvården</a:t>
            </a:r>
            <a:endParaRPr lang="en-US" sz="1600" b="1">
              <a:solidFill>
                <a:schemeClr val="accent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B4EE3C-D6C8-35F7-B859-A76FC4BC436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98688" y="5901368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cs typeface="Arial"/>
              </a:rPr>
              <a:t>1 </a:t>
            </a:r>
            <a:r>
              <a:rPr lang="fi-FI" sz="2400">
                <a:cs typeface="Arial"/>
              </a:rPr>
              <a:t>(2)</a:t>
            </a:r>
            <a:endParaRPr lang="fi-FI" sz="360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2443FC-DDA6-18FA-E840-3D9B20FDFE4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56490" y="4617226"/>
            <a:ext cx="17179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err="1">
                <a:solidFill>
                  <a:schemeClr val="accent5"/>
                </a:solidFill>
              </a:rPr>
              <a:t>Antal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anmäningar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om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negativ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händelse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från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klienter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eller</a:t>
            </a:r>
            <a:r>
              <a:rPr lang="fi-FI" sz="1400" b="1">
                <a:solidFill>
                  <a:schemeClr val="accent5"/>
                </a:solidFill>
              </a:rPr>
              <a:t> </a:t>
            </a:r>
            <a:r>
              <a:rPr lang="fi-FI" sz="1400" b="1" err="1">
                <a:solidFill>
                  <a:schemeClr val="accent5"/>
                </a:solidFill>
              </a:rPr>
              <a:t>anhöriga</a:t>
            </a:r>
            <a:endParaRPr lang="en-US" sz="1400" b="1">
              <a:solidFill>
                <a:schemeClr val="accent5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B7C989-185B-85F5-B8E3-0040D19F2F6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52328" y="5910594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cs typeface="Arial"/>
              </a:rPr>
              <a:t>13 </a:t>
            </a:r>
            <a:r>
              <a:rPr lang="fi-FI" sz="2400">
                <a:cs typeface="Arial"/>
              </a:rPr>
              <a:t>(5)</a:t>
            </a:r>
            <a:endParaRPr lang="fi-FI" sz="36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sz="2000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Totala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mängden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av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kundrespons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under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perioden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43 (37)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>
                <a:solidFill>
                  <a:srgbClr val="213A8F"/>
                </a:solidFill>
                <a:latin typeface="Arial" panose="020B0604020202020204"/>
                <a:cs typeface="Arial"/>
              </a:rPr>
              <a:t>-52 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(-40)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1,61 (1,79)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1,71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(1,55)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2,0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(2,28)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cs typeface="Calibri"/>
              </a:rPr>
              <a:t>1,93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(2,12)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2,02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(2,28)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2,0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>
                <a:solidFill>
                  <a:srgbClr val="213A8F"/>
                </a:solidFill>
                <a:latin typeface="Calibri" panose="020F0502020204030204"/>
              </a:rPr>
              <a:t>2,17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1,85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(1,67)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2,94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(3,30)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Positiv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respons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>
              <a:defRPr/>
            </a:pPr>
            <a:r>
              <a:rPr lang="fi-FI" sz="1400">
                <a:latin typeface="Arial"/>
                <a:cs typeface="Arial"/>
              </a:rPr>
              <a:t>Service </a:t>
            </a:r>
            <a:r>
              <a:rPr lang="fi-FI" sz="1400" err="1">
                <a:latin typeface="Arial"/>
                <a:cs typeface="Arial"/>
              </a:rPr>
              <a:t>på</a:t>
            </a:r>
            <a:r>
              <a:rPr lang="fi-FI" sz="1400">
                <a:latin typeface="Arial"/>
                <a:cs typeface="Arial"/>
              </a:rPr>
              <a:t> de </a:t>
            </a:r>
            <a:r>
              <a:rPr lang="fi-FI" sz="1400" err="1">
                <a:latin typeface="Arial"/>
                <a:cs typeface="Arial"/>
              </a:rPr>
              <a:t>båda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inhemska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språken</a:t>
            </a:r>
            <a:endParaRPr kumimoji="0" lang="fi-FI" sz="14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 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respons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>
              <a:defRPr/>
            </a:pPr>
            <a:r>
              <a:rPr lang="fi-FI" sz="1400" err="1">
                <a:latin typeface="Arial"/>
                <a:cs typeface="Arial"/>
              </a:rPr>
              <a:t>Att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få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kontakt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upplevs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som</a:t>
            </a:r>
            <a:r>
              <a:rPr lang="fi-FI" sz="1400">
                <a:latin typeface="Arial"/>
                <a:cs typeface="Arial"/>
              </a:rPr>
              <a:t> </a:t>
            </a:r>
            <a:r>
              <a:rPr lang="fi-FI" sz="1400" err="1">
                <a:latin typeface="Arial"/>
                <a:cs typeface="Arial"/>
              </a:rPr>
              <a:t>utmanande</a:t>
            </a:r>
            <a:endParaRPr lang="fi-FI" sz="14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sp>
        <p:nvSpPr>
          <p:cNvPr id="5" name="TextBox 33">
            <a:extLst>
              <a:ext uri="{FF2B5EF4-FFF2-40B4-BE49-F238E27FC236}">
                <a16:creationId xmlns:a16="http://schemas.microsoft.com/office/drawing/2014/main" id="{6EB7A05C-2C4D-C2AF-9E93-7DC0CF2BE7B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42174" y="5025662"/>
            <a:ext cx="1820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Antal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anmärkningar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5517D60A-C591-4544-F224-CB292F193C1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67276" y="5535667"/>
            <a:ext cx="1962321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i-FI" sz="1600">
                <a:latin typeface="Arial" panose="020B0604020202020204"/>
              </a:rPr>
              <a:t>7 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(1)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TextBox 34">
            <a:extLst>
              <a:ext uri="{FF2B5EF4-FFF2-40B4-BE49-F238E27FC236}">
                <a16:creationId xmlns:a16="http://schemas.microsoft.com/office/drawing/2014/main" id="{937910F3-3A93-2051-C0E5-362022F08C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24660" y="5025662"/>
            <a:ext cx="167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Antal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klagomål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969C7632-2037-DC81-7947-77FA212BAD9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5042" y="5536946"/>
            <a:ext cx="187605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>
                <a:latin typeface="Arial" panose="020B0604020202020204"/>
              </a:rPr>
              <a:t>0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(1)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Box 33">
            <a:extLst>
              <a:ext uri="{FF2B5EF4-FFF2-40B4-BE49-F238E27FC236}">
                <a16:creationId xmlns:a16="http://schemas.microsoft.com/office/drawing/2014/main" id="{2AC31170-63DF-8172-F037-795B95DDD163}"/>
              </a:ext>
            </a:extLst>
          </p:cNvPr>
          <p:cNvSpPr txBox="1"/>
          <p:nvPr/>
        </p:nvSpPr>
        <p:spPr>
          <a:xfrm>
            <a:off x="8438009" y="5861006"/>
            <a:ext cx="3563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Omprövning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av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tjänstemannabeslut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8CC207EF-C856-1A4D-CEBA-5BEAA152F8A8}"/>
              </a:ext>
            </a:extLst>
          </p:cNvPr>
          <p:cNvSpPr txBox="1"/>
          <p:nvPr/>
        </p:nvSpPr>
        <p:spPr>
          <a:xfrm>
            <a:off x="9324739" y="6286872"/>
            <a:ext cx="187605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>
                <a:latin typeface="Arial" panose="020B0604020202020204"/>
              </a:rPr>
              <a:t>0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(7)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A3A45B-D333-9F1C-9DF4-8CD995119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045" y="3040252"/>
            <a:ext cx="2440592" cy="122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Arrow Connector 28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47120C08-954E-E04C-0256-5519AFBDF9E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V="1">
            <a:off x="4967638" y="3520915"/>
            <a:ext cx="458446" cy="573889"/>
          </a:xfrm>
          <a:prstGeom prst="straightConnector1">
            <a:avLst/>
          </a:prstGeom>
          <a:noFill/>
          <a:ln w="38100" cap="flat" cmpd="sng" algn="ctr">
            <a:solidFill>
              <a:srgbClr val="213A8F"/>
            </a:solidFill>
            <a:prstDash val="solid"/>
            <a:miter lim="800000"/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sz="4000" b="1" err="1"/>
              <a:t>Delaktighetsarbete</a:t>
            </a:r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3" y="1323453"/>
            <a:ext cx="5111142" cy="3389949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>
                <a:solidFill>
                  <a:schemeClr val="accent5"/>
                </a:solidFill>
                <a:latin typeface="+mj-lt"/>
              </a:rPr>
              <a:t>Hur stöder man  kunders och nära anhörigas delaktighet i planeringen, genomförandet och utvärderingen av tjänsterna:</a:t>
            </a:r>
          </a:p>
          <a:p>
            <a:r>
              <a:rPr lang="fi-FI" sz="1400" err="1"/>
              <a:t>Roidu</a:t>
            </a:r>
            <a:r>
              <a:rPr lang="fi-FI" sz="1400"/>
              <a:t> - </a:t>
            </a:r>
            <a:r>
              <a:rPr lang="fi-FI" sz="1400" err="1"/>
              <a:t>feedbacksystemet</a:t>
            </a:r>
            <a:r>
              <a:rPr lang="fi-FI" sz="1400"/>
              <a:t> </a:t>
            </a:r>
            <a:r>
              <a:rPr lang="fi-FI" sz="1400" err="1"/>
              <a:t>är</a:t>
            </a:r>
            <a:r>
              <a:rPr lang="fi-FI" sz="1400"/>
              <a:t> i </a:t>
            </a:r>
            <a:r>
              <a:rPr lang="fi-FI" sz="1400" err="1"/>
              <a:t>bruk</a:t>
            </a:r>
            <a:r>
              <a:rPr lang="fi-FI" sz="1400"/>
              <a:t>. </a:t>
            </a:r>
            <a:r>
              <a:rPr lang="fi-FI" sz="1400" err="1"/>
              <a:t>All</a:t>
            </a:r>
            <a:r>
              <a:rPr lang="fi-FI" sz="1400"/>
              <a:t> feedback </a:t>
            </a:r>
            <a:r>
              <a:rPr lang="fi-FI" sz="1400" err="1"/>
              <a:t>behandlas</a:t>
            </a:r>
            <a:r>
              <a:rPr lang="fi-FI" sz="1400"/>
              <a:t>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man</a:t>
            </a:r>
            <a:r>
              <a:rPr lang="fi-FI" sz="1400"/>
              <a:t> </a:t>
            </a:r>
            <a:r>
              <a:rPr lang="fi-FI" sz="1400" err="1"/>
              <a:t>strävar</a:t>
            </a:r>
            <a:r>
              <a:rPr lang="fi-FI" sz="1400"/>
              <a:t> </a:t>
            </a:r>
            <a:r>
              <a:rPr lang="fi-FI" sz="1400" err="1"/>
              <a:t>efter</a:t>
            </a:r>
            <a:r>
              <a:rPr lang="fi-FI" sz="1400"/>
              <a:t> </a:t>
            </a:r>
            <a:r>
              <a:rPr lang="fi-FI" sz="1400" err="1"/>
              <a:t>att</a:t>
            </a:r>
            <a:r>
              <a:rPr lang="fi-FI" sz="1400"/>
              <a:t> </a:t>
            </a:r>
            <a:r>
              <a:rPr lang="fi-FI" sz="1400" err="1"/>
              <a:t>reagera</a:t>
            </a:r>
            <a:r>
              <a:rPr lang="fi-FI" sz="1400"/>
              <a:t> </a:t>
            </a:r>
            <a:r>
              <a:rPr lang="fi-FI" sz="1400" err="1"/>
              <a:t>snabbt</a:t>
            </a:r>
            <a:r>
              <a:rPr lang="fi-FI" sz="1400"/>
              <a:t> </a:t>
            </a:r>
            <a:r>
              <a:rPr lang="fi-FI" sz="1400" err="1"/>
              <a:t>på</a:t>
            </a:r>
            <a:r>
              <a:rPr lang="fi-FI" sz="1400"/>
              <a:t> dem.</a:t>
            </a:r>
            <a:endParaRPr lang="en-US" sz="1400">
              <a:cs typeface="Arial"/>
            </a:endParaRPr>
          </a:p>
          <a:p>
            <a:r>
              <a:rPr lang="fi-FI" sz="1400" err="1"/>
              <a:t>Klientdeltagare</a:t>
            </a:r>
            <a:r>
              <a:rPr lang="fi-FI" sz="1400"/>
              <a:t> </a:t>
            </a:r>
            <a:r>
              <a:rPr lang="fi-FI" sz="1400" err="1"/>
              <a:t>deltar</a:t>
            </a:r>
            <a:r>
              <a:rPr lang="fi-FI" sz="1400"/>
              <a:t> i </a:t>
            </a:r>
            <a:r>
              <a:rPr lang="fi-FI" sz="1400" err="1"/>
              <a:t>arbetsgrupper</a:t>
            </a:r>
            <a:r>
              <a:rPr lang="fi-FI" sz="1400"/>
              <a:t> </a:t>
            </a:r>
            <a:r>
              <a:rPr lang="fi-FI" sz="1400" err="1"/>
              <a:t>inom</a:t>
            </a:r>
            <a:r>
              <a:rPr lang="fi-FI" sz="1400"/>
              <a:t> </a:t>
            </a:r>
            <a:r>
              <a:rPr lang="fi-FI" sz="1400" err="1"/>
              <a:t>Framtids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anpassningsprogram</a:t>
            </a:r>
            <a:r>
              <a:rPr lang="fi-FI" sz="1400"/>
              <a:t>.</a:t>
            </a:r>
            <a:endParaRPr lang="fi-FI" sz="1400">
              <a:cs typeface="Arial"/>
            </a:endParaRPr>
          </a:p>
          <a:p>
            <a:r>
              <a:rPr lang="fi-FI" sz="1400" err="1"/>
              <a:t>Frivilliga</a:t>
            </a:r>
            <a:r>
              <a:rPr lang="fi-FI" sz="1400"/>
              <a:t> </a:t>
            </a:r>
            <a:r>
              <a:rPr lang="fi-FI" sz="1400" err="1"/>
              <a:t>personer</a:t>
            </a:r>
            <a:r>
              <a:rPr lang="fi-FI" sz="1400"/>
              <a:t> </a:t>
            </a:r>
            <a:r>
              <a:rPr lang="fi-FI" sz="1400" err="1"/>
              <a:t>bidrar</a:t>
            </a:r>
            <a:r>
              <a:rPr lang="fi-FI" sz="1400"/>
              <a:t> </a:t>
            </a:r>
            <a:r>
              <a:rPr lang="fi-FI" sz="1400" err="1"/>
              <a:t>med</a:t>
            </a:r>
            <a:r>
              <a:rPr lang="fi-FI" sz="1400"/>
              <a:t> </a:t>
            </a:r>
            <a:r>
              <a:rPr lang="fi-FI" sz="1400" err="1"/>
              <a:t>sitt</a:t>
            </a:r>
            <a:r>
              <a:rPr lang="fi-FI" sz="1400"/>
              <a:t> </a:t>
            </a:r>
            <a:r>
              <a:rPr lang="fi-FI" sz="1400" err="1"/>
              <a:t>arbete</a:t>
            </a:r>
            <a:r>
              <a:rPr lang="fi-FI" sz="1400"/>
              <a:t> </a:t>
            </a:r>
            <a:r>
              <a:rPr lang="fi-FI" sz="1400" err="1"/>
              <a:t>som</a:t>
            </a:r>
            <a:r>
              <a:rPr lang="fi-FI" sz="1400"/>
              <a:t> </a:t>
            </a:r>
            <a:r>
              <a:rPr lang="fi-FI" sz="1400" err="1"/>
              <a:t>hjälp</a:t>
            </a:r>
            <a:r>
              <a:rPr lang="fi-FI" sz="1400"/>
              <a:t> för  </a:t>
            </a:r>
            <a:r>
              <a:rPr lang="fi-FI" sz="1400" err="1"/>
              <a:t>Servicepunktens</a:t>
            </a:r>
            <a:r>
              <a:rPr lang="fi-FI" sz="1400"/>
              <a:t> </a:t>
            </a:r>
            <a:r>
              <a:rPr lang="fi-FI" sz="1400" err="1"/>
              <a:t>servicehandledare</a:t>
            </a:r>
            <a:r>
              <a:rPr lang="fi-FI" sz="1400"/>
              <a:t> i </a:t>
            </a:r>
            <a:r>
              <a:rPr lang="fi-FI" sz="1400" err="1"/>
              <a:t>kundstyrningen</a:t>
            </a:r>
            <a:r>
              <a:rPr lang="fi-FI" sz="1400"/>
              <a:t>.</a:t>
            </a:r>
            <a:endParaRPr lang="fi-FI" sz="1400">
              <a:cs typeface="Arial"/>
            </a:endParaRPr>
          </a:p>
          <a:p>
            <a:endParaRPr lang="fi-FI" sz="1400">
              <a:cs typeface="Arial"/>
            </a:endParaRPr>
          </a:p>
          <a:p>
            <a:r>
              <a:rPr lang="fi-FI" sz="1400" err="1">
                <a:cs typeface="Arial"/>
              </a:rPr>
              <a:t>På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hembesök</a:t>
            </a:r>
            <a:r>
              <a:rPr lang="fi-FI" sz="1400">
                <a:cs typeface="Arial"/>
              </a:rPr>
              <a:t>, </a:t>
            </a:r>
            <a:r>
              <a:rPr lang="fi-FI" sz="1400" err="1">
                <a:cs typeface="Arial"/>
              </a:rPr>
              <a:t>vårdteam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o.dyl</a:t>
            </a:r>
            <a:r>
              <a:rPr lang="fi-FI" sz="1400">
                <a:cs typeface="Arial"/>
              </a:rPr>
              <a:t>. </a:t>
            </a:r>
            <a:r>
              <a:rPr lang="fi-FI" sz="1400" err="1">
                <a:cs typeface="Arial"/>
              </a:rPr>
              <a:t>deltar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klienten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och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anhöriga</a:t>
            </a:r>
            <a:r>
              <a:rPr lang="fi-FI" sz="1400">
                <a:cs typeface="Arial"/>
              </a:rPr>
              <a:t>/</a:t>
            </a:r>
            <a:r>
              <a:rPr lang="fi-FI" sz="1400" err="1">
                <a:cs typeface="Arial"/>
              </a:rPr>
              <a:t>nära</a:t>
            </a:r>
            <a:r>
              <a:rPr lang="fi-FI" sz="1400">
                <a:cs typeface="Arial"/>
              </a:rPr>
              <a:t> i </a:t>
            </a:r>
            <a:r>
              <a:rPr lang="fi-FI" sz="1400" err="1">
                <a:cs typeface="Arial"/>
              </a:rPr>
              <a:t>den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mån</a:t>
            </a:r>
            <a:r>
              <a:rPr lang="fi-FI" sz="1400">
                <a:cs typeface="Arial"/>
              </a:rPr>
              <a:t> de </a:t>
            </a:r>
            <a:r>
              <a:rPr lang="fi-FI" sz="1400" err="1">
                <a:cs typeface="Arial"/>
              </a:rPr>
              <a:t>har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möjligt</a:t>
            </a:r>
            <a:r>
              <a:rPr lang="fi-FI" sz="1400">
                <a:cs typeface="Arial"/>
              </a:rPr>
              <a:t>. </a:t>
            </a:r>
            <a:r>
              <a:rPr lang="fi-FI" sz="1400" err="1">
                <a:cs typeface="Arial"/>
              </a:rPr>
              <a:t>Under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klientskapet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hålls</a:t>
            </a:r>
            <a:r>
              <a:rPr lang="fi-FI" sz="1400">
                <a:cs typeface="Arial"/>
              </a:rPr>
              <a:t> ett </a:t>
            </a:r>
            <a:r>
              <a:rPr lang="fi-FI" sz="1400" err="1">
                <a:cs typeface="Arial"/>
              </a:rPr>
              <a:t>tätt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samarbete</a:t>
            </a:r>
            <a:r>
              <a:rPr lang="fi-FI" sz="1400">
                <a:cs typeface="Arial"/>
              </a:rPr>
              <a:t>.</a:t>
            </a:r>
          </a:p>
          <a:p>
            <a:endParaRPr lang="en-US" sz="1400" b="1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1400" b="1">
                <a:solidFill>
                  <a:schemeClr val="accent5"/>
                </a:solidFill>
                <a:latin typeface="+mj-lt"/>
              </a:rPr>
              <a:t>Vilka teman har man kommit överens om tillsammans med organisationer för att utveckla tjänsterna:</a:t>
            </a:r>
          </a:p>
          <a:p>
            <a:r>
              <a:rPr lang="fi-FI" sz="1400" err="1"/>
              <a:t>Koordineras</a:t>
            </a:r>
            <a:r>
              <a:rPr lang="fi-FI" sz="1400"/>
              <a:t> i </a:t>
            </a:r>
            <a:r>
              <a:rPr lang="fi-FI" sz="1400" err="1"/>
              <a:t>samarbete</a:t>
            </a:r>
            <a:r>
              <a:rPr lang="fi-FI" sz="1400"/>
              <a:t> </a:t>
            </a:r>
            <a:r>
              <a:rPr lang="fi-FI" sz="1400" err="1"/>
              <a:t>med</a:t>
            </a:r>
            <a:r>
              <a:rPr lang="fi-FI" sz="1400"/>
              <a:t> Vasa </a:t>
            </a:r>
            <a:r>
              <a:rPr lang="fi-FI" sz="1400" err="1"/>
              <a:t>centralsjukhusets</a:t>
            </a:r>
            <a:r>
              <a:rPr lang="fi-FI" sz="1400"/>
              <a:t>, Närpes </a:t>
            </a:r>
            <a:r>
              <a:rPr lang="fi-FI" sz="1400" err="1"/>
              <a:t>hälsostations</a:t>
            </a:r>
            <a:r>
              <a:rPr lang="fi-FI" sz="1400"/>
              <a:t>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Malmska</a:t>
            </a:r>
            <a:r>
              <a:rPr lang="fi-FI" sz="1400"/>
              <a:t> </a:t>
            </a:r>
            <a:r>
              <a:rPr lang="fi-FI" sz="1400" err="1"/>
              <a:t>sjukhusets</a:t>
            </a:r>
            <a:r>
              <a:rPr lang="fi-FI" sz="1400"/>
              <a:t> OLKA-</a:t>
            </a:r>
            <a:r>
              <a:rPr lang="fi-FI" sz="1400" err="1"/>
              <a:t>punkt</a:t>
            </a:r>
            <a:r>
              <a:rPr lang="fi-FI" sz="1400"/>
              <a:t>.</a:t>
            </a:r>
            <a:endParaRPr lang="en-US" sz="1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5069717"/>
            <a:ext cx="51111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400" b="1">
                <a:solidFill>
                  <a:schemeClr val="accent5"/>
                </a:solidFill>
                <a:latin typeface="+mj-lt"/>
              </a:rPr>
              <a:t>Klienter, erfarenhetsexperter eller ett </a:t>
            </a:r>
            <a:r>
              <a:rPr lang="sv-SE" sz="1400" b="1" err="1">
                <a:solidFill>
                  <a:schemeClr val="accent5"/>
                </a:solidFill>
                <a:latin typeface="+mj-lt"/>
              </a:rPr>
              <a:t>kundråd</a:t>
            </a:r>
            <a:r>
              <a:rPr lang="sv-SE" sz="1400" b="1">
                <a:solidFill>
                  <a:schemeClr val="accent5"/>
                </a:solidFill>
                <a:latin typeface="+mj-lt"/>
              </a:rPr>
              <a:t> är involverade i utvecklingen och utvärderingen av tjänsterna:</a:t>
            </a:r>
          </a:p>
          <a:p>
            <a:r>
              <a:rPr lang="fi-FI" sz="1400">
                <a:latin typeface="Arial"/>
                <a:cs typeface="Times New Roman"/>
              </a:rPr>
              <a:t>Ja </a:t>
            </a:r>
            <a:r>
              <a:rPr lang="fi-FI" sz="1400" err="1">
                <a:latin typeface="Arial"/>
                <a:cs typeface="Times New Roman"/>
              </a:rPr>
              <a:t>när</a:t>
            </a:r>
            <a:r>
              <a:rPr lang="fi-FI" sz="1400">
                <a:latin typeface="Arial"/>
                <a:cs typeface="Times New Roman"/>
              </a:rPr>
              <a:t> </a:t>
            </a:r>
            <a:r>
              <a:rPr lang="fi-FI" sz="1400" err="1">
                <a:latin typeface="Arial"/>
                <a:cs typeface="Times New Roman"/>
              </a:rPr>
              <a:t>det</a:t>
            </a:r>
            <a:r>
              <a:rPr lang="fi-FI" sz="1400">
                <a:latin typeface="Arial"/>
                <a:cs typeface="Times New Roman"/>
              </a:rPr>
              <a:t> </a:t>
            </a:r>
            <a:r>
              <a:rPr lang="fi-FI" sz="1400" err="1">
                <a:latin typeface="Arial"/>
                <a:cs typeface="Times New Roman"/>
              </a:rPr>
              <a:t>gäller</a:t>
            </a:r>
            <a:r>
              <a:rPr lang="fi-FI" sz="1400">
                <a:latin typeface="Arial"/>
                <a:cs typeface="Times New Roman"/>
              </a:rPr>
              <a:t> alla </a:t>
            </a:r>
            <a:r>
              <a:rPr lang="fi-FI" sz="1400" err="1">
                <a:latin typeface="Arial"/>
                <a:cs typeface="Times New Roman"/>
              </a:rPr>
              <a:t>tjänster</a:t>
            </a:r>
            <a:r>
              <a:rPr lang="fi-FI" sz="1400">
                <a:latin typeface="Arial"/>
                <a:cs typeface="Times New Roman"/>
              </a:rPr>
              <a:t> </a:t>
            </a:r>
            <a:r>
              <a:rPr lang="fi-FI" sz="1400" err="1">
                <a:latin typeface="Arial"/>
                <a:cs typeface="Times New Roman"/>
              </a:rPr>
              <a:t>inom</a:t>
            </a:r>
            <a:r>
              <a:rPr lang="fi-FI" sz="1400">
                <a:latin typeface="Arial"/>
                <a:cs typeface="Times New Roman"/>
              </a:rPr>
              <a:t> </a:t>
            </a:r>
            <a:r>
              <a:rPr lang="fi-FI" sz="1400" err="1">
                <a:latin typeface="Arial"/>
                <a:cs typeface="Times New Roman"/>
              </a:rPr>
              <a:t>resultatområdet</a:t>
            </a:r>
            <a:r>
              <a:rPr lang="fi-FI" sz="1400">
                <a:latin typeface="Arial"/>
                <a:cs typeface="Times New Roman"/>
              </a:rPr>
              <a:t>. </a:t>
            </a:r>
            <a:endParaRPr lang="en-US" sz="1400">
              <a:latin typeface="Arial"/>
              <a:cs typeface="Arial"/>
            </a:endParaRPr>
          </a:p>
          <a:p>
            <a:r>
              <a:rPr lang="fi-FI" sz="1400">
                <a:latin typeface="Arial"/>
                <a:cs typeface="Times New Roman"/>
              </a:rPr>
              <a:t>Ja </a:t>
            </a:r>
            <a:r>
              <a:rPr lang="fi-FI" sz="1400" err="1">
                <a:latin typeface="Arial"/>
                <a:cs typeface="Times New Roman"/>
              </a:rPr>
              <a:t>angående</a:t>
            </a:r>
            <a:r>
              <a:rPr lang="fi-FI" sz="1400">
                <a:latin typeface="Arial"/>
                <a:cs typeface="Times New Roman"/>
              </a:rPr>
              <a:t> </a:t>
            </a:r>
            <a:r>
              <a:rPr lang="fi-FI" sz="1400" err="1">
                <a:latin typeface="Arial"/>
                <a:cs typeface="Times New Roman"/>
              </a:rPr>
              <a:t>Framtids</a:t>
            </a:r>
            <a:r>
              <a:rPr lang="fi-FI" sz="1400">
                <a:latin typeface="Arial"/>
                <a:cs typeface="Times New Roman"/>
              </a:rPr>
              <a:t>- </a:t>
            </a:r>
            <a:r>
              <a:rPr lang="fi-FI" sz="1400" err="1">
                <a:latin typeface="Arial"/>
                <a:cs typeface="Times New Roman"/>
              </a:rPr>
              <a:t>och</a:t>
            </a:r>
            <a:r>
              <a:rPr lang="fi-FI" sz="1400">
                <a:latin typeface="Arial"/>
                <a:cs typeface="Times New Roman"/>
              </a:rPr>
              <a:t> </a:t>
            </a:r>
            <a:r>
              <a:rPr lang="fi-FI" sz="1400" err="1">
                <a:latin typeface="Arial"/>
                <a:cs typeface="Times New Roman"/>
              </a:rPr>
              <a:t>anpassningsprogrammet</a:t>
            </a:r>
            <a:r>
              <a:rPr lang="fi-FI" sz="1400">
                <a:solidFill>
                  <a:schemeClr val="bg1"/>
                </a:solidFill>
                <a:latin typeface="Arial"/>
                <a:cs typeface="Times New Roman"/>
              </a:rPr>
              <a:t>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4" y="3264339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400" b="1">
                <a:solidFill>
                  <a:schemeClr val="accent5"/>
                </a:solidFill>
                <a:latin typeface="+mj-lt"/>
              </a:rPr>
              <a:t>Vilka åtgärder har vidtagits  på basen av klienters och anhörigas anmälningar om negativa och nära ögat händelser samt påminnelser och klagomål:</a:t>
            </a:r>
          </a:p>
          <a:p>
            <a:endParaRPr lang="sv-SE" sz="1400">
              <a:latin typeface="+mj-lt"/>
            </a:endParaRPr>
          </a:p>
          <a:p>
            <a:r>
              <a:rPr lang="fi-FI" sz="1400" err="1">
                <a:cs typeface="Arial"/>
              </a:rPr>
              <a:t>Skolning</a:t>
            </a:r>
            <a:r>
              <a:rPr lang="fi-FI" sz="1400">
                <a:cs typeface="Arial"/>
              </a:rPr>
              <a:t> av personal.</a:t>
            </a:r>
            <a:endParaRPr lang="fi-FI" sz="1400"/>
          </a:p>
          <a:p>
            <a:r>
              <a:rPr lang="fi-FI" sz="1400" err="1"/>
              <a:t>Telefonköerna</a:t>
            </a:r>
            <a:r>
              <a:rPr lang="fi-FI" sz="1400"/>
              <a:t> </a:t>
            </a:r>
            <a:r>
              <a:rPr lang="fi-FI" sz="1400" err="1"/>
              <a:t>sköts</a:t>
            </a:r>
            <a:r>
              <a:rPr lang="fi-FI" sz="1400"/>
              <a:t> </a:t>
            </a:r>
            <a:r>
              <a:rPr lang="fi-FI" sz="1400" err="1"/>
              <a:t>snabbare</a:t>
            </a:r>
            <a:r>
              <a:rPr lang="fi-FI" sz="1400"/>
              <a:t> </a:t>
            </a:r>
            <a:r>
              <a:rPr lang="fi-FI" sz="1400" err="1"/>
              <a:t>genom</a:t>
            </a:r>
            <a:r>
              <a:rPr lang="fi-FI" sz="1400"/>
              <a:t> </a:t>
            </a:r>
            <a:r>
              <a:rPr lang="fi-FI" sz="1400" err="1"/>
              <a:t>avtal</a:t>
            </a:r>
            <a:r>
              <a:rPr lang="fi-FI" sz="1400"/>
              <a:t> </a:t>
            </a:r>
            <a:r>
              <a:rPr lang="fi-FI" sz="1400" err="1"/>
              <a:t>om</a:t>
            </a:r>
            <a:r>
              <a:rPr lang="fi-FI" sz="1400"/>
              <a:t> </a:t>
            </a:r>
            <a:r>
              <a:rPr lang="fi-FI" sz="1400" err="1"/>
              <a:t>köavkortning</a:t>
            </a:r>
            <a:r>
              <a:rPr lang="fi-FI" sz="1400"/>
              <a:t> </a:t>
            </a:r>
            <a:r>
              <a:rPr lang="fi-FI" sz="1400" err="1"/>
              <a:t>utanför</a:t>
            </a:r>
            <a:r>
              <a:rPr lang="fi-FI" sz="1400"/>
              <a:t> </a:t>
            </a:r>
            <a:r>
              <a:rPr lang="fi-FI" sz="1400" err="1"/>
              <a:t>tjänstetid</a:t>
            </a:r>
            <a:r>
              <a:rPr lang="fi-FI" sz="1400"/>
              <a:t>.</a:t>
            </a:r>
            <a:endParaRPr lang="fi-FI" sz="1400">
              <a:cs typeface="Arial"/>
            </a:endParaRPr>
          </a:p>
          <a:p>
            <a:r>
              <a:rPr lang="fi-FI" sz="1400" err="1">
                <a:solidFill>
                  <a:srgbClr val="213A8F"/>
                </a:solidFill>
                <a:latin typeface="+mj-lt"/>
                <a:cs typeface="Arial"/>
              </a:rPr>
              <a:t>Chatfunktionen</a:t>
            </a:r>
            <a:r>
              <a:rPr lang="fi-FI" sz="1400">
                <a:solidFill>
                  <a:srgbClr val="213A8F"/>
                </a:solidFill>
                <a:latin typeface="+mj-lt"/>
                <a:cs typeface="Arial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+mj-lt"/>
                <a:cs typeface="Arial"/>
              </a:rPr>
              <a:t>till</a:t>
            </a:r>
            <a:r>
              <a:rPr lang="fi-FI" sz="1400">
                <a:solidFill>
                  <a:srgbClr val="213A8F"/>
                </a:solidFill>
                <a:latin typeface="+mj-lt"/>
                <a:cs typeface="Arial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+mj-lt"/>
                <a:cs typeface="Arial"/>
              </a:rPr>
              <a:t>vårdbedömningen</a:t>
            </a:r>
            <a:r>
              <a:rPr lang="fi-FI" sz="1400">
                <a:solidFill>
                  <a:srgbClr val="213A8F"/>
                </a:solidFill>
                <a:latin typeface="+mj-lt"/>
                <a:cs typeface="Arial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+mj-lt"/>
                <a:cs typeface="Arial"/>
              </a:rPr>
              <a:t>och</a:t>
            </a:r>
            <a:r>
              <a:rPr lang="fi-FI" sz="1400">
                <a:solidFill>
                  <a:srgbClr val="213A8F"/>
                </a:solidFill>
                <a:latin typeface="+mj-lt"/>
                <a:cs typeface="Arial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+mj-lt"/>
                <a:cs typeface="Arial"/>
              </a:rPr>
              <a:t>socialvårdens</a:t>
            </a:r>
            <a:r>
              <a:rPr lang="fi-FI" sz="1400">
                <a:solidFill>
                  <a:srgbClr val="213A8F"/>
                </a:solidFill>
                <a:latin typeface="+mj-lt"/>
                <a:cs typeface="Arial"/>
              </a:rPr>
              <a:t> </a:t>
            </a:r>
            <a:r>
              <a:rPr lang="fi-FI" sz="1400" err="1">
                <a:solidFill>
                  <a:srgbClr val="213A8F"/>
                </a:solidFill>
                <a:latin typeface="+mj-lt"/>
                <a:cs typeface="Arial"/>
              </a:rPr>
              <a:t>servicehandledning</a:t>
            </a:r>
            <a:r>
              <a:rPr lang="fi-FI" sz="1400">
                <a:solidFill>
                  <a:srgbClr val="213A8F"/>
                </a:solidFill>
                <a:latin typeface="+mj-lt"/>
                <a:cs typeface="Arial"/>
              </a:rPr>
              <a:t>.</a:t>
            </a:r>
          </a:p>
          <a:p>
            <a:endParaRPr lang="en-US" sz="1400" b="1">
              <a:solidFill>
                <a:schemeClr val="accent5"/>
              </a:solidFill>
              <a:latin typeface="+mj-lt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Personal</a:t>
            </a:r>
            <a:endParaRPr lang="en-US" sz="1200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4006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>
                <a:solidFill>
                  <a:schemeClr val="accent5"/>
                </a:solidFill>
              </a:rPr>
              <a:t>Personalstyrka</a:t>
            </a:r>
          </a:p>
          <a:p>
            <a:r>
              <a:rPr lang="fi-FI" sz="1400"/>
              <a:t>Personal: 146</a:t>
            </a:r>
            <a:endParaRPr lang="fi-FI" sz="1400">
              <a:cs typeface="Arial"/>
            </a:endParaRPr>
          </a:p>
          <a:p>
            <a:r>
              <a:rPr lang="fi-FI" sz="1400" err="1"/>
              <a:t>Fastanställda</a:t>
            </a:r>
            <a:r>
              <a:rPr lang="fi-FI" sz="1400"/>
              <a:t>: 116 + 15 </a:t>
            </a:r>
            <a:r>
              <a:rPr lang="fi-FI" sz="1400" err="1"/>
              <a:t>vov</a:t>
            </a:r>
            <a:endParaRPr lang="fi-FI" sz="1400" err="1">
              <a:cs typeface="Arial"/>
            </a:endParaRPr>
          </a:p>
          <a:p>
            <a:r>
              <a:rPr lang="fi-FI" sz="1400" err="1"/>
              <a:t>Vikarier</a:t>
            </a:r>
            <a:r>
              <a:rPr lang="fi-FI" sz="1400"/>
              <a:t>: 15</a:t>
            </a:r>
            <a:endParaRPr lang="fi-FI" sz="1400">
              <a:cs typeface="Arial"/>
            </a:endParaRPr>
          </a:p>
          <a:p>
            <a:endParaRPr lang="fi-FI" sz="1400">
              <a:cs typeface="Arial"/>
            </a:endParaRPr>
          </a:p>
          <a:p>
            <a:r>
              <a:rPr lang="fi-FI" sz="1400" b="1" err="1"/>
              <a:t>Öppna</a:t>
            </a:r>
            <a:r>
              <a:rPr lang="fi-FI" sz="1400" b="1"/>
              <a:t> </a:t>
            </a:r>
            <a:r>
              <a:rPr lang="fi-FI" sz="1400" b="1" err="1"/>
              <a:t>vakanser</a:t>
            </a:r>
            <a:r>
              <a:rPr lang="fi-FI" sz="1400" b="1"/>
              <a:t>: </a:t>
            </a:r>
            <a:endParaRPr lang="fi-FI" sz="1400" b="1">
              <a:cs typeface="Arial"/>
            </a:endParaRPr>
          </a:p>
          <a:p>
            <a:r>
              <a:rPr lang="fi-FI" sz="1400">
                <a:cs typeface="Arial"/>
              </a:rPr>
              <a:t>1 </a:t>
            </a:r>
            <a:r>
              <a:rPr lang="fi-FI" sz="1400" err="1">
                <a:cs typeface="Arial"/>
              </a:rPr>
              <a:t>Kundservicecentralen</a:t>
            </a:r>
            <a:endParaRPr lang="fi-FI" sz="1400">
              <a:cs typeface="Arial"/>
            </a:endParaRPr>
          </a:p>
          <a:p>
            <a:r>
              <a:rPr lang="fi-FI" sz="1400">
                <a:cs typeface="Arial"/>
              </a:rPr>
              <a:t>3  Socialvårdens klient- och       servicehandledning</a:t>
            </a:r>
          </a:p>
          <a:p>
            <a:r>
              <a:rPr lang="fi-FI" sz="1400">
                <a:cs typeface="Arial"/>
              </a:rPr>
              <a:t>2 Socialservice för </a:t>
            </a:r>
            <a:r>
              <a:rPr lang="fi-FI" sz="1400" err="1">
                <a:cs typeface="Arial"/>
              </a:rPr>
              <a:t>äldre</a:t>
            </a:r>
            <a:endParaRPr lang="en-US" sz="1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baseline="0" err="1">
                <a:solidFill>
                  <a:schemeClr val="accent5"/>
                </a:solidFill>
              </a:rPr>
              <a:t>Arbetarsäkerhetsanmälningar</a:t>
            </a:r>
            <a:r>
              <a:rPr lang="fi-FI" sz="1600" b="1" baseline="0">
                <a:solidFill>
                  <a:schemeClr val="accent5"/>
                </a:solidFill>
              </a:rPr>
              <a:t> via HaiPro</a:t>
            </a:r>
            <a:endParaRPr lang="fi-FI" sz="1600" b="1">
              <a:solidFill>
                <a:schemeClr val="accent5"/>
              </a:solidFill>
            </a:endParaRPr>
          </a:p>
          <a:p>
            <a:r>
              <a:rPr lang="fi-FI" sz="1600" baseline="0" err="1"/>
              <a:t>Antal</a:t>
            </a:r>
            <a:r>
              <a:rPr lang="fi-FI" sz="1600" baseline="0"/>
              <a:t> </a:t>
            </a:r>
            <a:r>
              <a:rPr lang="fi-FI" sz="1600" baseline="0" err="1"/>
              <a:t>anmälningar</a:t>
            </a:r>
            <a:r>
              <a:rPr lang="fi-FI" sz="1600" baseline="0"/>
              <a:t>: </a:t>
            </a:r>
            <a:r>
              <a:rPr lang="fi-FI" sz="1600"/>
              <a:t>13</a:t>
            </a:r>
            <a:r>
              <a:rPr lang="fi-FI" sz="1600" baseline="0"/>
              <a:t> </a:t>
            </a:r>
            <a:r>
              <a:rPr lang="fi-FI" sz="1600"/>
              <a:t>(5)</a:t>
            </a:r>
            <a:endParaRPr lang="fi-FI" sz="1600" baseline="0">
              <a:cs typeface="Arial"/>
            </a:endParaRPr>
          </a:p>
          <a:p>
            <a:endParaRPr lang="fi-FI" sz="1600" baseline="0"/>
          </a:p>
          <a:p>
            <a:r>
              <a:rPr lang="fi-FI" sz="1400"/>
              <a:t>De </a:t>
            </a:r>
            <a:r>
              <a:rPr lang="fi-FI" sz="1400" err="1"/>
              <a:t>vanligaste</a:t>
            </a:r>
            <a:r>
              <a:rPr lang="fi-FI" sz="1400"/>
              <a:t> </a:t>
            </a:r>
            <a:r>
              <a:rPr lang="fi-FI" sz="1400" err="1"/>
              <a:t>typerna</a:t>
            </a:r>
            <a:r>
              <a:rPr lang="fi-FI" sz="1400"/>
              <a:t> av händelser:</a:t>
            </a:r>
            <a:endParaRPr lang="fi-FI" sz="14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400"/>
              <a:t>Annat (som </a:t>
            </a:r>
            <a:r>
              <a:rPr lang="fi-FI" sz="1400" err="1"/>
              <a:t>inte</a:t>
            </a:r>
            <a:r>
              <a:rPr lang="fi-FI" sz="1400"/>
              <a:t> </a:t>
            </a:r>
            <a:r>
              <a:rPr lang="fi-FI" sz="1400" err="1"/>
              <a:t>finns</a:t>
            </a:r>
            <a:r>
              <a:rPr lang="fi-FI" sz="1400"/>
              <a:t> </a:t>
            </a:r>
            <a:r>
              <a:rPr lang="fi-FI" sz="1400" err="1"/>
              <a:t>bland</a:t>
            </a:r>
            <a:r>
              <a:rPr lang="fi-FI" sz="1400"/>
              <a:t> de </a:t>
            </a:r>
            <a:r>
              <a:rPr lang="fi-FI" sz="1400" err="1"/>
              <a:t>ovanstående</a:t>
            </a:r>
            <a:r>
              <a:rPr lang="fi-FI" sz="1400"/>
              <a:t>, 30,8%)</a:t>
            </a:r>
            <a:endParaRPr lang="fi-FI" sz="14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400">
                <a:cs typeface="Arial"/>
              </a:rPr>
              <a:t>Hot </a:t>
            </a:r>
            <a:r>
              <a:rPr lang="fi-FI" sz="1400" err="1">
                <a:cs typeface="Arial"/>
              </a:rPr>
              <a:t>eller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våld</a:t>
            </a:r>
            <a:r>
              <a:rPr lang="fi-FI" sz="1400">
                <a:cs typeface="Arial"/>
              </a:rPr>
              <a:t> (30,8%)</a:t>
            </a:r>
          </a:p>
          <a:p>
            <a:pPr marL="342900" indent="-342900">
              <a:buAutoNum type="arabicPeriod"/>
            </a:pPr>
            <a:r>
              <a:rPr lang="sv-SE" sz="1400"/>
              <a:t>Fall från höjd, fall i övrigt, snubblande, halkande /Symptom som är relaterade till inomhusluft (15,4% / 15,4%) </a:t>
            </a:r>
            <a:endParaRPr lang="sv-SE" sz="1400">
              <a:cs typeface="Arial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/>
          </p:cNvSpPr>
          <p:nvPr/>
        </p:nvSpPr>
        <p:spPr>
          <a:xfrm>
            <a:off x="8147304" y="1674287"/>
            <a:ext cx="3926508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rgbClr val="00A174"/>
                </a:solidFill>
              </a:rPr>
              <a:t>Åtgärder som främjar arbetarnas välmående</a:t>
            </a:r>
          </a:p>
          <a:p>
            <a:r>
              <a:rPr lang="en-US" sz="1600" err="1">
                <a:cs typeface="Arial"/>
              </a:rPr>
              <a:t>Kompakt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och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låghierarkisk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samarbete</a:t>
            </a:r>
            <a:endParaRPr lang="en-US" sz="1600">
              <a:cs typeface="Arial"/>
            </a:endParaRPr>
          </a:p>
          <a:p>
            <a:r>
              <a:rPr lang="en-US" sz="1600" err="1">
                <a:cs typeface="Arial"/>
              </a:rPr>
              <a:t>Möjligheter</a:t>
            </a:r>
            <a:r>
              <a:rPr lang="en-US" sz="1600">
                <a:cs typeface="Arial"/>
              </a:rPr>
              <a:t> till </a:t>
            </a:r>
            <a:r>
              <a:rPr lang="en-US" sz="1600" err="1">
                <a:cs typeface="Arial"/>
              </a:rPr>
              <a:t>distansarbete</a:t>
            </a:r>
            <a:endParaRPr lang="en-US" sz="1600">
              <a:cs typeface="Arial"/>
            </a:endParaRPr>
          </a:p>
          <a:p>
            <a:r>
              <a:rPr lang="en-US" sz="1600">
                <a:cs typeface="Arial"/>
              </a:rPr>
              <a:t>Program för </a:t>
            </a:r>
            <a:r>
              <a:rPr lang="en-US" sz="1600" err="1">
                <a:cs typeface="Arial"/>
              </a:rPr>
              <a:t>tidigt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stöd</a:t>
            </a:r>
            <a:endParaRPr lang="en-US" sz="1600">
              <a:cs typeface="Arial"/>
            </a:endParaRPr>
          </a:p>
          <a:p>
            <a:r>
              <a:rPr lang="en-US" sz="1600" err="1">
                <a:cs typeface="Arial"/>
              </a:rPr>
              <a:t>Utbildningsmöjligheter</a:t>
            </a:r>
            <a:endParaRPr lang="en-US" sz="1600">
              <a:cs typeface="Arial"/>
            </a:endParaRPr>
          </a:p>
          <a:p>
            <a:r>
              <a:rPr lang="en-US" sz="1600" err="1">
                <a:cs typeface="Arial"/>
              </a:rPr>
              <a:t>Möjligheter</a:t>
            </a:r>
            <a:r>
              <a:rPr lang="en-US" sz="1600">
                <a:cs typeface="Arial"/>
              </a:rPr>
              <a:t> till </a:t>
            </a:r>
            <a:r>
              <a:rPr lang="en-US" sz="1600" err="1">
                <a:cs typeface="Arial"/>
              </a:rPr>
              <a:t>arbetsrotation</a:t>
            </a:r>
            <a:endParaRPr lang="en-US" sz="1600">
              <a:cs typeface="Arial"/>
            </a:endParaRPr>
          </a:p>
          <a:p>
            <a:r>
              <a:rPr lang="en-US" sz="1600" err="1">
                <a:cs typeface="Arial"/>
              </a:rPr>
              <a:t>Möjligheter</a:t>
            </a:r>
            <a:r>
              <a:rPr lang="en-US" sz="1600">
                <a:cs typeface="Arial"/>
              </a:rPr>
              <a:t> till </a:t>
            </a:r>
            <a:r>
              <a:rPr lang="en-US" sz="1600" err="1">
                <a:cs typeface="Arial"/>
              </a:rPr>
              <a:t>arbetshandledning</a:t>
            </a:r>
            <a:endParaRPr lang="en-US" sz="160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/>
          </p:cNvSpPr>
          <p:nvPr/>
        </p:nvSpPr>
        <p:spPr>
          <a:xfrm>
            <a:off x="1202850" y="4124782"/>
            <a:ext cx="3329922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err="1">
                <a:solidFill>
                  <a:schemeClr val="accent4"/>
                </a:solidFill>
                <a:cs typeface="Arial"/>
              </a:rPr>
              <a:t>Sjukfrånvarodagar</a:t>
            </a:r>
            <a:r>
              <a:rPr lang="fi-FI" sz="1600" b="1">
                <a:solidFill>
                  <a:schemeClr val="accent4"/>
                </a:solidFill>
                <a:cs typeface="Arial"/>
              </a:rPr>
              <a:t>/ </a:t>
            </a:r>
            <a:r>
              <a:rPr lang="fi-FI" sz="1600" b="1" err="1">
                <a:solidFill>
                  <a:schemeClr val="accent4"/>
                </a:solidFill>
                <a:cs typeface="Arial"/>
              </a:rPr>
              <a:t>anställningsdagar</a:t>
            </a:r>
            <a:r>
              <a:rPr lang="fi-FI" sz="1600" b="1">
                <a:solidFill>
                  <a:schemeClr val="accent4"/>
                </a:solidFill>
                <a:cs typeface="Arial"/>
              </a:rPr>
              <a:t> (%):</a:t>
            </a:r>
            <a:endParaRPr lang="fi-FI" sz="1400" b="1">
              <a:solidFill>
                <a:schemeClr val="accent4"/>
              </a:solidFill>
            </a:endParaRPr>
          </a:p>
          <a:p>
            <a:endParaRPr lang="fi-FI" b="1">
              <a:cs typeface="Arial"/>
            </a:endParaRPr>
          </a:p>
          <a:p>
            <a:endParaRPr lang="fi-FI" b="1">
              <a:cs typeface="Arial"/>
            </a:endParaRPr>
          </a:p>
          <a:p>
            <a:pPr algn="ctr"/>
            <a:r>
              <a:rPr lang="fi-FI" sz="2000" b="1">
                <a:cs typeface="Arial"/>
              </a:rPr>
              <a:t>6,7% (9,7%)</a:t>
            </a:r>
            <a:endParaRPr lang="fi-FI"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/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>
                <a:solidFill>
                  <a:srgbClr val="213A8F"/>
                </a:solidFill>
                <a:latin typeface="Arial" panose="020B0604020202020204"/>
                <a:cs typeface="Arial"/>
              </a:rPr>
              <a:t>-18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</a:t>
            </a:r>
            <a:r>
              <a:rPr lang="fi-FI" sz="2000" dirty="0">
                <a:solidFill>
                  <a:srgbClr val="213A8F"/>
                </a:solidFill>
                <a:latin typeface="Arial" panose="020B0604020202020204"/>
                <a:cs typeface="Arial"/>
              </a:rPr>
              <a:t>-5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71EEE47-A76E-8551-F0D0-C37E0777D8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515" y="4657805"/>
            <a:ext cx="275272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8BEB1FD5-CE4E-BE93-6FBB-6E0AEE0E5A1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H="1" flipV="1">
            <a:off x="6344571" y="5020484"/>
            <a:ext cx="22690" cy="871345"/>
          </a:xfrm>
          <a:prstGeom prst="straightConnector1">
            <a:avLst/>
          </a:prstGeom>
          <a:noFill/>
          <a:ln w="38100" cap="flat" cmpd="sng" algn="ctr">
            <a:solidFill>
              <a:srgbClr val="213A8F"/>
            </a:solidFill>
            <a:prstDash val="solid"/>
            <a:miter lim="800000"/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2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6" ma:contentTypeDescription="Skapa ett nytt dokument." ma:contentTypeScope="" ma:versionID="e6437be25ab08bf5a3883449f5012a39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067da18c10919d27756fe2eb3607f57a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21b96d5-aacb-4c13-85e9-e00bdf967ae1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Yliluoma Susanna</DisplayName>
        <AccountId>131</AccountId>
        <AccountType/>
      </UserInfo>
    </SharedWithUsers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Props1.xml><?xml version="1.0" encoding="utf-8"?>
<ds:datastoreItem xmlns:ds="http://schemas.openxmlformats.org/officeDocument/2006/customXml" ds:itemID="{827C1A47-1CFB-4622-B201-E89AFD5B3DA3}">
  <ds:schemaRefs>
    <ds:schemaRef ds:uri="8662b06d-03b9-424a-ab70-bfab313b8d48"/>
    <ds:schemaRef ds:uri="cbe4f0d9-fb0d-42e8-a680-6e558966cc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1BDA3F-9081-465D-A0C8-DF261C8C3C7F}">
  <ds:schemaRefs>
    <ds:schemaRef ds:uri="8662b06d-03b9-424a-ab70-bfab313b8d48"/>
    <ds:schemaRef ds:uri="cbe4f0d9-fb0d-42e8-a680-6e558966cc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Application>Microsoft Office PowerPoint</Application>
  <PresentationFormat>Widescreen</PresentationFormat>
  <Slides>9</Slides>
  <Notes>2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OVHP_teema</vt:lpstr>
      <vt:lpstr>1_OVHP_teema</vt:lpstr>
      <vt:lpstr>2_OVHP_teema</vt:lpstr>
      <vt:lpstr>Rapportering av egenkontroll</vt:lpstr>
      <vt:lpstr>Tillgänglighet - Telefonservice</vt:lpstr>
      <vt:lpstr>Tillgänglighet – Digitala tjänster</vt:lpstr>
      <vt:lpstr>Tillgänglighet – Servicepunkten</vt:lpstr>
      <vt:lpstr>Tillgänglighet - Socialvård</vt:lpstr>
      <vt:lpstr>Säkerhet och kvalitet</vt:lpstr>
      <vt:lpstr>Kundupplevelse</vt:lpstr>
      <vt:lpstr>Delaktighetsarbete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revision>18</cp:revision>
  <dcterms:created xsi:type="dcterms:W3CDTF">2023-11-14T05:41:58Z</dcterms:created>
  <dcterms:modified xsi:type="dcterms:W3CDTF">2025-05-23T05:49:10Z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