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1"/>
  </p:notesMasterIdLst>
  <p:handoutMasterIdLst>
    <p:handoutMasterId r:id="rId12"/>
  </p:handoutMasterIdLst>
  <p:sldIdLst>
    <p:sldId id="335" r:id="rId6"/>
    <p:sldId id="563" r:id="rId7"/>
    <p:sldId id="452" r:id="rId8"/>
    <p:sldId id="579" r:id="rId9"/>
    <p:sldId id="580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E0FC59-56D0-E944-DBCE-D81227EB1767}" name="Skuthälla Tanja" initials="ST" userId="S::tanja.skuthalla@ovph.fi::178ba649-bdec-4ba0-b6b5-65d2f655b5ca" providerId="AD"/>
  <p188:author id="{AFEABAD6-F391-E6D4-FFFD-D08E33702AA1}" name="Sundman Lisa" initials="SL" userId="S::lisa.sundman@ovph.fi::fec9133f-7357-46c1-9cd4-7e86e427af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BDC8DE-9D6C-3F57-A39D-391536DFA479}" v="46" dt="2025-05-22T07:09:54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45" autoAdjust="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170961479346448E-2"/>
          <c:y val="5.7751070331185581E-2"/>
          <c:w val="0.84745320939213409"/>
          <c:h val="0.654009379761165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7.56679462408606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AF-4D04-8B2D-A9D31470A0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44</c:v>
                </c:pt>
                <c:pt idx="1">
                  <c:v>53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AF-4D04-8B2D-A9D31470A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DF-48ED-8B00-A39CA4E2E7F5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DF-48ED-8B00-A39CA4E2E7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99188783"/>
        <c:axId val="999186383"/>
      </c:barChart>
      <c:catAx>
        <c:axId val="99918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99186383"/>
        <c:crosses val="autoZero"/>
        <c:auto val="1"/>
        <c:lblAlgn val="ctr"/>
        <c:lblOffset val="100"/>
        <c:noMultiLvlLbl val="0"/>
      </c:catAx>
      <c:valAx>
        <c:axId val="9991863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99188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22.5.2025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18654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66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996304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1272759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688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733237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508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828072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13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40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162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46134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3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78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07673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26094837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130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36063865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444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817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488871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11F27B-FC4E-C5AA-EA9F-1005AF046BBB}"/>
              </a:ext>
            </a:extLst>
          </p:cNvPr>
          <p:cNvCxnSpPr>
            <a:cxnSpLocks/>
          </p:cNvCxnSpPr>
          <p:nvPr userDrawn="1"/>
        </p:nvCxnSpPr>
        <p:spPr>
          <a:xfrm>
            <a:off x="4680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1936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341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9421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17549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2" r:id="rId20"/>
    <p:sldLayoutId id="2147483730" r:id="rId21"/>
    <p:sldLayoutId id="2147483731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R</a:t>
            </a:r>
            <a:r>
              <a:rPr lang="fi-FI" sz="4800" dirty="0" err="1"/>
              <a:t>apportering</a:t>
            </a:r>
            <a:r>
              <a:rPr lang="fi-FI" sz="4800" dirty="0"/>
              <a:t> av </a:t>
            </a:r>
            <a:r>
              <a:rPr lang="fi-FI" sz="4800" dirty="0" err="1"/>
              <a:t>egenkontroll</a:t>
            </a:r>
            <a:endParaRPr lang="fi-FI" sz="4800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533191" cy="92621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 b="0" dirty="0" err="1"/>
              <a:t>Verksamhetsområde</a:t>
            </a:r>
            <a:r>
              <a:rPr lang="fi-FI" b="0" dirty="0"/>
              <a:t>: </a:t>
            </a:r>
            <a:r>
              <a:rPr lang="fi-FI" b="0" dirty="0" err="1"/>
              <a:t>Sjukhusservice</a:t>
            </a:r>
            <a:endParaRPr lang="fi-FI" b="0" dirty="0">
              <a:cs typeface="Arial"/>
            </a:endParaRPr>
          </a:p>
          <a:p>
            <a:r>
              <a:rPr lang="fi-FI" b="0" dirty="0" err="1"/>
              <a:t>Resultatområde</a:t>
            </a:r>
            <a:r>
              <a:rPr lang="fi-FI" b="0" dirty="0"/>
              <a:t>: </a:t>
            </a:r>
            <a:r>
              <a:rPr lang="fi-FI" b="0" dirty="0" err="1"/>
              <a:t>Diagnostik</a:t>
            </a:r>
            <a:r>
              <a:rPr lang="fi-FI" b="0" dirty="0"/>
              <a:t> </a:t>
            </a:r>
            <a:r>
              <a:rPr lang="fi-FI" b="0" dirty="0" err="1"/>
              <a:t>och</a:t>
            </a:r>
            <a:r>
              <a:rPr lang="fi-FI" b="0" dirty="0"/>
              <a:t> </a:t>
            </a:r>
            <a:r>
              <a:rPr lang="fi-FI" b="0" dirty="0" err="1"/>
              <a:t>stödtjänster</a:t>
            </a:r>
            <a:endParaRPr lang="fi-FI" b="0" dirty="0">
              <a:cs typeface="Arial"/>
            </a:endParaRPr>
          </a:p>
          <a:p>
            <a:r>
              <a:rPr lang="fi-FI" b="0" dirty="0" err="1"/>
              <a:t>Rapportens</a:t>
            </a:r>
            <a:r>
              <a:rPr lang="fi-FI" b="0" dirty="0"/>
              <a:t> </a:t>
            </a:r>
            <a:r>
              <a:rPr lang="fi-FI" b="0" dirty="0" err="1"/>
              <a:t>tidsperiod</a:t>
            </a:r>
            <a:r>
              <a:rPr lang="fi-FI" b="0" dirty="0"/>
              <a:t>: 1-4.2025</a:t>
            </a:r>
            <a:endParaRPr lang="fi-FI" b="0" dirty="0">
              <a:cs typeface="Arial" panose="020B0604020202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</a:t>
            </a:r>
            <a:r>
              <a:rPr lang="sv-SE" sz="1400" dirty="0">
                <a:solidFill>
                  <a:schemeClr val="bg1"/>
                </a:solidFill>
              </a:rPr>
              <a:t>System för rapportering av negativa nära ögat händelser</a:t>
            </a:r>
          </a:p>
          <a:p>
            <a:r>
              <a:rPr lang="sv-SE" sz="1400" dirty="0">
                <a:solidFill>
                  <a:schemeClr val="bg1"/>
                </a:solidFill>
              </a:rPr>
              <a:t>Inom parentes rapporteras värdet för tidigare period.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dirty="0" err="1"/>
              <a:t>Säkerhet</a:t>
            </a:r>
            <a:r>
              <a:rPr lang="fi-FI" b="1" dirty="0"/>
              <a:t> </a:t>
            </a:r>
            <a:r>
              <a:rPr lang="fi-FI" b="1" dirty="0" err="1"/>
              <a:t>och</a:t>
            </a:r>
            <a:r>
              <a:rPr lang="fi-FI" b="1" dirty="0"/>
              <a:t> </a:t>
            </a:r>
            <a:r>
              <a:rPr lang="fi-FI" b="1" dirty="0" err="1"/>
              <a:t>kvalitet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 dirty="0"/>
              <a:t>Status</a:t>
            </a:r>
            <a:r>
              <a:rPr lang="sv-SE" sz="1400" dirty="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 dirty="0"/>
              <a:t>Alla anmälningar: </a:t>
            </a:r>
            <a:r>
              <a:rPr lang="sv-SE" sz="1400" dirty="0"/>
              <a:t>42 (44)</a:t>
            </a:r>
            <a:endParaRPr lang="sv-SE" sz="1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dirty="0"/>
              <a:t>Väntar på handläggning: </a:t>
            </a:r>
            <a:r>
              <a:rPr lang="sv-SE" sz="1400" dirty="0"/>
              <a:t>0 (0 %)</a:t>
            </a:r>
            <a:endParaRPr lang="sv-SE" sz="1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dirty="0"/>
              <a:t>Väntar på tilläggsinformation: </a:t>
            </a:r>
            <a:r>
              <a:rPr lang="sv-SE" sz="1400" dirty="0"/>
              <a:t>0 (0 %)</a:t>
            </a:r>
          </a:p>
          <a:p>
            <a:pPr>
              <a:lnSpc>
                <a:spcPct val="150000"/>
              </a:lnSpc>
            </a:pPr>
            <a:r>
              <a:rPr lang="sv-SE" sz="1400" b="1" dirty="0"/>
              <a:t>Under handläggning: </a:t>
            </a:r>
            <a:r>
              <a:rPr lang="sv-SE" sz="1400" dirty="0"/>
              <a:t>1 (2 %)</a:t>
            </a:r>
            <a:endParaRPr lang="sv-SE" sz="1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dirty="0"/>
              <a:t>Färdig: </a:t>
            </a:r>
            <a:r>
              <a:rPr lang="sv-SE" sz="1400" dirty="0"/>
              <a:t>41 (98 %)</a:t>
            </a:r>
            <a:endParaRPr lang="sv-SE" sz="1400" dirty="0">
              <a:cs typeface="Arial"/>
            </a:endParaRPr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err="1">
                <a:solidFill>
                  <a:srgbClr val="00A174"/>
                </a:solidFill>
              </a:rPr>
              <a:t>Antal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anmälan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om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negativ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händelse</a:t>
            </a:r>
            <a:endParaRPr lang="en-US" sz="1600" b="1" dirty="0">
              <a:solidFill>
                <a:srgbClr val="00A174"/>
              </a:solidFill>
            </a:endParaRPr>
          </a:p>
        </p:txBody>
      </p:sp>
      <p:graphicFrame>
        <p:nvGraphicFramePr>
          <p:cNvPr id="5" name="Chart 4" descr="Diagram: Antal anmälan om negativ händelse&#10;Januari - April 2023 610&#10;Januari - April 2024 700&#10;Januari-April 2025&#10;Maj - Augusti 2023 595&#10;Maj - Augusti 2024 583&#10;Maj-Augusti 2025 &#10;September - December 2023 896&#10;September - December 2024 567&#10;September-December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306421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 dirty="0">
                <a:solidFill>
                  <a:srgbClr val="00A174"/>
                </a:solidFill>
              </a:rPr>
              <a:t>De vanligaste anmälningstyperna personal:</a:t>
            </a:r>
          </a:p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lang="sv-SE" sz="1600" b="1" dirty="0">
              <a:solidFill>
                <a:srgbClr val="00A174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Förknippad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med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laboratorie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-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eller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diagnostisk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avbildningsundersökning</a:t>
            </a:r>
            <a:endParaRPr lang="fi-FI" sz="14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42900" indent="-342900">
              <a:buFontTx/>
              <a:buAutoNum type="arabicPeriod"/>
            </a:pP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Annat</a:t>
            </a:r>
          </a:p>
          <a:p>
            <a:pPr marL="342900" indent="-342900">
              <a:buAutoNum type="arabicPeriod"/>
            </a:pP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Förknippad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med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läkemedels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-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eller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vätskebehandling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</a:p>
          <a:p>
            <a:pPr marL="342900" indent="-342900">
              <a:buAutoNum type="arabicPeriod"/>
            </a:pPr>
            <a:endParaRPr lang="fi-FI" sz="1400" dirty="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2443FC-DDA6-18FA-E840-3D9B20FDFE4F}"/>
              </a:ext>
            </a:extLst>
          </p:cNvPr>
          <p:cNvSpPr txBox="1">
            <a:spLocks/>
          </p:cNvSpPr>
          <p:nvPr/>
        </p:nvSpPr>
        <p:spPr>
          <a:xfrm>
            <a:off x="1202850" y="4500278"/>
            <a:ext cx="34716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b="1" dirty="0" err="1">
                <a:solidFill>
                  <a:schemeClr val="accent5"/>
                </a:solidFill>
              </a:rPr>
              <a:t>Antal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anmälningar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om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negativ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händelse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från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klienter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eller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anhöriga</a:t>
            </a:r>
            <a:endParaRPr lang="en-US" sz="1400" b="1" dirty="0">
              <a:solidFill>
                <a:schemeClr val="accent5"/>
              </a:solidFill>
            </a:endParaRPr>
          </a:p>
        </p:txBody>
      </p:sp>
      <p:graphicFrame>
        <p:nvGraphicFramePr>
          <p:cNvPr id="11" name="Chart 10" descr="Januari - April 2023 12&#10;Januari - April 2024 19&#10;Januari-April 2025&#10;Maj - Augusti 2023 9&#10;Maj - Augusti 2024 10&#10;Maj-Augusti 2025 &#10;September - December 2023 11&#10;September - December 2024 18&#10;September-December 2025">
            <a:extLst>
              <a:ext uri="{FF2B5EF4-FFF2-40B4-BE49-F238E27FC236}">
                <a16:creationId xmlns:a16="http://schemas.microsoft.com/office/drawing/2014/main" id="{7C55C4A0-3623-A88B-6FB4-A9A16BF015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0637363"/>
              </p:ext>
            </p:extLst>
          </p:nvPr>
        </p:nvGraphicFramePr>
        <p:xfrm>
          <a:off x="1202051" y="5023499"/>
          <a:ext cx="3422270" cy="1687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10544" y="4608000"/>
            <a:ext cx="171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err="1">
                <a:solidFill>
                  <a:schemeClr val="accent5"/>
                </a:solidFill>
              </a:rPr>
              <a:t>Antal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kontakter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till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patientombud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06382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cs typeface="Arial"/>
              </a:rPr>
              <a:t>2 </a:t>
            </a:r>
            <a:r>
              <a:rPr lang="fi-FI" sz="2400" dirty="0">
                <a:cs typeface="Arial"/>
              </a:rPr>
              <a:t>(3)</a:t>
            </a:r>
            <a:endParaRPr lang="fi-FI" sz="3600" dirty="0"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61090" y="4617226"/>
            <a:ext cx="373475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rgbClr val="00A174"/>
                </a:solidFill>
              </a:rPr>
              <a:t>Korrigerande åtgärder</a:t>
            </a:r>
          </a:p>
        </p:txBody>
      </p:sp>
      <p:sp>
        <p:nvSpPr>
          <p:cNvPr id="3" name="Rectangle 2"/>
          <p:cNvSpPr/>
          <p:nvPr/>
        </p:nvSpPr>
        <p:spPr>
          <a:xfrm>
            <a:off x="8261090" y="5100583"/>
            <a:ext cx="31778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Haipron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gås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igenom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på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arbetsplatsmöten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och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åtgärder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vidtas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för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att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minska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på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</a:rPr>
              <a:t>riskerna</a:t>
            </a:r>
            <a:r>
              <a:rPr lang="fi-FI" sz="1600" dirty="0">
                <a:solidFill>
                  <a:schemeClr val="bg1"/>
                </a:solidFill>
              </a:rPr>
              <a:t>.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>
            <a:extLst>
              <a:ext uri="{FF2B5EF4-FFF2-40B4-BE49-F238E27FC236}">
                <a16:creationId xmlns:a16="http://schemas.microsoft.com/office/drawing/2014/main" id="{D28A30E7-9420-47A8-625E-D953C17A0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675" t="2749" r="15987" b="36779"/>
          <a:stretch/>
        </p:blipFill>
        <p:spPr>
          <a:xfrm>
            <a:off x="3509628" y="2986644"/>
            <a:ext cx="2942633" cy="1459042"/>
          </a:xfrm>
          <a:prstGeom prst="rect">
            <a:avLst/>
          </a:prstGeom>
        </p:spPr>
      </p:pic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sz="2000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Totala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mängden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av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kundrespons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under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perioden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200 (173)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06DBC3-1720-ED54-22BA-B1F4EEB6F04B}"/>
              </a:ext>
            </a:extLst>
          </p:cNvPr>
          <p:cNvSpPr/>
          <p:nvPr/>
        </p:nvSpPr>
        <p:spPr>
          <a:xfrm>
            <a:off x="3679309" y="2898779"/>
            <a:ext cx="718684" cy="507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accent5"/>
                </a:solidFill>
              </a:rPr>
              <a:t>NPS</a:t>
            </a:r>
          </a:p>
        </p:txBody>
      </p:sp>
      <p:cxnSp>
        <p:nvCxnSpPr>
          <p:cNvPr id="25" name="Straight Arrow Connector 24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6C592C22-7AD6-C091-3058-35A3E2FDE3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V="1">
            <a:off x="4981770" y="4051008"/>
            <a:ext cx="618580" cy="19694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8</a:t>
            </a:r>
            <a:r>
              <a:rPr lang="fi-FI" sz="3200" noProof="0" dirty="0">
                <a:solidFill>
                  <a:srgbClr val="213A8F"/>
                </a:solidFill>
                <a:latin typeface="Arial" panose="020B0604020202020204"/>
                <a:cs typeface="Arial"/>
              </a:rPr>
              <a:t>2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(87)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4,51 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4,76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4,44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4,67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4,52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(4,71)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4,4</a:t>
            </a:r>
            <a:r>
              <a:rPr lang="fi-FI" sz="1400" b="1" noProof="0" dirty="0">
                <a:solidFill>
                  <a:srgbClr val="213A8F"/>
                </a:solidFill>
                <a:latin typeface="Calibri" panose="020F0502020204030204"/>
                <a:cs typeface="Calibri"/>
              </a:rPr>
              <a:t>8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(4,54)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4,41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4,61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4,52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(4,47)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4,49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(4,65)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4,79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(4,83)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respons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>
              <a:defRPr/>
            </a:pP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Den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vänliga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/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kunniga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professionella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personalen</a:t>
            </a:r>
            <a:endParaRPr lang="fi-FI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 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>
              <a:defRPr/>
            </a:pP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Lång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väntetid</a:t>
            </a:r>
            <a:endParaRPr lang="fi-FI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3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72018" y="5141472"/>
            <a:ext cx="2005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400" b="1" dirty="0" err="1">
                <a:solidFill>
                  <a:schemeClr val="accent5"/>
                </a:solidFill>
              </a:rPr>
              <a:t>Antal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anmärkningar</a:t>
            </a:r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038776" y="5131046"/>
            <a:ext cx="167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400" b="1" dirty="0" err="1">
                <a:solidFill>
                  <a:schemeClr val="accent5"/>
                </a:solidFill>
              </a:rPr>
              <a:t>Antal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klagomål</a:t>
            </a:r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23" name="TextBox 13">
            <a:extLst>
              <a:ext uri="{FF2B5EF4-FFF2-40B4-BE49-F238E27FC236}">
                <a16:creationId xmlns:a16="http://schemas.microsoft.com/office/drawing/2014/main" id="{A2B0C282-0498-4433-5000-FCADF20B417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34240" y="5562078"/>
            <a:ext cx="188099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i-FI" sz="1400" dirty="0"/>
              <a:t> 1 (1) </a:t>
            </a:r>
            <a:br>
              <a:rPr lang="fi-FI" sz="1400" dirty="0"/>
            </a:br>
            <a:endParaRPr lang="fi-FI" sz="1400" dirty="0"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177455" y="5532096"/>
            <a:ext cx="1556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0 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sz="4000" b="1" dirty="0" err="1"/>
              <a:t>Delaktighetsarbete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2" y="1323453"/>
            <a:ext cx="5111145" cy="3476480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5"/>
                </a:solidFill>
                <a:latin typeface="+mj-lt"/>
              </a:rPr>
              <a:t>Hur stöder man  kunders och nära anhörigas delaktighet i planeringen, genomförandet och utvärderingen av tjänsterna:</a:t>
            </a:r>
          </a:p>
          <a:p>
            <a:endParaRPr lang="sv-SE" sz="14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Inte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tillämpbar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endParaRPr lang="sv-SE" sz="14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1400" b="1" dirty="0">
                <a:solidFill>
                  <a:schemeClr val="accent5"/>
                </a:solidFill>
                <a:latin typeface="+mj-lt"/>
              </a:rPr>
              <a:t>Vilka teman har man kommit överens om tillsammans med organisationer för att utveckla tjänsterna:</a:t>
            </a:r>
          </a:p>
          <a:p>
            <a:pPr lvl="0"/>
            <a:endParaRPr lang="sv-SE" sz="1400" b="1" dirty="0">
              <a:solidFill>
                <a:schemeClr val="accent5"/>
              </a:solidFill>
              <a:latin typeface="+mj-lt"/>
            </a:endParaRPr>
          </a:p>
          <a:p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Inte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tillämpbar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endParaRPr lang="sv-SE" sz="14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04008" y="5089783"/>
            <a:ext cx="5111144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400" b="1" dirty="0">
                <a:solidFill>
                  <a:schemeClr val="accent5"/>
                </a:solidFill>
                <a:latin typeface="+mj-lt"/>
              </a:rPr>
              <a:t>Klienter, erfarenhetsexperter eller ett </a:t>
            </a:r>
            <a:r>
              <a:rPr lang="sv-SE" sz="1400" b="1" dirty="0" err="1">
                <a:solidFill>
                  <a:schemeClr val="accent5"/>
                </a:solidFill>
                <a:latin typeface="+mj-lt"/>
              </a:rPr>
              <a:t>kundråd</a:t>
            </a:r>
            <a:r>
              <a:rPr lang="sv-SE" sz="1400" b="1" dirty="0">
                <a:solidFill>
                  <a:schemeClr val="accent5"/>
                </a:solidFill>
                <a:latin typeface="+mj-lt"/>
              </a:rPr>
              <a:t> är involverade i utvecklingen och utvärderingen av tjänsterna:</a:t>
            </a:r>
          </a:p>
          <a:p>
            <a:r>
              <a:rPr lang="fi-FI" sz="1400" dirty="0">
                <a:latin typeface="Arial"/>
                <a:cs typeface="Arial"/>
              </a:rPr>
              <a:t>.</a:t>
            </a:r>
            <a:r>
              <a:rPr lang="sv-SE" sz="1400" dirty="0"/>
              <a:t>​</a:t>
            </a:r>
            <a:endParaRPr lang="sv-SE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Inte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tillämpbar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endParaRPr lang="fi-FI" sz="1400" strike="sngStrike" dirty="0"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3" y="3214641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5"/>
                </a:solidFill>
                <a:latin typeface="+mj-lt"/>
              </a:rPr>
              <a:t>Vilka åtgärder har vidtagits  på basen av klienters och anhörigas anmälningar om negativa och nära ögat händelser samt påminnelser och klagomål:</a:t>
            </a:r>
          </a:p>
          <a:p>
            <a:endParaRPr lang="sv-SE" sz="1400" dirty="0">
              <a:solidFill>
                <a:schemeClr val="accent4"/>
              </a:solidFill>
              <a:latin typeface="+mj-lt"/>
            </a:endParaRPr>
          </a:p>
          <a:p>
            <a:endParaRPr lang="sv-SE" sz="1400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Förenklad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 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text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på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kallelsebreven</a:t>
            </a:r>
            <a:endParaRPr lang="fi-FI" sz="14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Uppdaterad</a:t>
            </a:r>
            <a:r>
              <a:rPr lang="fi-FI" sz="1400" dirty="0">
                <a:solidFill>
                  <a:schemeClr val="tx2">
                    <a:lumMod val="50000"/>
                  </a:schemeClr>
                </a:solidFill>
                <a:cs typeface="Arial"/>
              </a:rPr>
              <a:t> karta i </a:t>
            </a:r>
            <a:r>
              <a:rPr lang="fi-FI" sz="14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kallelsebreven</a:t>
            </a:r>
            <a:endParaRPr lang="fi-FI" sz="14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endParaRPr lang="sv-SE" sz="1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F6FF80-19B9-BA4F-5256-8B365565EE5D}"/>
              </a:ext>
            </a:extLst>
          </p:cNvPr>
          <p:cNvSpPr txBox="1"/>
          <p:nvPr/>
        </p:nvSpPr>
        <p:spPr>
          <a:xfrm>
            <a:off x="3053129" y="3244334"/>
            <a:ext cx="61062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Personal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>
                <a:solidFill>
                  <a:schemeClr val="accent5"/>
                </a:solidFill>
              </a:rPr>
              <a:t>Personalstyrka</a:t>
            </a:r>
          </a:p>
          <a:p>
            <a:r>
              <a:rPr lang="fi-FI" sz="1600" dirty="0" err="1"/>
              <a:t>Budgeterade</a:t>
            </a:r>
            <a:r>
              <a:rPr lang="fi-FI" sz="1600" dirty="0"/>
              <a:t> </a:t>
            </a:r>
            <a:r>
              <a:rPr lang="fi-FI" sz="1600" dirty="0" err="1"/>
              <a:t>vakanser</a:t>
            </a:r>
            <a:r>
              <a:rPr lang="fi-FI" sz="1600" dirty="0"/>
              <a:t>:</a:t>
            </a:r>
          </a:p>
          <a:p>
            <a:r>
              <a:rPr lang="fi-FI" sz="1600" dirty="0"/>
              <a:t> 172 (174)</a:t>
            </a:r>
            <a:endParaRPr lang="fi-FI" sz="1600" dirty="0">
              <a:cs typeface="Arial"/>
            </a:endParaRPr>
          </a:p>
          <a:p>
            <a:r>
              <a:rPr lang="fi-FI" sz="1600" dirty="0" err="1"/>
              <a:t>Obesatta</a:t>
            </a:r>
            <a:r>
              <a:rPr lang="fi-FI" sz="1600" dirty="0"/>
              <a:t> </a:t>
            </a:r>
            <a:r>
              <a:rPr lang="fi-FI" sz="1600" dirty="0" err="1"/>
              <a:t>vakanser</a:t>
            </a:r>
            <a:r>
              <a:rPr lang="fi-FI" sz="1600" dirty="0"/>
              <a:t>:</a:t>
            </a:r>
            <a:endParaRPr lang="fi-FI" sz="1600" dirty="0">
              <a:cs typeface="Arial"/>
            </a:endParaRPr>
          </a:p>
          <a:p>
            <a:r>
              <a:rPr lang="fi-FI" sz="1600" dirty="0"/>
              <a:t>30.4.2025: 11,5 (9 +)</a:t>
            </a:r>
            <a:endParaRPr lang="fi-FI" sz="1600" dirty="0">
              <a:cs typeface="Arial"/>
            </a:endParaRPr>
          </a:p>
          <a:p>
            <a:pPr>
              <a:lnSpc>
                <a:spcPct val="150000"/>
              </a:lnSpc>
            </a:pPr>
            <a:endParaRPr lang="sv-SE" sz="1600" dirty="0"/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baseline="0" dirty="0" err="1">
                <a:solidFill>
                  <a:schemeClr val="accent5"/>
                </a:solidFill>
              </a:rPr>
              <a:t>Arbetarsäkerhetsanmälningar</a:t>
            </a:r>
            <a:r>
              <a:rPr lang="fi-FI" sz="1600" b="1" baseline="0" dirty="0">
                <a:solidFill>
                  <a:schemeClr val="accent5"/>
                </a:solidFill>
              </a:rPr>
              <a:t> via </a:t>
            </a:r>
            <a:r>
              <a:rPr lang="fi-FI" sz="1600" b="1" baseline="0" dirty="0" err="1">
                <a:solidFill>
                  <a:schemeClr val="accent5"/>
                </a:solidFill>
              </a:rPr>
              <a:t>HaiPro</a:t>
            </a:r>
            <a:endParaRPr lang="fi-FI" sz="1600" b="1" dirty="0">
              <a:solidFill>
                <a:schemeClr val="accent5"/>
              </a:solidFill>
            </a:endParaRPr>
          </a:p>
          <a:p>
            <a:r>
              <a:rPr lang="fi-FI" sz="1600" baseline="0" dirty="0" err="1"/>
              <a:t>Antal</a:t>
            </a:r>
            <a:r>
              <a:rPr lang="fi-FI" sz="1600" baseline="0" dirty="0"/>
              <a:t> </a:t>
            </a:r>
            <a:r>
              <a:rPr lang="fi-FI" sz="1600" baseline="0" dirty="0" err="1"/>
              <a:t>anmälningar</a:t>
            </a:r>
            <a:r>
              <a:rPr lang="fi-FI" sz="1600" baseline="0" dirty="0"/>
              <a:t>: </a:t>
            </a:r>
            <a:r>
              <a:rPr lang="fi-FI" sz="1600" dirty="0"/>
              <a:t>14</a:t>
            </a:r>
            <a:r>
              <a:rPr lang="fi-FI" sz="1600" baseline="0" dirty="0"/>
              <a:t> (</a:t>
            </a:r>
            <a:r>
              <a:rPr lang="fi-FI" sz="1600" dirty="0"/>
              <a:t>8)</a:t>
            </a:r>
            <a:endParaRPr lang="fi-FI" sz="1600" baseline="0" dirty="0">
              <a:cs typeface="Arial"/>
            </a:endParaRPr>
          </a:p>
          <a:p>
            <a:endParaRPr lang="fi-FI" sz="1600" baseline="0" dirty="0">
              <a:cs typeface="Arial"/>
            </a:endParaRPr>
          </a:p>
          <a:p>
            <a:r>
              <a:rPr lang="fi-FI" sz="1600" dirty="0"/>
              <a:t>De </a:t>
            </a:r>
            <a:r>
              <a:rPr lang="fi-FI" sz="1600" dirty="0" err="1"/>
              <a:t>vanligaste</a:t>
            </a:r>
            <a:r>
              <a:rPr lang="fi-FI" sz="1600" dirty="0"/>
              <a:t> </a:t>
            </a:r>
            <a:r>
              <a:rPr lang="fi-FI" sz="1600" dirty="0" err="1"/>
              <a:t>typerna</a:t>
            </a:r>
            <a:r>
              <a:rPr lang="fi-FI" sz="1600" dirty="0"/>
              <a:t> av </a:t>
            </a:r>
            <a:r>
              <a:rPr lang="fi-FI" sz="1600" dirty="0" err="1"/>
              <a:t>händelser</a:t>
            </a:r>
            <a:r>
              <a:rPr lang="fi-FI" sz="1600" dirty="0"/>
              <a:t>:</a:t>
            </a:r>
            <a:endParaRPr lang="fi-FI" sz="1600" dirty="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Olycka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på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arbetsplatsen</a:t>
            </a:r>
            <a:endParaRPr lang="fi-FI" sz="16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Andra</a:t>
            </a:r>
            <a:r>
              <a:rPr lang="fi-FI" sz="1600" dirty="0">
                <a:solidFill>
                  <a:schemeClr val="tx2">
                    <a:lumMod val="50000"/>
                  </a:schemeClr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tx2">
                    <a:lumMod val="50000"/>
                  </a:schemeClr>
                </a:solidFill>
                <a:cs typeface="Arial"/>
              </a:rPr>
              <a:t>säkerhetsobservationer</a:t>
            </a:r>
            <a:endParaRPr lang="fi-FI" sz="16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fi-FI" sz="1600" dirty="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4124782"/>
            <a:ext cx="3329922" cy="19697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Total </a:t>
            </a:r>
            <a:r>
              <a:rPr lang="fi-FI" sz="1600" b="1" dirty="0" err="1">
                <a:solidFill>
                  <a:schemeClr val="accent5"/>
                </a:solidFill>
              </a:rPr>
              <a:t>mängd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frånvarodagar</a:t>
            </a:r>
            <a:r>
              <a:rPr lang="fi-FI" sz="1600" b="1" dirty="0">
                <a:solidFill>
                  <a:schemeClr val="accent5"/>
                </a:solidFill>
              </a:rPr>
              <a:t>/ </a:t>
            </a:r>
            <a:r>
              <a:rPr lang="fi-FI" sz="1600" b="1" dirty="0" err="1">
                <a:solidFill>
                  <a:schemeClr val="accent5"/>
                </a:solidFill>
              </a:rPr>
              <a:t>antal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sjukfrånvarodagar</a:t>
            </a:r>
            <a:endParaRPr lang="fi-FI" sz="1600" b="1" dirty="0">
              <a:solidFill>
                <a:schemeClr val="accent5"/>
              </a:solidFill>
            </a:endParaRPr>
          </a:p>
          <a:p>
            <a:endParaRPr lang="fi-FI" sz="1400" b="1" dirty="0"/>
          </a:p>
          <a:p>
            <a:endParaRPr lang="fi-FI" b="1" dirty="0">
              <a:cs typeface="Arial"/>
            </a:endParaRPr>
          </a:p>
          <a:p>
            <a:endParaRPr lang="fi-FI" b="1" dirty="0">
              <a:cs typeface="Arial"/>
            </a:endParaRPr>
          </a:p>
          <a:p>
            <a:pPr algn="ctr"/>
            <a:r>
              <a:rPr lang="fi-FI" sz="2000" b="1" dirty="0">
                <a:cs typeface="Arial"/>
              </a:rPr>
              <a:t>390 / 1370</a:t>
            </a:r>
            <a:br>
              <a:rPr lang="fi-FI" sz="2000" b="1" dirty="0">
                <a:cs typeface="Arial"/>
              </a:rPr>
            </a:br>
            <a:r>
              <a:rPr lang="fi-FI" sz="2000" b="1" dirty="0">
                <a:cs typeface="Arial"/>
              </a:rPr>
              <a:t>(1740 /5189)</a:t>
            </a:r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D3203B-D586-766F-E6A7-58FE15533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4675" t="2749" r="15987" b="36779"/>
          <a:stretch/>
        </p:blipFill>
        <p:spPr>
          <a:xfrm>
            <a:off x="4934062" y="4674831"/>
            <a:ext cx="2942633" cy="145904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4538DC7-D202-3942-4533-B9FDFFC0CE58}"/>
              </a:ext>
            </a:extLst>
          </p:cNvPr>
          <p:cNvSpPr/>
          <p:nvPr userDrawn="1"/>
        </p:nvSpPr>
        <p:spPr>
          <a:xfrm>
            <a:off x="4770931" y="4558724"/>
            <a:ext cx="774845" cy="458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accent5"/>
                </a:solidFill>
              </a:rPr>
              <a:t>NPS</a:t>
            </a:r>
          </a:p>
        </p:txBody>
      </p:sp>
      <p:cxnSp>
        <p:nvCxnSpPr>
          <p:cNvPr id="4" name="Straight Arrow Connector 3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4451B50E-0FF5-0267-6CE7-FCE1AFD7510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 flipV="1">
            <a:off x="6376878" y="5313405"/>
            <a:ext cx="184560" cy="6426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17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(-1)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47128" y="1674287"/>
            <a:ext cx="3926508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rgbClr val="00A174"/>
                </a:solidFill>
              </a:rPr>
              <a:t>Förverkligad lagstadgad personaldimensionering</a:t>
            </a:r>
          </a:p>
          <a:p>
            <a:endParaRPr lang="sv-SE" sz="1600" b="1" dirty="0">
              <a:solidFill>
                <a:srgbClr val="00A174"/>
              </a:solidFill>
            </a:endParaRPr>
          </a:p>
          <a:p>
            <a:r>
              <a:rPr lang="sv-SE" sz="1600" dirty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fi-FI" dirty="0" err="1">
                <a:solidFill>
                  <a:schemeClr val="tx2">
                    <a:lumMod val="75000"/>
                  </a:schemeClr>
                </a:solidFill>
              </a:rPr>
              <a:t>nte</a:t>
            </a:r>
            <a:r>
              <a:rPr lang="fi-FI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tx2">
                    <a:lumMod val="75000"/>
                  </a:schemeClr>
                </a:solidFill>
              </a:rPr>
              <a:t>tillämpbar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5d2161c-bdf7-4f84-8f9b-c9ae44126b92">
      <UserInfo>
        <DisplayName>Yliluoma Susanna</DisplayName>
        <AccountId>131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BEE3C68526E3448DFF1DFF37962FFF" ma:contentTypeVersion="6" ma:contentTypeDescription="Skapa ett nytt dokument." ma:contentTypeScope="" ma:versionID="0744d205711e45233702938b36c3b2c7">
  <xsd:schema xmlns:xsd="http://www.w3.org/2001/XMLSchema" xmlns:xs="http://www.w3.org/2001/XMLSchema" xmlns:p="http://schemas.microsoft.com/office/2006/metadata/properties" xmlns:ns2="54ab895a-e0c1-4b45-9c2f-28dcb5c291e5" xmlns:ns3="75d2161c-bdf7-4f84-8f9b-c9ae44126b92" targetNamespace="http://schemas.microsoft.com/office/2006/metadata/properties" ma:root="true" ma:fieldsID="cf75a04915e99e681855d8c288d58896" ns2:_="" ns3:_="">
    <xsd:import namespace="54ab895a-e0c1-4b45-9c2f-28dcb5c291e5"/>
    <xsd:import namespace="75d2161c-bdf7-4f84-8f9b-c9ae44126b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b895a-e0c1-4b45-9c2f-28dcb5c29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2161c-bdf7-4f84-8f9b-c9ae44126b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1BDA3F-9081-465D-A0C8-DF261C8C3C7F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54ab895a-e0c1-4b45-9c2f-28dcb5c291e5"/>
    <ds:schemaRef ds:uri="http://purl.org/dc/elements/1.1/"/>
    <ds:schemaRef ds:uri="http://schemas.microsoft.com/office/2006/metadata/properties"/>
    <ds:schemaRef ds:uri="75d2161c-bdf7-4f84-8f9b-c9ae44126b92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CDEB94-68A8-4F0B-836E-7439C2110A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ab895a-e0c1-4b45-9c2f-28dcb5c291e5"/>
    <ds:schemaRef ds:uri="75d2161c-bdf7-4f84-8f9b-c9ae44126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247</TotalTime>
  <Words>454</Words>
  <Application>Microsoft Office PowerPoint</Application>
  <PresentationFormat>Widescreen</PresentationFormat>
  <Paragraphs>104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OVHP_teema</vt:lpstr>
      <vt:lpstr>1_OVHP_teema</vt:lpstr>
      <vt:lpstr>Rapportering av egenkontroll</vt:lpstr>
      <vt:lpstr>Säkerhet och kvalitet</vt:lpstr>
      <vt:lpstr>Kundupplevelse</vt:lpstr>
      <vt:lpstr>Delaktighetsarbete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Ivars Birgitta</cp:lastModifiedBy>
  <cp:revision>64</cp:revision>
  <dcterms:created xsi:type="dcterms:W3CDTF">2023-11-14T05:41:58Z</dcterms:created>
  <dcterms:modified xsi:type="dcterms:W3CDTF">2025-05-22T07:54:22Z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0x01010098BEE3C68526E3448DFF1DFF37962FFF</vt:lpwstr>
  </property>
  <property fmtid="{D5CDD505-2E9C-101B-9397-08002B2CF9AE}" pid="3" name="MediaServiceImageTags">
    <vt:lpwstr/>
  </property>
</Properties>
</file>