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2"/>
  </p:notesMasterIdLst>
  <p:handoutMasterIdLst>
    <p:handoutMasterId r:id="rId13"/>
  </p:handoutMasterIdLst>
  <p:sldIdLst>
    <p:sldId id="335" r:id="rId6"/>
    <p:sldId id="562" r:id="rId7"/>
    <p:sldId id="563" r:id="rId8"/>
    <p:sldId id="452" r:id="rId9"/>
    <p:sldId id="579" r:id="rId10"/>
    <p:sldId id="58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E0FC59-56D0-E944-DBCE-D81227EB1767}" name="Skuthälla Tanja" initials="ST" userId="S::tanja.skuthalla@ovph.fi::178ba649-bdec-4ba0-b6b5-65d2f655b5ca" providerId="AD"/>
  <p188:author id="{AFEABAD6-F391-E6D4-FFFD-D08E33702AA1}" name="Sundman Lisa" initials="SL" userId="S::lisa.sundman@ovph.fi::fec9133f-7357-46c1-9cd4-7e86e427af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0C00B-1A35-C8EE-CF8E-107E42BED36B}" v="1216" dt="2025-06-03T09:24:02.264"/>
    <p1510:client id="{896BA251-69E1-4721-A7BB-AA8A07945DEC}" v="6" dt="2025-06-04T04:30:40.6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5" autoAdjust="0"/>
  </p:normalViewPr>
  <p:slideViewPr>
    <p:cSldViewPr snapToGrid="0">
      <p:cViewPr varScale="1">
        <p:scale>
          <a:sx n="79" d="100"/>
          <a:sy n="79" d="100"/>
        </p:scale>
        <p:origin x="18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1118</c:v>
                </c:pt>
                <c:pt idx="1">
                  <c:v>1256</c:v>
                </c:pt>
                <c:pt idx="2">
                  <c:v>1332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8.6.2025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5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18654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66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996304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1272759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688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733237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508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828072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13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40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162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46134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3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78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07673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26094837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130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36063865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295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444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817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488871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11F27B-FC4E-C5AA-EA9F-1005AF046BBB}"/>
              </a:ext>
            </a:extLst>
          </p:cNvPr>
          <p:cNvCxnSpPr>
            <a:cxnSpLocks/>
          </p:cNvCxnSpPr>
          <p:nvPr userDrawn="1"/>
        </p:nvCxnSpPr>
        <p:spPr>
          <a:xfrm>
            <a:off x="4680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1936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341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9421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17549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2" r:id="rId20"/>
    <p:sldLayoutId id="2147483730" r:id="rId21"/>
    <p:sldLayoutId id="2147483731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R</a:t>
            </a:r>
            <a:r>
              <a:rPr lang="fi-FI" sz="4800" dirty="0" err="1"/>
              <a:t>apportering</a:t>
            </a:r>
            <a:r>
              <a:rPr lang="fi-FI" sz="4800" dirty="0"/>
              <a:t> av </a:t>
            </a:r>
            <a:r>
              <a:rPr lang="fi-FI" sz="4800" dirty="0" err="1"/>
              <a:t>egenkontroll</a:t>
            </a:r>
            <a:endParaRPr lang="fi-FI" sz="4800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533191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err="1"/>
              <a:t>Resultatområde</a:t>
            </a:r>
            <a:r>
              <a:rPr lang="fi-FI" dirty="0"/>
              <a:t>: : </a:t>
            </a:r>
            <a:r>
              <a:rPr lang="fi-FI" dirty="0" err="1"/>
              <a:t>Boendeservice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heldygnsomsorg</a:t>
            </a:r>
            <a:r>
              <a:rPr lang="fi-FI" dirty="0"/>
              <a:t> (HEBO)</a:t>
            </a:r>
          </a:p>
          <a:p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1-4.2025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</a:t>
            </a:r>
            <a:r>
              <a:rPr lang="sv-SE" sz="1400" dirty="0">
                <a:solidFill>
                  <a:schemeClr val="bg1"/>
                </a:solidFill>
              </a:rPr>
              <a:t>System för rapportering av negativa nära ögat händelser</a:t>
            </a:r>
          </a:p>
          <a:p>
            <a:r>
              <a:rPr lang="sv-SE" sz="1400" dirty="0">
                <a:solidFill>
                  <a:schemeClr val="bg1"/>
                </a:solidFill>
              </a:rPr>
              <a:t>Inom parentes rapporteras värdet för tidigare period (9-12.2024)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 dirty="0" err="1"/>
              <a:t>Tillgänglighet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1260000" y="1224000"/>
            <a:ext cx="3600000" cy="2739490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8000" y="1332000"/>
            <a:ext cx="3492000" cy="10433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i-FI" sz="1600" b="1" dirty="0" err="1"/>
              <a:t>Köer</a:t>
            </a:r>
            <a:r>
              <a:rPr lang="fi-FI" sz="1600" b="1" dirty="0"/>
              <a:t> </a:t>
            </a:r>
            <a:r>
              <a:rPr lang="fi-FI" sz="1600" b="1" dirty="0" err="1"/>
              <a:t>till</a:t>
            </a:r>
            <a:r>
              <a:rPr lang="fi-FI" sz="1600" b="1" dirty="0"/>
              <a:t> </a:t>
            </a:r>
            <a:r>
              <a:rPr lang="fi-FI" sz="1600" b="1" dirty="0" err="1"/>
              <a:t>boendeenheter</a:t>
            </a:r>
            <a:r>
              <a:rPr lang="fi-FI" sz="1600" b="1" dirty="0"/>
              <a:t>, </a:t>
            </a:r>
            <a:r>
              <a:rPr lang="fi-FI" sz="1600" b="1" dirty="0" err="1"/>
              <a:t>målsättning</a:t>
            </a:r>
            <a:r>
              <a:rPr lang="fi-FI" sz="1600" b="1" dirty="0"/>
              <a:t> </a:t>
            </a:r>
            <a:r>
              <a:rPr lang="fi-FI" sz="1600" b="1" dirty="0" err="1"/>
              <a:t>under</a:t>
            </a:r>
            <a:r>
              <a:rPr lang="fi-FI" sz="1600" b="1" dirty="0"/>
              <a:t> 3 </a:t>
            </a:r>
            <a:r>
              <a:rPr lang="fi-FI" sz="1600" b="1" dirty="0" err="1"/>
              <a:t>mån</a:t>
            </a:r>
            <a:endParaRPr lang="fi-FI" sz="1600" b="1" dirty="0"/>
          </a:p>
          <a:p>
            <a:endParaRPr lang="fi-FI" sz="1400" dirty="0"/>
          </a:p>
          <a:p>
            <a:r>
              <a:rPr lang="fi-FI" sz="1400" dirty="0"/>
              <a:t>2,17 </a:t>
            </a:r>
            <a:r>
              <a:rPr lang="fi-FI" sz="1400" dirty="0" err="1"/>
              <a:t>mån</a:t>
            </a:r>
            <a:r>
              <a:rPr lang="fi-FI" sz="1400" dirty="0"/>
              <a:t> (2,58mån 9-12.2024)</a:t>
            </a:r>
            <a:endParaRPr lang="fi-FI" sz="1400">
              <a:solidFill>
                <a:schemeClr val="accent6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68000" y="1332000"/>
            <a:ext cx="3600000" cy="19236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Prestationer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r>
              <a:rPr lang="fi-FI" sz="1400" dirty="0" err="1">
                <a:cs typeface="Arial"/>
              </a:rPr>
              <a:t>Boendeservice</a:t>
            </a:r>
            <a:endParaRPr lang="fi-FI" sz="1400" dirty="0"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400" dirty="0" err="1">
                <a:cs typeface="Arial"/>
              </a:rPr>
              <a:t>beläggning</a:t>
            </a:r>
            <a:r>
              <a:rPr lang="fi-FI" sz="1400" dirty="0">
                <a:cs typeface="Arial"/>
              </a:rPr>
              <a:t> 96,31% (95,2% 9-12/2024)</a:t>
            </a:r>
            <a:endParaRPr lang="fi-FI" sz="1400" dirty="0"/>
          </a:p>
          <a:p>
            <a:endParaRPr lang="fi-FI" sz="1400" dirty="0"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400" dirty="0">
                <a:cs typeface="Arial"/>
              </a:rPr>
              <a:t>3 </a:t>
            </a:r>
            <a:r>
              <a:rPr lang="fi-FI" sz="1400" dirty="0" err="1">
                <a:cs typeface="Arial"/>
              </a:rPr>
              <a:t>intervallplatser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har</a:t>
            </a:r>
            <a:r>
              <a:rPr lang="fi-FI" sz="1400" dirty="0">
                <a:cs typeface="Arial"/>
              </a:rPr>
              <a:t> varit </a:t>
            </a:r>
            <a:r>
              <a:rPr lang="fi-FI" sz="1400" dirty="0" err="1">
                <a:cs typeface="Arial"/>
              </a:rPr>
              <a:t>stängda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p.g.a</a:t>
            </a:r>
            <a:r>
              <a:rPr lang="fi-FI" sz="1400" dirty="0">
                <a:cs typeface="Arial"/>
              </a:rPr>
              <a:t>. </a:t>
            </a:r>
            <a:r>
              <a:rPr lang="fi-FI" sz="1400" dirty="0" err="1">
                <a:cs typeface="Arial"/>
              </a:rPr>
              <a:t>personalbrist</a:t>
            </a:r>
            <a:endParaRPr lang="fi-FI" sz="1400" dirty="0"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400" dirty="0">
                <a:cs typeface="Arial"/>
              </a:rPr>
              <a:t>2 </a:t>
            </a:r>
            <a:r>
              <a:rPr lang="fi-FI" sz="1400" dirty="0" err="1">
                <a:cs typeface="Arial"/>
              </a:rPr>
              <a:t>platser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tillfälligt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stängda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p.g.a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personalbrist</a:t>
            </a:r>
            <a:r>
              <a:rPr lang="fi-FI" sz="1400" dirty="0">
                <a:cs typeface="Arial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B8EDDC-940B-BD35-84A1-1163B3466D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68000" y="1332000"/>
            <a:ext cx="3600000" cy="26622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pPr marL="285750" indent="-285750">
              <a:buFontTx/>
              <a:buChar char="-"/>
            </a:pPr>
            <a:endParaRPr lang="fi-FI" sz="1600" dirty="0">
              <a:cs typeface="Arial"/>
            </a:endParaRPr>
          </a:p>
          <a:p>
            <a:endParaRPr lang="fi-FI" sz="1600" dirty="0"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600" dirty="0" err="1">
                <a:cs typeface="Arial"/>
              </a:rPr>
              <a:t>Effektivare</a:t>
            </a:r>
            <a:r>
              <a:rPr lang="fi-FI" sz="1600" dirty="0">
                <a:cs typeface="Arial"/>
              </a:rPr>
              <a:t> </a:t>
            </a:r>
            <a:r>
              <a:rPr lang="fi-FI" sz="1600" dirty="0" err="1">
                <a:cs typeface="Arial"/>
              </a:rPr>
              <a:t>använding</a:t>
            </a:r>
            <a:r>
              <a:rPr lang="fi-FI" sz="1600" dirty="0">
                <a:cs typeface="Arial"/>
              </a:rPr>
              <a:t> av </a:t>
            </a:r>
            <a:r>
              <a:rPr lang="fi-FI" sz="1600" dirty="0" err="1">
                <a:cs typeface="Arial"/>
              </a:rPr>
              <a:t>intervallplatserna</a:t>
            </a:r>
            <a:r>
              <a:rPr lang="fi-FI" sz="1600" dirty="0">
                <a:cs typeface="Arial"/>
              </a:rPr>
              <a:t> </a:t>
            </a:r>
            <a:r>
              <a:rPr lang="fi-FI" sz="1600" dirty="0" err="1">
                <a:cs typeface="Arial"/>
              </a:rPr>
              <a:t>på</a:t>
            </a:r>
            <a:r>
              <a:rPr lang="fi-FI" sz="1600" dirty="0">
                <a:cs typeface="Arial"/>
              </a:rPr>
              <a:t> </a:t>
            </a:r>
            <a:r>
              <a:rPr lang="fi-FI" sz="1600" dirty="0" err="1">
                <a:cs typeface="Arial"/>
              </a:rPr>
              <a:t>mitten</a:t>
            </a:r>
            <a:r>
              <a:rPr lang="fi-FI" sz="1600" dirty="0">
                <a:cs typeface="Arial"/>
              </a:rPr>
              <a:t> </a:t>
            </a:r>
            <a:r>
              <a:rPr lang="fi-FI" sz="1600" dirty="0" err="1">
                <a:cs typeface="Arial"/>
              </a:rPr>
              <a:t>området</a:t>
            </a:r>
            <a:r>
              <a:rPr lang="fi-FI" sz="1600" dirty="0">
                <a:cs typeface="Arial"/>
              </a:rPr>
              <a:t>. </a:t>
            </a:r>
            <a:r>
              <a:rPr lang="fi-FI" sz="1600" dirty="0" err="1">
                <a:cs typeface="Arial"/>
              </a:rPr>
              <a:t>Arbetsgrupp</a:t>
            </a:r>
            <a:r>
              <a:rPr lang="fi-FI" sz="1600" dirty="0">
                <a:cs typeface="Arial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fi-FI" sz="1600" dirty="0" err="1">
                <a:solidFill>
                  <a:srgbClr val="213A8F"/>
                </a:solidFill>
                <a:ea typeface="+mn-lt"/>
                <a:cs typeface="+mn-lt"/>
              </a:rPr>
              <a:t>Utvidgning</a:t>
            </a:r>
            <a:r>
              <a:rPr lang="fi-FI" sz="1600" dirty="0">
                <a:solidFill>
                  <a:srgbClr val="213A8F"/>
                </a:solidFill>
                <a:ea typeface="+mn-lt"/>
                <a:cs typeface="+mn-lt"/>
              </a:rPr>
              <a:t> av </a:t>
            </a:r>
            <a:r>
              <a:rPr lang="fi-FI" sz="1600" dirty="0" err="1">
                <a:solidFill>
                  <a:srgbClr val="213A8F"/>
                </a:solidFill>
                <a:ea typeface="+mn-lt"/>
                <a:cs typeface="+mn-lt"/>
              </a:rPr>
              <a:t>gemenskapsboenden</a:t>
            </a:r>
            <a:r>
              <a:rPr lang="fi-FI" sz="1600" dirty="0">
                <a:solidFill>
                  <a:srgbClr val="213A8F"/>
                </a:solidFill>
                <a:ea typeface="+mn-lt"/>
                <a:cs typeface="+mn-lt"/>
              </a:rPr>
              <a:t> </a:t>
            </a:r>
            <a:r>
              <a:rPr lang="fi-FI" sz="1600" dirty="0" err="1">
                <a:solidFill>
                  <a:srgbClr val="213A8F"/>
                </a:solidFill>
                <a:ea typeface="+mn-lt"/>
                <a:cs typeface="+mn-lt"/>
              </a:rPr>
              <a:t>pågår</a:t>
            </a:r>
            <a:r>
              <a:rPr lang="fi-FI" sz="1600" dirty="0">
                <a:solidFill>
                  <a:srgbClr val="213A8F"/>
                </a:solidFill>
                <a:ea typeface="+mn-lt"/>
                <a:cs typeface="+mn-lt"/>
              </a:rPr>
              <a:t>. </a:t>
            </a:r>
          </a:p>
          <a:p>
            <a:pPr marL="285750" indent="-285750">
              <a:buChar char="-"/>
            </a:pPr>
            <a:endParaRPr lang="fi-FI" sz="1600" dirty="0">
              <a:solidFill>
                <a:srgbClr val="213A8F"/>
              </a:solidFill>
              <a:cs typeface="Arial"/>
            </a:endParaRPr>
          </a:p>
          <a:p>
            <a:pPr marR="0" lvl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sv-SE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5EE4A30-4B57-7112-9FB1-16FA454C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4968000" y="3998770"/>
            <a:ext cx="3600000" cy="2739490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2388DC-F395-3345-22DD-6334E7FB099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76000" y="4106770"/>
            <a:ext cx="3492000" cy="17666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i-FI" sz="1600" b="1" dirty="0" err="1"/>
              <a:t>Jämlikhet</a:t>
            </a:r>
            <a:endParaRPr lang="fi-FI" sz="1600" b="1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fi-FI" sz="1600" b="1" dirty="0"/>
          </a:p>
          <a:p>
            <a:r>
              <a:rPr lang="fi-FI" sz="1400" dirty="0" err="1"/>
              <a:t>Fortfarande</a:t>
            </a:r>
            <a:r>
              <a:rPr lang="fi-FI" sz="1400" dirty="0"/>
              <a:t> </a:t>
            </a:r>
            <a:r>
              <a:rPr lang="fi-FI" sz="1400" dirty="0" err="1"/>
              <a:t>områdesskillnader</a:t>
            </a:r>
            <a:r>
              <a:rPr lang="fi-FI" sz="1400" dirty="0"/>
              <a:t> i </a:t>
            </a:r>
            <a:r>
              <a:rPr lang="fi-FI" sz="1400" dirty="0" err="1"/>
              <a:t>dygnet</a:t>
            </a:r>
            <a:r>
              <a:rPr lang="fi-FI" sz="1400" dirty="0"/>
              <a:t> </a:t>
            </a:r>
            <a:r>
              <a:rPr lang="fi-FI" sz="1400" dirty="0" err="1"/>
              <a:t>runt</a:t>
            </a:r>
            <a:r>
              <a:rPr lang="fi-FI" sz="1400" dirty="0"/>
              <a:t> </a:t>
            </a:r>
            <a:r>
              <a:rPr lang="fi-FI" sz="1400" dirty="0" err="1"/>
              <a:t>serviceboendeplatser</a:t>
            </a:r>
            <a:r>
              <a:rPr lang="fi-FI" sz="1400" dirty="0"/>
              <a:t> i </a:t>
            </a:r>
            <a:r>
              <a:rPr lang="fi-FI" sz="1400" dirty="0" err="1"/>
              <a:t>förhållande</a:t>
            </a:r>
            <a:r>
              <a:rPr lang="fi-FI" sz="1400" dirty="0"/>
              <a:t> </a:t>
            </a:r>
            <a:r>
              <a:rPr lang="fi-FI" sz="1400" dirty="0" err="1"/>
              <a:t>till</a:t>
            </a:r>
            <a:r>
              <a:rPr lang="fi-FI" sz="1400" dirty="0"/>
              <a:t> </a:t>
            </a:r>
            <a:r>
              <a:rPr lang="fi-FI" sz="1400" dirty="0" err="1"/>
              <a:t>personer</a:t>
            </a:r>
            <a:r>
              <a:rPr lang="fi-FI" sz="1400" dirty="0"/>
              <a:t> </a:t>
            </a:r>
            <a:r>
              <a:rPr lang="fi-FI" sz="1400" dirty="0" err="1"/>
              <a:t>över</a:t>
            </a:r>
            <a:r>
              <a:rPr lang="fi-FI" sz="1400" dirty="0"/>
              <a:t> 75 </a:t>
            </a:r>
            <a:r>
              <a:rPr lang="fi-FI" sz="1400" dirty="0" err="1"/>
              <a:t>år</a:t>
            </a:r>
            <a:r>
              <a:rPr lang="fi-FI" sz="1400" dirty="0"/>
              <a:t>.</a:t>
            </a:r>
          </a:p>
          <a:p>
            <a:endParaRPr lang="fi-FI" sz="1400" dirty="0">
              <a:cs typeface="Arial"/>
            </a:endParaRPr>
          </a:p>
          <a:p>
            <a:r>
              <a:rPr lang="fi-FI" sz="1400" dirty="0" err="1">
                <a:cs typeface="Arial"/>
              </a:rPr>
              <a:t>Områdesskillnader</a:t>
            </a:r>
            <a:r>
              <a:rPr lang="fi-FI" sz="1400" dirty="0">
                <a:cs typeface="Arial"/>
              </a:rPr>
              <a:t> i </a:t>
            </a:r>
            <a:r>
              <a:rPr lang="fi-FI" sz="1400" dirty="0" err="1">
                <a:cs typeface="Arial"/>
              </a:rPr>
              <a:t>kötiderna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BD0A43-461C-CEE9-EF08-E4B34E74ECE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8000" y="4071490"/>
            <a:ext cx="3600000" cy="32778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Bemanningstäthet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inom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boendeservice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egna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och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externa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boendeenheter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 dirty="0">
                <a:ea typeface="+mn-lt"/>
                <a:cs typeface="+mn-lt"/>
              </a:rPr>
              <a:t>I </a:t>
            </a:r>
            <a:r>
              <a:rPr lang="fi-FI" sz="1400" dirty="0" err="1">
                <a:ea typeface="+mn-lt"/>
                <a:cs typeface="+mn-lt"/>
              </a:rPr>
              <a:t>den</a:t>
            </a:r>
            <a:r>
              <a:rPr lang="fi-FI" sz="1400" dirty="0">
                <a:ea typeface="+mn-lt"/>
                <a:cs typeface="+mn-lt"/>
              </a:rPr>
              <a:t> </a:t>
            </a:r>
            <a:r>
              <a:rPr lang="fi-FI" sz="1400" dirty="0" err="1">
                <a:ea typeface="+mn-lt"/>
                <a:cs typeface="+mn-lt"/>
              </a:rPr>
              <a:t>senaste</a:t>
            </a:r>
            <a:r>
              <a:rPr lang="fi-FI" sz="1400" dirty="0">
                <a:ea typeface="+mn-lt"/>
                <a:cs typeface="+mn-lt"/>
              </a:rPr>
              <a:t> THL-</a:t>
            </a:r>
            <a:r>
              <a:rPr lang="fi-FI" sz="1400" dirty="0" err="1">
                <a:ea typeface="+mn-lt"/>
                <a:cs typeface="+mn-lt"/>
              </a:rPr>
              <a:t>rapporten</a:t>
            </a:r>
            <a:r>
              <a:rPr lang="fi-FI" sz="1400" dirty="0">
                <a:ea typeface="+mn-lt"/>
                <a:cs typeface="+mn-lt"/>
              </a:rPr>
              <a:t> (11/2024) </a:t>
            </a:r>
            <a:r>
              <a:rPr lang="fi-FI" sz="1400" dirty="0" err="1">
                <a:ea typeface="+mn-lt"/>
                <a:cs typeface="+mn-lt"/>
              </a:rPr>
              <a:t>underskred</a:t>
            </a:r>
            <a:r>
              <a:rPr lang="fi-FI" sz="1400" dirty="0">
                <a:ea typeface="+mn-lt"/>
                <a:cs typeface="+mn-lt"/>
              </a:rPr>
              <a:t> 11 </a:t>
            </a:r>
            <a:r>
              <a:rPr lang="fi-FI" sz="1400" dirty="0" err="1">
                <a:ea typeface="+mn-lt"/>
                <a:cs typeface="+mn-lt"/>
              </a:rPr>
              <a:t>boendeenheter</a:t>
            </a:r>
            <a:r>
              <a:rPr lang="fi-FI" sz="1400" dirty="0">
                <a:ea typeface="+mn-lt"/>
                <a:cs typeface="+mn-lt"/>
              </a:rPr>
              <a:t> </a:t>
            </a:r>
            <a:r>
              <a:rPr lang="fi-FI" sz="1400" dirty="0" err="1">
                <a:ea typeface="+mn-lt"/>
                <a:cs typeface="+mn-lt"/>
              </a:rPr>
              <a:t>den</a:t>
            </a:r>
            <a:r>
              <a:rPr lang="fi-FI" sz="1400" dirty="0">
                <a:ea typeface="+mn-lt"/>
                <a:cs typeface="+mn-lt"/>
              </a:rPr>
              <a:t> </a:t>
            </a:r>
            <a:r>
              <a:rPr lang="fi-FI" sz="1400" dirty="0" err="1">
                <a:ea typeface="+mn-lt"/>
                <a:cs typeface="+mn-lt"/>
              </a:rPr>
              <a:t>minimidimensionering</a:t>
            </a:r>
            <a:r>
              <a:rPr lang="fi-FI" sz="1400" dirty="0">
                <a:ea typeface="+mn-lt"/>
                <a:cs typeface="+mn-lt"/>
              </a:rPr>
              <a:t> </a:t>
            </a:r>
            <a:r>
              <a:rPr lang="fi-FI" sz="1400" dirty="0" err="1">
                <a:ea typeface="+mn-lt"/>
                <a:cs typeface="+mn-lt"/>
              </a:rPr>
              <a:t>som</a:t>
            </a:r>
            <a:r>
              <a:rPr lang="fi-FI" sz="1400" dirty="0">
                <a:ea typeface="+mn-lt"/>
                <a:cs typeface="+mn-lt"/>
              </a:rPr>
              <a:t> </a:t>
            </a:r>
            <a:r>
              <a:rPr lang="fi-FI" sz="1400" dirty="0" err="1">
                <a:ea typeface="+mn-lt"/>
                <a:cs typeface="+mn-lt"/>
              </a:rPr>
              <a:t>krävs</a:t>
            </a:r>
            <a:r>
              <a:rPr lang="fi-FI" sz="1400" dirty="0">
                <a:ea typeface="+mn-lt"/>
                <a:cs typeface="+mn-lt"/>
              </a:rPr>
              <a:t> </a:t>
            </a:r>
            <a:r>
              <a:rPr lang="fi-FI" sz="1400" dirty="0" err="1">
                <a:ea typeface="+mn-lt"/>
                <a:cs typeface="+mn-lt"/>
              </a:rPr>
              <a:t>enligt</a:t>
            </a:r>
            <a:r>
              <a:rPr lang="fi-FI" sz="1400" dirty="0">
                <a:ea typeface="+mn-lt"/>
                <a:cs typeface="+mn-lt"/>
              </a:rPr>
              <a:t> </a:t>
            </a:r>
            <a:r>
              <a:rPr lang="fi-FI" sz="1400" dirty="0" err="1">
                <a:ea typeface="+mn-lt"/>
                <a:cs typeface="+mn-lt"/>
              </a:rPr>
              <a:t>äldreomsorgslagen</a:t>
            </a:r>
            <a:r>
              <a:rPr lang="fi-FI" sz="1400" dirty="0">
                <a:ea typeface="+mn-lt"/>
                <a:cs typeface="+mn-lt"/>
              </a:rPr>
              <a:t>. </a:t>
            </a:r>
            <a:endParaRPr lang="fi-FI" sz="1400" dirty="0">
              <a:cs typeface="Arial"/>
            </a:endParaRPr>
          </a:p>
          <a:p>
            <a:r>
              <a:rPr lang="fi-FI" sz="1400" dirty="0" err="1">
                <a:ea typeface="+mn-lt"/>
                <a:cs typeface="+mn-lt"/>
              </a:rPr>
              <a:t>Enligt</a:t>
            </a:r>
            <a:r>
              <a:rPr lang="fi-FI" sz="1400" dirty="0">
                <a:ea typeface="+mn-lt"/>
                <a:cs typeface="+mn-lt"/>
              </a:rPr>
              <a:t> </a:t>
            </a:r>
            <a:r>
              <a:rPr lang="fi-FI" sz="1400" dirty="0" err="1">
                <a:ea typeface="+mn-lt"/>
                <a:cs typeface="+mn-lt"/>
              </a:rPr>
              <a:t>lagen</a:t>
            </a:r>
            <a:r>
              <a:rPr lang="fi-FI" sz="1400" dirty="0">
                <a:ea typeface="+mn-lt"/>
                <a:cs typeface="+mn-lt"/>
              </a:rPr>
              <a:t> </a:t>
            </a:r>
            <a:r>
              <a:rPr lang="fi-FI" sz="1400" dirty="0" err="1">
                <a:ea typeface="+mn-lt"/>
                <a:cs typeface="+mn-lt"/>
              </a:rPr>
              <a:t>ska</a:t>
            </a:r>
            <a:r>
              <a:rPr lang="fi-FI" sz="1400" dirty="0">
                <a:ea typeface="+mn-lt"/>
                <a:cs typeface="+mn-lt"/>
              </a:rPr>
              <a:t>  </a:t>
            </a:r>
            <a:r>
              <a:rPr lang="fi-FI" sz="1400" dirty="0" err="1">
                <a:ea typeface="+mn-lt"/>
                <a:cs typeface="+mn-lt"/>
              </a:rPr>
              <a:t>personaldimensioneringen</a:t>
            </a:r>
            <a:r>
              <a:rPr lang="fi-FI" sz="1400" dirty="0">
                <a:ea typeface="+mn-lt"/>
                <a:cs typeface="+mn-lt"/>
              </a:rPr>
              <a:t> vara </a:t>
            </a:r>
            <a:r>
              <a:rPr lang="fi-FI" sz="1400" dirty="0" err="1">
                <a:ea typeface="+mn-lt"/>
                <a:cs typeface="+mn-lt"/>
              </a:rPr>
              <a:t>minst</a:t>
            </a:r>
            <a:r>
              <a:rPr lang="fi-FI" sz="1400" dirty="0">
                <a:ea typeface="+mn-lt"/>
                <a:cs typeface="+mn-lt"/>
              </a:rPr>
              <a:t> 0,60. </a:t>
            </a:r>
          </a:p>
          <a:p>
            <a:r>
              <a:rPr lang="fi-FI" sz="1400" dirty="0" err="1">
                <a:cs typeface="Arial" panose="020B0604020202020204"/>
              </a:rPr>
              <a:t>Personaldimensioneringen</a:t>
            </a:r>
            <a:r>
              <a:rPr lang="fi-FI" sz="1400" dirty="0">
                <a:cs typeface="Arial" panose="020B0604020202020204"/>
              </a:rPr>
              <a:t> i hela </a:t>
            </a:r>
            <a:r>
              <a:rPr lang="fi-FI" sz="1400" dirty="0" err="1">
                <a:cs typeface="Arial" panose="020B0604020202020204"/>
              </a:rPr>
              <a:t>området</a:t>
            </a:r>
            <a:r>
              <a:rPr lang="fi-FI" sz="1400" dirty="0">
                <a:cs typeface="Arial" panose="020B0604020202020204"/>
              </a:rPr>
              <a:t> i </a:t>
            </a:r>
            <a:r>
              <a:rPr lang="fi-FI" sz="1400" dirty="0" err="1">
                <a:cs typeface="Arial" panose="020B0604020202020204"/>
              </a:rPr>
              <a:t>genomsnitt</a:t>
            </a:r>
            <a:r>
              <a:rPr lang="fi-FI" sz="1400" dirty="0">
                <a:cs typeface="Arial" panose="020B0604020202020204"/>
              </a:rPr>
              <a:t> 0,67 (</a:t>
            </a:r>
            <a:r>
              <a:rPr lang="fi-FI" sz="1400" dirty="0" err="1">
                <a:cs typeface="Arial" panose="020B0604020202020204"/>
              </a:rPr>
              <a:t>variationsintervall</a:t>
            </a:r>
            <a:r>
              <a:rPr lang="fi-FI" sz="1400" dirty="0">
                <a:cs typeface="Arial" panose="020B0604020202020204"/>
              </a:rPr>
              <a:t> 0,61-0,75)</a:t>
            </a:r>
          </a:p>
          <a:p>
            <a:endParaRPr lang="fi-FI" sz="14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502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dirty="0" err="1"/>
              <a:t>Säkerhet</a:t>
            </a:r>
            <a:r>
              <a:rPr lang="fi-FI" b="1" dirty="0"/>
              <a:t> </a:t>
            </a:r>
            <a:r>
              <a:rPr lang="fi-FI" b="1" dirty="0" err="1"/>
              <a:t>och</a:t>
            </a:r>
            <a:r>
              <a:rPr lang="fi-FI" b="1" dirty="0"/>
              <a:t> </a:t>
            </a:r>
            <a:r>
              <a:rPr lang="fi-FI" b="1" dirty="0" err="1"/>
              <a:t>kvalitet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145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 dirty="0"/>
              <a:t>Status</a:t>
            </a:r>
            <a:r>
              <a:rPr lang="sv-SE" sz="1400" dirty="0"/>
              <a:t> 1-4/2025</a:t>
            </a:r>
          </a:p>
          <a:p>
            <a:pPr>
              <a:lnSpc>
                <a:spcPct val="150000"/>
              </a:lnSpc>
            </a:pPr>
            <a:r>
              <a:rPr lang="sv-SE" sz="1400" b="1" dirty="0"/>
              <a:t>Alla anmälningar: </a:t>
            </a:r>
            <a:r>
              <a:rPr lang="sv-SE" sz="1400" dirty="0"/>
              <a:t>1296 (1118)</a:t>
            </a:r>
          </a:p>
          <a:p>
            <a:pPr>
              <a:lnSpc>
                <a:spcPct val="150000"/>
              </a:lnSpc>
            </a:pPr>
            <a:r>
              <a:rPr lang="sv-SE" sz="1400" b="1" dirty="0"/>
              <a:t>Väntar på handläggning: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162 (12%)</a:t>
            </a:r>
            <a:endParaRPr lang="sv-SE" sz="1400" dirty="0"/>
          </a:p>
          <a:p>
            <a:pPr>
              <a:lnSpc>
                <a:spcPct val="150000"/>
              </a:lnSpc>
            </a:pPr>
            <a:r>
              <a:rPr lang="sv-SE" sz="1400" b="1" dirty="0"/>
              <a:t>Väntar på tilläggsinformation: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 (0%) </a:t>
            </a:r>
            <a:r>
              <a:rPr lang="sv-SE" sz="1400" b="1" dirty="0"/>
              <a:t>Under handläggning: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95 (7%)</a:t>
            </a:r>
            <a:endParaRPr lang="sv-SE" sz="1400" dirty="0"/>
          </a:p>
          <a:p>
            <a:pPr>
              <a:lnSpc>
                <a:spcPct val="150000"/>
              </a:lnSpc>
            </a:pPr>
            <a:r>
              <a:rPr lang="sv-SE" sz="1400" b="1" dirty="0"/>
              <a:t>Färdig: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1036 (80%)</a:t>
            </a:r>
            <a:endParaRPr lang="sv-SE" sz="1400" dirty="0"/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err="1">
                <a:solidFill>
                  <a:srgbClr val="00A174"/>
                </a:solidFill>
              </a:rPr>
              <a:t>Antal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anmälan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om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negativ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händelse</a:t>
            </a:r>
            <a:endParaRPr lang="en-US" sz="1600" b="1" dirty="0">
              <a:solidFill>
                <a:srgbClr val="00A174"/>
              </a:solidFill>
            </a:endParaRPr>
          </a:p>
        </p:txBody>
      </p:sp>
      <p:graphicFrame>
        <p:nvGraphicFramePr>
          <p:cNvPr id="5" name="Chart 4" descr="Diagram: Antal anmälan om negativ händelse&#10;Januari - April 2024 1118&#10;Januari-April 2025&#10;Maj - Augusti 2024 1256&#10;Maj-Augusti 2025 &#10;September - December 2024 1332&#10;September-December 2025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7469972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26161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 dirty="0">
                <a:solidFill>
                  <a:srgbClr val="00A174"/>
                </a:solidFill>
              </a:rPr>
              <a:t>De vanligaste anmälningstyperna personal:</a:t>
            </a:r>
          </a:p>
          <a:p>
            <a:pPr marL="342900" indent="-342900">
              <a:buAutoNum type="arabicPeriod"/>
            </a:pPr>
            <a:r>
              <a:rPr lang="sv-SE" sz="1400" dirty="0">
                <a:cs typeface="Arial"/>
              </a:rPr>
              <a:t>Olycksfall och olyckor</a:t>
            </a:r>
          </a:p>
          <a:p>
            <a:pPr marL="342900" indent="-342900">
              <a:buAutoNum type="arabicPeriod"/>
            </a:pPr>
            <a:r>
              <a:rPr lang="sv-SE" sz="1400" dirty="0">
                <a:cs typeface="Arial"/>
              </a:rPr>
              <a:t>Förknippad med läkemedelsbehandling</a:t>
            </a:r>
          </a:p>
          <a:p>
            <a:pPr marL="342900" indent="-342900">
              <a:buAutoNum type="arabicPeriod"/>
            </a:pPr>
            <a:r>
              <a:rPr lang="sv-SE" sz="1400" dirty="0">
                <a:cs typeface="Arial"/>
              </a:rPr>
              <a:t>Våld</a:t>
            </a:r>
          </a:p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lang="sv-SE" sz="1600" b="1" dirty="0">
              <a:solidFill>
                <a:srgbClr val="00A174"/>
              </a:solidFill>
            </a:endParaRPr>
          </a:p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 dirty="0">
                <a:solidFill>
                  <a:srgbClr val="00A174"/>
                </a:solidFill>
              </a:rPr>
              <a:t>RAI-nyckeltal</a:t>
            </a:r>
          </a:p>
          <a:p>
            <a:r>
              <a:rPr lang="fi-FI" sz="1400" dirty="0" err="1">
                <a:cs typeface="Arial"/>
              </a:rPr>
              <a:t>Multimedicinering</a:t>
            </a:r>
            <a:r>
              <a:rPr lang="fi-FI" sz="1400" dirty="0">
                <a:cs typeface="Arial"/>
              </a:rPr>
              <a:t> 59% / (54% 9-12/2025); (</a:t>
            </a:r>
            <a:r>
              <a:rPr lang="fi-FI" sz="1400" dirty="0" err="1">
                <a:cs typeface="Arial"/>
              </a:rPr>
              <a:t>landets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medeltal</a:t>
            </a:r>
            <a:r>
              <a:rPr lang="fi-FI" sz="1400" dirty="0">
                <a:cs typeface="Arial"/>
              </a:rPr>
              <a:t> 56%) </a:t>
            </a:r>
          </a:p>
          <a:p>
            <a:endParaRPr lang="fi-FI" sz="1400" dirty="0">
              <a:cs typeface="Arial"/>
            </a:endParaRPr>
          </a:p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lang="sv-SE" sz="1600" b="1" dirty="0">
              <a:solidFill>
                <a:srgbClr val="00A174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10544" y="4608000"/>
            <a:ext cx="171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err="1">
                <a:solidFill>
                  <a:schemeClr val="accent5"/>
                </a:solidFill>
              </a:rPr>
              <a:t>Antal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kontakter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till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patientombud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06382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cs typeface="Arial"/>
              </a:rPr>
              <a:t>xx </a:t>
            </a:r>
            <a:r>
              <a:rPr lang="fi-FI" sz="2400" dirty="0">
                <a:cs typeface="Arial"/>
              </a:rPr>
              <a:t>(0)</a:t>
            </a:r>
            <a:endParaRPr lang="fi-FI" sz="3600" dirty="0"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184" y="4608000"/>
            <a:ext cx="16903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dirty="0" err="1">
                <a:solidFill>
                  <a:srgbClr val="00A174"/>
                </a:solidFill>
                <a:latin typeface="Arial" panose="020B0604020202020204"/>
              </a:rPr>
              <a:t>Antal</a:t>
            </a:r>
            <a:r>
              <a:rPr lang="fi-FI" sz="1600" b="1" dirty="0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dirty="0" err="1">
                <a:solidFill>
                  <a:srgbClr val="00A174"/>
                </a:solidFill>
                <a:latin typeface="Arial" panose="020B0604020202020204"/>
              </a:rPr>
              <a:t>kontakter</a:t>
            </a:r>
            <a:r>
              <a:rPr lang="fi-FI" sz="1600" b="1" dirty="0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dirty="0" err="1">
                <a:solidFill>
                  <a:srgbClr val="00A174"/>
                </a:solidFill>
                <a:latin typeface="Arial" panose="020B0604020202020204"/>
              </a:rPr>
              <a:t>till</a:t>
            </a:r>
            <a:r>
              <a:rPr lang="fi-FI" sz="1600" b="1" dirty="0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dirty="0" err="1">
                <a:solidFill>
                  <a:srgbClr val="00A174"/>
                </a:solidFill>
                <a:latin typeface="Arial" panose="020B0604020202020204"/>
              </a:rPr>
              <a:t>socialombud</a:t>
            </a:r>
            <a:endParaRPr lang="en-US" sz="1600" b="1" dirty="0">
              <a:solidFill>
                <a:srgbClr val="00A174"/>
              </a:solidFill>
              <a:latin typeface="Arial" panose="020B060402020202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07037" y="5931439"/>
            <a:ext cx="164753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cs typeface="Arial"/>
              </a:rPr>
              <a:t>8</a:t>
            </a:r>
            <a:r>
              <a:rPr lang="fi-FI" sz="2000" dirty="0">
                <a:cs typeface="Arial"/>
              </a:rPr>
              <a:t> </a:t>
            </a:r>
            <a:r>
              <a:rPr lang="fi-FI" sz="2400" dirty="0">
                <a:cs typeface="Arial"/>
              </a:rPr>
              <a:t>(12)</a:t>
            </a:r>
            <a:endParaRPr lang="en-US" sz="2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61090" y="4617226"/>
            <a:ext cx="3734751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rgbClr val="00A174"/>
                </a:solidFill>
              </a:rPr>
              <a:t>Korrigerande åtgärder</a:t>
            </a:r>
          </a:p>
          <a:p>
            <a:pPr marL="171450" indent="-171450">
              <a:buFont typeface="Calibri"/>
              <a:buChar char="-"/>
            </a:pPr>
            <a:r>
              <a:rPr lang="fi-FI" sz="1100" err="1"/>
              <a:t>Imo</a:t>
            </a:r>
            <a:r>
              <a:rPr lang="fi-FI" sz="1100" dirty="0"/>
              <a:t> (</a:t>
            </a:r>
            <a:r>
              <a:rPr lang="fi-FI" sz="1100" err="1"/>
              <a:t>självbestämmanderätt</a:t>
            </a:r>
            <a:r>
              <a:rPr lang="fi-FI" sz="1100" dirty="0"/>
              <a:t>) </a:t>
            </a:r>
            <a:r>
              <a:rPr lang="fi-FI" sz="1100" err="1"/>
              <a:t>plan</a:t>
            </a:r>
            <a:r>
              <a:rPr lang="fi-FI" sz="1100" dirty="0"/>
              <a:t> </a:t>
            </a:r>
            <a:r>
              <a:rPr lang="fi-FI" sz="1100" err="1"/>
              <a:t>gjorts</a:t>
            </a:r>
            <a:endParaRPr lang="fi-FI" sz="1100" dirty="0">
              <a:cs typeface="Arial" panose="020B0604020202020204"/>
            </a:endParaRPr>
          </a:p>
          <a:p>
            <a:pPr marL="171450" indent="-171450">
              <a:buFont typeface="Calibri"/>
              <a:buChar char="-"/>
            </a:pPr>
            <a:r>
              <a:rPr lang="fi-FI" sz="1100" err="1"/>
              <a:t>Anvisning</a:t>
            </a:r>
            <a:r>
              <a:rPr lang="fi-FI" sz="1100" dirty="0"/>
              <a:t> för </a:t>
            </a:r>
            <a:r>
              <a:rPr lang="fi-FI" sz="1100" err="1"/>
              <a:t>självbestämmanderätten</a:t>
            </a:r>
            <a:r>
              <a:rPr lang="fi-FI" sz="1100" dirty="0"/>
              <a:t> </a:t>
            </a:r>
            <a:r>
              <a:rPr lang="fi-FI" sz="1100" err="1"/>
              <a:t>och</a:t>
            </a:r>
            <a:r>
              <a:rPr lang="fi-FI" sz="1100" dirty="0"/>
              <a:t> </a:t>
            </a:r>
            <a:r>
              <a:rPr lang="fi-FI" sz="1100" err="1"/>
              <a:t>begränsade</a:t>
            </a:r>
            <a:r>
              <a:rPr lang="fi-FI" sz="1100" dirty="0"/>
              <a:t> </a:t>
            </a:r>
            <a:r>
              <a:rPr lang="fi-FI" sz="1100" err="1"/>
              <a:t>åtgärder</a:t>
            </a:r>
            <a:r>
              <a:rPr lang="fi-FI" sz="1100" dirty="0"/>
              <a:t> </a:t>
            </a:r>
            <a:r>
              <a:rPr lang="fi-FI" sz="1100" err="1"/>
              <a:t>implementeras</a:t>
            </a:r>
            <a:endParaRPr lang="fi-FI" sz="1100" dirty="0">
              <a:cs typeface="Arial" panose="020B0604020202020204"/>
            </a:endParaRPr>
          </a:p>
          <a:p>
            <a:pPr marL="171450" indent="-171450">
              <a:buFont typeface="Calibri"/>
              <a:buChar char="-"/>
            </a:pPr>
            <a:r>
              <a:rPr lang="fi-FI" sz="1100" err="1"/>
              <a:t>Utvidga</a:t>
            </a:r>
            <a:r>
              <a:rPr lang="fi-FI" sz="1100" dirty="0"/>
              <a:t> </a:t>
            </a:r>
            <a:r>
              <a:rPr lang="fi-FI" sz="1100" err="1"/>
              <a:t>dosdispenseringen</a:t>
            </a:r>
            <a:r>
              <a:rPr lang="fi-FI" sz="1100" dirty="0"/>
              <a:t> – </a:t>
            </a:r>
            <a:r>
              <a:rPr lang="fi-FI" sz="1100" err="1"/>
              <a:t>upphandlingsprocess</a:t>
            </a:r>
            <a:r>
              <a:rPr lang="fi-FI" sz="1100" dirty="0"/>
              <a:t> </a:t>
            </a:r>
            <a:r>
              <a:rPr lang="fi-FI" sz="1100" err="1"/>
              <a:t>pågår</a:t>
            </a:r>
            <a:endParaRPr lang="fi-FI" sz="1100" dirty="0">
              <a:cs typeface="Arial" panose="020B0604020202020204"/>
            </a:endParaRPr>
          </a:p>
          <a:p>
            <a:pPr marL="171450" indent="-171450">
              <a:buFont typeface="Calibri"/>
              <a:buChar char="-"/>
            </a:pPr>
            <a:r>
              <a:rPr lang="fi-FI" sz="1100" err="1"/>
              <a:t>Arbetsgrupp</a:t>
            </a:r>
            <a:r>
              <a:rPr lang="fi-FI" sz="1100" dirty="0"/>
              <a:t> för </a:t>
            </a:r>
            <a:r>
              <a:rPr lang="fi-FI" sz="1100" err="1"/>
              <a:t>fallolycka</a:t>
            </a:r>
            <a:endParaRPr lang="fi-FI" sz="1100" dirty="0">
              <a:cs typeface="Arial" panose="020B0604020202020204"/>
            </a:endParaRPr>
          </a:p>
          <a:p>
            <a:pPr marL="171450" indent="-171450">
              <a:buFont typeface="Calibri"/>
              <a:buChar char="-"/>
            </a:pPr>
            <a:r>
              <a:rPr lang="fi-FI" sz="1100" err="1"/>
              <a:t>Fortbildningar</a:t>
            </a:r>
            <a:endParaRPr lang="fi-FI" sz="1100" dirty="0">
              <a:cs typeface="Arial" panose="020B0604020202020204"/>
            </a:endParaRPr>
          </a:p>
          <a:p>
            <a:pPr marL="171450" indent="-171450">
              <a:buFont typeface="Calibri"/>
              <a:buChar char="-"/>
            </a:pPr>
            <a:r>
              <a:rPr lang="fi-FI" sz="1100" err="1"/>
              <a:t>Kontakter</a:t>
            </a:r>
            <a:endParaRPr lang="fi-FI" sz="1100" err="1">
              <a:cs typeface="Arial" panose="020B0604020202020204"/>
            </a:endParaRPr>
          </a:p>
          <a:p>
            <a:pPr marL="171450" indent="-171450">
              <a:buFont typeface="Calibri"/>
              <a:buChar char="-"/>
            </a:pPr>
            <a:r>
              <a:rPr lang="fi-FI" sz="1100" dirty="0" err="1">
                <a:cs typeface="Arial" panose="020B0604020202020204"/>
              </a:rPr>
              <a:t>Utmaninagr</a:t>
            </a:r>
            <a:r>
              <a:rPr lang="fi-FI" sz="1100" dirty="0">
                <a:cs typeface="Arial" panose="020B0604020202020204"/>
              </a:rPr>
              <a:t> i </a:t>
            </a:r>
            <a:r>
              <a:rPr lang="fi-FI" sz="1100" dirty="0" err="1">
                <a:cs typeface="Arial" panose="020B0604020202020204"/>
              </a:rPr>
              <a:t>bemötande</a:t>
            </a:r>
            <a:r>
              <a:rPr lang="fi-FI" sz="1100" dirty="0">
                <a:cs typeface="Arial" panose="020B0604020202020204"/>
              </a:rPr>
              <a:t> av en </a:t>
            </a:r>
            <a:r>
              <a:rPr lang="fi-FI" sz="1100" dirty="0" err="1">
                <a:cs typeface="Arial" panose="020B0604020202020204"/>
              </a:rPr>
              <a:t>boende</a:t>
            </a:r>
            <a:r>
              <a:rPr lang="fi-FI" sz="1100" dirty="0">
                <a:cs typeface="Arial" panose="020B0604020202020204"/>
              </a:rPr>
              <a:t> </a:t>
            </a:r>
            <a:r>
              <a:rPr lang="fi-FI" sz="1100" dirty="0" err="1">
                <a:cs typeface="Arial" panose="020B0604020202020204"/>
              </a:rPr>
              <a:t>med</a:t>
            </a:r>
            <a:r>
              <a:rPr lang="fi-FI" sz="1100" dirty="0">
                <a:cs typeface="Arial" panose="020B0604020202020204"/>
              </a:rPr>
              <a:t> </a:t>
            </a:r>
            <a:r>
              <a:rPr lang="fi-FI" sz="1100" dirty="0" err="1">
                <a:cs typeface="Arial" panose="020B0604020202020204"/>
              </a:rPr>
              <a:t>minnesjuka</a:t>
            </a:r>
            <a:r>
              <a:rPr lang="fi-FI" sz="1100" dirty="0">
                <a:cs typeface="Arial" panose="020B0604020202020204"/>
              </a:rPr>
              <a:t> - </a:t>
            </a:r>
            <a:r>
              <a:rPr lang="fi-FI" sz="1100" dirty="0" err="1">
                <a:cs typeface="Arial" panose="020B0604020202020204"/>
              </a:rPr>
              <a:t>utbildning</a:t>
            </a:r>
            <a:r>
              <a:rPr lang="fi-FI" sz="1100" dirty="0">
                <a:cs typeface="Arial" panose="020B0604020202020204"/>
              </a:rPr>
              <a:t> </a:t>
            </a:r>
            <a:r>
              <a:rPr lang="fi-FI" sz="1100" dirty="0" err="1">
                <a:cs typeface="Arial" panose="020B0604020202020204"/>
              </a:rPr>
              <a:t>pågår</a:t>
            </a:r>
            <a:endParaRPr lang="fi-FI" sz="1100" dirty="0">
              <a:cs typeface="Arial" panose="020B060402020202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652E28-B745-3928-E8F9-571AF58C96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4608000"/>
            <a:ext cx="17179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err="1">
                <a:solidFill>
                  <a:schemeClr val="accent5"/>
                </a:solidFill>
              </a:rPr>
              <a:t>Anmälningar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om</a:t>
            </a:r>
            <a:r>
              <a:rPr lang="fi-FI" sz="1600" b="1" dirty="0">
                <a:solidFill>
                  <a:schemeClr val="accent5"/>
                </a:solidFill>
              </a:rPr>
              <a:t> miss-</a:t>
            </a:r>
            <a:r>
              <a:rPr lang="fi-FI" sz="1600" b="1" dirty="0" err="1">
                <a:solidFill>
                  <a:schemeClr val="accent5"/>
                </a:solidFill>
              </a:rPr>
              <a:t>förhållanden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inom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socialvården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B4EE3C-D6C8-35F7-B859-A76FC4BC436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98688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cs typeface="Arial"/>
              </a:rPr>
              <a:t>0 </a:t>
            </a:r>
            <a:r>
              <a:rPr lang="fi-FI" sz="2400" dirty="0">
                <a:cs typeface="Arial"/>
              </a:rPr>
              <a:t>(5)</a:t>
            </a:r>
            <a:endParaRPr lang="fi-FI" sz="3600" dirty="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2443FC-DDA6-18FA-E840-3D9B20FDFE4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56490" y="4617226"/>
            <a:ext cx="17179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 err="1">
                <a:solidFill>
                  <a:schemeClr val="accent5"/>
                </a:solidFill>
              </a:rPr>
              <a:t>Antal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anmäningar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om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negativ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händelse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från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klienter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eller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anhöriga</a:t>
            </a:r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B7C989-185B-85F5-B8E3-0040D19F2F6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52328" y="5910594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cs typeface="Arial"/>
              </a:rPr>
              <a:t>4 </a:t>
            </a:r>
            <a:r>
              <a:rPr lang="fi-FI" sz="2400" dirty="0">
                <a:cs typeface="Arial"/>
              </a:rPr>
              <a:t>(3)</a:t>
            </a:r>
            <a:endParaRPr lang="fi-FI" sz="3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dirty="0" err="1"/>
              <a:t>Kundupplevelse</a:t>
            </a:r>
            <a:endParaRPr lang="en-US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Totala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mängden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av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kundrespons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under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perioden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9 (42)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56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(61)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4,33 (4,8)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4,56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(4,67)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(4,79)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4,56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3,32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4,56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4,56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(4,71)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4,89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(4,88)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respons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- NPS </a:t>
            </a:r>
            <a:r>
              <a:rPr lang="fi-FI" sz="1400" dirty="0" err="1">
                <a:latin typeface="Arial"/>
                <a:cs typeface="Arial"/>
              </a:rPr>
              <a:t>är</a:t>
            </a:r>
            <a:r>
              <a:rPr lang="fi-FI" sz="1400" dirty="0">
                <a:latin typeface="Arial"/>
                <a:cs typeface="Arial"/>
              </a:rPr>
              <a:t> </a:t>
            </a:r>
            <a:r>
              <a:rPr lang="fi-FI" sz="1400" dirty="0" err="1">
                <a:latin typeface="Arial"/>
                <a:cs typeface="Arial"/>
              </a:rPr>
              <a:t>på</a:t>
            </a:r>
            <a:r>
              <a:rPr lang="fi-FI" sz="1400" dirty="0">
                <a:latin typeface="Arial"/>
                <a:cs typeface="Arial"/>
              </a:rPr>
              <a:t> </a:t>
            </a:r>
            <a:r>
              <a:rPr lang="fi-FI" sz="1400" dirty="0" err="1">
                <a:latin typeface="Arial"/>
                <a:cs typeface="Arial"/>
              </a:rPr>
              <a:t>bra</a:t>
            </a:r>
            <a:r>
              <a:rPr lang="fi-FI" sz="1400" dirty="0">
                <a:latin typeface="Arial"/>
                <a:cs typeface="Arial"/>
              </a:rPr>
              <a:t> </a:t>
            </a:r>
            <a:r>
              <a:rPr lang="fi-FI" sz="1400" dirty="0" err="1">
                <a:latin typeface="Arial"/>
                <a:cs typeface="Arial"/>
              </a:rPr>
              <a:t>nivår</a:t>
            </a:r>
            <a:r>
              <a:rPr lang="fi-FI" sz="1400" dirty="0">
                <a:latin typeface="Arial"/>
                <a:cs typeface="Arial"/>
              </a:rPr>
              <a:t>, </a:t>
            </a:r>
            <a:r>
              <a:rPr lang="fi-FI" sz="1400" dirty="0" err="1">
                <a:latin typeface="Arial"/>
                <a:cs typeface="Arial"/>
              </a:rPr>
              <a:t>även</a:t>
            </a:r>
            <a:r>
              <a:rPr lang="fi-FI" sz="1400" dirty="0">
                <a:latin typeface="Arial"/>
                <a:cs typeface="Arial"/>
              </a:rPr>
              <a:t> </a:t>
            </a:r>
            <a:r>
              <a:rPr lang="fi-FI" sz="1400" dirty="0" err="1">
                <a:latin typeface="Arial"/>
                <a:cs typeface="Arial"/>
              </a:rPr>
              <a:t>om</a:t>
            </a:r>
            <a:r>
              <a:rPr lang="fi-FI" sz="1400" dirty="0">
                <a:latin typeface="Arial"/>
                <a:cs typeface="Arial"/>
              </a:rPr>
              <a:t> </a:t>
            </a:r>
            <a:r>
              <a:rPr lang="fi-FI" sz="1400" dirty="0" err="1">
                <a:latin typeface="Arial"/>
                <a:cs typeface="Arial"/>
              </a:rPr>
              <a:t>det</a:t>
            </a:r>
            <a:r>
              <a:rPr lang="fi-FI" sz="1400" dirty="0">
                <a:latin typeface="Arial"/>
                <a:cs typeface="Arial"/>
              </a:rPr>
              <a:t> </a:t>
            </a:r>
            <a:r>
              <a:rPr lang="fi-FI" sz="1400" dirty="0" err="1">
                <a:latin typeface="Arial"/>
                <a:cs typeface="Arial"/>
              </a:rPr>
              <a:t>minskat</a:t>
            </a:r>
            <a:r>
              <a:rPr lang="fi-FI" sz="1400" dirty="0">
                <a:latin typeface="Arial"/>
                <a:cs typeface="Arial"/>
              </a:rPr>
              <a:t> </a:t>
            </a:r>
            <a:r>
              <a:rPr lang="fi-FI" sz="1400" dirty="0" err="1">
                <a:latin typeface="Arial"/>
                <a:cs typeface="Arial"/>
              </a:rPr>
              <a:t>något</a:t>
            </a:r>
            <a:r>
              <a:rPr lang="fi-FI" sz="1400" dirty="0">
                <a:latin typeface="Arial"/>
                <a:cs typeface="Arial"/>
              </a:rPr>
              <a:t> </a:t>
            </a: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- I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lang="fi-FI" sz="1400" dirty="0" err="1">
                <a:latin typeface="Arial"/>
                <a:cs typeface="Arial"/>
              </a:rPr>
              <a:t>vårens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THL-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mätning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var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NPS 34 (hela 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landets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i-FI" sz="14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medeltal</a:t>
            </a:r>
            <a:r>
              <a:rPr kumimoji="0" lang="fi-FI" sz="1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36)</a:t>
            </a:r>
            <a:endParaRPr lang="fi-FI" sz="14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 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- </a:t>
            </a:r>
            <a:r>
              <a:rPr lang="fi-FI" sz="1400" dirty="0" err="1">
                <a:latin typeface="Arial"/>
                <a:cs typeface="Arial"/>
              </a:rPr>
              <a:t>Få</a:t>
            </a:r>
            <a:r>
              <a:rPr lang="fi-FI" sz="1400" dirty="0">
                <a:latin typeface="Arial"/>
                <a:cs typeface="Arial"/>
              </a:rPr>
              <a:t> </a:t>
            </a:r>
            <a:r>
              <a:rPr lang="fi-FI" sz="1400" dirty="0" err="1">
                <a:latin typeface="Arial"/>
                <a:cs typeface="Arial"/>
              </a:rPr>
              <a:t>svar</a:t>
            </a:r>
            <a:endParaRPr lang="fi-FI" sz="14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1B6ABA3-AAC7-6ECF-BFA2-DC231A122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855" y="3141161"/>
            <a:ext cx="2337717" cy="116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47120C08-954E-E04C-0256-5519AFBDF9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V="1">
            <a:off x="4922982" y="3589506"/>
            <a:ext cx="459570" cy="572952"/>
          </a:xfrm>
          <a:prstGeom prst="straightConnector1">
            <a:avLst/>
          </a:prstGeom>
          <a:noFill/>
          <a:ln w="38100" cap="flat" cmpd="sng" algn="ctr">
            <a:solidFill>
              <a:srgbClr val="213A8F"/>
            </a:solidFill>
            <a:prstDash val="solid"/>
            <a:miter lim="800000"/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sz="4000" b="1" dirty="0" err="1"/>
              <a:t>Delaktighetsarbete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400" b="1" dirty="0">
                <a:solidFill>
                  <a:schemeClr val="accent5"/>
                </a:solidFill>
                <a:latin typeface="+mj-lt"/>
              </a:rPr>
              <a:t>Hur stöder man  kunders och nära anhörigas delaktighet i planeringen, genomförandet och utvärderingen av tjänsterna:</a:t>
            </a:r>
          </a:p>
          <a:p>
            <a:r>
              <a:rPr lang="fi-FI" sz="1400" dirty="0">
                <a:cs typeface="Arial" panose="020B0604020202020204"/>
              </a:rPr>
              <a:t>- </a:t>
            </a:r>
            <a:r>
              <a:rPr lang="fi-FI" sz="1400" dirty="0" err="1">
                <a:cs typeface="Arial" panose="020B0604020202020204"/>
              </a:rPr>
              <a:t>Gemensamma</a:t>
            </a:r>
            <a:r>
              <a:rPr lang="fi-FI" sz="1400" dirty="0">
                <a:cs typeface="Arial" panose="020B0604020202020204"/>
              </a:rPr>
              <a:t> </a:t>
            </a:r>
            <a:r>
              <a:rPr lang="fi-FI" sz="1400" dirty="0" err="1">
                <a:cs typeface="Arial" panose="020B0604020202020204"/>
              </a:rPr>
              <a:t>anhörigkvällar</a:t>
            </a:r>
            <a:r>
              <a:rPr lang="fi-FI" sz="1400" dirty="0">
                <a:cs typeface="Arial" panose="020B0604020202020204"/>
              </a:rPr>
              <a:t> </a:t>
            </a:r>
            <a:r>
              <a:rPr lang="fi-FI" sz="1400" dirty="0" err="1">
                <a:cs typeface="Arial" panose="020B0604020202020204"/>
              </a:rPr>
              <a:t>ordnats</a:t>
            </a:r>
            <a:endParaRPr lang="fi-FI" sz="1400" dirty="0">
              <a:cs typeface="Arial" panose="020B0604020202020204"/>
            </a:endParaRPr>
          </a:p>
          <a:p>
            <a:r>
              <a:rPr lang="fi-FI" sz="1400" dirty="0">
                <a:cs typeface="Arial" panose="020B0604020202020204"/>
              </a:rPr>
              <a:t>- </a:t>
            </a:r>
            <a:r>
              <a:rPr lang="fi-FI" sz="1400" dirty="0" err="1">
                <a:cs typeface="Arial" panose="020B0604020202020204"/>
              </a:rPr>
              <a:t>Haipro</a:t>
            </a:r>
            <a:r>
              <a:rPr lang="fi-FI" sz="1400" dirty="0">
                <a:cs typeface="Arial" panose="020B0604020202020204"/>
              </a:rPr>
              <a:t> i </a:t>
            </a:r>
            <a:r>
              <a:rPr lang="fi-FI" sz="1400" dirty="0" err="1">
                <a:cs typeface="Arial" panose="020B0604020202020204"/>
              </a:rPr>
              <a:t>bruk</a:t>
            </a:r>
            <a:endParaRPr lang="fi-FI" sz="1400">
              <a:cs typeface="Arial" panose="020B0604020202020204"/>
            </a:endParaRPr>
          </a:p>
          <a:p>
            <a:r>
              <a:rPr lang="fi-FI" sz="1400" dirty="0">
                <a:cs typeface="Arial" panose="020B0604020202020204"/>
              </a:rPr>
              <a:t>- </a:t>
            </a:r>
            <a:r>
              <a:rPr lang="fi-FI" sz="1400" dirty="0" err="1">
                <a:cs typeface="Arial" panose="020B0604020202020204"/>
              </a:rPr>
              <a:t>Feedbacksystemet</a:t>
            </a:r>
            <a:r>
              <a:rPr lang="fi-FI" sz="1400" dirty="0">
                <a:cs typeface="Arial" panose="020B0604020202020204"/>
              </a:rPr>
              <a:t> i </a:t>
            </a:r>
            <a:r>
              <a:rPr lang="fi-FI" sz="1400" dirty="0" err="1">
                <a:cs typeface="Arial" panose="020B0604020202020204"/>
              </a:rPr>
              <a:t>bruk</a:t>
            </a:r>
            <a:r>
              <a:rPr lang="fi-FI" sz="1400" dirty="0">
                <a:cs typeface="Arial" panose="020B0604020202020204"/>
              </a:rPr>
              <a:t> </a:t>
            </a:r>
            <a:endParaRPr lang="fi-FI">
              <a:cs typeface="Arial" panose="020B0604020202020204"/>
            </a:endParaRPr>
          </a:p>
          <a:p>
            <a:r>
              <a:rPr lang="fi-FI" sz="1400" dirty="0">
                <a:cs typeface="Arial" panose="020B0604020202020204"/>
              </a:rPr>
              <a:t>- </a:t>
            </a:r>
            <a:r>
              <a:rPr lang="fi-FI" sz="1400" dirty="0" err="1">
                <a:cs typeface="Arial" panose="020B0604020202020204"/>
              </a:rPr>
              <a:t>Kunderna</a:t>
            </a:r>
            <a:r>
              <a:rPr lang="fi-FI" sz="1400" dirty="0">
                <a:cs typeface="Arial" panose="020B0604020202020204"/>
              </a:rPr>
              <a:t> </a:t>
            </a:r>
            <a:r>
              <a:rPr lang="fi-FI" sz="1400" dirty="0" err="1">
                <a:cs typeface="Arial" panose="020B0604020202020204"/>
              </a:rPr>
              <a:t>deltar</a:t>
            </a:r>
            <a:r>
              <a:rPr lang="fi-FI" sz="1400" dirty="0">
                <a:cs typeface="Arial" panose="020B0604020202020204"/>
              </a:rPr>
              <a:t> i RAI-</a:t>
            </a:r>
            <a:r>
              <a:rPr lang="fi-FI" sz="1400" dirty="0" err="1">
                <a:cs typeface="Arial" panose="020B0604020202020204"/>
              </a:rPr>
              <a:t>bedömningarna</a:t>
            </a:r>
            <a:r>
              <a:rPr lang="fi-FI" sz="1400" dirty="0">
                <a:cs typeface="Arial" panose="020B0604020202020204"/>
              </a:rPr>
              <a:t> </a:t>
            </a:r>
          </a:p>
          <a:p>
            <a:endParaRPr lang="en-US" sz="14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1400" b="1" dirty="0">
                <a:solidFill>
                  <a:schemeClr val="accent5"/>
                </a:solidFill>
                <a:latin typeface="+mj-lt"/>
              </a:rPr>
              <a:t>Vilka teman har man kommit överens om tillsammans med organisationer för att utveckla tjänsterna:</a:t>
            </a:r>
          </a:p>
          <a:p>
            <a:pPr lvl="0"/>
            <a:r>
              <a:rPr lang="fi-FI" sz="1400" dirty="0" err="1">
                <a:cs typeface="Arial" panose="020B0604020202020204"/>
              </a:rPr>
              <a:t>Regelbundna</a:t>
            </a:r>
            <a:r>
              <a:rPr lang="fi-FI" sz="1400" dirty="0">
                <a:cs typeface="Arial" panose="020B0604020202020204"/>
              </a:rPr>
              <a:t> </a:t>
            </a:r>
            <a:r>
              <a:rPr lang="fi-FI" sz="1400" dirty="0" err="1">
                <a:cs typeface="Arial" panose="020B0604020202020204"/>
              </a:rPr>
              <a:t>träffar</a:t>
            </a:r>
            <a:r>
              <a:rPr lang="fi-FI" sz="1400" dirty="0">
                <a:cs typeface="Arial" panose="020B0604020202020204"/>
              </a:rPr>
              <a:t> </a:t>
            </a:r>
            <a:r>
              <a:rPr lang="fi-FI" sz="1400" dirty="0" err="1">
                <a:cs typeface="Arial" panose="020B0604020202020204"/>
              </a:rPr>
              <a:t>med</a:t>
            </a:r>
            <a:r>
              <a:rPr lang="fi-FI" sz="1400" dirty="0">
                <a:cs typeface="Arial" panose="020B0604020202020204"/>
              </a:rPr>
              <a:t> </a:t>
            </a:r>
            <a:r>
              <a:rPr lang="fi-FI" sz="1400" dirty="0" err="1">
                <a:cs typeface="Arial" panose="020B0604020202020204"/>
              </a:rPr>
              <a:t>föreningar</a:t>
            </a:r>
            <a:endParaRPr lang="fi-FI" sz="1400" dirty="0">
              <a:cs typeface="Arial" panose="020B060402020202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400" b="1" dirty="0">
                <a:solidFill>
                  <a:schemeClr val="accent5"/>
                </a:solidFill>
                <a:latin typeface="+mj-lt"/>
              </a:rPr>
              <a:t>Klienter, erfarenhetsexperter eller ett </a:t>
            </a:r>
            <a:r>
              <a:rPr lang="sv-SE" sz="1400" b="1" dirty="0" err="1">
                <a:solidFill>
                  <a:schemeClr val="accent5"/>
                </a:solidFill>
                <a:latin typeface="+mj-lt"/>
              </a:rPr>
              <a:t>kundråd</a:t>
            </a:r>
            <a:r>
              <a:rPr lang="sv-SE" sz="1400" b="1" dirty="0">
                <a:solidFill>
                  <a:schemeClr val="accent5"/>
                </a:solidFill>
                <a:latin typeface="+mj-lt"/>
              </a:rPr>
              <a:t> är involverade i utvecklingen och utvärderingen av tjänsterna:</a:t>
            </a:r>
          </a:p>
          <a:p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400" dirty="0" err="1"/>
              <a:t>Ordnats</a:t>
            </a:r>
            <a:r>
              <a:rPr lang="fi-FI" sz="1400" dirty="0"/>
              <a:t> </a:t>
            </a:r>
            <a:r>
              <a:rPr lang="fi-FI" sz="1400" dirty="0" err="1"/>
              <a:t>gemensamma</a:t>
            </a:r>
            <a:r>
              <a:rPr lang="fi-FI" sz="1400" dirty="0"/>
              <a:t> </a:t>
            </a:r>
            <a:r>
              <a:rPr lang="fi-FI" sz="1400" dirty="0" err="1"/>
              <a:t>anhörigkvällar</a:t>
            </a:r>
            <a:endParaRPr lang="fi-FI" sz="1400" dirty="0"/>
          </a:p>
          <a:p>
            <a:r>
              <a:rPr lang="sv-SE" sz="1400" dirty="0"/>
              <a:t>​</a:t>
            </a:r>
            <a:endParaRPr lang="fi-FI" sz="1400" strike="sngStrike" dirty="0"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400" b="1" dirty="0">
                <a:solidFill>
                  <a:schemeClr val="accent5"/>
                </a:solidFill>
                <a:latin typeface="+mj-lt"/>
              </a:rPr>
              <a:t>Vilka åtgärder har vidtagits  på basen av klienters och anhörigas anmälningar om negativa och nära ögat händelser samt påminnelser och klagomål:</a:t>
            </a:r>
          </a:p>
          <a:p>
            <a:endParaRPr lang="sv-SE" sz="1400" b="1" dirty="0">
              <a:solidFill>
                <a:schemeClr val="accent4"/>
              </a:solidFill>
              <a:latin typeface="+mj-lt"/>
            </a:endParaRPr>
          </a:p>
          <a:p>
            <a:r>
              <a:rPr lang="fi-FI" sz="1400" dirty="0">
                <a:cs typeface="Arial"/>
              </a:rPr>
              <a:t>- </a:t>
            </a:r>
            <a:r>
              <a:rPr lang="fi-FI" sz="1400" dirty="0" err="1">
                <a:cs typeface="Arial"/>
              </a:rPr>
              <a:t>Fortbildning</a:t>
            </a:r>
            <a:r>
              <a:rPr lang="fi-FI" sz="1400" dirty="0">
                <a:cs typeface="Arial"/>
              </a:rPr>
              <a:t> i </a:t>
            </a:r>
            <a:r>
              <a:rPr lang="fi-FI" sz="1400" dirty="0" err="1">
                <a:cs typeface="Arial"/>
              </a:rPr>
              <a:t>hotfulla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och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våldsituationer</a:t>
            </a:r>
            <a:endParaRPr lang="fi-FI" sz="1400" dirty="0">
              <a:cs typeface="Arial"/>
            </a:endParaRPr>
          </a:p>
          <a:p>
            <a:r>
              <a:rPr lang="fi-FI" sz="1400" dirty="0">
                <a:cs typeface="Arial"/>
              </a:rPr>
              <a:t>- </a:t>
            </a:r>
            <a:r>
              <a:rPr lang="fi-FI" sz="1400" dirty="0" err="1">
                <a:cs typeface="Arial"/>
              </a:rPr>
              <a:t>Förbättra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personalalarmfunktioner</a:t>
            </a:r>
            <a:endParaRPr lang="fi-FI" sz="1400" dirty="0">
              <a:cs typeface="Arial"/>
            </a:endParaRPr>
          </a:p>
          <a:p>
            <a:r>
              <a:rPr lang="fi-FI" sz="1400" dirty="0">
                <a:cs typeface="Arial"/>
              </a:rPr>
              <a:t>- </a:t>
            </a:r>
            <a:r>
              <a:rPr lang="fi-FI" sz="1400" err="1">
                <a:cs typeface="Arial"/>
              </a:rPr>
              <a:t>Bättre</a:t>
            </a:r>
            <a:r>
              <a:rPr lang="fi-FI" sz="1400" dirty="0">
                <a:cs typeface="Arial"/>
              </a:rPr>
              <a:t> </a:t>
            </a:r>
            <a:r>
              <a:rPr lang="fi-FI" sz="1400" err="1">
                <a:cs typeface="Arial"/>
              </a:rPr>
              <a:t>information</a:t>
            </a:r>
            <a:endParaRPr lang="fi-FI" sz="1400">
              <a:cs typeface="Arial"/>
            </a:endParaRPr>
          </a:p>
          <a:p>
            <a:r>
              <a:rPr lang="fi-FI" sz="1400" dirty="0">
                <a:cs typeface="Arial"/>
              </a:rPr>
              <a:t>- </a:t>
            </a:r>
            <a:r>
              <a:rPr lang="fi-FI" sz="1400" dirty="0" err="1">
                <a:cs typeface="Arial"/>
              </a:rPr>
              <a:t>Tätt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smarbete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med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kund</a:t>
            </a:r>
            <a:r>
              <a:rPr lang="fi-FI" sz="1400" dirty="0">
                <a:cs typeface="Arial"/>
              </a:rPr>
              <a:t>- </a:t>
            </a:r>
            <a:r>
              <a:rPr lang="fi-FI" sz="1400" dirty="0" err="1">
                <a:cs typeface="Arial"/>
              </a:rPr>
              <a:t>och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servicehandledning</a:t>
            </a:r>
            <a:r>
              <a:rPr lang="fi-FI" sz="1400" dirty="0"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Personal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4684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>
                <a:solidFill>
                  <a:schemeClr val="accent5"/>
                </a:solidFill>
              </a:rPr>
              <a:t>Personalstyrka</a:t>
            </a:r>
          </a:p>
          <a:p>
            <a:r>
              <a:rPr lang="fi-FI" sz="1600" dirty="0"/>
              <a:t>Personal: 1139</a:t>
            </a:r>
            <a:endParaRPr lang="fi-FI" sz="1600" dirty="0">
              <a:cs typeface="Arial"/>
            </a:endParaRPr>
          </a:p>
          <a:p>
            <a:endParaRPr lang="fi-FI" sz="1600" dirty="0"/>
          </a:p>
          <a:p>
            <a:r>
              <a:rPr lang="fi-FI" sz="1600" dirty="0" err="1"/>
              <a:t>Fastanställda</a:t>
            </a:r>
            <a:r>
              <a:rPr lang="fi-FI" sz="1600" dirty="0"/>
              <a:t>: 905</a:t>
            </a:r>
            <a:endParaRPr lang="fi-FI" sz="1600" dirty="0">
              <a:cs typeface="Arial"/>
            </a:endParaRPr>
          </a:p>
          <a:p>
            <a:endParaRPr lang="fi-FI" sz="1600" dirty="0"/>
          </a:p>
          <a:p>
            <a:r>
              <a:rPr lang="fi-FI" sz="1600" dirty="0" err="1"/>
              <a:t>Vikarier</a:t>
            </a:r>
            <a:r>
              <a:rPr lang="fi-FI" sz="1600" dirty="0"/>
              <a:t>: 234</a:t>
            </a:r>
            <a:endParaRPr lang="fi-FI" sz="1600" dirty="0">
              <a:cs typeface="Arial"/>
            </a:endParaRPr>
          </a:p>
          <a:p>
            <a:endParaRPr lang="fi-FI" sz="1600" dirty="0">
              <a:cs typeface="Arial"/>
            </a:endParaRPr>
          </a:p>
          <a:p>
            <a:endParaRPr lang="fi-FI" sz="1600" dirty="0">
              <a:solidFill>
                <a:srgbClr val="213A8F"/>
              </a:solidFill>
              <a:cs typeface="Arial"/>
            </a:endParaRPr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baseline="0" dirty="0" err="1">
                <a:solidFill>
                  <a:schemeClr val="accent5"/>
                </a:solidFill>
              </a:rPr>
              <a:t>Arbetarsäkerhetsanmälningar</a:t>
            </a:r>
            <a:r>
              <a:rPr lang="fi-FI" sz="1600" b="1" baseline="0" dirty="0">
                <a:solidFill>
                  <a:schemeClr val="accent5"/>
                </a:solidFill>
              </a:rPr>
              <a:t> via </a:t>
            </a:r>
            <a:r>
              <a:rPr lang="fi-FI" sz="1600" b="1" baseline="0" dirty="0" err="1">
                <a:solidFill>
                  <a:schemeClr val="accent5"/>
                </a:solidFill>
              </a:rPr>
              <a:t>HaiPro</a:t>
            </a:r>
            <a:endParaRPr lang="fi-FI" sz="1600" b="1" dirty="0">
              <a:solidFill>
                <a:schemeClr val="accent5"/>
              </a:solidFill>
            </a:endParaRPr>
          </a:p>
          <a:p>
            <a:endParaRPr lang="fi-FI" sz="1600" baseline="0" dirty="0"/>
          </a:p>
          <a:p>
            <a:r>
              <a:rPr lang="fi-FI" sz="1600" baseline="0" dirty="0" err="1"/>
              <a:t>Antal</a:t>
            </a:r>
            <a:r>
              <a:rPr lang="fi-FI" sz="1600" baseline="0" dirty="0"/>
              <a:t> </a:t>
            </a:r>
            <a:r>
              <a:rPr lang="fi-FI" sz="1600" baseline="0" dirty="0" err="1"/>
              <a:t>anmälningar</a:t>
            </a:r>
            <a:r>
              <a:rPr lang="fi-FI" sz="1600" baseline="0" dirty="0"/>
              <a:t>:</a:t>
            </a:r>
            <a:r>
              <a:rPr lang="fi-FI" sz="1600" dirty="0"/>
              <a:t> 207 (195)</a:t>
            </a:r>
            <a:endParaRPr lang="fi-FI" sz="1600" baseline="0" dirty="0"/>
          </a:p>
          <a:p>
            <a:endParaRPr lang="fi-FI" baseline="0" dirty="0"/>
          </a:p>
          <a:p>
            <a:r>
              <a:rPr lang="fi-FI" sz="1600" dirty="0"/>
              <a:t>De </a:t>
            </a:r>
            <a:r>
              <a:rPr lang="fi-FI" sz="1600" dirty="0" err="1"/>
              <a:t>vanligaste</a:t>
            </a:r>
            <a:r>
              <a:rPr lang="fi-FI" sz="1600" dirty="0"/>
              <a:t> </a:t>
            </a:r>
            <a:r>
              <a:rPr lang="fi-FI" sz="1600" dirty="0" err="1"/>
              <a:t>typerna</a:t>
            </a:r>
            <a:r>
              <a:rPr lang="fi-FI" sz="1600" dirty="0"/>
              <a:t> av </a:t>
            </a:r>
            <a:r>
              <a:rPr lang="fi-FI" sz="1600" dirty="0" err="1"/>
              <a:t>händelser</a:t>
            </a:r>
            <a:r>
              <a:rPr lang="fi-FI" sz="1600" dirty="0"/>
              <a:t>: </a:t>
            </a:r>
            <a:endParaRPr lang="fi-FI" sz="1600" dirty="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cs typeface="Arial"/>
              </a:rPr>
              <a:t>Hot och </a:t>
            </a:r>
            <a:r>
              <a:rPr lang="fi-FI" sz="1600" dirty="0" err="1">
                <a:cs typeface="Arial"/>
              </a:rPr>
              <a:t>våld</a:t>
            </a:r>
            <a:r>
              <a:rPr lang="fi-FI" sz="1600" dirty="0">
                <a:cs typeface="Arial"/>
              </a:rPr>
              <a:t> </a:t>
            </a:r>
          </a:p>
          <a:p>
            <a:pPr marL="342900" indent="-342900">
              <a:buAutoNum type="arabicPeriod"/>
            </a:pPr>
            <a:r>
              <a:rPr lang="fi-FI" sz="1600" dirty="0">
                <a:cs typeface="Arial"/>
              </a:rPr>
              <a:t>Annat (som </a:t>
            </a:r>
            <a:r>
              <a:rPr lang="fi-FI" sz="1600" dirty="0" err="1">
                <a:cs typeface="Arial"/>
              </a:rPr>
              <a:t>inte</a:t>
            </a:r>
            <a:r>
              <a:rPr lang="fi-FI" sz="1600" dirty="0">
                <a:cs typeface="Arial"/>
              </a:rPr>
              <a:t> </a:t>
            </a:r>
            <a:r>
              <a:rPr lang="fi-FI" sz="1600" dirty="0" err="1">
                <a:cs typeface="Arial"/>
              </a:rPr>
              <a:t>finns</a:t>
            </a:r>
            <a:r>
              <a:rPr lang="fi-FI" sz="1600" dirty="0">
                <a:cs typeface="Arial"/>
              </a:rPr>
              <a:t> </a:t>
            </a:r>
            <a:r>
              <a:rPr lang="fi-FI" sz="1600" dirty="0" err="1">
                <a:cs typeface="Arial"/>
              </a:rPr>
              <a:t>bland</a:t>
            </a:r>
            <a:r>
              <a:rPr lang="fi-FI" sz="1600" dirty="0">
                <a:cs typeface="Arial"/>
              </a:rPr>
              <a:t> de </a:t>
            </a:r>
            <a:r>
              <a:rPr lang="fi-FI" sz="1600" dirty="0" err="1">
                <a:cs typeface="Arial"/>
              </a:rPr>
              <a:t>ovanstående</a:t>
            </a:r>
            <a:r>
              <a:rPr lang="fi-FI" sz="1600" dirty="0">
                <a:cs typeface="Arial"/>
              </a:rPr>
              <a:t>)</a:t>
            </a:r>
          </a:p>
          <a:p>
            <a:pPr marL="342900" indent="-342900">
              <a:buAutoNum type="arabicPeriod"/>
            </a:pPr>
            <a:r>
              <a:rPr lang="fi-FI" sz="1600" dirty="0" err="1">
                <a:cs typeface="Arial"/>
              </a:rPr>
              <a:t>Fall</a:t>
            </a:r>
            <a:r>
              <a:rPr lang="fi-FI" sz="1600" dirty="0">
                <a:cs typeface="Arial"/>
              </a:rPr>
              <a:t>, </a:t>
            </a:r>
            <a:r>
              <a:rPr lang="fi-FI" sz="1600" dirty="0" err="1">
                <a:cs typeface="Arial"/>
              </a:rPr>
              <a:t>halk</a:t>
            </a:r>
            <a:endParaRPr lang="fi-FI" sz="1600" dirty="0"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47128" y="1674287"/>
            <a:ext cx="3926508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rgbClr val="00A174"/>
                </a:solidFill>
              </a:rPr>
              <a:t>Åtgärder som främjar arbetarnas välmående</a:t>
            </a:r>
          </a:p>
          <a:p>
            <a:r>
              <a:rPr lang="en-US" sz="1600" dirty="0">
                <a:cs typeface="Arial"/>
              </a:rPr>
              <a:t>- </a:t>
            </a:r>
            <a:r>
              <a:rPr lang="en-US" sz="1600" dirty="0" err="1">
                <a:cs typeface="Arial"/>
              </a:rPr>
              <a:t>Utvecklingssamtal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och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arbetshandledning</a:t>
            </a:r>
            <a:endParaRPr lang="en-US" sz="1600" dirty="0">
              <a:cs typeface="Arial"/>
            </a:endParaRPr>
          </a:p>
          <a:p>
            <a:r>
              <a:rPr lang="en-US" sz="1600" dirty="0">
                <a:cs typeface="Arial"/>
              </a:rPr>
              <a:t>- </a:t>
            </a:r>
            <a:r>
              <a:rPr lang="en-US" sz="1600" dirty="0" err="1">
                <a:cs typeface="Arial"/>
              </a:rPr>
              <a:t>Regelbunden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genomgång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och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korrigerande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åtgärder</a:t>
            </a:r>
            <a:r>
              <a:rPr lang="en-US" sz="1600" dirty="0">
                <a:cs typeface="Arial"/>
              </a:rPr>
              <a:t> av </a:t>
            </a:r>
            <a:r>
              <a:rPr lang="en-US" sz="1600" dirty="0" err="1">
                <a:cs typeface="Arial"/>
              </a:rPr>
              <a:t>Haipro</a:t>
            </a:r>
            <a:endParaRPr lang="en-US" sz="1600" dirty="0">
              <a:cs typeface="Arial"/>
            </a:endParaRPr>
          </a:p>
          <a:p>
            <a:r>
              <a:rPr lang="en-US" sz="1600" dirty="0">
                <a:cs typeface="Arial"/>
              </a:rPr>
              <a:t>- E-pass</a:t>
            </a:r>
          </a:p>
          <a:p>
            <a:r>
              <a:rPr lang="en-US" sz="1600" dirty="0">
                <a:cs typeface="Arial"/>
              </a:rPr>
              <a:t>- </a:t>
            </a:r>
            <a:r>
              <a:rPr lang="en-US" sz="1600" dirty="0" err="1">
                <a:cs typeface="Arial"/>
              </a:rPr>
              <a:t>Utvecklingsdagar</a:t>
            </a:r>
            <a:endParaRPr lang="en-US" sz="1600" dirty="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4124782"/>
            <a:ext cx="3329922" cy="16927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Total </a:t>
            </a:r>
            <a:r>
              <a:rPr lang="fi-FI" sz="1600" b="1" dirty="0" err="1">
                <a:solidFill>
                  <a:schemeClr val="accent5"/>
                </a:solidFill>
              </a:rPr>
              <a:t>mängd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frånvarodagar</a:t>
            </a:r>
            <a:r>
              <a:rPr lang="fi-FI" sz="1600" b="1" dirty="0">
                <a:solidFill>
                  <a:schemeClr val="accent5"/>
                </a:solidFill>
              </a:rPr>
              <a:t>/ </a:t>
            </a:r>
            <a:r>
              <a:rPr lang="fi-FI" sz="1600" b="1" dirty="0" err="1">
                <a:solidFill>
                  <a:schemeClr val="accent5"/>
                </a:solidFill>
              </a:rPr>
              <a:t>antal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sjukfrånvarodagar</a:t>
            </a:r>
            <a:endParaRPr lang="fi-FI" sz="1600" b="1" dirty="0">
              <a:solidFill>
                <a:schemeClr val="accent5"/>
              </a:solidFill>
            </a:endParaRPr>
          </a:p>
          <a:p>
            <a:endParaRPr lang="fi-FI" sz="1400" b="1" dirty="0"/>
          </a:p>
          <a:p>
            <a:r>
              <a:rPr lang="fi-FI" sz="2000" b="1" dirty="0">
                <a:cs typeface="Arial"/>
              </a:rPr>
              <a:t>8%/</a:t>
            </a:r>
            <a:r>
              <a:rPr lang="fi-FI" sz="2000" b="1" dirty="0" err="1">
                <a:cs typeface="Arial"/>
              </a:rPr>
              <a:t>arbets-förhållandedagar</a:t>
            </a:r>
            <a:endParaRPr lang="fi-FI" b="1" dirty="0" err="1">
              <a:cs typeface="Arial"/>
            </a:endParaRPr>
          </a:p>
          <a:p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4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</a:t>
            </a:r>
            <a:r>
              <a:rPr lang="fi-FI" sz="2000" dirty="0">
                <a:solidFill>
                  <a:srgbClr val="213A8F"/>
                </a:solidFill>
                <a:latin typeface="Arial" panose="020B0604020202020204"/>
                <a:cs typeface="Arial"/>
              </a:rPr>
              <a:t>13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7B59CFE-52E1-CF2E-0AE7-98196563B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515" y="4657805"/>
            <a:ext cx="27527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8BEB1FD5-CE4E-BE93-6FBB-6E0AEE0E5A1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V="1">
            <a:off x="6376877" y="5009745"/>
            <a:ext cx="0" cy="822034"/>
          </a:xfrm>
          <a:prstGeom prst="straightConnector1">
            <a:avLst/>
          </a:prstGeom>
          <a:noFill/>
          <a:ln w="38100" cap="flat" cmpd="sng" algn="ctr">
            <a:solidFill>
              <a:srgbClr val="213A8F"/>
            </a:solidFill>
            <a:prstDash val="solid"/>
            <a:miter lim="800000"/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9" ma:contentTypeDescription="Luo uusi asiakirja." ma:contentTypeScope="" ma:versionID="9fd2c9a8b98c5c0037bb6b5b9af70d68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5ba8b568effea3e903e72fb7c93e026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1BDA3F-9081-465D-A0C8-DF261C8C3C7F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8662b06d-03b9-424a-ab70-bfab313b8d48"/>
    <ds:schemaRef ds:uri="http://www.w3.org/XML/1998/namespace"/>
    <ds:schemaRef ds:uri="http://schemas.microsoft.com/office/infopath/2007/PartnerControls"/>
    <ds:schemaRef ds:uri="cbe4f0d9-fb0d-42e8-a680-6e558966cc0a"/>
  </ds:schemaRefs>
</ds:datastoreItem>
</file>

<file path=customXml/itemProps2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188BAA-D613-48E5-81D1-945CF44C6B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97</TotalTime>
  <Words>708</Words>
  <Application>Microsoft Office PowerPoint</Application>
  <PresentationFormat>Widescreen</PresentationFormat>
  <Paragraphs>138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OVHP_teema</vt:lpstr>
      <vt:lpstr>1_OVHP_teema</vt:lpstr>
      <vt:lpstr>Rapportering av egenkontroll</vt:lpstr>
      <vt:lpstr>Tillgänglighet</vt:lpstr>
      <vt:lpstr>Säkerhet och kvalitet</vt:lpstr>
      <vt:lpstr>Kundupplevelse</vt:lpstr>
      <vt:lpstr>Delaktighetsarbete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Vertanen Katja</cp:lastModifiedBy>
  <cp:revision>196</cp:revision>
  <dcterms:created xsi:type="dcterms:W3CDTF">2023-11-14T05:41:58Z</dcterms:created>
  <dcterms:modified xsi:type="dcterms:W3CDTF">2025-06-09T04:27:02Z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