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2.xml" ContentType="application/vnd.openxmlformats-officedocument.presentationml.notesSlide+xml"/>
  <Override PartName="/ppt/charts/chart4.xml" ContentType="application/vnd.openxmlformats-officedocument.drawingml.chart+xml"/>
  <Override PartName="/ppt/drawings/drawing2.xml" ContentType="application/vnd.openxmlformats-officedocument.drawingml.chartshapes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1" r:id="rId4"/>
    <p:sldMasterId id="2147483710" r:id="rId5"/>
  </p:sldMasterIdLst>
  <p:notesMasterIdLst>
    <p:notesMasterId r:id="rId12"/>
  </p:notesMasterIdLst>
  <p:handoutMasterIdLst>
    <p:handoutMasterId r:id="rId13"/>
  </p:handoutMasterIdLst>
  <p:sldIdLst>
    <p:sldId id="335" r:id="rId6"/>
    <p:sldId id="562" r:id="rId7"/>
    <p:sldId id="563" r:id="rId8"/>
    <p:sldId id="452" r:id="rId9"/>
    <p:sldId id="579" r:id="rId10"/>
    <p:sldId id="580" r:id="rId1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D7E0FC59-56D0-E944-DBCE-D81227EB1767}" name="Skuthälla Tanja" initials="ST" userId="S::tanja.skuthalla@ovph.fi::178ba649-bdec-4ba0-b6b5-65d2f655b5ca" providerId="AD"/>
  <p188:author id="{AFEABAD6-F391-E6D4-FFFD-D08E33702AA1}" name="Sundman Lisa" initials="SL" userId="S::lisa.sundman@ovph.fi::fec9133f-7357-46c1-9cd4-7e86e427af38" providerId="AD"/>
</p188:authorLst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Granö Anna" initials="GA [2]" lastIdx="4" clrIdx="0">
    <p:extLst>
      <p:ext uri="{19B8F6BF-5375-455C-9EA6-DF929625EA0E}">
        <p15:presenceInfo xmlns:p15="http://schemas.microsoft.com/office/powerpoint/2012/main" userId="S::anna.grano@ovph.fi::a50b3b0e-1daf-4c22-886c-a5e083b4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CD8F48C-C8DE-2967-3186-0B94C2022B2E}" v="8" dt="2025-06-16T11:32:16.38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notesViewPr>
    <p:cSldViewPr snapToGrid="0">
      <p:cViewPr>
        <p:scale>
          <a:sx n="1" d="2"/>
          <a:sy n="1" d="2"/>
        </p:scale>
        <p:origin x="0" y="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5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commentAuthors" Target="commentAuthor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undman Lisa" userId="S::lisa.sundman@ovph.fi::fec9133f-7357-46c1-9cd4-7e86e427af38" providerId="AD" clId="Web-{2EB727BB-E7A4-B0DE-CD23-EDF919155455}"/>
    <pc:docChg chg="modSld">
      <pc:chgData name="Sundman Lisa" userId="S::lisa.sundman@ovph.fi::fec9133f-7357-46c1-9cd4-7e86e427af38" providerId="AD" clId="Web-{2EB727BB-E7A4-B0DE-CD23-EDF919155455}" dt="2025-05-27T05:50:12.729" v="54" actId="20577"/>
      <pc:docMkLst>
        <pc:docMk/>
      </pc:docMkLst>
      <pc:sldChg chg="modSp">
        <pc:chgData name="Sundman Lisa" userId="S::lisa.sundman@ovph.fi::fec9133f-7357-46c1-9cd4-7e86e427af38" providerId="AD" clId="Web-{2EB727BB-E7A4-B0DE-CD23-EDF919155455}" dt="2025-05-27T05:50:12.729" v="54" actId="20577"/>
        <pc:sldMkLst>
          <pc:docMk/>
          <pc:sldMk cId="550267891" sldId="562"/>
        </pc:sldMkLst>
        <pc:spChg chg="mod">
          <ac:chgData name="Sundman Lisa" userId="S::lisa.sundman@ovph.fi::fec9133f-7357-46c1-9cd4-7e86e427af38" providerId="AD" clId="Web-{2EB727BB-E7A4-B0DE-CD23-EDF919155455}" dt="2025-05-27T05:50:12.729" v="54" actId="20577"/>
          <ac:spMkLst>
            <pc:docMk/>
            <pc:sldMk cId="550267891" sldId="562"/>
            <ac:spMk id="8" creationId="{F1B8EDDC-940B-BD35-84A1-1163B3466DE2}"/>
          </ac:spMkLst>
        </pc:spChg>
      </pc:sldChg>
    </pc:docChg>
  </pc:docChgLst>
  <pc:docChgLst>
    <pc:chgData name="Kantola Christian" userId="S::christian.kantola@ovph.fi::612669f4-917f-47aa-ac80-23109edfd59f" providerId="AD" clId="Web-{2CD8F48C-C8DE-2967-3186-0B94C2022B2E}"/>
    <pc:docChg chg="modSld">
      <pc:chgData name="Kantola Christian" userId="S::christian.kantola@ovph.fi::612669f4-917f-47aa-ac80-23109edfd59f" providerId="AD" clId="Web-{2CD8F48C-C8DE-2967-3186-0B94C2022B2E}" dt="2025-06-16T11:32:16.102" v="2" actId="20577"/>
      <pc:docMkLst>
        <pc:docMk/>
      </pc:docMkLst>
      <pc:sldChg chg="modSp">
        <pc:chgData name="Kantola Christian" userId="S::christian.kantola@ovph.fi::612669f4-917f-47aa-ac80-23109edfd59f" providerId="AD" clId="Web-{2CD8F48C-C8DE-2967-3186-0B94C2022B2E}" dt="2025-06-16T11:32:16.102" v="2" actId="20577"/>
        <pc:sldMkLst>
          <pc:docMk/>
          <pc:sldMk cId="711752635" sldId="452"/>
        </pc:sldMkLst>
        <pc:spChg chg="mod">
          <ac:chgData name="Kantola Christian" userId="S::christian.kantola@ovph.fi::612669f4-917f-47aa-ac80-23109edfd59f" providerId="AD" clId="Web-{2CD8F48C-C8DE-2967-3186-0B94C2022B2E}" dt="2025-06-16T11:32:13.961" v="1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Kantola Christian" userId="S::christian.kantola@ovph.fi::612669f4-917f-47aa-ac80-23109edfd59f" providerId="AD" clId="Web-{2CD8F48C-C8DE-2967-3186-0B94C2022B2E}" dt="2025-06-16T11:32:16.102" v="2" actId="20577"/>
          <ac:spMkLst>
            <pc:docMk/>
            <pc:sldMk cId="711752635" sldId="452"/>
            <ac:spMk id="27" creationId="{969C7632-2037-DC81-7947-77FA212BAD99}"/>
          </ac:spMkLst>
        </pc:spChg>
      </pc:sldChg>
    </pc:docChg>
  </pc:docChgLst>
  <pc:docChgLst>
    <pc:chgData name="Sundman Lisa" userId="S::lisa.sundman@ovph.fi::fec9133f-7357-46c1-9cd4-7e86e427af38" providerId="AD" clId="Web-{7873D896-4D23-A973-4200-FB33DAEA860E}"/>
    <pc:docChg chg="modSld">
      <pc:chgData name="Sundman Lisa" userId="S::lisa.sundman@ovph.fi::fec9133f-7357-46c1-9cd4-7e86e427af38" providerId="AD" clId="Web-{7873D896-4D23-A973-4200-FB33DAEA860E}" dt="2025-05-27T06:09:32.720" v="20" actId="20577"/>
      <pc:docMkLst>
        <pc:docMk/>
      </pc:docMkLst>
      <pc:sldChg chg="modSp">
        <pc:chgData name="Sundman Lisa" userId="S::lisa.sundman@ovph.fi::fec9133f-7357-46c1-9cd4-7e86e427af38" providerId="AD" clId="Web-{7873D896-4D23-A973-4200-FB33DAEA860E}" dt="2025-05-27T06:09:32.720" v="20" actId="20577"/>
        <pc:sldMkLst>
          <pc:docMk/>
          <pc:sldMk cId="1898354109" sldId="580"/>
        </pc:sldMkLst>
        <pc:spChg chg="mod">
          <ac:chgData name="Sundman Lisa" userId="S::lisa.sundman@ovph.fi::fec9133f-7357-46c1-9cd4-7e86e427af38" providerId="AD" clId="Web-{7873D896-4D23-A973-4200-FB33DAEA860E}" dt="2025-05-27T06:09:32.720" v="20" actId="20577"/>
          <ac:spMkLst>
            <pc:docMk/>
            <pc:sldMk cId="1898354109" sldId="580"/>
            <ac:spMk id="9" creationId="{C2510217-0C8D-2E97-58A5-04DBA954B1AA}"/>
          </ac:spMkLst>
        </pc:spChg>
        <pc:spChg chg="mod">
          <ac:chgData name="Sundman Lisa" userId="S::lisa.sundman@ovph.fi::fec9133f-7357-46c1-9cd4-7e86e427af38" providerId="AD" clId="Web-{7873D896-4D23-A973-4200-FB33DAEA860E}" dt="2025-05-27T06:08:14.359" v="4" actId="20577"/>
          <ac:spMkLst>
            <pc:docMk/>
            <pc:sldMk cId="1898354109" sldId="580"/>
            <ac:spMk id="19" creationId="{1CE3ECC4-2766-0EF7-1123-7E6207D264DE}"/>
          </ac:spMkLst>
        </pc:spChg>
      </pc:sldChg>
    </pc:docChg>
  </pc:docChgLst>
  <pc:docChgLst>
    <pc:chgData name="Skuthälla Tanja" userId="S::tanja.skuthalla@ovph.fi::178ba649-bdec-4ba0-b6b5-65d2f655b5ca" providerId="AD" clId="Web-{336E4FB6-153E-4DB9-98BF-35865FFE1F56}"/>
    <pc:docChg chg="modSld">
      <pc:chgData name="Skuthälla Tanja" userId="S::tanja.skuthalla@ovph.fi::178ba649-bdec-4ba0-b6b5-65d2f655b5ca" providerId="AD" clId="Web-{336E4FB6-153E-4DB9-98BF-35865FFE1F56}" dt="2025-06-02T07:08:14.164" v="4" actId="20577"/>
      <pc:docMkLst>
        <pc:docMk/>
      </pc:docMkLst>
      <pc:sldChg chg="modSp">
        <pc:chgData name="Skuthälla Tanja" userId="S::tanja.skuthalla@ovph.fi::178ba649-bdec-4ba0-b6b5-65d2f655b5ca" providerId="AD" clId="Web-{336E4FB6-153E-4DB9-98BF-35865FFE1F56}" dt="2025-06-02T07:08:14.164" v="4" actId="20577"/>
        <pc:sldMkLst>
          <pc:docMk/>
          <pc:sldMk cId="711752635" sldId="452"/>
        </pc:sldMkLst>
        <pc:spChg chg="mod">
          <ac:chgData name="Skuthälla Tanja" userId="S::tanja.skuthalla@ovph.fi::178ba649-bdec-4ba0-b6b5-65d2f655b5ca" providerId="AD" clId="Web-{336E4FB6-153E-4DB9-98BF-35865FFE1F56}" dt="2025-06-02T07:08:07.164" v="1" actId="20577"/>
          <ac:spMkLst>
            <pc:docMk/>
            <pc:sldMk cId="711752635" sldId="452"/>
            <ac:spMk id="9" creationId="{5517D60A-C591-4544-F224-CB292F193C1D}"/>
          </ac:spMkLst>
        </pc:spChg>
        <pc:spChg chg="mod">
          <ac:chgData name="Skuthälla Tanja" userId="S::tanja.skuthalla@ovph.fi::178ba649-bdec-4ba0-b6b5-65d2f655b5ca" providerId="AD" clId="Web-{336E4FB6-153E-4DB9-98BF-35865FFE1F56}" dt="2025-06-02T07:08:14.164" v="4" actId="20577"/>
          <ac:spMkLst>
            <pc:docMk/>
            <pc:sldMk cId="711752635" sldId="452"/>
            <ac:spMk id="27" creationId="{969C7632-2037-DC81-7947-77FA212BAD99}"/>
          </ac:spMkLst>
        </pc:spChg>
      </pc:sldChg>
      <pc:sldChg chg="modSp">
        <pc:chgData name="Skuthälla Tanja" userId="S::tanja.skuthalla@ovph.fi::178ba649-bdec-4ba0-b6b5-65d2f655b5ca" providerId="AD" clId="Web-{336E4FB6-153E-4DB9-98BF-35865FFE1F56}" dt="2025-06-02T07:07:59.773" v="0" actId="20577"/>
        <pc:sldMkLst>
          <pc:docMk/>
          <pc:sldMk cId="1658591148" sldId="563"/>
        </pc:sldMkLst>
        <pc:spChg chg="mod">
          <ac:chgData name="Skuthälla Tanja" userId="S::tanja.skuthalla@ovph.fi::178ba649-bdec-4ba0-b6b5-65d2f655b5ca" providerId="AD" clId="Web-{336E4FB6-153E-4DB9-98BF-35865FFE1F56}" dt="2025-06-02T07:07:59.773" v="0" actId="20577"/>
          <ac:spMkLst>
            <pc:docMk/>
            <pc:sldMk cId="1658591148" sldId="563"/>
            <ac:spMk id="7" creationId="{9AC55BA9-B16F-4E98-4E91-02B5932E6BEF}"/>
          </ac:spMkLst>
        </pc:spChg>
      </pc:sldChg>
    </pc:docChg>
  </pc:docChgLst>
  <pc:docChgLst>
    <pc:chgData name="Piikkilä Tero" userId="S::tero.piikkila@ovph.fi::fd5ae1ed-cb99-4836-909a-8da2f2571fb5" providerId="AD" clId="Web-{8B596309-A66C-5379-F042-11A4C623864A}"/>
    <pc:docChg chg="modSld">
      <pc:chgData name="Piikkilä Tero" userId="S::tero.piikkila@ovph.fi::fd5ae1ed-cb99-4836-909a-8da2f2571fb5" providerId="AD" clId="Web-{8B596309-A66C-5379-F042-11A4C623864A}" dt="2025-05-22T06:48:35.460" v="27" actId="1076"/>
      <pc:docMkLst>
        <pc:docMk/>
      </pc:docMkLst>
      <pc:sldChg chg="modSp">
        <pc:chgData name="Piikkilä Tero" userId="S::tero.piikkila@ovph.fi::fd5ae1ed-cb99-4836-909a-8da2f2571fb5" providerId="AD" clId="Web-{8B596309-A66C-5379-F042-11A4C623864A}" dt="2025-05-22T06:48:35.460" v="27" actId="1076"/>
        <pc:sldMkLst>
          <pc:docMk/>
          <pc:sldMk cId="711752635" sldId="452"/>
        </pc:sldMkLst>
        <pc:spChg chg="mod">
          <ac:chgData name="Piikkilä Tero" userId="S::tero.piikkila@ovph.fi::fd5ae1ed-cb99-4836-909a-8da2f2571fb5" providerId="AD" clId="Web-{8B596309-A66C-5379-F042-11A4C623864A}" dt="2025-05-22T06:47:14.209" v="5" actId="20577"/>
          <ac:spMkLst>
            <pc:docMk/>
            <pc:sldMk cId="711752635" sldId="452"/>
            <ac:spMk id="4" creationId="{88AD95C6-BCA0-C11E-FFBC-ADDBE23D28ED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20.006" v="7" actId="20577"/>
          <ac:spMkLst>
            <pc:docMk/>
            <pc:sldMk cId="711752635" sldId="452"/>
            <ac:spMk id="6" creationId="{FC92C84C-5C3B-F151-B025-3AE820B9A966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29.115" v="14" actId="20577"/>
          <ac:spMkLst>
            <pc:docMk/>
            <pc:sldMk cId="711752635" sldId="452"/>
            <ac:spMk id="8" creationId="{E813F58C-C780-EB84-E9DC-197FFF85751B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44.162" v="18" actId="20577"/>
          <ac:spMkLst>
            <pc:docMk/>
            <pc:sldMk cId="711752635" sldId="452"/>
            <ac:spMk id="10" creationId="{D05A3689-C501-4953-E1F0-5AC35DB95161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54.116" v="21" actId="20577"/>
          <ac:spMkLst>
            <pc:docMk/>
            <pc:sldMk cId="711752635" sldId="452"/>
            <ac:spMk id="11" creationId="{F072D9F9-54CA-6247-2E21-04389A729E30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09.256" v="4" actId="20577"/>
          <ac:spMkLst>
            <pc:docMk/>
            <pc:sldMk cId="711752635" sldId="452"/>
            <ac:spMk id="12" creationId="{00000000-0000-0000-0000-000000000000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24.256" v="10" actId="20577"/>
          <ac:spMkLst>
            <pc:docMk/>
            <pc:sldMk cId="711752635" sldId="452"/>
            <ac:spMk id="14" creationId="{A52C1C1D-3F16-BDAD-4824-BA1E16A22AAB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35.787" v="16" actId="20577"/>
          <ac:spMkLst>
            <pc:docMk/>
            <pc:sldMk cId="711752635" sldId="452"/>
            <ac:spMk id="15" creationId="{91F4ED22-B579-FFEA-25A3-E180B31A858F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50.709" v="20" actId="20577"/>
          <ac:spMkLst>
            <pc:docMk/>
            <pc:sldMk cId="711752635" sldId="452"/>
            <ac:spMk id="16" creationId="{663C17BA-C20A-A873-70A7-07D9EBCB38FD}"/>
          </ac:spMkLst>
        </pc:spChg>
        <pc:spChg chg="mod">
          <ac:chgData name="Piikkilä Tero" userId="S::tero.piikkila@ovph.fi::fd5ae1ed-cb99-4836-909a-8da2f2571fb5" providerId="AD" clId="Web-{8B596309-A66C-5379-F042-11A4C623864A}" dt="2025-05-22T06:47:57.944" v="23" actId="20577"/>
          <ac:spMkLst>
            <pc:docMk/>
            <pc:sldMk cId="711752635" sldId="452"/>
            <ac:spMk id="17" creationId="{DF3BAA92-15CD-634E-EE8B-B88EC1158307}"/>
          </ac:spMkLst>
        </pc:spChg>
        <pc:graphicFrameChg chg="mod ord">
          <ac:chgData name="Piikkilä Tero" userId="S::tero.piikkila@ovph.fi::fd5ae1ed-cb99-4836-909a-8da2f2571fb5" providerId="AD" clId="Web-{8B596309-A66C-5379-F042-11A4C623864A}" dt="2025-05-22T06:48:35.460" v="27" actId="1076"/>
          <ac:graphicFrameMkLst>
            <pc:docMk/>
            <pc:sldMk cId="711752635" sldId="452"/>
            <ac:graphicFrameMk id="7" creationId="{0CC9218F-8660-477B-873D-EE79BEA819E8}"/>
          </ac:graphicFrameMkLst>
        </pc:graphicFrameChg>
      </pc:sldChg>
    </pc:docChg>
  </pc:docChgLst>
</pc:chgInfo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33_62DC17AC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_233_62DC17AC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https://ovphfi-my.sharepoint.com/personal/anna_grano_ovph_fi/Documents/Skrivbordet/osavuosi%20excel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62</c:v>
                </c:pt>
                <c:pt idx="1">
                  <c:v>71</c:v>
                </c:pt>
                <c:pt idx="2">
                  <c:v>55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D60-45F1-BFFF-E040F0F12C9F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70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C34-466C-A81D-6AE5416D837D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1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1"/>
          <c:order val="0"/>
          <c:tx>
            <c:strRef>
              <c:f>Sheet1!$B$1</c:f>
              <c:strCache>
                <c:ptCount val="1"/>
                <c:pt idx="0">
                  <c:v>2024</c:v>
                </c:pt>
              </c:strCache>
            </c:strRef>
          </c:tx>
          <c:spPr>
            <a:solidFill>
              <a:schemeClr val="tx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197" b="1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fi-FI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Sheet1!$B$2:$B$4</c:f>
              <c:numCache>
                <c:formatCode>General</c:formatCode>
                <c:ptCount val="3"/>
                <c:pt idx="0">
                  <c:v>12</c:v>
                </c:pt>
                <c:pt idx="1">
                  <c:v>14</c:v>
                </c:pt>
                <c:pt idx="2">
                  <c:v>10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B0-43B5-96BF-408CFBFA77FE}"/>
            </c:ext>
          </c:extLst>
        </c:ser>
        <c:ser>
          <c:idx val="2"/>
          <c:order val="1"/>
          <c:tx>
            <c:strRef>
              <c:f>Sheet1!$C$1</c:f>
              <c:strCache>
                <c:ptCount val="1"/>
                <c:pt idx="0">
                  <c:v>2025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Sheet1!$A$2:$A$4</c:f>
              <c:strCache>
                <c:ptCount val="3"/>
                <c:pt idx="0">
                  <c:v>Jan-April</c:v>
                </c:pt>
                <c:pt idx="1">
                  <c:v>Maj-Aug</c:v>
                </c:pt>
                <c:pt idx="2">
                  <c:v>Sept-Dec</c:v>
                </c:pt>
              </c:strCache>
            </c:strRef>
          </c:cat>
          <c:val>
            <c:numRef>
              <c:f>Sheet1!$C$2:$C$4</c:f>
              <c:numCache>
                <c:formatCode>General</c:formatCode>
                <c:ptCount val="3"/>
                <c:pt idx="0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BB0-43B5-96BF-408CFBFA77F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5601984"/>
        <c:axId val="535602312"/>
      </c:barChart>
      <c:catAx>
        <c:axId val="5356019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2312"/>
        <c:crosses val="autoZero"/>
        <c:auto val="1"/>
        <c:lblAlgn val="ctr"/>
        <c:lblOffset val="100"/>
        <c:noMultiLvlLbl val="0"/>
      </c:catAx>
      <c:valAx>
        <c:axId val="535602312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fi-FI"/>
          </a:p>
        </c:txPr>
        <c:crossAx val="53560198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fi-FI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fi-FI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7891-4C48-A856-1CD2E0F7A763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7891-4C48-A856-1CD2E0F7A763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7891-4C48-A856-1CD2E0F7A763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7891-4C48-A856-1CD2E0F7A763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7891-4C48-A856-1CD2E0F7A763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7891-4C48-A856-1CD2E0F7A763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7891-4C48-A856-1CD2E0F7A763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explosion val="6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7891-4C48-A856-1CD2E0F7A763}"/>
              </c:ext>
            </c:extLst>
          </c:dPt>
          <c:dPt>
            <c:idx val="1"/>
            <c:bubble3D val="0"/>
            <c:explosion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7891-4C48-A856-1CD2E0F7A763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7891-4C48-A856-1CD2E0F7A763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62.8</c:v>
                </c:pt>
                <c:pt idx="1">
                  <c:v>4</c:v>
                </c:pt>
                <c:pt idx="2">
                  <c:v>293.2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7891-4C48-A856-1CD2E0F7A76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7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fi-FI" sz="1800" b="1">
                <a:solidFill>
                  <a:schemeClr val="accent5"/>
                </a:solidFill>
              </a:rPr>
              <a:t>NPS</a:t>
            </a:r>
          </a:p>
        </c:rich>
      </c:tx>
      <c:layout>
        <c:manualLayout>
          <c:xMode val="edge"/>
          <c:yMode val="edge"/>
          <c:x val="0.207265186162476"/>
          <c:y val="1.881903321414459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0.24318486906693917"/>
          <c:y val="0.14360580618507832"/>
          <c:w val="0.48648861640386554"/>
          <c:h val="0.85639419381492166"/>
        </c:manualLayout>
      </c:layout>
      <c:doughnutChart>
        <c:varyColors val="1"/>
        <c:ser>
          <c:idx val="1"/>
          <c:order val="0"/>
          <c:spPr>
            <a:ln>
              <a:noFill/>
            </a:ln>
          </c:spPr>
          <c:dPt>
            <c:idx val="0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47FF-4612-BB98-1A8C1B34F4F8}"/>
              </c:ext>
            </c:extLst>
          </c:dPt>
          <c:dPt>
            <c:idx val="1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7FF-4612-BB98-1A8C1B34F4F8}"/>
              </c:ext>
            </c:extLst>
          </c:dPt>
          <c:dPt>
            <c:idx val="2"/>
            <c:bubble3D val="0"/>
            <c:spPr>
              <a:solidFill>
                <a:srgbClr val="85C598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7FF-4612-BB98-1A8C1B34F4F8}"/>
              </c:ext>
            </c:extLst>
          </c:dPt>
          <c:dPt>
            <c:idx val="3"/>
            <c:bubble3D val="0"/>
            <c:spPr>
              <a:noFill/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7FF-4612-BB98-1A8C1B34F4F8}"/>
              </c:ext>
            </c:extLst>
          </c:dPt>
          <c:dPt>
            <c:idx val="4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7FF-4612-BB98-1A8C1B34F4F8}"/>
              </c:ext>
            </c:extLst>
          </c:dPt>
          <c:dPt>
            <c:idx val="5"/>
            <c:bubble3D val="0"/>
            <c:spPr>
              <a:solidFill>
                <a:srgbClr val="F39690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7FF-4612-BB98-1A8C1B34F4F8}"/>
              </c:ext>
            </c:extLst>
          </c:dPt>
          <c:dPt>
            <c:idx val="6"/>
            <c:bubble3D val="0"/>
            <c:spPr>
              <a:solidFill>
                <a:schemeClr val="accent4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7FF-4612-BB98-1A8C1B34F4F8}"/>
              </c:ext>
            </c:extLst>
          </c:dPt>
          <c:val>
            <c:numRef>
              <c:f>Sheet1!$C$4:$C$10</c:f>
              <c:numCache>
                <c:formatCode>General</c:formatCode>
                <c:ptCount val="7"/>
                <c:pt idx="0">
                  <c:v>30</c:v>
                </c:pt>
                <c:pt idx="1">
                  <c:v>30</c:v>
                </c:pt>
                <c:pt idx="2">
                  <c:v>30</c:v>
                </c:pt>
                <c:pt idx="3">
                  <c:v>180</c:v>
                </c:pt>
                <c:pt idx="4">
                  <c:v>30</c:v>
                </c:pt>
                <c:pt idx="5">
                  <c:v>30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  <c:holeSize val="75"/>
      </c:doughnutChart>
      <c:pieChart>
        <c:varyColors val="1"/>
        <c:ser>
          <c:idx val="0"/>
          <c:order val="1"/>
          <c:spPr>
            <a:ln>
              <a:noFill/>
            </a:ln>
          </c:spPr>
          <c:explosion val="1"/>
          <c:dPt>
            <c:idx val="0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0-47FF-4612-BB98-1A8C1B34F4F8}"/>
              </c:ext>
            </c:extLst>
          </c:dPt>
          <c:dPt>
            <c:idx val="1"/>
            <c:bubble3D val="0"/>
            <c:spPr>
              <a:solidFill>
                <a:schemeClr val="tx1"/>
              </a:solidFill>
              <a:ln>
                <a:solidFill>
                  <a:schemeClr val="tx2"/>
                </a:solidFill>
              </a:ln>
            </c:spPr>
            <c:extLst>
              <c:ext xmlns:c16="http://schemas.microsoft.com/office/drawing/2014/chart" uri="{C3380CC4-5D6E-409C-BE32-E72D297353CC}">
                <c16:uniqueId val="{00000012-47FF-4612-BB98-1A8C1B34F4F8}"/>
              </c:ext>
            </c:extLst>
          </c:dPt>
          <c:dPt>
            <c:idx val="2"/>
            <c:bubble3D val="0"/>
            <c:spPr>
              <a:noFill/>
              <a:ln>
                <a:noFill/>
              </a:ln>
            </c:spPr>
            <c:extLst>
              <c:ext xmlns:c16="http://schemas.microsoft.com/office/drawing/2014/chart" uri="{C3380CC4-5D6E-409C-BE32-E72D297353CC}">
                <c16:uniqueId val="{00000014-47FF-4612-BB98-1A8C1B34F4F8}"/>
              </c:ext>
            </c:extLst>
          </c:dPt>
          <c:val>
            <c:numRef>
              <c:f>Sheet1!$H$4:$H$7</c:f>
              <c:numCache>
                <c:formatCode>General</c:formatCode>
                <c:ptCount val="4"/>
                <c:pt idx="0">
                  <c:v>50.2</c:v>
                </c:pt>
                <c:pt idx="1">
                  <c:v>4</c:v>
                </c:pt>
                <c:pt idx="2">
                  <c:v>305.8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5-47FF-4612-BB98-1A8C1B34F4F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302"/>
      </c:pieChart>
    </c:plotArea>
    <c:plotVisOnly val="0"/>
    <c:dispBlanksAs val="gap"/>
    <c:showDLblsOverMax val="0"/>
    <c:extLst/>
  </c:chart>
  <c:spPr>
    <a:noFill/>
  </c:spPr>
  <c:txPr>
    <a:bodyPr/>
    <a:lstStyle/>
    <a:p>
      <a:pPr>
        <a:defRPr/>
      </a:pPr>
      <a:endParaRPr lang="fi-FI"/>
    </a:p>
  </c:txPr>
  <c:externalData r:id="rId1">
    <c:autoUpdate val="0"/>
  </c:externalData>
  <c:userShapes r:id="rId2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0.16794</cdr:x>
      <cdr:y>0.52968</cdr:y>
    </cdr:from>
    <cdr:to>
      <cdr:x>0.24046</cdr:x>
      <cdr:y>0.60358</cdr:y>
    </cdr:to>
    <cdr:sp macro="" textlink="">
      <cdr:nvSpPr>
        <cdr:cNvPr id="2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1257300" y="2252664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0.73579</cdr:x>
      <cdr:y>0.2695</cdr:y>
    </cdr:to>
    <cdr:sp macro="" textlink="">
      <cdr:nvSpPr>
        <cdr:cNvPr id="3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4965700" y="8318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0.24724</cdr:x>
      <cdr:y>0.19783</cdr:y>
    </cdr:from>
    <cdr:to>
      <cdr:x>0.31976</cdr:x>
      <cdr:y>0.27174</cdr:y>
    </cdr:to>
    <cdr:sp macro="" textlink="">
      <cdr:nvSpPr>
        <cdr:cNvPr id="4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51025" y="8413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0.46735</cdr:x>
      <cdr:y>0.06346</cdr:y>
    </cdr:from>
    <cdr:to>
      <cdr:x>0.53986</cdr:x>
      <cdr:y>0.13736</cdr:y>
    </cdr:to>
    <cdr:sp macro="" textlink="">
      <cdr:nvSpPr>
        <cdr:cNvPr id="5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3498850" y="269875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0.74343</cdr:x>
      <cdr:y>0.52706</cdr:y>
    </cdr:from>
    <cdr:to>
      <cdr:x>0.81595</cdr:x>
      <cdr:y>0.60097</cdr:y>
    </cdr:to>
    <cdr:sp macro="" textlink="">
      <cdr:nvSpPr>
        <cdr:cNvPr id="6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5565775" y="2241550"/>
          <a:ext cx="542925" cy="31432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endParaRPr lang="fi-FI" sz="1400" b="1" dirty="0"/>
        </a:p>
      </cdr:txBody>
    </cdr:sp>
  </cdr:relSizeAnchor>
  <cdr:relSizeAnchor xmlns:cdr="http://schemas.openxmlformats.org/drawingml/2006/chartDrawing">
    <cdr:from>
      <cdr:x>0.16794</cdr:x>
      <cdr:y>0.52968</cdr:y>
    </cdr:from>
    <cdr:to>
      <cdr:x>0.28482</cdr:x>
      <cdr:y>0.61928</cdr:y>
    </cdr:to>
    <cdr:sp macro="" textlink="">
      <cdr:nvSpPr>
        <cdr:cNvPr id="7" name="TextBox 1">
          <a:extLst xmlns:a="http://schemas.openxmlformats.org/drawingml/2006/main">
            <a:ext uri="{FF2B5EF4-FFF2-40B4-BE49-F238E27FC236}">
              <a16:creationId xmlns:a16="http://schemas.microsoft.com/office/drawing/2014/main" id="{2EF49A2B-42C4-A0A1-971A-6B2AF041DE6A}"/>
            </a:ext>
          </a:extLst>
        </cdr:cNvPr>
        <cdr:cNvSpPr txBox="1"/>
      </cdr:nvSpPr>
      <cdr:spPr>
        <a:xfrm xmlns:a="http://schemas.openxmlformats.org/drawingml/2006/main">
          <a:off x="694498" y="1151452"/>
          <a:ext cx="483336" cy="1947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-100</a:t>
          </a:r>
        </a:p>
      </cdr:txBody>
    </cdr:sp>
  </cdr:relSizeAnchor>
  <cdr:relSizeAnchor xmlns:cdr="http://schemas.openxmlformats.org/drawingml/2006/chartDrawing">
    <cdr:from>
      <cdr:x>0.66327</cdr:x>
      <cdr:y>0.1956</cdr:y>
    </cdr:from>
    <cdr:to>
      <cdr:x>0.78247</cdr:x>
      <cdr:y>0.28817</cdr:y>
    </cdr:to>
    <cdr:sp macro="" textlink="">
      <cdr:nvSpPr>
        <cdr:cNvPr id="8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624911" y="439735"/>
          <a:ext cx="471731" cy="208113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50</a:t>
          </a:r>
        </a:p>
      </cdr:txBody>
    </cdr:sp>
  </cdr:relSizeAnchor>
  <cdr:relSizeAnchor xmlns:cdr="http://schemas.openxmlformats.org/drawingml/2006/chartDrawing">
    <cdr:from>
      <cdr:x>0.19903</cdr:x>
      <cdr:y>0.19783</cdr:y>
    </cdr:from>
    <cdr:to>
      <cdr:x>0.31976</cdr:x>
      <cdr:y>0.28817</cdr:y>
    </cdr:to>
    <cdr:sp macro="" textlink="">
      <cdr:nvSpPr>
        <cdr:cNvPr id="9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787656" y="444749"/>
          <a:ext cx="477804" cy="2030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-50</a:t>
          </a:r>
        </a:p>
      </cdr:txBody>
    </cdr:sp>
  </cdr:relSizeAnchor>
  <cdr:relSizeAnchor xmlns:cdr="http://schemas.openxmlformats.org/drawingml/2006/chartDrawing">
    <cdr:from>
      <cdr:x>0.45695</cdr:x>
      <cdr:y>0</cdr:y>
    </cdr:from>
    <cdr:to>
      <cdr:x>0.52946</cdr:x>
      <cdr:y>0.0739</cdr:y>
    </cdr:to>
    <cdr:sp macro="" textlink="">
      <cdr:nvSpPr>
        <cdr:cNvPr id="10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1808379" y="0"/>
          <a:ext cx="286960" cy="16613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0</a:t>
          </a:r>
        </a:p>
      </cdr:txBody>
    </cdr:sp>
  </cdr:relSizeAnchor>
  <cdr:relSizeAnchor xmlns:cdr="http://schemas.openxmlformats.org/drawingml/2006/chartDrawing">
    <cdr:from>
      <cdr:x>0.71132</cdr:x>
      <cdr:y>0.52367</cdr:y>
    </cdr:from>
    <cdr:to>
      <cdr:x>0.85567</cdr:x>
      <cdr:y>0.61659</cdr:y>
    </cdr:to>
    <cdr:sp macro="" textlink="">
      <cdr:nvSpPr>
        <cdr:cNvPr id="11" name="TextBox 1">
          <a:extLst xmlns:a="http://schemas.openxmlformats.org/drawingml/2006/main">
            <a:ext uri="{FF2B5EF4-FFF2-40B4-BE49-F238E27FC236}">
              <a16:creationId xmlns:a16="http://schemas.microsoft.com/office/drawing/2014/main" id="{7B95180D-753A-19AE-784D-029B67A2E35C}"/>
            </a:ext>
          </a:extLst>
        </cdr:cNvPr>
        <cdr:cNvSpPr txBox="1"/>
      </cdr:nvSpPr>
      <cdr:spPr>
        <a:xfrm xmlns:a="http://schemas.openxmlformats.org/drawingml/2006/main">
          <a:off x="2941572" y="1138380"/>
          <a:ext cx="596944" cy="20199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latin typeface="+mn-lt"/>
              <a:ea typeface="+mn-ea"/>
              <a:cs typeface="+mn-cs"/>
            </a:defRPr>
          </a:lvl1pPr>
          <a:lvl2pPr marL="457200" indent="0">
            <a:defRPr sz="1100">
              <a:latin typeface="+mn-lt"/>
              <a:ea typeface="+mn-ea"/>
              <a:cs typeface="+mn-cs"/>
            </a:defRPr>
          </a:lvl2pPr>
          <a:lvl3pPr marL="914400" indent="0">
            <a:defRPr sz="1100">
              <a:latin typeface="+mn-lt"/>
              <a:ea typeface="+mn-ea"/>
              <a:cs typeface="+mn-cs"/>
            </a:defRPr>
          </a:lvl3pPr>
          <a:lvl4pPr marL="1371600" indent="0">
            <a:defRPr sz="1100">
              <a:latin typeface="+mn-lt"/>
              <a:ea typeface="+mn-ea"/>
              <a:cs typeface="+mn-cs"/>
            </a:defRPr>
          </a:lvl4pPr>
          <a:lvl5pPr marL="1828800" indent="0">
            <a:defRPr sz="1100">
              <a:latin typeface="+mn-lt"/>
              <a:ea typeface="+mn-ea"/>
              <a:cs typeface="+mn-cs"/>
            </a:defRPr>
          </a:lvl5pPr>
          <a:lvl6pPr marL="2286000" indent="0">
            <a:defRPr sz="1100">
              <a:latin typeface="+mn-lt"/>
              <a:ea typeface="+mn-ea"/>
              <a:cs typeface="+mn-cs"/>
            </a:defRPr>
          </a:lvl6pPr>
          <a:lvl7pPr marL="2743200" indent="0">
            <a:defRPr sz="1100">
              <a:latin typeface="+mn-lt"/>
              <a:ea typeface="+mn-ea"/>
              <a:cs typeface="+mn-cs"/>
            </a:defRPr>
          </a:lvl7pPr>
          <a:lvl8pPr marL="3200400" indent="0">
            <a:defRPr sz="1100">
              <a:latin typeface="+mn-lt"/>
              <a:ea typeface="+mn-ea"/>
              <a:cs typeface="+mn-cs"/>
            </a:defRPr>
          </a:lvl8pPr>
          <a:lvl9pPr marL="3657600" indent="0">
            <a:defRPr sz="1100"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fi-FI" b="1" dirty="0">
              <a:solidFill>
                <a:schemeClr val="tx2"/>
              </a:solidFill>
            </a:rPr>
            <a:t>100</a:t>
          </a: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690A8B4-A175-47E0-9DA4-67B367CF719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0708A30-2F99-4DC8-97D0-02632F0CEB17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E1332C6-2739-449A-8E1C-DF133202CBD0}" type="datetimeFigureOut">
              <a:rPr lang="fi-FI" smtClean="0"/>
              <a:t>16.6.2025</a:t>
            </a:fld>
            <a:endParaRPr lang="fi-FI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9227B36E-21B3-4DF2-9912-01BC3F9EEE8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B65EA9B-9ACE-4A36-A2A0-8F4A6523614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5E5EF4-BA7F-4A42-BB51-703B5F75C49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720949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0EBC61-E677-49EC-905C-8E373E977562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B0DF54-D132-4835-A060-2DDF2500197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13133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284972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>
              <a:ea typeface="Calibri"/>
              <a:cs typeface="Calibri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D7DB2FD-E821-42CD-A42C-78AD0F702CBD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03430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2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7.png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29597676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660000" y="1291041"/>
            <a:ext cx="0" cy="558991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 userDrawn="1"/>
        </p:nvCxnSpPr>
        <p:spPr>
          <a:xfrm>
            <a:off x="6660000" y="408600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1128000" y="5404220"/>
            <a:ext cx="55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088382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00329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Henkilöstö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sp>
        <p:nvSpPr>
          <p:cNvPr id="7" name="TextBox 6"/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0740153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255343" y="-34782"/>
            <a:ext cx="11069254" cy="7011021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34781"/>
            <a:ext cx="11431557" cy="1426741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Personal</a:t>
            </a:r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97162" y="5073549"/>
            <a:ext cx="1926658" cy="1016988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>
            <a:off x="1200329" y="4473964"/>
            <a:ext cx="11069256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3597370" y="4473964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6175394" y="4473963"/>
            <a:ext cx="0" cy="250228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 userDrawn="1"/>
        </p:nvCxnSpPr>
        <p:spPr>
          <a:xfrm>
            <a:off x="4647744" y="1330534"/>
            <a:ext cx="0" cy="3143429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 userDrawn="1"/>
        </p:nvCxnSpPr>
        <p:spPr>
          <a:xfrm>
            <a:off x="8140167" y="1330534"/>
            <a:ext cx="0" cy="3145027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>
            <a:extLst>
              <a:ext uri="{FF2B5EF4-FFF2-40B4-BE49-F238E27FC236}">
                <a16:creationId xmlns:a16="http://schemas.microsoft.com/office/drawing/2014/main" id="{35743584-D823-48E2-ABA9-FB131738E2AB}"/>
              </a:ext>
            </a:extLst>
          </p:cNvPr>
          <p:cNvSpPr txBox="1"/>
          <p:nvPr userDrawn="1"/>
        </p:nvSpPr>
        <p:spPr>
          <a:xfrm>
            <a:off x="3646650" y="4541635"/>
            <a:ext cx="70587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2092860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896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8655065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63037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6374038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164448608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/ Kan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200100" y="914884"/>
            <a:ext cx="7911566" cy="2072107"/>
          </a:xfrm>
        </p:spPr>
        <p:txBody>
          <a:bodyPr anchor="b">
            <a:normAutofit/>
          </a:bodyPr>
          <a:lstStyle>
            <a:lvl1pPr>
              <a:defRPr sz="66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200100" y="3413033"/>
            <a:ext cx="7934716" cy="347919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886218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2184667" y="6156384"/>
            <a:ext cx="4443769" cy="233637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</p:spTree>
    <p:extLst>
      <p:ext uri="{BB962C8B-B14F-4D97-AF65-F5344CB8AC3E}">
        <p14:creationId xmlns:p14="http://schemas.microsoft.com/office/powerpoint/2010/main" val="318654101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506699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mslag + bild / Kansi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792742" y="567159"/>
            <a:ext cx="4911522" cy="2299519"/>
          </a:xfrm>
        </p:spPr>
        <p:txBody>
          <a:bodyPr anchor="b">
            <a:normAutofit/>
          </a:bodyPr>
          <a:lstStyle>
            <a:lvl1pPr>
              <a:defRPr sz="48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792742" y="3136739"/>
            <a:ext cx="4911522" cy="1018844"/>
          </a:xfrm>
        </p:spPr>
        <p:txBody>
          <a:bodyPr>
            <a:normAutofit/>
          </a:bodyPr>
          <a:lstStyle>
            <a:lvl1pPr marL="0" indent="0">
              <a:buNone/>
              <a:defRPr sz="2000" b="1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977A0A71-A835-403F-AD0D-5E408F30A0E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1792742" y="5824812"/>
            <a:ext cx="3688466" cy="608776"/>
          </a:xfrm>
          <a:prstGeom prst="rect">
            <a:avLst/>
          </a:prstGeom>
        </p:spPr>
      </p:pic>
      <p:sp>
        <p:nvSpPr>
          <p:cNvPr id="14" name="Tekstin paikkamerkki 2">
            <a:extLst>
              <a:ext uri="{FF2B5EF4-FFF2-40B4-BE49-F238E27FC236}">
                <a16:creationId xmlns:a16="http://schemas.microsoft.com/office/drawing/2014/main" id="{228ECC36-F686-4B0E-B126-D1ED6CF08A3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1792743" y="4425644"/>
            <a:ext cx="4911521" cy="279730"/>
          </a:xfrm>
        </p:spPr>
        <p:txBody>
          <a:bodyPr>
            <a:noAutofit/>
          </a:bodyPr>
          <a:lstStyle>
            <a:lvl1pPr marL="0" indent="0">
              <a:lnSpc>
                <a:spcPts val="1200"/>
              </a:lnSpc>
              <a:spcBef>
                <a:spcPts val="600"/>
              </a:spcBef>
              <a:buNone/>
              <a:defRPr sz="1200">
                <a:solidFill>
                  <a:schemeClr val="bg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Författarinformation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Förnamn</a:t>
            </a:r>
            <a:r>
              <a:rPr lang="fi-FI" b="0" i="0">
                <a:effectLst/>
                <a:latin typeface="Segoe UI" panose="020B0502040204020203" pitchFamily="34" charset="0"/>
              </a:rPr>
              <a:t> </a:t>
            </a:r>
            <a:r>
              <a:rPr lang="fi-FI" b="0" i="0" err="1">
                <a:effectLst/>
                <a:latin typeface="Segoe UI" panose="020B0502040204020203" pitchFamily="34" charset="0"/>
              </a:rPr>
              <a:t>Efternamn</a:t>
            </a:r>
            <a:r>
              <a:rPr lang="fi-FI" b="0" i="0">
                <a:effectLst/>
                <a:latin typeface="Segoe UI" panose="020B0502040204020203" pitchFamily="34" charset="0"/>
              </a:rPr>
              <a:t> | Datum</a:t>
            </a:r>
          </a:p>
        </p:txBody>
      </p:sp>
      <p:sp>
        <p:nvSpPr>
          <p:cNvPr id="10" name="Sisällön paikkamerkki 2">
            <a:extLst>
              <a:ext uri="{FF2B5EF4-FFF2-40B4-BE49-F238E27FC236}">
                <a16:creationId xmlns:a16="http://schemas.microsoft.com/office/drawing/2014/main" id="{B1E416C0-4E6D-428D-8B11-8AA4319A4838}"/>
              </a:ext>
            </a:extLst>
          </p:cNvPr>
          <p:cNvSpPr>
            <a:spLocks noGrp="1"/>
          </p:cNvSpPr>
          <p:nvPr>
            <p:ph sz="half" idx="15" hasCustomPrompt="1"/>
          </p:nvPr>
        </p:nvSpPr>
        <p:spPr>
          <a:xfrm>
            <a:off x="7209212" y="1"/>
            <a:ext cx="4980065" cy="6858000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bg1"/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2419962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99630445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12727592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D1BC2986-E557-4E31-79E4-2FCA09A44459}"/>
              </a:ext>
            </a:extLst>
          </p:cNvPr>
          <p:cNvCxnSpPr/>
          <p:nvPr userDrawn="1"/>
        </p:nvCxnSpPr>
        <p:spPr>
          <a:xfrm>
            <a:off x="7560000" y="3061699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25A2A482-F46E-8C2D-3CD2-DAF54B76306F}"/>
              </a:ext>
            </a:extLst>
          </p:cNvPr>
          <p:cNvCxnSpPr/>
          <p:nvPr userDrawn="1"/>
        </p:nvCxnSpPr>
        <p:spPr>
          <a:xfrm>
            <a:off x="7560000" y="44953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468846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8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385238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7332371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7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A56DBEB3-51CC-72A7-8A37-95BC67CBE2B7}"/>
              </a:ext>
            </a:extLst>
          </p:cNvPr>
          <p:cNvCxnSpPr/>
          <p:nvPr userDrawn="1"/>
        </p:nvCxnSpPr>
        <p:spPr>
          <a:xfrm>
            <a:off x="7560000" y="4457272"/>
            <a:ext cx="4632000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150887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 (RESURS)</a:t>
            </a:r>
          </a:p>
        </p:txBody>
      </p:sp>
    </p:spTree>
    <p:extLst>
      <p:ext uri="{BB962C8B-B14F-4D97-AF65-F5344CB8AC3E}">
        <p14:creationId xmlns:p14="http://schemas.microsoft.com/office/powerpoint/2010/main" val="282807282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 baseline="0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sampam</a:t>
            </a:r>
            <a:endParaRPr lang="fi-FI" sz="360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671310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2040860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E5E4426B-1263-FF2F-84C3-2A76EC01A48E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63665" y="669804"/>
            <a:ext cx="3028335" cy="7003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98516253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2" name="Otsikko 1">
            <a:extLst>
              <a:ext uri="{FF2B5EF4-FFF2-40B4-BE49-F238E27FC236}">
                <a16:creationId xmlns:a16="http://schemas.microsoft.com/office/drawing/2014/main" id="{BD9989D6-F31F-4EC5-946F-B333986A8700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bg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316C2E39-1FFB-4EB1-83CE-55B81ACB00AE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2" y="4374498"/>
            <a:ext cx="7881448" cy="405846"/>
          </a:xfrm>
        </p:spPr>
        <p:txBody>
          <a:bodyPr>
            <a:noAutofit/>
          </a:bodyPr>
          <a:lstStyle>
            <a:lvl1pPr marL="0" indent="0"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4613467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/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9327754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89" y="2326511"/>
            <a:ext cx="9327755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</p:spTree>
    <p:extLst>
      <p:ext uri="{BB962C8B-B14F-4D97-AF65-F5344CB8AC3E}">
        <p14:creationId xmlns:p14="http://schemas.microsoft.com/office/powerpoint/2010/main" val="1956508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7D524BBE-09B8-48EA-859D-3860E4E8A31C}"/>
              </a:ext>
            </a:extLst>
          </p:cNvPr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E663A9F8-806C-4F2D-8EDE-F3C63879E4F0}"/>
              </a:ext>
            </a:extLst>
          </p:cNvPr>
          <p:cNvCxnSpPr/>
          <p:nvPr userDrawn="1"/>
        </p:nvCxnSpPr>
        <p:spPr>
          <a:xfrm>
            <a:off x="85320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5513614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7C2F3AC7-DD9D-4569-9C23-2C361AB2CEE3}"/>
              </a:ext>
            </a:extLst>
          </p:cNvPr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721787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pic>
        <p:nvPicPr>
          <p:cNvPr id="12" name="Kuva 11">
            <a:extLst>
              <a:ext uri="{FF2B5EF4-FFF2-40B4-BE49-F238E27FC236}">
                <a16:creationId xmlns:a16="http://schemas.microsoft.com/office/drawing/2014/main" id="{F6B8AB5D-811F-4B06-A2B7-A29159A8EF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582" r="2599" b="7653"/>
          <a:stretch/>
        </p:blipFill>
        <p:spPr>
          <a:xfrm>
            <a:off x="2553495" y="-1"/>
            <a:ext cx="9638506" cy="6858001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6B794C0E-ABDA-46B2-87C9-9CE37E803DF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3A0EC7A0-5676-4A13-9CF1-A44526782232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899"/>
            <a:ext cx="7881449" cy="382697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907673332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Kuva 11">
            <a:extLst>
              <a:ext uri="{FF2B5EF4-FFF2-40B4-BE49-F238E27FC236}">
                <a16:creationId xmlns:a16="http://schemas.microsoft.com/office/drawing/2014/main" id="{97326C7A-C2EB-4325-8143-E8591DB578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t="7122" r="2989" b="8476"/>
          <a:stretch/>
        </p:blipFill>
        <p:spPr>
          <a:xfrm>
            <a:off x="2550911" y="0"/>
            <a:ext cx="9641089" cy="6858000"/>
          </a:xfrm>
          <a:prstGeom prst="rect">
            <a:avLst/>
          </a:prstGeom>
        </p:spPr>
      </p:pic>
      <p:sp>
        <p:nvSpPr>
          <p:cNvPr id="7" name="Suorakulmio 6">
            <a:extLst>
              <a:ext uri="{FF2B5EF4-FFF2-40B4-BE49-F238E27FC236}">
                <a16:creationId xmlns:a16="http://schemas.microsoft.com/office/drawing/2014/main" id="{621CD312-6FC1-4BBF-800D-A161539795B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828800" y="555585"/>
            <a:ext cx="9769034" cy="5764192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14" name="Otsikko 1">
            <a:extLst>
              <a:ext uri="{FF2B5EF4-FFF2-40B4-BE49-F238E27FC236}">
                <a16:creationId xmlns:a16="http://schemas.microsoft.com/office/drawing/2014/main" id="{9E67AA12-B1E4-4AFF-9D09-DF4180C6A35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2651512" y="1481560"/>
            <a:ext cx="7881449" cy="2511706"/>
          </a:xfrm>
        </p:spPr>
        <p:txBody>
          <a:bodyPr anchor="b">
            <a:noAutofit/>
          </a:bodyPr>
          <a:lstStyle>
            <a:lvl1pPr>
              <a:defRPr sz="6000" b="1">
                <a:solidFill>
                  <a:schemeClr val="tx1"/>
                </a:solidFill>
              </a:defRPr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15" name="Tekstin paikkamerkki 2">
            <a:extLst>
              <a:ext uri="{FF2B5EF4-FFF2-40B4-BE49-F238E27FC236}">
                <a16:creationId xmlns:a16="http://schemas.microsoft.com/office/drawing/2014/main" id="{1BBE9987-4AB2-4C77-9BF5-E044F5744C48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2651511" y="4281900"/>
            <a:ext cx="7881449" cy="428996"/>
          </a:xfrm>
        </p:spPr>
        <p:txBody>
          <a:bodyPr>
            <a:noAutofit/>
          </a:bodyPr>
          <a:lstStyle>
            <a:lvl1pPr marL="0" indent="0">
              <a:buNone/>
              <a:defRPr sz="2400" b="1">
                <a:solidFill>
                  <a:schemeClr val="accent2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underrubriken</a:t>
            </a:r>
          </a:p>
        </p:txBody>
      </p:sp>
    </p:spTree>
    <p:extLst>
      <p:ext uri="{BB962C8B-B14F-4D97-AF65-F5344CB8AC3E}">
        <p14:creationId xmlns:p14="http://schemas.microsoft.com/office/powerpoint/2010/main" val="2609483764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 / 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1513000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lutning / Lopet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uorakulmio 4">
            <a:extLst>
              <a:ext uri="{FF2B5EF4-FFF2-40B4-BE49-F238E27FC236}">
                <a16:creationId xmlns:a16="http://schemas.microsoft.com/office/drawing/2014/main" id="{7CFEF7D0-89E7-4DFE-9FC4-7B4ABF4A53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7" name="Tekstin paikkamerkki 2">
            <a:extLst>
              <a:ext uri="{FF2B5EF4-FFF2-40B4-BE49-F238E27FC236}">
                <a16:creationId xmlns:a16="http://schemas.microsoft.com/office/drawing/2014/main" id="{18EE2646-56AA-4BB0-8E80-712AD9226B4D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3043858" y="3604926"/>
            <a:ext cx="7710725" cy="351638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accent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err="1"/>
              <a:t>Förnamn</a:t>
            </a:r>
            <a:r>
              <a:rPr lang="fi-FI"/>
              <a:t> </a:t>
            </a:r>
            <a:r>
              <a:rPr lang="fi-FI" err="1"/>
              <a:t>Efternamn</a:t>
            </a:r>
            <a:r>
              <a:rPr lang="fi-FI"/>
              <a:t> | </a:t>
            </a:r>
            <a:r>
              <a:rPr lang="fi-FI" err="1"/>
              <a:t>Kontaktinformation</a:t>
            </a:r>
            <a:r>
              <a:rPr lang="fi-FI"/>
              <a:t> | osterbottensvalfard.fi</a:t>
            </a:r>
          </a:p>
        </p:txBody>
      </p:sp>
    </p:spTree>
    <p:extLst>
      <p:ext uri="{BB962C8B-B14F-4D97-AF65-F5344CB8AC3E}">
        <p14:creationId xmlns:p14="http://schemas.microsoft.com/office/powerpoint/2010/main" val="3606386547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747308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66283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823951AD-C835-72D1-BF2F-871377F920FB}"/>
              </a:ext>
            </a:extLst>
          </p:cNvPr>
          <p:cNvCxnSpPr>
            <a:cxnSpLocks/>
          </p:cNvCxnSpPr>
          <p:nvPr userDrawn="1"/>
        </p:nvCxnSpPr>
        <p:spPr>
          <a:xfrm>
            <a:off x="9192099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21193690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15" name="Straight Connector 14"/>
          <p:cNvCxnSpPr>
            <a:cxnSpLocks/>
          </p:cNvCxnSpPr>
          <p:nvPr userDrawn="1"/>
        </p:nvCxnSpPr>
        <p:spPr>
          <a:xfrm>
            <a:off x="4609050" y="1618614"/>
            <a:ext cx="0" cy="2870258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>
            <a:cxnSpLocks/>
          </p:cNvCxnSpPr>
          <p:nvPr userDrawn="1"/>
        </p:nvCxnSpPr>
        <p:spPr>
          <a:xfrm>
            <a:off x="8101076" y="1618614"/>
            <a:ext cx="0" cy="2870257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32681D93-E218-7D07-1A5B-282B478E7723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3492026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4609050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>
            <a:extLst>
              <a:ext uri="{FF2B5EF4-FFF2-40B4-BE49-F238E27FC236}">
                <a16:creationId xmlns:a16="http://schemas.microsoft.com/office/drawing/2014/main" id="{A0AF0572-4EC0-8FF6-DAC5-4173102B5DD7}"/>
              </a:ext>
            </a:extLst>
          </p:cNvPr>
          <p:cNvCxnSpPr>
            <a:cxnSpLocks/>
          </p:cNvCxnSpPr>
          <p:nvPr userDrawn="1"/>
        </p:nvCxnSpPr>
        <p:spPr>
          <a:xfrm>
            <a:off x="8101076" y="4488871"/>
            <a:ext cx="0" cy="2246863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5412B49-581C-835D-8C01-D82A94FB7DC4}"/>
              </a:ext>
            </a:extLst>
          </p:cNvPr>
          <p:cNvCxnSpPr>
            <a:cxnSpLocks/>
          </p:cNvCxnSpPr>
          <p:nvPr userDrawn="1"/>
        </p:nvCxnSpPr>
        <p:spPr>
          <a:xfrm>
            <a:off x="1208213" y="4037767"/>
            <a:ext cx="3400837" cy="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3334120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741502" y="130139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Patientsäkerhet</a:t>
            </a:r>
            <a:endParaRPr lang="fi-FI" sz="3600">
              <a:solidFill>
                <a:schemeClr val="tx1"/>
              </a:solidFill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6A81F36-AC58-4DD9-C7DC-B9776BED227D}"/>
              </a:ext>
            </a:extLst>
          </p:cNvPr>
          <p:cNvSpPr/>
          <p:nvPr userDrawn="1"/>
        </p:nvSpPr>
        <p:spPr>
          <a:xfrm>
            <a:off x="1208213" y="1618614"/>
            <a:ext cx="10907573" cy="5117120"/>
          </a:xfrm>
          <a:prstGeom prst="rect">
            <a:avLst/>
          </a:prstGeom>
          <a:noFill/>
          <a:ln w="38100">
            <a:solidFill>
              <a:schemeClr val="tx1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9ACC7CAA-3A95-8BEA-AD51-82BA742430DF}"/>
              </a:ext>
            </a:extLst>
          </p:cNvPr>
          <p:cNvCxnSpPr>
            <a:cxnSpLocks/>
          </p:cNvCxnSpPr>
          <p:nvPr userDrawn="1"/>
        </p:nvCxnSpPr>
        <p:spPr>
          <a:xfrm>
            <a:off x="6718662" y="1618614"/>
            <a:ext cx="0" cy="5117120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9694214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682865-C634-470C-B0FF-8EFBD469A413}" type="datetimeFigureOut">
              <a:rPr lang="en-US" smtClean="0"/>
              <a:t>6/16/2025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592D4A-3EEA-4580-801C-0CD0F8798CF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8859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ehåll + bild / Sisältö +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031CCC9F-863F-4912-9980-8F52D255222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853391" y="762946"/>
            <a:ext cx="4491680" cy="1563565"/>
          </a:xfrm>
        </p:spPr>
        <p:txBody>
          <a:bodyPr>
            <a:normAutofit/>
          </a:bodyPr>
          <a:lstStyle>
            <a:lvl1pPr>
              <a:defRPr sz="3200" b="1"/>
            </a:lvl1pPr>
          </a:lstStyle>
          <a:p>
            <a:r>
              <a:rPr lang="sv-SE"/>
              <a:t>Klicka för att sätta </a:t>
            </a:r>
            <a:br>
              <a:rPr lang="sv-SE"/>
            </a:br>
            <a:r>
              <a:rPr lang="sv-SE"/>
              <a:t>rubriken</a:t>
            </a:r>
            <a:endParaRPr lang="fi-FI"/>
          </a:p>
        </p:txBody>
      </p:sp>
      <p:sp>
        <p:nvSpPr>
          <p:cNvPr id="3" name="Sisällön paikkamerkki 2">
            <a:extLst>
              <a:ext uri="{FF2B5EF4-FFF2-40B4-BE49-F238E27FC236}">
                <a16:creationId xmlns:a16="http://schemas.microsoft.com/office/drawing/2014/main" id="{76D1FF4A-38CC-40DC-83BE-DDE4BF5548B2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853390" y="2326511"/>
            <a:ext cx="4491680" cy="3850452"/>
          </a:xfrm>
        </p:spPr>
        <p:txBody>
          <a:bodyPr>
            <a:normAutofit/>
          </a:bodyPr>
          <a:lstStyle>
            <a:lvl1pPr marL="457200" indent="-457200">
              <a:buClr>
                <a:schemeClr val="accent1"/>
              </a:buClr>
              <a:buFont typeface="Arial" panose="020B0604020202020204" pitchFamily="34" charset="0"/>
              <a:buChar char="•"/>
              <a:defRPr sz="2400"/>
            </a:lvl1pPr>
          </a:lstStyle>
          <a:p>
            <a:pPr algn="l"/>
            <a:r>
              <a:rPr lang="sv-SE" b="0" i="0">
                <a:effectLst/>
                <a:latin typeface="Segoe UI" panose="020B0502040204020203" pitchFamily="34" charset="0"/>
              </a:rPr>
              <a:t>Klicka för att sätta texten</a:t>
            </a:r>
          </a:p>
        </p:txBody>
      </p:sp>
      <p:sp>
        <p:nvSpPr>
          <p:cNvPr id="9" name="Sisällön paikkamerkki 2">
            <a:extLst>
              <a:ext uri="{FF2B5EF4-FFF2-40B4-BE49-F238E27FC236}">
                <a16:creationId xmlns:a16="http://schemas.microsoft.com/office/drawing/2014/main" id="{1DA025EC-89A3-44CB-B84C-6A8DB57CA696}"/>
              </a:ext>
            </a:extLst>
          </p:cNvPr>
          <p:cNvSpPr>
            <a:spLocks noGrp="1"/>
          </p:cNvSpPr>
          <p:nvPr>
            <p:ph sz="half" idx="10" hasCustomPrompt="1"/>
          </p:nvPr>
        </p:nvSpPr>
        <p:spPr>
          <a:xfrm>
            <a:off x="6772099" y="762946"/>
            <a:ext cx="4385897" cy="5414017"/>
          </a:xfrm>
        </p:spPr>
        <p:txBody>
          <a:bodyPr>
            <a:normAutofit/>
          </a:bodyPr>
          <a:lstStyle>
            <a:lvl1pPr marL="0" indent="0">
              <a:buFont typeface="Arial" panose="020B0604020202020204" pitchFamily="34" charset="0"/>
              <a:buNone/>
              <a:defRPr sz="1400">
                <a:solidFill>
                  <a:schemeClr val="accent2"/>
                </a:solidFill>
              </a:defRPr>
            </a:lvl1pPr>
          </a:lstStyle>
          <a:p>
            <a:pPr algn="l"/>
            <a:r>
              <a:rPr lang="fi-FI" b="0" i="0" err="1">
                <a:effectLst/>
                <a:latin typeface="Segoe UI" panose="020B0502040204020203" pitchFamily="34" charset="0"/>
              </a:rPr>
              <a:t>Infoga</a:t>
            </a:r>
            <a:r>
              <a:rPr lang="fi-FI" b="0" i="0">
                <a:effectLst/>
                <a:latin typeface="Segoe UI" panose="020B0502040204020203" pitchFamily="34" charset="0"/>
              </a:rPr>
              <a:t> bild</a:t>
            </a:r>
          </a:p>
        </p:txBody>
      </p:sp>
    </p:spTree>
    <p:extLst>
      <p:ext uri="{BB962C8B-B14F-4D97-AF65-F5344CB8AC3E}">
        <p14:creationId xmlns:p14="http://schemas.microsoft.com/office/powerpoint/2010/main" val="74654971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48863" y="-61965"/>
            <a:ext cx="11043137" cy="6863862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Saatavuus/</a:t>
            </a:r>
            <a:r>
              <a:rPr lang="fi-FI" sz="3600" err="1">
                <a:solidFill>
                  <a:schemeClr val="tx1"/>
                </a:solidFill>
              </a:rPr>
              <a:t>Tillgänglighet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3" name="Straight Connector 2"/>
          <p:cNvCxnSpPr/>
          <p:nvPr userDrawn="1"/>
        </p:nvCxnSpPr>
        <p:spPr>
          <a:xfrm>
            <a:off x="4798800" y="1391960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 userDrawn="1"/>
        </p:nvCxnSpPr>
        <p:spPr>
          <a:xfrm>
            <a:off x="8517600" y="891309"/>
            <a:ext cx="0" cy="5966691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49998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rgbClr val="FDC84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81070" y="3074694"/>
            <a:ext cx="6979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65393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66337" y="1694162"/>
            <a:ext cx="565977" cy="565977"/>
          </a:xfrm>
          <a:prstGeom prst="rect">
            <a:avLst/>
          </a:prstGeom>
          <a:solidFill>
            <a:srgbClr val="213A8F"/>
          </a:solidFill>
        </p:spPr>
      </p:pic>
      <p:pic>
        <p:nvPicPr>
          <p:cNvPr id="6" name="Picture 5"/>
          <p:cNvPicPr>
            <a:picLocks noChangeAspect="1"/>
          </p:cNvPicPr>
          <p:nvPr userDrawn="1"/>
        </p:nvPicPr>
        <p:blipFill>
          <a:blip r:embed="rId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9038573" y="3248691"/>
            <a:ext cx="610548" cy="610548"/>
          </a:xfrm>
          <a:prstGeom prst="rect">
            <a:avLst/>
          </a:prstGeom>
        </p:spPr>
      </p:pic>
      <p:sp>
        <p:nvSpPr>
          <p:cNvPr id="7" name="Oval 6"/>
          <p:cNvSpPr/>
          <p:nvPr userDrawn="1"/>
        </p:nvSpPr>
        <p:spPr>
          <a:xfrm>
            <a:off x="5256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9" name="Oval 8"/>
          <p:cNvSpPr/>
          <p:nvPr userDrawn="1"/>
        </p:nvSpPr>
        <p:spPr>
          <a:xfrm>
            <a:off x="6192000" y="4244541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0" name="Oval 9"/>
          <p:cNvSpPr/>
          <p:nvPr userDrawn="1"/>
        </p:nvSpPr>
        <p:spPr>
          <a:xfrm>
            <a:off x="6192000" y="3004809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1" name="Oval 10"/>
          <p:cNvSpPr/>
          <p:nvPr userDrawn="1"/>
        </p:nvSpPr>
        <p:spPr>
          <a:xfrm>
            <a:off x="5256000" y="548427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2" name="Oval 11"/>
          <p:cNvSpPr/>
          <p:nvPr userDrawn="1"/>
        </p:nvSpPr>
        <p:spPr>
          <a:xfrm flipH="1">
            <a:off x="3744000" y="1840493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3" name="Oval 12"/>
          <p:cNvSpPr/>
          <p:nvPr userDrawn="1"/>
        </p:nvSpPr>
        <p:spPr>
          <a:xfrm flipH="1">
            <a:off x="2808000" y="4279589"/>
            <a:ext cx="860127" cy="860127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4" name="Oval 13"/>
          <p:cNvSpPr/>
          <p:nvPr userDrawn="1"/>
        </p:nvSpPr>
        <p:spPr>
          <a:xfrm flipH="1">
            <a:off x="2808000" y="3001778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15" name="Oval 14"/>
          <p:cNvSpPr/>
          <p:nvPr userDrawn="1"/>
        </p:nvSpPr>
        <p:spPr>
          <a:xfrm flipH="1">
            <a:off x="3744000" y="5496093"/>
            <a:ext cx="860127" cy="860127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ko-KR" alt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pic>
        <p:nvPicPr>
          <p:cNvPr id="24" name="Picture 23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3951106" y="3421474"/>
            <a:ext cx="1926680" cy="1016988"/>
          </a:xfrm>
          <a:prstGeom prst="rect">
            <a:avLst/>
          </a:prstGeom>
        </p:spPr>
      </p:pic>
      <p:sp>
        <p:nvSpPr>
          <p:cNvPr id="25" name="TextBox 24"/>
          <p:cNvSpPr txBox="1"/>
          <p:nvPr userDrawn="1"/>
        </p:nvSpPr>
        <p:spPr>
          <a:xfrm>
            <a:off x="4577121" y="3006628"/>
            <a:ext cx="70588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b="1">
                <a:solidFill>
                  <a:schemeClr val="accent4"/>
                </a:solidFill>
              </a:rPr>
              <a:t>NPS</a:t>
            </a:r>
            <a:endParaRPr lang="en-US" sz="1600" b="1">
              <a:solidFill>
                <a:schemeClr val="accent4"/>
              </a:solidFill>
            </a:endParaRPr>
          </a:p>
        </p:txBody>
      </p:sp>
      <p:sp>
        <p:nvSpPr>
          <p:cNvPr id="28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sz="3600" b="1" err="1">
                <a:solidFill>
                  <a:schemeClr val="tx1"/>
                </a:solidFill>
              </a:rPr>
              <a:t>Kundupplevelse</a:t>
            </a:r>
            <a:endParaRPr lang="fi-FI" sz="3600" b="1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6578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 err="1">
                <a:solidFill>
                  <a:schemeClr val="tx1"/>
                </a:solidFill>
              </a:rPr>
              <a:t>Säkerhet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och</a:t>
            </a:r>
            <a:r>
              <a:rPr lang="fi-FI" sz="3600">
                <a:solidFill>
                  <a:schemeClr val="tx1"/>
                </a:solidFill>
              </a:rPr>
              <a:t> </a:t>
            </a:r>
            <a:r>
              <a:rPr lang="fi-FI" sz="3600" err="1">
                <a:solidFill>
                  <a:schemeClr val="tx1"/>
                </a:solidFill>
              </a:rPr>
              <a:t>kvalitet</a:t>
            </a:r>
            <a:endParaRPr lang="fi-FI" sz="3600">
              <a:solidFill>
                <a:schemeClr val="tx1"/>
              </a:solidFill>
            </a:endParaRPr>
          </a:p>
        </p:txBody>
      </p:sp>
      <p:cxnSp>
        <p:nvCxnSpPr>
          <p:cNvPr id="6" name="Straight Connector 5"/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id="{E0997A41-488F-47FE-A14E-4E3CBAC2B407}"/>
              </a:ext>
            </a:extLst>
          </p:cNvPr>
          <p:cNvSpPr txBox="1"/>
          <p:nvPr userDrawn="1"/>
        </p:nvSpPr>
        <p:spPr>
          <a:xfrm>
            <a:off x="4735669" y="1404000"/>
            <a:ext cx="382674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b="1">
                <a:solidFill>
                  <a:srgbClr val="85C598"/>
                </a:solidFill>
              </a:rPr>
              <a:t>DE ANMÄLDA HÄNDELSERNAS KARAKTÄR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/>
          <p:nvPr userDrawn="1"/>
        </p:nvSpPr>
        <p:spPr>
          <a:xfrm>
            <a:off x="1179185" y="1404000"/>
            <a:ext cx="28474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>
                <a:solidFill>
                  <a:schemeClr val="accent4"/>
                </a:solidFill>
              </a:rPr>
              <a:t>ANTAL ANMÄLAN OM NEGATIV HÄNDELSE </a:t>
            </a:r>
            <a:endParaRPr lang="en-US" sz="16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06808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Mellanrubrik / Väliotsikko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uorakulmio 7">
            <a:extLst>
              <a:ext uri="{FF2B5EF4-FFF2-40B4-BE49-F238E27FC236}">
                <a16:creationId xmlns:a16="http://schemas.microsoft.com/office/drawing/2014/main" id="{9171C9EA-1BEC-4619-B728-CEDDB184F91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1122744" y="0"/>
            <a:ext cx="11069256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i-FI"/>
          </a:p>
        </p:txBody>
      </p:sp>
      <p:sp>
        <p:nvSpPr>
          <p:cNvPr id="5" name="Rectangle 4"/>
          <p:cNvSpPr/>
          <p:nvPr userDrawn="1"/>
        </p:nvSpPr>
        <p:spPr>
          <a:xfrm>
            <a:off x="1055716" y="-11424"/>
            <a:ext cx="11213869" cy="140338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ubrik">
            <a:extLst>
              <a:ext uri="{FF2B5EF4-FFF2-40B4-BE49-F238E27FC236}">
                <a16:creationId xmlns:a16="http://schemas.microsoft.com/office/drawing/2014/main" id="{205F0CE6-FF24-48D9-88EA-D77D0AB4F0AB}"/>
              </a:ext>
            </a:extLst>
          </p:cNvPr>
          <p:cNvSpPr>
            <a:spLocks noGrp="1"/>
          </p:cNvSpPr>
          <p:nvPr>
            <p:ph type="title" idx="4294967295" hasCustomPrompt="1"/>
          </p:nvPr>
        </p:nvSpPr>
        <p:spPr>
          <a:xfrm>
            <a:off x="1653884" y="413813"/>
            <a:ext cx="9327754" cy="774907"/>
          </a:xfrm>
        </p:spPr>
        <p:txBody>
          <a:bodyPr/>
          <a:lstStyle>
            <a:lvl1pPr>
              <a:defRPr b="1"/>
            </a:lvl1pPr>
          </a:lstStyle>
          <a:p>
            <a:r>
              <a:rPr lang="fi-FI" sz="3600">
                <a:solidFill>
                  <a:schemeClr val="tx1"/>
                </a:solidFill>
              </a:rPr>
              <a:t>Turvallisuus ja laatu</a:t>
            </a:r>
          </a:p>
        </p:txBody>
      </p:sp>
      <p:sp>
        <p:nvSpPr>
          <p:cNvPr id="26" name="TextBox 25"/>
          <p:cNvSpPr txBox="1"/>
          <p:nvPr userDrawn="1"/>
        </p:nvSpPr>
        <p:spPr>
          <a:xfrm>
            <a:off x="1197033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fi-FI" b="1">
                <a:solidFill>
                  <a:schemeClr val="accent4"/>
                </a:solidFill>
              </a:rPr>
              <a:t>VAARATAPAHTUMA ILMOITUSTEN MÄÄRÄ</a:t>
            </a:r>
            <a:endParaRPr lang="en-US" b="1">
              <a:solidFill>
                <a:schemeClr val="accent4"/>
              </a:solidFill>
            </a:endParaRPr>
          </a:p>
        </p:txBody>
      </p:sp>
      <p:sp>
        <p:nvSpPr>
          <p:cNvPr id="27" name="TextBox 26"/>
          <p:cNvSpPr txBox="1"/>
          <p:nvPr userDrawn="1"/>
        </p:nvSpPr>
        <p:spPr>
          <a:xfrm>
            <a:off x="4753431" y="1404000"/>
            <a:ext cx="246789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85C598"/>
                </a:solidFill>
              </a:rPr>
              <a:t>VAARATAPAHTUMA ILMOITUKSET </a:t>
            </a:r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id="{CEC3B77E-0D3E-4B5A-8A4D-5EEF2CF1F41B}"/>
              </a:ext>
            </a:extLst>
          </p:cNvPr>
          <p:cNvCxnSpPr/>
          <p:nvPr userDrawn="1"/>
        </p:nvCxnSpPr>
        <p:spPr>
          <a:xfrm>
            <a:off x="1123602" y="4488872"/>
            <a:ext cx="11078095" cy="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>
            <a:extLst>
              <a:ext uri="{FF2B5EF4-FFF2-40B4-BE49-F238E27FC236}">
                <a16:creationId xmlns:a16="http://schemas.microsoft.com/office/drawing/2014/main" id="{16ADCBBD-B6ED-4152-B8C4-0DC573033107}"/>
              </a:ext>
            </a:extLst>
          </p:cNvPr>
          <p:cNvCxnSpPr/>
          <p:nvPr userDrawn="1"/>
        </p:nvCxnSpPr>
        <p:spPr>
          <a:xfrm>
            <a:off x="4680000" y="4488872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>
            <a:extLst>
              <a:ext uri="{FF2B5EF4-FFF2-40B4-BE49-F238E27FC236}">
                <a16:creationId xmlns:a16="http://schemas.microsoft.com/office/drawing/2014/main" id="{2A35BE4C-1B5A-48EE-84DB-C2B08640B807}"/>
              </a:ext>
            </a:extLst>
          </p:cNvPr>
          <p:cNvCxnSpPr/>
          <p:nvPr userDrawn="1"/>
        </p:nvCxnSpPr>
        <p:spPr>
          <a:xfrm>
            <a:off x="64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D941A194-48EB-4091-A182-F366B11A0BC8}"/>
              </a:ext>
            </a:extLst>
          </p:cNvPr>
          <p:cNvCxnSpPr/>
          <p:nvPr userDrawn="1"/>
        </p:nvCxnSpPr>
        <p:spPr>
          <a:xfrm>
            <a:off x="4680000" y="1299411"/>
            <a:ext cx="0" cy="318946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5DF4010C-4B32-4FC4-9A31-D4B806832335}"/>
              </a:ext>
            </a:extLst>
          </p:cNvPr>
          <p:cNvCxnSpPr/>
          <p:nvPr userDrawn="1"/>
        </p:nvCxnSpPr>
        <p:spPr>
          <a:xfrm>
            <a:off x="8640000" y="1264071"/>
            <a:ext cx="0" cy="3224800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>
            <a:extLst>
              <a:ext uri="{FF2B5EF4-FFF2-40B4-BE49-F238E27FC236}">
                <a16:creationId xmlns:a16="http://schemas.microsoft.com/office/drawing/2014/main" id="{E6CD3214-45BE-4687-A978-284152739751}"/>
              </a:ext>
            </a:extLst>
          </p:cNvPr>
          <p:cNvCxnSpPr/>
          <p:nvPr userDrawn="1"/>
        </p:nvCxnSpPr>
        <p:spPr>
          <a:xfrm>
            <a:off x="8280000" y="4488871"/>
            <a:ext cx="0" cy="2452255"/>
          </a:xfrm>
          <a:prstGeom prst="line">
            <a:avLst/>
          </a:prstGeom>
          <a:ln w="38100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extBox 1">
            <a:extLst>
              <a:ext uri="{FF2B5EF4-FFF2-40B4-BE49-F238E27FC236}">
                <a16:creationId xmlns:a16="http://schemas.microsoft.com/office/drawing/2014/main" id="{0AC76652-7BC2-88D3-FC99-0BBA62C5158F}"/>
              </a:ext>
            </a:extLst>
          </p:cNvPr>
          <p:cNvSpPr txBox="1">
            <a:spLocks/>
          </p:cNvSpPr>
          <p:nvPr userDrawn="1"/>
        </p:nvSpPr>
        <p:spPr>
          <a:xfrm>
            <a:off x="1168417" y="4500000"/>
            <a:ext cx="349608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b="1">
                <a:solidFill>
                  <a:schemeClr val="accent4"/>
                </a:solidFill>
              </a:rPr>
              <a:t>ASIAKKAIDEN TEKEMÄT VAARATAPAHTUMA-ILMOITUKSET MÄÄRÄ</a:t>
            </a:r>
            <a:endParaRPr lang="en-US" sz="1200" b="1">
              <a:solidFill>
                <a:schemeClr val="accent4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1757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2.sv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5.xml"/><Relationship Id="rId13" Type="http://schemas.openxmlformats.org/officeDocument/2006/relationships/slideLayout" Target="../slideLayouts/slideLayout30.xml"/><Relationship Id="rId18" Type="http://schemas.openxmlformats.org/officeDocument/2006/relationships/slideLayout" Target="../slideLayouts/slideLayout35.xml"/><Relationship Id="rId3" Type="http://schemas.openxmlformats.org/officeDocument/2006/relationships/slideLayout" Target="../slideLayouts/slideLayout20.xml"/><Relationship Id="rId21" Type="http://schemas.openxmlformats.org/officeDocument/2006/relationships/slideLayout" Target="../slideLayouts/slideLayout38.xml"/><Relationship Id="rId7" Type="http://schemas.openxmlformats.org/officeDocument/2006/relationships/slideLayout" Target="../slideLayouts/slideLayout24.xml"/><Relationship Id="rId12" Type="http://schemas.openxmlformats.org/officeDocument/2006/relationships/slideLayout" Target="../slideLayouts/slideLayout29.xml"/><Relationship Id="rId17" Type="http://schemas.openxmlformats.org/officeDocument/2006/relationships/slideLayout" Target="../slideLayouts/slideLayout34.xml"/><Relationship Id="rId25" Type="http://schemas.openxmlformats.org/officeDocument/2006/relationships/image" Target="../media/image12.svg"/><Relationship Id="rId2" Type="http://schemas.openxmlformats.org/officeDocument/2006/relationships/slideLayout" Target="../slideLayouts/slideLayout19.xml"/><Relationship Id="rId16" Type="http://schemas.openxmlformats.org/officeDocument/2006/relationships/slideLayout" Target="../slideLayouts/slideLayout33.xml"/><Relationship Id="rId20" Type="http://schemas.openxmlformats.org/officeDocument/2006/relationships/slideLayout" Target="../slideLayouts/slideLayout37.xml"/><Relationship Id="rId1" Type="http://schemas.openxmlformats.org/officeDocument/2006/relationships/slideLayout" Target="../slideLayouts/slideLayout18.xml"/><Relationship Id="rId6" Type="http://schemas.openxmlformats.org/officeDocument/2006/relationships/slideLayout" Target="../slideLayouts/slideLayout23.xml"/><Relationship Id="rId11" Type="http://schemas.openxmlformats.org/officeDocument/2006/relationships/slideLayout" Target="../slideLayouts/slideLayout28.xml"/><Relationship Id="rId24" Type="http://schemas.openxmlformats.org/officeDocument/2006/relationships/image" Target="../media/image1.png"/><Relationship Id="rId5" Type="http://schemas.openxmlformats.org/officeDocument/2006/relationships/slideLayout" Target="../slideLayouts/slideLayout22.xml"/><Relationship Id="rId15" Type="http://schemas.openxmlformats.org/officeDocument/2006/relationships/slideLayout" Target="../slideLayouts/slideLayout32.xml"/><Relationship Id="rId23" Type="http://schemas.openxmlformats.org/officeDocument/2006/relationships/theme" Target="../theme/theme2.xml"/><Relationship Id="rId10" Type="http://schemas.openxmlformats.org/officeDocument/2006/relationships/slideLayout" Target="../slideLayouts/slideLayout27.xml"/><Relationship Id="rId19" Type="http://schemas.openxmlformats.org/officeDocument/2006/relationships/slideLayout" Target="../slideLayouts/slideLayout36.xml"/><Relationship Id="rId4" Type="http://schemas.openxmlformats.org/officeDocument/2006/relationships/slideLayout" Target="../slideLayouts/slideLayout21.xml"/><Relationship Id="rId9" Type="http://schemas.openxmlformats.org/officeDocument/2006/relationships/slideLayout" Target="../slideLayouts/slideLayout26.xml"/><Relationship Id="rId14" Type="http://schemas.openxmlformats.org/officeDocument/2006/relationships/slideLayout" Target="../slideLayouts/slideLayout31.xml"/><Relationship Id="rId22" Type="http://schemas.openxmlformats.org/officeDocument/2006/relationships/slideLayout" Target="../slideLayouts/slideLayout3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19">
            <a:extLst>
              <a:ext uri="{96DAC541-7B7A-43D3-8B79-37D633B846F1}">
                <asvg:svgBlip xmlns:asvg="http://schemas.microsoft.com/office/drawing/2016/SVG/main" r:embed="rId20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2315544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709" r:id="rId5"/>
    <p:sldLayoutId id="2147483693" r:id="rId6"/>
    <p:sldLayoutId id="2147483694" r:id="rId7"/>
    <p:sldLayoutId id="2147483695" r:id="rId8"/>
    <p:sldLayoutId id="2147483696" r:id="rId9"/>
    <p:sldLayoutId id="2147483697" r:id="rId10"/>
    <p:sldLayoutId id="2147483708" r:id="rId11"/>
    <p:sldLayoutId id="2147483706" r:id="rId12"/>
    <p:sldLayoutId id="2147483701" r:id="rId13"/>
    <p:sldLayoutId id="2147483702" r:id="rId14"/>
    <p:sldLayoutId id="2147483703" r:id="rId15"/>
    <p:sldLayoutId id="2147483704" r:id="rId16"/>
    <p:sldLayoutId id="2147483705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on paikkamerkki 1">
            <a:extLst>
              <a:ext uri="{FF2B5EF4-FFF2-40B4-BE49-F238E27FC236}">
                <a16:creationId xmlns:a16="http://schemas.microsoft.com/office/drawing/2014/main" id="{DA7AAD77-E012-4221-83A5-D7ADEB8D24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53390" y="762946"/>
            <a:ext cx="9125505" cy="9094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</a:t>
            </a:r>
            <a:r>
              <a:rPr lang="fi-FI" err="1"/>
              <a:t>ots</a:t>
            </a:r>
            <a:r>
              <a:rPr lang="fi-FI"/>
              <a:t>. </a:t>
            </a:r>
            <a:r>
              <a:rPr lang="fi-FI" err="1"/>
              <a:t>perustyyl</a:t>
            </a:r>
            <a:r>
              <a:rPr lang="fi-FI"/>
              <a:t>. </a:t>
            </a:r>
            <a:r>
              <a:rPr lang="fi-FI" err="1"/>
              <a:t>napsautt</a:t>
            </a:r>
            <a:r>
              <a:rPr lang="fi-FI"/>
              <a:t>.</a:t>
            </a:r>
          </a:p>
        </p:txBody>
      </p:sp>
      <p:sp>
        <p:nvSpPr>
          <p:cNvPr id="3" name="Tekstin paikkamerkki 2">
            <a:extLst>
              <a:ext uri="{FF2B5EF4-FFF2-40B4-BE49-F238E27FC236}">
                <a16:creationId xmlns:a16="http://schemas.microsoft.com/office/drawing/2014/main" id="{201F2BC0-DD14-447B-BE79-5BFE77A3D51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853390" y="1807336"/>
            <a:ext cx="912550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pic>
        <p:nvPicPr>
          <p:cNvPr id="8" name="Kuva 7">
            <a:extLst>
              <a:ext uri="{FF2B5EF4-FFF2-40B4-BE49-F238E27FC236}">
                <a16:creationId xmlns:a16="http://schemas.microsoft.com/office/drawing/2014/main" id="{235314FF-C2D7-405B-A15B-6B537B96F66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ChangeAspect="1"/>
          </p:cNvPicPr>
          <p:nvPr userDrawn="1"/>
        </p:nvPicPr>
        <p:blipFill>
          <a:blip r:embed="rId24">
            <a:extLst>
              <a:ext uri="{96DAC541-7B7A-43D3-8B79-37D633B846F1}">
                <asvg:svgBlip xmlns:asvg="http://schemas.microsoft.com/office/drawing/2016/SVG/main" r:embed="rId25"/>
              </a:ext>
            </a:extLst>
          </a:blip>
          <a:stretch>
            <a:fillRect/>
          </a:stretch>
        </p:blipFill>
        <p:spPr>
          <a:xfrm>
            <a:off x="266216" y="552066"/>
            <a:ext cx="613457" cy="515001"/>
          </a:xfrm>
          <a:prstGeom prst="rect">
            <a:avLst/>
          </a:prstGeom>
        </p:spPr>
      </p:pic>
      <p:cxnSp>
        <p:nvCxnSpPr>
          <p:cNvPr id="10" name="Suora yhdysviiva 9">
            <a:extLst>
              <a:ext uri="{FF2B5EF4-FFF2-40B4-BE49-F238E27FC236}">
                <a16:creationId xmlns:a16="http://schemas.microsoft.com/office/drawing/2014/main" id="{8AE9BA5D-CB1F-42B4-95FA-B46C48732C58}"/>
              </a:ext>
            </a:extLst>
          </p:cNvPr>
          <p:cNvCxnSpPr/>
          <p:nvPr userDrawn="1"/>
        </p:nvCxnSpPr>
        <p:spPr>
          <a:xfrm>
            <a:off x="1143621" y="557760"/>
            <a:ext cx="0" cy="5736508"/>
          </a:xfrm>
          <a:prstGeom prst="line">
            <a:avLst/>
          </a:prstGeom>
          <a:ln>
            <a:solidFill>
              <a:schemeClr val="tx1">
                <a:lumMod val="20000"/>
                <a:lumOff val="8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Otsikon paikkamerkki 1">
            <a:extLst>
              <a:ext uri="{FF2B5EF4-FFF2-40B4-BE49-F238E27FC236}">
                <a16:creationId xmlns:a16="http://schemas.microsoft.com/office/drawing/2014/main" id="{D5D4B195-9A4B-4226-8C21-060A5ED30A4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 txBox="1">
            <a:spLocks/>
          </p:cNvSpPr>
          <p:nvPr userDrawn="1"/>
        </p:nvSpPr>
        <p:spPr>
          <a:xfrm>
            <a:off x="380411" y="1298695"/>
            <a:ext cx="476113" cy="5241000"/>
          </a:xfrm>
          <a:prstGeom prst="rect">
            <a:avLst/>
          </a:prstGeom>
        </p:spPr>
        <p:txBody>
          <a:bodyPr vert="vert270" lIns="91440" tIns="45720" rIns="91440" bIns="45720" numCol="1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R="0" algn="r" rtl="0"/>
            <a:r>
              <a:rPr lang="fi-FI" sz="900" b="0" i="0" u="none" strike="noStrike" spc="300" baseline="30000">
                <a:solidFill>
                  <a:schemeClr val="tx1"/>
                </a:solidFill>
                <a:latin typeface="Arial" panose="020B0604020202020204" pitchFamily="34" charset="0"/>
              </a:rPr>
              <a:t>ÖSTERBOTTENS VÄLFÄRDSOMRÅDE </a:t>
            </a:r>
            <a:r>
              <a:rPr lang="fi-FI" sz="900" b="0" i="0" u="none" strike="noStrike" spc="300" baseline="30000">
                <a:solidFill>
                  <a:schemeClr val="accent2"/>
                </a:solidFill>
                <a:latin typeface="Arial" panose="020B0604020202020204" pitchFamily="34" charset="0"/>
              </a:rPr>
              <a:t>| POHJANMAAN HYVINVOINTIALUE </a:t>
            </a:r>
          </a:p>
        </p:txBody>
      </p:sp>
    </p:spTree>
    <p:extLst>
      <p:ext uri="{BB962C8B-B14F-4D97-AF65-F5344CB8AC3E}">
        <p14:creationId xmlns:p14="http://schemas.microsoft.com/office/powerpoint/2010/main" val="317549689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1" r:id="rId1"/>
    <p:sldLayoutId id="2147483712" r:id="rId2"/>
    <p:sldLayoutId id="2147483713" r:id="rId3"/>
    <p:sldLayoutId id="2147483714" r:id="rId4"/>
    <p:sldLayoutId id="2147483715" r:id="rId5"/>
    <p:sldLayoutId id="2147483716" r:id="rId6"/>
    <p:sldLayoutId id="2147483717" r:id="rId7"/>
    <p:sldLayoutId id="2147483718" r:id="rId8"/>
    <p:sldLayoutId id="2147483719" r:id="rId9"/>
    <p:sldLayoutId id="2147483720" r:id="rId10"/>
    <p:sldLayoutId id="2147483721" r:id="rId11"/>
    <p:sldLayoutId id="2147483722" r:id="rId12"/>
    <p:sldLayoutId id="2147483723" r:id="rId13"/>
    <p:sldLayoutId id="2147483724" r:id="rId14"/>
    <p:sldLayoutId id="2147483725" r:id="rId15"/>
    <p:sldLayoutId id="2147483726" r:id="rId16"/>
    <p:sldLayoutId id="2147483727" r:id="rId17"/>
    <p:sldLayoutId id="2147483728" r:id="rId18"/>
    <p:sldLayoutId id="2147483729" r:id="rId19"/>
    <p:sldLayoutId id="2147483732" r:id="rId20"/>
    <p:sldLayoutId id="2147483730" r:id="rId21"/>
    <p:sldLayoutId id="2147483731" r:id="rId2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osterbottensvalfard.fi/sa-har-fungerar-vi/kundens-och-patientens-rattigheter/tillgang-till-vard/" TargetMode="External"/><Relationship Id="rId1" Type="http://schemas.openxmlformats.org/officeDocument/2006/relationships/slideLayout" Target="../slideLayouts/slideLayout2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6.xml"/><Relationship Id="rId4" Type="http://schemas.openxmlformats.org/officeDocument/2006/relationships/chart" Target="../charts/char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7.xml"/><Relationship Id="rId6" Type="http://schemas.openxmlformats.org/officeDocument/2006/relationships/image" Target="../media/image20.svg"/><Relationship Id="rId5" Type="http://schemas.openxmlformats.org/officeDocument/2006/relationships/image" Target="../media/image19.png"/><Relationship Id="rId4" Type="http://schemas.openxmlformats.org/officeDocument/2006/relationships/image" Target="../media/image18.sv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C54E7A8-5072-420C-8029-2B2F9E87BE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4800"/>
              <a:t>R</a:t>
            </a:r>
            <a:r>
              <a:rPr lang="fi-FI" sz="4800" err="1"/>
              <a:t>apportering</a:t>
            </a:r>
            <a:r>
              <a:rPr lang="fi-FI" sz="4800"/>
              <a:t> av </a:t>
            </a:r>
            <a:r>
              <a:rPr lang="fi-FI" sz="4800" err="1"/>
              <a:t>egenkontroll</a:t>
            </a:r>
            <a:endParaRPr lang="fi-FI" sz="4800"/>
          </a:p>
        </p:txBody>
      </p:sp>
      <p:sp>
        <p:nvSpPr>
          <p:cNvPr id="3" name="Rubrik2">
            <a:extLst>
              <a:ext uri="{FF2B5EF4-FFF2-40B4-BE49-F238E27FC236}">
                <a16:creationId xmlns:a16="http://schemas.microsoft.com/office/drawing/2014/main" id="{CE2751FD-BF62-47E2-835B-FEDE70EA77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00099" y="3413033"/>
            <a:ext cx="9533191" cy="926211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i-FI" err="1"/>
              <a:t>Resultatområde</a:t>
            </a:r>
            <a:r>
              <a:rPr lang="fi-FI"/>
              <a:t>: </a:t>
            </a:r>
            <a:r>
              <a:rPr lang="fi-FI" err="1"/>
              <a:t>specialsjukvårdens</a:t>
            </a:r>
            <a:r>
              <a:rPr lang="fi-FI"/>
              <a:t> </a:t>
            </a:r>
            <a:r>
              <a:rPr lang="fi-FI" err="1"/>
              <a:t>öppenvård</a:t>
            </a:r>
            <a:r>
              <a:rPr lang="fi-FI"/>
              <a:t>, </a:t>
            </a:r>
            <a:r>
              <a:rPr lang="fi-FI" err="1"/>
              <a:t>Social</a:t>
            </a:r>
            <a:r>
              <a:rPr lang="fi-FI"/>
              <a:t>- </a:t>
            </a:r>
            <a:r>
              <a:rPr lang="fi-FI" err="1"/>
              <a:t>och</a:t>
            </a:r>
            <a:r>
              <a:rPr lang="fi-FI"/>
              <a:t> </a:t>
            </a:r>
            <a:r>
              <a:rPr lang="fi-FI" err="1"/>
              <a:t>hälsocentral</a:t>
            </a:r>
            <a:endParaRPr lang="fi-FI"/>
          </a:p>
          <a:p>
            <a:r>
              <a:rPr lang="fi-FI" err="1"/>
              <a:t>Period</a:t>
            </a:r>
            <a:r>
              <a:rPr lang="fi-FI"/>
              <a:t> </a:t>
            </a:r>
            <a:r>
              <a:rPr lang="fi-FI" err="1"/>
              <a:t>som</a:t>
            </a:r>
            <a:r>
              <a:rPr lang="fi-FI"/>
              <a:t> </a:t>
            </a:r>
            <a:r>
              <a:rPr lang="fi-FI" err="1"/>
              <a:t>rapporteras</a:t>
            </a:r>
            <a:r>
              <a:rPr lang="fi-FI"/>
              <a:t>: 1-4.2025</a:t>
            </a:r>
            <a:endParaRPr lang="fi-FI">
              <a:cs typeface="Arial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200100" y="5153890"/>
            <a:ext cx="6683433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err="1">
                <a:solidFill>
                  <a:schemeClr val="bg1"/>
                </a:solidFill>
              </a:rPr>
              <a:t>Förkortningar</a:t>
            </a:r>
            <a:r>
              <a:rPr lang="fi-FI" sz="1400">
                <a:solidFill>
                  <a:schemeClr val="bg1"/>
                </a:solidFill>
              </a:rPr>
              <a:t>:</a:t>
            </a:r>
          </a:p>
          <a:p>
            <a:r>
              <a:rPr lang="fi-FI" sz="1400">
                <a:solidFill>
                  <a:schemeClr val="bg1"/>
                </a:solidFill>
              </a:rPr>
              <a:t>NPS (Net </a:t>
            </a:r>
            <a:r>
              <a:rPr lang="fi-FI" sz="1400" err="1">
                <a:solidFill>
                  <a:schemeClr val="bg1"/>
                </a:solidFill>
              </a:rPr>
              <a:t>Promoter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Score</a:t>
            </a:r>
            <a:r>
              <a:rPr lang="fi-FI" sz="1400">
                <a:solidFill>
                  <a:schemeClr val="bg1"/>
                </a:solidFill>
              </a:rPr>
              <a:t>): </a:t>
            </a:r>
            <a:r>
              <a:rPr lang="fi-FI" sz="1400" err="1">
                <a:solidFill>
                  <a:schemeClr val="bg1"/>
                </a:solidFill>
              </a:rPr>
              <a:t>Rekommendationsindex</a:t>
            </a:r>
            <a:r>
              <a:rPr lang="fi-FI" sz="1400">
                <a:solidFill>
                  <a:schemeClr val="bg1"/>
                </a:solidFill>
              </a:rPr>
              <a:t> (</a:t>
            </a:r>
            <a:r>
              <a:rPr lang="fi-FI" sz="1400" err="1">
                <a:solidFill>
                  <a:schemeClr val="bg1"/>
                </a:solidFill>
              </a:rPr>
              <a:t>klienter</a:t>
            </a:r>
            <a:r>
              <a:rPr lang="fi-FI" sz="1400">
                <a:solidFill>
                  <a:schemeClr val="bg1"/>
                </a:solidFill>
              </a:rPr>
              <a:t> </a:t>
            </a:r>
            <a:r>
              <a:rPr lang="fi-FI" sz="1400" err="1">
                <a:solidFill>
                  <a:schemeClr val="bg1"/>
                </a:solidFill>
              </a:rPr>
              <a:t>och</a:t>
            </a:r>
            <a:r>
              <a:rPr lang="fi-FI" sz="1400">
                <a:solidFill>
                  <a:schemeClr val="bg1"/>
                </a:solidFill>
              </a:rPr>
              <a:t> personal)</a:t>
            </a:r>
          </a:p>
          <a:p>
            <a:r>
              <a:rPr lang="fi-FI" sz="1400" err="1">
                <a:solidFill>
                  <a:schemeClr val="bg1"/>
                </a:solidFill>
              </a:rPr>
              <a:t>Haipro</a:t>
            </a:r>
            <a:r>
              <a:rPr lang="fi-FI" sz="1400">
                <a:solidFill>
                  <a:schemeClr val="bg1"/>
                </a:solidFill>
              </a:rPr>
              <a:t>: </a:t>
            </a:r>
            <a:r>
              <a:rPr lang="sv-SE" sz="1400">
                <a:solidFill>
                  <a:schemeClr val="bg1"/>
                </a:solidFill>
              </a:rPr>
              <a:t>System för rapportering av negativa nära ögat händelser</a:t>
            </a:r>
          </a:p>
          <a:p>
            <a:r>
              <a:rPr lang="sv-SE" sz="1400">
                <a:solidFill>
                  <a:schemeClr val="bg1"/>
                </a:solidFill>
              </a:rPr>
              <a:t>Inom parentes rapporteras värdet för tidigare period (9-12.2024)</a:t>
            </a:r>
            <a:endParaRPr lang="fi-FI" sz="140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6928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rc 10">
            <a:extLst>
              <a:ext uri="{FF2B5EF4-FFF2-40B4-BE49-F238E27FC236}">
                <a16:creationId xmlns:a16="http://schemas.microsoft.com/office/drawing/2014/main" id="{F1849AE3-4653-4A79-BE37-49DE155C83C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5931384">
            <a:off x="9044464" y="3679904"/>
            <a:ext cx="2987899" cy="2987899"/>
          </a:xfrm>
          <a:prstGeom prst="arc">
            <a:avLst>
              <a:gd name="adj1" fmla="val 15817365"/>
              <a:gd name="adj2" fmla="val 1781380"/>
            </a:avLst>
          </a:prstGeom>
          <a:ln w="127000" cap="rnd">
            <a:solidFill>
              <a:schemeClr val="accent5">
                <a:alpha val="35686"/>
              </a:schemeClr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1653884" y="413813"/>
            <a:ext cx="9327754" cy="774907"/>
          </a:xfrm>
        </p:spPr>
        <p:txBody>
          <a:bodyPr/>
          <a:lstStyle/>
          <a:p>
            <a:r>
              <a:rPr lang="fi-FI" b="1" err="1"/>
              <a:t>Tillgänglighet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60000" y="1224000"/>
            <a:ext cx="3600000" cy="5040462"/>
          </a:xfrm>
          <a:prstGeom prst="roundRect">
            <a:avLst/>
          </a:prstGeom>
          <a:solidFill>
            <a:schemeClr val="tx1">
              <a:lumMod val="20000"/>
              <a:lumOff val="80000"/>
              <a:alpha val="38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368000" y="1332000"/>
            <a:ext cx="3492000" cy="233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90000"/>
              </a:lnSpc>
              <a:spcAft>
                <a:spcPts val="600"/>
              </a:spcAft>
            </a:pPr>
            <a:r>
              <a:rPr lang="fi-FI" sz="1600" b="1" err="1"/>
              <a:t>Tillgång</a:t>
            </a:r>
            <a:r>
              <a:rPr lang="fi-FI" sz="1600" b="1"/>
              <a:t> </a:t>
            </a:r>
            <a:r>
              <a:rPr lang="fi-FI" sz="1600" b="1" err="1"/>
              <a:t>till</a:t>
            </a:r>
            <a:r>
              <a:rPr lang="fi-FI" sz="1600" b="1"/>
              <a:t> </a:t>
            </a:r>
            <a:r>
              <a:rPr lang="fi-FI" sz="1600" b="1" err="1"/>
              <a:t>vård</a:t>
            </a:r>
            <a:r>
              <a:rPr lang="fi-FI" sz="1600" b="1"/>
              <a:t> </a:t>
            </a:r>
            <a:r>
              <a:rPr lang="fi-FI" sz="1600" b="1" err="1"/>
              <a:t>inom</a:t>
            </a:r>
            <a:r>
              <a:rPr lang="fi-FI" sz="1600" b="1"/>
              <a:t> </a:t>
            </a:r>
            <a:r>
              <a:rPr lang="fi-FI" sz="1600" b="1" err="1"/>
              <a:t>hälsovårdstjänster</a:t>
            </a:r>
            <a:endParaRPr lang="fi-FI" sz="1600" b="1"/>
          </a:p>
          <a:p>
            <a:r>
              <a:rPr lang="fi-FI" sz="1400" err="1"/>
              <a:t>Specialsjukvårdens</a:t>
            </a:r>
            <a:r>
              <a:rPr lang="fi-FI" sz="1400"/>
              <a:t> </a:t>
            </a:r>
            <a:r>
              <a:rPr lang="fi-FI" sz="1400" err="1"/>
              <a:t>öppenvårds</a:t>
            </a:r>
            <a:r>
              <a:rPr lang="fi-FI" sz="1400"/>
              <a:t> </a:t>
            </a:r>
            <a:r>
              <a:rPr lang="fi-FI" sz="1400" err="1"/>
              <a:t>behandlingstider</a:t>
            </a:r>
            <a:r>
              <a:rPr lang="fi-FI" sz="1400"/>
              <a:t> för </a:t>
            </a:r>
            <a:r>
              <a:rPr lang="fi-FI" sz="1400" err="1"/>
              <a:t>remisser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kösituation</a:t>
            </a:r>
            <a:r>
              <a:rPr lang="fi-FI" sz="1400"/>
              <a:t> </a:t>
            </a:r>
            <a:r>
              <a:rPr lang="fi-FI" sz="1400" err="1"/>
              <a:t>hittas</a:t>
            </a:r>
            <a:r>
              <a:rPr lang="fi-FI" sz="1400"/>
              <a:t> </a:t>
            </a:r>
            <a:r>
              <a:rPr lang="fi-FI" sz="1400" err="1"/>
              <a:t>på</a:t>
            </a:r>
            <a:r>
              <a:rPr lang="fi-FI" sz="1400"/>
              <a:t> </a:t>
            </a:r>
            <a:r>
              <a:rPr lang="fi-FI" sz="1400" err="1"/>
              <a:t>Österbottens</a:t>
            </a:r>
            <a:r>
              <a:rPr lang="fi-FI" sz="1400"/>
              <a:t> </a:t>
            </a:r>
            <a:r>
              <a:rPr lang="fi-FI" sz="1400" err="1"/>
              <a:t>välfärdsområdes</a:t>
            </a:r>
            <a:r>
              <a:rPr lang="fi-FI" sz="1400"/>
              <a:t> </a:t>
            </a:r>
            <a:r>
              <a:rPr lang="fi-FI" sz="1400" err="1"/>
              <a:t>webbplats</a:t>
            </a:r>
            <a:r>
              <a:rPr lang="fi-FI" sz="1400"/>
              <a:t>. </a:t>
            </a:r>
            <a:r>
              <a:rPr lang="fi-FI" sz="1400" err="1"/>
              <a:t>Informationen</a:t>
            </a:r>
            <a:r>
              <a:rPr lang="fi-FI" sz="1400"/>
              <a:t> </a:t>
            </a:r>
            <a:r>
              <a:rPr lang="fi-FI" sz="1400" err="1"/>
              <a:t>uppdateras</a:t>
            </a:r>
            <a:r>
              <a:rPr lang="fi-FI" sz="1400"/>
              <a:t> </a:t>
            </a:r>
            <a:r>
              <a:rPr lang="fi-FI" sz="1400" err="1"/>
              <a:t>månadsvis</a:t>
            </a:r>
            <a:r>
              <a:rPr lang="fi-FI" sz="1400"/>
              <a:t>.</a:t>
            </a:r>
          </a:p>
          <a:p>
            <a:endParaRPr lang="fi-FI" sz="1400"/>
          </a:p>
          <a:p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Läs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mera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om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vårdens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tillgänglighet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och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 </a:t>
            </a:r>
            <a:r>
              <a:rPr lang="fi-FI" sz="1400" err="1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väntetider</a:t>
            </a:r>
            <a:r>
              <a:rPr lang="fi-FI" sz="1400">
                <a:solidFill>
                  <a:schemeClr val="accent6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.</a:t>
            </a:r>
            <a:endParaRPr lang="fi-FI" sz="1400">
              <a:solidFill>
                <a:schemeClr val="accent6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968000" y="1332000"/>
            <a:ext cx="3600000" cy="26314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Status:</a:t>
            </a:r>
          </a:p>
          <a:p>
            <a:r>
              <a:rPr lang="en-US" sz="1600" err="1">
                <a:cs typeface="Arial"/>
              </a:rPr>
              <a:t>Besök</a:t>
            </a:r>
            <a:r>
              <a:rPr lang="en-US" sz="1600">
                <a:cs typeface="Arial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1600" err="1">
                <a:cs typeface="Arial"/>
              </a:rPr>
              <a:t>Annulerade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besök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xxxx</a:t>
            </a:r>
            <a:r>
              <a:rPr lang="en-US" sz="1600">
                <a:cs typeface="Arial"/>
              </a:rPr>
              <a:t> (4261)</a:t>
            </a:r>
          </a:p>
          <a:p>
            <a:pPr marL="285750" indent="-285750">
              <a:buFontTx/>
              <a:buChar char="-"/>
            </a:pPr>
            <a:r>
              <a:rPr lang="en-US" sz="1600" err="1">
                <a:cs typeface="Arial"/>
              </a:rPr>
              <a:t>Oannulerade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besök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xxxx</a:t>
            </a:r>
            <a:r>
              <a:rPr lang="en-US" sz="1600">
                <a:cs typeface="Arial"/>
              </a:rPr>
              <a:t> (1098)</a:t>
            </a:r>
          </a:p>
          <a:p>
            <a:pPr marL="285750" indent="-285750">
              <a:buFontTx/>
              <a:buChar char="-"/>
            </a:pPr>
            <a:endParaRPr lang="en-US" sz="1600">
              <a:cs typeface="Arial"/>
            </a:endParaRPr>
          </a:p>
          <a:p>
            <a:r>
              <a:rPr lang="en-US" sz="1600" err="1">
                <a:cs typeface="Arial"/>
              </a:rPr>
              <a:t>Totala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antalet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besök</a:t>
            </a:r>
            <a:r>
              <a:rPr lang="en-US" sz="1600">
                <a:cs typeface="Arial"/>
              </a:rPr>
              <a:t> xx xxx(70 359)</a:t>
            </a:r>
          </a:p>
          <a:p>
            <a:endParaRPr lang="en-US" sz="1600">
              <a:cs typeface="Arial"/>
            </a:endParaRPr>
          </a:p>
          <a:p>
            <a:r>
              <a:rPr lang="en-US" sz="1600">
                <a:cs typeface="Arial"/>
              </a:rPr>
              <a:t>Digital </a:t>
            </a:r>
            <a:r>
              <a:rPr lang="en-US" sz="1600" err="1">
                <a:cs typeface="Arial"/>
              </a:rPr>
              <a:t>patientkontakt</a:t>
            </a:r>
            <a:r>
              <a:rPr lang="en-US" sz="1600">
                <a:cs typeface="Arial"/>
              </a:rPr>
              <a:t>:</a:t>
            </a:r>
          </a:p>
          <a:p>
            <a:pPr marL="285750" indent="-285750">
              <a:buFont typeface="Arial"/>
              <a:buChar char="•"/>
            </a:pPr>
            <a:r>
              <a:rPr lang="en-US" sz="1600" err="1">
                <a:cs typeface="Arial"/>
              </a:rPr>
              <a:t>Distansbesök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sjukskötare</a:t>
            </a:r>
            <a:r>
              <a:rPr lang="en-US" sz="1600">
                <a:cs typeface="Arial"/>
              </a:rPr>
              <a:t>: </a:t>
            </a:r>
            <a:r>
              <a:rPr lang="en-US" sz="1600" err="1">
                <a:cs typeface="Arial"/>
              </a:rPr>
              <a:t>xxxx</a:t>
            </a:r>
            <a:r>
              <a:rPr lang="en-US" sz="1600">
                <a:cs typeface="Arial"/>
              </a:rPr>
              <a:t> (5010)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F1B8EDDC-940B-BD35-84A1-1163B3466DE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568000" y="1332000"/>
            <a:ext cx="3600000" cy="512448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Korrigerande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1" i="0" u="none" strike="noStrike" kern="1200" cap="none" spc="0" normalizeH="0" baseline="0" noProof="0" err="1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åtgärder</a:t>
            </a:r>
            <a:r>
              <a:rPr kumimoji="0" lang="fi-FI" sz="1600" b="1" i="0" u="none" strike="noStrike" kern="1200" cap="none" spc="0" normalizeH="0" baseline="0" noProof="0">
                <a:ln>
                  <a:noFill/>
                </a:ln>
                <a:solidFill>
                  <a:srgbClr val="00A174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</a:t>
            </a:r>
          </a:p>
          <a:p>
            <a:r>
              <a:rPr lang="fi-FI" sz="1600" err="1">
                <a:solidFill>
                  <a:schemeClr val="tx2"/>
                </a:solidFill>
                <a:cs typeface="Arial"/>
              </a:rPr>
              <a:t>Tillförlitlig</a:t>
            </a:r>
            <a:r>
              <a:rPr lang="fi-FI" sz="1600">
                <a:solidFill>
                  <a:schemeClr val="tx2"/>
                </a:solidFill>
                <a:cs typeface="Arial"/>
              </a:rPr>
              <a:t> data för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perioden</a:t>
            </a:r>
            <a:r>
              <a:rPr lang="fi-FI" sz="1600">
                <a:solidFill>
                  <a:schemeClr val="tx2"/>
                </a:solidFill>
                <a:cs typeface="Arial"/>
              </a:rPr>
              <a:t> 1-4/25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saknas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pga</a:t>
            </a:r>
            <a:r>
              <a:rPr lang="fi-FI" sz="1600">
                <a:solidFill>
                  <a:schemeClr val="tx2"/>
                </a:solidFill>
                <a:cs typeface="Arial"/>
              </a:rPr>
              <a:t>.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ibruktagning</a:t>
            </a:r>
            <a:r>
              <a:rPr lang="fi-FI" sz="1600">
                <a:solidFill>
                  <a:schemeClr val="tx2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nytt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patientjournalprogram</a:t>
            </a:r>
            <a:r>
              <a:rPr lang="fi-FI" sz="1600">
                <a:solidFill>
                  <a:schemeClr val="tx2"/>
                </a:solidFill>
                <a:cs typeface="Arial"/>
              </a:rPr>
              <a:t>.</a:t>
            </a:r>
          </a:p>
          <a:p>
            <a:endParaRPr lang="fi-FI" sz="1600">
              <a:solidFill>
                <a:schemeClr val="tx2"/>
              </a:solidFill>
              <a:cs typeface="Arial"/>
            </a:endParaRPr>
          </a:p>
          <a:p>
            <a:r>
              <a:rPr lang="fi-FI" sz="1600">
                <a:solidFill>
                  <a:schemeClr val="tx2"/>
                </a:solidFill>
                <a:cs typeface="Arial"/>
              </a:rPr>
              <a:t>Fr.o.m 5/2024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kan</a:t>
            </a:r>
            <a:r>
              <a:rPr lang="fi-FI" sz="1600">
                <a:solidFill>
                  <a:schemeClr val="tx2"/>
                </a:solidFill>
                <a:cs typeface="Arial"/>
              </a:rPr>
              <a:t> en del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besök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ersättas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med</a:t>
            </a:r>
            <a:r>
              <a:rPr lang="fi-FI" sz="1600">
                <a:solidFill>
                  <a:schemeClr val="tx2"/>
                </a:solidFill>
                <a:cs typeface="Arial"/>
              </a:rPr>
              <a:t> ett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telefonsamtal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som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ersätter</a:t>
            </a:r>
            <a:r>
              <a:rPr lang="fi-FI" sz="1600">
                <a:solidFill>
                  <a:schemeClr val="tx2"/>
                </a:solidFill>
                <a:cs typeface="Arial"/>
              </a:rPr>
              <a:t> ett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fysiskt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besök</a:t>
            </a:r>
            <a:r>
              <a:rPr lang="fi-FI" sz="1600">
                <a:solidFill>
                  <a:schemeClr val="tx2"/>
                </a:solidFill>
                <a:cs typeface="Arial"/>
              </a:rPr>
              <a:t>.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Patienten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betalar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då</a:t>
            </a:r>
            <a:r>
              <a:rPr lang="fi-FI" sz="1600">
                <a:solidFill>
                  <a:schemeClr val="tx2"/>
                </a:solidFill>
                <a:cs typeface="Arial"/>
              </a:rPr>
              <a:t> en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poliklinikavgift</a:t>
            </a:r>
            <a:r>
              <a:rPr lang="fi-FI" sz="1600">
                <a:solidFill>
                  <a:schemeClr val="tx2"/>
                </a:solidFill>
                <a:cs typeface="Arial"/>
              </a:rPr>
              <a:t>.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Från</a:t>
            </a:r>
            <a:r>
              <a:rPr lang="fi-FI" sz="1600">
                <a:solidFill>
                  <a:schemeClr val="tx2"/>
                </a:solidFill>
                <a:cs typeface="Arial"/>
              </a:rPr>
              <a:t> 1/25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är</a:t>
            </a:r>
            <a:r>
              <a:rPr lang="fi-FI" sz="1600">
                <a:solidFill>
                  <a:schemeClr val="tx2"/>
                </a:solidFill>
                <a:cs typeface="Arial"/>
              </a:rPr>
              <a:t> ett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distansbesök</a:t>
            </a:r>
            <a:r>
              <a:rPr lang="fi-FI" sz="1600">
                <a:solidFill>
                  <a:schemeClr val="tx2"/>
                </a:solidFill>
                <a:cs typeface="Arial"/>
              </a:rPr>
              <a:t> 10€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billigare</a:t>
            </a:r>
            <a:r>
              <a:rPr lang="fi-FI" sz="1600">
                <a:solidFill>
                  <a:schemeClr val="tx2"/>
                </a:solidFill>
                <a:cs typeface="Arial"/>
              </a:rPr>
              <a:t> för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patienten</a:t>
            </a:r>
            <a:endParaRPr lang="fi-FI" sz="1600">
              <a:solidFill>
                <a:schemeClr val="tx2"/>
              </a:solidFill>
              <a:cs typeface="Arial"/>
            </a:endParaRPr>
          </a:p>
          <a:p>
            <a:endParaRPr lang="fi-FI" sz="1600">
              <a:solidFill>
                <a:schemeClr val="tx2"/>
              </a:solidFill>
              <a:cs typeface="Arial"/>
            </a:endParaRPr>
          </a:p>
          <a:p>
            <a:r>
              <a:rPr lang="fi-FI" sz="1600" err="1">
                <a:solidFill>
                  <a:schemeClr val="tx2"/>
                </a:solidFill>
                <a:cs typeface="Arial"/>
              </a:rPr>
              <a:t>Elektronisk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annulering</a:t>
            </a:r>
            <a:r>
              <a:rPr lang="fi-FI" sz="1600">
                <a:solidFill>
                  <a:schemeClr val="tx2"/>
                </a:solidFill>
                <a:cs typeface="Arial"/>
              </a:rPr>
              <a:t> av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besök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vid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specialsjukvårdens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öppenvård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är</a:t>
            </a:r>
            <a:r>
              <a:rPr lang="fi-FI" sz="1600">
                <a:solidFill>
                  <a:schemeClr val="tx2"/>
                </a:solidFill>
                <a:cs typeface="Arial"/>
              </a:rPr>
              <a:t> i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bruk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på</a:t>
            </a:r>
            <a:r>
              <a:rPr lang="fi-FI" sz="1600">
                <a:solidFill>
                  <a:schemeClr val="tx2"/>
                </a:solidFill>
                <a:cs typeface="Arial"/>
              </a:rPr>
              <a:t> alla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polikliniker</a:t>
            </a:r>
            <a:endParaRPr lang="fi-FI" sz="1600">
              <a:solidFill>
                <a:schemeClr val="tx2"/>
              </a:solidFill>
              <a:cs typeface="Arial"/>
            </a:endParaRPr>
          </a:p>
          <a:p>
            <a:endParaRPr lang="fi-FI" sz="1600">
              <a:solidFill>
                <a:schemeClr val="tx2"/>
              </a:solidFill>
              <a:cs typeface="Arial"/>
            </a:endParaRPr>
          </a:p>
          <a:p>
            <a:r>
              <a:rPr lang="fi-FI" sz="1600">
                <a:solidFill>
                  <a:schemeClr val="tx2"/>
                </a:solidFill>
                <a:cs typeface="Arial"/>
              </a:rPr>
              <a:t>Call-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back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systemet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har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inte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utökats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enligt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plan</a:t>
            </a:r>
            <a:r>
              <a:rPr lang="fi-FI" sz="1600">
                <a:solidFill>
                  <a:schemeClr val="tx2"/>
                </a:solidFill>
                <a:cs typeface="Arial"/>
              </a:rPr>
              <a:t>,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inväntar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nya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patientadatasystemet</a:t>
            </a:r>
            <a:r>
              <a:rPr lang="fi-FI" sz="1600">
                <a:solidFill>
                  <a:schemeClr val="tx2"/>
                </a:solidFill>
                <a:cs typeface="Arial"/>
              </a:rPr>
              <a:t> </a:t>
            </a:r>
            <a:r>
              <a:rPr lang="fi-FI" sz="1600" err="1">
                <a:solidFill>
                  <a:schemeClr val="tx2"/>
                </a:solidFill>
                <a:cs typeface="Arial"/>
              </a:rPr>
              <a:t>Lifecare</a:t>
            </a:r>
            <a:endParaRPr lang="fi-FI" sz="1600">
              <a:solidFill>
                <a:schemeClr val="tx2"/>
              </a:solidFill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sv-SE" sz="18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5026789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10343442" cy="909638"/>
          </a:xfrm>
        </p:spPr>
        <p:txBody>
          <a:bodyPr>
            <a:normAutofit/>
          </a:bodyPr>
          <a:lstStyle/>
          <a:p>
            <a:r>
              <a:rPr lang="fi-FI" b="1" err="1"/>
              <a:t>Säkerhet</a:t>
            </a:r>
            <a:r>
              <a:rPr lang="fi-FI" b="1"/>
              <a:t> </a:t>
            </a:r>
            <a:r>
              <a:rPr lang="fi-FI" b="1" err="1"/>
              <a:t>och</a:t>
            </a:r>
            <a:r>
              <a:rPr lang="fi-FI" b="1"/>
              <a:t> </a:t>
            </a:r>
            <a:r>
              <a:rPr lang="fi-FI" b="1" err="1"/>
              <a:t>kvalitet</a:t>
            </a:r>
            <a:r>
              <a:rPr lang="fi-FI" b="1"/>
              <a:t> 1/2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544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400" b="1"/>
              <a:t>Status</a:t>
            </a:r>
            <a:r>
              <a:rPr lang="sv-SE" sz="1400"/>
              <a:t> 30.4.2025</a:t>
            </a:r>
          </a:p>
          <a:p>
            <a:pPr>
              <a:lnSpc>
                <a:spcPct val="150000"/>
              </a:lnSpc>
            </a:pPr>
            <a:r>
              <a:rPr lang="sv-SE" sz="1400" b="1"/>
              <a:t>Alla anmälningar: </a:t>
            </a:r>
            <a:r>
              <a:rPr lang="sv-SE" sz="1400"/>
              <a:t>70 (55)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Väntar på handläggning: </a:t>
            </a:r>
            <a:r>
              <a:rPr lang="sv-SE" sz="1400"/>
              <a:t>4 ( 6%)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Väntar på tilläggsinformation: </a:t>
            </a:r>
            <a:r>
              <a:rPr lang="sv-SE" sz="1400"/>
              <a:t>2 (3 %)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Under handläggning: </a:t>
            </a:r>
            <a:r>
              <a:rPr lang="sv-SE" sz="1400"/>
              <a:t>17 (24 %)</a:t>
            </a:r>
          </a:p>
          <a:p>
            <a:pPr>
              <a:lnSpc>
                <a:spcPct val="150000"/>
              </a:lnSpc>
            </a:pPr>
            <a:r>
              <a:rPr lang="sv-SE" sz="1400" b="1"/>
              <a:t>Färdig: </a:t>
            </a:r>
            <a:r>
              <a:rPr lang="sv-SE" sz="1400"/>
              <a:t>47  (67%)</a:t>
            </a:r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37" name="TextBox 36">
            <a:extLst>
              <a:ext uri="{FF2B5EF4-FFF2-40B4-BE49-F238E27FC236}">
                <a16:creationId xmlns:a16="http://schemas.microsoft.com/office/drawing/2014/main" id="{62FE2FFB-F344-4344-940D-26D2C6046DF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25119" y="1656000"/>
            <a:ext cx="348660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600" b="1" err="1">
                <a:solidFill>
                  <a:srgbClr val="00A174"/>
                </a:solidFill>
              </a:rPr>
              <a:t>Antal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anmälan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om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negativ</a:t>
            </a:r>
            <a:r>
              <a:rPr lang="fi-FI" sz="1600" b="1">
                <a:solidFill>
                  <a:srgbClr val="00A174"/>
                </a:solidFill>
              </a:rPr>
              <a:t> </a:t>
            </a:r>
            <a:r>
              <a:rPr lang="fi-FI" sz="1600" b="1" err="1">
                <a:solidFill>
                  <a:srgbClr val="00A174"/>
                </a:solidFill>
              </a:rPr>
              <a:t>händelse</a:t>
            </a:r>
            <a:endParaRPr lang="en-US" sz="1600" b="1">
              <a:solidFill>
                <a:srgbClr val="00A174"/>
              </a:solidFill>
            </a:endParaRPr>
          </a:p>
        </p:txBody>
      </p:sp>
      <p:graphicFrame>
        <p:nvGraphicFramePr>
          <p:cNvPr id="5" name="Chart 4" descr="Diagram: Antal anmälan om negativ händelse&#10;Januari - April 2023 55&#10;Januari - April 2024 62&#10;Januari-April 2025&#10;Maj - Augusti 2023 67&#10;Maj - Augusti 2024 71&#10;Maj-Augusti 2025 &#10;September - December 2023 82 September - December 2024 55&#10;September-December 2025 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78659949"/>
              </p:ext>
            </p:extLst>
          </p:nvPr>
        </p:nvGraphicFramePr>
        <p:xfrm>
          <a:off x="4625120" y="2222459"/>
          <a:ext cx="3422268" cy="23497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5" name="TextBox 14">
            <a:extLst>
              <a:ext uri="{FF2B5EF4-FFF2-40B4-BE49-F238E27FC236}">
                <a16:creationId xmlns:a16="http://schemas.microsoft.com/office/drawing/2014/main" id="{15956D0F-8A7D-B8D5-5ACE-D0EBD28EE0A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115300" y="1656000"/>
            <a:ext cx="3993958" cy="280076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r>
              <a:rPr lang="sv-SE" sz="1600" b="1">
                <a:solidFill>
                  <a:srgbClr val="00A174"/>
                </a:solidFill>
              </a:rPr>
              <a:t>De vanligaste anmälningstyperna personal:</a:t>
            </a: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Relaterad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till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informationsflöde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eller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datahantering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Förknippad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med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informationsflöde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eller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informationshantering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600" err="1">
                <a:cs typeface="Arial"/>
              </a:rPr>
              <a:t>Relaterad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till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tillgänglighet</a:t>
            </a:r>
            <a:r>
              <a:rPr lang="fi-FI" sz="1600">
                <a:cs typeface="Arial"/>
              </a:rPr>
              <a:t> av </a:t>
            </a:r>
            <a:r>
              <a:rPr lang="fi-FI" sz="1600" err="1">
                <a:cs typeface="Arial"/>
              </a:rPr>
              <a:t>vård</a:t>
            </a:r>
            <a:r>
              <a:rPr lang="fi-FI" sz="1600">
                <a:cs typeface="Arial"/>
              </a:rPr>
              <a:t>. </a:t>
            </a:r>
          </a:p>
          <a:p>
            <a:pPr marL="342900" indent="-342900">
              <a:buFontTx/>
              <a:buAutoNum type="arabicPeriod"/>
            </a:pPr>
            <a:r>
              <a:rPr lang="fi-FI" sz="1600" err="1">
                <a:cs typeface="Arial"/>
              </a:rPr>
              <a:t>Förknippad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med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laboratorie</a:t>
            </a:r>
            <a:r>
              <a:rPr lang="fi-FI" sz="1600">
                <a:cs typeface="Arial"/>
              </a:rPr>
              <a:t>- </a:t>
            </a:r>
            <a:r>
              <a:rPr lang="fi-FI" sz="1600" err="1">
                <a:cs typeface="Arial"/>
              </a:rPr>
              <a:t>eller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diagnostisk</a:t>
            </a:r>
            <a:r>
              <a:rPr lang="fi-FI" sz="1600">
                <a:cs typeface="Arial"/>
              </a:rPr>
              <a:t> </a:t>
            </a:r>
            <a:r>
              <a:rPr lang="fi-FI" sz="1600" err="1">
                <a:cs typeface="Arial"/>
              </a:rPr>
              <a:t>avbildningsundersökning</a:t>
            </a:r>
            <a:endParaRPr lang="fi-FI" sz="1600">
              <a:cs typeface="Arial"/>
            </a:endParaRPr>
          </a:p>
          <a:p>
            <a:pPr marL="342900" indent="-342900">
              <a:buAutoNum type="arabicPeriod"/>
            </a:pPr>
            <a:endParaRPr lang="fi-FI" sz="1600">
              <a:cs typeface="Arial"/>
            </a:endParaRPr>
          </a:p>
          <a:p>
            <a:pPr>
              <a:defRPr sz="1600" b="1" i="0" u="none" strike="noStrike" kern="1200" spc="0" baseline="0">
                <a:solidFill>
                  <a:srgbClr val="85C598"/>
                </a:solidFill>
                <a:latin typeface="+mn-lt"/>
                <a:ea typeface="+mn-ea"/>
                <a:cs typeface="+mn-cs"/>
              </a:defRPr>
            </a:pPr>
            <a:endParaRPr lang="sv-SE" sz="1600" b="1">
              <a:solidFill>
                <a:srgbClr val="00A174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CD06B2D-953A-6960-8AC0-E93428B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32362" y="4083501"/>
            <a:ext cx="3363244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anmälningar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om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negativ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händelse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från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klienter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eller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anhöriga</a:t>
            </a:r>
            <a:endParaRPr lang="en-US" sz="1600" b="1">
              <a:solidFill>
                <a:schemeClr val="accent5"/>
              </a:solidFill>
            </a:endParaRPr>
          </a:p>
        </p:txBody>
      </p:sp>
      <p:graphicFrame>
        <p:nvGraphicFramePr>
          <p:cNvPr id="4" name="Chart 3" descr="Diagram: Antal anmälan om negativ händelse från klienter&#10;Januari - April 2023 6&#10;Januari - April 2024 12&#10;Januari - April 2025&#10;Maj - Augusti 2023 12&#10;Maj - Augusti 2024 14&#10;Maj - Augusti 2025&#10;September - December 2023 12 September - December 2024 10&#10;September - December 2025">
            <a:extLst>
              <a:ext uri="{FF2B5EF4-FFF2-40B4-BE49-F238E27FC236}">
                <a16:creationId xmlns:a16="http://schemas.microsoft.com/office/drawing/2014/main" id="{978D73C4-AB78-1551-1C4B-BAD539B0D37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45351197"/>
              </p:ext>
            </p:extLst>
          </p:nvPr>
        </p:nvGraphicFramePr>
        <p:xfrm>
          <a:off x="1172367" y="4914498"/>
          <a:ext cx="3422269" cy="183377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34" name="TextBox 33">
            <a:extLst>
              <a:ext uri="{FF2B5EF4-FFF2-40B4-BE49-F238E27FC236}">
                <a16:creationId xmlns:a16="http://schemas.microsoft.com/office/drawing/2014/main" id="{9C73870F-CF5C-763D-46FF-436B85E5F74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54767" y="4608000"/>
            <a:ext cx="191931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kontakter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till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patientombud</a:t>
            </a:r>
            <a:endParaRPr lang="en-US" sz="1600" b="1">
              <a:solidFill>
                <a:schemeClr val="accent5"/>
              </a:solidFill>
            </a:endParaRPr>
          </a:p>
        </p:txBody>
      </p:sp>
      <p:sp>
        <p:nvSpPr>
          <p:cNvPr id="35" name="TextBox 34">
            <a:extLst>
              <a:ext uri="{FF2B5EF4-FFF2-40B4-BE49-F238E27FC236}">
                <a16:creationId xmlns:a16="http://schemas.microsoft.com/office/drawing/2014/main" id="{1452C5F8-1BEF-D999-6460-DAE3985EA160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756520" y="5901368"/>
            <a:ext cx="1715806" cy="64633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3600">
                <a:cs typeface="Arial"/>
              </a:rPr>
              <a:t>98 </a:t>
            </a:r>
            <a:r>
              <a:rPr lang="fi-FI" sz="2400">
                <a:cs typeface="Arial"/>
              </a:rPr>
              <a:t>(83)</a:t>
            </a:r>
            <a:endParaRPr lang="fi-FI" sz="3600">
              <a:cs typeface="Arial"/>
            </a:endParaRP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69798DB4-4E15-99ED-6E26-2B64BC2BE35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4608000"/>
            <a:ext cx="2449853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Antal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ersatta</a:t>
            </a:r>
            <a:r>
              <a:rPr lang="fi-FI" sz="1600" b="1">
                <a:solidFill>
                  <a:srgbClr val="00A174"/>
                </a:solidFill>
                <a:latin typeface="Arial" panose="020B0604020202020204"/>
              </a:rPr>
              <a:t> </a:t>
            </a:r>
            <a:r>
              <a:rPr lang="fi-FI" sz="1600" b="1" err="1">
                <a:solidFill>
                  <a:srgbClr val="00A174"/>
                </a:solidFill>
                <a:latin typeface="Arial" panose="020B0604020202020204"/>
              </a:rPr>
              <a:t>patientskador</a:t>
            </a:r>
            <a:endParaRPr lang="en-US" sz="1600" b="1">
              <a:solidFill>
                <a:srgbClr val="00A174"/>
              </a:solidFill>
              <a:latin typeface="Arial" panose="020B0604020202020204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C55BA9-B16F-4E98-4E91-02B5932E6BE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696074" y="5838540"/>
            <a:ext cx="2449853" cy="70788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fi-FI" sz="2000" b="1" dirty="0" err="1">
                <a:cs typeface="Arial"/>
              </a:rPr>
              <a:t>Medicinska</a:t>
            </a:r>
            <a:r>
              <a:rPr lang="fi-FI" sz="2000" dirty="0">
                <a:cs typeface="Arial"/>
              </a:rPr>
              <a:t>: x (0)</a:t>
            </a:r>
            <a:br>
              <a:rPr lang="fi-FI" sz="2000" dirty="0">
                <a:cs typeface="Arial"/>
              </a:rPr>
            </a:br>
            <a:r>
              <a:rPr lang="fi-FI" sz="2000" b="1" dirty="0" err="1">
                <a:cs typeface="Arial"/>
              </a:rPr>
              <a:t>Operativa</a:t>
            </a:r>
            <a:r>
              <a:rPr lang="fi-FI" sz="2000" dirty="0">
                <a:cs typeface="Arial"/>
              </a:rPr>
              <a:t>: 2 (0)</a:t>
            </a:r>
            <a:endParaRPr lang="en-US" sz="2000" dirty="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67922" y="4608000"/>
            <a:ext cx="2841336" cy="1631216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algn="ctr"/>
            <a:r>
              <a:rPr lang="sv-SE" sz="1600" b="1">
                <a:solidFill>
                  <a:srgbClr val="00A174"/>
                </a:solidFill>
              </a:rPr>
              <a:t>Korrigerande åtgärder</a:t>
            </a:r>
          </a:p>
          <a:p>
            <a:r>
              <a:rPr lang="fi-FI" sz="1400"/>
              <a:t>Alla </a:t>
            </a:r>
            <a:r>
              <a:rPr lang="fi-FI" sz="1400" err="1"/>
              <a:t>anmälningar</a:t>
            </a:r>
            <a:r>
              <a:rPr lang="fi-FI" sz="1400"/>
              <a:t> </a:t>
            </a:r>
            <a:r>
              <a:rPr lang="fi-FI" sz="1400" err="1"/>
              <a:t>gås</a:t>
            </a:r>
            <a:r>
              <a:rPr lang="fi-FI" sz="1400"/>
              <a:t> </a:t>
            </a:r>
            <a:r>
              <a:rPr lang="fi-FI" sz="1400" err="1"/>
              <a:t>på</a:t>
            </a:r>
            <a:r>
              <a:rPr lang="fi-FI" sz="1400"/>
              <a:t> </a:t>
            </a:r>
            <a:r>
              <a:rPr lang="fi-FI" sz="1400" err="1"/>
              <a:t>varje</a:t>
            </a:r>
            <a:r>
              <a:rPr lang="fi-FI" sz="1400"/>
              <a:t> </a:t>
            </a:r>
            <a:r>
              <a:rPr lang="fi-FI" sz="1400" err="1"/>
              <a:t>enhet</a:t>
            </a:r>
            <a:r>
              <a:rPr lang="fi-FI" sz="1400"/>
              <a:t> </a:t>
            </a:r>
            <a:r>
              <a:rPr lang="fi-FI" sz="1400" err="1"/>
              <a:t>igenom</a:t>
            </a:r>
            <a:r>
              <a:rPr lang="fi-FI" sz="1400"/>
              <a:t> </a:t>
            </a:r>
            <a:r>
              <a:rPr lang="fi-FI" sz="1400" err="1"/>
              <a:t>mångprofessionellt</a:t>
            </a:r>
            <a:r>
              <a:rPr lang="fi-FI" sz="1400"/>
              <a:t> i </a:t>
            </a:r>
            <a:r>
              <a:rPr lang="fi-FI" sz="1400" err="1"/>
              <a:t>samband</a:t>
            </a:r>
            <a:r>
              <a:rPr lang="fi-FI" sz="1400"/>
              <a:t> </a:t>
            </a:r>
            <a:r>
              <a:rPr lang="fi-FI" sz="1400" err="1"/>
              <a:t>med</a:t>
            </a:r>
            <a:r>
              <a:rPr lang="fi-FI" sz="1400"/>
              <a:t> </a:t>
            </a:r>
            <a:r>
              <a:rPr lang="fi-FI" sz="1400" err="1"/>
              <a:t>arbetsplatsmöten</a:t>
            </a:r>
            <a:r>
              <a:rPr lang="fi-FI" sz="1400"/>
              <a:t>. </a:t>
            </a:r>
            <a:r>
              <a:rPr lang="fi-FI" sz="1400" err="1"/>
              <a:t>Processerna</a:t>
            </a:r>
            <a:r>
              <a:rPr lang="fi-FI" sz="1400"/>
              <a:t> </a:t>
            </a:r>
            <a:r>
              <a:rPr lang="fi-FI" sz="1400" err="1"/>
              <a:t>analyseras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vid</a:t>
            </a:r>
            <a:r>
              <a:rPr lang="fi-FI" sz="1400"/>
              <a:t> </a:t>
            </a:r>
            <a:r>
              <a:rPr lang="fi-FI" sz="1400" err="1"/>
              <a:t>behov</a:t>
            </a:r>
            <a:r>
              <a:rPr lang="fi-FI" sz="1400"/>
              <a:t> </a:t>
            </a:r>
            <a:r>
              <a:rPr lang="fi-FI" sz="1400" err="1"/>
              <a:t>genomförs</a:t>
            </a:r>
            <a:r>
              <a:rPr lang="fi-FI" sz="1400"/>
              <a:t> </a:t>
            </a:r>
            <a:r>
              <a:rPr lang="fi-FI" sz="1400" err="1"/>
              <a:t>korrigerande</a:t>
            </a:r>
            <a:r>
              <a:rPr lang="fi-FI" sz="1400"/>
              <a:t> </a:t>
            </a:r>
            <a:r>
              <a:rPr lang="fi-FI" sz="1400" err="1"/>
              <a:t>åtgärder</a:t>
            </a:r>
            <a:r>
              <a:rPr lang="fi-FI" sz="140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65859114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Chart 6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0CC9218F-8660-477B-873D-EE79BEA819E8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99995348"/>
              </p:ext>
            </p:extLst>
          </p:nvPr>
        </p:nvGraphicFramePr>
        <p:xfrm>
          <a:off x="2987660" y="2970033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4950" cy="909638"/>
          </a:xfrm>
        </p:spPr>
        <p:txBody>
          <a:bodyPr/>
          <a:lstStyle/>
          <a:p>
            <a:r>
              <a:rPr lang="fi-FI" b="1" err="1"/>
              <a:t>Kundupplevelse</a:t>
            </a:r>
            <a:endParaRPr lang="en-US" sz="2000" b="1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8AD95C6-BCA0-C11E-FFBC-ADDBE23D28ED}"/>
              </a:ext>
            </a:extLst>
          </p:cNvPr>
          <p:cNvSpPr txBox="1"/>
          <p:nvPr/>
        </p:nvSpPr>
        <p:spPr>
          <a:xfrm>
            <a:off x="1175718" y="1292790"/>
            <a:ext cx="6744234" cy="33855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defRPr/>
            </a:pP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Totala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mängden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av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kundrespons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under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600" b="0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perioden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>
                <a:solidFill>
                  <a:srgbClr val="213A8F"/>
                </a:solidFill>
                <a:latin typeface="Arial" panose="020B0604020202020204"/>
              </a:rPr>
              <a:t>508 </a:t>
            </a:r>
            <a:r>
              <a:rPr kumimoji="0" lang="fi-FI" sz="16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(444)</a:t>
            </a:r>
          </a:p>
        </p:txBody>
      </p:sp>
      <p:sp>
        <p:nvSpPr>
          <p:cNvPr id="12" name="TextBox 11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084572" y="4515637"/>
            <a:ext cx="1676820" cy="400110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2000">
                <a:solidFill>
                  <a:srgbClr val="213A8F"/>
                </a:solidFill>
                <a:latin typeface="Arial" panose="020B0604020202020204"/>
                <a:cs typeface="Arial"/>
              </a:rPr>
              <a:t>81(80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7DF85A01-D162-40B8-8855-659FF10BED9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78569" y="1901869"/>
            <a:ext cx="227376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upplevde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att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man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brydde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sig om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mig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på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ett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helhetsmässigt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sätt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FC92C84C-5C3B-F151-B025-3AE820B9A966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1807343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4,68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 (4,50)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맑은 고딕" panose="020B0503020000020004" pitchFamily="34" charset="-127"/>
              <a:cs typeface="+mn-cs"/>
            </a:endParaRP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233EFF2A-7AAD-4B14-93EB-076EAD97215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3104317"/>
            <a:ext cx="14740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fick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hjälp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när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jag </a:t>
            </a:r>
            <a:r>
              <a:rPr kumimoji="0" lang="en-US" altLang="ko-KR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behövde</a:t>
            </a:r>
            <a:r>
              <a:rPr kumimoji="0" lang="en-US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 den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813F58C-C780-EB84-E9DC-197FFF85751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2968628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4,55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(4,47)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8638B1F1-1001-4506-A2FF-BEFB60A16B3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99241" y="4238639"/>
            <a:ext cx="171765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kände mig trygg under vården / betjäningen 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0" name="Oval 9">
            <a:extLst>
              <a:ext uri="{FF2B5EF4-FFF2-40B4-BE49-F238E27FC236}">
                <a16:creationId xmlns:a16="http://schemas.microsoft.com/office/drawing/2014/main" id="{D05A3689-C501-4953-E1F0-5AC35DB9516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2790944" y="42464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4,74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(4,46)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EB3F3FCD-B03B-4D2C-B901-F47C7C5B1A6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121383" y="5562078"/>
            <a:ext cx="2419762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Besluten i anslutning till min vård/mitt ärende fattades i samråd med mig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F072D9F9-54CA-6247-2E21-04389A729E30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 flipH="1">
            <a:off x="3726944" y="54629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4,67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(4,45)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1314A2D-C318-415D-B409-0CD3638C3142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26771" y="1874018"/>
            <a:ext cx="221123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vet hur min vård/mina tjänster kommer att fortsätta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A52C1C1D-3F16-BDAD-4824-BA1E16A22AAB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180734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ea typeface="Calibri"/>
                <a:cs typeface="Calibri"/>
              </a:rPr>
              <a:t>4,60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(4,48)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6ADA1682-79CB-477A-A9FB-04429119CA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125529" y="2936140"/>
            <a:ext cx="1626979" cy="116955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Informationen som jag fick om vården / betjäningen var förståelig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91F4ED22-B579-FFEA-25A3-E180B31A858F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2971659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4,66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(4,58)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5C90F67E-E8DD-4501-A07D-85FF1F9BA78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7213063" y="4319961"/>
            <a:ext cx="181380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tyckte att den betjäning jag fick var nyttig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6" name="Oval 15">
            <a:extLst>
              <a:ext uri="{FF2B5EF4-FFF2-40B4-BE49-F238E27FC236}">
                <a16:creationId xmlns:a16="http://schemas.microsoft.com/office/drawing/2014/main" id="{663C17BA-C20A-A873-70A7-07D9EBCB38FD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6174945" y="4238639"/>
            <a:ext cx="888365" cy="888365"/>
          </a:xfrm>
          <a:prstGeom prst="ellipse">
            <a:avLst/>
          </a:prstGeom>
          <a:solidFill>
            <a:srgbClr val="85C5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  <a:cs typeface="Calibri"/>
              </a:rPr>
              <a:t>4,63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(4,62)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32" name="TextBox 31">
            <a:extLst>
              <a:ext uri="{FF2B5EF4-FFF2-40B4-BE49-F238E27FC236}">
                <a16:creationId xmlns:a16="http://schemas.microsoft.com/office/drawing/2014/main" id="{5A2EC4E5-2652-4DA6-BD05-8425B8DEF364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268147" y="5576606"/>
            <a:ext cx="169543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altLang="ko-KR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맑은 고딕" panose="020B0503020000020004" pitchFamily="34" charset="-127"/>
                <a:cs typeface="Arial" pitchFamily="34" charset="0"/>
              </a:rPr>
              <a:t>Jag fick vård och service på mitt modersmål</a:t>
            </a:r>
            <a:endParaRPr kumimoji="0" lang="ko-KR" alt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맑은 고딕" panose="020B0503020000020004" pitchFamily="34" charset="-127"/>
              <a:cs typeface="Arial" pitchFamily="34" charset="0"/>
            </a:endParaRPr>
          </a:p>
        </p:txBody>
      </p:sp>
      <p:sp>
        <p:nvSpPr>
          <p:cNvPr id="17" name="Oval 16">
            <a:extLst>
              <a:ext uri="{FF2B5EF4-FFF2-40B4-BE49-F238E27FC236}">
                <a16:creationId xmlns:a16="http://schemas.microsoft.com/office/drawing/2014/main" id="{DF3BAA92-15CD-634E-EE8B-B88EC1158307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>
          <a:xfrm>
            <a:off x="5238945" y="5451123"/>
            <a:ext cx="888365" cy="888365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1400" b="1">
                <a:solidFill>
                  <a:srgbClr val="213A8F"/>
                </a:solidFill>
                <a:latin typeface="Calibri" panose="020F0502020204030204"/>
              </a:rPr>
              <a:t>4,76</a:t>
            </a:r>
            <a:endParaRPr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Calibri"/>
              <a:cs typeface="Calibri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(4,79)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3" name="TextBox 12"/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9280024" y="711740"/>
            <a:ext cx="2857398" cy="1600438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Positiv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respons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/>
                <a:ea typeface="+mn-ea"/>
                <a:cs typeface="Arial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Vänligt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och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professionellt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</a:t>
            </a:r>
            <a:r>
              <a:rPr kumimoji="0" lang="fi-FI" sz="1400" b="0" i="0" u="none" strike="noStrike" kern="1200" cap="none" spc="0" normalizeH="0" baseline="0" noProof="0" err="1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bemötande</a:t>
            </a:r>
            <a:r>
              <a:rPr kumimoji="0" lang="fi-FI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.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Trygg och lugn personal som förklarade och hjälpte till.</a:t>
            </a:r>
            <a:endParaRPr kumimoji="0" lang="fi-FI" sz="14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lt"/>
              <a:cs typeface="Arial" panose="020B0604020202020204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Negativ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 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lt"/>
                <a:cs typeface="Arial" panose="020B0604020202020204"/>
              </a:rPr>
              <a:t>respons</a:t>
            </a:r>
            <a:endParaRPr kumimoji="0" lang="fi-FI" sz="1400" b="1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Arial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sv-SE" sz="14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Förseningar</a:t>
            </a:r>
          </a:p>
        </p:txBody>
      </p:sp>
      <p:pic>
        <p:nvPicPr>
          <p:cNvPr id="19" name="Graphic 18">
            <a:extLst>
              <a:ext uri="{FF2B5EF4-FFF2-40B4-BE49-F238E27FC236}">
                <a16:creationId xmlns:a16="http://schemas.microsoft.com/office/drawing/2014/main" id="{6E09F109-ADBA-1780-40A6-8753F266EC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8672070" y="711740"/>
            <a:ext cx="659625" cy="659625"/>
          </a:xfrm>
          <a:prstGeom prst="rect">
            <a:avLst/>
          </a:prstGeom>
        </p:spPr>
      </p:pic>
      <p:pic>
        <p:nvPicPr>
          <p:cNvPr id="21" name="Graphic 20">
            <a:extLst>
              <a:ext uri="{FF2B5EF4-FFF2-40B4-BE49-F238E27FC236}">
                <a16:creationId xmlns:a16="http://schemas.microsoft.com/office/drawing/2014/main" id="{CF3BEB49-B738-30B9-FA55-DF1F8A1E45C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/>
          <p:nvPr/>
        </p:nvPicPr>
        <p:blipFill>
          <a:blip r:embed="rId5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tretch>
            <a:fillRect/>
          </a:stretch>
        </p:blipFill>
        <p:spPr>
          <a:xfrm>
            <a:off x="8672069" y="2008485"/>
            <a:ext cx="659625" cy="659625"/>
          </a:xfrm>
          <a:prstGeom prst="rect">
            <a:avLst/>
          </a:prstGeom>
        </p:spPr>
      </p:pic>
      <p:sp>
        <p:nvSpPr>
          <p:cNvPr id="5" name="TextBox 33">
            <a:extLst>
              <a:ext uri="{FF2B5EF4-FFF2-40B4-BE49-F238E27FC236}">
                <a16:creationId xmlns:a16="http://schemas.microsoft.com/office/drawing/2014/main" id="{6EB7A05C-2C4D-C2AF-9E93-7DC0CF2BE7B7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442174" y="5025662"/>
            <a:ext cx="182059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Antal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anmärkningar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13">
            <a:extLst>
              <a:ext uri="{FF2B5EF4-FFF2-40B4-BE49-F238E27FC236}">
                <a16:creationId xmlns:a16="http://schemas.microsoft.com/office/drawing/2014/main" id="{5517D60A-C591-4544-F224-CB292F193C1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8367276" y="5535667"/>
            <a:ext cx="1962321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Medicinska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latin typeface="Arial" panose="020B0604020202020204"/>
              </a:rPr>
              <a:t>2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 (7)</a:t>
            </a:r>
            <a:br>
              <a:rPr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</a:b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Operativa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latin typeface="Arial" panose="020B0604020202020204"/>
              </a:rPr>
              <a:t>6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(6)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Vårdarbete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x (0)</a:t>
            </a:r>
            <a:endParaRPr kumimoji="0" lang="en-US" sz="18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TextBox 34">
            <a:extLst>
              <a:ext uri="{FF2B5EF4-FFF2-40B4-BE49-F238E27FC236}">
                <a16:creationId xmlns:a16="http://schemas.microsoft.com/office/drawing/2014/main" id="{937910F3-3A93-2051-C0E5-362022F08C5D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224660" y="5025662"/>
            <a:ext cx="167682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Antal</a:t>
            </a:r>
            <a:r>
              <a:rPr kumimoji="0" lang="fi-FI" sz="1400" b="1" i="0" u="none" strike="noStrike" kern="1200" cap="none" spc="0" normalizeH="0" baseline="0" noProof="0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</a:t>
            </a:r>
            <a:r>
              <a:rPr kumimoji="0" lang="fi-FI" sz="1400" b="1" i="0" u="none" strike="noStrike" kern="1200" cap="none" spc="0" normalizeH="0" baseline="0" noProof="0" err="1">
                <a:ln>
                  <a:noFill/>
                </a:ln>
                <a:solidFill>
                  <a:schemeClr val="accent5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klagomål</a:t>
            </a:r>
            <a:endParaRPr kumimoji="0" lang="en-US" sz="1400" b="1" i="0" u="none" strike="noStrike" kern="1200" cap="none" spc="0" normalizeH="0" baseline="0" noProof="0">
              <a:ln>
                <a:noFill/>
              </a:ln>
              <a:solidFill>
                <a:schemeClr val="accent5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TextBox 14">
            <a:extLst>
              <a:ext uri="{FF2B5EF4-FFF2-40B4-BE49-F238E27FC236}">
                <a16:creationId xmlns:a16="http://schemas.microsoft.com/office/drawing/2014/main" id="{969C7632-2037-DC81-7947-77FA212BAD99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0125042" y="5536946"/>
            <a:ext cx="1876056" cy="83099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Medicinska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latin typeface="Arial" panose="020B0604020202020204"/>
              </a:rPr>
              <a:t>0 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(1)</a:t>
            </a:r>
            <a:br>
              <a:rPr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</a:rPr>
            </a:b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Operativa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</a:t>
            </a:r>
            <a:r>
              <a:rPr lang="fi-FI" sz="1600" dirty="0">
                <a:latin typeface="Arial" panose="020B0604020202020204"/>
              </a:rPr>
              <a:t>0 (1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)</a:t>
            </a:r>
            <a:endParaRPr kumimoji="0" lang="en-US" sz="16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1200" cap="none" spc="0" normalizeH="0" baseline="0" noProof="0" dirty="0" err="1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Vårdarbete</a:t>
            </a:r>
            <a:r>
              <a:rPr kumimoji="0" lang="fi-FI" sz="1600" b="0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: x (0)</a:t>
            </a:r>
            <a:endParaRPr kumimoji="0" lang="en-US" sz="1800" b="0" i="0" u="none" strike="noStrike" kern="1200" cap="none" spc="0" normalizeH="0" baseline="0" noProof="0">
              <a:ln>
                <a:noFill/>
              </a:ln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117526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02D604-4B15-77B4-DAFB-005465C73B81}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125505" cy="909453"/>
          </a:xfrm>
        </p:spPr>
        <p:txBody>
          <a:bodyPr/>
          <a:lstStyle/>
          <a:p>
            <a:r>
              <a:rPr lang="fi-FI" sz="4000" b="1" err="1"/>
              <a:t>Delaktighetsarbete</a:t>
            </a:r>
            <a:endParaRPr lang="sv-SE"/>
          </a:p>
        </p:txBody>
      </p:sp>
      <p:sp>
        <p:nvSpPr>
          <p:cNvPr id="3" name="Rectangle: Rounded Corners 2">
            <a:extLst>
              <a:ext uri="{FF2B5EF4-FFF2-40B4-BE49-F238E27FC236}">
                <a16:creationId xmlns:a16="http://schemas.microsoft.com/office/drawing/2014/main" id="{BABB2387-2008-57CC-BB4A-9597C1A905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Move="1" noResize="1" noEditPoints="1" noAdjustHandles="1" noChangeArrowheads="1" noChangeShapeType="1"/>
          </p:cNvSpPr>
          <p:nvPr/>
        </p:nvSpPr>
        <p:spPr bwMode="auto">
          <a:xfrm>
            <a:off x="1205433" y="1323453"/>
            <a:ext cx="5111144" cy="2434731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293015D-D1AE-6165-00F6-D490CA772E38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2" y="1431453"/>
            <a:ext cx="5111143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Hur stöder man  kunders och nära anhörigas delaktighet i planeringen, genomförandet och utvärderingen av tjänsterna:</a:t>
            </a:r>
          </a:p>
          <a:p>
            <a:r>
              <a:rPr lang="sv-SE" sz="1400" err="1">
                <a:solidFill>
                  <a:schemeClr val="tx2"/>
                </a:solidFill>
                <a:latin typeface="+mj-lt"/>
              </a:rPr>
              <a:t>Buddy</a:t>
            </a:r>
            <a:r>
              <a:rPr lang="sv-SE" sz="1400">
                <a:solidFill>
                  <a:schemeClr val="tx2"/>
                </a:solidFill>
                <a:latin typeface="+mj-lt"/>
              </a:rPr>
              <a:t> </a:t>
            </a:r>
            <a:r>
              <a:rPr lang="sv-SE" sz="1400" err="1">
                <a:solidFill>
                  <a:schemeClr val="tx2"/>
                </a:solidFill>
                <a:latin typeface="+mj-lt"/>
              </a:rPr>
              <a:t>Healtcare</a:t>
            </a:r>
            <a:r>
              <a:rPr lang="sv-SE" sz="1400">
                <a:solidFill>
                  <a:schemeClr val="tx2"/>
                </a:solidFill>
                <a:latin typeface="+mj-lt"/>
              </a:rPr>
              <a:t> (</a:t>
            </a:r>
            <a:r>
              <a:rPr lang="sv-SE" sz="1400" err="1">
                <a:solidFill>
                  <a:schemeClr val="tx2"/>
                </a:solidFill>
                <a:latin typeface="+mj-lt"/>
              </a:rPr>
              <a:t>Helppari</a:t>
            </a:r>
            <a:r>
              <a:rPr lang="sv-SE" sz="1400">
                <a:solidFill>
                  <a:schemeClr val="tx2"/>
                </a:solidFill>
                <a:latin typeface="+mj-lt"/>
              </a:rPr>
              <a:t>) applikationens användning utökas inom flera specialiteters vårdstigar.</a:t>
            </a:r>
          </a:p>
          <a:p>
            <a:endParaRPr lang="sv-SE" sz="1400">
              <a:solidFill>
                <a:schemeClr val="tx2"/>
              </a:solidFill>
              <a:latin typeface="+mj-lt"/>
            </a:endParaRPr>
          </a:p>
          <a:p>
            <a:r>
              <a:rPr lang="sv-SE" sz="1400">
                <a:solidFill>
                  <a:schemeClr val="tx2"/>
                </a:solidFill>
                <a:latin typeface="+mj-lt"/>
              </a:rPr>
              <a:t>Patienterna är delaktiga i sin egen vård och planering av vårdhändelser</a:t>
            </a:r>
          </a:p>
          <a:p>
            <a:endParaRPr lang="en-US" sz="1400" b="1">
              <a:solidFill>
                <a:schemeClr val="accent5"/>
              </a:solidFill>
              <a:latin typeface="+mj-lt"/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DAC808CD-48EC-E844-D2DD-5C1903E242DF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5" y="1431453"/>
            <a:ext cx="526886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sv-SE" sz="1400" b="1">
                <a:solidFill>
                  <a:schemeClr val="accent5"/>
                </a:solidFill>
                <a:latin typeface="+mj-lt"/>
              </a:rPr>
              <a:t>Vilka teman har man kommit överens om tillsammans med organisationer för att utveckla tjänsterna:</a:t>
            </a:r>
          </a:p>
          <a:p>
            <a:pPr lvl="0"/>
            <a:r>
              <a:rPr lang="sv-SE" sz="1400" b="1">
                <a:solidFill>
                  <a:schemeClr val="accent5"/>
                </a:solidFill>
                <a:latin typeface="+mj-lt"/>
              </a:rPr>
              <a:t>-</a:t>
            </a:r>
            <a:endParaRPr lang="sv-SE" sz="1400" b="1">
              <a:latin typeface="+mj-lt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4D72DC3C-25D3-2071-DC1A-6ADA83D99563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5433" y="4306146"/>
            <a:ext cx="5111144" cy="181588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Klienter, erfarenhetsexperter eller ett </a:t>
            </a:r>
            <a:r>
              <a:rPr lang="sv-SE" sz="1400" b="1" err="1">
                <a:solidFill>
                  <a:schemeClr val="accent5"/>
                </a:solidFill>
                <a:latin typeface="+mj-lt"/>
              </a:rPr>
              <a:t>kundråd</a:t>
            </a:r>
            <a:r>
              <a:rPr lang="sv-SE" sz="1400" b="1">
                <a:solidFill>
                  <a:schemeClr val="accent5"/>
                </a:solidFill>
                <a:latin typeface="+mj-lt"/>
              </a:rPr>
              <a:t> är involverade i utvecklingen och utvärderingen av tjänsterna:</a:t>
            </a:r>
          </a:p>
          <a:p>
            <a:r>
              <a:rPr lang="sv-SE" sz="1400" err="1"/>
              <a:t>HaiPro</a:t>
            </a:r>
            <a:r>
              <a:rPr lang="sv-SE" sz="1400"/>
              <a:t> och patientrespons uppskattas och beaktas i förbättrings- och utvecklings processer. </a:t>
            </a:r>
          </a:p>
          <a:p>
            <a:endParaRPr lang="sv-SE" sz="1400"/>
          </a:p>
          <a:p>
            <a:r>
              <a:rPr lang="sv-SE" sz="1400"/>
              <a:t>Kundråden involveras delvis i utveckling och utvärdering av tjänsterna. ​</a:t>
            </a:r>
            <a:endParaRPr lang="fi-FI" sz="1400" strike="sngStrike">
              <a:cs typeface="Times New Roman"/>
            </a:endParaRPr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FD3D0E33-C044-69BA-5072-E7EA05E13A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/>
          </p:cNvSpPr>
          <p:nvPr/>
        </p:nvSpPr>
        <p:spPr bwMode="auto">
          <a:xfrm>
            <a:off x="6581754" y="3264339"/>
            <a:ext cx="5268869" cy="3081597"/>
          </a:xfrm>
          <a:prstGeom prst="roundRect">
            <a:avLst/>
          </a:prstGeom>
          <a:solidFill>
            <a:schemeClr val="tx1">
              <a:alpha val="22000"/>
            </a:schemeClr>
          </a:solidFill>
          <a:ln w="28575" cap="flat" cmpd="sng" algn="ctr">
            <a:noFill/>
            <a:prstDash val="lgDash"/>
            <a:miter lim="800000"/>
            <a:headEnd type="none" w="med" len="med"/>
            <a:tailEnd type="none" w="med" len="med"/>
          </a:ln>
        </p:spPr>
        <p:txBody>
          <a:bodyPr lIns="0" tIns="18288" rIns="0" bIns="18288" rtlCol="0" anchor="ctr" anchorCtr="1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0"/>
              </a:spcBef>
              <a:spcAft>
                <a:spcPts val="600"/>
              </a:spcAft>
              <a:buClrTx/>
              <a:buSzTx/>
              <a:buFontTx/>
              <a:buNone/>
              <a:tabLst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rgbClr val="213A8F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669E2315-12F2-68DA-4393-F0437FF5C331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6581754" y="3372339"/>
            <a:ext cx="526887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400" b="1">
                <a:solidFill>
                  <a:schemeClr val="accent5"/>
                </a:solidFill>
                <a:latin typeface="+mj-lt"/>
              </a:rPr>
              <a:t>Vilka åtgärder har vidtagits  på basen av klienters och anhörigas anmälningar om negativa och nära ögat händelser samt påminnelser och klagomål:</a:t>
            </a:r>
          </a:p>
          <a:p>
            <a:endParaRPr lang="sv-SE" sz="1400" b="1">
              <a:solidFill>
                <a:schemeClr val="accent4"/>
              </a:solidFill>
              <a:latin typeface="+mj-lt"/>
            </a:endParaRPr>
          </a:p>
          <a:p>
            <a:pPr lvl="0"/>
            <a:r>
              <a:rPr lang="fi-FI" sz="1400" err="1"/>
              <a:t>Kontroll</a:t>
            </a:r>
            <a:r>
              <a:rPr lang="fi-FI" sz="1400"/>
              <a:t>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uppdatering</a:t>
            </a:r>
            <a:r>
              <a:rPr lang="fi-FI" sz="1400"/>
              <a:t> av </a:t>
            </a:r>
            <a:r>
              <a:rPr lang="fi-FI" sz="1400" err="1"/>
              <a:t>föreskrifter</a:t>
            </a:r>
            <a:r>
              <a:rPr lang="fi-FI" sz="1400"/>
              <a:t>.</a:t>
            </a:r>
          </a:p>
          <a:p>
            <a:pPr lvl="0"/>
            <a:endParaRPr lang="fi-FI" sz="1400"/>
          </a:p>
          <a:p>
            <a:r>
              <a:rPr lang="fi-FI" sz="1400" err="1"/>
              <a:t>Möjlighet</a:t>
            </a:r>
            <a:r>
              <a:rPr lang="fi-FI" sz="1400"/>
              <a:t> </a:t>
            </a:r>
            <a:r>
              <a:rPr lang="fi-FI" sz="1400" err="1"/>
              <a:t>till</a:t>
            </a:r>
            <a:r>
              <a:rPr lang="fi-FI" sz="1400"/>
              <a:t> </a:t>
            </a:r>
            <a:r>
              <a:rPr lang="fi-FI" sz="1400" err="1"/>
              <a:t>elektronisk</a:t>
            </a:r>
            <a:r>
              <a:rPr lang="fi-FI" sz="1400"/>
              <a:t> </a:t>
            </a:r>
            <a:r>
              <a:rPr lang="fi-FI" sz="1400" err="1"/>
              <a:t>annulering</a:t>
            </a:r>
            <a:r>
              <a:rPr lang="fi-FI" sz="1400"/>
              <a:t> av </a:t>
            </a:r>
            <a:r>
              <a:rPr lang="fi-FI" sz="1400" err="1"/>
              <a:t>besök</a:t>
            </a:r>
            <a:r>
              <a:rPr lang="fi-FI" sz="1400"/>
              <a:t>  </a:t>
            </a:r>
            <a:r>
              <a:rPr lang="fi-FI" sz="1400" err="1"/>
              <a:t>har</a:t>
            </a:r>
            <a:r>
              <a:rPr lang="fi-FI" sz="1400"/>
              <a:t> </a:t>
            </a:r>
            <a:r>
              <a:rPr lang="fi-FI" sz="1400" err="1"/>
              <a:t>tagits</a:t>
            </a:r>
            <a:r>
              <a:rPr lang="fi-FI" sz="1400"/>
              <a:t> i </a:t>
            </a:r>
            <a:r>
              <a:rPr lang="fi-FI" sz="1400" err="1"/>
              <a:t>bruk</a:t>
            </a:r>
            <a:r>
              <a:rPr lang="fi-FI" sz="1400"/>
              <a:t> </a:t>
            </a:r>
            <a:r>
              <a:rPr lang="fi-FI" sz="1400" err="1"/>
              <a:t>inom</a:t>
            </a:r>
            <a:r>
              <a:rPr lang="fi-FI" sz="1400"/>
              <a:t> </a:t>
            </a:r>
            <a:r>
              <a:rPr lang="fi-FI" sz="1400" err="1"/>
              <a:t>specialsjukvårdens</a:t>
            </a:r>
            <a:r>
              <a:rPr lang="fi-FI" sz="1400"/>
              <a:t> </a:t>
            </a:r>
            <a:r>
              <a:rPr lang="fi-FI" sz="1400" err="1"/>
              <a:t>öppenvård</a:t>
            </a:r>
            <a:r>
              <a:rPr lang="fi-FI" sz="1400"/>
              <a:t> i Vasa </a:t>
            </a:r>
            <a:r>
              <a:rPr lang="fi-FI" sz="1400" err="1"/>
              <a:t>och</a:t>
            </a:r>
            <a:r>
              <a:rPr lang="fi-FI" sz="1400"/>
              <a:t> </a:t>
            </a:r>
            <a:r>
              <a:rPr lang="fi-FI" sz="1400" err="1"/>
              <a:t>Jakstad</a:t>
            </a:r>
            <a:endParaRPr lang="fi-FI" sz="1400">
              <a:cs typeface="Arial"/>
            </a:endParaRPr>
          </a:p>
          <a:p>
            <a:pPr lvl="0"/>
            <a:endParaRPr lang="fi-FI" sz="1400"/>
          </a:p>
          <a:p>
            <a:r>
              <a:rPr lang="fi-FI" sz="1400" err="1">
                <a:cs typeface="Arial"/>
              </a:rPr>
              <a:t>Telefontider</a:t>
            </a:r>
            <a:r>
              <a:rPr lang="fi-FI" sz="1400">
                <a:cs typeface="Arial"/>
              </a:rPr>
              <a:t> i </a:t>
            </a:r>
            <a:r>
              <a:rPr lang="fi-FI" sz="1400" err="1">
                <a:cs typeface="Arial"/>
              </a:rPr>
              <a:t>enheternas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kansli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försöker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utökas</a:t>
            </a:r>
            <a:r>
              <a:rPr lang="fi-FI" sz="1400">
                <a:cs typeface="Arial"/>
              </a:rPr>
              <a:t> i </a:t>
            </a:r>
            <a:r>
              <a:rPr lang="fi-FI" sz="1400" err="1">
                <a:cs typeface="Arial"/>
              </a:rPr>
              <a:t>enlighet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med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resurstillgång</a:t>
            </a:r>
            <a:endParaRPr lang="fi-FI" sz="1400">
              <a:cs typeface="Arial"/>
            </a:endParaRPr>
          </a:p>
          <a:p>
            <a:endParaRPr lang="en-US" sz="1400" b="1">
              <a:solidFill>
                <a:schemeClr val="accent5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2385264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 noRot="1" noMove="1" noResize="1" noEditPoints="1" noAdjustHandles="1" noChangeArrowheads="1" noChangeShapeType="1"/>
          </p:cNvSpPr>
          <p:nvPr>
            <p:ph type="title" idx="4294967295"/>
          </p:nvPr>
        </p:nvSpPr>
        <p:spPr>
          <a:xfrm>
            <a:off x="1652400" y="414000"/>
            <a:ext cx="9327754" cy="774907"/>
          </a:xfrm>
        </p:spPr>
        <p:txBody>
          <a:bodyPr>
            <a:normAutofit/>
          </a:bodyPr>
          <a:lstStyle/>
          <a:p>
            <a:r>
              <a:rPr lang="fi-FI" b="1"/>
              <a:t>Personal</a:t>
            </a:r>
            <a:endParaRPr lang="en-US" sz="1200" b="1"/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1CE3ECC4-2766-0EF7-1123-7E6207D264DE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1202850" y="1656000"/>
            <a:ext cx="3422269" cy="2345322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>
              <a:lnSpc>
                <a:spcPct val="150000"/>
              </a:lnSpc>
            </a:pPr>
            <a:r>
              <a:rPr lang="sv-SE" sz="1600" b="1">
                <a:solidFill>
                  <a:schemeClr val="accent5"/>
                </a:solidFill>
              </a:rPr>
              <a:t>Personalstyrka</a:t>
            </a:r>
          </a:p>
          <a:p>
            <a:r>
              <a:rPr lang="fi-FI" sz="1600" err="1"/>
              <a:t>Budgeterade</a:t>
            </a:r>
            <a:r>
              <a:rPr lang="fi-FI" sz="1600"/>
              <a:t> </a:t>
            </a:r>
            <a:r>
              <a:rPr lang="fi-FI" sz="1600" err="1"/>
              <a:t>ordinarie</a:t>
            </a:r>
            <a:r>
              <a:rPr lang="fi-FI" sz="1600"/>
              <a:t> </a:t>
            </a:r>
            <a:r>
              <a:rPr lang="fi-FI" sz="1600" err="1"/>
              <a:t>vakanser</a:t>
            </a:r>
            <a:r>
              <a:rPr lang="fi-FI" sz="1600"/>
              <a:t>: 111 (12,5)</a:t>
            </a:r>
            <a:endParaRPr lang="fi-FI" sz="1600">
              <a:cs typeface="Arial"/>
            </a:endParaRPr>
          </a:p>
          <a:p>
            <a:endParaRPr lang="fi-FI" sz="1600"/>
          </a:p>
          <a:p>
            <a:r>
              <a:rPr lang="fi-FI" sz="1600" err="1"/>
              <a:t>Obesatta</a:t>
            </a:r>
            <a:r>
              <a:rPr lang="fi-FI" sz="1600"/>
              <a:t> </a:t>
            </a:r>
            <a:r>
              <a:rPr lang="fi-FI" sz="1600" err="1"/>
              <a:t>vakanser</a:t>
            </a:r>
            <a:r>
              <a:rPr lang="fi-FI" sz="1600"/>
              <a:t>: 2 (4) </a:t>
            </a:r>
            <a:r>
              <a:rPr lang="fi-FI" sz="1600" err="1"/>
              <a:t>nyrekrytering</a:t>
            </a:r>
            <a:r>
              <a:rPr lang="fi-FI" sz="1600"/>
              <a:t> </a:t>
            </a:r>
            <a:r>
              <a:rPr lang="fi-FI" sz="1600" err="1"/>
              <a:t>pågår</a:t>
            </a:r>
            <a:r>
              <a:rPr lang="fi-FI" sz="1600"/>
              <a:t> </a:t>
            </a:r>
            <a:endParaRPr lang="fi-FI" sz="1600">
              <a:cs typeface="Arial"/>
            </a:endParaRPr>
          </a:p>
          <a:p>
            <a:pPr>
              <a:lnSpc>
                <a:spcPct val="150000"/>
              </a:lnSpc>
            </a:pPr>
            <a:endParaRPr lang="sv-SE" sz="1600">
              <a:solidFill>
                <a:schemeClr val="accent5"/>
              </a:solidFill>
            </a:endParaRPr>
          </a:p>
          <a:p>
            <a:pPr>
              <a:lnSpc>
                <a:spcPct val="150000"/>
              </a:lnSpc>
            </a:pPr>
            <a:endParaRPr lang="en-US" sz="1400"/>
          </a:p>
        </p:txBody>
      </p:sp>
      <p:sp>
        <p:nvSpPr>
          <p:cNvPr id="40" name="TextBox 39">
            <a:extLst>
              <a:ext uri="{FF2B5EF4-FFF2-40B4-BE49-F238E27FC236}">
                <a16:creationId xmlns:a16="http://schemas.microsoft.com/office/drawing/2014/main" id="{233BE2CB-1BD5-02F1-2A4E-9C3523AF8EDA}"/>
              </a:ext>
            </a:extLst>
          </p:cNvPr>
          <p:cNvSpPr txBox="1">
            <a:spLocks/>
          </p:cNvSpPr>
          <p:nvPr/>
        </p:nvSpPr>
        <p:spPr>
          <a:xfrm>
            <a:off x="8147304" y="1674287"/>
            <a:ext cx="3926508" cy="2308324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sv-SE" sz="1600" b="1">
                <a:solidFill>
                  <a:srgbClr val="00A174"/>
                </a:solidFill>
              </a:rPr>
              <a:t>Åtgärder som främjar arbetarnas välmående</a:t>
            </a:r>
          </a:p>
          <a:p>
            <a:r>
              <a:rPr lang="en-US" sz="1600">
                <a:cs typeface="Arial"/>
              </a:rPr>
              <a:t>En </a:t>
            </a:r>
            <a:r>
              <a:rPr lang="en-US" sz="1600" err="1">
                <a:cs typeface="Arial"/>
              </a:rPr>
              <a:t>öppen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arbetskultur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där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personalen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är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involverad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och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delaktig</a:t>
            </a:r>
            <a:r>
              <a:rPr lang="en-US" sz="1600">
                <a:cs typeface="Arial"/>
              </a:rPr>
              <a:t>, </a:t>
            </a:r>
            <a:r>
              <a:rPr lang="en-US" sz="1600" err="1">
                <a:cs typeface="Arial"/>
              </a:rPr>
              <a:t>stöder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en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personlig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utveckling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genom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kontinuerligt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lärande</a:t>
            </a:r>
            <a:r>
              <a:rPr lang="en-US" sz="1600">
                <a:cs typeface="Arial"/>
              </a:rPr>
              <a:t> med </a:t>
            </a:r>
            <a:r>
              <a:rPr lang="en-US" sz="1600" err="1">
                <a:cs typeface="Arial"/>
              </a:rPr>
              <a:t>fokus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på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arbetsuppgift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enligt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utbildning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och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kompetens</a:t>
            </a:r>
            <a:r>
              <a:rPr lang="en-US" sz="1600">
                <a:cs typeface="Arial"/>
              </a:rPr>
              <a:t>. Vi </a:t>
            </a:r>
            <a:r>
              <a:rPr lang="en-US" sz="1600" err="1">
                <a:cs typeface="Arial"/>
              </a:rPr>
              <a:t>stöder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en</a:t>
            </a:r>
            <a:r>
              <a:rPr lang="en-US" sz="1600">
                <a:cs typeface="Arial"/>
              </a:rPr>
              <a:t> kultur </a:t>
            </a:r>
            <a:r>
              <a:rPr lang="en-US" sz="1600" err="1">
                <a:cs typeface="Arial"/>
              </a:rPr>
              <a:t>där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professionerna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hjälper</a:t>
            </a:r>
            <a:r>
              <a:rPr lang="en-US" sz="1600">
                <a:cs typeface="Arial"/>
              </a:rPr>
              <a:t> </a:t>
            </a:r>
            <a:r>
              <a:rPr lang="en-US" sz="1600" err="1">
                <a:cs typeface="Arial"/>
              </a:rPr>
              <a:t>varandra</a:t>
            </a:r>
            <a:r>
              <a:rPr lang="en-US" sz="1600">
                <a:cs typeface="Arial"/>
              </a:rPr>
              <a:t>.</a:t>
            </a:r>
            <a:endParaRPr lang="fi-FI" sz="1600">
              <a:solidFill>
                <a:srgbClr val="00A174"/>
              </a:solidFill>
              <a:effectLst/>
              <a:cs typeface="Arial" panose="020B0604020202020204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B29DF03-3E5E-F5BD-1388-9DB8FC99458C}"/>
              </a:ext>
            </a:extLst>
          </p:cNvPr>
          <p:cNvSpPr txBox="1">
            <a:spLocks noGrp="1" noRot="1" noMove="1" noResize="1" noEditPoints="1" noAdjustHandles="1" noChangeArrowheads="1" noChangeShapeType="1"/>
          </p:cNvSpPr>
          <p:nvPr/>
        </p:nvSpPr>
        <p:spPr>
          <a:xfrm>
            <a:off x="4615905" y="1674287"/>
            <a:ext cx="3457332" cy="2923877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baseline="0" err="1">
                <a:solidFill>
                  <a:schemeClr val="accent5"/>
                </a:solidFill>
              </a:rPr>
              <a:t>Arbetarsäkerhetsanmälningar</a:t>
            </a:r>
            <a:r>
              <a:rPr lang="fi-FI" sz="1600" b="1" baseline="0">
                <a:solidFill>
                  <a:schemeClr val="accent5"/>
                </a:solidFill>
              </a:rPr>
              <a:t> via </a:t>
            </a:r>
            <a:r>
              <a:rPr lang="fi-FI" sz="1600" b="1" baseline="0" err="1">
                <a:solidFill>
                  <a:schemeClr val="accent5"/>
                </a:solidFill>
              </a:rPr>
              <a:t>HaiPro</a:t>
            </a:r>
            <a:endParaRPr lang="fi-FI" sz="1600" b="1">
              <a:solidFill>
                <a:schemeClr val="accent5"/>
              </a:solidFill>
            </a:endParaRPr>
          </a:p>
          <a:p>
            <a:endParaRPr lang="fi-FI" sz="1600" baseline="0"/>
          </a:p>
          <a:p>
            <a:r>
              <a:rPr lang="fi-FI" sz="1600" baseline="0" err="1"/>
              <a:t>Antal</a:t>
            </a:r>
            <a:r>
              <a:rPr lang="fi-FI" sz="1600" baseline="0"/>
              <a:t> </a:t>
            </a:r>
            <a:r>
              <a:rPr lang="fi-FI" sz="1600" baseline="0" err="1"/>
              <a:t>anmälningar</a:t>
            </a:r>
            <a:r>
              <a:rPr lang="fi-FI" sz="1600" baseline="0"/>
              <a:t>:</a:t>
            </a:r>
            <a:r>
              <a:rPr lang="fi-FI" sz="1600"/>
              <a:t> </a:t>
            </a:r>
            <a:r>
              <a:rPr lang="fi-FI" sz="2000"/>
              <a:t>11</a:t>
            </a:r>
            <a:r>
              <a:rPr lang="fi-FI" sz="1600"/>
              <a:t> (4)</a:t>
            </a:r>
            <a:endParaRPr lang="fi-FI" sz="1600" baseline="0"/>
          </a:p>
          <a:p>
            <a:endParaRPr lang="fi-FI" baseline="0"/>
          </a:p>
          <a:p>
            <a:r>
              <a:rPr lang="fi-FI" sz="1400"/>
              <a:t>De </a:t>
            </a:r>
            <a:r>
              <a:rPr lang="fi-FI" sz="1400" err="1"/>
              <a:t>vanligaste</a:t>
            </a:r>
            <a:r>
              <a:rPr lang="fi-FI" sz="1400"/>
              <a:t> </a:t>
            </a:r>
            <a:r>
              <a:rPr lang="fi-FI" sz="1400" err="1"/>
              <a:t>typerna</a:t>
            </a:r>
            <a:r>
              <a:rPr lang="fi-FI" sz="1400"/>
              <a:t> av </a:t>
            </a:r>
            <a:r>
              <a:rPr lang="fi-FI" sz="1400" err="1"/>
              <a:t>händelser</a:t>
            </a:r>
            <a:r>
              <a:rPr lang="fi-FI" sz="1400"/>
              <a:t>: 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 err="1"/>
              <a:t>Fall</a:t>
            </a:r>
            <a:r>
              <a:rPr lang="fi-FI" sz="1400"/>
              <a:t> </a:t>
            </a:r>
            <a:r>
              <a:rPr lang="fi-FI" sz="1400" err="1"/>
              <a:t>från</a:t>
            </a:r>
            <a:r>
              <a:rPr lang="fi-FI" sz="1400"/>
              <a:t> </a:t>
            </a:r>
            <a:r>
              <a:rPr lang="fi-FI" sz="1400" err="1"/>
              <a:t>höjd</a:t>
            </a:r>
            <a:r>
              <a:rPr lang="fi-FI" sz="1400"/>
              <a:t>, </a:t>
            </a:r>
            <a:r>
              <a:rPr lang="fi-FI" sz="1400" err="1"/>
              <a:t>fall</a:t>
            </a:r>
            <a:r>
              <a:rPr lang="fi-FI" sz="1400"/>
              <a:t> i </a:t>
            </a:r>
            <a:r>
              <a:rPr lang="fi-FI" sz="1400" err="1"/>
              <a:t>övrigt</a:t>
            </a:r>
            <a:r>
              <a:rPr lang="fi-FI" sz="1400"/>
              <a:t>, </a:t>
            </a:r>
            <a:r>
              <a:rPr lang="fi-FI" sz="1400" err="1"/>
              <a:t>snubblande</a:t>
            </a:r>
            <a:r>
              <a:rPr lang="fi-FI" sz="1400"/>
              <a:t>, </a:t>
            </a:r>
            <a:r>
              <a:rPr lang="fi-FI" sz="1400" err="1"/>
              <a:t>halklande</a:t>
            </a:r>
            <a:endParaRPr lang="fi-FI" sz="1400">
              <a:cs typeface="Arial"/>
            </a:endParaRPr>
          </a:p>
          <a:p>
            <a:pPr marL="342900" indent="-342900">
              <a:buAutoNum type="arabicPeriod"/>
            </a:pPr>
            <a:r>
              <a:rPr lang="fi-FI" sz="1400"/>
              <a:t>Annat</a:t>
            </a:r>
          </a:p>
          <a:p>
            <a:pPr marL="342900" indent="-342900">
              <a:buAutoNum type="arabicPeriod"/>
            </a:pPr>
            <a:r>
              <a:rPr lang="fi-FI" sz="1400" err="1">
                <a:cs typeface="Arial"/>
              </a:rPr>
              <a:t>Symtom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som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är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relaterade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eller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misstänks</a:t>
            </a:r>
            <a:r>
              <a:rPr lang="fi-FI" sz="1400">
                <a:cs typeface="Arial"/>
              </a:rPr>
              <a:t> vara </a:t>
            </a:r>
            <a:r>
              <a:rPr lang="fi-FI" sz="1400" err="1">
                <a:cs typeface="Arial"/>
              </a:rPr>
              <a:t>realterade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till</a:t>
            </a:r>
            <a:r>
              <a:rPr lang="fi-FI" sz="1400">
                <a:cs typeface="Arial"/>
              </a:rPr>
              <a:t> </a:t>
            </a:r>
            <a:r>
              <a:rPr lang="fi-FI" sz="1400" err="1">
                <a:cs typeface="Arial"/>
              </a:rPr>
              <a:t>inomhusluft</a:t>
            </a:r>
            <a:endParaRPr lang="fi-FI" sz="1400">
              <a:cs typeface="Arial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C2510217-0C8D-2E97-58A5-04DBA954B1AA}"/>
              </a:ext>
            </a:extLst>
          </p:cNvPr>
          <p:cNvSpPr txBox="1">
            <a:spLocks/>
          </p:cNvSpPr>
          <p:nvPr/>
        </p:nvSpPr>
        <p:spPr>
          <a:xfrm>
            <a:off x="1202850" y="4124782"/>
            <a:ext cx="3329922" cy="1692771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r>
              <a:rPr lang="fi-FI" sz="1600" b="1" err="1">
                <a:solidFill>
                  <a:schemeClr val="accent5"/>
                </a:solidFill>
              </a:rPr>
              <a:t>Antal</a:t>
            </a:r>
            <a:r>
              <a:rPr lang="fi-FI" sz="1600" b="1">
                <a:solidFill>
                  <a:schemeClr val="accent5"/>
                </a:solidFill>
              </a:rPr>
              <a:t> </a:t>
            </a:r>
            <a:r>
              <a:rPr lang="fi-FI" sz="1600" b="1" err="1">
                <a:solidFill>
                  <a:schemeClr val="accent5"/>
                </a:solidFill>
              </a:rPr>
              <a:t>sjukfrånvarodagar</a:t>
            </a:r>
            <a:endParaRPr lang="fi-FI" sz="1600" b="1">
              <a:solidFill>
                <a:schemeClr val="accent5"/>
              </a:solidFill>
            </a:endParaRPr>
          </a:p>
          <a:p>
            <a:endParaRPr lang="fi-FI" sz="1400" b="1"/>
          </a:p>
          <a:p>
            <a:endParaRPr lang="fi-FI" b="1">
              <a:cs typeface="Arial"/>
            </a:endParaRPr>
          </a:p>
          <a:p>
            <a:endParaRPr lang="fi-FI" b="1">
              <a:cs typeface="Arial"/>
            </a:endParaRPr>
          </a:p>
          <a:p>
            <a:pPr algn="ctr"/>
            <a:r>
              <a:rPr lang="fi-FI" sz="2000" b="1">
                <a:cs typeface="Arial"/>
              </a:rPr>
              <a:t>788,5/877</a:t>
            </a:r>
            <a:endParaRPr lang="fi-FI" b="1">
              <a:cs typeface="Arial"/>
            </a:endParaRPr>
          </a:p>
          <a:p>
            <a:endParaRPr lang="fi-FI">
              <a:solidFill>
                <a:schemeClr val="accent4"/>
              </a:solidFill>
              <a:cs typeface="Arial"/>
            </a:endParaRPr>
          </a:p>
        </p:txBody>
      </p:sp>
      <p:graphicFrame>
        <p:nvGraphicFramePr>
          <p:cNvPr id="10" name="Chart 9" descr="NPS värde. Värdet mäts mellan minus 100 och 100. Generellt anser man att ett gott värde över 50 är gott. Resultat">
            <a:extLst>
              <a:ext uri="{FF2B5EF4-FFF2-40B4-BE49-F238E27FC236}">
                <a16:creationId xmlns:a16="http://schemas.microsoft.com/office/drawing/2014/main" id="{292B54FF-E35A-600C-6300-EF72DE5CE00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94063536"/>
              </p:ext>
            </p:extLst>
          </p:nvPr>
        </p:nvGraphicFramePr>
        <p:xfrm>
          <a:off x="4309852" y="4596690"/>
          <a:ext cx="4135393" cy="217386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TextBox 10">
            <a:extLst>
              <a:ext uri="{FF2B5EF4-FFF2-40B4-BE49-F238E27FC236}">
                <a16:creationId xmlns:a16="http://schemas.microsoft.com/office/drawing/2014/main" id="{0C6C33A5-345B-5CC9-4D47-71B591630B52}"/>
              </a:ext>
            </a:extLst>
          </p:cNvPr>
          <p:cNvSpPr txBox="1"/>
          <p:nvPr/>
        </p:nvSpPr>
        <p:spPr>
          <a:xfrm>
            <a:off x="5538468" y="6029405"/>
            <a:ext cx="1676820" cy="584775"/>
          </a:xfrm>
          <a:prstGeom prst="rect">
            <a:avLst/>
          </a:prstGeom>
          <a:noFill/>
        </p:spPr>
        <p:txBody>
          <a:bodyPr wrap="square" lIns="91440" tIns="45720" rIns="91440" bIns="45720" rtlCol="0" anchor="t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i-FI" sz="3200">
                <a:solidFill>
                  <a:srgbClr val="213A8F"/>
                </a:solidFill>
                <a:latin typeface="Arial" panose="020B0604020202020204"/>
                <a:cs typeface="Arial"/>
              </a:rPr>
              <a:t>-5 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(</a:t>
            </a:r>
            <a:r>
              <a:rPr lang="fi-FI" sz="2000" noProof="0">
                <a:solidFill>
                  <a:srgbClr val="213A8F"/>
                </a:solidFill>
                <a:latin typeface="Arial" panose="020B0604020202020204"/>
                <a:cs typeface="Arial"/>
              </a:rPr>
              <a:t>30</a:t>
            </a:r>
            <a:r>
              <a:rPr kumimoji="0" lang="fi-FI" sz="2000" b="0" i="0" u="none" strike="noStrike" kern="1200" cap="none" spc="0" normalizeH="0" baseline="0" noProof="0">
                <a:ln>
                  <a:noFill/>
                </a:ln>
                <a:solidFill>
                  <a:srgbClr val="213A8F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1898354109"/>
      </p:ext>
    </p:extLst>
  </p:cSld>
  <p:clrMapOvr>
    <a:masterClrMapping/>
  </p:clrMapOvr>
</p:sld>
</file>

<file path=ppt/theme/theme1.xml><?xml version="1.0" encoding="utf-8"?>
<a:theme xmlns:a="http://schemas.openxmlformats.org/drawingml/2006/main" name="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2.xml><?xml version="1.0" encoding="utf-8"?>
<a:theme xmlns:a="http://schemas.openxmlformats.org/drawingml/2006/main" name="1_OVHP_teema">
  <a:themeElements>
    <a:clrScheme name="Mukautettu 2">
      <a:dk1>
        <a:srgbClr val="213A8F"/>
      </a:dk1>
      <a:lt1>
        <a:sysClr val="window" lastClr="FFFFFF"/>
      </a:lt1>
      <a:dk2>
        <a:srgbClr val="213A8F"/>
      </a:dk2>
      <a:lt2>
        <a:srgbClr val="FFFFFF"/>
      </a:lt2>
      <a:accent1>
        <a:srgbClr val="F39690"/>
      </a:accent1>
      <a:accent2>
        <a:srgbClr val="EB5C5F"/>
      </a:accent2>
      <a:accent3>
        <a:srgbClr val="D3433F"/>
      </a:accent3>
      <a:accent4>
        <a:srgbClr val="85C598"/>
      </a:accent4>
      <a:accent5>
        <a:srgbClr val="00A174"/>
      </a:accent5>
      <a:accent6>
        <a:srgbClr val="008464"/>
      </a:accent6>
      <a:hlink>
        <a:srgbClr val="85C598"/>
      </a:hlink>
      <a:folHlink>
        <a:srgbClr val="85C598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VPH_Esitys_YKSIKIELINEN_2.pptx" id="{AECD3884-1BFC-4290-BE28-A8FFA796B8E8}" vid="{031339A0-1D99-49A8-A499-33D9696D5D62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47233D02C2F3D148860CE3F6DFEDC733" ma:contentTypeVersion="14" ma:contentTypeDescription="Skapa ett nytt dokument." ma:contentTypeScope="" ma:versionID="0c9edc9dd201ec7e0aad11c3e5b6585d">
  <xsd:schema xmlns:xsd="http://www.w3.org/2001/XMLSchema" xmlns:xs="http://www.w3.org/2001/XMLSchema" xmlns:p="http://schemas.microsoft.com/office/2006/metadata/properties" xmlns:ns2="cbe4f0d9-fb0d-42e8-a680-6e558966cc0a" xmlns:ns3="8662b06d-03b9-424a-ab70-bfab313b8d48" targetNamespace="http://schemas.microsoft.com/office/2006/metadata/properties" ma:root="true" ma:fieldsID="747753a65807342e6e2ff8492b1bbc82" ns2:_="" ns3:_="">
    <xsd:import namespace="cbe4f0d9-fb0d-42e8-a680-6e558966cc0a"/>
    <xsd:import namespace="8662b06d-03b9-424a-ab70-bfab313b8d48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ObjectDetectorVersion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be4f0d9-fb0d-42e8-a680-6e558966cc0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13" nillable="true" ma:displayName="MediaLengthInSeconds" ma:hidden="true" ma:internalName="MediaLengthInSeconds" ma:readOnly="true">
      <xsd:simpleType>
        <xsd:restriction base="dms:Unknown"/>
      </xsd:simpleType>
    </xsd:element>
    <xsd:element name="MediaServiceObjectDetectorVersions" ma:index="1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17" nillable="true" ma:taxonomy="true" ma:internalName="lcf76f155ced4ddcb4097134ff3c332f" ma:taxonomyFieldName="MediaServiceImageTags" ma:displayName="Bildmarkeringar" ma:readOnly="false" ma:fieldId="{5cf76f15-5ced-4ddc-b409-7134ff3c332f}" ma:taxonomyMulti="true" ma:sspId="e6ea580d-a90f-4d05-8666-171099ee70e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9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2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21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662b06d-03b9-424a-ab70-bfab313b8d48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  <xsd:element name="TaxCatchAll" ma:index="18" nillable="true" ma:displayName="Taxonomy Catch All Column" ma:hidden="true" ma:list="{ea3a2a4a-b955-42ec-9c7b-fe6988a8fcc6}" ma:internalName="TaxCatchAll" ma:showField="CatchAllData" ma:web="8662b06d-03b9-424a-ab70-bfab313b8d48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haredWithUsers xmlns="8662b06d-03b9-424a-ab70-bfab313b8d48">
      <UserInfo>
        <DisplayName>Yliluoma Susanna</DisplayName>
        <AccountId>131</AccountId>
        <AccountType/>
      </UserInfo>
    </SharedWithUsers>
    <lcf76f155ced4ddcb4097134ff3c332f xmlns="cbe4f0d9-fb0d-42e8-a680-6e558966cc0a">
      <Terms xmlns="http://schemas.microsoft.com/office/infopath/2007/PartnerControls"/>
    </lcf76f155ced4ddcb4097134ff3c332f>
    <TaxCatchAll xmlns="8662b06d-03b9-424a-ab70-bfab313b8d48" xsi:nil="true"/>
  </documentManagement>
</p:properties>
</file>

<file path=customXml/itemProps1.xml><?xml version="1.0" encoding="utf-8"?>
<ds:datastoreItem xmlns:ds="http://schemas.openxmlformats.org/officeDocument/2006/customXml" ds:itemID="{7F8555F2-BABA-40BE-A26A-EE70E5240EA7}">
  <ds:schemaRefs>
    <ds:schemaRef ds:uri="8662b06d-03b9-424a-ab70-bfab313b8d48"/>
    <ds:schemaRef ds:uri="cbe4f0d9-fb0d-42e8-a680-6e558966cc0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customXml/itemProps2.xml><?xml version="1.0" encoding="utf-8"?>
<ds:datastoreItem xmlns:ds="http://schemas.openxmlformats.org/officeDocument/2006/customXml" ds:itemID="{6D36C4CC-F8E6-4A8E-83BB-78CE33581119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71BDA3F-9081-465D-A0C8-DF261C8C3C7F}">
  <ds:schemaRefs>
    <ds:schemaRef ds:uri="8662b06d-03b9-424a-ab70-bfab313b8d48"/>
    <ds:schemaRef ds:uri="cbe4f0d9-fb0d-42e8-a680-6e558966cc0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docMetadata/LabelInfo.xml><?xml version="1.0" encoding="utf-8"?>
<clbl:labelList xmlns:clbl="http://schemas.microsoft.com/office/2020/mipLabelMetadata">
  <clbl:label id="{2321cc12-b2a3-4edf-b26e-9eb151c69c7d}" enabled="0" method="" siteId="{2321cc12-b2a3-4edf-b26e-9eb151c69c7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OVPH_Esitys_YKSIKIELINEN</Template>
  <Application>Microsoft Office PowerPoint</Application>
  <PresentationFormat>Widescreen</PresentationFormat>
  <Slides>6</Slides>
  <Notes>2</Notes>
  <HiddenSlides>0</HiddenSlide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OVHP_teema</vt:lpstr>
      <vt:lpstr>1_OVHP_teema</vt:lpstr>
      <vt:lpstr>Rapportering av egenkontroll</vt:lpstr>
      <vt:lpstr>Tillgänglighet</vt:lpstr>
      <vt:lpstr>Säkerhet och kvalitet 1/2</vt:lpstr>
      <vt:lpstr>Kundupplevelse</vt:lpstr>
      <vt:lpstr>Delaktighetsarbete</vt:lpstr>
      <vt:lpstr>Personal</vt:lpstr>
    </vt:vector>
  </TitlesOfParts>
  <Company>VSHP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Omavalvonnan seuratatietojen raportointi</dc:title>
  <dc:creator>Granö Anna Marie</dc:creator>
  <cp:revision>7</cp:revision>
  <dcterms:created xsi:type="dcterms:W3CDTF">2023-11-14T05:41:58Z</dcterms:created>
  <dcterms:modified xsi:type="dcterms:W3CDTF">2025-06-16T11:32:22Z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0x01010047233D02C2F3D148860CE3F6DFEDC733</vt:lpwstr>
  </property>
  <property fmtid="{D5CDD505-2E9C-101B-9397-08002B2CF9AE}" pid="3" name="MediaServiceImageTags">
    <vt:lpwstr/>
  </property>
</Properties>
</file>