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</p:sldMasterIdLst>
  <p:notesMasterIdLst>
    <p:notesMasterId r:id="rId12"/>
  </p:notesMasterIdLst>
  <p:handoutMasterIdLst>
    <p:handoutMasterId r:id="rId13"/>
  </p:handoutMasterIdLst>
  <p:sldIdLst>
    <p:sldId id="335" r:id="rId6"/>
    <p:sldId id="562" r:id="rId7"/>
    <p:sldId id="563" r:id="rId8"/>
    <p:sldId id="452" r:id="rId9"/>
    <p:sldId id="579" r:id="rId10"/>
    <p:sldId id="58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E0FC59-56D0-E944-DBCE-D81227EB1767}" name="Skuthälla Tanja" initials="ST" userId="S::tanja.skuthalla@ovph.fi::178ba649-bdec-4ba0-b6b5-65d2f655b5ca" providerId="AD"/>
  <p188:author id="{AFEABAD6-F391-E6D4-FFFD-D08E33702AA1}" name="Sundman Lisa" initials="SL" userId="S::lisa.sundman@ovph.fi::fec9133f-7357-46c1-9cd4-7e86e427af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D8F48C-C8DE-2967-3186-0B94C2022B2E}" v="8" dt="2025-06-16T11:32:16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dman Lisa" userId="S::lisa.sundman@ovph.fi::fec9133f-7357-46c1-9cd4-7e86e427af38" providerId="AD" clId="Web-{2EB727BB-E7A4-B0DE-CD23-EDF919155455}"/>
    <pc:docChg chg="modSld">
      <pc:chgData name="Sundman Lisa" userId="S::lisa.sundman@ovph.fi::fec9133f-7357-46c1-9cd4-7e86e427af38" providerId="AD" clId="Web-{2EB727BB-E7A4-B0DE-CD23-EDF919155455}" dt="2025-05-27T05:50:12.729" v="54" actId="20577"/>
      <pc:docMkLst>
        <pc:docMk/>
      </pc:docMkLst>
      <pc:sldChg chg="modSp">
        <pc:chgData name="Sundman Lisa" userId="S::lisa.sundman@ovph.fi::fec9133f-7357-46c1-9cd4-7e86e427af38" providerId="AD" clId="Web-{2EB727BB-E7A4-B0DE-CD23-EDF919155455}" dt="2025-05-27T05:50:12.729" v="54" actId="20577"/>
        <pc:sldMkLst>
          <pc:docMk/>
          <pc:sldMk cId="550267891" sldId="562"/>
        </pc:sldMkLst>
        <pc:spChg chg="mod">
          <ac:chgData name="Sundman Lisa" userId="S::lisa.sundman@ovph.fi::fec9133f-7357-46c1-9cd4-7e86e427af38" providerId="AD" clId="Web-{2EB727BB-E7A4-B0DE-CD23-EDF919155455}" dt="2025-05-27T05:50:12.729" v="54" actId="20577"/>
          <ac:spMkLst>
            <pc:docMk/>
            <pc:sldMk cId="550267891" sldId="562"/>
            <ac:spMk id="8" creationId="{F1B8EDDC-940B-BD35-84A1-1163B3466DE2}"/>
          </ac:spMkLst>
        </pc:spChg>
      </pc:sldChg>
    </pc:docChg>
  </pc:docChgLst>
  <pc:docChgLst>
    <pc:chgData name="Kantola Christian" userId="S::christian.kantola@ovph.fi::612669f4-917f-47aa-ac80-23109edfd59f" providerId="AD" clId="Web-{2CD8F48C-C8DE-2967-3186-0B94C2022B2E}"/>
    <pc:docChg chg="modSld">
      <pc:chgData name="Kantola Christian" userId="S::christian.kantola@ovph.fi::612669f4-917f-47aa-ac80-23109edfd59f" providerId="AD" clId="Web-{2CD8F48C-C8DE-2967-3186-0B94C2022B2E}" dt="2025-06-16T11:32:16.102" v="2" actId="20577"/>
      <pc:docMkLst>
        <pc:docMk/>
      </pc:docMkLst>
      <pc:sldChg chg="modSp">
        <pc:chgData name="Kantola Christian" userId="S::christian.kantola@ovph.fi::612669f4-917f-47aa-ac80-23109edfd59f" providerId="AD" clId="Web-{2CD8F48C-C8DE-2967-3186-0B94C2022B2E}" dt="2025-06-16T11:32:16.102" v="2" actId="20577"/>
        <pc:sldMkLst>
          <pc:docMk/>
          <pc:sldMk cId="711752635" sldId="452"/>
        </pc:sldMkLst>
        <pc:spChg chg="mod">
          <ac:chgData name="Kantola Christian" userId="S::christian.kantola@ovph.fi::612669f4-917f-47aa-ac80-23109edfd59f" providerId="AD" clId="Web-{2CD8F48C-C8DE-2967-3186-0B94C2022B2E}" dt="2025-06-16T11:32:13.961" v="1" actId="20577"/>
          <ac:spMkLst>
            <pc:docMk/>
            <pc:sldMk cId="711752635" sldId="452"/>
            <ac:spMk id="9" creationId="{5517D60A-C591-4544-F224-CB292F193C1D}"/>
          </ac:spMkLst>
        </pc:spChg>
        <pc:spChg chg="mod">
          <ac:chgData name="Kantola Christian" userId="S::christian.kantola@ovph.fi::612669f4-917f-47aa-ac80-23109edfd59f" providerId="AD" clId="Web-{2CD8F48C-C8DE-2967-3186-0B94C2022B2E}" dt="2025-06-16T11:32:16.102" v="2" actId="20577"/>
          <ac:spMkLst>
            <pc:docMk/>
            <pc:sldMk cId="711752635" sldId="452"/>
            <ac:spMk id="27" creationId="{969C7632-2037-DC81-7947-77FA212BAD99}"/>
          </ac:spMkLst>
        </pc:spChg>
      </pc:sldChg>
    </pc:docChg>
  </pc:docChgLst>
  <pc:docChgLst>
    <pc:chgData name="Sundman Lisa" userId="S::lisa.sundman@ovph.fi::fec9133f-7357-46c1-9cd4-7e86e427af38" providerId="AD" clId="Web-{7873D896-4D23-A973-4200-FB33DAEA860E}"/>
    <pc:docChg chg="modSld">
      <pc:chgData name="Sundman Lisa" userId="S::lisa.sundman@ovph.fi::fec9133f-7357-46c1-9cd4-7e86e427af38" providerId="AD" clId="Web-{7873D896-4D23-A973-4200-FB33DAEA860E}" dt="2025-05-27T06:09:32.720" v="20" actId="20577"/>
      <pc:docMkLst>
        <pc:docMk/>
      </pc:docMkLst>
      <pc:sldChg chg="modSp">
        <pc:chgData name="Sundman Lisa" userId="S::lisa.sundman@ovph.fi::fec9133f-7357-46c1-9cd4-7e86e427af38" providerId="AD" clId="Web-{7873D896-4D23-A973-4200-FB33DAEA860E}" dt="2025-05-27T06:09:32.720" v="20" actId="20577"/>
        <pc:sldMkLst>
          <pc:docMk/>
          <pc:sldMk cId="1898354109" sldId="580"/>
        </pc:sldMkLst>
        <pc:spChg chg="mod">
          <ac:chgData name="Sundman Lisa" userId="S::lisa.sundman@ovph.fi::fec9133f-7357-46c1-9cd4-7e86e427af38" providerId="AD" clId="Web-{7873D896-4D23-A973-4200-FB33DAEA860E}" dt="2025-05-27T06:09:32.720" v="20" actId="20577"/>
          <ac:spMkLst>
            <pc:docMk/>
            <pc:sldMk cId="1898354109" sldId="580"/>
            <ac:spMk id="9" creationId="{C2510217-0C8D-2E97-58A5-04DBA954B1AA}"/>
          </ac:spMkLst>
        </pc:spChg>
        <pc:spChg chg="mod">
          <ac:chgData name="Sundman Lisa" userId="S::lisa.sundman@ovph.fi::fec9133f-7357-46c1-9cd4-7e86e427af38" providerId="AD" clId="Web-{7873D896-4D23-A973-4200-FB33DAEA860E}" dt="2025-05-27T06:08:14.359" v="4" actId="20577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  <pc:docChgLst>
    <pc:chgData name="Skuthälla Tanja" userId="S::tanja.skuthalla@ovph.fi::178ba649-bdec-4ba0-b6b5-65d2f655b5ca" providerId="AD" clId="Web-{336E4FB6-153E-4DB9-98BF-35865FFE1F56}"/>
    <pc:docChg chg="modSld">
      <pc:chgData name="Skuthälla Tanja" userId="S::tanja.skuthalla@ovph.fi::178ba649-bdec-4ba0-b6b5-65d2f655b5ca" providerId="AD" clId="Web-{336E4FB6-153E-4DB9-98BF-35865FFE1F56}" dt="2025-06-02T07:08:14.164" v="4" actId="20577"/>
      <pc:docMkLst>
        <pc:docMk/>
      </pc:docMkLst>
      <pc:sldChg chg="modSp">
        <pc:chgData name="Skuthälla Tanja" userId="S::tanja.skuthalla@ovph.fi::178ba649-bdec-4ba0-b6b5-65d2f655b5ca" providerId="AD" clId="Web-{336E4FB6-153E-4DB9-98BF-35865FFE1F56}" dt="2025-06-02T07:08:14.164" v="4" actId="20577"/>
        <pc:sldMkLst>
          <pc:docMk/>
          <pc:sldMk cId="711752635" sldId="452"/>
        </pc:sldMkLst>
        <pc:spChg chg="mod">
          <ac:chgData name="Skuthälla Tanja" userId="S::tanja.skuthalla@ovph.fi::178ba649-bdec-4ba0-b6b5-65d2f655b5ca" providerId="AD" clId="Web-{336E4FB6-153E-4DB9-98BF-35865FFE1F56}" dt="2025-06-02T07:08:07.164" v="1" actId="20577"/>
          <ac:spMkLst>
            <pc:docMk/>
            <pc:sldMk cId="711752635" sldId="452"/>
            <ac:spMk id="9" creationId="{5517D60A-C591-4544-F224-CB292F193C1D}"/>
          </ac:spMkLst>
        </pc:spChg>
        <pc:spChg chg="mod">
          <ac:chgData name="Skuthälla Tanja" userId="S::tanja.skuthalla@ovph.fi::178ba649-bdec-4ba0-b6b5-65d2f655b5ca" providerId="AD" clId="Web-{336E4FB6-153E-4DB9-98BF-35865FFE1F56}" dt="2025-06-02T07:08:14.164" v="4" actId="20577"/>
          <ac:spMkLst>
            <pc:docMk/>
            <pc:sldMk cId="711752635" sldId="452"/>
            <ac:spMk id="27" creationId="{969C7632-2037-DC81-7947-77FA212BAD99}"/>
          </ac:spMkLst>
        </pc:spChg>
      </pc:sldChg>
      <pc:sldChg chg="modSp">
        <pc:chgData name="Skuthälla Tanja" userId="S::tanja.skuthalla@ovph.fi::178ba649-bdec-4ba0-b6b5-65d2f655b5ca" providerId="AD" clId="Web-{336E4FB6-153E-4DB9-98BF-35865FFE1F56}" dt="2025-06-02T07:07:59.773" v="0" actId="20577"/>
        <pc:sldMkLst>
          <pc:docMk/>
          <pc:sldMk cId="1658591148" sldId="563"/>
        </pc:sldMkLst>
        <pc:spChg chg="mod">
          <ac:chgData name="Skuthälla Tanja" userId="S::tanja.skuthalla@ovph.fi::178ba649-bdec-4ba0-b6b5-65d2f655b5ca" providerId="AD" clId="Web-{336E4FB6-153E-4DB9-98BF-35865FFE1F56}" dt="2025-06-02T07:07:59.773" v="0" actId="20577"/>
          <ac:spMkLst>
            <pc:docMk/>
            <pc:sldMk cId="1658591148" sldId="563"/>
            <ac:spMk id="7" creationId="{9AC55BA9-B16F-4E98-4E91-02B5932E6BEF}"/>
          </ac:spMkLst>
        </pc:spChg>
      </pc:sldChg>
    </pc:docChg>
  </pc:docChgLst>
  <pc:docChgLst>
    <pc:chgData name="Piikkilä Tero" userId="S::tero.piikkila@ovph.fi::fd5ae1ed-cb99-4836-909a-8da2f2571fb5" providerId="AD" clId="Web-{8B596309-A66C-5379-F042-11A4C623864A}"/>
    <pc:docChg chg="modSld">
      <pc:chgData name="Piikkilä Tero" userId="S::tero.piikkila@ovph.fi::fd5ae1ed-cb99-4836-909a-8da2f2571fb5" providerId="AD" clId="Web-{8B596309-A66C-5379-F042-11A4C623864A}" dt="2025-05-22T06:48:35.460" v="27" actId="1076"/>
      <pc:docMkLst>
        <pc:docMk/>
      </pc:docMkLst>
      <pc:sldChg chg="modSp">
        <pc:chgData name="Piikkilä Tero" userId="S::tero.piikkila@ovph.fi::fd5ae1ed-cb99-4836-909a-8da2f2571fb5" providerId="AD" clId="Web-{8B596309-A66C-5379-F042-11A4C623864A}" dt="2025-05-22T06:48:35.460" v="27" actId="1076"/>
        <pc:sldMkLst>
          <pc:docMk/>
          <pc:sldMk cId="711752635" sldId="452"/>
        </pc:sldMkLst>
        <pc:spChg chg="mod">
          <ac:chgData name="Piikkilä Tero" userId="S::tero.piikkila@ovph.fi::fd5ae1ed-cb99-4836-909a-8da2f2571fb5" providerId="AD" clId="Web-{8B596309-A66C-5379-F042-11A4C623864A}" dt="2025-05-22T06:47:14.209" v="5" actId="20577"/>
          <ac:spMkLst>
            <pc:docMk/>
            <pc:sldMk cId="711752635" sldId="452"/>
            <ac:spMk id="4" creationId="{88AD95C6-BCA0-C11E-FFBC-ADDBE23D28ED}"/>
          </ac:spMkLst>
        </pc:spChg>
        <pc:spChg chg="mod">
          <ac:chgData name="Piikkilä Tero" userId="S::tero.piikkila@ovph.fi::fd5ae1ed-cb99-4836-909a-8da2f2571fb5" providerId="AD" clId="Web-{8B596309-A66C-5379-F042-11A4C623864A}" dt="2025-05-22T06:47:20.006" v="7" actId="20577"/>
          <ac:spMkLst>
            <pc:docMk/>
            <pc:sldMk cId="711752635" sldId="452"/>
            <ac:spMk id="6" creationId="{FC92C84C-5C3B-F151-B025-3AE820B9A966}"/>
          </ac:spMkLst>
        </pc:spChg>
        <pc:spChg chg="mod">
          <ac:chgData name="Piikkilä Tero" userId="S::tero.piikkila@ovph.fi::fd5ae1ed-cb99-4836-909a-8da2f2571fb5" providerId="AD" clId="Web-{8B596309-A66C-5379-F042-11A4C623864A}" dt="2025-05-22T06:47:29.115" v="14" actId="20577"/>
          <ac:spMkLst>
            <pc:docMk/>
            <pc:sldMk cId="711752635" sldId="452"/>
            <ac:spMk id="8" creationId="{E813F58C-C780-EB84-E9DC-197FFF85751B}"/>
          </ac:spMkLst>
        </pc:spChg>
        <pc:spChg chg="mod">
          <ac:chgData name="Piikkilä Tero" userId="S::tero.piikkila@ovph.fi::fd5ae1ed-cb99-4836-909a-8da2f2571fb5" providerId="AD" clId="Web-{8B596309-A66C-5379-F042-11A4C623864A}" dt="2025-05-22T06:47:44.162" v="18" actId="20577"/>
          <ac:spMkLst>
            <pc:docMk/>
            <pc:sldMk cId="711752635" sldId="452"/>
            <ac:spMk id="10" creationId="{D05A3689-C501-4953-E1F0-5AC35DB95161}"/>
          </ac:spMkLst>
        </pc:spChg>
        <pc:spChg chg="mod">
          <ac:chgData name="Piikkilä Tero" userId="S::tero.piikkila@ovph.fi::fd5ae1ed-cb99-4836-909a-8da2f2571fb5" providerId="AD" clId="Web-{8B596309-A66C-5379-F042-11A4C623864A}" dt="2025-05-22T06:47:54.116" v="21" actId="20577"/>
          <ac:spMkLst>
            <pc:docMk/>
            <pc:sldMk cId="711752635" sldId="452"/>
            <ac:spMk id="11" creationId="{F072D9F9-54CA-6247-2E21-04389A729E30}"/>
          </ac:spMkLst>
        </pc:spChg>
        <pc:spChg chg="mod">
          <ac:chgData name="Piikkilä Tero" userId="S::tero.piikkila@ovph.fi::fd5ae1ed-cb99-4836-909a-8da2f2571fb5" providerId="AD" clId="Web-{8B596309-A66C-5379-F042-11A4C623864A}" dt="2025-05-22T06:47:09.256" v="4" actId="20577"/>
          <ac:spMkLst>
            <pc:docMk/>
            <pc:sldMk cId="711752635" sldId="452"/>
            <ac:spMk id="12" creationId="{00000000-0000-0000-0000-000000000000}"/>
          </ac:spMkLst>
        </pc:spChg>
        <pc:spChg chg="mod">
          <ac:chgData name="Piikkilä Tero" userId="S::tero.piikkila@ovph.fi::fd5ae1ed-cb99-4836-909a-8da2f2571fb5" providerId="AD" clId="Web-{8B596309-A66C-5379-F042-11A4C623864A}" dt="2025-05-22T06:47:24.256" v="10" actId="20577"/>
          <ac:spMkLst>
            <pc:docMk/>
            <pc:sldMk cId="711752635" sldId="452"/>
            <ac:spMk id="14" creationId="{A52C1C1D-3F16-BDAD-4824-BA1E16A22AAB}"/>
          </ac:spMkLst>
        </pc:spChg>
        <pc:spChg chg="mod">
          <ac:chgData name="Piikkilä Tero" userId="S::tero.piikkila@ovph.fi::fd5ae1ed-cb99-4836-909a-8da2f2571fb5" providerId="AD" clId="Web-{8B596309-A66C-5379-F042-11A4C623864A}" dt="2025-05-22T06:47:35.787" v="16" actId="20577"/>
          <ac:spMkLst>
            <pc:docMk/>
            <pc:sldMk cId="711752635" sldId="452"/>
            <ac:spMk id="15" creationId="{91F4ED22-B579-FFEA-25A3-E180B31A858F}"/>
          </ac:spMkLst>
        </pc:spChg>
        <pc:spChg chg="mod">
          <ac:chgData name="Piikkilä Tero" userId="S::tero.piikkila@ovph.fi::fd5ae1ed-cb99-4836-909a-8da2f2571fb5" providerId="AD" clId="Web-{8B596309-A66C-5379-F042-11A4C623864A}" dt="2025-05-22T06:47:50.709" v="20" actId="20577"/>
          <ac:spMkLst>
            <pc:docMk/>
            <pc:sldMk cId="711752635" sldId="452"/>
            <ac:spMk id="16" creationId="{663C17BA-C20A-A873-70A7-07D9EBCB38FD}"/>
          </ac:spMkLst>
        </pc:spChg>
        <pc:spChg chg="mod">
          <ac:chgData name="Piikkilä Tero" userId="S::tero.piikkila@ovph.fi::fd5ae1ed-cb99-4836-909a-8da2f2571fb5" providerId="AD" clId="Web-{8B596309-A66C-5379-F042-11A4C623864A}" dt="2025-05-22T06:47:57.944" v="23" actId="20577"/>
          <ac:spMkLst>
            <pc:docMk/>
            <pc:sldMk cId="711752635" sldId="452"/>
            <ac:spMk id="17" creationId="{DF3BAA92-15CD-634E-EE8B-B88EC1158307}"/>
          </ac:spMkLst>
        </pc:spChg>
        <pc:graphicFrameChg chg="mod ord">
          <ac:chgData name="Piikkilä Tero" userId="S::tero.piikkila@ovph.fi::fd5ae1ed-cb99-4836-909a-8da2f2571fb5" providerId="AD" clId="Web-{8B596309-A66C-5379-F042-11A4C623864A}" dt="2025-05-22T06:48:35.460" v="27" actId="1076"/>
          <ac:graphicFrameMkLst>
            <pc:docMk/>
            <pc:sldMk cId="711752635" sldId="452"/>
            <ac:graphicFrameMk id="7" creationId="{0CC9218F-8660-477B-873D-EE79BEA819E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233_62DC17AC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233_62DC17AC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vphfi-my.sharepoint.com/personal/anna_grano_ovph_fi/Documents/Skrivbordet/osavuosi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vphfi-my.sharepoint.com/personal/anna_grano_ovph_fi/Documents/Skrivbordet/osavuosi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71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4-466C-A81D-6AE5416D8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0-43B5-96BF-408CFBFA77F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B0-43B5-96BF-408CFBFA7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>
                <a:solidFill>
                  <a:schemeClr val="accent5"/>
                </a:solidFill>
              </a:rPr>
              <a:t>NPS</a:t>
            </a:r>
          </a:p>
        </c:rich>
      </c:tx>
      <c:layout>
        <c:manualLayout>
          <c:xMode val="edge"/>
          <c:yMode val="edge"/>
          <c:x val="0.207265186162476"/>
          <c:y val="1.881903321414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318486906693917"/>
          <c:y val="0.14360580618507832"/>
          <c:w val="0.48648861640386554"/>
          <c:h val="0.85639419381492166"/>
        </c:manualLayout>
      </c:layout>
      <c:doughnut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1-4C48-A856-1CD2E0F7A763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1-4C48-A856-1CD2E0F7A763}"/>
              </c:ext>
            </c:extLst>
          </c:dPt>
          <c:dPt>
            <c:idx val="2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91-4C48-A856-1CD2E0F7A763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91-4C48-A856-1CD2E0F7A763}"/>
              </c:ext>
            </c:extLst>
          </c:dPt>
          <c:dPt>
            <c:idx val="4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891-4C48-A856-1CD2E0F7A763}"/>
              </c:ext>
            </c:extLst>
          </c:dPt>
          <c:dPt>
            <c:idx val="5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891-4C48-A856-1CD2E0F7A763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891-4C48-A856-1CD2E0F7A763}"/>
              </c:ext>
            </c:extLst>
          </c:dPt>
          <c:val>
            <c:numRef>
              <c:f>Sheet1!$C$4:$C$10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180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891-4C48-A856-1CD2E0F7A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pieChart>
        <c:varyColors val="1"/>
        <c:ser>
          <c:idx val="0"/>
          <c:order val="1"/>
          <c:spPr>
            <a:ln>
              <a:noFill/>
            </a:ln>
          </c:spPr>
          <c:explosion val="1"/>
          <c:dPt>
            <c:idx val="0"/>
            <c:bubble3D val="0"/>
            <c:explosion val="6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0-7891-4C48-A856-1CD2E0F7A763}"/>
              </c:ext>
            </c:extLst>
          </c:dPt>
          <c:dPt>
            <c:idx val="1"/>
            <c:bubble3D val="0"/>
            <c:explosion val="0"/>
            <c:spPr>
              <a:solidFill>
                <a:schemeClr val="tx1"/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7891-4C48-A856-1CD2E0F7A763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4-7891-4C48-A856-1CD2E0F7A763}"/>
              </c:ext>
            </c:extLst>
          </c:dPt>
          <c:val>
            <c:numRef>
              <c:f>Sheet1!$H$4:$H$7</c:f>
              <c:numCache>
                <c:formatCode>General</c:formatCode>
                <c:ptCount val="4"/>
                <c:pt idx="0">
                  <c:v>62.8</c:v>
                </c:pt>
                <c:pt idx="1">
                  <c:v>4</c:v>
                </c:pt>
                <c:pt idx="2">
                  <c:v>293.2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891-4C48-A856-1CD2E0F7A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"/>
      </c:pieChart>
    </c:plotArea>
    <c:plotVisOnly val="0"/>
    <c:dispBlanksAs val="gap"/>
    <c:showDLblsOverMax val="0"/>
    <c:extLst/>
  </c:chart>
  <c:spPr>
    <a:noFill/>
  </c:spPr>
  <c:txPr>
    <a:bodyPr/>
    <a:lstStyle/>
    <a:p>
      <a:pPr>
        <a:defRPr/>
      </a:pPr>
      <a:endParaRPr lang="fi-FI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>
                <a:solidFill>
                  <a:schemeClr val="accent5"/>
                </a:solidFill>
              </a:rPr>
              <a:t>NPS</a:t>
            </a:r>
          </a:p>
        </c:rich>
      </c:tx>
      <c:layout>
        <c:manualLayout>
          <c:xMode val="edge"/>
          <c:yMode val="edge"/>
          <c:x val="0.207265186162476"/>
          <c:y val="1.881903321414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318486906693917"/>
          <c:y val="0.14360580618507832"/>
          <c:w val="0.48648861640386554"/>
          <c:h val="0.85639419381492166"/>
        </c:manualLayout>
      </c:layout>
      <c:doughnut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FF-4612-BB98-1A8C1B34F4F8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FF-4612-BB98-1A8C1B34F4F8}"/>
              </c:ext>
            </c:extLst>
          </c:dPt>
          <c:dPt>
            <c:idx val="2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7FF-4612-BB98-1A8C1B34F4F8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7FF-4612-BB98-1A8C1B34F4F8}"/>
              </c:ext>
            </c:extLst>
          </c:dPt>
          <c:dPt>
            <c:idx val="4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7FF-4612-BB98-1A8C1B34F4F8}"/>
              </c:ext>
            </c:extLst>
          </c:dPt>
          <c:dPt>
            <c:idx val="5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7FF-4612-BB98-1A8C1B34F4F8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7FF-4612-BB98-1A8C1B34F4F8}"/>
              </c:ext>
            </c:extLst>
          </c:dPt>
          <c:val>
            <c:numRef>
              <c:f>Sheet1!$C$4:$C$10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180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7FF-4612-BB98-1A8C1B34F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pieChart>
        <c:varyColors val="1"/>
        <c:ser>
          <c:idx val="0"/>
          <c:order val="1"/>
          <c:spPr>
            <a:ln>
              <a:noFill/>
            </a:ln>
          </c:spPr>
          <c:explosion val="1"/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0-47FF-4612-BB98-1A8C1B34F4F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47FF-4612-BB98-1A8C1B34F4F8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4-47FF-4612-BB98-1A8C1B34F4F8}"/>
              </c:ext>
            </c:extLst>
          </c:dPt>
          <c:val>
            <c:numRef>
              <c:f>Sheet1!$H$4:$H$7</c:f>
              <c:numCache>
                <c:formatCode>General</c:formatCode>
                <c:ptCount val="4"/>
                <c:pt idx="0">
                  <c:v>50.2</c:v>
                </c:pt>
                <c:pt idx="1">
                  <c:v>4</c:v>
                </c:pt>
                <c:pt idx="2">
                  <c:v>305.8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7FF-4612-BB98-1A8C1B34F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0"/>
    <c:dispBlanksAs val="gap"/>
    <c:showDLblsOverMax val="0"/>
    <c:extLst/>
  </c:chart>
  <c:spPr>
    <a:noFill/>
  </c:spPr>
  <c:txPr>
    <a:bodyPr/>
    <a:lstStyle/>
    <a:p>
      <a:pPr>
        <a:defRPr/>
      </a:pPr>
      <a:endParaRPr lang="fi-FI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0.16794</cdr:x>
      <cdr:y>0.52968</cdr:y>
    </cdr:from>
    <cdr:to>
      <cdr:x>0.24046</cdr:x>
      <cdr:y>0.60358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1257300" y="2252664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0.73579</cdr:x>
      <cdr:y>0.2695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4965700" y="8318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0.24724</cdr:x>
      <cdr:y>0.19783</cdr:y>
    </cdr:from>
    <cdr:to>
      <cdr:x>0.31976</cdr:x>
      <cdr:y>0.27174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51025" y="8413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0.46735</cdr:x>
      <cdr:y>0.06346</cdr:y>
    </cdr:from>
    <cdr:to>
      <cdr:x>0.53986</cdr:x>
      <cdr:y>0.13736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3498850" y="2698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0.74343</cdr:x>
      <cdr:y>0.52706</cdr:y>
    </cdr:from>
    <cdr:to>
      <cdr:x>0.81595</cdr:x>
      <cdr:y>0.60097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5565775" y="22415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0.16794</cdr:x>
      <cdr:y>0.52968</cdr:y>
    </cdr:from>
    <cdr:to>
      <cdr:x>0.28482</cdr:x>
      <cdr:y>0.61928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694498" y="1151452"/>
          <a:ext cx="483336" cy="19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-100</a:t>
          </a:r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0.78247</cdr:x>
      <cdr:y>0.28817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624911" y="439735"/>
          <a:ext cx="471731" cy="20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50</a:t>
          </a:r>
        </a:p>
      </cdr:txBody>
    </cdr:sp>
  </cdr:relSizeAnchor>
  <cdr:relSizeAnchor xmlns:cdr="http://schemas.openxmlformats.org/drawingml/2006/chartDrawing">
    <cdr:from>
      <cdr:x>0.19903</cdr:x>
      <cdr:y>0.19783</cdr:y>
    </cdr:from>
    <cdr:to>
      <cdr:x>0.31976</cdr:x>
      <cdr:y>0.28817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787656" y="444749"/>
          <a:ext cx="477804" cy="203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-50</a:t>
          </a:r>
        </a:p>
      </cdr:txBody>
    </cdr:sp>
  </cdr:relSizeAnchor>
  <cdr:relSizeAnchor xmlns:cdr="http://schemas.openxmlformats.org/drawingml/2006/chartDrawing">
    <cdr:from>
      <cdr:x>0.45695</cdr:x>
      <cdr:y>0</cdr:y>
    </cdr:from>
    <cdr:to>
      <cdr:x>0.52946</cdr:x>
      <cdr:y>0.0739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08379" y="0"/>
          <a:ext cx="286960" cy="166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0.71132</cdr:x>
      <cdr:y>0.52367</cdr:y>
    </cdr:from>
    <cdr:to>
      <cdr:x>0.85567</cdr:x>
      <cdr:y>0.61659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941572" y="1138380"/>
          <a:ext cx="596944" cy="201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100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0.16794</cdr:x>
      <cdr:y>0.52968</cdr:y>
    </cdr:from>
    <cdr:to>
      <cdr:x>0.24046</cdr:x>
      <cdr:y>0.60358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1257300" y="2252664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0.73579</cdr:x>
      <cdr:y>0.2695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4965700" y="8318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0.24724</cdr:x>
      <cdr:y>0.19783</cdr:y>
    </cdr:from>
    <cdr:to>
      <cdr:x>0.31976</cdr:x>
      <cdr:y>0.27174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51025" y="8413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0.46735</cdr:x>
      <cdr:y>0.06346</cdr:y>
    </cdr:from>
    <cdr:to>
      <cdr:x>0.53986</cdr:x>
      <cdr:y>0.13736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3498850" y="2698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0.74343</cdr:x>
      <cdr:y>0.52706</cdr:y>
    </cdr:from>
    <cdr:to>
      <cdr:x>0.81595</cdr:x>
      <cdr:y>0.60097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5565775" y="22415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0.16794</cdr:x>
      <cdr:y>0.52968</cdr:y>
    </cdr:from>
    <cdr:to>
      <cdr:x>0.28482</cdr:x>
      <cdr:y>0.61928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694498" y="1151452"/>
          <a:ext cx="483336" cy="19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-100</a:t>
          </a:r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0.78247</cdr:x>
      <cdr:y>0.28817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624911" y="439735"/>
          <a:ext cx="471731" cy="20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50</a:t>
          </a:r>
        </a:p>
      </cdr:txBody>
    </cdr:sp>
  </cdr:relSizeAnchor>
  <cdr:relSizeAnchor xmlns:cdr="http://schemas.openxmlformats.org/drawingml/2006/chartDrawing">
    <cdr:from>
      <cdr:x>0.19903</cdr:x>
      <cdr:y>0.19783</cdr:y>
    </cdr:from>
    <cdr:to>
      <cdr:x>0.31976</cdr:x>
      <cdr:y>0.28817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787656" y="444749"/>
          <a:ext cx="477804" cy="203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-50</a:t>
          </a:r>
        </a:p>
      </cdr:txBody>
    </cdr:sp>
  </cdr:relSizeAnchor>
  <cdr:relSizeAnchor xmlns:cdr="http://schemas.openxmlformats.org/drawingml/2006/chartDrawing">
    <cdr:from>
      <cdr:x>0.45695</cdr:x>
      <cdr:y>0</cdr:y>
    </cdr:from>
    <cdr:to>
      <cdr:x>0.52946</cdr:x>
      <cdr:y>0.0739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08379" y="0"/>
          <a:ext cx="286960" cy="166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0.71132</cdr:x>
      <cdr:y>0.52367</cdr:y>
    </cdr:from>
    <cdr:to>
      <cdr:x>0.85567</cdr:x>
      <cdr:y>0.61659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941572" y="1138380"/>
          <a:ext cx="596944" cy="201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100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16.6.2025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18654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66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996304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1272759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68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733237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08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828072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13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40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16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4613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3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7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07673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26094837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130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36063865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6283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3951AD-C835-72D1-BF2F-871377F920FB}"/>
              </a:ext>
            </a:extLst>
          </p:cNvPr>
          <p:cNvCxnSpPr>
            <a:cxnSpLocks/>
          </p:cNvCxnSpPr>
          <p:nvPr userDrawn="1"/>
        </p:nvCxnSpPr>
        <p:spPr>
          <a:xfrm>
            <a:off x="9192099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1936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41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9421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12.sv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17549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2" r:id="rId20"/>
    <p:sldLayoutId id="2147483730" r:id="rId21"/>
    <p:sldLayoutId id="2147483731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sterbottensvalfard.fi/sa-har-fungerar-vi/kundens-och-patientens-rattigheter/tillgang-till-vard/" TargetMode="Externa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533191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err="1"/>
              <a:t>Resultatområde</a:t>
            </a:r>
            <a:r>
              <a:rPr lang="fi-FI"/>
              <a:t>: </a:t>
            </a:r>
            <a:r>
              <a:rPr lang="fi-FI" err="1"/>
              <a:t>specialsjukvårdens</a:t>
            </a:r>
            <a:r>
              <a:rPr lang="fi-FI"/>
              <a:t> </a:t>
            </a:r>
            <a:r>
              <a:rPr lang="fi-FI" err="1"/>
              <a:t>öppenvård</a:t>
            </a:r>
            <a:r>
              <a:rPr lang="fi-FI"/>
              <a:t>, </a:t>
            </a:r>
            <a:r>
              <a:rPr lang="fi-FI" err="1"/>
              <a:t>Social</a:t>
            </a:r>
            <a:r>
              <a:rPr lang="fi-FI"/>
              <a:t>-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hälsocentral</a:t>
            </a:r>
            <a:endParaRPr lang="fi-FI"/>
          </a:p>
          <a:p>
            <a:r>
              <a:rPr lang="fi-FI" err="1"/>
              <a:t>Period</a:t>
            </a:r>
            <a:r>
              <a:rPr lang="fi-FI"/>
              <a:t> </a:t>
            </a:r>
            <a:r>
              <a:rPr lang="fi-FI" err="1"/>
              <a:t>som</a:t>
            </a:r>
            <a:r>
              <a:rPr lang="fi-FI"/>
              <a:t> </a:t>
            </a:r>
            <a:r>
              <a:rPr lang="fi-FI" err="1"/>
              <a:t>rapporteras</a:t>
            </a:r>
            <a:r>
              <a:rPr lang="fi-FI"/>
              <a:t>: 1-4.2025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</a:t>
            </a:r>
          </a:p>
          <a:p>
            <a:r>
              <a:rPr lang="sv-SE" sz="1400">
                <a:solidFill>
                  <a:schemeClr val="bg1"/>
                </a:solidFill>
              </a:rPr>
              <a:t>Inom parentes rapporteras värdet för tidigare period (9-12.2024)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60000" y="1224000"/>
            <a:ext cx="3600000" cy="5040462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8000" y="1332000"/>
            <a:ext cx="349200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i-FI" sz="1600" b="1" err="1"/>
              <a:t>Tillgång</a:t>
            </a:r>
            <a:r>
              <a:rPr lang="fi-FI" sz="1600" b="1"/>
              <a:t> </a:t>
            </a:r>
            <a:r>
              <a:rPr lang="fi-FI" sz="1600" b="1" err="1"/>
              <a:t>till</a:t>
            </a:r>
            <a:r>
              <a:rPr lang="fi-FI" sz="1600" b="1"/>
              <a:t> </a:t>
            </a:r>
            <a:r>
              <a:rPr lang="fi-FI" sz="1600" b="1" err="1"/>
              <a:t>vård</a:t>
            </a:r>
            <a:r>
              <a:rPr lang="fi-FI" sz="1600" b="1"/>
              <a:t> </a:t>
            </a:r>
            <a:r>
              <a:rPr lang="fi-FI" sz="1600" b="1" err="1"/>
              <a:t>inom</a:t>
            </a:r>
            <a:r>
              <a:rPr lang="fi-FI" sz="1600" b="1"/>
              <a:t> </a:t>
            </a:r>
            <a:r>
              <a:rPr lang="fi-FI" sz="1600" b="1" err="1"/>
              <a:t>hälsovårdstjänster</a:t>
            </a:r>
            <a:endParaRPr lang="fi-FI" sz="1600" b="1"/>
          </a:p>
          <a:p>
            <a:r>
              <a:rPr lang="fi-FI" sz="1400" err="1"/>
              <a:t>Specialsjukvårdens</a:t>
            </a:r>
            <a:r>
              <a:rPr lang="fi-FI" sz="1400"/>
              <a:t> </a:t>
            </a:r>
            <a:r>
              <a:rPr lang="fi-FI" sz="1400" err="1"/>
              <a:t>öppenvårds</a:t>
            </a:r>
            <a:r>
              <a:rPr lang="fi-FI" sz="1400"/>
              <a:t> </a:t>
            </a:r>
            <a:r>
              <a:rPr lang="fi-FI" sz="1400" err="1"/>
              <a:t>behandlingstider</a:t>
            </a:r>
            <a:r>
              <a:rPr lang="fi-FI" sz="1400"/>
              <a:t> för </a:t>
            </a:r>
            <a:r>
              <a:rPr lang="fi-FI" sz="1400" err="1"/>
              <a:t>remisser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kösituation</a:t>
            </a:r>
            <a:r>
              <a:rPr lang="fi-FI" sz="1400"/>
              <a:t> </a:t>
            </a:r>
            <a:r>
              <a:rPr lang="fi-FI" sz="1400" err="1"/>
              <a:t>hittas</a:t>
            </a:r>
            <a:r>
              <a:rPr lang="fi-FI" sz="1400"/>
              <a:t> </a:t>
            </a:r>
            <a:r>
              <a:rPr lang="fi-FI" sz="1400" err="1"/>
              <a:t>på</a:t>
            </a:r>
            <a:r>
              <a:rPr lang="fi-FI" sz="1400"/>
              <a:t> </a:t>
            </a:r>
            <a:r>
              <a:rPr lang="fi-FI" sz="1400" err="1"/>
              <a:t>Österbottens</a:t>
            </a:r>
            <a:r>
              <a:rPr lang="fi-FI" sz="1400"/>
              <a:t> </a:t>
            </a:r>
            <a:r>
              <a:rPr lang="fi-FI" sz="1400" err="1"/>
              <a:t>välfärdsområdes</a:t>
            </a:r>
            <a:r>
              <a:rPr lang="fi-FI" sz="1400"/>
              <a:t> </a:t>
            </a:r>
            <a:r>
              <a:rPr lang="fi-FI" sz="1400" err="1"/>
              <a:t>webbplats</a:t>
            </a:r>
            <a:r>
              <a:rPr lang="fi-FI" sz="1400"/>
              <a:t>. </a:t>
            </a:r>
            <a:r>
              <a:rPr lang="fi-FI" sz="1400" err="1"/>
              <a:t>Informationen</a:t>
            </a:r>
            <a:r>
              <a:rPr lang="fi-FI" sz="1400"/>
              <a:t> </a:t>
            </a:r>
            <a:r>
              <a:rPr lang="fi-FI" sz="1400" err="1"/>
              <a:t>uppdateras</a:t>
            </a:r>
            <a:r>
              <a:rPr lang="fi-FI" sz="1400"/>
              <a:t> </a:t>
            </a:r>
            <a:r>
              <a:rPr lang="fi-FI" sz="1400" err="1"/>
              <a:t>månadsvis</a:t>
            </a:r>
            <a:r>
              <a:rPr lang="fi-FI" sz="1400"/>
              <a:t>.</a:t>
            </a:r>
          </a:p>
          <a:p>
            <a:endParaRPr lang="fi-FI" sz="1400"/>
          </a:p>
          <a:p>
            <a:r>
              <a:rPr lang="fi-FI" sz="1400" err="1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Läs</a:t>
            </a:r>
            <a:r>
              <a:rPr lang="fi-FI" sz="140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400" err="1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mera</a:t>
            </a:r>
            <a:r>
              <a:rPr lang="fi-FI" sz="140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400" err="1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</a:t>
            </a:r>
            <a:r>
              <a:rPr lang="fi-FI" sz="140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400" err="1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vårdens</a:t>
            </a:r>
            <a:r>
              <a:rPr lang="fi-FI" sz="140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400" err="1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tillgänglighet</a:t>
            </a:r>
            <a:r>
              <a:rPr lang="fi-FI" sz="140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400" err="1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och</a:t>
            </a:r>
            <a:r>
              <a:rPr lang="fi-FI" sz="140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400" err="1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väntetider</a:t>
            </a:r>
            <a:r>
              <a:rPr lang="fi-FI" sz="140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fi-FI" sz="1400">
              <a:solidFill>
                <a:schemeClr val="accent6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8000" y="1332000"/>
            <a:ext cx="3600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Status:</a:t>
            </a:r>
          </a:p>
          <a:p>
            <a:r>
              <a:rPr lang="en-US" sz="1600" err="1">
                <a:cs typeface="Arial"/>
              </a:rPr>
              <a:t>Besök</a:t>
            </a:r>
            <a:r>
              <a:rPr lang="en-US" sz="1600">
                <a:cs typeface="Arial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1600" err="1">
                <a:cs typeface="Arial"/>
              </a:rPr>
              <a:t>Annulerade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besök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xxxx</a:t>
            </a:r>
            <a:r>
              <a:rPr lang="en-US" sz="1600">
                <a:cs typeface="Arial"/>
              </a:rPr>
              <a:t> (4261)</a:t>
            </a:r>
          </a:p>
          <a:p>
            <a:pPr marL="285750" indent="-285750">
              <a:buFontTx/>
              <a:buChar char="-"/>
            </a:pPr>
            <a:r>
              <a:rPr lang="en-US" sz="1600" err="1">
                <a:cs typeface="Arial"/>
              </a:rPr>
              <a:t>Oannulerade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besök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xxxx</a:t>
            </a:r>
            <a:r>
              <a:rPr lang="en-US" sz="1600">
                <a:cs typeface="Arial"/>
              </a:rPr>
              <a:t> (1098)</a:t>
            </a:r>
          </a:p>
          <a:p>
            <a:pPr marL="285750" indent="-285750">
              <a:buFontTx/>
              <a:buChar char="-"/>
            </a:pPr>
            <a:endParaRPr lang="en-US" sz="1600">
              <a:cs typeface="Arial"/>
            </a:endParaRPr>
          </a:p>
          <a:p>
            <a:r>
              <a:rPr lang="en-US" sz="1600" err="1">
                <a:cs typeface="Arial"/>
              </a:rPr>
              <a:t>Totala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antalet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besök</a:t>
            </a:r>
            <a:r>
              <a:rPr lang="en-US" sz="1600">
                <a:cs typeface="Arial"/>
              </a:rPr>
              <a:t> xx xxx(70 359)</a:t>
            </a:r>
          </a:p>
          <a:p>
            <a:endParaRPr lang="en-US" sz="1600">
              <a:cs typeface="Arial"/>
            </a:endParaRPr>
          </a:p>
          <a:p>
            <a:r>
              <a:rPr lang="en-US" sz="1600">
                <a:cs typeface="Arial"/>
              </a:rPr>
              <a:t>Digital </a:t>
            </a:r>
            <a:r>
              <a:rPr lang="en-US" sz="1600" err="1">
                <a:cs typeface="Arial"/>
              </a:rPr>
              <a:t>patientkontakt</a:t>
            </a:r>
            <a:r>
              <a:rPr lang="en-US" sz="1600"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1600" err="1">
                <a:cs typeface="Arial"/>
              </a:rPr>
              <a:t>Distansbesök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sjukskötare</a:t>
            </a:r>
            <a:r>
              <a:rPr lang="en-US" sz="1600">
                <a:cs typeface="Arial"/>
              </a:rPr>
              <a:t>: </a:t>
            </a:r>
            <a:r>
              <a:rPr lang="en-US" sz="1600" err="1">
                <a:cs typeface="Arial"/>
              </a:rPr>
              <a:t>xxxx</a:t>
            </a:r>
            <a:r>
              <a:rPr lang="en-US" sz="1600">
                <a:cs typeface="Arial"/>
              </a:rPr>
              <a:t> (5010)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EDDC-940B-BD35-84A1-1163B3466D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68000" y="1332000"/>
            <a:ext cx="3600000" cy="51244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r>
              <a:rPr lang="fi-FI" sz="1600" err="1">
                <a:solidFill>
                  <a:schemeClr val="tx2"/>
                </a:solidFill>
                <a:cs typeface="Arial"/>
              </a:rPr>
              <a:t>Tillförlitlig</a:t>
            </a:r>
            <a:r>
              <a:rPr lang="fi-FI" sz="1600">
                <a:solidFill>
                  <a:schemeClr val="tx2"/>
                </a:solidFill>
                <a:cs typeface="Arial"/>
              </a:rPr>
              <a:t> data för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perioden</a:t>
            </a:r>
            <a:r>
              <a:rPr lang="fi-FI" sz="1600">
                <a:solidFill>
                  <a:schemeClr val="tx2"/>
                </a:solidFill>
                <a:cs typeface="Arial"/>
              </a:rPr>
              <a:t> 1-4/25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saknas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pga</a:t>
            </a:r>
            <a:r>
              <a:rPr lang="fi-FI" sz="1600">
                <a:solidFill>
                  <a:schemeClr val="tx2"/>
                </a:solidFill>
                <a:cs typeface="Arial"/>
              </a:rPr>
              <a:t>.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ibruktagning</a:t>
            </a:r>
            <a:r>
              <a:rPr lang="fi-FI" sz="1600">
                <a:solidFill>
                  <a:schemeClr val="tx2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nytt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patientjournalprogram</a:t>
            </a:r>
            <a:r>
              <a:rPr lang="fi-FI" sz="1600">
                <a:solidFill>
                  <a:schemeClr val="tx2"/>
                </a:solidFill>
                <a:cs typeface="Arial"/>
              </a:rPr>
              <a:t>.</a:t>
            </a:r>
          </a:p>
          <a:p>
            <a:endParaRPr lang="fi-FI" sz="1600">
              <a:solidFill>
                <a:schemeClr val="tx2"/>
              </a:solidFill>
              <a:cs typeface="Arial"/>
            </a:endParaRPr>
          </a:p>
          <a:p>
            <a:r>
              <a:rPr lang="fi-FI" sz="1600">
                <a:solidFill>
                  <a:schemeClr val="tx2"/>
                </a:solidFill>
                <a:cs typeface="Arial"/>
              </a:rPr>
              <a:t>Fr.o.m 5/2024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kan</a:t>
            </a:r>
            <a:r>
              <a:rPr lang="fi-FI" sz="1600">
                <a:solidFill>
                  <a:schemeClr val="tx2"/>
                </a:solidFill>
                <a:cs typeface="Arial"/>
              </a:rPr>
              <a:t> en del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besök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ersättas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med</a:t>
            </a:r>
            <a:r>
              <a:rPr lang="fi-FI" sz="1600">
                <a:solidFill>
                  <a:schemeClr val="tx2"/>
                </a:solidFill>
                <a:cs typeface="Arial"/>
              </a:rPr>
              <a:t> ett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telefonsamtal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som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ersätter</a:t>
            </a:r>
            <a:r>
              <a:rPr lang="fi-FI" sz="1600">
                <a:solidFill>
                  <a:schemeClr val="tx2"/>
                </a:solidFill>
                <a:cs typeface="Arial"/>
              </a:rPr>
              <a:t> ett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fysiskt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besök</a:t>
            </a:r>
            <a:r>
              <a:rPr lang="fi-FI" sz="1600">
                <a:solidFill>
                  <a:schemeClr val="tx2"/>
                </a:solidFill>
                <a:cs typeface="Arial"/>
              </a:rPr>
              <a:t>.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Patienten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betalar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då</a:t>
            </a:r>
            <a:r>
              <a:rPr lang="fi-FI" sz="1600">
                <a:solidFill>
                  <a:schemeClr val="tx2"/>
                </a:solidFill>
                <a:cs typeface="Arial"/>
              </a:rPr>
              <a:t> en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poliklinikavgift</a:t>
            </a:r>
            <a:r>
              <a:rPr lang="fi-FI" sz="1600">
                <a:solidFill>
                  <a:schemeClr val="tx2"/>
                </a:solidFill>
                <a:cs typeface="Arial"/>
              </a:rPr>
              <a:t>.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Från</a:t>
            </a:r>
            <a:r>
              <a:rPr lang="fi-FI" sz="1600">
                <a:solidFill>
                  <a:schemeClr val="tx2"/>
                </a:solidFill>
                <a:cs typeface="Arial"/>
              </a:rPr>
              <a:t> 1/25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är</a:t>
            </a:r>
            <a:r>
              <a:rPr lang="fi-FI" sz="1600">
                <a:solidFill>
                  <a:schemeClr val="tx2"/>
                </a:solidFill>
                <a:cs typeface="Arial"/>
              </a:rPr>
              <a:t> ett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distansbesök</a:t>
            </a:r>
            <a:r>
              <a:rPr lang="fi-FI" sz="1600">
                <a:solidFill>
                  <a:schemeClr val="tx2"/>
                </a:solidFill>
                <a:cs typeface="Arial"/>
              </a:rPr>
              <a:t> 10€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billigare</a:t>
            </a:r>
            <a:r>
              <a:rPr lang="fi-FI" sz="1600">
                <a:solidFill>
                  <a:schemeClr val="tx2"/>
                </a:solidFill>
                <a:cs typeface="Arial"/>
              </a:rPr>
              <a:t> för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patienten</a:t>
            </a:r>
            <a:endParaRPr lang="fi-FI" sz="1600">
              <a:solidFill>
                <a:schemeClr val="tx2"/>
              </a:solidFill>
              <a:cs typeface="Arial"/>
            </a:endParaRPr>
          </a:p>
          <a:p>
            <a:endParaRPr lang="fi-FI" sz="1600">
              <a:solidFill>
                <a:schemeClr val="tx2"/>
              </a:solidFill>
              <a:cs typeface="Arial"/>
            </a:endParaRPr>
          </a:p>
          <a:p>
            <a:r>
              <a:rPr lang="fi-FI" sz="1600" err="1">
                <a:solidFill>
                  <a:schemeClr val="tx2"/>
                </a:solidFill>
                <a:cs typeface="Arial"/>
              </a:rPr>
              <a:t>Elektronisk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annulering</a:t>
            </a:r>
            <a:r>
              <a:rPr lang="fi-FI" sz="1600">
                <a:solidFill>
                  <a:schemeClr val="tx2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besök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vid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specialsjukvårdens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öppenvård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är</a:t>
            </a:r>
            <a:r>
              <a:rPr lang="fi-FI" sz="1600">
                <a:solidFill>
                  <a:schemeClr val="tx2"/>
                </a:solidFill>
                <a:cs typeface="Arial"/>
              </a:rPr>
              <a:t> i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bruk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på</a:t>
            </a:r>
            <a:r>
              <a:rPr lang="fi-FI" sz="1600">
                <a:solidFill>
                  <a:schemeClr val="tx2"/>
                </a:solidFill>
                <a:cs typeface="Arial"/>
              </a:rPr>
              <a:t> alla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polikliniker</a:t>
            </a:r>
            <a:endParaRPr lang="fi-FI" sz="1600">
              <a:solidFill>
                <a:schemeClr val="tx2"/>
              </a:solidFill>
              <a:cs typeface="Arial"/>
            </a:endParaRPr>
          </a:p>
          <a:p>
            <a:endParaRPr lang="fi-FI" sz="1600">
              <a:solidFill>
                <a:schemeClr val="tx2"/>
              </a:solidFill>
              <a:cs typeface="Arial"/>
            </a:endParaRPr>
          </a:p>
          <a:p>
            <a:r>
              <a:rPr lang="fi-FI" sz="1600">
                <a:solidFill>
                  <a:schemeClr val="tx2"/>
                </a:solidFill>
                <a:cs typeface="Arial"/>
              </a:rPr>
              <a:t>Call-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back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systemet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har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inte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utökats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enligt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plan</a:t>
            </a:r>
            <a:r>
              <a:rPr lang="fi-FI" sz="1600">
                <a:solidFill>
                  <a:schemeClr val="tx2"/>
                </a:solidFill>
                <a:cs typeface="Arial"/>
              </a:rPr>
              <a:t>,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inväntar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nya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patientadatasystemet</a:t>
            </a:r>
            <a:r>
              <a:rPr lang="fi-FI" sz="1600">
                <a:solidFill>
                  <a:schemeClr val="tx2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tx2"/>
                </a:solidFill>
                <a:cs typeface="Arial"/>
              </a:rPr>
              <a:t>Lifecare</a:t>
            </a:r>
            <a:endParaRPr lang="fi-FI" sz="1600">
              <a:solidFill>
                <a:schemeClr val="tx2"/>
              </a:solidFill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1/2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/>
              <a:t>Status</a:t>
            </a:r>
            <a:r>
              <a:rPr lang="sv-SE" sz="1400"/>
              <a:t> 30.4.2025</a:t>
            </a:r>
          </a:p>
          <a:p>
            <a:pPr>
              <a:lnSpc>
                <a:spcPct val="150000"/>
              </a:lnSpc>
            </a:pPr>
            <a:r>
              <a:rPr lang="sv-SE" sz="1400" b="1"/>
              <a:t>Alla anmälningar: </a:t>
            </a:r>
            <a:r>
              <a:rPr lang="sv-SE" sz="1400"/>
              <a:t>70 (55)</a:t>
            </a:r>
          </a:p>
          <a:p>
            <a:pPr>
              <a:lnSpc>
                <a:spcPct val="150000"/>
              </a:lnSpc>
            </a:pPr>
            <a:r>
              <a:rPr lang="sv-SE" sz="1400" b="1"/>
              <a:t>Väntar på handläggning: </a:t>
            </a:r>
            <a:r>
              <a:rPr lang="sv-SE" sz="1400"/>
              <a:t>4 ( 6%)</a:t>
            </a:r>
          </a:p>
          <a:p>
            <a:pPr>
              <a:lnSpc>
                <a:spcPct val="150000"/>
              </a:lnSpc>
            </a:pPr>
            <a:r>
              <a:rPr lang="sv-SE" sz="1400" b="1"/>
              <a:t>Väntar på tilläggsinformation: </a:t>
            </a:r>
            <a:r>
              <a:rPr lang="sv-SE" sz="1400"/>
              <a:t>2 (3 %)</a:t>
            </a:r>
          </a:p>
          <a:p>
            <a:pPr>
              <a:lnSpc>
                <a:spcPct val="150000"/>
              </a:lnSpc>
            </a:pPr>
            <a:r>
              <a:rPr lang="sv-SE" sz="1400" b="1"/>
              <a:t>Under handläggning: </a:t>
            </a:r>
            <a:r>
              <a:rPr lang="sv-SE" sz="1400"/>
              <a:t>17 (24 %)</a:t>
            </a:r>
          </a:p>
          <a:p>
            <a:pPr>
              <a:lnSpc>
                <a:spcPct val="150000"/>
              </a:lnSpc>
            </a:pPr>
            <a:r>
              <a:rPr lang="sv-SE" sz="1400" b="1"/>
              <a:t>Färdig: </a:t>
            </a:r>
            <a:r>
              <a:rPr lang="sv-SE" sz="1400"/>
              <a:t>47  (67%)</a:t>
            </a:r>
          </a:p>
          <a:p>
            <a:pPr>
              <a:lnSpc>
                <a:spcPct val="150000"/>
              </a:lnSpc>
            </a:pPr>
            <a:endParaRPr lang="en-US" sz="14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err="1">
                <a:solidFill>
                  <a:srgbClr val="00A174"/>
                </a:solidFill>
              </a:rPr>
              <a:t>Antal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anmälan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om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negativ</a:t>
            </a:r>
            <a:r>
              <a:rPr lang="fi-FI" sz="1600" b="1">
                <a:solidFill>
                  <a:srgbClr val="00A174"/>
                </a:solidFill>
              </a:rPr>
              <a:t> </a:t>
            </a:r>
            <a:r>
              <a:rPr lang="fi-FI" sz="1600" b="1" err="1">
                <a:solidFill>
                  <a:srgbClr val="00A174"/>
                </a:solidFill>
              </a:rPr>
              <a:t>händelse</a:t>
            </a:r>
            <a:endParaRPr lang="en-US" sz="1600" b="1">
              <a:solidFill>
                <a:srgbClr val="00A174"/>
              </a:solidFill>
            </a:endParaRPr>
          </a:p>
        </p:txBody>
      </p:sp>
      <p:graphicFrame>
        <p:nvGraphicFramePr>
          <p:cNvPr id="5" name="Chart 4" descr="Diagram: Antal anmälan om negativ händelse&#10;Januari - April 2023 55&#10;Januari - April 2024 62&#10;Januari-April 2025&#10;Maj - Augusti 2023 67&#10;Maj - Augusti 2024 71&#10;Maj-Augusti 2025 &#10;September - December 2023 82 September - December 2024 55&#10;September-December 2025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659949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00A174"/>
                </a:solidFill>
              </a:rPr>
              <a:t>De vanligaste anmälningstyperna personal:</a:t>
            </a:r>
          </a:p>
          <a:p>
            <a:pPr marL="342900" indent="-342900">
              <a:buAutoNum type="arabicPeriod"/>
            </a:pPr>
            <a:r>
              <a:rPr lang="fi-FI" sz="1600" err="1">
                <a:cs typeface="Arial"/>
              </a:rPr>
              <a:t>Relaterad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till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informationsflöde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eller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datahantering</a:t>
            </a:r>
            <a:endParaRPr lang="fi-FI" sz="16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cs typeface="Arial"/>
              </a:rPr>
              <a:t>Förknippad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med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informationsflöde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eller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informationshantering</a:t>
            </a:r>
            <a:endParaRPr lang="fi-FI" sz="16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cs typeface="Arial"/>
              </a:rPr>
              <a:t>Relaterad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till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tillgänglighet</a:t>
            </a:r>
            <a:r>
              <a:rPr lang="fi-FI" sz="1600">
                <a:cs typeface="Arial"/>
              </a:rPr>
              <a:t> av </a:t>
            </a:r>
            <a:r>
              <a:rPr lang="fi-FI" sz="1600" err="1">
                <a:cs typeface="Arial"/>
              </a:rPr>
              <a:t>vård</a:t>
            </a:r>
            <a:r>
              <a:rPr lang="fi-FI" sz="1600">
                <a:cs typeface="Arial"/>
              </a:rPr>
              <a:t>. </a:t>
            </a:r>
          </a:p>
          <a:p>
            <a:pPr marL="342900" indent="-342900">
              <a:buFontTx/>
              <a:buAutoNum type="arabicPeriod"/>
            </a:pPr>
            <a:r>
              <a:rPr lang="fi-FI" sz="1600" err="1">
                <a:cs typeface="Arial"/>
              </a:rPr>
              <a:t>Förknippad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med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laboratorie</a:t>
            </a:r>
            <a:r>
              <a:rPr lang="fi-FI" sz="1600">
                <a:cs typeface="Arial"/>
              </a:rPr>
              <a:t>- </a:t>
            </a:r>
            <a:r>
              <a:rPr lang="fi-FI" sz="1600" err="1">
                <a:cs typeface="Arial"/>
              </a:rPr>
              <a:t>eller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diagnostisk</a:t>
            </a:r>
            <a:r>
              <a:rPr lang="fi-FI" sz="1600">
                <a:cs typeface="Arial"/>
              </a:rPr>
              <a:t> </a:t>
            </a:r>
            <a:r>
              <a:rPr lang="fi-FI" sz="1600" err="1">
                <a:cs typeface="Arial"/>
              </a:rPr>
              <a:t>avbildningsundersökning</a:t>
            </a:r>
            <a:endParaRPr lang="fi-FI" sz="1600">
              <a:cs typeface="Arial"/>
            </a:endParaRPr>
          </a:p>
          <a:p>
            <a:pPr marL="342900" indent="-342900">
              <a:buAutoNum type="arabicPeriod"/>
            </a:pPr>
            <a:endParaRPr lang="fi-FI" sz="1600">
              <a:cs typeface="Arial"/>
            </a:endParaRPr>
          </a:p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endParaRPr lang="sv-SE" sz="1600" b="1">
              <a:solidFill>
                <a:srgbClr val="00A17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D06B2D-953A-6960-8AC0-E93428B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2362" y="4083501"/>
            <a:ext cx="33632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600" b="1" err="1">
                <a:solidFill>
                  <a:schemeClr val="accent5"/>
                </a:solidFill>
              </a:rPr>
              <a:t>Antal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anmälningar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om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negativ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händelse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från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klienter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eller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anhöriga</a:t>
            </a:r>
            <a:endParaRPr lang="en-US" sz="1600" b="1">
              <a:solidFill>
                <a:schemeClr val="accent5"/>
              </a:solidFill>
            </a:endParaRPr>
          </a:p>
        </p:txBody>
      </p:sp>
      <p:graphicFrame>
        <p:nvGraphicFramePr>
          <p:cNvPr id="4" name="Chart 3" descr="Diagram: Antal anmälan om negativ händelse från klienter&#10;Januari - April 2023 6&#10;Januari - April 2024 12&#10;Januari - April 2025&#10;Maj - Augusti 2023 12&#10;Maj - Augusti 2024 14&#10;Maj - Augusti 2025&#10;September - December 2023 12 September - December 2024 10&#10;September - December 2025">
            <a:extLst>
              <a:ext uri="{FF2B5EF4-FFF2-40B4-BE49-F238E27FC236}">
                <a16:creationId xmlns:a16="http://schemas.microsoft.com/office/drawing/2014/main" id="{978D73C4-AB78-1551-1C4B-BAD539B0D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351197"/>
              </p:ext>
            </p:extLst>
          </p:nvPr>
        </p:nvGraphicFramePr>
        <p:xfrm>
          <a:off x="1172367" y="4914498"/>
          <a:ext cx="3422269" cy="183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4767" y="4608000"/>
            <a:ext cx="1919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err="1">
                <a:solidFill>
                  <a:schemeClr val="accent5"/>
                </a:solidFill>
              </a:rPr>
              <a:t>Antal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kontakter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till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patientombud</a:t>
            </a:r>
            <a:endParaRPr lang="en-US" sz="1600" b="1">
              <a:solidFill>
                <a:schemeClr val="accent5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56520" y="5901368"/>
            <a:ext cx="171580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cs typeface="Arial"/>
              </a:rPr>
              <a:t>98 </a:t>
            </a:r>
            <a:r>
              <a:rPr lang="fi-FI" sz="2400">
                <a:cs typeface="Arial"/>
              </a:rPr>
              <a:t>(83)</a:t>
            </a:r>
            <a:endParaRPr lang="fi-FI" sz="3600"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798DB4-4E15-99ED-6E26-2B64BC2BE3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6074" y="4608000"/>
            <a:ext cx="24498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600" b="1" err="1">
                <a:solidFill>
                  <a:srgbClr val="00A174"/>
                </a:solidFill>
                <a:latin typeface="Arial" panose="020B0604020202020204"/>
              </a:rPr>
              <a:t>Antal</a:t>
            </a:r>
            <a:r>
              <a:rPr lang="fi-FI" sz="1600" b="1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err="1">
                <a:solidFill>
                  <a:srgbClr val="00A174"/>
                </a:solidFill>
                <a:latin typeface="Arial" panose="020B0604020202020204"/>
              </a:rPr>
              <a:t>ersatta</a:t>
            </a:r>
            <a:r>
              <a:rPr lang="fi-FI" sz="1600" b="1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err="1">
                <a:solidFill>
                  <a:srgbClr val="00A174"/>
                </a:solidFill>
                <a:latin typeface="Arial" panose="020B0604020202020204"/>
              </a:rPr>
              <a:t>patientskador</a:t>
            </a:r>
            <a:endParaRPr lang="en-US" sz="1600" b="1">
              <a:solidFill>
                <a:srgbClr val="00A174"/>
              </a:solidFill>
              <a:latin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55BA9-B16F-4E98-4E91-02B5932E6B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6074" y="5838540"/>
            <a:ext cx="244985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000" b="1" dirty="0" err="1">
                <a:cs typeface="Arial"/>
              </a:rPr>
              <a:t>Medicinska</a:t>
            </a:r>
            <a:r>
              <a:rPr lang="fi-FI" sz="2000" dirty="0">
                <a:cs typeface="Arial"/>
              </a:rPr>
              <a:t>: x (0)</a:t>
            </a:r>
            <a:br>
              <a:rPr lang="fi-FI" sz="2000" dirty="0">
                <a:cs typeface="Arial"/>
              </a:rPr>
            </a:br>
            <a:r>
              <a:rPr lang="fi-FI" sz="2000" b="1" dirty="0" err="1">
                <a:cs typeface="Arial"/>
              </a:rPr>
              <a:t>Operativa</a:t>
            </a:r>
            <a:r>
              <a:rPr lang="fi-FI" sz="2000" dirty="0">
                <a:cs typeface="Arial"/>
              </a:rPr>
              <a:t>: 2 (0)</a:t>
            </a:r>
            <a:endParaRPr lang="en-US" sz="2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67922" y="4608000"/>
            <a:ext cx="2841336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600" b="1">
                <a:solidFill>
                  <a:srgbClr val="00A174"/>
                </a:solidFill>
              </a:rPr>
              <a:t>Korrigerande åtgärder</a:t>
            </a:r>
          </a:p>
          <a:p>
            <a:r>
              <a:rPr lang="fi-FI" sz="1400"/>
              <a:t>Alla </a:t>
            </a:r>
            <a:r>
              <a:rPr lang="fi-FI" sz="1400" err="1"/>
              <a:t>anmälningar</a:t>
            </a:r>
            <a:r>
              <a:rPr lang="fi-FI" sz="1400"/>
              <a:t> </a:t>
            </a:r>
            <a:r>
              <a:rPr lang="fi-FI" sz="1400" err="1"/>
              <a:t>gås</a:t>
            </a:r>
            <a:r>
              <a:rPr lang="fi-FI" sz="1400"/>
              <a:t> </a:t>
            </a:r>
            <a:r>
              <a:rPr lang="fi-FI" sz="1400" err="1"/>
              <a:t>på</a:t>
            </a:r>
            <a:r>
              <a:rPr lang="fi-FI" sz="1400"/>
              <a:t> </a:t>
            </a:r>
            <a:r>
              <a:rPr lang="fi-FI" sz="1400" err="1"/>
              <a:t>varje</a:t>
            </a:r>
            <a:r>
              <a:rPr lang="fi-FI" sz="1400"/>
              <a:t> </a:t>
            </a:r>
            <a:r>
              <a:rPr lang="fi-FI" sz="1400" err="1"/>
              <a:t>enhet</a:t>
            </a:r>
            <a:r>
              <a:rPr lang="fi-FI" sz="1400"/>
              <a:t> </a:t>
            </a:r>
            <a:r>
              <a:rPr lang="fi-FI" sz="1400" err="1"/>
              <a:t>igenom</a:t>
            </a:r>
            <a:r>
              <a:rPr lang="fi-FI" sz="1400"/>
              <a:t> </a:t>
            </a:r>
            <a:r>
              <a:rPr lang="fi-FI" sz="1400" err="1"/>
              <a:t>mångprofessionellt</a:t>
            </a:r>
            <a:r>
              <a:rPr lang="fi-FI" sz="1400"/>
              <a:t> i </a:t>
            </a:r>
            <a:r>
              <a:rPr lang="fi-FI" sz="1400" err="1"/>
              <a:t>samband</a:t>
            </a:r>
            <a:r>
              <a:rPr lang="fi-FI" sz="1400"/>
              <a:t> </a:t>
            </a:r>
            <a:r>
              <a:rPr lang="fi-FI" sz="1400" err="1"/>
              <a:t>med</a:t>
            </a:r>
            <a:r>
              <a:rPr lang="fi-FI" sz="1400"/>
              <a:t> </a:t>
            </a:r>
            <a:r>
              <a:rPr lang="fi-FI" sz="1400" err="1"/>
              <a:t>arbetsplatsmöten</a:t>
            </a:r>
            <a:r>
              <a:rPr lang="fi-FI" sz="1400"/>
              <a:t>. </a:t>
            </a:r>
            <a:r>
              <a:rPr lang="fi-FI" sz="1400" err="1"/>
              <a:t>Processerna</a:t>
            </a:r>
            <a:r>
              <a:rPr lang="fi-FI" sz="1400"/>
              <a:t> </a:t>
            </a:r>
            <a:r>
              <a:rPr lang="fi-FI" sz="1400" err="1"/>
              <a:t>analyseras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vid</a:t>
            </a:r>
            <a:r>
              <a:rPr lang="fi-FI" sz="1400"/>
              <a:t> </a:t>
            </a:r>
            <a:r>
              <a:rPr lang="fi-FI" sz="1400" err="1"/>
              <a:t>behov</a:t>
            </a:r>
            <a:r>
              <a:rPr lang="fi-FI" sz="1400"/>
              <a:t> </a:t>
            </a:r>
            <a:r>
              <a:rPr lang="fi-FI" sz="1400" err="1"/>
              <a:t>genomförs</a:t>
            </a:r>
            <a:r>
              <a:rPr lang="fi-FI" sz="1400"/>
              <a:t> </a:t>
            </a:r>
            <a:r>
              <a:rPr lang="fi-FI" sz="1400" err="1"/>
              <a:t>korrigerande</a:t>
            </a:r>
            <a:r>
              <a:rPr lang="fi-FI" sz="1400"/>
              <a:t> </a:t>
            </a:r>
            <a:r>
              <a:rPr lang="fi-FI" sz="1400" err="1"/>
              <a:t>åtgärder</a:t>
            </a:r>
            <a:r>
              <a:rPr lang="fi-FI" sz="1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859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0CC9218F-8660-477B-873D-EE79BEA81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995348"/>
              </p:ext>
            </p:extLst>
          </p:nvPr>
        </p:nvGraphicFramePr>
        <p:xfrm>
          <a:off x="2987660" y="2970033"/>
          <a:ext cx="4135393" cy="21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sz="20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Totala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mängden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av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kundrespons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perioden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>
                <a:solidFill>
                  <a:srgbClr val="213A8F"/>
                </a:solidFill>
                <a:latin typeface="Arial" panose="020B0604020202020204"/>
              </a:rPr>
              <a:t>508 </a:t>
            </a:r>
            <a:r>
              <a:rPr kumimoji="0" lang="fi-FI" sz="16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(444)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000">
                <a:solidFill>
                  <a:srgbClr val="213A8F"/>
                </a:solidFill>
                <a:latin typeface="Arial" panose="020B0604020202020204"/>
                <a:cs typeface="Arial"/>
              </a:rPr>
              <a:t>81(80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</a:rPr>
              <a:t>4,68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(4,50)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cs typeface="Calibri"/>
              </a:rPr>
              <a:t>4,55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4,74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cs typeface="Calibri"/>
              </a:rPr>
              <a:t>4,67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4,60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cs typeface="Calibri"/>
              </a:rPr>
              <a:t>4,66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(4,58)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  <a:cs typeface="Calibri"/>
              </a:rPr>
              <a:t>4,63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(4,62)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rgbClr val="213A8F"/>
                </a:solidFill>
                <a:latin typeface="Calibri" panose="020F0502020204030204"/>
              </a:rPr>
              <a:t>4,76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(4,79)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respons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Vänligt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och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professionellt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Trygg och lugn personal som förklarade och hjälpte till.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 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Förseningar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  <p:sp>
        <p:nvSpPr>
          <p:cNvPr id="5" name="TextBox 33">
            <a:extLst>
              <a:ext uri="{FF2B5EF4-FFF2-40B4-BE49-F238E27FC236}">
                <a16:creationId xmlns:a16="http://schemas.microsoft.com/office/drawing/2014/main" id="{6EB7A05C-2C4D-C2AF-9E93-7DC0CF2BE7B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42174" y="5025662"/>
            <a:ext cx="1820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Antal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anmärkningar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5517D60A-C591-4544-F224-CB292F193C1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67276" y="5535667"/>
            <a:ext cx="196232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Medicinska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 dirty="0">
                <a:latin typeface="Arial" panose="020B0604020202020204"/>
              </a:rPr>
              <a:t>2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(7)</a:t>
            </a:r>
            <a:br>
              <a:rPr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</a:rPr>
            </a:b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Operativa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 dirty="0">
                <a:latin typeface="Arial" panose="020B0604020202020204"/>
              </a:rPr>
              <a:t>6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(6)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Vårdarbete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x (0)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937910F3-3A93-2051-C0E5-362022F08C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24660" y="5025662"/>
            <a:ext cx="167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Antal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klagomål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969C7632-2037-DC81-7947-77FA212BAD9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5042" y="5536946"/>
            <a:ext cx="187605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Medicinska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 dirty="0">
                <a:latin typeface="Arial" panose="020B0604020202020204"/>
              </a:rPr>
              <a:t>0 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(1)</a:t>
            </a:r>
            <a:br>
              <a:rPr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</a:rPr>
            </a:b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Operativa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 dirty="0">
                <a:latin typeface="Arial" panose="020B0604020202020204"/>
              </a:rPr>
              <a:t>0 (1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Vårdarbete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x (0)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sz="4000" b="1" err="1"/>
              <a:t>Delaktighetsarbete</a:t>
            </a:r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3" y="1323453"/>
            <a:ext cx="5111144" cy="2434731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>
                <a:solidFill>
                  <a:schemeClr val="accent5"/>
                </a:solidFill>
                <a:latin typeface="+mj-lt"/>
              </a:rPr>
              <a:t>Hur stöder man  kunders och nära anhörigas delaktighet i planeringen, genomförandet och utvärderingen av tjänsterna:</a:t>
            </a:r>
          </a:p>
          <a:p>
            <a:r>
              <a:rPr lang="sv-SE" sz="1400" err="1">
                <a:solidFill>
                  <a:schemeClr val="tx2"/>
                </a:solidFill>
                <a:latin typeface="+mj-lt"/>
              </a:rPr>
              <a:t>Buddy</a:t>
            </a:r>
            <a:r>
              <a:rPr lang="sv-SE" sz="1400">
                <a:solidFill>
                  <a:schemeClr val="tx2"/>
                </a:solidFill>
                <a:latin typeface="+mj-lt"/>
              </a:rPr>
              <a:t> </a:t>
            </a:r>
            <a:r>
              <a:rPr lang="sv-SE" sz="1400" err="1">
                <a:solidFill>
                  <a:schemeClr val="tx2"/>
                </a:solidFill>
                <a:latin typeface="+mj-lt"/>
              </a:rPr>
              <a:t>Healtcare</a:t>
            </a:r>
            <a:r>
              <a:rPr lang="sv-SE" sz="1400">
                <a:solidFill>
                  <a:schemeClr val="tx2"/>
                </a:solidFill>
                <a:latin typeface="+mj-lt"/>
              </a:rPr>
              <a:t> (</a:t>
            </a:r>
            <a:r>
              <a:rPr lang="sv-SE" sz="1400" err="1">
                <a:solidFill>
                  <a:schemeClr val="tx2"/>
                </a:solidFill>
                <a:latin typeface="+mj-lt"/>
              </a:rPr>
              <a:t>Helppari</a:t>
            </a:r>
            <a:r>
              <a:rPr lang="sv-SE" sz="1400">
                <a:solidFill>
                  <a:schemeClr val="tx2"/>
                </a:solidFill>
                <a:latin typeface="+mj-lt"/>
              </a:rPr>
              <a:t>) applikationens användning utökas inom flera specialiteters vårdstigar.</a:t>
            </a:r>
          </a:p>
          <a:p>
            <a:endParaRPr lang="sv-SE" sz="1400">
              <a:solidFill>
                <a:schemeClr val="tx2"/>
              </a:solidFill>
              <a:latin typeface="+mj-lt"/>
            </a:endParaRPr>
          </a:p>
          <a:p>
            <a:r>
              <a:rPr lang="sv-SE" sz="1400">
                <a:solidFill>
                  <a:schemeClr val="tx2"/>
                </a:solidFill>
                <a:latin typeface="+mj-lt"/>
              </a:rPr>
              <a:t>Patienterna är delaktiga i sin egen vård och planering av vårdhändelser</a:t>
            </a:r>
          </a:p>
          <a:p>
            <a:endParaRPr lang="en-US" sz="1400" b="1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>
                <a:solidFill>
                  <a:schemeClr val="accent5"/>
                </a:solidFill>
                <a:latin typeface="+mj-lt"/>
              </a:rPr>
              <a:t>Vilka teman har man kommit överens om tillsammans med organisationer för att utveckla tjänsterna:</a:t>
            </a:r>
          </a:p>
          <a:p>
            <a:pPr lvl="0"/>
            <a:r>
              <a:rPr lang="sv-SE" sz="1400" b="1">
                <a:solidFill>
                  <a:schemeClr val="accent5"/>
                </a:solidFill>
                <a:latin typeface="+mj-lt"/>
              </a:rPr>
              <a:t>-</a:t>
            </a:r>
            <a:endParaRPr lang="sv-SE" sz="1400" b="1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3" y="4306146"/>
            <a:ext cx="511114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>
                <a:solidFill>
                  <a:schemeClr val="accent5"/>
                </a:solidFill>
                <a:latin typeface="+mj-lt"/>
              </a:rPr>
              <a:t>Klienter, erfarenhetsexperter eller ett </a:t>
            </a:r>
            <a:r>
              <a:rPr lang="sv-SE" sz="1400" b="1" err="1">
                <a:solidFill>
                  <a:schemeClr val="accent5"/>
                </a:solidFill>
                <a:latin typeface="+mj-lt"/>
              </a:rPr>
              <a:t>kundråd</a:t>
            </a:r>
            <a:r>
              <a:rPr lang="sv-SE" sz="1400" b="1">
                <a:solidFill>
                  <a:schemeClr val="accent5"/>
                </a:solidFill>
                <a:latin typeface="+mj-lt"/>
              </a:rPr>
              <a:t> är involverade i utvecklingen och utvärderingen av tjänsterna:</a:t>
            </a:r>
          </a:p>
          <a:p>
            <a:r>
              <a:rPr lang="sv-SE" sz="1400" err="1"/>
              <a:t>HaiPro</a:t>
            </a:r>
            <a:r>
              <a:rPr lang="sv-SE" sz="1400"/>
              <a:t> och patientrespons uppskattas och beaktas i förbättrings- och utvecklings processer. </a:t>
            </a:r>
          </a:p>
          <a:p>
            <a:endParaRPr lang="sv-SE" sz="1400"/>
          </a:p>
          <a:p>
            <a:r>
              <a:rPr lang="sv-SE" sz="1400"/>
              <a:t>Kundråden involveras delvis i utveckling och utvärdering av tjänsterna. ​</a:t>
            </a:r>
            <a:endParaRPr lang="fi-FI" sz="1400" strike="sngStrike">
              <a:cs typeface="Times New Rom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4" y="3264339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>
                <a:solidFill>
                  <a:schemeClr val="accent5"/>
                </a:solidFill>
                <a:latin typeface="+mj-lt"/>
              </a:rPr>
              <a:t>Vilka åtgärder har vidtagits  på basen av klienters och anhörigas anmälningar om negativa och nära ögat händelser samt påminnelser och klagomål:</a:t>
            </a:r>
          </a:p>
          <a:p>
            <a:endParaRPr lang="sv-SE" sz="1400" b="1">
              <a:solidFill>
                <a:schemeClr val="accent4"/>
              </a:solidFill>
              <a:latin typeface="+mj-lt"/>
            </a:endParaRPr>
          </a:p>
          <a:p>
            <a:pPr lvl="0"/>
            <a:r>
              <a:rPr lang="fi-FI" sz="1400" err="1"/>
              <a:t>Kontroll</a:t>
            </a:r>
            <a:r>
              <a:rPr lang="fi-FI" sz="1400"/>
              <a:t>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uppdatering</a:t>
            </a:r>
            <a:r>
              <a:rPr lang="fi-FI" sz="1400"/>
              <a:t> av </a:t>
            </a:r>
            <a:r>
              <a:rPr lang="fi-FI" sz="1400" err="1"/>
              <a:t>föreskrifter</a:t>
            </a:r>
            <a:r>
              <a:rPr lang="fi-FI" sz="1400"/>
              <a:t>.</a:t>
            </a:r>
          </a:p>
          <a:p>
            <a:pPr lvl="0"/>
            <a:endParaRPr lang="fi-FI" sz="1400"/>
          </a:p>
          <a:p>
            <a:r>
              <a:rPr lang="fi-FI" sz="1400" err="1"/>
              <a:t>Möjlighet</a:t>
            </a:r>
            <a:r>
              <a:rPr lang="fi-FI" sz="1400"/>
              <a:t> </a:t>
            </a:r>
            <a:r>
              <a:rPr lang="fi-FI" sz="1400" err="1"/>
              <a:t>till</a:t>
            </a:r>
            <a:r>
              <a:rPr lang="fi-FI" sz="1400"/>
              <a:t> </a:t>
            </a:r>
            <a:r>
              <a:rPr lang="fi-FI" sz="1400" err="1"/>
              <a:t>elektronisk</a:t>
            </a:r>
            <a:r>
              <a:rPr lang="fi-FI" sz="1400"/>
              <a:t> </a:t>
            </a:r>
            <a:r>
              <a:rPr lang="fi-FI" sz="1400" err="1"/>
              <a:t>annulering</a:t>
            </a:r>
            <a:r>
              <a:rPr lang="fi-FI" sz="1400"/>
              <a:t> av </a:t>
            </a:r>
            <a:r>
              <a:rPr lang="fi-FI" sz="1400" err="1"/>
              <a:t>besök</a:t>
            </a:r>
            <a:r>
              <a:rPr lang="fi-FI" sz="1400"/>
              <a:t>  </a:t>
            </a:r>
            <a:r>
              <a:rPr lang="fi-FI" sz="1400" err="1"/>
              <a:t>har</a:t>
            </a:r>
            <a:r>
              <a:rPr lang="fi-FI" sz="1400"/>
              <a:t> </a:t>
            </a:r>
            <a:r>
              <a:rPr lang="fi-FI" sz="1400" err="1"/>
              <a:t>tagits</a:t>
            </a:r>
            <a:r>
              <a:rPr lang="fi-FI" sz="1400"/>
              <a:t> i </a:t>
            </a:r>
            <a:r>
              <a:rPr lang="fi-FI" sz="1400" err="1"/>
              <a:t>bruk</a:t>
            </a:r>
            <a:r>
              <a:rPr lang="fi-FI" sz="1400"/>
              <a:t> </a:t>
            </a:r>
            <a:r>
              <a:rPr lang="fi-FI" sz="1400" err="1"/>
              <a:t>inom</a:t>
            </a:r>
            <a:r>
              <a:rPr lang="fi-FI" sz="1400"/>
              <a:t> </a:t>
            </a:r>
            <a:r>
              <a:rPr lang="fi-FI" sz="1400" err="1"/>
              <a:t>specialsjukvårdens</a:t>
            </a:r>
            <a:r>
              <a:rPr lang="fi-FI" sz="1400"/>
              <a:t> </a:t>
            </a:r>
            <a:r>
              <a:rPr lang="fi-FI" sz="1400" err="1"/>
              <a:t>öppenvård</a:t>
            </a:r>
            <a:r>
              <a:rPr lang="fi-FI" sz="1400"/>
              <a:t> i Vasa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Jakstad</a:t>
            </a:r>
            <a:endParaRPr lang="fi-FI" sz="1400">
              <a:cs typeface="Arial"/>
            </a:endParaRPr>
          </a:p>
          <a:p>
            <a:pPr lvl="0"/>
            <a:endParaRPr lang="fi-FI" sz="1400"/>
          </a:p>
          <a:p>
            <a:r>
              <a:rPr lang="fi-FI" sz="1400" err="1">
                <a:cs typeface="Arial"/>
              </a:rPr>
              <a:t>Telefontider</a:t>
            </a:r>
            <a:r>
              <a:rPr lang="fi-FI" sz="1400">
                <a:cs typeface="Arial"/>
              </a:rPr>
              <a:t> i </a:t>
            </a:r>
            <a:r>
              <a:rPr lang="fi-FI" sz="1400" err="1">
                <a:cs typeface="Arial"/>
              </a:rPr>
              <a:t>enheternas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kansli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försöker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utökas</a:t>
            </a:r>
            <a:r>
              <a:rPr lang="fi-FI" sz="1400">
                <a:cs typeface="Arial"/>
              </a:rPr>
              <a:t> i </a:t>
            </a:r>
            <a:r>
              <a:rPr lang="fi-FI" sz="1400" err="1">
                <a:cs typeface="Arial"/>
              </a:rPr>
              <a:t>enlighet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med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resurstillgång</a:t>
            </a:r>
            <a:endParaRPr lang="fi-FI" sz="1400">
              <a:cs typeface="Arial"/>
            </a:endParaRPr>
          </a:p>
          <a:p>
            <a:endParaRPr lang="en-US" sz="1400" b="1">
              <a:solidFill>
                <a:schemeClr val="accent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Personal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45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>
                <a:solidFill>
                  <a:schemeClr val="accent5"/>
                </a:solidFill>
              </a:rPr>
              <a:t>Personalstyrka</a:t>
            </a:r>
          </a:p>
          <a:p>
            <a:r>
              <a:rPr lang="fi-FI" sz="1600" err="1"/>
              <a:t>Budgeterade</a:t>
            </a:r>
            <a:r>
              <a:rPr lang="fi-FI" sz="1600"/>
              <a:t> </a:t>
            </a:r>
            <a:r>
              <a:rPr lang="fi-FI" sz="1600" err="1"/>
              <a:t>ordinarie</a:t>
            </a:r>
            <a:r>
              <a:rPr lang="fi-FI" sz="1600"/>
              <a:t> </a:t>
            </a:r>
            <a:r>
              <a:rPr lang="fi-FI" sz="1600" err="1"/>
              <a:t>vakanser</a:t>
            </a:r>
            <a:r>
              <a:rPr lang="fi-FI" sz="1600"/>
              <a:t>: 111 (12,5)</a:t>
            </a:r>
            <a:endParaRPr lang="fi-FI" sz="1600">
              <a:cs typeface="Arial"/>
            </a:endParaRPr>
          </a:p>
          <a:p>
            <a:endParaRPr lang="fi-FI" sz="1600"/>
          </a:p>
          <a:p>
            <a:r>
              <a:rPr lang="fi-FI" sz="1600" err="1"/>
              <a:t>Obesatta</a:t>
            </a:r>
            <a:r>
              <a:rPr lang="fi-FI" sz="1600"/>
              <a:t> </a:t>
            </a:r>
            <a:r>
              <a:rPr lang="fi-FI" sz="1600" err="1"/>
              <a:t>vakanser</a:t>
            </a:r>
            <a:r>
              <a:rPr lang="fi-FI" sz="1600"/>
              <a:t>: 2 (4) </a:t>
            </a:r>
            <a:r>
              <a:rPr lang="fi-FI" sz="1600" err="1"/>
              <a:t>nyrekrytering</a:t>
            </a:r>
            <a:r>
              <a:rPr lang="fi-FI" sz="1600"/>
              <a:t> </a:t>
            </a:r>
            <a:r>
              <a:rPr lang="fi-FI" sz="1600" err="1"/>
              <a:t>pågår</a:t>
            </a:r>
            <a:r>
              <a:rPr lang="fi-FI" sz="1600"/>
              <a:t> </a:t>
            </a:r>
            <a:endParaRPr lang="fi-FI" sz="1600">
              <a:cs typeface="Arial"/>
            </a:endParaRPr>
          </a:p>
          <a:p>
            <a:pPr>
              <a:lnSpc>
                <a:spcPct val="150000"/>
              </a:lnSpc>
            </a:pPr>
            <a:endParaRPr lang="sv-SE" sz="160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</a:pPr>
            <a:endParaRPr lang="en-US" sz="14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/>
          </p:cNvSpPr>
          <p:nvPr/>
        </p:nvSpPr>
        <p:spPr>
          <a:xfrm>
            <a:off x="8147304" y="1674287"/>
            <a:ext cx="392650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>
                <a:solidFill>
                  <a:srgbClr val="00A174"/>
                </a:solidFill>
              </a:rPr>
              <a:t>Åtgärder som främjar arbetarnas välmående</a:t>
            </a:r>
          </a:p>
          <a:p>
            <a:r>
              <a:rPr lang="en-US" sz="1600">
                <a:cs typeface="Arial"/>
              </a:rPr>
              <a:t>En </a:t>
            </a:r>
            <a:r>
              <a:rPr lang="en-US" sz="1600" err="1">
                <a:cs typeface="Arial"/>
              </a:rPr>
              <a:t>öppen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arbetskultur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där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personalen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är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involverad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och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delaktig</a:t>
            </a:r>
            <a:r>
              <a:rPr lang="en-US" sz="1600">
                <a:cs typeface="Arial"/>
              </a:rPr>
              <a:t>, </a:t>
            </a:r>
            <a:r>
              <a:rPr lang="en-US" sz="1600" err="1">
                <a:cs typeface="Arial"/>
              </a:rPr>
              <a:t>stöder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en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personlig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utveckling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genom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kontinuerligt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lärande</a:t>
            </a:r>
            <a:r>
              <a:rPr lang="en-US" sz="1600">
                <a:cs typeface="Arial"/>
              </a:rPr>
              <a:t> med </a:t>
            </a:r>
            <a:r>
              <a:rPr lang="en-US" sz="1600" err="1">
                <a:cs typeface="Arial"/>
              </a:rPr>
              <a:t>fokus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på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arbetsuppgift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enligt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utbildning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och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kompetens</a:t>
            </a:r>
            <a:r>
              <a:rPr lang="en-US" sz="1600">
                <a:cs typeface="Arial"/>
              </a:rPr>
              <a:t>. Vi </a:t>
            </a:r>
            <a:r>
              <a:rPr lang="en-US" sz="1600" err="1">
                <a:cs typeface="Arial"/>
              </a:rPr>
              <a:t>stöder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en</a:t>
            </a:r>
            <a:r>
              <a:rPr lang="en-US" sz="1600">
                <a:cs typeface="Arial"/>
              </a:rPr>
              <a:t> kultur </a:t>
            </a:r>
            <a:r>
              <a:rPr lang="en-US" sz="1600" err="1">
                <a:cs typeface="Arial"/>
              </a:rPr>
              <a:t>där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professionerna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hjälper</a:t>
            </a:r>
            <a:r>
              <a:rPr lang="en-US" sz="1600">
                <a:cs typeface="Arial"/>
              </a:rPr>
              <a:t> </a:t>
            </a:r>
            <a:r>
              <a:rPr lang="en-US" sz="1600" err="1">
                <a:cs typeface="Arial"/>
              </a:rPr>
              <a:t>varandra</a:t>
            </a:r>
            <a:r>
              <a:rPr lang="en-US" sz="1600">
                <a:cs typeface="Arial"/>
              </a:rPr>
              <a:t>.</a:t>
            </a:r>
            <a:endParaRPr lang="fi-FI" sz="1600">
              <a:solidFill>
                <a:srgbClr val="00A174"/>
              </a:solidFill>
              <a:effectLst/>
              <a:cs typeface="Arial" panose="020B060402020202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9238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baseline="0" err="1">
                <a:solidFill>
                  <a:schemeClr val="accent5"/>
                </a:solidFill>
              </a:rPr>
              <a:t>Arbetarsäkerhetsanmälningar</a:t>
            </a:r>
            <a:r>
              <a:rPr lang="fi-FI" sz="1600" b="1" baseline="0">
                <a:solidFill>
                  <a:schemeClr val="accent5"/>
                </a:solidFill>
              </a:rPr>
              <a:t> via </a:t>
            </a:r>
            <a:r>
              <a:rPr lang="fi-FI" sz="1600" b="1" baseline="0" err="1">
                <a:solidFill>
                  <a:schemeClr val="accent5"/>
                </a:solidFill>
              </a:rPr>
              <a:t>HaiPro</a:t>
            </a:r>
            <a:endParaRPr lang="fi-FI" sz="1600" b="1">
              <a:solidFill>
                <a:schemeClr val="accent5"/>
              </a:solidFill>
            </a:endParaRPr>
          </a:p>
          <a:p>
            <a:endParaRPr lang="fi-FI" sz="1600" baseline="0"/>
          </a:p>
          <a:p>
            <a:r>
              <a:rPr lang="fi-FI" sz="1600" baseline="0" err="1"/>
              <a:t>Antal</a:t>
            </a:r>
            <a:r>
              <a:rPr lang="fi-FI" sz="1600" baseline="0"/>
              <a:t> </a:t>
            </a:r>
            <a:r>
              <a:rPr lang="fi-FI" sz="1600" baseline="0" err="1"/>
              <a:t>anmälningar</a:t>
            </a:r>
            <a:r>
              <a:rPr lang="fi-FI" sz="1600" baseline="0"/>
              <a:t>:</a:t>
            </a:r>
            <a:r>
              <a:rPr lang="fi-FI" sz="1600"/>
              <a:t> </a:t>
            </a:r>
            <a:r>
              <a:rPr lang="fi-FI" sz="2000"/>
              <a:t>11</a:t>
            </a:r>
            <a:r>
              <a:rPr lang="fi-FI" sz="1600"/>
              <a:t> (4)</a:t>
            </a:r>
            <a:endParaRPr lang="fi-FI" sz="1600" baseline="0"/>
          </a:p>
          <a:p>
            <a:endParaRPr lang="fi-FI" baseline="0"/>
          </a:p>
          <a:p>
            <a:r>
              <a:rPr lang="fi-FI" sz="1400"/>
              <a:t>De </a:t>
            </a:r>
            <a:r>
              <a:rPr lang="fi-FI" sz="1400" err="1"/>
              <a:t>vanligaste</a:t>
            </a:r>
            <a:r>
              <a:rPr lang="fi-FI" sz="1400"/>
              <a:t> </a:t>
            </a:r>
            <a:r>
              <a:rPr lang="fi-FI" sz="1400" err="1"/>
              <a:t>typerna</a:t>
            </a:r>
            <a:r>
              <a:rPr lang="fi-FI" sz="1400"/>
              <a:t> av </a:t>
            </a:r>
            <a:r>
              <a:rPr lang="fi-FI" sz="1400" err="1"/>
              <a:t>händelser</a:t>
            </a:r>
            <a:r>
              <a:rPr lang="fi-FI" sz="1400"/>
              <a:t>: </a:t>
            </a:r>
            <a:endParaRPr lang="fi-FI" sz="14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 err="1"/>
              <a:t>Fall</a:t>
            </a:r>
            <a:r>
              <a:rPr lang="fi-FI" sz="1400"/>
              <a:t> </a:t>
            </a:r>
            <a:r>
              <a:rPr lang="fi-FI" sz="1400" err="1"/>
              <a:t>från</a:t>
            </a:r>
            <a:r>
              <a:rPr lang="fi-FI" sz="1400"/>
              <a:t> </a:t>
            </a:r>
            <a:r>
              <a:rPr lang="fi-FI" sz="1400" err="1"/>
              <a:t>höjd</a:t>
            </a:r>
            <a:r>
              <a:rPr lang="fi-FI" sz="1400"/>
              <a:t>, </a:t>
            </a:r>
            <a:r>
              <a:rPr lang="fi-FI" sz="1400" err="1"/>
              <a:t>fall</a:t>
            </a:r>
            <a:r>
              <a:rPr lang="fi-FI" sz="1400"/>
              <a:t> i </a:t>
            </a:r>
            <a:r>
              <a:rPr lang="fi-FI" sz="1400" err="1"/>
              <a:t>övrigt</a:t>
            </a:r>
            <a:r>
              <a:rPr lang="fi-FI" sz="1400"/>
              <a:t>, </a:t>
            </a:r>
            <a:r>
              <a:rPr lang="fi-FI" sz="1400" err="1"/>
              <a:t>snubblande</a:t>
            </a:r>
            <a:r>
              <a:rPr lang="fi-FI" sz="1400"/>
              <a:t>, </a:t>
            </a:r>
            <a:r>
              <a:rPr lang="fi-FI" sz="1400" err="1"/>
              <a:t>halklande</a:t>
            </a:r>
            <a:endParaRPr lang="fi-FI" sz="140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400"/>
              <a:t>Annat</a:t>
            </a:r>
          </a:p>
          <a:p>
            <a:pPr marL="342900" indent="-342900">
              <a:buAutoNum type="arabicPeriod"/>
            </a:pPr>
            <a:r>
              <a:rPr lang="fi-FI" sz="1400" err="1">
                <a:cs typeface="Arial"/>
              </a:rPr>
              <a:t>Symtom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som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är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relaterade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eller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misstänks</a:t>
            </a:r>
            <a:r>
              <a:rPr lang="fi-FI" sz="1400">
                <a:cs typeface="Arial"/>
              </a:rPr>
              <a:t> vara </a:t>
            </a:r>
            <a:r>
              <a:rPr lang="fi-FI" sz="1400" err="1">
                <a:cs typeface="Arial"/>
              </a:rPr>
              <a:t>realterade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till</a:t>
            </a:r>
            <a:r>
              <a:rPr lang="fi-FI" sz="1400">
                <a:cs typeface="Arial"/>
              </a:rPr>
              <a:t> </a:t>
            </a:r>
            <a:r>
              <a:rPr lang="fi-FI" sz="1400" err="1">
                <a:cs typeface="Arial"/>
              </a:rPr>
              <a:t>inomhusluft</a:t>
            </a:r>
            <a:endParaRPr lang="fi-FI" sz="140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/>
          </p:cNvSpPr>
          <p:nvPr/>
        </p:nvSpPr>
        <p:spPr>
          <a:xfrm>
            <a:off x="1202850" y="4124782"/>
            <a:ext cx="3329922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err="1">
                <a:solidFill>
                  <a:schemeClr val="accent5"/>
                </a:solidFill>
              </a:rPr>
              <a:t>Antal</a:t>
            </a:r>
            <a:r>
              <a:rPr lang="fi-FI" sz="1600" b="1">
                <a:solidFill>
                  <a:schemeClr val="accent5"/>
                </a:solidFill>
              </a:rPr>
              <a:t> </a:t>
            </a:r>
            <a:r>
              <a:rPr lang="fi-FI" sz="1600" b="1" err="1">
                <a:solidFill>
                  <a:schemeClr val="accent5"/>
                </a:solidFill>
              </a:rPr>
              <a:t>sjukfrånvarodagar</a:t>
            </a:r>
            <a:endParaRPr lang="fi-FI" sz="1600" b="1">
              <a:solidFill>
                <a:schemeClr val="accent5"/>
              </a:solidFill>
            </a:endParaRPr>
          </a:p>
          <a:p>
            <a:endParaRPr lang="fi-FI" sz="1400" b="1"/>
          </a:p>
          <a:p>
            <a:endParaRPr lang="fi-FI" b="1">
              <a:cs typeface="Arial"/>
            </a:endParaRPr>
          </a:p>
          <a:p>
            <a:endParaRPr lang="fi-FI" b="1">
              <a:cs typeface="Arial"/>
            </a:endParaRPr>
          </a:p>
          <a:p>
            <a:pPr algn="ctr"/>
            <a:r>
              <a:rPr lang="fi-FI" sz="2000" b="1">
                <a:cs typeface="Arial"/>
              </a:rPr>
              <a:t>788,5/877</a:t>
            </a:r>
            <a:endParaRPr lang="fi-FI" b="1">
              <a:cs typeface="Arial"/>
            </a:endParaRPr>
          </a:p>
          <a:p>
            <a:endParaRPr lang="fi-FI">
              <a:solidFill>
                <a:schemeClr val="accent4"/>
              </a:solidFill>
              <a:cs typeface="Arial"/>
            </a:endParaRPr>
          </a:p>
        </p:txBody>
      </p:sp>
      <p:graphicFrame>
        <p:nvGraphicFramePr>
          <p:cNvPr id="10" name="Chart 9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292B54FF-E35A-600C-6300-EF72DE5CE0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063536"/>
              </p:ext>
            </p:extLst>
          </p:nvPr>
        </p:nvGraphicFramePr>
        <p:xfrm>
          <a:off x="4309852" y="4596690"/>
          <a:ext cx="4135393" cy="21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/>
          <p:nvPr/>
        </p:nvSpPr>
        <p:spPr>
          <a:xfrm>
            <a:off x="5538468" y="6029405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>
                <a:solidFill>
                  <a:srgbClr val="213A8F"/>
                </a:solidFill>
                <a:latin typeface="Arial" panose="020B0604020202020204"/>
                <a:cs typeface="Arial"/>
              </a:rPr>
              <a:t>-5 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</a:t>
            </a:r>
            <a:r>
              <a:rPr lang="fi-FI" sz="2000" noProof="0">
                <a:solidFill>
                  <a:srgbClr val="213A8F"/>
                </a:solidFill>
                <a:latin typeface="Arial" panose="020B0604020202020204"/>
                <a:cs typeface="Arial"/>
              </a:rPr>
              <a:t>30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4" ma:contentTypeDescription="Skapa ett nytt dokument." ma:contentTypeScope="" ma:versionID="0c9edc9dd201ec7e0aad11c3e5b6585d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747753a65807342e6e2ff8492b1bbc8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a3a2a4a-b955-42ec-9c7b-fe6988a8fcc6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Yliluoma Susanna</DisplayName>
        <AccountId>131</AccountId>
        <AccountType/>
      </UserInfo>
    </SharedWithUsers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Props1.xml><?xml version="1.0" encoding="utf-8"?>
<ds:datastoreItem xmlns:ds="http://schemas.openxmlformats.org/officeDocument/2006/customXml" ds:itemID="{7F8555F2-BABA-40BE-A26A-EE70E5240EA7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1BDA3F-9081-465D-A0C8-DF261C8C3C7F}">
  <ds:schemaRefs>
    <ds:schemaRef ds:uri="8662b06d-03b9-424a-ab70-bfab313b8d48"/>
    <ds:schemaRef ds:uri="cbe4f0d9-fb0d-42e8-a680-6e558966cc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Widescreen</PresentationFormat>
  <Slides>6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OVHP_teema</vt:lpstr>
      <vt:lpstr>1_OVHP_teema</vt:lpstr>
      <vt:lpstr>Rapportering av egenkontroll</vt:lpstr>
      <vt:lpstr>Tillgänglighet</vt:lpstr>
      <vt:lpstr>Säkerhet och kvalitet 1/2</vt:lpstr>
      <vt:lpstr>Kundupplevelse</vt:lpstr>
      <vt:lpstr>Delaktighetsarbete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7</cp:revision>
  <dcterms:created xsi:type="dcterms:W3CDTF">2023-11-14T05:41:58Z</dcterms:created>
  <dcterms:modified xsi:type="dcterms:W3CDTF">2025-06-16T11:32:22Z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