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authors.xml" ContentType="application/vnd.ms-powerpoint.author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335" r:id="rId6"/>
    <p:sldId id="562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AA3061-B8A5-9FD9-CB55-BC3969336412}" v="38" dt="2025-09-18T07:22:58.6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32" y="1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11</c:v>
                </c:pt>
                <c:pt idx="1">
                  <c:v>17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14</c:v>
                </c:pt>
                <c:pt idx="1">
                  <c:v>13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23</c:v>
                </c:pt>
                <c:pt idx="1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0-43B5-96BF-408CFBFA77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12</c:v>
                </c:pt>
                <c:pt idx="1">
                  <c:v>3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19.9.2025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77518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xmlns="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sterbottensvalfard.fi/sa-har-fungerar-vi/kundens-och-patientens-rattigheter/tillgang-till-vard/" TargetMode="Externa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7.svg"/><Relationship Id="rId5" Type="http://schemas.openxmlformats.org/officeDocument/2006/relationships/image" Target="../media/image11.png"/><Relationship Id="rId4" Type="http://schemas.openxmlformats.org/officeDocument/2006/relationships/image" Target="../media/image15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ur05.safelinks.protection.outlook.com/?url=https%3A%2F%2Fthl.fi%2Faiheet%2Fsote-palvelujen-johtaminen%2Fasiakas-palveluissa%2Fasiakaskokemus%2Fasiakaspalautekyselyt%2Fhammashoitoloiden-asiakaspalautekyselyt&amp;data=05%7C02%7Ccamilla.makinen%40ovph.fi%7C303bc32ab6284cfc44b608dd8bc99664%7C2321cc12b2a34edfb26e9eb151c69c7d%7C0%7C0%7C638820420158207599%7CUnknown%7CTWFpbGZsb3d8eyJFbXB0eU1hcGkiOnRydWUsIlYiOiIwLjAuMDAwMCIsIlAiOiJXaW4zMiIsIkFOIjoiTWFpbCIsIldUIjoyfQ%3D%3D%7C0%7C%7C%7C&amp;sdata=5ehO57MmtFquV0gbqWCa8IjrvvGwUNCs%2BETOvE3XmGo%3D&amp;reserved=0" TargetMode="External"/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/>
              <a:t>R</a:t>
            </a:r>
            <a:r>
              <a:rPr lang="fi-FI" sz="4800" err="1"/>
              <a:t>apportering</a:t>
            </a:r>
            <a:r>
              <a:rPr lang="fi-FI" sz="4800"/>
              <a:t> av </a:t>
            </a:r>
            <a:r>
              <a:rPr lang="fi-FI" sz="4800" err="1"/>
              <a:t>egenkontroll</a:t>
            </a:r>
            <a:endParaRPr lang="fi-FI" sz="480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err="1"/>
              <a:t>Resultatområde</a:t>
            </a:r>
            <a:r>
              <a:rPr lang="fi-FI" dirty="0"/>
              <a:t>: </a:t>
            </a:r>
            <a:r>
              <a:rPr lang="fi-FI" dirty="0" err="1"/>
              <a:t>Munhälsovård</a:t>
            </a:r>
            <a:r>
              <a:rPr lang="fi-FI" dirty="0"/>
              <a:t>, </a:t>
            </a:r>
            <a:r>
              <a:rPr lang="fi-FI" dirty="0" err="1"/>
              <a:t>Social</a:t>
            </a:r>
            <a:r>
              <a:rPr lang="fi-FI" dirty="0"/>
              <a:t>-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hälsocentral</a:t>
            </a:r>
            <a:endParaRPr lang="fi-FI" dirty="0"/>
          </a:p>
          <a:p>
            <a:r>
              <a:rPr lang="fi-FI" dirty="0" err="1"/>
              <a:t>Period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rapporteras</a:t>
            </a:r>
            <a:r>
              <a:rPr lang="fi-FI" dirty="0"/>
              <a:t>: 5-8.2025</a:t>
            </a:r>
            <a:endParaRPr lang="fi-FI" dirty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err="1">
                <a:solidFill>
                  <a:schemeClr val="bg1"/>
                </a:solidFill>
              </a:rPr>
              <a:t>Förkortningar</a:t>
            </a:r>
            <a:r>
              <a:rPr lang="fi-FI" sz="1400" dirty="0">
                <a:solidFill>
                  <a:schemeClr val="bg1"/>
                </a:solidFill>
              </a:rPr>
              <a:t>:</a:t>
            </a:r>
          </a:p>
          <a:p>
            <a:r>
              <a:rPr lang="fi-FI" sz="1400" dirty="0">
                <a:solidFill>
                  <a:schemeClr val="bg1"/>
                </a:solidFill>
              </a:rPr>
              <a:t>NPS (Net </a:t>
            </a:r>
            <a:r>
              <a:rPr lang="fi-FI" sz="1400" dirty="0" err="1">
                <a:solidFill>
                  <a:schemeClr val="bg1"/>
                </a:solidFill>
              </a:rPr>
              <a:t>Promoter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Score</a:t>
            </a:r>
            <a:r>
              <a:rPr lang="fi-FI" sz="1400" dirty="0">
                <a:solidFill>
                  <a:schemeClr val="bg1"/>
                </a:solidFill>
              </a:rPr>
              <a:t>): </a:t>
            </a:r>
            <a:r>
              <a:rPr lang="fi-FI" sz="1400" dirty="0" err="1">
                <a:solidFill>
                  <a:schemeClr val="bg1"/>
                </a:solidFill>
              </a:rPr>
              <a:t>Rekommendationsindex</a:t>
            </a:r>
            <a:r>
              <a:rPr lang="fi-FI" sz="1400" dirty="0">
                <a:solidFill>
                  <a:schemeClr val="bg1"/>
                </a:solidFill>
              </a:rPr>
              <a:t> (</a:t>
            </a:r>
            <a:r>
              <a:rPr lang="fi-FI" sz="1400" dirty="0" err="1">
                <a:solidFill>
                  <a:schemeClr val="bg1"/>
                </a:solidFill>
              </a:rPr>
              <a:t>klienter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och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personal</a:t>
            </a:r>
            <a:r>
              <a:rPr lang="fi-FI" sz="1400" dirty="0">
                <a:solidFill>
                  <a:schemeClr val="bg1"/>
                </a:solidFill>
              </a:rPr>
              <a:t>)</a:t>
            </a:r>
          </a:p>
          <a:p>
            <a:r>
              <a:rPr lang="fi-FI" sz="1400" dirty="0" err="1">
                <a:solidFill>
                  <a:schemeClr val="bg1"/>
                </a:solidFill>
              </a:rPr>
              <a:t>Haipro</a:t>
            </a:r>
            <a:r>
              <a:rPr lang="fi-FI" sz="1400" dirty="0">
                <a:solidFill>
                  <a:schemeClr val="bg1"/>
                </a:solidFill>
              </a:rPr>
              <a:t>: </a:t>
            </a:r>
            <a:r>
              <a:rPr lang="sv-SE" sz="1400" dirty="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 dirty="0">
                <a:solidFill>
                  <a:schemeClr val="bg1"/>
                </a:solidFill>
              </a:rPr>
              <a:t>Inom parentes rapporteras värdet för tidigare period </a:t>
            </a:r>
            <a:endParaRPr lang="fi-FI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30746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dirty="0" err="1"/>
              <a:t>Tillgång</a:t>
            </a:r>
            <a:r>
              <a:rPr lang="fi-FI" sz="1600" b="1" dirty="0"/>
              <a:t> </a:t>
            </a:r>
            <a:r>
              <a:rPr lang="fi-FI" sz="1600" b="1" dirty="0" err="1"/>
              <a:t>till</a:t>
            </a:r>
            <a:r>
              <a:rPr lang="fi-FI" sz="1600" b="1" dirty="0"/>
              <a:t> </a:t>
            </a:r>
            <a:r>
              <a:rPr lang="fi-FI" sz="1600" b="1" dirty="0" err="1"/>
              <a:t>vård</a:t>
            </a:r>
            <a:r>
              <a:rPr lang="fi-FI" sz="1600" b="1" dirty="0"/>
              <a:t> </a:t>
            </a:r>
            <a:r>
              <a:rPr lang="fi-FI" sz="1600" b="1" dirty="0" err="1"/>
              <a:t>inom</a:t>
            </a:r>
            <a:r>
              <a:rPr lang="fi-FI" sz="1600" b="1" dirty="0"/>
              <a:t> </a:t>
            </a:r>
            <a:r>
              <a:rPr lang="fi-FI" sz="1600" b="1" dirty="0" err="1"/>
              <a:t>munhälsovården</a:t>
            </a:r>
            <a:endParaRPr lang="fi-FI" sz="1600" b="1" dirty="0"/>
          </a:p>
          <a:p>
            <a:r>
              <a:rPr lang="sv-SE" sz="1600" dirty="0"/>
              <a:t>Målsättning inom 4 månader inom primärhälsovården (1.11.2024 ändrades till 3 mån).​</a:t>
            </a:r>
            <a:endParaRPr lang="sv-SE" sz="1600" dirty="0">
              <a:cs typeface="Arial"/>
            </a:endParaRPr>
          </a:p>
          <a:p>
            <a:r>
              <a:rPr lang="sv-SE" sz="1600" dirty="0"/>
              <a:t>Specialsjukvården (mun-och </a:t>
            </a:r>
            <a:r>
              <a:rPr lang="sv-SE" sz="1600" dirty="0" err="1"/>
              <a:t>käkkirurgiska</a:t>
            </a:r>
            <a:r>
              <a:rPr lang="sv-SE" sz="1600" dirty="0"/>
              <a:t> polikliniken) förverkligas tillgången inom vårdgarantin.</a:t>
            </a:r>
            <a:endParaRPr lang="fi-FI" sz="1600" dirty="0"/>
          </a:p>
          <a:p>
            <a:endParaRPr lang="fi-FI" sz="1600"/>
          </a:p>
          <a:p>
            <a:r>
              <a:rPr lang="fi-FI" sz="1600" dirty="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Läs mera om vårdens tillgänglighet och väntetider.</a:t>
            </a:r>
            <a:endParaRPr lang="fi-FI" sz="1600" dirty="0">
              <a:solidFill>
                <a:schemeClr val="accent6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46012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Status:</a:t>
            </a:r>
          </a:p>
          <a:p>
            <a:r>
              <a:rPr lang="fi-FI" sz="1600" dirty="0" err="1"/>
              <a:t>Nytt</a:t>
            </a:r>
            <a:r>
              <a:rPr lang="fi-FI" sz="1600" dirty="0"/>
              <a:t> </a:t>
            </a:r>
            <a:r>
              <a:rPr lang="fi-FI" sz="1600" dirty="0" err="1"/>
              <a:t>patientdatasystem</a:t>
            </a:r>
            <a:r>
              <a:rPr lang="fi-FI" sz="1600" dirty="0"/>
              <a:t> </a:t>
            </a:r>
            <a:r>
              <a:rPr lang="fi-FI" sz="1600" dirty="0" err="1"/>
              <a:t>tagits</a:t>
            </a:r>
            <a:r>
              <a:rPr lang="fi-FI" sz="1600" dirty="0"/>
              <a:t> i </a:t>
            </a:r>
            <a:r>
              <a:rPr lang="fi-FI" sz="1600" dirty="0" err="1"/>
              <a:t>bruk</a:t>
            </a:r>
            <a:r>
              <a:rPr lang="fi-FI" sz="1600" dirty="0"/>
              <a:t> </a:t>
            </a:r>
            <a:r>
              <a:rPr lang="fi-FI" sz="1600" dirty="0" err="1"/>
              <a:t>våren</a:t>
            </a:r>
            <a:r>
              <a:rPr lang="fi-FI" sz="1600" dirty="0"/>
              <a:t> 2025 </a:t>
            </a:r>
            <a:r>
              <a:rPr lang="fi-FI" sz="1600" dirty="0" err="1"/>
              <a:t>på</a:t>
            </a:r>
            <a:r>
              <a:rPr lang="fi-FI" sz="1600" dirty="0"/>
              <a:t> </a:t>
            </a:r>
            <a:r>
              <a:rPr lang="fi-FI" sz="1600" dirty="0" err="1"/>
              <a:t>olika</a:t>
            </a:r>
            <a:r>
              <a:rPr lang="fi-FI" sz="1600" dirty="0"/>
              <a:t> </a:t>
            </a:r>
            <a:r>
              <a:rPr lang="fi-FI" sz="1600" dirty="0" err="1"/>
              <a:t>tidpunkter</a:t>
            </a:r>
            <a:r>
              <a:rPr lang="fi-FI" sz="1600" dirty="0"/>
              <a:t> </a:t>
            </a:r>
            <a:r>
              <a:rPr lang="fi-FI" sz="1600" dirty="0" err="1"/>
              <a:t>på</a:t>
            </a:r>
            <a:r>
              <a:rPr lang="fi-FI" sz="1600" dirty="0"/>
              <a:t> </a:t>
            </a:r>
            <a:r>
              <a:rPr lang="fi-FI" sz="1600" dirty="0" err="1"/>
              <a:t>våra</a:t>
            </a:r>
            <a:r>
              <a:rPr lang="fi-FI" sz="1600" dirty="0"/>
              <a:t> </a:t>
            </a:r>
            <a:r>
              <a:rPr lang="fi-FI" sz="1600" dirty="0" err="1"/>
              <a:t>områden</a:t>
            </a:r>
            <a:r>
              <a:rPr lang="fi-FI" sz="1600" dirty="0"/>
              <a:t>, </a:t>
            </a:r>
            <a:r>
              <a:rPr lang="fi-FI" sz="1600" dirty="0" err="1"/>
              <a:t>varav</a:t>
            </a:r>
            <a:r>
              <a:rPr lang="fi-FI" sz="1600" dirty="0"/>
              <a:t> </a:t>
            </a:r>
            <a:r>
              <a:rPr lang="fi-FI" sz="1600" dirty="0" err="1"/>
              <a:t>det</a:t>
            </a:r>
            <a:r>
              <a:rPr lang="fi-FI" sz="1600" dirty="0"/>
              <a:t> </a:t>
            </a:r>
            <a:r>
              <a:rPr lang="fi-FI" sz="1600" dirty="0" err="1"/>
              <a:t>kan</a:t>
            </a:r>
            <a:r>
              <a:rPr lang="fi-FI" sz="1600" dirty="0"/>
              <a:t> </a:t>
            </a:r>
            <a:r>
              <a:rPr lang="fi-FI" sz="1600" dirty="0" err="1"/>
              <a:t>finnas</a:t>
            </a:r>
            <a:r>
              <a:rPr lang="fi-FI" sz="1600" dirty="0"/>
              <a:t> </a:t>
            </a:r>
            <a:r>
              <a:rPr lang="fi-FI" sz="1600" dirty="0" err="1"/>
              <a:t>avvikelser</a:t>
            </a:r>
            <a:r>
              <a:rPr lang="fi-FI" sz="1600" dirty="0"/>
              <a:t> i </a:t>
            </a:r>
            <a:r>
              <a:rPr lang="fi-FI" sz="1600" dirty="0" err="1"/>
              <a:t>raporteringen</a:t>
            </a:r>
            <a:r>
              <a:rPr lang="fi-FI" sz="1600" dirty="0"/>
              <a:t>. </a:t>
            </a:r>
            <a:endParaRPr lang="fi-FI" sz="1600" b="0" i="0" u="none" strike="noStrike" dirty="0">
              <a:effectLst/>
              <a:cs typeface="Arial"/>
            </a:endParaRPr>
          </a:p>
          <a:p>
            <a:endParaRPr lang="fi-FI" sz="1600" dirty="0">
              <a:cs typeface="Arial"/>
            </a:endParaRPr>
          </a:p>
          <a:p>
            <a:r>
              <a:rPr lang="fi-FI" sz="1600" b="1" dirty="0" err="1">
                <a:cs typeface="Arial"/>
              </a:rPr>
              <a:t>Antal</a:t>
            </a:r>
            <a:r>
              <a:rPr lang="fi-FI" sz="1600" b="1" dirty="0">
                <a:cs typeface="Arial"/>
              </a:rPr>
              <a:t> </a:t>
            </a:r>
            <a:r>
              <a:rPr lang="fi-FI" sz="1600" b="1" dirty="0" err="1">
                <a:cs typeface="Arial"/>
              </a:rPr>
              <a:t>besök</a:t>
            </a:r>
            <a:r>
              <a:rPr lang="fi-FI" sz="1600" b="1" dirty="0">
                <a:cs typeface="Arial"/>
              </a:rPr>
              <a:t> </a:t>
            </a:r>
            <a:r>
              <a:rPr lang="fi-FI" sz="1600" b="1" dirty="0" err="1">
                <a:cs typeface="Arial"/>
              </a:rPr>
              <a:t>maj-augusti</a:t>
            </a:r>
            <a:r>
              <a:rPr lang="fi-FI" sz="1600" b="1" dirty="0">
                <a:cs typeface="Arial"/>
              </a:rPr>
              <a:t>:</a:t>
            </a:r>
          </a:p>
          <a:p>
            <a:r>
              <a:rPr lang="sv-SE" sz="1600" dirty="0">
                <a:cs typeface="Arial"/>
              </a:rPr>
              <a:t>Tandläkarmottagningsbesök tillsammans 35 277 besök​</a:t>
            </a:r>
          </a:p>
          <a:p>
            <a:endParaRPr lang="sv-SE" sz="1600" dirty="0">
              <a:cs typeface="Arial"/>
            </a:endParaRPr>
          </a:p>
          <a:p>
            <a:r>
              <a:rPr lang="sv-SE" sz="1600" dirty="0">
                <a:cs typeface="Arial"/>
              </a:rPr>
              <a:t>Vårdpersonal tillsammans 10 348 besök</a:t>
            </a:r>
            <a:endParaRPr lang="en-US" sz="1600" dirty="0">
              <a:cs typeface="Arial"/>
            </a:endParaRPr>
          </a:p>
          <a:p>
            <a:r>
              <a:rPr lang="sv-SE" sz="1600" dirty="0">
                <a:cs typeface="Arial"/>
              </a:rPr>
              <a:t>Tillsammans 45 625 besök</a:t>
            </a:r>
          </a:p>
          <a:p>
            <a:endParaRPr lang="sv-SE" sz="1600" dirty="0">
              <a:cs typeface="Arial"/>
            </a:endParaRPr>
          </a:p>
          <a:p>
            <a:r>
              <a:rPr lang="sv-SE" sz="1600" b="1" dirty="0">
                <a:cs typeface="Arial"/>
              </a:rPr>
              <a:t>Antal uteblivna patienter</a:t>
            </a:r>
            <a:endParaRPr lang="en-US" sz="1600" b="1" dirty="0">
              <a:cs typeface="Arial"/>
            </a:endParaRPr>
          </a:p>
          <a:p>
            <a:r>
              <a:rPr lang="sv-SE" sz="1600" dirty="0">
                <a:cs typeface="Arial"/>
              </a:rPr>
              <a:t>1779</a:t>
            </a:r>
          </a:p>
          <a:p>
            <a:endParaRPr lang="sv-SE" sz="1600" dirty="0">
              <a:cs typeface="Arial"/>
            </a:endParaRPr>
          </a:p>
          <a:p>
            <a:endParaRPr lang="sv-SE" sz="1600" dirty="0"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4355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För att förbättra vårdgarantin och förkorta köerna till icke brådskande vårs görs olika korrigerande åtgärder inom verksamheten.​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Genomgång av interna processer.​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​</a:t>
            </a:r>
            <a:r>
              <a:rPr kumimoji="0" lang="sv-SE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Köavkortning</a:t>
            </a: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med hjälp av  köptjänster tex. "färdig-patient-modellen" och beviljande av servicesedlar för att förbättra kösituationen.​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Användningen av servicesedlar bidrar  till en viss del, att vårdköerna inte växer.</a:t>
            </a: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dirty="0" err="1"/>
              <a:t>Säkerhet</a:t>
            </a:r>
            <a:r>
              <a:rPr lang="fi-FI" b="1" dirty="0"/>
              <a:t> </a:t>
            </a:r>
            <a:r>
              <a:rPr lang="fi-FI" b="1" dirty="0" err="1"/>
              <a:t>och</a:t>
            </a:r>
            <a:r>
              <a:rPr lang="fi-FI" b="1" dirty="0"/>
              <a:t> </a:t>
            </a:r>
            <a:r>
              <a:rPr lang="fi-FI" b="1" dirty="0" err="1"/>
              <a:t>kvalitet</a:t>
            </a:r>
            <a:endParaRPr lang="en-US" sz="1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31.8.2025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Patientsäkerhets anmälningar: </a:t>
            </a:r>
            <a:r>
              <a:rPr lang="sv-SE" sz="1400" b="1" dirty="0" smtClean="0"/>
              <a:t>21 st.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Väntar på handläggning: 0</a:t>
            </a:r>
            <a:r>
              <a:rPr lang="sv-SE" sz="1400" dirty="0"/>
              <a:t> (0%)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Väntar på tilläggsinformation: 0</a:t>
            </a:r>
            <a:r>
              <a:rPr lang="sv-SE" sz="1400" dirty="0"/>
              <a:t> (0%)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Under handläggning: 0</a:t>
            </a:r>
            <a:r>
              <a:rPr lang="sv-SE" sz="1400" dirty="0"/>
              <a:t>(0%)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Färdig: 21 </a:t>
            </a:r>
            <a:r>
              <a:rPr lang="sv-SE" sz="1400" dirty="0"/>
              <a:t> (100)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err="1">
                <a:solidFill>
                  <a:srgbClr val="00A174"/>
                </a:solidFill>
              </a:rPr>
              <a:t>Antal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anmälan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om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negativ</a:t>
            </a:r>
            <a:r>
              <a:rPr lang="fi-FI" sz="1600" b="1">
                <a:solidFill>
                  <a:srgbClr val="00A174"/>
                </a:solidFill>
              </a:rPr>
              <a:t> händelse</a:t>
            </a:r>
            <a:endParaRPr lang="en-US" sz="1600" b="1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55&#10;Januari - April 2024 62&#10;Januari-April 2025&#10;Maj - Augusti 2023 67&#10;Maj - Augusti 2024 71&#10;Maj-Augusti 2025 &#10;September - December 2023 82 September - December 2024 55&#10;September-December 2025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6346395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 dirty="0">
                <a:solidFill>
                  <a:srgbClr val="00A174"/>
                </a:solidFill>
              </a:rPr>
              <a:t>De vanligaste anmälningstyperna </a:t>
            </a:r>
            <a:endParaRPr lang="sv-SE" sz="1600" b="1" dirty="0">
              <a:solidFill>
                <a:srgbClr val="00A174"/>
              </a:solidFill>
              <a:cs typeface="Arial"/>
            </a:endParaRPr>
          </a:p>
          <a:p>
            <a:pPr marL="342900" indent="-342900">
              <a:buAutoNum type="arabicPeriod"/>
            </a:pP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 err="1">
                <a:cs typeface="Arial"/>
              </a:rPr>
              <a:t>Förknippat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med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läkemedel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 err="1" smtClean="0">
                <a:cs typeface="Arial"/>
              </a:rPr>
              <a:t>Förknippat</a:t>
            </a:r>
            <a:r>
              <a:rPr lang="fi-FI" sz="1600" dirty="0" smtClean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med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information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 err="1">
                <a:cs typeface="Arial"/>
              </a:rPr>
              <a:t>Förknippat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med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ordnandet</a:t>
            </a:r>
            <a:r>
              <a:rPr lang="fi-FI" sz="1600" dirty="0">
                <a:cs typeface="Arial"/>
              </a:rPr>
              <a:t> av </a:t>
            </a:r>
            <a:r>
              <a:rPr lang="fi-FI" sz="1600" dirty="0" err="1">
                <a:cs typeface="Arial"/>
              </a:rPr>
              <a:t>vård</a:t>
            </a:r>
            <a:endParaRPr lang="fi-FI" sz="1600" dirty="0">
              <a:cs typeface="Arial"/>
            </a:endParaRPr>
          </a:p>
          <a:p>
            <a:endParaRPr lang="sv-SE" sz="1600" b="1" dirty="0">
              <a:solidFill>
                <a:srgbClr val="00A174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anmälningar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om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negativ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händelse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från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klienter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eller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anhöriga</a:t>
            </a:r>
            <a:endParaRPr lang="en-US" sz="1600" b="1">
              <a:solidFill>
                <a:schemeClr val="accent5"/>
              </a:solidFill>
            </a:endParaRPr>
          </a:p>
        </p:txBody>
      </p:sp>
      <p:graphicFrame>
        <p:nvGraphicFramePr>
          <p:cNvPr id="4" name="Chart 3" descr="Diagram: Antal anmälan om negativ händelse från klienter&#10;Januari - April 2023 6&#10;Januari - April 2024 12&#10;Januari - April 2025&#10;Maj - Augusti 2023 12&#10;Maj - Augusti 2024 14&#10;Maj - Augusti 2025&#10;September - December 2023 12 September - December 2024 10&#10;September - December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9330736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patientombud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>
                <a:cs typeface="Arial"/>
              </a:rPr>
              <a:t>0 st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33241" y="4608000"/>
            <a:ext cx="5476017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Korrigerande åtgärder</a:t>
            </a:r>
          </a:p>
          <a:p>
            <a:r>
              <a:rPr lang="sv-SE" sz="1400" dirty="0"/>
              <a:t>Alla </a:t>
            </a:r>
            <a:r>
              <a:rPr lang="sv-SE" sz="1400" dirty="0" err="1" smtClean="0"/>
              <a:t>Haipro</a:t>
            </a:r>
            <a:r>
              <a:rPr lang="sv-SE" sz="1400" dirty="0"/>
              <a:t>-</a:t>
            </a:r>
            <a:r>
              <a:rPr lang="sv-SE" sz="1400" dirty="0" smtClean="0"/>
              <a:t>anmälningar </a:t>
            </a:r>
            <a:r>
              <a:rPr lang="sv-SE" sz="1400" dirty="0"/>
              <a:t>handläggs enligt organisationens direktiv, mångprofessionellt på enhetsnivå vid  avdelningsmöten och/eller team. Anmälningarna analyseras och åtgärdas. Vi lär oss av anmälningarna och utvecklar ständigt verksamheten. </a:t>
            </a:r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  <a:p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00A8CFB7-4CF4-D62C-2ACD-947887E40358}"/>
              </a:ext>
            </a:extLst>
          </p:cNvPr>
          <p:cNvGrpSpPr/>
          <p:nvPr/>
        </p:nvGrpSpPr>
        <p:grpSpPr>
          <a:xfrm>
            <a:off x="3509628" y="2986644"/>
            <a:ext cx="2942633" cy="1459042"/>
            <a:chOff x="3509628" y="2986644"/>
            <a:chExt cx="2942633" cy="1459042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F125C222-77F9-F0F1-3728-DDDD863B14E2}"/>
                </a:ext>
              </a:extLst>
            </p:cNvPr>
            <p:cNvGrpSpPr/>
            <p:nvPr/>
          </p:nvGrpSpPr>
          <p:grpSpPr>
            <a:xfrm>
              <a:off x="3509628" y="2986644"/>
              <a:ext cx="2942633" cy="1459042"/>
              <a:chOff x="3509628" y="2986644"/>
              <a:chExt cx="2942633" cy="1459042"/>
            </a:xfrm>
          </p:grpSpPr>
          <p:pic>
            <p:nvPicPr>
              <p:cNvPr id="27" name="Picture 26">
                <a:extLst>
                  <a:ext uri="{FF2B5EF4-FFF2-40B4-BE49-F238E27FC236}">
                    <a16:creationId xmlns:a16="http://schemas.microsoft.com/office/drawing/2014/main" id="{D914B18D-1837-9806-AEC2-89664D83FFA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l="14675" t="2749" r="15987" b="36779"/>
              <a:stretch/>
            </p:blipFill>
            <p:spPr>
              <a:xfrm>
                <a:off x="3509628" y="2986644"/>
                <a:ext cx="2942633" cy="1459042"/>
              </a:xfrm>
              <a:prstGeom prst="rect">
                <a:avLst/>
              </a:prstGeom>
            </p:spPr>
          </p:pic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18066E19-4BD6-3E57-44A9-08490A09BF43}"/>
                  </a:ext>
                </a:extLst>
              </p:cNvPr>
              <p:cNvSpPr/>
              <p:nvPr/>
            </p:nvSpPr>
            <p:spPr>
              <a:xfrm>
                <a:off x="3625850" y="3028950"/>
                <a:ext cx="532499" cy="2765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cxnSp>
          <p:nvCxnSpPr>
            <p:cNvPr id="25" name="Straight Arrow Connector 24" descr="NPS värde. Värdet mäts mellan minus 100 och 100. Generellt anser man att ett gott värde över 50 är gott. Resultat">
              <a:extLst>
                <a:ext uri="{FF2B5EF4-FFF2-40B4-BE49-F238E27FC236}">
                  <a16:creationId xmlns:a16="http://schemas.microsoft.com/office/drawing/2014/main" id="{87040B74-6C7C-8B70-6FA4-B57D9A7B17A5}"/>
                </a:ext>
                <a:ext uri="{C183D7F6-B498-43B3-948B-1728B52AA6E4}">
                  <adec:decorative xmlns:adec="http://schemas.microsoft.com/office/drawing/2017/decorative" xmlns="" val="0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81770" y="3801946"/>
              <a:ext cx="580830" cy="44600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36762BA2-DEA7-DFB1-94A6-98832C4718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/>
          <p:nvPr/>
        </p:nvSpPr>
        <p:spPr>
          <a:xfrm>
            <a:off x="3987800" y="2936140"/>
            <a:ext cx="81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NPS</a:t>
            </a:r>
          </a:p>
        </p:txBody>
      </p:sp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 noProof="0" dirty="0">
                <a:solidFill>
                  <a:srgbClr val="213A8F"/>
                </a:solidFill>
                <a:latin typeface="Arial" panose="020B0604020202020204"/>
              </a:rPr>
              <a:t>447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 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</a:t>
            </a:r>
            <a:r>
              <a:rPr lang="fi-FI" sz="1600" noProof="0" dirty="0">
                <a:solidFill>
                  <a:srgbClr val="213A8F"/>
                </a:solidFill>
                <a:latin typeface="Arial" panose="020B0604020202020204"/>
              </a:rPr>
              <a:t>206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</a:p>
        </p:txBody>
      </p: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69(74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4,19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</a:t>
            </a: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4,20)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4,02</a:t>
            </a: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4,17)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4,37</a:t>
            </a: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(4,24)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4,32</a:t>
            </a: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4,18)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4,23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4,23)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4,32</a:t>
            </a: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4,18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4,15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4,35)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4,71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4,77)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Vänligt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och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Bemötande</a:t>
            </a: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400">
                <a:solidFill>
                  <a:srgbClr val="213A8F"/>
                </a:solidFill>
                <a:latin typeface="Arial" panose="020B0604020202020204"/>
                <a:cs typeface="Arial"/>
              </a:rPr>
              <a:t>Tillgång till vård.</a:t>
            </a:r>
            <a:endParaRPr kumimoji="0"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331694" y="4848082"/>
            <a:ext cx="18205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Antal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anmärkningar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och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klagomål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331694" y="5619806"/>
            <a:ext cx="1962321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dirty="0">
                <a:latin typeface="Arial" panose="020B0604020202020204"/>
              </a:rPr>
              <a:t>5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(6) st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243143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r>
              <a:rPr lang="sv-SE" sz="1400" dirty="0">
                <a:solidFill>
                  <a:schemeClr val="tx2"/>
                </a:solidFill>
                <a:latin typeface="+mj-lt"/>
              </a:rPr>
              <a:t>Möjlighet att utvärdera tjänsterna via ,</a:t>
            </a:r>
            <a:r>
              <a:rPr lang="sv-SE" sz="1400" dirty="0" err="1">
                <a:solidFill>
                  <a:schemeClr val="tx2"/>
                </a:solidFill>
                <a:latin typeface="+mj-lt"/>
              </a:rPr>
              <a:t>Roidu</a:t>
            </a:r>
            <a:r>
              <a:rPr lang="sv-SE" sz="1400" dirty="0">
                <a:solidFill>
                  <a:schemeClr val="tx2"/>
                </a:solidFill>
                <a:latin typeface="+mj-lt"/>
              </a:rPr>
              <a:t> och </a:t>
            </a:r>
            <a:r>
              <a:rPr lang="sv-SE" sz="1400" dirty="0" err="1">
                <a:solidFill>
                  <a:schemeClr val="tx2"/>
                </a:solidFill>
                <a:latin typeface="+mj-lt"/>
              </a:rPr>
              <a:t>HaiPro</a:t>
            </a:r>
            <a:r>
              <a:rPr lang="sv-SE" sz="1400" dirty="0">
                <a:solidFill>
                  <a:schemeClr val="tx2"/>
                </a:solidFill>
                <a:latin typeface="+mj-lt"/>
              </a:rPr>
              <a:t>.​</a:t>
            </a:r>
            <a:endParaRPr lang="sv-SE" sz="1400" dirty="0">
              <a:solidFill>
                <a:schemeClr val="tx2"/>
              </a:solidFill>
              <a:latin typeface="+mj-lt"/>
              <a:cs typeface="Arial"/>
            </a:endParaRPr>
          </a:p>
          <a:p>
            <a:endParaRPr lang="sv-SE" sz="1400">
              <a:solidFill>
                <a:schemeClr val="tx2"/>
              </a:solidFill>
              <a:latin typeface="+mj-lt"/>
            </a:endParaRPr>
          </a:p>
          <a:p>
            <a:r>
              <a:rPr lang="sv-SE" sz="1400" dirty="0" err="1">
                <a:solidFill>
                  <a:schemeClr val="tx2"/>
                </a:solidFill>
                <a:latin typeface="+mj-lt"/>
              </a:rPr>
              <a:t>THL:s</a:t>
            </a:r>
            <a:r>
              <a:rPr lang="sv-SE" sz="1400" dirty="0">
                <a:solidFill>
                  <a:schemeClr val="tx2"/>
                </a:solidFill>
                <a:latin typeface="+mj-lt"/>
              </a:rPr>
              <a:t> kundresponsenkät regelbundet</a:t>
            </a:r>
            <a:endParaRPr lang="sv-SE" sz="1400" dirty="0">
              <a:solidFill>
                <a:schemeClr val="tx2"/>
              </a:solidFill>
              <a:latin typeface="+mj-lt"/>
              <a:cs typeface="Arial"/>
            </a:endParaRPr>
          </a:p>
          <a:p>
            <a:r>
              <a:rPr lang="sv-SE" sz="1400" dirty="0">
                <a:solidFill>
                  <a:schemeClr val="tx2"/>
                </a:solidFill>
                <a:latin typeface="+mj-lt"/>
                <a:cs typeface="Arial"/>
              </a:rPr>
              <a:t>Länk till svaren 2025; </a:t>
            </a:r>
            <a:r>
              <a:rPr lang="sv-SE" sz="1200" dirty="0">
                <a:solidFill>
                  <a:schemeClr val="tx2"/>
                </a:solidFill>
                <a:latin typeface="Aptos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Hammashoitoloiden asiakaspalautekyselyt - THL</a:t>
            </a:r>
          </a:p>
          <a:p>
            <a:endParaRPr lang="sv-SE" sz="1400">
              <a:solidFill>
                <a:schemeClr val="tx2"/>
              </a:solidFill>
              <a:latin typeface="+mj-lt"/>
            </a:endParaRPr>
          </a:p>
          <a:p>
            <a:r>
              <a:rPr lang="sv-SE" sz="1400" dirty="0">
                <a:solidFill>
                  <a:schemeClr val="tx2"/>
                </a:solidFill>
                <a:latin typeface="+mj-lt"/>
              </a:rPr>
              <a:t>Österbottens välfärdsområdets klientråd</a:t>
            </a:r>
            <a:endParaRPr lang="sv-SE" sz="1400" dirty="0">
              <a:solidFill>
                <a:schemeClr val="tx2"/>
              </a:solidFill>
              <a:latin typeface="+mj-lt"/>
              <a:cs typeface="Arial"/>
            </a:endParaRPr>
          </a:p>
          <a:p>
            <a:endParaRPr lang="en-US" sz="1400" b="1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r>
              <a:rPr lang="sv-SE" sz="1400">
                <a:latin typeface="+mj-lt"/>
              </a:rPr>
              <a:t>Regional livsstilsrådgivning projekt påbörjat i samråd med kommunerna och tredje sektorn.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r>
              <a:rPr lang="sv-SE" sz="1400">
                <a:cs typeface="Times New Roman"/>
              </a:rPr>
              <a:t>Delvis.</a:t>
            </a:r>
            <a:endParaRPr lang="fi-FI" sz="1400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r>
              <a:rPr lang="sv-SE" sz="1400" b="1">
                <a:solidFill>
                  <a:schemeClr val="accent4"/>
                </a:solidFill>
                <a:latin typeface="+mj-lt"/>
              </a:rPr>
              <a:t>​</a:t>
            </a:r>
          </a:p>
          <a:p>
            <a:r>
              <a:rPr lang="sv-SE" sz="1400">
                <a:latin typeface="+mj-lt"/>
              </a:rPr>
              <a:t>Hemsidans innehåll har förbättrats.​</a:t>
            </a:r>
          </a:p>
          <a:p>
            <a:r>
              <a:rPr lang="sv-SE" sz="1400">
                <a:latin typeface="+mj-lt"/>
              </a:rPr>
              <a:t>Vi har även förtydligat våra direktiv och verksamhetsmodeller</a:t>
            </a: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831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>
                <a:solidFill>
                  <a:schemeClr val="accent5"/>
                </a:solidFill>
              </a:rPr>
              <a:t>Personalstyrka</a:t>
            </a:r>
          </a:p>
          <a:p>
            <a:r>
              <a:rPr lang="sv-SE" sz="1400" dirty="0"/>
              <a:t>Vårdpersonal 168</a:t>
            </a:r>
            <a:endParaRPr lang="sv-SE" sz="1400" dirty="0">
              <a:cs typeface="Arial"/>
            </a:endParaRPr>
          </a:p>
          <a:p>
            <a:r>
              <a:rPr lang="sv-SE" sz="1400" dirty="0"/>
              <a:t>Tandläkare 95​</a:t>
            </a:r>
            <a:endParaRPr lang="sv-SE" sz="1400" dirty="0">
              <a:cs typeface="Arial"/>
            </a:endParaRPr>
          </a:p>
          <a:p>
            <a:r>
              <a:rPr lang="sv-SE" sz="1400" dirty="0"/>
              <a:t>Fastanställda: ​</a:t>
            </a:r>
            <a:endParaRPr lang="sv-SE" sz="1400" dirty="0">
              <a:cs typeface="Arial"/>
            </a:endParaRPr>
          </a:p>
          <a:p>
            <a:r>
              <a:rPr lang="sv-SE" sz="1400" dirty="0"/>
              <a:t>Vårdpersonal 152,5</a:t>
            </a:r>
            <a:endParaRPr lang="sv-SE" sz="1400" dirty="0">
              <a:cs typeface="Arial"/>
            </a:endParaRPr>
          </a:p>
          <a:p>
            <a:r>
              <a:rPr lang="sv-SE" sz="1400" dirty="0"/>
              <a:t>Tandläkare 64</a:t>
            </a:r>
            <a:endParaRPr lang="sv-SE" sz="1400" dirty="0">
              <a:cs typeface="Arial"/>
            </a:endParaRPr>
          </a:p>
          <a:p>
            <a:r>
              <a:rPr lang="sv-SE" sz="1400" dirty="0"/>
              <a:t>Vikarier:  ​</a:t>
            </a:r>
            <a:endParaRPr lang="sv-SE" sz="1400" dirty="0">
              <a:cs typeface="Arial"/>
            </a:endParaRPr>
          </a:p>
          <a:p>
            <a:r>
              <a:rPr lang="sv-SE" sz="1400" dirty="0"/>
              <a:t>Vårdpersonal 26​</a:t>
            </a:r>
            <a:endParaRPr lang="sv-SE" sz="1400" dirty="0">
              <a:cs typeface="Arial"/>
            </a:endParaRPr>
          </a:p>
          <a:p>
            <a:r>
              <a:rPr lang="sv-SE" sz="1400" dirty="0"/>
              <a:t>Tandläkare 21</a:t>
            </a:r>
            <a:endParaRPr lang="sv-SE" sz="1400" dirty="0">
              <a:cs typeface="Arial"/>
            </a:endParaRPr>
          </a:p>
          <a:p>
            <a:r>
              <a:rPr lang="sv-SE" sz="1400" dirty="0"/>
              <a:t>Öppna vakanser:  </a:t>
            </a:r>
            <a:endParaRPr lang="sv-SE" sz="1400" dirty="0">
              <a:cs typeface="Arial"/>
            </a:endParaRPr>
          </a:p>
          <a:p>
            <a:r>
              <a:rPr lang="sv-SE" sz="1400" dirty="0"/>
              <a:t>Tandskötare 5,5, Munhygienister 1,78 och Tandläkare 10</a:t>
            </a:r>
            <a:endParaRPr lang="sv-SE" sz="1400" dirty="0"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8147304" y="1674287"/>
            <a:ext cx="3926508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Åtgärder som främjar arbetarnas välmående</a:t>
            </a:r>
          </a:p>
          <a:p>
            <a:r>
              <a:rPr lang="sv-SE" sz="1600" dirty="0">
                <a:cs typeface="Arial"/>
              </a:rPr>
              <a:t>Regelbundna avdelningstimmar​.</a:t>
            </a:r>
          </a:p>
          <a:p>
            <a:r>
              <a:rPr lang="sv-SE" sz="1600" dirty="0">
                <a:cs typeface="Arial"/>
              </a:rPr>
              <a:t>Klara direktiv och förfaranden på arbetsplatsen​.</a:t>
            </a:r>
          </a:p>
          <a:p>
            <a:r>
              <a:rPr lang="sv-SE" sz="1600" dirty="0">
                <a:cs typeface="Arial"/>
              </a:rPr>
              <a:t>Personalens deltagande​.</a:t>
            </a:r>
          </a:p>
          <a:p>
            <a:r>
              <a:rPr lang="sv-SE" sz="1600" dirty="0">
                <a:cs typeface="Arial"/>
              </a:rPr>
              <a:t>Utvecklingssamtal, introduktion​.</a:t>
            </a:r>
          </a:p>
          <a:p>
            <a:r>
              <a:rPr lang="sv-SE" sz="1600" dirty="0">
                <a:cs typeface="Arial"/>
              </a:rPr>
              <a:t>Tidigt stöd och arbetshandledning​.</a:t>
            </a:r>
          </a:p>
          <a:p>
            <a:r>
              <a:rPr lang="sv-SE" sz="1600" dirty="0">
                <a:cs typeface="Arial"/>
              </a:rPr>
              <a:t>Skolningsmöjligheter, </a:t>
            </a:r>
            <a:r>
              <a:rPr lang="sv-SE" sz="1600" dirty="0" err="1" smtClean="0">
                <a:cs typeface="Arial"/>
              </a:rPr>
              <a:t>karriärsstig</a:t>
            </a:r>
            <a:r>
              <a:rPr lang="sv-SE" sz="1600" dirty="0">
                <a:cs typeface="Arial"/>
              </a:rPr>
              <a:t>​.</a:t>
            </a:r>
          </a:p>
          <a:p>
            <a:r>
              <a:rPr lang="sv-SE" sz="1600" dirty="0" err="1">
                <a:cs typeface="Arial"/>
              </a:rPr>
              <a:t>Tyky</a:t>
            </a:r>
            <a:r>
              <a:rPr lang="sv-SE" sz="1600" dirty="0">
                <a:cs typeface="Arial"/>
              </a:rPr>
              <a:t>, e-pass, cykelförmån.</a:t>
            </a:r>
            <a:endParaRPr lang="fi-FI" sz="1600" dirty="0">
              <a:solidFill>
                <a:srgbClr val="00A174"/>
              </a:solidFill>
              <a:effectLst/>
              <a:cs typeface="Arial" panose="020B060402020202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33910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dirty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 dirty="0">
                <a:solidFill>
                  <a:schemeClr val="accent5"/>
                </a:solidFill>
              </a:rPr>
              <a:t> via </a:t>
            </a:r>
            <a:r>
              <a:rPr lang="fi-FI" sz="1600" b="1" baseline="0" dirty="0" err="1">
                <a:solidFill>
                  <a:schemeClr val="accent5"/>
                </a:solidFill>
              </a:rPr>
              <a:t>HaiPro</a:t>
            </a:r>
            <a:endParaRPr lang="fi-FI" sz="1600" b="1" dirty="0">
              <a:solidFill>
                <a:schemeClr val="accent5"/>
              </a:solidFill>
            </a:endParaRPr>
          </a:p>
          <a:p>
            <a:endParaRPr lang="fi-FI" sz="1600" baseline="0" dirty="0"/>
          </a:p>
          <a:p>
            <a:r>
              <a:rPr lang="fi-FI" sz="1600" baseline="0" dirty="0" err="1"/>
              <a:t>Antal</a:t>
            </a:r>
            <a:r>
              <a:rPr lang="fi-FI" sz="1600" baseline="0" dirty="0"/>
              <a:t> </a:t>
            </a:r>
            <a:r>
              <a:rPr lang="fi-FI" sz="1600" baseline="0" dirty="0" err="1"/>
              <a:t>anmälningar</a:t>
            </a:r>
            <a:r>
              <a:rPr lang="fi-FI" sz="1600" baseline="0" dirty="0"/>
              <a:t>:</a:t>
            </a:r>
            <a:r>
              <a:rPr lang="fi-FI" sz="1600" dirty="0"/>
              <a:t> </a:t>
            </a:r>
            <a:r>
              <a:rPr lang="fi-FI" sz="1600" dirty="0" smtClean="0"/>
              <a:t>54 (24) st.</a:t>
            </a:r>
            <a:endParaRPr lang="fi-FI" sz="1600" baseline="0" dirty="0">
              <a:cs typeface="Arial"/>
            </a:endParaRPr>
          </a:p>
          <a:p>
            <a:endParaRPr lang="fi-FI" baseline="0" dirty="0"/>
          </a:p>
          <a:p>
            <a:r>
              <a:rPr lang="fi-FI" sz="1600" dirty="0"/>
              <a:t>De </a:t>
            </a:r>
            <a:r>
              <a:rPr lang="fi-FI" sz="1600" dirty="0" err="1"/>
              <a:t>vanligaste</a:t>
            </a:r>
            <a:r>
              <a:rPr lang="fi-FI" sz="1600" dirty="0"/>
              <a:t> </a:t>
            </a:r>
            <a:r>
              <a:rPr lang="fi-FI" sz="1600" dirty="0" err="1"/>
              <a:t>typerna</a:t>
            </a:r>
            <a:r>
              <a:rPr lang="fi-FI" sz="1600" dirty="0"/>
              <a:t> av </a:t>
            </a:r>
            <a:r>
              <a:rPr lang="fi-FI" sz="1600" dirty="0" err="1"/>
              <a:t>händelser</a:t>
            </a:r>
            <a:r>
              <a:rPr lang="fi-FI" sz="1600" dirty="0"/>
              <a:t>: 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 err="1">
                <a:cs typeface="Arial"/>
              </a:rPr>
              <a:t>Inomhusluft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/>
              <a:t>Annat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Hot </a:t>
            </a:r>
            <a:r>
              <a:rPr lang="fi-FI" sz="1600" dirty="0" err="1">
                <a:cs typeface="Arial"/>
              </a:rPr>
              <a:t>eller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våld</a:t>
            </a:r>
            <a:endParaRPr lang="fi-FI" sz="1600" dirty="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49023" y="4831561"/>
            <a:ext cx="3329922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Total </a:t>
            </a:r>
            <a:r>
              <a:rPr lang="fi-FI" sz="1600" b="1" dirty="0" err="1">
                <a:solidFill>
                  <a:schemeClr val="accent5"/>
                </a:solidFill>
              </a:rPr>
              <a:t>mängd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frånvarodagar</a:t>
            </a:r>
            <a:r>
              <a:rPr lang="fi-FI" sz="1600" b="1" dirty="0">
                <a:solidFill>
                  <a:schemeClr val="accent5"/>
                </a:solidFill>
              </a:rPr>
              <a:t>/ </a:t>
            </a:r>
            <a:r>
              <a:rPr lang="fi-FI" sz="1600" b="1" dirty="0" err="1">
                <a:solidFill>
                  <a:schemeClr val="accent5"/>
                </a:solidFill>
              </a:rPr>
              <a:t>antal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sjukfrånvarodagar</a:t>
            </a:r>
            <a:endParaRPr lang="fi-FI" sz="1600" b="1" dirty="0">
              <a:solidFill>
                <a:schemeClr val="accent5"/>
              </a:solidFill>
            </a:endParaRPr>
          </a:p>
          <a:p>
            <a:endParaRPr lang="fi-FI" b="1" dirty="0">
              <a:cs typeface="Arial"/>
            </a:endParaRPr>
          </a:p>
          <a:p>
            <a:pPr algn="ctr"/>
            <a:r>
              <a:rPr lang="fi-FI" sz="2000" b="1" dirty="0" err="1">
                <a:cs typeface="Arial"/>
              </a:rPr>
              <a:t>Tandläkare</a:t>
            </a:r>
            <a:r>
              <a:rPr lang="fi-FI" sz="2000" b="1" dirty="0">
                <a:cs typeface="Arial"/>
              </a:rPr>
              <a:t> </a:t>
            </a:r>
            <a:r>
              <a:rPr lang="fi-FI" sz="2000" b="1" dirty="0" smtClean="0">
                <a:cs typeface="Arial"/>
              </a:rPr>
              <a:t>2,3 (</a:t>
            </a:r>
            <a:r>
              <a:rPr lang="fi-FI" sz="2000" b="1" dirty="0">
                <a:cs typeface="Arial"/>
              </a:rPr>
              <a:t>2,7)</a:t>
            </a:r>
          </a:p>
          <a:p>
            <a:pPr algn="ctr"/>
            <a:r>
              <a:rPr lang="fi-FI" sz="2000" b="1" dirty="0" err="1">
                <a:solidFill>
                  <a:srgbClr val="213A8F"/>
                </a:solidFill>
                <a:cs typeface="Arial"/>
              </a:rPr>
              <a:t>Vårdpersonal</a:t>
            </a:r>
            <a:r>
              <a:rPr lang="fi-FI" sz="2000" b="1" dirty="0">
                <a:solidFill>
                  <a:srgbClr val="213A8F"/>
                </a:solidFill>
                <a:cs typeface="Arial"/>
              </a:rPr>
              <a:t> 4,8 (5)</a:t>
            </a:r>
          </a:p>
          <a:p>
            <a:endParaRPr lang="fi-FI" dirty="0">
              <a:solidFill>
                <a:schemeClr val="accent4"/>
              </a:solidFill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(-14)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60588B8-8EE6-3B8B-CAB1-D048A445C36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675" t="2749" r="15987" b="36779"/>
          <a:stretch/>
        </p:blipFill>
        <p:spPr>
          <a:xfrm>
            <a:off x="4879634" y="4570363"/>
            <a:ext cx="2942633" cy="1459042"/>
          </a:xfrm>
          <a:prstGeom prst="rect">
            <a:avLst/>
          </a:prstGeom>
        </p:spPr>
      </p:pic>
      <p:cxnSp>
        <p:nvCxnSpPr>
          <p:cNvPr id="4" name="Straight Arrow Connector 3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351F83DB-89C4-932E-6B3A-5D1F292EBA1A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CxnSpPr>
            <a:cxnSpLocks/>
          </p:cNvCxnSpPr>
          <p:nvPr/>
        </p:nvCxnSpPr>
        <p:spPr>
          <a:xfrm flipH="1" flipV="1">
            <a:off x="6230679" y="5183713"/>
            <a:ext cx="91771" cy="66791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/>
        <AccountId xsi:nil="true"/>
        <AccountType/>
      </UserInfo>
    </SharedWithUsers>
    <lcf76f155ced4ddcb4097134ff3c332f xmlns="cbe4f0d9-fb0d-42e8-a680-6e558966cc0a">
      <Terms xmlns="http://schemas.microsoft.com/office/infopath/2007/PartnerControls"/>
    </lcf76f155ced4ddcb4097134ff3c332f>
    <TaxCatchAll xmlns="8662b06d-03b9-424a-ab70-bfab313b8d4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7233D02C2F3D148860CE3F6DFEDC733" ma:contentTypeVersion="14" ma:contentTypeDescription="Skapa ett nytt dokument." ma:contentTypeScope="" ma:versionID="0c9edc9dd201ec7e0aad11c3e5b6585d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747753a65807342e6e2ff8492b1bbc82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Bildmarkeringar" ma:readOnly="false" ma:fieldId="{5cf76f15-5ced-4ddc-b409-7134ff3c332f}" ma:taxonomyMulti="true" ma:sspId="e6ea580d-a90f-4d05-8666-171099ee7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ea3a2a4a-b955-42ec-9c7b-fe6988a8fcc6}" ma:internalName="TaxCatchAll" ma:showField="CatchAllData" ma:web="8662b06d-03b9-424a-ab70-bfab313b8d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71BDA3F-9081-465D-A0C8-DF261C8C3C7F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cbe4f0d9-fb0d-42e8-a680-6e558966cc0a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8662b06d-03b9-424a-ab70-bfab313b8d4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EDDFD14-5B0C-4D51-B387-AC55CD26F1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e4f0d9-fb0d-42e8-a680-6e558966cc0a"/>
    <ds:schemaRef ds:uri="8662b06d-03b9-424a-ab70-bfab313b8d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16</TotalTime>
  <Words>698</Words>
  <Application>Microsoft Office PowerPoint</Application>
  <PresentationFormat>Widescreen</PresentationFormat>
  <Paragraphs>139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맑은 고딕</vt:lpstr>
      <vt:lpstr>Aptos</vt:lpstr>
      <vt:lpstr>Arial</vt:lpstr>
      <vt:lpstr>Calibri</vt:lpstr>
      <vt:lpstr>Segoe UI</vt:lpstr>
      <vt:lpstr>Times New Roman</vt:lpstr>
      <vt:lpstr>OVHP_teema</vt:lpstr>
      <vt:lpstr>1_OVHP_teema</vt:lpstr>
      <vt:lpstr>Rapportering av egenkontroll</vt:lpstr>
      <vt:lpstr>Tillgänglighet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Tallgren Ida</cp:lastModifiedBy>
  <cp:revision>35</cp:revision>
  <dcterms:created xsi:type="dcterms:W3CDTF">2023-11-14T05:41:58Z</dcterms:created>
  <dcterms:modified xsi:type="dcterms:W3CDTF">2025-09-19T08:30:33Z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  <property fmtid="{D5CDD505-2E9C-101B-9397-08002B2CF9AE}" pid="4" name="Order">
    <vt:r8>247500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