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6"/>
  </p:notesMasterIdLst>
  <p:handoutMasterIdLst>
    <p:handoutMasterId r:id="rId17"/>
  </p:handoutMasterIdLst>
  <p:sldIdLst>
    <p:sldId id="335" r:id="rId7"/>
    <p:sldId id="581" r:id="rId8"/>
    <p:sldId id="562" r:id="rId9"/>
    <p:sldId id="582" r:id="rId10"/>
    <p:sldId id="586" r:id="rId11"/>
    <p:sldId id="563" r:id="rId12"/>
    <p:sldId id="452" r:id="rId13"/>
    <p:sldId id="579" r:id="rId14"/>
    <p:sldId id="580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E8BA315F-E891-BD92-D29A-AEECDF606AD6}" name="Holming Yvonne" initials="HY" userId="S::yvonne.holming@ovph.fi::ab23b253-e8af-40a7-9902-aa720bb2e607" providerId="AD"/>
  <p188:author id="{C4F30769-80A6-3368-5BF7-C039BD397A47}" name="Vertanen Katja" initials="KV" userId="S::katja.vertanen@ovph.fi::44c5ee9e-eda9-44bf-aa00-41611b2fef3d" providerId="AD"/>
  <p188:author id="{8BD51E84-A55A-6391-52DA-931A46D3E969}" name="Guss Kathy" initials="GK" userId="S::kathy.guss@ovph.fi::950a6ebe-db69-42ab-9c55-55131745aaa7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24FA95-51E3-4113-B129-D6A8AB81588C}" v="12" dt="2025-09-23T05:09:12.909"/>
    <p1510:client id="{EC9EF49A-3AAE-4C11-C80E-5EAC9891FBF2}" v="1" dt="2025-09-23T05:11:03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</c:v>
                </c:pt>
                <c:pt idx="1">
                  <c:v>37</c:v>
                </c:pt>
                <c:pt idx="2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31</c:v>
                </c:pt>
                <c:pt idx="2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28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F5-49EC-970B-97D9107A1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23.9.2025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1040067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43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33306418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4470185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6964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42399076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0655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4658229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5369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2581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95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5579486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448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497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5538241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8986775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448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4436848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421918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33023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89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7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2" r:id="rId19"/>
    <p:sldLayoutId id="2147483730" r:id="rId20"/>
    <p:sldLayoutId id="2147483731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6701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1.jpeg"/><Relationship Id="rId5" Type="http://schemas.openxmlformats.org/officeDocument/2006/relationships/image" Target="../media/image16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Klient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servicehandledning</a:t>
            </a:r>
            <a:endParaRPr lang="fi-FI"/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ED9A05-FAE2-7EC9-C4B9-372C9D5074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4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- </a:t>
            </a:r>
            <a:r>
              <a:rPr lang="fi-FI" b="1" err="1"/>
              <a:t>Telefonservice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6474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Hälsovårdens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vårdbedömning</a:t>
            </a:r>
            <a:r>
              <a:rPr lang="fi-FI" sz="1600" b="1">
                <a:latin typeface="Arial" panose="020B0604020202020204"/>
              </a:rPr>
              <a:t/>
            </a:r>
            <a:br>
              <a:rPr lang="fi-FI" sz="1600" b="1">
                <a:latin typeface="Arial" panose="020B0604020202020204"/>
              </a:rPr>
            </a:br>
            <a:r>
              <a:rPr lang="fi-FI" sz="1400" b="1" err="1">
                <a:latin typeface="Arial" panose="020B0604020202020204"/>
              </a:rPr>
              <a:t>Målsättning</a:t>
            </a:r>
            <a:r>
              <a:rPr lang="fi-FI" sz="1400" b="1">
                <a:latin typeface="Arial" panose="020B0604020202020204"/>
              </a:rPr>
              <a:t>: </a:t>
            </a:r>
            <a:r>
              <a:rPr lang="fi-FI" sz="1400" b="1" err="1">
                <a:latin typeface="Arial" panose="020B0604020202020204"/>
              </a:rPr>
              <a:t>bedömning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samma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vardag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 b="1">
              <a:latin typeface="Arial" panose="020B0604020202020204"/>
              <a:cs typeface="Arial"/>
            </a:endParaRPr>
          </a:p>
          <a:p>
            <a:r>
              <a:rPr lang="fi-FI" sz="1400" b="1" err="1">
                <a:latin typeface="Arial" panose="020B0604020202020204"/>
                <a:cs typeface="Arial"/>
              </a:rPr>
              <a:t>Nuläge</a:t>
            </a:r>
            <a:r>
              <a:rPr lang="fi-FI" sz="1400" b="1">
                <a:latin typeface="Arial" panose="020B0604020202020204"/>
                <a:cs typeface="Arial"/>
              </a:rPr>
              <a:t>: </a:t>
            </a:r>
          </a:p>
          <a:p>
            <a:r>
              <a:rPr lang="fi-FI" sz="1400" err="1"/>
              <a:t>Antal</a:t>
            </a:r>
            <a:r>
              <a:rPr lang="fi-FI" sz="1400"/>
              <a:t> </a:t>
            </a:r>
            <a:r>
              <a:rPr lang="fi-FI" sz="1400" err="1"/>
              <a:t>telefonsamtal</a:t>
            </a:r>
            <a:r>
              <a:rPr lang="fi-FI" sz="1400"/>
              <a:t> </a:t>
            </a:r>
            <a:r>
              <a:rPr lang="fi-FI" sz="1400" err="1"/>
              <a:t>totalt</a:t>
            </a:r>
            <a:r>
              <a:rPr lang="fi-FI" sz="1400"/>
              <a:t>/ </a:t>
            </a:r>
            <a:r>
              <a:rPr lang="fi-FI" sz="1400" err="1"/>
              <a:t>unika</a:t>
            </a:r>
            <a:r>
              <a:rPr lang="fi-FI" sz="1400"/>
              <a:t>/ </a:t>
            </a:r>
            <a:r>
              <a:rPr lang="fi-FI" sz="1400" err="1"/>
              <a:t>svarade</a:t>
            </a:r>
            <a:r>
              <a:rPr lang="fi-FI" sz="1400"/>
              <a:t>: 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61 0907/ 47 164/ 19 995</a:t>
            </a:r>
          </a:p>
          <a:p>
            <a:r>
              <a:rPr lang="fi-FI" sz="1400" err="1"/>
              <a:t>Kötid</a:t>
            </a:r>
            <a:r>
              <a:rPr lang="fi-FI" sz="1400"/>
              <a:t> (</a:t>
            </a:r>
            <a:r>
              <a:rPr lang="fi-FI" sz="1400" err="1"/>
              <a:t>medeltal</a:t>
            </a:r>
            <a:r>
              <a:rPr lang="fi-FI" sz="1400"/>
              <a:t>): </a:t>
            </a:r>
            <a:r>
              <a:rPr lang="fi-FI" sz="1400">
                <a:cs typeface="Arial"/>
              </a:rPr>
              <a:t>18 min 51 </a:t>
            </a:r>
            <a:r>
              <a:rPr lang="fi-FI" sz="1400" err="1">
                <a:cs typeface="Arial"/>
              </a:rPr>
              <a:t>sek</a:t>
            </a:r>
          </a:p>
          <a:p>
            <a:r>
              <a:rPr lang="fi-FI" sz="1400" err="1"/>
              <a:t>Antal</a:t>
            </a:r>
            <a:r>
              <a:rPr lang="fi-FI" sz="1400"/>
              <a:t> </a:t>
            </a:r>
            <a:r>
              <a:rPr lang="fi-FI" sz="1400" err="1"/>
              <a:t>återuppringningar</a:t>
            </a:r>
            <a:r>
              <a:rPr lang="fi-FI" sz="1400"/>
              <a:t>: 18 687</a:t>
            </a:r>
            <a:endParaRPr lang="fi-FI" sz="1400">
              <a:cs typeface="Arial"/>
            </a:endParaRPr>
          </a:p>
          <a:p>
            <a:r>
              <a:rPr lang="fi-FI" sz="1400" err="1"/>
              <a:t>Väntetid</a:t>
            </a:r>
            <a:r>
              <a:rPr lang="fi-FI" sz="1400"/>
              <a:t> </a:t>
            </a:r>
            <a:r>
              <a:rPr lang="fi-FI" sz="1400" err="1"/>
              <a:t>vid</a:t>
            </a:r>
            <a:r>
              <a:rPr lang="fi-FI" sz="1400"/>
              <a:t> </a:t>
            </a:r>
            <a:r>
              <a:rPr lang="fi-FI" sz="1400" err="1"/>
              <a:t>återuppringning</a:t>
            </a:r>
            <a:r>
              <a:rPr lang="fi-FI" sz="1400"/>
              <a:t> (</a:t>
            </a:r>
            <a:r>
              <a:rPr lang="fi-FI" sz="1400" err="1"/>
              <a:t>medeltal</a:t>
            </a:r>
            <a:r>
              <a:rPr lang="fi-FI" sz="1400"/>
              <a:t>):</a:t>
            </a:r>
            <a:endParaRPr lang="fi-FI" sz="1400">
              <a:cs typeface="Arial"/>
            </a:endParaRPr>
          </a:p>
          <a:p>
            <a:r>
              <a:rPr lang="fi-FI" sz="1400"/>
              <a:t>17 </a:t>
            </a:r>
            <a:r>
              <a:rPr lang="fi-FI" sz="1400" err="1"/>
              <a:t>timmar</a:t>
            </a:r>
            <a:r>
              <a:rPr lang="fi-FI" sz="1400"/>
              <a:t> 28 min</a:t>
            </a:r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Seniorlinjen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totalt</a:t>
            </a:r>
            <a:r>
              <a:rPr lang="fi-FI" sz="1400">
                <a:cs typeface="Arial"/>
              </a:rPr>
              <a:t>/ </a:t>
            </a:r>
            <a:r>
              <a:rPr lang="fi-FI" sz="1400" err="1">
                <a:cs typeface="Arial"/>
              </a:rPr>
              <a:t>unika</a:t>
            </a:r>
            <a:r>
              <a:rPr lang="fi-FI" sz="1400">
                <a:cs typeface="Arial"/>
              </a:rPr>
              <a:t>/ </a:t>
            </a:r>
            <a:r>
              <a:rPr lang="fi-FI" sz="1400" err="1">
                <a:cs typeface="Arial"/>
              </a:rPr>
              <a:t>svarade</a:t>
            </a:r>
            <a:r>
              <a:rPr lang="fi-FI" sz="1400">
                <a:cs typeface="Arial"/>
              </a:rPr>
              <a:t>: 11 707 / 8841/ 3496</a:t>
            </a:r>
            <a:endParaRPr lang="en-US" sz="1400">
              <a:cs typeface="Arial"/>
            </a:endParaRPr>
          </a:p>
          <a:p>
            <a:r>
              <a:rPr lang="fi-FI" sz="1400" err="1">
                <a:cs typeface="Arial"/>
              </a:rPr>
              <a:t>Kötid</a:t>
            </a:r>
            <a:r>
              <a:rPr lang="fi-FI" sz="1400">
                <a:cs typeface="Arial"/>
              </a:rPr>
              <a:t> (</a:t>
            </a:r>
            <a:r>
              <a:rPr lang="fi-FI" sz="1400" err="1">
                <a:cs typeface="Arial"/>
              </a:rPr>
              <a:t>medeltal</a:t>
            </a:r>
            <a:r>
              <a:rPr lang="fi-FI" sz="1400">
                <a:cs typeface="Arial"/>
              </a:rPr>
              <a:t>): 22  min </a:t>
            </a:r>
            <a:endParaRPr lang="fi-FI"/>
          </a:p>
          <a:p>
            <a:r>
              <a:rPr lang="fi-FI" sz="1400" err="1">
                <a:cs typeface="Arial"/>
              </a:rPr>
              <a:t>Sjukskötarens</a:t>
            </a:r>
            <a:r>
              <a:rPr lang="fi-FI" sz="1400">
                <a:cs typeface="Arial"/>
              </a:rPr>
              <a:t> chat 4982, </a:t>
            </a:r>
            <a:r>
              <a:rPr lang="fi-FI" sz="1400" err="1">
                <a:cs typeface="Arial"/>
              </a:rPr>
              <a:t>väntetid</a:t>
            </a:r>
            <a:r>
              <a:rPr lang="fi-FI" sz="1400">
                <a:cs typeface="Arial"/>
              </a:rPr>
              <a:t> 16 min</a:t>
            </a:r>
          </a:p>
          <a:p>
            <a:endParaRPr lang="fi-FI" sz="1400">
              <a:cs typeface="Arial"/>
            </a:endParaRPr>
          </a:p>
          <a:p>
            <a:r>
              <a:rPr lang="fi-FI" sz="1400" b="1" err="1">
                <a:cs typeface="Arial"/>
              </a:rPr>
              <a:t>Korrigerande</a:t>
            </a:r>
            <a:r>
              <a:rPr lang="fi-FI" sz="1400" b="1">
                <a:cs typeface="Arial"/>
              </a:rPr>
              <a:t> </a:t>
            </a:r>
            <a:r>
              <a:rPr lang="fi-FI" sz="1400" b="1" err="1">
                <a:cs typeface="Arial"/>
              </a:rPr>
              <a:t>åtgärder</a:t>
            </a:r>
            <a:r>
              <a:rPr lang="fi-FI" sz="1400" b="1">
                <a:cs typeface="Arial"/>
              </a:rPr>
              <a:t>: </a:t>
            </a:r>
          </a:p>
          <a:p>
            <a:pPr>
              <a:defRPr/>
            </a:pPr>
            <a:r>
              <a:rPr lang="fi-FI" sz="1400" err="1">
                <a:latin typeface="Arial" panose="020B0604020202020204"/>
                <a:cs typeface="Arial"/>
              </a:rPr>
              <a:t>Möjlighet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att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lämna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återuppringningsvegäran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även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på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Seniorlinjen</a:t>
            </a:r>
            <a:r>
              <a:rPr lang="fi-FI" sz="1400">
                <a:latin typeface="Arial" panose="020B0604020202020204"/>
                <a:cs typeface="Arial"/>
              </a:rPr>
              <a:t>.</a:t>
            </a:r>
          </a:p>
          <a:p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/>
          </p:cNvSpPr>
          <p:nvPr/>
        </p:nvSpPr>
        <p:spPr>
          <a:xfrm>
            <a:off x="4968000" y="1332000"/>
            <a:ext cx="3415442" cy="46474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Socialvårdens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servicerådgivning</a:t>
            </a:r>
            <a:r>
              <a:rPr lang="fi-FI" sz="1600" b="1"/>
              <a:t> </a:t>
            </a:r>
          </a:p>
          <a:p>
            <a:pPr algn="ctr"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Målsättning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: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påbörjas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samma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vardag</a:t>
            </a:r>
            <a:r>
              <a:rPr lang="fi-FI" sz="1400" b="1"/>
              <a:t> </a:t>
            </a:r>
            <a:endParaRPr lang="fi-FI" sz="1400" b="1">
              <a:cs typeface="Arial"/>
            </a:endParaRPr>
          </a:p>
          <a:p>
            <a:endParaRPr lang="en-US" sz="1400" b="1">
              <a:cs typeface="Arial"/>
            </a:endParaRPr>
          </a:p>
          <a:p>
            <a:r>
              <a:rPr lang="en-US" sz="1400" b="1" err="1">
                <a:cs typeface="Arial"/>
              </a:rPr>
              <a:t>Nuläge</a:t>
            </a:r>
            <a:r>
              <a:rPr lang="en-US" sz="1400" b="1">
                <a:cs typeface="Arial"/>
              </a:rPr>
              <a:t>: </a:t>
            </a:r>
          </a:p>
          <a:p>
            <a:r>
              <a:rPr lang="fi-FI" sz="1400"/>
              <a:t>Servicen </a:t>
            </a:r>
            <a:r>
              <a:rPr lang="fi-FI" sz="1400" err="1"/>
              <a:t>till</a:t>
            </a:r>
            <a:r>
              <a:rPr lang="fi-FI" sz="1400"/>
              <a:t> </a:t>
            </a:r>
            <a:r>
              <a:rPr lang="fi-FI" sz="1400" err="1"/>
              <a:t>barn</a:t>
            </a:r>
            <a:r>
              <a:rPr lang="fi-FI" sz="1400"/>
              <a:t>, </a:t>
            </a:r>
            <a:r>
              <a:rPr lang="fi-FI" sz="1400" err="1"/>
              <a:t>unga</a:t>
            </a:r>
            <a:r>
              <a:rPr lang="fi-FI" sz="1400"/>
              <a:t>, </a:t>
            </a:r>
            <a:r>
              <a:rPr lang="fi-FI" sz="1400" err="1"/>
              <a:t>familjer</a:t>
            </a:r>
            <a:r>
              <a:rPr lang="fi-FI" sz="1400"/>
              <a:t>, </a:t>
            </a:r>
            <a:r>
              <a:rPr lang="fi-FI" sz="1400" err="1"/>
              <a:t>personer</a:t>
            </a:r>
            <a:r>
              <a:rPr lang="fi-FI" sz="1400"/>
              <a:t> i </a:t>
            </a:r>
            <a:r>
              <a:rPr lang="fi-FI" sz="1400" err="1"/>
              <a:t>arbetsför</a:t>
            </a:r>
            <a:r>
              <a:rPr lang="fi-FI" sz="1400"/>
              <a:t> </a:t>
            </a:r>
            <a:r>
              <a:rPr lang="fi-FI" sz="1400" err="1"/>
              <a:t>ålder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funktionshindrade</a:t>
            </a:r>
            <a:r>
              <a:rPr lang="fi-FI" sz="1400"/>
              <a:t>.</a:t>
            </a:r>
            <a:endParaRPr lang="en-US" sz="1400"/>
          </a:p>
          <a:p>
            <a:r>
              <a:rPr lang="fi-FI" sz="1400" err="1"/>
              <a:t>Antal</a:t>
            </a:r>
            <a:r>
              <a:rPr lang="fi-FI" sz="1400"/>
              <a:t> </a:t>
            </a:r>
            <a:r>
              <a:rPr lang="fi-FI" sz="1400" err="1"/>
              <a:t>telefonsamtal</a:t>
            </a:r>
            <a:r>
              <a:rPr lang="fi-FI" sz="1400"/>
              <a:t> </a:t>
            </a:r>
            <a:r>
              <a:rPr lang="fi-FI" sz="1400" err="1"/>
              <a:t>totalt</a:t>
            </a:r>
            <a:r>
              <a:rPr lang="fi-FI" sz="1400"/>
              <a:t>/</a:t>
            </a:r>
            <a:r>
              <a:rPr lang="fi-FI" sz="1400" err="1"/>
              <a:t>unika</a:t>
            </a:r>
            <a:r>
              <a:rPr lang="fi-FI" sz="1400"/>
              <a:t>/</a:t>
            </a:r>
            <a:r>
              <a:rPr lang="fi-FI" sz="1400" err="1"/>
              <a:t>svarade</a:t>
            </a:r>
            <a:r>
              <a:rPr lang="fi-FI" sz="1400"/>
              <a:t> 2904/2507/2221</a:t>
            </a:r>
            <a:endParaRPr lang="en-US" sz="1400">
              <a:cs typeface="Arial"/>
            </a:endParaRPr>
          </a:p>
          <a:p>
            <a:r>
              <a:rPr lang="fi-FI" sz="1400" err="1">
                <a:cs typeface="Arial"/>
              </a:rPr>
              <a:t>Kötid</a:t>
            </a:r>
            <a:r>
              <a:rPr lang="fi-FI" sz="1400">
                <a:cs typeface="Arial"/>
              </a:rPr>
              <a:t> (</a:t>
            </a:r>
            <a:r>
              <a:rPr lang="fi-FI" sz="1400" err="1">
                <a:cs typeface="Arial"/>
              </a:rPr>
              <a:t>medeltal</a:t>
            </a:r>
            <a:r>
              <a:rPr lang="fi-FI" sz="1400">
                <a:cs typeface="Arial"/>
              </a:rPr>
              <a:t>): 32 </a:t>
            </a:r>
            <a:r>
              <a:rPr lang="fi-FI" sz="1400" err="1">
                <a:cs typeface="Arial"/>
              </a:rPr>
              <a:t>sek</a:t>
            </a:r>
          </a:p>
          <a:p>
            <a:r>
              <a:rPr lang="fi-FI" sz="1400" err="1">
                <a:cs typeface="Arial"/>
              </a:rPr>
              <a:t>Antal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återuppringningar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skötta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samma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dag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under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tjänstetid</a:t>
            </a:r>
            <a:r>
              <a:rPr lang="fi-FI" sz="1400">
                <a:cs typeface="Arial"/>
              </a:rPr>
              <a:t> 374</a:t>
            </a:r>
            <a:endParaRPr lang="fi-FI"/>
          </a:p>
          <a:p>
            <a:r>
              <a:rPr lang="fi-FI" sz="1400" err="1">
                <a:cs typeface="Arial"/>
              </a:rPr>
              <a:t>Väntetid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vid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återuppringning</a:t>
            </a:r>
            <a:r>
              <a:rPr lang="fi-FI" sz="1400">
                <a:cs typeface="Arial"/>
              </a:rPr>
              <a:t> (</a:t>
            </a:r>
            <a:r>
              <a:rPr lang="fi-FI" sz="1400" err="1">
                <a:cs typeface="Arial"/>
              </a:rPr>
              <a:t>medeltal</a:t>
            </a:r>
            <a:r>
              <a:rPr lang="fi-FI" sz="1400">
                <a:cs typeface="Arial"/>
              </a:rPr>
              <a:t>) </a:t>
            </a:r>
          </a:p>
          <a:p>
            <a:r>
              <a:rPr lang="fi-FI" sz="1400">
                <a:cs typeface="Arial"/>
              </a:rPr>
              <a:t>34 min 55 sek</a:t>
            </a:r>
            <a:endParaRPr lang="fi-FI" sz="1400"/>
          </a:p>
          <a:p>
            <a:r>
              <a:rPr lang="fi-FI" sz="1400">
                <a:cs typeface="Arial"/>
              </a:rPr>
              <a:t>Socialvårdens chat 70, väntetid 13 min 31 sek</a:t>
            </a:r>
          </a:p>
          <a:p>
            <a:endParaRPr lang="en-US" sz="1400" b="1">
              <a:cs typeface="Arial"/>
            </a:endParaRPr>
          </a:p>
          <a:p>
            <a:r>
              <a:rPr lang="en-US" sz="1400" b="1">
                <a:cs typeface="Arial"/>
              </a:rPr>
              <a:t>Korrigerande </a:t>
            </a:r>
            <a:r>
              <a:rPr lang="en-US" sz="1400" b="1" err="1">
                <a:cs typeface="Arial"/>
              </a:rPr>
              <a:t>åtgärder</a:t>
            </a:r>
            <a:r>
              <a:rPr lang="en-US" sz="1400" b="1">
                <a:cs typeface="Arial"/>
              </a:rPr>
              <a:t>: </a:t>
            </a:r>
            <a:endParaRPr lang="en-US"/>
          </a:p>
          <a:p>
            <a:pPr>
              <a:defRPr/>
            </a:pPr>
            <a:r>
              <a:rPr lang="fi-FI" sz="1400" err="1">
                <a:cs typeface="Arial"/>
              </a:rPr>
              <a:t>Behov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finns</a:t>
            </a:r>
            <a:r>
              <a:rPr lang="fi-FI" sz="1400">
                <a:cs typeface="Arial"/>
              </a:rPr>
              <a:t> av </a:t>
            </a:r>
            <a:r>
              <a:rPr lang="fi-FI" sz="1400" err="1">
                <a:cs typeface="Arial"/>
              </a:rPr>
              <a:t>linje</a:t>
            </a:r>
            <a:r>
              <a:rPr lang="fi-FI" sz="1400">
                <a:cs typeface="Arial"/>
              </a:rPr>
              <a:t> för </a:t>
            </a:r>
            <a:r>
              <a:rPr lang="fi-FI" sz="1400" err="1">
                <a:cs typeface="Arial"/>
              </a:rPr>
              <a:t>äldreservicens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behov</a:t>
            </a:r>
            <a:r>
              <a:rPr lang="fi-FI" sz="1400">
                <a:cs typeface="Arial"/>
              </a:rPr>
              <a:t>, </a:t>
            </a:r>
            <a:r>
              <a:rPr lang="fi-FI" sz="1400" err="1">
                <a:cs typeface="Arial"/>
              </a:rPr>
              <a:t>förverkligas</a:t>
            </a:r>
            <a:r>
              <a:rPr lang="fi-FI" sz="1400">
                <a:cs typeface="Arial"/>
              </a:rPr>
              <a:t> efter årsskiftet.</a:t>
            </a:r>
          </a:p>
          <a:p>
            <a:endParaRPr lang="en-US" sz="1400" b="1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53245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Välfärdsområdets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växel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>
                <a:latin typeface="Arial" panose="020B0604020202020204"/>
              </a:rPr>
              <a:t>Målsättning</a:t>
            </a:r>
            <a:r>
              <a:rPr lang="fi-FI" sz="1400" b="1">
                <a:latin typeface="Arial" panose="020B0604020202020204"/>
              </a:rPr>
              <a:t>: </a:t>
            </a:r>
            <a:r>
              <a:rPr lang="fi-FI" sz="1400" b="1" err="1">
                <a:latin typeface="Arial" panose="020B0604020202020204"/>
              </a:rPr>
              <a:t>svarsprocent</a:t>
            </a:r>
            <a:r>
              <a:rPr lang="fi-FI" sz="1400" b="1">
                <a:latin typeface="Arial" panose="020B0604020202020204"/>
              </a:rPr>
              <a:t> </a:t>
            </a:r>
            <a:r>
              <a:rPr lang="fi-FI" sz="1400" b="1" err="1">
                <a:latin typeface="Arial" panose="020B0604020202020204"/>
              </a:rPr>
              <a:t>över</a:t>
            </a:r>
            <a:r>
              <a:rPr lang="fi-FI" sz="1400" b="1">
                <a:latin typeface="Arial" panose="020B0604020202020204"/>
              </a:rPr>
              <a:t> 90%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endParaRPr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r>
              <a:rPr lang="fi-FI" sz="1400" b="1" err="1">
                <a:cs typeface="Arial"/>
              </a:rPr>
              <a:t>Nuläge</a:t>
            </a:r>
            <a:r>
              <a:rPr lang="fi-FI" sz="1400" b="1">
                <a:cs typeface="Arial"/>
              </a:rPr>
              <a:t>:</a:t>
            </a:r>
            <a:endParaRPr lang="fi-FI" sz="1600">
              <a:solidFill>
                <a:srgbClr val="FFFFFF"/>
              </a:solidFill>
              <a:cs typeface="Arial"/>
            </a:endParaRPr>
          </a:p>
          <a:p>
            <a:r>
              <a:rPr lang="fi-FI" sz="1400" err="1">
                <a:cs typeface="Arial"/>
              </a:rPr>
              <a:t>Svarsprocenten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över</a:t>
            </a:r>
            <a:r>
              <a:rPr lang="fi-FI" sz="1400">
                <a:cs typeface="Arial"/>
              </a:rPr>
              <a:t> 93%</a:t>
            </a:r>
          </a:p>
          <a:p>
            <a:r>
              <a:rPr lang="fi-FI" sz="1400" err="1">
                <a:cs typeface="Arial"/>
              </a:rPr>
              <a:t>Samtalsmängd</a:t>
            </a:r>
            <a:r>
              <a:rPr lang="fi-FI" sz="1400">
                <a:cs typeface="Arial"/>
              </a:rPr>
              <a:t>: 52 521 st</a:t>
            </a: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Chat-</a:t>
            </a:r>
            <a:r>
              <a:rPr lang="fi-FI" sz="1400" err="1">
                <a:latin typeface="Arial" panose="020B0604020202020204"/>
                <a:cs typeface="Arial"/>
              </a:rPr>
              <a:t>mängd</a:t>
            </a:r>
            <a:r>
              <a:rPr lang="fi-FI" sz="1400">
                <a:latin typeface="Arial" panose="020B0604020202020204"/>
                <a:cs typeface="Arial"/>
              </a:rPr>
              <a:t>: 374 st, </a:t>
            </a:r>
            <a:r>
              <a:rPr lang="fi-FI" sz="1400" err="1">
                <a:latin typeface="Arial" panose="020B0604020202020204"/>
                <a:cs typeface="Arial"/>
              </a:rPr>
              <a:t>väntetiden</a:t>
            </a:r>
            <a:r>
              <a:rPr lang="fi-FI" sz="1400">
                <a:latin typeface="Arial" panose="020B0604020202020204"/>
                <a:cs typeface="Arial"/>
              </a:rPr>
              <a:t> i </a:t>
            </a:r>
            <a:r>
              <a:rPr lang="fi-FI" sz="1400" err="1">
                <a:latin typeface="Arial" panose="020B0604020202020204"/>
                <a:cs typeface="Arial"/>
              </a:rPr>
              <a:t>medeltal</a:t>
            </a:r>
            <a:r>
              <a:rPr lang="fi-FI" sz="1400">
                <a:latin typeface="Arial" panose="020B0604020202020204"/>
                <a:cs typeface="Arial"/>
              </a:rPr>
              <a:t> 51 </a:t>
            </a:r>
            <a:r>
              <a:rPr lang="fi-FI" sz="1400" err="1">
                <a:latin typeface="Arial" panose="020B0604020202020204"/>
                <a:cs typeface="Arial"/>
              </a:rPr>
              <a:t>sek</a:t>
            </a:r>
            <a:endParaRPr lang="fi-FI" sz="1400" err="1"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b="1">
                <a:latin typeface="Arial" panose="020B0604020202020204"/>
              </a:rPr>
              <a:t>Korrigerande åtgärder: </a:t>
            </a:r>
            <a:endParaRPr lang="sv-SE" sz="1400" b="1"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400" err="1">
                <a:ea typeface="+mn-lt"/>
                <a:cs typeface="+mn-lt"/>
              </a:rPr>
              <a:t>Svarsfrekvensen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följs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upp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på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dags</a:t>
            </a:r>
            <a:r>
              <a:rPr lang="fi-FI" sz="1400">
                <a:ea typeface="+mn-lt"/>
                <a:cs typeface="+mn-lt"/>
              </a:rPr>
              <a:t>-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individnivå</a:t>
            </a:r>
            <a:r>
              <a:rPr lang="fi-FI" sz="1400">
                <a:ea typeface="+mn-lt"/>
                <a:cs typeface="+mn-lt"/>
              </a:rPr>
              <a:t>. </a:t>
            </a:r>
            <a:r>
              <a:rPr lang="fi-FI" sz="1400" err="1">
                <a:ea typeface="+mn-lt"/>
                <a:cs typeface="+mn-lt"/>
              </a:rPr>
              <a:t>Telefonsamtals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mängden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följs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också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upp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veckovis</a:t>
            </a:r>
            <a:r>
              <a:rPr lang="fi-FI" sz="1400">
                <a:ea typeface="+mn-lt"/>
                <a:cs typeface="+mn-lt"/>
              </a:rPr>
              <a:t>. </a:t>
            </a:r>
            <a:r>
              <a:rPr lang="fi-FI" sz="1400" err="1">
                <a:ea typeface="+mn-lt"/>
                <a:cs typeface="+mn-lt"/>
              </a:rPr>
              <a:t>Kunderna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informeras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om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digitala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tjänster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självtjänster</a:t>
            </a:r>
            <a:r>
              <a:rPr lang="fi-FI" sz="1400">
                <a:ea typeface="+mn-lt"/>
                <a:cs typeface="+mn-lt"/>
              </a:rPr>
              <a:t>, </a:t>
            </a:r>
            <a:r>
              <a:rPr lang="fi-FI" sz="1400" err="1">
                <a:ea typeface="+mn-lt"/>
                <a:cs typeface="+mn-lt"/>
              </a:rPr>
              <a:t>genom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vilka</a:t>
            </a:r>
            <a:r>
              <a:rPr lang="fi-FI" sz="1400">
                <a:ea typeface="+mn-lt"/>
                <a:cs typeface="+mn-lt"/>
              </a:rPr>
              <a:t> de </a:t>
            </a:r>
            <a:r>
              <a:rPr lang="fi-FI" sz="1400" err="1">
                <a:ea typeface="+mn-lt"/>
                <a:cs typeface="+mn-lt"/>
              </a:rPr>
              <a:t>kan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sköta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sina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ärenden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och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främja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sin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hälsovård</a:t>
            </a:r>
            <a:r>
              <a:rPr lang="fi-FI" sz="1400">
                <a:ea typeface="+mn-lt"/>
                <a:cs typeface="+mn-lt"/>
              </a:rPr>
              <a:t> i </a:t>
            </a:r>
            <a:r>
              <a:rPr lang="fi-FI" sz="1400" err="1">
                <a:ea typeface="+mn-lt"/>
                <a:cs typeface="+mn-lt"/>
              </a:rPr>
              <a:t>större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utsträckning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än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tidigare</a:t>
            </a:r>
            <a:r>
              <a:rPr lang="fi-FI" sz="1400">
                <a:ea typeface="+mn-lt"/>
                <a:cs typeface="+mn-lt"/>
              </a:rPr>
              <a:t>.</a:t>
            </a:r>
            <a:endParaRPr lang="fi-FI"/>
          </a:p>
          <a:p>
            <a:pPr>
              <a:defRPr/>
            </a:pPr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Digimottagningen</a:t>
            </a:r>
            <a:endParaRPr lang="fi-FI" sz="16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400" err="1">
                <a:ea typeface="+mn-lt"/>
                <a:cs typeface="+mn-lt"/>
              </a:rPr>
              <a:t>Den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nya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plattformen</a:t>
            </a:r>
            <a:r>
              <a:rPr lang="fi-FI" sz="1400">
                <a:ea typeface="+mn-lt"/>
                <a:cs typeface="+mn-lt"/>
              </a:rPr>
              <a:t>, </a:t>
            </a:r>
            <a:r>
              <a:rPr lang="fi-FI" sz="1400" err="1">
                <a:ea typeface="+mn-lt"/>
                <a:cs typeface="+mn-lt"/>
              </a:rPr>
              <a:t>FlowMedic</a:t>
            </a:r>
            <a:r>
              <a:rPr lang="fi-FI" sz="1400">
                <a:ea typeface="+mn-lt"/>
                <a:cs typeface="+mn-lt"/>
              </a:rPr>
              <a:t> 15.4, </a:t>
            </a:r>
            <a:r>
              <a:rPr lang="fi-FI" sz="1400" err="1">
                <a:ea typeface="+mn-lt"/>
                <a:cs typeface="+mn-lt"/>
              </a:rPr>
              <a:t>kan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användas</a:t>
            </a:r>
            <a:r>
              <a:rPr lang="fi-FI" sz="1400">
                <a:ea typeface="+mn-lt"/>
                <a:cs typeface="+mn-lt"/>
              </a:rPr>
              <a:t> av </a:t>
            </a:r>
            <a:r>
              <a:rPr lang="fi-FI" sz="1400" err="1">
                <a:ea typeface="+mn-lt"/>
                <a:cs typeface="+mn-lt"/>
              </a:rPr>
              <a:t>hälften</a:t>
            </a:r>
            <a:r>
              <a:rPr lang="fi-FI" sz="1400">
                <a:ea typeface="+mn-lt"/>
                <a:cs typeface="+mn-lt"/>
              </a:rPr>
              <a:t> av </a:t>
            </a:r>
            <a:r>
              <a:rPr lang="fi-FI" sz="1400" err="1">
                <a:ea typeface="+mn-lt"/>
                <a:cs typeface="+mn-lt"/>
              </a:rPr>
              <a:t>välfärdsområdets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invånare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fram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till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årets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slut</a:t>
            </a:r>
            <a:r>
              <a:rPr lang="fi-FI" sz="1400">
                <a:ea typeface="+mn-lt"/>
                <a:cs typeface="+mn-lt"/>
              </a:rPr>
              <a:t> (</a:t>
            </a:r>
            <a:r>
              <a:rPr lang="fi-FI" sz="1400" err="1">
                <a:ea typeface="+mn-lt"/>
                <a:cs typeface="+mn-lt"/>
              </a:rPr>
              <a:t>kopplat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till</a:t>
            </a:r>
            <a:r>
              <a:rPr lang="fi-FI" sz="1400">
                <a:ea typeface="+mn-lt"/>
                <a:cs typeface="+mn-lt"/>
              </a:rPr>
              <a:t> en </a:t>
            </a:r>
            <a:r>
              <a:rPr lang="fi-FI" sz="1400" err="1">
                <a:ea typeface="+mn-lt"/>
                <a:cs typeface="+mn-lt"/>
              </a:rPr>
              <a:t>studie</a:t>
            </a:r>
            <a:r>
              <a:rPr lang="fi-FI" sz="1400">
                <a:ea typeface="+mn-lt"/>
                <a:cs typeface="+mn-lt"/>
              </a:rPr>
              <a:t>). </a:t>
            </a:r>
            <a:r>
              <a:rPr lang="fi-FI" sz="1400" err="1">
                <a:ea typeface="+mn-lt"/>
                <a:cs typeface="+mn-lt"/>
              </a:rPr>
              <a:t>Därefter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utvidgas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användningen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till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att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omfatta</a:t>
            </a:r>
            <a:r>
              <a:rPr lang="fi-FI" sz="1400">
                <a:ea typeface="+mn-lt"/>
                <a:cs typeface="+mn-lt"/>
              </a:rPr>
              <a:t> alla </a:t>
            </a:r>
            <a:r>
              <a:rPr lang="fi-FI" sz="1400" err="1">
                <a:ea typeface="+mn-lt"/>
                <a:cs typeface="+mn-lt"/>
              </a:rPr>
              <a:t>invånare</a:t>
            </a:r>
            <a:r>
              <a:rPr lang="fi-FI" sz="1400">
                <a:ea typeface="+mn-lt"/>
                <a:cs typeface="+mn-lt"/>
              </a:rPr>
              <a:t> i </a:t>
            </a:r>
            <a:r>
              <a:rPr lang="fi-FI" sz="1400" err="1">
                <a:ea typeface="+mn-lt"/>
                <a:cs typeface="+mn-lt"/>
              </a:rPr>
              <a:t>välfärdsområdet</a:t>
            </a:r>
            <a:r>
              <a:rPr lang="fi-FI" sz="1400">
                <a:ea typeface="+mn-lt"/>
                <a:cs typeface="+mn-lt"/>
              </a:rPr>
              <a:t>.</a:t>
            </a:r>
            <a:endParaRPr lang="fi-FI"/>
          </a:p>
          <a:p>
            <a:pPr>
              <a:defRPr/>
            </a:pPr>
            <a:endParaRPr lang="sv-SE">
              <a:solidFill>
                <a:srgbClr val="213A8F"/>
              </a:solidFill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84844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– </a:t>
            </a:r>
            <a:r>
              <a:rPr lang="fi-FI" b="1" err="1"/>
              <a:t>Digitala</a:t>
            </a:r>
            <a:r>
              <a:rPr lang="fi-FI" b="1"/>
              <a:t> </a:t>
            </a:r>
            <a:r>
              <a:rPr lang="fi-FI" b="1" err="1"/>
              <a:t>tjänster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5423604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51802" y="1335096"/>
            <a:ext cx="5040000" cy="28284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/>
              <a:t>Omaolo-</a:t>
            </a:r>
            <a:r>
              <a:rPr lang="fi-FI" sz="1600" b="1" err="1"/>
              <a:t>symptombedömning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400" b="1" err="1"/>
              <a:t>Målsättning</a:t>
            </a:r>
            <a:r>
              <a:rPr lang="fi-FI" sz="1400" b="1"/>
              <a:t> </a:t>
            </a:r>
            <a:r>
              <a:rPr lang="fi-FI" sz="1400" b="1" err="1"/>
              <a:t>att</a:t>
            </a:r>
            <a:r>
              <a:rPr lang="fi-FI" sz="1400" b="1"/>
              <a:t> </a:t>
            </a:r>
            <a:r>
              <a:rPr lang="fi-FI" sz="1400" b="1" err="1"/>
              <a:t>öka</a:t>
            </a:r>
            <a:r>
              <a:rPr lang="fi-FI" sz="1400" b="1"/>
              <a:t> </a:t>
            </a:r>
            <a:r>
              <a:rPr lang="fi-FI" sz="1400" b="1" err="1"/>
              <a:t>användningen</a:t>
            </a:r>
            <a:r>
              <a:rPr lang="fi-FI" sz="1400" b="1"/>
              <a:t> (10% av </a:t>
            </a:r>
            <a:r>
              <a:rPr lang="fi-FI" sz="1400" b="1" err="1"/>
              <a:t>vårdbedömningarna</a:t>
            </a:r>
            <a:r>
              <a:rPr lang="fi-FI" sz="1400" b="1"/>
              <a:t> </a:t>
            </a:r>
            <a:r>
              <a:rPr lang="fi-FI" sz="1400" b="1" err="1"/>
              <a:t>under</a:t>
            </a:r>
            <a:r>
              <a:rPr lang="fi-FI" sz="1400" b="1"/>
              <a:t> 2025)</a:t>
            </a:r>
            <a:endParaRPr lang="fi-FI" sz="140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1400" b="1" err="1"/>
              <a:t>Nuläge</a:t>
            </a:r>
            <a:r>
              <a:rPr lang="fi-FI" sz="1400" b="1"/>
              <a:t>: </a:t>
            </a:r>
          </a:p>
          <a:p>
            <a:r>
              <a:rPr lang="fi-FI" sz="1400" err="1"/>
              <a:t>Gjorda</a:t>
            </a:r>
            <a:r>
              <a:rPr lang="fi-FI" sz="1400"/>
              <a:t> symptombedömingar: 2 806</a:t>
            </a:r>
            <a:endParaRPr lang="fi-FI" sz="1400">
              <a:cs typeface="Arial"/>
            </a:endParaRPr>
          </a:p>
          <a:p>
            <a:r>
              <a:rPr lang="fi-FI" sz="1400"/>
              <a:t>Egenvårdsanvisningar: 651</a:t>
            </a:r>
            <a:endParaRPr lang="fi-FI" sz="1400">
              <a:cs typeface="Arial"/>
            </a:endParaRPr>
          </a:p>
          <a:p>
            <a:r>
              <a:rPr lang="fi-FI" sz="1400" err="1"/>
              <a:t>Hänvisade</a:t>
            </a:r>
            <a:r>
              <a:rPr lang="fi-FI" sz="1400"/>
              <a:t> </a:t>
            </a:r>
            <a:r>
              <a:rPr lang="fi-FI" sz="1400" err="1"/>
              <a:t>till</a:t>
            </a:r>
            <a:r>
              <a:rPr lang="fi-FI" sz="1400"/>
              <a:t> kö: 758</a:t>
            </a:r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Andel</a:t>
            </a:r>
            <a:r>
              <a:rPr lang="fi-FI" sz="1400">
                <a:cs typeface="Arial"/>
              </a:rPr>
              <a:t> av </a:t>
            </a:r>
            <a:r>
              <a:rPr lang="fi-FI" sz="1400" err="1">
                <a:cs typeface="Arial"/>
              </a:rPr>
              <a:t>totala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mängden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vårdbedömningar</a:t>
            </a:r>
            <a:r>
              <a:rPr lang="fi-FI" sz="1400">
                <a:cs typeface="Arial"/>
              </a:rPr>
              <a:t>: 5,95 %</a:t>
            </a:r>
          </a:p>
          <a:p>
            <a:endParaRPr lang="fi-FI" sz="1400">
              <a:cs typeface="Arial"/>
            </a:endParaRPr>
          </a:p>
          <a:p>
            <a:r>
              <a:rPr lang="fi-FI" sz="1400" b="1" err="1">
                <a:cs typeface="Arial"/>
              </a:rPr>
              <a:t>Korrigerande</a:t>
            </a:r>
            <a:r>
              <a:rPr lang="fi-FI" sz="1400" b="1">
                <a:cs typeface="Arial"/>
              </a:rPr>
              <a:t> </a:t>
            </a:r>
            <a:r>
              <a:rPr lang="fi-FI" sz="1400" b="1" err="1">
                <a:cs typeface="Arial"/>
              </a:rPr>
              <a:t>åtgärder</a:t>
            </a:r>
            <a:r>
              <a:rPr lang="fi-FI" sz="1400" b="1">
                <a:cs typeface="Arial"/>
              </a:rPr>
              <a:t>: </a:t>
            </a:r>
          </a:p>
          <a:p>
            <a:pPr>
              <a:defRPr/>
            </a:pPr>
            <a:r>
              <a:rPr lang="fi-FI" sz="1400">
                <a:latin typeface="Arial" panose="020B0604020202020204"/>
                <a:cs typeface="Arial"/>
              </a:rPr>
              <a:t>Omaolo </a:t>
            </a:r>
            <a:r>
              <a:rPr lang="fi-FI" sz="1400" err="1">
                <a:latin typeface="Arial" panose="020B0604020202020204"/>
                <a:cs typeface="Arial"/>
              </a:rPr>
              <a:t>tillgänglig</a:t>
            </a:r>
            <a:r>
              <a:rPr lang="fi-FI" sz="1400">
                <a:latin typeface="Arial" panose="020B0604020202020204"/>
                <a:cs typeface="Arial"/>
              </a:rPr>
              <a:t> i alla </a:t>
            </a:r>
            <a:r>
              <a:rPr lang="fi-FI" sz="1400" err="1">
                <a:latin typeface="Arial" panose="020B0604020202020204"/>
                <a:cs typeface="Arial"/>
              </a:rPr>
              <a:t>kommuner</a:t>
            </a:r>
            <a:r>
              <a:rPr lang="fi-FI" sz="1400">
                <a:latin typeface="Arial" panose="020B0604020202020204"/>
                <a:cs typeface="Arial"/>
              </a:rPr>
              <a:t>. </a:t>
            </a:r>
            <a:r>
              <a:rPr lang="fi-FI" sz="1400" err="1">
                <a:latin typeface="Arial" panose="020B0604020202020204"/>
                <a:cs typeface="Arial"/>
              </a:rPr>
              <a:t>Ökad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marknadsföring</a:t>
            </a:r>
            <a:endParaRPr lang="fi-FI" sz="1400">
              <a:latin typeface="Arial" panose="020B0604020202020204"/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4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0256" y="1335096"/>
            <a:ext cx="5040000" cy="33085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Chatbot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/>
              <a:t>Målsättning</a:t>
            </a:r>
            <a:r>
              <a:rPr lang="fi-FI" sz="1400" b="1"/>
              <a:t> </a:t>
            </a:r>
            <a:r>
              <a:rPr lang="fi-FI" sz="1400" b="1" err="1"/>
              <a:t>att</a:t>
            </a:r>
            <a:r>
              <a:rPr lang="fi-FI" sz="1400" b="1"/>
              <a:t> </a:t>
            </a:r>
            <a:r>
              <a:rPr lang="fi-FI" sz="1400" b="1" err="1"/>
              <a:t>öka</a:t>
            </a:r>
            <a:r>
              <a:rPr lang="fi-FI" sz="1400" b="1"/>
              <a:t> </a:t>
            </a:r>
            <a:r>
              <a:rPr lang="fi-FI" sz="1400" b="1" err="1"/>
              <a:t>användningen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latin typeface="Arial" panose="020B0604020202020204"/>
              </a:rPr>
              <a:t>Nuläge:</a:t>
            </a:r>
            <a:endParaRPr lang="fi-FI" sz="1400" b="1">
              <a:latin typeface="Arial" panose="020B0604020202020204"/>
              <a:cs typeface="Arial"/>
            </a:endParaRPr>
          </a:p>
          <a:p>
            <a:r>
              <a:rPr lang="fi-FI" sz="1400"/>
              <a:t>1296 unika sessioner svenska</a:t>
            </a:r>
            <a:endParaRPr lang="fi-FI" sz="1400" err="1">
              <a:cs typeface="Arial"/>
            </a:endParaRPr>
          </a:p>
          <a:p>
            <a:r>
              <a:rPr lang="fi-FI" sz="1400">
                <a:cs typeface="Arial"/>
              </a:rPr>
              <a:t>1571 unika sessioner finska</a:t>
            </a:r>
            <a:endParaRPr lang="fi-FI" sz="1400"/>
          </a:p>
          <a:p>
            <a:pPr>
              <a:spcAft>
                <a:spcPts val="600"/>
              </a:spcAft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>
                <a:latin typeface="Arial" panose="020B0604020202020204"/>
              </a:rPr>
              <a:t>Korrigerande</a:t>
            </a:r>
            <a:r>
              <a:rPr lang="fi-FI" sz="1400" b="1">
                <a:latin typeface="Arial" panose="020B0604020202020204"/>
              </a:rPr>
              <a:t> </a:t>
            </a:r>
            <a:r>
              <a:rPr lang="fi-FI" sz="1400" b="1" err="1">
                <a:latin typeface="Arial" panose="020B0604020202020204"/>
              </a:rPr>
              <a:t>åtgärder</a:t>
            </a:r>
            <a:r>
              <a:rPr lang="fi-FI" sz="1400" b="1">
                <a:latin typeface="Arial" panose="020B0604020202020204"/>
              </a:rPr>
              <a:t>: </a:t>
            </a:r>
            <a:endParaRPr lang="fi-FI" sz="1400" b="1"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fi-FI" sz="1400" err="1">
                <a:latin typeface="Arial" panose="020B0604020202020204"/>
                <a:cs typeface="Arial"/>
              </a:rPr>
              <a:t>Ökad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marknadsföring</a:t>
            </a:r>
            <a:endParaRPr lang="fi-FI" sz="1400">
              <a:latin typeface="Arial" panose="020B0604020202020204"/>
              <a:cs typeface="Arial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r>
              <a:rPr lang="sv" sz="1400">
                <a:ea typeface="+mn-lt"/>
                <a:cs typeface="+mn-lt"/>
              </a:rPr>
              <a:t>Chatbotten, utvecklas och lär sig fortfarande baserat på användarens frågor.</a:t>
            </a:r>
            <a:endParaRPr lang="fi-FI">
              <a:cs typeface="Arial" panose="020B0604020202020204"/>
            </a:endParaRPr>
          </a:p>
          <a:p>
            <a:pPr>
              <a:defRPr/>
            </a:pPr>
            <a:endParaRPr lang="fi-FI" sz="1400"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fi-FI" sz="1400" b="1"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– </a:t>
            </a:r>
            <a:r>
              <a:rPr lang="fi-FI" b="1" err="1"/>
              <a:t>Servicepunkten</a:t>
            </a:r>
            <a:endParaRPr lang="sv-SE" err="1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5423604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51802" y="1335096"/>
            <a:ext cx="5040000" cy="17727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Patienttransportörer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fi-FI" sz="140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1400" b="1" err="1"/>
              <a:t>Nuläge</a:t>
            </a:r>
            <a:r>
              <a:rPr lang="fi-FI" sz="1400" b="1"/>
              <a:t>: </a:t>
            </a:r>
          </a:p>
          <a:p>
            <a:r>
              <a:rPr lang="fi-FI" sz="1400" err="1"/>
              <a:t>Antal</a:t>
            </a:r>
            <a:r>
              <a:rPr lang="fi-FI" sz="1400"/>
              <a:t> </a:t>
            </a:r>
            <a:r>
              <a:rPr lang="fi-FI" sz="1400" err="1"/>
              <a:t>patienttransporter</a:t>
            </a:r>
            <a:r>
              <a:rPr lang="fi-FI" sz="1400"/>
              <a:t>: 9426 st, </a:t>
            </a:r>
            <a:r>
              <a:rPr lang="fi-FI" sz="1400" err="1"/>
              <a:t>dejouren</a:t>
            </a:r>
            <a:r>
              <a:rPr lang="fi-FI" sz="1400"/>
              <a:t> 3405 st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 b="1" err="1">
                <a:cs typeface="Arial"/>
              </a:rPr>
              <a:t>Korrigerande</a:t>
            </a:r>
            <a:r>
              <a:rPr lang="fi-FI" sz="1400" b="1">
                <a:cs typeface="Arial"/>
              </a:rPr>
              <a:t> </a:t>
            </a:r>
            <a:r>
              <a:rPr lang="fi-FI" sz="1400" b="1" err="1">
                <a:cs typeface="Arial"/>
              </a:rPr>
              <a:t>åtgärder</a:t>
            </a:r>
            <a:r>
              <a:rPr lang="fi-FI" sz="1400" b="1">
                <a:cs typeface="Arial"/>
              </a:rPr>
              <a:t>: </a:t>
            </a:r>
            <a:r>
              <a:rPr lang="fi-FI" sz="1400">
                <a:cs typeface="Arial"/>
              </a:rPr>
              <a:t>Alla </a:t>
            </a:r>
            <a:r>
              <a:rPr lang="fi-FI" sz="1400" err="1">
                <a:cs typeface="Arial"/>
              </a:rPr>
              <a:t>vakanser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är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fyllda</a:t>
            </a:r>
            <a:endParaRPr lang="fi-FI" sz="1400">
              <a:cs typeface="Arial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i-FI" sz="1400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20256" y="1335096"/>
            <a:ext cx="5040000" cy="28777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Servicerådgivare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latin typeface="Arial" panose="020B060402020202020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400" b="1" err="1">
                <a:latin typeface="Arial" panose="020B0604020202020204"/>
              </a:rPr>
              <a:t>Nuläge</a:t>
            </a:r>
            <a:r>
              <a:rPr lang="fi-FI" sz="1400" b="1">
                <a:latin typeface="Arial" panose="020B0604020202020204"/>
              </a:rPr>
              <a:t>: </a:t>
            </a:r>
          </a:p>
          <a:p>
            <a:r>
              <a:rPr lang="fi-FI" sz="1400" err="1"/>
              <a:t>Kontakter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</a:t>
            </a:r>
            <a:r>
              <a:rPr lang="fi-FI" sz="1400" err="1"/>
              <a:t>servicerådgivare</a:t>
            </a:r>
            <a:r>
              <a:rPr lang="fi-FI" sz="1400"/>
              <a:t>: </a:t>
            </a:r>
          </a:p>
          <a:p>
            <a:r>
              <a:rPr lang="fi-FI" sz="1400"/>
              <a:t>16 700 st</a:t>
            </a:r>
            <a:endParaRPr lang="fi-FI" sz="1400">
              <a:cs typeface="Arial"/>
            </a:endParaRPr>
          </a:p>
          <a:p>
            <a:r>
              <a:rPr lang="fi-FI" sz="1400" err="1"/>
              <a:t>Förbokningar</a:t>
            </a:r>
            <a:r>
              <a:rPr lang="fi-FI" sz="1400"/>
              <a:t> av </a:t>
            </a:r>
            <a:r>
              <a:rPr lang="fi-FI" sz="1400" err="1"/>
              <a:t>servicerådgivare</a:t>
            </a:r>
            <a:r>
              <a:rPr lang="fi-FI" sz="1400"/>
              <a:t>: 661 st</a:t>
            </a:r>
            <a:endParaRPr lang="fi-FI" sz="1400">
              <a:cs typeface="Arial"/>
            </a:endParaRPr>
          </a:p>
          <a:p>
            <a:r>
              <a:rPr lang="fi-FI" sz="1400" err="1">
                <a:latin typeface="Arial" panose="020B0604020202020204"/>
                <a:cs typeface="Arial"/>
              </a:rPr>
              <a:t>Antalet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servicerådgivare</a:t>
            </a:r>
            <a:r>
              <a:rPr lang="fi-FI" sz="1400">
                <a:latin typeface="Arial" panose="020B0604020202020204"/>
                <a:cs typeface="Arial"/>
              </a:rPr>
              <a:t> </a:t>
            </a:r>
            <a:r>
              <a:rPr lang="fi-FI" sz="1400" err="1">
                <a:latin typeface="Arial" panose="020B0604020202020204"/>
                <a:cs typeface="Arial"/>
              </a:rPr>
              <a:t>är</a:t>
            </a:r>
            <a:r>
              <a:rPr lang="fi-FI" sz="1400">
                <a:latin typeface="Arial" panose="020B0604020202020204"/>
                <a:cs typeface="Arial"/>
              </a:rPr>
              <a:t> 2,5 </a:t>
            </a:r>
            <a:r>
              <a:rPr lang="fi-FI" sz="1400" err="1">
                <a:latin typeface="Arial" panose="020B0604020202020204"/>
                <a:cs typeface="Arial"/>
              </a:rPr>
              <a:t>personer</a:t>
            </a:r>
            <a:endParaRPr lang="fi-FI" sz="1400">
              <a:latin typeface="Arial" panose="020B0604020202020204"/>
              <a:cs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spcAft>
                <a:spcPts val="600"/>
              </a:spcAft>
              <a:defRPr/>
            </a:pPr>
            <a:r>
              <a:rPr lang="fi-FI" sz="1400" b="1" err="1">
                <a:latin typeface="Arial" panose="020B0604020202020204"/>
              </a:rPr>
              <a:t>Korrigerande</a:t>
            </a:r>
            <a:r>
              <a:rPr lang="fi-FI" sz="1400" b="1">
                <a:latin typeface="Arial" panose="020B0604020202020204"/>
              </a:rPr>
              <a:t> </a:t>
            </a:r>
            <a:r>
              <a:rPr lang="fi-FI" sz="1400" b="1" err="1">
                <a:latin typeface="Arial" panose="020B0604020202020204"/>
              </a:rPr>
              <a:t>åtgärder</a:t>
            </a:r>
            <a:r>
              <a:rPr lang="fi-FI" sz="1400" b="1">
                <a:latin typeface="Arial" panose="020B0604020202020204"/>
              </a:rPr>
              <a:t>: </a:t>
            </a:r>
            <a:r>
              <a:rPr lang="fi-FI" sz="1400" err="1">
                <a:latin typeface="Arial" panose="020B0604020202020204"/>
              </a:rPr>
              <a:t>Våra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Servicerådgivare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hjälper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till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vid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besök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på</a:t>
            </a:r>
            <a:r>
              <a:rPr lang="fi-FI" sz="1400">
                <a:latin typeface="Arial" panose="020B0604020202020204"/>
              </a:rPr>
              <a:t> </a:t>
            </a:r>
            <a:r>
              <a:rPr lang="fi-FI" sz="1400" err="1">
                <a:latin typeface="Arial" panose="020B0604020202020204"/>
              </a:rPr>
              <a:t>sjukhuset</a:t>
            </a:r>
            <a:endParaRPr lang="fi-FI" sz="1400" err="1">
              <a:latin typeface="Arial" panose="020B0604020202020204"/>
              <a:cs typeface="Arial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563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EC922-91CC-C8FB-B7E8-B841F65E8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31F28E9-6919-2F46-2C0C-FD221D4C5C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4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>
              <a:lnSpc>
                <a:spcPts val="1875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Bedömning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av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servicebehov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  <a:endParaRPr lang="en-US" sz="1400" dirty="0">
              <a:cs typeface="Arial"/>
            </a:endParaRPr>
          </a:p>
          <a:p>
            <a:pPr rtl="0">
              <a:lnSpc>
                <a:spcPts val="1650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Målsättning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: </a:t>
            </a:r>
            <a:r>
              <a:rPr lang="fi-FI" sz="1400" b="1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klienten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får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handledning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utan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dröjsmål</a:t>
            </a:r>
            <a:r>
              <a:rPr lang="fi-FI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</a:p>
          <a:p>
            <a:pPr>
              <a:lnSpc>
                <a:spcPts val="1650"/>
              </a:lnSpc>
            </a:pPr>
            <a:endParaRPr lang="fi-FI" sz="1400">
              <a:solidFill>
                <a:srgbClr val="213A8F"/>
              </a:solidFill>
              <a:latin typeface="Arial"/>
              <a:ea typeface="Segoe UI"/>
              <a:cs typeface="Segoe UI"/>
            </a:endParaRPr>
          </a:p>
          <a:p>
            <a:pPr rtl="0">
              <a:lnSpc>
                <a:spcPts val="1650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Nuläge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: 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</a:p>
          <a:p>
            <a:pPr>
              <a:lnSpc>
                <a:spcPts val="1650"/>
              </a:lnSpc>
            </a:pPr>
            <a:r>
              <a:rPr lang="fi-FI" sz="1400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Antal</a:t>
            </a:r>
            <a:r>
              <a:rPr lang="fi-FI" sz="1400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kundhandledningar</a:t>
            </a:r>
            <a:r>
              <a:rPr lang="fi-FI" sz="1400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inom</a:t>
            </a:r>
            <a:r>
              <a:rPr lang="fi-FI" sz="1400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socialvården:</a:t>
            </a:r>
            <a:r>
              <a:rPr lang="fi-FI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1098</a:t>
            </a:r>
            <a:endParaRPr lang="en-US" sz="1400" dirty="0">
              <a:solidFill>
                <a:srgbClr val="213A8F"/>
              </a:solidFill>
              <a:latin typeface="Arial"/>
              <a:ea typeface="Segoe UI"/>
              <a:cs typeface="Segoe UI"/>
            </a:endParaRPr>
          </a:p>
          <a:p>
            <a:pPr rtl="0">
              <a:lnSpc>
                <a:spcPts val="1650"/>
              </a:lnSpc>
            </a:pPr>
            <a:r>
              <a:rPr lang="fi-FI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​</a:t>
            </a:r>
          </a:p>
          <a:p>
            <a:pPr>
              <a:lnSpc>
                <a:spcPts val="1650"/>
              </a:lnSpc>
            </a:pP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Korrigerande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fi-FI" sz="1400" b="1" baseline="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åtgärder</a:t>
            </a:r>
            <a:r>
              <a:rPr lang="fi-FI" sz="1400" b="1" baseline="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: </a:t>
            </a:r>
            <a:endParaRPr lang="fi-FI" sz="1400" b="1" dirty="0">
              <a:solidFill>
                <a:srgbClr val="213A8F"/>
              </a:solidFill>
              <a:latin typeface="Arial"/>
              <a:ea typeface="Segoe UI"/>
              <a:cs typeface="Segoe UI"/>
            </a:endParaRPr>
          </a:p>
          <a:p>
            <a:pPr>
              <a:lnSpc>
                <a:spcPts val="1650"/>
              </a:lnSpc>
            </a:pP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Smidighet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i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gränssnitten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mellan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hälso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-,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och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sjukvården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kontra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socialvården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håller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på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och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utvecklas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. Det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finns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arbetstid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som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går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förlorad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när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socialhandledarna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inte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får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tag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på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den personal de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behöver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, för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att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få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fram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de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uppgifter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,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som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behövs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när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de ska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hjälpa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klienterna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/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patienterna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.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Förslag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har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framlagts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om 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beslutanderätt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åt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socionomerna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som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tjänstgör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 vid </a:t>
            </a:r>
            <a:r>
              <a:rPr lang="en-US" sz="1400" dirty="0" err="1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sjukhusen</a:t>
            </a:r>
            <a:r>
              <a:rPr lang="en-US" sz="1400" dirty="0">
                <a:solidFill>
                  <a:srgbClr val="213A8F"/>
                </a:solidFill>
                <a:latin typeface="Arial"/>
                <a:ea typeface="Segoe UI"/>
                <a:cs typeface="Segoe UI"/>
              </a:rPr>
              <a:t>.</a:t>
            </a:r>
            <a:endParaRPr lang="en-US" dirty="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535EFC89-9434-1308-65C6-987E01727E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EE8469-98A3-EC8A-46DA-F60F02685F5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- </a:t>
            </a:r>
            <a:r>
              <a:rPr lang="fi-FI" b="1" err="1"/>
              <a:t>Socialvård</a:t>
            </a:r>
            <a:endParaRPr lang="fi-FI" b="1" err="1">
              <a:cs typeface="Arial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DBEB9A4-77DD-4712-EE6C-1705BE477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Bedömning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 av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servicebehovet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Målsättning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: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inom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 7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dygn</a:t>
            </a:r>
            <a:endParaRPr lang="en-US" sz="1400" b="1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spcAft>
                <a:spcPts val="600"/>
              </a:spcAft>
              <a:defRPr/>
            </a:pP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Nuläge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:</a:t>
            </a:r>
          </a:p>
          <a:p>
            <a:pPr>
              <a:spcAft>
                <a:spcPts val="600"/>
              </a:spcAft>
              <a:defRPr/>
            </a:pP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Antal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beslut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om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socialvårdens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äldreomsorgstjänster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: 3233 st</a:t>
            </a:r>
          </a:p>
          <a:p>
            <a:pPr>
              <a:spcAft>
                <a:spcPts val="600"/>
              </a:spcAft>
              <a:defRPr/>
            </a:pP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Korrigerande</a:t>
            </a:r>
            <a:r>
              <a:rPr lang="en-US" sz="1400" b="1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b="1" err="1">
                <a:solidFill>
                  <a:srgbClr val="213A8F"/>
                </a:solidFill>
                <a:latin typeface="Arial" panose="020B0604020202020204"/>
                <a:cs typeface="Arial"/>
              </a:rPr>
              <a:t>åtgärder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:</a:t>
            </a:r>
          </a:p>
          <a:p>
            <a:pPr>
              <a:spcAft>
                <a:spcPts val="600"/>
              </a:spcAft>
              <a:defRPr/>
            </a:pP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SAS-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verksamhetens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(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selvitä-arvioda-sijoita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)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omorganisering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,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gemensamma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servicebeslutskriterier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för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dygnet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-runt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boendeservice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och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hemvård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för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äldre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,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beskrivning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och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implementering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av processer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relaterade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till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bedömning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av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äldres</a:t>
            </a:r>
            <a:r>
              <a:rPr lang="en-US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en-US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servicebehov</a:t>
            </a:r>
            <a:endParaRPr lang="en-US" sz="1400"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lnSpc>
                <a:spcPct val="17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  <a:defRPr/>
            </a:pPr>
            <a:endParaRPr lang="en-US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76020F-6D06-BEF4-73F0-38906260805E}"/>
              </a:ext>
            </a:extLst>
          </p:cNvPr>
          <p:cNvSpPr txBox="1">
            <a:spLocks/>
          </p:cNvSpPr>
          <p:nvPr/>
        </p:nvSpPr>
        <p:spPr>
          <a:xfrm>
            <a:off x="4968000" y="1332000"/>
            <a:ext cx="3487523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endParaRPr lang="fi-FI" sz="1600" b="1"/>
          </a:p>
          <a:p>
            <a:pPr>
              <a:defRPr/>
            </a:pPr>
            <a:r>
              <a:rPr lang="fi-FI" sz="1600" b="1" err="1"/>
              <a:t>Social</a:t>
            </a:r>
            <a:r>
              <a:rPr lang="fi-FI" sz="1600" b="1"/>
              <a:t>- </a:t>
            </a:r>
            <a:r>
              <a:rPr lang="fi-FI" sz="1600" b="1" err="1"/>
              <a:t>och</a:t>
            </a:r>
            <a:r>
              <a:rPr lang="fi-FI" sz="1600" b="1"/>
              <a:t> </a:t>
            </a:r>
            <a:r>
              <a:rPr lang="fi-FI" sz="1600" b="1" err="1"/>
              <a:t>krisjouren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endParaRPr lang="fi-FI" sz="1400" b="1"/>
          </a:p>
          <a:p>
            <a:pPr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Målsättning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: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påbörjas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samma</a:t>
            </a:r>
            <a:r>
              <a:rPr kumimoji="0" lang="fi-FI" sz="1400" b="1" i="0" u="none" strike="noStrike" kern="1200" cap="none" spc="0" normalizeH="0" noProof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noProof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vardag</a:t>
            </a:r>
            <a:r>
              <a:rPr lang="fi-FI" sz="1400" b="1"/>
              <a:t> </a:t>
            </a:r>
            <a:endParaRPr lang="fi-FI" sz="1400" b="1">
              <a:cs typeface="Arial"/>
            </a:endParaRPr>
          </a:p>
          <a:p>
            <a:endParaRPr lang="en-US" sz="1400" b="1">
              <a:cs typeface="Arial"/>
            </a:endParaRPr>
          </a:p>
          <a:p>
            <a:r>
              <a:rPr lang="en-US" sz="1400" b="1" err="1">
                <a:cs typeface="Arial"/>
              </a:rPr>
              <a:t>Nuläge</a:t>
            </a:r>
            <a:r>
              <a:rPr lang="en-US" sz="1400" b="1">
                <a:cs typeface="Arial"/>
              </a:rPr>
              <a:t>:</a:t>
            </a:r>
          </a:p>
          <a:p>
            <a:r>
              <a:rPr lang="en-US" sz="1400">
                <a:cs typeface="Arial"/>
              </a:rPr>
              <a:t>Antal kontakter 2007</a:t>
            </a:r>
          </a:p>
          <a:p>
            <a:endParaRPr lang="en-US" sz="1400" b="1">
              <a:cs typeface="Arial"/>
            </a:endParaRPr>
          </a:p>
          <a:p>
            <a:r>
              <a:rPr lang="en-US" sz="1400" b="1" err="1">
                <a:cs typeface="Arial"/>
              </a:rPr>
              <a:t>Korrigerande</a:t>
            </a:r>
            <a:r>
              <a:rPr lang="en-US" sz="1400" b="1">
                <a:cs typeface="Arial"/>
              </a:rPr>
              <a:t> </a:t>
            </a:r>
            <a:r>
              <a:rPr lang="en-US" sz="1400" b="1" err="1">
                <a:cs typeface="Arial"/>
              </a:rPr>
              <a:t>åtgärder</a:t>
            </a:r>
            <a:r>
              <a:rPr lang="en-US" sz="1400" b="1">
                <a:cs typeface="Arial"/>
              </a:rPr>
              <a:t>: </a:t>
            </a:r>
          </a:p>
          <a:p>
            <a:r>
              <a:rPr lang="en-US" sz="1400" err="1">
                <a:cs typeface="Arial"/>
              </a:rPr>
              <a:t>Flest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kontakter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tas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från</a:t>
            </a:r>
            <a:r>
              <a:rPr lang="en-US" sz="1400">
                <a:cs typeface="Arial"/>
              </a:rPr>
              <a:t> </a:t>
            </a:r>
            <a:r>
              <a:rPr lang="en-US" sz="1400" err="1">
                <a:cs typeface="Arial"/>
              </a:rPr>
              <a:t>nödcentralen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och</a:t>
            </a:r>
            <a:r>
              <a:rPr lang="en-US" sz="1400">
                <a:cs typeface="Arial"/>
              </a:rPr>
              <a:t>  </a:t>
            </a:r>
            <a:r>
              <a:rPr lang="en-US" sz="1400" err="1">
                <a:cs typeface="Arial"/>
              </a:rPr>
              <a:t>polisen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därefter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följer</a:t>
            </a:r>
            <a:r>
              <a:rPr lang="en-US" sz="1400">
                <a:cs typeface="Arial"/>
              </a:rPr>
              <a:t> </a:t>
            </a:r>
            <a:r>
              <a:rPr lang="en-US" sz="1400" err="1">
                <a:cs typeface="Arial"/>
              </a:rPr>
              <a:t>ärenden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som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gäller</a:t>
            </a:r>
            <a:r>
              <a:rPr lang="en-US" sz="1400">
                <a:cs typeface="Arial"/>
              </a:rPr>
              <a:t> barn under 18 </a:t>
            </a:r>
            <a:r>
              <a:rPr lang="en-US" sz="1400" err="1">
                <a:cs typeface="Arial"/>
              </a:rPr>
              <a:t>år</a:t>
            </a:r>
            <a:r>
              <a:rPr lang="en-US" sz="1400">
                <a:cs typeface="Arial"/>
              </a:rPr>
              <a:t>, men </a:t>
            </a:r>
            <a:r>
              <a:rPr lang="en-US" sz="1400" err="1">
                <a:cs typeface="Arial"/>
              </a:rPr>
              <a:t>ärenden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som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rör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äldre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över</a:t>
            </a:r>
            <a:r>
              <a:rPr lang="en-US" sz="1400">
                <a:cs typeface="Arial"/>
              </a:rPr>
              <a:t> 65 </a:t>
            </a:r>
            <a:r>
              <a:rPr lang="en-US" sz="1400" err="1">
                <a:cs typeface="Arial"/>
              </a:rPr>
              <a:t>år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ökar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också</a:t>
            </a:r>
            <a:r>
              <a:rPr lang="en-US" sz="1400">
                <a:cs typeface="Arial"/>
              </a:rPr>
              <a:t>.</a:t>
            </a:r>
          </a:p>
          <a:p>
            <a:endParaRPr lang="en-US" sz="1400">
              <a:cs typeface="Arial"/>
            </a:endParaRPr>
          </a:p>
          <a:p>
            <a:r>
              <a:rPr lang="en-US" sz="1400">
                <a:cs typeface="Arial"/>
              </a:rPr>
              <a:t>Just nu </a:t>
            </a:r>
            <a:r>
              <a:rPr lang="en-US" sz="1400" err="1">
                <a:cs typeface="Arial"/>
              </a:rPr>
              <a:t>är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tjänsten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som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servicechef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lför</a:t>
            </a:r>
            <a:r>
              <a:rPr lang="en-US" sz="1400">
                <a:cs typeface="Arial"/>
              </a:rPr>
              <a:t> social- </a:t>
            </a:r>
            <a:r>
              <a:rPr lang="en-US" sz="1400" err="1">
                <a:cs typeface="Arial"/>
              </a:rPr>
              <a:t>och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krisjouren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lediganslagen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i</a:t>
            </a:r>
            <a:r>
              <a:rPr lang="en-US" sz="1400">
                <a:cs typeface="Arial"/>
              </a:rPr>
              <a:t> </a:t>
            </a:r>
            <a:r>
              <a:rPr lang="en-US" sz="1400" err="1">
                <a:cs typeface="Arial"/>
              </a:rPr>
              <a:t>kuntarekry</a:t>
            </a:r>
            <a:r>
              <a:rPr lang="en-US" sz="1400">
                <a:cs typeface="Arial"/>
              </a:rPr>
              <a:t>.</a:t>
            </a:r>
          </a:p>
          <a:p>
            <a:endParaRPr lang="en-US" sz="1400">
              <a:cs typeface="Arial"/>
            </a:endParaRPr>
          </a:p>
          <a:p>
            <a:endParaRPr lang="en-US" sz="1400" b="1">
              <a:cs typeface="Arial"/>
            </a:endParaRPr>
          </a:p>
          <a:p>
            <a:endParaRPr lang="en-US" sz="1400" b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68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741502" y="130139"/>
            <a:ext cx="9327754" cy="774907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9913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</a:t>
            </a:r>
            <a:r>
              <a:rPr lang="sv-SE" sz="1400"/>
              <a:t>51</a:t>
            </a: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</a:t>
            </a:r>
            <a:r>
              <a:rPr lang="sv-SE" sz="1400"/>
              <a:t>0 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6</a:t>
            </a:r>
            <a:endParaRPr lang="en-US" sz="1400">
              <a:solidFill>
                <a:srgbClr val="213A8F"/>
              </a:solidFill>
              <a:latin typeface="Arial" panose="020B0604020202020204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</a:t>
            </a:r>
            <a:r>
              <a:rPr lang="sv-SE" sz="1400">
                <a:solidFill>
                  <a:srgbClr val="213A8F"/>
                </a:solidFill>
                <a:latin typeface="Arial" panose="020B0604020202020204"/>
              </a:rPr>
              <a:t>43</a:t>
            </a:r>
            <a:endParaRPr lang="en-US" sz="1400">
              <a:cs typeface="Arial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 52&#10;Januari - April 2024 39&#10;Januari-April 2025&#10;Maj - Augusti 2023 37&#10;Maj - Augusti 2024 31&#10;Maj-Augusti 2025 &#10;September - December 2023 69&#10;September - December 2024 26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2268467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  (</a:t>
            </a:r>
            <a:r>
              <a:rPr lang="sv-SE" sz="1600" b="1" err="1">
                <a:solidFill>
                  <a:srgbClr val="00A174"/>
                </a:solidFill>
              </a:rPr>
              <a:t>Top</a:t>
            </a:r>
            <a:r>
              <a:rPr lang="sv-SE" sz="1600" b="1">
                <a:solidFill>
                  <a:srgbClr val="00A174"/>
                </a:solidFill>
              </a:rPr>
              <a:t> 3): 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  <a:p>
            <a:pPr marL="342900" indent="-342900">
              <a:buAutoNum type="arabicPeriod"/>
            </a:pP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Förknippad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med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informationsflöde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eller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datahantering</a:t>
            </a:r>
          </a:p>
          <a:p>
            <a:pPr marL="342900" indent="-342900">
              <a:buAutoNum type="arabicPeriod"/>
            </a:pP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Förknippad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Arial" panose="020B0604020202020204"/>
                <a:cs typeface="Arial"/>
              </a:rPr>
              <a:t>med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ordnande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av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tillgång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till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vård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/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service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Förknippad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med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etiskt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kunnande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verksamhet</a:t>
            </a:r>
            <a:endParaRPr lang="sv-SE" sz="1600" b="1">
              <a:solidFill>
                <a:srgbClr val="00A174"/>
              </a:solidFill>
              <a:cs typeface="Arial" panose="020B0604020202020204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0 </a:t>
            </a:r>
            <a:r>
              <a:rPr lang="fi-FI" sz="2400">
                <a:cs typeface="Arial"/>
              </a:rPr>
              <a:t>(0)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kontakter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till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 3 </a:t>
            </a:r>
            <a:r>
              <a:rPr lang="fi-FI" sz="2400" dirty="0">
                <a:cs typeface="Arial"/>
              </a:rPr>
              <a:t>(10)</a:t>
            </a:r>
            <a:endParaRPr lang="en-US" sz="2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fi-FI" sz="1400" err="1"/>
              <a:t>Ingripande</a:t>
            </a:r>
            <a:r>
              <a:rPr lang="fi-FI" sz="1400"/>
              <a:t> i </a:t>
            </a:r>
            <a:r>
              <a:rPr lang="fi-FI" sz="1400" err="1"/>
              <a:t>avvikelser</a:t>
            </a:r>
            <a:r>
              <a:rPr lang="fi-FI" sz="1400"/>
              <a:t>, </a:t>
            </a:r>
            <a:r>
              <a:rPr lang="fi-FI" sz="1400" err="1"/>
              <a:t>information</a:t>
            </a:r>
            <a:r>
              <a:rPr lang="fi-FI" sz="1400"/>
              <a:t>, </a:t>
            </a:r>
            <a:r>
              <a:rPr lang="fi-FI" sz="1400" err="1"/>
              <a:t>utbildning</a:t>
            </a:r>
            <a:r>
              <a:rPr lang="fi-FI" sz="1400"/>
              <a:t>.</a:t>
            </a:r>
            <a:endParaRPr lang="fi-FI" sz="1400"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08000"/>
            <a:ext cx="1717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miss-</a:t>
            </a:r>
            <a:r>
              <a:rPr lang="fi-FI" sz="1600" b="1" err="1">
                <a:solidFill>
                  <a:schemeClr val="accent5"/>
                </a:solidFill>
              </a:rPr>
              <a:t>förhållanden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inom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socialvården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6 </a:t>
            </a:r>
            <a:r>
              <a:rPr lang="fi-FI" sz="2400">
                <a:cs typeface="Arial"/>
              </a:rPr>
              <a:t>(1)</a:t>
            </a:r>
            <a:endParaRPr lang="fi-FI" sz="3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617226"/>
            <a:ext cx="1717965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anmälningar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4 </a:t>
            </a:r>
            <a:r>
              <a:rPr lang="fi-FI" sz="2400">
                <a:cs typeface="Arial"/>
              </a:rPr>
              <a:t>(13)</a:t>
            </a:r>
            <a:endParaRPr lang="fi-FI" sz="3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43 (37)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-52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(-40)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1,79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1,61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1,78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1,71)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2,13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2,14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(1,93)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1,99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2,04)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2,05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2,0)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1,90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1,85)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3,15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(2,94)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Service </a:t>
            </a:r>
            <a:r>
              <a:rPr lang="fi-FI" sz="1400" err="1">
                <a:latin typeface="Arial"/>
                <a:cs typeface="Arial"/>
              </a:rPr>
              <a:t>på</a:t>
            </a:r>
            <a:r>
              <a:rPr lang="fi-FI" sz="1400">
                <a:latin typeface="Arial"/>
                <a:cs typeface="Arial"/>
              </a:rPr>
              <a:t> de </a:t>
            </a:r>
            <a:r>
              <a:rPr lang="fi-FI" sz="1400" err="1">
                <a:latin typeface="Arial"/>
                <a:cs typeface="Arial"/>
              </a:rPr>
              <a:t>båda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inhemska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språken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fi-FI" sz="1400" err="1">
                <a:latin typeface="Arial"/>
                <a:cs typeface="Arial"/>
              </a:rPr>
              <a:t>Att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få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kontakt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upplevs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som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utmanande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>
                <a:latin typeface="Arial" panose="020B0604020202020204"/>
              </a:rPr>
              <a:t>7 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(1)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24660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187605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33">
            <a:extLst>
              <a:ext uri="{FF2B5EF4-FFF2-40B4-BE49-F238E27FC236}">
                <a16:creationId xmlns:a16="http://schemas.microsoft.com/office/drawing/2014/main" id="{2AC31170-63DF-8172-F037-795B95DDD163}"/>
              </a:ext>
            </a:extLst>
          </p:cNvPr>
          <p:cNvSpPr txBox="1"/>
          <p:nvPr/>
        </p:nvSpPr>
        <p:spPr>
          <a:xfrm>
            <a:off x="8438009" y="5861006"/>
            <a:ext cx="35630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Omprövning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tjänstemannabeslut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TextBox 14">
            <a:extLst>
              <a:ext uri="{FF2B5EF4-FFF2-40B4-BE49-F238E27FC236}">
                <a16:creationId xmlns:a16="http://schemas.microsoft.com/office/drawing/2014/main" id="{8CC207EF-C856-1A4D-CEBA-5BEAA152F8A8}"/>
              </a:ext>
            </a:extLst>
          </p:cNvPr>
          <p:cNvSpPr txBox="1"/>
          <p:nvPr/>
        </p:nvSpPr>
        <p:spPr>
          <a:xfrm>
            <a:off x="9324739" y="6286872"/>
            <a:ext cx="187605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>
                <a:latin typeface="Arial" panose="020B0604020202020204"/>
              </a:rPr>
              <a:t>2 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(7)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5A3A45B-D333-9F1C-9DF4-8CD9951191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045" y="3040252"/>
            <a:ext cx="2440592" cy="1220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Straight Arrow Connector 28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7120C08-954E-E04C-0256-5519AFBDF9EF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4470400" y="3473649"/>
            <a:ext cx="473573" cy="627500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2" cy="3389949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fi-FI" sz="1400" err="1"/>
              <a:t>Roidu</a:t>
            </a:r>
            <a:r>
              <a:rPr lang="fi-FI" sz="1400"/>
              <a:t> - </a:t>
            </a:r>
            <a:r>
              <a:rPr lang="fi-FI" sz="1400" err="1"/>
              <a:t>feedbacksystemet</a:t>
            </a:r>
            <a:r>
              <a:rPr lang="fi-FI" sz="1400"/>
              <a:t> </a:t>
            </a:r>
            <a:r>
              <a:rPr lang="fi-FI" sz="1400" err="1"/>
              <a:t>är</a:t>
            </a:r>
            <a:r>
              <a:rPr lang="fi-FI" sz="1400"/>
              <a:t> i </a:t>
            </a:r>
            <a:r>
              <a:rPr lang="fi-FI" sz="1400" err="1"/>
              <a:t>bruk</a:t>
            </a:r>
            <a:r>
              <a:rPr lang="fi-FI" sz="1400"/>
              <a:t>. </a:t>
            </a:r>
            <a:r>
              <a:rPr lang="fi-FI" sz="1400" err="1"/>
              <a:t>All</a:t>
            </a:r>
            <a:r>
              <a:rPr lang="fi-FI" sz="1400"/>
              <a:t> feedback </a:t>
            </a:r>
            <a:r>
              <a:rPr lang="fi-FI" sz="1400" err="1"/>
              <a:t>behandlas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man</a:t>
            </a:r>
            <a:r>
              <a:rPr lang="fi-FI" sz="1400"/>
              <a:t> </a:t>
            </a:r>
            <a:r>
              <a:rPr lang="fi-FI" sz="1400" err="1"/>
              <a:t>strävar</a:t>
            </a:r>
            <a:r>
              <a:rPr lang="fi-FI" sz="1400"/>
              <a:t> </a:t>
            </a:r>
            <a:r>
              <a:rPr lang="fi-FI" sz="1400" err="1"/>
              <a:t>efter</a:t>
            </a:r>
            <a:r>
              <a:rPr lang="fi-FI" sz="1400"/>
              <a:t> </a:t>
            </a:r>
            <a:r>
              <a:rPr lang="fi-FI" sz="1400" err="1"/>
              <a:t>att</a:t>
            </a:r>
            <a:r>
              <a:rPr lang="fi-FI" sz="1400"/>
              <a:t> </a:t>
            </a:r>
            <a:r>
              <a:rPr lang="fi-FI" sz="1400" err="1"/>
              <a:t>reagera</a:t>
            </a:r>
            <a:r>
              <a:rPr lang="fi-FI" sz="1400"/>
              <a:t> </a:t>
            </a:r>
            <a:r>
              <a:rPr lang="fi-FI" sz="1400" err="1"/>
              <a:t>snabbt</a:t>
            </a:r>
            <a:r>
              <a:rPr lang="fi-FI" sz="1400"/>
              <a:t> </a:t>
            </a:r>
            <a:r>
              <a:rPr lang="fi-FI" sz="1400" err="1"/>
              <a:t>på</a:t>
            </a:r>
            <a:r>
              <a:rPr lang="fi-FI" sz="1400"/>
              <a:t> dem.</a:t>
            </a:r>
            <a:endParaRPr lang="en-US" sz="1400">
              <a:cs typeface="Arial"/>
            </a:endParaRPr>
          </a:p>
          <a:p>
            <a:r>
              <a:rPr lang="fi-FI" sz="1400" err="1"/>
              <a:t>Klientdeltagare</a:t>
            </a:r>
            <a:r>
              <a:rPr lang="fi-FI" sz="1400"/>
              <a:t> </a:t>
            </a:r>
            <a:r>
              <a:rPr lang="fi-FI" sz="1400" err="1"/>
              <a:t>deltar</a:t>
            </a:r>
            <a:r>
              <a:rPr lang="fi-FI" sz="1400"/>
              <a:t> i </a:t>
            </a:r>
            <a:r>
              <a:rPr lang="fi-FI" sz="1400" err="1"/>
              <a:t>arbetsgrupper</a:t>
            </a:r>
            <a:r>
              <a:rPr lang="fi-FI" sz="1400"/>
              <a:t> </a:t>
            </a:r>
            <a:r>
              <a:rPr lang="fi-FI" sz="1400" err="1"/>
              <a:t>inom</a:t>
            </a:r>
            <a:r>
              <a:rPr lang="fi-FI" sz="1400"/>
              <a:t> </a:t>
            </a:r>
            <a:r>
              <a:rPr lang="fi-FI" sz="1400" err="1"/>
              <a:t>Framtids</a:t>
            </a:r>
            <a:r>
              <a:rPr lang="fi-FI" sz="1400"/>
              <a:t>-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anpassningsprogram</a:t>
            </a:r>
            <a:r>
              <a:rPr lang="fi-FI" sz="1400"/>
              <a:t>.</a:t>
            </a:r>
            <a:endParaRPr lang="fi-FI" sz="1400">
              <a:cs typeface="Arial"/>
            </a:endParaRPr>
          </a:p>
          <a:p>
            <a:r>
              <a:rPr lang="fi-FI" sz="1400" err="1"/>
              <a:t>Frivilliga</a:t>
            </a:r>
            <a:r>
              <a:rPr lang="fi-FI" sz="1400"/>
              <a:t> </a:t>
            </a:r>
            <a:r>
              <a:rPr lang="fi-FI" sz="1400" err="1"/>
              <a:t>personer</a:t>
            </a:r>
            <a:r>
              <a:rPr lang="fi-FI" sz="1400"/>
              <a:t> </a:t>
            </a:r>
            <a:r>
              <a:rPr lang="fi-FI" sz="1400" err="1"/>
              <a:t>bidrar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</a:t>
            </a:r>
            <a:r>
              <a:rPr lang="fi-FI" sz="1400" err="1"/>
              <a:t>sitt</a:t>
            </a:r>
            <a:r>
              <a:rPr lang="fi-FI" sz="1400"/>
              <a:t> </a:t>
            </a:r>
            <a:r>
              <a:rPr lang="fi-FI" sz="1400" err="1"/>
              <a:t>arbete</a:t>
            </a:r>
            <a:r>
              <a:rPr lang="fi-FI" sz="1400"/>
              <a:t> </a:t>
            </a:r>
            <a:r>
              <a:rPr lang="fi-FI" sz="1400" err="1"/>
              <a:t>som</a:t>
            </a:r>
            <a:r>
              <a:rPr lang="fi-FI" sz="1400"/>
              <a:t> </a:t>
            </a:r>
            <a:r>
              <a:rPr lang="fi-FI" sz="1400" err="1"/>
              <a:t>hjälp</a:t>
            </a:r>
            <a:r>
              <a:rPr lang="fi-FI" sz="1400"/>
              <a:t> för  </a:t>
            </a:r>
            <a:r>
              <a:rPr lang="fi-FI" sz="1400" err="1"/>
              <a:t>Servicepunktens</a:t>
            </a:r>
            <a:r>
              <a:rPr lang="fi-FI" sz="1400"/>
              <a:t> </a:t>
            </a:r>
            <a:r>
              <a:rPr lang="fi-FI" sz="1400" err="1"/>
              <a:t>servicehandledare</a:t>
            </a:r>
            <a:r>
              <a:rPr lang="fi-FI" sz="1400"/>
              <a:t> i </a:t>
            </a:r>
            <a:r>
              <a:rPr lang="fi-FI" sz="1400" err="1"/>
              <a:t>kundstyrningen</a:t>
            </a:r>
            <a:r>
              <a:rPr lang="fi-FI" sz="1400"/>
              <a:t>.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På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hembesök</a:t>
            </a:r>
            <a:r>
              <a:rPr lang="fi-FI" sz="1400">
                <a:cs typeface="Arial"/>
              </a:rPr>
              <a:t>, </a:t>
            </a:r>
            <a:r>
              <a:rPr lang="fi-FI" sz="1400" err="1">
                <a:cs typeface="Arial"/>
              </a:rPr>
              <a:t>vårdteam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o.dyl</a:t>
            </a:r>
            <a:r>
              <a:rPr lang="fi-FI" sz="1400">
                <a:cs typeface="Arial"/>
              </a:rPr>
              <a:t>. </a:t>
            </a:r>
            <a:r>
              <a:rPr lang="fi-FI" sz="1400" err="1">
                <a:cs typeface="Arial"/>
              </a:rPr>
              <a:t>deltar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klienten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anhöriga</a:t>
            </a:r>
            <a:r>
              <a:rPr lang="fi-FI" sz="1400">
                <a:cs typeface="Arial"/>
              </a:rPr>
              <a:t>/</a:t>
            </a:r>
            <a:r>
              <a:rPr lang="fi-FI" sz="1400" err="1">
                <a:cs typeface="Arial"/>
              </a:rPr>
              <a:t>nära</a:t>
            </a:r>
            <a:r>
              <a:rPr lang="fi-FI" sz="1400">
                <a:cs typeface="Arial"/>
              </a:rPr>
              <a:t> i </a:t>
            </a:r>
            <a:r>
              <a:rPr lang="fi-FI" sz="1400" err="1">
                <a:cs typeface="Arial"/>
              </a:rPr>
              <a:t>den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mån</a:t>
            </a:r>
            <a:r>
              <a:rPr lang="fi-FI" sz="1400">
                <a:cs typeface="Arial"/>
              </a:rPr>
              <a:t> de </a:t>
            </a:r>
            <a:r>
              <a:rPr lang="fi-FI" sz="1400" err="1">
                <a:cs typeface="Arial"/>
              </a:rPr>
              <a:t>har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möjligt</a:t>
            </a:r>
            <a:r>
              <a:rPr lang="fi-FI" sz="1400">
                <a:cs typeface="Arial"/>
              </a:rPr>
              <a:t>. </a:t>
            </a:r>
            <a:r>
              <a:rPr lang="fi-FI" sz="1400" err="1">
                <a:cs typeface="Arial"/>
              </a:rPr>
              <a:t>Under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klientskapet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hålls</a:t>
            </a:r>
            <a:r>
              <a:rPr lang="fi-FI" sz="1400">
                <a:cs typeface="Arial"/>
              </a:rPr>
              <a:t> ett </a:t>
            </a:r>
            <a:r>
              <a:rPr lang="fi-FI" sz="1400" err="1">
                <a:cs typeface="Arial"/>
              </a:rPr>
              <a:t>tätt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samarbete</a:t>
            </a:r>
            <a:r>
              <a:rPr lang="fi-FI" sz="1400">
                <a:cs typeface="Arial"/>
              </a:rPr>
              <a:t>.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r>
              <a:rPr lang="fi-FI" sz="1400" err="1"/>
              <a:t>Koordineras</a:t>
            </a:r>
            <a:r>
              <a:rPr lang="fi-FI" sz="1400"/>
              <a:t> i </a:t>
            </a:r>
            <a:r>
              <a:rPr lang="fi-FI" sz="1400" err="1"/>
              <a:t>samarbete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Vasa </a:t>
            </a:r>
            <a:r>
              <a:rPr lang="fi-FI" sz="1400" err="1"/>
              <a:t>centralsjukhusets</a:t>
            </a:r>
            <a:r>
              <a:rPr lang="fi-FI" sz="1400"/>
              <a:t>, Närpes </a:t>
            </a:r>
            <a:r>
              <a:rPr lang="fi-FI" sz="1400" err="1"/>
              <a:t>hälsostations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Malmska</a:t>
            </a:r>
            <a:r>
              <a:rPr lang="fi-FI" sz="1400"/>
              <a:t> </a:t>
            </a:r>
            <a:r>
              <a:rPr lang="fi-FI" sz="1400" err="1"/>
              <a:t>sjukhusets</a:t>
            </a:r>
            <a:r>
              <a:rPr lang="fi-FI" sz="1400"/>
              <a:t> OLKA-</a:t>
            </a:r>
            <a:r>
              <a:rPr lang="fi-FI" sz="1400" err="1"/>
              <a:t>punkt</a:t>
            </a:r>
            <a:r>
              <a:rPr lang="fi-FI" sz="1400"/>
              <a:t>.</a:t>
            </a:r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5069717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>
                <a:latin typeface="Arial"/>
                <a:cs typeface="Times New Roman"/>
              </a:rPr>
              <a:t>Ja </a:t>
            </a:r>
            <a:r>
              <a:rPr lang="fi-FI" sz="1400" err="1">
                <a:latin typeface="Arial"/>
                <a:cs typeface="Times New Roman"/>
              </a:rPr>
              <a:t>när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det</a:t>
            </a:r>
            <a:r>
              <a:rPr lang="fi-FI" sz="1400">
                <a:latin typeface="Arial"/>
                <a:cs typeface="Times New Roman"/>
              </a:rPr>
              <a:t> </a:t>
            </a:r>
            <a:r>
              <a:rPr lang="fi-FI" sz="1400" err="1">
                <a:latin typeface="Arial"/>
                <a:cs typeface="Times New Roman"/>
              </a:rPr>
              <a:t>gäller</a:t>
            </a:r>
            <a:r>
              <a:rPr lang="fi-FI" sz="1400">
                <a:latin typeface="Arial"/>
                <a:cs typeface="Times New Roman"/>
              </a:rPr>
              <a:t> alla </a:t>
            </a:r>
            <a:r>
              <a:rPr lang="fi-FI" sz="1400" err="1">
                <a:latin typeface="Arial"/>
                <a:cs typeface="Times New Roman"/>
              </a:rPr>
              <a:t>tjänster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inom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resultatområdet</a:t>
            </a:r>
            <a:r>
              <a:rPr lang="fi-FI" sz="1400">
                <a:latin typeface="Arial"/>
                <a:cs typeface="Times New Roman"/>
              </a:rPr>
              <a:t>. </a:t>
            </a:r>
            <a:endParaRPr lang="en-US" sz="1400">
              <a:latin typeface="Arial"/>
              <a:cs typeface="Arial"/>
            </a:endParaRPr>
          </a:p>
          <a:p>
            <a:r>
              <a:rPr lang="fi-FI" sz="1400">
                <a:latin typeface="Arial"/>
                <a:cs typeface="Times New Roman"/>
              </a:rPr>
              <a:t>Ja </a:t>
            </a:r>
            <a:r>
              <a:rPr lang="fi-FI" sz="1400" err="1">
                <a:latin typeface="Arial"/>
                <a:cs typeface="Times New Roman"/>
              </a:rPr>
              <a:t>angående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Framtids</a:t>
            </a:r>
            <a:r>
              <a:rPr lang="fi-FI" sz="1400">
                <a:latin typeface="Arial"/>
                <a:cs typeface="Times New Roman"/>
              </a:rPr>
              <a:t>- </a:t>
            </a:r>
            <a:r>
              <a:rPr lang="fi-FI" sz="1400" err="1">
                <a:latin typeface="Arial"/>
                <a:cs typeface="Times New Roman"/>
              </a:rPr>
              <a:t>och</a:t>
            </a:r>
            <a:r>
              <a:rPr lang="fi-FI" sz="1400">
                <a:latin typeface="Arial"/>
                <a:cs typeface="Times New Roman"/>
              </a:rPr>
              <a:t> </a:t>
            </a:r>
            <a:r>
              <a:rPr lang="fi-FI" sz="1400" err="1">
                <a:latin typeface="Arial"/>
                <a:cs typeface="Times New Roman"/>
              </a:rPr>
              <a:t>anpassningsprogrammet</a:t>
            </a:r>
            <a:r>
              <a:rPr lang="fi-FI" sz="1400">
                <a:solidFill>
                  <a:schemeClr val="bg1"/>
                </a:solidFill>
                <a:latin typeface="Arial"/>
                <a:cs typeface="Times New Roman"/>
              </a:rPr>
              <a:t>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r>
              <a:rPr lang="fi-FI" sz="1400" err="1">
                <a:cs typeface="Arial"/>
              </a:rPr>
              <a:t>Skolning</a:t>
            </a:r>
            <a:r>
              <a:rPr lang="fi-FI" sz="1400">
                <a:cs typeface="Arial"/>
              </a:rPr>
              <a:t> av personal.</a:t>
            </a:r>
            <a:endParaRPr lang="fi-FI" sz="1400"/>
          </a:p>
          <a:p>
            <a:r>
              <a:rPr lang="fi-FI" sz="1400" err="1"/>
              <a:t>Telefonköerna</a:t>
            </a:r>
            <a:r>
              <a:rPr lang="fi-FI" sz="1400"/>
              <a:t> </a:t>
            </a:r>
            <a:r>
              <a:rPr lang="fi-FI" sz="1400" err="1"/>
              <a:t>sköts</a:t>
            </a:r>
            <a:r>
              <a:rPr lang="fi-FI" sz="1400"/>
              <a:t> </a:t>
            </a:r>
            <a:r>
              <a:rPr lang="fi-FI" sz="1400" err="1"/>
              <a:t>snabbare</a:t>
            </a:r>
            <a:r>
              <a:rPr lang="fi-FI" sz="1400"/>
              <a:t> </a:t>
            </a:r>
            <a:r>
              <a:rPr lang="fi-FI" sz="1400" err="1"/>
              <a:t>genom</a:t>
            </a:r>
            <a:r>
              <a:rPr lang="fi-FI" sz="1400"/>
              <a:t> </a:t>
            </a:r>
            <a:r>
              <a:rPr lang="fi-FI" sz="1400" err="1"/>
              <a:t>avtal</a:t>
            </a:r>
            <a:r>
              <a:rPr lang="fi-FI" sz="1400"/>
              <a:t> </a:t>
            </a:r>
            <a:r>
              <a:rPr lang="fi-FI" sz="1400" err="1"/>
              <a:t>om</a:t>
            </a:r>
            <a:r>
              <a:rPr lang="fi-FI" sz="1400"/>
              <a:t> </a:t>
            </a:r>
            <a:r>
              <a:rPr lang="fi-FI" sz="1400" err="1"/>
              <a:t>köavkortning</a:t>
            </a:r>
            <a:r>
              <a:rPr lang="fi-FI" sz="1400"/>
              <a:t> </a:t>
            </a:r>
            <a:r>
              <a:rPr lang="fi-FI" sz="1400" err="1"/>
              <a:t>utanför</a:t>
            </a:r>
            <a:r>
              <a:rPr lang="fi-FI" sz="1400"/>
              <a:t> </a:t>
            </a:r>
            <a:r>
              <a:rPr lang="fi-FI" sz="1400" err="1"/>
              <a:t>tjänstetid</a:t>
            </a:r>
            <a:r>
              <a:rPr lang="fi-FI" sz="1400"/>
              <a:t>.</a:t>
            </a:r>
            <a:endParaRPr lang="fi-FI" sz="1400">
              <a:cs typeface="Arial"/>
            </a:endParaRPr>
          </a:p>
          <a:p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Chatfunktionen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till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vårdbedömningen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och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socialvårdens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 </a:t>
            </a:r>
            <a:r>
              <a:rPr lang="fi-FI" sz="1400" err="1">
                <a:solidFill>
                  <a:srgbClr val="213A8F"/>
                </a:solidFill>
                <a:latin typeface="+mj-lt"/>
                <a:cs typeface="Arial"/>
              </a:rPr>
              <a:t>servicehandledning</a:t>
            </a:r>
            <a:r>
              <a:rPr lang="fi-FI" sz="1400">
                <a:solidFill>
                  <a:srgbClr val="213A8F"/>
                </a:solidFill>
                <a:latin typeface="+mj-lt"/>
                <a:cs typeface="Arial"/>
              </a:rPr>
              <a:t>.</a:t>
            </a:r>
          </a:p>
          <a:p>
            <a:endParaRPr lang="en-US" sz="1400" b="1">
              <a:solidFill>
                <a:schemeClr val="accent5"/>
              </a:solidFill>
              <a:latin typeface="+mj-lt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4006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400"/>
              <a:t>Personal: 165</a:t>
            </a:r>
            <a:endParaRPr lang="fi-FI" sz="1400">
              <a:cs typeface="Arial"/>
            </a:endParaRPr>
          </a:p>
          <a:p>
            <a:r>
              <a:rPr lang="fi-FI" sz="1400" err="1"/>
              <a:t>Fastanställda</a:t>
            </a:r>
            <a:r>
              <a:rPr lang="fi-FI" sz="1400"/>
              <a:t>: 119 + 25 </a:t>
            </a:r>
            <a:r>
              <a:rPr lang="fi-FI" sz="1400" err="1"/>
              <a:t>vov</a:t>
            </a:r>
            <a:endParaRPr lang="fi-FI" sz="1400" err="1">
              <a:cs typeface="Arial"/>
            </a:endParaRPr>
          </a:p>
          <a:p>
            <a:r>
              <a:rPr lang="fi-FI" sz="1400" err="1"/>
              <a:t>Vikarier</a:t>
            </a:r>
            <a:r>
              <a:rPr lang="fi-FI" sz="1400"/>
              <a:t>: 22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 b="1" err="1"/>
              <a:t>Öppna</a:t>
            </a:r>
            <a:r>
              <a:rPr lang="fi-FI" sz="1400" b="1"/>
              <a:t> </a:t>
            </a:r>
            <a:r>
              <a:rPr lang="fi-FI" sz="1400" b="1" err="1"/>
              <a:t>vakanser</a:t>
            </a:r>
            <a:r>
              <a:rPr lang="fi-FI" sz="1400" b="1"/>
              <a:t>: </a:t>
            </a:r>
            <a:endParaRPr lang="fi-FI" sz="1400" b="1">
              <a:cs typeface="Arial"/>
            </a:endParaRPr>
          </a:p>
          <a:p>
            <a:r>
              <a:rPr lang="fi-FI" sz="1400">
                <a:cs typeface="Arial"/>
              </a:rPr>
              <a:t>1 </a:t>
            </a:r>
            <a:r>
              <a:rPr lang="fi-FI" sz="1400" err="1">
                <a:cs typeface="Arial"/>
              </a:rPr>
              <a:t>Kundservicecentralen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3  </a:t>
            </a:r>
            <a:r>
              <a:rPr lang="fi-FI" sz="1400" err="1">
                <a:cs typeface="Arial"/>
              </a:rPr>
              <a:t>Socialvårdens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klient</a:t>
            </a:r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      </a:t>
            </a:r>
            <a:r>
              <a:rPr lang="fi-FI" sz="1400" err="1">
                <a:cs typeface="Arial"/>
              </a:rPr>
              <a:t>servicehandledning</a:t>
            </a:r>
          </a:p>
          <a:p>
            <a:r>
              <a:rPr lang="fi-FI" sz="1400">
                <a:cs typeface="Arial"/>
              </a:rPr>
              <a:t>2 </a:t>
            </a:r>
            <a:r>
              <a:rPr lang="fi-FI" sz="1400" err="1">
                <a:cs typeface="Arial"/>
              </a:rPr>
              <a:t>Socialservice</a:t>
            </a:r>
            <a:r>
              <a:rPr lang="fi-FI" sz="1400">
                <a:cs typeface="Arial"/>
              </a:rPr>
              <a:t> för </a:t>
            </a:r>
            <a:r>
              <a:rPr lang="fi-FI" sz="1400" err="1">
                <a:cs typeface="Arial"/>
              </a:rPr>
              <a:t>äldre</a:t>
            </a: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 err="1">
              <a:solidFill>
                <a:schemeClr val="accent5"/>
              </a:solidFill>
              <a:cs typeface="Arial"/>
            </a:endParaRPr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 </a:t>
            </a:r>
            <a:r>
              <a:rPr lang="fi-FI" sz="1600"/>
              <a:t>15</a:t>
            </a:r>
            <a:r>
              <a:rPr lang="fi-FI" sz="1600" baseline="0"/>
              <a:t> </a:t>
            </a:r>
            <a:r>
              <a:rPr lang="fi-FI" sz="1600"/>
              <a:t>(13)</a:t>
            </a:r>
            <a:endParaRPr lang="fi-FI" sz="1600" baseline="0">
              <a:cs typeface="Arial"/>
            </a:endParaRPr>
          </a:p>
          <a:p>
            <a:endParaRPr lang="fi-FI" sz="1600" baseline="0"/>
          </a:p>
          <a:p>
            <a:r>
              <a:rPr lang="fi-FI" sz="1400"/>
              <a:t>De </a:t>
            </a:r>
            <a:r>
              <a:rPr lang="fi-FI" sz="1400" err="1"/>
              <a:t>vanligaste</a:t>
            </a:r>
            <a:r>
              <a:rPr lang="fi-FI" sz="1400"/>
              <a:t> </a:t>
            </a:r>
            <a:r>
              <a:rPr lang="fi-FI" sz="1400" err="1"/>
              <a:t>typerna</a:t>
            </a:r>
            <a:r>
              <a:rPr lang="fi-FI" sz="1400"/>
              <a:t> av </a:t>
            </a:r>
            <a:r>
              <a:rPr lang="fi-FI" sz="1400" err="1"/>
              <a:t>händelser</a:t>
            </a:r>
            <a:r>
              <a:rPr lang="fi-FI" sz="1400"/>
              <a:t>: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/>
              <a:t>Annat (</a:t>
            </a:r>
            <a:r>
              <a:rPr lang="fi-FI" sz="1400" err="1"/>
              <a:t>som</a:t>
            </a:r>
            <a:r>
              <a:rPr lang="fi-FI" sz="1400"/>
              <a:t> </a:t>
            </a:r>
            <a:r>
              <a:rPr lang="fi-FI" sz="1400" err="1"/>
              <a:t>inte</a:t>
            </a:r>
            <a:r>
              <a:rPr lang="fi-FI" sz="1400"/>
              <a:t> </a:t>
            </a:r>
            <a:r>
              <a:rPr lang="fi-FI" sz="1400" err="1"/>
              <a:t>finns</a:t>
            </a:r>
            <a:r>
              <a:rPr lang="fi-FI" sz="1400"/>
              <a:t> </a:t>
            </a:r>
            <a:r>
              <a:rPr lang="fi-FI" sz="1400" err="1"/>
              <a:t>bland</a:t>
            </a:r>
            <a:r>
              <a:rPr lang="fi-FI" sz="1400"/>
              <a:t> de </a:t>
            </a:r>
            <a:r>
              <a:rPr lang="fi-FI" sz="1400" err="1"/>
              <a:t>ovanstående</a:t>
            </a:r>
            <a:r>
              <a:rPr lang="fi-FI" sz="1400"/>
              <a:t>, 40 %)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Hot </a:t>
            </a:r>
            <a:r>
              <a:rPr lang="fi-FI" sz="1400" err="1">
                <a:cs typeface="Arial"/>
              </a:rPr>
              <a:t>eller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våld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s</a:t>
            </a:r>
            <a:r>
              <a:rPr lang="sv-SE" sz="1400" err="1">
                <a:cs typeface="Arial"/>
              </a:rPr>
              <a:t>ymptom</a:t>
            </a:r>
            <a:r>
              <a:rPr lang="sv-SE" sz="1400">
                <a:cs typeface="Arial"/>
              </a:rPr>
              <a:t> som är relaterade till inomhusluft</a:t>
            </a:r>
            <a:r>
              <a:rPr lang="fi-FI" sz="1400">
                <a:cs typeface="Arial"/>
              </a:rPr>
              <a:t> (20 %)</a:t>
            </a:r>
          </a:p>
          <a:p>
            <a:pPr marL="342900" indent="-342900">
              <a:buAutoNum type="arabicPeriod"/>
            </a:pPr>
            <a:r>
              <a:rPr lang="sv-SE" sz="1400"/>
              <a:t>Fall från höjd, fall i övrigt, snubblande, halkande (13,3 %)</a:t>
            </a:r>
            <a:endParaRPr lang="sv-SE" sz="14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 err="1">
                <a:cs typeface="Arial"/>
              </a:rPr>
              <a:t>Kompakt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och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låghierarkisk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samarbete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Möjligheter</a:t>
            </a:r>
            <a:r>
              <a:rPr lang="en-US" sz="1600">
                <a:cs typeface="Arial"/>
              </a:rPr>
              <a:t> till </a:t>
            </a:r>
            <a:r>
              <a:rPr lang="en-US" sz="1600" err="1">
                <a:cs typeface="Arial"/>
              </a:rPr>
              <a:t>distansarbete</a:t>
            </a:r>
            <a:endParaRPr lang="en-US" sz="1600">
              <a:cs typeface="Arial"/>
            </a:endParaRPr>
          </a:p>
          <a:p>
            <a:r>
              <a:rPr lang="en-US" sz="1600">
                <a:cs typeface="Arial"/>
              </a:rPr>
              <a:t>Program för </a:t>
            </a:r>
            <a:r>
              <a:rPr lang="en-US" sz="1600" err="1">
                <a:cs typeface="Arial"/>
              </a:rPr>
              <a:t>tidigt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stöd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Utbildningsmöjligheter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Möjligheter</a:t>
            </a:r>
            <a:r>
              <a:rPr lang="en-US" sz="1600">
                <a:cs typeface="Arial"/>
              </a:rPr>
              <a:t> till </a:t>
            </a:r>
            <a:r>
              <a:rPr lang="en-US" sz="1600" err="1">
                <a:cs typeface="Arial"/>
              </a:rPr>
              <a:t>arbetsrotation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Möjligheter</a:t>
            </a:r>
            <a:r>
              <a:rPr lang="en-US" sz="1600">
                <a:cs typeface="Arial"/>
              </a:rPr>
              <a:t> till </a:t>
            </a:r>
            <a:r>
              <a:rPr lang="en-US" sz="1600" err="1">
                <a:cs typeface="Arial"/>
              </a:rPr>
              <a:t>arbetshandledning</a:t>
            </a:r>
          </a:p>
          <a:p>
            <a:r>
              <a:rPr lang="en-US" sz="1600">
                <a:cs typeface="Arial"/>
              </a:rPr>
              <a:t>Tyky</a:t>
            </a:r>
          </a:p>
          <a:p>
            <a:r>
              <a:rPr lang="en-US" sz="1600">
                <a:cs typeface="Arial"/>
              </a:rPr>
              <a:t>E-passi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chemeClr val="accent4"/>
                </a:solidFill>
                <a:cs typeface="Arial"/>
              </a:rPr>
              <a:t>Sjukfrånvarodagar</a:t>
            </a:r>
            <a:r>
              <a:rPr lang="fi-FI" sz="1600" b="1">
                <a:solidFill>
                  <a:schemeClr val="accent4"/>
                </a:solidFill>
                <a:cs typeface="Arial"/>
              </a:rPr>
              <a:t>/ </a:t>
            </a:r>
            <a:r>
              <a:rPr lang="fi-FI" sz="1600" b="1" err="1">
                <a:solidFill>
                  <a:schemeClr val="accent4"/>
                </a:solidFill>
                <a:cs typeface="Arial"/>
              </a:rPr>
              <a:t>anställningsdagar</a:t>
            </a:r>
            <a:r>
              <a:rPr lang="fi-FI" sz="1600" b="1">
                <a:solidFill>
                  <a:schemeClr val="accent4"/>
                </a:solidFill>
                <a:cs typeface="Arial"/>
              </a:rPr>
              <a:t> (%):</a:t>
            </a:r>
            <a:endParaRPr lang="fi-FI" sz="1400" b="1">
              <a:solidFill>
                <a:schemeClr val="accent4"/>
              </a:solidFill>
            </a:endParaRPr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5,6 % </a:t>
            </a:r>
            <a:endParaRPr lang="fi-FI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(6,7 %)</a:t>
            </a:r>
            <a:endParaRPr lang="fi-FI"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-32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(-18)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71EEE47-A76E-8551-F0D0-C37E0777D8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006" y="4777483"/>
            <a:ext cx="27527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BEB1FD5-CE4E-BE93-6FBB-6E0AEE0E5A1C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5766187" y="5277543"/>
            <a:ext cx="555171" cy="595925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6" ma:contentTypeDescription="Skapa ett nytt dokument." ma:contentTypeScope="" ma:versionID="e6437be25ab08bf5a3883449f5012a3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067da18c10919d27756fe2eb3607f57a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21b96d5-aacb-4c13-85e9-e00bdf967ae1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B7ED28-0492-49A7-9949-420EDAD86E87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http://schemas.microsoft.com/office/2006/metadata/properties"/>
    <ds:schemaRef ds:uri="8662b06d-03b9-424a-ab70-bfab313b8d48"/>
    <ds:schemaRef ds:uri="http://purl.org/dc/terms/"/>
    <ds:schemaRef ds:uri="http://schemas.microsoft.com/office/2006/documentManagement/types"/>
    <ds:schemaRef ds:uri="cbe4f0d9-fb0d-42e8-a680-6e558966cc0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1273</Words>
  <Application>Microsoft Office PowerPoint</Application>
  <PresentationFormat>Laajakuva</PresentationFormat>
  <Paragraphs>268</Paragraphs>
  <Slides>9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9</vt:i4>
      </vt:variant>
    </vt:vector>
  </HeadingPairs>
  <TitlesOfParts>
    <vt:vector size="17" baseType="lpstr">
      <vt:lpstr>맑은 고딕</vt:lpstr>
      <vt:lpstr>Arial</vt:lpstr>
      <vt:lpstr>Calibri</vt:lpstr>
      <vt:lpstr>Segoe UI</vt:lpstr>
      <vt:lpstr>Times New Roman</vt:lpstr>
      <vt:lpstr>OVHP_teema</vt:lpstr>
      <vt:lpstr>1_OVHP_teema</vt:lpstr>
      <vt:lpstr>2_OVHP_teema</vt:lpstr>
      <vt:lpstr>Rapportering av egenkontroll</vt:lpstr>
      <vt:lpstr>Tillgänglighet - Telefonservice</vt:lpstr>
      <vt:lpstr>Tillgänglighet – Digitala tjänster</vt:lpstr>
      <vt:lpstr>Tillgänglighet – Servicepunkten</vt:lpstr>
      <vt:lpstr>Tillgänglighet - Socialvård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Stenman Camilla</cp:lastModifiedBy>
  <cp:revision>10</cp:revision>
  <dcterms:created xsi:type="dcterms:W3CDTF">2023-11-14T05:41:58Z</dcterms:created>
  <dcterms:modified xsi:type="dcterms:W3CDTF">2025-09-23T06:37:35Z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