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2"/>
  </p:notesMasterIdLst>
  <p:handoutMasterIdLst>
    <p:handoutMasterId r:id="rId13"/>
  </p:handoutMasterIdLst>
  <p:sldIdLst>
    <p:sldId id="335" r:id="rId6"/>
    <p:sldId id="581" r:id="rId7"/>
    <p:sldId id="563" r:id="rId8"/>
    <p:sldId id="452" r:id="rId9"/>
    <p:sldId id="579" r:id="rId10"/>
    <p:sldId id="580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E0FC59-56D0-E944-DBCE-D81227EB1767}" name="Skuthälla Tanja" initials="ST" userId="S::tanja.skuthalla@ovph.fi::178ba649-bdec-4ba0-b6b5-65d2f655b5ca" providerId="AD"/>
  <p188:author id="{AFEABAD6-F391-E6D4-FFFD-D08E33702AA1}" name="Sundman Lisa" initials="SL" userId="S::lisa.sundman@ovph.fi::fec9133f-7357-46c1-9cd4-7e86e427af3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2F76F4-8284-48FC-25BB-21FFB2B82997}" v="10" dt="2025-10-01T09:18:16.6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43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ntola Christian" userId="S::christian.kantola@ovph.fi::612669f4-917f-47aa-ac80-23109edfd59f" providerId="AD" clId="Web-{6B2F76F4-8284-48FC-25BB-21FFB2B82997}"/>
    <pc:docChg chg="modSld">
      <pc:chgData name="Kantola Christian" userId="S::christian.kantola@ovph.fi::612669f4-917f-47aa-ac80-23109edfd59f" providerId="AD" clId="Web-{6B2F76F4-8284-48FC-25BB-21FFB2B82997}" dt="2025-10-01T09:18:12.561" v="3" actId="20577"/>
      <pc:docMkLst>
        <pc:docMk/>
      </pc:docMkLst>
      <pc:sldChg chg="modSp">
        <pc:chgData name="Kantola Christian" userId="S::christian.kantola@ovph.fi::612669f4-917f-47aa-ac80-23109edfd59f" providerId="AD" clId="Web-{6B2F76F4-8284-48FC-25BB-21FFB2B82997}" dt="2025-10-01T09:18:12.561" v="3" actId="20577"/>
        <pc:sldMkLst>
          <pc:docMk/>
          <pc:sldMk cId="711752635" sldId="452"/>
        </pc:sldMkLst>
        <pc:spChg chg="mod">
          <ac:chgData name="Kantola Christian" userId="S::christian.kantola@ovph.fi::612669f4-917f-47aa-ac80-23109edfd59f" providerId="AD" clId="Web-{6B2F76F4-8284-48FC-25BB-21FFB2B82997}" dt="2025-10-01T09:18:12.561" v="3" actId="20577"/>
          <ac:spMkLst>
            <pc:docMk/>
            <pc:sldMk cId="711752635" sldId="452"/>
            <ac:spMk id="23" creationId="{A2B0C282-0498-4433-5000-FCADF20B417A}"/>
          </ac:spMkLst>
        </pc:spChg>
      </pc:sldChg>
      <pc:sldChg chg="modSp">
        <pc:chgData name="Kantola Christian" userId="S::christian.kantola@ovph.fi::612669f4-917f-47aa-ac80-23109edfd59f" providerId="AD" clId="Web-{6B2F76F4-8284-48FC-25BB-21FFB2B82997}" dt="2025-10-01T09:18:06.468" v="1" actId="20577"/>
        <pc:sldMkLst>
          <pc:docMk/>
          <pc:sldMk cId="1658591148" sldId="563"/>
        </pc:sldMkLst>
        <pc:spChg chg="mod">
          <ac:chgData name="Kantola Christian" userId="S::christian.kantola@ovph.fi::612669f4-917f-47aa-ac80-23109edfd59f" providerId="AD" clId="Web-{6B2F76F4-8284-48FC-25BB-21FFB2B82997}" dt="2025-10-01T09:18:06.468" v="1" actId="20577"/>
          <ac:spMkLst>
            <pc:docMk/>
            <pc:sldMk cId="1658591148" sldId="563"/>
            <ac:spMk id="7" creationId="{9AC55BA9-B16F-4E98-4E91-02B5932E6BEF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0"/>
                  <c:y val="-7.566794624086069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BAF-4D04-8B2D-A9D31470A08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39</c:v>
                </c:pt>
                <c:pt idx="1">
                  <c:v>29</c:v>
                </c:pt>
                <c:pt idx="2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44</c:v>
                </c:pt>
                <c:pt idx="1">
                  <c:v>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AF-4D04-8B2D-A9D31470A0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0DF-48ED-8B00-A39CA4E2E7F5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0DF-48ED-8B00-A39CA4E2E7F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99188783"/>
        <c:axId val="999186383"/>
      </c:barChart>
      <c:catAx>
        <c:axId val="9991887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999186383"/>
        <c:crosses val="autoZero"/>
        <c:auto val="1"/>
        <c:lblAlgn val="ctr"/>
        <c:lblOffset val="100"/>
        <c:noMultiLvlLbl val="0"/>
      </c:catAx>
      <c:valAx>
        <c:axId val="99918638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9991887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1"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1.10.2025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3186541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066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9963044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12727592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46884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7332371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15088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8280728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7131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0408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5162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46134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136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178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076733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26094837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51300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360638654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444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8172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488871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311F27B-FC4E-C5AA-EA9F-1005AF046BBB}"/>
              </a:ext>
            </a:extLst>
          </p:cNvPr>
          <p:cNvCxnSpPr>
            <a:cxnSpLocks/>
          </p:cNvCxnSpPr>
          <p:nvPr userDrawn="1"/>
        </p:nvCxnSpPr>
        <p:spPr>
          <a:xfrm>
            <a:off x="4680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119369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33412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69421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8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5" Type="http://schemas.openxmlformats.org/officeDocument/2006/relationships/image" Target="../media/image12.svg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17549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2" r:id="rId20"/>
    <p:sldLayoutId id="2147483730" r:id="rId21"/>
    <p:sldLayoutId id="2147483731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/>
              <a:t>R</a:t>
            </a:r>
            <a:r>
              <a:rPr lang="fi-FI" sz="4800" err="1"/>
              <a:t>apportering</a:t>
            </a:r>
            <a:r>
              <a:rPr lang="fi-FI" sz="4800"/>
              <a:t> av </a:t>
            </a:r>
            <a:r>
              <a:rPr lang="fi-FI" sz="4800" err="1"/>
              <a:t>egenkontroll</a:t>
            </a:r>
            <a:endParaRPr lang="fi-FI" sz="4800"/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533191" cy="92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 err="1"/>
              <a:t>Resultatområde</a:t>
            </a:r>
            <a:r>
              <a:rPr lang="fi-FI" dirty="0"/>
              <a:t>: : </a:t>
            </a:r>
            <a:r>
              <a:rPr lang="fi-FI" sz="2000" dirty="0" err="1"/>
              <a:t>Medicinsk</a:t>
            </a:r>
            <a:r>
              <a:rPr lang="fi-FI" sz="2000" dirty="0"/>
              <a:t> </a:t>
            </a:r>
            <a:r>
              <a:rPr lang="fi-FI" sz="2000" dirty="0" err="1"/>
              <a:t>verksamhet</a:t>
            </a:r>
            <a:r>
              <a:rPr lang="fi-FI" sz="2000" dirty="0"/>
              <a:t>, </a:t>
            </a:r>
            <a:r>
              <a:rPr lang="fi-FI" sz="2000" dirty="0" err="1"/>
              <a:t>Sjukhusservice</a:t>
            </a:r>
            <a:r>
              <a:rPr lang="fi-FI" sz="2000" dirty="0"/>
              <a:t> </a:t>
            </a:r>
          </a:p>
          <a:p>
            <a:r>
              <a:rPr lang="fi-FI" dirty="0" err="1"/>
              <a:t>Period</a:t>
            </a:r>
            <a:r>
              <a:rPr lang="fi-FI" dirty="0"/>
              <a:t> </a:t>
            </a:r>
            <a:r>
              <a:rPr lang="fi-FI" dirty="0" err="1"/>
              <a:t>som</a:t>
            </a:r>
            <a:r>
              <a:rPr lang="fi-FI" dirty="0"/>
              <a:t> </a:t>
            </a:r>
            <a:r>
              <a:rPr lang="fi-FI" dirty="0" err="1"/>
              <a:t>rapporteras</a:t>
            </a:r>
            <a:r>
              <a:rPr lang="fi-FI" dirty="0"/>
              <a:t>: 5-8.2025</a:t>
            </a:r>
            <a:endParaRPr lang="fi-FI" dirty="0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err="1">
                <a:solidFill>
                  <a:schemeClr val="bg1"/>
                </a:solidFill>
              </a:rPr>
              <a:t>Förkortningar</a:t>
            </a:r>
            <a:r>
              <a:rPr lang="fi-FI" sz="1400" dirty="0">
                <a:solidFill>
                  <a:schemeClr val="bg1"/>
                </a:solidFill>
              </a:rPr>
              <a:t>:</a:t>
            </a:r>
          </a:p>
          <a:p>
            <a:r>
              <a:rPr lang="fi-FI" sz="1400" dirty="0">
                <a:solidFill>
                  <a:schemeClr val="bg1"/>
                </a:solidFill>
              </a:rPr>
              <a:t>NPS (Net </a:t>
            </a:r>
            <a:r>
              <a:rPr lang="fi-FI" sz="1400" dirty="0" err="1">
                <a:solidFill>
                  <a:schemeClr val="bg1"/>
                </a:solidFill>
              </a:rPr>
              <a:t>Promoter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Score</a:t>
            </a:r>
            <a:r>
              <a:rPr lang="fi-FI" sz="1400" dirty="0">
                <a:solidFill>
                  <a:schemeClr val="bg1"/>
                </a:solidFill>
              </a:rPr>
              <a:t>): </a:t>
            </a:r>
            <a:r>
              <a:rPr lang="fi-FI" sz="1400" dirty="0" err="1">
                <a:solidFill>
                  <a:schemeClr val="bg1"/>
                </a:solidFill>
              </a:rPr>
              <a:t>Rekommendationsindex</a:t>
            </a:r>
            <a:r>
              <a:rPr lang="fi-FI" sz="1400" dirty="0">
                <a:solidFill>
                  <a:schemeClr val="bg1"/>
                </a:solidFill>
              </a:rPr>
              <a:t> (</a:t>
            </a:r>
            <a:r>
              <a:rPr lang="fi-FI" sz="1400" dirty="0" err="1">
                <a:solidFill>
                  <a:schemeClr val="bg1"/>
                </a:solidFill>
              </a:rPr>
              <a:t>klienter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och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personal</a:t>
            </a:r>
            <a:r>
              <a:rPr lang="fi-FI" sz="1400" dirty="0">
                <a:solidFill>
                  <a:schemeClr val="bg1"/>
                </a:solidFill>
              </a:rPr>
              <a:t>)</a:t>
            </a:r>
            <a:br>
              <a:rPr lang="fi-FI" sz="1400" dirty="0">
                <a:solidFill>
                  <a:schemeClr val="bg1"/>
                </a:solidFill>
              </a:rPr>
            </a:br>
            <a:r>
              <a:rPr lang="fi-FI" sz="1400" dirty="0">
                <a:solidFill>
                  <a:schemeClr val="bg1"/>
                </a:solidFill>
              </a:rPr>
              <a:t>NSS (Net </a:t>
            </a:r>
            <a:r>
              <a:rPr lang="fi-FI" sz="1400" dirty="0" err="1">
                <a:solidFill>
                  <a:schemeClr val="bg1"/>
                </a:solidFill>
              </a:rPr>
              <a:t>Safety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Score</a:t>
            </a:r>
            <a:r>
              <a:rPr lang="fi-FI" sz="1400" dirty="0">
                <a:solidFill>
                  <a:schemeClr val="bg1"/>
                </a:solidFill>
              </a:rPr>
              <a:t>): </a:t>
            </a:r>
            <a:r>
              <a:rPr lang="fi-FI" sz="1400" dirty="0" err="1">
                <a:solidFill>
                  <a:schemeClr val="bg1"/>
                </a:solidFill>
              </a:rPr>
              <a:t>Personalens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säkerhetsbild</a:t>
            </a:r>
            <a:endParaRPr lang="fi-FI" sz="1400" dirty="0">
              <a:solidFill>
                <a:schemeClr val="bg1"/>
              </a:solidFill>
            </a:endParaRPr>
          </a:p>
          <a:p>
            <a:r>
              <a:rPr lang="fi-FI" sz="1400" dirty="0" err="1">
                <a:solidFill>
                  <a:schemeClr val="bg1"/>
                </a:solidFill>
              </a:rPr>
              <a:t>Haipro</a:t>
            </a:r>
            <a:r>
              <a:rPr lang="fi-FI" sz="1400" dirty="0">
                <a:solidFill>
                  <a:schemeClr val="bg1"/>
                </a:solidFill>
              </a:rPr>
              <a:t>: </a:t>
            </a:r>
            <a:r>
              <a:rPr lang="sv-SE" sz="1400" dirty="0">
                <a:solidFill>
                  <a:schemeClr val="bg1"/>
                </a:solidFill>
              </a:rPr>
              <a:t>System för rapportering av negativa nära ögat händelser</a:t>
            </a:r>
          </a:p>
          <a:p>
            <a:r>
              <a:rPr lang="sv-SE" sz="1400" dirty="0">
                <a:solidFill>
                  <a:schemeClr val="bg1"/>
                </a:solidFill>
              </a:rPr>
              <a:t>Inom parentes rapporteras värdet för tidigare period.</a:t>
            </a:r>
            <a:endParaRPr lang="fi-FI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692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536D1-B66D-0C37-595A-9BF52C8E275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10042816" cy="774907"/>
          </a:xfrm>
        </p:spPr>
        <p:txBody>
          <a:bodyPr>
            <a:normAutofit fontScale="90000"/>
          </a:bodyPr>
          <a:lstStyle/>
          <a:p>
            <a:r>
              <a:rPr lang="sv-SE"/>
              <a:t>Tillgänglighet – Hemsjukhus och förlossning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5E46B1B-37E7-F5DB-74CB-DF1B2DBDC5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732824" y="1366508"/>
            <a:ext cx="5283466" cy="5077679"/>
          </a:xfrm>
          <a:prstGeom prst="roundRect">
            <a:avLst/>
          </a:prstGeom>
          <a:solidFill>
            <a:schemeClr val="accent4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5FDF90-24A6-3CB0-80FA-91DA398AB155}"/>
              </a:ext>
            </a:extLst>
          </p:cNvPr>
          <p:cNvSpPr txBox="1">
            <a:spLocks/>
          </p:cNvSpPr>
          <p:nvPr/>
        </p:nvSpPr>
        <p:spPr>
          <a:xfrm>
            <a:off x="6796431" y="1691664"/>
            <a:ext cx="5283466" cy="14773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Korrigerande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åtgärder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</a:p>
          <a:p>
            <a:pPr algn="ctr">
              <a:spcAft>
                <a:spcPts val="600"/>
              </a:spcAft>
              <a:defRPr/>
            </a:pPr>
            <a:r>
              <a:rPr lang="fi-FI" sz="1600" b="1" err="1">
                <a:solidFill>
                  <a:srgbClr val="00A174"/>
                </a:solidFill>
                <a:latin typeface="Arial" panose="020B0604020202020204"/>
                <a:cs typeface="Arial"/>
              </a:rPr>
              <a:t>Tillförlitliga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  <a:cs typeface="Arial"/>
              </a:rPr>
              <a:t> </a:t>
            </a:r>
            <a:r>
              <a:rPr lang="fi-FI" sz="1600" b="1" err="1">
                <a:solidFill>
                  <a:srgbClr val="00A174"/>
                </a:solidFill>
                <a:latin typeface="Arial" panose="020B0604020202020204"/>
                <a:cs typeface="Arial"/>
              </a:rPr>
              <a:t>statistiska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  <a:cs typeface="Arial"/>
              </a:rPr>
              <a:t> /data för 1-4.25 </a:t>
            </a:r>
            <a:r>
              <a:rPr lang="fi-FI" sz="1600" b="1" err="1">
                <a:solidFill>
                  <a:srgbClr val="00A174"/>
                </a:solidFill>
                <a:latin typeface="Arial" panose="020B0604020202020204"/>
                <a:cs typeface="Arial"/>
              </a:rPr>
              <a:t>inte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  <a:cs typeface="Arial"/>
              </a:rPr>
              <a:t> </a:t>
            </a:r>
            <a:r>
              <a:rPr lang="fi-FI" sz="1600" b="1" err="1">
                <a:solidFill>
                  <a:srgbClr val="00A174"/>
                </a:solidFill>
                <a:latin typeface="Arial" panose="020B0604020202020204"/>
                <a:cs typeface="Arial"/>
              </a:rPr>
              <a:t>tillgängliga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  <a:cs typeface="Arial"/>
              </a:rPr>
              <a:t> </a:t>
            </a:r>
            <a:r>
              <a:rPr lang="fi-FI" sz="1600" b="1" err="1">
                <a:solidFill>
                  <a:srgbClr val="00A174"/>
                </a:solidFill>
                <a:latin typeface="Arial" panose="020B0604020202020204"/>
                <a:cs typeface="Arial"/>
              </a:rPr>
              <a:t>pga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  <a:cs typeface="Arial"/>
              </a:rPr>
              <a:t>. </a:t>
            </a:r>
            <a:r>
              <a:rPr lang="fi-FI" sz="1600" b="1" err="1">
                <a:solidFill>
                  <a:srgbClr val="00A174"/>
                </a:solidFill>
                <a:latin typeface="Arial" panose="020B0604020202020204"/>
                <a:cs typeface="Arial"/>
              </a:rPr>
              <a:t>nytt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  <a:cs typeface="Arial"/>
              </a:rPr>
              <a:t> </a:t>
            </a:r>
            <a:r>
              <a:rPr lang="fi-FI" sz="1600" b="1" err="1">
                <a:solidFill>
                  <a:srgbClr val="00A174"/>
                </a:solidFill>
                <a:latin typeface="Arial" panose="020B0604020202020204"/>
                <a:cs typeface="Arial"/>
              </a:rPr>
              <a:t>patientadatasystem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  <a:cs typeface="Arial"/>
              </a:rPr>
              <a:t> </a:t>
            </a:r>
            <a:r>
              <a:rPr lang="fi-FI" sz="1600" b="1" err="1">
                <a:solidFill>
                  <a:srgbClr val="00A174"/>
                </a:solidFill>
                <a:latin typeface="Arial" panose="020B0604020202020204"/>
                <a:cs typeface="Arial"/>
              </a:rPr>
              <a:t>som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  <a:cs typeface="Arial"/>
              </a:rPr>
              <a:t> </a:t>
            </a:r>
            <a:r>
              <a:rPr lang="fi-FI" sz="1600" b="1" err="1">
                <a:solidFill>
                  <a:srgbClr val="00A174"/>
                </a:solidFill>
                <a:latin typeface="Arial" panose="020B0604020202020204"/>
                <a:cs typeface="Arial"/>
              </a:rPr>
              <a:t>tagits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  <a:cs typeface="Arial"/>
              </a:rPr>
              <a:t> i </a:t>
            </a:r>
            <a:r>
              <a:rPr lang="fi-FI" sz="1600" b="1" err="1">
                <a:solidFill>
                  <a:srgbClr val="00A174"/>
                </a:solidFill>
                <a:latin typeface="Arial" panose="020B0604020202020204"/>
                <a:cs typeface="Arial"/>
              </a:rPr>
              <a:t>bruk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  <a:cs typeface="Arial"/>
              </a:rPr>
              <a:t> 30.4.25</a:t>
            </a:r>
            <a:endParaRPr lang="fi-FI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 algn="ctr">
              <a:spcAft>
                <a:spcPts val="600"/>
              </a:spcAft>
              <a:defRPr/>
            </a:pPr>
            <a:endParaRPr lang="sv-SE" sz="1600">
              <a:solidFill>
                <a:srgbClr val="213A8F"/>
              </a:solidFill>
              <a:latin typeface="Arial" panose="020B0604020202020204"/>
              <a:cs typeface="Arial" panose="020B0604020202020204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7FFF1DA-102C-2336-311F-B806A2C694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1120811"/>
              </p:ext>
            </p:extLst>
          </p:nvPr>
        </p:nvGraphicFramePr>
        <p:xfrm>
          <a:off x="1327521" y="1547594"/>
          <a:ext cx="5090864" cy="17193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136648">
                  <a:extLst>
                    <a:ext uri="{9D8B030D-6E8A-4147-A177-3AD203B41FA5}">
                      <a16:colId xmlns:a16="http://schemas.microsoft.com/office/drawing/2014/main" val="3519582195"/>
                    </a:ext>
                  </a:extLst>
                </a:gridCol>
                <a:gridCol w="2954216">
                  <a:extLst>
                    <a:ext uri="{9D8B030D-6E8A-4147-A177-3AD203B41FA5}">
                      <a16:colId xmlns:a16="http://schemas.microsoft.com/office/drawing/2014/main" val="2803137049"/>
                    </a:ext>
                  </a:extLst>
                </a:gridCol>
              </a:tblGrid>
              <a:tr h="429825">
                <a:tc>
                  <a:txBody>
                    <a:bodyPr/>
                    <a:lstStyle/>
                    <a:p>
                      <a:r>
                        <a:rPr lang="fi-FI" sz="1600" err="1"/>
                        <a:t>Tillgänglighet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err="1"/>
                        <a:t>Anta</a:t>
                      </a:r>
                      <a:r>
                        <a:rPr lang="fi-FI" err="1"/>
                        <a:t>l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9405046"/>
                  </a:ext>
                </a:extLst>
              </a:tr>
              <a:tr h="429825">
                <a:tc>
                  <a:txBody>
                    <a:bodyPr/>
                    <a:lstStyle/>
                    <a:p>
                      <a:r>
                        <a:rPr lang="fi-FI" sz="1600" err="1"/>
                        <a:t>Totalabesök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3841 (19501)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1724946"/>
                  </a:ext>
                </a:extLst>
              </a:tr>
              <a:tr h="429825">
                <a:tc>
                  <a:txBody>
                    <a:bodyPr/>
                    <a:lstStyle/>
                    <a:p>
                      <a:r>
                        <a:rPr lang="fi-FI" sz="1600" err="1"/>
                        <a:t>Sjukskötarbesök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?(570)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9934689"/>
                  </a:ext>
                </a:extLst>
              </a:tr>
              <a:tr h="429825">
                <a:tc>
                  <a:txBody>
                    <a:bodyPr/>
                    <a:lstStyle/>
                    <a:p>
                      <a:r>
                        <a:rPr lang="fi-FI" sz="1600"/>
                        <a:t> </a:t>
                      </a:r>
                      <a:r>
                        <a:rPr lang="fi-FI" sz="1600" err="1"/>
                        <a:t>Vårdsamtal</a:t>
                      </a:r>
                      <a:r>
                        <a:rPr lang="fi-FI" sz="1600"/>
                        <a:t> 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522 (2372)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90767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8245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 err="1"/>
              <a:t>Säkerhet</a:t>
            </a:r>
            <a:r>
              <a:rPr lang="fi-FI" b="1"/>
              <a:t> </a:t>
            </a:r>
            <a:r>
              <a:rPr lang="fi-FI" b="1" err="1"/>
              <a:t>och</a:t>
            </a:r>
            <a:r>
              <a:rPr lang="fi-FI" b="1"/>
              <a:t> </a:t>
            </a:r>
            <a:r>
              <a:rPr lang="fi-FI" b="1" err="1"/>
              <a:t>kvalitet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 dirty="0"/>
              <a:t>Status</a:t>
            </a:r>
            <a:r>
              <a:rPr lang="sv-SE" sz="1400" dirty="0"/>
              <a:t> 31.8.2025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Alla anmälningar: </a:t>
            </a:r>
            <a:r>
              <a:rPr lang="sv-SE" sz="1400" dirty="0"/>
              <a:t>63 (44)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Väntar på handläggning: </a:t>
            </a:r>
            <a:r>
              <a:rPr lang="sv-SE" sz="1400" dirty="0"/>
              <a:t>0 (0 %)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Väntar på tilläggsinformation: </a:t>
            </a:r>
            <a:r>
              <a:rPr lang="sv-SE" sz="1400" dirty="0"/>
              <a:t>0 (0 %)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Under handläggning</a:t>
            </a:r>
            <a:r>
              <a:rPr lang="sv-SE" sz="1400" dirty="0"/>
              <a:t>: 0 (0 %)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Färdig: </a:t>
            </a:r>
            <a:r>
              <a:rPr lang="sv-SE" sz="1400" dirty="0"/>
              <a:t>62 (99 %)</a:t>
            </a:r>
          </a:p>
          <a:p>
            <a:pPr>
              <a:lnSpc>
                <a:spcPct val="150000"/>
              </a:lnSpc>
            </a:pPr>
            <a:endParaRPr lang="en-US" sz="14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err="1">
                <a:solidFill>
                  <a:srgbClr val="00A174"/>
                </a:solidFill>
              </a:rPr>
              <a:t>Antal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anmälan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om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negativ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händelse</a:t>
            </a:r>
            <a:endParaRPr lang="en-US" sz="1600" b="1">
              <a:solidFill>
                <a:srgbClr val="00A174"/>
              </a:solidFill>
            </a:endParaRPr>
          </a:p>
        </p:txBody>
      </p:sp>
      <p:graphicFrame>
        <p:nvGraphicFramePr>
          <p:cNvPr id="5" name="Chart 4" descr="Diagram: Antal anmälan om negativ händelse&#10;Januari - April 2023 34&#10;Januari - April 2024 39&#10;Januari-April 2025&#10;Maj - Augusti 2023 40&#10;Maj - Augusti 2024 ingen data&#10;Maj-Augusti 2025 &#10;September - December 2023 33&#10;September - December 2024 51&#10;September-December 20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9131869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 dirty="0">
                <a:solidFill>
                  <a:srgbClr val="00A174"/>
                </a:solidFill>
              </a:rPr>
              <a:t>De vanligaste anmälningstyperna personal:</a:t>
            </a:r>
          </a:p>
          <a:p>
            <a:pPr marL="342900" indent="-342900">
              <a:buAutoNum type="arabicPeriod"/>
            </a:pPr>
            <a:endParaRPr lang="sv-SE" sz="1400" dirty="0">
              <a:cs typeface="Arial"/>
            </a:endParaRPr>
          </a:p>
          <a:p>
            <a:pPr marL="342900" indent="-342900">
              <a:buFontTx/>
              <a:buAutoNum type="arabicPeriod"/>
            </a:pPr>
            <a:r>
              <a:rPr lang="sv-SE" sz="1400" dirty="0">
                <a:cs typeface="Arial"/>
              </a:rPr>
              <a:t>Förknippad med läkemedels- och vätskebehandling </a:t>
            </a:r>
          </a:p>
          <a:p>
            <a:pPr marL="342900" indent="-342900">
              <a:buAutoNum type="arabicPeriod"/>
            </a:pPr>
            <a:r>
              <a:rPr lang="sv-SE" sz="1400" dirty="0">
                <a:cs typeface="Arial"/>
              </a:rPr>
              <a:t>Förknippad med informationsflöde</a:t>
            </a:r>
          </a:p>
          <a:p>
            <a:pPr marL="342900" indent="-342900">
              <a:buAutoNum type="arabicPeriod"/>
            </a:pPr>
            <a:r>
              <a:rPr lang="sv-SE" sz="1400" dirty="0">
                <a:cs typeface="Arial"/>
              </a:rPr>
              <a:t>Förknippad med ordnande av och tillgång till vård/service</a:t>
            </a:r>
          </a:p>
          <a:p>
            <a:pPr marL="342900" indent="-342900">
              <a:buAutoNum type="arabicPeriod"/>
            </a:pPr>
            <a:endParaRPr lang="fi-FI" sz="1400" dirty="0">
              <a:cs typeface="Arial"/>
            </a:endParaRPr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lang="sv-SE" sz="1600" b="1" dirty="0">
              <a:solidFill>
                <a:srgbClr val="00A174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2443FC-DDA6-18FA-E840-3D9B20FDFE4F}"/>
              </a:ext>
            </a:extLst>
          </p:cNvPr>
          <p:cNvSpPr txBox="1">
            <a:spLocks/>
          </p:cNvSpPr>
          <p:nvPr/>
        </p:nvSpPr>
        <p:spPr>
          <a:xfrm>
            <a:off x="1202850" y="4500278"/>
            <a:ext cx="3471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err="1">
                <a:solidFill>
                  <a:schemeClr val="accent5"/>
                </a:solidFill>
              </a:rPr>
              <a:t>Antal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anmäningar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om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negativ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händelse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från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klienter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eller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anhöriga</a:t>
            </a:r>
            <a:endParaRPr lang="en-US" sz="1400" b="1">
              <a:solidFill>
                <a:schemeClr val="accent5"/>
              </a:solidFill>
            </a:endParaRPr>
          </a:p>
        </p:txBody>
      </p:sp>
      <p:graphicFrame>
        <p:nvGraphicFramePr>
          <p:cNvPr id="11" name="Chart 10" descr="Januari - April 2023 0&#10;Januari - April 2024 0&#10;Januari-April 2025&#10;Maj - Augusti 2023 4&#10;Maj - Augusti 2024 0&#10;Maj-Augusti 2025 &#10;September - December 2023 3&#10;September - December 2024 0&#10;September-December 2025">
            <a:extLst>
              <a:ext uri="{FF2B5EF4-FFF2-40B4-BE49-F238E27FC236}">
                <a16:creationId xmlns:a16="http://schemas.microsoft.com/office/drawing/2014/main" id="{7C55C4A0-3623-A88B-6FB4-A9A16BF015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2206704"/>
              </p:ext>
            </p:extLst>
          </p:nvPr>
        </p:nvGraphicFramePr>
        <p:xfrm>
          <a:off x="1202051" y="5023499"/>
          <a:ext cx="3422270" cy="1687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10544" y="4608000"/>
            <a:ext cx="17179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err="1">
                <a:solidFill>
                  <a:schemeClr val="accent5"/>
                </a:solidFill>
              </a:rPr>
              <a:t>Antal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kontakter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till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patientombud</a:t>
            </a:r>
            <a:endParaRPr lang="en-US" sz="1600" b="1">
              <a:solidFill>
                <a:schemeClr val="accent5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06382" y="5901368"/>
            <a:ext cx="153580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 dirty="0">
                <a:cs typeface="Arial"/>
              </a:rPr>
              <a:t>2 </a:t>
            </a:r>
            <a:r>
              <a:rPr lang="fi-FI" sz="2400" dirty="0">
                <a:cs typeface="Arial"/>
              </a:rPr>
              <a:t>(3)</a:t>
            </a:r>
            <a:endParaRPr lang="fi-FI" sz="3600" dirty="0">
              <a:cs typeface="Arial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798DB4-4E15-99ED-6E26-2B64BC2BE3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64184" y="4608000"/>
            <a:ext cx="169039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Ersatta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patientskador</a:t>
            </a:r>
            <a:endParaRPr lang="en-US" sz="1600" b="1">
              <a:solidFill>
                <a:srgbClr val="00A174"/>
              </a:solidFill>
              <a:latin typeface="Arial" panose="020B06040202020202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C55BA9-B16F-4E98-4E91-02B5932E6BEF}"/>
              </a:ext>
            </a:extLst>
          </p:cNvPr>
          <p:cNvSpPr txBox="1">
            <a:spLocks/>
          </p:cNvSpPr>
          <p:nvPr/>
        </p:nvSpPr>
        <p:spPr>
          <a:xfrm>
            <a:off x="6524250" y="5901368"/>
            <a:ext cx="1647537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400" dirty="0"/>
              <a:t>0 (0)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61090" y="4617226"/>
            <a:ext cx="3734751" cy="141577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>
                <a:solidFill>
                  <a:srgbClr val="00A174"/>
                </a:solidFill>
              </a:rPr>
              <a:t>Korrigerande åtgärder</a:t>
            </a:r>
          </a:p>
          <a:p>
            <a:pPr marL="285750" indent="-285750">
              <a:buFont typeface="Arial"/>
              <a:buChar char="•"/>
            </a:pPr>
            <a:r>
              <a:rPr lang="fi-FI" sz="1400" err="1"/>
              <a:t>Samarbetsmöten</a:t>
            </a:r>
            <a:endParaRPr lang="fi-FI" sz="1400" err="1">
              <a:cs typeface="Arial" panose="020B0604020202020204"/>
            </a:endParaRPr>
          </a:p>
          <a:p>
            <a:pPr marL="285750" indent="-285750">
              <a:buFont typeface="Arial"/>
              <a:buChar char="•"/>
            </a:pPr>
            <a:r>
              <a:rPr lang="fi-FI" sz="1400" err="1">
                <a:cs typeface="Arial" panose="020B0604020202020204"/>
              </a:rPr>
              <a:t>Gemensamma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lägesbilder</a:t>
            </a:r>
            <a:r>
              <a:rPr lang="fi-FI" sz="1400">
                <a:cs typeface="Arial"/>
              </a:rPr>
              <a:t> x1/</a:t>
            </a:r>
            <a:r>
              <a:rPr lang="fi-FI" sz="1400" err="1">
                <a:cs typeface="Arial"/>
              </a:rPr>
              <a:t>vecka</a:t>
            </a:r>
          </a:p>
          <a:p>
            <a:pPr marL="285750" indent="-285750">
              <a:buFont typeface="Arial"/>
              <a:buChar char="•"/>
            </a:pPr>
            <a:r>
              <a:rPr lang="fi-FI" sz="1400" err="1">
                <a:cs typeface="Arial"/>
              </a:rPr>
              <a:t>Enheternas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utvecklings</a:t>
            </a:r>
            <a:r>
              <a:rPr lang="fi-FI" sz="1400">
                <a:cs typeface="Arial"/>
              </a:rPr>
              <a:t>- </a:t>
            </a:r>
            <a:r>
              <a:rPr lang="fi-FI" sz="1400" err="1">
                <a:cs typeface="Arial"/>
              </a:rPr>
              <a:t>och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förbätringsprojekt</a:t>
            </a:r>
            <a:endParaRPr lang="fi-FI" sz="1400"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fi-FI" sz="1400" err="1">
                <a:cs typeface="Arial"/>
              </a:rPr>
              <a:t>Enheternas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avdelningsmöten</a:t>
            </a:r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40">
            <a:extLst>
              <a:ext uri="{FF2B5EF4-FFF2-40B4-BE49-F238E27FC236}">
                <a16:creationId xmlns:a16="http://schemas.microsoft.com/office/drawing/2014/main" id="{D28A30E7-9420-47A8-625E-D953C17A0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675" t="2749" r="15987" b="36779"/>
          <a:stretch/>
        </p:blipFill>
        <p:spPr>
          <a:xfrm>
            <a:off x="3509628" y="2986644"/>
            <a:ext cx="2942633" cy="1459042"/>
          </a:xfrm>
          <a:prstGeom prst="rect">
            <a:avLst/>
          </a:prstGeom>
        </p:spPr>
      </p:pic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 err="1"/>
              <a:t>Kundupplevelse</a:t>
            </a:r>
            <a:endParaRPr lang="en-US" sz="2000" b="1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75718" y="1292790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Totala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mängden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av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kundrespons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under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perioden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2</a:t>
            </a:r>
            <a:r>
              <a:rPr lang="fi-FI" sz="1600" dirty="0">
                <a:solidFill>
                  <a:srgbClr val="213A8F"/>
                </a:solidFill>
                <a:latin typeface="Arial" panose="020B0604020202020204"/>
              </a:rPr>
              <a:t>7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(</a:t>
            </a:r>
            <a:r>
              <a:rPr lang="fi-FI" sz="1600" dirty="0">
                <a:solidFill>
                  <a:srgbClr val="213A8F"/>
                </a:solidFill>
                <a:latin typeface="Arial" panose="020B0604020202020204"/>
              </a:rPr>
              <a:t>97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706DBC3-1720-ED54-22BA-B1F4EEB6F04B}"/>
              </a:ext>
            </a:extLst>
          </p:cNvPr>
          <p:cNvSpPr/>
          <p:nvPr/>
        </p:nvSpPr>
        <p:spPr>
          <a:xfrm>
            <a:off x="3679309" y="2898779"/>
            <a:ext cx="718684" cy="5075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>
                <a:solidFill>
                  <a:schemeClr val="accent5"/>
                </a:solidFill>
              </a:rPr>
              <a:t>NPS</a:t>
            </a:r>
          </a:p>
        </p:txBody>
      </p:sp>
      <p:cxnSp>
        <p:nvCxnSpPr>
          <p:cNvPr id="25" name="Straight Arrow Connector 24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6C592C22-7AD6-C091-3058-35A3E2FDE32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V="1">
            <a:off x="4981770" y="3856993"/>
            <a:ext cx="577366" cy="39095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89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(</a:t>
            </a:r>
            <a:r>
              <a:rPr lang="fi-FI" sz="2000" dirty="0">
                <a:solidFill>
                  <a:srgbClr val="213A8F"/>
                </a:solidFill>
                <a:latin typeface="Arial" panose="020B0604020202020204"/>
                <a:cs typeface="Arial"/>
              </a:rPr>
              <a:t>82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upplevde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att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man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brydde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sig om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mig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på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ett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helhetsmässigt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sätt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4,86 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4,78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fick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hjälp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när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behövde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den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4,85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4,70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kände mig trygg under vården / betjäningen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4,88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(4,76)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Besluten i anslutning till min vård/mitt ärende fattades i samråd med mig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4,57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(4,68)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vet hur min vård/mina tjänster kommer att fortsätta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4,56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4,44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Informationen som jag fick om vården / betjäningen var förståelig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4,76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(4,62)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tyckte att den betjäning jag fick var nyttig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4,93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(4,71)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fick vård och service på mitt modersmål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4,84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(4,78)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Positiv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respons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err="1">
                <a:latin typeface="Arial" panose="020B0604020202020204" pitchFamily="34" charset="0"/>
                <a:cs typeface="Arial" panose="020B0604020202020204" pitchFamily="34" charset="0"/>
              </a:rPr>
              <a:t>Gott</a:t>
            </a:r>
            <a:r>
              <a:rPr lang="fi-FI" sz="14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1400" err="1">
                <a:latin typeface="Arial" panose="020B0604020202020204" pitchFamily="34" charset="0"/>
                <a:cs typeface="Arial" panose="020B0604020202020204" pitchFamily="34" charset="0"/>
              </a:rPr>
              <a:t>bemötande</a:t>
            </a:r>
            <a:endParaRPr lang="fi-FI" sz="1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Negativ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 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respons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err="1">
                <a:latin typeface="Arial" panose="020B0604020202020204" pitchFamily="34" charset="0"/>
                <a:cs typeface="Arial" panose="020B0604020202020204" pitchFamily="34" charset="0"/>
              </a:rPr>
              <a:t>Tillgång</a:t>
            </a:r>
            <a:endParaRPr lang="fi-FI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sp>
        <p:nvSpPr>
          <p:cNvPr id="3" name="TextBox 33">
            <a:extLst>
              <a:ext uri="{FF2B5EF4-FFF2-40B4-BE49-F238E27FC236}">
                <a16:creationId xmlns:a16="http://schemas.microsoft.com/office/drawing/2014/main" id="{29863879-5A72-4ED3-971C-CE6581B29D8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72018" y="5141472"/>
            <a:ext cx="20054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400" b="1" err="1">
                <a:solidFill>
                  <a:schemeClr val="accent5"/>
                </a:solidFill>
              </a:rPr>
              <a:t>Antal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anmärkningar</a:t>
            </a:r>
            <a:endParaRPr lang="en-US" sz="1400" b="1">
              <a:solidFill>
                <a:schemeClr val="accent5"/>
              </a:solidFill>
            </a:endParaRPr>
          </a:p>
        </p:txBody>
      </p:sp>
      <p:sp>
        <p:nvSpPr>
          <p:cNvPr id="5" name="TextBox 34">
            <a:extLst>
              <a:ext uri="{FF2B5EF4-FFF2-40B4-BE49-F238E27FC236}">
                <a16:creationId xmlns:a16="http://schemas.microsoft.com/office/drawing/2014/main" id="{41116424-5072-4DD0-8777-E3681D1EBBA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038776" y="5131046"/>
            <a:ext cx="16768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400" b="1" err="1">
                <a:solidFill>
                  <a:schemeClr val="accent5"/>
                </a:solidFill>
              </a:rPr>
              <a:t>Antal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klagomål</a:t>
            </a:r>
            <a:endParaRPr lang="en-US" sz="1400" b="1">
              <a:solidFill>
                <a:schemeClr val="accent5"/>
              </a:solidFill>
            </a:endParaRPr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id="{EAEE6F6A-6205-1327-129C-E1B04FD0B53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177455" y="5562077"/>
            <a:ext cx="1688406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400" dirty="0" err="1"/>
              <a:t>Vårdlinje</a:t>
            </a:r>
            <a:r>
              <a:rPr lang="fi-FI" sz="1400" dirty="0"/>
              <a:t> 0 (0)</a:t>
            </a:r>
          </a:p>
          <a:p>
            <a:r>
              <a:rPr lang="fi-FI" sz="1400" dirty="0" err="1">
                <a:cs typeface="Arial"/>
              </a:rPr>
              <a:t>Läkarlinje</a:t>
            </a:r>
            <a:r>
              <a:rPr lang="fi-FI" sz="1400" dirty="0">
                <a:cs typeface="Arial"/>
              </a:rPr>
              <a:t> 0 (0)</a:t>
            </a:r>
          </a:p>
        </p:txBody>
      </p:sp>
      <p:sp>
        <p:nvSpPr>
          <p:cNvPr id="23" name="TextBox 13">
            <a:extLst>
              <a:ext uri="{FF2B5EF4-FFF2-40B4-BE49-F238E27FC236}">
                <a16:creationId xmlns:a16="http://schemas.microsoft.com/office/drawing/2014/main" id="{A2B0C282-0498-4433-5000-FCADF20B417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34240" y="5562078"/>
            <a:ext cx="1880991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400" dirty="0" err="1"/>
              <a:t>Vårdlinje</a:t>
            </a:r>
            <a:r>
              <a:rPr lang="fi-FI" sz="1400" dirty="0"/>
              <a:t> 0 (0)</a:t>
            </a:r>
          </a:p>
          <a:p>
            <a:r>
              <a:rPr lang="fi-FI" sz="1400" dirty="0" err="1">
                <a:cs typeface="Arial"/>
              </a:rPr>
              <a:t>Läkarlinje</a:t>
            </a:r>
            <a:r>
              <a:rPr lang="fi-FI" sz="1400" dirty="0">
                <a:cs typeface="Arial"/>
              </a:rPr>
              <a:t> 1 (0)</a:t>
            </a:r>
          </a:p>
        </p:txBody>
      </p: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sz="4000" b="1" err="1"/>
              <a:t>Delaktighetsarbete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2" y="1323453"/>
            <a:ext cx="5111145" cy="3476480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Hur stöder man  kunders och nära anhörigas delaktighet i planeringen, genomförandet och utvärderingen av tjänsterna:</a:t>
            </a:r>
          </a:p>
          <a:p>
            <a:endParaRPr lang="sv-SE" sz="1400">
              <a:cs typeface="Arial"/>
            </a:endParaRPr>
          </a:p>
          <a:p>
            <a:r>
              <a:rPr lang="sv-SE" sz="1400">
                <a:cs typeface="Arial"/>
              </a:rPr>
              <a:t>Patienterna är delaktiga i sin egen vård och planering av </a:t>
            </a:r>
          </a:p>
          <a:p>
            <a:r>
              <a:rPr lang="sv-SE" sz="1400">
                <a:cs typeface="Arial"/>
              </a:rPr>
              <a:t>vårdhändelser</a:t>
            </a:r>
          </a:p>
          <a:p>
            <a:endParaRPr lang="en-US" sz="1400"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v-SE" sz="1400" b="1">
                <a:solidFill>
                  <a:schemeClr val="accent5"/>
                </a:solidFill>
                <a:latin typeface="+mj-lt"/>
              </a:rPr>
              <a:t>Vilka teman har man kommit överens om tillsammans med organisationer för att utveckla tjänsterna:</a:t>
            </a:r>
          </a:p>
          <a:p>
            <a:pPr lvl="0"/>
            <a:br>
              <a:rPr lang="fi-FI" sz="1400" b="1">
                <a:solidFill>
                  <a:schemeClr val="accent5"/>
                </a:solidFill>
                <a:latin typeface="+mj-lt"/>
              </a:rPr>
            </a:br>
            <a:r>
              <a:rPr lang="fi-FI" sz="1400" err="1">
                <a:solidFill>
                  <a:schemeClr val="tx2"/>
                </a:solidFill>
                <a:latin typeface="+mj-lt"/>
              </a:rPr>
              <a:t>Ej</a:t>
            </a:r>
            <a:r>
              <a:rPr lang="fi-FI" sz="1400">
                <a:solidFill>
                  <a:schemeClr val="tx2"/>
                </a:solidFill>
                <a:latin typeface="+mj-lt"/>
              </a:rPr>
              <a:t> </a:t>
            </a:r>
            <a:r>
              <a:rPr lang="fi-FI" sz="1400" err="1">
                <a:solidFill>
                  <a:schemeClr val="tx2"/>
                </a:solidFill>
                <a:latin typeface="+mj-lt"/>
              </a:rPr>
              <a:t>lämplig</a:t>
            </a:r>
            <a:endParaRPr lang="fi-FI" sz="1400">
              <a:solidFill>
                <a:schemeClr val="tx2"/>
              </a:solidFill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04008" y="5089783"/>
            <a:ext cx="5111144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Klienter, erfarenhetsexperter eller ett </a:t>
            </a:r>
            <a:r>
              <a:rPr lang="sv-SE" sz="1400" b="1" err="1">
                <a:solidFill>
                  <a:schemeClr val="accent5"/>
                </a:solidFill>
                <a:latin typeface="+mj-lt"/>
              </a:rPr>
              <a:t>kundråd</a:t>
            </a:r>
            <a:r>
              <a:rPr lang="sv-SE" sz="1400" b="1">
                <a:solidFill>
                  <a:schemeClr val="accent5"/>
                </a:solidFill>
                <a:latin typeface="+mj-lt"/>
              </a:rPr>
              <a:t> är involverade i utvecklingen och utvärderingen av tjänsterna:</a:t>
            </a:r>
          </a:p>
          <a:p>
            <a:r>
              <a:rPr lang="sv-SE" sz="1400"/>
              <a:t>​</a:t>
            </a:r>
            <a:r>
              <a:rPr lang="sv-SE" sz="1400" err="1"/>
              <a:t>HaiPro</a:t>
            </a:r>
            <a:r>
              <a:rPr lang="sv-SE" sz="1400"/>
              <a:t> och patientrespons uppskattas och beaktas i förbättrings- och utvecklings processer. Kundråden involveras i utveckling och utvärdering av tjänsterna.</a:t>
            </a:r>
          </a:p>
          <a:p>
            <a:endParaRPr lang="fi-FI" sz="1400" strike="sngStrike">
              <a:cs typeface="Times New Roman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581753" y="3214641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Vilka åtgärder har vidtagits  på basen av klienters och anhörigas anmälningar om negativa och nära ögat händelser samt påminnelser och klagomål:</a:t>
            </a:r>
          </a:p>
          <a:p>
            <a:endParaRPr lang="sv-SE" sz="1400">
              <a:solidFill>
                <a:schemeClr val="accent4"/>
              </a:solidFill>
              <a:latin typeface="+mj-lt"/>
            </a:endParaRPr>
          </a:p>
          <a:p>
            <a:pPr lvl="0"/>
            <a:r>
              <a:rPr lang="sv-SE" sz="1400">
                <a:cs typeface="Arial"/>
              </a:rPr>
              <a:t>Kontroll och uppdatering av föreskrifter och processer.</a:t>
            </a:r>
          </a:p>
          <a:p>
            <a:endParaRPr lang="sv-SE" sz="1400">
              <a:cs typeface="Arial"/>
            </a:endParaRPr>
          </a:p>
          <a:p>
            <a:r>
              <a:rPr lang="sv-SE" sz="1400">
                <a:cs typeface="Arial"/>
              </a:rPr>
              <a:t>Call-back har inte tagits </a:t>
            </a:r>
            <a:r>
              <a:rPr lang="sv-SE" sz="1400" err="1">
                <a:cs typeface="Arial"/>
              </a:rPr>
              <a:t>ibruk</a:t>
            </a:r>
            <a:r>
              <a:rPr lang="sv-SE" sz="1400">
                <a:cs typeface="Arial"/>
              </a:rPr>
              <a:t> , inväntar nya </a:t>
            </a:r>
          </a:p>
          <a:p>
            <a:r>
              <a:rPr lang="sv-SE" sz="1400">
                <a:cs typeface="Arial"/>
              </a:rPr>
              <a:t>klientdataprogrammet </a:t>
            </a:r>
            <a:r>
              <a:rPr lang="sv-SE" sz="1400" err="1">
                <a:cs typeface="Arial"/>
              </a:rPr>
              <a:t>Lifecare</a:t>
            </a:r>
            <a:endParaRPr lang="fi-FI" sz="1400">
              <a:cs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F6FF80-19B9-BA4F-5256-8B365565EE5D}"/>
              </a:ext>
            </a:extLst>
          </p:cNvPr>
          <p:cNvSpPr txBox="1"/>
          <p:nvPr/>
        </p:nvSpPr>
        <p:spPr>
          <a:xfrm>
            <a:off x="3053129" y="3244334"/>
            <a:ext cx="61062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sv-SE" sz="1800"/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/>
              <a:t>Personal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87771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 dirty="0">
                <a:solidFill>
                  <a:schemeClr val="accent5"/>
                </a:solidFill>
              </a:rPr>
              <a:t>Personalstyrka</a:t>
            </a:r>
          </a:p>
          <a:p>
            <a:r>
              <a:rPr lang="sv-SE" sz="1600" dirty="0"/>
              <a:t>Budgeterade vakanser:68,5 (74)</a:t>
            </a:r>
            <a:endParaRPr lang="sv-SE" sz="1600" dirty="0">
              <a:cs typeface="Arial"/>
            </a:endParaRPr>
          </a:p>
          <a:p>
            <a:endParaRPr lang="sv-SE" sz="1600" dirty="0"/>
          </a:p>
          <a:p>
            <a:r>
              <a:rPr lang="sv-SE" sz="1600" dirty="0"/>
              <a:t>Obesatta vakanser:  0</a:t>
            </a:r>
            <a:endParaRPr lang="sv-SE" sz="1600" dirty="0">
              <a:cs typeface="Arial"/>
            </a:endParaRPr>
          </a:p>
          <a:p>
            <a:endParaRPr lang="sv-SE" sz="1600" dirty="0"/>
          </a:p>
          <a:p>
            <a:r>
              <a:rPr lang="sv-SE" sz="1600" dirty="0"/>
              <a:t>Antal studeranden xx (63)</a:t>
            </a:r>
            <a:endParaRPr lang="sv-SE" sz="1600" dirty="0">
              <a:cs typeface="Arial"/>
            </a:endParaRPr>
          </a:p>
          <a:p>
            <a:r>
              <a:rPr lang="sv-SE" sz="1600" dirty="0"/>
              <a:t>Studerande NPS 59 (63)</a:t>
            </a:r>
            <a:endParaRPr lang="sv-SE" sz="1600" dirty="0">
              <a:cs typeface="Arial"/>
            </a:endParaRPr>
          </a:p>
          <a:p>
            <a:endParaRPr lang="fi-FI" sz="1600" dirty="0">
              <a:cs typeface="Arial"/>
            </a:endParaRPr>
          </a:p>
          <a:p>
            <a:pPr>
              <a:lnSpc>
                <a:spcPct val="150000"/>
              </a:lnSpc>
            </a:pPr>
            <a:endParaRPr lang="sv-SE" sz="1600" dirty="0"/>
          </a:p>
          <a:p>
            <a:pPr>
              <a:lnSpc>
                <a:spcPct val="150000"/>
              </a:lnSpc>
            </a:pPr>
            <a:endParaRPr lang="en-US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15905" y="1674287"/>
            <a:ext cx="3457332" cy="20621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baseline="0" dirty="0" err="1">
                <a:solidFill>
                  <a:schemeClr val="accent5"/>
                </a:solidFill>
              </a:rPr>
              <a:t>Arbetarsäkerhetsanmälningar</a:t>
            </a:r>
            <a:r>
              <a:rPr lang="fi-FI" sz="1600" b="1" baseline="0" dirty="0">
                <a:solidFill>
                  <a:schemeClr val="accent5"/>
                </a:solidFill>
              </a:rPr>
              <a:t> via </a:t>
            </a:r>
            <a:r>
              <a:rPr lang="fi-FI" sz="1600" b="1" baseline="0" dirty="0" err="1">
                <a:solidFill>
                  <a:schemeClr val="accent5"/>
                </a:solidFill>
              </a:rPr>
              <a:t>HaiPro</a:t>
            </a:r>
            <a:endParaRPr lang="fi-FI" sz="1600" b="1" dirty="0">
              <a:solidFill>
                <a:schemeClr val="accent5"/>
              </a:solidFill>
            </a:endParaRPr>
          </a:p>
          <a:p>
            <a:r>
              <a:rPr lang="fi-FI" sz="1600" baseline="0" dirty="0" err="1"/>
              <a:t>Antal</a:t>
            </a:r>
            <a:r>
              <a:rPr lang="fi-FI" sz="1600" baseline="0" dirty="0"/>
              <a:t> </a:t>
            </a:r>
            <a:r>
              <a:rPr lang="fi-FI" sz="1600" baseline="0" dirty="0" err="1"/>
              <a:t>anmälningar</a:t>
            </a:r>
            <a:r>
              <a:rPr lang="fi-FI" sz="1600" baseline="0" dirty="0"/>
              <a:t>: </a:t>
            </a:r>
            <a:r>
              <a:rPr lang="fi-FI" sz="1600" dirty="0"/>
              <a:t>7</a:t>
            </a:r>
            <a:r>
              <a:rPr lang="fi-FI" sz="1600" baseline="0" dirty="0"/>
              <a:t> (10</a:t>
            </a:r>
            <a:r>
              <a:rPr lang="fi-FI" sz="1600" dirty="0"/>
              <a:t>)</a:t>
            </a:r>
            <a:endParaRPr lang="fi-FI" sz="1600" baseline="0" dirty="0">
              <a:cs typeface="Arial"/>
            </a:endParaRPr>
          </a:p>
          <a:p>
            <a:endParaRPr lang="fi-FI" sz="1600" baseline="0" dirty="0">
              <a:cs typeface="Arial"/>
            </a:endParaRPr>
          </a:p>
          <a:p>
            <a:r>
              <a:rPr lang="fi-FI" sz="1600" dirty="0"/>
              <a:t>De </a:t>
            </a:r>
            <a:r>
              <a:rPr lang="fi-FI" sz="1600" dirty="0" err="1"/>
              <a:t>vanligaste</a:t>
            </a:r>
            <a:r>
              <a:rPr lang="fi-FI" sz="1600" dirty="0"/>
              <a:t> </a:t>
            </a:r>
            <a:r>
              <a:rPr lang="fi-FI" sz="1600" dirty="0" err="1"/>
              <a:t>typerna</a:t>
            </a:r>
            <a:r>
              <a:rPr lang="fi-FI" sz="1600" dirty="0"/>
              <a:t> av </a:t>
            </a:r>
            <a:r>
              <a:rPr lang="fi-FI" sz="1600" dirty="0" err="1"/>
              <a:t>händelser</a:t>
            </a:r>
            <a:r>
              <a:rPr lang="fi-FI" sz="1600" dirty="0"/>
              <a:t>:</a:t>
            </a:r>
            <a:endParaRPr lang="fi-FI" sz="1600" dirty="0">
              <a:cs typeface="Arial"/>
            </a:endParaRPr>
          </a:p>
          <a:p>
            <a:pPr marL="342900" indent="-342900">
              <a:buAutoNum type="arabicPeriod"/>
            </a:pPr>
            <a:r>
              <a:rPr lang="sv-SE" sz="1600" dirty="0">
                <a:cs typeface="Arial"/>
              </a:rPr>
              <a:t>Farligt ämnen, på hud eller i ögon</a:t>
            </a:r>
          </a:p>
          <a:p>
            <a:pPr marL="342900" indent="-342900">
              <a:buAutoNum type="arabicPeriod"/>
            </a:pPr>
            <a:r>
              <a:rPr lang="sv-SE" sz="1600" dirty="0" err="1">
                <a:cs typeface="Arial"/>
              </a:rPr>
              <a:t>Håt</a:t>
            </a:r>
            <a:r>
              <a:rPr lang="sv-SE" sz="1600" dirty="0">
                <a:cs typeface="Arial"/>
              </a:rPr>
              <a:t> eller våld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4124782"/>
            <a:ext cx="3329922" cy="196977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Total </a:t>
            </a:r>
            <a:r>
              <a:rPr lang="fi-FI" sz="1600" b="1" err="1">
                <a:solidFill>
                  <a:schemeClr val="accent5"/>
                </a:solidFill>
              </a:rPr>
              <a:t>mängd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frånvarodagar</a:t>
            </a:r>
            <a:r>
              <a:rPr lang="fi-FI" sz="1600" b="1">
                <a:solidFill>
                  <a:schemeClr val="accent5"/>
                </a:solidFill>
              </a:rPr>
              <a:t>/ </a:t>
            </a:r>
            <a:r>
              <a:rPr lang="fi-FI" sz="1600" b="1" err="1">
                <a:solidFill>
                  <a:schemeClr val="accent5"/>
                </a:solidFill>
              </a:rPr>
              <a:t>antal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sjukfrånvarodagar</a:t>
            </a:r>
            <a:endParaRPr lang="fi-FI" sz="1600" b="1">
              <a:solidFill>
                <a:schemeClr val="accent5"/>
              </a:solidFill>
            </a:endParaRPr>
          </a:p>
          <a:p>
            <a:endParaRPr lang="fi-FI" sz="1400" b="1"/>
          </a:p>
          <a:p>
            <a:endParaRPr lang="fi-FI" b="1">
              <a:cs typeface="Arial"/>
            </a:endParaRPr>
          </a:p>
          <a:p>
            <a:endParaRPr lang="fi-FI" b="1">
              <a:cs typeface="Arial"/>
            </a:endParaRPr>
          </a:p>
          <a:p>
            <a:pPr algn="ctr"/>
            <a:r>
              <a:rPr lang="fi-FI" sz="2000" b="1">
                <a:cs typeface="Arial"/>
              </a:rPr>
              <a:t>2030/460</a:t>
            </a:r>
          </a:p>
          <a:p>
            <a:pPr algn="ctr"/>
            <a:r>
              <a:rPr lang="fi-FI" sz="2000" b="1">
                <a:cs typeface="Arial"/>
              </a:rPr>
              <a:t>(2154/306)</a:t>
            </a:r>
            <a:endParaRPr lang="fi-FI">
              <a:solidFill>
                <a:schemeClr val="accent4"/>
              </a:solidFill>
              <a:cs typeface="Arial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ED3203B-D586-766F-E6A7-58FE155330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14675" t="2749" r="15987" b="36779"/>
          <a:stretch/>
        </p:blipFill>
        <p:spPr>
          <a:xfrm>
            <a:off x="4934062" y="4674831"/>
            <a:ext cx="2942633" cy="1459042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4538DC7-D202-3942-4533-B9FDFFC0CE58}"/>
              </a:ext>
            </a:extLst>
          </p:cNvPr>
          <p:cNvSpPr/>
          <p:nvPr userDrawn="1"/>
        </p:nvSpPr>
        <p:spPr>
          <a:xfrm>
            <a:off x="4770931" y="4558724"/>
            <a:ext cx="774845" cy="458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>
                <a:solidFill>
                  <a:schemeClr val="accent5"/>
                </a:solidFill>
              </a:rPr>
              <a:t>NPS</a:t>
            </a:r>
          </a:p>
        </p:txBody>
      </p:sp>
      <p:cxnSp>
        <p:nvCxnSpPr>
          <p:cNvPr id="4" name="Straight Arrow Connector 3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4451B50E-0FF5-0267-6CE7-FCE1AFD7510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V="1">
            <a:off x="6376878" y="5523470"/>
            <a:ext cx="505836" cy="43263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538468" y="6029405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dirty="0">
                <a:solidFill>
                  <a:srgbClr val="213A8F"/>
                </a:solidFill>
                <a:latin typeface="Arial" panose="020B0604020202020204"/>
                <a:cs typeface="Arial"/>
              </a:rPr>
              <a:t>23 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000" dirty="0">
                <a:solidFill>
                  <a:srgbClr val="213A8F"/>
                </a:solidFill>
                <a:latin typeface="Arial" panose="020B0604020202020204"/>
                <a:cs typeface="Arial"/>
              </a:rPr>
              <a:t>50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47128" y="1674287"/>
            <a:ext cx="3926508" cy="30162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>
                <a:solidFill>
                  <a:srgbClr val="00A174"/>
                </a:solidFill>
              </a:rPr>
              <a:t>Åtgärder som främjar arbetarnas välmående i arbetet</a:t>
            </a:r>
          </a:p>
          <a:p>
            <a:r>
              <a:rPr lang="sv-SE" sz="1600">
                <a:cs typeface="Arial"/>
              </a:rPr>
              <a:t>En öppen arbetskultur där personalen är involverad och </a:t>
            </a:r>
          </a:p>
          <a:p>
            <a:r>
              <a:rPr lang="sv-SE" sz="1600">
                <a:cs typeface="Arial"/>
              </a:rPr>
              <a:t>delaktig, stöder en personlig utveckling genom </a:t>
            </a:r>
          </a:p>
          <a:p>
            <a:r>
              <a:rPr lang="sv-SE" sz="1600">
                <a:cs typeface="Arial"/>
              </a:rPr>
              <a:t>kontinuerligt lärande med fokus på arbetsuppgift enligt </a:t>
            </a:r>
          </a:p>
          <a:p>
            <a:r>
              <a:rPr lang="sv-SE" sz="1600">
                <a:cs typeface="Arial"/>
              </a:rPr>
              <a:t>utbildning och kompetens. Vi stöder en kultur där </a:t>
            </a:r>
          </a:p>
          <a:p>
            <a:r>
              <a:rPr lang="sv-SE" sz="1600">
                <a:cs typeface="Arial"/>
              </a:rPr>
              <a:t>professionerna hjälper varandra.</a:t>
            </a:r>
          </a:p>
          <a:p>
            <a:endParaRPr lang="en-US" sz="1400">
              <a:cs typeface="Arial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F097F6F-3430-E333-6754-66D4B0FEE2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4675" t="2749" r="15987" b="36779"/>
          <a:stretch/>
        </p:blipFill>
        <p:spPr>
          <a:xfrm>
            <a:off x="8481101" y="4702628"/>
            <a:ext cx="2942633" cy="1459042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73B1CD99-0A9C-E89D-4EAC-A1643CDE271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77172" y="4625439"/>
            <a:ext cx="819397" cy="421569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>
                <a:solidFill>
                  <a:schemeClr val="accent5"/>
                </a:solidFill>
              </a:rPr>
              <a:t>NSS</a:t>
            </a:r>
            <a:r>
              <a:rPr lang="sv-SE" dirty="0"/>
              <a:t>PS</a:t>
            </a:r>
          </a:p>
        </p:txBody>
      </p:sp>
      <p:cxnSp>
        <p:nvCxnSpPr>
          <p:cNvPr id="16" name="Straight Arrow Connector 15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E653DE6F-BFCA-1F12-B240-F5C6CA440C18}"/>
              </a:ext>
            </a:extLst>
          </p:cNvPr>
          <p:cNvCxnSpPr>
            <a:cxnSpLocks/>
          </p:cNvCxnSpPr>
          <p:nvPr/>
        </p:nvCxnSpPr>
        <p:spPr>
          <a:xfrm flipV="1">
            <a:off x="9962985" y="5712682"/>
            <a:ext cx="711432" cy="22212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/>
          <p:nvPr/>
        </p:nvSpPr>
        <p:spPr>
          <a:xfrm>
            <a:off x="9135822" y="6029405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dirty="0">
                <a:solidFill>
                  <a:srgbClr val="213A8F"/>
                </a:solidFill>
                <a:latin typeface="Arial" panose="020B0604020202020204"/>
                <a:cs typeface="Arial"/>
              </a:rPr>
              <a:t>81 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000" noProof="0" dirty="0">
                <a:solidFill>
                  <a:srgbClr val="213A8F"/>
                </a:solidFill>
                <a:latin typeface="Arial" panose="020B0604020202020204"/>
                <a:cs typeface="Arial"/>
              </a:rPr>
              <a:t>81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8147304" y="4463075"/>
            <a:ext cx="3926508" cy="1925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662b06d-03b9-424a-ab70-bfab313b8d48">
      <UserInfo>
        <DisplayName>Yliluoma Susanna</DisplayName>
        <AccountId>131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7233D02C2F3D148860CE3F6DFEDC733" ma:contentTypeVersion="12" ma:contentTypeDescription="Skapa ett nytt dokument." ma:contentTypeScope="" ma:versionID="d387338e53e1aedee59e41a64c703911">
  <xsd:schema xmlns:xsd="http://www.w3.org/2001/XMLSchema" xmlns:xs="http://www.w3.org/2001/XMLSchema" xmlns:p="http://schemas.microsoft.com/office/2006/metadata/properties" xmlns:ns2="cbe4f0d9-fb0d-42e8-a680-6e558966cc0a" xmlns:ns3="8662b06d-03b9-424a-ab70-bfab313b8d48" targetNamespace="http://schemas.microsoft.com/office/2006/metadata/properties" ma:root="true" ma:fieldsID="464cc6e21a495acff95e54cdb84f200f" ns2:_="" ns3:_="">
    <xsd:import namespace="cbe4f0d9-fb0d-42e8-a680-6e558966cc0a"/>
    <xsd:import namespace="8662b06d-03b9-424a-ab70-bfab313b8d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4f0d9-fb0d-42e8-a680-6e558966cc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62b06d-03b9-424a-ab70-bfab313b8d4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71BDA3F-9081-465D-A0C8-DF261C8C3C7F}">
  <ds:schemaRefs>
    <ds:schemaRef ds:uri="http://purl.org/dc/terms/"/>
    <ds:schemaRef ds:uri="cbe4f0d9-fb0d-42e8-a680-6e558966cc0a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8662b06d-03b9-424a-ab70-bfab313b8d48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7D13E8A-4D7A-4ED3-80AE-E67876641988}">
  <ds:schemaRefs>
    <ds:schemaRef ds:uri="8662b06d-03b9-424a-ab70-bfab313b8d48"/>
    <ds:schemaRef ds:uri="cbe4f0d9-fb0d-42e8-a680-6e558966cc0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TotalTime>11</TotalTime>
  <Words>610</Words>
  <Application>Microsoft Office PowerPoint</Application>
  <PresentationFormat>Widescreen</PresentationFormat>
  <Paragraphs>131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OVHP_teema</vt:lpstr>
      <vt:lpstr>1_OVHP_teema</vt:lpstr>
      <vt:lpstr>Rapportering av egenkontroll</vt:lpstr>
      <vt:lpstr>Tillgänglighet – Hemsjukhus och förlossning</vt:lpstr>
      <vt:lpstr>Säkerhet och kvalitet</vt:lpstr>
      <vt:lpstr>Kundupplevelse</vt:lpstr>
      <vt:lpstr>Delaktighetsarbete</vt:lpstr>
      <vt:lpstr>Personal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lastModifiedBy>Piikkilä Tero</cp:lastModifiedBy>
  <cp:revision>21</cp:revision>
  <dcterms:created xsi:type="dcterms:W3CDTF">2023-11-14T05:41:58Z</dcterms:created>
  <dcterms:modified xsi:type="dcterms:W3CDTF">2025-10-01T09:18:17Z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0x01010047233D02C2F3D148860CE3F6DFEDC733</vt:lpwstr>
  </property>
  <property fmtid="{D5CDD505-2E9C-101B-9397-08002B2CF9AE}" pid="3" name="MediaServiceImageTags">
    <vt:lpwstr/>
  </property>
</Properties>
</file>