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2"/>
  </p:notesMasterIdLst>
  <p:handoutMasterIdLst>
    <p:handoutMasterId r:id="rId13"/>
  </p:handoutMasterIdLst>
  <p:sldIdLst>
    <p:sldId id="335" r:id="rId6"/>
    <p:sldId id="562" r:id="rId7"/>
    <p:sldId id="563" r:id="rId8"/>
    <p:sldId id="452" r:id="rId9"/>
    <p:sldId id="579" r:id="rId10"/>
    <p:sldId id="580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D879800-CD74-45F9-9ACC-B6712EB2631F}" v="4" dt="2025-10-05T14:47:41.8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245" autoAdjust="0"/>
  </p:normalViewPr>
  <p:slideViewPr>
    <p:cSldViewPr snapToGrid="0">
      <p:cViewPr varScale="1">
        <p:scale>
          <a:sx n="79" d="100"/>
          <a:sy n="79" d="100"/>
        </p:scale>
        <p:origin x="1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5.10.2025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B0DF54-D132-4835-A060-2DDF2500197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853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295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444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8172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488871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9311F27B-FC4E-C5AA-EA9F-1005AF046BBB}"/>
              </a:ext>
            </a:extLst>
          </p:cNvPr>
          <p:cNvCxnSpPr>
            <a:cxnSpLocks/>
          </p:cNvCxnSpPr>
          <p:nvPr userDrawn="1"/>
        </p:nvCxnSpPr>
        <p:spPr>
          <a:xfrm>
            <a:off x="468000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8101076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7" Type="http://schemas.openxmlformats.org/officeDocument/2006/relationships/image" Target="../media/image2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</a:t>
            </a:r>
            <a:r>
              <a:rPr lang="fi-FI" sz="4800" dirty="0" err="1"/>
              <a:t>apportering</a:t>
            </a:r>
            <a:r>
              <a:rPr lang="fi-FI" sz="4800" dirty="0"/>
              <a:t> av </a:t>
            </a:r>
            <a:r>
              <a:rPr lang="fi-FI" sz="4800" dirty="0" err="1"/>
              <a:t>egenkontroll</a:t>
            </a:r>
            <a:endParaRPr lang="fi-FI" sz="4800" dirty="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 err="1"/>
              <a:t>Resultatområde</a:t>
            </a:r>
            <a:r>
              <a:rPr lang="fi-FI" dirty="0"/>
              <a:t>: </a:t>
            </a:r>
            <a:r>
              <a:rPr lang="fi-FI" dirty="0" err="1"/>
              <a:t>Boendeservice</a:t>
            </a:r>
            <a:r>
              <a:rPr lang="fi-FI" dirty="0"/>
              <a:t> </a:t>
            </a:r>
            <a:r>
              <a:rPr lang="fi-FI" dirty="0" err="1"/>
              <a:t>med</a:t>
            </a:r>
            <a:r>
              <a:rPr lang="fi-FI" dirty="0"/>
              <a:t> </a:t>
            </a:r>
            <a:r>
              <a:rPr lang="fi-FI" dirty="0" err="1"/>
              <a:t>heldygnsomsorg</a:t>
            </a:r>
            <a:r>
              <a:rPr lang="fi-FI" dirty="0"/>
              <a:t> (HEBO)</a:t>
            </a:r>
          </a:p>
          <a:p>
            <a:r>
              <a:rPr lang="fi-FI" dirty="0" err="1"/>
              <a:t>Period</a:t>
            </a:r>
            <a:r>
              <a:rPr lang="fi-FI" dirty="0"/>
              <a:t> 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rapporteras</a:t>
            </a:r>
            <a:r>
              <a:rPr lang="fi-FI" dirty="0"/>
              <a:t>: 5-8.2025</a:t>
            </a:r>
            <a:endParaRPr lang="fi-FI" dirty="0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400" dirty="0" err="1">
                <a:solidFill>
                  <a:schemeClr val="bg1"/>
                </a:solidFill>
              </a:rPr>
              <a:t>Förkortningar</a:t>
            </a:r>
            <a:r>
              <a:rPr lang="fi-FI" sz="1400" dirty="0">
                <a:solidFill>
                  <a:schemeClr val="bg1"/>
                </a:solidFill>
              </a:rPr>
              <a:t>:</a:t>
            </a:r>
          </a:p>
          <a:p>
            <a:r>
              <a:rPr lang="fi-FI" sz="1400" dirty="0">
                <a:solidFill>
                  <a:schemeClr val="bg1"/>
                </a:solidFill>
              </a:rPr>
              <a:t>NPS (Net </a:t>
            </a:r>
            <a:r>
              <a:rPr lang="fi-FI" sz="1400" dirty="0" err="1">
                <a:solidFill>
                  <a:schemeClr val="bg1"/>
                </a:solidFill>
              </a:rPr>
              <a:t>Promoter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Score</a:t>
            </a:r>
            <a:r>
              <a:rPr lang="fi-FI" sz="1400" dirty="0">
                <a:solidFill>
                  <a:schemeClr val="bg1"/>
                </a:solidFill>
              </a:rPr>
              <a:t>): </a:t>
            </a:r>
            <a:r>
              <a:rPr lang="fi-FI" sz="1400" dirty="0" err="1">
                <a:solidFill>
                  <a:schemeClr val="bg1"/>
                </a:solidFill>
              </a:rPr>
              <a:t>Rekommendationsindex</a:t>
            </a:r>
            <a:r>
              <a:rPr lang="fi-FI" sz="1400" dirty="0">
                <a:solidFill>
                  <a:schemeClr val="bg1"/>
                </a:solidFill>
              </a:rPr>
              <a:t> (</a:t>
            </a:r>
            <a:r>
              <a:rPr lang="fi-FI" sz="1400" dirty="0" err="1">
                <a:solidFill>
                  <a:schemeClr val="bg1"/>
                </a:solidFill>
              </a:rPr>
              <a:t>klienter</a:t>
            </a:r>
            <a:r>
              <a:rPr lang="fi-FI" sz="1400" dirty="0">
                <a:solidFill>
                  <a:schemeClr val="bg1"/>
                </a:solidFill>
              </a:rPr>
              <a:t> </a:t>
            </a:r>
            <a:r>
              <a:rPr lang="fi-FI" sz="1400" dirty="0" err="1">
                <a:solidFill>
                  <a:schemeClr val="bg1"/>
                </a:solidFill>
              </a:rPr>
              <a:t>och</a:t>
            </a:r>
            <a:r>
              <a:rPr lang="fi-FI" sz="1400" dirty="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dirty="0" err="1">
                <a:solidFill>
                  <a:schemeClr val="bg1"/>
                </a:solidFill>
              </a:rPr>
              <a:t>Haipro</a:t>
            </a:r>
            <a:r>
              <a:rPr lang="fi-FI" sz="1400" dirty="0">
                <a:solidFill>
                  <a:schemeClr val="bg1"/>
                </a:solidFill>
              </a:rPr>
              <a:t>: </a:t>
            </a:r>
            <a:r>
              <a:rPr lang="sv-SE" sz="1400" dirty="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 dirty="0">
                <a:solidFill>
                  <a:schemeClr val="bg1"/>
                </a:solidFill>
              </a:rPr>
              <a:t>Inom parentes rapporteras värdet för tidigare period (1-4/2025)</a:t>
            </a:r>
            <a:endParaRPr lang="fi-FI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dirty="0" err="1"/>
              <a:t>Tillgänglighet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60000" y="1224000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10433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dirty="0" err="1"/>
              <a:t>Köer</a:t>
            </a:r>
            <a:r>
              <a:rPr lang="fi-FI" sz="1600" b="1" dirty="0"/>
              <a:t> </a:t>
            </a:r>
            <a:r>
              <a:rPr lang="fi-FI" sz="1600" b="1" dirty="0" err="1"/>
              <a:t>till</a:t>
            </a:r>
            <a:r>
              <a:rPr lang="fi-FI" sz="1600" b="1" dirty="0"/>
              <a:t> </a:t>
            </a:r>
            <a:r>
              <a:rPr lang="fi-FI" sz="1600" b="1" dirty="0" err="1"/>
              <a:t>boendeenheter</a:t>
            </a:r>
            <a:r>
              <a:rPr lang="fi-FI" sz="1600" b="1" dirty="0"/>
              <a:t>, </a:t>
            </a:r>
            <a:r>
              <a:rPr lang="fi-FI" sz="1600" b="1" dirty="0" err="1"/>
              <a:t>målsättning</a:t>
            </a:r>
            <a:r>
              <a:rPr lang="fi-FI" sz="1600" b="1" dirty="0"/>
              <a:t> </a:t>
            </a:r>
            <a:r>
              <a:rPr lang="fi-FI" sz="1600" b="1" dirty="0" err="1"/>
              <a:t>under</a:t>
            </a:r>
            <a:r>
              <a:rPr lang="fi-FI" sz="1600" b="1" dirty="0"/>
              <a:t> 3 </a:t>
            </a:r>
            <a:r>
              <a:rPr lang="fi-FI" sz="1600" b="1" dirty="0" err="1"/>
              <a:t>mån</a:t>
            </a:r>
            <a:endParaRPr lang="fi-FI" sz="1600" b="1" dirty="0"/>
          </a:p>
          <a:p>
            <a:endParaRPr lang="fi-FI" sz="1400" dirty="0"/>
          </a:p>
          <a:p>
            <a:r>
              <a:rPr lang="fi-FI" sz="1400" dirty="0"/>
              <a:t>2,59 </a:t>
            </a:r>
            <a:r>
              <a:rPr lang="fi-FI" sz="1400" dirty="0" err="1"/>
              <a:t>mån</a:t>
            </a:r>
            <a:r>
              <a:rPr lang="fi-FI" sz="1400" dirty="0"/>
              <a:t> (2,17mån 1-4/2025)</a:t>
            </a:r>
            <a:endParaRPr lang="fi-FI" sz="1400" dirty="0">
              <a:solidFill>
                <a:schemeClr val="accent6"/>
              </a:solidFill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256993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Prestationer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r>
              <a:rPr lang="fi-FI" sz="1400" dirty="0" err="1">
                <a:cs typeface="Arial"/>
              </a:rPr>
              <a:t>Boendeservice</a:t>
            </a:r>
            <a:endParaRPr lang="fi-FI" sz="1400" dirty="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 err="1">
                <a:cs typeface="Arial"/>
              </a:rPr>
              <a:t>beläggning</a:t>
            </a:r>
            <a:r>
              <a:rPr lang="fi-FI" sz="1400" dirty="0">
                <a:cs typeface="Arial"/>
              </a:rPr>
              <a:t> 97,55% (96,3% 1-4/2025)</a:t>
            </a:r>
          </a:p>
          <a:p>
            <a:r>
              <a:rPr lang="fi-FI" sz="1400" dirty="0">
                <a:cs typeface="Arial"/>
              </a:rPr>
              <a:t>   </a:t>
            </a:r>
            <a:r>
              <a:rPr lang="fi-FI" sz="1400" dirty="0" err="1">
                <a:cs typeface="Arial"/>
              </a:rPr>
              <a:t>Intervallavdelningar</a:t>
            </a:r>
            <a:r>
              <a:rPr lang="fi-FI" sz="1400" dirty="0">
                <a:cs typeface="Arial"/>
              </a:rPr>
              <a:t> 88,09% (77,8% 1-     4-2025)</a:t>
            </a:r>
          </a:p>
          <a:p>
            <a:pPr marL="285750" indent="-285750">
              <a:buFont typeface="Calibri"/>
              <a:buChar char="-"/>
            </a:pPr>
            <a:r>
              <a:rPr lang="fi-FI" sz="1400" dirty="0">
                <a:cs typeface="Arial"/>
              </a:rPr>
              <a:t>3 </a:t>
            </a:r>
            <a:r>
              <a:rPr lang="fi-FI" sz="1400" err="1">
                <a:cs typeface="Arial"/>
              </a:rPr>
              <a:t>intervallplatser</a:t>
            </a:r>
            <a:r>
              <a:rPr lang="fi-FI" sz="1400" dirty="0">
                <a:cs typeface="Arial"/>
              </a:rPr>
              <a:t> </a:t>
            </a:r>
            <a:r>
              <a:rPr lang="fi-FI" sz="1400" err="1">
                <a:cs typeface="Arial"/>
              </a:rPr>
              <a:t>har</a:t>
            </a:r>
            <a:r>
              <a:rPr lang="fi-FI" sz="1400" dirty="0">
                <a:cs typeface="Arial"/>
              </a:rPr>
              <a:t> varit </a:t>
            </a:r>
            <a:r>
              <a:rPr lang="fi-FI" sz="1400" err="1">
                <a:cs typeface="Arial"/>
              </a:rPr>
              <a:t>stängda</a:t>
            </a:r>
            <a:r>
              <a:rPr lang="fi-FI" sz="1400" dirty="0">
                <a:cs typeface="Arial"/>
              </a:rPr>
              <a:t> </a:t>
            </a:r>
            <a:r>
              <a:rPr lang="fi-FI" sz="1400" err="1">
                <a:cs typeface="Arial"/>
              </a:rPr>
              <a:t>p.g.a</a:t>
            </a:r>
            <a:r>
              <a:rPr lang="fi-FI" sz="1400" dirty="0">
                <a:cs typeface="Arial"/>
              </a:rPr>
              <a:t>. </a:t>
            </a:r>
            <a:r>
              <a:rPr lang="fi-FI" sz="1400" err="1">
                <a:cs typeface="Arial"/>
              </a:rPr>
              <a:t>personalbrist</a:t>
            </a:r>
            <a:endParaRPr lang="fi-FI" sz="1400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400" dirty="0" err="1">
                <a:ea typeface="+mn-lt"/>
                <a:cs typeface="+mn-lt"/>
              </a:rPr>
              <a:t>På</a:t>
            </a:r>
            <a:r>
              <a:rPr lang="fi-FI" sz="1400" dirty="0">
                <a:ea typeface="+mn-lt"/>
                <a:cs typeface="+mn-lt"/>
              </a:rPr>
              <a:t> </a:t>
            </a:r>
            <a:r>
              <a:rPr lang="fi-FI" sz="1400" dirty="0" err="1">
                <a:ea typeface="+mn-lt"/>
                <a:cs typeface="+mn-lt"/>
              </a:rPr>
              <a:t>sommaren</a:t>
            </a:r>
            <a:r>
              <a:rPr lang="fi-FI" sz="1400" dirty="0">
                <a:ea typeface="+mn-lt"/>
                <a:cs typeface="+mn-lt"/>
              </a:rPr>
              <a:t> </a:t>
            </a:r>
            <a:r>
              <a:rPr lang="fi-FI" sz="1400" dirty="0" err="1">
                <a:ea typeface="+mn-lt"/>
                <a:cs typeface="+mn-lt"/>
              </a:rPr>
              <a:t>stängdes</a:t>
            </a:r>
            <a:r>
              <a:rPr lang="fi-FI" sz="1400" dirty="0">
                <a:ea typeface="+mn-lt"/>
                <a:cs typeface="+mn-lt"/>
              </a:rPr>
              <a:t> </a:t>
            </a:r>
            <a:r>
              <a:rPr lang="fi-FI" sz="1400" dirty="0" err="1">
                <a:ea typeface="+mn-lt"/>
                <a:cs typeface="+mn-lt"/>
              </a:rPr>
              <a:t>två</a:t>
            </a:r>
            <a:r>
              <a:rPr lang="fi-FI" sz="1400" dirty="0">
                <a:ea typeface="+mn-lt"/>
                <a:cs typeface="+mn-lt"/>
              </a:rPr>
              <a:t> </a:t>
            </a:r>
            <a:r>
              <a:rPr lang="fi-FI" sz="1400" dirty="0" err="1">
                <a:ea typeface="+mn-lt"/>
                <a:cs typeface="+mn-lt"/>
              </a:rPr>
              <a:t>intervallenheter</a:t>
            </a:r>
            <a:r>
              <a:rPr lang="fi-FI" sz="1400" dirty="0">
                <a:ea typeface="+mn-lt"/>
                <a:cs typeface="+mn-lt"/>
              </a:rPr>
              <a:t> i 1 </a:t>
            </a:r>
            <a:r>
              <a:rPr lang="fi-FI" sz="1400" dirty="0" err="1">
                <a:ea typeface="+mn-lt"/>
                <a:cs typeface="+mn-lt"/>
              </a:rPr>
              <a:t>månad</a:t>
            </a:r>
            <a:r>
              <a:rPr lang="fi-FI" sz="1400" dirty="0">
                <a:ea typeface="+mn-lt"/>
                <a:cs typeface="+mn-lt"/>
              </a:rPr>
              <a:t> </a:t>
            </a:r>
            <a:r>
              <a:rPr lang="fi-FI" sz="1400" dirty="0" err="1">
                <a:ea typeface="+mn-lt"/>
                <a:cs typeface="+mn-lt"/>
              </a:rPr>
              <a:t>och</a:t>
            </a:r>
            <a:r>
              <a:rPr lang="fi-FI" sz="1400" dirty="0">
                <a:ea typeface="+mn-lt"/>
                <a:cs typeface="+mn-lt"/>
              </a:rPr>
              <a:t> en </a:t>
            </a:r>
            <a:r>
              <a:rPr lang="fi-FI" sz="1400" dirty="0" err="1">
                <a:ea typeface="+mn-lt"/>
                <a:cs typeface="+mn-lt"/>
              </a:rPr>
              <a:t>intervallavdelning</a:t>
            </a:r>
            <a:r>
              <a:rPr lang="fi-FI" sz="1400" dirty="0">
                <a:ea typeface="+mn-lt"/>
                <a:cs typeface="+mn-lt"/>
              </a:rPr>
              <a:t> 3 </a:t>
            </a:r>
            <a:r>
              <a:rPr lang="fi-FI" sz="1400" dirty="0" err="1">
                <a:ea typeface="+mn-lt"/>
                <a:cs typeface="+mn-lt"/>
              </a:rPr>
              <a:t>månader</a:t>
            </a:r>
            <a:r>
              <a:rPr lang="fi-FI" sz="1400" dirty="0">
                <a:ea typeface="+mn-lt"/>
                <a:cs typeface="+mn-lt"/>
              </a:rPr>
              <a:t> </a:t>
            </a:r>
            <a:r>
              <a:rPr lang="fi-FI" sz="1400" dirty="0" err="1">
                <a:ea typeface="+mn-lt"/>
                <a:cs typeface="+mn-lt"/>
              </a:rPr>
              <a:t>på</a:t>
            </a:r>
            <a:r>
              <a:rPr lang="fi-FI" sz="1400" dirty="0">
                <a:ea typeface="+mn-lt"/>
                <a:cs typeface="+mn-lt"/>
              </a:rPr>
              <a:t> </a:t>
            </a:r>
            <a:r>
              <a:rPr lang="fi-FI" sz="1400" dirty="0" err="1">
                <a:ea typeface="+mn-lt"/>
                <a:cs typeface="+mn-lt"/>
              </a:rPr>
              <a:t>grund</a:t>
            </a:r>
            <a:r>
              <a:rPr lang="fi-FI" sz="1400" dirty="0">
                <a:ea typeface="+mn-lt"/>
                <a:cs typeface="+mn-lt"/>
              </a:rPr>
              <a:t> av </a:t>
            </a:r>
            <a:r>
              <a:rPr lang="fi-FI" sz="1400" dirty="0" err="1">
                <a:ea typeface="+mn-lt"/>
                <a:cs typeface="+mn-lt"/>
              </a:rPr>
              <a:t>personalbrist</a:t>
            </a:r>
            <a:endParaRPr lang="fi-FI" sz="1400" dirty="0" err="1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34009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285750" indent="-285750">
              <a:buFont typeface="Calibri"/>
              <a:buChar char="-"/>
            </a:pPr>
            <a:endParaRPr lang="fi-FI" sz="1600" dirty="0">
              <a:cs typeface="Arial"/>
            </a:endParaRPr>
          </a:p>
          <a:p>
            <a:r>
              <a:rPr lang="fi-FI" sz="1600" b="1" err="1">
                <a:cs typeface="Arial"/>
              </a:rPr>
              <a:t>Boendeservice</a:t>
            </a:r>
            <a:endParaRPr lang="fi-FI" sz="1600" b="1">
              <a:cs typeface="Arial"/>
            </a:endParaRPr>
          </a:p>
          <a:p>
            <a:pPr marL="285750" indent="-285750">
              <a:buFont typeface="Calibri"/>
              <a:buChar char="-"/>
            </a:pPr>
            <a:r>
              <a:rPr lang="fi-FI" sz="1600" err="1">
                <a:cs typeface="Arial"/>
              </a:rPr>
              <a:t>Effektivare</a:t>
            </a:r>
            <a:r>
              <a:rPr lang="fi-FI" sz="1600" dirty="0">
                <a:cs typeface="Arial"/>
              </a:rPr>
              <a:t> </a:t>
            </a:r>
            <a:r>
              <a:rPr lang="fi-FI" sz="1600" err="1">
                <a:cs typeface="Arial"/>
              </a:rPr>
              <a:t>använding</a:t>
            </a:r>
            <a:r>
              <a:rPr lang="fi-FI" sz="1600" dirty="0">
                <a:cs typeface="Arial"/>
              </a:rPr>
              <a:t> av </a:t>
            </a:r>
            <a:r>
              <a:rPr lang="fi-FI" sz="1600" err="1">
                <a:cs typeface="Arial"/>
              </a:rPr>
              <a:t>intervallplatserna</a:t>
            </a:r>
            <a:r>
              <a:rPr lang="fi-FI" sz="1600" dirty="0">
                <a:cs typeface="Arial"/>
              </a:rPr>
              <a:t> </a:t>
            </a:r>
            <a:r>
              <a:rPr lang="fi-FI" sz="1600" err="1">
                <a:cs typeface="Arial"/>
              </a:rPr>
              <a:t>på</a:t>
            </a:r>
            <a:r>
              <a:rPr lang="fi-FI" sz="1600" dirty="0">
                <a:cs typeface="Arial"/>
              </a:rPr>
              <a:t> </a:t>
            </a:r>
            <a:r>
              <a:rPr lang="fi-FI" sz="1600" err="1">
                <a:cs typeface="Arial"/>
              </a:rPr>
              <a:t>mitten</a:t>
            </a:r>
            <a:r>
              <a:rPr lang="fi-FI" sz="1600" dirty="0">
                <a:cs typeface="Arial"/>
              </a:rPr>
              <a:t> </a:t>
            </a:r>
            <a:r>
              <a:rPr lang="fi-FI" sz="1600" err="1">
                <a:cs typeface="Arial"/>
              </a:rPr>
              <a:t>området</a:t>
            </a:r>
            <a:r>
              <a:rPr lang="fi-FI" sz="1600" dirty="0">
                <a:cs typeface="Arial"/>
              </a:rPr>
              <a:t>. </a:t>
            </a:r>
            <a:r>
              <a:rPr lang="fi-FI" sz="1600" err="1">
                <a:cs typeface="Arial"/>
              </a:rPr>
              <a:t>Arbetsgrupp</a:t>
            </a:r>
            <a:r>
              <a:rPr lang="fi-FI" sz="1600" dirty="0">
                <a:cs typeface="Arial"/>
              </a:rPr>
              <a:t>.</a:t>
            </a:r>
          </a:p>
          <a:p>
            <a:pPr marL="285750" indent="-285750">
              <a:buFont typeface="Calibri"/>
              <a:buChar char="-"/>
            </a:pP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Utvidgning</a:t>
            </a:r>
            <a:r>
              <a:rPr lang="fi-FI" sz="1600" dirty="0">
                <a:solidFill>
                  <a:srgbClr val="213A8F"/>
                </a:solidFill>
                <a:ea typeface="+mn-lt"/>
                <a:cs typeface="+mn-lt"/>
              </a:rPr>
              <a:t> av </a:t>
            </a: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gemenskapsboenden</a:t>
            </a:r>
            <a:r>
              <a:rPr lang="fi-FI" sz="1600" dirty="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err="1">
                <a:solidFill>
                  <a:srgbClr val="213A8F"/>
                </a:solidFill>
                <a:ea typeface="+mn-lt"/>
                <a:cs typeface="+mn-lt"/>
              </a:rPr>
              <a:t>pågår</a:t>
            </a:r>
            <a:r>
              <a:rPr lang="fi-FI" sz="1600" dirty="0">
                <a:solidFill>
                  <a:srgbClr val="213A8F"/>
                </a:solidFill>
                <a:ea typeface="+mn-lt"/>
                <a:cs typeface="+mn-lt"/>
              </a:rPr>
              <a:t>. </a:t>
            </a:r>
          </a:p>
          <a:p>
            <a:pPr marL="285750" indent="-285750">
              <a:buFont typeface="Calibri"/>
              <a:buChar char="-"/>
            </a:pPr>
            <a:r>
              <a:rPr lang="fi-FI" sz="1600" dirty="0" err="1">
                <a:solidFill>
                  <a:srgbClr val="213A8F"/>
                </a:solidFill>
                <a:ea typeface="+mn-lt"/>
                <a:cs typeface="+mn-lt"/>
              </a:rPr>
              <a:t>Sju</a:t>
            </a:r>
            <a:r>
              <a:rPr lang="fi-FI" sz="1600" dirty="0">
                <a:solidFill>
                  <a:srgbClr val="213A8F"/>
                </a:solidFill>
                <a:ea typeface="+mn-lt"/>
                <a:cs typeface="+mn-lt"/>
              </a:rPr>
              <a:t> (7) </a:t>
            </a:r>
            <a:r>
              <a:rPr lang="fi-FI" sz="1600" dirty="0" err="1">
                <a:solidFill>
                  <a:srgbClr val="213A8F"/>
                </a:solidFill>
                <a:ea typeface="+mn-lt"/>
                <a:cs typeface="+mn-lt"/>
              </a:rPr>
              <a:t>intervallplatser</a:t>
            </a:r>
            <a:r>
              <a:rPr lang="fi-FI" sz="1600" dirty="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dirty="0" err="1">
                <a:solidFill>
                  <a:srgbClr val="213A8F"/>
                </a:solidFill>
                <a:ea typeface="+mn-lt"/>
                <a:cs typeface="+mn-lt"/>
              </a:rPr>
              <a:t>har</a:t>
            </a:r>
            <a:r>
              <a:rPr lang="fi-FI" sz="1600" dirty="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dirty="0" err="1">
                <a:solidFill>
                  <a:srgbClr val="213A8F"/>
                </a:solidFill>
                <a:ea typeface="+mn-lt"/>
                <a:cs typeface="+mn-lt"/>
              </a:rPr>
              <a:t>tillfälligt</a:t>
            </a:r>
            <a:r>
              <a:rPr lang="fi-FI" sz="1600" dirty="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dirty="0" err="1">
                <a:solidFill>
                  <a:srgbClr val="213A8F"/>
                </a:solidFill>
                <a:ea typeface="+mn-lt"/>
                <a:cs typeface="+mn-lt"/>
              </a:rPr>
              <a:t>omvandlats</a:t>
            </a:r>
            <a:r>
              <a:rPr lang="fi-FI" sz="1600" dirty="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dirty="0" err="1">
                <a:solidFill>
                  <a:srgbClr val="213A8F"/>
                </a:solidFill>
                <a:ea typeface="+mn-lt"/>
                <a:cs typeface="+mn-lt"/>
              </a:rPr>
              <a:t>till</a:t>
            </a:r>
            <a:r>
              <a:rPr lang="fi-FI" sz="1600" dirty="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dirty="0" err="1">
                <a:solidFill>
                  <a:srgbClr val="213A8F"/>
                </a:solidFill>
                <a:ea typeface="+mn-lt"/>
                <a:cs typeface="+mn-lt"/>
              </a:rPr>
              <a:t>dygnet</a:t>
            </a:r>
            <a:r>
              <a:rPr lang="fi-FI" sz="1600" dirty="0">
                <a:solidFill>
                  <a:srgbClr val="213A8F"/>
                </a:solidFill>
                <a:ea typeface="+mn-lt"/>
                <a:cs typeface="+mn-lt"/>
              </a:rPr>
              <a:t> </a:t>
            </a:r>
            <a:r>
              <a:rPr lang="fi-FI" sz="1600" dirty="0" err="1">
                <a:solidFill>
                  <a:srgbClr val="213A8F"/>
                </a:solidFill>
                <a:ea typeface="+mn-lt"/>
                <a:cs typeface="+mn-lt"/>
              </a:rPr>
              <a:t>runt-serviceboende</a:t>
            </a:r>
            <a:r>
              <a:rPr lang="fi-FI" sz="1600" dirty="0">
                <a:solidFill>
                  <a:srgbClr val="213A8F"/>
                </a:solidFill>
                <a:ea typeface="+mn-lt"/>
                <a:cs typeface="+mn-lt"/>
              </a:rPr>
              <a:t> i Vasa.</a:t>
            </a:r>
            <a:endParaRPr lang="fi-FI" sz="1600" dirty="0">
              <a:solidFill>
                <a:srgbClr val="213A8F"/>
              </a:solidFill>
              <a:cs typeface="Arial"/>
            </a:endParaRPr>
          </a:p>
          <a:p>
            <a:pPr marL="285750" marR="0" lvl="0" indent="-28575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endParaRPr lang="fi-FI" sz="16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>
              <a:defRPr/>
            </a:pPr>
            <a:endParaRPr lang="sv-SE" dirty="0">
              <a:solidFill>
                <a:srgbClr val="213A8F"/>
              </a:solidFill>
              <a:latin typeface="Arial" panose="020B0604020202020204"/>
              <a:cs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5EE4A30-4B57-7112-9FB1-16FA454C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4968000" y="3998770"/>
            <a:ext cx="3600000" cy="2739490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2388DC-F395-3345-22DD-6334E7FB099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076000" y="4106770"/>
            <a:ext cx="3492000" cy="17666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dirty="0" err="1"/>
              <a:t>Jämlikhet</a:t>
            </a:r>
            <a:endParaRPr lang="fi-FI" sz="1600" b="1" dirty="0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endParaRPr lang="fi-FI" sz="1600" b="1" dirty="0"/>
          </a:p>
          <a:p>
            <a:r>
              <a:rPr lang="fi-FI" sz="1400" dirty="0" err="1"/>
              <a:t>Fortfarande</a:t>
            </a:r>
            <a:r>
              <a:rPr lang="fi-FI" sz="1400" dirty="0"/>
              <a:t> </a:t>
            </a:r>
            <a:r>
              <a:rPr lang="fi-FI" sz="1400" dirty="0" err="1"/>
              <a:t>områdesskillnader</a:t>
            </a:r>
            <a:r>
              <a:rPr lang="fi-FI" sz="1400" dirty="0"/>
              <a:t> i </a:t>
            </a:r>
            <a:r>
              <a:rPr lang="fi-FI" sz="1400" dirty="0" err="1"/>
              <a:t>dygnet</a:t>
            </a:r>
            <a:r>
              <a:rPr lang="fi-FI" sz="1400" dirty="0"/>
              <a:t> </a:t>
            </a:r>
            <a:r>
              <a:rPr lang="fi-FI" sz="1400" dirty="0" err="1"/>
              <a:t>runt</a:t>
            </a:r>
            <a:r>
              <a:rPr lang="fi-FI" sz="1400" dirty="0"/>
              <a:t> </a:t>
            </a:r>
            <a:r>
              <a:rPr lang="fi-FI" sz="1400" dirty="0" err="1"/>
              <a:t>serviceboendeplatser</a:t>
            </a:r>
            <a:r>
              <a:rPr lang="fi-FI" sz="1400" dirty="0"/>
              <a:t> i </a:t>
            </a:r>
            <a:r>
              <a:rPr lang="fi-FI" sz="1400" dirty="0" err="1"/>
              <a:t>förhållande</a:t>
            </a:r>
            <a:r>
              <a:rPr lang="fi-FI" sz="1400" dirty="0"/>
              <a:t> </a:t>
            </a:r>
            <a:r>
              <a:rPr lang="fi-FI" sz="1400" dirty="0" err="1"/>
              <a:t>till</a:t>
            </a:r>
            <a:r>
              <a:rPr lang="fi-FI" sz="1400" dirty="0"/>
              <a:t> </a:t>
            </a:r>
            <a:r>
              <a:rPr lang="fi-FI" sz="1400" dirty="0" err="1"/>
              <a:t>personer</a:t>
            </a:r>
            <a:r>
              <a:rPr lang="fi-FI" sz="1400" dirty="0"/>
              <a:t> </a:t>
            </a:r>
            <a:r>
              <a:rPr lang="fi-FI" sz="1400" dirty="0" err="1"/>
              <a:t>över</a:t>
            </a:r>
            <a:r>
              <a:rPr lang="fi-FI" sz="1400" dirty="0"/>
              <a:t> 75 </a:t>
            </a:r>
            <a:r>
              <a:rPr lang="fi-FI" sz="1400" dirty="0" err="1"/>
              <a:t>år</a:t>
            </a:r>
            <a:r>
              <a:rPr lang="fi-FI" sz="1400" dirty="0"/>
              <a:t>.</a:t>
            </a:r>
          </a:p>
          <a:p>
            <a:endParaRPr lang="fi-FI" sz="1400" dirty="0">
              <a:cs typeface="Arial"/>
            </a:endParaRPr>
          </a:p>
          <a:p>
            <a:r>
              <a:rPr lang="fi-FI" sz="1400" dirty="0" err="1">
                <a:cs typeface="Arial"/>
              </a:rPr>
              <a:t>Områdesskillnader</a:t>
            </a:r>
            <a:r>
              <a:rPr lang="fi-FI" sz="1400" dirty="0">
                <a:cs typeface="Arial"/>
              </a:rPr>
              <a:t> i </a:t>
            </a:r>
            <a:r>
              <a:rPr lang="fi-FI" sz="1400" dirty="0" err="1">
                <a:cs typeface="Arial"/>
              </a:rPr>
              <a:t>kötiderna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BD0A43-461C-CEE9-EF08-E4B34E74ECE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4071490"/>
            <a:ext cx="3600000" cy="29931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Bemanningstäthet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inom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boendeservice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egna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och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externa</a:t>
            </a: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dirty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boendeenheter</a:t>
            </a:r>
            <a:endParaRPr kumimoji="0" lang="fi-FI" sz="1600" b="1" i="0" u="none" strike="noStrike" kern="1200" cap="none" spc="0" normalizeH="0" baseline="0" noProof="0" dirty="0">
              <a:ln>
                <a:noFill/>
              </a:ln>
              <a:solidFill>
                <a:srgbClr val="00A174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r>
              <a:rPr lang="fi-FI" sz="1350" dirty="0">
                <a:ea typeface="+mn-lt"/>
                <a:cs typeface="+mn-lt"/>
              </a:rPr>
              <a:t>I </a:t>
            </a:r>
            <a:r>
              <a:rPr lang="fi-FI" sz="1350" err="1">
                <a:ea typeface="+mn-lt"/>
                <a:cs typeface="+mn-lt"/>
              </a:rPr>
              <a:t>den</a:t>
            </a:r>
            <a:r>
              <a:rPr lang="fi-FI" sz="1350" dirty="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senaste</a:t>
            </a:r>
            <a:r>
              <a:rPr lang="fi-FI" sz="1350" dirty="0">
                <a:ea typeface="+mn-lt"/>
                <a:cs typeface="+mn-lt"/>
              </a:rPr>
              <a:t> THL-</a:t>
            </a:r>
            <a:r>
              <a:rPr lang="fi-FI" sz="1350" err="1">
                <a:ea typeface="+mn-lt"/>
                <a:cs typeface="+mn-lt"/>
              </a:rPr>
              <a:t>rapporten</a:t>
            </a:r>
            <a:r>
              <a:rPr lang="fi-FI" sz="1350" dirty="0">
                <a:ea typeface="+mn-lt"/>
                <a:cs typeface="+mn-lt"/>
              </a:rPr>
              <a:t> (5/2025) </a:t>
            </a:r>
            <a:r>
              <a:rPr lang="fi-FI" sz="1350" err="1">
                <a:ea typeface="+mn-lt"/>
                <a:cs typeface="+mn-lt"/>
              </a:rPr>
              <a:t>underskred</a:t>
            </a:r>
            <a:r>
              <a:rPr lang="fi-FI" sz="1350" dirty="0">
                <a:ea typeface="+mn-lt"/>
                <a:cs typeface="+mn-lt"/>
              </a:rPr>
              <a:t> 4 </a:t>
            </a:r>
            <a:r>
              <a:rPr lang="fi-FI" sz="1350" err="1">
                <a:ea typeface="+mn-lt"/>
                <a:cs typeface="+mn-lt"/>
              </a:rPr>
              <a:t>boendeenheter</a:t>
            </a:r>
            <a:r>
              <a:rPr lang="fi-FI" sz="1350" dirty="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den</a:t>
            </a:r>
            <a:r>
              <a:rPr lang="fi-FI" sz="1350" dirty="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minimidimensionering</a:t>
            </a:r>
            <a:r>
              <a:rPr lang="fi-FI" sz="1350" dirty="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som</a:t>
            </a:r>
            <a:r>
              <a:rPr lang="fi-FI" sz="1350" dirty="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krävs</a:t>
            </a:r>
            <a:r>
              <a:rPr lang="fi-FI" sz="1350" dirty="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enligt</a:t>
            </a:r>
            <a:r>
              <a:rPr lang="fi-FI" sz="1350" dirty="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äldreomsorgslagen</a:t>
            </a:r>
            <a:r>
              <a:rPr lang="fi-FI" sz="1350" dirty="0">
                <a:ea typeface="+mn-lt"/>
                <a:cs typeface="+mn-lt"/>
              </a:rPr>
              <a:t>. </a:t>
            </a:r>
            <a:endParaRPr lang="fi-FI" sz="1350">
              <a:cs typeface="Arial"/>
            </a:endParaRPr>
          </a:p>
          <a:p>
            <a:r>
              <a:rPr lang="fi-FI" sz="1350" err="1">
                <a:ea typeface="+mn-lt"/>
                <a:cs typeface="+mn-lt"/>
              </a:rPr>
              <a:t>Enligt</a:t>
            </a:r>
            <a:r>
              <a:rPr lang="fi-FI" sz="1350" dirty="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lagen</a:t>
            </a:r>
            <a:r>
              <a:rPr lang="fi-FI" sz="1350" dirty="0">
                <a:ea typeface="+mn-lt"/>
                <a:cs typeface="+mn-lt"/>
              </a:rPr>
              <a:t> </a:t>
            </a:r>
            <a:r>
              <a:rPr lang="fi-FI" sz="1350" err="1">
                <a:ea typeface="+mn-lt"/>
                <a:cs typeface="+mn-lt"/>
              </a:rPr>
              <a:t>ska</a:t>
            </a:r>
            <a:r>
              <a:rPr lang="fi-FI" sz="1350" dirty="0">
                <a:ea typeface="+mn-lt"/>
                <a:cs typeface="+mn-lt"/>
              </a:rPr>
              <a:t>  </a:t>
            </a:r>
            <a:r>
              <a:rPr lang="fi-FI" sz="1350" err="1">
                <a:ea typeface="+mn-lt"/>
                <a:cs typeface="+mn-lt"/>
              </a:rPr>
              <a:t>personaldimensioneringen</a:t>
            </a:r>
            <a:r>
              <a:rPr lang="fi-FI" sz="1350" dirty="0">
                <a:ea typeface="+mn-lt"/>
                <a:cs typeface="+mn-lt"/>
              </a:rPr>
              <a:t> vara </a:t>
            </a:r>
            <a:r>
              <a:rPr lang="fi-FI" sz="1350" err="1">
                <a:ea typeface="+mn-lt"/>
                <a:cs typeface="+mn-lt"/>
              </a:rPr>
              <a:t>minst</a:t>
            </a:r>
            <a:r>
              <a:rPr lang="fi-FI" sz="1350" dirty="0">
                <a:ea typeface="+mn-lt"/>
                <a:cs typeface="+mn-lt"/>
              </a:rPr>
              <a:t> 0,60. </a:t>
            </a:r>
          </a:p>
          <a:p>
            <a:r>
              <a:rPr lang="fi-FI" sz="1350" err="1">
                <a:cs typeface="Arial" panose="020B0604020202020204"/>
              </a:rPr>
              <a:t>Personaldimensioneringen</a:t>
            </a:r>
            <a:r>
              <a:rPr lang="fi-FI" sz="1350" dirty="0">
                <a:cs typeface="Arial" panose="020B0604020202020204"/>
              </a:rPr>
              <a:t> i hela </a:t>
            </a:r>
            <a:r>
              <a:rPr lang="fi-FI" sz="1350" err="1">
                <a:cs typeface="Arial" panose="020B0604020202020204"/>
              </a:rPr>
              <a:t>området</a:t>
            </a:r>
            <a:r>
              <a:rPr lang="fi-FI" sz="1350" dirty="0">
                <a:cs typeface="Arial" panose="020B0604020202020204"/>
              </a:rPr>
              <a:t> i </a:t>
            </a:r>
            <a:r>
              <a:rPr lang="fi-FI" sz="1350" err="1">
                <a:cs typeface="Arial" panose="020B0604020202020204"/>
              </a:rPr>
              <a:t>genomsnitt</a:t>
            </a:r>
            <a:r>
              <a:rPr lang="fi-FI" sz="1350" dirty="0">
                <a:cs typeface="Arial" panose="020B0604020202020204"/>
              </a:rPr>
              <a:t> 0,67 (</a:t>
            </a:r>
            <a:r>
              <a:rPr lang="fi-FI" sz="1350" err="1">
                <a:cs typeface="Arial" panose="020B0604020202020204"/>
              </a:rPr>
              <a:t>variationsintervall</a:t>
            </a:r>
            <a:r>
              <a:rPr lang="fi-FI" sz="1350" dirty="0">
                <a:cs typeface="Arial" panose="020B0604020202020204"/>
              </a:rPr>
              <a:t> 0,61-0,75)</a:t>
            </a:r>
          </a:p>
          <a:p>
            <a:endParaRPr lang="fi-FI" sz="1400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dirty="0" err="1"/>
              <a:t>Säkerhet</a:t>
            </a:r>
            <a:r>
              <a:rPr lang="fi-FI" b="1" dirty="0"/>
              <a:t> </a:t>
            </a:r>
            <a:r>
              <a:rPr lang="fi-FI" b="1" dirty="0" err="1"/>
              <a:t>och</a:t>
            </a:r>
            <a:r>
              <a:rPr lang="fi-FI" b="1" dirty="0"/>
              <a:t> </a:t>
            </a:r>
            <a:r>
              <a:rPr lang="fi-FI" b="1" dirty="0" err="1"/>
              <a:t>kvalitet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 dirty="0"/>
              <a:t>Status</a:t>
            </a:r>
            <a:r>
              <a:rPr lang="sv-SE" sz="1400" dirty="0"/>
              <a:t> 5-8/2025</a:t>
            </a:r>
          </a:p>
          <a:p>
            <a:pPr>
              <a:lnSpc>
                <a:spcPct val="150000"/>
              </a:lnSpc>
            </a:pPr>
            <a:r>
              <a:rPr lang="sv-SE" sz="1400" b="1" dirty="0"/>
              <a:t>Alla anmälningar: </a:t>
            </a:r>
            <a:r>
              <a:rPr lang="sv-SE" sz="1400" dirty="0"/>
              <a:t>1246 (1296)</a:t>
            </a:r>
            <a:endParaRPr lang="sv-SE" sz="1400" dirty="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 dirty="0"/>
              <a:t>Väntar på handläggning: </a:t>
            </a:r>
            <a:r>
              <a:rPr lang="sv-SE" sz="1400" dirty="0">
                <a:solidFill>
                  <a:srgbClr val="213A8F"/>
                </a:solidFill>
                <a:latin typeface="Arial" panose="020B0604020202020204"/>
              </a:rPr>
              <a:t>102 (8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%)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Väntar på tilläggsinformation: 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 (0%) </a:t>
            </a:r>
            <a:r>
              <a:rPr lang="sv-SE" sz="1400" b="1" dirty="0"/>
              <a:t>Under handläggning: </a:t>
            </a:r>
            <a:r>
              <a:rPr lang="sv-SE" sz="1400" dirty="0">
                <a:solidFill>
                  <a:srgbClr val="213A8F"/>
                </a:solidFill>
                <a:latin typeface="Arial" panose="020B0604020202020204"/>
              </a:rPr>
              <a:t>57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sv-SE" sz="1400" dirty="0">
                <a:solidFill>
                  <a:srgbClr val="213A8F"/>
                </a:solidFill>
                <a:latin typeface="Arial" panose="020B0604020202020204"/>
              </a:rPr>
              <a:t>(5%)</a:t>
            </a:r>
            <a:endParaRPr lang="sv-SE" sz="1400" dirty="0"/>
          </a:p>
          <a:p>
            <a:pPr>
              <a:lnSpc>
                <a:spcPct val="150000"/>
              </a:lnSpc>
            </a:pPr>
            <a:r>
              <a:rPr lang="sv-SE" sz="1400" b="1" dirty="0"/>
              <a:t>Färdig: </a:t>
            </a:r>
            <a:r>
              <a:rPr lang="sv-SE" sz="1400" dirty="0">
                <a:solidFill>
                  <a:srgbClr val="213A8F"/>
                </a:solidFill>
                <a:latin typeface="Arial" panose="020B0604020202020204"/>
              </a:rPr>
              <a:t>1084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sv-SE" sz="1400" dirty="0">
                <a:solidFill>
                  <a:srgbClr val="213A8F"/>
                </a:solidFill>
                <a:latin typeface="Arial" panose="020B0604020202020204"/>
              </a:rPr>
              <a:t>87</a:t>
            </a:r>
            <a:r>
              <a:rPr kumimoji="0" lang="sv-SE" sz="14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%)</a:t>
            </a:r>
            <a:endParaRPr lang="sv-SE" sz="1400" dirty="0"/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dirty="0" err="1">
                <a:solidFill>
                  <a:srgbClr val="00A174"/>
                </a:solidFill>
              </a:rPr>
              <a:t>Antal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anmälan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om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negativ</a:t>
            </a:r>
            <a:r>
              <a:rPr lang="fi-FI" sz="1600" b="1" dirty="0">
                <a:solidFill>
                  <a:srgbClr val="00A174"/>
                </a:solidFill>
              </a:rPr>
              <a:t> </a:t>
            </a:r>
            <a:r>
              <a:rPr lang="fi-FI" sz="1600" b="1" dirty="0" err="1">
                <a:solidFill>
                  <a:srgbClr val="00A174"/>
                </a:solidFill>
              </a:rPr>
              <a:t>händelse</a:t>
            </a:r>
            <a:endParaRPr lang="en-US" sz="1600" b="1" dirty="0">
              <a:solidFill>
                <a:srgbClr val="00A174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De vanligaste anmälningstyperna personal: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Olycksfall och olyckor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Förknippad med läkemedelsbehandling</a:t>
            </a:r>
          </a:p>
          <a:p>
            <a:pPr marL="342900" indent="-342900">
              <a:buAutoNum type="arabicPeriod"/>
            </a:pPr>
            <a:r>
              <a:rPr lang="sv-SE" sz="1400" dirty="0">
                <a:cs typeface="Arial"/>
              </a:rPr>
              <a:t>Våld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 dirty="0">
              <a:solidFill>
                <a:srgbClr val="00A174"/>
              </a:solidFill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 dirty="0">
                <a:solidFill>
                  <a:srgbClr val="00A174"/>
                </a:solidFill>
              </a:rPr>
              <a:t>RAI-nyckeltal</a:t>
            </a:r>
          </a:p>
          <a:p>
            <a:r>
              <a:rPr lang="fi-FI" sz="1400" err="1">
                <a:cs typeface="Arial"/>
              </a:rPr>
              <a:t>Trycksår</a:t>
            </a:r>
            <a:r>
              <a:rPr lang="fi-FI" sz="1400">
                <a:cs typeface="Arial"/>
              </a:rPr>
              <a:t> 11% (10 % 1-4 /2025);</a:t>
            </a:r>
            <a:endParaRPr lang="fi-FI" sz="1400">
              <a:solidFill>
                <a:srgbClr val="213A8F"/>
              </a:solidFill>
              <a:cs typeface="Arial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10544" y="4608000"/>
            <a:ext cx="17179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kontakter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till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patientombud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06382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0 </a:t>
            </a:r>
            <a:r>
              <a:rPr lang="fi-FI" sz="2400" dirty="0">
                <a:cs typeface="Arial"/>
              </a:rPr>
              <a:t>(0)</a:t>
            </a:r>
            <a:endParaRPr lang="fi-FI" sz="3600" dirty="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64184" y="4608000"/>
            <a:ext cx="169039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kontakter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till</a:t>
            </a:r>
            <a:r>
              <a:rPr lang="fi-FI" sz="1600" b="1" dirty="0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dirty="0" err="1">
                <a:solidFill>
                  <a:srgbClr val="00A174"/>
                </a:solidFill>
                <a:latin typeface="Arial" panose="020B0604020202020204"/>
              </a:rPr>
              <a:t>socialombud</a:t>
            </a:r>
            <a:endParaRPr lang="en-US" sz="1600" b="1" dirty="0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07037" y="5931439"/>
            <a:ext cx="164753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6</a:t>
            </a:r>
            <a:r>
              <a:rPr lang="fi-FI" sz="2000" dirty="0">
                <a:cs typeface="Arial"/>
              </a:rPr>
              <a:t> </a:t>
            </a:r>
            <a:r>
              <a:rPr lang="fi-FI" sz="2400" dirty="0">
                <a:cs typeface="Arial"/>
              </a:rPr>
              <a:t>(8)</a:t>
            </a:r>
            <a:endParaRPr lang="en-US" sz="20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261090" y="4617226"/>
            <a:ext cx="3734751" cy="15234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Korrigerande åtgärder</a:t>
            </a:r>
          </a:p>
          <a:p>
            <a:pPr marL="171450" indent="-171450">
              <a:buFont typeface="Calibri"/>
              <a:buChar char="-"/>
            </a:pPr>
            <a:r>
              <a:rPr lang="fi-FI" sz="1100" err="1"/>
              <a:t>Imo</a:t>
            </a:r>
            <a:r>
              <a:rPr lang="fi-FI" sz="1100" dirty="0"/>
              <a:t> (</a:t>
            </a:r>
            <a:r>
              <a:rPr lang="fi-FI" sz="1100" err="1"/>
              <a:t>självbestämmanderätt</a:t>
            </a:r>
            <a:r>
              <a:rPr lang="fi-FI" sz="1100" dirty="0"/>
              <a:t>) </a:t>
            </a:r>
            <a:r>
              <a:rPr lang="fi-FI" sz="1100" err="1"/>
              <a:t>plan</a:t>
            </a:r>
            <a:r>
              <a:rPr lang="fi-FI" sz="1100" dirty="0"/>
              <a:t> </a:t>
            </a:r>
            <a:r>
              <a:rPr lang="fi-FI" sz="1100" err="1"/>
              <a:t>gjorts</a:t>
            </a:r>
            <a:endParaRPr lang="fi-FI" sz="1100" dirty="0">
              <a:cs typeface="Arial" panose="020B0604020202020204"/>
            </a:endParaRPr>
          </a:p>
          <a:p>
            <a:pPr marL="171450" indent="-171450">
              <a:buFont typeface="Calibri"/>
              <a:buChar char="-"/>
            </a:pPr>
            <a:r>
              <a:rPr lang="fi-FI" sz="1100" dirty="0" err="1"/>
              <a:t>Anvisning</a:t>
            </a:r>
            <a:r>
              <a:rPr lang="fi-FI" sz="1100" dirty="0"/>
              <a:t> för </a:t>
            </a:r>
            <a:r>
              <a:rPr lang="fi-FI" sz="1100" dirty="0" err="1"/>
              <a:t>självbestämmanderätten</a:t>
            </a:r>
            <a:r>
              <a:rPr lang="fi-FI" sz="1100" dirty="0"/>
              <a:t> </a:t>
            </a:r>
            <a:r>
              <a:rPr lang="fi-FI" sz="1100" dirty="0" err="1"/>
              <a:t>och</a:t>
            </a:r>
            <a:r>
              <a:rPr lang="fi-FI" sz="1100" dirty="0"/>
              <a:t> </a:t>
            </a:r>
            <a:r>
              <a:rPr lang="fi-FI" sz="1100" dirty="0" err="1"/>
              <a:t>begränsade</a:t>
            </a:r>
            <a:r>
              <a:rPr lang="fi-FI" sz="1100" dirty="0"/>
              <a:t> </a:t>
            </a:r>
            <a:r>
              <a:rPr lang="fi-FI" sz="1100" dirty="0" err="1"/>
              <a:t>åtgärder</a:t>
            </a:r>
            <a:r>
              <a:rPr lang="fi-FI" sz="1100" dirty="0"/>
              <a:t> </a:t>
            </a:r>
            <a:r>
              <a:rPr lang="fi-FI" sz="1100" dirty="0" err="1"/>
              <a:t>implementeras</a:t>
            </a:r>
            <a:endParaRPr lang="fi-FI" sz="1100" dirty="0" err="1">
              <a:cs typeface="Arial" panose="020B0604020202020204"/>
            </a:endParaRPr>
          </a:p>
          <a:p>
            <a:pPr marL="171450" indent="-171450">
              <a:buFont typeface="Calibri"/>
              <a:buChar char="-"/>
            </a:pPr>
            <a:r>
              <a:rPr lang="fi-FI" sz="1100" err="1"/>
              <a:t>Arbetsgrupp</a:t>
            </a:r>
            <a:r>
              <a:rPr lang="fi-FI" sz="1100" dirty="0"/>
              <a:t> för </a:t>
            </a:r>
            <a:r>
              <a:rPr lang="fi-FI" sz="1100" err="1"/>
              <a:t>fallolycka</a:t>
            </a:r>
            <a:endParaRPr lang="fi-FI" sz="1100" dirty="0">
              <a:cs typeface="Arial" panose="020B0604020202020204"/>
            </a:endParaRPr>
          </a:p>
          <a:p>
            <a:pPr marL="171450" indent="-171450">
              <a:buFont typeface="Calibri"/>
              <a:buChar char="-"/>
            </a:pPr>
            <a:r>
              <a:rPr lang="fi-FI" sz="1100" dirty="0" err="1"/>
              <a:t>Fortbildningar</a:t>
            </a:r>
            <a:endParaRPr lang="fi-FI" sz="1100" dirty="0" err="1">
              <a:cs typeface="Arial" panose="020B0604020202020204"/>
            </a:endParaRPr>
          </a:p>
          <a:p>
            <a:pPr marL="171450" indent="-171450">
              <a:buFont typeface="Calibri"/>
              <a:buChar char="-"/>
            </a:pPr>
            <a:r>
              <a:rPr lang="fi-FI" sz="1100" dirty="0" err="1">
                <a:cs typeface="Arial" panose="020B0604020202020204"/>
              </a:rPr>
              <a:t>Utmaninagr</a:t>
            </a:r>
            <a:r>
              <a:rPr lang="fi-FI" sz="1100" dirty="0">
                <a:cs typeface="Arial" panose="020B0604020202020204"/>
              </a:rPr>
              <a:t> i </a:t>
            </a:r>
            <a:r>
              <a:rPr lang="fi-FI" sz="1100" dirty="0" err="1">
                <a:cs typeface="Arial" panose="020B0604020202020204"/>
              </a:rPr>
              <a:t>bemötande</a:t>
            </a:r>
            <a:r>
              <a:rPr lang="fi-FI" sz="1100" dirty="0">
                <a:cs typeface="Arial" panose="020B0604020202020204"/>
              </a:rPr>
              <a:t> av en </a:t>
            </a:r>
            <a:r>
              <a:rPr lang="fi-FI" sz="1100" dirty="0" err="1">
                <a:cs typeface="Arial" panose="020B0604020202020204"/>
              </a:rPr>
              <a:t>boende</a:t>
            </a:r>
            <a:r>
              <a:rPr lang="fi-FI" sz="1100" dirty="0">
                <a:cs typeface="Arial" panose="020B0604020202020204"/>
              </a:rPr>
              <a:t> </a:t>
            </a:r>
            <a:r>
              <a:rPr lang="fi-FI" sz="1100" dirty="0" err="1">
                <a:cs typeface="Arial" panose="020B0604020202020204"/>
              </a:rPr>
              <a:t>med</a:t>
            </a:r>
            <a:r>
              <a:rPr lang="fi-FI" sz="1100" dirty="0">
                <a:cs typeface="Arial" panose="020B0604020202020204"/>
              </a:rPr>
              <a:t> </a:t>
            </a:r>
            <a:r>
              <a:rPr lang="fi-FI" sz="1100" dirty="0" err="1">
                <a:cs typeface="Arial" panose="020B0604020202020204"/>
              </a:rPr>
              <a:t>minnesjuka</a:t>
            </a:r>
            <a:r>
              <a:rPr lang="fi-FI" sz="1100" dirty="0">
                <a:cs typeface="Arial" panose="020B0604020202020204"/>
              </a:rPr>
              <a:t> - </a:t>
            </a:r>
            <a:r>
              <a:rPr lang="fi-FI" sz="1100" dirty="0" err="1">
                <a:cs typeface="Arial" panose="020B0604020202020204"/>
              </a:rPr>
              <a:t>utbildning</a:t>
            </a:r>
            <a:r>
              <a:rPr lang="fi-FI" sz="1100" dirty="0">
                <a:cs typeface="Arial" panose="020B0604020202020204"/>
              </a:rPr>
              <a:t> </a:t>
            </a:r>
            <a:r>
              <a:rPr lang="fi-FI" sz="1100" dirty="0" err="1">
                <a:cs typeface="Arial" panose="020B0604020202020204"/>
              </a:rPr>
              <a:t>pågår</a:t>
            </a:r>
            <a:endParaRPr lang="fi-FI" sz="1100" dirty="0">
              <a:cs typeface="Arial" panose="020B060402020202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9652E28-B745-3928-E8F9-571AF58C96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608000"/>
            <a:ext cx="171796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dirty="0" err="1">
                <a:solidFill>
                  <a:schemeClr val="accent5"/>
                </a:solidFill>
              </a:rPr>
              <a:t>Anmälningar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om</a:t>
            </a:r>
            <a:r>
              <a:rPr lang="fi-FI" sz="1600" b="1" dirty="0">
                <a:solidFill>
                  <a:schemeClr val="accent5"/>
                </a:solidFill>
              </a:rPr>
              <a:t> miss-</a:t>
            </a:r>
            <a:r>
              <a:rPr lang="fi-FI" sz="1600" b="1" dirty="0" err="1">
                <a:solidFill>
                  <a:schemeClr val="accent5"/>
                </a:solidFill>
              </a:rPr>
              <a:t>förhållanden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inom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socialvården</a:t>
            </a:r>
            <a:endParaRPr lang="en-US" sz="1600" b="1" dirty="0">
              <a:solidFill>
                <a:schemeClr val="accent5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B4EE3C-D6C8-35F7-B859-A76FC4BC43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98688" y="5901368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1 </a:t>
            </a:r>
            <a:r>
              <a:rPr lang="fi-FI" sz="2400" dirty="0">
                <a:cs typeface="Arial"/>
              </a:rPr>
              <a:t>(0)</a:t>
            </a:r>
            <a:endParaRPr lang="fi-FI" sz="3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52443FC-DDA6-18FA-E840-3D9B20FDFE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490" y="4617226"/>
            <a:ext cx="17179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400" b="1" dirty="0" err="1">
                <a:solidFill>
                  <a:schemeClr val="accent5"/>
                </a:solidFill>
              </a:rPr>
              <a:t>Antal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anmäningar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om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negativ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händelse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från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klienter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eller</a:t>
            </a:r>
            <a:r>
              <a:rPr lang="fi-FI" sz="1400" b="1" dirty="0">
                <a:solidFill>
                  <a:schemeClr val="accent5"/>
                </a:solidFill>
              </a:rPr>
              <a:t> </a:t>
            </a:r>
            <a:r>
              <a:rPr lang="fi-FI" sz="1400" b="1" dirty="0" err="1">
                <a:solidFill>
                  <a:schemeClr val="accent5"/>
                </a:solidFill>
              </a:rPr>
              <a:t>anhöriga</a:t>
            </a:r>
            <a:endParaRPr lang="en-US" sz="1400" b="1" dirty="0">
              <a:solidFill>
                <a:schemeClr val="accent5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B7C989-185B-85F5-B8E3-0040D19F2F6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52328" y="5910594"/>
            <a:ext cx="153580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 dirty="0">
                <a:cs typeface="Arial"/>
              </a:rPr>
              <a:t>0 </a:t>
            </a:r>
            <a:r>
              <a:rPr lang="fi-FI" sz="2400" dirty="0">
                <a:cs typeface="Arial"/>
              </a:rPr>
              <a:t>(4)</a:t>
            </a:r>
            <a:endParaRPr lang="fi-FI" sz="3600" dirty="0">
              <a:cs typeface="Arial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2AA6FD-1A1C-C2F5-338A-C4708032A1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324" y="2227414"/>
            <a:ext cx="3484585" cy="2319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dirty="0" err="1"/>
              <a:t>Kundupplevelse</a:t>
            </a:r>
            <a:endParaRPr lang="en-US" sz="20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292790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9 (42)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56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(61)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4,33 (4,8)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(4,67)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4,67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(4,79)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4,22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 dirty="0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4,56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3,32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4,56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(4,71)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4,89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(4,88)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  <a:p>
            <a:pPr>
              <a:defRPr/>
            </a:pPr>
            <a:r>
              <a:rPr kumimoji="0" lang="fi-FI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- NPS </a:t>
            </a:r>
            <a:r>
              <a:rPr lang="fi-FI" sz="1400" dirty="0" err="1">
                <a:latin typeface="Arial"/>
                <a:cs typeface="Arial"/>
              </a:rPr>
              <a:t>är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dirty="0" err="1">
                <a:latin typeface="Arial"/>
                <a:cs typeface="Arial"/>
              </a:rPr>
              <a:t>på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dirty="0" err="1">
                <a:latin typeface="Arial"/>
                <a:cs typeface="Arial"/>
              </a:rPr>
              <a:t>bra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dirty="0" err="1">
                <a:latin typeface="Arial"/>
                <a:cs typeface="Arial"/>
              </a:rPr>
              <a:t>nivår</a:t>
            </a:r>
            <a:r>
              <a:rPr lang="fi-FI" sz="1400" dirty="0">
                <a:latin typeface="Arial"/>
                <a:cs typeface="Arial"/>
              </a:rPr>
              <a:t>, </a:t>
            </a:r>
            <a:r>
              <a:rPr lang="fi-FI" sz="1400" dirty="0" err="1">
                <a:latin typeface="Arial"/>
                <a:cs typeface="Arial"/>
              </a:rPr>
              <a:t>även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dirty="0" err="1">
                <a:latin typeface="Arial"/>
                <a:cs typeface="Arial"/>
              </a:rPr>
              <a:t>om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dirty="0" err="1">
                <a:latin typeface="Arial"/>
                <a:cs typeface="Arial"/>
              </a:rPr>
              <a:t>det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dirty="0" err="1">
                <a:latin typeface="Arial"/>
                <a:cs typeface="Arial"/>
              </a:rPr>
              <a:t>minskat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dirty="0" err="1">
                <a:latin typeface="Arial"/>
                <a:cs typeface="Arial"/>
              </a:rPr>
              <a:t>något</a:t>
            </a:r>
            <a:r>
              <a:rPr lang="fi-FI" sz="1400" dirty="0">
                <a:latin typeface="Arial"/>
                <a:cs typeface="Arial"/>
              </a:rPr>
              <a:t> </a:t>
            </a: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kumimoji="0" lang="fi-FI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- I</a:t>
            </a:r>
            <a:r>
              <a:rPr kumimoji="0" lang="fi-FI" sz="14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fi-FI" sz="1400" dirty="0" err="1">
                <a:latin typeface="Arial"/>
                <a:cs typeface="Arial"/>
              </a:rPr>
              <a:t>våren</a:t>
            </a:r>
            <a:r>
              <a:rPr lang="fi-FI" sz="1400" dirty="0">
                <a:latin typeface="Arial"/>
                <a:cs typeface="Arial"/>
              </a:rPr>
              <a:t> 2024</a:t>
            </a:r>
            <a:r>
              <a:rPr kumimoji="0" lang="fi-FI" sz="14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THL-</a:t>
            </a:r>
            <a:r>
              <a:rPr kumimoji="0" lang="fi-FI" sz="14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mätning</a:t>
            </a:r>
            <a:r>
              <a:rPr kumimoji="0" lang="fi-FI" sz="14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i-FI" sz="14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var</a:t>
            </a:r>
            <a:r>
              <a:rPr kumimoji="0" lang="fi-FI" sz="14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NPS 34 (hela </a:t>
            </a:r>
            <a:r>
              <a:rPr kumimoji="0" lang="fi-FI" sz="14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landets</a:t>
            </a:r>
            <a:r>
              <a:rPr kumimoji="0" lang="fi-FI" sz="14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kumimoji="0" lang="fi-FI" sz="1400" i="0" u="none" strike="noStrike" kern="1200" cap="none" spc="0" normalizeH="0" noProof="0" dirty="0" err="1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medeltal</a:t>
            </a:r>
            <a:r>
              <a:rPr kumimoji="0" lang="fi-FI" sz="140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 36)</a:t>
            </a: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  <a:p>
            <a:pPr>
              <a:defRPr/>
            </a:pPr>
            <a:r>
              <a:rPr kumimoji="0" lang="fi-FI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/>
                <a:cs typeface="Arial"/>
              </a:rPr>
              <a:t>- </a:t>
            </a:r>
            <a:r>
              <a:rPr lang="fi-FI" sz="1400" dirty="0" err="1">
                <a:latin typeface="Arial"/>
                <a:cs typeface="Arial"/>
              </a:rPr>
              <a:t>Få</a:t>
            </a:r>
            <a:r>
              <a:rPr lang="fi-FI" sz="1400" dirty="0">
                <a:latin typeface="Arial"/>
                <a:cs typeface="Arial"/>
              </a:rPr>
              <a:t> </a:t>
            </a:r>
            <a:r>
              <a:rPr lang="fi-FI" sz="1400" dirty="0" err="1">
                <a:latin typeface="Arial"/>
                <a:cs typeface="Arial"/>
              </a:rPr>
              <a:t>svar</a:t>
            </a:r>
            <a:endParaRPr lang="fi-FI" sz="14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C1B6ABA3-AAC7-6ECF-BFA2-DC231A1220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3855" y="3141161"/>
            <a:ext cx="2337717" cy="1160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47120C08-954E-E04C-0256-5519AFBDF9E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22982" y="3589506"/>
            <a:ext cx="459570" cy="572952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dirty="0" err="1"/>
              <a:t>Delaktighetsarbete</a:t>
            </a:r>
            <a:endParaRPr lang="sv-SE" dirty="0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05433" y="1323453"/>
            <a:ext cx="5111144" cy="2434731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fi-FI" sz="1400" dirty="0">
                <a:cs typeface="Arial" panose="020B0604020202020204"/>
              </a:rPr>
              <a:t>- </a:t>
            </a:r>
            <a:r>
              <a:rPr lang="fi-FI" sz="1400" dirty="0" err="1">
                <a:cs typeface="Arial" panose="020B0604020202020204"/>
              </a:rPr>
              <a:t>Gemensamma</a:t>
            </a:r>
            <a:r>
              <a:rPr lang="fi-FI" sz="1400" dirty="0">
                <a:cs typeface="Arial" panose="020B0604020202020204"/>
              </a:rPr>
              <a:t> </a:t>
            </a:r>
            <a:r>
              <a:rPr lang="fi-FI" sz="1400" dirty="0" err="1">
                <a:cs typeface="Arial" panose="020B0604020202020204"/>
              </a:rPr>
              <a:t>anhörigkvällar</a:t>
            </a:r>
            <a:r>
              <a:rPr lang="fi-FI" sz="1400" dirty="0">
                <a:cs typeface="Arial" panose="020B0604020202020204"/>
              </a:rPr>
              <a:t> </a:t>
            </a:r>
            <a:r>
              <a:rPr lang="fi-FI" sz="1400" dirty="0" err="1">
                <a:cs typeface="Arial" panose="020B0604020202020204"/>
              </a:rPr>
              <a:t>ordnats</a:t>
            </a:r>
            <a:endParaRPr lang="fi-FI" sz="1400" dirty="0">
              <a:cs typeface="Arial" panose="020B0604020202020204"/>
            </a:endParaRPr>
          </a:p>
          <a:p>
            <a:r>
              <a:rPr lang="fi-FI" sz="1400" dirty="0">
                <a:cs typeface="Arial" panose="020B0604020202020204"/>
              </a:rPr>
              <a:t>- </a:t>
            </a:r>
            <a:r>
              <a:rPr lang="fi-FI" sz="1400" dirty="0" err="1">
                <a:cs typeface="Arial" panose="020B0604020202020204"/>
              </a:rPr>
              <a:t>Haipro</a:t>
            </a:r>
            <a:r>
              <a:rPr lang="fi-FI" sz="1400" dirty="0">
                <a:cs typeface="Arial" panose="020B0604020202020204"/>
              </a:rPr>
              <a:t> i </a:t>
            </a:r>
            <a:r>
              <a:rPr lang="fi-FI" sz="1400" dirty="0" err="1">
                <a:cs typeface="Arial" panose="020B0604020202020204"/>
              </a:rPr>
              <a:t>bruk</a:t>
            </a:r>
            <a:endParaRPr lang="fi-FI" sz="1400">
              <a:cs typeface="Arial" panose="020B0604020202020204"/>
            </a:endParaRPr>
          </a:p>
          <a:p>
            <a:r>
              <a:rPr lang="fi-FI" sz="1400" dirty="0">
                <a:cs typeface="Arial" panose="020B0604020202020204"/>
              </a:rPr>
              <a:t>- </a:t>
            </a:r>
            <a:r>
              <a:rPr lang="fi-FI" sz="1400" dirty="0" err="1">
                <a:cs typeface="Arial" panose="020B0604020202020204"/>
              </a:rPr>
              <a:t>Feedbacksystemet</a:t>
            </a:r>
            <a:r>
              <a:rPr lang="fi-FI" sz="1400" dirty="0">
                <a:cs typeface="Arial" panose="020B0604020202020204"/>
              </a:rPr>
              <a:t> i </a:t>
            </a:r>
            <a:r>
              <a:rPr lang="fi-FI" sz="1400" dirty="0" err="1">
                <a:cs typeface="Arial" panose="020B0604020202020204"/>
              </a:rPr>
              <a:t>bruk</a:t>
            </a:r>
            <a:r>
              <a:rPr lang="fi-FI" sz="1400" dirty="0">
                <a:cs typeface="Arial" panose="020B0604020202020204"/>
              </a:rPr>
              <a:t> </a:t>
            </a:r>
            <a:endParaRPr lang="fi-FI">
              <a:cs typeface="Arial" panose="020B0604020202020204"/>
            </a:endParaRPr>
          </a:p>
          <a:p>
            <a:r>
              <a:rPr lang="fi-FI" sz="1400" dirty="0">
                <a:cs typeface="Arial" panose="020B0604020202020204"/>
              </a:rPr>
              <a:t>- </a:t>
            </a:r>
            <a:r>
              <a:rPr lang="fi-FI" sz="1400" dirty="0" err="1">
                <a:cs typeface="Arial" panose="020B0604020202020204"/>
              </a:rPr>
              <a:t>Kunderna</a:t>
            </a:r>
            <a:r>
              <a:rPr lang="fi-FI" sz="1400" dirty="0">
                <a:cs typeface="Arial" panose="020B0604020202020204"/>
              </a:rPr>
              <a:t> </a:t>
            </a:r>
            <a:r>
              <a:rPr lang="fi-FI" sz="1400" dirty="0" err="1">
                <a:cs typeface="Arial" panose="020B0604020202020204"/>
              </a:rPr>
              <a:t>deltar</a:t>
            </a:r>
            <a:r>
              <a:rPr lang="fi-FI" sz="1400" dirty="0">
                <a:cs typeface="Arial" panose="020B0604020202020204"/>
              </a:rPr>
              <a:t> i RAI-</a:t>
            </a:r>
            <a:r>
              <a:rPr lang="fi-FI" sz="1400" dirty="0" err="1">
                <a:cs typeface="Arial" panose="020B0604020202020204"/>
              </a:rPr>
              <a:t>bedömningarna</a:t>
            </a:r>
            <a:r>
              <a:rPr lang="fi-FI" sz="1400" dirty="0">
                <a:cs typeface="Arial" panose="020B0604020202020204"/>
              </a:rPr>
              <a:t> </a:t>
            </a:r>
          </a:p>
          <a:p>
            <a:endParaRPr lang="en-US" sz="1400" b="1" dirty="0">
              <a:solidFill>
                <a:schemeClr val="accent5"/>
              </a:solidFill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fi-FI" sz="1400" dirty="0" err="1">
                <a:cs typeface="Arial" panose="020B0604020202020204"/>
              </a:rPr>
              <a:t>Regelbundna</a:t>
            </a:r>
            <a:r>
              <a:rPr lang="fi-FI" sz="1400" dirty="0">
                <a:cs typeface="Arial" panose="020B0604020202020204"/>
              </a:rPr>
              <a:t> </a:t>
            </a:r>
            <a:r>
              <a:rPr lang="fi-FI" sz="1400" dirty="0" err="1">
                <a:cs typeface="Arial" panose="020B0604020202020204"/>
              </a:rPr>
              <a:t>träffar</a:t>
            </a:r>
            <a:r>
              <a:rPr lang="fi-FI" sz="1400" dirty="0">
                <a:cs typeface="Arial" panose="020B0604020202020204"/>
              </a:rPr>
              <a:t> </a:t>
            </a:r>
            <a:r>
              <a:rPr lang="fi-FI" sz="1400" dirty="0" err="1">
                <a:cs typeface="Arial" panose="020B0604020202020204"/>
              </a:rPr>
              <a:t>med</a:t>
            </a:r>
            <a:r>
              <a:rPr lang="fi-FI" sz="1400" dirty="0">
                <a:cs typeface="Arial" panose="020B0604020202020204"/>
              </a:rPr>
              <a:t> </a:t>
            </a:r>
            <a:r>
              <a:rPr lang="fi-FI" sz="1400" dirty="0" err="1">
                <a:cs typeface="Arial" panose="020B0604020202020204"/>
              </a:rPr>
              <a:t>föreningar</a:t>
            </a:r>
            <a:endParaRPr lang="fi-FI" sz="1400" dirty="0">
              <a:cs typeface="Arial" panose="020B060402020202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dirty="0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 dirty="0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fi-FI" sz="1200" dirty="0">
                <a:solidFill>
                  <a:schemeClr val="bg1"/>
                </a:solidFill>
              </a:rPr>
              <a:t> </a:t>
            </a:r>
            <a:r>
              <a:rPr lang="fi-FI" sz="1400" dirty="0" err="1"/>
              <a:t>Ordnats</a:t>
            </a:r>
            <a:r>
              <a:rPr lang="fi-FI" sz="1400" dirty="0"/>
              <a:t> </a:t>
            </a:r>
            <a:r>
              <a:rPr lang="fi-FI" sz="1400" dirty="0" err="1"/>
              <a:t>gemensamma</a:t>
            </a:r>
            <a:r>
              <a:rPr lang="fi-FI" sz="1400" dirty="0"/>
              <a:t> </a:t>
            </a:r>
            <a:r>
              <a:rPr lang="fi-FI" sz="1400" dirty="0" err="1"/>
              <a:t>anhörigkvällar</a:t>
            </a:r>
            <a:endParaRPr lang="fi-FI" sz="1400" dirty="0"/>
          </a:p>
          <a:p>
            <a:r>
              <a:rPr lang="sv-SE" sz="1400" dirty="0"/>
              <a:t>​</a:t>
            </a:r>
            <a:endParaRPr lang="fi-FI" sz="1400" strike="sngStrike" dirty="0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 dirty="0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 b="1" dirty="0">
              <a:solidFill>
                <a:schemeClr val="accent4"/>
              </a:solidFill>
              <a:latin typeface="+mj-lt"/>
            </a:endParaRPr>
          </a:p>
          <a:p>
            <a:r>
              <a:rPr lang="fi-FI" sz="1400" dirty="0">
                <a:cs typeface="Arial"/>
              </a:rPr>
              <a:t>- </a:t>
            </a:r>
            <a:r>
              <a:rPr lang="fi-FI" sz="1400" dirty="0" err="1">
                <a:cs typeface="Arial"/>
              </a:rPr>
              <a:t>Fortbildning</a:t>
            </a:r>
            <a:r>
              <a:rPr lang="fi-FI" sz="1400" dirty="0">
                <a:cs typeface="Arial"/>
              </a:rPr>
              <a:t> i </a:t>
            </a:r>
            <a:r>
              <a:rPr lang="fi-FI" sz="1400" dirty="0" err="1">
                <a:cs typeface="Arial"/>
              </a:rPr>
              <a:t>hotfulla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och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våldsituationer</a:t>
            </a:r>
            <a:endParaRPr lang="fi-FI" sz="1400" dirty="0">
              <a:cs typeface="Arial"/>
            </a:endParaRPr>
          </a:p>
          <a:p>
            <a:r>
              <a:rPr lang="fi-FI" sz="1400" dirty="0">
                <a:cs typeface="Arial"/>
              </a:rPr>
              <a:t>- </a:t>
            </a:r>
            <a:r>
              <a:rPr lang="fi-FI" sz="1400" dirty="0" err="1">
                <a:cs typeface="Arial"/>
              </a:rPr>
              <a:t>Förbättra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personalalarmfunktioner</a:t>
            </a:r>
            <a:endParaRPr lang="fi-FI" sz="1400" dirty="0">
              <a:cs typeface="Arial"/>
            </a:endParaRPr>
          </a:p>
          <a:p>
            <a:r>
              <a:rPr lang="fi-FI" sz="1400" dirty="0">
                <a:cs typeface="Arial"/>
              </a:rPr>
              <a:t>- </a:t>
            </a:r>
            <a:r>
              <a:rPr lang="fi-FI" sz="1400" err="1">
                <a:cs typeface="Arial"/>
              </a:rPr>
              <a:t>Bättre</a:t>
            </a:r>
            <a:r>
              <a:rPr lang="fi-FI" sz="1400" dirty="0">
                <a:cs typeface="Arial"/>
              </a:rPr>
              <a:t> </a:t>
            </a:r>
            <a:r>
              <a:rPr lang="fi-FI" sz="1400" err="1">
                <a:cs typeface="Arial"/>
              </a:rPr>
              <a:t>information</a:t>
            </a:r>
            <a:endParaRPr lang="fi-FI" sz="1400">
              <a:cs typeface="Arial"/>
            </a:endParaRPr>
          </a:p>
          <a:p>
            <a:r>
              <a:rPr lang="fi-FI" sz="1400" dirty="0">
                <a:cs typeface="Arial"/>
              </a:rPr>
              <a:t>- </a:t>
            </a:r>
            <a:r>
              <a:rPr lang="fi-FI" sz="1400" dirty="0" err="1">
                <a:cs typeface="Arial"/>
              </a:rPr>
              <a:t>Tätt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samarbete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med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kund</a:t>
            </a:r>
            <a:r>
              <a:rPr lang="fi-FI" sz="1400" dirty="0">
                <a:cs typeface="Arial"/>
              </a:rPr>
              <a:t>- </a:t>
            </a:r>
            <a:r>
              <a:rPr lang="fi-FI" sz="1400" dirty="0" err="1">
                <a:cs typeface="Arial"/>
              </a:rPr>
              <a:t>och</a:t>
            </a:r>
            <a:r>
              <a:rPr lang="fi-FI" sz="1400" dirty="0">
                <a:cs typeface="Arial"/>
              </a:rPr>
              <a:t> </a:t>
            </a:r>
            <a:r>
              <a:rPr lang="fi-FI" sz="1400" dirty="0" err="1">
                <a:cs typeface="Arial"/>
              </a:rPr>
              <a:t>servicehandledning</a:t>
            </a:r>
            <a:r>
              <a:rPr lang="fi-FI" sz="1400" dirty="0"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 dirty="0"/>
              <a:t>Personal</a:t>
            </a:r>
            <a:endParaRPr lang="en-US" sz="12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46843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fi-FI" sz="1600" dirty="0"/>
              <a:t>Personal:     1117</a:t>
            </a:r>
            <a:endParaRPr lang="fi-FI" sz="1600" dirty="0">
              <a:cs typeface="Arial"/>
            </a:endParaRPr>
          </a:p>
          <a:p>
            <a:endParaRPr lang="fi-FI" sz="1600" dirty="0"/>
          </a:p>
          <a:p>
            <a:r>
              <a:rPr lang="fi-FI" sz="1600" dirty="0" err="1"/>
              <a:t>Fastanställda</a:t>
            </a:r>
            <a:r>
              <a:rPr lang="fi-FI" sz="1600" dirty="0"/>
              <a:t>:  871</a:t>
            </a:r>
            <a:endParaRPr lang="fi-FI" sz="1600" dirty="0">
              <a:cs typeface="Arial"/>
            </a:endParaRPr>
          </a:p>
          <a:p>
            <a:endParaRPr lang="fi-FI" sz="1600" dirty="0"/>
          </a:p>
          <a:p>
            <a:r>
              <a:rPr lang="fi-FI" sz="1600" dirty="0" err="1"/>
              <a:t>Vikarier</a:t>
            </a:r>
            <a:r>
              <a:rPr lang="fi-FI" sz="1600" dirty="0"/>
              <a:t>:   209 </a:t>
            </a:r>
            <a:endParaRPr lang="fi-FI" sz="1600" dirty="0">
              <a:cs typeface="Arial"/>
            </a:endParaRPr>
          </a:p>
          <a:p>
            <a:endParaRPr lang="fi-FI" sz="1600" dirty="0">
              <a:cs typeface="Arial"/>
            </a:endParaRPr>
          </a:p>
          <a:p>
            <a:r>
              <a:rPr lang="fi-FI" sz="1600" dirty="0">
                <a:solidFill>
                  <a:srgbClr val="213A8F"/>
                </a:solidFill>
                <a:cs typeface="Arial"/>
              </a:rPr>
              <a:t>VOV     37</a:t>
            </a:r>
          </a:p>
          <a:p>
            <a:pPr>
              <a:lnSpc>
                <a:spcPct val="150000"/>
              </a:lnSpc>
            </a:pPr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15905" y="1674287"/>
            <a:ext cx="3457332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 err="1">
              <a:solidFill>
                <a:schemeClr val="accent5"/>
              </a:solidFill>
              <a:cs typeface="Arial"/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</a:t>
            </a:r>
            <a:r>
              <a:rPr lang="fi-FI" sz="1600" dirty="0"/>
              <a:t> 189 (207)</a:t>
            </a:r>
            <a:endParaRPr lang="fi-FI" sz="1600" baseline="0" dirty="0">
              <a:cs typeface="Arial"/>
            </a:endParaRPr>
          </a:p>
          <a:p>
            <a:endParaRPr lang="fi-FI" baseline="0" dirty="0"/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 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Hot och </a:t>
            </a:r>
            <a:r>
              <a:rPr lang="fi-FI" sz="1600" dirty="0" err="1">
                <a:cs typeface="Arial"/>
              </a:rPr>
              <a:t>våld</a:t>
            </a:r>
            <a:r>
              <a:rPr lang="fi-FI" sz="1600" dirty="0">
                <a:cs typeface="Arial"/>
              </a:rPr>
              <a:t> 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Annat (som </a:t>
            </a:r>
            <a:r>
              <a:rPr lang="fi-FI" sz="1600" dirty="0" err="1">
                <a:cs typeface="Arial"/>
              </a:rPr>
              <a:t>inte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finns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bland</a:t>
            </a:r>
            <a:r>
              <a:rPr lang="fi-FI" sz="1600" dirty="0">
                <a:cs typeface="Arial"/>
              </a:rPr>
              <a:t> de </a:t>
            </a:r>
            <a:r>
              <a:rPr lang="fi-FI" sz="1600" dirty="0" err="1">
                <a:cs typeface="Arial"/>
              </a:rPr>
              <a:t>ovanstående</a:t>
            </a:r>
            <a:r>
              <a:rPr lang="fi-FI" sz="1600" dirty="0">
                <a:cs typeface="Arial"/>
              </a:rPr>
              <a:t>)</a:t>
            </a: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Hetta </a:t>
            </a:r>
            <a:r>
              <a:rPr lang="fi-FI" sz="1600" dirty="0" err="1">
                <a:cs typeface="Arial"/>
              </a:rPr>
              <a:t>från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ämne</a:t>
            </a:r>
            <a:r>
              <a:rPr lang="fi-FI" sz="1600" dirty="0">
                <a:cs typeface="Arial"/>
              </a:rPr>
              <a:t>, </a:t>
            </a:r>
            <a:r>
              <a:rPr lang="fi-FI" sz="1600" dirty="0" err="1">
                <a:cs typeface="Arial"/>
              </a:rPr>
              <a:t>föremål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eller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omgivning</a:t>
            </a:r>
            <a:endParaRPr lang="fi-FI" sz="1600"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47128" y="1674287"/>
            <a:ext cx="392650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en-US" sz="1600" dirty="0">
                <a:cs typeface="Arial"/>
              </a:rPr>
              <a:t>- </a:t>
            </a:r>
            <a:r>
              <a:rPr lang="en-US" sz="1600" dirty="0" err="1">
                <a:cs typeface="Arial"/>
              </a:rPr>
              <a:t>Utvecklingssamtal</a:t>
            </a:r>
            <a:r>
              <a:rPr lang="en-US" sz="1600" dirty="0">
                <a:cs typeface="Arial"/>
              </a:rPr>
              <a:t> </a:t>
            </a:r>
            <a:r>
              <a:rPr lang="en-US" sz="1600" dirty="0" err="1">
                <a:cs typeface="Arial"/>
              </a:rPr>
              <a:t>och</a:t>
            </a:r>
            <a:r>
              <a:rPr lang="en-US" sz="1600" dirty="0">
                <a:cs typeface="Arial"/>
              </a:rPr>
              <a:t> </a:t>
            </a:r>
            <a:r>
              <a:rPr lang="en-US" sz="1600" dirty="0" err="1">
                <a:cs typeface="Arial"/>
              </a:rPr>
              <a:t>arbetshandledning</a:t>
            </a:r>
            <a:endParaRPr lang="en-US" sz="1600" dirty="0">
              <a:cs typeface="Arial"/>
            </a:endParaRPr>
          </a:p>
          <a:p>
            <a:r>
              <a:rPr lang="en-US" sz="1600" dirty="0">
                <a:cs typeface="Arial"/>
              </a:rPr>
              <a:t>- </a:t>
            </a:r>
            <a:r>
              <a:rPr lang="en-US" sz="1600" dirty="0" err="1">
                <a:cs typeface="Arial"/>
              </a:rPr>
              <a:t>Regelbunden</a:t>
            </a:r>
            <a:r>
              <a:rPr lang="en-US" sz="1600" dirty="0">
                <a:cs typeface="Arial"/>
              </a:rPr>
              <a:t> </a:t>
            </a:r>
            <a:r>
              <a:rPr lang="en-US" sz="1600" dirty="0" err="1">
                <a:cs typeface="Arial"/>
              </a:rPr>
              <a:t>genomgång</a:t>
            </a:r>
            <a:r>
              <a:rPr lang="en-US" sz="1600" dirty="0">
                <a:cs typeface="Arial"/>
              </a:rPr>
              <a:t> </a:t>
            </a:r>
            <a:r>
              <a:rPr lang="en-US" sz="1600" dirty="0" err="1">
                <a:cs typeface="Arial"/>
              </a:rPr>
              <a:t>och</a:t>
            </a:r>
            <a:r>
              <a:rPr lang="en-US" sz="1600" dirty="0">
                <a:cs typeface="Arial"/>
              </a:rPr>
              <a:t> </a:t>
            </a:r>
            <a:r>
              <a:rPr lang="en-US" sz="1600" dirty="0" err="1">
                <a:cs typeface="Arial"/>
              </a:rPr>
              <a:t>korrigerande</a:t>
            </a:r>
            <a:r>
              <a:rPr lang="en-US" sz="1600" dirty="0">
                <a:cs typeface="Arial"/>
              </a:rPr>
              <a:t> </a:t>
            </a:r>
            <a:r>
              <a:rPr lang="en-US" sz="1600" dirty="0" err="1">
                <a:cs typeface="Arial"/>
              </a:rPr>
              <a:t>åtgärder</a:t>
            </a:r>
            <a:r>
              <a:rPr lang="en-US" sz="1600" dirty="0">
                <a:cs typeface="Arial"/>
              </a:rPr>
              <a:t> av </a:t>
            </a:r>
            <a:r>
              <a:rPr lang="en-US" sz="1600" dirty="0" err="1">
                <a:cs typeface="Arial"/>
              </a:rPr>
              <a:t>Haipro</a:t>
            </a:r>
            <a:endParaRPr lang="en-US" sz="1600" dirty="0">
              <a:cs typeface="Arial"/>
            </a:endParaRPr>
          </a:p>
          <a:p>
            <a:r>
              <a:rPr lang="en-US" sz="1600" dirty="0">
                <a:cs typeface="Arial"/>
              </a:rPr>
              <a:t>- E-</a:t>
            </a:r>
            <a:r>
              <a:rPr lang="en-US" sz="1600" dirty="0" err="1">
                <a:cs typeface="Arial"/>
              </a:rPr>
              <a:t>passi</a:t>
            </a:r>
          </a:p>
          <a:p>
            <a:r>
              <a:rPr lang="en-US" sz="1600" dirty="0">
                <a:cs typeface="Arial"/>
              </a:rPr>
              <a:t>- </a:t>
            </a:r>
            <a:r>
              <a:rPr lang="en-US" sz="1600" dirty="0" err="1">
                <a:cs typeface="Arial"/>
              </a:rPr>
              <a:t>Utvecklingsdagar</a:t>
            </a:r>
            <a:endParaRPr lang="en-US" sz="1600" dirty="0"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4124782"/>
            <a:ext cx="3329922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>
                <a:solidFill>
                  <a:schemeClr val="accent5"/>
                </a:solidFill>
              </a:rPr>
              <a:t>Total </a:t>
            </a:r>
            <a:r>
              <a:rPr lang="fi-FI" sz="1600" b="1" dirty="0" err="1">
                <a:solidFill>
                  <a:schemeClr val="accent5"/>
                </a:solidFill>
              </a:rPr>
              <a:t>mängd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frånvarodagar</a:t>
            </a:r>
            <a:r>
              <a:rPr lang="fi-FI" sz="1600" b="1" dirty="0">
                <a:solidFill>
                  <a:schemeClr val="accent5"/>
                </a:solidFill>
              </a:rPr>
              <a:t>/ </a:t>
            </a:r>
            <a:r>
              <a:rPr lang="fi-FI" sz="1600" b="1" dirty="0" err="1">
                <a:solidFill>
                  <a:schemeClr val="accent5"/>
                </a:solidFill>
              </a:rPr>
              <a:t>antal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endParaRPr lang="fi-FI" sz="1600" b="1" dirty="0">
              <a:solidFill>
                <a:schemeClr val="accent5"/>
              </a:solidFill>
            </a:endParaRPr>
          </a:p>
          <a:p>
            <a:endParaRPr lang="fi-FI" sz="1400" b="1" dirty="0"/>
          </a:p>
          <a:p>
            <a:r>
              <a:rPr lang="fi-FI" sz="2000" b="1" dirty="0">
                <a:cs typeface="Arial"/>
              </a:rPr>
              <a:t>7 % / </a:t>
            </a:r>
            <a:r>
              <a:rPr lang="fi-FI" sz="2000" b="1" dirty="0" err="1">
                <a:cs typeface="Arial"/>
              </a:rPr>
              <a:t>arbets-förhållandedagar</a:t>
            </a:r>
            <a:endParaRPr lang="fi-FI" b="1" dirty="0" err="1">
              <a:cs typeface="Arial"/>
            </a:endParaRPr>
          </a:p>
          <a:p>
            <a:endParaRPr lang="fi-FI" dirty="0">
              <a:solidFill>
                <a:schemeClr val="accent4"/>
              </a:solidFill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538468" y="6029405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4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13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E7B59CFE-52E1-CF2E-0AE7-98196563B0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515" y="4657805"/>
            <a:ext cx="275272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" name="Straight Arrow Connector 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8BEB1FD5-CE4E-BE93-6FBB-6E0AEE0E5A1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6376877" y="5009745"/>
            <a:ext cx="0" cy="822034"/>
          </a:xfrm>
          <a:prstGeom prst="straightConnector1">
            <a:avLst/>
          </a:prstGeom>
          <a:noFill/>
          <a:ln w="38100" cap="flat" cmpd="sng" algn="ctr">
            <a:solidFill>
              <a:srgbClr val="213A8F"/>
            </a:solidFill>
            <a:prstDash val="solid"/>
            <a:miter lim="800000"/>
            <a:tailEnd type="triangle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8662b06d-03b9-424a-ab70-bfab313b8d48">
      <UserInfo>
        <DisplayName>Yliluoma Susanna</DisplayName>
        <AccountId>131</AccountId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7233D02C2F3D148860CE3F6DFEDC733" ma:contentTypeVersion="9" ma:contentTypeDescription="Luo uusi asiakirja." ma:contentTypeScope="" ma:versionID="9fd2c9a8b98c5c0037bb6b5b9af70d68">
  <xsd:schema xmlns:xsd="http://www.w3.org/2001/XMLSchema" xmlns:xs="http://www.w3.org/2001/XMLSchema" xmlns:p="http://schemas.microsoft.com/office/2006/metadata/properties" xmlns:ns2="cbe4f0d9-fb0d-42e8-a680-6e558966cc0a" xmlns:ns3="8662b06d-03b9-424a-ab70-bfab313b8d48" targetNamespace="http://schemas.microsoft.com/office/2006/metadata/properties" ma:root="true" ma:fieldsID="5ba8b568effea3e903e72fb7c93e0262" ns2:_="" ns3:_="">
    <xsd:import namespace="cbe4f0d9-fb0d-42e8-a680-6e558966cc0a"/>
    <xsd:import namespace="8662b06d-03b9-424a-ab70-bfab313b8d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e4f0d9-fb0d-42e8-a680-6e558966cc0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2b06d-03b9-424a-ab70-bfab313b8d4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1BDA3F-9081-465D-A0C8-DF261C8C3C7F}">
  <ds:schemaRefs>
    <ds:schemaRef ds:uri="http://purl.org/dc/terms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elements/1.1/"/>
    <ds:schemaRef ds:uri="8662b06d-03b9-424a-ab70-bfab313b8d48"/>
    <ds:schemaRef ds:uri="http://www.w3.org/XML/1998/namespace"/>
    <ds:schemaRef ds:uri="http://schemas.microsoft.com/office/infopath/2007/PartnerControls"/>
    <ds:schemaRef ds:uri="cbe4f0d9-fb0d-42e8-a680-6e558966cc0a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4A9BEB-5166-4214-BFC6-2C4B13C2EA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be4f0d9-fb0d-42e8-a680-6e558966cc0a"/>
    <ds:schemaRef ds:uri="8662b06d-03b9-424a-ab70-bfab313b8d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TotalTime>97</TotalTime>
  <Words>708</Words>
  <Application>Microsoft Office PowerPoint</Application>
  <PresentationFormat>Widescreen</PresentationFormat>
  <Paragraphs>138</Paragraphs>
  <Slides>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OVHP_teema</vt:lpstr>
      <vt:lpstr>1_OVHP_teema</vt:lpstr>
      <vt:lpstr>Rapportering av egenkontroll</vt:lpstr>
      <vt:lpstr>Tillgänglighet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lastModifiedBy>Vertanen Katja</cp:lastModifiedBy>
  <cp:revision>326</cp:revision>
  <dcterms:created xsi:type="dcterms:W3CDTF">2023-11-14T05:41:58Z</dcterms:created>
  <dcterms:modified xsi:type="dcterms:W3CDTF">2025-10-06T06:02:32Z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0x01010047233D02C2F3D148860CE3F6DFEDC733</vt:lpwstr>
  </property>
  <property fmtid="{D5CDD505-2E9C-101B-9397-08002B2CF9AE}" pid="3" name="MediaServiceImageTags">
    <vt:lpwstr/>
  </property>
</Properties>
</file>