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629310-A1F7-7E31-8909-9160B343EF89}" v="16" dt="2025-10-07T07:05:24.6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5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uthälla Tanja" userId="S::tanja.skuthalla@ovph.fi::178ba649-bdec-4ba0-b6b5-65d2f655b5ca" providerId="AD" clId="Web-{BF629310-A1F7-7E31-8909-9160B343EF89}"/>
    <pc:docChg chg="modSld">
      <pc:chgData name="Skuthälla Tanja" userId="S::tanja.skuthalla@ovph.fi::178ba649-bdec-4ba0-b6b5-65d2f655b5ca" providerId="AD" clId="Web-{BF629310-A1F7-7E31-8909-9160B343EF89}" dt="2025-10-07T07:05:18.743" v="4" actId="20577"/>
      <pc:docMkLst>
        <pc:docMk/>
      </pc:docMkLst>
      <pc:sldChg chg="modSp">
        <pc:chgData name="Skuthälla Tanja" userId="S::tanja.skuthalla@ovph.fi::178ba649-bdec-4ba0-b6b5-65d2f655b5ca" providerId="AD" clId="Web-{BF629310-A1F7-7E31-8909-9160B343EF89}" dt="2025-10-07T07:05:18.743" v="4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BF629310-A1F7-7E31-8909-9160B343EF89}" dt="2025-10-07T07:05:18.743" v="4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Skuthälla Tanja" userId="S::tanja.skuthalla@ovph.fi::178ba649-bdec-4ba0-b6b5-65d2f655b5ca" providerId="AD" clId="Web-{BF629310-A1F7-7E31-8909-9160B343EF89}" dt="2025-10-07T07:05:12.056" v="3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Skuthälla Tanja" userId="S::tanja.skuthalla@ovph.fi::178ba649-bdec-4ba0-b6b5-65d2f655b5ca" providerId="AD" clId="Web-{BF629310-A1F7-7E31-8909-9160B343EF89}" dt="2025-10-07T07:05:04.228" v="1" actId="20577"/>
        <pc:sldMkLst>
          <pc:docMk/>
          <pc:sldMk cId="1658591148" sldId="563"/>
        </pc:sldMkLst>
        <pc:spChg chg="mod">
          <ac:chgData name="Skuthälla Tanja" userId="S::tanja.skuthalla@ovph.fi::178ba649-bdec-4ba0-b6b5-65d2f655b5ca" providerId="AD" clId="Web-{BF629310-A1F7-7E31-8909-9160B343EF89}" dt="2025-10-07T07:05:04.228" v="1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Kantola Christian" userId="S::christian.kantola@ovph.fi::612669f4-917f-47aa-ac80-23109edfd59f" providerId="AD" clId="Web-{026542B4-8EF4-E292-05B6-086A051857AB}"/>
    <pc:docChg chg="modSld">
      <pc:chgData name="Kantola Christian" userId="S::christian.kantola@ovph.fi::612669f4-917f-47aa-ac80-23109edfd59f" providerId="AD" clId="Web-{026542B4-8EF4-E292-05B6-086A051857AB}" dt="2025-10-01T09:26:28.410" v="4" actId="20577"/>
      <pc:docMkLst>
        <pc:docMk/>
      </pc:docMkLst>
      <pc:sldChg chg="modSp">
        <pc:chgData name="Kantola Christian" userId="S::christian.kantola@ovph.fi::612669f4-917f-47aa-ac80-23109edfd59f" providerId="AD" clId="Web-{026542B4-8EF4-E292-05B6-086A051857AB}" dt="2025-10-01T09:26:28.410" v="4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026542B4-8EF4-E292-05B6-086A051857AB}" dt="2025-10-01T09:26:28.410" v="4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antola Christian" userId="S::christian.kantola@ovph.fi::612669f4-917f-47aa-ac80-23109edfd59f" providerId="AD" clId="Web-{026542B4-8EF4-E292-05B6-086A051857AB}" dt="2025-10-01T09:26:13.816" v="1" actId="20577"/>
        <pc:sldMkLst>
          <pc:docMk/>
          <pc:sldMk cId="1658591148" sldId="563"/>
        </pc:sldMkLst>
        <pc:spChg chg="mod">
          <ac:chgData name="Kantola Christian" userId="S::christian.kantola@ovph.fi::612669f4-917f-47aa-ac80-23109edfd59f" providerId="AD" clId="Web-{026542B4-8EF4-E292-05B6-086A051857AB}" dt="2025-10-01T09:26:13.816" v="1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62</c:v>
                </c:pt>
                <c:pt idx="1">
                  <c:v>71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70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14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91-4C48-A856-1CD2E0F7A763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91-4C48-A856-1CD2E0F7A763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91-4C48-A856-1CD2E0F7A76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891-4C48-A856-1CD2E0F7A763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891-4C48-A856-1CD2E0F7A763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891-4C48-A856-1CD2E0F7A763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891-4C48-A856-1CD2E0F7A763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explosion val="6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7891-4C48-A856-1CD2E0F7A763}"/>
              </c:ext>
            </c:extLst>
          </c:dPt>
          <c:dPt>
            <c:idx val="1"/>
            <c:bubble3D val="0"/>
            <c:explosion val="0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7891-4C48-A856-1CD2E0F7A763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7891-4C48-A856-1CD2E0F7A763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62.8</c:v>
                </c:pt>
                <c:pt idx="1">
                  <c:v>4</c:v>
                </c:pt>
                <c:pt idx="2">
                  <c:v>293.2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FF-4612-BB98-1A8C1B34F4F8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FF-4612-BB98-1A8C1B34F4F8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FF-4612-BB98-1A8C1B34F4F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FF-4612-BB98-1A8C1B34F4F8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FF-4612-BB98-1A8C1B34F4F8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FF-4612-BB98-1A8C1B34F4F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7FF-4612-BB98-1A8C1B34F4F8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FF-4612-BB98-1A8C1B34F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 dirty="0">
                <a:solidFill>
                  <a:schemeClr val="accent5"/>
                </a:solidFill>
              </a:rPr>
              <a:t>NSS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4B-40C0-A275-7D761E36B0B1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4B-40C0-A275-7D761E36B0B1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F4B-40C0-A275-7D761E36B0B1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F4B-40C0-A275-7D761E36B0B1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F4B-40C0-A275-7D761E36B0B1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F4B-40C0-A275-7D761E36B0B1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F4B-40C0-A275-7D761E36B0B1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F4B-40C0-A275-7D761E36B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specialsjukvårdens</a:t>
            </a:r>
            <a:r>
              <a:rPr lang="fi-FI" dirty="0"/>
              <a:t> </a:t>
            </a:r>
            <a:r>
              <a:rPr lang="fi-FI" dirty="0" err="1"/>
              <a:t>öppenvård</a:t>
            </a:r>
            <a:r>
              <a:rPr lang="fi-FI" dirty="0"/>
              <a:t>, </a:t>
            </a:r>
            <a:r>
              <a:rPr lang="fi-FI" dirty="0" err="1"/>
              <a:t>Social</a:t>
            </a:r>
            <a:r>
              <a:rPr lang="fi-FI" dirty="0"/>
              <a:t>-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hälsocentral</a:t>
            </a:r>
            <a:endParaRPr lang="fi-FI" dirty="0"/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personal</a:t>
            </a:r>
            <a:r>
              <a:rPr lang="fi-FI" sz="1400" dirty="0">
                <a:solidFill>
                  <a:schemeClr val="bg1"/>
                </a:solidFill>
              </a:rPr>
              <a:t>)</a:t>
            </a:r>
            <a:br>
              <a:rPr lang="fi-FI" sz="1400" dirty="0">
                <a:solidFill>
                  <a:schemeClr val="bg1"/>
                </a:solidFill>
              </a:rPr>
            </a:br>
            <a:r>
              <a:rPr lang="fi-FI" sz="1400" dirty="0">
                <a:solidFill>
                  <a:schemeClr val="bg1"/>
                </a:solidFill>
              </a:rPr>
              <a:t>NSS (Net </a:t>
            </a:r>
            <a:r>
              <a:rPr lang="fi-FI" sz="1400" dirty="0" err="1">
                <a:solidFill>
                  <a:schemeClr val="bg1"/>
                </a:solidFill>
              </a:rPr>
              <a:t>Safety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Personalens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säkerhetsbild</a:t>
            </a:r>
            <a:endParaRPr lang="fi-FI" sz="1400" dirty="0">
              <a:solidFill>
                <a:schemeClr val="bg1"/>
              </a:solidFill>
            </a:endParaRP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vård</a:t>
            </a:r>
            <a:r>
              <a:rPr lang="fi-FI" sz="1600" b="1"/>
              <a:t> </a:t>
            </a:r>
            <a:r>
              <a:rPr lang="fi-FI" sz="1600" b="1" err="1"/>
              <a:t>inom</a:t>
            </a:r>
            <a:r>
              <a:rPr lang="fi-FI" sz="1600" b="1"/>
              <a:t> </a:t>
            </a:r>
            <a:r>
              <a:rPr lang="fi-FI" sz="1600" b="1" err="1"/>
              <a:t>hälsovårdstjänster</a:t>
            </a:r>
            <a:endParaRPr lang="fi-FI" sz="1600" b="1"/>
          </a:p>
          <a:p>
            <a:r>
              <a:rPr lang="fi-FI" sz="1400" err="1"/>
              <a:t>Specialsjukvårdens</a:t>
            </a:r>
            <a:r>
              <a:rPr lang="fi-FI" sz="1400"/>
              <a:t> </a:t>
            </a:r>
            <a:r>
              <a:rPr lang="fi-FI" sz="1400" err="1"/>
              <a:t>öppenvårds</a:t>
            </a:r>
            <a:r>
              <a:rPr lang="fi-FI" sz="1400"/>
              <a:t> </a:t>
            </a:r>
            <a:r>
              <a:rPr lang="fi-FI" sz="1400" err="1"/>
              <a:t>behandlingstider</a:t>
            </a:r>
            <a:r>
              <a:rPr lang="fi-FI" sz="1400"/>
              <a:t> för </a:t>
            </a:r>
            <a:r>
              <a:rPr lang="fi-FI" sz="1400" err="1"/>
              <a:t>remisser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kösituation</a:t>
            </a:r>
            <a:r>
              <a:rPr lang="fi-FI" sz="1400"/>
              <a:t> </a:t>
            </a:r>
            <a:r>
              <a:rPr lang="fi-FI" sz="1400" err="1"/>
              <a:t>hittas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</a:t>
            </a:r>
            <a:r>
              <a:rPr lang="fi-FI" sz="1400" err="1"/>
              <a:t>Österbottens</a:t>
            </a:r>
            <a:r>
              <a:rPr lang="fi-FI" sz="1400"/>
              <a:t> </a:t>
            </a:r>
            <a:r>
              <a:rPr lang="fi-FI" sz="1400" err="1"/>
              <a:t>välfärdsområdes</a:t>
            </a:r>
            <a:r>
              <a:rPr lang="fi-FI" sz="1400"/>
              <a:t> </a:t>
            </a:r>
            <a:r>
              <a:rPr lang="fi-FI" sz="1400" err="1"/>
              <a:t>webbplats</a:t>
            </a:r>
            <a:r>
              <a:rPr lang="fi-FI" sz="1400"/>
              <a:t>. </a:t>
            </a:r>
            <a:r>
              <a:rPr lang="fi-FI" sz="1400" err="1"/>
              <a:t>Informationen</a:t>
            </a:r>
            <a:r>
              <a:rPr lang="fi-FI" sz="1400"/>
              <a:t> </a:t>
            </a:r>
            <a:r>
              <a:rPr lang="fi-FI" sz="1400" err="1"/>
              <a:t>uppdateras</a:t>
            </a:r>
            <a:r>
              <a:rPr lang="fi-FI" sz="1400"/>
              <a:t> </a:t>
            </a:r>
            <a:r>
              <a:rPr lang="fi-FI" sz="1400" err="1"/>
              <a:t>månadsvis</a:t>
            </a:r>
            <a:r>
              <a:rPr lang="fi-FI" sz="1400"/>
              <a:t>.</a:t>
            </a:r>
          </a:p>
          <a:p>
            <a:endParaRPr lang="fi-FI" sz="1400"/>
          </a:p>
          <a:p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mera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vårdens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tillgänglighet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och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väntetider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fi-FI" sz="140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en-US" sz="1600" err="1">
                <a:cs typeface="Arial"/>
              </a:rPr>
              <a:t>Besök</a:t>
            </a:r>
            <a:r>
              <a:rPr lang="en-US" sz="1600">
                <a:cs typeface="Arial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1600" err="1">
                <a:cs typeface="Arial"/>
              </a:rPr>
              <a:t>Annulerade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besök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xxxx</a:t>
            </a:r>
            <a:r>
              <a:rPr lang="en-US" sz="1600">
                <a:cs typeface="Arial"/>
              </a:rPr>
              <a:t> (4261)</a:t>
            </a:r>
          </a:p>
          <a:p>
            <a:pPr marL="285750" indent="-285750">
              <a:buFontTx/>
              <a:buChar char="-"/>
            </a:pPr>
            <a:r>
              <a:rPr lang="en-US" sz="1600" err="1">
                <a:cs typeface="Arial"/>
              </a:rPr>
              <a:t>Oannulerade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besök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xxxx</a:t>
            </a:r>
            <a:r>
              <a:rPr lang="en-US" sz="1600">
                <a:cs typeface="Arial"/>
              </a:rPr>
              <a:t> (1098)</a:t>
            </a:r>
          </a:p>
          <a:p>
            <a:pPr marL="285750" indent="-285750">
              <a:buFontTx/>
              <a:buChar char="-"/>
            </a:pP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Totala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antalet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besök</a:t>
            </a:r>
            <a:r>
              <a:rPr lang="en-US" sz="1600">
                <a:cs typeface="Arial"/>
              </a:rPr>
              <a:t> xx xxx(70 359)</a:t>
            </a:r>
          </a:p>
          <a:p>
            <a:endParaRPr lang="en-US" sz="1600">
              <a:cs typeface="Arial"/>
            </a:endParaRPr>
          </a:p>
          <a:p>
            <a:r>
              <a:rPr lang="en-US" sz="1600">
                <a:cs typeface="Arial"/>
              </a:rPr>
              <a:t>Digital </a:t>
            </a:r>
            <a:r>
              <a:rPr lang="en-US" sz="1600" err="1">
                <a:cs typeface="Arial"/>
              </a:rPr>
              <a:t>patientkontakt</a:t>
            </a:r>
            <a:r>
              <a:rPr lang="en-US" sz="1600"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err="1">
                <a:cs typeface="Arial"/>
              </a:rPr>
              <a:t>Distansbesök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sjukskötare</a:t>
            </a:r>
            <a:r>
              <a:rPr lang="en-US" sz="1600">
                <a:cs typeface="Arial"/>
              </a:rPr>
              <a:t>: </a:t>
            </a:r>
            <a:r>
              <a:rPr lang="en-US" sz="1600" err="1">
                <a:cs typeface="Arial"/>
              </a:rPr>
              <a:t>xxxx</a:t>
            </a:r>
            <a:r>
              <a:rPr lang="en-US" sz="1600">
                <a:cs typeface="Arial"/>
              </a:rPr>
              <a:t> (5010)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1244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600" err="1">
                <a:solidFill>
                  <a:schemeClr val="tx2"/>
                </a:solidFill>
                <a:cs typeface="Arial"/>
              </a:rPr>
              <a:t>Tillförlitlig</a:t>
            </a:r>
            <a:r>
              <a:rPr lang="fi-FI" sz="1600">
                <a:solidFill>
                  <a:schemeClr val="tx2"/>
                </a:solidFill>
                <a:cs typeface="Arial"/>
              </a:rPr>
              <a:t> data för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perioden</a:t>
            </a:r>
            <a:r>
              <a:rPr lang="fi-FI" sz="1600">
                <a:solidFill>
                  <a:schemeClr val="tx2"/>
                </a:solidFill>
                <a:cs typeface="Arial"/>
              </a:rPr>
              <a:t> 1-4/25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saknas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pga</a:t>
            </a:r>
            <a:r>
              <a:rPr lang="fi-FI" sz="1600">
                <a:solidFill>
                  <a:schemeClr val="tx2"/>
                </a:solidFill>
                <a:cs typeface="Arial"/>
              </a:rPr>
              <a:t>.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ibruktagning</a:t>
            </a:r>
            <a:r>
              <a:rPr lang="fi-FI" sz="1600">
                <a:solidFill>
                  <a:schemeClr val="tx2"/>
                </a:solidFill>
                <a:cs typeface="Arial"/>
              </a:rPr>
              <a:t> av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nytt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patientjournalprogram</a:t>
            </a:r>
            <a:r>
              <a:rPr lang="fi-FI" sz="1600">
                <a:solidFill>
                  <a:schemeClr val="tx2"/>
                </a:solidFill>
                <a:cs typeface="Arial"/>
              </a:rPr>
              <a:t>.</a:t>
            </a:r>
          </a:p>
          <a:p>
            <a:endParaRPr lang="fi-FI" sz="1600">
              <a:solidFill>
                <a:schemeClr val="tx2"/>
              </a:solidFill>
              <a:cs typeface="Arial"/>
            </a:endParaRPr>
          </a:p>
          <a:p>
            <a:r>
              <a:rPr lang="fi-FI" sz="1600">
                <a:solidFill>
                  <a:schemeClr val="tx2"/>
                </a:solidFill>
                <a:cs typeface="Arial"/>
              </a:rPr>
              <a:t>Fr.o.m 5/2024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kan</a:t>
            </a:r>
            <a:r>
              <a:rPr lang="fi-FI" sz="1600">
                <a:solidFill>
                  <a:schemeClr val="tx2"/>
                </a:solidFill>
                <a:cs typeface="Arial"/>
              </a:rPr>
              <a:t> en del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ersättas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med</a:t>
            </a:r>
            <a:r>
              <a:rPr lang="fi-FI" sz="1600">
                <a:solidFill>
                  <a:schemeClr val="tx2"/>
                </a:solidFill>
                <a:cs typeface="Arial"/>
              </a:rPr>
              <a:t> ett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telefonsamtal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som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ersätter</a:t>
            </a:r>
            <a:r>
              <a:rPr lang="fi-FI" sz="1600">
                <a:solidFill>
                  <a:schemeClr val="tx2"/>
                </a:solidFill>
                <a:cs typeface="Arial"/>
              </a:rPr>
              <a:t> ett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fysiskt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.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Patienten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betalar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då</a:t>
            </a:r>
            <a:r>
              <a:rPr lang="fi-FI" sz="1600">
                <a:solidFill>
                  <a:schemeClr val="tx2"/>
                </a:solidFill>
                <a:cs typeface="Arial"/>
              </a:rPr>
              <a:t> en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poliklinikavgift</a:t>
            </a:r>
            <a:r>
              <a:rPr lang="fi-FI" sz="1600">
                <a:solidFill>
                  <a:schemeClr val="tx2"/>
                </a:solidFill>
                <a:cs typeface="Arial"/>
              </a:rPr>
              <a:t>.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Från</a:t>
            </a:r>
            <a:r>
              <a:rPr lang="fi-FI" sz="1600">
                <a:solidFill>
                  <a:schemeClr val="tx2"/>
                </a:solidFill>
                <a:cs typeface="Arial"/>
              </a:rPr>
              <a:t> 1/25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är</a:t>
            </a:r>
            <a:r>
              <a:rPr lang="fi-FI" sz="1600">
                <a:solidFill>
                  <a:schemeClr val="tx2"/>
                </a:solidFill>
                <a:cs typeface="Arial"/>
              </a:rPr>
              <a:t> ett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distansbesök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 10€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billigare</a:t>
            </a:r>
            <a:r>
              <a:rPr lang="fi-FI" sz="1600">
                <a:solidFill>
                  <a:schemeClr val="tx2"/>
                </a:solidFill>
                <a:cs typeface="Arial"/>
              </a:rPr>
              <a:t> för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patienten</a:t>
            </a:r>
            <a:endParaRPr lang="fi-FI" sz="1600">
              <a:solidFill>
                <a:schemeClr val="tx2"/>
              </a:solidFill>
              <a:cs typeface="Arial"/>
            </a:endParaRPr>
          </a:p>
          <a:p>
            <a:endParaRPr lang="fi-FI" sz="1600">
              <a:solidFill>
                <a:schemeClr val="tx2"/>
              </a:solidFill>
              <a:cs typeface="Arial"/>
            </a:endParaRPr>
          </a:p>
          <a:p>
            <a:r>
              <a:rPr lang="fi-FI" sz="1600" err="1">
                <a:solidFill>
                  <a:schemeClr val="tx2"/>
                </a:solidFill>
                <a:cs typeface="Arial"/>
              </a:rPr>
              <a:t>Elektronisk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annulering</a:t>
            </a:r>
            <a:r>
              <a:rPr lang="fi-FI" sz="1600">
                <a:solidFill>
                  <a:schemeClr val="tx2"/>
                </a:solidFill>
                <a:cs typeface="Arial"/>
              </a:rPr>
              <a:t> av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vid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specialsjukvårdens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öppenvård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är</a:t>
            </a:r>
            <a:r>
              <a:rPr lang="fi-FI" sz="1600">
                <a:solidFill>
                  <a:schemeClr val="tx2"/>
                </a:solidFill>
                <a:cs typeface="Arial"/>
              </a:rPr>
              <a:t> i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bruk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på</a:t>
            </a:r>
            <a:r>
              <a:rPr lang="fi-FI" sz="1600">
                <a:solidFill>
                  <a:schemeClr val="tx2"/>
                </a:solidFill>
                <a:cs typeface="Arial"/>
              </a:rPr>
              <a:t> alla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polikliniker</a:t>
            </a:r>
            <a:endParaRPr lang="fi-FI" sz="1600">
              <a:solidFill>
                <a:schemeClr val="tx2"/>
              </a:solidFill>
              <a:cs typeface="Arial"/>
            </a:endParaRPr>
          </a:p>
          <a:p>
            <a:endParaRPr lang="fi-FI" sz="1600">
              <a:solidFill>
                <a:schemeClr val="tx2"/>
              </a:solidFill>
              <a:cs typeface="Arial"/>
            </a:endParaRPr>
          </a:p>
          <a:p>
            <a:r>
              <a:rPr lang="fi-FI" sz="1600">
                <a:solidFill>
                  <a:schemeClr val="tx2"/>
                </a:solidFill>
                <a:cs typeface="Arial"/>
              </a:rPr>
              <a:t>Call-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back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systemet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har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inte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utökats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enligt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plan</a:t>
            </a:r>
            <a:r>
              <a:rPr lang="fi-FI" sz="1600">
                <a:solidFill>
                  <a:schemeClr val="tx2"/>
                </a:solidFill>
                <a:cs typeface="Arial"/>
              </a:rPr>
              <a:t>,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inväntar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nya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patientadatasystemet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Lifecare</a:t>
            </a:r>
            <a:endParaRPr lang="fi-FI" sz="16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r>
              <a:rPr lang="fi-FI" b="1" dirty="0"/>
              <a:t> 1/2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68 (70)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4 ( 6%)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2 (3 %)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/>
              <a:t>21 (31 %)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43  (63 %)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770708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Relaterad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datahantering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Förknippad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med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informationshantering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Relaterad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tillgänglighet</a:t>
            </a:r>
            <a:r>
              <a:rPr lang="fi-FI" sz="1600">
                <a:cs typeface="Arial"/>
              </a:rPr>
              <a:t> av </a:t>
            </a:r>
            <a:r>
              <a:rPr lang="fi-FI" sz="1600" err="1">
                <a:cs typeface="Arial"/>
              </a:rPr>
              <a:t>vård</a:t>
            </a:r>
            <a:r>
              <a:rPr lang="fi-FI" sz="1600">
                <a:cs typeface="Arial"/>
              </a:rPr>
              <a:t>. 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cs typeface="Arial"/>
              </a:rPr>
              <a:t>Förknippad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med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laboratorie</a:t>
            </a:r>
            <a:r>
              <a:rPr lang="fi-FI" sz="1600">
                <a:cs typeface="Arial"/>
              </a:rPr>
              <a:t>-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diagnostisk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avbildningsundersökning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3881681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75 </a:t>
            </a:r>
            <a:r>
              <a:rPr lang="fi-FI" sz="2400" dirty="0">
                <a:cs typeface="Arial"/>
              </a:rPr>
              <a:t>(87)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ersatta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patientskador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838540"/>
            <a:ext cx="2449853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 dirty="0" err="1">
                <a:cs typeface="Arial"/>
              </a:rPr>
              <a:t>Medicinska</a:t>
            </a:r>
            <a:r>
              <a:rPr lang="fi-FI" sz="2000" dirty="0">
                <a:cs typeface="Arial"/>
              </a:rPr>
              <a:t>: 0 (0)</a:t>
            </a:r>
            <a:br>
              <a:rPr lang="fi-FI" sz="2000" dirty="0">
                <a:cs typeface="Arial"/>
              </a:rPr>
            </a:br>
            <a:r>
              <a:rPr lang="fi-FI" sz="2000" b="1" dirty="0" err="1">
                <a:cs typeface="Arial"/>
              </a:rPr>
              <a:t>Operativa</a:t>
            </a:r>
            <a:r>
              <a:rPr lang="fi-FI" sz="2000" dirty="0">
                <a:cs typeface="Arial"/>
              </a:rPr>
              <a:t>: 0 (2)</a:t>
            </a:r>
            <a:endParaRPr lang="en-US" sz="2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/>
              <a:t>Alla </a:t>
            </a:r>
            <a:r>
              <a:rPr lang="fi-FI" sz="1400" err="1"/>
              <a:t>anmälningar</a:t>
            </a:r>
            <a:r>
              <a:rPr lang="fi-FI" sz="1400"/>
              <a:t> </a:t>
            </a:r>
            <a:r>
              <a:rPr lang="fi-FI" sz="1400" err="1"/>
              <a:t>gås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</a:t>
            </a:r>
            <a:r>
              <a:rPr lang="fi-FI" sz="1400" err="1"/>
              <a:t>varje</a:t>
            </a:r>
            <a:r>
              <a:rPr lang="fi-FI" sz="1400"/>
              <a:t> </a:t>
            </a:r>
            <a:r>
              <a:rPr lang="fi-FI" sz="1400" err="1"/>
              <a:t>enhet</a:t>
            </a:r>
            <a:r>
              <a:rPr lang="fi-FI" sz="1400"/>
              <a:t> </a:t>
            </a:r>
            <a:r>
              <a:rPr lang="fi-FI" sz="1400" err="1"/>
              <a:t>igenom</a:t>
            </a:r>
            <a:r>
              <a:rPr lang="fi-FI" sz="1400"/>
              <a:t> </a:t>
            </a:r>
            <a:r>
              <a:rPr lang="fi-FI" sz="1400" err="1"/>
              <a:t>mångprofessionellt</a:t>
            </a:r>
            <a:r>
              <a:rPr lang="fi-FI" sz="1400"/>
              <a:t> i </a:t>
            </a:r>
            <a:r>
              <a:rPr lang="fi-FI" sz="1400" err="1"/>
              <a:t>samband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arbetsplatsmöten</a:t>
            </a:r>
            <a:r>
              <a:rPr lang="fi-FI" sz="1400"/>
              <a:t>. </a:t>
            </a:r>
            <a:r>
              <a:rPr lang="fi-FI" sz="1400" err="1"/>
              <a:t>Processerna</a:t>
            </a:r>
            <a:r>
              <a:rPr lang="fi-FI" sz="1400"/>
              <a:t> </a:t>
            </a:r>
            <a:r>
              <a:rPr lang="fi-FI" sz="1400" err="1"/>
              <a:t>analyseras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vid</a:t>
            </a:r>
            <a:r>
              <a:rPr lang="fi-FI" sz="1400"/>
              <a:t> </a:t>
            </a:r>
            <a:r>
              <a:rPr lang="fi-FI" sz="1400" err="1"/>
              <a:t>behov</a:t>
            </a:r>
            <a:r>
              <a:rPr lang="fi-FI" sz="1400"/>
              <a:t> </a:t>
            </a:r>
            <a:r>
              <a:rPr lang="fi-FI" sz="1400" err="1"/>
              <a:t>genomförs</a:t>
            </a:r>
            <a:r>
              <a:rPr lang="fi-FI" sz="1400"/>
              <a:t> </a:t>
            </a:r>
            <a:r>
              <a:rPr lang="fi-FI" sz="1400" err="1"/>
              <a:t>korrigerande</a:t>
            </a:r>
            <a:r>
              <a:rPr lang="fi-FI" sz="1400"/>
              <a:t> </a:t>
            </a:r>
            <a:r>
              <a:rPr lang="fi-FI" sz="1400" err="1"/>
              <a:t>åtgärder</a:t>
            </a:r>
            <a:r>
              <a:rPr lang="fi-FI" sz="1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CC9218F-8660-477B-873D-EE79BEA819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9995348"/>
              </p:ext>
            </p:extLst>
          </p:nvPr>
        </p:nvGraphicFramePr>
        <p:xfrm>
          <a:off x="2987660" y="2970033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noProof="0" dirty="0">
                <a:solidFill>
                  <a:srgbClr val="213A8F"/>
                </a:solidFill>
                <a:latin typeface="Arial" panose="020B0604020202020204"/>
              </a:rPr>
              <a:t>277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508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77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 (81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(4,68)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4,36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4,49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4,35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4,36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(4,66)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4,46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4,83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(4,76)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Vänligt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professionellt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bemötande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Trygg och lugn personal som förklarade och hjälpte till.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Förseningar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Medicinska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600" dirty="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Operativa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9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(6)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Vårdarbete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(0)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24660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187605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Medicinska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0 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(1)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Operativa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1 (0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Vårdarbete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(0)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err="1">
                <a:solidFill>
                  <a:schemeClr val="tx2"/>
                </a:solidFill>
                <a:latin typeface="+mj-lt"/>
              </a:rPr>
              <a:t>Buddy</a:t>
            </a:r>
            <a:r>
              <a:rPr lang="sv-SE" sz="1400">
                <a:solidFill>
                  <a:schemeClr val="tx2"/>
                </a:solidFill>
                <a:latin typeface="+mj-lt"/>
              </a:rPr>
              <a:t> </a:t>
            </a:r>
            <a:r>
              <a:rPr lang="sv-SE" sz="1400" err="1">
                <a:solidFill>
                  <a:schemeClr val="tx2"/>
                </a:solidFill>
                <a:latin typeface="+mj-lt"/>
              </a:rPr>
              <a:t>Healtcare</a:t>
            </a:r>
            <a:r>
              <a:rPr lang="sv-SE" sz="1400">
                <a:solidFill>
                  <a:schemeClr val="tx2"/>
                </a:solidFill>
                <a:latin typeface="+mj-lt"/>
              </a:rPr>
              <a:t> (</a:t>
            </a:r>
            <a:r>
              <a:rPr lang="sv-SE" sz="1400" err="1">
                <a:solidFill>
                  <a:schemeClr val="tx2"/>
                </a:solidFill>
                <a:latin typeface="+mj-lt"/>
              </a:rPr>
              <a:t>Helppari</a:t>
            </a:r>
            <a:r>
              <a:rPr lang="sv-SE" sz="1400">
                <a:solidFill>
                  <a:schemeClr val="tx2"/>
                </a:solidFill>
                <a:latin typeface="+mj-lt"/>
              </a:rPr>
              <a:t>) applikationens användning utökas inom flera specialiteters vårdstigar.</a:t>
            </a:r>
          </a:p>
          <a:p>
            <a:endParaRPr lang="sv-SE" sz="1400">
              <a:solidFill>
                <a:schemeClr val="tx2"/>
              </a:solidFill>
              <a:latin typeface="+mj-lt"/>
            </a:endParaRPr>
          </a:p>
          <a:p>
            <a:r>
              <a:rPr lang="sv-SE" sz="1400">
                <a:solidFill>
                  <a:schemeClr val="tx2"/>
                </a:solidFill>
                <a:latin typeface="+mj-lt"/>
              </a:rPr>
              <a:t>Patienterna är delaktiga i sin egen vård och planering av vårdhändelser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-</a:t>
            </a:r>
            <a:endParaRPr lang="sv-SE" sz="1400" b="1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 err="1"/>
              <a:t>HaiPro</a:t>
            </a:r>
            <a:r>
              <a:rPr lang="sv-SE" sz="1400"/>
              <a:t> och patientrespons uppskattas och beaktas i förbättrings- och utvecklings processer. </a:t>
            </a:r>
          </a:p>
          <a:p>
            <a:endParaRPr lang="sv-SE" sz="1400"/>
          </a:p>
          <a:p>
            <a:r>
              <a:rPr lang="sv-SE" sz="1400"/>
              <a:t>Kundråden involveras delvis i utveckling och utvärdering av tjänsterna. 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solidFill>
                <a:schemeClr val="accent4"/>
              </a:solidFill>
              <a:latin typeface="+mj-lt"/>
            </a:endParaRPr>
          </a:p>
          <a:p>
            <a:pPr lvl="0"/>
            <a:r>
              <a:rPr lang="fi-FI" sz="1400" err="1"/>
              <a:t>Kontroll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uppdatering</a:t>
            </a:r>
            <a:r>
              <a:rPr lang="fi-FI" sz="1400"/>
              <a:t> av </a:t>
            </a:r>
            <a:r>
              <a:rPr lang="fi-FI" sz="1400" err="1"/>
              <a:t>föreskrifter</a:t>
            </a:r>
            <a:r>
              <a:rPr lang="fi-FI" sz="1400"/>
              <a:t>.</a:t>
            </a:r>
          </a:p>
          <a:p>
            <a:pPr lvl="0"/>
            <a:endParaRPr lang="fi-FI" sz="1400"/>
          </a:p>
          <a:p>
            <a:r>
              <a:rPr lang="fi-FI" sz="1400" err="1"/>
              <a:t>Möjlighet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elektronisk</a:t>
            </a:r>
            <a:r>
              <a:rPr lang="fi-FI" sz="1400"/>
              <a:t> </a:t>
            </a:r>
            <a:r>
              <a:rPr lang="fi-FI" sz="1400" err="1"/>
              <a:t>annulering</a:t>
            </a:r>
            <a:r>
              <a:rPr lang="fi-FI" sz="1400"/>
              <a:t> av </a:t>
            </a:r>
            <a:r>
              <a:rPr lang="fi-FI" sz="1400" err="1"/>
              <a:t>besök</a:t>
            </a:r>
            <a:r>
              <a:rPr lang="fi-FI" sz="1400"/>
              <a:t>  </a:t>
            </a:r>
            <a:r>
              <a:rPr lang="fi-FI" sz="1400" err="1"/>
              <a:t>har</a:t>
            </a:r>
            <a:r>
              <a:rPr lang="fi-FI" sz="1400"/>
              <a:t> </a:t>
            </a:r>
            <a:r>
              <a:rPr lang="fi-FI" sz="1400" err="1"/>
              <a:t>tagits</a:t>
            </a:r>
            <a:r>
              <a:rPr lang="fi-FI" sz="1400"/>
              <a:t> i </a:t>
            </a:r>
            <a:r>
              <a:rPr lang="fi-FI" sz="1400" err="1"/>
              <a:t>bruk</a:t>
            </a:r>
            <a:r>
              <a:rPr lang="fi-FI" sz="1400"/>
              <a:t> </a:t>
            </a:r>
            <a:r>
              <a:rPr lang="fi-FI" sz="1400" err="1"/>
              <a:t>inom</a:t>
            </a:r>
            <a:r>
              <a:rPr lang="fi-FI" sz="1400"/>
              <a:t> </a:t>
            </a:r>
            <a:r>
              <a:rPr lang="fi-FI" sz="1400" err="1"/>
              <a:t>specialsjukvårdens</a:t>
            </a:r>
            <a:r>
              <a:rPr lang="fi-FI" sz="1400"/>
              <a:t> </a:t>
            </a:r>
            <a:r>
              <a:rPr lang="fi-FI" sz="1400" err="1"/>
              <a:t>öppenvård</a:t>
            </a:r>
            <a:r>
              <a:rPr lang="fi-FI" sz="1400"/>
              <a:t> i Vasa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Jakstad</a:t>
            </a:r>
            <a:endParaRPr lang="fi-FI" sz="1400">
              <a:cs typeface="Arial"/>
            </a:endParaRPr>
          </a:p>
          <a:p>
            <a:pPr lvl="0"/>
            <a:endParaRPr lang="fi-FI" sz="1400"/>
          </a:p>
          <a:p>
            <a:r>
              <a:rPr lang="fi-FI" sz="1400" err="1">
                <a:cs typeface="Arial"/>
              </a:rPr>
              <a:t>Telefontider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enheternas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kansli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försöker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utökas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enlighet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resurstillgång</a:t>
            </a:r>
            <a:endParaRPr lang="fi-FI" sz="1400">
              <a:cs typeface="Arial"/>
            </a:endParaRP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45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ordinarie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 111 (12,5)</a:t>
            </a:r>
            <a:endParaRPr lang="fi-FI" sz="1600" dirty="0">
              <a:cs typeface="Arial"/>
            </a:endParaRPr>
          </a:p>
          <a:p>
            <a:endParaRPr lang="fi-FI" sz="1600" dirty="0"/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 2 (4) </a:t>
            </a:r>
            <a:r>
              <a:rPr lang="fi-FI" sz="1600" dirty="0" err="1"/>
              <a:t>nyrekrytering</a:t>
            </a:r>
            <a:r>
              <a:rPr lang="fi-FI" sz="1600" dirty="0"/>
              <a:t> </a:t>
            </a:r>
            <a:r>
              <a:rPr lang="fi-FI" sz="1600" dirty="0" err="1"/>
              <a:t>pågår</a:t>
            </a:r>
            <a:r>
              <a:rPr lang="fi-FI" sz="1600" dirty="0"/>
              <a:t> 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solidFill>
                  <a:srgbClr val="002060"/>
                </a:solidFill>
              </a:rPr>
              <a:t>Studeranderesponsen NPS 27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>
                <a:cs typeface="Arial"/>
              </a:rPr>
              <a:t>En </a:t>
            </a:r>
            <a:r>
              <a:rPr lang="en-US" sz="1600" err="1">
                <a:cs typeface="Arial"/>
              </a:rPr>
              <a:t>öppen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arbetskultur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där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personalen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involverad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delaktig</a:t>
            </a:r>
            <a:r>
              <a:rPr lang="en-US" sz="1600">
                <a:cs typeface="Arial"/>
              </a:rPr>
              <a:t>, </a:t>
            </a:r>
            <a:r>
              <a:rPr lang="en-US" sz="1600" err="1">
                <a:cs typeface="Arial"/>
              </a:rPr>
              <a:t>stöder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personlig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utveckling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genom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kontinuerligt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lärande</a:t>
            </a:r>
            <a:r>
              <a:rPr lang="en-US" sz="1600">
                <a:cs typeface="Arial"/>
              </a:rPr>
              <a:t> med </a:t>
            </a:r>
            <a:r>
              <a:rPr lang="en-US" sz="1600" err="1">
                <a:cs typeface="Arial"/>
              </a:rPr>
              <a:t>fokus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på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arbetsuppgift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enligt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utbildning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kompetens</a:t>
            </a:r>
            <a:r>
              <a:rPr lang="en-US" sz="1600">
                <a:cs typeface="Arial"/>
              </a:rPr>
              <a:t>. Vi </a:t>
            </a:r>
            <a:r>
              <a:rPr lang="en-US" sz="1600" err="1">
                <a:cs typeface="Arial"/>
              </a:rPr>
              <a:t>stöder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</a:t>
            </a:r>
            <a:r>
              <a:rPr lang="en-US" sz="1600">
                <a:cs typeface="Arial"/>
              </a:rPr>
              <a:t> kultur </a:t>
            </a:r>
            <a:r>
              <a:rPr lang="en-US" sz="1600" err="1">
                <a:cs typeface="Arial"/>
              </a:rPr>
              <a:t>där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professionerna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hjälper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varandra</a:t>
            </a:r>
            <a:r>
              <a:rPr lang="en-US" sz="1600">
                <a:cs typeface="Arial"/>
              </a:rPr>
              <a:t>.</a:t>
            </a:r>
            <a:endParaRPr lang="fi-FI" sz="1600">
              <a:solidFill>
                <a:srgbClr val="00A174"/>
              </a:solidFill>
              <a:effectLst/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</a:t>
            </a:r>
            <a:r>
              <a:rPr lang="fi-FI" sz="2000" dirty="0"/>
              <a:t>7</a:t>
            </a:r>
            <a:r>
              <a:rPr lang="fi-FI" sz="1600" dirty="0"/>
              <a:t> (11)</a:t>
            </a:r>
            <a:endParaRPr lang="fi-FI" sz="1600" baseline="0" dirty="0"/>
          </a:p>
          <a:p>
            <a:endParaRPr lang="fi-FI" baseline="0" dirty="0"/>
          </a:p>
          <a:p>
            <a:r>
              <a:rPr lang="fi-FI" sz="1400" dirty="0"/>
              <a:t>De </a:t>
            </a:r>
            <a:r>
              <a:rPr lang="fi-FI" sz="1400" dirty="0" err="1"/>
              <a:t>vanligaste</a:t>
            </a:r>
            <a:r>
              <a:rPr lang="fi-FI" sz="1400" dirty="0"/>
              <a:t> </a:t>
            </a:r>
            <a:r>
              <a:rPr lang="fi-FI" sz="1400" dirty="0" err="1"/>
              <a:t>typerna</a:t>
            </a:r>
            <a:r>
              <a:rPr lang="fi-FI" sz="1400" dirty="0"/>
              <a:t> av </a:t>
            </a:r>
            <a:r>
              <a:rPr lang="fi-FI" sz="1400" dirty="0" err="1"/>
              <a:t>händelser</a:t>
            </a:r>
            <a:r>
              <a:rPr lang="fi-FI" sz="1400" dirty="0"/>
              <a:t>: </a:t>
            </a:r>
            <a:endParaRPr lang="fi-FI" sz="14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 err="1"/>
              <a:t>Fall</a:t>
            </a:r>
            <a:r>
              <a:rPr lang="fi-FI" sz="1400" dirty="0"/>
              <a:t> </a:t>
            </a:r>
            <a:r>
              <a:rPr lang="fi-FI" sz="1400" dirty="0" err="1"/>
              <a:t>från</a:t>
            </a:r>
            <a:r>
              <a:rPr lang="fi-FI" sz="1400" dirty="0"/>
              <a:t> </a:t>
            </a:r>
            <a:r>
              <a:rPr lang="fi-FI" sz="1400" dirty="0" err="1"/>
              <a:t>höjd</a:t>
            </a:r>
            <a:r>
              <a:rPr lang="fi-FI" sz="1400" dirty="0"/>
              <a:t>, </a:t>
            </a:r>
            <a:r>
              <a:rPr lang="fi-FI" sz="1400" dirty="0" err="1"/>
              <a:t>fall</a:t>
            </a:r>
            <a:r>
              <a:rPr lang="fi-FI" sz="1400" dirty="0"/>
              <a:t> i </a:t>
            </a:r>
            <a:r>
              <a:rPr lang="fi-FI" sz="1400" dirty="0" err="1"/>
              <a:t>övrigt</a:t>
            </a:r>
            <a:r>
              <a:rPr lang="fi-FI" sz="1400" dirty="0"/>
              <a:t>, </a:t>
            </a:r>
            <a:r>
              <a:rPr lang="fi-FI" sz="1400" dirty="0" err="1"/>
              <a:t>snubblande</a:t>
            </a:r>
            <a:r>
              <a:rPr lang="fi-FI" sz="1400" dirty="0"/>
              <a:t>, </a:t>
            </a:r>
            <a:r>
              <a:rPr lang="fi-FI" sz="1400" dirty="0" err="1"/>
              <a:t>halklande</a:t>
            </a:r>
            <a:endParaRPr lang="fi-FI" sz="14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/>
              <a:t>Annat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788,5/877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graphicFrame>
        <p:nvGraphicFramePr>
          <p:cNvPr id="10" name="Chart 9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063536"/>
              </p:ext>
            </p:extLst>
          </p:nvPr>
        </p:nvGraphicFramePr>
        <p:xfrm>
          <a:off x="4309852" y="4596690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6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graphicFrame>
        <p:nvGraphicFramePr>
          <p:cNvPr id="12" name="Chart 11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803969"/>
              </p:ext>
            </p:extLst>
          </p:nvPr>
        </p:nvGraphicFramePr>
        <p:xfrm>
          <a:off x="7774641" y="4577979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003257" y="601069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66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49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cxnSp>
        <p:nvCxnSpPr>
          <p:cNvPr id="14" name="Straight Arrow Connector 1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730116" y="5551957"/>
            <a:ext cx="637203" cy="2676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73237" y="4491480"/>
            <a:ext cx="4118763" cy="0"/>
          </a:xfrm>
          <a:prstGeom prst="line">
            <a:avLst/>
          </a:prstGeom>
          <a:ln w="3175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169105"/>
            <a:ext cx="121666" cy="7657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4" ma:contentTypeDescription="Skapa ett nytt dokument." ma:contentTypeScope="" ma:versionID="0c9edc9dd201ec7e0aad11c3e5b6585d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747753a65807342e6e2ff8492b1bbc8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a3a2a4a-b955-42ec-9c7b-fe6988a8fcc6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purl.org/dc/elements/1.1/"/>
    <ds:schemaRef ds:uri="http://schemas.microsoft.com/office/2006/metadata/properties"/>
    <ds:schemaRef ds:uri="8662b06d-03b9-424a-ab70-bfab313b8d48"/>
    <ds:schemaRef ds:uri="http://purl.org/dc/terms/"/>
    <ds:schemaRef ds:uri="cbe4f0d9-fb0d-42e8-a680-6e558966cc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CCAF66-80AB-4848-AE00-DBF27B5E7A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7</TotalTime>
  <Words>809</Words>
  <Application>Microsoft Office PowerPoint</Application>
  <PresentationFormat>Widescreen</PresentationFormat>
  <Paragraphs>146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 1/2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Piikkilä Tero</cp:lastModifiedBy>
  <cp:revision>21</cp:revision>
  <dcterms:created xsi:type="dcterms:W3CDTF">2023-11-14T05:41:58Z</dcterms:created>
  <dcterms:modified xsi:type="dcterms:W3CDTF">2025-10-07T07:05:25Z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