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  <Override PartName="/ppt/changesInfos/changesInfo1.xml" ContentType="application/vnd.ms-powerpoint.changesinfo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335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F1FDA45-DEA0-181E-77CE-F2541DC45569}" name="Syren Johanna" initials="SJ" userId="S::johanna.syren@ovph.fi::296bcded-0b28-487b-8f7f-00e0ddb220d6" providerId="AD"/>
  <p188:author id="{D7E0FC59-56D0-E944-DBCE-D81227EB1767}" name="Skuthälla Tanja" initials="ST" userId="S::tanja.skuthalla@ovph.fi::178ba649-bdec-4ba0-b6b5-65d2f655b5ca" providerId="AD"/>
  <p188:author id="{6301F1CE-D164-C67E-4295-DFCF520AEC02}" name="Vikman Lis-Marie" initials="VL" userId="S::lis-marie.vikman@ovph.fi::d86f3506-b3d7-48b3-8dfe-16dd9ca926eb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7428AF-BD56-4AF4-AAA2-46C004D5F253}" v="12" dt="2025-10-07T06:58:50.115"/>
    <p1510:client id="{D53FE649-5109-46FE-AFD6-B216C4F7F168}" v="85" dt="2025-10-08T04:55:39.584"/>
    <p1510:client id="{FFBD6B15-F2C1-4D49-AC04-DF9F6AFCC0D4}" v="188" dt="2025-10-07T15:08:26.1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ren Johanna" userId="S::johanna.syren@ovph.fi::296bcded-0b28-487b-8f7f-00e0ddb220d6" providerId="AD" clId="Web-{D53FE649-5109-46FE-AFD6-B216C4F7F168}"/>
    <pc:docChg chg="modSld">
      <pc:chgData name="Syren Johanna" userId="S::johanna.syren@ovph.fi::296bcded-0b28-487b-8f7f-00e0ddb220d6" providerId="AD" clId="Web-{D53FE649-5109-46FE-AFD6-B216C4F7F168}" dt="2025-10-08T04:55:33.021" v="76"/>
      <pc:docMkLst>
        <pc:docMk/>
      </pc:docMkLst>
      <pc:sldChg chg="modSp">
        <pc:chgData name="Syren Johanna" userId="S::johanna.syren@ovph.fi::296bcded-0b28-487b-8f7f-00e0ddb220d6" providerId="AD" clId="Web-{D53FE649-5109-46FE-AFD6-B216C4F7F168}" dt="2025-10-08T04:55:33.021" v="76"/>
        <pc:sldMkLst>
          <pc:docMk/>
          <pc:sldMk cId="3408245067" sldId="581"/>
        </pc:sldMkLst>
        <pc:graphicFrameChg chg="mod modGraphic">
          <ac:chgData name="Syren Johanna" userId="S::johanna.syren@ovph.fi::296bcded-0b28-487b-8f7f-00e0ddb220d6" providerId="AD" clId="Web-{D53FE649-5109-46FE-AFD6-B216C4F7F168}" dt="2025-10-08T04:55:33.021" v="76"/>
          <ac:graphicFrameMkLst>
            <pc:docMk/>
            <pc:sldMk cId="3408245067" sldId="581"/>
            <ac:graphicFrameMk id="3" creationId="{81BD9B4F-091F-DC2E-A05C-543D8D63B233}"/>
          </ac:graphicFrameMkLst>
        </pc:graphicFrameChg>
      </pc:sldChg>
    </pc:docChg>
  </pc:docChgLst>
  <pc:docChgLst>
    <pc:chgData name="Ivars Birgitta" userId="S::birgitta.ivars@ovph.fi::10614fc4-76b5-4e4a-9d3b-b1857b0f9423" providerId="AD" clId="Web-{7F64C003-FF3C-D215-14BC-6D6C82AF4CAF}"/>
    <pc:docChg chg="modSld">
      <pc:chgData name="Ivars Birgitta" userId="S::birgitta.ivars@ovph.fi::10614fc4-76b5-4e4a-9d3b-b1857b0f9423" providerId="AD" clId="Web-{7F64C003-FF3C-D215-14BC-6D6C82AF4CAF}" dt="2025-09-29T17:34:14.642" v="44"/>
      <pc:docMkLst>
        <pc:docMk/>
      </pc:docMkLst>
      <pc:sldChg chg="modSp">
        <pc:chgData name="Ivars Birgitta" userId="S::birgitta.ivars@ovph.fi::10614fc4-76b5-4e4a-9d3b-b1857b0f9423" providerId="AD" clId="Web-{7F64C003-FF3C-D215-14BC-6D6C82AF4CAF}" dt="2025-09-29T17:31:39.514" v="5" actId="20577"/>
        <pc:sldMkLst>
          <pc:docMk/>
          <pc:sldMk cId="3176692888" sldId="335"/>
        </pc:sldMkLst>
        <pc:spChg chg="mod">
          <ac:chgData name="Ivars Birgitta" userId="S::birgitta.ivars@ovph.fi::10614fc4-76b5-4e4a-9d3b-b1857b0f9423" providerId="AD" clId="Web-{7F64C003-FF3C-D215-14BC-6D6C82AF4CAF}" dt="2025-09-29T17:31:39.514" v="5" actId="20577"/>
          <ac:spMkLst>
            <pc:docMk/>
            <pc:sldMk cId="3176692888" sldId="335"/>
            <ac:spMk id="3" creationId="{CE2751FD-BF62-47E2-835B-FEDE70EA777A}"/>
          </ac:spMkLst>
        </pc:spChg>
      </pc:sldChg>
      <pc:sldChg chg="modSp">
        <pc:chgData name="Ivars Birgitta" userId="S::birgitta.ivars@ovph.fi::10614fc4-76b5-4e4a-9d3b-b1857b0f9423" providerId="AD" clId="Web-{7F64C003-FF3C-D215-14BC-6D6C82AF4CAF}" dt="2025-09-29T17:32:35.249" v="26" actId="20577"/>
        <pc:sldMkLst>
          <pc:docMk/>
          <pc:sldMk cId="550267891" sldId="562"/>
        </pc:sldMkLst>
        <pc:spChg chg="mod">
          <ac:chgData name="Ivars Birgitta" userId="S::birgitta.ivars@ovph.fi::10614fc4-76b5-4e4a-9d3b-b1857b0f9423" providerId="AD" clId="Web-{7F64C003-FF3C-D215-14BC-6D6C82AF4CAF}" dt="2025-09-29T17:32:35.249" v="26" actId="20577"/>
          <ac:spMkLst>
            <pc:docMk/>
            <pc:sldMk cId="550267891" sldId="562"/>
            <ac:spMk id="8" creationId="{F1B8EDDC-940B-BD35-84A1-1163B3466DE2}"/>
          </ac:spMkLst>
        </pc:spChg>
        <pc:graphicFrameChg chg="mod modGraphic">
          <ac:chgData name="Ivars Birgitta" userId="S::birgitta.ivars@ovph.fi::10614fc4-76b5-4e4a-9d3b-b1857b0f9423" providerId="AD" clId="Web-{7F64C003-FF3C-D215-14BC-6D6C82AF4CAF}" dt="2025-09-29T17:32:08.171" v="23"/>
          <ac:graphicFrameMkLst>
            <pc:docMk/>
            <pc:sldMk cId="550267891" sldId="562"/>
            <ac:graphicFrameMk id="3" creationId="{58CB8820-D94E-277F-D983-76B3F5F907C9}"/>
          </ac:graphicFrameMkLst>
        </pc:graphicFrameChg>
      </pc:sldChg>
      <pc:sldChg chg="modSp">
        <pc:chgData name="Ivars Birgitta" userId="S::birgitta.ivars@ovph.fi::10614fc4-76b5-4e4a-9d3b-b1857b0f9423" providerId="AD" clId="Web-{7F64C003-FF3C-D215-14BC-6D6C82AF4CAF}" dt="2025-09-29T17:34:14.642" v="44"/>
        <pc:sldMkLst>
          <pc:docMk/>
          <pc:sldMk cId="3408245067" sldId="581"/>
        </pc:sldMkLst>
        <pc:graphicFrameChg chg="mod modGraphic">
          <ac:chgData name="Ivars Birgitta" userId="S::birgitta.ivars@ovph.fi::10614fc4-76b5-4e4a-9d3b-b1857b0f9423" providerId="AD" clId="Web-{7F64C003-FF3C-D215-14BC-6D6C82AF4CAF}" dt="2025-09-29T17:33:11.516" v="34"/>
          <ac:graphicFrameMkLst>
            <pc:docMk/>
            <pc:sldMk cId="3408245067" sldId="581"/>
            <ac:graphicFrameMk id="3" creationId="{81BD9B4F-091F-DC2E-A05C-543D8D63B233}"/>
          </ac:graphicFrameMkLst>
        </pc:graphicFrameChg>
        <pc:graphicFrameChg chg="mod modGraphic">
          <ac:chgData name="Ivars Birgitta" userId="S::birgitta.ivars@ovph.fi::10614fc4-76b5-4e4a-9d3b-b1857b0f9423" providerId="AD" clId="Web-{7F64C003-FF3C-D215-14BC-6D6C82AF4CAF}" dt="2025-09-29T17:34:14.642" v="44"/>
          <ac:graphicFrameMkLst>
            <pc:docMk/>
            <pc:sldMk cId="3408245067" sldId="581"/>
            <ac:graphicFrameMk id="4" creationId="{8117868E-BE0F-07DE-AEAB-9693C56079A9}"/>
          </ac:graphicFrameMkLst>
        </pc:graphicFrameChg>
      </pc:sldChg>
    </pc:docChg>
  </pc:docChgLst>
  <pc:docChgLst>
    <pc:chgData name="Syren Johanna" userId="S::johanna.syren@ovph.fi::296bcded-0b28-487b-8f7f-00e0ddb220d6" providerId="AD" clId="Web-{FFBD6B15-F2C1-4D49-AC04-DF9F6AFCC0D4}"/>
    <pc:docChg chg="modSld">
      <pc:chgData name="Syren Johanna" userId="S::johanna.syren@ovph.fi::296bcded-0b28-487b-8f7f-00e0ddb220d6" providerId="AD" clId="Web-{FFBD6B15-F2C1-4D49-AC04-DF9F6AFCC0D4}" dt="2025-10-07T15:08:26.138" v="100" actId="20577"/>
      <pc:docMkLst>
        <pc:docMk/>
      </pc:docMkLst>
      <pc:sldChg chg="modSp">
        <pc:chgData name="Syren Johanna" userId="S::johanna.syren@ovph.fi::296bcded-0b28-487b-8f7f-00e0ddb220d6" providerId="AD" clId="Web-{FFBD6B15-F2C1-4D49-AC04-DF9F6AFCC0D4}" dt="2025-10-07T15:08:26.138" v="100" actId="20577"/>
        <pc:sldMkLst>
          <pc:docMk/>
          <pc:sldMk cId="711752635" sldId="452"/>
        </pc:sldMkLst>
        <pc:spChg chg="mod">
          <ac:chgData name="Syren Johanna" userId="S::johanna.syren@ovph.fi::296bcded-0b28-487b-8f7f-00e0ddb220d6" providerId="AD" clId="Web-{FFBD6B15-F2C1-4D49-AC04-DF9F6AFCC0D4}" dt="2025-10-07T15:08:26.138" v="100" actId="20577"/>
          <ac:spMkLst>
            <pc:docMk/>
            <pc:sldMk cId="711752635" sldId="452"/>
            <ac:spMk id="23" creationId="{A2B0C282-0498-4433-5000-FCADF20B417A}"/>
          </ac:spMkLst>
        </pc:spChg>
      </pc:sldChg>
      <pc:sldChg chg="modSp">
        <pc:chgData name="Syren Johanna" userId="S::johanna.syren@ovph.fi::296bcded-0b28-487b-8f7f-00e0ddb220d6" providerId="AD" clId="Web-{FFBD6B15-F2C1-4D49-AC04-DF9F6AFCC0D4}" dt="2025-10-07T15:05:10.699" v="93" actId="20577"/>
        <pc:sldMkLst>
          <pc:docMk/>
          <pc:sldMk cId="550267891" sldId="562"/>
        </pc:sldMkLst>
        <pc:spChg chg="mod">
          <ac:chgData name="Syren Johanna" userId="S::johanna.syren@ovph.fi::296bcded-0b28-487b-8f7f-00e0ddb220d6" providerId="AD" clId="Web-{FFBD6B15-F2C1-4D49-AC04-DF9F6AFCC0D4}" dt="2025-10-07T15:05:10.699" v="93" actId="20577"/>
          <ac:spMkLst>
            <pc:docMk/>
            <pc:sldMk cId="550267891" sldId="562"/>
            <ac:spMk id="8" creationId="{F1B8EDDC-940B-BD35-84A1-1163B3466DE2}"/>
          </ac:spMkLst>
        </pc:spChg>
        <pc:graphicFrameChg chg="mod modGraphic">
          <ac:chgData name="Syren Johanna" userId="S::johanna.syren@ovph.fi::296bcded-0b28-487b-8f7f-00e0ddb220d6" providerId="AD" clId="Web-{FFBD6B15-F2C1-4D49-AC04-DF9F6AFCC0D4}" dt="2025-10-07T15:04:26.933" v="1"/>
          <ac:graphicFrameMkLst>
            <pc:docMk/>
            <pc:sldMk cId="550267891" sldId="562"/>
            <ac:graphicFrameMk id="3" creationId="{58CB8820-D94E-277F-D983-76B3F5F907C9}"/>
          </ac:graphicFrameMkLst>
        </pc:graphicFrameChg>
      </pc:sldChg>
      <pc:sldChg chg="modSp">
        <pc:chgData name="Syren Johanna" userId="S::johanna.syren@ovph.fi::296bcded-0b28-487b-8f7f-00e0ddb220d6" providerId="AD" clId="Web-{FFBD6B15-F2C1-4D49-AC04-DF9F6AFCC0D4}" dt="2025-10-07T15:05:29.262" v="95"/>
        <pc:sldMkLst>
          <pc:docMk/>
          <pc:sldMk cId="3408245067" sldId="581"/>
        </pc:sldMkLst>
        <pc:graphicFrameChg chg="mod modGraphic">
          <ac:chgData name="Syren Johanna" userId="S::johanna.syren@ovph.fi::296bcded-0b28-487b-8f7f-00e0ddb220d6" providerId="AD" clId="Web-{FFBD6B15-F2C1-4D49-AC04-DF9F6AFCC0D4}" dt="2025-10-07T15:05:29.262" v="95"/>
          <ac:graphicFrameMkLst>
            <pc:docMk/>
            <pc:sldMk cId="3408245067" sldId="581"/>
            <ac:graphicFrameMk id="3" creationId="{81BD9B4F-091F-DC2E-A05C-543D8D63B233}"/>
          </ac:graphicFrameMkLst>
        </pc:graphicFrameChg>
      </pc:sldChg>
    </pc:docChg>
  </pc:docChgLst>
  <pc:docChgLst>
    <pc:chgData name="Ivars Birgitta" userId="S::birgitta.ivars@ovph.fi::10614fc4-76b5-4e4a-9d3b-b1857b0f9423" providerId="AD" clId="Web-{2F121843-F5A2-A7AF-F4D6-26C8FC5BAE66}"/>
    <pc:docChg chg="modSld">
      <pc:chgData name="Ivars Birgitta" userId="S::birgitta.ivars@ovph.fi::10614fc4-76b5-4e4a-9d3b-b1857b0f9423" providerId="AD" clId="Web-{2F121843-F5A2-A7AF-F4D6-26C8FC5BAE66}" dt="2025-10-02T07:59:05.559" v="6"/>
      <pc:docMkLst>
        <pc:docMk/>
      </pc:docMkLst>
      <pc:sldChg chg="modSp">
        <pc:chgData name="Ivars Birgitta" userId="S::birgitta.ivars@ovph.fi::10614fc4-76b5-4e4a-9d3b-b1857b0f9423" providerId="AD" clId="Web-{2F121843-F5A2-A7AF-F4D6-26C8FC5BAE66}" dt="2025-10-02T07:59:05.559" v="6"/>
        <pc:sldMkLst>
          <pc:docMk/>
          <pc:sldMk cId="3408245067" sldId="581"/>
        </pc:sldMkLst>
        <pc:graphicFrameChg chg="mod modGraphic">
          <ac:chgData name="Ivars Birgitta" userId="S::birgitta.ivars@ovph.fi::10614fc4-76b5-4e4a-9d3b-b1857b0f9423" providerId="AD" clId="Web-{2F121843-F5A2-A7AF-F4D6-26C8FC5BAE66}" dt="2025-10-02T07:59:05.559" v="6"/>
          <ac:graphicFrameMkLst>
            <pc:docMk/>
            <pc:sldMk cId="3408245067" sldId="581"/>
            <ac:graphicFrameMk id="3" creationId="{81BD9B4F-091F-DC2E-A05C-543D8D63B233}"/>
          </ac:graphicFrameMkLst>
        </pc:graphicFrameChg>
        <pc:graphicFrameChg chg="modGraphic">
          <ac:chgData name="Ivars Birgitta" userId="S::birgitta.ivars@ovph.fi::10614fc4-76b5-4e4a-9d3b-b1857b0f9423" providerId="AD" clId="Web-{2F121843-F5A2-A7AF-F4D6-26C8FC5BAE66}" dt="2025-10-02T07:58:59.106" v="4"/>
          <ac:graphicFrameMkLst>
            <pc:docMk/>
            <pc:sldMk cId="3408245067" sldId="581"/>
            <ac:graphicFrameMk id="4" creationId="{8117868E-BE0F-07DE-AEAB-9693C56079A9}"/>
          </ac:graphicFrameMkLst>
        </pc:graphicFrameChg>
      </pc:sldChg>
    </pc:docChg>
  </pc:docChgLst>
  <pc:docChgLst>
    <pc:chgData name="Skuthälla Tanja" userId="S::tanja.skuthalla@ovph.fi::178ba649-bdec-4ba0-b6b5-65d2f655b5ca" providerId="AD" clId="Web-{AB7428AF-BD56-4AF4-AAA2-46C004D5F253}"/>
    <pc:docChg chg="modSld">
      <pc:chgData name="Skuthälla Tanja" userId="S::tanja.skuthalla@ovph.fi::178ba649-bdec-4ba0-b6b5-65d2f655b5ca" providerId="AD" clId="Web-{AB7428AF-BD56-4AF4-AAA2-46C004D5F253}" dt="2025-10-07T06:58:50.115" v="3" actId="20577"/>
      <pc:docMkLst>
        <pc:docMk/>
      </pc:docMkLst>
      <pc:sldChg chg="modSp">
        <pc:chgData name="Skuthälla Tanja" userId="S::tanja.skuthalla@ovph.fi::178ba649-bdec-4ba0-b6b5-65d2f655b5ca" providerId="AD" clId="Web-{AB7428AF-BD56-4AF4-AAA2-46C004D5F253}" dt="2025-10-07T06:58:50.115" v="3" actId="20577"/>
        <pc:sldMkLst>
          <pc:docMk/>
          <pc:sldMk cId="711752635" sldId="452"/>
        </pc:sldMkLst>
        <pc:spChg chg="mod">
          <ac:chgData name="Skuthälla Tanja" userId="S::tanja.skuthalla@ovph.fi::178ba649-bdec-4ba0-b6b5-65d2f655b5ca" providerId="AD" clId="Web-{AB7428AF-BD56-4AF4-AAA2-46C004D5F253}" dt="2025-10-07T06:03:57.058" v="1" actId="20577"/>
          <ac:spMkLst>
            <pc:docMk/>
            <pc:sldMk cId="711752635" sldId="452"/>
            <ac:spMk id="9" creationId="{EAEE6F6A-6205-1327-129C-E1B04FD0B53C}"/>
          </ac:spMkLst>
        </pc:spChg>
        <pc:spChg chg="mod">
          <ac:chgData name="Skuthälla Tanja" userId="S::tanja.skuthalla@ovph.fi::178ba649-bdec-4ba0-b6b5-65d2f655b5ca" providerId="AD" clId="Web-{AB7428AF-BD56-4AF4-AAA2-46C004D5F253}" dt="2025-10-07T06:58:50.115" v="3" actId="20577"/>
          <ac:spMkLst>
            <pc:docMk/>
            <pc:sldMk cId="711752635" sldId="452"/>
            <ac:spMk id="23" creationId="{A2B0C282-0498-4433-5000-FCADF20B417A}"/>
          </ac:spMkLst>
        </pc:spChg>
      </pc:sldChg>
      <pc:sldChg chg="modSp">
        <pc:chgData name="Skuthälla Tanja" userId="S::tanja.skuthalla@ovph.fi::178ba649-bdec-4ba0-b6b5-65d2f655b5ca" providerId="AD" clId="Web-{AB7428AF-BD56-4AF4-AAA2-46C004D5F253}" dt="2025-10-07T06:04:09.573" v="2" actId="20577"/>
        <pc:sldMkLst>
          <pc:docMk/>
          <pc:sldMk cId="1658591148" sldId="563"/>
        </pc:sldMkLst>
        <pc:spChg chg="mod">
          <ac:chgData name="Skuthälla Tanja" userId="S::tanja.skuthalla@ovph.fi::178ba649-bdec-4ba0-b6b5-65d2f655b5ca" providerId="AD" clId="Web-{AB7428AF-BD56-4AF4-AAA2-46C004D5F253}" dt="2025-10-07T06:04:09.573" v="2" actId="20577"/>
          <ac:spMkLst>
            <pc:docMk/>
            <pc:sldMk cId="1658591148" sldId="563"/>
            <ac:spMk id="7" creationId="{9AC55BA9-B16F-4E98-4E91-02B5932E6BEF}"/>
          </ac:spMkLst>
        </pc:spChg>
      </pc:sldChg>
    </pc:docChg>
  </pc:docChgLst>
  <pc:docChgLst>
    <pc:chgData name="Holm Tarja" userId="S::tarja.holm@ovph.fi::d32f561d-dc8c-4ecf-b843-0bb2fcb7eb6e" providerId="AD" clId="Web-{FA7BD283-6B59-9DC1-AC43-803F530887FF}"/>
    <pc:docChg chg="modSld">
      <pc:chgData name="Holm Tarja" userId="S::tarja.holm@ovph.fi::d32f561d-dc8c-4ecf-b843-0bb2fcb7eb6e" providerId="AD" clId="Web-{FA7BD283-6B59-9DC1-AC43-803F530887FF}" dt="2025-09-30T06:51:10.634" v="54" actId="20577"/>
      <pc:docMkLst>
        <pc:docMk/>
      </pc:docMkLst>
      <pc:sldChg chg="modSp">
        <pc:chgData name="Holm Tarja" userId="S::tarja.holm@ovph.fi::d32f561d-dc8c-4ecf-b843-0bb2fcb7eb6e" providerId="AD" clId="Web-{FA7BD283-6B59-9DC1-AC43-803F530887FF}" dt="2025-09-30T06:51:10.634" v="54" actId="20577"/>
        <pc:sldMkLst>
          <pc:docMk/>
          <pc:sldMk cId="711752635" sldId="452"/>
        </pc:sldMkLst>
        <pc:spChg chg="mod">
          <ac:chgData name="Holm Tarja" userId="S::tarja.holm@ovph.fi::d32f561d-dc8c-4ecf-b843-0bb2fcb7eb6e" providerId="AD" clId="Web-{FA7BD283-6B59-9DC1-AC43-803F530887FF}" dt="2025-09-30T06:51:10.634" v="54" actId="20577"/>
          <ac:spMkLst>
            <pc:docMk/>
            <pc:sldMk cId="711752635" sldId="452"/>
            <ac:spMk id="4" creationId="{88AD95C6-BCA0-C11E-FFBC-ADDBE23D28ED}"/>
          </ac:spMkLst>
        </pc:spChg>
        <pc:spChg chg="mod">
          <ac:chgData name="Holm Tarja" userId="S::tarja.holm@ovph.fi::d32f561d-dc8c-4ecf-b843-0bb2fcb7eb6e" providerId="AD" clId="Web-{FA7BD283-6B59-9DC1-AC43-803F530887FF}" dt="2025-09-30T06:42:44.879" v="3" actId="20577"/>
          <ac:spMkLst>
            <pc:docMk/>
            <pc:sldMk cId="711752635" sldId="452"/>
            <ac:spMk id="6" creationId="{FC92C84C-5C3B-F151-B025-3AE820B9A966}"/>
          </ac:spMkLst>
        </pc:spChg>
        <pc:spChg chg="mod">
          <ac:chgData name="Holm Tarja" userId="S::tarja.holm@ovph.fi::d32f561d-dc8c-4ecf-b843-0bb2fcb7eb6e" providerId="AD" clId="Web-{FA7BD283-6B59-9DC1-AC43-803F530887FF}" dt="2025-09-30T06:44:50.366" v="27" actId="20577"/>
          <ac:spMkLst>
            <pc:docMk/>
            <pc:sldMk cId="711752635" sldId="452"/>
            <ac:spMk id="8" creationId="{E813F58C-C780-EB84-E9DC-197FFF85751B}"/>
          </ac:spMkLst>
        </pc:spChg>
        <pc:spChg chg="mod">
          <ac:chgData name="Holm Tarja" userId="S::tarja.holm@ovph.fi::d32f561d-dc8c-4ecf-b843-0bb2fcb7eb6e" providerId="AD" clId="Web-{FA7BD283-6B59-9DC1-AC43-803F530887FF}" dt="2025-09-30T06:43:13.114" v="11" actId="20577"/>
          <ac:spMkLst>
            <pc:docMk/>
            <pc:sldMk cId="711752635" sldId="452"/>
            <ac:spMk id="10" creationId="{D05A3689-C501-4953-E1F0-5AC35DB95161}"/>
          </ac:spMkLst>
        </pc:spChg>
        <pc:spChg chg="mod">
          <ac:chgData name="Holm Tarja" userId="S::tarja.holm@ovph.fi::d32f561d-dc8c-4ecf-b843-0bb2fcb7eb6e" providerId="AD" clId="Web-{FA7BD283-6B59-9DC1-AC43-803F530887FF}" dt="2025-09-30T06:43:01.223" v="7" actId="20577"/>
          <ac:spMkLst>
            <pc:docMk/>
            <pc:sldMk cId="711752635" sldId="452"/>
            <ac:spMk id="11" creationId="{F072D9F9-54CA-6247-2E21-04389A729E30}"/>
          </ac:spMkLst>
        </pc:spChg>
        <pc:spChg chg="mod">
          <ac:chgData name="Holm Tarja" userId="S::tarja.holm@ovph.fi::d32f561d-dc8c-4ecf-b843-0bb2fcb7eb6e" providerId="AD" clId="Web-{FA7BD283-6B59-9DC1-AC43-803F530887FF}" dt="2025-09-30T06:49:23.868" v="41" actId="20577"/>
          <ac:spMkLst>
            <pc:docMk/>
            <pc:sldMk cId="711752635" sldId="452"/>
            <ac:spMk id="12" creationId="{00000000-0000-0000-0000-000000000000}"/>
          </ac:spMkLst>
        </pc:spChg>
        <pc:spChg chg="mod">
          <ac:chgData name="Holm Tarja" userId="S::tarja.holm@ovph.fi::d32f561d-dc8c-4ecf-b843-0bb2fcb7eb6e" providerId="AD" clId="Web-{FA7BD283-6B59-9DC1-AC43-803F530887FF}" dt="2025-09-30T06:48:09.586" v="35" actId="20577"/>
          <ac:spMkLst>
            <pc:docMk/>
            <pc:sldMk cId="711752635" sldId="452"/>
            <ac:spMk id="14" creationId="{A52C1C1D-3F16-BDAD-4824-BA1E16A22AAB}"/>
          </ac:spMkLst>
        </pc:spChg>
        <pc:spChg chg="mod">
          <ac:chgData name="Holm Tarja" userId="S::tarja.holm@ovph.fi::d32f561d-dc8c-4ecf-b843-0bb2fcb7eb6e" providerId="AD" clId="Web-{FA7BD283-6B59-9DC1-AC43-803F530887FF}" dt="2025-09-30T06:43:50.959" v="17" actId="20577"/>
          <ac:spMkLst>
            <pc:docMk/>
            <pc:sldMk cId="711752635" sldId="452"/>
            <ac:spMk id="15" creationId="{91F4ED22-B579-FFEA-25A3-E180B31A858F}"/>
          </ac:spMkLst>
        </pc:spChg>
        <pc:spChg chg="mod">
          <ac:chgData name="Holm Tarja" userId="S::tarja.holm@ovph.fi::d32f561d-dc8c-4ecf-b843-0bb2fcb7eb6e" providerId="AD" clId="Web-{FA7BD283-6B59-9DC1-AC43-803F530887FF}" dt="2025-09-30T06:44:25.240" v="23" actId="20577"/>
          <ac:spMkLst>
            <pc:docMk/>
            <pc:sldMk cId="711752635" sldId="452"/>
            <ac:spMk id="16" creationId="{663C17BA-C20A-A873-70A7-07D9EBCB38FD}"/>
          </ac:spMkLst>
        </pc:spChg>
        <pc:spChg chg="mod">
          <ac:chgData name="Holm Tarja" userId="S::tarja.holm@ovph.fi::d32f561d-dc8c-4ecf-b843-0bb2fcb7eb6e" providerId="AD" clId="Web-{FA7BD283-6B59-9DC1-AC43-803F530887FF}" dt="2025-09-30T06:44:31.772" v="25" actId="20577"/>
          <ac:spMkLst>
            <pc:docMk/>
            <pc:sldMk cId="711752635" sldId="452"/>
            <ac:spMk id="17" creationId="{DF3BAA92-15CD-634E-EE8B-B88EC115830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2.1619413211674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BAF-4D04-8B2D-A9D31470A08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0"/>
                  <c:y val="-7.566794624086069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BAF-4D04-8B2D-A9D31470A08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4DC8B0D-D39A-4B16-9C08-C8421EE09399}" type="VALUE">
                      <a:rPr lang="en-US" smtClean="0"/>
                      <a:pPr/>
                      <a:t>[VÄRDE]</a:t>
                    </a:fld>
                    <a:endParaRPr lang="fi-FI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D4B3-4308-95FC-74314FCDD7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700</c:v>
                </c:pt>
                <c:pt idx="1">
                  <c:v>583</c:v>
                </c:pt>
                <c:pt idx="2">
                  <c:v>566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608</c:v>
                </c:pt>
                <c:pt idx="1">
                  <c:v>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AF-4D04-8B2D-A9D31470A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0-90DF-48ED-8B00-A39CA4E2E7F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19</c:v>
                </c:pt>
                <c:pt idx="1">
                  <c:v>10</c:v>
                </c:pt>
                <c:pt idx="2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0DF-48ED-8B00-A39CA4E2E7F5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16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0DF-48ED-8B00-A39CA4E2E7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999188783"/>
        <c:axId val="999186383"/>
      </c:barChart>
      <c:catAx>
        <c:axId val="9991887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6383"/>
        <c:crosses val="autoZero"/>
        <c:auto val="1"/>
        <c:lblAlgn val="ctr"/>
        <c:lblOffset val="100"/>
        <c:noMultiLvlLbl val="0"/>
      </c:catAx>
      <c:valAx>
        <c:axId val="99918638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9991887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1"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8.10.2025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11.png"/><Relationship Id="rId4" Type="http://schemas.openxmlformats.org/officeDocument/2006/relationships/image" Target="../media/image19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: </a:t>
            </a:r>
            <a:r>
              <a:rPr lang="fi-FI" sz="2000" dirty="0" err="1"/>
              <a:t>Vårdavdelningar</a:t>
            </a:r>
            <a:r>
              <a:rPr lang="fi-FI" sz="2000" dirty="0"/>
              <a:t>, </a:t>
            </a:r>
            <a:r>
              <a:rPr lang="fi-FI" sz="2000" dirty="0" err="1"/>
              <a:t>Sjukhusservice</a:t>
            </a:r>
            <a:r>
              <a:rPr lang="fi-FI" sz="2000" dirty="0"/>
              <a:t> </a:t>
            </a:r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5-8.2025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personal</a:t>
            </a:r>
            <a:r>
              <a:rPr lang="fi-FI" sz="1400" dirty="0">
                <a:solidFill>
                  <a:schemeClr val="bg1"/>
                </a:solidFill>
              </a:rPr>
              <a:t>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</a:t>
            </a:r>
            <a:r>
              <a:rPr lang="sv-SE" sz="1400" smtClean="0">
                <a:solidFill>
                  <a:schemeClr val="bg1"/>
                </a:solidFill>
              </a:rPr>
              <a:t>period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2C75C9CB-1492-C4D5-76B8-8C538893B8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8922299" y="1188720"/>
            <a:ext cx="3209925" cy="3081597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>
            <a:normAutofit/>
          </a:bodyPr>
          <a:lstStyle/>
          <a:p>
            <a:r>
              <a:rPr lang="fi-FI" b="1" err="1"/>
              <a:t>Tillgänglighet</a:t>
            </a:r>
            <a:r>
              <a:rPr lang="fi-FI" b="1"/>
              <a:t> – </a:t>
            </a:r>
            <a:r>
              <a:rPr lang="fi-FI" b="1" err="1"/>
              <a:t>Avdelningar</a:t>
            </a:r>
            <a:endParaRPr lang="sv-SE"/>
          </a:p>
        </p:txBody>
      </p:sp>
      <p:graphicFrame>
        <p:nvGraphicFramePr>
          <p:cNvPr id="3" name="Table 2" descr="Tabell med rubriken &quot;Tillgänglighet – avdelningar&quot;, som visar data för olika vårdavdelningar per 30.4.2025. Tabellens kolumner är:&#10;&#10;Antal patientplatser i bruk&#10;&#10;Beläggningsgrad (och platsändring under perioden)&#10;&#10;Medelvårdtid&#10;&#10;Godkända köare (enligt enhet där patienten köar)&#10;&#10;Innehåll i rader:&#10;Allmänmedicinsk avdelningar Syd (Närpes, Kristinestad): 36 platser, 98,5 % beläggning (ökat), 17,1 dagar medelvårdtid, 7 köare&#10;Allmänmedicinsk avdelningar Mellersta (Vasa, Malax, Vörå): 123 platser, 101,3 % beläggning (ökat), 24,6 dagar medelvårdtid, 36 köare&#10;Allmänmedicinsk avdelningar Norra (Jakobstad, Nykarleby): 62 platser, 98,98 % beläggning, 8,9 dagar medelvårdtid, 4 köare&#10;Specialsjukvård, Medicinska: 54 platser, 83,93 % beläggning, 2,63 dagar medelvårdtid, 0 köare&#10;Specialsjukvård, Operativ: 55 platser, 86,9 % beläggning, 3,87 dagar medelvårdtid, 0 köare&#10;Specialsjukvård, Rehabilitering: 33 platser, 92,5 % beläggning, 14,2 dagar medelvårdtid, 0 köare&#10;Specialsjukvård, Kvinnor: 22 platser, 95,5 % beläggning, 2,9 dagar medelvårdtid, 0 köare&#10;Specialsjukvård, Barn: 15 platser, 79,7 % beläggning, 2,5 dagar medelvårdtid, 0 köare">
            <a:extLst>
              <a:ext uri="{FF2B5EF4-FFF2-40B4-BE49-F238E27FC236}">
                <a16:creationId xmlns:a16="http://schemas.microsoft.com/office/drawing/2014/main" id="{58CB8820-D94E-277F-D983-76B3F5F90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887766"/>
              </p:ext>
            </p:extLst>
          </p:nvPr>
        </p:nvGraphicFramePr>
        <p:xfrm>
          <a:off x="1258629" y="1188720"/>
          <a:ext cx="7521082" cy="485960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37763">
                  <a:extLst>
                    <a:ext uri="{9D8B030D-6E8A-4147-A177-3AD203B41FA5}">
                      <a16:colId xmlns:a16="http://schemas.microsoft.com/office/drawing/2014/main" val="1871215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911549545"/>
                    </a:ext>
                  </a:extLst>
                </a:gridCol>
                <a:gridCol w="1352550">
                  <a:extLst>
                    <a:ext uri="{9D8B030D-6E8A-4147-A177-3AD203B41FA5}">
                      <a16:colId xmlns:a16="http://schemas.microsoft.com/office/drawing/2014/main" val="1439187329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1791642539"/>
                    </a:ext>
                  </a:extLst>
                </a:gridCol>
                <a:gridCol w="1530544">
                  <a:extLst>
                    <a:ext uri="{9D8B030D-6E8A-4147-A177-3AD203B41FA5}">
                      <a16:colId xmlns:a16="http://schemas.microsoft.com/office/drawing/2014/main" val="2030055086"/>
                    </a:ext>
                  </a:extLst>
                </a:gridCol>
              </a:tblGrid>
              <a:tr h="895692"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err="1"/>
                        <a:t>Antal</a:t>
                      </a:r>
                      <a:r>
                        <a:rPr lang="fi-FI" sz="1400" dirty="0"/>
                        <a:t> </a:t>
                      </a:r>
                      <a:r>
                        <a:rPr lang="fi-FI" sz="1400" dirty="0" err="1"/>
                        <a:t>patient-platser</a:t>
                      </a:r>
                      <a:r>
                        <a:rPr lang="fi-FI" sz="1400" dirty="0"/>
                        <a:t> </a:t>
                      </a:r>
                      <a:br>
                        <a:rPr lang="fi-FI" sz="1400" dirty="0"/>
                      </a:br>
                      <a:r>
                        <a:rPr lang="fi-FI" sz="1400" dirty="0"/>
                        <a:t>i </a:t>
                      </a:r>
                      <a:r>
                        <a:rPr lang="fi-FI" sz="1400" dirty="0" err="1"/>
                        <a:t>bruk</a:t>
                      </a:r>
                      <a:r>
                        <a:rPr lang="fi-FI" sz="1400" dirty="0"/>
                        <a:t> 31.8.2025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dirty="0" err="1"/>
                        <a:t>Beläggnings-grad</a:t>
                      </a:r>
                      <a:r>
                        <a:rPr lang="fi-FI" sz="1400" dirty="0"/>
                        <a:t> (</a:t>
                      </a:r>
                      <a:r>
                        <a:rPr lang="fi-FI" sz="1400" dirty="0" err="1"/>
                        <a:t>platsändring</a:t>
                      </a:r>
                      <a:r>
                        <a:rPr lang="fi-FI" sz="1400" dirty="0"/>
                        <a:t> </a:t>
                      </a:r>
                      <a:r>
                        <a:rPr lang="fi-FI" sz="1400" dirty="0" err="1"/>
                        <a:t>under</a:t>
                      </a:r>
                      <a:r>
                        <a:rPr lang="fi-FI" sz="1400" dirty="0"/>
                        <a:t> </a:t>
                      </a:r>
                      <a:r>
                        <a:rPr lang="fi-FI" sz="1400" dirty="0" err="1"/>
                        <a:t>perioden</a:t>
                      </a:r>
                      <a:r>
                        <a:rPr lang="fi-FI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err="1"/>
                        <a:t>Medel-vård-tid</a:t>
                      </a:r>
                      <a:endParaRPr lang="fi-FI" sz="1400"/>
                    </a:p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Godkända </a:t>
                      </a:r>
                      <a:r>
                        <a:rPr lang="sv-SE" sz="1400" dirty="0" err="1"/>
                        <a:t>köare</a:t>
                      </a:r>
                      <a:r>
                        <a:rPr lang="sv-SE" sz="1400" dirty="0"/>
                        <a:t> 31.8..2025 (enligt enhet där patienten köar)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110007"/>
                  </a:ext>
                </a:extLst>
              </a:tr>
              <a:tr h="501015">
                <a:tc>
                  <a:txBody>
                    <a:bodyPr/>
                    <a:lstStyle/>
                    <a:p>
                      <a:r>
                        <a:rPr lang="sv-SE" sz="1400" dirty="0"/>
                        <a:t>Allmänmedicinsk avdelningar Syd (Närpes, Kristinestad)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600" b="0" dirty="0">
                          <a:solidFill>
                            <a:schemeClr val="tx1"/>
                          </a:solidFill>
                        </a:rPr>
                        <a:t>88,55</a:t>
                      </a:r>
                      <a:endParaRPr lang="fi-FI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sv-SE" sz="1600" b="0" dirty="0">
                          <a:solidFill>
                            <a:schemeClr val="tx1"/>
                          </a:solidFill>
                        </a:rPr>
                        <a:t>14,25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3934058"/>
                  </a:ext>
                </a:extLst>
              </a:tr>
              <a:tr h="287119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sv-SE" sz="1400" dirty="0"/>
                        <a:t>Allmänmedicinsk avdelningar Mellersta (Vasa, Malax, Vörå, </a:t>
                      </a:r>
                      <a:r>
                        <a:rPr lang="sv-SE" sz="1400" dirty="0" err="1"/>
                        <a:t>Kholm</a:t>
                      </a:r>
                      <a:r>
                        <a:rPr lang="sv-SE" sz="1400" dirty="0"/>
                        <a:t>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>
                          <a:solidFill>
                            <a:schemeClr val="tx1"/>
                          </a:solidFill>
                        </a:rPr>
                        <a:t>103,6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>
                          <a:solidFill>
                            <a:schemeClr val="tx1"/>
                          </a:solidFill>
                        </a:rPr>
                        <a:t>33,8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102050"/>
                  </a:ext>
                </a:extLst>
              </a:tr>
              <a:tr h="24574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Allmänmedicinsk avdelningar Norra (Jakobstad, Nykarleby)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>
                          <a:solidFill>
                            <a:schemeClr val="tx1"/>
                          </a:solidFill>
                        </a:rPr>
                        <a:t>101,4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b="0" dirty="0">
                          <a:solidFill>
                            <a:schemeClr val="tx1"/>
                          </a:solidFill>
                        </a:rPr>
                        <a:t>17,8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1649975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r>
                        <a:rPr lang="sv-SE" sz="1400" dirty="0"/>
                        <a:t>Specialsjukvård, Medicinska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91,6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4,1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400978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Specialsjukvård, Operativ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88,8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9954305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Specialsjukvård, Rehabilitering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82,8*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14,3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206156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Specialsjukvård, Kvinnor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94,0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2,6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6876515"/>
                  </a:ext>
                </a:extLst>
              </a:tr>
              <a:tr h="3440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dirty="0"/>
                        <a:t>Specialsjukvård, Barn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14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76,8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2,7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6347103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933153" y="1188720"/>
            <a:ext cx="3209925" cy="37087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400" dirty="0" err="1">
                <a:cs typeface="Arial"/>
              </a:rPr>
              <a:t>Öka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användningen</a:t>
            </a:r>
            <a:r>
              <a:rPr lang="fi-FI" sz="1400" dirty="0">
                <a:cs typeface="Arial"/>
              </a:rPr>
              <a:t> av </a:t>
            </a:r>
            <a:r>
              <a:rPr lang="fi-FI" sz="1400" dirty="0" err="1">
                <a:cs typeface="Arial"/>
              </a:rPr>
              <a:t>hemsjukhuset</a:t>
            </a:r>
            <a:r>
              <a:rPr lang="fi-FI" sz="1400" dirty="0">
                <a:cs typeface="Arial"/>
              </a:rPr>
              <a:t> för </a:t>
            </a:r>
            <a:r>
              <a:rPr lang="fi-FI" sz="1400" dirty="0" err="1">
                <a:cs typeface="Arial"/>
              </a:rPr>
              <a:t>att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minska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belastningen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på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avdelningarna</a:t>
            </a:r>
            <a:r>
              <a:rPr lang="fi-FI" sz="1400" dirty="0">
                <a:cs typeface="Arial"/>
              </a:rPr>
              <a:t>.</a:t>
            </a:r>
          </a:p>
          <a:p>
            <a:endParaRPr lang="fi-FI" sz="1400">
              <a:cs typeface="Arial"/>
            </a:endParaRPr>
          </a:p>
          <a:p>
            <a:endParaRPr lang="fi-FI" sz="1400" dirty="0">
              <a:cs typeface="Arial"/>
            </a:endParaRPr>
          </a:p>
          <a:p>
            <a:pPr marL="0" marR="0" lvl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endParaRPr lang="fi-FI" sz="14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defRPr/>
            </a:pPr>
            <a:endParaRPr lang="fi-FI" sz="14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defRPr/>
            </a:pPr>
            <a:endParaRPr lang="fi-FI" sz="14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 marL="285750" indent="-285750">
              <a:buFont typeface="Arial"/>
              <a:buChar char="•"/>
              <a:defRPr/>
            </a:pP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Sommarens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stängningar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/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platsminskningar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är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inte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beaktade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i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Exreport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,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varför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siffrorna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är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 </a:t>
            </a:r>
            <a:r>
              <a:rPr lang="fi-FI" sz="1400" dirty="0" err="1">
                <a:solidFill>
                  <a:srgbClr val="213A8F"/>
                </a:solidFill>
                <a:latin typeface="Arial" panose="020B0604020202020204"/>
                <a:cs typeface="Arial"/>
              </a:rPr>
              <a:t>missvisande</a:t>
            </a:r>
            <a:r>
              <a:rPr lang="fi-FI" sz="1400" dirty="0">
                <a:solidFill>
                  <a:srgbClr val="213A8F"/>
                </a:solidFill>
                <a:latin typeface="Arial" panose="020B0604020202020204"/>
                <a:cs typeface="Arial"/>
              </a:rPr>
              <a:t>.</a:t>
            </a:r>
          </a:p>
          <a:p>
            <a:pPr>
              <a:defRPr/>
            </a:pPr>
            <a:endParaRPr lang="fi-FI" sz="1400" dirty="0">
              <a:solidFill>
                <a:srgbClr val="213A8F"/>
              </a:solidFill>
              <a:latin typeface="Arial" panose="020B0604020202020204"/>
              <a:cs typeface="Arial"/>
            </a:endParaRPr>
          </a:p>
          <a:p>
            <a:pPr>
              <a:defRPr/>
            </a:pPr>
            <a:endParaRPr lang="sv-SE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536D1-B66D-0C37-595A-9BF52C8E275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10042816" cy="774907"/>
          </a:xfrm>
        </p:spPr>
        <p:txBody>
          <a:bodyPr>
            <a:normAutofit fontScale="90000"/>
          </a:bodyPr>
          <a:lstStyle/>
          <a:p>
            <a:r>
              <a:rPr lang="sv-SE"/>
              <a:t>Tillgänglighet – Hemsjukhus och förlossning</a:t>
            </a:r>
          </a:p>
        </p:txBody>
      </p:sp>
      <p:graphicFrame>
        <p:nvGraphicFramePr>
          <p:cNvPr id="3" name="Table 2" descr="Antal besök:&#10;&#10;Hemsjukhus: 10 100 besök på mottagning, i hemmet eller på boende, samt 250 stöd- och telefonkontakter&#10;&#10;Barnens hemsjukhus: 257 besök&#10;&#10;Antal patienter:&#10;&#10;Hemsjukhus: 1 040 patienter (exklusive palliativ vård)&#10;&#10;Barnens hemsjukhus: Cirka 50 patienter&#10;&#10;Besök på boende:&#10;&#10;Hemsjukhus: 1 482 besök (inkluderas i det totala antalet; Abilita kan ej särskilja)&#10;&#10;Barnens hemsjukhus: 2 besök&#10;&#10;Antal patienter på boende:&#10;&#10;Hemsjukhus: 194+ patienter (ingår i totalen; Abilita kan ej särskilja)&#10;&#10;Barnens hemsjukhus: ingen uppgift&#10;&#10;Nattbesök:&#10;&#10;Hemsjukhus: 834 nattbesök (inom mittenområdet)&#10;&#10;Barnens hemsjukhus: ingen uppgift&#10;&#10;Läkarbesök:&#10;&#10;Hemsjukhus: 33 i hemmet, 9 polikliniska&#10;&#10;Barnens hemsjukhus: 14 läkarbesök&#10;&#10;Outnyttjade platser (i genomsnitt):&#10;&#10;Hemsjukhus: Varierar, 3–10 platser (minskat)&#10;&#10;Barnens hemsjukhus: ingen uppgift">
            <a:extLst>
              <a:ext uri="{FF2B5EF4-FFF2-40B4-BE49-F238E27FC236}">
                <a16:creationId xmlns:a16="http://schemas.microsoft.com/office/drawing/2014/main" id="{81BD9B4F-091F-DC2E-A05C-543D8D63B2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3886671"/>
              </p:ext>
            </p:extLst>
          </p:nvPr>
        </p:nvGraphicFramePr>
        <p:xfrm>
          <a:off x="1263358" y="1188722"/>
          <a:ext cx="4832641" cy="534348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99093">
                  <a:extLst>
                    <a:ext uri="{9D8B030D-6E8A-4147-A177-3AD203B41FA5}">
                      <a16:colId xmlns:a16="http://schemas.microsoft.com/office/drawing/2014/main" val="2826551711"/>
                    </a:ext>
                  </a:extLst>
                </a:gridCol>
                <a:gridCol w="2481024">
                  <a:extLst>
                    <a:ext uri="{9D8B030D-6E8A-4147-A177-3AD203B41FA5}">
                      <a16:colId xmlns:a16="http://schemas.microsoft.com/office/drawing/2014/main" val="4277225758"/>
                    </a:ext>
                  </a:extLst>
                </a:gridCol>
                <a:gridCol w="1152524">
                  <a:extLst>
                    <a:ext uri="{9D8B030D-6E8A-4147-A177-3AD203B41FA5}">
                      <a16:colId xmlns:a16="http://schemas.microsoft.com/office/drawing/2014/main" val="2059219976"/>
                    </a:ext>
                  </a:extLst>
                </a:gridCol>
              </a:tblGrid>
              <a:tr h="634616">
                <a:tc>
                  <a:txBody>
                    <a:bodyPr/>
                    <a:lstStyle/>
                    <a:p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err="1"/>
                        <a:t>Hemsjukhus</a:t>
                      </a:r>
                      <a:endParaRPr lang="fi-FI" sz="12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err="1"/>
                        <a:t>Barnens</a:t>
                      </a:r>
                      <a:r>
                        <a:rPr lang="fi-FI" sz="1400" baseline="0" dirty="0"/>
                        <a:t> </a:t>
                      </a:r>
                      <a:r>
                        <a:rPr lang="fi-FI" sz="1400" baseline="0" dirty="0" err="1"/>
                        <a:t>hem-sjukhus</a:t>
                      </a:r>
                      <a:endParaRPr lang="fi-FI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577334"/>
                  </a:ext>
                </a:extLst>
              </a:tr>
              <a:tr h="822675">
                <a:tc>
                  <a:txBody>
                    <a:bodyPr/>
                    <a:lstStyle/>
                    <a:p>
                      <a:r>
                        <a:rPr lang="fi-FI" sz="1400" dirty="0" err="1"/>
                        <a:t>Antal</a:t>
                      </a:r>
                      <a:r>
                        <a:rPr lang="fi-FI" sz="1400" dirty="0"/>
                        <a:t> </a:t>
                      </a:r>
                      <a:r>
                        <a:rPr lang="fi-FI" sz="1400" dirty="0" err="1"/>
                        <a:t>besök</a:t>
                      </a:r>
                    </a:p>
                    <a:p>
                      <a:pPr lvl="0">
                        <a:buNone/>
                      </a:pPr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8 013 i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hemmiljö</a:t>
                      </a:r>
                    </a:p>
                    <a:p>
                      <a:pPr lvl="0">
                        <a:buNone/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1 008 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på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mottagning</a:t>
                      </a:r>
                      <a:endParaRPr lang="fi-FI" sz="140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Pall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skötares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besök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525 st + 1 179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telefonsamtalsbesök</a:t>
                      </a:r>
                      <a:endParaRPr lang="fi-FI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8916949"/>
                  </a:ext>
                </a:extLst>
              </a:tr>
              <a:tr h="449519">
                <a:tc>
                  <a:txBody>
                    <a:bodyPr/>
                    <a:lstStyle/>
                    <a:p>
                      <a:r>
                        <a:rPr lang="fi-FI" sz="1400" dirty="0" err="1"/>
                        <a:t>Antal</a:t>
                      </a:r>
                      <a:r>
                        <a:rPr lang="fi-FI" sz="1400" dirty="0"/>
                        <a:t> </a:t>
                      </a:r>
                      <a:r>
                        <a:rPr lang="fi-FI" sz="1400" dirty="0" err="1"/>
                        <a:t>patienter</a:t>
                      </a:r>
                      <a:endParaRPr lang="fi-FI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1274 (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palliativa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ingår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ej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Ca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815822"/>
                  </a:ext>
                </a:extLst>
              </a:tr>
              <a:tr h="644332">
                <a:tc>
                  <a:txBody>
                    <a:bodyPr/>
                    <a:lstStyle/>
                    <a:p>
                      <a:r>
                        <a:rPr lang="fi-FI" sz="1400" dirty="0" err="1"/>
                        <a:t>Besök</a:t>
                      </a:r>
                      <a:r>
                        <a:rPr lang="fi-FI" sz="1400" baseline="0" dirty="0"/>
                        <a:t> </a:t>
                      </a:r>
                      <a:r>
                        <a:rPr lang="fi-FI" sz="1400" baseline="0" dirty="0" err="1"/>
                        <a:t>på</a:t>
                      </a:r>
                      <a:r>
                        <a:rPr lang="fi-FI" sz="1400" baseline="0" dirty="0"/>
                        <a:t> </a:t>
                      </a:r>
                      <a:r>
                        <a:rPr lang="fi-FI" sz="1400" baseline="0" dirty="0" err="1"/>
                        <a:t>boende</a:t>
                      </a:r>
                      <a:r>
                        <a:rPr lang="fi-FI" sz="1400" baseline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&gt;1607 (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ung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.,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har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ökat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) </a:t>
                      </a:r>
                    </a:p>
                    <a:p>
                      <a:pPr lv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400" b="0" u="none" strike="noStrike" noProof="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i-FI" sz="1400" b="0" u="none" strike="noStrike" noProof="0" dirty="0" err="1">
                          <a:solidFill>
                            <a:schemeClr val="tx1"/>
                          </a:solidFill>
                        </a:rPr>
                        <a:t>ingår</a:t>
                      </a:r>
                      <a:r>
                        <a:rPr lang="fi-FI" sz="1400" b="0" u="none" strike="noStrike" noProof="0" dirty="0">
                          <a:solidFill>
                            <a:schemeClr val="tx1"/>
                          </a:solidFill>
                        </a:rPr>
                        <a:t> i </a:t>
                      </a:r>
                      <a:r>
                        <a:rPr lang="fi-FI" sz="1400" b="0" u="none" strike="noStrike" noProof="0" dirty="0" err="1">
                          <a:solidFill>
                            <a:schemeClr val="tx1"/>
                          </a:solidFill>
                        </a:rPr>
                        <a:t>totalt</a:t>
                      </a:r>
                      <a:r>
                        <a:rPr lang="fi-FI" sz="1400" b="0" u="none" strike="noStrike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b="0" u="none" strike="noStrike" noProof="0" dirty="0" err="1">
                          <a:solidFill>
                            <a:schemeClr val="tx1"/>
                          </a:solidFill>
                        </a:rPr>
                        <a:t>antal</a:t>
                      </a:r>
                      <a:r>
                        <a:rPr lang="fi-FI" sz="1400" b="0" u="none" strike="noStrike" noProof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b="0" u="none" strike="noStrike" noProof="0" dirty="0" err="1">
                          <a:solidFill>
                            <a:schemeClr val="tx1"/>
                          </a:solidFill>
                        </a:rPr>
                        <a:t>besök</a:t>
                      </a:r>
                      <a:r>
                        <a:rPr lang="fi-FI" sz="1400" b="0" u="none" strike="noStrike" noProof="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907304"/>
                  </a:ext>
                </a:extLst>
              </a:tr>
              <a:tr h="634616">
                <a:tc>
                  <a:txBody>
                    <a:bodyPr/>
                    <a:lstStyle/>
                    <a:p>
                      <a:r>
                        <a:rPr lang="fi-FI" sz="1400" dirty="0" err="1"/>
                        <a:t>Antal</a:t>
                      </a:r>
                      <a:r>
                        <a:rPr lang="fi-FI" sz="1400" dirty="0"/>
                        <a:t> </a:t>
                      </a:r>
                      <a:r>
                        <a:rPr lang="fi-FI" sz="1400" dirty="0" err="1"/>
                        <a:t>patienter</a:t>
                      </a:r>
                      <a:r>
                        <a:rPr lang="fi-FI" sz="1400" dirty="0"/>
                        <a:t> </a:t>
                      </a:r>
                      <a:r>
                        <a:rPr lang="fi-FI" sz="1400" dirty="0" err="1"/>
                        <a:t>på</a:t>
                      </a:r>
                      <a:r>
                        <a:rPr lang="fi-FI" sz="1400" dirty="0"/>
                        <a:t> </a:t>
                      </a:r>
                      <a:r>
                        <a:rPr lang="fi-FI" sz="1400" dirty="0" err="1"/>
                        <a:t>boende</a:t>
                      </a:r>
                      <a:r>
                        <a:rPr lang="fi-FI" sz="1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&gt;305 (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ökat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sv-SE" sz="1400" dirty="0">
                        <a:solidFill>
                          <a:schemeClr val="tx1"/>
                        </a:solidFill>
                      </a:endParaRPr>
                    </a:p>
                    <a:p>
                      <a:pPr lvl="0">
                        <a:buNone/>
                      </a:pP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ingår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i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3251479"/>
                  </a:ext>
                </a:extLst>
              </a:tr>
              <a:tr h="449519">
                <a:tc>
                  <a:txBody>
                    <a:bodyPr/>
                    <a:lstStyle/>
                    <a:p>
                      <a:r>
                        <a:rPr lang="fi-FI" sz="1400" err="1"/>
                        <a:t>Nattbesök</a:t>
                      </a:r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829 (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mittenområdet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ökat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  <a:p>
                      <a:pPr lvl="0">
                        <a:buNone/>
                      </a:pP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Ingår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i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antal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besök</a:t>
                      </a:r>
                      <a:endParaRPr lang="fi-FI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656249"/>
                  </a:ext>
                </a:extLst>
              </a:tr>
              <a:tr h="449519">
                <a:tc>
                  <a:txBody>
                    <a:bodyPr/>
                    <a:lstStyle/>
                    <a:p>
                      <a:r>
                        <a:rPr lang="fi-FI" sz="1400" err="1"/>
                        <a:t>Läkarbesök</a:t>
                      </a:r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33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hem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Vasaområdet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pall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ingår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inte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 i </a:t>
                      </a:r>
                      <a:r>
                        <a:rPr lang="fi-FI" sz="1400" dirty="0" err="1">
                          <a:solidFill>
                            <a:schemeClr val="tx1"/>
                          </a:solidFill>
                        </a:rPr>
                        <a:t>totalen</a:t>
                      </a:r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i-FI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5934519"/>
                  </a:ext>
                </a:extLst>
              </a:tr>
              <a:tr h="736757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i-FI" sz="1400" baseline="0" dirty="0" err="1"/>
                        <a:t>Outnyttjad</a:t>
                      </a:r>
                      <a:r>
                        <a:rPr lang="fi-FI" sz="1400" baseline="0" dirty="0"/>
                        <a:t> </a:t>
                      </a:r>
                      <a:r>
                        <a:rPr lang="fi-FI" sz="1400" baseline="0" dirty="0" err="1"/>
                        <a:t>resurs</a:t>
                      </a:r>
                      <a:r>
                        <a:rPr lang="fi-FI" sz="1400" baseline="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i-FI" sz="1400" kern="1200" noProof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Sommarsemesterar --&gt; mindre bemanning = färre hembesök</a:t>
                      </a:r>
                      <a:endParaRPr lang="fi-FI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2206217"/>
                  </a:ext>
                </a:extLst>
              </a:tr>
            </a:tbl>
          </a:graphicData>
        </a:graphic>
      </p:graphicFrame>
      <p:graphicFrame>
        <p:nvGraphicFramePr>
          <p:cNvPr id="4" name="Table 3" descr="Tabell över förlossningens prestationer.&#10;Förlossningar: 346&#10;Jourbesök: 284&#10;Elektiva besök 79">
            <a:extLst>
              <a:ext uri="{FF2B5EF4-FFF2-40B4-BE49-F238E27FC236}">
                <a16:creationId xmlns:a16="http://schemas.microsoft.com/office/drawing/2014/main" id="{8117868E-BE0F-07DE-AEAB-9693C56079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151623"/>
              </p:ext>
            </p:extLst>
          </p:nvPr>
        </p:nvGraphicFramePr>
        <p:xfrm>
          <a:off x="6594209" y="1188720"/>
          <a:ext cx="2497402" cy="9655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282965">
                  <a:extLst>
                    <a:ext uri="{9D8B030D-6E8A-4147-A177-3AD203B41FA5}">
                      <a16:colId xmlns:a16="http://schemas.microsoft.com/office/drawing/2014/main" val="3369530576"/>
                    </a:ext>
                  </a:extLst>
                </a:gridCol>
                <a:gridCol w="1214437">
                  <a:extLst>
                    <a:ext uri="{9D8B030D-6E8A-4147-A177-3AD203B41FA5}">
                      <a16:colId xmlns:a16="http://schemas.microsoft.com/office/drawing/2014/main" val="1474692232"/>
                    </a:ext>
                  </a:extLst>
                </a:gridCol>
              </a:tblGrid>
              <a:tr h="482793">
                <a:tc gridSpan="2">
                  <a:txBody>
                    <a:bodyPr/>
                    <a:lstStyle/>
                    <a:p>
                      <a:r>
                        <a:rPr lang="fi-FI" sz="1400" err="1"/>
                        <a:t>Förlossningssal</a:t>
                      </a:r>
                      <a:endParaRPr lang="fi-FI" sz="1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i-FI" sz="13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1535123"/>
                  </a:ext>
                </a:extLst>
              </a:tr>
              <a:tr h="482793">
                <a:tc>
                  <a:txBody>
                    <a:bodyPr/>
                    <a:lstStyle/>
                    <a:p>
                      <a:r>
                        <a:rPr lang="fi-FI" sz="1400" err="1"/>
                        <a:t>Förlossningar</a:t>
                      </a:r>
                      <a:endParaRPr lang="fi-FI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1400" dirty="0">
                          <a:solidFill>
                            <a:schemeClr val="tx1"/>
                          </a:solidFill>
                        </a:rPr>
                        <a:t>360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5989972"/>
                  </a:ext>
                </a:extLst>
              </a:tr>
            </a:tbl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5E46B1B-37E7-F5DB-74CB-DF1B2DBDC5F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 bwMode="auto">
          <a:xfrm>
            <a:off x="6583355" y="4040474"/>
            <a:ext cx="5283466" cy="2538859"/>
          </a:xfrm>
          <a:prstGeom prst="roundRect">
            <a:avLst/>
          </a:prstGeom>
          <a:solidFill>
            <a:schemeClr val="accent4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5FDF90-24A6-3CB0-80FA-91DA398AB15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94209" y="4086433"/>
            <a:ext cx="5283466" cy="15542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400" err="1">
                <a:cs typeface="Arial"/>
              </a:rPr>
              <a:t>Öka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användningen</a:t>
            </a:r>
            <a:r>
              <a:rPr lang="fi-FI" sz="1400">
                <a:cs typeface="Arial"/>
              </a:rPr>
              <a:t> av </a:t>
            </a:r>
            <a:r>
              <a:rPr lang="fi-FI" sz="1400" err="1">
                <a:cs typeface="Arial"/>
              </a:rPr>
              <a:t>hemsjukhuset</a:t>
            </a:r>
            <a:r>
              <a:rPr lang="fi-FI" sz="1400">
                <a:cs typeface="Arial"/>
              </a:rPr>
              <a:t> för </a:t>
            </a:r>
            <a:r>
              <a:rPr lang="fi-FI" sz="1400" err="1">
                <a:cs typeface="Arial"/>
              </a:rPr>
              <a:t>att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minska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belastningen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på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avdelningarna</a:t>
            </a:r>
            <a:r>
              <a:rPr lang="fi-FI" sz="1400">
                <a:cs typeface="Arial"/>
              </a:rPr>
              <a:t>.</a:t>
            </a:r>
          </a:p>
          <a:p>
            <a:endParaRPr lang="fi-FI" sz="1400">
              <a:cs typeface="Arial"/>
            </a:endParaRPr>
          </a:p>
          <a:p>
            <a:endParaRPr lang="fi-FI" sz="14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82450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31.8.2025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dirty="0"/>
              <a:t> 669 (608)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</a:t>
            </a:r>
            <a:r>
              <a:rPr lang="sv-SE" sz="1400" dirty="0"/>
              <a:t>5 (1 %)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lang="sv-SE" sz="1400" dirty="0"/>
              <a:t>2 (0%)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Under handläggning: </a:t>
            </a:r>
            <a:r>
              <a:rPr lang="sv-SE" sz="1400" dirty="0"/>
              <a:t>52 (8 %)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Färdig: </a:t>
            </a:r>
            <a:r>
              <a:rPr lang="sv-SE" sz="1400" dirty="0"/>
              <a:t>610 (91%)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610&#10;Januari - April 2024 700&#10;Januari-April 2025&#10;Maj - Augusti 2023 595&#10;Maj - Augusti 2024 583&#10;Maj-Augusti 2025 &#10;September - December 2023 896&#10;September - December 2024 567&#10;September-December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8737331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FontTx/>
              <a:buAutoNum type="arabicPeriod"/>
            </a:pPr>
            <a:r>
              <a:rPr lang="fi-FI" sz="1400" dirty="0" err="1">
                <a:cs typeface="Arial"/>
              </a:rPr>
              <a:t>Olycka</a:t>
            </a:r>
            <a:endParaRPr lang="fi-FI" sz="14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 dirty="0" err="1">
                <a:cs typeface="Arial"/>
              </a:rPr>
              <a:t>Läkemedels</a:t>
            </a:r>
            <a:r>
              <a:rPr lang="fi-FI" sz="1400" dirty="0">
                <a:cs typeface="Arial"/>
              </a:rPr>
              <a:t>- </a:t>
            </a:r>
            <a:r>
              <a:rPr lang="fi-FI" sz="1400" dirty="0" err="1">
                <a:cs typeface="Arial"/>
              </a:rPr>
              <a:t>och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vätskebehandling</a:t>
            </a:r>
            <a:endParaRPr lang="fi-FI" sz="14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400" dirty="0" err="1">
                <a:cs typeface="Arial"/>
              </a:rPr>
              <a:t>Informationsflöde</a:t>
            </a:r>
            <a:endParaRPr lang="fi-FI" sz="1400" dirty="0"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 dirty="0">
              <a:solidFill>
                <a:srgbClr val="00A174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/>
          </p:cNvSpPr>
          <p:nvPr/>
        </p:nvSpPr>
        <p:spPr>
          <a:xfrm>
            <a:off x="1202850" y="4500278"/>
            <a:ext cx="34716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anmäningar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om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negativ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händelse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från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klienter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eller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anhöriga</a:t>
            </a:r>
            <a:endParaRPr lang="en-US" sz="1400" b="1">
              <a:solidFill>
                <a:schemeClr val="accent5"/>
              </a:solidFill>
            </a:endParaRPr>
          </a:p>
        </p:txBody>
      </p:sp>
      <p:graphicFrame>
        <p:nvGraphicFramePr>
          <p:cNvPr id="11" name="Chart 10" descr="Januari - April 2023 12&#10;Januari - April 2024 19&#10;Januari-April 2025&#10;Maj - Augusti 2023 9&#10;Maj - Augusti 2024 10&#10;Maj-Augusti 2025 &#10;September - December 2023 11&#10;September - December 2024 18&#10;September-December 2025">
            <a:extLst>
              <a:ext uri="{FF2B5EF4-FFF2-40B4-BE49-F238E27FC236}">
                <a16:creationId xmlns:a16="http://schemas.microsoft.com/office/drawing/2014/main" id="{7C55C4A0-3623-A88B-6FB4-A9A16BF015E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3971617"/>
              </p:ext>
            </p:extLst>
          </p:nvPr>
        </p:nvGraphicFramePr>
        <p:xfrm>
          <a:off x="1202051" y="5023499"/>
          <a:ext cx="3422270" cy="168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400" dirty="0">
                <a:cs typeface="Arial"/>
              </a:rPr>
              <a:t>35</a:t>
            </a:r>
            <a:r>
              <a:rPr lang="fi-FI" sz="3600" dirty="0">
                <a:cs typeface="Arial"/>
              </a:rPr>
              <a:t> </a:t>
            </a:r>
            <a:r>
              <a:rPr lang="fi-FI" sz="2400" dirty="0">
                <a:cs typeface="Arial"/>
              </a:rPr>
              <a:t>(35)</a:t>
            </a:r>
          </a:p>
          <a:p>
            <a:pPr algn="ctr"/>
            <a:endParaRPr lang="fi-FI" sz="800" dirty="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Ersatta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patientskador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524251" y="5756705"/>
            <a:ext cx="1647537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200" dirty="0" err="1"/>
              <a:t>Operativa</a:t>
            </a:r>
            <a:r>
              <a:rPr lang="fi-FI" sz="1200"/>
              <a:t>  1 (0)</a:t>
            </a:r>
          </a:p>
          <a:p>
            <a:r>
              <a:rPr lang="fi-FI" sz="1200" dirty="0" err="1"/>
              <a:t>Medicin</a:t>
            </a:r>
            <a:r>
              <a:rPr lang="fi-FI" sz="1200" dirty="0"/>
              <a:t>  0 (0)</a:t>
            </a:r>
            <a:endParaRPr lang="fi-FI" sz="1200" dirty="0">
              <a:cs typeface="Arial"/>
            </a:endParaRPr>
          </a:p>
          <a:p>
            <a:r>
              <a:rPr lang="fi-FI" sz="1200" dirty="0" err="1"/>
              <a:t>Barn</a:t>
            </a:r>
            <a:r>
              <a:rPr lang="fi-FI" sz="1200" dirty="0"/>
              <a:t>  0 (0)</a:t>
            </a:r>
            <a:endParaRPr lang="fi-FI" sz="1200" dirty="0">
              <a:cs typeface="Arial"/>
            </a:endParaRPr>
          </a:p>
          <a:p>
            <a:r>
              <a:rPr lang="fi-FI" sz="1200" dirty="0" err="1"/>
              <a:t>Allmänmedicin</a:t>
            </a:r>
            <a:r>
              <a:rPr lang="fi-FI" sz="1200" dirty="0"/>
              <a:t> 0 (1)</a:t>
            </a:r>
            <a:endParaRPr lang="fi-FI" sz="1200" dirty="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fi-FI" sz="1400"/>
              <a:t>Alla </a:t>
            </a:r>
            <a:r>
              <a:rPr lang="fi-FI" sz="1400" err="1"/>
              <a:t>anmälningar</a:t>
            </a:r>
            <a:r>
              <a:rPr lang="fi-FI" sz="1400"/>
              <a:t> </a:t>
            </a:r>
            <a:r>
              <a:rPr lang="fi-FI" sz="1400" err="1"/>
              <a:t>behandlas</a:t>
            </a:r>
            <a:r>
              <a:rPr lang="fi-FI" sz="1400"/>
              <a:t> </a:t>
            </a:r>
            <a:r>
              <a:rPr lang="fi-FI" sz="1400" err="1"/>
              <a:t>med</a:t>
            </a:r>
            <a:r>
              <a:rPr lang="fi-FI" sz="1400"/>
              <a:t> personalen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utveckling</a:t>
            </a:r>
            <a:r>
              <a:rPr lang="fi-FI" sz="1400"/>
              <a:t> </a:t>
            </a:r>
            <a:r>
              <a:rPr lang="fi-FI" sz="1400" err="1"/>
              <a:t>samt</a:t>
            </a:r>
            <a:r>
              <a:rPr lang="fi-FI" sz="1400"/>
              <a:t> </a:t>
            </a:r>
            <a:r>
              <a:rPr lang="fi-FI" sz="1400" err="1"/>
              <a:t>förbättringsåtgärder</a:t>
            </a:r>
            <a:r>
              <a:rPr lang="fi-FI" sz="1400"/>
              <a:t> </a:t>
            </a:r>
            <a:r>
              <a:rPr lang="fi-FI" sz="1400" err="1"/>
              <a:t>görs</a:t>
            </a:r>
            <a:r>
              <a:rPr lang="fi-FI" sz="1400"/>
              <a:t> </a:t>
            </a:r>
            <a:r>
              <a:rPr lang="fi-FI" sz="1400" err="1"/>
              <a:t>på</a:t>
            </a:r>
            <a:r>
              <a:rPr lang="fi-FI" sz="1400"/>
              <a:t> </a:t>
            </a:r>
            <a:r>
              <a:rPr lang="fi-FI" sz="1400" err="1"/>
              <a:t>basen</a:t>
            </a:r>
            <a:r>
              <a:rPr lang="fi-FI" sz="1400"/>
              <a:t> av </a:t>
            </a:r>
            <a:r>
              <a:rPr lang="fi-FI" sz="1400" err="1"/>
              <a:t>dessa</a:t>
            </a:r>
            <a:r>
              <a:rPr lang="fi-FI" sz="140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>
            <a:extLst>
              <a:ext uri="{FF2B5EF4-FFF2-40B4-BE49-F238E27FC236}">
                <a16:creationId xmlns:a16="http://schemas.microsoft.com/office/drawing/2014/main" id="{D28A30E7-9420-47A8-625E-D953C17A01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169 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(230</a:t>
            </a:r>
            <a:r>
              <a:rPr lang="fi-FI" sz="1600" dirty="0">
                <a:solidFill>
                  <a:srgbClr val="213A8F"/>
                </a:solidFill>
                <a:latin typeface="Arial" panose="020B0604020202020204"/>
              </a:rPr>
              <a:t>)</a:t>
            </a:r>
            <a:endParaRPr kumimoji="0"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706DBC3-1720-ED54-22BA-B1F4EEB6F04B}"/>
              </a:ext>
            </a:extLst>
          </p:cNvPr>
          <p:cNvSpPr/>
          <p:nvPr/>
        </p:nvSpPr>
        <p:spPr>
          <a:xfrm>
            <a:off x="3679309" y="2898779"/>
            <a:ext cx="718684" cy="507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25" name="Straight Arrow Connector 2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6C592C22-7AD6-C091-3058-35A3E2FDE32B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3930162"/>
            <a:ext cx="592553" cy="31778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62 (69)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4,27 (4,43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4,52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4,42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cs typeface="Calibri"/>
              </a:rPr>
              <a:t>4,26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 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(4,33)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/>
            </a:pPr>
            <a:r>
              <a:rPr lang="fi-FI" sz="1400" b="1" dirty="0">
                <a:solidFill>
                  <a:schemeClr val="tx1"/>
                </a:solidFill>
                <a:cs typeface="Arial"/>
              </a:rPr>
              <a:t>4,26</a:t>
            </a:r>
            <a:endParaRPr lang="fi-FI" sz="1400" b="1" dirty="0">
              <a:solidFill>
                <a:schemeClr val="tx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4,36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(4,43)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4,46</a:t>
            </a:r>
            <a:endParaRPr lang="en-US" sz="1400" b="1" dirty="0">
              <a:solidFill>
                <a:srgbClr val="213A8F"/>
              </a:solidFill>
              <a:latin typeface="Calibri" panose="020F0502020204030204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(4,50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4,58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(4,60)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24676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Gott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empatiskt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bemötande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Professionel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vård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Språkproblem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Ändringen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av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patientatasystemet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speglat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sig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patientvården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3" name="TextBox 33">
            <a:extLst>
              <a:ext uri="{FF2B5EF4-FFF2-40B4-BE49-F238E27FC236}">
                <a16:creationId xmlns:a16="http://schemas.microsoft.com/office/drawing/2014/main" id="{29863879-5A72-4ED3-971C-CE6581B29D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72018" y="5141472"/>
            <a:ext cx="200543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anmärkningar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5" name="TextBox 34">
            <a:extLst>
              <a:ext uri="{FF2B5EF4-FFF2-40B4-BE49-F238E27FC236}">
                <a16:creationId xmlns:a16="http://schemas.microsoft.com/office/drawing/2014/main" id="{41116424-5072-4DD0-8777-E3681D1EBB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038776" y="5131046"/>
            <a:ext cx="16768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i-FI" sz="1400" b="1" err="1">
                <a:solidFill>
                  <a:schemeClr val="accent5"/>
                </a:solidFill>
              </a:rPr>
              <a:t>Antal</a:t>
            </a:r>
            <a:r>
              <a:rPr lang="fi-FI" sz="1400" b="1">
                <a:solidFill>
                  <a:schemeClr val="accent5"/>
                </a:solidFill>
              </a:rPr>
              <a:t> </a:t>
            </a:r>
            <a:r>
              <a:rPr lang="fi-FI" sz="1400" b="1" err="1">
                <a:solidFill>
                  <a:schemeClr val="accent5"/>
                </a:solidFill>
              </a:rPr>
              <a:t>klagomål</a:t>
            </a:r>
            <a:endParaRPr lang="en-US" sz="1400" b="1">
              <a:solidFill>
                <a:schemeClr val="accent5"/>
              </a:solidFill>
            </a:endParaRPr>
          </a:p>
        </p:txBody>
      </p:sp>
      <p:sp>
        <p:nvSpPr>
          <p:cNvPr id="9" name="TextBox 3">
            <a:extLst>
              <a:ext uri="{FF2B5EF4-FFF2-40B4-BE49-F238E27FC236}">
                <a16:creationId xmlns:a16="http://schemas.microsoft.com/office/drawing/2014/main" id="{EAEE6F6A-6205-1327-129C-E1B04FD0B53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0177455" y="5562077"/>
            <a:ext cx="1688406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200" dirty="0" err="1">
                <a:cs typeface="Arial"/>
              </a:rPr>
              <a:t>Operativa</a:t>
            </a:r>
            <a:r>
              <a:rPr lang="fi-FI" sz="1200" dirty="0">
                <a:cs typeface="Arial"/>
              </a:rPr>
              <a:t>  1 (0)</a:t>
            </a:r>
            <a:endParaRPr lang="en-US" sz="1200" dirty="0">
              <a:cs typeface="Arial"/>
            </a:endParaRPr>
          </a:p>
          <a:p>
            <a:r>
              <a:rPr lang="fi-FI" sz="1200" dirty="0" err="1">
                <a:cs typeface="Arial"/>
              </a:rPr>
              <a:t>Medicin</a:t>
            </a:r>
            <a:r>
              <a:rPr lang="fi-FI" sz="1200" dirty="0">
                <a:cs typeface="Arial"/>
              </a:rPr>
              <a:t> 0 (0)</a:t>
            </a:r>
          </a:p>
          <a:p>
            <a:r>
              <a:rPr lang="fi-FI" sz="1200" dirty="0" err="1">
                <a:cs typeface="Arial"/>
              </a:rPr>
              <a:t>Barn</a:t>
            </a:r>
            <a:r>
              <a:rPr lang="fi-FI" sz="1200" dirty="0">
                <a:cs typeface="Arial"/>
              </a:rPr>
              <a:t>  1 (0)</a:t>
            </a:r>
          </a:p>
          <a:p>
            <a:r>
              <a:rPr lang="fi-FI" sz="1200" dirty="0" err="1">
                <a:cs typeface="Arial"/>
              </a:rPr>
              <a:t>Allmänmedicin</a:t>
            </a:r>
            <a:r>
              <a:rPr lang="fi-FI" sz="1200" dirty="0">
                <a:cs typeface="Arial"/>
              </a:rPr>
              <a:t>  0 (0)</a:t>
            </a:r>
          </a:p>
        </p:txBody>
      </p:sp>
      <p:sp>
        <p:nvSpPr>
          <p:cNvPr id="23" name="TextBox 13">
            <a:extLst>
              <a:ext uri="{FF2B5EF4-FFF2-40B4-BE49-F238E27FC236}">
                <a16:creationId xmlns:a16="http://schemas.microsoft.com/office/drawing/2014/main" id="{A2B0C282-0498-4433-5000-FCADF20B417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34240" y="5562078"/>
            <a:ext cx="1880991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i-FI" sz="1400" dirty="0" err="1"/>
              <a:t>Operativa</a:t>
            </a:r>
            <a:r>
              <a:rPr lang="fi-FI" sz="1400" dirty="0"/>
              <a:t>  3 (2)</a:t>
            </a:r>
            <a:endParaRPr lang="fi-FI" sz="1400" dirty="0">
              <a:cs typeface="Arial"/>
            </a:endParaRPr>
          </a:p>
          <a:p>
            <a:r>
              <a:rPr lang="fi-FI" sz="1400" dirty="0" err="1"/>
              <a:t>Medicin</a:t>
            </a:r>
            <a:r>
              <a:rPr lang="fi-FI" sz="1400" dirty="0"/>
              <a:t>  6 (1)</a:t>
            </a:r>
            <a:endParaRPr lang="fi-FI" sz="1400" dirty="0">
              <a:cs typeface="Arial"/>
            </a:endParaRPr>
          </a:p>
          <a:p>
            <a:r>
              <a:rPr lang="fi-FI" sz="1400" dirty="0" err="1">
                <a:cs typeface="Arial"/>
              </a:rPr>
              <a:t>Barn</a:t>
            </a:r>
            <a:r>
              <a:rPr lang="fi-FI" sz="1400" dirty="0">
                <a:cs typeface="Arial"/>
              </a:rPr>
              <a:t>  1 (0)</a:t>
            </a:r>
          </a:p>
          <a:p>
            <a:r>
              <a:rPr lang="fi-FI" sz="1400" dirty="0" err="1">
                <a:cs typeface="Arial"/>
              </a:rPr>
              <a:t>Allmänmedicin</a:t>
            </a:r>
            <a:r>
              <a:rPr lang="fi-FI" sz="1400" dirty="0">
                <a:cs typeface="Arial"/>
              </a:rPr>
              <a:t>  5 (0)</a:t>
            </a: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2" y="1323453"/>
            <a:ext cx="5111145" cy="34764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endParaRPr lang="sv-SE" sz="1400" b="1">
              <a:solidFill>
                <a:schemeClr val="accent5"/>
              </a:solidFill>
              <a:latin typeface="+mj-lt"/>
            </a:endParaRPr>
          </a:p>
          <a:p>
            <a:r>
              <a:rPr lang="en-US" sz="1400" err="1">
                <a:cs typeface="Arial"/>
              </a:rPr>
              <a:t>Roidu</a:t>
            </a:r>
            <a:r>
              <a:rPr lang="en-US" sz="1400">
                <a:cs typeface="Arial"/>
              </a:rPr>
              <a:t>, </a:t>
            </a:r>
            <a:r>
              <a:rPr lang="en-US" sz="1400" err="1">
                <a:cs typeface="Arial"/>
              </a:rPr>
              <a:t>Haipro</a:t>
            </a:r>
            <a:r>
              <a:rPr lang="en-US" sz="1400">
                <a:cs typeface="Arial"/>
              </a:rPr>
              <a:t>, patientombuden, </a:t>
            </a:r>
            <a:r>
              <a:rPr lang="en-US" sz="1400" err="1">
                <a:cs typeface="Arial"/>
              </a:rPr>
              <a:t>vårdplaneringssamtal</a:t>
            </a:r>
            <a:r>
              <a:rPr lang="en-US" sz="1400">
                <a:cs typeface="Arial"/>
              </a:rPr>
              <a:t>, </a:t>
            </a:r>
            <a:r>
              <a:rPr lang="en-US" sz="1400" err="1">
                <a:cs typeface="Arial"/>
              </a:rPr>
              <a:t>diskussioner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på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avdelningarna</a:t>
            </a:r>
            <a:r>
              <a:rPr lang="en-US" sz="1400">
                <a:cs typeface="Arial"/>
              </a:rPr>
              <a:t>, </a:t>
            </a:r>
            <a:r>
              <a:rPr lang="en-US" sz="1400" err="1">
                <a:cs typeface="Arial"/>
              </a:rPr>
              <a:t>diskussioner</a:t>
            </a:r>
            <a:r>
              <a:rPr lang="en-US" sz="1400">
                <a:cs typeface="Arial"/>
              </a:rPr>
              <a:t> med </a:t>
            </a:r>
            <a:r>
              <a:rPr lang="en-US" sz="1400" err="1">
                <a:cs typeface="Arial"/>
              </a:rPr>
              <a:t>anhöriga</a:t>
            </a:r>
            <a:r>
              <a:rPr lang="en-US" sz="1400">
                <a:cs typeface="Arial"/>
              </a:rPr>
              <a:t>, </a:t>
            </a:r>
            <a:r>
              <a:rPr lang="en-US" sz="1400" err="1">
                <a:cs typeface="Arial"/>
              </a:rPr>
              <a:t>muntlig</a:t>
            </a:r>
            <a:r>
              <a:rPr lang="en-US" sz="1400">
                <a:cs typeface="Arial"/>
              </a:rPr>
              <a:t> feedback till </a:t>
            </a:r>
            <a:r>
              <a:rPr lang="en-US" sz="1400" err="1">
                <a:cs typeface="Arial"/>
              </a:rPr>
              <a:t>personalen</a:t>
            </a:r>
            <a:r>
              <a:rPr lang="en-US" sz="1400">
                <a:cs typeface="Arial"/>
              </a:rPr>
              <a:t>.</a:t>
            </a:r>
          </a:p>
          <a:p>
            <a:r>
              <a:rPr lang="en-US" sz="1400">
                <a:cs typeface="Arial"/>
              </a:rPr>
              <a:t>VVM (</a:t>
            </a:r>
            <a:r>
              <a:rPr lang="en-US" sz="1400" err="1">
                <a:cs typeface="Arial"/>
              </a:rPr>
              <a:t>vanhemmat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vahvasti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mukana</a:t>
            </a:r>
            <a:r>
              <a:rPr lang="en-US" sz="1400">
                <a:cs typeface="Arial"/>
              </a:rPr>
              <a:t>) </a:t>
            </a:r>
            <a:r>
              <a:rPr lang="en-US" sz="1400" err="1">
                <a:cs typeface="Arial"/>
              </a:rPr>
              <a:t>föräldrarna</a:t>
            </a:r>
            <a:r>
              <a:rPr lang="en-US" sz="1400">
                <a:cs typeface="Arial"/>
              </a:rPr>
              <a:t> </a:t>
            </a:r>
            <a:r>
              <a:rPr lang="en-US" sz="1400" err="1">
                <a:cs typeface="Arial"/>
              </a:rPr>
              <a:t>starkt</a:t>
            </a:r>
            <a:r>
              <a:rPr lang="en-US" sz="1400">
                <a:cs typeface="Arial"/>
              </a:rPr>
              <a:t> med</a:t>
            </a:r>
          </a:p>
          <a:p>
            <a:r>
              <a:rPr lang="en-US" sz="1400">
                <a:cs typeface="Arial"/>
              </a:rPr>
              <a:t>Baby friendly </a:t>
            </a:r>
            <a:r>
              <a:rPr lang="en-US" sz="1400" err="1">
                <a:cs typeface="Arial"/>
              </a:rPr>
              <a:t>principen</a:t>
            </a:r>
            <a:endParaRPr lang="en-US" sz="1400"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fi-FI" sz="1400"/>
              <a:t>Project Liv – </a:t>
            </a:r>
            <a:r>
              <a:rPr lang="fi-FI" sz="1400" err="1"/>
              <a:t>skapa</a:t>
            </a:r>
            <a:r>
              <a:rPr lang="fi-FI" sz="1400"/>
              <a:t> </a:t>
            </a:r>
            <a:r>
              <a:rPr lang="fi-FI" sz="1400" err="1"/>
              <a:t>mera</a:t>
            </a:r>
            <a:r>
              <a:rPr lang="fi-FI" sz="1400"/>
              <a:t> </a:t>
            </a:r>
            <a:r>
              <a:rPr lang="fi-FI" sz="1400" err="1"/>
              <a:t>glädje</a:t>
            </a:r>
            <a:r>
              <a:rPr lang="fi-FI" sz="1400"/>
              <a:t> för </a:t>
            </a:r>
            <a:r>
              <a:rPr lang="fi-FI" sz="1400" err="1"/>
              <a:t>långtidssjuka</a:t>
            </a:r>
            <a:r>
              <a:rPr lang="fi-FI" sz="1400"/>
              <a:t> </a:t>
            </a:r>
            <a:r>
              <a:rPr lang="fi-FI" sz="1400" err="1"/>
              <a:t>barn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deras</a:t>
            </a:r>
            <a:r>
              <a:rPr lang="fi-FI" sz="1400"/>
              <a:t> </a:t>
            </a:r>
            <a:r>
              <a:rPr lang="fi-FI" sz="1400" err="1"/>
              <a:t>familjs</a:t>
            </a:r>
            <a:r>
              <a:rPr lang="fi-FI" sz="1400"/>
              <a:t> </a:t>
            </a:r>
            <a:r>
              <a:rPr lang="fi-FI" sz="1400" err="1"/>
              <a:t>vardag</a:t>
            </a:r>
            <a:r>
              <a:rPr lang="fi-FI" sz="1400"/>
              <a:t>.</a:t>
            </a:r>
          </a:p>
          <a:p>
            <a:pPr lvl="0"/>
            <a:r>
              <a:rPr lang="fi-FI" sz="1400" err="1"/>
              <a:t>Frivilliga</a:t>
            </a:r>
            <a:r>
              <a:rPr lang="fi-FI" sz="1400"/>
              <a:t> </a:t>
            </a:r>
            <a:r>
              <a:rPr lang="fi-FI" sz="1400" err="1"/>
              <a:t>som</a:t>
            </a:r>
            <a:r>
              <a:rPr lang="fi-FI" sz="1400"/>
              <a:t> </a:t>
            </a:r>
            <a:r>
              <a:rPr lang="fi-FI" sz="1400" err="1"/>
              <a:t>stickar</a:t>
            </a:r>
            <a:r>
              <a:rPr lang="fi-FI" sz="1400"/>
              <a:t> </a:t>
            </a:r>
            <a:r>
              <a:rPr lang="fi-FI" sz="1400" err="1"/>
              <a:t>sockor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mössor</a:t>
            </a:r>
            <a:r>
              <a:rPr lang="fi-FI" sz="1400"/>
              <a:t> </a:t>
            </a:r>
            <a:r>
              <a:rPr lang="fi-FI" sz="1400" err="1"/>
              <a:t>till</a:t>
            </a:r>
            <a:r>
              <a:rPr lang="fi-FI" sz="1400"/>
              <a:t> </a:t>
            </a:r>
            <a:r>
              <a:rPr lang="fi-FI" sz="1400" err="1"/>
              <a:t>nyfödda</a:t>
            </a:r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04008" y="5089783"/>
            <a:ext cx="511114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400" err="1">
                <a:latin typeface="Arial"/>
                <a:cs typeface="Arial"/>
              </a:rPr>
              <a:t>Möjlighet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att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kontakta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Cancerföreningens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frivilliga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stödpersoner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till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avdelningen</a:t>
            </a:r>
            <a:r>
              <a:rPr lang="fi-FI" sz="1400">
                <a:latin typeface="Arial"/>
                <a:cs typeface="Arial"/>
              </a:rPr>
              <a:t>. </a:t>
            </a:r>
            <a:r>
              <a:rPr lang="fi-FI" sz="1400" err="1">
                <a:latin typeface="Arial"/>
                <a:cs typeface="Arial"/>
              </a:rPr>
              <a:t>Kundrådet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engageras</a:t>
            </a:r>
            <a:r>
              <a:rPr lang="fi-FI" sz="1400">
                <a:latin typeface="Arial"/>
                <a:cs typeface="Arial"/>
              </a:rPr>
              <a:t> i </a:t>
            </a:r>
            <a:r>
              <a:rPr lang="fi-FI" sz="1400" err="1">
                <a:latin typeface="Arial"/>
                <a:cs typeface="Arial"/>
              </a:rPr>
              <a:t>utvecklingen</a:t>
            </a:r>
            <a:r>
              <a:rPr lang="fi-FI" sz="1400">
                <a:latin typeface="Arial"/>
                <a:cs typeface="Arial"/>
              </a:rPr>
              <a:t> av </a:t>
            </a:r>
            <a:r>
              <a:rPr lang="fi-FI" sz="1400" err="1">
                <a:latin typeface="Arial"/>
                <a:cs typeface="Arial"/>
              </a:rPr>
              <a:t>servicen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och</a:t>
            </a:r>
            <a:r>
              <a:rPr lang="fi-FI" sz="1400">
                <a:latin typeface="Arial"/>
                <a:cs typeface="Arial"/>
              </a:rPr>
              <a:t> </a:t>
            </a:r>
            <a:r>
              <a:rPr lang="fi-FI" sz="1400" err="1">
                <a:latin typeface="Arial"/>
                <a:cs typeface="Arial"/>
              </a:rPr>
              <a:t>utvärderingen</a:t>
            </a:r>
            <a:r>
              <a:rPr lang="fi-FI" sz="1400">
                <a:latin typeface="Arial"/>
                <a:cs typeface="Arial"/>
              </a:rPr>
              <a:t> av </a:t>
            </a:r>
            <a:r>
              <a:rPr lang="fi-FI" sz="1400" err="1">
                <a:latin typeface="Arial"/>
                <a:cs typeface="Arial"/>
              </a:rPr>
              <a:t>denna</a:t>
            </a:r>
            <a:r>
              <a:rPr lang="fi-FI" sz="1400">
                <a:latin typeface="Arial"/>
                <a:cs typeface="Arial"/>
              </a:rPr>
              <a:t>.</a:t>
            </a:r>
            <a:r>
              <a:rPr lang="sv-SE" sz="1400"/>
              <a:t>​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/>
          </p:cNvSpPr>
          <p:nvPr/>
        </p:nvSpPr>
        <p:spPr bwMode="auto">
          <a:xfrm>
            <a:off x="6581753" y="3214641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solidFill>
                <a:schemeClr val="accent4"/>
              </a:solidFill>
              <a:latin typeface="+mj-lt"/>
            </a:endParaRPr>
          </a:p>
          <a:p>
            <a:pPr lvl="0"/>
            <a:r>
              <a:rPr lang="fi-FI" sz="1400" err="1"/>
              <a:t>Förenkla</a:t>
            </a:r>
            <a:r>
              <a:rPr lang="fi-FI" sz="1400"/>
              <a:t> </a:t>
            </a:r>
            <a:r>
              <a:rPr lang="fi-FI" sz="1400" err="1"/>
              <a:t>och</a:t>
            </a:r>
            <a:r>
              <a:rPr lang="fi-FI" sz="1400"/>
              <a:t> </a:t>
            </a:r>
            <a:r>
              <a:rPr lang="fi-FI" sz="1400" err="1"/>
              <a:t>effektivera</a:t>
            </a:r>
            <a:r>
              <a:rPr lang="fi-FI" sz="1400"/>
              <a:t> </a:t>
            </a:r>
            <a:r>
              <a:rPr lang="fi-FI" sz="1400" err="1"/>
              <a:t>processerna</a:t>
            </a:r>
            <a:endParaRPr lang="fi-FI" sz="1400">
              <a:cs typeface="Arial"/>
            </a:endParaRPr>
          </a:p>
          <a:p>
            <a:r>
              <a:rPr lang="fi-FI" sz="1400" err="1">
                <a:cs typeface="Arial"/>
              </a:rPr>
              <a:t>Varje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oönskad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händelse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gås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genom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på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enheterna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och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förbättringsåtgärder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görs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på</a:t>
            </a:r>
            <a:r>
              <a:rPr lang="fi-FI" sz="1400">
                <a:cs typeface="Arial"/>
              </a:rPr>
              <a:t> </a:t>
            </a:r>
            <a:r>
              <a:rPr lang="fi-FI" sz="1400" err="1">
                <a:cs typeface="Arial"/>
              </a:rPr>
              <a:t>basen</a:t>
            </a:r>
            <a:r>
              <a:rPr lang="fi-FI" sz="1400">
                <a:cs typeface="Arial"/>
              </a:rPr>
              <a:t> av </a:t>
            </a:r>
            <a:r>
              <a:rPr lang="fi-FI" sz="1400" err="1">
                <a:cs typeface="Arial"/>
              </a:rPr>
              <a:t>dessa</a:t>
            </a:r>
            <a:r>
              <a:rPr lang="fi-FI" sz="1400">
                <a:cs typeface="Arial"/>
              </a:rPr>
              <a:t>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F6FF80-19B9-BA4F-5256-8B365565EE5D}"/>
              </a:ext>
            </a:extLst>
          </p:cNvPr>
          <p:cNvSpPr txBox="1"/>
          <p:nvPr/>
        </p:nvSpPr>
        <p:spPr>
          <a:xfrm>
            <a:off x="3053129" y="3244334"/>
            <a:ext cx="61062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sv-SE" sz="1800"/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7697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dirty="0" err="1"/>
              <a:t>Budgeterade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r>
              <a:rPr lang="fi-FI" sz="1600" dirty="0"/>
              <a:t>519,4 (526,1) </a:t>
            </a:r>
            <a:endParaRPr lang="fi-FI" sz="1600" dirty="0">
              <a:cs typeface="Arial"/>
            </a:endParaRPr>
          </a:p>
          <a:p>
            <a:r>
              <a:rPr lang="fi-FI" sz="1600" dirty="0" err="1"/>
              <a:t>Obesatta</a:t>
            </a:r>
            <a:r>
              <a:rPr lang="fi-FI" sz="1600" dirty="0"/>
              <a:t> </a:t>
            </a:r>
            <a:r>
              <a:rPr lang="fi-FI" sz="1600" dirty="0" err="1"/>
              <a:t>vakanser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r>
              <a:rPr lang="fi-FI" sz="1600" dirty="0"/>
              <a:t>31.8.2025: 42 (23)</a:t>
            </a:r>
            <a:endParaRPr lang="sv-SE" sz="16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 90</a:t>
            </a:r>
            <a:r>
              <a:rPr lang="fi-FI" sz="1600" dirty="0"/>
              <a:t> </a:t>
            </a:r>
            <a:r>
              <a:rPr lang="fi-FI" sz="1600" baseline="0" dirty="0"/>
              <a:t>(</a:t>
            </a:r>
            <a:r>
              <a:rPr lang="fi-FI" sz="1600" dirty="0"/>
              <a:t>110)</a:t>
            </a:r>
            <a:endParaRPr lang="fi-FI" sz="1600" baseline="0" dirty="0">
              <a:cs typeface="Arial"/>
            </a:endParaRPr>
          </a:p>
          <a:p>
            <a:endParaRPr lang="fi-FI" sz="1600" baseline="0" dirty="0">
              <a:cs typeface="Arial"/>
            </a:endParaRPr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Hot </a:t>
            </a:r>
            <a:r>
              <a:rPr lang="fi-FI" sz="1600" dirty="0" err="1">
                <a:cs typeface="Arial"/>
              </a:rPr>
              <a:t>eller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våld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 err="1"/>
              <a:t>Nära</a:t>
            </a:r>
            <a:r>
              <a:rPr lang="fi-FI" sz="1600" dirty="0"/>
              <a:t> </a:t>
            </a:r>
            <a:r>
              <a:rPr lang="fi-FI" sz="1600" dirty="0" err="1"/>
              <a:t>ögat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 dirty="0"/>
              <a:t>Symtom som är relaterade eller misstänks vara relaterade till inomhusluft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endParaRPr lang="fi-FI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9082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400" b="1" dirty="0"/>
          </a:p>
          <a:p>
            <a:endParaRPr lang="fi-FI" b="1" dirty="0">
              <a:cs typeface="Arial"/>
            </a:endParaRPr>
          </a:p>
          <a:p>
            <a:r>
              <a:rPr lang="fi-FI" b="1" dirty="0">
                <a:cs typeface="Arial"/>
              </a:rPr>
              <a:t>	4,2 %</a:t>
            </a:r>
          </a:p>
          <a:p>
            <a:r>
              <a:rPr lang="fi-FI" b="1" dirty="0">
                <a:cs typeface="Arial"/>
              </a:rPr>
              <a:t>	(5,0 %)</a:t>
            </a:r>
          </a:p>
          <a:p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ED3203B-D586-766F-E6A7-58FE155330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l="14675" t="2749" r="15987" b="36779"/>
          <a:stretch/>
        </p:blipFill>
        <p:spPr>
          <a:xfrm>
            <a:off x="4934062" y="4674831"/>
            <a:ext cx="2942633" cy="1459042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94538DC7-D202-3942-4533-B9FDFFC0CE58}"/>
              </a:ext>
            </a:extLst>
          </p:cNvPr>
          <p:cNvSpPr/>
          <p:nvPr userDrawn="1"/>
        </p:nvSpPr>
        <p:spPr>
          <a:xfrm>
            <a:off x="4770931" y="4558724"/>
            <a:ext cx="774845" cy="458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b="1">
                <a:solidFill>
                  <a:schemeClr val="accent5"/>
                </a:solidFill>
              </a:rPr>
              <a:t>NPS</a:t>
            </a:r>
          </a:p>
        </p:txBody>
      </p:sp>
      <p:cxnSp>
        <p:nvCxnSpPr>
          <p:cNvPr id="4" name="Straight Arrow Connector 3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451B50E-0FF5-0267-6CE7-FCE1AFD7510F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CxnSpPr>
            <a:cxnSpLocks/>
          </p:cNvCxnSpPr>
          <p:nvPr/>
        </p:nvCxnSpPr>
        <p:spPr>
          <a:xfrm flipV="1">
            <a:off x="6376878" y="5455578"/>
            <a:ext cx="383518" cy="5005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16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noProof="0" dirty="0">
                <a:solidFill>
                  <a:srgbClr val="213A8F"/>
                </a:solidFill>
                <a:latin typeface="Arial" panose="020B0604020202020204"/>
                <a:cs typeface="Arial"/>
              </a:rPr>
              <a:t>8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 i arbetet</a:t>
            </a:r>
          </a:p>
          <a:p>
            <a:r>
              <a:rPr lang="en-US" sz="1600"/>
              <a:t>SHM </a:t>
            </a:r>
            <a:r>
              <a:rPr lang="en-US" sz="1600" err="1"/>
              <a:t>projekt</a:t>
            </a:r>
            <a:r>
              <a:rPr lang="en-US" sz="1600"/>
              <a:t> </a:t>
            </a:r>
            <a:r>
              <a:rPr lang="en-US" sz="1600" err="1"/>
              <a:t>personalens</a:t>
            </a:r>
            <a:r>
              <a:rPr lang="en-US" sz="1600"/>
              <a:t> </a:t>
            </a:r>
            <a:r>
              <a:rPr lang="en-US" sz="1600" err="1"/>
              <a:t>tillräcklighet</a:t>
            </a:r>
            <a:r>
              <a:rPr lang="en-US" sz="1600"/>
              <a:t> </a:t>
            </a:r>
            <a:r>
              <a:rPr lang="en-US" sz="1600" err="1"/>
              <a:t>och</a:t>
            </a:r>
            <a:r>
              <a:rPr lang="en-US" sz="1600"/>
              <a:t> </a:t>
            </a:r>
            <a:r>
              <a:rPr lang="en-US" sz="1600" err="1"/>
              <a:t>tillgången</a:t>
            </a:r>
            <a:r>
              <a:rPr lang="en-US" sz="1600"/>
              <a:t> </a:t>
            </a:r>
            <a:r>
              <a:rPr lang="en-US" sz="1600" err="1"/>
              <a:t>på</a:t>
            </a:r>
            <a:r>
              <a:rPr lang="en-US" sz="1600"/>
              <a:t> </a:t>
            </a:r>
            <a:r>
              <a:rPr lang="en-US" sz="1600" err="1"/>
              <a:t>arbetskraft</a:t>
            </a:r>
            <a:r>
              <a:rPr lang="en-US" sz="1600"/>
              <a:t> </a:t>
            </a:r>
            <a:r>
              <a:rPr lang="en-US" sz="1600" err="1"/>
              <a:t>på</a:t>
            </a:r>
            <a:r>
              <a:rPr lang="en-US" sz="1600"/>
              <a:t> </a:t>
            </a:r>
            <a:r>
              <a:rPr lang="en-US" sz="1600" err="1"/>
              <a:t>två</a:t>
            </a:r>
            <a:r>
              <a:rPr lang="en-US" sz="1600"/>
              <a:t> </a:t>
            </a:r>
            <a:r>
              <a:rPr lang="en-US" sz="1600" err="1"/>
              <a:t>vårdavdelningar</a:t>
            </a:r>
            <a:endParaRPr lang="en-US" sz="1600"/>
          </a:p>
          <a:p>
            <a:r>
              <a:rPr lang="en-US" sz="1600" err="1"/>
              <a:t>Cykelförmån</a:t>
            </a:r>
            <a:r>
              <a:rPr lang="en-US" sz="1600"/>
              <a:t> </a:t>
            </a:r>
          </a:p>
          <a:p>
            <a:r>
              <a:rPr lang="en-US" sz="1600">
                <a:cs typeface="Arial"/>
              </a:rPr>
              <a:t>Epassi</a:t>
            </a:r>
            <a:endParaRPr lang="en-US" sz="140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2" ma:contentTypeDescription="Skapa ett nytt dokument." ma:contentTypeScope="" ma:versionID="d387338e53e1aedee59e41a64c703911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464cc6e21a495acff95e54cdb84f200f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schemas.microsoft.com/office/2006/documentManagement/types"/>
    <ds:schemaRef ds:uri="cbe4f0d9-fb0d-42e8-a680-6e558966cc0a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8662b06d-03b9-424a-ab70-bfab313b8d48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8CE09A-19D7-4CFA-854C-4429EAC411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108</TotalTime>
  <Words>875</Words>
  <Application>Microsoft Office PowerPoint</Application>
  <PresentationFormat>Bredbild</PresentationFormat>
  <Paragraphs>201</Paragraphs>
  <Slides>7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2</vt:i4>
      </vt:variant>
      <vt:variant>
        <vt:lpstr>Bildrubriker</vt:lpstr>
      </vt:variant>
      <vt:variant>
        <vt:i4>7</vt:i4>
      </vt:variant>
    </vt:vector>
  </HeadingPairs>
  <TitlesOfParts>
    <vt:vector size="14" baseType="lpstr">
      <vt:lpstr>맑은 고딕</vt:lpstr>
      <vt:lpstr>Arial</vt:lpstr>
      <vt:lpstr>Calibri</vt:lpstr>
      <vt:lpstr>Segoe UI</vt:lpstr>
      <vt:lpstr>Times New Roman</vt:lpstr>
      <vt:lpstr>OVHP_teema</vt:lpstr>
      <vt:lpstr>1_OVHP_teema</vt:lpstr>
      <vt:lpstr>Rapportering av egenkontroll</vt:lpstr>
      <vt:lpstr>Tillgänglighet – Avdelningar</vt:lpstr>
      <vt:lpstr>Tillgänglighet – Hemsjukhus och förlossning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Pitkänen Jenna</cp:lastModifiedBy>
  <cp:revision>98</cp:revision>
  <dcterms:created xsi:type="dcterms:W3CDTF">2023-11-14T05:41:58Z</dcterms:created>
  <dcterms:modified xsi:type="dcterms:W3CDTF">2025-10-08T06:52:29Z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