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335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390D301-E4FF-25AD-2CB3-A9B971D426AB}" name="Holm Tarja" initials="" userId="S::tarja.holm@ovph.fi::d32f561d-dc8c-4ecf-b843-0bb2fcb7eb6e" providerId="AD"/>
  <p188:author id="{817E7A4A-D7AD-E81C-BE0F-91A160B1266F}" name="Kortemäki Virpi" initials="KV" userId="S::virpi.kortemaki@ovph.fi::636975dc-b11f-4cab-be1d-f544b8497ef2" providerId="AD"/>
  <p188:author id="{D7E0FC59-56D0-E944-DBCE-D81227EB1767}" name="Skuthälla Tanja" initials="ST" userId="S::tanja.skuthalla@ovph.fi::178ba649-bdec-4ba0-b6b5-65d2f655b5ca" providerId="AD"/>
  <p188:author id="{8BD51E84-A55A-6391-52DA-931A46D3E969}" name="Guss Kathy" initials="GK" userId="S::kathy.guss@ovph.fi::950a6ebe-db69-42ab-9c55-55131745aaa7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0E0386-310A-5D59-645A-32D15589380B}" v="7" dt="2025-10-13T11:37:08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0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24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</c:v>
                </c:pt>
                <c:pt idx="1">
                  <c:v>62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</c:v>
                </c:pt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3271862" y="1618613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782848" y="1618613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3271862" y="4484400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271862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782848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206364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D21FD71-054F-EEBE-F541-F0D4C5D357DD}"/>
              </a:ext>
            </a:extLst>
          </p:cNvPr>
          <p:cNvCxnSpPr>
            <a:cxnSpLocks/>
          </p:cNvCxnSpPr>
          <p:nvPr userDrawn="1"/>
        </p:nvCxnSpPr>
        <p:spPr>
          <a:xfrm>
            <a:off x="6782848" y="4037767"/>
            <a:ext cx="533293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/>
              <a:t>: </a:t>
            </a:r>
            <a:r>
              <a:rPr lang="fi-FI" err="1"/>
              <a:t>Barn</a:t>
            </a:r>
            <a:r>
              <a:rPr lang="fi-FI"/>
              <a:t>- </a:t>
            </a:r>
            <a:r>
              <a:rPr lang="fi-FI" err="1"/>
              <a:t>och</a:t>
            </a:r>
            <a:r>
              <a:rPr lang="fi-FI"/>
              <a:t> </a:t>
            </a:r>
            <a:r>
              <a:rPr lang="fi-FI" err="1"/>
              <a:t>familjeservice</a:t>
            </a:r>
            <a:r>
              <a:rPr lang="fi-FI"/>
              <a:t> , </a:t>
            </a:r>
            <a:r>
              <a:rPr lang="fi-FI" err="1"/>
              <a:t>Social</a:t>
            </a:r>
            <a:r>
              <a:rPr lang="fi-FI"/>
              <a:t>- </a:t>
            </a:r>
            <a:r>
              <a:rPr lang="fi-FI" err="1"/>
              <a:t>och</a:t>
            </a:r>
            <a:r>
              <a:rPr lang="fi-FI"/>
              <a:t> </a:t>
            </a:r>
            <a:r>
              <a:rPr lang="fi-FI" err="1"/>
              <a:t>hälsocentral</a:t>
            </a:r>
            <a:endParaRPr lang="fi-FI"/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(9-12.2024)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</a:t>
            </a:r>
            <a:r>
              <a:rPr lang="fi-FI" b="1" err="1"/>
              <a:t>hälsovård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9272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Tillgång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vård</a:t>
            </a:r>
            <a:r>
              <a:rPr lang="fi-FI" sz="1600" b="1"/>
              <a:t> </a:t>
            </a:r>
            <a:r>
              <a:rPr lang="fi-FI" sz="1600" b="1" err="1"/>
              <a:t>inom</a:t>
            </a:r>
            <a:r>
              <a:rPr lang="fi-FI" sz="1600" b="1"/>
              <a:t> </a:t>
            </a:r>
            <a:r>
              <a:rPr lang="fi-FI" sz="1600" b="1" err="1"/>
              <a:t>hälsovårdstjänster</a:t>
            </a:r>
            <a:endParaRPr lang="fi-FI" sz="1600" b="1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>
                <a:cs typeface="Arial"/>
              </a:rPr>
              <a:t>Mål</a:t>
            </a:r>
            <a:r>
              <a:rPr lang="fi-FI" sz="1600" b="1">
                <a:cs typeface="Arial"/>
              </a:rPr>
              <a:t>: </a:t>
            </a:r>
            <a:r>
              <a:rPr lang="fi-FI" sz="1600" b="1" err="1">
                <a:cs typeface="Arial"/>
              </a:rPr>
              <a:t>Köfri</a:t>
            </a:r>
            <a:r>
              <a:rPr lang="fi-FI" sz="1600" b="1">
                <a:cs typeface="Arial"/>
              </a:rPr>
              <a:t> </a:t>
            </a:r>
            <a:r>
              <a:rPr lang="fi-FI" sz="1600" b="1" err="1">
                <a:cs typeface="Arial"/>
              </a:rPr>
              <a:t>service</a:t>
            </a:r>
            <a:endParaRPr lang="fi-FI" sz="1600" b="1" err="1"/>
          </a:p>
          <a:p>
            <a:r>
              <a:rPr lang="sv-SE" sz="1400" b="1"/>
              <a:t>Primärvården ​</a:t>
            </a:r>
            <a:endParaRPr lang="sv-SE" sz="1400" b="1">
              <a:cs typeface="Arial"/>
            </a:endParaRPr>
          </a:p>
          <a:p>
            <a:r>
              <a:rPr lang="sv-SE" sz="1400"/>
              <a:t>Kösituation till barnrådgivning​</a:t>
            </a:r>
            <a:endParaRPr lang="sv-SE" sz="1400">
              <a:cs typeface="Arial"/>
            </a:endParaRPr>
          </a:p>
          <a:p>
            <a:r>
              <a:rPr lang="sv-SE" sz="1400"/>
              <a:t>Skolhälsovårdens lagstadgade granskningar​</a:t>
            </a:r>
            <a:endParaRPr lang="sv-SE" sz="1400">
              <a:cs typeface="Arial"/>
            </a:endParaRPr>
          </a:p>
          <a:p>
            <a:r>
              <a:rPr lang="sv-SE" sz="1400"/>
              <a:t>Studerandehälsovårdens lagstadgade granskningar</a:t>
            </a:r>
            <a:endParaRPr lang="fi-FI" sz="1400"/>
          </a:p>
          <a:p>
            <a:endParaRPr lang="fi-FI" sz="1400"/>
          </a:p>
          <a:p>
            <a:r>
              <a:rPr lang="sv-SE" sz="1400" b="1"/>
              <a:t>Specialsjukvården </a:t>
            </a:r>
            <a:endParaRPr lang="sv-SE" sz="1400" b="1">
              <a:cs typeface="Arial"/>
            </a:endParaRPr>
          </a:p>
          <a:p>
            <a:r>
              <a:rPr lang="sv-SE" sz="1400"/>
              <a:t>Remissbedömning görs inom 21 dagar​</a:t>
            </a:r>
            <a:endParaRPr lang="sv-SE" sz="1400">
              <a:cs typeface="Arial"/>
            </a:endParaRPr>
          </a:p>
          <a:p>
            <a:r>
              <a:rPr lang="sv-SE" sz="1400"/>
              <a:t>Tid till bedömning inom 90 dagar​</a:t>
            </a:r>
            <a:endParaRPr lang="sv-SE" sz="1400">
              <a:cs typeface="Arial"/>
            </a:endParaRPr>
          </a:p>
          <a:p>
            <a:r>
              <a:rPr lang="sv-SE" sz="1400"/>
              <a:t>Tid till vård inom 180 dagar</a:t>
            </a:r>
            <a:endParaRPr lang="sv-SE" sz="1400">
              <a:cs typeface="Arial"/>
            </a:endParaRPr>
          </a:p>
          <a:p>
            <a:endParaRPr lang="fi-FI" sz="1400"/>
          </a:p>
          <a:p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Läs mera om vårdens tillgänglighet och väntetider.</a:t>
            </a:r>
            <a:endParaRPr lang="fi-FI" sz="1400">
              <a:solidFill>
                <a:schemeClr val="accent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58323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600" dirty="0">
                <a:ea typeface="+mn-lt"/>
                <a:cs typeface="+mn-lt"/>
              </a:rPr>
              <a:t>Barnrådgivningens kö till läkare: 225 barn</a:t>
            </a:r>
            <a:endParaRPr lang="sv-SE" dirty="0"/>
          </a:p>
          <a:p>
            <a:r>
              <a:rPr lang="sv-SE" sz="1600" dirty="0">
                <a:ea typeface="+mn-lt"/>
                <a:cs typeface="+mn-lt"/>
              </a:rPr>
              <a:t>Barnrådgivningens kö till </a:t>
            </a:r>
            <a:r>
              <a:rPr lang="sv-SE" sz="1600" dirty="0" err="1">
                <a:ea typeface="+mn-lt"/>
                <a:cs typeface="+mn-lt"/>
              </a:rPr>
              <a:t>hälosvårdare</a:t>
            </a:r>
            <a:r>
              <a:rPr lang="sv-SE" sz="1600" dirty="0">
                <a:ea typeface="+mn-lt"/>
                <a:cs typeface="+mn-lt"/>
              </a:rPr>
              <a:t>: 23 barn</a:t>
            </a:r>
            <a:endParaRPr lang="sv-SE" dirty="0"/>
          </a:p>
          <a:p>
            <a:endParaRPr lang="sv-SE" sz="1600">
              <a:cs typeface="Arial"/>
            </a:endParaRPr>
          </a:p>
          <a:p>
            <a:r>
              <a:rPr lang="sv-SE" sz="1600" dirty="0">
                <a:ea typeface="+mn-lt"/>
                <a:cs typeface="+mn-lt"/>
              </a:rPr>
              <a:t>Genomförda hälsogranskningar inom skolhälsovården vid vårterminens slut 2025: 72–80 % i genomsnitt (målet är 90 %)</a:t>
            </a:r>
            <a:br>
              <a:rPr lang="sv-SE" sz="1600" dirty="0">
                <a:ea typeface="+mn-lt"/>
                <a:cs typeface="+mn-lt"/>
              </a:rPr>
            </a:br>
            <a:r>
              <a:rPr lang="sv-SE" sz="1600" dirty="0">
                <a:ea typeface="+mn-lt"/>
                <a:cs typeface="+mn-lt"/>
              </a:rPr>
              <a:t> Små skillnader mellan skolorna.</a:t>
            </a:r>
            <a:endParaRPr lang="sv-SE" dirty="0"/>
          </a:p>
          <a:p>
            <a:endParaRPr lang="sv-SE" sz="1600">
              <a:cs typeface="Arial"/>
            </a:endParaRPr>
          </a:p>
          <a:p>
            <a:r>
              <a:rPr lang="sv-SE" sz="1600" dirty="0">
                <a:ea typeface="+mn-lt"/>
                <a:cs typeface="+mn-lt"/>
              </a:rPr>
              <a:t>Genomförda hälsogranskningar inom studerandehälsovården vid vårterminens slut 2025: 69 % (målet är 90 %)</a:t>
            </a:r>
            <a:endParaRPr lang="sv-SE" dirty="0"/>
          </a:p>
          <a:p>
            <a:endParaRPr lang="sv-SE" sz="1600">
              <a:cs typeface="Arial"/>
            </a:endParaRPr>
          </a:p>
          <a:p>
            <a:r>
              <a:rPr lang="sv-SE" sz="1600" b="1" dirty="0">
                <a:cs typeface="Arial"/>
              </a:rPr>
              <a:t>Specialsjukvården</a:t>
            </a:r>
          </a:p>
          <a:p>
            <a:r>
              <a:rPr lang="sv-SE" sz="1600" b="1" dirty="0">
                <a:cs typeface="Arial"/>
              </a:rPr>
              <a:t>Remisser: </a:t>
            </a:r>
            <a:r>
              <a:rPr lang="sv-SE" sz="1600" dirty="0">
                <a:cs typeface="Arial"/>
              </a:rPr>
              <a:t>alla ankomna remisser som behandlats inom 21 dagar: 367</a:t>
            </a:r>
          </a:p>
          <a:p>
            <a:r>
              <a:rPr lang="sv-SE" sz="1600" b="1" dirty="0">
                <a:cs typeface="Arial"/>
              </a:rPr>
              <a:t>Antalet som väntar på en bedömning: </a:t>
            </a:r>
            <a:r>
              <a:rPr lang="sv-SE" sz="1600" dirty="0">
                <a:cs typeface="Arial"/>
              </a:rPr>
              <a:t>3</a:t>
            </a:r>
          </a:p>
          <a:p>
            <a:endParaRPr lang="sv-SE" sz="16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55861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>
              <a:defRPr/>
            </a:pPr>
            <a:r>
              <a:rPr lang="sv-SE" sz="1400">
                <a:solidFill>
                  <a:srgbClr val="213A8F"/>
                </a:solidFill>
                <a:ea typeface="+mn-lt"/>
                <a:cs typeface="+mn-lt"/>
              </a:rPr>
              <a:t>Omorganisering av arbetet, optimering av resursanvändningen.</a:t>
            </a:r>
            <a:endParaRPr lang="sv-SE"/>
          </a:p>
          <a:p>
            <a:pPr>
              <a:defRPr/>
            </a:pPr>
            <a:endParaRPr lang="sv-SE" sz="1400">
              <a:solidFill>
                <a:srgbClr val="213A8F"/>
              </a:solidFill>
              <a:ea typeface="+mn-lt"/>
              <a:cs typeface="+mn-lt"/>
            </a:endParaRPr>
          </a:p>
          <a:p>
            <a:pPr>
              <a:defRPr/>
            </a:pPr>
            <a:r>
              <a:rPr lang="sv-SE" sz="1400">
                <a:solidFill>
                  <a:srgbClr val="213A8F"/>
                </a:solidFill>
                <a:ea typeface="+mn-lt"/>
                <a:cs typeface="+mn-lt"/>
              </a:rPr>
              <a:t>De skolhälsovårdens hälsogranskningar som inte blev utförda under vårterminen 2025 genomförs i början av höstterminen 2025.</a:t>
            </a:r>
            <a:endParaRPr lang="sv-SE"/>
          </a:p>
          <a:p>
            <a:pPr>
              <a:defRPr/>
            </a:pPr>
            <a:endParaRPr lang="sv-SE" sz="1400">
              <a:solidFill>
                <a:srgbClr val="213A8F"/>
              </a:solidFill>
              <a:latin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Vasas och Jakobstads gemensamma remisshanteringsprocess för barn inom den specialiserade sjukvården utvecklas vidare genom att utnyttja </a:t>
            </a:r>
            <a:r>
              <a:rPr kumimoji="0" lang="sv-SE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närmottagningar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och harmonisera arbetssätten. Målet är likvärdig tillgång till vård och att vårdgarantin ska uppfyllas inom välfärdsområdet.​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Genom att införa mångsidiga verksamhetsmodeller och utnyttja digital teknik strävar man efter att ytterligare förbättra tillgängligheten.​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Man försöker i högre grad ersätta uteblivna och ej avbokade tider med en patient som väntar i vårdkön.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</a:t>
            </a:r>
            <a:r>
              <a:rPr lang="fi-FI" b="1" err="1"/>
              <a:t>socialvård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40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Tillgång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socialvård</a:t>
            </a:r>
            <a:endParaRPr lang="fi-FI" sz="1600" b="1"/>
          </a:p>
          <a:p>
            <a:r>
              <a:rPr lang="sv-SE" sz="1400" b="1"/>
              <a:t>Barnskydd/ Barn- och familjesocialarbete</a:t>
            </a:r>
            <a:r>
              <a:rPr lang="sv-SE" sz="1400"/>
              <a:t>​</a:t>
            </a:r>
          </a:p>
          <a:p>
            <a:r>
              <a:rPr lang="sv-SE" sz="1400"/>
              <a:t>Bedömning av barnskydds-anmälningar inom 7 dagar​</a:t>
            </a:r>
          </a:p>
          <a:p>
            <a:endParaRPr lang="sv-SE" sz="1400"/>
          </a:p>
          <a:p>
            <a:r>
              <a:rPr lang="sv-SE" sz="1400"/>
              <a:t>Bedömning av servicebehov inom 3 månader​</a:t>
            </a:r>
          </a:p>
          <a:p>
            <a:endParaRPr lang="sv-SE" sz="1400"/>
          </a:p>
          <a:p>
            <a:r>
              <a:rPr lang="sv-SE" sz="1400"/>
              <a:t>Personaldimensionering inom barnskyddet 30 klienter/</a:t>
            </a:r>
            <a:r>
              <a:rPr lang="sv-SE" sz="1400" err="1"/>
              <a:t>soc</a:t>
            </a:r>
            <a:r>
              <a:rPr lang="sv-SE" sz="1400"/>
              <a:t> </a:t>
            </a:r>
            <a:r>
              <a:rPr lang="sv-SE" sz="1400" err="1"/>
              <a:t>arb</a:t>
            </a:r>
            <a:endParaRPr lang="sv-SE" sz="1400"/>
          </a:p>
          <a:p>
            <a:endParaRPr lang="sv-SE" sz="1400"/>
          </a:p>
          <a:p>
            <a:r>
              <a:rPr lang="sv-SE" sz="1400" b="1"/>
              <a:t>Förebyggande och kompletterande utkomststöd</a:t>
            </a:r>
          </a:p>
          <a:p>
            <a:endParaRPr lang="fi-FI" sz="1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8625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600">
                <a:cs typeface="Arial"/>
              </a:rPr>
              <a:t>Utvärderingen inom 7 vardagar har genomförts i cirka 52 % av fallen. Situationen har försämrats sedan det första kvartalet.</a:t>
            </a:r>
          </a:p>
          <a:p>
            <a:r>
              <a:rPr lang="sv-SE" sz="1600">
                <a:cs typeface="Arial"/>
              </a:rPr>
              <a:t>Ungefär 56 % av bedömningarna av servicebehov slutförs inom tre månader.</a:t>
            </a:r>
          </a:p>
          <a:p>
            <a:r>
              <a:rPr lang="sv-SE" sz="1600">
                <a:cs typeface="Arial"/>
              </a:rPr>
              <a:t>Under perioden hade socialarbetarna cirka 30 kunder per anställd.</a:t>
            </a:r>
          </a:p>
          <a:p>
            <a:endParaRPr lang="sv-SE" sz="1600">
              <a:cs typeface="Arial"/>
            </a:endParaRPr>
          </a:p>
          <a:p>
            <a:r>
              <a:rPr lang="sv-SE" sz="1600">
                <a:cs typeface="Arial"/>
              </a:rPr>
              <a:t>Organisationsförändringen syftar till att förbättra förebyggande tjänster. Användningen av kompletterande tjänster har ökat.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36471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Organisationsförändringen inom barn- och familjetjänsterna syftar till att främja förebyggande tjänster. I framtiden skulle allt färre kunder styras till korrigerande tjänster, och kunderna skulle få den vägledning och det stöd de behöver i rätt tid, vilket förhindrar att de behöver de tyngsta tjänsterna.​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>
              <a:defRPr/>
            </a:pPr>
            <a:r>
              <a:rPr lang="sv-SE" sz="1400">
                <a:solidFill>
                  <a:srgbClr val="213A8F"/>
                </a:solidFill>
                <a:ea typeface="+mn-lt"/>
                <a:cs typeface="+mn-lt"/>
              </a:rPr>
              <a:t>För att säkerställa att behovsbedömningarna av service färdigställs inom utsatt tid kommer man under hösten 2025 att vidta åtgärder i form av teamförändringar och en omorganisering av arbetsuppgifterna.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063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31.8.2025.2025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143 </a:t>
            </a:r>
            <a:r>
              <a:rPr lang="sv-SE" sz="1400" dirty="0"/>
              <a:t>(58)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33 </a:t>
            </a:r>
            <a:r>
              <a:rPr lang="sv-SE" sz="1400" dirty="0"/>
              <a:t>(23%)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0</a:t>
            </a:r>
            <a:r>
              <a:rPr lang="sv-SE" sz="1400" dirty="0"/>
              <a:t> 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40</a:t>
            </a:r>
            <a:r>
              <a:rPr lang="sv-SE" sz="1400" dirty="0"/>
              <a:t> (28%)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Färdig: 70</a:t>
            </a:r>
            <a:r>
              <a:rPr lang="sv-SE" sz="1400" dirty="0"/>
              <a:t> (49%)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076552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anmälningstyperna:</a:t>
            </a:r>
          </a:p>
          <a:p>
            <a:pPr marL="342900" indent="-342900">
              <a:buFontTx/>
              <a:buAutoNum type="arabicPeriod"/>
            </a:pPr>
            <a:r>
              <a:rPr lang="fi-FI" sz="1600" dirty="0" err="1">
                <a:cs typeface="Arial"/>
              </a:rPr>
              <a:t>Informationsflöde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eller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informationshantering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 dirty="0">
                <a:cs typeface="Arial"/>
              </a:rPr>
              <a:t>Förknippad med ordnande av och </a:t>
            </a:r>
            <a:r>
              <a:rPr lang="sv-SE" sz="1600">
                <a:cs typeface="Arial"/>
              </a:rPr>
              <a:t>tillgång till vård/service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 dirty="0">
                <a:cs typeface="Arial"/>
              </a:rPr>
              <a:t>Förknippad med laboratorie-, röntgen- eller annan patientundersökning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endParaRPr lang="sv-SE" sz="1600" dirty="0"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3121563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0 </a:t>
            </a:r>
            <a:r>
              <a:rPr lang="fi-FI" sz="2400" dirty="0">
                <a:cs typeface="Arial"/>
              </a:rPr>
              <a:t>(0)</a:t>
            </a:r>
            <a:endParaRPr lang="fi-FI" sz="3600" dirty="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socialombud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716315" y="5901367"/>
            <a:ext cx="244985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000">
                <a:cs typeface="Arial"/>
              </a:rPr>
              <a:t>25 </a:t>
            </a:r>
            <a:r>
              <a:rPr lang="fi-FI" sz="2400" dirty="0">
                <a:cs typeface="Arial"/>
              </a:rPr>
              <a:t>(00)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sv-SE" sz="1400"/>
              <a:t>Satsning på personalstruktur, rekrytering inom socialvården då lagstadgade tidsfrister inte uppnås och  personaldimensioneringen inte uppfylls.</a:t>
            </a: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DF6D9B-83E1-2213-EF01-5DC7A7E9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cxnSp>
        <p:nvCxnSpPr>
          <p:cNvPr id="23" name="Straight Arrow Connector 2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02C04B70-39F3-54AA-80AE-39C86898CA8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3801946"/>
            <a:ext cx="580830" cy="4460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30361" y="1323127"/>
            <a:ext cx="69982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544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st / 1.1. - 26.9,2025 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62 (77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4,27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4,16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(4,47)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4,33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4,55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4,26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4,21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4,27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4,24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4,70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sv-SE" sz="140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Vänlighet och bemötande</a:t>
            </a:r>
            <a:endParaRPr lang="sv-SE" sz="140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sv-SE" sz="140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Bra vård och service</a:t>
            </a:r>
            <a:endParaRPr lang="fi-FI" sz="140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sv-SE" sz="1400" dirty="0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Service på eget modersmål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sv-SE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Byte av hälsovårdare</a:t>
            </a:r>
            <a:endParaRPr lang="sv-SE" sz="140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sv-SE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Utebliven kallelse till mottagningen</a:t>
            </a:r>
            <a:endParaRPr lang="sv-SE" sz="140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4712459"/>
            <a:ext cx="1820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1694" y="5462943"/>
            <a:ext cx="196232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600" dirty="0" err="1">
                <a:latin typeface="Arial" panose="020B0604020202020204"/>
              </a:rPr>
              <a:t>Primärvård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0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lang="fi-FI" sz="1600" dirty="0" err="1">
                <a:latin typeface="Arial" panose="020B0604020202020204"/>
              </a:rPr>
              <a:t>Specialsjukvård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0 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 err="1">
                <a:latin typeface="Arial" panose="020B0604020202020204"/>
              </a:rPr>
              <a:t>Socialvård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x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05433" y="1323453"/>
            <a:ext cx="5111142" cy="28019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>
                <a:latin typeface="+mj-lt"/>
              </a:rPr>
              <a:t>Klienten och anhöriga har möjlighet att boka tider elektroniskt inom hälsovårdstjänster.​</a:t>
            </a:r>
          </a:p>
          <a:p>
            <a:r>
              <a:rPr lang="sv-SE" sz="1400" err="1">
                <a:latin typeface="+mj-lt"/>
              </a:rPr>
              <a:t>Buddy</a:t>
            </a:r>
            <a:r>
              <a:rPr lang="sv-SE" sz="1400">
                <a:latin typeface="+mj-lt"/>
              </a:rPr>
              <a:t> Healthcare applikation till stöd för barnets vårdstig inom specialsjukvård.​</a:t>
            </a:r>
          </a:p>
          <a:p>
            <a:r>
              <a:rPr lang="sv-SE" sz="1400">
                <a:latin typeface="+mj-lt"/>
              </a:rPr>
              <a:t>En enkät om vården av akut sjuka barn riktad till föräldrar, anhöriga och andra intresserade genomfördes mellan juni och september 2024. Totalt mottogs 772 svar. Detta används som stöd i uppdateringen av barnens akutvårdsprocess.</a:t>
            </a:r>
            <a:endParaRPr lang="en-US" sz="140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sv-SE" sz="1400">
                <a:latin typeface="+mj-lt"/>
              </a:rPr>
              <a:t>Förnyelse av familjeförberedelsehelheten​</a:t>
            </a:r>
          </a:p>
          <a:p>
            <a:pPr lvl="0"/>
            <a:r>
              <a:rPr lang="sv-SE" sz="1400">
                <a:latin typeface="+mj-lt"/>
              </a:rPr>
              <a:t>Föra barnet på tal – verksamhetsmodell​</a:t>
            </a:r>
          </a:p>
          <a:p>
            <a:pPr lvl="0"/>
            <a:r>
              <a:rPr lang="sv-SE" sz="1400">
                <a:latin typeface="+mj-lt"/>
              </a:rPr>
              <a:t>Familjecentrens träffpunktsverksamhet​</a:t>
            </a:r>
          </a:p>
          <a:p>
            <a:pPr lvl="0"/>
            <a:r>
              <a:rPr lang="sv-SE" sz="1400">
                <a:latin typeface="+mj-lt"/>
              </a:rPr>
              <a:t>Småbarnspedagogikens läkemedelsplan​</a:t>
            </a:r>
          </a:p>
          <a:p>
            <a:pPr lvl="0"/>
            <a:r>
              <a:rPr lang="sv-SE" sz="1400">
                <a:latin typeface="+mj-lt"/>
              </a:rPr>
              <a:t>För studerande möjlighet att använda Annie-bot i samarbete med läroanstalterna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/>
              <a:t>​Klientråd för barn-och familjeservice träffas regelbundet.​</a:t>
            </a:r>
          </a:p>
          <a:p>
            <a:endParaRPr lang="sv-SE" sz="1400"/>
          </a:p>
          <a:p>
            <a:r>
              <a:rPr lang="sv-SE" sz="1400"/>
              <a:t>Vårdkedjearbetet för barn med utmanande beteende.​</a:t>
            </a:r>
          </a:p>
          <a:p>
            <a:endParaRPr lang="sv-SE" sz="1400"/>
          </a:p>
          <a:p>
            <a:r>
              <a:rPr lang="sv-SE" sz="1400"/>
              <a:t>Digitala tjänstekanaler för barn, unga och familjer.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latin typeface="+mj-lt"/>
            </a:endParaRPr>
          </a:p>
          <a:p>
            <a:pPr lvl="0"/>
            <a:r>
              <a:rPr lang="sv-SE" sz="1400">
                <a:latin typeface="+mj-lt"/>
              </a:rPr>
              <a:t>Alla anmälningar och kontakter diskuteras mångprofessionellt på enheterna. Händelserna analyseras och åtgärder vidtas vid behov. Anmälaren kontaktas personligen om anmälaren så önskar.</a:t>
            </a:r>
            <a:endParaRPr lang="en-US" sz="1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/>
          </p:cNvSpPr>
          <p:nvPr/>
        </p:nvSpPr>
        <p:spPr>
          <a:xfrm>
            <a:off x="1202851" y="1656000"/>
            <a:ext cx="2040080" cy="2222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sv-SE" sz="1600" dirty="0"/>
              <a:t>Personal: 562(543​)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Fastanställda: 467(457​)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Vikarier: 70 (53​)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VOV (befriad från egen tjänst): 35 (33)</a:t>
            </a:r>
            <a:endParaRPr lang="sv-SE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/>
          </p:cNvSpPr>
          <p:nvPr/>
        </p:nvSpPr>
        <p:spPr>
          <a:xfrm>
            <a:off x="3476022" y="1656000"/>
            <a:ext cx="3370522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66 (37)</a:t>
            </a:r>
            <a:endParaRPr lang="fi-FI" sz="1600" baseline="0">
              <a:cs typeface="Arial"/>
            </a:endParaRPr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 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/>
              <a:t>Hot </a:t>
            </a:r>
            <a:r>
              <a:rPr lang="fi-FI" sz="1600" dirty="0" err="1"/>
              <a:t>eller</a:t>
            </a:r>
            <a:r>
              <a:rPr lang="fi-FI" sz="1600" dirty="0"/>
              <a:t> </a:t>
            </a:r>
            <a:r>
              <a:rPr lang="fi-FI" sz="1600" dirty="0" err="1"/>
              <a:t>våld</a:t>
            </a:r>
            <a:r>
              <a:rPr lang="fi-FI" sz="1600" dirty="0"/>
              <a:t>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Hetta </a:t>
            </a:r>
            <a:r>
              <a:rPr lang="fi-FI" sz="1600" err="1">
                <a:cs typeface="Arial"/>
              </a:rPr>
              <a:t>från</a:t>
            </a:r>
            <a:r>
              <a:rPr lang="fi-FI" sz="1600" dirty="0">
                <a:cs typeface="Arial"/>
              </a:rPr>
              <a:t> </a:t>
            </a:r>
            <a:r>
              <a:rPr lang="fi-FI" sz="1600" err="1">
                <a:cs typeface="Arial"/>
              </a:rPr>
              <a:t>ämne</a:t>
            </a:r>
            <a:r>
              <a:rPr lang="fi-FI" sz="1600" dirty="0">
                <a:cs typeface="Arial"/>
              </a:rPr>
              <a:t>, </a:t>
            </a:r>
            <a:r>
              <a:rPr lang="fi-FI" sz="1600" err="1">
                <a:cs typeface="Arial"/>
              </a:rPr>
              <a:t>föremål</a:t>
            </a:r>
            <a:r>
              <a:rPr lang="fi-FI" sz="1600" dirty="0">
                <a:cs typeface="Arial"/>
              </a:rPr>
              <a:t> </a:t>
            </a:r>
            <a:r>
              <a:rPr lang="fi-FI" sz="1600" err="1">
                <a:cs typeface="Arial"/>
              </a:rPr>
              <a:t>eller</a:t>
            </a:r>
            <a:r>
              <a:rPr lang="fi-FI" sz="1600" dirty="0">
                <a:cs typeface="Arial"/>
              </a:rPr>
              <a:t> </a:t>
            </a:r>
            <a:r>
              <a:rPr lang="fi-FI" sz="1600" err="1">
                <a:cs typeface="Arial"/>
              </a:rPr>
              <a:t>omgivning</a:t>
            </a:r>
            <a:r>
              <a:rPr lang="fi-FI" sz="1600" dirty="0">
                <a:cs typeface="Arial"/>
              </a:rPr>
              <a:t> 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Symtom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som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är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relaterade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eller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misstänks</a:t>
            </a:r>
            <a:r>
              <a:rPr lang="fi-FI" sz="1600" dirty="0">
                <a:cs typeface="Arial"/>
              </a:rPr>
              <a:t> vara </a:t>
            </a:r>
            <a:r>
              <a:rPr lang="fi-FI" sz="1600" dirty="0" err="1">
                <a:cs typeface="Arial"/>
              </a:rPr>
              <a:t>relaterade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till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inomhusluft</a:t>
            </a:r>
            <a:r>
              <a:rPr lang="fi-FI" sz="1600" dirty="0">
                <a:cs typeface="Arial"/>
              </a:rPr>
              <a:t> + Annat</a:t>
            </a:r>
          </a:p>
          <a:p>
            <a:endParaRPr lang="fi-FI" sz="1600"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A221FA-DDA1-8B29-CCDC-A7059166AB98}"/>
              </a:ext>
            </a:extLst>
          </p:cNvPr>
          <p:cNvSpPr txBox="1">
            <a:spLocks/>
          </p:cNvSpPr>
          <p:nvPr/>
        </p:nvSpPr>
        <p:spPr>
          <a:xfrm>
            <a:off x="6915661" y="1656000"/>
            <a:ext cx="529774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Förverkligad lagstadgad personaldimensionering</a:t>
            </a:r>
          </a:p>
          <a:p>
            <a:r>
              <a:rPr lang="sv-SE" sz="1400" dirty="0">
                <a:effectLst/>
                <a:cs typeface="Arial" panose="020B0604020202020204"/>
              </a:rPr>
              <a:t>Barnskyddets personaldimensionering </a:t>
            </a:r>
            <a:r>
              <a:rPr lang="sv-SE" sz="1400" dirty="0">
                <a:cs typeface="Arial" panose="020B0604020202020204"/>
              </a:rPr>
              <a:t>39 </a:t>
            </a:r>
            <a:r>
              <a:rPr lang="sv-SE" sz="1400" dirty="0">
                <a:effectLst/>
                <a:cs typeface="Arial" panose="020B0604020202020204"/>
              </a:rPr>
              <a:t>klienter/</a:t>
            </a:r>
            <a:r>
              <a:rPr lang="sv-SE" sz="1400" dirty="0" err="1">
                <a:effectLst/>
                <a:cs typeface="Arial" panose="020B0604020202020204"/>
              </a:rPr>
              <a:t>soc</a:t>
            </a:r>
            <a:r>
              <a:rPr lang="sv-SE" sz="1400" dirty="0">
                <a:effectLst/>
                <a:cs typeface="Arial" panose="020B0604020202020204"/>
              </a:rPr>
              <a:t> </a:t>
            </a:r>
            <a:r>
              <a:rPr lang="sv-SE" sz="1400" dirty="0" err="1">
                <a:effectLst/>
                <a:cs typeface="Arial" panose="020B0604020202020204"/>
              </a:rPr>
              <a:t>arb</a:t>
            </a:r>
            <a:r>
              <a:rPr lang="sv-SE" sz="1400" dirty="0">
                <a:effectLst/>
                <a:cs typeface="Arial" panose="020B0604020202020204"/>
              </a:rPr>
              <a:t> (max 35)​</a:t>
            </a:r>
          </a:p>
          <a:p>
            <a:r>
              <a:rPr lang="sv-SE" sz="1400" dirty="0">
                <a:effectLst/>
                <a:cs typeface="Arial" panose="020B0604020202020204"/>
              </a:rPr>
              <a:t>Mödrarådgivning </a:t>
            </a:r>
            <a:r>
              <a:rPr lang="sv-SE" sz="1400" dirty="0">
                <a:cs typeface="Arial" panose="020B0604020202020204"/>
              </a:rPr>
              <a:t>60 </a:t>
            </a:r>
            <a:r>
              <a:rPr lang="sv-SE" sz="1400" dirty="0">
                <a:effectLst/>
                <a:cs typeface="Arial" panose="020B0604020202020204"/>
              </a:rPr>
              <a:t>gravida/hälsovårdare (min 38-max 76​</a:t>
            </a:r>
            <a:r>
              <a:rPr lang="sv-SE" sz="1400" dirty="0">
                <a:cs typeface="Arial" panose="020B0604020202020204"/>
              </a:rPr>
              <a:t>)</a:t>
            </a:r>
            <a:endParaRPr lang="sv-SE" sz="1400" dirty="0">
              <a:effectLst/>
              <a:cs typeface="Arial" panose="020B0604020202020204"/>
            </a:endParaRPr>
          </a:p>
          <a:p>
            <a:r>
              <a:rPr lang="sv-SE" sz="1400" dirty="0">
                <a:effectLst/>
                <a:cs typeface="Arial" panose="020B0604020202020204"/>
              </a:rPr>
              <a:t>Barnrådgivning </a:t>
            </a:r>
            <a:r>
              <a:rPr lang="sv-SE" sz="1400" dirty="0">
                <a:cs typeface="Arial" panose="020B0604020202020204"/>
              </a:rPr>
              <a:t>250 barn</a:t>
            </a:r>
            <a:r>
              <a:rPr lang="sv-SE" sz="1400" dirty="0">
                <a:effectLst/>
                <a:cs typeface="Arial" panose="020B0604020202020204"/>
              </a:rPr>
              <a:t>/hälsovårdare (max 320)​</a:t>
            </a:r>
          </a:p>
          <a:p>
            <a:r>
              <a:rPr lang="sv-SE" sz="1400" dirty="0">
                <a:effectLst/>
                <a:cs typeface="Arial" panose="020B0604020202020204"/>
              </a:rPr>
              <a:t>Skolhälsovård </a:t>
            </a:r>
            <a:r>
              <a:rPr lang="sv-SE" sz="1400" dirty="0">
                <a:cs typeface="Arial" panose="020B0604020202020204"/>
              </a:rPr>
              <a:t>402</a:t>
            </a:r>
            <a:r>
              <a:rPr lang="sv-SE" sz="1400" dirty="0">
                <a:effectLst/>
                <a:cs typeface="Arial" panose="020B0604020202020204"/>
              </a:rPr>
              <a:t> elever/hälsovårdare (max 460)​</a:t>
            </a:r>
          </a:p>
          <a:p>
            <a:r>
              <a:rPr lang="sv-SE" sz="1400" dirty="0">
                <a:effectLst/>
                <a:cs typeface="Arial" panose="020B0604020202020204"/>
              </a:rPr>
              <a:t>Studerandehälsovård </a:t>
            </a:r>
            <a:r>
              <a:rPr lang="sv-SE" sz="1400" dirty="0">
                <a:cs typeface="Arial" panose="020B0604020202020204"/>
              </a:rPr>
              <a:t>530</a:t>
            </a:r>
            <a:r>
              <a:rPr lang="sv-SE" sz="1400" dirty="0">
                <a:effectLst/>
                <a:cs typeface="Arial" panose="020B0604020202020204"/>
              </a:rPr>
              <a:t> </a:t>
            </a:r>
            <a:r>
              <a:rPr lang="sv-SE" sz="1400" dirty="0" err="1">
                <a:effectLst/>
                <a:cs typeface="Arial" panose="020B0604020202020204"/>
              </a:rPr>
              <a:t>stud</a:t>
            </a:r>
            <a:r>
              <a:rPr lang="sv-SE" sz="1400" dirty="0">
                <a:effectLst/>
                <a:cs typeface="Arial" panose="020B0604020202020204"/>
              </a:rPr>
              <a:t>/hälsovårdare (max. 570),​</a:t>
            </a:r>
          </a:p>
          <a:p>
            <a:r>
              <a:rPr lang="sv-SE" sz="1400" dirty="0">
                <a:effectLst/>
                <a:cs typeface="Arial" panose="020B0604020202020204"/>
              </a:rPr>
              <a:t>Elevvårdens psykologer 1/780 uppfyller ej kraven, kompletteras med köptjänster, kuratorerna 1/670 uppfyller kraven totalt sett.</a:t>
            </a:r>
            <a:endParaRPr lang="fi-FI" sz="1400" dirty="0">
              <a:effectLst/>
              <a:cs typeface="Arial" panose="020B060402020202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2040080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r>
              <a:rPr lang="fi-FI" sz="1600" b="1" dirty="0">
                <a:solidFill>
                  <a:schemeClr val="accent5"/>
                </a:solidFill>
              </a:rPr>
              <a:t>/</a:t>
            </a:r>
            <a:r>
              <a:rPr lang="fi-FI" sz="1600" b="1" dirty="0" err="1">
                <a:solidFill>
                  <a:schemeClr val="accent5"/>
                </a:solidFill>
              </a:rPr>
              <a:t>anställningsdagar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3,3% (4,3%)​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4210969" y="6038700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18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7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6855829" y="4559135"/>
            <a:ext cx="529774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sv-SE" sz="1600">
                <a:effectLst/>
                <a:cs typeface="Arial" panose="020B0604020202020204"/>
              </a:rPr>
              <a:t>Aktivt ledarskap, personalens delaktighet,​ stöder en kultur där man </a:t>
            </a:r>
            <a:r>
              <a:rPr lang="sv-SE" sz="1600">
                <a:cs typeface="Arial" panose="020B0604020202020204"/>
              </a:rPr>
              <a:t>hjälper</a:t>
            </a:r>
            <a:r>
              <a:rPr lang="sv-SE" sz="1600">
                <a:effectLst/>
                <a:cs typeface="Arial" panose="020B0604020202020204"/>
              </a:rPr>
              <a:t>, stöder varandra och planerar    verksamhet och förändringar  tillsammans mångprofessionellt. Regelbundna arbetsplatsmöten,</a:t>
            </a:r>
            <a:r>
              <a:rPr lang="sv-SE" sz="1600">
                <a:cs typeface="Arial" panose="020B0604020202020204"/>
              </a:rPr>
              <a:t> </a:t>
            </a:r>
            <a:r>
              <a:rPr lang="sv-SE" sz="1600">
                <a:effectLst/>
                <a:cs typeface="Arial" panose="020B0604020202020204"/>
              </a:rPr>
              <a:t>klara direktiv och överenskommelser. ​ Utvecklingssamtal, en god introduktion.​</a:t>
            </a:r>
          </a:p>
          <a:p>
            <a:r>
              <a:rPr lang="sv-SE" sz="1600">
                <a:effectLst/>
                <a:cs typeface="Arial" panose="020B0604020202020204"/>
              </a:rPr>
              <a:t>Tidigt stöd och arbetshandledning. </a:t>
            </a:r>
            <a:r>
              <a:rPr lang="sv-SE" sz="1600" err="1">
                <a:effectLst/>
                <a:cs typeface="Arial" panose="020B0604020202020204"/>
              </a:rPr>
              <a:t>Tyky</a:t>
            </a:r>
            <a:r>
              <a:rPr lang="sv-SE" sz="1600">
                <a:effectLst/>
                <a:cs typeface="Arial" panose="020B0604020202020204"/>
              </a:rPr>
              <a:t>-verksamhet.</a:t>
            </a:r>
            <a:endParaRPr lang="fi-FI" sz="1600">
              <a:effectLst/>
              <a:cs typeface="Arial" panose="020B06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9AB6A8-8DFD-32F9-F813-7199B633096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3578063" y="4801856"/>
            <a:ext cx="2942633" cy="1324005"/>
          </a:xfrm>
          <a:prstGeom prst="rect">
            <a:avLst/>
          </a:prstGeom>
        </p:spPr>
      </p:pic>
      <p:cxnSp>
        <p:nvCxnSpPr>
          <p:cNvPr id="5" name="Straight Arrow Connector 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DD2B614F-FB28-094C-EEFA-AC117169FE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5020443" y="5202000"/>
            <a:ext cx="258778" cy="73910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6bfd946-06b4-417f-9fcd-3138f4a5bdbf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6DDD6A59D75C46BC3F25CFEB77FB8E" ma:contentTypeVersion="6" ma:contentTypeDescription="Skapa ett nytt dokument." ma:contentTypeScope="" ma:versionID="649c718f5ad66b303cc40d5d48fdc690">
  <xsd:schema xmlns:xsd="http://www.w3.org/2001/XMLSchema" xmlns:xs="http://www.w3.org/2001/XMLSchema" xmlns:p="http://schemas.microsoft.com/office/2006/metadata/properties" xmlns:ns2="288c518c-0498-40ce-baa2-d6600c8cec9f" xmlns:ns3="36bfd946-06b4-417f-9fcd-3138f4a5bdbf" targetNamespace="http://schemas.microsoft.com/office/2006/metadata/properties" ma:root="true" ma:fieldsID="42d5a9d9cf4378ccb90fd1892eb7d05b" ns2:_="" ns3:_="">
    <xsd:import namespace="288c518c-0498-40ce-baa2-d6600c8cec9f"/>
    <xsd:import namespace="36bfd946-06b4-417f-9fcd-3138f4a5b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c518c-0498-40ce-baa2-d6600c8ce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fd946-06b4-417f-9fcd-3138f4a5b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288c518c-0498-40ce-baa2-d6600c8cec9f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36bfd946-06b4-417f-9fcd-3138f4a5bdb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2B087C-0890-405B-8CA6-62270A479F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8c518c-0498-40ce-baa2-d6600c8cec9f"/>
    <ds:schemaRef ds:uri="36bfd946-06b4-417f-9fcd-3138f4a5bd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1135</Words>
  <Application>Microsoft Office PowerPoint</Application>
  <PresentationFormat>Widescreen</PresentationFormat>
  <Paragraphs>169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OVHP_teema</vt:lpstr>
      <vt:lpstr>1_OVHP_teema</vt:lpstr>
      <vt:lpstr>Rapportering av egenkontroll</vt:lpstr>
      <vt:lpstr>Tillgänglighet hälsovård</vt:lpstr>
      <vt:lpstr>Tillgänglighet socialvård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Guss Kathy</cp:lastModifiedBy>
  <cp:revision>125</cp:revision>
  <dcterms:created xsi:type="dcterms:W3CDTF">2023-11-14T05:41:58Z</dcterms:created>
  <dcterms:modified xsi:type="dcterms:W3CDTF">2025-10-13T11:40:18Z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0x010100556DDD6A59D75C46BC3F25CFEB77FB8E</vt:lpwstr>
  </property>
  <property fmtid="{D5CDD505-2E9C-101B-9397-08002B2CF9AE}" pid="3" name="MediaServiceImageTags">
    <vt:lpwstr/>
  </property>
  <property fmtid="{D5CDD505-2E9C-101B-9397-08002B2CF9AE}" pid="4" name="Order">
    <vt:r8>247500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