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4"/>
    <p:sldMasterId id="2147483710" r:id="rId5"/>
  </p:sldMasterIdLst>
  <p:notesMasterIdLst>
    <p:notesMasterId r:id="rId11"/>
  </p:notesMasterIdLst>
  <p:handoutMasterIdLst>
    <p:handoutMasterId r:id="rId12"/>
  </p:handoutMasterIdLst>
  <p:sldIdLst>
    <p:sldId id="335" r:id="rId6"/>
    <p:sldId id="563" r:id="rId7"/>
    <p:sldId id="452" r:id="rId8"/>
    <p:sldId id="579" r:id="rId9"/>
    <p:sldId id="580" r:id="rId10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7E0FC59-56D0-E944-DBCE-D81227EB1767}" name="Skuthälla Tanja" initials="ST" userId="S::tanja.skuthalla@ovph.fi::178ba649-bdec-4ba0-b6b5-65d2f655b5ca" providerId="AD"/>
  <p188:author id="{AFEABAD6-F391-E6D4-FFFD-D08E33702AA1}" name="Sundman Lisa" initials="SL" userId="S::lisa.sundman@ovph.fi::fec9133f-7357-46c1-9cd4-7e86e427af38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ranö Anna" initials="GA [2]" lastIdx="4" clrIdx="0">
    <p:extLst>
      <p:ext uri="{19B8F6BF-5375-455C-9EA6-DF929625EA0E}">
        <p15:presenceInfo xmlns:p15="http://schemas.microsoft.com/office/powerpoint/2012/main" userId="S::anna.grano@ovph.fi::a50b3b0e-1daf-4c22-886c-a5e083b4370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39B7F41-1D6C-3B74-75DD-2023CB9812FE}" v="19" dt="2025-09-30T09:54:48.74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245" autoAdjust="0"/>
  </p:normalViewPr>
  <p:slideViewPr>
    <p:cSldViewPr snapToGrid="0">
      <p:cViewPr varScale="1">
        <p:scale>
          <a:sx n="104" d="100"/>
          <a:sy n="104" d="100"/>
        </p:scale>
        <p:origin x="83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commentAuthors" Target="commentAuthor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3170961479346448E-2"/>
          <c:y val="5.7751070331185581E-2"/>
          <c:w val="0.84745320939213409"/>
          <c:h val="0.6540093797611650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Sheet1!#REF!</c:f>
              <c:strCache>
                <c:ptCount val="1"/>
                <c:pt idx="0">
                  <c:v>#REF!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3CC-4AD5-BF42-673CA57A061B}"/>
            </c:ext>
          </c:extLst>
        </c:ser>
        <c:ser>
          <c:idx val="1"/>
          <c:order val="1"/>
          <c:tx>
            <c:strRef>
              <c:f>Sheet1!$B$1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0"/>
                  <c:y val="-7.566794624086069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BAF-4D04-8B2D-A9D31470A08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44</c:v>
                </c:pt>
                <c:pt idx="1">
                  <c:v>53</c:v>
                </c:pt>
                <c:pt idx="2">
                  <c:v>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D60-45F1-BFFF-E040F0F12C9F}"/>
            </c:ext>
          </c:extLst>
        </c:ser>
        <c:ser>
          <c:idx val="2"/>
          <c:order val="2"/>
          <c:tx>
            <c:strRef>
              <c:f>Sheet1!$C$1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42</c:v>
                </c:pt>
                <c:pt idx="1">
                  <c:v>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BAF-4D04-8B2D-A9D31470A08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535601984"/>
        <c:axId val="535602312"/>
      </c:barChart>
      <c:catAx>
        <c:axId val="535601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2312"/>
        <c:crosses val="autoZero"/>
        <c:auto val="1"/>
        <c:lblAlgn val="ctr"/>
        <c:lblOffset val="100"/>
        <c:noMultiLvlLbl val="0"/>
      </c:catAx>
      <c:valAx>
        <c:axId val="5356023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19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fi-FI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2</c:v>
                </c:pt>
                <c:pt idx="1">
                  <c:v>2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0DF-48ED-8B00-A39CA4E2E7F5}"/>
            </c:ext>
          </c:extLst>
        </c:ser>
        <c:ser>
          <c:idx val="2"/>
          <c:order val="1"/>
          <c:tx>
            <c:strRef>
              <c:f>Sheet1!$C$1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2</c:v>
                </c:pt>
                <c:pt idx="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0DF-48ED-8B00-A39CA4E2E7F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999188783"/>
        <c:axId val="999186383"/>
      </c:barChart>
      <c:catAx>
        <c:axId val="9991887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999186383"/>
        <c:crosses val="autoZero"/>
        <c:auto val="1"/>
        <c:lblAlgn val="ctr"/>
        <c:lblOffset val="100"/>
        <c:noMultiLvlLbl val="0"/>
      </c:catAx>
      <c:valAx>
        <c:axId val="999186383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99918878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b="1">
          <a:solidFill>
            <a:schemeClr val="tx1"/>
          </a:solidFill>
        </a:defRPr>
      </a:pPr>
      <a:endParaRPr lang="fi-F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690A8B4-A175-47E0-9DA4-67B367CF719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708A30-2F99-4DC8-97D0-02632F0CEB1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1332C6-2739-449A-8E1C-DF133202CBD0}" type="datetimeFigureOut">
              <a:rPr lang="fi-FI" smtClean="0"/>
              <a:t>30.10.2025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27B36E-21B3-4DF2-9912-01BC3F9EEE8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65EA9B-9ACE-4A36-A2A0-8F4A6523614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5E5EF4-BA7F-4A42-BB51-703B5F75C4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20949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0EBC61-E677-49EC-905C-8E373E977562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B0DF54-D132-4835-A060-2DDF250019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313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7DB2FD-E821-42CD-A42C-78AD0F702CB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8497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7DB2FD-E821-42CD-A42C-78AD0F702CB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3430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/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0100" y="914884"/>
            <a:ext cx="7911566" cy="2072107"/>
          </a:xfrm>
        </p:spPr>
        <p:txBody>
          <a:bodyPr anchor="b">
            <a:normAutofit/>
          </a:bodyPr>
          <a:lstStyle>
            <a:lvl1pPr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200100" y="3413033"/>
            <a:ext cx="7934716" cy="347919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86218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84667" y="6156384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</p:spTree>
    <p:extLst>
      <p:ext uri="{BB962C8B-B14F-4D97-AF65-F5344CB8AC3E}">
        <p14:creationId xmlns:p14="http://schemas.microsoft.com/office/powerpoint/2010/main" val="2959767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6660000" y="1291041"/>
            <a:ext cx="0" cy="558991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6660000" y="4086000"/>
            <a:ext cx="55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>
            <a:off x="1128000" y="5404220"/>
            <a:ext cx="55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8838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200329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Henkilöstö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7162" y="5073549"/>
            <a:ext cx="1926658" cy="1016988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>
          <a:xfrm>
            <a:off x="3646650" y="4541635"/>
            <a:ext cx="705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200329" y="4473964"/>
            <a:ext cx="11069256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3597370" y="4473964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6175394" y="4473963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4647744" y="1330534"/>
            <a:ext cx="0" cy="314342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>
            <a:off x="8140167" y="1330534"/>
            <a:ext cx="0" cy="314502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74015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255343" y="-34782"/>
            <a:ext cx="11069254" cy="70110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34781"/>
            <a:ext cx="11431557" cy="142674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Personal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7162" y="5073549"/>
            <a:ext cx="1926658" cy="1016988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>
            <a:off x="1200329" y="4473964"/>
            <a:ext cx="11069256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3597370" y="4473964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6175394" y="4473963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4647744" y="1330534"/>
            <a:ext cx="0" cy="314342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>
            <a:off x="8140167" y="1330534"/>
            <a:ext cx="0" cy="314502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35743584-D823-48E2-ABA9-FB131738E2AB}"/>
              </a:ext>
            </a:extLst>
          </p:cNvPr>
          <p:cNvSpPr txBox="1"/>
          <p:nvPr userDrawn="1"/>
        </p:nvSpPr>
        <p:spPr>
          <a:xfrm>
            <a:off x="3646650" y="4541635"/>
            <a:ext cx="705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9286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8961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F6B8AB5D-811F-4B06-A2B7-A29159A8EF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582" r="2599" b="7653"/>
          <a:stretch/>
        </p:blipFill>
        <p:spPr>
          <a:xfrm>
            <a:off x="2553495" y="-1"/>
            <a:ext cx="9638506" cy="6858001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6B794C0E-ABDA-46B2-87C9-9CE37E803D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3A0EC7A0-5676-4A13-9CF1-A4452678223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899"/>
            <a:ext cx="7881449" cy="382697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9865506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97326C7A-C2EB-4325-8143-E8591DB578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122" r="2989" b="8476"/>
          <a:stretch/>
        </p:blipFill>
        <p:spPr>
          <a:xfrm>
            <a:off x="2550911" y="0"/>
            <a:ext cx="9641089" cy="6858000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9E67AA12-B1E4-4AFF-9D09-DF4180C6A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1BBE9987-4AB2-4C77-9BF5-E044F5744C4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900"/>
            <a:ext cx="7881449" cy="428996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6303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/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37403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 / 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7CFEF7D0-89E7-4DFE-9FC4-7B4ABF4A53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18EE2646-56AA-4BB0-8E80-712AD9226B4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43858" y="3604926"/>
            <a:ext cx="7710725" cy="35163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err="1"/>
              <a:t>Förnamn</a:t>
            </a:r>
            <a:r>
              <a:rPr lang="fi-FI"/>
              <a:t> </a:t>
            </a:r>
            <a:r>
              <a:rPr lang="fi-FI" err="1"/>
              <a:t>Efternamn</a:t>
            </a:r>
            <a:r>
              <a:rPr lang="fi-FI"/>
              <a:t> | </a:t>
            </a:r>
            <a:r>
              <a:rPr lang="fi-FI" err="1"/>
              <a:t>Kontaktinformation</a:t>
            </a:r>
            <a:r>
              <a:rPr lang="fi-FI"/>
              <a:t> | osterbottensvalfard.fi</a:t>
            </a:r>
          </a:p>
        </p:txBody>
      </p:sp>
    </p:spTree>
    <p:extLst>
      <p:ext uri="{BB962C8B-B14F-4D97-AF65-F5344CB8AC3E}">
        <p14:creationId xmlns:p14="http://schemas.microsoft.com/office/powerpoint/2010/main" val="16444860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/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0100" y="914884"/>
            <a:ext cx="7911566" cy="2072107"/>
          </a:xfrm>
        </p:spPr>
        <p:txBody>
          <a:bodyPr anchor="b">
            <a:normAutofit/>
          </a:bodyPr>
          <a:lstStyle>
            <a:lvl1pPr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200100" y="3413033"/>
            <a:ext cx="7934716" cy="347919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86218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84667" y="6156384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</p:spTree>
    <p:extLst>
      <p:ext uri="{BB962C8B-B14F-4D97-AF65-F5344CB8AC3E}">
        <p14:creationId xmlns:p14="http://schemas.microsoft.com/office/powerpoint/2010/main" val="3186541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+ bild / Kansi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2742" y="567159"/>
            <a:ext cx="4911522" cy="2299519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92742" y="3136739"/>
            <a:ext cx="4911522" cy="1018844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92742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792743" y="4425644"/>
            <a:ext cx="4911521" cy="27973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B1E416C0-4E6D-428D-8B11-8AA4319A483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209212" y="1"/>
            <a:ext cx="4980065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50669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+ bild / Kansi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2742" y="567159"/>
            <a:ext cx="4911522" cy="2299519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92742" y="3136739"/>
            <a:ext cx="4911522" cy="1018844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92742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792743" y="4425644"/>
            <a:ext cx="4911521" cy="27973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B1E416C0-4E6D-428D-8B11-8AA4319A483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209212" y="1"/>
            <a:ext cx="4980065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41996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/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9327754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89" y="2326511"/>
            <a:ext cx="9327755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</p:spTree>
    <p:extLst>
      <p:ext uri="{BB962C8B-B14F-4D97-AF65-F5344CB8AC3E}">
        <p14:creationId xmlns:p14="http://schemas.microsoft.com/office/powerpoint/2010/main" val="99630445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+ bild / 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762946"/>
            <a:ext cx="4385897" cy="541401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</a:p>
        </p:txBody>
      </p:sp>
    </p:spTree>
    <p:extLst>
      <p:ext uri="{BB962C8B-B14F-4D97-AF65-F5344CB8AC3E}">
        <p14:creationId xmlns:p14="http://schemas.microsoft.com/office/powerpoint/2010/main" val="12727592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1BC2986-E557-4E31-79E4-2FCA09A44459}"/>
              </a:ext>
            </a:extLst>
          </p:cNvPr>
          <p:cNvCxnSpPr/>
          <p:nvPr userDrawn="1"/>
        </p:nvCxnSpPr>
        <p:spPr>
          <a:xfrm>
            <a:off x="7560000" y="3061699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5A2A482-F46E-8C2D-3CD2-DAF54B76306F}"/>
              </a:ext>
            </a:extLst>
          </p:cNvPr>
          <p:cNvCxnSpPr/>
          <p:nvPr userDrawn="1"/>
        </p:nvCxnSpPr>
        <p:spPr>
          <a:xfrm>
            <a:off x="7560000" y="4495372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468846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8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385238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</p:spTree>
    <p:extLst>
      <p:ext uri="{BB962C8B-B14F-4D97-AF65-F5344CB8AC3E}">
        <p14:creationId xmlns:p14="http://schemas.microsoft.com/office/powerpoint/2010/main" val="7332371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7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56DBEB3-51CC-72A7-8A37-95BC67CBE2B7}"/>
              </a:ext>
            </a:extLst>
          </p:cNvPr>
          <p:cNvCxnSpPr/>
          <p:nvPr userDrawn="1"/>
        </p:nvCxnSpPr>
        <p:spPr>
          <a:xfrm>
            <a:off x="7560000" y="4457272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150887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</p:spTree>
    <p:extLst>
      <p:ext uri="{BB962C8B-B14F-4D97-AF65-F5344CB8AC3E}">
        <p14:creationId xmlns:p14="http://schemas.microsoft.com/office/powerpoint/2010/main" val="282807282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sampam</a:t>
            </a:r>
            <a:endParaRPr lang="fi-FI" sz="36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671310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sz="3600" b="1" err="1">
                <a:solidFill>
                  <a:schemeClr val="tx1"/>
                </a:solidFill>
              </a:rPr>
              <a:t>Kundupplevelse</a:t>
            </a:r>
            <a:endParaRPr lang="fi-FI" sz="36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204086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5E4426B-1263-FF2F-84C3-2A76EC01A48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3665" y="669804"/>
            <a:ext cx="3028335" cy="700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851625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2" y="4374498"/>
            <a:ext cx="7881448" cy="405846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461346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/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9327754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89" y="2326511"/>
            <a:ext cx="9327755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</p:spTree>
    <p:extLst>
      <p:ext uri="{BB962C8B-B14F-4D97-AF65-F5344CB8AC3E}">
        <p14:creationId xmlns:p14="http://schemas.microsoft.com/office/powerpoint/2010/main" val="1956508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D524BBE-09B8-48EA-859D-3860E4E8A31C}"/>
              </a:ext>
            </a:extLst>
          </p:cNvPr>
          <p:cNvCxnSpPr/>
          <p:nvPr userDrawn="1"/>
        </p:nvCxnSpPr>
        <p:spPr>
          <a:xfrm>
            <a:off x="4798800" y="1391960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663A9F8-806C-4F2D-8EDE-F3C63879E4F0}"/>
              </a:ext>
            </a:extLst>
          </p:cNvPr>
          <p:cNvCxnSpPr/>
          <p:nvPr userDrawn="1"/>
        </p:nvCxnSpPr>
        <p:spPr>
          <a:xfrm>
            <a:off x="8532000" y="891309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7C2F3AC7-DD9D-4569-9C23-2C361AB2CEE3}"/>
              </a:ext>
            </a:extLst>
          </p:cNvPr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51361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C2F3AC7-DD9D-4569-9C23-2C361AB2CEE3}"/>
              </a:ext>
            </a:extLst>
          </p:cNvPr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21787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F6B8AB5D-811F-4B06-A2B7-A29159A8EF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582" r="2599" b="7653"/>
          <a:stretch/>
        </p:blipFill>
        <p:spPr>
          <a:xfrm>
            <a:off x="2553495" y="-1"/>
            <a:ext cx="9638506" cy="6858001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6B794C0E-ABDA-46B2-87C9-9CE37E803D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3A0EC7A0-5676-4A13-9CF1-A4452678223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899"/>
            <a:ext cx="7881449" cy="382697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90767333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97326C7A-C2EB-4325-8143-E8591DB578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122" r="2989" b="8476"/>
          <a:stretch/>
        </p:blipFill>
        <p:spPr>
          <a:xfrm>
            <a:off x="2550911" y="0"/>
            <a:ext cx="9641089" cy="6858000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9E67AA12-B1E4-4AFF-9D09-DF4180C6A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1BBE9987-4AB2-4C77-9BF5-E044F5744C4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900"/>
            <a:ext cx="7881449" cy="428996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260948376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/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1513000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 / 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7CFEF7D0-89E7-4DFE-9FC4-7B4ABF4A53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18EE2646-56AA-4BB0-8E80-712AD9226B4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43858" y="3604926"/>
            <a:ext cx="7710725" cy="35163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err="1"/>
              <a:t>Förnamn</a:t>
            </a:r>
            <a:r>
              <a:rPr lang="fi-FI"/>
              <a:t> </a:t>
            </a:r>
            <a:r>
              <a:rPr lang="fi-FI" err="1"/>
              <a:t>Efternamn</a:t>
            </a:r>
            <a:r>
              <a:rPr lang="fi-FI"/>
              <a:t> | </a:t>
            </a:r>
            <a:r>
              <a:rPr lang="fi-FI" err="1"/>
              <a:t>Kontaktinformation</a:t>
            </a:r>
            <a:r>
              <a:rPr lang="fi-FI"/>
              <a:t> | osterbottensvalfard.fi</a:t>
            </a:r>
          </a:p>
        </p:txBody>
      </p:sp>
    </p:spTree>
    <p:extLst>
      <p:ext uri="{BB962C8B-B14F-4D97-AF65-F5344CB8AC3E}">
        <p14:creationId xmlns:p14="http://schemas.microsoft.com/office/powerpoint/2010/main" val="360638654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4609050" y="1618614"/>
            <a:ext cx="0" cy="287025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cxnSpLocks/>
          </p:cNvCxnSpPr>
          <p:nvPr userDrawn="1"/>
        </p:nvCxnSpPr>
        <p:spPr>
          <a:xfrm>
            <a:off x="8101076" y="1618614"/>
            <a:ext cx="0" cy="28702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2681D93-E218-7D07-1A5B-282B478E7723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747308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0AF0572-4EC0-8FF6-DAC5-4173102B5DD7}"/>
              </a:ext>
            </a:extLst>
          </p:cNvPr>
          <p:cNvCxnSpPr>
            <a:cxnSpLocks/>
          </p:cNvCxnSpPr>
          <p:nvPr userDrawn="1"/>
        </p:nvCxnSpPr>
        <p:spPr>
          <a:xfrm>
            <a:off x="644400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23951AD-C835-72D1-BF2F-871377F920FB}"/>
              </a:ext>
            </a:extLst>
          </p:cNvPr>
          <p:cNvCxnSpPr>
            <a:cxnSpLocks/>
          </p:cNvCxnSpPr>
          <p:nvPr userDrawn="1"/>
        </p:nvCxnSpPr>
        <p:spPr>
          <a:xfrm>
            <a:off x="817200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5412B49-581C-835D-8C01-D82A94FB7DC4}"/>
              </a:ext>
            </a:extLst>
          </p:cNvPr>
          <p:cNvCxnSpPr>
            <a:cxnSpLocks/>
          </p:cNvCxnSpPr>
          <p:nvPr userDrawn="1"/>
        </p:nvCxnSpPr>
        <p:spPr>
          <a:xfrm>
            <a:off x="1208213" y="4488871"/>
            <a:ext cx="340083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9311F27B-FC4E-C5AA-EA9F-1005AF046BBB}"/>
              </a:ext>
            </a:extLst>
          </p:cNvPr>
          <p:cNvCxnSpPr>
            <a:cxnSpLocks/>
          </p:cNvCxnSpPr>
          <p:nvPr userDrawn="1"/>
        </p:nvCxnSpPr>
        <p:spPr>
          <a:xfrm>
            <a:off x="468000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119369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4609050" y="1618614"/>
            <a:ext cx="0" cy="287025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cxnSpLocks/>
          </p:cNvCxnSpPr>
          <p:nvPr userDrawn="1"/>
        </p:nvCxnSpPr>
        <p:spPr>
          <a:xfrm>
            <a:off x="8101076" y="1618614"/>
            <a:ext cx="0" cy="28702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2681D93-E218-7D07-1A5B-282B478E7723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349202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0AF0572-4EC0-8FF6-DAC5-4173102B5DD7}"/>
              </a:ext>
            </a:extLst>
          </p:cNvPr>
          <p:cNvCxnSpPr>
            <a:cxnSpLocks/>
          </p:cNvCxnSpPr>
          <p:nvPr userDrawn="1"/>
        </p:nvCxnSpPr>
        <p:spPr>
          <a:xfrm>
            <a:off x="8101076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5412B49-581C-835D-8C01-D82A94FB7DC4}"/>
              </a:ext>
            </a:extLst>
          </p:cNvPr>
          <p:cNvCxnSpPr>
            <a:cxnSpLocks/>
          </p:cNvCxnSpPr>
          <p:nvPr userDrawn="1"/>
        </p:nvCxnSpPr>
        <p:spPr>
          <a:xfrm>
            <a:off x="1208213" y="4037767"/>
            <a:ext cx="340083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334120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6718662" y="1618614"/>
            <a:ext cx="0" cy="511712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694214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82865-C634-470C-B0FF-8EFBD469A413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92D4A-3EEA-4580-801C-0CD0F8798C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85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+ bild / 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762946"/>
            <a:ext cx="4385897" cy="541401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</a:p>
        </p:txBody>
      </p:sp>
    </p:spTree>
    <p:extLst>
      <p:ext uri="{BB962C8B-B14F-4D97-AF65-F5344CB8AC3E}">
        <p14:creationId xmlns:p14="http://schemas.microsoft.com/office/powerpoint/2010/main" val="746549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48863" y="-61965"/>
            <a:ext cx="11043137" cy="686386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Saatavuus/</a:t>
            </a:r>
            <a:r>
              <a:rPr lang="fi-FI" sz="3600" err="1">
                <a:solidFill>
                  <a:schemeClr val="tx1"/>
                </a:solidFill>
              </a:rPr>
              <a:t>Tillgänglighet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3" name="Straight Connector 2"/>
          <p:cNvCxnSpPr/>
          <p:nvPr userDrawn="1"/>
        </p:nvCxnSpPr>
        <p:spPr>
          <a:xfrm>
            <a:off x="4798800" y="1391960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>
            <a:off x="8517600" y="891309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999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6337" y="1694162"/>
            <a:ext cx="565977" cy="565977"/>
          </a:xfrm>
          <a:prstGeom prst="rect">
            <a:avLst/>
          </a:prstGeom>
          <a:solidFill>
            <a:srgbClr val="213A8F"/>
          </a:solidFill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038573" y="3248691"/>
            <a:ext cx="610548" cy="610548"/>
          </a:xfrm>
          <a:prstGeom prst="rect">
            <a:avLst/>
          </a:prstGeom>
        </p:spPr>
      </p:pic>
      <p:sp>
        <p:nvSpPr>
          <p:cNvPr id="7" name="Oval 6"/>
          <p:cNvSpPr/>
          <p:nvPr userDrawn="1"/>
        </p:nvSpPr>
        <p:spPr>
          <a:xfrm>
            <a:off x="5256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6192000" y="4244541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0" name="Oval 9"/>
          <p:cNvSpPr/>
          <p:nvPr userDrawn="1"/>
        </p:nvSpPr>
        <p:spPr>
          <a:xfrm>
            <a:off x="6192000" y="3004809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5256000" y="5484273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2" name="Oval 11"/>
          <p:cNvSpPr/>
          <p:nvPr userDrawn="1"/>
        </p:nvSpPr>
        <p:spPr>
          <a:xfrm flipH="1">
            <a:off x="3744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3" name="Oval 12"/>
          <p:cNvSpPr/>
          <p:nvPr userDrawn="1"/>
        </p:nvSpPr>
        <p:spPr>
          <a:xfrm flipH="1">
            <a:off x="2808000" y="4279589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4" name="Oval 13"/>
          <p:cNvSpPr/>
          <p:nvPr userDrawn="1"/>
        </p:nvSpPr>
        <p:spPr>
          <a:xfrm flipH="1">
            <a:off x="2808000" y="3001778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5" name="Oval 14"/>
          <p:cNvSpPr/>
          <p:nvPr userDrawn="1"/>
        </p:nvSpPr>
        <p:spPr>
          <a:xfrm flipH="1">
            <a:off x="3744000" y="5496093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951106" y="3421474"/>
            <a:ext cx="1926680" cy="1016988"/>
          </a:xfrm>
          <a:prstGeom prst="rect">
            <a:avLst/>
          </a:prstGeom>
        </p:spPr>
      </p:pic>
      <p:sp>
        <p:nvSpPr>
          <p:cNvPr id="25" name="TextBox 24"/>
          <p:cNvSpPr txBox="1"/>
          <p:nvPr userDrawn="1"/>
        </p:nvSpPr>
        <p:spPr>
          <a:xfrm>
            <a:off x="4581070" y="3074694"/>
            <a:ext cx="697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6539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6337" y="1694162"/>
            <a:ext cx="565977" cy="565977"/>
          </a:xfrm>
          <a:prstGeom prst="rect">
            <a:avLst/>
          </a:prstGeom>
          <a:solidFill>
            <a:srgbClr val="213A8F"/>
          </a:solidFill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038573" y="3248691"/>
            <a:ext cx="610548" cy="610548"/>
          </a:xfrm>
          <a:prstGeom prst="rect">
            <a:avLst/>
          </a:prstGeom>
        </p:spPr>
      </p:pic>
      <p:sp>
        <p:nvSpPr>
          <p:cNvPr id="7" name="Oval 6"/>
          <p:cNvSpPr/>
          <p:nvPr userDrawn="1"/>
        </p:nvSpPr>
        <p:spPr>
          <a:xfrm>
            <a:off x="5256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6192000" y="4244541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0" name="Oval 9"/>
          <p:cNvSpPr/>
          <p:nvPr userDrawn="1"/>
        </p:nvSpPr>
        <p:spPr>
          <a:xfrm>
            <a:off x="6192000" y="3004809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5256000" y="5484273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2" name="Oval 11"/>
          <p:cNvSpPr/>
          <p:nvPr userDrawn="1"/>
        </p:nvSpPr>
        <p:spPr>
          <a:xfrm flipH="1">
            <a:off x="3744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3" name="Oval 12"/>
          <p:cNvSpPr/>
          <p:nvPr userDrawn="1"/>
        </p:nvSpPr>
        <p:spPr>
          <a:xfrm flipH="1">
            <a:off x="2808000" y="4279589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4" name="Oval 13"/>
          <p:cNvSpPr/>
          <p:nvPr userDrawn="1"/>
        </p:nvSpPr>
        <p:spPr>
          <a:xfrm flipH="1">
            <a:off x="2808000" y="3001778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5" name="Oval 14"/>
          <p:cNvSpPr/>
          <p:nvPr userDrawn="1"/>
        </p:nvSpPr>
        <p:spPr>
          <a:xfrm flipH="1">
            <a:off x="3744000" y="5496093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951106" y="3421474"/>
            <a:ext cx="1926680" cy="1016988"/>
          </a:xfrm>
          <a:prstGeom prst="rect">
            <a:avLst/>
          </a:prstGeom>
        </p:spPr>
      </p:pic>
      <p:sp>
        <p:nvSpPr>
          <p:cNvPr id="25" name="TextBox 24"/>
          <p:cNvSpPr txBox="1"/>
          <p:nvPr userDrawn="1"/>
        </p:nvSpPr>
        <p:spPr>
          <a:xfrm>
            <a:off x="4577121" y="3006628"/>
            <a:ext cx="705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  <p:sp>
        <p:nvSpPr>
          <p:cNvPr id="28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sz="3600" b="1" err="1">
                <a:solidFill>
                  <a:schemeClr val="tx1"/>
                </a:solidFill>
              </a:rPr>
              <a:t>Kundupplevelse</a:t>
            </a:r>
            <a:endParaRPr lang="fi-FI" sz="36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1657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Säkerhet</a:t>
            </a:r>
            <a:r>
              <a:rPr lang="fi-FI" sz="3600">
                <a:solidFill>
                  <a:schemeClr val="tx1"/>
                </a:solidFill>
              </a:rPr>
              <a:t> </a:t>
            </a:r>
            <a:r>
              <a:rPr lang="fi-FI" sz="3600" err="1">
                <a:solidFill>
                  <a:schemeClr val="tx1"/>
                </a:solidFill>
              </a:rPr>
              <a:t>och</a:t>
            </a:r>
            <a:r>
              <a:rPr lang="fi-FI" sz="3600">
                <a:solidFill>
                  <a:schemeClr val="tx1"/>
                </a:solidFill>
              </a:rPr>
              <a:t> </a:t>
            </a:r>
            <a:r>
              <a:rPr lang="fi-FI" sz="3600" err="1">
                <a:solidFill>
                  <a:schemeClr val="tx1"/>
                </a:solidFill>
              </a:rPr>
              <a:t>kvalitet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1123602" y="4488872"/>
            <a:ext cx="1107809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>
            <a:off x="4680000" y="4488872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64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4680000" y="1299411"/>
            <a:ext cx="0" cy="318946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8640000" y="1264071"/>
            <a:ext cx="0" cy="32248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>
            <a:off x="82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E0997A41-488F-47FE-A14E-4E3CBAC2B407}"/>
              </a:ext>
            </a:extLst>
          </p:cNvPr>
          <p:cNvSpPr txBox="1"/>
          <p:nvPr userDrawn="1"/>
        </p:nvSpPr>
        <p:spPr>
          <a:xfrm>
            <a:off x="4735669" y="1404000"/>
            <a:ext cx="38267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b="1">
                <a:solidFill>
                  <a:srgbClr val="85C598"/>
                </a:solidFill>
              </a:rPr>
              <a:t>DE ANMÄLDA HÄNDELSERNAS KARAKTÄR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2FE2FFB-F344-4344-940D-26D2C6046DF3}"/>
              </a:ext>
            </a:extLst>
          </p:cNvPr>
          <p:cNvSpPr txBox="1"/>
          <p:nvPr userDrawn="1"/>
        </p:nvSpPr>
        <p:spPr>
          <a:xfrm>
            <a:off x="1179185" y="1404000"/>
            <a:ext cx="28474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>
                <a:solidFill>
                  <a:schemeClr val="accent4"/>
                </a:solidFill>
              </a:rPr>
              <a:t>ANTAL ANMÄLAN OM NEGATIV HÄNDELSE 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0680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>
                <a:solidFill>
                  <a:schemeClr val="tx1"/>
                </a:solidFill>
              </a:rPr>
              <a:t>Turvallisuus ja laatu</a:t>
            </a:r>
          </a:p>
        </p:txBody>
      </p:sp>
      <p:sp>
        <p:nvSpPr>
          <p:cNvPr id="26" name="TextBox 25"/>
          <p:cNvSpPr txBox="1"/>
          <p:nvPr userDrawn="1"/>
        </p:nvSpPr>
        <p:spPr>
          <a:xfrm>
            <a:off x="1197033" y="1404000"/>
            <a:ext cx="24678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fi-FI" b="1">
                <a:solidFill>
                  <a:schemeClr val="accent4"/>
                </a:solidFill>
              </a:rPr>
              <a:t>VAARATAPAHTUMA ILMOITUSTEN MÄÄRÄ</a:t>
            </a:r>
            <a:endParaRPr lang="en-US" b="1">
              <a:solidFill>
                <a:schemeClr val="accent4"/>
              </a:solidFill>
            </a:endParaRPr>
          </a:p>
        </p:txBody>
      </p:sp>
      <p:sp>
        <p:nvSpPr>
          <p:cNvPr id="27" name="TextBox 26"/>
          <p:cNvSpPr txBox="1"/>
          <p:nvPr userDrawn="1"/>
        </p:nvSpPr>
        <p:spPr>
          <a:xfrm>
            <a:off x="4753431" y="1404000"/>
            <a:ext cx="24678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sz="1600" b="1">
                <a:solidFill>
                  <a:srgbClr val="85C598"/>
                </a:solidFill>
              </a:rPr>
              <a:t>VAARATAPAHTUMA ILMOITUKSET 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CEC3B77E-0D3E-4B5A-8A4D-5EEF2CF1F41B}"/>
              </a:ext>
            </a:extLst>
          </p:cNvPr>
          <p:cNvCxnSpPr/>
          <p:nvPr userDrawn="1"/>
        </p:nvCxnSpPr>
        <p:spPr>
          <a:xfrm>
            <a:off x="1123602" y="4488872"/>
            <a:ext cx="1107809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6ADCBBD-B6ED-4152-B8C4-0DC573033107}"/>
              </a:ext>
            </a:extLst>
          </p:cNvPr>
          <p:cNvCxnSpPr/>
          <p:nvPr userDrawn="1"/>
        </p:nvCxnSpPr>
        <p:spPr>
          <a:xfrm>
            <a:off x="4680000" y="4488872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A35BE4C-1B5A-48EE-84DB-C2B08640B807}"/>
              </a:ext>
            </a:extLst>
          </p:cNvPr>
          <p:cNvCxnSpPr/>
          <p:nvPr userDrawn="1"/>
        </p:nvCxnSpPr>
        <p:spPr>
          <a:xfrm>
            <a:off x="64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D941A194-48EB-4091-A182-F366B11A0BC8}"/>
              </a:ext>
            </a:extLst>
          </p:cNvPr>
          <p:cNvCxnSpPr/>
          <p:nvPr userDrawn="1"/>
        </p:nvCxnSpPr>
        <p:spPr>
          <a:xfrm>
            <a:off x="4680000" y="1299411"/>
            <a:ext cx="0" cy="318946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5DF4010C-4B32-4FC4-9A31-D4B806832335}"/>
              </a:ext>
            </a:extLst>
          </p:cNvPr>
          <p:cNvCxnSpPr/>
          <p:nvPr userDrawn="1"/>
        </p:nvCxnSpPr>
        <p:spPr>
          <a:xfrm>
            <a:off x="8640000" y="1264071"/>
            <a:ext cx="0" cy="32248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E6CD3214-45BE-4687-A978-284152739751}"/>
              </a:ext>
            </a:extLst>
          </p:cNvPr>
          <p:cNvCxnSpPr/>
          <p:nvPr userDrawn="1"/>
        </p:nvCxnSpPr>
        <p:spPr>
          <a:xfrm>
            <a:off x="82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0AC76652-7BC2-88D3-FC99-0BBA62C5158F}"/>
              </a:ext>
            </a:extLst>
          </p:cNvPr>
          <p:cNvSpPr txBox="1">
            <a:spLocks/>
          </p:cNvSpPr>
          <p:nvPr userDrawn="1"/>
        </p:nvSpPr>
        <p:spPr>
          <a:xfrm>
            <a:off x="1168417" y="4500000"/>
            <a:ext cx="34960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b="1">
                <a:solidFill>
                  <a:schemeClr val="accent4"/>
                </a:solidFill>
              </a:rPr>
              <a:t>ASIAKKAIDEN TEKEMÄT VAARATAPAHTUMA-ILMOITUKSET MÄÄRÄ</a:t>
            </a:r>
            <a:endParaRPr lang="en-US" sz="12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1757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sv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0.xml"/><Relationship Id="rId21" Type="http://schemas.openxmlformats.org/officeDocument/2006/relationships/slideLayout" Target="../slideLayouts/slideLayout38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34.xml"/><Relationship Id="rId25" Type="http://schemas.openxmlformats.org/officeDocument/2006/relationships/image" Target="../media/image12.svg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20" Type="http://schemas.openxmlformats.org/officeDocument/2006/relationships/slideLayout" Target="../slideLayouts/slideLayout37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24" Type="http://schemas.openxmlformats.org/officeDocument/2006/relationships/image" Target="../media/image1.png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23" Type="http://schemas.openxmlformats.org/officeDocument/2006/relationships/theme" Target="../theme/theme2.xml"/><Relationship Id="rId10" Type="http://schemas.openxmlformats.org/officeDocument/2006/relationships/slideLayout" Target="../slideLayouts/slideLayout27.xml"/><Relationship Id="rId19" Type="http://schemas.openxmlformats.org/officeDocument/2006/relationships/slideLayout" Target="../slideLayouts/slideLayout36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Relationship Id="rId22" Type="http://schemas.openxmlformats.org/officeDocument/2006/relationships/slideLayout" Target="../slideLayouts/slideLayout3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7AAD77-E012-4221-83A5-D7ADEB8D2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390" y="762946"/>
            <a:ext cx="9125505" cy="909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1F2BC0-DD14-447B-BE79-5BFE77A3D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3390" y="1807336"/>
            <a:ext cx="91255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35314FF-C2D7-405B-A15B-6B537B96F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9">
            <a:extLst>
              <a:ext uri="{96DAC541-7B7A-43D3-8B79-37D633B846F1}">
                <asvg:svgBlip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266216" y="552066"/>
            <a:ext cx="613457" cy="515001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8AE9BA5D-CB1F-42B4-95FA-B46C48732C58}"/>
              </a:ext>
            </a:extLst>
          </p:cNvPr>
          <p:cNvCxnSpPr/>
          <p:nvPr userDrawn="1"/>
        </p:nvCxnSpPr>
        <p:spPr>
          <a:xfrm>
            <a:off x="1143621" y="557760"/>
            <a:ext cx="0" cy="573650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>
            <a:extLst>
              <a:ext uri="{FF2B5EF4-FFF2-40B4-BE49-F238E27FC236}">
                <a16:creationId xmlns:a16="http://schemas.microsoft.com/office/drawing/2014/main" id="{D5D4B195-9A4B-4226-8C21-060A5ED30A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380411" y="1298695"/>
            <a:ext cx="476113" cy="5241000"/>
          </a:xfrm>
          <a:prstGeom prst="rect">
            <a:avLst/>
          </a:prstGeom>
        </p:spPr>
        <p:txBody>
          <a:bodyPr vert="vert270" lIns="91440" tIns="45720" rIns="91440" bIns="45720" numCol="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0" algn="r" rtl="0"/>
            <a:r>
              <a:rPr lang="fi-FI" sz="900" b="0" i="0" u="none" strike="noStrike" spc="300" baseline="30000">
                <a:solidFill>
                  <a:schemeClr val="tx1"/>
                </a:solidFill>
                <a:latin typeface="Arial" panose="020B0604020202020204" pitchFamily="34" charset="0"/>
              </a:rPr>
              <a:t>ÖSTERBOTTENS VÄLFÄRDSOMRÅDE </a:t>
            </a:r>
            <a:r>
              <a:rPr lang="fi-FI" sz="900" b="0" i="0" u="none" strike="noStrike" spc="300" baseline="30000">
                <a:solidFill>
                  <a:schemeClr val="accent2"/>
                </a:solidFill>
                <a:latin typeface="Arial" panose="020B0604020202020204" pitchFamily="34" charset="0"/>
              </a:rPr>
              <a:t>| POHJANMAAN HYVINVOINTIALUE </a:t>
            </a:r>
          </a:p>
        </p:txBody>
      </p:sp>
    </p:spTree>
    <p:extLst>
      <p:ext uri="{BB962C8B-B14F-4D97-AF65-F5344CB8AC3E}">
        <p14:creationId xmlns:p14="http://schemas.microsoft.com/office/powerpoint/2010/main" val="3231554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709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708" r:id="rId11"/>
    <p:sldLayoutId id="2147483706" r:id="rId12"/>
    <p:sldLayoutId id="2147483701" r:id="rId13"/>
    <p:sldLayoutId id="2147483702" r:id="rId14"/>
    <p:sldLayoutId id="2147483703" r:id="rId15"/>
    <p:sldLayoutId id="2147483704" r:id="rId16"/>
    <p:sldLayoutId id="214748370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7AAD77-E012-4221-83A5-D7ADEB8D2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390" y="762946"/>
            <a:ext cx="9125505" cy="909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1F2BC0-DD14-447B-BE79-5BFE77A3D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3390" y="1807336"/>
            <a:ext cx="91255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35314FF-C2D7-405B-A15B-6B537B96F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4">
            <a:extLs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266216" y="552066"/>
            <a:ext cx="613457" cy="515001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8AE9BA5D-CB1F-42B4-95FA-B46C48732C58}"/>
              </a:ext>
            </a:extLst>
          </p:cNvPr>
          <p:cNvCxnSpPr/>
          <p:nvPr userDrawn="1"/>
        </p:nvCxnSpPr>
        <p:spPr>
          <a:xfrm>
            <a:off x="1143621" y="557760"/>
            <a:ext cx="0" cy="573650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>
            <a:extLst>
              <a:ext uri="{FF2B5EF4-FFF2-40B4-BE49-F238E27FC236}">
                <a16:creationId xmlns:a16="http://schemas.microsoft.com/office/drawing/2014/main" id="{D5D4B195-9A4B-4226-8C21-060A5ED30A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380411" y="1298695"/>
            <a:ext cx="476113" cy="5241000"/>
          </a:xfrm>
          <a:prstGeom prst="rect">
            <a:avLst/>
          </a:prstGeom>
        </p:spPr>
        <p:txBody>
          <a:bodyPr vert="vert270" lIns="91440" tIns="45720" rIns="91440" bIns="45720" numCol="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0" algn="r" rtl="0"/>
            <a:r>
              <a:rPr lang="fi-FI" sz="900" b="0" i="0" u="none" strike="noStrike" spc="300" baseline="30000">
                <a:solidFill>
                  <a:schemeClr val="tx1"/>
                </a:solidFill>
                <a:latin typeface="Arial" panose="020B0604020202020204" pitchFamily="34" charset="0"/>
              </a:rPr>
              <a:t>ÖSTERBOTTENS VÄLFÄRDSOMRÅDE </a:t>
            </a:r>
            <a:r>
              <a:rPr lang="fi-FI" sz="900" b="0" i="0" u="none" strike="noStrike" spc="300" baseline="30000">
                <a:solidFill>
                  <a:schemeClr val="accent2"/>
                </a:solidFill>
                <a:latin typeface="Arial" panose="020B0604020202020204" pitchFamily="34" charset="0"/>
              </a:rPr>
              <a:t>| POHJANMAAN HYVINVOINTIALUE </a:t>
            </a:r>
          </a:p>
        </p:txBody>
      </p:sp>
    </p:spTree>
    <p:extLst>
      <p:ext uri="{BB962C8B-B14F-4D97-AF65-F5344CB8AC3E}">
        <p14:creationId xmlns:p14="http://schemas.microsoft.com/office/powerpoint/2010/main" val="3175496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2" r:id="rId12"/>
    <p:sldLayoutId id="2147483723" r:id="rId13"/>
    <p:sldLayoutId id="2147483724" r:id="rId14"/>
    <p:sldLayoutId id="2147483725" r:id="rId15"/>
    <p:sldLayoutId id="2147483726" r:id="rId16"/>
    <p:sldLayoutId id="2147483727" r:id="rId17"/>
    <p:sldLayoutId id="2147483728" r:id="rId18"/>
    <p:sldLayoutId id="2147483729" r:id="rId19"/>
    <p:sldLayoutId id="2147483732" r:id="rId20"/>
    <p:sldLayoutId id="2147483730" r:id="rId21"/>
    <p:sldLayoutId id="2147483731" r:id="rId2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6.xml"/><Relationship Id="rId4" Type="http://schemas.openxmlformats.org/officeDocument/2006/relationships/chart" Target="../charts/char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21.svg"/><Relationship Id="rId5" Type="http://schemas.openxmlformats.org/officeDocument/2006/relationships/image" Target="../media/image20.png"/><Relationship Id="rId4" Type="http://schemas.openxmlformats.org/officeDocument/2006/relationships/image" Target="../media/image19.sv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C54E7A8-5072-420C-8029-2B2F9E87B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dirty="0"/>
              <a:t>R</a:t>
            </a:r>
            <a:r>
              <a:rPr lang="fi-FI" sz="4800" dirty="0" err="1"/>
              <a:t>apportering</a:t>
            </a:r>
            <a:r>
              <a:rPr lang="fi-FI" sz="4800" dirty="0"/>
              <a:t> av </a:t>
            </a:r>
            <a:r>
              <a:rPr lang="fi-FI" sz="4800" dirty="0" err="1"/>
              <a:t>egenkontroll</a:t>
            </a:r>
            <a:endParaRPr lang="fi-FI" sz="4800" dirty="0"/>
          </a:p>
        </p:txBody>
      </p:sp>
      <p:sp>
        <p:nvSpPr>
          <p:cNvPr id="3" name="Rubrik2">
            <a:extLst>
              <a:ext uri="{FF2B5EF4-FFF2-40B4-BE49-F238E27FC236}">
                <a16:creationId xmlns:a16="http://schemas.microsoft.com/office/drawing/2014/main" id="{CE2751FD-BF62-47E2-835B-FEDE70EA77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00099" y="3413033"/>
            <a:ext cx="9533191" cy="926211"/>
          </a:xfrm>
        </p:spPr>
        <p:txBody>
          <a:bodyPr vert="horz" lIns="91440" tIns="45720" rIns="91440" bIns="45720" rtlCol="0" anchor="t">
            <a:normAutofit fontScale="85000" lnSpcReduction="20000"/>
          </a:bodyPr>
          <a:lstStyle/>
          <a:p>
            <a:r>
              <a:rPr lang="fi-FI" b="0" dirty="0" err="1"/>
              <a:t>Verksamhetsområde</a:t>
            </a:r>
            <a:r>
              <a:rPr lang="fi-FI" b="0" dirty="0"/>
              <a:t>: </a:t>
            </a:r>
            <a:r>
              <a:rPr lang="fi-FI" b="0" dirty="0" err="1"/>
              <a:t>Sjukhusservice</a:t>
            </a:r>
            <a:endParaRPr lang="fi-FI" b="0" dirty="0">
              <a:cs typeface="Arial"/>
            </a:endParaRPr>
          </a:p>
          <a:p>
            <a:r>
              <a:rPr lang="fi-FI" b="0" dirty="0" err="1"/>
              <a:t>Resultatområde</a:t>
            </a:r>
            <a:r>
              <a:rPr lang="fi-FI" b="0" dirty="0"/>
              <a:t>: </a:t>
            </a:r>
            <a:r>
              <a:rPr lang="fi-FI" b="0" dirty="0" err="1"/>
              <a:t>Diagnostik</a:t>
            </a:r>
            <a:r>
              <a:rPr lang="fi-FI" b="0" dirty="0"/>
              <a:t> </a:t>
            </a:r>
            <a:r>
              <a:rPr lang="fi-FI" b="0" dirty="0" err="1"/>
              <a:t>och</a:t>
            </a:r>
            <a:r>
              <a:rPr lang="fi-FI" b="0" dirty="0"/>
              <a:t> </a:t>
            </a:r>
            <a:r>
              <a:rPr lang="fi-FI" b="0" dirty="0" err="1"/>
              <a:t>stödtjänster</a:t>
            </a:r>
            <a:endParaRPr lang="fi-FI" b="0" dirty="0">
              <a:cs typeface="Arial"/>
            </a:endParaRPr>
          </a:p>
          <a:p>
            <a:r>
              <a:rPr lang="fi-FI" b="0" dirty="0" err="1"/>
              <a:t>Rapportens</a:t>
            </a:r>
            <a:r>
              <a:rPr lang="fi-FI" b="0" dirty="0"/>
              <a:t> </a:t>
            </a:r>
            <a:r>
              <a:rPr lang="fi-FI" b="0" dirty="0" err="1"/>
              <a:t>tidsperiod</a:t>
            </a:r>
            <a:r>
              <a:rPr lang="fi-FI" b="0" dirty="0"/>
              <a:t>: 5-8.2025</a:t>
            </a:r>
            <a:endParaRPr lang="fi-FI" b="0" dirty="0">
              <a:cs typeface="Arial" panose="020B0604020202020204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00100" y="5153890"/>
            <a:ext cx="668343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dirty="0" err="1">
                <a:solidFill>
                  <a:schemeClr val="bg1"/>
                </a:solidFill>
              </a:rPr>
              <a:t>Förkortningar</a:t>
            </a:r>
            <a:r>
              <a:rPr lang="fi-FI" sz="1400" dirty="0">
                <a:solidFill>
                  <a:schemeClr val="bg1"/>
                </a:solidFill>
              </a:rPr>
              <a:t>:</a:t>
            </a:r>
          </a:p>
          <a:p>
            <a:r>
              <a:rPr lang="fi-FI" sz="1400" dirty="0">
                <a:solidFill>
                  <a:schemeClr val="bg1"/>
                </a:solidFill>
              </a:rPr>
              <a:t>NPS (Net </a:t>
            </a:r>
            <a:r>
              <a:rPr lang="fi-FI" sz="1400" dirty="0" err="1">
                <a:solidFill>
                  <a:schemeClr val="bg1"/>
                </a:solidFill>
              </a:rPr>
              <a:t>Promoter</a:t>
            </a:r>
            <a:r>
              <a:rPr lang="fi-FI" sz="1400" dirty="0">
                <a:solidFill>
                  <a:schemeClr val="bg1"/>
                </a:solidFill>
              </a:rPr>
              <a:t> </a:t>
            </a:r>
            <a:r>
              <a:rPr lang="fi-FI" sz="1400" dirty="0" err="1">
                <a:solidFill>
                  <a:schemeClr val="bg1"/>
                </a:solidFill>
              </a:rPr>
              <a:t>Score</a:t>
            </a:r>
            <a:r>
              <a:rPr lang="fi-FI" sz="1400" dirty="0">
                <a:solidFill>
                  <a:schemeClr val="bg1"/>
                </a:solidFill>
              </a:rPr>
              <a:t>): </a:t>
            </a:r>
            <a:r>
              <a:rPr lang="fi-FI" sz="1400" dirty="0" err="1">
                <a:solidFill>
                  <a:schemeClr val="bg1"/>
                </a:solidFill>
              </a:rPr>
              <a:t>Rekommendationsindex</a:t>
            </a:r>
            <a:r>
              <a:rPr lang="fi-FI" sz="1400" dirty="0">
                <a:solidFill>
                  <a:schemeClr val="bg1"/>
                </a:solidFill>
              </a:rPr>
              <a:t> (</a:t>
            </a:r>
            <a:r>
              <a:rPr lang="fi-FI" sz="1400" dirty="0" err="1">
                <a:solidFill>
                  <a:schemeClr val="bg1"/>
                </a:solidFill>
              </a:rPr>
              <a:t>klienter</a:t>
            </a:r>
            <a:r>
              <a:rPr lang="fi-FI" sz="1400" dirty="0">
                <a:solidFill>
                  <a:schemeClr val="bg1"/>
                </a:solidFill>
              </a:rPr>
              <a:t> </a:t>
            </a:r>
            <a:r>
              <a:rPr lang="fi-FI" sz="1400" dirty="0" err="1">
                <a:solidFill>
                  <a:schemeClr val="bg1"/>
                </a:solidFill>
              </a:rPr>
              <a:t>och</a:t>
            </a:r>
            <a:r>
              <a:rPr lang="fi-FI" sz="1400" dirty="0">
                <a:solidFill>
                  <a:schemeClr val="bg1"/>
                </a:solidFill>
              </a:rPr>
              <a:t> personal)</a:t>
            </a:r>
          </a:p>
          <a:p>
            <a:r>
              <a:rPr lang="fi-FI" sz="1400" dirty="0" err="1">
                <a:solidFill>
                  <a:schemeClr val="bg1"/>
                </a:solidFill>
              </a:rPr>
              <a:t>Haipro</a:t>
            </a:r>
            <a:r>
              <a:rPr lang="fi-FI" sz="1400" dirty="0">
                <a:solidFill>
                  <a:schemeClr val="bg1"/>
                </a:solidFill>
              </a:rPr>
              <a:t>: </a:t>
            </a:r>
            <a:r>
              <a:rPr lang="sv-SE" sz="1400" dirty="0">
                <a:solidFill>
                  <a:schemeClr val="bg1"/>
                </a:solidFill>
              </a:rPr>
              <a:t>System för rapportering av negativa nära ögat händelser</a:t>
            </a:r>
          </a:p>
          <a:p>
            <a:r>
              <a:rPr lang="sv-SE" sz="1400" dirty="0">
                <a:solidFill>
                  <a:schemeClr val="bg1"/>
                </a:solidFill>
              </a:rPr>
              <a:t>Inom parentes rapporteras värdet för tidigare period.</a:t>
            </a:r>
            <a:endParaRPr lang="fi-FI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66928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10343442" cy="909638"/>
          </a:xfrm>
        </p:spPr>
        <p:txBody>
          <a:bodyPr>
            <a:normAutofit/>
          </a:bodyPr>
          <a:lstStyle/>
          <a:p>
            <a:r>
              <a:rPr lang="fi-FI" b="1" dirty="0" err="1"/>
              <a:t>Säkerhet</a:t>
            </a:r>
            <a:r>
              <a:rPr lang="fi-FI" b="1" dirty="0"/>
              <a:t> </a:t>
            </a:r>
            <a:r>
              <a:rPr lang="fi-FI" b="1" dirty="0" err="1"/>
              <a:t>och</a:t>
            </a:r>
            <a:r>
              <a:rPr lang="fi-FI" b="1" dirty="0"/>
              <a:t> </a:t>
            </a:r>
            <a:r>
              <a:rPr lang="fi-FI" b="1" dirty="0" err="1"/>
              <a:t>kvalitet</a:t>
            </a:r>
            <a:endParaRPr lang="en-US" sz="1200" b="1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CE3ECC4-2766-0EF7-1123-7E6207D264D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1656000"/>
            <a:ext cx="3422269" cy="235449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sv-SE" sz="1400" b="1" dirty="0"/>
              <a:t>Status</a:t>
            </a:r>
            <a:r>
              <a:rPr lang="sv-SE" sz="1400" dirty="0"/>
              <a:t> 31.8.2025</a:t>
            </a:r>
          </a:p>
          <a:p>
            <a:pPr>
              <a:lnSpc>
                <a:spcPct val="150000"/>
              </a:lnSpc>
            </a:pPr>
            <a:r>
              <a:rPr lang="sv-SE" sz="1400" b="1" dirty="0"/>
              <a:t>Alla anmälningar: </a:t>
            </a:r>
            <a:r>
              <a:rPr lang="sv-SE" sz="1400" dirty="0"/>
              <a:t> 59 (42)</a:t>
            </a:r>
            <a:endParaRPr lang="sv-SE" sz="1400" dirty="0">
              <a:cs typeface="Arial"/>
            </a:endParaRPr>
          </a:p>
          <a:p>
            <a:pPr>
              <a:lnSpc>
                <a:spcPct val="150000"/>
              </a:lnSpc>
            </a:pPr>
            <a:r>
              <a:rPr lang="sv-SE" sz="1400" b="1" dirty="0"/>
              <a:t>Väntar på handläggning: </a:t>
            </a:r>
            <a:r>
              <a:rPr lang="sv-SE" sz="1400" dirty="0"/>
              <a:t>6 (10 %)</a:t>
            </a:r>
            <a:endParaRPr lang="sv-SE" sz="1400" dirty="0">
              <a:cs typeface="Arial"/>
            </a:endParaRPr>
          </a:p>
          <a:p>
            <a:pPr>
              <a:lnSpc>
                <a:spcPct val="150000"/>
              </a:lnSpc>
            </a:pPr>
            <a:r>
              <a:rPr lang="sv-SE" sz="1400" b="1" dirty="0"/>
              <a:t>Väntar på tilläggsinformation: </a:t>
            </a:r>
            <a:r>
              <a:rPr lang="sv-SE" sz="1400" dirty="0"/>
              <a:t>0 (0 %)</a:t>
            </a:r>
          </a:p>
          <a:p>
            <a:pPr>
              <a:lnSpc>
                <a:spcPct val="150000"/>
              </a:lnSpc>
            </a:pPr>
            <a:r>
              <a:rPr lang="sv-SE" sz="1400" b="1" dirty="0"/>
              <a:t>Under handläggning: </a:t>
            </a:r>
            <a:r>
              <a:rPr lang="sv-SE" sz="1400" dirty="0"/>
              <a:t>4 (7 %)</a:t>
            </a:r>
            <a:endParaRPr lang="sv-SE" sz="1400" dirty="0">
              <a:cs typeface="Arial"/>
            </a:endParaRPr>
          </a:p>
          <a:p>
            <a:pPr>
              <a:lnSpc>
                <a:spcPct val="150000"/>
              </a:lnSpc>
            </a:pPr>
            <a:r>
              <a:rPr lang="sv-SE" sz="1400" b="1" dirty="0"/>
              <a:t>Färdig: </a:t>
            </a:r>
            <a:r>
              <a:rPr lang="sv-SE" sz="1400" dirty="0"/>
              <a:t>52 (88 %)</a:t>
            </a:r>
            <a:endParaRPr lang="sv-SE" sz="1400" dirty="0">
              <a:cs typeface="Arial"/>
            </a:endParaRPr>
          </a:p>
          <a:p>
            <a:pPr>
              <a:lnSpc>
                <a:spcPct val="150000"/>
              </a:lnSpc>
            </a:pPr>
            <a:endParaRPr lang="en-US" sz="1400" dirty="0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62FE2FFB-F344-4344-940D-26D2C6046DF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625119" y="1656000"/>
            <a:ext cx="34866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 dirty="0" err="1">
                <a:solidFill>
                  <a:srgbClr val="00A174"/>
                </a:solidFill>
              </a:rPr>
              <a:t>Antal</a:t>
            </a:r>
            <a:r>
              <a:rPr lang="fi-FI" sz="1600" b="1" dirty="0">
                <a:solidFill>
                  <a:srgbClr val="00A174"/>
                </a:solidFill>
              </a:rPr>
              <a:t> </a:t>
            </a:r>
            <a:r>
              <a:rPr lang="fi-FI" sz="1600" b="1" dirty="0" err="1">
                <a:solidFill>
                  <a:srgbClr val="00A174"/>
                </a:solidFill>
              </a:rPr>
              <a:t>anmälan</a:t>
            </a:r>
            <a:r>
              <a:rPr lang="fi-FI" sz="1600" b="1" dirty="0">
                <a:solidFill>
                  <a:srgbClr val="00A174"/>
                </a:solidFill>
              </a:rPr>
              <a:t> </a:t>
            </a:r>
            <a:r>
              <a:rPr lang="fi-FI" sz="1600" b="1" dirty="0" err="1">
                <a:solidFill>
                  <a:srgbClr val="00A174"/>
                </a:solidFill>
              </a:rPr>
              <a:t>om</a:t>
            </a:r>
            <a:r>
              <a:rPr lang="fi-FI" sz="1600" b="1" dirty="0">
                <a:solidFill>
                  <a:srgbClr val="00A174"/>
                </a:solidFill>
              </a:rPr>
              <a:t> </a:t>
            </a:r>
            <a:r>
              <a:rPr lang="fi-FI" sz="1600" b="1" dirty="0" err="1">
                <a:solidFill>
                  <a:srgbClr val="00A174"/>
                </a:solidFill>
              </a:rPr>
              <a:t>negativ</a:t>
            </a:r>
            <a:r>
              <a:rPr lang="fi-FI" sz="1600" b="1" dirty="0">
                <a:solidFill>
                  <a:srgbClr val="00A174"/>
                </a:solidFill>
              </a:rPr>
              <a:t> </a:t>
            </a:r>
            <a:r>
              <a:rPr lang="fi-FI" sz="1600" b="1" dirty="0" err="1">
                <a:solidFill>
                  <a:srgbClr val="00A174"/>
                </a:solidFill>
              </a:rPr>
              <a:t>händelse</a:t>
            </a:r>
            <a:endParaRPr lang="en-US" sz="1600" b="1" dirty="0">
              <a:solidFill>
                <a:srgbClr val="00A174"/>
              </a:solidFill>
            </a:endParaRPr>
          </a:p>
        </p:txBody>
      </p:sp>
      <p:graphicFrame>
        <p:nvGraphicFramePr>
          <p:cNvPr id="5" name="Chart 4" descr="Diagram: Antal anmälan om negativ händelse&#10;Januari - April 2023 610&#10;Januari - April 2024 700&#10;Januari-April 2025&#10;Maj - Augusti 2023 595&#10;Maj - Augusti 2024 583&#10;Maj-Augusti 2025 &#10;September - December 2023 896&#10;September - December 2024 567&#10;September-December 202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53150256"/>
              </p:ext>
            </p:extLst>
          </p:nvPr>
        </p:nvGraphicFramePr>
        <p:xfrm>
          <a:off x="4625120" y="2222459"/>
          <a:ext cx="3422268" cy="23497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15956D0F-8A7D-B8D5-5ACE-D0EBD28EE0A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115300" y="1656000"/>
            <a:ext cx="3993958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sz="1600" b="1" dirty="0">
                <a:solidFill>
                  <a:srgbClr val="00A174"/>
                </a:solidFill>
              </a:rPr>
              <a:t>De vanligaste anmälningstyperna personal:</a:t>
            </a:r>
          </a:p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endParaRPr lang="sv-SE" sz="1600" b="1" dirty="0">
              <a:solidFill>
                <a:srgbClr val="00A174"/>
              </a:solidFill>
            </a:endParaRPr>
          </a:p>
          <a:p>
            <a:pPr marL="342900" indent="-342900">
              <a:buFontTx/>
              <a:buAutoNum type="arabicPeriod"/>
            </a:pPr>
            <a:r>
              <a:rPr lang="fi-FI" sz="1400" dirty="0" err="1">
                <a:solidFill>
                  <a:schemeClr val="tx2">
                    <a:lumMod val="50000"/>
                  </a:schemeClr>
                </a:solidFill>
                <a:cs typeface="Arial"/>
              </a:rPr>
              <a:t>Förknippad</a:t>
            </a:r>
            <a:r>
              <a:rPr lang="fi-FI" sz="1400" dirty="0">
                <a:solidFill>
                  <a:schemeClr val="tx2">
                    <a:lumMod val="50000"/>
                  </a:schemeClr>
                </a:solidFill>
                <a:cs typeface="Arial"/>
              </a:rPr>
              <a:t> </a:t>
            </a:r>
            <a:r>
              <a:rPr lang="fi-FI" sz="1400" dirty="0" err="1">
                <a:solidFill>
                  <a:schemeClr val="tx2">
                    <a:lumMod val="50000"/>
                  </a:schemeClr>
                </a:solidFill>
                <a:cs typeface="Arial"/>
              </a:rPr>
              <a:t>med</a:t>
            </a:r>
            <a:r>
              <a:rPr lang="fi-FI" sz="1400" dirty="0">
                <a:solidFill>
                  <a:schemeClr val="tx2">
                    <a:lumMod val="50000"/>
                  </a:schemeClr>
                </a:solidFill>
                <a:cs typeface="Arial"/>
              </a:rPr>
              <a:t> </a:t>
            </a:r>
            <a:r>
              <a:rPr lang="fi-FI" sz="1400" dirty="0" err="1">
                <a:solidFill>
                  <a:schemeClr val="tx2">
                    <a:lumMod val="50000"/>
                  </a:schemeClr>
                </a:solidFill>
                <a:cs typeface="Arial"/>
              </a:rPr>
              <a:t>laboratorie</a:t>
            </a:r>
            <a:r>
              <a:rPr lang="fi-FI" sz="1400" dirty="0">
                <a:solidFill>
                  <a:schemeClr val="tx2">
                    <a:lumMod val="50000"/>
                  </a:schemeClr>
                </a:solidFill>
                <a:cs typeface="Arial"/>
              </a:rPr>
              <a:t>- </a:t>
            </a:r>
            <a:r>
              <a:rPr lang="fi-FI" sz="1400" dirty="0" err="1">
                <a:solidFill>
                  <a:schemeClr val="tx2">
                    <a:lumMod val="50000"/>
                  </a:schemeClr>
                </a:solidFill>
                <a:cs typeface="Arial"/>
              </a:rPr>
              <a:t>eller</a:t>
            </a:r>
            <a:r>
              <a:rPr lang="fi-FI" sz="1400" dirty="0">
                <a:solidFill>
                  <a:schemeClr val="tx2">
                    <a:lumMod val="50000"/>
                  </a:schemeClr>
                </a:solidFill>
                <a:cs typeface="Arial"/>
              </a:rPr>
              <a:t> </a:t>
            </a:r>
            <a:r>
              <a:rPr lang="fi-FI" sz="1400" dirty="0" err="1">
                <a:solidFill>
                  <a:schemeClr val="tx2">
                    <a:lumMod val="50000"/>
                  </a:schemeClr>
                </a:solidFill>
                <a:cs typeface="Arial"/>
              </a:rPr>
              <a:t>diagnostisk</a:t>
            </a:r>
            <a:r>
              <a:rPr lang="fi-FI" sz="1400" dirty="0">
                <a:solidFill>
                  <a:schemeClr val="tx2">
                    <a:lumMod val="50000"/>
                  </a:schemeClr>
                </a:solidFill>
                <a:cs typeface="Arial"/>
              </a:rPr>
              <a:t> </a:t>
            </a:r>
            <a:r>
              <a:rPr lang="fi-FI" sz="1400" dirty="0" err="1">
                <a:solidFill>
                  <a:schemeClr val="tx2">
                    <a:lumMod val="50000"/>
                  </a:schemeClr>
                </a:solidFill>
                <a:cs typeface="Arial"/>
              </a:rPr>
              <a:t>undersökning</a:t>
            </a:r>
            <a:endParaRPr lang="fi-FI" sz="1400" dirty="0">
              <a:solidFill>
                <a:schemeClr val="tx2">
                  <a:lumMod val="50000"/>
                </a:schemeClr>
              </a:solidFill>
              <a:cs typeface="Arial"/>
            </a:endParaRPr>
          </a:p>
          <a:p>
            <a:pPr marL="342900" indent="-342900">
              <a:buFontTx/>
              <a:buAutoNum type="arabicPeriod"/>
            </a:pPr>
            <a:r>
              <a:rPr lang="fi-FI" sz="1400" dirty="0">
                <a:solidFill>
                  <a:schemeClr val="tx2">
                    <a:lumMod val="50000"/>
                  </a:schemeClr>
                </a:solidFill>
                <a:cs typeface="Arial"/>
              </a:rPr>
              <a:t>Annat</a:t>
            </a:r>
          </a:p>
          <a:p>
            <a:pPr marL="342900" indent="-342900">
              <a:buAutoNum type="arabicPeriod"/>
            </a:pPr>
            <a:r>
              <a:rPr lang="fi-FI" sz="1400" dirty="0" err="1">
                <a:solidFill>
                  <a:schemeClr val="tx2">
                    <a:lumMod val="50000"/>
                  </a:schemeClr>
                </a:solidFill>
                <a:cs typeface="Arial"/>
              </a:rPr>
              <a:t>Förknippad</a:t>
            </a:r>
            <a:r>
              <a:rPr lang="fi-FI" sz="1400" dirty="0">
                <a:solidFill>
                  <a:schemeClr val="tx2">
                    <a:lumMod val="50000"/>
                  </a:schemeClr>
                </a:solidFill>
                <a:cs typeface="Arial"/>
              </a:rPr>
              <a:t> </a:t>
            </a:r>
            <a:r>
              <a:rPr lang="fi-FI" sz="1400" dirty="0" err="1">
                <a:solidFill>
                  <a:schemeClr val="tx2">
                    <a:lumMod val="50000"/>
                  </a:schemeClr>
                </a:solidFill>
                <a:cs typeface="Arial"/>
              </a:rPr>
              <a:t>med</a:t>
            </a:r>
            <a:r>
              <a:rPr lang="fi-FI" sz="1400" dirty="0">
                <a:solidFill>
                  <a:schemeClr val="tx2">
                    <a:lumMod val="50000"/>
                  </a:schemeClr>
                </a:solidFill>
                <a:cs typeface="Arial"/>
              </a:rPr>
              <a:t> </a:t>
            </a:r>
            <a:r>
              <a:rPr lang="fi-FI" sz="1400" dirty="0" err="1">
                <a:solidFill>
                  <a:schemeClr val="tx2">
                    <a:lumMod val="50000"/>
                  </a:schemeClr>
                </a:solidFill>
                <a:cs typeface="Arial"/>
              </a:rPr>
              <a:t>läkemedels</a:t>
            </a:r>
            <a:r>
              <a:rPr lang="fi-FI" sz="1400" dirty="0">
                <a:solidFill>
                  <a:schemeClr val="tx2">
                    <a:lumMod val="50000"/>
                  </a:schemeClr>
                </a:solidFill>
                <a:cs typeface="Arial"/>
              </a:rPr>
              <a:t>- </a:t>
            </a:r>
            <a:r>
              <a:rPr lang="fi-FI" sz="1400" dirty="0" err="1">
                <a:solidFill>
                  <a:schemeClr val="tx2">
                    <a:lumMod val="50000"/>
                  </a:schemeClr>
                </a:solidFill>
                <a:cs typeface="Arial"/>
              </a:rPr>
              <a:t>eller</a:t>
            </a:r>
            <a:r>
              <a:rPr lang="fi-FI" sz="1400" dirty="0">
                <a:solidFill>
                  <a:schemeClr val="tx2">
                    <a:lumMod val="50000"/>
                  </a:schemeClr>
                </a:solidFill>
                <a:cs typeface="Arial"/>
              </a:rPr>
              <a:t> </a:t>
            </a:r>
            <a:r>
              <a:rPr lang="fi-FI" sz="1400" dirty="0" err="1">
                <a:solidFill>
                  <a:schemeClr val="tx2">
                    <a:lumMod val="50000"/>
                  </a:schemeClr>
                </a:solidFill>
                <a:cs typeface="Arial"/>
              </a:rPr>
              <a:t>vätskebehandling</a:t>
            </a:r>
            <a:r>
              <a:rPr lang="fi-FI" sz="1400" dirty="0">
                <a:solidFill>
                  <a:schemeClr val="tx2">
                    <a:lumMod val="50000"/>
                  </a:schemeClr>
                </a:solidFill>
                <a:cs typeface="Arial"/>
              </a:rPr>
              <a:t> </a:t>
            </a:r>
          </a:p>
          <a:p>
            <a:pPr marL="342900" indent="-342900">
              <a:buAutoNum type="arabicPeriod"/>
            </a:pPr>
            <a:endParaRPr lang="fi-FI" sz="1400" dirty="0">
              <a:cs typeface="Arial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52443FC-DDA6-18FA-E840-3D9B20FDFE4F}"/>
              </a:ext>
            </a:extLst>
          </p:cNvPr>
          <p:cNvSpPr txBox="1">
            <a:spLocks/>
          </p:cNvSpPr>
          <p:nvPr/>
        </p:nvSpPr>
        <p:spPr>
          <a:xfrm>
            <a:off x="1202850" y="4500278"/>
            <a:ext cx="3471605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400" b="1" dirty="0" err="1">
                <a:solidFill>
                  <a:schemeClr val="accent5"/>
                </a:solidFill>
              </a:rPr>
              <a:t>Antal</a:t>
            </a:r>
            <a:r>
              <a:rPr lang="fi-FI" sz="1400" b="1" dirty="0">
                <a:solidFill>
                  <a:schemeClr val="accent5"/>
                </a:solidFill>
              </a:rPr>
              <a:t> </a:t>
            </a:r>
            <a:r>
              <a:rPr lang="fi-FI" sz="1400" b="1" dirty="0" err="1">
                <a:solidFill>
                  <a:schemeClr val="accent5"/>
                </a:solidFill>
              </a:rPr>
              <a:t>anmälningar</a:t>
            </a:r>
            <a:r>
              <a:rPr lang="fi-FI" sz="1400" b="1" dirty="0">
                <a:solidFill>
                  <a:schemeClr val="accent5"/>
                </a:solidFill>
              </a:rPr>
              <a:t> </a:t>
            </a:r>
            <a:r>
              <a:rPr lang="fi-FI" sz="1400" b="1" dirty="0" err="1">
                <a:solidFill>
                  <a:schemeClr val="accent5"/>
                </a:solidFill>
              </a:rPr>
              <a:t>om</a:t>
            </a:r>
            <a:r>
              <a:rPr lang="fi-FI" sz="1400" b="1" dirty="0">
                <a:solidFill>
                  <a:schemeClr val="accent5"/>
                </a:solidFill>
              </a:rPr>
              <a:t> </a:t>
            </a:r>
            <a:r>
              <a:rPr lang="fi-FI" sz="1400" b="1" dirty="0" err="1">
                <a:solidFill>
                  <a:schemeClr val="accent5"/>
                </a:solidFill>
              </a:rPr>
              <a:t>negativ</a:t>
            </a:r>
            <a:r>
              <a:rPr lang="fi-FI" sz="1400" b="1" dirty="0">
                <a:solidFill>
                  <a:schemeClr val="accent5"/>
                </a:solidFill>
              </a:rPr>
              <a:t> </a:t>
            </a:r>
            <a:r>
              <a:rPr lang="fi-FI" sz="1400" b="1" dirty="0" err="1">
                <a:solidFill>
                  <a:schemeClr val="accent5"/>
                </a:solidFill>
              </a:rPr>
              <a:t>händelse</a:t>
            </a:r>
            <a:r>
              <a:rPr lang="fi-FI" sz="1400" b="1" dirty="0">
                <a:solidFill>
                  <a:schemeClr val="accent5"/>
                </a:solidFill>
              </a:rPr>
              <a:t> </a:t>
            </a:r>
            <a:r>
              <a:rPr lang="fi-FI" sz="1400" b="1" dirty="0" err="1">
                <a:solidFill>
                  <a:schemeClr val="accent5"/>
                </a:solidFill>
              </a:rPr>
              <a:t>från</a:t>
            </a:r>
            <a:r>
              <a:rPr lang="fi-FI" sz="1400" b="1" dirty="0">
                <a:solidFill>
                  <a:schemeClr val="accent5"/>
                </a:solidFill>
              </a:rPr>
              <a:t> </a:t>
            </a:r>
            <a:r>
              <a:rPr lang="fi-FI" sz="1400" b="1" dirty="0" err="1">
                <a:solidFill>
                  <a:schemeClr val="accent5"/>
                </a:solidFill>
              </a:rPr>
              <a:t>klienter</a:t>
            </a:r>
            <a:r>
              <a:rPr lang="fi-FI" sz="1400" b="1" dirty="0">
                <a:solidFill>
                  <a:schemeClr val="accent5"/>
                </a:solidFill>
              </a:rPr>
              <a:t> </a:t>
            </a:r>
            <a:r>
              <a:rPr lang="fi-FI" sz="1400" b="1" dirty="0" err="1">
                <a:solidFill>
                  <a:schemeClr val="accent5"/>
                </a:solidFill>
              </a:rPr>
              <a:t>eller</a:t>
            </a:r>
            <a:r>
              <a:rPr lang="fi-FI" sz="1400" b="1" dirty="0">
                <a:solidFill>
                  <a:schemeClr val="accent5"/>
                </a:solidFill>
              </a:rPr>
              <a:t> </a:t>
            </a:r>
            <a:r>
              <a:rPr lang="fi-FI" sz="1400" b="1" dirty="0" err="1">
                <a:solidFill>
                  <a:schemeClr val="accent5"/>
                </a:solidFill>
              </a:rPr>
              <a:t>anhöriga</a:t>
            </a:r>
            <a:endParaRPr lang="en-US" sz="1400" b="1" dirty="0">
              <a:solidFill>
                <a:schemeClr val="accent5"/>
              </a:solidFill>
            </a:endParaRPr>
          </a:p>
        </p:txBody>
      </p:sp>
      <p:graphicFrame>
        <p:nvGraphicFramePr>
          <p:cNvPr id="11" name="Chart 10" descr="Januari - April 2023 12&#10;Januari - April 2024 19&#10;Januari-April 2025&#10;Maj - Augusti 2023 9&#10;Maj - Augusti 2024 10&#10;Maj-Augusti 2025 &#10;September - December 2023 11&#10;September - December 2024 18&#10;September-December 2025">
            <a:extLst>
              <a:ext uri="{FF2B5EF4-FFF2-40B4-BE49-F238E27FC236}">
                <a16:creationId xmlns:a16="http://schemas.microsoft.com/office/drawing/2014/main" id="{7C55C4A0-3623-A88B-6FB4-A9A16BF015E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02557934"/>
              </p:ext>
            </p:extLst>
          </p:nvPr>
        </p:nvGraphicFramePr>
        <p:xfrm>
          <a:off x="1202051" y="5023499"/>
          <a:ext cx="3422270" cy="16873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4" name="TextBox 33">
            <a:extLst>
              <a:ext uri="{FF2B5EF4-FFF2-40B4-BE49-F238E27FC236}">
                <a16:creationId xmlns:a16="http://schemas.microsoft.com/office/drawing/2014/main" id="{9C73870F-CF5C-763D-46FF-436B85E5F74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710544" y="4608000"/>
            <a:ext cx="17179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b="1" dirty="0" err="1">
                <a:solidFill>
                  <a:schemeClr val="accent5"/>
                </a:solidFill>
              </a:rPr>
              <a:t>Antal</a:t>
            </a:r>
            <a:r>
              <a:rPr lang="fi-FI" sz="1600" b="1" dirty="0">
                <a:solidFill>
                  <a:schemeClr val="accent5"/>
                </a:solidFill>
              </a:rPr>
              <a:t> </a:t>
            </a:r>
            <a:r>
              <a:rPr lang="fi-FI" sz="1600" b="1" dirty="0" err="1">
                <a:solidFill>
                  <a:schemeClr val="accent5"/>
                </a:solidFill>
              </a:rPr>
              <a:t>kontakter</a:t>
            </a:r>
            <a:r>
              <a:rPr lang="fi-FI" sz="1600" b="1" dirty="0">
                <a:solidFill>
                  <a:schemeClr val="accent5"/>
                </a:solidFill>
              </a:rPr>
              <a:t> </a:t>
            </a:r>
            <a:r>
              <a:rPr lang="fi-FI" sz="1600" b="1" dirty="0" err="1">
                <a:solidFill>
                  <a:schemeClr val="accent5"/>
                </a:solidFill>
              </a:rPr>
              <a:t>till</a:t>
            </a:r>
            <a:r>
              <a:rPr lang="fi-FI" sz="1600" b="1" dirty="0">
                <a:solidFill>
                  <a:schemeClr val="accent5"/>
                </a:solidFill>
              </a:rPr>
              <a:t> </a:t>
            </a:r>
            <a:r>
              <a:rPr lang="fi-FI" sz="1600" b="1" dirty="0" err="1">
                <a:solidFill>
                  <a:schemeClr val="accent5"/>
                </a:solidFill>
              </a:rPr>
              <a:t>patientombud</a:t>
            </a:r>
            <a:endParaRPr lang="en-US" sz="1600" b="1" dirty="0">
              <a:solidFill>
                <a:schemeClr val="accent5"/>
              </a:solidFill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452C5F8-1BEF-D999-6460-DAE3985EA16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806382" y="5901368"/>
            <a:ext cx="1535807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3600" dirty="0">
                <a:cs typeface="Arial"/>
              </a:rPr>
              <a:t> </a:t>
            </a:r>
            <a:r>
              <a:rPr lang="fi-FI" sz="2400" dirty="0">
                <a:cs typeface="Arial"/>
              </a:rPr>
              <a:t>(2)</a:t>
            </a:r>
            <a:endParaRPr lang="fi-FI" sz="3600" dirty="0">
              <a:cs typeface="Arial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33BE2CB-1BD5-02F1-2A4E-9C3523AF8ED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261090" y="4617226"/>
            <a:ext cx="3734751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600" b="1" dirty="0">
                <a:solidFill>
                  <a:srgbClr val="00A174"/>
                </a:solidFill>
              </a:rPr>
              <a:t>Korrigerande åtgärder</a:t>
            </a:r>
          </a:p>
        </p:txBody>
      </p:sp>
      <p:sp>
        <p:nvSpPr>
          <p:cNvPr id="3" name="Rectangle 2"/>
          <p:cNvSpPr/>
          <p:nvPr/>
        </p:nvSpPr>
        <p:spPr>
          <a:xfrm>
            <a:off x="8261090" y="5100583"/>
            <a:ext cx="317787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1600" dirty="0" err="1">
                <a:solidFill>
                  <a:schemeClr val="tx2">
                    <a:lumMod val="50000"/>
                  </a:schemeClr>
                </a:solidFill>
              </a:rPr>
              <a:t>Haipron</a:t>
            </a:r>
            <a:r>
              <a:rPr lang="fi-FI" sz="16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fi-FI" sz="1600" dirty="0" err="1">
                <a:solidFill>
                  <a:schemeClr val="tx2">
                    <a:lumMod val="50000"/>
                  </a:schemeClr>
                </a:solidFill>
              </a:rPr>
              <a:t>gås</a:t>
            </a:r>
            <a:r>
              <a:rPr lang="fi-FI" sz="16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fi-FI" sz="1600" dirty="0" err="1">
                <a:solidFill>
                  <a:schemeClr val="tx2">
                    <a:lumMod val="50000"/>
                  </a:schemeClr>
                </a:solidFill>
              </a:rPr>
              <a:t>igenom</a:t>
            </a:r>
            <a:r>
              <a:rPr lang="fi-FI" sz="16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fi-FI" sz="1600" dirty="0" err="1">
                <a:solidFill>
                  <a:schemeClr val="tx2">
                    <a:lumMod val="50000"/>
                  </a:schemeClr>
                </a:solidFill>
              </a:rPr>
              <a:t>på</a:t>
            </a:r>
            <a:r>
              <a:rPr lang="fi-FI" sz="16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fi-FI" sz="1600" dirty="0" err="1">
                <a:solidFill>
                  <a:schemeClr val="tx2">
                    <a:lumMod val="50000"/>
                  </a:schemeClr>
                </a:solidFill>
              </a:rPr>
              <a:t>arbetsplatsmöten</a:t>
            </a:r>
            <a:r>
              <a:rPr lang="fi-FI" sz="16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fi-FI" sz="1600" dirty="0" err="1">
                <a:solidFill>
                  <a:schemeClr val="tx2">
                    <a:lumMod val="50000"/>
                  </a:schemeClr>
                </a:solidFill>
              </a:rPr>
              <a:t>och</a:t>
            </a:r>
            <a:r>
              <a:rPr lang="fi-FI" sz="16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fi-FI" sz="1600" dirty="0" err="1">
                <a:solidFill>
                  <a:schemeClr val="tx2">
                    <a:lumMod val="50000"/>
                  </a:schemeClr>
                </a:solidFill>
              </a:rPr>
              <a:t>åtgärder</a:t>
            </a:r>
            <a:r>
              <a:rPr lang="fi-FI" sz="16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fi-FI" sz="1600" dirty="0" err="1">
                <a:solidFill>
                  <a:schemeClr val="tx2">
                    <a:lumMod val="50000"/>
                  </a:schemeClr>
                </a:solidFill>
              </a:rPr>
              <a:t>vidtas</a:t>
            </a:r>
            <a:r>
              <a:rPr lang="fi-FI" sz="1600" dirty="0">
                <a:solidFill>
                  <a:schemeClr val="tx2">
                    <a:lumMod val="50000"/>
                  </a:schemeClr>
                </a:solidFill>
              </a:rPr>
              <a:t> för </a:t>
            </a:r>
            <a:r>
              <a:rPr lang="fi-FI" sz="1600" dirty="0" err="1">
                <a:solidFill>
                  <a:schemeClr val="tx2">
                    <a:lumMod val="50000"/>
                  </a:schemeClr>
                </a:solidFill>
              </a:rPr>
              <a:t>att</a:t>
            </a:r>
            <a:r>
              <a:rPr lang="fi-FI" sz="16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fi-FI" sz="1600" dirty="0" err="1">
                <a:solidFill>
                  <a:schemeClr val="tx2">
                    <a:lumMod val="50000"/>
                  </a:schemeClr>
                </a:solidFill>
              </a:rPr>
              <a:t>minska</a:t>
            </a:r>
            <a:r>
              <a:rPr lang="fi-FI" sz="16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fi-FI" sz="1600" dirty="0" err="1">
                <a:solidFill>
                  <a:schemeClr val="tx2">
                    <a:lumMod val="50000"/>
                  </a:schemeClr>
                </a:solidFill>
              </a:rPr>
              <a:t>på</a:t>
            </a:r>
            <a:r>
              <a:rPr lang="fi-FI" sz="16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fi-FI" sz="1600" dirty="0" err="1">
                <a:solidFill>
                  <a:schemeClr val="tx2">
                    <a:lumMod val="50000"/>
                  </a:schemeClr>
                </a:solidFill>
              </a:rPr>
              <a:t>riskerna</a:t>
            </a:r>
            <a:r>
              <a:rPr lang="fi-FI" sz="1600" dirty="0">
                <a:solidFill>
                  <a:schemeClr val="bg1"/>
                </a:solidFill>
              </a:rPr>
              <a:t>.</a:t>
            </a:r>
            <a:endParaRPr lang="en-US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85911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Picture 40">
            <a:extLst>
              <a:ext uri="{FF2B5EF4-FFF2-40B4-BE49-F238E27FC236}">
                <a16:creationId xmlns:a16="http://schemas.microsoft.com/office/drawing/2014/main" id="{D28A30E7-9420-47A8-625E-D953C17A01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4675" t="2749" r="15987" b="36779"/>
          <a:stretch/>
        </p:blipFill>
        <p:spPr>
          <a:xfrm>
            <a:off x="3509628" y="2986644"/>
            <a:ext cx="2942633" cy="1459042"/>
          </a:xfrm>
          <a:prstGeom prst="rect">
            <a:avLst/>
          </a:prstGeom>
        </p:spPr>
      </p:pic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124950" cy="909638"/>
          </a:xfrm>
        </p:spPr>
        <p:txBody>
          <a:bodyPr/>
          <a:lstStyle/>
          <a:p>
            <a:r>
              <a:rPr lang="fi-FI" b="1" err="1"/>
              <a:t>Kundupplevelse</a:t>
            </a:r>
            <a:endParaRPr lang="en-US" sz="2000" b="1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8AD95C6-BCA0-C11E-FFBC-ADDBE23D28ED}"/>
              </a:ext>
            </a:extLst>
          </p:cNvPr>
          <p:cNvSpPr txBox="1"/>
          <p:nvPr/>
        </p:nvSpPr>
        <p:spPr>
          <a:xfrm>
            <a:off x="1175718" y="1292790"/>
            <a:ext cx="6744234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Totala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mängden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av </a:t>
            </a:r>
            <a:r>
              <a:rPr kumimoji="0" lang="fi-FI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kundrespons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under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perioden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 </a:t>
            </a:r>
            <a:r>
              <a:rPr lang="fi-FI" sz="1600" dirty="0">
                <a:solidFill>
                  <a:srgbClr val="213A8F"/>
                </a:solidFill>
                <a:latin typeface="Arial" panose="020B0604020202020204"/>
              </a:rPr>
              <a:t>138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(</a:t>
            </a:r>
            <a:r>
              <a:rPr lang="fi-FI" sz="1600" dirty="0">
                <a:solidFill>
                  <a:srgbClr val="213A8F"/>
                </a:solidFill>
                <a:latin typeface="Arial" panose="020B0604020202020204"/>
              </a:rPr>
              <a:t>200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)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0706DBC3-1720-ED54-22BA-B1F4EEB6F04B}"/>
              </a:ext>
            </a:extLst>
          </p:cNvPr>
          <p:cNvSpPr/>
          <p:nvPr/>
        </p:nvSpPr>
        <p:spPr>
          <a:xfrm>
            <a:off x="3679309" y="2898779"/>
            <a:ext cx="718684" cy="5075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b="1" dirty="0">
                <a:solidFill>
                  <a:schemeClr val="accent5"/>
                </a:solidFill>
              </a:rPr>
              <a:t>NPS</a:t>
            </a:r>
          </a:p>
        </p:txBody>
      </p:sp>
      <p:cxnSp>
        <p:nvCxnSpPr>
          <p:cNvPr id="25" name="Straight Arrow Connector 24" descr="NPS värde. Värdet mäts mellan minus 100 och 100. Generellt anser man att ett gott värde över 50 är gott. Resultat">
            <a:extLst>
              <a:ext uri="{FF2B5EF4-FFF2-40B4-BE49-F238E27FC236}">
                <a16:creationId xmlns:a16="http://schemas.microsoft.com/office/drawing/2014/main" id="{6C592C22-7AD6-C091-3058-35A3E2FDE32B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CxnSpPr>
            <a:cxnSpLocks/>
          </p:cNvCxnSpPr>
          <p:nvPr/>
        </p:nvCxnSpPr>
        <p:spPr>
          <a:xfrm flipV="1">
            <a:off x="4981770" y="4051008"/>
            <a:ext cx="618580" cy="196942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084572" y="4515637"/>
            <a:ext cx="1676820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3200" dirty="0">
                <a:solidFill>
                  <a:srgbClr val="213A8F"/>
                </a:solidFill>
                <a:latin typeface="Arial" panose="020B0604020202020204"/>
                <a:cs typeface="Arial"/>
              </a:rPr>
              <a:t>84</a:t>
            </a:r>
            <a:r>
              <a:rPr kumimoji="0" lang="fi-FI" sz="20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(82)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DF85A01-D162-40B8-8855-659FF10BED9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78569" y="1901869"/>
            <a:ext cx="227376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upplevde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att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man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brydde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sig om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mig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på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ett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helhetsmässigt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sätt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C92C84C-5C3B-F151-B025-3AE820B9A96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3726944" y="1807343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4,16 (</a:t>
            </a: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4,51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kumimoji="0" lang="ko-KR" alt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33EFF2A-7AAD-4B14-93EB-076EAD97215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21383" y="3104317"/>
            <a:ext cx="147403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fick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hjälp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när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jag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behövde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den 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E813F58C-C780-EB84-E9DC-197FFF85751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2790944" y="2968628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4,49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4,44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638B1F1-1001-4506-A2FF-BEFB60A16B3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99241" y="4238639"/>
            <a:ext cx="17176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kände mig trygg under vården / betjäningen 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D05A3689-C501-4953-E1F0-5AC35DB9516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2790944" y="4246439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4,57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(4,52)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B3F3FCD-B03B-4D2C-B901-F47C7C5B1A6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21383" y="5562078"/>
            <a:ext cx="241976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Besluten i anslutning till min vård/mitt ärende fattades i samråd med mig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F072D9F9-54CA-6247-2E21-04389A729E3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3726944" y="546294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4,39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(4,48)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1314A2D-C318-415D-B409-0CD3638C314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226771" y="1874018"/>
            <a:ext cx="221123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vet hur min vård/mina tjänster kommer att fortsätta</a:t>
            </a:r>
            <a:endParaRPr kumimoji="0" lang="ko-KR" alt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A52C1C1D-3F16-BDAD-4824-BA1E16A22AA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238945" y="180734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Calibri"/>
                <a:cs typeface="Calibri"/>
              </a:rPr>
              <a:t>4,38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4,41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ADA1682-79CB-477A-A9FB-04429119CA3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125529" y="2936140"/>
            <a:ext cx="162697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Informationen som jag fick om vården / betjäningen var förståelig</a:t>
            </a:r>
            <a:endParaRPr kumimoji="0" lang="ko-KR" alt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1F4ED22-B579-FFEA-25A3-E180B31A858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174945" y="2971659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4,41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(4,52)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C90F67E-E8DD-4501-A07D-85FF1F9BA78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213063" y="4319961"/>
            <a:ext cx="181380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tyckte att den betjäning jag fick var nyttig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663C17BA-C20A-A873-70A7-07D9EBCB38F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174945" y="4238639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4,48 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(4,49)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A2EC4E5-2652-4DA6-BD05-8425B8DEF36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268147" y="5576606"/>
            <a:ext cx="169543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fick vård och service på mitt modersmål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DF3BAA92-15CD-634E-EE8B-B88EC115830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238945" y="545112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4,89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(4,79)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extBox 12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280024" y="711740"/>
            <a:ext cx="2857398" cy="224676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Positiv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fi-FI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respons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</a:p>
          <a:p>
            <a:pPr>
              <a:defRPr/>
            </a:pPr>
            <a:r>
              <a:rPr lang="fi-FI" sz="1400" dirty="0" err="1">
                <a:solidFill>
                  <a:schemeClr val="tx2">
                    <a:lumMod val="50000"/>
                  </a:schemeClr>
                </a:solidFill>
                <a:cs typeface="Arial"/>
              </a:rPr>
              <a:t>Den</a:t>
            </a:r>
            <a:r>
              <a:rPr lang="fi-FI" sz="1400" dirty="0">
                <a:solidFill>
                  <a:schemeClr val="tx2">
                    <a:lumMod val="50000"/>
                  </a:schemeClr>
                </a:solidFill>
                <a:cs typeface="Arial"/>
              </a:rPr>
              <a:t> </a:t>
            </a:r>
            <a:r>
              <a:rPr lang="fi-FI" sz="1400" dirty="0" err="1">
                <a:solidFill>
                  <a:schemeClr val="tx2">
                    <a:lumMod val="50000"/>
                  </a:schemeClr>
                </a:solidFill>
                <a:cs typeface="Arial"/>
              </a:rPr>
              <a:t>vänliga</a:t>
            </a:r>
            <a:r>
              <a:rPr lang="fi-FI" sz="1400" dirty="0">
                <a:solidFill>
                  <a:schemeClr val="tx2">
                    <a:lumMod val="50000"/>
                  </a:schemeClr>
                </a:solidFill>
                <a:cs typeface="Arial"/>
              </a:rPr>
              <a:t> / </a:t>
            </a:r>
            <a:r>
              <a:rPr lang="fi-FI" sz="1400" dirty="0" err="1">
                <a:solidFill>
                  <a:schemeClr val="tx2">
                    <a:lumMod val="50000"/>
                  </a:schemeClr>
                </a:solidFill>
                <a:cs typeface="Arial"/>
              </a:rPr>
              <a:t>kunniga</a:t>
            </a:r>
            <a:r>
              <a:rPr lang="fi-FI" sz="1400" dirty="0">
                <a:solidFill>
                  <a:schemeClr val="tx2">
                    <a:lumMod val="50000"/>
                  </a:schemeClr>
                </a:solidFill>
                <a:cs typeface="Arial"/>
              </a:rPr>
              <a:t> </a:t>
            </a:r>
            <a:r>
              <a:rPr lang="fi-FI" sz="1400" dirty="0" err="1">
                <a:solidFill>
                  <a:schemeClr val="tx2">
                    <a:lumMod val="50000"/>
                  </a:schemeClr>
                </a:solidFill>
                <a:cs typeface="Arial"/>
              </a:rPr>
              <a:t>och</a:t>
            </a:r>
            <a:r>
              <a:rPr lang="fi-FI" sz="1400" dirty="0">
                <a:solidFill>
                  <a:schemeClr val="tx2">
                    <a:lumMod val="50000"/>
                  </a:schemeClr>
                </a:solidFill>
                <a:cs typeface="Arial"/>
              </a:rPr>
              <a:t> </a:t>
            </a:r>
            <a:r>
              <a:rPr lang="fi-FI" sz="1400" dirty="0" err="1">
                <a:solidFill>
                  <a:schemeClr val="tx2">
                    <a:lumMod val="50000"/>
                  </a:schemeClr>
                </a:solidFill>
                <a:cs typeface="Arial"/>
              </a:rPr>
              <a:t>professionella</a:t>
            </a:r>
            <a:r>
              <a:rPr lang="fi-FI" sz="1400" dirty="0">
                <a:solidFill>
                  <a:schemeClr val="tx2">
                    <a:lumMod val="50000"/>
                  </a:schemeClr>
                </a:solidFill>
                <a:cs typeface="Arial"/>
              </a:rPr>
              <a:t> personalen</a:t>
            </a:r>
            <a:endParaRPr lang="fi-FI" sz="14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lt"/>
              <a:cs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lt"/>
                <a:cs typeface="Arial" panose="020B0604020202020204"/>
              </a:rPr>
              <a:t>Negativ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lt"/>
                <a:cs typeface="Arial" panose="020B0604020202020204"/>
              </a:rPr>
              <a:t> </a:t>
            </a:r>
            <a:r>
              <a:rPr kumimoji="0" lang="fi-FI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lt"/>
                <a:cs typeface="Arial" panose="020B0604020202020204"/>
              </a:rPr>
              <a:t>respons</a:t>
            </a:r>
            <a:endParaRPr kumimoji="0" lang="fi-FI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Arial"/>
            </a:endParaRPr>
          </a:p>
          <a:p>
            <a:pPr>
              <a:defRPr/>
            </a:pPr>
            <a:r>
              <a:rPr lang="fi-FI" sz="1400" dirty="0">
                <a:solidFill>
                  <a:schemeClr val="tx2">
                    <a:lumMod val="50000"/>
                  </a:schemeClr>
                </a:solidFill>
                <a:cs typeface="Arial"/>
              </a:rPr>
              <a:t>Lång </a:t>
            </a:r>
            <a:r>
              <a:rPr lang="fi-FI" sz="1400" dirty="0" err="1">
                <a:solidFill>
                  <a:schemeClr val="tx2">
                    <a:lumMod val="50000"/>
                  </a:schemeClr>
                </a:solidFill>
                <a:cs typeface="Arial"/>
              </a:rPr>
              <a:t>väntetid</a:t>
            </a:r>
            <a:endParaRPr lang="fi-FI" sz="1400" dirty="0">
              <a:solidFill>
                <a:schemeClr val="tx2">
                  <a:lumMod val="50000"/>
                </a:schemeClr>
              </a:solidFill>
              <a:cs typeface="Arial"/>
            </a:endParaRPr>
          </a:p>
          <a:p>
            <a:pPr>
              <a:defRPr/>
            </a:pPr>
            <a:r>
              <a:rPr lang="fi-FI" sz="14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/>
              </a:rPr>
              <a:t>Kallelsebreven</a:t>
            </a:r>
            <a:r>
              <a:rPr lang="fi-FI" sz="1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/>
              </a:rPr>
              <a:t> </a:t>
            </a:r>
            <a:r>
              <a:rPr lang="fi-FI" sz="14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/>
              </a:rPr>
              <a:t>är</a:t>
            </a:r>
            <a:r>
              <a:rPr lang="fi-FI" sz="1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/>
              </a:rPr>
              <a:t> </a:t>
            </a:r>
            <a:r>
              <a:rPr lang="fi-FI" sz="14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/>
              </a:rPr>
              <a:t>otydliga</a:t>
            </a:r>
            <a:r>
              <a:rPr lang="fi-FI" sz="1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/>
              </a:rPr>
              <a:t> </a:t>
            </a:r>
            <a:r>
              <a:rPr lang="fi-FI" sz="14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/>
              </a:rPr>
              <a:t>om</a:t>
            </a:r>
            <a:r>
              <a:rPr lang="fi-FI" sz="1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/>
              </a:rPr>
              <a:t> </a:t>
            </a:r>
            <a:r>
              <a:rPr lang="fi-FI" sz="14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/>
              </a:rPr>
              <a:t>var</a:t>
            </a:r>
            <a:r>
              <a:rPr lang="fi-FI" sz="1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/>
              </a:rPr>
              <a:t> </a:t>
            </a:r>
            <a:r>
              <a:rPr lang="fi-FI" sz="14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/>
              </a:rPr>
              <a:t>undersökningen</a:t>
            </a:r>
            <a:r>
              <a:rPr lang="fi-FI" sz="1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/>
              </a:rPr>
              <a:t> </a:t>
            </a:r>
            <a:r>
              <a:rPr lang="fi-FI" sz="14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/>
              </a:rPr>
              <a:t>skall</a:t>
            </a:r>
            <a:r>
              <a:rPr lang="fi-FI" sz="1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/>
              </a:rPr>
              <a:t> </a:t>
            </a:r>
            <a:r>
              <a:rPr lang="fi-FI" sz="14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/>
              </a:rPr>
              <a:t>göras</a:t>
            </a:r>
            <a:endParaRPr lang="fi-FI" sz="14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9" name="Graphic 18">
            <a:extLst>
              <a:ext uri="{FF2B5EF4-FFF2-40B4-BE49-F238E27FC236}">
                <a16:creationId xmlns:a16="http://schemas.microsoft.com/office/drawing/2014/main" id="{6E09F109-ADBA-1780-40A6-8753F266EC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672070" y="711740"/>
            <a:ext cx="659625" cy="659625"/>
          </a:xfrm>
          <a:prstGeom prst="rect">
            <a:avLst/>
          </a:prstGeom>
        </p:spPr>
      </p:pic>
      <p:pic>
        <p:nvPicPr>
          <p:cNvPr id="21" name="Graphic 20">
            <a:extLst>
              <a:ext uri="{FF2B5EF4-FFF2-40B4-BE49-F238E27FC236}">
                <a16:creationId xmlns:a16="http://schemas.microsoft.com/office/drawing/2014/main" id="{CF3BEB49-B738-30B9-FA55-DF1F8A1E45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672069" y="2008485"/>
            <a:ext cx="659625" cy="659625"/>
          </a:xfrm>
          <a:prstGeom prst="rect">
            <a:avLst/>
          </a:prstGeom>
        </p:spPr>
      </p:pic>
      <p:sp>
        <p:nvSpPr>
          <p:cNvPr id="3" name="TextBox 33">
            <a:extLst>
              <a:ext uri="{FF2B5EF4-FFF2-40B4-BE49-F238E27FC236}">
                <a16:creationId xmlns:a16="http://schemas.microsoft.com/office/drawing/2014/main" id="{29863879-5A72-4ED3-971C-CE6581B29D8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172018" y="5141472"/>
            <a:ext cx="20054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i-FI" sz="1400" b="1" dirty="0" err="1">
                <a:solidFill>
                  <a:schemeClr val="accent5"/>
                </a:solidFill>
              </a:rPr>
              <a:t>Antal</a:t>
            </a:r>
            <a:r>
              <a:rPr lang="fi-FI" sz="1400" b="1" dirty="0">
                <a:solidFill>
                  <a:schemeClr val="accent5"/>
                </a:solidFill>
              </a:rPr>
              <a:t> </a:t>
            </a:r>
            <a:r>
              <a:rPr lang="fi-FI" sz="1400" b="1" dirty="0" err="1">
                <a:solidFill>
                  <a:schemeClr val="accent5"/>
                </a:solidFill>
              </a:rPr>
              <a:t>anmärkningar</a:t>
            </a:r>
            <a:endParaRPr lang="en-US" sz="1400" b="1" dirty="0">
              <a:solidFill>
                <a:schemeClr val="accent5"/>
              </a:solidFill>
            </a:endParaRPr>
          </a:p>
        </p:txBody>
      </p:sp>
      <p:sp>
        <p:nvSpPr>
          <p:cNvPr id="5" name="TextBox 34">
            <a:extLst>
              <a:ext uri="{FF2B5EF4-FFF2-40B4-BE49-F238E27FC236}">
                <a16:creationId xmlns:a16="http://schemas.microsoft.com/office/drawing/2014/main" id="{41116424-5072-4DD0-8777-E3681D1EBBA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0038776" y="5131046"/>
            <a:ext cx="16768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i-FI" sz="1400" b="1" dirty="0" err="1">
                <a:solidFill>
                  <a:schemeClr val="accent5"/>
                </a:solidFill>
              </a:rPr>
              <a:t>Antal</a:t>
            </a:r>
            <a:r>
              <a:rPr lang="fi-FI" sz="1400" b="1" dirty="0">
                <a:solidFill>
                  <a:schemeClr val="accent5"/>
                </a:solidFill>
              </a:rPr>
              <a:t> </a:t>
            </a:r>
            <a:r>
              <a:rPr lang="fi-FI" sz="1400" b="1" dirty="0" err="1">
                <a:solidFill>
                  <a:schemeClr val="accent5"/>
                </a:solidFill>
              </a:rPr>
              <a:t>klagomål</a:t>
            </a:r>
            <a:endParaRPr lang="en-US" sz="1400" b="1" dirty="0">
              <a:solidFill>
                <a:schemeClr val="accent5"/>
              </a:solidFill>
            </a:endParaRPr>
          </a:p>
        </p:txBody>
      </p:sp>
      <p:sp>
        <p:nvSpPr>
          <p:cNvPr id="23" name="TextBox 13">
            <a:extLst>
              <a:ext uri="{FF2B5EF4-FFF2-40B4-BE49-F238E27FC236}">
                <a16:creationId xmlns:a16="http://schemas.microsoft.com/office/drawing/2014/main" id="{A2B0C282-0498-4433-5000-FCADF20B417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234240" y="5562078"/>
            <a:ext cx="1880991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i-FI" sz="1400" dirty="0"/>
              <a:t>  (1) </a:t>
            </a:r>
            <a:br>
              <a:rPr lang="fi-FI" sz="1400" dirty="0"/>
            </a:br>
            <a:endParaRPr lang="fi-FI" sz="1400" dirty="0">
              <a:cs typeface="Arial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0177455" y="5532096"/>
            <a:ext cx="15569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dirty="0"/>
              <a:t>0 </a:t>
            </a:r>
            <a:br>
              <a:rPr lang="fi-FI" dirty="0"/>
            </a:b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117526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02D604-4B15-77B4-DAFB-005465C73B8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125505" cy="909453"/>
          </a:xfrm>
        </p:spPr>
        <p:txBody>
          <a:bodyPr/>
          <a:lstStyle/>
          <a:p>
            <a:r>
              <a:rPr lang="fi-FI" sz="4000" b="1" dirty="0" err="1"/>
              <a:t>Delaktighetsarbete</a:t>
            </a:r>
            <a:endParaRPr lang="sv-SE" dirty="0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ABB2387-2008-57CC-BB4A-9597C1A905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1205432" y="1323453"/>
            <a:ext cx="5111145" cy="3476480"/>
          </a:xfrm>
          <a:prstGeom prst="roundRect">
            <a:avLst/>
          </a:prstGeom>
          <a:solidFill>
            <a:schemeClr val="tx1">
              <a:alpha val="22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93015D-D1AE-6165-00F6-D490CA772E3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5432" y="1431453"/>
            <a:ext cx="5111144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b="1" dirty="0">
                <a:solidFill>
                  <a:schemeClr val="accent5"/>
                </a:solidFill>
                <a:latin typeface="+mj-lt"/>
              </a:rPr>
              <a:t>Hur stöder man  kunders och nära anhörigas delaktighet i planeringen, genomförandet och utvärderingen av tjänsterna:</a:t>
            </a:r>
          </a:p>
          <a:p>
            <a:endParaRPr lang="sv-SE" sz="1400" b="1" dirty="0">
              <a:solidFill>
                <a:schemeClr val="tx2">
                  <a:lumMod val="50000"/>
                </a:schemeClr>
              </a:solidFill>
              <a:latin typeface="+mj-lt"/>
            </a:endParaRPr>
          </a:p>
          <a:p>
            <a:r>
              <a:rPr lang="en-US" sz="1400" dirty="0" err="1">
                <a:solidFill>
                  <a:schemeClr val="tx2">
                    <a:lumMod val="50000"/>
                  </a:schemeClr>
                </a:solidFill>
              </a:rPr>
              <a:t>Inte</a:t>
            </a:r>
            <a:r>
              <a:rPr lang="en-US" sz="14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400" dirty="0" err="1">
                <a:solidFill>
                  <a:schemeClr val="tx2">
                    <a:lumMod val="50000"/>
                  </a:schemeClr>
                </a:solidFill>
              </a:rPr>
              <a:t>tillämpbar</a:t>
            </a:r>
            <a:endParaRPr lang="en-US" sz="1400" dirty="0">
              <a:solidFill>
                <a:schemeClr val="tx2">
                  <a:lumMod val="50000"/>
                </a:schemeClr>
              </a:solidFill>
            </a:endParaRPr>
          </a:p>
          <a:p>
            <a:endParaRPr lang="sv-SE" sz="1400" b="1" dirty="0">
              <a:solidFill>
                <a:schemeClr val="accent5"/>
              </a:solidFill>
              <a:latin typeface="+mj-lt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AC808CD-48EC-E844-D2DD-5C1903E242D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81755" y="1431453"/>
            <a:ext cx="526886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sv-SE" sz="1400" b="1" dirty="0">
                <a:solidFill>
                  <a:schemeClr val="accent5"/>
                </a:solidFill>
                <a:latin typeface="+mj-lt"/>
              </a:rPr>
              <a:t>Vilka teman har man kommit överens om tillsammans med organisationer för att utveckla tjänsterna:</a:t>
            </a:r>
          </a:p>
          <a:p>
            <a:pPr lvl="0"/>
            <a:endParaRPr lang="sv-SE" sz="1400" b="1" dirty="0">
              <a:solidFill>
                <a:schemeClr val="accent5"/>
              </a:solidFill>
              <a:latin typeface="+mj-lt"/>
            </a:endParaRPr>
          </a:p>
          <a:p>
            <a:r>
              <a:rPr lang="en-US" sz="1400" dirty="0" err="1">
                <a:solidFill>
                  <a:schemeClr val="tx2">
                    <a:lumMod val="50000"/>
                  </a:schemeClr>
                </a:solidFill>
              </a:rPr>
              <a:t>Inte</a:t>
            </a:r>
            <a:r>
              <a:rPr lang="en-US" sz="14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400" dirty="0" err="1">
                <a:solidFill>
                  <a:schemeClr val="tx2">
                    <a:lumMod val="50000"/>
                  </a:schemeClr>
                </a:solidFill>
              </a:rPr>
              <a:t>tillämpbar</a:t>
            </a:r>
            <a:endParaRPr lang="en-US" sz="1400" dirty="0">
              <a:solidFill>
                <a:schemeClr val="tx2">
                  <a:lumMod val="50000"/>
                </a:schemeClr>
              </a:solidFill>
            </a:endParaRPr>
          </a:p>
          <a:p>
            <a:pPr lvl="0"/>
            <a:endParaRPr lang="sv-SE" sz="1400" b="1" dirty="0">
              <a:solidFill>
                <a:schemeClr val="accent5"/>
              </a:solidFill>
              <a:latin typeface="+mj-l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D72DC3C-25D3-2071-DC1A-6ADA83D9956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04008" y="5089783"/>
            <a:ext cx="5111144" cy="14157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1400" b="1" dirty="0">
                <a:solidFill>
                  <a:schemeClr val="accent5"/>
                </a:solidFill>
                <a:latin typeface="+mj-lt"/>
              </a:rPr>
              <a:t>Klienter, erfarenhetsexperter eller ett </a:t>
            </a:r>
            <a:r>
              <a:rPr lang="sv-SE" sz="1400" b="1" dirty="0" err="1">
                <a:solidFill>
                  <a:schemeClr val="accent5"/>
                </a:solidFill>
                <a:latin typeface="+mj-lt"/>
              </a:rPr>
              <a:t>kundråd</a:t>
            </a:r>
            <a:r>
              <a:rPr lang="sv-SE" sz="1400" b="1" dirty="0">
                <a:solidFill>
                  <a:schemeClr val="accent5"/>
                </a:solidFill>
                <a:latin typeface="+mj-lt"/>
              </a:rPr>
              <a:t> är involverade i utvecklingen och utvärderingen av tjänsterna:</a:t>
            </a:r>
          </a:p>
          <a:p>
            <a:r>
              <a:rPr lang="fi-FI" sz="1400" dirty="0">
                <a:latin typeface="Arial"/>
                <a:cs typeface="Arial"/>
              </a:rPr>
              <a:t>.</a:t>
            </a:r>
            <a:r>
              <a:rPr lang="sv-SE" sz="1400" dirty="0"/>
              <a:t>​</a:t>
            </a:r>
            <a:endParaRPr lang="sv-SE" sz="1400" dirty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en-US" sz="1400" dirty="0" err="1">
                <a:solidFill>
                  <a:schemeClr val="tx2">
                    <a:lumMod val="50000"/>
                  </a:schemeClr>
                </a:solidFill>
              </a:rPr>
              <a:t>Inte</a:t>
            </a:r>
            <a:r>
              <a:rPr lang="en-US" sz="14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400" dirty="0" err="1">
                <a:solidFill>
                  <a:schemeClr val="tx2">
                    <a:lumMod val="50000"/>
                  </a:schemeClr>
                </a:solidFill>
              </a:rPr>
              <a:t>tillämpbar</a:t>
            </a:r>
            <a:endParaRPr lang="en-US" sz="1400" dirty="0">
              <a:solidFill>
                <a:schemeClr val="tx2">
                  <a:lumMod val="50000"/>
                </a:schemeClr>
              </a:solidFill>
            </a:endParaRPr>
          </a:p>
          <a:p>
            <a:endParaRPr lang="fi-FI" sz="1400" strike="sngStrike" dirty="0">
              <a:cs typeface="Times New Roman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FD3D0E33-C044-69BA-5072-E7EA05E13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/>
        </p:nvSpPr>
        <p:spPr bwMode="auto">
          <a:xfrm>
            <a:off x="6581753" y="3214641"/>
            <a:ext cx="5268869" cy="3081597"/>
          </a:xfrm>
          <a:prstGeom prst="roundRect">
            <a:avLst/>
          </a:prstGeom>
          <a:solidFill>
            <a:schemeClr val="tx1">
              <a:alpha val="22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69E2315-12F2-68DA-4393-F0437FF5C33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81754" y="3372339"/>
            <a:ext cx="526887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b="1" dirty="0">
                <a:solidFill>
                  <a:schemeClr val="accent5"/>
                </a:solidFill>
                <a:latin typeface="+mj-lt"/>
              </a:rPr>
              <a:t>Vilka åtgärder har vidtagits  på basen av klienters och anhörigas anmälningar om negativa och nära ögat händelser samt påminnelser och klagomål:</a:t>
            </a:r>
          </a:p>
          <a:p>
            <a:endParaRPr lang="sv-SE" sz="1400" dirty="0">
              <a:solidFill>
                <a:schemeClr val="accent4"/>
              </a:solidFill>
              <a:latin typeface="+mj-lt"/>
            </a:endParaRPr>
          </a:p>
          <a:p>
            <a:endParaRPr lang="sv-SE" sz="1400" dirty="0">
              <a:solidFill>
                <a:schemeClr val="tx2">
                  <a:lumMod val="50000"/>
                </a:schemeClr>
              </a:solidFill>
              <a:latin typeface="+mj-lt"/>
            </a:endParaRPr>
          </a:p>
          <a:p>
            <a:r>
              <a:rPr lang="fi-FI" sz="1400" dirty="0" err="1">
                <a:solidFill>
                  <a:schemeClr val="tx2">
                    <a:lumMod val="50000"/>
                  </a:schemeClr>
                </a:solidFill>
                <a:cs typeface="Arial"/>
              </a:rPr>
              <a:t>Förenklad</a:t>
            </a:r>
            <a:r>
              <a:rPr lang="fi-FI" sz="1400" dirty="0">
                <a:solidFill>
                  <a:schemeClr val="tx2">
                    <a:lumMod val="50000"/>
                  </a:schemeClr>
                </a:solidFill>
                <a:cs typeface="Arial"/>
              </a:rPr>
              <a:t> </a:t>
            </a:r>
            <a:r>
              <a:rPr lang="fi-FI" sz="1400" dirty="0" err="1">
                <a:solidFill>
                  <a:schemeClr val="tx2">
                    <a:lumMod val="50000"/>
                  </a:schemeClr>
                </a:solidFill>
                <a:cs typeface="Arial"/>
              </a:rPr>
              <a:t>text</a:t>
            </a:r>
            <a:r>
              <a:rPr lang="fi-FI" sz="1400" dirty="0">
                <a:solidFill>
                  <a:schemeClr val="tx2">
                    <a:lumMod val="50000"/>
                  </a:schemeClr>
                </a:solidFill>
                <a:cs typeface="Arial"/>
              </a:rPr>
              <a:t> </a:t>
            </a:r>
            <a:r>
              <a:rPr lang="fi-FI" sz="1400" dirty="0" err="1">
                <a:solidFill>
                  <a:schemeClr val="tx2">
                    <a:lumMod val="50000"/>
                  </a:schemeClr>
                </a:solidFill>
                <a:cs typeface="Arial"/>
              </a:rPr>
              <a:t>på</a:t>
            </a:r>
            <a:r>
              <a:rPr lang="fi-FI" sz="1400" dirty="0">
                <a:solidFill>
                  <a:schemeClr val="tx2">
                    <a:lumMod val="50000"/>
                  </a:schemeClr>
                </a:solidFill>
                <a:cs typeface="Arial"/>
              </a:rPr>
              <a:t> </a:t>
            </a:r>
            <a:r>
              <a:rPr lang="fi-FI" sz="1400" dirty="0" err="1">
                <a:solidFill>
                  <a:schemeClr val="tx2">
                    <a:lumMod val="50000"/>
                  </a:schemeClr>
                </a:solidFill>
                <a:cs typeface="Arial"/>
              </a:rPr>
              <a:t>kallelsebreven</a:t>
            </a:r>
            <a:endParaRPr lang="fi-FI" sz="1400" dirty="0">
              <a:solidFill>
                <a:schemeClr val="tx2">
                  <a:lumMod val="50000"/>
                </a:schemeClr>
              </a:solidFill>
              <a:cs typeface="Arial"/>
            </a:endParaRPr>
          </a:p>
          <a:p>
            <a:r>
              <a:rPr lang="fi-FI" sz="1400" dirty="0" err="1">
                <a:solidFill>
                  <a:schemeClr val="tx2">
                    <a:lumMod val="50000"/>
                  </a:schemeClr>
                </a:solidFill>
                <a:cs typeface="Arial"/>
              </a:rPr>
              <a:t>Uppdaterad</a:t>
            </a:r>
            <a:r>
              <a:rPr lang="fi-FI" sz="1400" dirty="0">
                <a:solidFill>
                  <a:schemeClr val="tx2">
                    <a:lumMod val="50000"/>
                  </a:schemeClr>
                </a:solidFill>
                <a:cs typeface="Arial"/>
              </a:rPr>
              <a:t> karta i </a:t>
            </a:r>
            <a:r>
              <a:rPr lang="fi-FI" sz="1400" dirty="0" err="1">
                <a:solidFill>
                  <a:schemeClr val="tx2">
                    <a:lumMod val="50000"/>
                  </a:schemeClr>
                </a:solidFill>
                <a:cs typeface="Arial"/>
              </a:rPr>
              <a:t>kallelsebreven</a:t>
            </a:r>
            <a:endParaRPr lang="fi-FI" sz="1400" dirty="0">
              <a:solidFill>
                <a:schemeClr val="tx2">
                  <a:lumMod val="50000"/>
                </a:schemeClr>
              </a:solidFill>
              <a:cs typeface="Arial"/>
            </a:endParaRPr>
          </a:p>
          <a:p>
            <a:endParaRPr lang="sv-SE" sz="14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1F6FF80-19B9-BA4F-5256-8B365565EE5D}"/>
              </a:ext>
            </a:extLst>
          </p:cNvPr>
          <p:cNvSpPr txBox="1"/>
          <p:nvPr/>
        </p:nvSpPr>
        <p:spPr>
          <a:xfrm>
            <a:off x="3053129" y="3244334"/>
            <a:ext cx="610625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sv-SE" sz="1800" dirty="0"/>
          </a:p>
        </p:txBody>
      </p:sp>
    </p:spTree>
    <p:extLst>
      <p:ext uri="{BB962C8B-B14F-4D97-AF65-F5344CB8AC3E}">
        <p14:creationId xmlns:p14="http://schemas.microsoft.com/office/powerpoint/2010/main" val="22385264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327754" cy="774907"/>
          </a:xfrm>
        </p:spPr>
        <p:txBody>
          <a:bodyPr>
            <a:normAutofit/>
          </a:bodyPr>
          <a:lstStyle/>
          <a:p>
            <a:r>
              <a:rPr lang="fi-FI" b="1" dirty="0"/>
              <a:t>Personal</a:t>
            </a:r>
            <a:endParaRPr lang="en-US" sz="1200" b="1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CE3ECC4-2766-0EF7-1123-7E6207D264D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1656000"/>
            <a:ext cx="3422269" cy="21390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sv-SE" sz="1600" b="1" dirty="0">
                <a:solidFill>
                  <a:schemeClr val="accent5"/>
                </a:solidFill>
              </a:rPr>
              <a:t>Personalstyrka</a:t>
            </a:r>
          </a:p>
          <a:p>
            <a:r>
              <a:rPr lang="fi-FI" sz="1600" dirty="0" err="1"/>
              <a:t>Budgeterade</a:t>
            </a:r>
            <a:r>
              <a:rPr lang="fi-FI" sz="1600" dirty="0"/>
              <a:t> </a:t>
            </a:r>
            <a:r>
              <a:rPr lang="fi-FI" sz="1600" dirty="0" err="1"/>
              <a:t>vakanser</a:t>
            </a:r>
            <a:r>
              <a:rPr lang="fi-FI" sz="1600" dirty="0"/>
              <a:t>:</a:t>
            </a:r>
          </a:p>
          <a:p>
            <a:r>
              <a:rPr lang="fi-FI" sz="1600" dirty="0"/>
              <a:t> 173,2 (172)</a:t>
            </a:r>
            <a:endParaRPr lang="fi-FI" sz="1600" dirty="0">
              <a:cs typeface="Arial"/>
            </a:endParaRPr>
          </a:p>
          <a:p>
            <a:r>
              <a:rPr lang="fi-FI" sz="1600" dirty="0" err="1"/>
              <a:t>Obesatta</a:t>
            </a:r>
            <a:r>
              <a:rPr lang="fi-FI" sz="1600" dirty="0"/>
              <a:t> </a:t>
            </a:r>
            <a:r>
              <a:rPr lang="fi-FI" sz="1600" dirty="0" err="1"/>
              <a:t>vakanser</a:t>
            </a:r>
            <a:r>
              <a:rPr lang="fi-FI" sz="1600" dirty="0"/>
              <a:t>:</a:t>
            </a:r>
            <a:endParaRPr lang="fi-FI" sz="1600" dirty="0">
              <a:cs typeface="Arial"/>
            </a:endParaRPr>
          </a:p>
          <a:p>
            <a:r>
              <a:rPr lang="fi-FI" sz="1600" dirty="0"/>
              <a:t>31.8.2025: 13,9 (11,5)</a:t>
            </a:r>
            <a:endParaRPr lang="fi-FI" sz="1600" dirty="0">
              <a:cs typeface="Arial"/>
            </a:endParaRPr>
          </a:p>
          <a:p>
            <a:pPr>
              <a:lnSpc>
                <a:spcPct val="150000"/>
              </a:lnSpc>
            </a:pPr>
            <a:endParaRPr lang="sv-SE" sz="1600" dirty="0"/>
          </a:p>
          <a:p>
            <a:pPr>
              <a:lnSpc>
                <a:spcPct val="150000"/>
              </a:lnSpc>
            </a:pPr>
            <a:endParaRPr lang="en-US" sz="1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B29DF03-3E5E-F5BD-1388-9DB8FC99458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615905" y="1674287"/>
            <a:ext cx="3457332" cy="206210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 baseline="0" dirty="0" err="1">
                <a:solidFill>
                  <a:schemeClr val="accent5"/>
                </a:solidFill>
              </a:rPr>
              <a:t>Arbetarsäkerhetsanmälningar</a:t>
            </a:r>
            <a:r>
              <a:rPr lang="fi-FI" sz="1600" b="1" baseline="0" dirty="0">
                <a:solidFill>
                  <a:schemeClr val="accent5"/>
                </a:solidFill>
              </a:rPr>
              <a:t> via </a:t>
            </a:r>
            <a:r>
              <a:rPr lang="fi-FI" sz="1600" b="1" baseline="0" dirty="0" err="1">
                <a:solidFill>
                  <a:schemeClr val="accent5"/>
                </a:solidFill>
              </a:rPr>
              <a:t>HaiPro</a:t>
            </a:r>
            <a:endParaRPr lang="fi-FI" sz="1600" b="1" dirty="0">
              <a:solidFill>
                <a:schemeClr val="accent5"/>
              </a:solidFill>
            </a:endParaRPr>
          </a:p>
          <a:p>
            <a:r>
              <a:rPr lang="fi-FI" sz="1600" baseline="0" dirty="0" err="1"/>
              <a:t>Antal</a:t>
            </a:r>
            <a:r>
              <a:rPr lang="fi-FI" sz="1600" baseline="0" dirty="0"/>
              <a:t> </a:t>
            </a:r>
            <a:r>
              <a:rPr lang="fi-FI" sz="1600" baseline="0" dirty="0" err="1"/>
              <a:t>anmälningar</a:t>
            </a:r>
            <a:r>
              <a:rPr lang="fi-FI" sz="1600" baseline="0" dirty="0"/>
              <a:t>: </a:t>
            </a:r>
            <a:r>
              <a:rPr lang="fi-FI" sz="1600" dirty="0"/>
              <a:t>7</a:t>
            </a:r>
            <a:r>
              <a:rPr lang="fi-FI" sz="1600" baseline="0" dirty="0"/>
              <a:t> (</a:t>
            </a:r>
            <a:r>
              <a:rPr lang="fi-FI" sz="1600" dirty="0"/>
              <a:t>14)</a:t>
            </a:r>
            <a:endParaRPr lang="fi-FI" sz="1600" baseline="0" dirty="0">
              <a:cs typeface="Arial"/>
            </a:endParaRPr>
          </a:p>
          <a:p>
            <a:endParaRPr lang="fi-FI" sz="1600" baseline="0" dirty="0">
              <a:cs typeface="Arial"/>
            </a:endParaRPr>
          </a:p>
          <a:p>
            <a:r>
              <a:rPr lang="fi-FI" sz="1600" dirty="0"/>
              <a:t>De </a:t>
            </a:r>
            <a:r>
              <a:rPr lang="fi-FI" sz="1600" dirty="0" err="1"/>
              <a:t>vanligaste</a:t>
            </a:r>
            <a:r>
              <a:rPr lang="fi-FI" sz="1600" dirty="0"/>
              <a:t> </a:t>
            </a:r>
            <a:r>
              <a:rPr lang="fi-FI" sz="1600" dirty="0" err="1"/>
              <a:t>typerna</a:t>
            </a:r>
            <a:r>
              <a:rPr lang="fi-FI" sz="1600" dirty="0"/>
              <a:t> av </a:t>
            </a:r>
            <a:r>
              <a:rPr lang="fi-FI" sz="1600" dirty="0" err="1"/>
              <a:t>händelser</a:t>
            </a:r>
            <a:r>
              <a:rPr lang="fi-FI" sz="1600" dirty="0"/>
              <a:t>:</a:t>
            </a:r>
            <a:endParaRPr lang="fi-FI" sz="1600" dirty="0">
              <a:cs typeface="Arial"/>
            </a:endParaRPr>
          </a:p>
          <a:p>
            <a:pPr marL="342900" indent="-342900">
              <a:buAutoNum type="arabicPeriod"/>
            </a:pPr>
            <a:r>
              <a:rPr lang="fi-FI" sz="1600" dirty="0" err="1">
                <a:solidFill>
                  <a:schemeClr val="tx2">
                    <a:lumMod val="50000"/>
                  </a:schemeClr>
                </a:solidFill>
                <a:cs typeface="Arial"/>
              </a:rPr>
              <a:t>Olycka</a:t>
            </a:r>
            <a:r>
              <a:rPr lang="fi-FI" sz="1600" dirty="0">
                <a:solidFill>
                  <a:schemeClr val="tx2">
                    <a:lumMod val="50000"/>
                  </a:schemeClr>
                </a:solidFill>
                <a:cs typeface="Arial"/>
              </a:rPr>
              <a:t> </a:t>
            </a:r>
            <a:r>
              <a:rPr lang="fi-FI" sz="1600" dirty="0" err="1">
                <a:solidFill>
                  <a:schemeClr val="tx2">
                    <a:lumMod val="50000"/>
                  </a:schemeClr>
                </a:solidFill>
                <a:cs typeface="Arial"/>
              </a:rPr>
              <a:t>på</a:t>
            </a:r>
            <a:r>
              <a:rPr lang="fi-FI" sz="1600" dirty="0">
                <a:solidFill>
                  <a:schemeClr val="tx2">
                    <a:lumMod val="50000"/>
                  </a:schemeClr>
                </a:solidFill>
                <a:cs typeface="Arial"/>
              </a:rPr>
              <a:t> </a:t>
            </a:r>
            <a:r>
              <a:rPr lang="fi-FI" sz="1600" dirty="0" err="1">
                <a:solidFill>
                  <a:schemeClr val="tx2">
                    <a:lumMod val="50000"/>
                  </a:schemeClr>
                </a:solidFill>
                <a:cs typeface="Arial"/>
              </a:rPr>
              <a:t>arbetsplatsen</a:t>
            </a:r>
            <a:endParaRPr lang="fi-FI" sz="1600" dirty="0">
              <a:solidFill>
                <a:schemeClr val="tx2">
                  <a:lumMod val="50000"/>
                </a:schemeClr>
              </a:solidFill>
              <a:cs typeface="Arial"/>
            </a:endParaRPr>
          </a:p>
          <a:p>
            <a:pPr marL="342900" indent="-342900">
              <a:buAutoNum type="arabicPeriod"/>
            </a:pPr>
            <a:r>
              <a:rPr lang="fi-FI" sz="1600" dirty="0" err="1">
                <a:solidFill>
                  <a:schemeClr val="tx2">
                    <a:lumMod val="50000"/>
                  </a:schemeClr>
                </a:solidFill>
                <a:cs typeface="Arial"/>
              </a:rPr>
              <a:t>Andra</a:t>
            </a:r>
            <a:r>
              <a:rPr lang="fi-FI" sz="1600" dirty="0">
                <a:solidFill>
                  <a:schemeClr val="tx2">
                    <a:lumMod val="50000"/>
                  </a:schemeClr>
                </a:solidFill>
                <a:cs typeface="Arial"/>
              </a:rPr>
              <a:t> </a:t>
            </a:r>
            <a:r>
              <a:rPr lang="fi-FI" sz="1600" dirty="0" err="1">
                <a:solidFill>
                  <a:schemeClr val="tx2">
                    <a:lumMod val="50000"/>
                  </a:schemeClr>
                </a:solidFill>
                <a:cs typeface="Arial"/>
              </a:rPr>
              <a:t>säkerhetsobservationer</a:t>
            </a:r>
            <a:endParaRPr lang="fi-FI" sz="1600" dirty="0">
              <a:solidFill>
                <a:schemeClr val="tx2">
                  <a:lumMod val="50000"/>
                </a:schemeClr>
              </a:solidFill>
              <a:cs typeface="Arial"/>
            </a:endParaRPr>
          </a:p>
          <a:p>
            <a:pPr marL="342900" indent="-342900">
              <a:buAutoNum type="arabicPeriod"/>
            </a:pPr>
            <a:endParaRPr lang="fi-FI" sz="1600" dirty="0">
              <a:cs typeface="Arial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2510217-0C8D-2E97-58A5-04DBA954B1A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4124782"/>
            <a:ext cx="3329922" cy="196977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 dirty="0" err="1">
                <a:solidFill>
                  <a:schemeClr val="accent5"/>
                </a:solidFill>
              </a:rPr>
              <a:t>Sjukfrånvarodagar</a:t>
            </a:r>
            <a:r>
              <a:rPr lang="fi-FI" sz="1600" b="1" dirty="0">
                <a:solidFill>
                  <a:schemeClr val="accent5"/>
                </a:solidFill>
              </a:rPr>
              <a:t> / </a:t>
            </a:r>
            <a:r>
              <a:rPr lang="fi-FI" sz="1600" b="1" dirty="0" err="1">
                <a:solidFill>
                  <a:schemeClr val="accent5"/>
                </a:solidFill>
              </a:rPr>
              <a:t>anställningsdagar</a:t>
            </a:r>
            <a:r>
              <a:rPr lang="fi-FI" sz="1600" b="1" dirty="0">
                <a:solidFill>
                  <a:schemeClr val="accent5"/>
                </a:solidFill>
              </a:rPr>
              <a:t> %</a:t>
            </a:r>
          </a:p>
          <a:p>
            <a:endParaRPr lang="fi-FI" sz="1400" b="1" dirty="0"/>
          </a:p>
          <a:p>
            <a:endParaRPr lang="fi-FI" b="1" dirty="0">
              <a:cs typeface="Arial"/>
            </a:endParaRPr>
          </a:p>
          <a:p>
            <a:endParaRPr lang="fi-FI" b="1" dirty="0">
              <a:cs typeface="Arial"/>
            </a:endParaRPr>
          </a:p>
          <a:p>
            <a:pPr algn="ctr"/>
            <a:r>
              <a:rPr lang="fi-FI" sz="2000" b="1" dirty="0">
                <a:cs typeface="Arial"/>
              </a:rPr>
              <a:t>7,8</a:t>
            </a:r>
            <a:br>
              <a:rPr lang="fi-FI" sz="2000" b="1" dirty="0">
                <a:cs typeface="Arial"/>
              </a:rPr>
            </a:br>
            <a:r>
              <a:rPr lang="fi-FI" sz="2000" b="1" dirty="0">
                <a:cs typeface="Arial"/>
              </a:rPr>
              <a:t>(7,9)</a:t>
            </a:r>
            <a:endParaRPr lang="fi-FI" dirty="0">
              <a:solidFill>
                <a:schemeClr val="accent4"/>
              </a:solidFill>
              <a:cs typeface="Arial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ED3203B-D586-766F-E6A7-58FE155330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 l="14675" t="2749" r="15987" b="36779"/>
          <a:stretch/>
        </p:blipFill>
        <p:spPr>
          <a:xfrm>
            <a:off x="4934062" y="4674831"/>
            <a:ext cx="2942633" cy="1459042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94538DC7-D202-3942-4533-B9FDFFC0CE58}"/>
              </a:ext>
            </a:extLst>
          </p:cNvPr>
          <p:cNvSpPr/>
          <p:nvPr userDrawn="1"/>
        </p:nvSpPr>
        <p:spPr>
          <a:xfrm>
            <a:off x="4770931" y="4558724"/>
            <a:ext cx="774845" cy="458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b="1" dirty="0">
                <a:solidFill>
                  <a:schemeClr val="accent5"/>
                </a:solidFill>
              </a:rPr>
              <a:t>NPS</a:t>
            </a:r>
          </a:p>
        </p:txBody>
      </p:sp>
      <p:cxnSp>
        <p:nvCxnSpPr>
          <p:cNvPr id="4" name="Straight Arrow Connector 3" descr="NPS värde. Värdet mäts mellan minus 100 och 100. Generellt anser man att ett gott värde över 50 är gott. Resultat">
            <a:extLst>
              <a:ext uri="{FF2B5EF4-FFF2-40B4-BE49-F238E27FC236}">
                <a16:creationId xmlns:a16="http://schemas.microsoft.com/office/drawing/2014/main" id="{4451B50E-0FF5-0267-6CE7-FCE1AFD7510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CxnSpPr>
            <a:cxnSpLocks/>
          </p:cNvCxnSpPr>
          <p:nvPr/>
        </p:nvCxnSpPr>
        <p:spPr>
          <a:xfrm flipV="1">
            <a:off x="6376878" y="5313405"/>
            <a:ext cx="184560" cy="64269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0C6C33A5-345B-5CC9-4D47-71B591630B5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538468" y="6029405"/>
            <a:ext cx="1676820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3200" dirty="0">
                <a:solidFill>
                  <a:srgbClr val="213A8F"/>
                </a:solidFill>
                <a:latin typeface="Arial" panose="020B0604020202020204"/>
                <a:cs typeface="Arial"/>
              </a:rPr>
              <a:t>16 </a:t>
            </a:r>
            <a:r>
              <a:rPr kumimoji="0" lang="fi-FI" sz="20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(17)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33BE2CB-1BD5-02F1-2A4E-9C3523AF8ED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147128" y="1674287"/>
            <a:ext cx="3926508" cy="110799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600" b="1" dirty="0">
                <a:solidFill>
                  <a:srgbClr val="00A174"/>
                </a:solidFill>
              </a:rPr>
              <a:t>Förverkligad lagstadgad personaldimensionering</a:t>
            </a:r>
          </a:p>
          <a:p>
            <a:endParaRPr lang="sv-SE" sz="1600" b="1" dirty="0">
              <a:solidFill>
                <a:srgbClr val="00A174"/>
              </a:solidFill>
            </a:endParaRPr>
          </a:p>
          <a:p>
            <a:r>
              <a:rPr lang="sv-SE" sz="1600" dirty="0">
                <a:solidFill>
                  <a:schemeClr val="tx2">
                    <a:lumMod val="75000"/>
                  </a:schemeClr>
                </a:solidFill>
              </a:rPr>
              <a:t>I</a:t>
            </a:r>
            <a:r>
              <a:rPr lang="fi-FI" dirty="0" err="1">
                <a:solidFill>
                  <a:schemeClr val="tx2">
                    <a:lumMod val="75000"/>
                  </a:schemeClr>
                </a:solidFill>
              </a:rPr>
              <a:t>nte</a:t>
            </a:r>
            <a:r>
              <a:rPr lang="fi-FI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i-FI" dirty="0" err="1">
                <a:solidFill>
                  <a:schemeClr val="tx2">
                    <a:lumMod val="75000"/>
                  </a:schemeClr>
                </a:solidFill>
              </a:rPr>
              <a:t>tillämpbar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8354109"/>
      </p:ext>
    </p:extLst>
  </p:cSld>
  <p:clrMapOvr>
    <a:masterClrMapping/>
  </p:clrMapOvr>
</p:sld>
</file>

<file path=ppt/theme/theme1.xml><?xml version="1.0" encoding="utf-8"?>
<a:theme xmlns:a="http://schemas.openxmlformats.org/drawingml/2006/main" name="OVHP_teema">
  <a:themeElements>
    <a:clrScheme name="Mukautettu 2">
      <a:dk1>
        <a:srgbClr val="213A8F"/>
      </a:dk1>
      <a:lt1>
        <a:sysClr val="window" lastClr="FFFFFF"/>
      </a:lt1>
      <a:dk2>
        <a:srgbClr val="213A8F"/>
      </a:dk2>
      <a:lt2>
        <a:srgbClr val="FFFFFF"/>
      </a:lt2>
      <a:accent1>
        <a:srgbClr val="F39690"/>
      </a:accent1>
      <a:accent2>
        <a:srgbClr val="EB5C5F"/>
      </a:accent2>
      <a:accent3>
        <a:srgbClr val="D3433F"/>
      </a:accent3>
      <a:accent4>
        <a:srgbClr val="85C598"/>
      </a:accent4>
      <a:accent5>
        <a:srgbClr val="00A174"/>
      </a:accent5>
      <a:accent6>
        <a:srgbClr val="008464"/>
      </a:accent6>
      <a:hlink>
        <a:srgbClr val="85C598"/>
      </a:hlink>
      <a:folHlink>
        <a:srgbClr val="85C5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VPH_Esitys_YKSIKIELINEN_2.pptx" id="{AECD3884-1BFC-4290-BE28-A8FFA796B8E8}" vid="{031339A0-1D99-49A8-A499-33D9696D5D62}"/>
    </a:ext>
  </a:extLst>
</a:theme>
</file>

<file path=ppt/theme/theme2.xml><?xml version="1.0" encoding="utf-8"?>
<a:theme xmlns:a="http://schemas.openxmlformats.org/drawingml/2006/main" name="1_OVHP_teema">
  <a:themeElements>
    <a:clrScheme name="Mukautettu 2">
      <a:dk1>
        <a:srgbClr val="213A8F"/>
      </a:dk1>
      <a:lt1>
        <a:sysClr val="window" lastClr="FFFFFF"/>
      </a:lt1>
      <a:dk2>
        <a:srgbClr val="213A8F"/>
      </a:dk2>
      <a:lt2>
        <a:srgbClr val="FFFFFF"/>
      </a:lt2>
      <a:accent1>
        <a:srgbClr val="F39690"/>
      </a:accent1>
      <a:accent2>
        <a:srgbClr val="EB5C5F"/>
      </a:accent2>
      <a:accent3>
        <a:srgbClr val="D3433F"/>
      </a:accent3>
      <a:accent4>
        <a:srgbClr val="85C598"/>
      </a:accent4>
      <a:accent5>
        <a:srgbClr val="00A174"/>
      </a:accent5>
      <a:accent6>
        <a:srgbClr val="008464"/>
      </a:accent6>
      <a:hlink>
        <a:srgbClr val="85C598"/>
      </a:hlink>
      <a:folHlink>
        <a:srgbClr val="85C5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VPH_Esitys_YKSIKIELINEN_2.pptx" id="{AECD3884-1BFC-4290-BE28-A8FFA796B8E8}" vid="{031339A0-1D99-49A8-A499-33D9696D5D62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98BEE3C68526E3448DFF1DFF37962FFF" ma:contentTypeVersion="6" ma:contentTypeDescription="Skapa ett nytt dokument." ma:contentTypeScope="" ma:versionID="0744d205711e45233702938b36c3b2c7">
  <xsd:schema xmlns:xsd="http://www.w3.org/2001/XMLSchema" xmlns:xs="http://www.w3.org/2001/XMLSchema" xmlns:p="http://schemas.microsoft.com/office/2006/metadata/properties" xmlns:ns2="54ab895a-e0c1-4b45-9c2f-28dcb5c291e5" xmlns:ns3="75d2161c-bdf7-4f84-8f9b-c9ae44126b92" targetNamespace="http://schemas.microsoft.com/office/2006/metadata/properties" ma:root="true" ma:fieldsID="cf75a04915e99e681855d8c288d58896" ns2:_="" ns3:_="">
    <xsd:import namespace="54ab895a-e0c1-4b45-9c2f-28dcb5c291e5"/>
    <xsd:import namespace="75d2161c-bdf7-4f84-8f9b-c9ae44126b9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ab895a-e0c1-4b45-9c2f-28dcb5c291e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d2161c-bdf7-4f84-8f9b-c9ae44126b92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75d2161c-bdf7-4f84-8f9b-c9ae44126b92">
      <UserInfo>
        <DisplayName>Yliluoma Susanna</DisplayName>
        <AccountId>131</AccountId>
        <AccountType/>
      </UserInfo>
    </SharedWithUser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AE16C90-2021-43F0-9AF6-15A92F638C1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4ab895a-e0c1-4b45-9c2f-28dcb5c291e5"/>
    <ds:schemaRef ds:uri="75d2161c-bdf7-4f84-8f9b-c9ae44126b9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71BDA3F-9081-465D-A0C8-DF261C8C3C7F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54ab895a-e0c1-4b45-9c2f-28dcb5c291e5"/>
    <ds:schemaRef ds:uri="http://purl.org/dc/elements/1.1/"/>
    <ds:schemaRef ds:uri="http://schemas.microsoft.com/office/2006/metadata/properties"/>
    <ds:schemaRef ds:uri="http://schemas.microsoft.com/office/2006/documentManagement/types"/>
    <ds:schemaRef ds:uri="75d2161c-bdf7-4f84-8f9b-c9ae44126b92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6D36C4CC-F8E6-4A8E-83BB-78CE33581119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2321cc12-b2a3-4edf-b26e-9eb151c69c7d}" enabled="0" method="" siteId="{2321cc12-b2a3-4edf-b26e-9eb151c69c7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OVPH_Esitys_YKSIKIELINEN</Template>
  <TotalTime>338</TotalTime>
  <Words>450</Words>
  <Application>Microsoft Office PowerPoint</Application>
  <PresentationFormat>Widescreen</PresentationFormat>
  <Paragraphs>103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Segoe UI</vt:lpstr>
      <vt:lpstr>Times New Roman</vt:lpstr>
      <vt:lpstr>OVHP_teema</vt:lpstr>
      <vt:lpstr>1_OVHP_teema</vt:lpstr>
      <vt:lpstr>Rapportering av egenkontroll</vt:lpstr>
      <vt:lpstr>Säkerhet och kvalitet</vt:lpstr>
      <vt:lpstr>Kundupplevelse</vt:lpstr>
      <vt:lpstr>Delaktighetsarbete</vt:lpstr>
      <vt:lpstr>Personal</vt:lpstr>
    </vt:vector>
  </TitlesOfParts>
  <Company>VSHP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Omavalvonnan seuratatietojen raportointi</dc:title>
  <dc:creator>Granö Anna Marie</dc:creator>
  <cp:lastModifiedBy>Lagerström Maria</cp:lastModifiedBy>
  <cp:revision>72</cp:revision>
  <dcterms:created xsi:type="dcterms:W3CDTF">2023-11-14T05:41:58Z</dcterms:created>
  <dcterms:modified xsi:type="dcterms:W3CDTF">2025-10-30T08:51:43Z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0x01010098BEE3C68526E3448DFF1DFF37962FFF</vt:lpwstr>
  </property>
  <property fmtid="{D5CDD505-2E9C-101B-9397-08002B2CF9AE}" pid="3" name="MediaServiceImageTags">
    <vt:lpwstr/>
  </property>
</Properties>
</file>