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834E2A-BF5B-13FF-F9EC-1D67469D7549}" v="173" dt="2025-10-28T13:14:52.639"/>
    <p1510:client id="{ED7F9EAF-A7B3-4D0F-B10F-D890BEAB0B92}" v="39" dt="2025-10-29T08:20:03.431"/>
    <p1510:client id="{EDB63521-C517-6436-B346-770EAA72C31D}" v="96" dt="2025-10-28T13:15:52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349</c:v>
                </c:pt>
                <c:pt idx="1">
                  <c:v>318</c:v>
                </c:pt>
                <c:pt idx="2">
                  <c:v>306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389</c:v>
                </c:pt>
                <c:pt idx="1">
                  <c:v>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34</c:v>
                </c:pt>
                <c:pt idx="1">
                  <c:v>31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39</c:v>
                </c:pt>
                <c:pt idx="1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5D2F39-5BB0-012C-75F7-715BF629F81D}"/>
              </a:ext>
            </a:extLst>
          </p:cNvPr>
          <p:cNvCxnSpPr>
            <a:cxnSpLocks/>
          </p:cNvCxnSpPr>
          <p:nvPr userDrawn="1"/>
        </p:nvCxnSpPr>
        <p:spPr>
          <a:xfrm flipV="1">
            <a:off x="8118806" y="4488871"/>
            <a:ext cx="3996980" cy="22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Jourverksamhet</a:t>
            </a:r>
            <a:r>
              <a:rPr lang="fi-FI"/>
              <a:t>,</a:t>
            </a:r>
            <a:r>
              <a:rPr lang="fi-FI" sz="2000"/>
              <a:t> </a:t>
            </a:r>
            <a:r>
              <a:rPr lang="fi-FI" sz="2000" err="1"/>
              <a:t>Sjukhusservice</a:t>
            </a:r>
            <a:endParaRPr lang="fi-FI" sz="2000"/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Personalens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säkerhetsbild</a:t>
            </a:r>
            <a:endParaRPr lang="fi-FI" sz="1400">
              <a:solidFill>
                <a:schemeClr val="bg1"/>
              </a:solidFill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/>
              <a:t>Tillgänglighet</a:t>
            </a:r>
          </a:p>
        </p:txBody>
      </p:sp>
      <p:graphicFrame>
        <p:nvGraphicFramePr>
          <p:cNvPr id="11" name="Table 10" descr="Tabellen visar genomströmningstiderna på jouren inom olika specialiteter. Kirurgi: 4 timmar 39 minuter, medicin: 5 timmar 16 minuter, allmänmedicin: 3 timmar 32 minuter (målet är under 2 timmar), och pediatrik: 2 timmar 9 minuter (målet är under 2 timmar). Målet överskrids inom allmänmedicin och pediatrik.">
            <a:extLst>
              <a:ext uri="{FF2B5EF4-FFF2-40B4-BE49-F238E27FC236}">
                <a16:creationId xmlns:a16="http://schemas.microsoft.com/office/drawing/2014/main" id="{CCE4D415-72B0-9968-CF9D-8788B5F2E8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315849"/>
              </p:ext>
            </p:extLst>
          </p:nvPr>
        </p:nvGraphicFramePr>
        <p:xfrm>
          <a:off x="1263358" y="1188722"/>
          <a:ext cx="5385958" cy="22444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61184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82477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</a:tblGrid>
              <a:tr h="249113">
                <a:tc gridSpan="2">
                  <a:txBody>
                    <a:bodyPr/>
                    <a:lstStyle/>
                    <a:p>
                      <a:r>
                        <a:rPr lang="fi-FI" sz="1600" err="1"/>
                        <a:t>Jourens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genomströmstid</a:t>
                      </a:r>
                      <a:endParaRPr lang="fi-FI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339413">
                <a:tc>
                  <a:txBody>
                    <a:bodyPr/>
                    <a:lstStyle/>
                    <a:p>
                      <a:r>
                        <a:rPr lang="fi-FI" sz="1600"/>
                        <a:t>Kirurgi</a:t>
                      </a:r>
                    </a:p>
                    <a:p>
                      <a:pPr lvl="0">
                        <a:buNone/>
                      </a:pP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3h 35 min(4h 39min)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294451">
                <a:tc>
                  <a:txBody>
                    <a:bodyPr/>
                    <a:lstStyle/>
                    <a:p>
                      <a:r>
                        <a:rPr lang="fi-FI" sz="1600" err="1"/>
                        <a:t>Medicin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3h 35 min (5h 16min)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422060">
                <a:tc>
                  <a:txBody>
                    <a:bodyPr/>
                    <a:lstStyle/>
                    <a:p>
                      <a:r>
                        <a:rPr lang="fi-FI" sz="1600" baseline="0" err="1"/>
                        <a:t>Allmänmedicin</a:t>
                      </a:r>
                      <a:r>
                        <a:rPr lang="fi-FI" sz="1600" baseline="0"/>
                        <a:t> (</a:t>
                      </a:r>
                      <a:r>
                        <a:rPr lang="fi-FI" sz="1600" baseline="0" err="1"/>
                        <a:t>mål</a:t>
                      </a:r>
                      <a:r>
                        <a:rPr lang="fi-FI" sz="1600" baseline="0"/>
                        <a:t> </a:t>
                      </a:r>
                      <a:r>
                        <a:rPr lang="fi-FI" sz="1600" baseline="0" err="1"/>
                        <a:t>under</a:t>
                      </a:r>
                      <a:r>
                        <a:rPr lang="fi-FI" sz="1600" baseline="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600" b="0" u="none" strike="noStrike" noProof="0">
                          <a:solidFill>
                            <a:schemeClr val="tx1"/>
                          </a:solidFill>
                        </a:rPr>
                        <a:t>2h 25 min(3h 32min)</a:t>
                      </a:r>
                      <a:endParaRPr lang="fi-FI" sz="1600" b="0" i="0" u="none" strike="noStrike" noProof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415696">
                <a:tc>
                  <a:txBody>
                    <a:bodyPr/>
                    <a:lstStyle/>
                    <a:p>
                      <a:r>
                        <a:rPr lang="fi-FI" sz="1600"/>
                        <a:t>Pediatri (</a:t>
                      </a:r>
                      <a:r>
                        <a:rPr lang="fi-FI" sz="1600" err="1"/>
                        <a:t>mål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under</a:t>
                      </a:r>
                      <a:r>
                        <a:rPr lang="fi-FI" sz="1600"/>
                        <a:t> 2h)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1h 49 min(</a:t>
                      </a:r>
                      <a:r>
                        <a:rPr lang="fi-FI" sz="1600" b="0" u="none" strike="noStrike" noProof="0">
                          <a:solidFill>
                            <a:schemeClr val="tx1"/>
                          </a:solidFill>
                        </a:rPr>
                        <a:t>2h 9min</a:t>
                      </a:r>
                      <a:r>
                        <a:rPr lang="fi-FI" sz="160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</a:tbl>
          </a:graphicData>
        </a:graphic>
      </p:graphicFrame>
      <p:graphicFrame>
        <p:nvGraphicFramePr>
          <p:cNvPr id="12" name="Table 11" descr="Akutvårdens responstid">
            <a:extLst>
              <a:ext uri="{FF2B5EF4-FFF2-40B4-BE49-F238E27FC236}">
                <a16:creationId xmlns:a16="http://schemas.microsoft.com/office/drawing/2014/main" id="{D9805E4C-6257-27FC-178D-6ECADE88C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470125"/>
              </p:ext>
            </p:extLst>
          </p:nvPr>
        </p:nvGraphicFramePr>
        <p:xfrm>
          <a:off x="6903895" y="1188720"/>
          <a:ext cx="5047384" cy="20274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80432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  <a:gridCol w="1269425">
                  <a:extLst>
                    <a:ext uri="{9D8B030D-6E8A-4147-A177-3AD203B41FA5}">
                      <a16:colId xmlns:a16="http://schemas.microsoft.com/office/drawing/2014/main" val="3967750372"/>
                    </a:ext>
                  </a:extLst>
                </a:gridCol>
              </a:tblGrid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Akutvårdens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responstid</a:t>
                      </a:r>
                      <a:r>
                        <a:rPr lang="fi-FI" sz="1600"/>
                        <a:t> (AB)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AB 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Kärncentrum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/>
                        <a:t>Annan </a:t>
                      </a:r>
                      <a:r>
                        <a:rPr lang="fi-FI" sz="1600" err="1"/>
                        <a:t>tätort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771825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600" err="1"/>
                        <a:t>Bebodd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landsbygd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06879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3E444AD2-992E-AF4A-D04B-743B1C6665B8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err="1">
                <a:cs typeface="Arial"/>
              </a:rPr>
              <a:t>Sammarbetsmöten</a:t>
            </a:r>
            <a:endParaRPr lang="sv-SE" sz="14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>
                <a:cs typeface="Arial"/>
              </a:rPr>
              <a:t>Gemensamma lägesbilder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>
                <a:cs typeface="Arial"/>
              </a:rPr>
              <a:t>Enheters </a:t>
            </a:r>
            <a:r>
              <a:rPr lang="sv-SE" sz="1400" err="1">
                <a:cs typeface="Arial"/>
              </a:rPr>
              <a:t>utvecklingsprojekter</a:t>
            </a:r>
            <a:endParaRPr lang="sv-SE" sz="1400"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>
                <a:cs typeface="Arial"/>
              </a:rPr>
              <a:t>Utveckla och utvidga  Lisa verksamhet </a:t>
            </a:r>
            <a:endParaRPr lang="fi-FI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4" name="Table 13" descr="Akutvårdens responstid&#10;">
            <a:extLst>
              <a:ext uri="{FF2B5EF4-FFF2-40B4-BE49-F238E27FC236}">
                <a16:creationId xmlns:a16="http://schemas.microsoft.com/office/drawing/2014/main" id="{57938899-E8B0-6624-EE92-27838EA83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691960"/>
              </p:ext>
            </p:extLst>
          </p:nvPr>
        </p:nvGraphicFramePr>
        <p:xfrm>
          <a:off x="6903895" y="3540165"/>
          <a:ext cx="5047384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23692">
                  <a:extLst>
                    <a:ext uri="{9D8B030D-6E8A-4147-A177-3AD203B41FA5}">
                      <a16:colId xmlns:a16="http://schemas.microsoft.com/office/drawing/2014/main" val="2698101972"/>
                    </a:ext>
                  </a:extLst>
                </a:gridCol>
                <a:gridCol w="2523692">
                  <a:extLst>
                    <a:ext uri="{9D8B030D-6E8A-4147-A177-3AD203B41FA5}">
                      <a16:colId xmlns:a16="http://schemas.microsoft.com/office/drawing/2014/main" val="182794193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/>
                        <a:t>Akutvårdens responstid (CD)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9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C90%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0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/>
                        <a:t>D90%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08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401 (389)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</a:t>
            </a:r>
            <a:r>
              <a:rPr lang="sv-SE" sz="1400"/>
              <a:t>6 (1 %)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</a:t>
            </a:r>
            <a:r>
              <a:rPr lang="sv-SE" sz="140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Under handläggning: </a:t>
            </a:r>
            <a:r>
              <a:rPr lang="sv-SE" sz="1400"/>
              <a:t>27 (7 %)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Färdig: </a:t>
            </a:r>
            <a:r>
              <a:rPr lang="sv-SE" sz="1400"/>
              <a:t>368</a:t>
            </a:r>
            <a:r>
              <a:rPr lang="sv-SE" sz="1400" b="1"/>
              <a:t> </a:t>
            </a:r>
            <a:r>
              <a:rPr lang="sv-SE" sz="1400"/>
              <a:t>(92 %)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304&#10;Januari - April 2024 349&#10;Januari-April 2025&#10;Maj - Augusti 2023 245&#10;Maj - Augusti 2024 318&#10;Maj-Augusti 2025 &#10;September - December 2023 245&#10;September - December 2024 306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1219283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</a:t>
            </a:r>
            <a:r>
              <a:rPr lang="sv-SE" sz="1600">
                <a:solidFill>
                  <a:srgbClr val="00A174"/>
                </a:solidFill>
              </a:rPr>
              <a:t>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/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>
                <a:solidFill>
                  <a:schemeClr val="tx2">
                    <a:lumMod val="50000"/>
                  </a:schemeClr>
                </a:solidFill>
              </a:rPr>
              <a:t>1. Läkemedels- och vätskebehandling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>
                <a:solidFill>
                  <a:schemeClr val="tx2">
                    <a:lumMod val="50000"/>
                  </a:schemeClr>
                </a:solidFill>
              </a:rPr>
              <a:t>2. Informationsflöde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>
                <a:solidFill>
                  <a:schemeClr val="tx2">
                    <a:lumMod val="50000"/>
                  </a:schemeClr>
                </a:solidFill>
              </a:rPr>
              <a:t>3. Förknippad med ordnande av och tillgång till vård/service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2647291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28 </a:t>
            </a:r>
            <a:r>
              <a:rPr lang="fi-FI" sz="2400">
                <a:cs typeface="Arial"/>
              </a:rPr>
              <a:t>(41)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anmälan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om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negativ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händelse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(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internt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)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481398" y="6086034"/>
            <a:ext cx="16903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b="1">
                <a:solidFill>
                  <a:schemeClr val="tx2"/>
                </a:solidFill>
              </a:rPr>
              <a:t>235/401</a:t>
            </a:r>
            <a:endParaRPr lang="fi-FI" sz="2400" b="1">
              <a:solidFill>
                <a:schemeClr val="tx2"/>
              </a:solidFill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/>
              <a:t>Information till </a:t>
            </a:r>
            <a:r>
              <a:rPr lang="sv-SE" sz="1400" err="1"/>
              <a:t>personalen,uppdateringen</a:t>
            </a:r>
            <a:r>
              <a:rPr lang="sv-SE" sz="1400"/>
              <a:t> av </a:t>
            </a:r>
            <a:r>
              <a:rPr lang="sv-SE" sz="1400" err="1"/>
              <a:t>dirktiv</a:t>
            </a:r>
            <a:r>
              <a:rPr lang="sv-SE" sz="1400"/>
              <a:t>, </a:t>
            </a:r>
            <a:r>
              <a:rPr lang="sv-SE" sz="1400" err="1"/>
              <a:t>sammarbetsmöten</a:t>
            </a:r>
            <a:endParaRPr lang="sv-SE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232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(306)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68122" y="3643952"/>
            <a:ext cx="82599" cy="59034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5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8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3,67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3,55)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3,63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3,55)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3,61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3,42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3,5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3,43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3,74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3,64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3,76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3,63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4,22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anmärkningar</a:t>
            </a:r>
            <a:endParaRPr lang="fi-FI" sz="1400" b="1">
              <a:solidFill>
                <a:schemeClr val="accent5"/>
              </a:solidFill>
              <a:cs typeface="Arial"/>
            </a:endParaRPr>
          </a:p>
          <a:p>
            <a:pPr algn="ctr"/>
            <a:r>
              <a:rPr lang="fi-FI" sz="1400" b="1" dirty="0">
                <a:solidFill>
                  <a:schemeClr val="accent5"/>
                </a:solidFill>
                <a:cs typeface="Arial"/>
              </a:rPr>
              <a:t>(1-8)</a:t>
            </a: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klagomål</a:t>
            </a:r>
            <a:r>
              <a:rPr lang="fi-FI" sz="1400" b="1" dirty="0">
                <a:solidFill>
                  <a:schemeClr val="accent5"/>
                </a:solidFill>
              </a:rPr>
              <a:t> (1-8)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AEE6F6A-6205-1327-129C-E1B04FD0B5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7455" y="5562077"/>
            <a:ext cx="168840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0 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4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Vårdlinje</a:t>
            </a:r>
            <a:r>
              <a:rPr lang="fi-FI" sz="1400" dirty="0"/>
              <a:t> 1 (0)</a:t>
            </a:r>
          </a:p>
          <a:p>
            <a:r>
              <a:rPr lang="fi-FI" sz="1400" dirty="0" err="1">
                <a:cs typeface="Arial"/>
              </a:rPr>
              <a:t>Läkarlinje</a:t>
            </a:r>
            <a:r>
              <a:rPr lang="fi-FI" sz="1400" dirty="0">
                <a:cs typeface="Arial"/>
              </a:rPr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cs typeface="Arial"/>
              </a:rPr>
              <a:t>Hur stöden man </a:t>
            </a:r>
            <a:r>
              <a:rPr lang="sv-SE" sz="1400" err="1">
                <a:cs typeface="Arial"/>
              </a:rPr>
              <a:t>ava</a:t>
            </a:r>
            <a:r>
              <a:rPr lang="sv-SE" sz="1400">
                <a:cs typeface="Arial"/>
              </a:rPr>
              <a:t> kunders..</a:t>
            </a:r>
          </a:p>
          <a:p>
            <a:endParaRPr lang="sv-SE" sz="1400">
              <a:cs typeface="Arial"/>
            </a:endParaRPr>
          </a:p>
          <a:p>
            <a:r>
              <a:rPr lang="sv-SE" sz="1400">
                <a:cs typeface="Arial"/>
              </a:rPr>
              <a:t>Man diskutera on vårdlinjer tillsammans med patienter</a:t>
            </a:r>
          </a:p>
          <a:p>
            <a:endParaRPr lang="en-US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fi-FI" sz="1400"/>
          </a:p>
          <a:p>
            <a:pPr lvl="0"/>
            <a:r>
              <a:rPr lang="sv-SE" sz="1400"/>
              <a:t>Till samjouren kommer regelbundet folk från OLKA verksamhet</a:t>
            </a:r>
          </a:p>
          <a:p>
            <a:pPr lvl="0"/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fi-FI" sz="1400" err="1">
                <a:latin typeface="Arial"/>
                <a:cs typeface="Arial"/>
              </a:rPr>
              <a:t>Nej</a:t>
            </a:r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Hemförlovningens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checklista</a:t>
            </a:r>
            <a:endParaRPr lang="fi-FI" sz="1400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099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err="1"/>
              <a:t>Budgeterade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</a:t>
            </a:r>
          </a:p>
          <a:p>
            <a:r>
              <a:rPr lang="fi-FI" sz="1600"/>
              <a:t>366,1 (367)</a:t>
            </a:r>
            <a:endParaRPr lang="fi-FI" sz="1600">
              <a:cs typeface="Arial"/>
            </a:endParaRPr>
          </a:p>
          <a:p>
            <a:r>
              <a:rPr lang="fi-FI" sz="1600" err="1"/>
              <a:t>Obesatta</a:t>
            </a:r>
            <a:r>
              <a:rPr lang="fi-FI" sz="1600"/>
              <a:t> vakanser:2</a:t>
            </a:r>
            <a:br>
              <a:rPr lang="fi-FI" sz="1600"/>
            </a:br>
            <a:endParaRPr lang="fi-FI" sz="160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/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 3</a:t>
            </a:r>
            <a:r>
              <a:rPr lang="fi-FI" sz="1600"/>
              <a:t>9</a:t>
            </a:r>
            <a:r>
              <a:rPr lang="fi-FI" sz="1600" baseline="0"/>
              <a:t> (49</a:t>
            </a:r>
            <a:r>
              <a:rPr lang="fi-FI" sz="1600"/>
              <a:t>)</a:t>
            </a:r>
            <a:endParaRPr lang="fi-FI" sz="1600" baseline="0">
              <a:cs typeface="Arial"/>
            </a:endParaRPr>
          </a:p>
          <a:p>
            <a:endParaRPr lang="fi-FI" sz="1600" baseline="0">
              <a:cs typeface="Arial"/>
            </a:endParaRPr>
          </a:p>
          <a:p>
            <a:r>
              <a:rPr lang="sv-SE" sz="1600"/>
              <a:t>De vanligaste typerna av händelser:</a:t>
            </a:r>
          </a:p>
          <a:p>
            <a:r>
              <a:rPr lang="sv-SE" sz="1600"/>
              <a:t>1. Hot eller våld</a:t>
            </a:r>
            <a:endParaRPr lang="sv-SE" sz="1600">
              <a:cs typeface="Arial"/>
            </a:endParaRPr>
          </a:p>
          <a:p>
            <a:r>
              <a:rPr lang="sv-SE" sz="1600"/>
              <a:t>2. </a:t>
            </a:r>
            <a:r>
              <a:rPr lang="fi-FI" sz="1600" err="1"/>
              <a:t>Plötslig</a:t>
            </a:r>
            <a:r>
              <a:rPr lang="fi-FI" sz="1600"/>
              <a:t> </a:t>
            </a:r>
            <a:r>
              <a:rPr lang="fi-FI" sz="1600" err="1"/>
              <a:t>fysisk</a:t>
            </a:r>
            <a:r>
              <a:rPr lang="fi-FI" sz="1600"/>
              <a:t> </a:t>
            </a:r>
            <a:r>
              <a:rPr lang="fi-FI" sz="1600" err="1"/>
              <a:t>eller</a:t>
            </a:r>
            <a:r>
              <a:rPr lang="fi-FI" sz="1600"/>
              <a:t> </a:t>
            </a:r>
            <a:r>
              <a:rPr lang="fi-FI" sz="1600" err="1"/>
              <a:t>psykisk</a:t>
            </a:r>
            <a:r>
              <a:rPr lang="fi-FI" sz="1600"/>
              <a:t> </a:t>
            </a:r>
            <a:r>
              <a:rPr lang="fi-FI" sz="1600" err="1"/>
              <a:t>belastning</a:t>
            </a:r>
            <a:endParaRPr lang="fi-FI" sz="1600">
              <a:cs typeface="Arial"/>
            </a:endParaRPr>
          </a:p>
          <a:p>
            <a:r>
              <a:rPr lang="fi-FI" sz="1600">
                <a:cs typeface="Arial"/>
              </a:rPr>
              <a:t>3.</a:t>
            </a:r>
            <a:r>
              <a:rPr lang="sv-SE" sz="1600">
                <a:cs typeface="Arial"/>
              </a:rPr>
              <a:t>2. Annat typ av fara</a:t>
            </a:r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Total </a:t>
            </a:r>
            <a:r>
              <a:rPr lang="fi-FI" sz="1600" b="1" err="1">
                <a:solidFill>
                  <a:schemeClr val="accent5"/>
                </a:solidFill>
              </a:rPr>
              <a:t>mängd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frånvarodagar</a:t>
            </a:r>
            <a:r>
              <a:rPr lang="fi-FI" sz="1600" b="1">
                <a:solidFill>
                  <a:schemeClr val="accent5"/>
                </a:solidFill>
              </a:rPr>
              <a:t>/ </a:t>
            </a:r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pPr algn="ctr"/>
            <a:r>
              <a:rPr lang="fi-FI" b="1">
                <a:cs typeface="Arial"/>
              </a:rPr>
              <a:t>3795,4/ 23640,6</a:t>
            </a:r>
          </a:p>
          <a:p>
            <a:pPr algn="ctr"/>
            <a:r>
              <a:rPr lang="fi-FI" sz="2000" b="1">
                <a:cs typeface="Arial"/>
              </a:rPr>
              <a:t>(1951.5/8951,8) 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715775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672949" y="4541243"/>
            <a:ext cx="109955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endParaRPr lang="sv-SE" b="1">
              <a:solidFill>
                <a:schemeClr val="accent5"/>
              </a:solidFill>
            </a:endParaRP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6316277" y="5378129"/>
            <a:ext cx="60601" cy="6189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-5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-5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endParaRPr lang="sv-SE" sz="1600" b="1">
              <a:solidFill>
                <a:srgbClr val="00A174"/>
              </a:solidFill>
            </a:endParaRPr>
          </a:p>
          <a:p>
            <a:r>
              <a:rPr lang="en-US" sz="1600" err="1"/>
              <a:t>Samjour</a:t>
            </a:r>
            <a:r>
              <a:rPr lang="en-US" sz="1600"/>
              <a:t> </a:t>
            </a:r>
            <a:r>
              <a:rPr lang="en-US" sz="1600" err="1"/>
              <a:t>är</a:t>
            </a:r>
            <a:r>
              <a:rPr lang="en-US" sz="1600"/>
              <a:t> med I STM project (</a:t>
            </a:r>
            <a:r>
              <a:rPr lang="en-US" sz="1600" err="1"/>
              <a:t>Programmet</a:t>
            </a:r>
            <a:r>
              <a:rPr lang="en-US" sz="1600"/>
              <a:t> för </a:t>
            </a:r>
            <a:r>
              <a:rPr lang="en-US" sz="1600" err="1"/>
              <a:t>ett</a:t>
            </a:r>
            <a:r>
              <a:rPr lang="en-US" sz="1600"/>
              <a:t> got </a:t>
            </a:r>
            <a:r>
              <a:rPr lang="en-US" sz="1600" err="1"/>
              <a:t>arbete</a:t>
            </a:r>
            <a:r>
              <a:rPr lang="en-US" sz="1600"/>
              <a:t> ska </a:t>
            </a:r>
            <a:r>
              <a:rPr lang="en-US" sz="1600" err="1"/>
              <a:t>locka</a:t>
            </a:r>
            <a:r>
              <a:rPr lang="en-US" sz="1600"/>
              <a:t> </a:t>
            </a:r>
            <a:r>
              <a:rPr lang="en-US" sz="1600" err="1"/>
              <a:t>och</a:t>
            </a:r>
            <a:r>
              <a:rPr lang="en-US" sz="1600"/>
              <a:t> </a:t>
            </a:r>
            <a:r>
              <a:rPr lang="en-US" sz="1600" err="1"/>
              <a:t>hålla</a:t>
            </a:r>
            <a:r>
              <a:rPr lang="en-US" sz="1600"/>
              <a:t> </a:t>
            </a:r>
            <a:r>
              <a:rPr lang="en-US" sz="1600" err="1"/>
              <a:t>kvar</a:t>
            </a:r>
            <a:r>
              <a:rPr lang="en-US" sz="1600"/>
              <a:t> </a:t>
            </a:r>
            <a:r>
              <a:rPr lang="en-US" sz="1600" err="1"/>
              <a:t>arbetskraft</a:t>
            </a:r>
            <a:r>
              <a:rPr lang="en-US" sz="1600"/>
              <a:t> </a:t>
            </a:r>
            <a:r>
              <a:rPr lang="en-US" sz="1600" err="1"/>
              <a:t>inom</a:t>
            </a:r>
            <a:r>
              <a:rPr lang="en-US" sz="1600"/>
              <a:t> social- </a:t>
            </a:r>
            <a:r>
              <a:rPr lang="en-US" sz="1600" err="1"/>
              <a:t>och</a:t>
            </a:r>
            <a:r>
              <a:rPr lang="en-US" sz="1600"/>
              <a:t> </a:t>
            </a:r>
            <a:r>
              <a:rPr lang="en-US" sz="1600" err="1"/>
              <a:t>hälsovården</a:t>
            </a:r>
            <a:r>
              <a:rPr lang="en-US" sz="1600"/>
              <a:t>) </a:t>
            </a:r>
            <a:r>
              <a:rPr lang="en-US" sz="1600" err="1"/>
              <a:t>utvecklingssamtaler</a:t>
            </a:r>
            <a:r>
              <a:rPr lang="en-US" sz="1600"/>
              <a:t>, </a:t>
            </a:r>
            <a:r>
              <a:rPr lang="en-US" sz="1600" err="1"/>
              <a:t>arbetsplatsmöterna</a:t>
            </a:r>
            <a:r>
              <a:rPr lang="en-US" sz="1600"/>
              <a:t>, </a:t>
            </a:r>
            <a:r>
              <a:rPr lang="en-US" sz="1600" err="1"/>
              <a:t>skolningar</a:t>
            </a:r>
            <a:endParaRPr lang="fi-FI" sz="16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63FD82-3729-CBB6-7339-36A469AC0D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553002" y="4718047"/>
            <a:ext cx="2942633" cy="145904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BC4B54C-8B52-FDCE-5360-DFFBDA07586B}"/>
              </a:ext>
            </a:extLst>
          </p:cNvPr>
          <p:cNvSpPr/>
          <p:nvPr/>
        </p:nvSpPr>
        <p:spPr>
          <a:xfrm>
            <a:off x="8389871" y="4601940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</a:p>
        </p:txBody>
      </p:sp>
      <p:cxnSp>
        <p:nvCxnSpPr>
          <p:cNvPr id="7" name="Straight Arrow Connector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AF964B9-CBDA-CB6C-449B-4651F77E93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9935217" y="5380401"/>
            <a:ext cx="60601" cy="6189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7F566D7-8147-E7D5-B6EF-CB10F25A94F1}"/>
              </a:ext>
            </a:extLst>
          </p:cNvPr>
          <p:cNvSpPr txBox="1"/>
          <p:nvPr/>
        </p:nvSpPr>
        <p:spPr>
          <a:xfrm>
            <a:off x="9157408" y="6072621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48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(46)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860ce605937f6a65c9928c83f10c824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09e27b6a82dc7b00917cc56a47422fe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F0D4F0F-5A5A-4F1C-AF27-D1FB8744BFF3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606</Words>
  <Application>Microsoft Office PowerPoint</Application>
  <PresentationFormat>Widescreen</PresentationFormat>
  <Paragraphs>133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7</cp:revision>
  <dcterms:created xsi:type="dcterms:W3CDTF">2023-11-14T05:41:58Z</dcterms:created>
  <dcterms:modified xsi:type="dcterms:W3CDTF">2025-11-18T09:39:53Z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