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DB3DD7-6566-D507-0A80-87C339ECE1AC}" v="22" dt="2025-10-28T09:07:51.203"/>
    <p1510:client id="{F3E0EAC7-ADF7-1DFE-DD28-1201BFD4FC63}" v="145" dt="2025-10-28T09:05:31.0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</c:v>
                </c:pt>
                <c:pt idx="1">
                  <c:v>62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51</c:v>
                </c:pt>
                <c:pt idx="1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/>
              <a:t>: </a:t>
            </a:r>
            <a:r>
              <a:rPr lang="fi-FI" err="1"/>
              <a:t>Operationsverksamhet</a:t>
            </a:r>
            <a:r>
              <a:rPr lang="fi-FI"/>
              <a:t>,</a:t>
            </a:r>
            <a:r>
              <a:rPr lang="fi-FI" sz="2000"/>
              <a:t> </a:t>
            </a:r>
            <a:r>
              <a:rPr lang="fi-FI" sz="2000" err="1"/>
              <a:t>Sjukhusservice</a:t>
            </a:r>
            <a:r>
              <a:rPr lang="fi-FI" sz="2000"/>
              <a:t> </a:t>
            </a:r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Personalens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säkerhetsbild</a:t>
            </a:r>
            <a:endParaRPr lang="fi-FI" sz="1400">
              <a:solidFill>
                <a:schemeClr val="bg1"/>
              </a:solidFill>
            </a:endParaRP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period.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fi-FI" b="1" err="1"/>
              <a:t>Tillgänglighet</a:t>
            </a:r>
            <a:endParaRPr lang="sv-SE" b="1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398292" y="4077730"/>
            <a:ext cx="5283466" cy="2366457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/>
          </p:cNvSpPr>
          <p:nvPr/>
        </p:nvSpPr>
        <p:spPr>
          <a:xfrm>
            <a:off x="1409147" y="4174424"/>
            <a:ext cx="5283466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Arbetet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för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att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kontinuerligt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öka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operationssalarnas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användningsgrad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fortgår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endParaRPr lang="fi-FI" sz="140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Fördelningen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av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operationssalar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mellan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olika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specialiteterna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görs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utgående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från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behovet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köerna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och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resurserna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Fördelningen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utvärderas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och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uppdateras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2-3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gånger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år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Under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sommaren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minskade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verksamheten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under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8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veckor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pga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personalens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lagstadgade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semestrar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FFF1DA-102C-2336-311F-B806A2C69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972257"/>
              </p:ext>
            </p:extLst>
          </p:nvPr>
        </p:nvGraphicFramePr>
        <p:xfrm>
          <a:off x="7191633" y="1615382"/>
          <a:ext cx="4574523" cy="2407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19938">
                  <a:extLst>
                    <a:ext uri="{9D8B030D-6E8A-4147-A177-3AD203B41FA5}">
                      <a16:colId xmlns:a16="http://schemas.microsoft.com/office/drawing/2014/main" val="3519582195"/>
                    </a:ext>
                  </a:extLst>
                </a:gridCol>
                <a:gridCol w="2654585">
                  <a:extLst>
                    <a:ext uri="{9D8B030D-6E8A-4147-A177-3AD203B41FA5}">
                      <a16:colId xmlns:a16="http://schemas.microsoft.com/office/drawing/2014/main" val="2803137049"/>
                    </a:ext>
                  </a:extLst>
                </a:gridCol>
              </a:tblGrid>
              <a:tr h="429825">
                <a:tc>
                  <a:txBody>
                    <a:bodyPr/>
                    <a:lstStyle/>
                    <a:p>
                      <a:r>
                        <a:rPr lang="fi-FI" sz="1600" err="1"/>
                        <a:t>Flyttade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och</a:t>
                      </a:r>
                      <a:r>
                        <a:rPr lang="fi-FI" sz="1600"/>
                        <a:t> </a:t>
                      </a:r>
                      <a:r>
                        <a:rPr lang="fi-FI" sz="1600" err="1"/>
                        <a:t>avbokade</a:t>
                      </a:r>
                      <a:r>
                        <a:rPr lang="fi-FI" sz="1600" baseline="0"/>
                        <a:t> </a:t>
                      </a:r>
                      <a:r>
                        <a:rPr lang="fi-FI" sz="1600" baseline="0" err="1"/>
                        <a:t>tidet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err="1"/>
                        <a:t>Antal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405046"/>
                  </a:ext>
                </a:extLst>
              </a:tr>
              <a:tr h="757420">
                <a:tc>
                  <a:txBody>
                    <a:bodyPr/>
                    <a:lstStyle/>
                    <a:p>
                      <a:r>
                        <a:rPr lang="fi-FI" sz="1600" err="1"/>
                        <a:t>Beroende</a:t>
                      </a:r>
                      <a:r>
                        <a:rPr lang="fi-FI" sz="1600"/>
                        <a:t> av </a:t>
                      </a:r>
                      <a:r>
                        <a:rPr lang="fi-FI" sz="1600" err="1"/>
                        <a:t>organisation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16 =1% (</a:t>
                      </a:r>
                      <a:r>
                        <a:rPr lang="en-US" sz="1400" err="1"/>
                        <a:t>ajalla</a:t>
                      </a:r>
                      <a:r>
                        <a:rPr lang="en-US" sz="1400" baseline="0"/>
                        <a:t> 1-3</a:t>
                      </a:r>
                      <a:r>
                        <a:rPr lang="en-US"/>
                        <a:t>) (21)</a:t>
                      </a:r>
                    </a:p>
                    <a:p>
                      <a:endParaRPr lang="en-US"/>
                    </a:p>
                    <a:p>
                      <a:r>
                        <a:rPr lang="en-US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724946"/>
                  </a:ext>
                </a:extLst>
              </a:tr>
              <a:tr h="429825">
                <a:tc>
                  <a:txBody>
                    <a:bodyPr/>
                    <a:lstStyle/>
                    <a:p>
                      <a:r>
                        <a:rPr lang="fi-FI" sz="1600" err="1"/>
                        <a:t>Beroende</a:t>
                      </a:r>
                      <a:r>
                        <a:rPr lang="fi-FI" sz="1600" baseline="0"/>
                        <a:t> av </a:t>
                      </a:r>
                      <a:r>
                        <a:rPr lang="fi-FI" sz="1600" baseline="0" err="1"/>
                        <a:t>patienten</a:t>
                      </a:r>
                      <a:endParaRPr lang="fi-FI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82</a:t>
                      </a:r>
                      <a:r>
                        <a:rPr lang="en-US" baseline="0"/>
                        <a:t> = n.5,1%( </a:t>
                      </a:r>
                      <a:r>
                        <a:rPr lang="en-US" sz="1400" baseline="0" err="1"/>
                        <a:t>ajalla</a:t>
                      </a:r>
                      <a:r>
                        <a:rPr lang="en-US" sz="1400" baseline="0"/>
                        <a:t> 1-3)</a:t>
                      </a:r>
                      <a:r>
                        <a:rPr lang="en-US" baseline="0"/>
                        <a:t>(100)</a:t>
                      </a:r>
                      <a:endParaRPr lang="en-US"/>
                    </a:p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934689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191633" y="3951287"/>
            <a:ext cx="28049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err="1">
                <a:solidFill>
                  <a:schemeClr val="accent4">
                    <a:lumMod val="75000"/>
                  </a:schemeClr>
                </a:solidFill>
              </a:rPr>
              <a:t>Oannulerade</a:t>
            </a:r>
            <a:r>
              <a:rPr lang="fi-FI" b="1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accent4">
                    <a:lumMod val="75000"/>
                  </a:schemeClr>
                </a:solidFill>
              </a:rPr>
              <a:t>tider</a:t>
            </a:r>
            <a:r>
              <a:rPr lang="fi-FI" b="1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 algn="ctr"/>
            <a:endParaRPr lang="fi-FI" b="1">
              <a:solidFill>
                <a:schemeClr val="accent4"/>
              </a:solidFill>
            </a:endParaRPr>
          </a:p>
          <a:p>
            <a:pPr algn="ctr"/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patienten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avbokar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inte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sin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tid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och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anländer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inte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till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sjukhuset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algn="ctr"/>
            <a:endParaRPr lang="fi-FI" b="1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10 (0)</a:t>
            </a:r>
          </a:p>
        </p:txBody>
      </p:sp>
      <p:sp>
        <p:nvSpPr>
          <p:cNvPr id="4" name="Rectangle 3"/>
          <p:cNvSpPr/>
          <p:nvPr/>
        </p:nvSpPr>
        <p:spPr>
          <a:xfrm>
            <a:off x="1398292" y="2305063"/>
            <a:ext cx="50387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Uppgifter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om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den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specialitetsvisa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kösituationen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samt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hur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vårdgarantin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uppfylls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hittas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på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Österbottens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välfärdsområdes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webbplats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Informationen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uppdateras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månadsvis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fi-FI" sz="1600" err="1">
                <a:solidFill>
                  <a:schemeClr val="bg1"/>
                </a:solidFill>
                <a:hlinkClick r:id="rId2"/>
              </a:rPr>
              <a:t>Läs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mera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om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vårdens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tillgänglighet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och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väntetider</a:t>
            </a:r>
            <a:r>
              <a:rPr lang="fi-FI" sz="1600">
                <a:solidFill>
                  <a:schemeClr val="bg1"/>
                </a:solidFill>
                <a:hlinkClick r:id="rId2"/>
              </a:rPr>
              <a:t>.</a:t>
            </a:r>
            <a:endParaRPr lang="fi-FI" sz="160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E576D7-C5DB-4FFE-8114-22DD6769B7F6}"/>
              </a:ext>
            </a:extLst>
          </p:cNvPr>
          <p:cNvSpPr txBox="1"/>
          <p:nvPr/>
        </p:nvSpPr>
        <p:spPr>
          <a:xfrm>
            <a:off x="1420001" y="1615382"/>
            <a:ext cx="5272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Tillgång</a:t>
            </a:r>
            <a:r>
              <a:rPr lang="fi-FI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till</a:t>
            </a:r>
            <a:r>
              <a:rPr lang="fi-FI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vård</a:t>
            </a:r>
            <a:r>
              <a:rPr lang="fi-FI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inom</a:t>
            </a:r>
            <a:r>
              <a:rPr lang="fi-FI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hälsovårdstjänster</a:t>
            </a:r>
            <a:endParaRPr lang="fi-FI" b="1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412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30.9.2025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</a:t>
            </a:r>
            <a:r>
              <a:rPr lang="sv-SE" sz="1400"/>
              <a:t>47 (51)</a:t>
            </a: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</a:t>
            </a:r>
            <a:r>
              <a:rPr lang="sv-SE" sz="1400"/>
              <a:t>17 (36 %)</a:t>
            </a: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</a:t>
            </a:r>
            <a:r>
              <a:rPr lang="sv-SE" sz="1400"/>
              <a:t>0 (0 %)</a:t>
            </a:r>
          </a:p>
          <a:p>
            <a:pPr>
              <a:lnSpc>
                <a:spcPct val="150000"/>
              </a:lnSpc>
            </a:pPr>
            <a:r>
              <a:rPr lang="sv-SE" sz="1400" b="1"/>
              <a:t>Under handläggning: </a:t>
            </a:r>
            <a:r>
              <a:rPr lang="sv-SE" sz="1400"/>
              <a:t>14 (30 %)</a:t>
            </a:r>
          </a:p>
          <a:p>
            <a:pPr>
              <a:lnSpc>
                <a:spcPct val="150000"/>
              </a:lnSpc>
            </a:pPr>
            <a:r>
              <a:rPr lang="sv-SE" sz="1400" b="1"/>
              <a:t>Färdig: </a:t>
            </a:r>
            <a:r>
              <a:rPr lang="sv-SE" sz="1400"/>
              <a:t>16 (34 %)</a:t>
            </a: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610&#10;Januari - April 2024 700&#10;Januari-April 2025&#10;Maj - Augusti 2023 595&#10;Maj - Augusti 2024 583&#10;Maj-Augusti 2025 &#10;September - December 2023 896&#10;September - December 2024 567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2505227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FontTx/>
              <a:buAutoNum type="arabicPeriod"/>
            </a:pPr>
            <a:r>
              <a:rPr lang="fi-FI" sz="1400" err="1">
                <a:cs typeface="Arial"/>
              </a:rPr>
              <a:t>Förknippad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med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läkemedels</a:t>
            </a:r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eller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vätskebehandling</a:t>
            </a:r>
            <a:r>
              <a:rPr lang="fi-FI" sz="1400">
                <a:cs typeface="Arial"/>
              </a:rPr>
              <a:t> </a:t>
            </a:r>
          </a:p>
          <a:p>
            <a:pPr marL="342900" indent="-342900">
              <a:buAutoNum type="arabicPeriod"/>
            </a:pPr>
            <a:r>
              <a:rPr lang="fi-FI" sz="1400" err="1">
                <a:cs typeface="Arial"/>
              </a:rPr>
              <a:t>Relaterad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till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informationsflöde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eller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informationshantering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 err="1">
                <a:cs typeface="Arial"/>
              </a:rPr>
              <a:t>Förknippad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med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operativ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åtgärd</a:t>
            </a:r>
            <a:endParaRPr lang="fi-FI" sz="1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3353331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>
                <a:cs typeface="Arial"/>
              </a:rPr>
              <a:t>9</a:t>
            </a:r>
            <a:r>
              <a:rPr lang="fi-FI" sz="3600">
                <a:cs typeface="Arial"/>
              </a:rPr>
              <a:t> </a:t>
            </a:r>
            <a:r>
              <a:rPr lang="fi-FI" sz="2400">
                <a:cs typeface="Arial"/>
              </a:rPr>
              <a:t>(18)</a:t>
            </a:r>
            <a:endParaRPr lang="fi-FI" sz="36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</p:txBody>
      </p:sp>
      <p:sp>
        <p:nvSpPr>
          <p:cNvPr id="3" name="Rectangle 2"/>
          <p:cNvSpPr/>
          <p:nvPr/>
        </p:nvSpPr>
        <p:spPr>
          <a:xfrm>
            <a:off x="8261090" y="5100583"/>
            <a:ext cx="317787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600"/>
              <a:t>Genomgång och uppdatering av föreskrifter.</a:t>
            </a:r>
            <a:endParaRPr lang="sv-SE" sz="160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64598" y="4617226"/>
            <a:ext cx="164712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rgbClr val="00B050"/>
                </a:solidFill>
              </a:rPr>
              <a:t>Ersatta</a:t>
            </a:r>
            <a:r>
              <a:rPr lang="fi-FI" sz="1600" b="1">
                <a:solidFill>
                  <a:srgbClr val="00B050"/>
                </a:solidFill>
              </a:rPr>
              <a:t> </a:t>
            </a:r>
            <a:r>
              <a:rPr lang="fi-FI" sz="1600" b="1" err="1">
                <a:solidFill>
                  <a:srgbClr val="00B050"/>
                </a:solidFill>
              </a:rPr>
              <a:t>patientskador</a:t>
            </a:r>
            <a:endParaRPr lang="fi-FI">
              <a:solidFill>
                <a:srgbClr val="00B050"/>
              </a:solidFill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45585" y="6039867"/>
            <a:ext cx="111210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2400"/>
              <a:t>10 (5)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113 (252)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4105691"/>
            <a:ext cx="677625" cy="1422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91</a:t>
            </a:r>
            <a:r>
              <a:rPr kumimoji="0" lang="fi-FI" sz="3200" b="0" i="0" u="none" strike="noStrike" kern="1200" cap="none" spc="0" normalizeH="0" baseline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(89)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4,79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4,87)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4,79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4,75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4,79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4,68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4,69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4,64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4,67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4,72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4,81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(4,81)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4,89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4,85)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33239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Vänlig och sakkunnig personal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Utmärkt vård och service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Stark tillit och känsla av trygghet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Väntetiden kan bli lång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Kommunikation och informationsdelning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Smärthanteringen var inte tillräcklig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anmärkningar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klagomål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fi-FI" sz="1500" err="1"/>
              <a:t>Vårdlinje</a:t>
            </a:r>
            <a:r>
              <a:rPr lang="fi-FI" sz="1500"/>
              <a:t> 0 </a:t>
            </a:r>
            <a:r>
              <a:rPr lang="en-US" sz="1500"/>
              <a:t>​(0)</a:t>
            </a:r>
            <a:br>
              <a:rPr lang="en-US" sz="1500"/>
            </a:br>
            <a:r>
              <a:rPr lang="fi-FI" sz="1500" err="1"/>
              <a:t>Läkarlinje</a:t>
            </a:r>
            <a:r>
              <a:rPr lang="fi-FI" sz="1500"/>
              <a:t> 0(3)</a:t>
            </a:r>
            <a:endParaRPr lang="en-US" sz="1500"/>
          </a:p>
          <a:p>
            <a:pPr algn="ctr"/>
            <a:br>
              <a:rPr lang="fi-FI" sz="1400"/>
            </a:br>
            <a:endParaRPr lang="fi-FI" sz="1400"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15231" y="5576606"/>
            <a:ext cx="1759611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fi-FI" sz="1500" err="1"/>
              <a:t>Vårdlinje</a:t>
            </a:r>
            <a:r>
              <a:rPr lang="fi-FI" sz="1500"/>
              <a:t> 0</a:t>
            </a:r>
            <a:r>
              <a:rPr lang="en-US" sz="1500"/>
              <a:t>​(0)</a:t>
            </a:r>
            <a:br>
              <a:rPr lang="en-US" sz="1500"/>
            </a:br>
            <a:r>
              <a:rPr lang="fi-FI" sz="1500" err="1"/>
              <a:t>Läkarlinje</a:t>
            </a:r>
            <a:r>
              <a:rPr lang="fi-FI" sz="1500"/>
              <a:t> 0 (0)</a:t>
            </a:r>
            <a:endParaRPr lang="en-US" sz="150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endParaRPr lang="sv-SE" sz="1400" b="1">
              <a:latin typeface="+mj-lt"/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err="1"/>
              <a:t>Buddy</a:t>
            </a:r>
            <a:r>
              <a:rPr lang="fi-FI" sz="1400"/>
              <a:t> Healthcare (</a:t>
            </a:r>
            <a:r>
              <a:rPr lang="fi-FI" sz="1400" err="1"/>
              <a:t>Helppari</a:t>
            </a:r>
            <a:r>
              <a:rPr lang="fi-FI" sz="1400"/>
              <a:t>) -</a:t>
            </a:r>
            <a:r>
              <a:rPr lang="fi-FI" sz="1400" err="1"/>
              <a:t>applikationen</a:t>
            </a:r>
            <a:r>
              <a:rPr lang="fi-FI" sz="1400"/>
              <a:t> för </a:t>
            </a:r>
            <a:r>
              <a:rPr lang="fi-FI" sz="1400" err="1"/>
              <a:t>såväl</a:t>
            </a:r>
            <a:r>
              <a:rPr lang="fi-FI" sz="1400"/>
              <a:t> </a:t>
            </a:r>
            <a:r>
              <a:rPr lang="fi-FI" sz="1400" err="1"/>
              <a:t>vuxenpatienter</a:t>
            </a:r>
            <a:r>
              <a:rPr lang="fi-FI" sz="1400"/>
              <a:t> </a:t>
            </a:r>
            <a:r>
              <a:rPr lang="fi-FI" sz="1400" err="1"/>
              <a:t>som</a:t>
            </a:r>
            <a:r>
              <a:rPr lang="fi-FI" sz="1400"/>
              <a:t> </a:t>
            </a:r>
            <a:r>
              <a:rPr lang="fi-FI" sz="1400" err="1"/>
              <a:t>barnpatienters</a:t>
            </a:r>
            <a:r>
              <a:rPr lang="fi-FI" sz="1400"/>
              <a:t> </a:t>
            </a:r>
            <a:r>
              <a:rPr lang="fi-FI" sz="1400" err="1"/>
              <a:t>föräldrar</a:t>
            </a:r>
            <a:r>
              <a:rPr lang="fi-FI" sz="1400"/>
              <a:t>.</a:t>
            </a:r>
            <a:endParaRPr lang="en-US" sz="1400">
              <a:cs typeface="Arial" panose="020B0604020202020204"/>
            </a:endParaRPr>
          </a:p>
          <a:p>
            <a:pPr marL="285750" indent="-285750">
              <a:buFont typeface="Calibri"/>
              <a:buChar char="-"/>
            </a:pPr>
            <a:r>
              <a:rPr lang="fi-FI" sz="1400" err="1">
                <a:ea typeface="+mn-lt"/>
                <a:cs typeface="+mn-lt"/>
              </a:rPr>
              <a:t>Verksamheten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förbättras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med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hjälp</a:t>
            </a:r>
            <a:r>
              <a:rPr lang="fi-FI" sz="1400">
                <a:ea typeface="+mn-lt"/>
                <a:cs typeface="+mn-lt"/>
              </a:rPr>
              <a:t> av feedback</a:t>
            </a:r>
            <a:endParaRPr lang="fi-FI" sz="1400">
              <a:latin typeface="+mj-lt"/>
              <a:cs typeface="Arial"/>
            </a:endParaRPr>
          </a:p>
          <a:p>
            <a:endParaRPr lang="fi-FI" sz="1400">
              <a:solidFill>
                <a:srgbClr val="192C6B"/>
              </a:solidFill>
              <a:latin typeface="+mj-lt"/>
              <a:cs typeface="Arial" panose="020B0604020202020204"/>
            </a:endParaRPr>
          </a:p>
          <a:p>
            <a:endParaRPr lang="sv-SE" sz="1400" b="1">
              <a:solidFill>
                <a:schemeClr val="accent5"/>
              </a:solidFill>
              <a:latin typeface="+mj-lt"/>
              <a:cs typeface="Arial" panose="020B060402020202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en-US" sz="1400" b="1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b="1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 b="1">
              <a:solidFill>
                <a:schemeClr val="tx2">
                  <a:lumMod val="50000"/>
                </a:schemeClr>
              </a:solidFill>
            </a:endParaRPr>
          </a:p>
          <a:p>
            <a:pPr lvl="0"/>
            <a:endParaRPr lang="sv-SE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400">
                <a:latin typeface="Arial"/>
                <a:cs typeface="Arial"/>
              </a:rPr>
              <a:t>.</a:t>
            </a:r>
            <a:r>
              <a:rPr lang="sv-SE" sz="1400"/>
              <a:t>​</a:t>
            </a:r>
            <a:endParaRPr lang="sv-SE" sz="1400">
              <a:solidFill>
                <a:schemeClr val="tx2">
                  <a:lumMod val="50000"/>
                </a:schemeClr>
              </a:solidFill>
            </a:endParaRPr>
          </a:p>
          <a:p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b="1">
              <a:latin typeface="+mj-lt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400">
                <a:ea typeface="+mn-lt"/>
                <a:cs typeface="+mn-lt"/>
              </a:rPr>
              <a:t>Granskning och uppdatering av instruktioner för läkemedelsordination</a:t>
            </a:r>
            <a:endParaRPr lang="sv-SE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400">
                <a:ea typeface="+mn-lt"/>
                <a:cs typeface="+mn-lt"/>
              </a:rPr>
              <a:t>Effektivisering av samarbetet med kirurgiska vårdavdelningar</a:t>
            </a:r>
            <a:endParaRPr lang="sv-SE">
              <a:cs typeface="Arial" panose="020B0604020202020204"/>
            </a:endParaRPr>
          </a:p>
          <a:p>
            <a:endParaRPr lang="sv-SE" sz="1400">
              <a:solidFill>
                <a:schemeClr val="accent4"/>
              </a:solidFill>
              <a:latin typeface="+mj-lt"/>
              <a:cs typeface="Arial"/>
            </a:endParaRPr>
          </a:p>
          <a:p>
            <a:endParaRPr lang="sv-SE" sz="1400">
              <a:solidFill>
                <a:schemeClr val="accent4"/>
              </a:solidFill>
              <a:latin typeface="+mj-lt"/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4835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err="1"/>
              <a:t>Budgeterade</a:t>
            </a:r>
            <a:r>
              <a:rPr lang="fi-FI" sz="1600"/>
              <a:t> </a:t>
            </a:r>
            <a:r>
              <a:rPr lang="fi-FI" sz="1600" err="1"/>
              <a:t>vakanser</a:t>
            </a:r>
            <a:r>
              <a:rPr lang="fi-FI" sz="1600"/>
              <a:t>: 100.4</a:t>
            </a:r>
            <a:endParaRPr lang="fi-FI" sz="1600">
              <a:cs typeface="Arial"/>
            </a:endParaRPr>
          </a:p>
          <a:p>
            <a:r>
              <a:rPr lang="fi-FI" sz="1600" err="1"/>
              <a:t>Obesatta</a:t>
            </a:r>
            <a:r>
              <a:rPr lang="fi-FI" sz="1600"/>
              <a:t> </a:t>
            </a:r>
            <a:r>
              <a:rPr lang="fi-FI" sz="1600" err="1"/>
              <a:t>vakanser</a:t>
            </a:r>
            <a:r>
              <a:rPr lang="fi-FI" sz="1600"/>
              <a:t>: 0</a:t>
            </a:r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>
                <a:solidFill>
                  <a:schemeClr val="accent5"/>
                </a:solidFill>
              </a:rPr>
              <a:t> via </a:t>
            </a:r>
            <a:r>
              <a:rPr lang="fi-FI" sz="1600" b="1" baseline="0" err="1">
                <a:solidFill>
                  <a:schemeClr val="accent5"/>
                </a:solidFill>
              </a:rPr>
              <a:t>HaiPro</a:t>
            </a:r>
            <a:endParaRPr lang="fi-FI" sz="1600" b="1">
              <a:solidFill>
                <a:schemeClr val="accent5"/>
              </a:solidFill>
            </a:endParaRPr>
          </a:p>
          <a:p>
            <a:r>
              <a:rPr lang="fi-FI" sz="1600" baseline="0" err="1"/>
              <a:t>Antal</a:t>
            </a:r>
            <a:r>
              <a:rPr lang="fi-FI" sz="1600" baseline="0"/>
              <a:t> </a:t>
            </a:r>
            <a:r>
              <a:rPr lang="fi-FI" sz="1600" baseline="0" err="1"/>
              <a:t>anmälningar</a:t>
            </a:r>
            <a:r>
              <a:rPr lang="fi-FI" sz="1600" baseline="0"/>
              <a:t>: </a:t>
            </a:r>
            <a:r>
              <a:rPr lang="fi-FI" sz="1600"/>
              <a:t>8</a:t>
            </a:r>
            <a:r>
              <a:rPr lang="fi-FI" sz="1600" baseline="0"/>
              <a:t> (9</a:t>
            </a:r>
            <a:r>
              <a:rPr lang="fi-FI" sz="1600"/>
              <a:t>)</a:t>
            </a:r>
            <a:endParaRPr lang="fi-FI" sz="1600" baseline="0">
              <a:cs typeface="Arial"/>
            </a:endParaRPr>
          </a:p>
          <a:p>
            <a:endParaRPr lang="fi-FI" sz="1600" baseline="0">
              <a:cs typeface="Arial"/>
            </a:endParaRPr>
          </a:p>
          <a:p>
            <a:r>
              <a:rPr lang="fi-FI" sz="1600"/>
              <a:t>De </a:t>
            </a:r>
            <a:r>
              <a:rPr lang="fi-FI" sz="1600" err="1"/>
              <a:t>vanligaste</a:t>
            </a:r>
            <a:r>
              <a:rPr lang="fi-FI" sz="1600"/>
              <a:t> </a:t>
            </a:r>
            <a:r>
              <a:rPr lang="fi-FI" sz="1600" err="1"/>
              <a:t>typerna</a:t>
            </a:r>
            <a:r>
              <a:rPr lang="fi-FI" sz="1600"/>
              <a:t> av </a:t>
            </a:r>
            <a:r>
              <a:rPr lang="fi-FI" sz="1600" err="1"/>
              <a:t>händelser</a:t>
            </a:r>
            <a:r>
              <a:rPr lang="fi-FI" sz="1600"/>
              <a:t>:</a:t>
            </a:r>
            <a:endParaRPr lang="fi-FI" sz="1600">
              <a:cs typeface="Arial"/>
            </a:endParaRPr>
          </a:p>
          <a:p>
            <a:pPr marL="342900" indent="-342900">
              <a:buFontTx/>
              <a:buAutoNum type="arabicPeriod"/>
            </a:pPr>
            <a:r>
              <a:rPr lang="sv-SE" sz="1600">
                <a:cs typeface="Arial"/>
              </a:rPr>
              <a:t>Tryckskada, kontusion</a:t>
            </a:r>
          </a:p>
          <a:p>
            <a:pPr marL="342900" indent="-342900">
              <a:buFontTx/>
              <a:buAutoNum type="arabicPeriod"/>
            </a:pP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Fall</a:t>
            </a:r>
            <a:r>
              <a:rPr lang="fi-FI" sz="1600">
                <a:solidFill>
                  <a:srgbClr val="213A8F"/>
                </a:solidFill>
                <a:cs typeface="Arial"/>
              </a:rPr>
              <a:t> </a:t>
            </a:r>
            <a:r>
              <a:rPr lang="fi-FI" sz="1600" err="1">
                <a:solidFill>
                  <a:srgbClr val="213A8F"/>
                </a:solidFill>
                <a:cs typeface="Arial"/>
              </a:rPr>
              <a:t>från</a:t>
            </a:r>
            <a:r>
              <a:rPr lang="fi-FI" sz="1600">
                <a:solidFill>
                  <a:srgbClr val="213A8F"/>
                </a:solidFill>
                <a:cs typeface="Arial"/>
              </a:rPr>
              <a:t> </a:t>
            </a:r>
            <a:r>
              <a:rPr lang="fi-FI" sz="1600" err="1">
                <a:solidFill>
                  <a:srgbClr val="213A8F"/>
                </a:solidFill>
                <a:cs typeface="Arial"/>
              </a:rPr>
              <a:t>höjd</a:t>
            </a:r>
            <a:r>
              <a:rPr lang="fi-FI" sz="1600">
                <a:solidFill>
                  <a:srgbClr val="213A8F"/>
                </a:solidFill>
                <a:cs typeface="Arial"/>
              </a:rPr>
              <a:t>, </a:t>
            </a:r>
            <a:r>
              <a:rPr lang="fi-FI" sz="1600" err="1">
                <a:solidFill>
                  <a:srgbClr val="213A8F"/>
                </a:solidFill>
                <a:cs typeface="Arial"/>
              </a:rPr>
              <a:t>fall</a:t>
            </a:r>
            <a:r>
              <a:rPr lang="fi-FI" sz="1600">
                <a:solidFill>
                  <a:srgbClr val="213A8F"/>
                </a:solidFill>
                <a:cs typeface="Arial"/>
              </a:rPr>
              <a:t> i </a:t>
            </a:r>
            <a:r>
              <a:rPr lang="fi-FI" sz="1600" err="1">
                <a:solidFill>
                  <a:srgbClr val="213A8F"/>
                </a:solidFill>
                <a:cs typeface="Arial"/>
              </a:rPr>
              <a:t>övrigt</a:t>
            </a:r>
            <a:r>
              <a:rPr lang="fi-FI" sz="1600">
                <a:solidFill>
                  <a:srgbClr val="213A8F"/>
                </a:solidFill>
                <a:cs typeface="Arial"/>
              </a:rPr>
              <a:t>, </a:t>
            </a:r>
            <a:r>
              <a:rPr lang="fi-FI" sz="1600" err="1">
                <a:solidFill>
                  <a:srgbClr val="213A8F"/>
                </a:solidFill>
                <a:cs typeface="Arial"/>
              </a:rPr>
              <a:t>snubblande</a:t>
            </a:r>
            <a:r>
              <a:rPr lang="fi-FI" sz="1600">
                <a:solidFill>
                  <a:srgbClr val="213A8F"/>
                </a:solidFill>
                <a:cs typeface="Arial"/>
              </a:rPr>
              <a:t>, </a:t>
            </a:r>
            <a:r>
              <a:rPr lang="fi-FI" sz="1600" err="1">
                <a:solidFill>
                  <a:srgbClr val="213A8F"/>
                </a:solidFill>
                <a:cs typeface="Arial"/>
              </a:rPr>
              <a:t>halkande</a:t>
            </a:r>
            <a:endParaRPr lang="fi-FI" sz="16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Stick</a:t>
            </a:r>
            <a:r>
              <a:rPr lang="fi-FI" sz="1600">
                <a:solidFill>
                  <a:srgbClr val="213A8F"/>
                </a:solidFill>
                <a:cs typeface="Arial"/>
              </a:rPr>
              <a:t>, </a:t>
            </a:r>
            <a:r>
              <a:rPr lang="fi-FI" sz="1600" err="1">
                <a:solidFill>
                  <a:srgbClr val="213A8F"/>
                </a:solidFill>
                <a:cs typeface="Arial"/>
              </a:rPr>
              <a:t>snitt</a:t>
            </a:r>
            <a:r>
              <a:rPr lang="fi-FI" sz="1600">
                <a:solidFill>
                  <a:srgbClr val="213A8F"/>
                </a:solidFill>
                <a:cs typeface="Arial"/>
              </a:rPr>
              <a:t>, </a:t>
            </a:r>
            <a:r>
              <a:rPr lang="fi-FI" sz="1600" err="1">
                <a:solidFill>
                  <a:srgbClr val="213A8F"/>
                </a:solidFill>
                <a:cs typeface="Arial"/>
              </a:rPr>
              <a:t>skavning</a:t>
            </a:r>
            <a:r>
              <a:rPr lang="fi-FI" sz="1600">
                <a:solidFill>
                  <a:srgbClr val="213A8F"/>
                </a:solidFill>
                <a:cs typeface="Arial"/>
              </a:rPr>
              <a:t>, </a:t>
            </a:r>
            <a:r>
              <a:rPr lang="fi-FI" sz="1600" err="1">
                <a:solidFill>
                  <a:srgbClr val="213A8F"/>
                </a:solidFill>
                <a:cs typeface="Arial"/>
              </a:rPr>
              <a:t>avkapning</a:t>
            </a:r>
            <a:endParaRPr lang="fi-FI" err="1">
              <a:cs typeface="Arial" panose="020B0604020202020204"/>
            </a:endParaRPr>
          </a:p>
          <a:p>
            <a:pPr marL="342900" indent="-342900">
              <a:buAutoNum type="arabicPeriod"/>
            </a:pPr>
            <a:endParaRPr lang="fi-FI" sz="16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Total </a:t>
            </a:r>
            <a:r>
              <a:rPr lang="fi-FI" sz="1600" b="1" err="1">
                <a:solidFill>
                  <a:schemeClr val="accent5"/>
                </a:solidFill>
              </a:rPr>
              <a:t>mängd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frånvarodagar</a:t>
            </a:r>
            <a:r>
              <a:rPr lang="fi-FI" sz="1600" b="1">
                <a:solidFill>
                  <a:schemeClr val="accent5"/>
                </a:solidFill>
              </a:rPr>
              <a:t>/ </a:t>
            </a:r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sjukfrånvarodagar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r>
              <a:rPr lang="fi-FI" b="1">
                <a:cs typeface="Arial"/>
              </a:rPr>
              <a:t>          25/852,3</a:t>
            </a:r>
          </a:p>
          <a:p>
            <a:r>
              <a:rPr lang="fi-FI" b="1">
                <a:cs typeface="Arial"/>
              </a:rPr>
              <a:t>          (87/ 540)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253925"/>
            <a:ext cx="163407" cy="7021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-3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(5)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arbetstagarnas </a:t>
            </a:r>
            <a:r>
              <a:rPr lang="sv-SE" sz="1600" b="1" err="1">
                <a:solidFill>
                  <a:srgbClr val="00A174"/>
                </a:solidFill>
              </a:rPr>
              <a:t>välmoende</a:t>
            </a:r>
            <a:endParaRPr lang="sv-SE" sz="1600" b="1">
              <a:solidFill>
                <a:srgbClr val="00A174"/>
              </a:solidFill>
            </a:endParaRPr>
          </a:p>
          <a:p>
            <a:endParaRPr lang="sv-SE" sz="1600" b="1">
              <a:cs typeface="Arial"/>
            </a:endParaRPr>
          </a:p>
          <a:p>
            <a:r>
              <a:rPr lang="en-US" err="1"/>
              <a:t>Regelbundna</a:t>
            </a:r>
            <a:r>
              <a:rPr lang="en-US"/>
              <a:t> </a:t>
            </a:r>
            <a:r>
              <a:rPr lang="en-US" err="1"/>
              <a:t>mångprofessionella</a:t>
            </a:r>
            <a:r>
              <a:rPr lang="en-US"/>
              <a:t> </a:t>
            </a:r>
            <a:r>
              <a:rPr lang="en-US" err="1"/>
              <a:t>arbetsplatsmöten</a:t>
            </a:r>
            <a:r>
              <a:rPr lang="en-US"/>
              <a:t> </a:t>
            </a:r>
            <a:r>
              <a:rPr lang="en-US" err="1"/>
              <a:t>samt</a:t>
            </a:r>
            <a:r>
              <a:rPr lang="en-US"/>
              <a:t> </a:t>
            </a:r>
            <a:r>
              <a:rPr lang="en-US" err="1"/>
              <a:t>skolningsdagar</a:t>
            </a:r>
            <a:r>
              <a:rPr lang="en-US"/>
              <a:t> för </a:t>
            </a:r>
            <a:r>
              <a:rPr lang="en-US" err="1"/>
              <a:t>att</a:t>
            </a:r>
            <a:r>
              <a:rPr lang="en-US"/>
              <a:t> </a:t>
            </a:r>
            <a:r>
              <a:rPr lang="en-US" err="1"/>
              <a:t>främja</a:t>
            </a:r>
            <a:r>
              <a:rPr lang="en-US"/>
              <a:t> </a:t>
            </a:r>
            <a:r>
              <a:rPr lang="en-US" err="1"/>
              <a:t>samarbetet</a:t>
            </a:r>
            <a:r>
              <a:rPr lang="en-US"/>
              <a:t>.</a:t>
            </a:r>
            <a:endParaRPr lang="en-US">
              <a:cs typeface="Arial"/>
            </a:endParaRPr>
          </a:p>
          <a:p>
            <a:r>
              <a:rPr lang="en-US" err="1"/>
              <a:t>Årliga</a:t>
            </a:r>
            <a:r>
              <a:rPr lang="en-US"/>
              <a:t> </a:t>
            </a:r>
            <a:r>
              <a:rPr lang="en-US" err="1"/>
              <a:t>utvecklingssamtal</a:t>
            </a:r>
            <a:r>
              <a:rPr lang="en-US"/>
              <a:t> med de </a:t>
            </a:r>
            <a:r>
              <a:rPr lang="en-US" err="1"/>
              <a:t>anställda</a:t>
            </a:r>
            <a:r>
              <a:rPr lang="en-US"/>
              <a:t>. </a:t>
            </a:r>
            <a:r>
              <a:rPr lang="en-US" err="1"/>
              <a:t>Dagkirurgis</a:t>
            </a:r>
            <a:r>
              <a:rPr lang="en-US"/>
              <a:t> </a:t>
            </a:r>
            <a:r>
              <a:rPr lang="en-US" err="1"/>
              <a:t>egen</a:t>
            </a:r>
            <a:r>
              <a:rPr lang="en-US"/>
              <a:t> </a:t>
            </a:r>
            <a:r>
              <a:rPr lang="en-US" err="1"/>
              <a:t>välmående</a:t>
            </a:r>
            <a:r>
              <a:rPr lang="en-US"/>
              <a:t> </a:t>
            </a:r>
            <a:r>
              <a:rPr lang="en-US" err="1"/>
              <a:t>projekt</a:t>
            </a:r>
            <a:endParaRPr lang="fi-FI"/>
          </a:p>
          <a:p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741B7B0-92A3-BF29-9E34-E055D69B3C51}"/>
              </a:ext>
            </a:extLst>
          </p:cNvPr>
          <p:cNvCxnSpPr>
            <a:cxnSpLocks/>
          </p:cNvCxnSpPr>
          <p:nvPr/>
        </p:nvCxnSpPr>
        <p:spPr>
          <a:xfrm>
            <a:off x="8073237" y="4488024"/>
            <a:ext cx="4000575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A01A76F0-688F-E9F7-D91C-AE4A2346C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712408" y="4714212"/>
            <a:ext cx="2942633" cy="145904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47FA931-740C-0EDF-FF83-2FF099DA041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608479" y="4637023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  <a:r>
              <a:rPr lang="sv-SE"/>
              <a:t>PS</a:t>
            </a:r>
          </a:p>
        </p:txBody>
      </p:sp>
      <p:cxnSp>
        <p:nvCxnSpPr>
          <p:cNvPr id="8" name="Straight Arrow Connector 7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16975075-37B9-921E-D422-3DCF3F395E4F}"/>
              </a:ext>
            </a:extLst>
          </p:cNvPr>
          <p:cNvCxnSpPr>
            <a:cxnSpLocks/>
          </p:cNvCxnSpPr>
          <p:nvPr/>
        </p:nvCxnSpPr>
        <p:spPr>
          <a:xfrm flipV="1">
            <a:off x="10176707" y="5602638"/>
            <a:ext cx="633361" cy="3918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28661D3-26FC-3F48-2D12-3D085DE5184B}"/>
              </a:ext>
            </a:extLst>
          </p:cNvPr>
          <p:cNvSpPr txBox="1"/>
          <p:nvPr/>
        </p:nvSpPr>
        <p:spPr>
          <a:xfrm>
            <a:off x="9367129" y="6040989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55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(59)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2" ma:contentTypeDescription="Luo uusi asiakirja." ma:contentTypeScope="" ma:versionID="860ce605937f6a65c9928c83f10c824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509e27b6a82dc7b00917cc56a47422fe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7B89EE-C9FB-4245-81C8-FFECCED35497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6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2</cp:revision>
  <dcterms:created xsi:type="dcterms:W3CDTF">2023-11-14T05:41:58Z</dcterms:created>
  <dcterms:modified xsi:type="dcterms:W3CDTF">2025-11-18T09:46:21Z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