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9CEC5E-E163-4A8A-A55E-B7C21E99D9CC}" v="86" dt="2025-04-15T08:22:51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245" autoAdjust="0"/>
  </p:normalViewPr>
  <p:slideViewPr>
    <p:cSldViewPr snapToGrid="0">
      <p:cViewPr varScale="1">
        <p:scale>
          <a:sx n="117" d="100"/>
          <a:sy n="117" d="100"/>
        </p:scale>
        <p:origin x="3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567</c:v>
                </c:pt>
                <c:pt idx="1">
                  <c:v>591</c:v>
                </c:pt>
                <c:pt idx="2">
                  <c:v>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890</c:v>
                </c:pt>
                <c:pt idx="1">
                  <c:v>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: </a:t>
            </a:r>
            <a:r>
              <a:rPr lang="sv-FI" dirty="0"/>
              <a:t>Service som ges hem</a:t>
            </a:r>
            <a:r>
              <a:rPr lang="fi-FI" dirty="0"/>
              <a:t> (HEBO)</a:t>
            </a:r>
          </a:p>
          <a:p>
            <a:r>
              <a:rPr lang="fi-FI" dirty="0" err="1"/>
              <a:t>Period</a:t>
            </a:r>
            <a:r>
              <a:rPr lang="fi-FI" dirty="0"/>
              <a:t> som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och personal)</a:t>
            </a: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dirty="0" err="1"/>
              <a:t>Tillgänglighet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30498" cy="262410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1332000"/>
            <a:ext cx="3522499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Köer</a:t>
            </a:r>
            <a:r>
              <a:rPr lang="fi-FI" sz="1600" b="1" dirty="0"/>
              <a:t> </a:t>
            </a:r>
            <a:r>
              <a:rPr lang="fi-FI" sz="1600" b="1" dirty="0" err="1"/>
              <a:t>till</a:t>
            </a:r>
            <a:r>
              <a:rPr lang="fi-FI" sz="1600" b="1" dirty="0"/>
              <a:t> </a:t>
            </a:r>
            <a:r>
              <a:rPr lang="fi-FI" sz="1600" b="1" dirty="0" err="1"/>
              <a:t>boendeenheter</a:t>
            </a:r>
            <a:r>
              <a:rPr lang="fi-FI" sz="1600" b="1" dirty="0"/>
              <a:t>- </a:t>
            </a:r>
            <a:r>
              <a:rPr lang="fi-FI" sz="1600" b="1" dirty="0" err="1"/>
              <a:t>målsättning</a:t>
            </a:r>
            <a:r>
              <a:rPr lang="fi-FI" sz="1600" b="1" dirty="0"/>
              <a:t> </a:t>
            </a:r>
            <a:r>
              <a:rPr lang="fi-FI" sz="1600" b="1" dirty="0" err="1"/>
              <a:t>under</a:t>
            </a:r>
            <a:r>
              <a:rPr lang="fi-FI" sz="1600" b="1" dirty="0"/>
              <a:t> 3 </a:t>
            </a:r>
            <a:r>
              <a:rPr lang="fi-FI" sz="1600" b="1" dirty="0" err="1"/>
              <a:t>mån</a:t>
            </a:r>
            <a:endParaRPr lang="fi-FI" sz="1600" b="1" dirty="0"/>
          </a:p>
          <a:p>
            <a:r>
              <a:rPr lang="sv-SE" sz="1400" dirty="0"/>
              <a:t>-Ständig kö till hemvården i det mellersta området. I genomsnitt </a:t>
            </a:r>
            <a:r>
              <a:rPr lang="sv-SE" sz="1400" dirty="0" smtClean="0"/>
              <a:t>10 </a:t>
            </a:r>
            <a:r>
              <a:rPr lang="sv-SE" sz="1400" dirty="0"/>
              <a:t>personer i kö.</a:t>
            </a:r>
            <a:br>
              <a:rPr lang="sv-SE" sz="1400" dirty="0"/>
            </a:br>
            <a:r>
              <a:rPr lang="sv-SE" sz="1400" dirty="0"/>
              <a:t>-Serviceboende i form av hemvård i det egna hemmet, inga köer.</a:t>
            </a:r>
            <a:br>
              <a:rPr lang="sv-SE" sz="1400" dirty="0"/>
            </a:br>
            <a:r>
              <a:rPr lang="sv-SE" sz="1400" dirty="0"/>
              <a:t>-Dagverksamheten, </a:t>
            </a:r>
            <a:r>
              <a:rPr lang="sv-SE" sz="1400" dirty="0" smtClean="0"/>
              <a:t>i </a:t>
            </a:r>
            <a:r>
              <a:rPr lang="sv-SE" sz="1400" dirty="0" smtClean="0">
                <a:solidFill>
                  <a:schemeClr val="tx2"/>
                </a:solidFill>
              </a:rPr>
              <a:t>genomsnitt </a:t>
            </a:r>
            <a:r>
              <a:rPr lang="sv-SE" sz="1400" dirty="0" smtClean="0">
                <a:solidFill>
                  <a:schemeClr val="tx2"/>
                </a:solidFill>
              </a:rPr>
              <a:t>8 </a:t>
            </a:r>
            <a:r>
              <a:rPr lang="sv-SE" sz="1400" dirty="0" smtClean="0">
                <a:solidFill>
                  <a:schemeClr val="tx2"/>
                </a:solidFill>
              </a:rPr>
              <a:t>personer i kö.</a:t>
            </a: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>-</a:t>
            </a:r>
            <a:r>
              <a:rPr lang="sv-SE" sz="1400" dirty="0" smtClean="0">
                <a:solidFill>
                  <a:schemeClr val="tx2"/>
                </a:solidFill>
              </a:rPr>
              <a:t>Närståendevård &gt; 65 år, lagstadgad bedömning förverkligas </a:t>
            </a:r>
            <a:endParaRPr lang="sv-SE" sz="14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188720"/>
            <a:ext cx="360000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Prestationer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sv-SE" sz="1400" dirty="0" smtClean="0"/>
              <a:t>Hemvårdens besök </a:t>
            </a:r>
            <a:r>
              <a:rPr lang="fi-FI" sz="1400" dirty="0"/>
              <a:t>690 </a:t>
            </a:r>
            <a:r>
              <a:rPr lang="fi-FI" sz="1400" dirty="0" smtClean="0"/>
              <a:t>767</a:t>
            </a:r>
            <a:endParaRPr lang="sv-SE" sz="1400" dirty="0"/>
          </a:p>
          <a:p>
            <a:endParaRPr lang="sv-SE" sz="1400" dirty="0" smtClean="0"/>
          </a:p>
          <a:p>
            <a:r>
              <a:rPr lang="sv-SE" sz="1400" dirty="0" smtClean="0">
                <a:solidFill>
                  <a:schemeClr val="tx2"/>
                </a:solidFill>
              </a:rPr>
              <a:t>Förverkligade </a:t>
            </a:r>
            <a:r>
              <a:rPr lang="sv-SE" sz="1400" dirty="0">
                <a:solidFill>
                  <a:schemeClr val="tx2"/>
                </a:solidFill>
              </a:rPr>
              <a:t>dagverksamhetsdagar i relation till verksamhetsplanen </a:t>
            </a:r>
            <a:r>
              <a:rPr lang="sv-SE" sz="1400" dirty="0" smtClean="0">
                <a:solidFill>
                  <a:schemeClr val="tx2"/>
                </a:solidFill>
              </a:rPr>
              <a:t>49,8 </a:t>
            </a:r>
            <a:r>
              <a:rPr lang="sv-SE" sz="1400" dirty="0">
                <a:solidFill>
                  <a:schemeClr val="tx2"/>
                </a:solidFill>
              </a:rPr>
              <a:t>% per </a:t>
            </a:r>
            <a:r>
              <a:rPr lang="sv-SE" sz="1400" dirty="0" smtClean="0">
                <a:solidFill>
                  <a:schemeClr val="tx2"/>
                </a:solidFill>
              </a:rPr>
              <a:t>31.7.2025</a:t>
            </a:r>
          </a:p>
          <a:p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 smtClean="0">
                <a:solidFill>
                  <a:schemeClr val="tx2"/>
                </a:solidFill>
              </a:rPr>
              <a:t>Antalet närståendevårdare </a:t>
            </a:r>
          </a:p>
          <a:p>
            <a:r>
              <a:rPr lang="sv-SE" sz="1400" dirty="0" smtClean="0">
                <a:solidFill>
                  <a:schemeClr val="tx2"/>
                </a:solidFill>
              </a:rPr>
              <a:t>05/2025 907 </a:t>
            </a:r>
            <a:r>
              <a:rPr lang="sv-SE" sz="1400" dirty="0" err="1" smtClean="0">
                <a:solidFill>
                  <a:schemeClr val="tx2"/>
                </a:solidFill>
              </a:rPr>
              <a:t>st</a:t>
            </a:r>
            <a:r>
              <a:rPr lang="sv-SE" sz="1400" dirty="0" smtClean="0">
                <a:solidFill>
                  <a:schemeClr val="tx2"/>
                </a:solidFill>
              </a:rPr>
              <a:t> </a:t>
            </a:r>
          </a:p>
          <a:p>
            <a:r>
              <a:rPr lang="sv-SE" sz="1400" dirty="0" smtClean="0">
                <a:solidFill>
                  <a:schemeClr val="tx2"/>
                </a:solidFill>
              </a:rPr>
              <a:t>06/2025 906 </a:t>
            </a:r>
            <a:r>
              <a:rPr lang="sv-SE" sz="1400" dirty="0" err="1" smtClean="0">
                <a:solidFill>
                  <a:schemeClr val="tx2"/>
                </a:solidFill>
              </a:rPr>
              <a:t>st</a:t>
            </a:r>
            <a:endParaRPr lang="sv-SE" sz="1400" dirty="0" smtClean="0">
              <a:solidFill>
                <a:schemeClr val="tx2"/>
              </a:solidFill>
            </a:endParaRPr>
          </a:p>
          <a:p>
            <a:r>
              <a:rPr lang="sv-SE" sz="1400" dirty="0" smtClean="0">
                <a:solidFill>
                  <a:schemeClr val="tx2"/>
                </a:solidFill>
              </a:rPr>
              <a:t>07/2025 910 </a:t>
            </a:r>
            <a:r>
              <a:rPr lang="sv-SE" sz="1400" dirty="0" err="1" smtClean="0">
                <a:solidFill>
                  <a:schemeClr val="tx2"/>
                </a:solidFill>
              </a:rPr>
              <a:t>st</a:t>
            </a:r>
            <a:endParaRPr lang="sv-SE" sz="1400" dirty="0" smtClean="0">
              <a:solidFill>
                <a:schemeClr val="tx2"/>
              </a:solidFill>
            </a:endParaRPr>
          </a:p>
          <a:p>
            <a:r>
              <a:rPr lang="sv-SE" sz="1400" dirty="0" smtClean="0">
                <a:solidFill>
                  <a:schemeClr val="tx2"/>
                </a:solidFill>
              </a:rPr>
              <a:t>08/2025 927 </a:t>
            </a:r>
            <a:r>
              <a:rPr lang="sv-SE" sz="1400" dirty="0" err="1" smtClean="0">
                <a:solidFill>
                  <a:schemeClr val="tx2"/>
                </a:solidFill>
              </a:rPr>
              <a:t>st</a:t>
            </a:r>
            <a:endParaRPr lang="sv-SE" sz="1400" dirty="0">
              <a:solidFill>
                <a:schemeClr val="tx2"/>
              </a:solidFill>
            </a:endParaRPr>
          </a:p>
          <a:p>
            <a:r>
              <a:rPr lang="sv-SE" sz="1400" dirty="0"/>
              <a:t/>
            </a:r>
            <a:br>
              <a:rPr lang="sv-SE" sz="1400" dirty="0"/>
            </a:br>
            <a:endParaRPr lang="sv-SE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188720"/>
            <a:ext cx="360000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Användningen av välfärdsteknologi ska utökas avsevärt.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Samarbetet mellan hemvårdsenheterna ska förbättras </a:t>
            </a:r>
            <a:r>
              <a:rPr lang="sv-SE" sz="1400" dirty="0" smtClean="0"/>
              <a:t>och verksamheten </a:t>
            </a:r>
            <a:r>
              <a:rPr lang="sv-SE" sz="1400" dirty="0"/>
              <a:t>förenhetligas.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Arbetsuppgifter som inte är förknippade med vården ska tas bort </a:t>
            </a:r>
            <a:r>
              <a:rPr lang="sv-SE" sz="1400" dirty="0" smtClean="0"/>
              <a:t>av vårdarna och flyttas till omsorgsassistenterna.</a:t>
            </a:r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 smtClean="0"/>
              <a:t>Öka klienttid per </a:t>
            </a:r>
            <a:r>
              <a:rPr lang="sv-SE" sz="1400" dirty="0"/>
              <a:t>arbetsskift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Samarbete över verksamhetsområden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Utvecklingsgrupper t.ex. Hemvård </a:t>
            </a:r>
            <a:r>
              <a:rPr lang="sv-SE" sz="1400" dirty="0" err="1"/>
              <a:t>scrum</a:t>
            </a:r>
            <a:r>
              <a:rPr lang="sv-SE" sz="1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 smtClean="0">
                <a:solidFill>
                  <a:schemeClr val="tx2"/>
                </a:solidFill>
              </a:rPr>
              <a:t>Ambulerande familjevård påbörjas som ett alternativ för ordnande av lagstadgad ledighet inom närståendevården</a:t>
            </a:r>
            <a:endParaRPr lang="sv-SE" sz="14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4968000" y="5086212"/>
            <a:ext cx="3600000" cy="1166135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3974098"/>
            <a:ext cx="3522499" cy="168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Jämlikhet</a:t>
            </a:r>
            <a:endParaRPr lang="fi-FI" sz="1600" b="1" dirty="0"/>
          </a:p>
          <a:p>
            <a:r>
              <a:rPr lang="sv-SE" sz="1400" dirty="0" smtClean="0"/>
              <a:t>Verksamheten </a:t>
            </a:r>
            <a:r>
              <a:rPr lang="sv-SE" sz="1400" dirty="0"/>
              <a:t>i områdena </a:t>
            </a:r>
            <a:r>
              <a:rPr lang="sv-SE" sz="1400" dirty="0" smtClean="0"/>
              <a:t>förenhetligas</a:t>
            </a:r>
            <a:r>
              <a:rPr lang="sv-SE" sz="1400" dirty="0"/>
              <a:t>. </a:t>
            </a:r>
            <a:r>
              <a:rPr lang="sv-SE" sz="1400" dirty="0" smtClean="0"/>
              <a:t>Distansvården har utvidgats </a:t>
            </a:r>
            <a:r>
              <a:rPr lang="sv-SE" sz="1400" dirty="0"/>
              <a:t>att omfatta hela området, liksom även möjligheten att använda </a:t>
            </a:r>
            <a:r>
              <a:rPr lang="sv-SE" sz="1400" dirty="0" smtClean="0"/>
              <a:t>läkemedelsautomater.</a:t>
            </a:r>
            <a:endParaRPr lang="sv-SE" sz="1400" dirty="0"/>
          </a:p>
          <a:p>
            <a:r>
              <a:rPr lang="sv-SE" sz="1400" dirty="0">
                <a:solidFill>
                  <a:schemeClr val="tx2"/>
                </a:solidFill>
              </a:rPr>
              <a:t>Dagverksamhete</a:t>
            </a:r>
            <a:r>
              <a:rPr lang="sv-SE" sz="1400" dirty="0"/>
              <a:t>n för äldre täcker ännu inte området på ett tillfredsställande sätt.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/>
          </p:cNvSpPr>
          <p:nvPr/>
        </p:nvSpPr>
        <p:spPr>
          <a:xfrm>
            <a:off x="4968000" y="5327333"/>
            <a:ext cx="3600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Väntetid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för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brådskande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ärende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algn="ctr"/>
            <a:r>
              <a:rPr lang="fi-FI" sz="1400" b="1" dirty="0" err="1">
                <a:cs typeface="Arial"/>
              </a:rPr>
              <a:t>Förverkligats</a:t>
            </a:r>
            <a:endParaRPr lang="fi-FI" sz="14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19.9.2025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835 (890)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/>
              <a:t>141 (17%)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5 (1%)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/>
              <a:t>68 (8%)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/>
              <a:t>621 (74%)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4 567&#10;Januari-April 2025&#10;Maj - Augusti 2024 591&#10;Maj-Augusti 2025 &#10;September - December 2024 813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0245594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läkemedelsbehandling 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Olycksfall och olyckor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Informationsutbyte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ordnande av och tillgång till vård/service</a:t>
            </a: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 dirty="0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 smtClean="0">
                <a:solidFill>
                  <a:schemeClr val="tx2"/>
                </a:solidFill>
                <a:cs typeface="Arial"/>
              </a:rPr>
              <a:t>6</a:t>
            </a:r>
            <a:endParaRPr lang="fi-FI" sz="24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/>
              <a:t>Upphandling av dosdispensering och läkemedelsrobotar, </a:t>
            </a:r>
            <a:r>
              <a:rPr lang="sv-SE" sz="1200" dirty="0" smtClean="0"/>
              <a:t>utbildning, planering av pilot av läkemedelsskåp (mellersta området).</a:t>
            </a:r>
            <a:endParaRPr lang="sv-SE" sz="1200" dirty="0"/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 smtClean="0"/>
              <a:t>Arbetsgrupp för aktiverande arbetssätt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 smtClean="0"/>
              <a:t>Effektiv </a:t>
            </a:r>
            <a:r>
              <a:rPr lang="sv-SE" sz="1200" dirty="0"/>
              <a:t>användning av hemrehabilitering inom hemvården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200" dirty="0"/>
              <a:t>Genomgång av </a:t>
            </a:r>
            <a:r>
              <a:rPr lang="sv-SE" sz="1200" dirty="0" err="1"/>
              <a:t>HaiPro</a:t>
            </a:r>
            <a:r>
              <a:rPr lang="sv-SE" sz="1200" dirty="0"/>
              <a:t>-anmälningar och korrigerande </a:t>
            </a:r>
            <a:r>
              <a:rPr lang="sv-SE" sz="1200" dirty="0" smtClean="0"/>
              <a:t>åtgärder</a:t>
            </a:r>
          </a:p>
          <a:p>
            <a:endParaRPr lang="sv-SE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Anmälningar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om</a:t>
            </a:r>
            <a:r>
              <a:rPr lang="fi-FI" sz="1600" b="1" dirty="0">
                <a:solidFill>
                  <a:schemeClr val="accent5"/>
                </a:solidFill>
              </a:rPr>
              <a:t> miss-</a:t>
            </a:r>
            <a:r>
              <a:rPr lang="fi-FI" sz="1600" b="1" dirty="0" err="1">
                <a:solidFill>
                  <a:schemeClr val="accent5"/>
                </a:solidFill>
              </a:rPr>
              <a:t>förhållanden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inom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socialvården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200" dirty="0">
                <a:cs typeface="Arial"/>
              </a:rPr>
              <a:t>12</a:t>
            </a:r>
            <a:r>
              <a:rPr lang="fi-FI" sz="3600" dirty="0">
                <a:cs typeface="Arial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 smtClean="0">
                <a:cs typeface="Arial"/>
              </a:rPr>
              <a:t>3</a:t>
            </a:r>
            <a:endParaRPr lang="fi-FI" sz="3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dirty="0" err="1"/>
              <a:t>Kundupplevelse</a:t>
            </a:r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60511" y="1309971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 smtClean="0">
                <a:latin typeface="Arial" panose="020B0604020202020204"/>
              </a:rPr>
              <a:t>6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3,8 (4,2)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0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5A55F0-43A6-6EAE-1066-9455F56B1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734" y="3229028"/>
            <a:ext cx="2339102" cy="116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V="1">
            <a:off x="4974285" y="3473649"/>
            <a:ext cx="0" cy="7649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dirty="0"/>
              <a:t>Vi samlar in respons via Roidu och använder oss av HaiPro</a:t>
            </a:r>
          </a:p>
          <a:p>
            <a:r>
              <a:rPr lang="sv-SE" sz="1400" dirty="0"/>
              <a:t/>
            </a:r>
            <a:br>
              <a:rPr lang="sv-SE" sz="1400" dirty="0"/>
            </a:br>
            <a:r>
              <a:rPr lang="sv-SE" sz="1400" dirty="0" err="1"/>
              <a:t>THL:s</a:t>
            </a:r>
            <a:r>
              <a:rPr lang="sv-SE" sz="1400" dirty="0"/>
              <a:t> nationella utvärdering</a:t>
            </a:r>
          </a:p>
          <a:p>
            <a:r>
              <a:rPr lang="sv-SE" sz="1400" dirty="0"/>
              <a:t/>
            </a:r>
            <a:br>
              <a:rPr lang="sv-SE" sz="1400" dirty="0"/>
            </a:br>
            <a:r>
              <a:rPr lang="sv-SE" sz="1400" dirty="0"/>
              <a:t>Egenvårdarsystem</a:t>
            </a:r>
          </a:p>
          <a:p>
            <a:r>
              <a:rPr lang="sv-SE" sz="1400" dirty="0"/>
              <a:t/>
            </a:r>
            <a:br>
              <a:rPr lang="sv-SE" sz="1400" dirty="0"/>
            </a:br>
            <a:r>
              <a:rPr lang="sv-SE" sz="1400" dirty="0"/>
              <a:t>Inom servicehandledningen (hör till ett annat verksamhetsområde) och närståendevården utgår man från klienternas önskemål och involverar även de anhöriga i bedömningen av klienternas servicebehov och i de beslut som tas om servicen.</a:t>
            </a:r>
          </a:p>
          <a:p>
            <a:endParaRPr lang="en-US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Diskussioner med externa leverantörer förs ständigt - partnerskapsbord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Samarbetet med den tredje sektorn utvecklas via projektet Prima Botnia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</a:t>
            </a:r>
            <a:r>
              <a:rPr lang="sv-SE" sz="1400" b="1" dirty="0" err="1" smtClean="0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 smtClean="0">
                <a:solidFill>
                  <a:schemeClr val="accent5"/>
                </a:solidFill>
                <a:latin typeface="+mj-lt"/>
              </a:rPr>
              <a:t> 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är involverade i utvecklingen och utvärderingen av tjänsterna:</a:t>
            </a:r>
          </a:p>
          <a:p>
            <a:pPr algn="ctr"/>
            <a:r>
              <a:rPr lang="sv-FI" sz="1400" b="1" dirty="0"/>
              <a:t>Förändrings- och utvecklingsförslag via </a:t>
            </a:r>
            <a:r>
              <a:rPr lang="sv-FI" sz="1400" b="1" dirty="0" err="1" smtClean="0"/>
              <a:t>äldrerådet</a:t>
            </a:r>
            <a:r>
              <a:rPr lang="sv-FI" sz="1400" b="1" dirty="0" smtClean="0"/>
              <a:t> och</a:t>
            </a:r>
            <a:r>
              <a:rPr lang="sv-FI" sz="1200" b="1" dirty="0" smtClean="0">
                <a:solidFill>
                  <a:schemeClr val="bg1"/>
                </a:solidFill>
              </a:rPr>
              <a:t> </a:t>
            </a:r>
            <a:r>
              <a:rPr lang="sv-FI" sz="1200" b="1" dirty="0" smtClean="0">
                <a:solidFill>
                  <a:schemeClr val="tx2"/>
                </a:solidFill>
              </a:rPr>
              <a:t>kundrådet</a:t>
            </a:r>
            <a:r>
              <a:rPr lang="sv-FI" sz="1200" b="1" dirty="0" smtClean="0">
                <a:solidFill>
                  <a:schemeClr val="bg1"/>
                </a:solidFill>
              </a:rPr>
              <a:t> </a:t>
            </a:r>
            <a:r>
              <a:rPr lang="sv-FI" sz="1200" b="1" dirty="0">
                <a:solidFill>
                  <a:schemeClr val="bg1"/>
                </a:solidFill>
              </a:rPr>
              <a:t>klientrådet</a:t>
            </a:r>
          </a:p>
          <a:p>
            <a:r>
              <a:rPr lang="sv-SE" sz="1400" dirty="0"/>
              <a:t>​</a:t>
            </a:r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dirty="0">
              <a:solidFill>
                <a:schemeClr val="accent4"/>
              </a:solidFill>
              <a:latin typeface="+mj-lt"/>
            </a:endParaRPr>
          </a:p>
          <a:p>
            <a:pPr marL="285750" indent="-285750">
              <a:buFont typeface="Calibri"/>
              <a:buChar char="-"/>
            </a:pPr>
            <a:r>
              <a:rPr lang="sv-SE" sz="1400" dirty="0">
                <a:cs typeface="Arial"/>
              </a:rPr>
              <a:t>Utbildning i bemötande av klienter som uppvisar våldsamt/utmanande </a:t>
            </a:r>
            <a:r>
              <a:rPr lang="sv-SE" sz="1400" dirty="0" smtClean="0">
                <a:cs typeface="Arial"/>
              </a:rPr>
              <a:t>beteende</a:t>
            </a:r>
            <a:endParaRPr lang="sv-SE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sv-SE" sz="1400" dirty="0">
                <a:cs typeface="Arial"/>
              </a:rPr>
              <a:t>Förbättrad </a:t>
            </a:r>
            <a:r>
              <a:rPr lang="sv-SE" sz="1400" dirty="0" smtClean="0">
                <a:cs typeface="Arial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 dirty="0"/>
              <a:t>Personal: </a:t>
            </a:r>
            <a:r>
              <a:rPr lang="sv-SE" sz="1600" dirty="0" smtClean="0"/>
              <a:t>948</a:t>
            </a:r>
            <a:endParaRPr lang="sv-SE" sz="1600" dirty="0"/>
          </a:p>
          <a:p>
            <a:r>
              <a:rPr lang="sv-SE" sz="1600" u="sng" dirty="0"/>
              <a:t/>
            </a:r>
            <a:br>
              <a:rPr lang="sv-SE" sz="1600" u="sng" dirty="0"/>
            </a:br>
            <a:r>
              <a:rPr lang="sv-SE" sz="1600" u="sng" dirty="0"/>
              <a:t>Öppna vakanser: </a:t>
            </a:r>
            <a:r>
              <a:rPr lang="sv-SE" sz="1600" dirty="0"/>
              <a:t/>
            </a:r>
            <a:br>
              <a:rPr lang="sv-SE" sz="1600" dirty="0"/>
            </a:br>
            <a:r>
              <a:rPr lang="sv-SE" sz="1600" dirty="0"/>
              <a:t>Hemvården: ca </a:t>
            </a:r>
            <a:r>
              <a:rPr lang="sv-SE" sz="1600" dirty="0" smtClean="0"/>
              <a:t>70 </a:t>
            </a:r>
            <a:r>
              <a:rPr lang="sv-SE" sz="1600" dirty="0"/>
              <a:t>st. (alla yrkesgrupper)</a:t>
            </a:r>
          </a:p>
          <a:p>
            <a:r>
              <a:rPr lang="sv-SE" sz="1600" dirty="0">
                <a:solidFill>
                  <a:schemeClr val="tx2"/>
                </a:solidFill>
              </a:rPr>
              <a:t>Dagverksamheten: 1 st. </a:t>
            </a:r>
          </a:p>
          <a:p>
            <a:r>
              <a:rPr lang="sv-SE" sz="1600" dirty="0">
                <a:solidFill>
                  <a:schemeClr val="tx2"/>
                </a:solidFill>
              </a:rPr>
              <a:t>Närståendevården: </a:t>
            </a:r>
            <a:r>
              <a:rPr lang="sv-SE" sz="1600" dirty="0" smtClean="0">
                <a:solidFill>
                  <a:schemeClr val="tx2"/>
                </a:solidFill>
              </a:rPr>
              <a:t>1 </a:t>
            </a:r>
            <a:r>
              <a:rPr lang="sv-SE" sz="1600" dirty="0">
                <a:solidFill>
                  <a:schemeClr val="tx2"/>
                </a:solidFill>
              </a:rPr>
              <a:t>st.</a:t>
            </a: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 smtClean="0"/>
              <a:t>Utvecklingssamtal </a:t>
            </a:r>
            <a:r>
              <a:rPr lang="sv-SE" sz="1400" dirty="0"/>
              <a:t>och diskussioner förknippat med tidigt stöd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Arbetshandledning vid behov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 err="1"/>
              <a:t>Lean</a:t>
            </a:r>
            <a:r>
              <a:rPr lang="sv-SE" sz="1400" dirty="0"/>
              <a:t> implementeras för att främja personalens delaktighet i utvecklandet av verksamheten.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/>
              <a:t>Åtgärder på organisationsnivå</a:t>
            </a:r>
          </a:p>
          <a:p>
            <a:pPr marL="285750" indent="-285750">
              <a:buFont typeface="Arial" panose="020B0604020202020204" pitchFamily="34" charset="0"/>
              <a:buChar char="−"/>
            </a:pPr>
            <a:r>
              <a:rPr lang="sv-SE" sz="1400" dirty="0" smtClean="0"/>
              <a:t>E-</a:t>
            </a:r>
            <a:r>
              <a:rPr lang="sv-SE" sz="1400" dirty="0" err="1" smtClean="0"/>
              <a:t>passi</a:t>
            </a:r>
            <a:r>
              <a:rPr lang="sv-SE" sz="1400" dirty="0" smtClean="0"/>
              <a:t>, </a:t>
            </a:r>
            <a:r>
              <a:rPr lang="sv-SE" sz="1400" dirty="0" err="1" smtClean="0"/>
              <a:t>Tyky</a:t>
            </a:r>
            <a:r>
              <a:rPr lang="sv-SE" sz="1400" dirty="0" smtClean="0"/>
              <a:t>-pengar, </a:t>
            </a:r>
            <a:r>
              <a:rPr lang="sv-SE" sz="1400" smtClean="0"/>
              <a:t>gratis kaffe</a:t>
            </a:r>
            <a:endParaRPr lang="sv-SE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HaiPro</a:t>
            </a:r>
            <a:endParaRPr lang="fi-FI" sz="1600" baseline="0" dirty="0"/>
          </a:p>
          <a:p>
            <a:r>
              <a:rPr lang="sv-SE" sz="1600" dirty="0"/>
              <a:t>Antalet anmälda olycksfall:</a:t>
            </a:r>
          </a:p>
          <a:p>
            <a:r>
              <a:rPr lang="sv-SE" sz="1600" dirty="0"/>
              <a:t>137 (95) </a:t>
            </a:r>
          </a:p>
          <a:p>
            <a:r>
              <a:rPr lang="sv-SE" sz="1600" dirty="0"/>
              <a:t>De vanligaste typerna av händelser:</a:t>
            </a:r>
            <a:br>
              <a:rPr lang="sv-SE" sz="1600" dirty="0"/>
            </a:br>
            <a:endParaRPr lang="sv-SE" sz="1600" dirty="0"/>
          </a:p>
          <a:p>
            <a:r>
              <a:rPr lang="sv-SE" sz="1600" dirty="0"/>
              <a:t>1. Annat</a:t>
            </a:r>
          </a:p>
          <a:p>
            <a:r>
              <a:rPr lang="sv-SE" sz="1600" dirty="0"/>
              <a:t>2. Hot eller våld</a:t>
            </a:r>
          </a:p>
          <a:p>
            <a:r>
              <a:rPr lang="sv-SE" sz="1600" dirty="0"/>
              <a:t>3. Fall från höjd, fall i övrigt, snubblande, halkande</a:t>
            </a: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b="1" dirty="0">
              <a:cs typeface="Arial"/>
            </a:endParaRPr>
          </a:p>
          <a:p>
            <a:r>
              <a:rPr lang="sv-SE" sz="1600" dirty="0" smtClean="0">
                <a:cs typeface="Arial"/>
              </a:rPr>
              <a:t>Service som ges hem 5052 dagar</a:t>
            </a:r>
            <a:endParaRPr lang="fi-FI" b="1" dirty="0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solidFill>
                  <a:srgbClr val="213A8F"/>
                </a:solidFill>
                <a:latin typeface="Arial" panose="020B0604020202020204"/>
                <a:cs typeface="Arial"/>
              </a:rPr>
              <a:t>-</a:t>
            </a:r>
            <a:r>
              <a:rPr lang="fi-FI" sz="280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15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-2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3F26A1A-2E86-6052-52D8-7022393D1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746" y="4739986"/>
            <a:ext cx="253365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6188364" y="4960434"/>
            <a:ext cx="156207" cy="8708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7" ma:contentTypeDescription="Skapa ett nytt dokument." ma:contentTypeScope="" ma:versionID="303debc14b5607e4af193ec7b2e907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ff4a344755dc82c37c080b0c74f155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e3b1261-fa39-4c0d-96a1-f062864176bc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purl.org/dc/elements/1.1/"/>
    <ds:schemaRef ds:uri="http://schemas.microsoft.com/office/2006/metadata/properties"/>
    <ds:schemaRef ds:uri="8662b06d-03b9-424a-ab70-bfab313b8d48"/>
    <ds:schemaRef ds:uri="http://purl.org/dc/terms/"/>
    <ds:schemaRef ds:uri="cbe4f0d9-fb0d-42e8-a680-6e558966cc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A882BB-C751-426B-BAAE-A465AC9CD0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612</TotalTime>
  <Words>758</Words>
  <Application>Microsoft Office PowerPoint</Application>
  <PresentationFormat>Widescreen</PresentationFormat>
  <Paragraphs>125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맑은 고딕</vt:lpstr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Monika Björkqvist</cp:lastModifiedBy>
  <cp:revision>61</cp:revision>
  <dcterms:created xsi:type="dcterms:W3CDTF">2023-11-14T05:41:58Z</dcterms:created>
  <dcterms:modified xsi:type="dcterms:W3CDTF">2025-10-06T07:25:02Z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