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omments/modernComment_233_62DC17AC.xml" ContentType="application/vnd.ms-powerpoint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omments/modernComment_1C4_2A6C7BBB.xml" ContentType="application/vnd.ms-powerpoint.comments+xml"/>
  <Override PartName="/ppt/notesSlides/notesSlide2.xml" ContentType="application/vnd.openxmlformats-officedocument.presentationml.notesSlide+xml"/>
  <Override PartName="/ppt/comments/modernComment_244_712695BD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C4F30769-80A6-3368-5BF7-C039BD397A47}" name="Vertanen Katja" initials="VK" userId="S::katja.vertanen@ovph.fi::44c5ee9e-eda9-44bf-aa00-41611b2fef3d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424204-600B-E613-531D-50F6389D7AED}" v="274" dt="2026-06-15T07:41:41.232"/>
    <p1510:client id="{4C713D45-0909-FAD0-02E3-C8189DA0219C}" v="65" dt="2026-06-15T07:24:13.1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C4_2A6C7BB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41F9624-9448-40C4-8B28-68D0FB8E6A09}" authorId="{C4F30769-80A6-3368-5BF7-C039BD397A47}" created="2026-02-16T05:42:46.009">
    <pc:sldMkLst xmlns:pc="http://schemas.microsoft.com/office/powerpoint/2013/main/command">
      <pc:docMk/>
      <pc:sldMk cId="711752635" sldId="452"/>
    </pc:sldMkLst>
    <p188:txBody>
      <a:bodyPr/>
      <a:lstStyle/>
      <a:p>
        <a:r>
          <a:rPr lang="fi-FI"/>
          <a:t>Luvut ok. Peukut ja muistutusten/kanteluiden määrät puuttuu.</a:t>
        </a:r>
      </a:p>
    </p188:txBody>
  </p188:cm>
</p188:cmLst>
</file>

<file path=ppt/comments/modernComment_233_62DC17A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C92D441-98F9-4BF2-A145-0DA078F9CD4D}" authorId="{C4F30769-80A6-3368-5BF7-C039BD397A47}" created="2026-02-16T11:53:15.42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658591148" sldId="563"/>
      <ac:spMk id="35" creationId="{1452C5F8-1BEF-D999-6460-DAE3985EA160}"/>
    </ac:deMkLst>
    <p188:txBody>
      <a:bodyPr/>
      <a:lstStyle/>
      <a:p>
        <a:r>
          <a:rPr lang="fi-FI"/>
          <a:t>Keltaisella merkityt kohdat on vielä katsomatta. Muut ok. </a:t>
        </a:r>
      </a:p>
    </p188:txBody>
  </p188:cm>
</p188:cmLst>
</file>

<file path=ppt/comments/modernComment_244_712695B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5BB5994-D98A-46A6-83B4-4B0D67F33859}" authorId="{C4F30769-80A6-3368-5BF7-C039BD397A47}" created="2026-02-16T11:49:19.93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898354109" sldId="580"/>
      <ac:spMk id="11" creationId="{0C6C33A5-345B-5CC9-4D47-71B591630B52}"/>
    </ac:deMkLst>
    <p188:txBody>
      <a:bodyPr/>
      <a:lstStyle/>
      <a:p>
        <a:r>
          <a:rPr lang="fi-FI"/>
          <a:t>Tästä kohdasta olen täyttänyt työturvallisuus-haiprojen määrät ja tyypit.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15.6.2026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sv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363424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75437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363424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8FC913-7ED3-888E-0FF8-1A3F10F7B2FF}"/>
              </a:ext>
            </a:extLst>
          </p:cNvPr>
          <p:cNvCxnSpPr>
            <a:cxnSpLocks/>
          </p:cNvCxnSpPr>
          <p:nvPr userDrawn="1"/>
        </p:nvCxnSpPr>
        <p:spPr>
          <a:xfrm>
            <a:off x="8361412" y="3326821"/>
            <a:ext cx="375437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2C60B15-8063-28A0-11A7-CB601EF9B442}"/>
              </a:ext>
            </a:extLst>
          </p:cNvPr>
          <p:cNvCxnSpPr>
            <a:cxnSpLocks/>
          </p:cNvCxnSpPr>
          <p:nvPr userDrawn="1"/>
        </p:nvCxnSpPr>
        <p:spPr>
          <a:xfrm>
            <a:off x="8363424" y="5365171"/>
            <a:ext cx="375437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6104475" y="1618614"/>
            <a:ext cx="0" cy="27287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347357"/>
            <a:ext cx="75067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808950" y="4347357"/>
            <a:ext cx="0" cy="2388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7062851" y="4347357"/>
            <a:ext cx="0" cy="23883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34735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8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233_62DC17AC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microsoft.com/office/2018/10/relationships/comments" Target="../comments/modernComment_1C4_2A6C7BBB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15.svg"/><Relationship Id="rId4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244_712695BD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28273"/>
            <a:ext cx="9533191" cy="109385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/>
              <a:t>Resultatområde: Psykiatriska service och kortvarig missbrukarvård</a:t>
            </a:r>
            <a:endParaRPr lang="fi-FI">
              <a:cs typeface="Arial"/>
            </a:endParaRPr>
          </a:p>
          <a:p>
            <a:endParaRPr lang="fi-FI">
              <a:cs typeface="Arial"/>
            </a:endParaRPr>
          </a:p>
          <a:p>
            <a:r>
              <a:rPr lang="fi-FI"/>
              <a:t>Period som rapporteras: januari-april 2026 (Q1)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endParaRPr lang="sv-SE" sz="1400">
              <a:solidFill>
                <a:schemeClr val="bg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57400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/>
              <a:t>Tillgång till vård inom specialsjukvård</a:t>
            </a:r>
            <a:endParaRPr lang="fi-FI"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fi-FI" sz="1400" b="1">
              <a:solidFill>
                <a:srgbClr val="213A8F"/>
              </a:solidFill>
              <a:ea typeface="+mn-lt"/>
              <a:cs typeface="+mn-lt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400" b="1">
                <a:solidFill>
                  <a:srgbClr val="213A8F"/>
                </a:solidFill>
                <a:ea typeface="+mn-lt"/>
                <a:cs typeface="+mn-lt"/>
              </a:rPr>
              <a:t>Barn och ungdomar: </a:t>
            </a:r>
            <a:endParaRPr lang="fi-FI" sz="1400" b="1">
              <a:cs typeface="Arial"/>
            </a:endParaRPr>
          </a:p>
          <a:p>
            <a:pPr algn="ctr"/>
            <a:r>
              <a:rPr lang="fi-FI" sz="1400" b="1">
                <a:solidFill>
                  <a:srgbClr val="213A8F"/>
                </a:solidFill>
                <a:ea typeface="+mn-lt"/>
                <a:cs typeface="+mn-lt"/>
              </a:rPr>
              <a:t>Tillgången till vård är inom vårdgarantin.</a:t>
            </a:r>
            <a:endParaRPr lang="fi-FI" sz="1400" b="1">
              <a:cs typeface="Arial"/>
            </a:endParaRPr>
          </a:p>
          <a:p>
            <a:pPr algn="ctr"/>
            <a:endParaRPr lang="fi-FI" sz="1400" b="1">
              <a:cs typeface="Arial"/>
            </a:endParaRPr>
          </a:p>
          <a:p>
            <a:pPr algn="ctr"/>
            <a:r>
              <a:rPr lang="fi-FI" sz="1400" b="1">
                <a:solidFill>
                  <a:srgbClr val="213A8F"/>
                </a:solidFill>
                <a:ea typeface="+mn-lt"/>
                <a:cs typeface="+mn-lt"/>
              </a:rPr>
              <a:t>På alla enheter behandlas remisser inom en vecka efter att de kommit in. Vi kan snabbt hantera akuta situationer. Första besöket och påbörjandet av vården sker inom vårdgarantin.</a:t>
            </a:r>
            <a:endParaRPr lang="fi-FI" sz="1400" b="1">
              <a:cs typeface="Arial"/>
            </a:endParaRPr>
          </a:p>
          <a:p>
            <a:pPr algn="ctr"/>
            <a:endParaRPr lang="fi-FI" sz="1400" b="1">
              <a:cs typeface="Arial"/>
            </a:endParaRPr>
          </a:p>
          <a:p>
            <a:pPr algn="ctr"/>
            <a:r>
              <a:rPr lang="fi-FI" sz="1400" b="1">
                <a:solidFill>
                  <a:srgbClr val="213A8F"/>
                </a:solidFill>
                <a:ea typeface="+mn-lt"/>
                <a:cs typeface="+mn-lt"/>
              </a:rPr>
              <a:t>Vuxna: </a:t>
            </a:r>
            <a:endParaRPr lang="fi-FI" sz="1400" b="1">
              <a:cs typeface="Arial"/>
            </a:endParaRPr>
          </a:p>
          <a:p>
            <a:pPr algn="ctr"/>
            <a:r>
              <a:rPr lang="fi-FI" sz="1400" b="1">
                <a:solidFill>
                  <a:srgbClr val="213A8F"/>
                </a:solidFill>
                <a:ea typeface="+mn-lt"/>
                <a:cs typeface="+mn-lt"/>
              </a:rPr>
              <a:t>Remisser behandlas och vårdbehovet bedöms inom en vecka. Ofta kan vården påbörjas samma vecka. Det finns inga köer, vårdgarantin fungerar väl. </a:t>
            </a:r>
            <a:endParaRPr lang="fi-FI" sz="1400" b="1">
              <a:cs typeface="Arial"/>
            </a:endParaRPr>
          </a:p>
          <a:p>
            <a:pPr algn="ctr"/>
            <a:endParaRPr lang="fi-FI" sz="1400" b="1">
              <a:cs typeface="Arial"/>
            </a:endParaRPr>
          </a:p>
          <a:p>
            <a:pPr algn="ctr"/>
            <a:endParaRPr lang="fi-FI" sz="1400" b="1"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400" b="1">
                <a:solidFill>
                  <a:srgbClr val="213A8F"/>
                </a:solidFill>
                <a:ea typeface="+mn-lt"/>
                <a:cs typeface="+mn-lt"/>
              </a:rPr>
              <a:t>På dagavdelningen för ätstörningar förekommer det ibland köer.</a:t>
            </a:r>
            <a:r>
              <a:rPr lang="fi-FI" sz="1600">
                <a:solidFill>
                  <a:srgbClr val="213A8F"/>
                </a:solidFill>
                <a:ea typeface="+mn-lt"/>
                <a:cs typeface="+mn-lt"/>
              </a:rPr>
              <a:t> </a:t>
            </a:r>
            <a:endParaRPr lang="fi-FI"/>
          </a:p>
          <a:p>
            <a:endParaRPr lang="fi-FI" sz="1400">
              <a:solidFill>
                <a:schemeClr val="accent6"/>
              </a:solidFill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62478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fi-FI" sz="1600" b="1">
                <a:solidFill>
                  <a:srgbClr val="00A174"/>
                </a:solidFill>
                <a:ea typeface="+mn-lt"/>
                <a:cs typeface="+mn-lt"/>
              </a:rPr>
              <a:t>Läget inom den psykiatriska avdelningsvården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  <a:endParaRPr lang="fi-FI">
              <a:ea typeface="+mn-ea"/>
              <a:cs typeface="+mn-cs"/>
            </a:endParaRPr>
          </a:p>
          <a:p>
            <a:pPr algn="ctr"/>
            <a:r>
              <a:rPr lang="fi-FI" sz="1400" b="1">
                <a:solidFill>
                  <a:srgbClr val="00A174"/>
                </a:solidFill>
                <a:ea typeface="+mn-lt"/>
                <a:cs typeface="+mn-lt"/>
              </a:rPr>
              <a:t>Psykiatriska avdelningen har 38 vårdplatser för vuxna, 13 för barn och ungdomar samt 11 platser för korttidsvård vid missbruksproblem. </a:t>
            </a:r>
            <a:endParaRPr lang="en-US" sz="1400" b="1">
              <a:ea typeface="+mn-lt"/>
              <a:cs typeface="+mn-lt"/>
            </a:endParaRPr>
          </a:p>
          <a:p>
            <a:pPr algn="ctr"/>
            <a:endParaRPr lang="en-US" sz="1400" b="1">
              <a:cs typeface="Arial"/>
            </a:endParaRPr>
          </a:p>
          <a:p>
            <a:pPr algn="ctr"/>
            <a:r>
              <a:rPr lang="fi-FI" sz="1400" b="1">
                <a:solidFill>
                  <a:srgbClr val="00A174"/>
                </a:solidFill>
                <a:ea typeface="+mn-lt"/>
                <a:cs typeface="+mn-lt"/>
              </a:rPr>
              <a:t>Det finns ingen kö för avdelningsvård för vuxna och ungdomar. </a:t>
            </a:r>
            <a:endParaRPr lang="en-US" sz="1400" b="1">
              <a:ea typeface="+mn-lt"/>
              <a:cs typeface="+mn-lt"/>
            </a:endParaRPr>
          </a:p>
          <a:p>
            <a:pPr algn="ctr"/>
            <a:endParaRPr lang="en-US" sz="1400" b="1">
              <a:cs typeface="Arial"/>
            </a:endParaRPr>
          </a:p>
          <a:p>
            <a:pPr algn="ctr"/>
            <a:r>
              <a:rPr lang="fi-FI" sz="1400" b="1">
                <a:solidFill>
                  <a:srgbClr val="00A174"/>
                </a:solidFill>
                <a:ea typeface="+mn-lt"/>
                <a:cs typeface="+mn-lt"/>
              </a:rPr>
              <a:t>Inskrivning på barnpsykiatriska avdelningen sker oftast enligt plan. Det har varit en kort väntelista till avdelningen under hela våren. Väntetiden har varit från en vecka till några veckor. </a:t>
            </a:r>
            <a:endParaRPr lang="en-US" sz="1400" b="1">
              <a:ea typeface="+mn-lt"/>
              <a:cs typeface="+mn-lt"/>
            </a:endParaRPr>
          </a:p>
          <a:p>
            <a:pPr algn="ctr"/>
            <a:endParaRPr lang="en-US" sz="1400" b="1">
              <a:cs typeface="Arial"/>
            </a:endParaRPr>
          </a:p>
          <a:p>
            <a:pPr algn="ctr"/>
            <a:r>
              <a:rPr lang="fi-FI" sz="1400" b="1">
                <a:solidFill>
                  <a:srgbClr val="00A174"/>
                </a:solidFill>
                <a:ea typeface="+mn-lt"/>
                <a:cs typeface="+mn-lt"/>
              </a:rPr>
              <a:t>Inläggning på avdelningen sker efter remiss från läkare baserat på en vårdbedömning. Man kan söka sig till missbruksvården på egen hand. </a:t>
            </a:r>
            <a:endParaRPr lang="en-US" sz="1400" b="1">
              <a:ea typeface="+mn-lt"/>
              <a:cs typeface="+mn-lt"/>
            </a:endParaRPr>
          </a:p>
          <a:p>
            <a:pPr algn="ctr"/>
            <a:endParaRPr lang="en-US" sz="1400" b="1">
              <a:cs typeface="Arial"/>
            </a:endParaRPr>
          </a:p>
          <a:p>
            <a:pPr algn="ctr"/>
            <a:endParaRPr lang="en-US" sz="1400" b="1">
              <a:cs typeface="Arial"/>
            </a:endParaRPr>
          </a:p>
          <a:p>
            <a:pPr algn="ctr">
              <a:spcAft>
                <a:spcPts val="600"/>
              </a:spcAft>
            </a:pPr>
            <a:r>
              <a:rPr lang="fi-FI" sz="1400" b="1">
                <a:solidFill>
                  <a:srgbClr val="00A174"/>
                </a:solidFill>
                <a:ea typeface="+mn-lt"/>
                <a:cs typeface="+mn-lt"/>
              </a:rPr>
              <a:t>Psykiatrins jour fungerar dygnet runt</a:t>
            </a:r>
            <a:r>
              <a:rPr lang="fi-FI" sz="1400">
                <a:solidFill>
                  <a:srgbClr val="00A174"/>
                </a:solidFill>
                <a:ea typeface="+mn-lt"/>
                <a:cs typeface="+mn-lt"/>
              </a:rPr>
              <a:t>.</a:t>
            </a:r>
            <a:endParaRPr lang="en-US" sz="1400">
              <a:ea typeface="+mn-lt"/>
              <a:cs typeface="+mn-lt"/>
            </a:endParaRPr>
          </a:p>
          <a:p>
            <a:endParaRPr lang="en-US"/>
          </a:p>
          <a:p>
            <a:endParaRPr lang="en-US" sz="1600">
              <a:cs typeface="Arial"/>
            </a:endParaRPr>
          </a:p>
          <a:p>
            <a:endParaRPr lang="en-US" sz="160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17235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 åtgärder:</a:t>
            </a:r>
          </a:p>
          <a:p>
            <a:pPr algn="ctr">
              <a:spcAft>
                <a:spcPts val="600"/>
              </a:spcAft>
            </a:pPr>
            <a:r>
              <a:rPr lang="fi-FI" sz="1600" b="1">
                <a:solidFill>
                  <a:srgbClr val="00A174"/>
                </a:solidFill>
                <a:ea typeface="+mn-lt"/>
                <a:cs typeface="+mn-lt"/>
              </a:rPr>
              <a:t>Tillgången till vård är god inom hela den psykiatriska specialsjukvården.</a:t>
            </a:r>
            <a:endParaRPr lang="sv-SE" b="1">
              <a:ea typeface="+mn-lt"/>
              <a:cs typeface="+mn-lt"/>
            </a:endParaRPr>
          </a:p>
          <a:p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30.04.2026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99</a:t>
            </a:r>
            <a:endParaRPr lang="sv-SE" sz="1400"/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3 </a:t>
            </a:r>
            <a:r>
              <a:rPr lang="sv-SE" sz="1400"/>
              <a:t>(3 %)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 0 </a:t>
            </a:r>
            <a:r>
              <a:rPr lang="sv-SE" sz="1400"/>
              <a:t>(0 %)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Under handläggning: 6 </a:t>
            </a:r>
            <a:r>
              <a:rPr lang="sv-SE" sz="1400"/>
              <a:t>(6 %)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Färdig: 90 </a:t>
            </a:r>
            <a:r>
              <a:rPr lang="sv-SE" sz="1400"/>
              <a:t>(91 %)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55&#10;Januari - April 2024 62&#10;Januari-April 2025&#10;Maj - Augusti 2023 67&#10;Maj - Augusti 2024 71&#10;Maj-Augusti 2025 &#10;September - December 2023 82 September - December 2024 55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1442559"/>
              </p:ext>
            </p:extLst>
          </p:nvPr>
        </p:nvGraphicFramePr>
        <p:xfrm>
          <a:off x="4736632" y="2287507"/>
          <a:ext cx="3366512" cy="2312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35570" y="1655999"/>
            <a:ext cx="3673688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400" b="1">
                <a:solidFill>
                  <a:srgbClr val="00A174"/>
                </a:solidFill>
              </a:rPr>
              <a:t>De vanligaste anmälningstyperna personal:</a:t>
            </a:r>
            <a:endParaRPr lang="sv-SE" sz="1400" b="1">
              <a:solidFill>
                <a:srgbClr val="00A174"/>
              </a:solidFill>
              <a:cs typeface="Arial"/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400" b="1">
                <a:solidFill>
                  <a:srgbClr val="00A174"/>
                </a:solidFill>
              </a:rPr>
              <a:t>1. </a:t>
            </a:r>
            <a:r>
              <a:rPr lang="sv-SE" sz="1400">
                <a:solidFill>
                  <a:srgbClr val="00A174"/>
                </a:solidFill>
                <a:ea typeface="+mn-lt"/>
                <a:cs typeface="+mn-lt"/>
              </a:rPr>
              <a:t>Läkemedelsbehandling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400" b="1">
                <a:solidFill>
                  <a:srgbClr val="00A174"/>
                </a:solidFill>
              </a:rPr>
              <a:t>2. Våld</a:t>
            </a:r>
            <a:endParaRPr lang="sv-SE" sz="1400" b="1">
              <a:solidFill>
                <a:srgbClr val="00A174"/>
              </a:solidFill>
              <a:cs typeface="Arial"/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400" b="1">
                <a:solidFill>
                  <a:srgbClr val="00A174"/>
                </a:solidFill>
              </a:rPr>
              <a:t>3. </a:t>
            </a:r>
            <a:r>
              <a:rPr lang="sv-SE" sz="1400">
                <a:solidFill>
                  <a:srgbClr val="00A174"/>
                </a:solidFill>
                <a:ea typeface="+mn-lt"/>
                <a:cs typeface="+mn-lt"/>
              </a:rPr>
              <a:t>Organisering eller tillgänglighet av vård/tjänster</a:t>
            </a:r>
            <a:endParaRPr lang="sv-SE" sz="1400" b="1">
              <a:solidFill>
                <a:srgbClr val="00A174"/>
              </a:solidFill>
              <a:cs typeface="Arial"/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negativ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händelse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klienter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eller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anhöriga</a:t>
            </a:r>
            <a:endParaRPr lang="en-US" sz="1600" b="1">
              <a:solidFill>
                <a:schemeClr val="accent5"/>
              </a:solidFill>
            </a:endParaRPr>
          </a:p>
        </p:txBody>
      </p:sp>
      <p:graphicFrame>
        <p:nvGraphicFramePr>
          <p:cNvPr id="4" name="Chart 3" descr="Diagram: Antal anmälan om negativ händelse från klienter&#10;Januari - April 2023 6&#10;Januari - April 2024 12&#10;Januari - April 2025&#10;Maj - Augusti 2023 12&#10;Maj - Augusti 2024 14&#10;Maj - Augusti 2025&#10;September - December 2023 12 September - December 2024 10&#10;September - December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7333334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15 </a:t>
            </a:r>
            <a:r>
              <a:rPr lang="fi-FI" sz="2400">
                <a:cs typeface="Arial"/>
              </a:rPr>
              <a:t>(21)</a:t>
            </a:r>
            <a:endParaRPr lang="fi-FI" sz="360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35570" y="3408514"/>
            <a:ext cx="3560271" cy="21005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Calibri"/>
              <a:buChar char="-"/>
            </a:pPr>
            <a:r>
              <a:rPr lang="fi-FI" sz="1400" b="1">
                <a:solidFill>
                  <a:schemeClr val="accent5"/>
                </a:solidFill>
              </a:rPr>
              <a:t>Under avdelningsmötena påminns personalen om praxis för dubbelkontroll av läkemedelsbehandling och dess betydelse.​</a:t>
            </a:r>
            <a:endParaRPr lang="fi-FI" sz="1400">
              <a:solidFill>
                <a:schemeClr val="accent5"/>
              </a:solidFill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b="1">
                <a:solidFill>
                  <a:schemeClr val="accent5"/>
                </a:solidFill>
              </a:rPr>
              <a:t> Förebyggande åtgärder och verksamhetsplanering.​</a:t>
            </a:r>
            <a:endParaRPr lang="fi-FI" sz="1400">
              <a:solidFill>
                <a:schemeClr val="accent5"/>
              </a:solidFill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b="1">
                <a:solidFill>
                  <a:schemeClr val="accent5"/>
                </a:solidFill>
              </a:rPr>
              <a:t> Utökat samarbete med socialtjänsten</a:t>
            </a:r>
            <a:endParaRPr lang="fi-FI" sz="1400">
              <a:solidFill>
                <a:schemeClr val="accent5"/>
              </a:solidFill>
              <a:cs typeface="Arial" panose="020B060402020202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CC26D2-1411-D29A-BC6A-5BBBB790DF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49845" y="5352974"/>
            <a:ext cx="3759413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Anmälningar om </a:t>
            </a:r>
            <a:r>
              <a:rPr lang="sv-SE" sz="1600" b="1" err="1">
                <a:solidFill>
                  <a:srgbClr val="00A174"/>
                </a:solidFill>
              </a:rPr>
              <a:t>missförhollanden</a:t>
            </a:r>
            <a:r>
              <a:rPr lang="sv-SE" sz="1600" b="1">
                <a:solidFill>
                  <a:srgbClr val="00A174"/>
                </a:solidFill>
              </a:rPr>
              <a:t> inom socialvården:</a:t>
            </a:r>
            <a:endParaRPr lang="fi-FI" sz="1400" b="1">
              <a:solidFill>
                <a:srgbClr val="00A174"/>
              </a:solidFill>
            </a:endParaRPr>
          </a:p>
          <a:p>
            <a:pPr algn="ctr"/>
            <a:r>
              <a:rPr lang="fi-FI" sz="3600"/>
              <a:t>5 </a:t>
            </a:r>
            <a:r>
              <a:rPr lang="fi-FI" sz="2400"/>
              <a:t>(4)</a:t>
            </a:r>
          </a:p>
          <a:p>
            <a:endParaRPr lang="fi-FI" sz="1400" b="1">
              <a:solidFill>
                <a:srgbClr val="00A174"/>
              </a:solidFill>
            </a:endParaRPr>
          </a:p>
          <a:p>
            <a:endParaRPr lang="sv-SE" sz="1600" b="1">
              <a:solidFill>
                <a:srgbClr val="00A1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 mängden av kundrespons under perioden: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279</a:t>
            </a:r>
            <a:endParaRPr kumimoji="0" lang="fi-FI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FE5B52-5DFD-1129-8991-0D3F25619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3641338" y="3127472"/>
            <a:ext cx="2942633" cy="1459042"/>
          </a:xfrm>
          <a:prstGeom prst="rect">
            <a:avLst/>
          </a:prstGeom>
        </p:spPr>
      </p:pic>
      <p:cxnSp>
        <p:nvCxnSpPr>
          <p:cNvPr id="23" name="Straight Arrow Connector 2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3DEBB71C-DDA0-2907-1A5C-F704CB1D3AA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5068316" y="3487199"/>
            <a:ext cx="234308" cy="9767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74244" y="453533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40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(21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3,96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(3,62)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3,94 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(3,61)</a:t>
            </a:r>
            <a:endParaRPr lang="ko-KR" altLang="en-US" sz="1400" b="1">
              <a:solidFill>
                <a:srgbClr val="213A8F"/>
              </a:solidFill>
              <a:latin typeface="Calibri" panose="020F0502020204030204"/>
              <a:ea typeface="맑은 고딕" panose="020B0503020000020004" pitchFamily="34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4,09 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(3,60)</a:t>
            </a:r>
            <a:endParaRPr lang="ko-KR" altLang="en-US" sz="1400" b="1">
              <a:solidFill>
                <a:srgbClr val="213A8F"/>
              </a:solidFill>
              <a:latin typeface="Calibri" panose="020F0502020204030204"/>
              <a:ea typeface="맑은 고딕" panose="020B0503020000020004" pitchFamily="34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3,87 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(3,48)</a:t>
            </a:r>
            <a:endParaRPr lang="ko-KR" altLang="en-US" sz="1400" b="1">
              <a:solidFill>
                <a:srgbClr val="213A8F"/>
              </a:solidFill>
              <a:latin typeface="Calibri" panose="020F0502020204030204"/>
              <a:ea typeface="맑은 고딕" panose="020B0503020000020004" pitchFamily="34" charset="-127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3,73 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(3,91)</a:t>
            </a:r>
            <a:endParaRPr lang="ko-KR" altLang="en-US" sz="1400" b="1">
              <a:solidFill>
                <a:srgbClr val="213A8F"/>
              </a:solidFill>
              <a:latin typeface="Calibri" panose="020F0502020204030204"/>
              <a:ea typeface="맑은 고딕" panose="020B0503020000020004" pitchFamily="34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3,94 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(3,47)</a:t>
            </a:r>
            <a:endParaRPr lang="ko-KR" altLang="en-US" sz="1400" b="1">
              <a:solidFill>
                <a:srgbClr val="213A8F"/>
              </a:solidFill>
              <a:latin typeface="Calibri" panose="020F0502020204030204"/>
              <a:ea typeface="맑은 고딕" panose="020B0503020000020004" pitchFamily="34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/>
                <a:ea typeface="Calibri"/>
                <a:cs typeface="Calibri"/>
              </a:rPr>
              <a:t>4,04</a:t>
            </a:r>
            <a:endParaRPr lang="fi-FI" sz="1400" b="1" dirty="0">
              <a:solidFill>
                <a:srgbClr val="213A8F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(3,36)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4,34 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(4,04)</a:t>
            </a:r>
            <a:endParaRPr lang="ko-KR" altLang="en-US" sz="1400" b="1">
              <a:solidFill>
                <a:srgbClr val="213A8F"/>
              </a:solidFill>
              <a:latin typeface="Calibri" panose="020F0502020204030204"/>
              <a:ea typeface="맑은 고딕" panose="020B0503020000020004" pitchFamily="34" charset="-127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34778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endParaRPr lang="fi-FI" sz="1600" b="1" dirty="0">
              <a:solidFill>
                <a:srgbClr val="213A8F"/>
              </a:solidFill>
              <a:latin typeface="Arial"/>
              <a:cs typeface="Arial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600" b="1">
                <a:ea typeface="+mn-lt"/>
                <a:cs typeface="+mn-lt"/>
              </a:rPr>
              <a:t>En lyhörd och lugn personal</a:t>
            </a:r>
            <a:endParaRPr lang="fi-FI" sz="1600" b="1">
              <a:latin typeface="Arial"/>
              <a:ea typeface="Malgun Gothic"/>
              <a:cs typeface="+mn-lt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600" b="1">
                <a:ea typeface="+mn-lt"/>
                <a:cs typeface="+mn-lt"/>
              </a:rPr>
              <a:t>Ett vänligt bemötande</a:t>
            </a:r>
            <a:endParaRPr lang="fi-FI" sz="1600" b="1">
              <a:cs typeface="Arial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600" b="1">
                <a:ea typeface="+mn-lt"/>
                <a:cs typeface="+mn-lt"/>
              </a:rPr>
              <a:t>Jag fick bra tips på hur jag kan hantera min ångest</a:t>
            </a:r>
            <a:endParaRPr lang="fi-FI" sz="1600" b="1"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6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/>
              <a:ea typeface="+mn-lt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lang="fi-FI" sz="16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600" b="1">
                <a:solidFill>
                  <a:srgbClr val="213A8F"/>
                </a:solidFill>
                <a:ea typeface="+mn-lt"/>
                <a:cs typeface="+mn-lt"/>
              </a:rPr>
              <a:t>Samtalen med den egenvårdande ägde inte rum varje dag</a:t>
            </a:r>
            <a:endParaRPr lang="fi-FI" sz="1600" b="1" dirty="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727561" y="4827721"/>
            <a:ext cx="18205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och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656698" y="5776661"/>
            <a:ext cx="196232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latin typeface="Arial" panose="020B0604020202020204"/>
              </a:rPr>
              <a:t>11 (10)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05433" y="1323453"/>
            <a:ext cx="5111142" cy="282944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200" b="1">
                <a:solidFill>
                  <a:schemeClr val="accent5"/>
                </a:solidFill>
                <a:ea typeface="+mn-lt"/>
                <a:cs typeface="+mn-lt"/>
              </a:rPr>
              <a:t>Möjlighet att ge feedback på olika sätt.</a:t>
            </a:r>
            <a:endParaRPr lang="sv-SE" sz="1200" b="1">
              <a:solidFill>
                <a:schemeClr val="accent5"/>
              </a:solidFill>
              <a:cs typeface="Arial"/>
            </a:endParaRPr>
          </a:p>
          <a:p>
            <a:endParaRPr lang="sv-SE" sz="1200" b="1" dirty="0">
              <a:cs typeface="Arial"/>
            </a:endParaRPr>
          </a:p>
          <a:p>
            <a:r>
              <a:rPr lang="sv-SE" sz="1200" b="1">
                <a:solidFill>
                  <a:schemeClr val="accent5"/>
                </a:solidFill>
                <a:ea typeface="+mn-lt"/>
                <a:cs typeface="+mn-lt"/>
              </a:rPr>
              <a:t>Överenskomna familjesamtal och andra samtal med anhöriga, med beaktande av sekretessbestämmelserna.</a:t>
            </a:r>
            <a:endParaRPr lang="sv-SE" sz="1200" b="1">
              <a:solidFill>
                <a:schemeClr val="accent5"/>
              </a:solidFill>
              <a:cs typeface="Arial"/>
            </a:endParaRPr>
          </a:p>
          <a:p>
            <a:r>
              <a:rPr lang="sv-SE" sz="1200" b="1">
                <a:solidFill>
                  <a:schemeClr val="accent5"/>
                </a:solidFill>
                <a:ea typeface="+mn-lt"/>
                <a:cs typeface="+mn-lt"/>
              </a:rPr>
              <a:t>Inom barn- och ungdomsvården är vården familjeorienterad och familjen beaktas alltid som en del av vården.</a:t>
            </a:r>
            <a:endParaRPr lang="sv-SE" sz="1200" b="1">
              <a:solidFill>
                <a:srgbClr val="00A174"/>
              </a:solidFill>
              <a:cs typeface="Arial"/>
            </a:endParaRPr>
          </a:p>
          <a:p>
            <a:r>
              <a:rPr lang="sv-SE" sz="1200" b="1">
                <a:solidFill>
                  <a:schemeClr val="accent5"/>
                </a:solidFill>
                <a:ea typeface="+mn-lt"/>
                <a:cs typeface="+mn-lt"/>
              </a:rPr>
              <a:t>Inom avdelningsvården hålls gemensamma samtal/morgonmöten med patienterna.  </a:t>
            </a:r>
            <a:endParaRPr lang="sv-SE" sz="1200" b="1">
              <a:solidFill>
                <a:schemeClr val="accent5"/>
              </a:solidFill>
              <a:cs typeface="Arial"/>
            </a:endParaRPr>
          </a:p>
          <a:p>
            <a:r>
              <a:rPr lang="sv-SE" sz="1200" b="1">
                <a:solidFill>
                  <a:schemeClr val="accent5"/>
                </a:solidFill>
                <a:ea typeface="+mn-lt"/>
                <a:cs typeface="+mn-lt"/>
              </a:rPr>
              <a:t>Avdelningsvården utvecklar för närvarande information riktad till både nya medarbetare och anhöriga om anhörigas delaktighet i vården samt om vilka tjänster anhöriga kan få från den tredje sektorn.</a:t>
            </a:r>
            <a:endParaRPr lang="sv-SE" sz="1200" b="1">
              <a:solidFill>
                <a:schemeClr val="accent5"/>
              </a:solidFill>
              <a:cs typeface="Arial"/>
            </a:endParaRPr>
          </a:p>
          <a:p>
            <a:endParaRPr lang="en-US" sz="1200" b="1" dirty="0">
              <a:solidFill>
                <a:schemeClr val="accent5"/>
              </a:solidFill>
              <a:latin typeface="+mj-lt"/>
              <a:cs typeface="Arial" panose="020B060402020202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endParaRPr lang="sv-SE" sz="1400" b="1" dirty="0">
              <a:solidFill>
                <a:schemeClr val="accent5"/>
              </a:solidFill>
              <a:latin typeface="+mj-lt"/>
              <a:cs typeface="Arial"/>
            </a:endParaRPr>
          </a:p>
          <a:p>
            <a:r>
              <a:rPr lang="sv-SE" sz="1400" b="1">
                <a:solidFill>
                  <a:schemeClr val="accent5"/>
                </a:solidFill>
                <a:ea typeface="+mn-lt"/>
                <a:cs typeface="+mn-lt"/>
              </a:rPr>
              <a:t>Nätverksarbete för att förebygga självmord. </a:t>
            </a:r>
          </a:p>
          <a:p>
            <a:endParaRPr lang="sv-SE" sz="1400" b="1" dirty="0">
              <a:cs typeface="Arial"/>
            </a:endParaRPr>
          </a:p>
          <a:p>
            <a:r>
              <a:rPr lang="sv-SE" sz="1400" b="1">
                <a:solidFill>
                  <a:schemeClr val="accent5"/>
                </a:solidFill>
                <a:ea typeface="+mn-lt"/>
                <a:cs typeface="+mn-lt"/>
              </a:rPr>
              <a:t>Project Liv skänker regelbundet ”aktivitetslådor” eller produkter som kan ges till barn. </a:t>
            </a:r>
            <a:endParaRPr lang="sv-SE" b="1">
              <a:solidFill>
                <a:schemeClr val="accent5"/>
              </a:solidFill>
              <a:ea typeface="+mn-lt"/>
              <a:cs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289310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sv-SE" sz="1400" b="1" dirty="0">
              <a:solidFill>
                <a:schemeClr val="accent5"/>
              </a:solidFill>
              <a:latin typeface="+mj-lt"/>
            </a:endParaRPr>
          </a:p>
          <a:p>
            <a:endParaRPr lang="sv-SE" sz="1400" b="1" dirty="0">
              <a:solidFill>
                <a:schemeClr val="accent5"/>
              </a:solidFill>
              <a:latin typeface="+mj-lt"/>
            </a:endParaRPr>
          </a:p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kundråd är involverade i utvecklingen och utvärderingen av tjänsterna:</a:t>
            </a:r>
            <a:endParaRPr lang="sv-SE">
              <a:solidFill>
                <a:schemeClr val="accent5"/>
              </a:solidFill>
              <a:cs typeface="Arial"/>
            </a:endParaRPr>
          </a:p>
          <a:p>
            <a:endParaRPr lang="sv-SE" sz="1400" b="1" dirty="0">
              <a:solidFill>
                <a:schemeClr val="accent5"/>
              </a:solidFill>
              <a:cs typeface="Arial"/>
            </a:endParaRPr>
          </a:p>
          <a:p>
            <a:r>
              <a:rPr lang="sv-SE" sz="1400" b="1">
                <a:solidFill>
                  <a:schemeClr val="accent5"/>
                </a:solidFill>
                <a:ea typeface="+mn-lt"/>
                <a:cs typeface="+mn-lt"/>
              </a:rPr>
              <a:t>Det har inte genomförts.</a:t>
            </a:r>
            <a:endParaRPr lang="sv-SE" b="1">
              <a:solidFill>
                <a:schemeClr val="accent5"/>
              </a:solidFill>
            </a:endParaRPr>
          </a:p>
          <a:p>
            <a:endParaRPr lang="sv-SE" sz="1400" b="1" dirty="0">
              <a:solidFill>
                <a:schemeClr val="accent5"/>
              </a:solidFill>
              <a:cs typeface="Arial"/>
            </a:endParaRPr>
          </a:p>
          <a:p>
            <a:endParaRPr lang="sv-SE" sz="1400" b="1" dirty="0">
              <a:solidFill>
                <a:schemeClr val="accent5"/>
              </a:solidFill>
              <a:cs typeface="Arial"/>
            </a:endParaRPr>
          </a:p>
          <a:p>
            <a:endParaRPr lang="sv-SE" sz="1400" b="1" dirty="0">
              <a:solidFill>
                <a:schemeClr val="accent5"/>
              </a:solidFill>
              <a:cs typeface="Arial"/>
            </a:endParaRPr>
          </a:p>
          <a:p>
            <a:endParaRPr lang="sv-SE" sz="1400" b="1" dirty="0">
              <a:solidFill>
                <a:srgbClr val="00A174"/>
              </a:solidFill>
              <a:cs typeface="Arial"/>
            </a:endParaRPr>
          </a:p>
          <a:p>
            <a:endParaRPr lang="sv-SE" sz="1400" b="1" dirty="0">
              <a:solidFill>
                <a:srgbClr val="00A174"/>
              </a:solidFill>
              <a:cs typeface="Arial"/>
            </a:endParaRPr>
          </a:p>
          <a:p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37548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b="1" dirty="0">
              <a:solidFill>
                <a:schemeClr val="accent5"/>
              </a:solidFill>
              <a:latin typeface="+mj-lt"/>
              <a:cs typeface="Arial"/>
            </a:endParaRPr>
          </a:p>
          <a:p>
            <a:r>
              <a:rPr lang="sv-SE" sz="1400" b="1">
                <a:solidFill>
                  <a:schemeClr val="accent5"/>
                </a:solidFill>
                <a:ea typeface="+mn-lt"/>
                <a:cs typeface="+mn-lt"/>
              </a:rPr>
              <a:t>Synpunkterna behandlas och diskuteras tillsammans med arbetsgruppen. Utvecklingsfrågorna har tagits upp vid vårdpersonalens möte och avdelningsmötet.  </a:t>
            </a:r>
            <a:endParaRPr lang="sv-SE" sz="1400" b="1">
              <a:solidFill>
                <a:schemeClr val="accent5"/>
              </a:solidFill>
              <a:cs typeface="Arial"/>
            </a:endParaRPr>
          </a:p>
          <a:p>
            <a:r>
              <a:rPr lang="sv-SE" sz="1400" b="1">
                <a:solidFill>
                  <a:schemeClr val="accent5"/>
                </a:solidFill>
                <a:ea typeface="+mn-lt"/>
                <a:cs typeface="+mn-lt"/>
              </a:rPr>
              <a:t>Genomgång och uppföljning av läkemedelsprocessen för att korrigera fel i läkemedelslistor och vid läkemedelsutdelning. </a:t>
            </a:r>
            <a:endParaRPr lang="sv-SE" sz="1400" b="1">
              <a:solidFill>
                <a:schemeClr val="accent5"/>
              </a:solidFill>
              <a:cs typeface="Arial"/>
            </a:endParaRPr>
          </a:p>
          <a:p>
            <a:r>
              <a:rPr lang="sv-SE" sz="1400" b="1">
                <a:solidFill>
                  <a:schemeClr val="accent5"/>
                </a:solidFill>
                <a:ea typeface="+mn-lt"/>
                <a:cs typeface="+mn-lt"/>
              </a:rPr>
              <a:t>Utveckling av remissrutiner; kunden informeras om återförvisade remisser till första linjens MIEPÄ-tjänster.</a:t>
            </a:r>
            <a:endParaRPr lang="sv-SE" sz="1400" b="1">
              <a:solidFill>
                <a:srgbClr val="00A174"/>
              </a:solidFill>
              <a:cs typeface="Arial"/>
            </a:endParaRPr>
          </a:p>
          <a:p>
            <a:r>
              <a:rPr lang="sv-SE" sz="1400" b="1">
                <a:solidFill>
                  <a:schemeClr val="accent5"/>
                </a:solidFill>
                <a:ea typeface="+mn-lt"/>
                <a:cs typeface="+mn-lt"/>
              </a:rPr>
              <a:t>Utarbetande av säkerhetsplaner.</a:t>
            </a:r>
            <a:endParaRPr lang="sv-SE" sz="1400" b="1">
              <a:solidFill>
                <a:schemeClr val="accent5"/>
              </a:solidFill>
              <a:cs typeface="Arial"/>
            </a:endParaRPr>
          </a:p>
          <a:p>
            <a:r>
              <a:rPr lang="sv" sz="1400" b="1">
                <a:solidFill>
                  <a:schemeClr val="accent5"/>
                </a:solidFill>
                <a:ea typeface="+mn-lt"/>
                <a:cs typeface="+mn-lt"/>
              </a:rPr>
              <a:t>Samtal med vårdare hålls om osakligt beteende mot patienter.</a:t>
            </a:r>
            <a:endParaRPr lang="sv-SE">
              <a:solidFill>
                <a:schemeClr val="accent5"/>
              </a:solidFill>
            </a:endParaRPr>
          </a:p>
          <a:p>
            <a:endParaRPr lang="sv-SE" sz="1400" b="1">
              <a:solidFill>
                <a:schemeClr val="accent5"/>
              </a:solidFill>
              <a:latin typeface="+mj-lt"/>
              <a:cs typeface="Arial" panose="020B0604020202020204"/>
            </a:endParaRPr>
          </a:p>
          <a:p>
            <a:endParaRPr lang="sv-SE" sz="1400">
              <a:latin typeface="+mj-lt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4778852" cy="28685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Personalstyrka hälsovård:</a:t>
            </a:r>
          </a:p>
          <a:p>
            <a:r>
              <a:rPr lang="sv-SE" sz="1600" b="1"/>
              <a:t>Antal ordinarie vårdpersonal n = 206</a:t>
            </a:r>
            <a:endParaRPr lang="sv-SE" sz="1600" b="1" dirty="0">
              <a:cs typeface="Arial"/>
            </a:endParaRPr>
          </a:p>
          <a:p>
            <a:endParaRPr lang="sv-SE" sz="1600" b="1" dirty="0">
              <a:cs typeface="Arial"/>
            </a:endParaRPr>
          </a:p>
          <a:p>
            <a:r>
              <a:rPr lang="sv-SE" sz="1600" b="1" dirty="0"/>
              <a:t>Antal visstidsannstäld</a:t>
            </a:r>
            <a:r>
              <a:rPr lang="sv-SE" sz="1600" b="1"/>
              <a:t> vårdpersonal n=7</a:t>
            </a:r>
            <a:endParaRPr lang="sv-SE" sz="1600" b="1" dirty="0">
              <a:cs typeface="Arial"/>
            </a:endParaRPr>
          </a:p>
          <a:p>
            <a:endParaRPr lang="sv-SE" sz="1600" b="1" dirty="0">
              <a:cs typeface="Arial"/>
            </a:endParaRPr>
          </a:p>
          <a:p>
            <a:r>
              <a:rPr lang="sv-SE" sz="1600" b="1"/>
              <a:t>Antal öppna vakanser  n=2</a:t>
            </a:r>
            <a:endParaRPr lang="sv-SE" sz="1600" b="1" dirty="0">
              <a:cs typeface="Arial"/>
            </a:endParaRPr>
          </a:p>
          <a:p>
            <a:endParaRPr lang="sv-SE" sz="1400">
              <a:solidFill>
                <a:schemeClr val="accent5"/>
              </a:solidFill>
            </a:endParaRPr>
          </a:p>
          <a:p>
            <a:endParaRPr lang="sv-SE" sz="1400">
              <a:solidFill>
                <a:schemeClr val="accent5"/>
              </a:solidFill>
            </a:endParaRPr>
          </a:p>
          <a:p>
            <a:endParaRPr lang="sv-SE" sz="1400">
              <a:solidFill>
                <a:schemeClr val="accent5"/>
              </a:solidFill>
            </a:endParaRPr>
          </a:p>
          <a:p>
            <a:endParaRPr lang="sv-SE" sz="160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10300" y="1656001"/>
            <a:ext cx="5378903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>
                <a:solidFill>
                  <a:schemeClr val="accent5"/>
                </a:solidFill>
              </a:rPr>
              <a:t>Arbetarsäkerhetsanmälningar via HaiPro</a:t>
            </a:r>
            <a:endParaRPr lang="fi-FI" sz="1600" b="1">
              <a:solidFill>
                <a:schemeClr val="accent5"/>
              </a:solidFill>
            </a:endParaRPr>
          </a:p>
          <a:p>
            <a:r>
              <a:rPr lang="fi-FI" sz="1600" baseline="0" dirty="0"/>
              <a:t>	</a:t>
            </a:r>
            <a:endParaRPr lang="fi-FI" sz="1600" baseline="0" dirty="0">
              <a:cs typeface="Arial"/>
            </a:endParaRPr>
          </a:p>
          <a:p>
            <a:r>
              <a:rPr lang="fi-FI" sz="1600" b="1" baseline="0" dirty="0"/>
              <a:t>Antal anmälningar</a:t>
            </a:r>
            <a:r>
              <a:rPr lang="fi-FI" sz="1600" b="1" baseline="0"/>
              <a:t>:</a:t>
            </a:r>
            <a:r>
              <a:rPr lang="fi-FI" sz="1600" b="1"/>
              <a:t> 43 (57)</a:t>
            </a:r>
            <a:endParaRPr lang="fi-FI" sz="1600" b="1" baseline="0" dirty="0">
              <a:cs typeface="Arial"/>
            </a:endParaRPr>
          </a:p>
          <a:p>
            <a:endParaRPr lang="fi-FI" sz="1600" b="1" baseline="0" dirty="0">
              <a:cs typeface="Arial"/>
            </a:endParaRPr>
          </a:p>
          <a:p>
            <a:r>
              <a:rPr lang="fi-FI" sz="1600" b="1"/>
              <a:t>De vanligaste</a:t>
            </a:r>
            <a:r>
              <a:rPr lang="fi-FI" sz="1600" b="1" dirty="0"/>
              <a:t> </a:t>
            </a:r>
            <a:r>
              <a:rPr lang="fi-FI" sz="1600" b="1"/>
              <a:t>typerna av händelser: </a:t>
            </a:r>
            <a:endParaRPr lang="fi-FI" sz="1600" b="1" dirty="0">
              <a:cs typeface="Arial"/>
            </a:endParaRPr>
          </a:p>
          <a:p>
            <a:pPr marL="342900" indent="-342900">
              <a:buAutoNum type="arabicPeriod"/>
            </a:pPr>
            <a:endParaRPr lang="fi-FI" sz="1600" b="1" dirty="0">
              <a:cs typeface="Arial"/>
            </a:endParaRPr>
          </a:p>
          <a:p>
            <a:r>
              <a:rPr lang="fi-FI" sz="1600" b="1"/>
              <a:t>1.</a:t>
            </a:r>
            <a:r>
              <a:rPr lang="fi-FI" sz="1600" b="1">
                <a:ea typeface="+mn-lt"/>
                <a:cs typeface="+mn-lt"/>
              </a:rPr>
              <a:t>Hot eller våld </a:t>
            </a:r>
          </a:p>
          <a:p>
            <a:r>
              <a:rPr lang="fi-FI" sz="1600" b="1">
                <a:ea typeface="+mn-lt"/>
                <a:cs typeface="+mn-lt"/>
              </a:rPr>
              <a:t>2.Annan händelse </a:t>
            </a:r>
            <a:endParaRPr lang="fi-FI" sz="1600" b="1" dirty="0">
              <a:cs typeface="Arial"/>
            </a:endParaRPr>
          </a:p>
          <a:p>
            <a:r>
              <a:rPr lang="fi-FI" sz="1600" b="1">
                <a:ea typeface="+mn-lt"/>
                <a:cs typeface="+mn-lt"/>
              </a:rPr>
              <a:t>3.Akut psykisk stress (n=2) </a:t>
            </a:r>
            <a:endParaRPr lang="fi-FI" sz="1600" b="1" dirty="0">
              <a:cs typeface="Arial"/>
            </a:endParaRPr>
          </a:p>
          <a:p>
            <a:r>
              <a:rPr lang="fi-FI" sz="1600" b="1">
                <a:ea typeface="+mn-lt"/>
                <a:cs typeface="+mn-lt"/>
              </a:rPr>
              <a:t>3.Halkning (n=2)</a:t>
            </a:r>
            <a:endParaRPr lang="fi-FI" sz="1600" b="1"/>
          </a:p>
          <a:p>
            <a:pPr marL="342900" indent="-342900">
              <a:buAutoNum type="arabicPeriod"/>
            </a:pPr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81383" y="4353232"/>
            <a:ext cx="2380041" cy="10464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Frånvaron</a:t>
            </a:r>
          </a:p>
          <a:p>
            <a:endParaRPr lang="fi-FI" sz="1400" b="1"/>
          </a:p>
          <a:p>
            <a:pPr algn="ctr"/>
            <a:r>
              <a:rPr lang="fi-FI" sz="1600" b="1">
                <a:cs typeface="Arial"/>
              </a:rPr>
              <a:t>Sjukfrånvaro  ​</a:t>
            </a:r>
          </a:p>
          <a:p>
            <a:pPr algn="ctr"/>
            <a:r>
              <a:rPr lang="fi-FI" sz="1600" b="1">
                <a:cs typeface="Arial"/>
              </a:rPr>
              <a:t>1233 kalenderdagar</a:t>
            </a:r>
            <a:endParaRPr lang="fi-FI" sz="1600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59415" y="5949161"/>
            <a:ext cx="1676820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rgbClr val="213A8F"/>
                </a:solidFill>
                <a:latin typeface="Arial" panose="020B0604020202020204"/>
                <a:cs typeface="Arial"/>
              </a:rPr>
              <a:t>25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(xx)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98A05A-98FD-19FC-01C7-DB9B94C3F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rcRect l="14675" t="2749" r="15987" b="36779"/>
          <a:stretch/>
        </p:blipFill>
        <p:spPr>
          <a:xfrm>
            <a:off x="3926509" y="4405843"/>
            <a:ext cx="2942633" cy="1459042"/>
          </a:xfrm>
          <a:prstGeom prst="rect">
            <a:avLst/>
          </a:prstGeom>
        </p:spPr>
      </p:pic>
      <p:cxnSp>
        <p:nvCxnSpPr>
          <p:cNvPr id="7" name="Straight Arrow Connector 6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56389F0B-ADFA-8D3A-B11D-944A78DD022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5362209" y="4950650"/>
            <a:ext cx="279621" cy="73620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34226" y="4405843"/>
            <a:ext cx="4924424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sv-SE" sz="1600" b="1">
                <a:ea typeface="+mn-lt"/>
                <a:cs typeface="+mn-lt"/>
              </a:rPr>
              <a:t>Självständig planering av arbetsturer.</a:t>
            </a:r>
            <a:endParaRPr lang="sv-SE" sz="1600" b="1">
              <a:cs typeface="Arial"/>
            </a:endParaRPr>
          </a:p>
          <a:p>
            <a:r>
              <a:rPr lang="sv-SE" sz="1600" b="1">
                <a:ea typeface="+mn-lt"/>
                <a:cs typeface="+mn-lt"/>
              </a:rPr>
              <a:t>Fortbildning.</a:t>
            </a:r>
            <a:endParaRPr lang="sv-SE" sz="1600" b="1">
              <a:cs typeface="Arial"/>
            </a:endParaRPr>
          </a:p>
          <a:p>
            <a:r>
              <a:rPr lang="sv-SE" sz="1600" b="1">
                <a:ea typeface="+mn-lt"/>
                <a:cs typeface="+mn-lt"/>
              </a:rPr>
              <a:t>Arbetshandledning.</a:t>
            </a:r>
            <a:endParaRPr lang="sv-SE" sz="1600" b="1">
              <a:cs typeface="Arial"/>
            </a:endParaRPr>
          </a:p>
          <a:p>
            <a:r>
              <a:rPr lang="sv-SE" sz="1600" b="1">
                <a:ea typeface="+mn-lt"/>
                <a:cs typeface="+mn-lt"/>
              </a:rPr>
              <a:t>Regelbundna personalmöten.</a:t>
            </a:r>
            <a:endParaRPr lang="sv-SE" sz="1600" b="1">
              <a:cs typeface="Arial"/>
            </a:endParaRPr>
          </a:p>
          <a:p>
            <a:r>
              <a:rPr lang="sv-SE" sz="1600" b="1">
                <a:ea typeface="+mn-lt"/>
                <a:cs typeface="+mn-lt"/>
              </a:rPr>
              <a:t>TYKY-dagar.</a:t>
            </a:r>
            <a:endParaRPr lang="sv-SE" sz="1600" b="1">
              <a:cs typeface="Arial"/>
            </a:endParaRPr>
          </a:p>
          <a:p>
            <a:r>
              <a:rPr lang="sv-SE" sz="1600" b="1">
                <a:ea typeface="+mn-lt"/>
                <a:cs typeface="+mn-lt"/>
              </a:rPr>
              <a:t>Möjlighet till distansarbete inom öppenvården.</a:t>
            </a:r>
            <a:endParaRPr lang="sv-SE" sz="1600" b="1">
              <a:cs typeface="Arial"/>
            </a:endParaRPr>
          </a:p>
          <a:p>
            <a:r>
              <a:rPr lang="sv-SE" sz="1600" b="1">
                <a:ea typeface="+mn-lt"/>
                <a:cs typeface="+mn-lt"/>
              </a:rPr>
              <a:t>Stöd från närmaste chef.</a:t>
            </a:r>
            <a:endParaRPr lang="sv-SE" sz="1600" b="1"/>
          </a:p>
          <a:p>
            <a:r>
              <a:rPr lang="sv-SE" sz="1600">
                <a:effectLst/>
                <a:cs typeface="Arial" panose="020B0604020202020204"/>
              </a:rPr>
              <a:t>​</a:t>
            </a:r>
            <a:endParaRPr lang="fi-FI" sz="1600">
              <a:effectLst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C1B98F0537FBA449DB717B306849448" ma:contentTypeVersion="11" ma:contentTypeDescription="Luo uusi asiakirja." ma:contentTypeScope="" ma:versionID="ffec7477856e049654092ec13b88f97e">
  <xsd:schema xmlns:xsd="http://www.w3.org/2001/XMLSchema" xmlns:xs="http://www.w3.org/2001/XMLSchema" xmlns:p="http://schemas.microsoft.com/office/2006/metadata/properties" xmlns:ns2="839441cf-9fc8-48ff-90ea-9f7f0d2c099e" xmlns:ns3="3455b6da-c6c5-43e3-8c5f-8262ce86f511" targetNamespace="http://schemas.microsoft.com/office/2006/metadata/properties" ma:root="true" ma:fieldsID="b10ff0adcb21c4fb61d8d29adb347c2b" ns2:_="" ns3:_="">
    <xsd:import namespace="839441cf-9fc8-48ff-90ea-9f7f0d2c099e"/>
    <xsd:import namespace="3455b6da-c6c5-43e3-8c5f-8262ce86f5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9441cf-9fc8-48ff-90ea-9f7f0d2c09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Kuvien tunnisteet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55b6da-c6c5-43e3-8c5f-8262ce86f51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70c9560f-2a6e-447a-8afb-e8659893744b}" ma:internalName="TaxCatchAll" ma:showField="CatchAllData" ma:web="3455b6da-c6c5-43e3-8c5f-8262ce86f5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9441cf-9fc8-48ff-90ea-9f7f0d2c099e">
      <Terms xmlns="http://schemas.microsoft.com/office/infopath/2007/PartnerControls"/>
    </lcf76f155ced4ddcb4097134ff3c332f>
    <TaxCatchAll xmlns="3455b6da-c6c5-43e3-8c5f-8262ce86f511" xsi:nil="true"/>
  </documentManagement>
</p:properties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DA2068-6332-48BB-BE7F-1FF4A750F626}">
  <ds:schemaRefs>
    <ds:schemaRef ds:uri="3455b6da-c6c5-43e3-8c5f-8262ce86f511"/>
    <ds:schemaRef ds:uri="839441cf-9fc8-48ff-90ea-9f7f0d2c099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3455b6da-c6c5-43e3-8c5f-8262ce86f511"/>
    <ds:schemaRef ds:uri="839441cf-9fc8-48ff-90ea-9f7f0d2c099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Laajakuva</PresentationFormat>
  <Slides>6</Slides>
  <Notes>2</Notes>
  <HiddenSlides>0</HiddenSlide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86</cp:revision>
  <dcterms:created xsi:type="dcterms:W3CDTF">2023-11-14T05:41:58Z</dcterms:created>
  <dcterms:modified xsi:type="dcterms:W3CDTF">2026-06-15T11:05:07Z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0x0101003C1B98F0537FBA449DB717B306849448</vt:lpwstr>
  </property>
  <property fmtid="{D5CDD505-2E9C-101B-9397-08002B2CF9AE}" pid="3" name="MediaServiceImageTags">
    <vt:lpwstr/>
  </property>
</Properties>
</file>