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33" r:id="rId5"/>
    <p:sldMasterId id="2147483746" r:id="rId6"/>
  </p:sldMasterIdLst>
  <p:notesMasterIdLst>
    <p:notesMasterId r:id="rId12"/>
  </p:notesMasterIdLst>
  <p:handoutMasterIdLst>
    <p:handoutMasterId r:id="rId13"/>
  </p:handoutMasterIdLst>
  <p:sldIdLst>
    <p:sldId id="582" r:id="rId7"/>
    <p:sldId id="562" r:id="rId8"/>
    <p:sldId id="585" r:id="rId9"/>
    <p:sldId id="579" r:id="rId10"/>
    <p:sldId id="588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7E0FC59-56D0-E944-DBCE-D81227EB1767}" name="Skuthälla Tanja" initials="ST" userId="S::tanja.skuthalla@ovph.fi::178ba649-bdec-4ba0-b6b5-65d2f655b5ca" providerId="AD"/>
  <p188:author id="{AFEABAD6-F391-E6D4-FFFD-D08E33702AA1}" name="Sundman Lisa" initials="SL" userId="S::lisa.sundman@ovph.fi::fec9133f-7357-46c1-9cd4-7e86e427af3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nö Anna" initials="GA [2]" lastIdx="4" clrIdx="0">
    <p:extLst>
      <p:ext uri="{19B8F6BF-5375-455C-9EA6-DF929625EA0E}">
        <p15:presenceInfo xmlns:p15="http://schemas.microsoft.com/office/powerpoint/2012/main" userId="S::anna.grano@ovph.fi::a50b3b0e-1daf-4c22-886c-a5e083b437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8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49CF46F-BAFF-4B65-AA65-F04E1062D96B}" v="257" dt="2026-07-02T12:02:29.7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5" d="100"/>
          <a:sy n="35" d="100"/>
        </p:scale>
        <p:origin x="48" y="10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https://ovphfi-my.sharepoint.com/personal/anna_grano_ovph_fi/Documents/Skrivbordet/osavuosi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fi-FI" sz="1800" b="1">
                <a:solidFill>
                  <a:schemeClr val="accent5"/>
                </a:solidFill>
              </a:rPr>
              <a:t>NPS</a:t>
            </a:r>
          </a:p>
        </c:rich>
      </c:tx>
      <c:layout>
        <c:manualLayout>
          <c:xMode val="edge"/>
          <c:yMode val="edge"/>
          <c:x val="0.207265186162476"/>
          <c:y val="1.881903321414459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4318486906693917"/>
          <c:y val="0.14360580618507832"/>
          <c:w val="0.48648861640386554"/>
          <c:h val="0.85639419381492166"/>
        </c:manualLayout>
      </c:layout>
      <c:doughnutChart>
        <c:varyColors val="1"/>
        <c:ser>
          <c:idx val="1"/>
          <c:order val="0"/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77A-4B12-8649-17CF641B05E2}"/>
              </c:ext>
            </c:extLst>
          </c:dPt>
          <c:dPt>
            <c:idx val="1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77A-4B12-8649-17CF641B05E2}"/>
              </c:ext>
            </c:extLst>
          </c:dPt>
          <c:dPt>
            <c:idx val="2"/>
            <c:bubble3D val="0"/>
            <c:spPr>
              <a:solidFill>
                <a:srgbClr val="85C598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77A-4B12-8649-17CF641B05E2}"/>
              </c:ext>
            </c:extLst>
          </c:dPt>
          <c:dPt>
            <c:idx val="3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77A-4B12-8649-17CF641B05E2}"/>
              </c:ext>
            </c:extLst>
          </c:dPt>
          <c:dPt>
            <c:idx val="4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77A-4B12-8649-17CF641B05E2}"/>
              </c:ext>
            </c:extLst>
          </c:dPt>
          <c:dPt>
            <c:idx val="5"/>
            <c:bubble3D val="0"/>
            <c:spPr>
              <a:solidFill>
                <a:srgbClr val="F3969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77A-4B12-8649-17CF641B05E2}"/>
              </c:ext>
            </c:extLst>
          </c:dPt>
          <c:dPt>
            <c:idx val="6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77A-4B12-8649-17CF641B05E2}"/>
              </c:ext>
            </c:extLst>
          </c:dPt>
          <c:val>
            <c:numRef>
              <c:f>Sheet1!$C$4:$C$10</c:f>
              <c:numCache>
                <c:formatCode>General</c:formatCode>
                <c:ptCount val="7"/>
                <c:pt idx="0">
                  <c:v>30</c:v>
                </c:pt>
                <c:pt idx="1">
                  <c:v>30</c:v>
                </c:pt>
                <c:pt idx="2">
                  <c:v>30</c:v>
                </c:pt>
                <c:pt idx="3">
                  <c:v>180</c:v>
                </c:pt>
                <c:pt idx="4">
                  <c:v>30</c:v>
                </c:pt>
                <c:pt idx="5">
                  <c:v>30</c:v>
                </c:pt>
                <c:pt idx="6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77A-4B12-8649-17CF641B0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pieChart>
        <c:varyColors val="1"/>
        <c:ser>
          <c:idx val="0"/>
          <c:order val="1"/>
          <c:spPr>
            <a:ln>
              <a:noFill/>
            </a:ln>
          </c:spPr>
          <c:explosion val="1"/>
          <c:dPt>
            <c:idx val="0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0-F77A-4B12-8649-17CF641B05E2}"/>
              </c:ext>
            </c:extLst>
          </c:dPt>
          <c:dPt>
            <c:idx val="1"/>
            <c:bubble3D val="0"/>
            <c:explosion val="13"/>
            <c:spPr>
              <a:solidFill>
                <a:schemeClr val="tx1"/>
              </a:solidFill>
              <a:ln>
                <a:solidFill>
                  <a:schemeClr val="tx2"/>
                </a:solidFill>
              </a:ln>
            </c:spPr>
            <c:extLst>
              <c:ext xmlns:c16="http://schemas.microsoft.com/office/drawing/2014/chart" uri="{C3380CC4-5D6E-409C-BE32-E72D297353CC}">
                <c16:uniqueId val="{00000012-F77A-4B12-8649-17CF641B05E2}"/>
              </c:ext>
            </c:extLst>
          </c:dPt>
          <c:dPt>
            <c:idx val="2"/>
            <c:bubble3D val="0"/>
            <c:spPr>
              <a:noFill/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4-F77A-4B12-8649-17CF641B05E2}"/>
              </c:ext>
            </c:extLst>
          </c:dPt>
          <c:val>
            <c:numRef>
              <c:f>Sheet1!$H$4:$H$7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349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F77A-4B12-8649-17CF641B0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8"/>
      </c:pieChart>
    </c:plotArea>
    <c:plotVisOnly val="0"/>
    <c:dispBlanksAs val="gap"/>
    <c:showDLblsOverMax val="0"/>
    <c:extLst/>
  </c:chart>
  <c:spPr>
    <a:noFill/>
  </c:spPr>
  <c:txPr>
    <a:bodyPr/>
    <a:lstStyle/>
    <a:p>
      <a:pPr>
        <a:defRPr/>
      </a:pPr>
      <a:endParaRPr lang="fi-FI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0.16794</cdr:x>
      <cdr:y>0.52968</cdr:y>
    </cdr:from>
    <cdr:to>
      <cdr:x>0.24046</cdr:x>
      <cdr:y>0.60358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1257300" y="2252664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0.73579</cdr:x>
      <cdr:y>0.2695</cdr:y>
    </cdr:to>
    <cdr:sp macro="" textlink="">
      <cdr:nvSpPr>
        <cdr:cNvPr id="3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4965700" y="8318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0.24724</cdr:x>
      <cdr:y>0.19783</cdr:y>
    </cdr:from>
    <cdr:to>
      <cdr:x>0.31976</cdr:x>
      <cdr:y>0.27174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51025" y="8413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0.46735</cdr:x>
      <cdr:y>0.06346</cdr:y>
    </cdr:from>
    <cdr:to>
      <cdr:x>0.53986</cdr:x>
      <cdr:y>0.13736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3498850" y="269875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0.74343</cdr:x>
      <cdr:y>0.52706</cdr:y>
    </cdr:from>
    <cdr:to>
      <cdr:x>0.81595</cdr:x>
      <cdr:y>0.60097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5565775" y="2241550"/>
          <a:ext cx="542925" cy="3143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fi-FI" sz="1400" b="1" dirty="0"/>
        </a:p>
      </cdr:txBody>
    </cdr:sp>
  </cdr:relSizeAnchor>
  <cdr:relSizeAnchor xmlns:cdr="http://schemas.openxmlformats.org/drawingml/2006/chartDrawing">
    <cdr:from>
      <cdr:x>0.16794</cdr:x>
      <cdr:y>0.52968</cdr:y>
    </cdr:from>
    <cdr:to>
      <cdr:x>0.28482</cdr:x>
      <cdr:y>0.61928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2EF49A2B-42C4-A0A1-971A-6B2AF041DE6A}"/>
            </a:ext>
          </a:extLst>
        </cdr:cNvPr>
        <cdr:cNvSpPr txBox="1"/>
      </cdr:nvSpPr>
      <cdr:spPr>
        <a:xfrm xmlns:a="http://schemas.openxmlformats.org/drawingml/2006/main">
          <a:off x="694498" y="1151452"/>
          <a:ext cx="483336" cy="1947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-100</a:t>
          </a:r>
        </a:p>
      </cdr:txBody>
    </cdr:sp>
  </cdr:relSizeAnchor>
  <cdr:relSizeAnchor xmlns:cdr="http://schemas.openxmlformats.org/drawingml/2006/chartDrawing">
    <cdr:from>
      <cdr:x>0.66327</cdr:x>
      <cdr:y>0.1956</cdr:y>
    </cdr:from>
    <cdr:to>
      <cdr:x>0.78247</cdr:x>
      <cdr:y>0.28817</cdr:y>
    </cdr:to>
    <cdr:sp macro="" textlink="">
      <cdr:nvSpPr>
        <cdr:cNvPr id="8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624911" y="439735"/>
          <a:ext cx="471731" cy="2081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50</a:t>
          </a:r>
        </a:p>
      </cdr:txBody>
    </cdr:sp>
  </cdr:relSizeAnchor>
  <cdr:relSizeAnchor xmlns:cdr="http://schemas.openxmlformats.org/drawingml/2006/chartDrawing">
    <cdr:from>
      <cdr:x>0.19903</cdr:x>
      <cdr:y>0.19783</cdr:y>
    </cdr:from>
    <cdr:to>
      <cdr:x>0.31976</cdr:x>
      <cdr:y>0.28817</cdr:y>
    </cdr:to>
    <cdr:sp macro="" textlink="">
      <cdr:nvSpPr>
        <cdr:cNvPr id="9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787656" y="444749"/>
          <a:ext cx="477804" cy="2030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-50</a:t>
          </a:r>
        </a:p>
      </cdr:txBody>
    </cdr:sp>
  </cdr:relSizeAnchor>
  <cdr:relSizeAnchor xmlns:cdr="http://schemas.openxmlformats.org/drawingml/2006/chartDrawing">
    <cdr:from>
      <cdr:x>0.45695</cdr:x>
      <cdr:y>0</cdr:y>
    </cdr:from>
    <cdr:to>
      <cdr:x>0.52946</cdr:x>
      <cdr:y>0.0739</cdr:y>
    </cdr:to>
    <cdr:sp macro="" textlink="">
      <cdr:nvSpPr>
        <cdr:cNvPr id="10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1808379" y="0"/>
          <a:ext cx="286960" cy="1661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0</a:t>
          </a:r>
        </a:p>
      </cdr:txBody>
    </cdr:sp>
  </cdr:relSizeAnchor>
  <cdr:relSizeAnchor xmlns:cdr="http://schemas.openxmlformats.org/drawingml/2006/chartDrawing">
    <cdr:from>
      <cdr:x>0.71132</cdr:x>
      <cdr:y>0.52367</cdr:y>
    </cdr:from>
    <cdr:to>
      <cdr:x>0.85567</cdr:x>
      <cdr:y>0.61659</cdr:y>
    </cdr:to>
    <cdr:sp macro="" textlink="">
      <cdr:nvSpPr>
        <cdr:cNvPr id="11" name="TextBox 1">
          <a:extLst xmlns:a="http://schemas.openxmlformats.org/drawingml/2006/main">
            <a:ext uri="{FF2B5EF4-FFF2-40B4-BE49-F238E27FC236}">
              <a16:creationId xmlns:a16="http://schemas.microsoft.com/office/drawing/2014/main" id="{7B95180D-753A-19AE-784D-029B67A2E35C}"/>
            </a:ext>
          </a:extLst>
        </cdr:cNvPr>
        <cdr:cNvSpPr txBox="1"/>
      </cdr:nvSpPr>
      <cdr:spPr>
        <a:xfrm xmlns:a="http://schemas.openxmlformats.org/drawingml/2006/main">
          <a:off x="2941572" y="1138380"/>
          <a:ext cx="596944" cy="2019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i-FI" b="1" dirty="0">
              <a:solidFill>
                <a:schemeClr val="tx2"/>
              </a:solidFill>
            </a:rPr>
            <a:t>100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90A8B4-A175-47E0-9DA4-67B367CF7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08A30-2F99-4DC8-97D0-02632F0CE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332C6-2739-449A-8E1C-DF133202CBD0}" type="datetimeFigureOut">
              <a:rPr lang="fi-FI" smtClean="0"/>
              <a:t>2.7.2026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7B36E-21B3-4DF2-9912-01BC3F9EE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5EA9B-9ACE-4A36-A2A0-8F4A652361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E5EF4-BA7F-4A42-BB51-703B5F75C4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9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EBC61-E677-49EC-905C-8E373E977562}" type="datetimeFigureOut">
              <a:rPr lang="en-US" smtClean="0"/>
              <a:t>7/2/2026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DF54-D132-4835-A060-2DDF25001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0DF54-D132-4835-A060-2DDF2500197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4210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99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5"/>
            <a:ext cx="7911566" cy="1486918"/>
          </a:xfrm>
        </p:spPr>
        <p:txBody>
          <a:bodyPr anchor="b">
            <a:normAutofit/>
          </a:bodyPr>
          <a:lstStyle>
            <a:lvl1pPr>
              <a:defRPr sz="4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76950" y="4108279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708E07BC-A1CA-496B-A61F-21E71CE604A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00100" y="2424953"/>
            <a:ext cx="7911566" cy="1334867"/>
          </a:xfrm>
        </p:spPr>
        <p:txBody>
          <a:bodyPr>
            <a:noAutofit/>
          </a:bodyPr>
          <a:lstStyle>
            <a:lvl1pPr marL="0" indent="0">
              <a:buNone/>
              <a:defRPr sz="4600" b="1">
                <a:solidFill>
                  <a:srgbClr val="FDC84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Lisää otsikko napsauttamalla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AC70D423-A53E-412A-A2A0-552FE725DCA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176950" y="4469073"/>
            <a:ext cx="7934716" cy="35851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DC84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Lisää alaotsikko napsauttamalla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285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5924891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8223105-2747-431E-92BF-E23275C725C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184666" y="61762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Tekijätiedot Etunimi Sukunimi | päivämäärä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3A2A972-8C04-8283-722B-7618460EA6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236" y="5822759"/>
            <a:ext cx="623685" cy="62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713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959767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4199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19565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7465497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8863" y="-61965"/>
            <a:ext cx="11043137" cy="68638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Saatavuus/</a:t>
            </a:r>
            <a:r>
              <a:rPr lang="fi-FI" sz="3600" err="1">
                <a:solidFill>
                  <a:schemeClr val="tx1"/>
                </a:solidFill>
              </a:rPr>
              <a:t>Tillgänglighet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85176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9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81070" y="3074694"/>
            <a:ext cx="69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3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77121" y="3006628"/>
            <a:ext cx="705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78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Säkerhet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och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kvalitet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0997A41-488F-47FE-A14E-4E3CBAC2B407}"/>
              </a:ext>
            </a:extLst>
          </p:cNvPr>
          <p:cNvSpPr txBox="1"/>
          <p:nvPr userDrawn="1"/>
        </p:nvSpPr>
        <p:spPr>
          <a:xfrm>
            <a:off x="4735669" y="1404000"/>
            <a:ext cx="3826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b="1">
                <a:solidFill>
                  <a:srgbClr val="85C598"/>
                </a:solidFill>
              </a:rPr>
              <a:t>DE ANMÄLDA HÄNDELSERNAS KARAKTÄR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/>
          <p:nvPr userDrawn="1"/>
        </p:nvSpPr>
        <p:spPr>
          <a:xfrm>
            <a:off x="1179185" y="1404000"/>
            <a:ext cx="2847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>
                <a:solidFill>
                  <a:schemeClr val="accent4"/>
                </a:solidFill>
              </a:rPr>
              <a:t>ANTAL ANMÄLAN OM NEGATIV HÄNDELSE 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80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Turvallisuus ja laatu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1197033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fi-FI" b="1">
                <a:solidFill>
                  <a:schemeClr val="accent4"/>
                </a:solidFill>
              </a:rPr>
              <a:t>VAARATAPAHTUMA ILMOITUSTEN MÄÄRÄ</a:t>
            </a:r>
            <a:endParaRPr lang="en-US" b="1">
              <a:solidFill>
                <a:schemeClr val="accent4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4753431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85C598"/>
                </a:solidFill>
              </a:rPr>
              <a:t>VAARATAPAHTUMA ILMOITUKSET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C3B77E-0D3E-4B5A-8A4D-5EEF2CF1F41B}"/>
              </a:ext>
            </a:extLst>
          </p:cNvPr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ADCBBD-B6ED-4152-B8C4-0DC573033107}"/>
              </a:ext>
            </a:extLst>
          </p:cNvPr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35BE4C-1B5A-48EE-84DB-C2B08640B807}"/>
              </a:ext>
            </a:extLst>
          </p:cNvPr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941A194-48EB-4091-A182-F366B11A0BC8}"/>
              </a:ext>
            </a:extLst>
          </p:cNvPr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DF4010C-4B32-4FC4-9A31-D4B806832335}"/>
              </a:ext>
            </a:extLst>
          </p:cNvPr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CD3214-45BE-4687-A978-284152739751}"/>
              </a:ext>
            </a:extLst>
          </p:cNvPr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AC76652-7BC2-88D3-FC99-0BBA62C5158F}"/>
              </a:ext>
            </a:extLst>
          </p:cNvPr>
          <p:cNvSpPr txBox="1">
            <a:spLocks/>
          </p:cNvSpPr>
          <p:nvPr userDrawn="1"/>
        </p:nvSpPr>
        <p:spPr>
          <a:xfrm>
            <a:off x="1168417" y="4500000"/>
            <a:ext cx="349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>
                <a:solidFill>
                  <a:schemeClr val="accent4"/>
                </a:solidFill>
              </a:rPr>
              <a:t>ASIAKKAIDEN TEKEMÄT VAARATAPAHTUMA-ILMOITUKSET MÄÄRÄ</a:t>
            </a:r>
            <a:endParaRPr lang="en-US" sz="12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57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660000" y="1291041"/>
            <a:ext cx="0" cy="55899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660000" y="408600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128000" y="540422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838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329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Henkilöstö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01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55343" y="-34782"/>
            <a:ext cx="11069254" cy="70110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34781"/>
            <a:ext cx="11431557" cy="1426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Personal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5743584-D823-48E2-ABA9-FB131738E2AB}"/>
              </a:ext>
            </a:extLst>
          </p:cNvPr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9286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961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865506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630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7403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6444860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740C8-D333-7BD8-7F8B-4FB751A616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B61685-0C43-A11F-1542-AB655CB332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3D563F-D878-CA67-1856-07AF07FA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11312-C0C7-4077-913B-954EC2BE3C8A}" type="datetimeFigureOut">
              <a:rPr lang="sv-SE" smtClean="0"/>
              <a:t>2026-07-02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B66903-474A-482F-6ADD-1F486FDED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04297-E23C-466C-DDB8-6B6F06EC4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25F97-B967-4C24-B0FD-1AC97B330A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18026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D8E61-544F-F722-8BA4-ED92DDFB1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207953-2D94-09CD-3684-8C95CE257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057011-6BE0-41B9-C79D-2D053366E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11312-C0C7-4077-913B-954EC2BE3C8A}" type="datetimeFigureOut">
              <a:rPr lang="sv-SE" smtClean="0"/>
              <a:t>2026-07-02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6BE3B-1DFE-E0ED-7236-7E0AED39D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842E3E-9255-EAC7-0117-A673EE156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25F97-B967-4C24-B0FD-1AC97B330A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4562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C5020-3E0A-C4D8-F08A-63FCE1DF34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354B75-82A1-64AE-9953-5F700E00A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DC228-08EA-EE9B-ACDB-3C7AEDB78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11312-C0C7-4077-913B-954EC2BE3C8A}" type="datetimeFigureOut">
              <a:rPr lang="sv-SE" smtClean="0"/>
              <a:t>2026-07-02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8350B-2ADC-D07C-614C-DF6C69DFD3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5D5810-C589-DC5F-A0DC-F147A50BC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25F97-B967-4C24-B0FD-1AC97B330A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28113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D2F30-1A4E-42A1-1D1C-C72EFD735A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E7D1CD-F062-22C2-B4ED-2918A47DE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E8F67B-1E08-EA81-B3B6-D560BC24C5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3F1E5-9956-5223-918E-304AE661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11312-C0C7-4077-913B-954EC2BE3C8A}" type="datetimeFigureOut">
              <a:rPr lang="sv-SE" smtClean="0"/>
              <a:t>2026-07-02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32D52F-DC52-5C8F-3FC3-05B5FF9C9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005C27-D16F-E4FC-B50A-729AE81E2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25F97-B967-4C24-B0FD-1AC97B330A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842676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EF519-4184-ECE9-7956-CCB505DA7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C8D208-987A-7F8B-9C13-88D00BB3D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285971-C888-20E0-E908-2B7871443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7854C5-747C-BA34-C83D-59EEB60A1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07C5CE-FE18-B777-B67D-849BBEDBF9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440B24-AA0D-C1F3-A5F2-1196DB6C0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11312-C0C7-4077-913B-954EC2BE3C8A}" type="datetimeFigureOut">
              <a:rPr lang="sv-SE" smtClean="0"/>
              <a:t>2026-07-02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8B96A8-A479-55FC-1856-BBCC48C0A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A5806C-A040-EC59-272A-A6B9088BA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25F97-B967-4C24-B0FD-1AC97B330A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466277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B8AEB-1C93-57C9-1727-B593CD221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CC7A8B-0E0D-3D54-2978-A361CA216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11312-C0C7-4077-913B-954EC2BE3C8A}" type="datetimeFigureOut">
              <a:rPr lang="sv-SE" smtClean="0"/>
              <a:t>2026-07-02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C5AB15-420E-7707-A956-81151D43B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823D66-2398-CC30-4552-C7BCA2E52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25F97-B967-4C24-B0FD-1AC97B330A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786576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BB7020-E447-CC90-5D96-0044E3315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11312-C0C7-4077-913B-954EC2BE3C8A}" type="datetimeFigureOut">
              <a:rPr lang="sv-SE" smtClean="0"/>
              <a:t>2026-07-02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228C46-1584-2DF5-63FE-E5FB7FAB6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E34FD-34D1-2C87-D758-C9FF4A4F5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25F97-B967-4C24-B0FD-1AC97B330A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17825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FD914-7473-43AC-BFB9-9755196BB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C2010-36D8-F5AC-7CC4-8589841E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4AFDE-2254-2DA5-21AB-291A611C5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59B3B5-D392-3340-C0CA-5E297A2F0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11312-C0C7-4077-913B-954EC2BE3C8A}" type="datetimeFigureOut">
              <a:rPr lang="sv-SE" smtClean="0"/>
              <a:t>2026-07-02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E97B4-C5CB-1FFD-77A9-2EED7E7C5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4D68BA-39B2-1444-4AE6-CCF53E0FE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25F97-B967-4C24-B0FD-1AC97B330A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158273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C8E66-B3BD-2448-E8E0-3786368D3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CE2D34C-2D75-7286-9193-B91D1E740F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B551D-F25E-7869-DE7E-F3D199A509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C88B89-21BE-29BB-B75D-C265F75B9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11312-C0C7-4077-913B-954EC2BE3C8A}" type="datetimeFigureOut">
              <a:rPr lang="sv-SE" smtClean="0"/>
              <a:t>2026-07-02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F5ADA2-AC89-44D8-7529-3992AD3F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A83DB8-F9EA-1279-D6EB-3C9D4DED3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25F97-B967-4C24-B0FD-1AC97B330A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056231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4B60F-82EF-F8CA-EC02-7946D2248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3BC6E9-C562-DE15-6046-AFBD481B8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8CFBCE-5335-E60D-22F9-9935B3519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11312-C0C7-4077-913B-954EC2BE3C8A}" type="datetimeFigureOut">
              <a:rPr lang="sv-SE" smtClean="0"/>
              <a:t>2026-07-02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9AAB7D-CC1D-4776-8678-960304765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49981-FF5C-4ACA-2221-4FE1C4981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25F97-B967-4C24-B0FD-1AC97B330A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91106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9608F8-2B1E-6CE4-5952-3CBA708F49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D8C750-1718-2912-7C80-C36CBD48DE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315462-4EEA-1290-C595-BF53F2AE7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11312-C0C7-4077-913B-954EC2BE3C8A}" type="datetimeFigureOut">
              <a:rPr lang="sv-SE" smtClean="0"/>
              <a:t>2026-07-02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0DCCBA-7397-B508-D967-AC999DEBE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204E8-BA6E-8D25-85E5-169EBE3EB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25F97-B967-4C24-B0FD-1AC97B330A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80694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5"/>
            <a:ext cx="7911566" cy="1486918"/>
          </a:xfrm>
        </p:spPr>
        <p:txBody>
          <a:bodyPr anchor="b">
            <a:normAutofit/>
          </a:bodyPr>
          <a:lstStyle>
            <a:lvl1pPr>
              <a:defRPr sz="4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176950" y="4108279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708E07BC-A1CA-496B-A61F-21E71CE604A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200100" y="2424953"/>
            <a:ext cx="7911566" cy="1334867"/>
          </a:xfrm>
        </p:spPr>
        <p:txBody>
          <a:bodyPr>
            <a:noAutofit/>
          </a:bodyPr>
          <a:lstStyle>
            <a:lvl1pPr marL="0" indent="0">
              <a:buNone/>
              <a:defRPr sz="4600" b="1">
                <a:solidFill>
                  <a:srgbClr val="FDC84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Lisää otsikko napsauttamalla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AC70D423-A53E-412A-A2A0-552FE725DCA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176950" y="4469073"/>
            <a:ext cx="7934716" cy="35851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DC84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Lisää alaotsikko napsauttamalla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285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5924891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8223105-2747-431E-92BF-E23275C725C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2184666" y="61762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Tekijätiedot Etunimi Sukunimi | päivämäärä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63A2A972-8C04-8283-722B-7618460EA6C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236" y="5822759"/>
            <a:ext cx="623685" cy="62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5937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91915" y="558169"/>
            <a:ext cx="4911522" cy="1486918"/>
          </a:xfrm>
        </p:spPr>
        <p:txBody>
          <a:bodyPr anchor="b">
            <a:normAutofit/>
          </a:bodyPr>
          <a:lstStyle>
            <a:lvl1pPr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708E07BC-A1CA-496B-A61F-21E71CE604A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691915" y="2068237"/>
            <a:ext cx="4911522" cy="1318543"/>
          </a:xfrm>
        </p:spPr>
        <p:txBody>
          <a:bodyPr>
            <a:noAutofit/>
          </a:bodyPr>
          <a:lstStyle>
            <a:lvl1pPr marL="0" indent="0">
              <a:buNone/>
              <a:defRPr sz="3600" b="1">
                <a:solidFill>
                  <a:srgbClr val="FDC84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Lisää otsikko napsauttamalla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691915" y="3754925"/>
            <a:ext cx="4911522" cy="40065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AC70D423-A53E-412A-A2A0-552FE725DCA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691915" y="4173594"/>
            <a:ext cx="4911522" cy="400658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DC84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Lisää alaotsikko napsauttamalla</a:t>
            </a:r>
          </a:p>
        </p:txBody>
      </p:sp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691915" y="472247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8223105-2747-431E-92BF-E23275C725C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691914" y="5025558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rgbClr val="FDC84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Tekijätiedot Etunimi Sukunimi | päivämäärä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14969" y="5824812"/>
            <a:ext cx="3688466" cy="608776"/>
          </a:xfrm>
          <a:prstGeom prst="rect">
            <a:avLst/>
          </a:prstGeom>
        </p:spPr>
      </p:pic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123288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 </a:t>
            </a:r>
            <a:r>
              <a:rPr lang="sv-SE" b="0" i="0">
                <a:effectLst/>
                <a:latin typeface="Segoe UI" panose="020B0502040204020203" pitchFamily="34" charset="0"/>
              </a:rPr>
              <a:t>/ </a:t>
            </a:r>
            <a:r>
              <a:rPr lang="fi-FI"/>
              <a:t>Lisää kuva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F88B838-07D4-C566-14F2-470F15E7B2A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2236" y="5822759"/>
            <a:ext cx="623685" cy="62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30695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2326511"/>
            <a:ext cx="4385897" cy="3850452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400"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  <a:lvl6pPr>
              <a:defRPr>
                <a:solidFill>
                  <a:schemeClr val="accent6"/>
                </a:solidFill>
              </a:defRPr>
            </a:lvl6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Lisää teksti napsauttamalla</a:t>
            </a:r>
          </a:p>
          <a:p>
            <a:pPr lvl="2"/>
            <a:r>
              <a:rPr lang="fi-FI"/>
              <a:t>Lisää teksti napsauttamalla</a:t>
            </a:r>
          </a:p>
          <a:p>
            <a:pPr lvl="3"/>
            <a:r>
              <a:rPr lang="fi-FI"/>
              <a:t>Lisää teksti napsauttamalla</a:t>
            </a:r>
          </a:p>
          <a:p>
            <a:pPr lvl="4"/>
            <a:r>
              <a:rPr lang="fi-FI"/>
              <a:t>Lisää teksti napsauttamalla</a:t>
            </a:r>
          </a:p>
          <a:p>
            <a:pPr lvl="5"/>
            <a:r>
              <a:rPr lang="fi-FI"/>
              <a:t>Lisää teksti napsauttamalla</a:t>
            </a:r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9F93FDB1-A50B-4EA5-BA80-557DB725D07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6772101" y="762946"/>
            <a:ext cx="4385896" cy="1563564"/>
          </a:xfrm>
        </p:spPr>
        <p:txBody>
          <a:bodyPr anchor="ctr">
            <a:normAutofit/>
          </a:bodyPr>
          <a:lstStyle>
            <a:lvl1pPr marL="0" indent="0">
              <a:buNone/>
              <a:defRPr sz="3200" b="1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Lisää 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998752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22815737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accent5"/>
                </a:solidFill>
              </a:defRPr>
            </a:lvl1pPr>
          </a:lstStyle>
          <a:p>
            <a:r>
              <a:rPr lang="fi-FI"/>
              <a:t>Lisää otsikko</a:t>
            </a:r>
            <a:br>
              <a:rPr lang="fi-FI"/>
            </a:br>
            <a:r>
              <a:rPr lang="fi-FI"/>
              <a:t>napsauttamalla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400"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  <a:lvl6pPr>
              <a:defRPr>
                <a:solidFill>
                  <a:schemeClr val="accent6"/>
                </a:solidFill>
              </a:defRPr>
            </a:lvl6pPr>
          </a:lstStyle>
          <a:p>
            <a:pPr lvl="0"/>
            <a:r>
              <a:rPr lang="fi-FI"/>
              <a:t>Lisää teksti napsauttamalla</a:t>
            </a:r>
          </a:p>
          <a:p>
            <a:pPr lvl="1"/>
            <a:r>
              <a:rPr lang="fi-FI"/>
              <a:t>Lisää teksti napsauttamalla</a:t>
            </a:r>
          </a:p>
          <a:p>
            <a:pPr lvl="2"/>
            <a:r>
              <a:rPr lang="fi-FI"/>
              <a:t>Lisää teksti napsauttamalla</a:t>
            </a:r>
          </a:p>
          <a:p>
            <a:pPr lvl="3"/>
            <a:r>
              <a:rPr lang="fi-FI"/>
              <a:t>Lisää teksti napsauttamalla</a:t>
            </a:r>
          </a:p>
          <a:p>
            <a:pPr lvl="4"/>
            <a:r>
              <a:rPr lang="fi-FI"/>
              <a:t>Lisää teksti napsauttamalla</a:t>
            </a:r>
          </a:p>
          <a:p>
            <a:pPr lvl="5"/>
            <a:r>
              <a:rPr lang="fi-FI"/>
              <a:t>Lisää teksti napsauttamalla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6"/>
                </a:solidFill>
              </a:defRPr>
            </a:lvl1pPr>
          </a:lstStyle>
          <a:p>
            <a:pPr lvl="0"/>
            <a:r>
              <a:rPr lang="fi-FI"/>
              <a:t>Lisää kuva</a:t>
            </a:r>
          </a:p>
        </p:txBody>
      </p:sp>
    </p:spTree>
    <p:extLst>
      <p:ext uri="{BB962C8B-B14F-4D97-AF65-F5344CB8AC3E}">
        <p14:creationId xmlns:p14="http://schemas.microsoft.com/office/powerpoint/2010/main" val="86212690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3" y="1412596"/>
            <a:ext cx="6585086" cy="1486918"/>
          </a:xfrm>
        </p:spPr>
        <p:txBody>
          <a:bodyPr anchor="b">
            <a:normAutofit/>
          </a:bodyPr>
          <a:lstStyle>
            <a:lvl1pPr>
              <a:defRPr sz="42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708E07BC-A1CA-496B-A61F-21E71CE604A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651513" y="2922664"/>
            <a:ext cx="6585086" cy="1486918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rgbClr val="FDC84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Lisää otsikko napsauttamalla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28363" y="4687014"/>
            <a:ext cx="6585086" cy="35851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AC70D423-A53E-412A-A2A0-552FE725DCA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628363" y="5047808"/>
            <a:ext cx="6585086" cy="35851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FDC84A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Lisää alaotsikko napsauttamalla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FC53416-56A3-4D3B-A665-7A5E107420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597" y="513912"/>
            <a:ext cx="623685" cy="62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527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9" name="Kuva 18">
            <a:extLst>
              <a:ext uri="{FF2B5EF4-FFF2-40B4-BE49-F238E27FC236}">
                <a16:creationId xmlns:a16="http://schemas.microsoft.com/office/drawing/2014/main" id="{401E9D20-456C-4DF8-BE33-5763E599F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8" t="7257" r="2663" b="7474"/>
          <a:stretch/>
        </p:blipFill>
        <p:spPr>
          <a:xfrm>
            <a:off x="2627391" y="0"/>
            <a:ext cx="9564610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9939" y="1412596"/>
            <a:ext cx="6585086" cy="1486918"/>
          </a:xfrm>
        </p:spPr>
        <p:txBody>
          <a:bodyPr anchor="b">
            <a:normAutofit/>
          </a:bodyPr>
          <a:lstStyle>
            <a:lvl1pPr>
              <a:defRPr sz="42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708E07BC-A1CA-496B-A61F-21E71CE604A9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2639939" y="2922664"/>
            <a:ext cx="6585086" cy="1486918"/>
          </a:xfrm>
        </p:spPr>
        <p:txBody>
          <a:bodyPr>
            <a:noAutofit/>
          </a:bodyPr>
          <a:lstStyle>
            <a:lvl1pPr marL="0" indent="0">
              <a:buNone/>
              <a:defRPr sz="4200" b="1">
                <a:solidFill>
                  <a:schemeClr val="accent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Lisää otsikko napsauttamalla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16789" y="4687014"/>
            <a:ext cx="6585086" cy="35851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AC70D423-A53E-412A-A2A0-552FE725DCA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616789" y="5047808"/>
            <a:ext cx="6585086" cy="358516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Lisää alaotsikko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7616082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10B87C92-9C61-425E-9264-84BE77EBA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578" t="7280" r="2964" b="8136"/>
          <a:stretch/>
        </p:blipFill>
        <p:spPr>
          <a:xfrm>
            <a:off x="2511709" y="1"/>
            <a:ext cx="9680292" cy="6858000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9044" y="555585"/>
            <a:ext cx="10428790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B548DEA-B2C3-1D28-6860-798381D9CF9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597" y="513912"/>
            <a:ext cx="623685" cy="623871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DFD6CA6-DE7C-5602-45C5-8674E24F5BA8}"/>
              </a:ext>
            </a:extLst>
          </p:cNvPr>
          <p:cNvCxnSpPr>
            <a:cxnSpLocks/>
          </p:cNvCxnSpPr>
          <p:nvPr userDrawn="1"/>
        </p:nvCxnSpPr>
        <p:spPr>
          <a:xfrm>
            <a:off x="3970875" y="1618614"/>
            <a:ext cx="0" cy="47011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194394C-74F7-7C6F-F033-2F88263413B2}"/>
              </a:ext>
            </a:extLst>
          </p:cNvPr>
          <p:cNvCxnSpPr>
            <a:cxnSpLocks/>
          </p:cNvCxnSpPr>
          <p:nvPr userDrawn="1"/>
        </p:nvCxnSpPr>
        <p:spPr>
          <a:xfrm>
            <a:off x="7396226" y="1618614"/>
            <a:ext cx="0" cy="47011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B5D5C881-B93B-67E6-2C4C-37B6828A2116}"/>
              </a:ext>
            </a:extLst>
          </p:cNvPr>
          <p:cNvSpPr/>
          <p:nvPr userDrawn="1"/>
        </p:nvSpPr>
        <p:spPr>
          <a:xfrm>
            <a:off x="1169045" y="1618614"/>
            <a:ext cx="10428790" cy="47011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7EE3053-8569-DD14-228C-82B99F0801FC}"/>
              </a:ext>
            </a:extLst>
          </p:cNvPr>
          <p:cNvCxnSpPr>
            <a:cxnSpLocks/>
          </p:cNvCxnSpPr>
          <p:nvPr userDrawn="1"/>
        </p:nvCxnSpPr>
        <p:spPr>
          <a:xfrm>
            <a:off x="3970874" y="4275892"/>
            <a:ext cx="342535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E6E3BC7-F17A-ED4C-B01A-F30ECAD5B2D8}"/>
              </a:ext>
            </a:extLst>
          </p:cNvPr>
          <p:cNvCxnSpPr>
            <a:cxnSpLocks/>
          </p:cNvCxnSpPr>
          <p:nvPr userDrawn="1"/>
        </p:nvCxnSpPr>
        <p:spPr>
          <a:xfrm>
            <a:off x="1169044" y="4037767"/>
            <a:ext cx="2801831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4E36CD4-D3C2-20B7-FF55-6211EF576B0D}"/>
              </a:ext>
            </a:extLst>
          </p:cNvPr>
          <p:cNvCxnSpPr>
            <a:cxnSpLocks/>
            <a:endCxn id="9" idx="3"/>
          </p:cNvCxnSpPr>
          <p:nvPr userDrawn="1"/>
        </p:nvCxnSpPr>
        <p:spPr>
          <a:xfrm>
            <a:off x="7396226" y="3969196"/>
            <a:ext cx="4201609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00368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10B87C92-9C61-425E-9264-84BE77EBAE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578" t="7280" r="2964" b="8136"/>
          <a:stretch/>
        </p:blipFill>
        <p:spPr>
          <a:xfrm>
            <a:off x="2511709" y="1"/>
            <a:ext cx="9680292" cy="6858000"/>
          </a:xfrm>
          <a:prstGeom prst="rect">
            <a:avLst/>
          </a:prstGeom>
        </p:spPr>
      </p:pic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69044" y="555585"/>
            <a:ext cx="10428790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B548DEA-B2C3-1D28-6860-798381D9CF9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2597" y="513912"/>
            <a:ext cx="623685" cy="62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988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6450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ppsäg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771598" y="3732247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0DE65701-5ECA-42E6-93A8-3C3804750825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771598" y="4093040"/>
            <a:ext cx="7710725" cy="351639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Etunimi Sukunimi | Yhteystiedot | pohjanmaanhyvinvointi.fi</a:t>
            </a:r>
          </a:p>
        </p:txBody>
      </p:sp>
      <p:pic>
        <p:nvPicPr>
          <p:cNvPr id="2" name="Logo" descr="Österbottens välfärdsområde logotyp. Pohjanmaan hyvinvointialueen tunnus.">
            <a:extLst>
              <a:ext uri="{FF2B5EF4-FFF2-40B4-BE49-F238E27FC236}">
                <a16:creationId xmlns:a16="http://schemas.microsoft.com/office/drawing/2014/main" id="{F0761E63-BCCE-410C-83E4-67BCCC471E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91617" y="5139159"/>
            <a:ext cx="4149070" cy="684798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477D3A35-4ACB-81A4-C876-DA8CCCB4C36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645" y="5139159"/>
            <a:ext cx="791397" cy="79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258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23155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689" r:id="rId2"/>
    <p:sldLayoutId id="2147483690" r:id="rId3"/>
    <p:sldLayoutId id="2147483691" r:id="rId4"/>
    <p:sldLayoutId id="2147483692" r:id="rId5"/>
    <p:sldLayoutId id="2147483709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708" r:id="rId12"/>
    <p:sldLayoutId id="2147483706" r:id="rId13"/>
    <p:sldLayoutId id="2147483701" r:id="rId14"/>
    <p:sldLayoutId id="2147483702" r:id="rId15"/>
    <p:sldLayoutId id="2147483703" r:id="rId16"/>
    <p:sldLayoutId id="2147483704" r:id="rId17"/>
    <p:sldLayoutId id="214748370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A6272C-1E74-D4B7-E859-60B142ED9E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15F096-7A52-5AC2-20E2-EA6E4A129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229CB9-A51D-4617-0238-F696D7FC5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611312-C0C7-4077-913B-954EC2BE3C8A}" type="datetimeFigureOut">
              <a:rPr lang="sv-SE" smtClean="0"/>
              <a:t>2026-07-02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2EF9A-F7E9-27F7-7D8E-F871A65BF2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167D7-457A-55E0-303F-6A6110930C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C25F97-B967-4C24-B0FD-1AC97B330AD3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142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tsikon paikkamerkki 1">
            <a:extLst>
              <a:ext uri="{FF2B5EF4-FFF2-40B4-BE49-F238E27FC236}">
                <a16:creationId xmlns:a16="http://schemas.microsoft.com/office/drawing/2014/main" id="{D46541F2-4707-411E-95DC-D2E9D2D2FA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5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413435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7" r:id="rId9"/>
    <p:sldLayoutId id="2147483755" r:id="rId10"/>
    <p:sldLayoutId id="214748375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65689-C674-8A32-A0F6-DB1780B3B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3250" y="1458885"/>
            <a:ext cx="7911566" cy="1486918"/>
          </a:xfrm>
        </p:spPr>
        <p:txBody>
          <a:bodyPr>
            <a:normAutofit/>
          </a:bodyPr>
          <a:lstStyle/>
          <a:p>
            <a:r>
              <a:rPr lang="en-US" sz="4900"/>
              <a:t>R</a:t>
            </a:r>
            <a:r>
              <a:rPr lang="fi-FI" sz="4900" err="1"/>
              <a:t>apportering</a:t>
            </a:r>
            <a:r>
              <a:rPr lang="fi-FI" sz="4900"/>
              <a:t> av </a:t>
            </a:r>
            <a:r>
              <a:rPr lang="fi-FI" sz="4900" err="1"/>
              <a:t>egenkontroll</a:t>
            </a:r>
            <a:r>
              <a:rPr lang="fi-FI" sz="4900"/>
              <a:t>, P1</a:t>
            </a:r>
            <a:endParaRPr lang="sv-S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056938-BCF9-25E2-0377-1659893EE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0100" y="2995096"/>
            <a:ext cx="7934716" cy="347919"/>
          </a:xfrm>
        </p:spPr>
        <p:txBody>
          <a:bodyPr>
            <a:normAutofit fontScale="92500" lnSpcReduction="10000"/>
          </a:bodyPr>
          <a:lstStyle/>
          <a:p>
            <a:r>
              <a:rPr lang="fi-FI" sz="2200" err="1">
                <a:solidFill>
                  <a:srgbClr val="FFC000"/>
                </a:solidFill>
              </a:rPr>
              <a:t>Resultatområde</a:t>
            </a:r>
            <a:r>
              <a:rPr lang="fi-FI" sz="2200">
                <a:solidFill>
                  <a:srgbClr val="FFC000"/>
                </a:solidFill>
              </a:rPr>
              <a:t>: </a:t>
            </a:r>
            <a:r>
              <a:rPr lang="fi-FI" sz="2200" err="1">
                <a:solidFill>
                  <a:srgbClr val="FFC000"/>
                </a:solidFill>
              </a:rPr>
              <a:t>Österbottens</a:t>
            </a:r>
            <a:r>
              <a:rPr lang="fi-FI" sz="2200">
                <a:solidFill>
                  <a:srgbClr val="FFC000"/>
                </a:solidFill>
              </a:rPr>
              <a:t> </a:t>
            </a:r>
            <a:r>
              <a:rPr lang="fi-FI" sz="2200" err="1">
                <a:solidFill>
                  <a:srgbClr val="FFC000"/>
                </a:solidFill>
              </a:rPr>
              <a:t>räddningsverk</a:t>
            </a:r>
            <a:endParaRPr lang="fi-FI" sz="2200">
              <a:solidFill>
                <a:srgbClr val="FFC000"/>
              </a:solidFill>
            </a:endParaRPr>
          </a:p>
          <a:p>
            <a:endParaRPr lang="sv-S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58DF5A-6C5B-43A3-E8FD-1B2EA18330EB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200100" y="3355890"/>
            <a:ext cx="7934716" cy="358516"/>
          </a:xfrm>
        </p:spPr>
        <p:txBody>
          <a:bodyPr>
            <a:normAutofit lnSpcReduction="10000"/>
          </a:bodyPr>
          <a:lstStyle/>
          <a:p>
            <a:r>
              <a:rPr lang="fi-FI" err="1">
                <a:solidFill>
                  <a:srgbClr val="FFC000"/>
                </a:solidFill>
              </a:rPr>
              <a:t>Period</a:t>
            </a:r>
            <a:r>
              <a:rPr lang="fi-FI">
                <a:solidFill>
                  <a:srgbClr val="FFC000"/>
                </a:solidFill>
              </a:rPr>
              <a:t> </a:t>
            </a:r>
            <a:r>
              <a:rPr lang="fi-FI" err="1">
                <a:solidFill>
                  <a:srgbClr val="FFC000"/>
                </a:solidFill>
              </a:rPr>
              <a:t>som</a:t>
            </a:r>
            <a:r>
              <a:rPr lang="fi-FI">
                <a:solidFill>
                  <a:srgbClr val="FFC000"/>
                </a:solidFill>
              </a:rPr>
              <a:t> </a:t>
            </a:r>
            <a:r>
              <a:rPr lang="fi-FI" err="1">
                <a:solidFill>
                  <a:srgbClr val="FFC000"/>
                </a:solidFill>
              </a:rPr>
              <a:t>rapporteras</a:t>
            </a:r>
            <a:r>
              <a:rPr lang="fi-FI">
                <a:solidFill>
                  <a:srgbClr val="FFC000"/>
                </a:solidFill>
              </a:rPr>
              <a:t>: 1-4.2026 (</a:t>
            </a:r>
            <a:r>
              <a:rPr lang="fi-FI" err="1">
                <a:solidFill>
                  <a:srgbClr val="FFC000"/>
                </a:solidFill>
              </a:rPr>
              <a:t>januari-april</a:t>
            </a:r>
            <a:r>
              <a:rPr lang="fi-FI">
                <a:solidFill>
                  <a:srgbClr val="FFC000"/>
                </a:solidFill>
              </a:rPr>
              <a:t>)</a:t>
            </a:r>
            <a:endParaRPr lang="fi-FI">
              <a:solidFill>
                <a:srgbClr val="FFC000"/>
              </a:solidFill>
              <a:cs typeface="Arial"/>
            </a:endParaRPr>
          </a:p>
          <a:p>
            <a:endParaRPr lang="sv-SE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97A4DB3-40B1-41D1-F476-46C091B421AC}"/>
              </a:ext>
            </a:extLst>
          </p:cNvPr>
          <p:cNvSpPr txBox="1"/>
          <p:nvPr/>
        </p:nvSpPr>
        <p:spPr>
          <a:xfrm>
            <a:off x="1183469" y="5399115"/>
            <a:ext cx="55325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400" err="1">
                <a:solidFill>
                  <a:schemeClr val="bg1"/>
                </a:solidFill>
              </a:rPr>
              <a:t>Förkortningar</a:t>
            </a:r>
            <a:r>
              <a:rPr lang="fi-FI" sz="1400">
                <a:solidFill>
                  <a:schemeClr val="bg1"/>
                </a:solidFill>
              </a:rPr>
              <a:t>:</a:t>
            </a:r>
          </a:p>
          <a:p>
            <a:r>
              <a:rPr lang="fi-FI" sz="1400">
                <a:solidFill>
                  <a:schemeClr val="bg1"/>
                </a:solidFill>
              </a:rPr>
              <a:t>NPS (Net </a:t>
            </a:r>
            <a:r>
              <a:rPr lang="fi-FI" sz="1400" err="1">
                <a:solidFill>
                  <a:schemeClr val="bg1"/>
                </a:solidFill>
              </a:rPr>
              <a:t>Promoter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Score</a:t>
            </a:r>
            <a:r>
              <a:rPr lang="fi-FI" sz="1400">
                <a:solidFill>
                  <a:schemeClr val="bg1"/>
                </a:solidFill>
              </a:rPr>
              <a:t>): </a:t>
            </a:r>
            <a:r>
              <a:rPr lang="fi-FI" sz="1400" err="1">
                <a:solidFill>
                  <a:schemeClr val="bg1"/>
                </a:solidFill>
              </a:rPr>
              <a:t>Rekommendationsindex</a:t>
            </a:r>
            <a:r>
              <a:rPr lang="fi-FI" sz="1400">
                <a:solidFill>
                  <a:schemeClr val="bg1"/>
                </a:solidFill>
              </a:rPr>
              <a:t> </a:t>
            </a:r>
          </a:p>
          <a:p>
            <a:r>
              <a:rPr lang="fi-FI" sz="1400" err="1">
                <a:solidFill>
                  <a:schemeClr val="bg1"/>
                </a:solidFill>
              </a:rPr>
              <a:t>Haipro</a:t>
            </a:r>
            <a:r>
              <a:rPr lang="fi-FI" sz="1400">
                <a:solidFill>
                  <a:schemeClr val="bg1"/>
                </a:solidFill>
              </a:rPr>
              <a:t>: </a:t>
            </a:r>
            <a:r>
              <a:rPr lang="sv-SE" sz="1400">
                <a:solidFill>
                  <a:schemeClr val="bg1"/>
                </a:solidFill>
              </a:rPr>
              <a:t>System för rapportering av negativa nära ögat händelser</a:t>
            </a:r>
          </a:p>
          <a:p>
            <a:r>
              <a:rPr lang="sv-SE" sz="1400">
                <a:solidFill>
                  <a:schemeClr val="bg1"/>
                </a:solidFill>
              </a:rPr>
              <a:t>Inom parentes rapporteras värdet för tidigare period (5-8.2025)</a:t>
            </a:r>
          </a:p>
          <a:p>
            <a:r>
              <a:rPr lang="sv-SE" sz="1400">
                <a:solidFill>
                  <a:schemeClr val="bg1"/>
                </a:solidFill>
              </a:rPr>
              <a:t>P1: 1-4.2026, P2: 5-8.2026, P3: 9-12.2026</a:t>
            </a:r>
            <a:endParaRPr lang="fi-FI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916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F26375-884D-5F1D-8E8F-FF72020C62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>
          <a:xfrm>
            <a:off x="8690431" y="2599362"/>
            <a:ext cx="2758619" cy="3515387"/>
          </a:xfrm>
          <a:prstGeom prst="roundRect">
            <a:avLst/>
          </a:prstGeom>
          <a:solidFill>
            <a:schemeClr val="accent2">
              <a:alpha val="54000"/>
            </a:schemeClr>
          </a:solidFill>
          <a:ln w="38100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431925" y="648000"/>
            <a:ext cx="9328150" cy="774700"/>
          </a:xfrm>
        </p:spPr>
        <p:txBody>
          <a:bodyPr/>
          <a:lstStyle/>
          <a:p>
            <a:r>
              <a:rPr lang="fi-FI" b="1" err="1"/>
              <a:t>Tillgänglighet</a:t>
            </a:r>
            <a:endParaRPr lang="sv-SE"/>
          </a:p>
        </p:txBody>
      </p:sp>
      <p:graphicFrame>
        <p:nvGraphicFramePr>
          <p:cNvPr id="4" name="Table 3" descr="Aktionsberedskapstid riskklasser 1, 2, 3 och 4 samt ett medlvärde&#10;Den första enhetens riskkategorispecifika maximala  aktionsberedskapstid i minuter 6 - 10 -20 minuter&#10;Q1 Aktionsberedskapstid under rapporteringsperioden enligt riskkategori 5:38, 6:35, 8:30, 10:32 medeltid 7:29&#10;Q1 % Andel där aktionsberedskaptiden uppfyllts under rapporteringsperioden (min 50%)&#10;70 % ,92%, 97% totalt 91%&#10;Räddningsverksamhetens maximala operativa beredskapstid i minuter per riskruta&#10;11 - 14 - 22 minuter&#10;Q1 Aktionsberedskaptiden under rapporteringsperioden &#10;8:28, 8:34, 11:19, 13:38 medeltal 10:26&#10;Q1 % Andel där aktionsberedskaptiden uppfyllts under rapporteringsperioden (min 50%)&#10;86%, 100%. 100% medeltal 96%">
            <a:extLst>
              <a:ext uri="{FF2B5EF4-FFF2-40B4-BE49-F238E27FC236}">
                <a16:creationId xmlns:a16="http://schemas.microsoft.com/office/drawing/2014/main" id="{A5931CB0-5A9F-26B2-FD26-618D9C8F21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545358"/>
              </p:ext>
            </p:extLst>
          </p:nvPr>
        </p:nvGraphicFramePr>
        <p:xfrm>
          <a:off x="1265429" y="1411675"/>
          <a:ext cx="7348618" cy="440024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3206210">
                  <a:extLst>
                    <a:ext uri="{9D8B030D-6E8A-4147-A177-3AD203B41FA5}">
                      <a16:colId xmlns:a16="http://schemas.microsoft.com/office/drawing/2014/main" val="2945415504"/>
                    </a:ext>
                  </a:extLst>
                </a:gridCol>
                <a:gridCol w="747132">
                  <a:extLst>
                    <a:ext uri="{9D8B030D-6E8A-4147-A177-3AD203B41FA5}">
                      <a16:colId xmlns:a16="http://schemas.microsoft.com/office/drawing/2014/main" val="364957845"/>
                    </a:ext>
                  </a:extLst>
                </a:gridCol>
                <a:gridCol w="849630">
                  <a:extLst>
                    <a:ext uri="{9D8B030D-6E8A-4147-A177-3AD203B41FA5}">
                      <a16:colId xmlns:a16="http://schemas.microsoft.com/office/drawing/2014/main" val="314730117"/>
                    </a:ext>
                  </a:extLst>
                </a:gridCol>
                <a:gridCol w="867658">
                  <a:extLst>
                    <a:ext uri="{9D8B030D-6E8A-4147-A177-3AD203B41FA5}">
                      <a16:colId xmlns:a16="http://schemas.microsoft.com/office/drawing/2014/main" val="256189394"/>
                    </a:ext>
                  </a:extLst>
                </a:gridCol>
                <a:gridCol w="771571">
                  <a:extLst>
                    <a:ext uri="{9D8B030D-6E8A-4147-A177-3AD203B41FA5}">
                      <a16:colId xmlns:a16="http://schemas.microsoft.com/office/drawing/2014/main" val="118055937"/>
                    </a:ext>
                  </a:extLst>
                </a:gridCol>
                <a:gridCol w="906417">
                  <a:extLst>
                    <a:ext uri="{9D8B030D-6E8A-4147-A177-3AD203B41FA5}">
                      <a16:colId xmlns:a16="http://schemas.microsoft.com/office/drawing/2014/main" val="1666068230"/>
                    </a:ext>
                  </a:extLst>
                </a:gridCol>
              </a:tblGrid>
              <a:tr h="336248">
                <a:tc>
                  <a:txBody>
                    <a:bodyPr/>
                    <a:lstStyle/>
                    <a:p>
                      <a:r>
                        <a:rPr lang="sv-SE" sz="1600">
                          <a:solidFill>
                            <a:srgbClr val="FDC84A"/>
                          </a:solidFill>
                        </a:rPr>
                        <a:t>Aktionsberedskapstid</a:t>
                      </a: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r>
                        <a:rPr lang="sv-SE" sz="1600">
                          <a:solidFill>
                            <a:srgbClr val="FDC84A"/>
                          </a:solidFill>
                        </a:rPr>
                        <a:t>Riskklass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v-SE"/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endParaRPr lang="sv-SE" sz="1600">
                        <a:solidFill>
                          <a:srgbClr val="FDC84A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82390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sv-SE" sz="1600">
                        <a:solidFill>
                          <a:srgbClr val="FDC84A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b="1">
                          <a:solidFill>
                            <a:srgbClr val="FDC84A"/>
                          </a:solidFill>
                        </a:rPr>
                        <a:t>I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b="1">
                          <a:solidFill>
                            <a:srgbClr val="FDC84A"/>
                          </a:solidFill>
                        </a:rPr>
                        <a:t>II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b="1">
                          <a:solidFill>
                            <a:srgbClr val="FDC84A"/>
                          </a:solidFill>
                        </a:rPr>
                        <a:t>III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b="1">
                          <a:solidFill>
                            <a:srgbClr val="FDC84A"/>
                          </a:solidFill>
                        </a:rPr>
                        <a:t>IV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600" b="1">
                          <a:solidFill>
                            <a:srgbClr val="FDC84A"/>
                          </a:solidFill>
                        </a:rPr>
                        <a:t>P1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9547929"/>
                  </a:ext>
                </a:extLst>
              </a:tr>
              <a:tr h="804221">
                <a:tc>
                  <a:txBody>
                    <a:bodyPr/>
                    <a:lstStyle/>
                    <a:p>
                      <a:r>
                        <a:rPr lang="sv-SE" sz="1400"/>
                        <a:t>Den första insatsens riskkategorispecifika rutans maximala  </a:t>
                      </a:r>
                      <a:r>
                        <a:rPr lang="sv-SE" sz="1400">
                          <a:solidFill>
                            <a:schemeClr val="tx1"/>
                          </a:solidFill>
                        </a:rPr>
                        <a:t>aktionsberedskapstid i minuter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6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10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20 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4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727476"/>
                  </a:ext>
                </a:extLst>
              </a:tr>
              <a:tr h="543729">
                <a:tc>
                  <a:txBody>
                    <a:bodyPr/>
                    <a:lstStyle/>
                    <a:p>
                      <a:r>
                        <a:rPr lang="sv-SE" sz="1400"/>
                        <a:t>Aktionsberedskapstiden enligt riskkategori i nutid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5:25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7:10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9:30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12:51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859242"/>
                  </a:ext>
                </a:extLst>
              </a:tr>
              <a:tr h="509452">
                <a:tc>
                  <a:txBody>
                    <a:bodyPr/>
                    <a:lstStyle/>
                    <a:p>
                      <a:r>
                        <a:rPr lang="sv-SE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Den första enhetens rutspecifika miniminivå för den operativa beredskapstiden i praktiken  i procent.</a:t>
                      </a:r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6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28807"/>
                  </a:ext>
                </a:extLst>
              </a:tr>
              <a:tr h="658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/>
                        <a:t>Aktionsberedskaptiden enligt riskkategori i nutid.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559410"/>
                  </a:ext>
                </a:extLst>
              </a:tr>
              <a:tr h="6586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Medianen för den första enhetens operativa beredskapstidsmål i minuter och sekunder för alla brådskande uppgifter, oavsett riskkategorier. </a:t>
                      </a:r>
                      <a:endParaRPr lang="sv-SE" sz="1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sv-SE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/>
                        <a:t>8:45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642895"/>
                  </a:ext>
                </a:extLst>
              </a:tr>
            </a:tbl>
          </a:graphicData>
        </a:graphic>
      </p:graphicFrame>
      <p:graphicFrame>
        <p:nvGraphicFramePr>
          <p:cNvPr id="5" name="Table 4" descr="Antal prestationer &#10;P1 77&#10;P2&#10;P3">
            <a:extLst>
              <a:ext uri="{FF2B5EF4-FFF2-40B4-BE49-F238E27FC236}">
                <a16:creationId xmlns:a16="http://schemas.microsoft.com/office/drawing/2014/main" id="{2F24EB39-0615-0B42-689C-2E36BA408D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1042816"/>
              </p:ext>
            </p:extLst>
          </p:nvPr>
        </p:nvGraphicFramePr>
        <p:xfrm>
          <a:off x="8695096" y="1411675"/>
          <a:ext cx="2896829" cy="10109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01379">
                  <a:extLst>
                    <a:ext uri="{9D8B030D-6E8A-4147-A177-3AD203B41FA5}">
                      <a16:colId xmlns:a16="http://schemas.microsoft.com/office/drawing/2014/main" val="3586717315"/>
                    </a:ext>
                  </a:extLst>
                </a:gridCol>
                <a:gridCol w="504825">
                  <a:extLst>
                    <a:ext uri="{9D8B030D-6E8A-4147-A177-3AD203B41FA5}">
                      <a16:colId xmlns:a16="http://schemas.microsoft.com/office/drawing/2014/main" val="2026172441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75000524"/>
                    </a:ext>
                  </a:extLst>
                </a:gridCol>
                <a:gridCol w="619125">
                  <a:extLst>
                    <a:ext uri="{9D8B030D-6E8A-4147-A177-3AD203B41FA5}">
                      <a16:colId xmlns:a16="http://schemas.microsoft.com/office/drawing/2014/main" val="41986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>
                          <a:solidFill>
                            <a:srgbClr val="FDC84A"/>
                          </a:solidFill>
                        </a:rPr>
                        <a:t>Första </a:t>
                      </a:r>
                      <a:r>
                        <a:rPr lang="sv-SE" err="1">
                          <a:solidFill>
                            <a:srgbClr val="FDC84A"/>
                          </a:solidFill>
                        </a:rPr>
                        <a:t>delvård</a:t>
                      </a:r>
                      <a:endParaRPr lang="sv-SE">
                        <a:solidFill>
                          <a:srgbClr val="FDC84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>
                          <a:solidFill>
                            <a:srgbClr val="FDC84A"/>
                          </a:solidFill>
                        </a:rPr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>
                          <a:solidFill>
                            <a:srgbClr val="FDC84A"/>
                          </a:solidFill>
                        </a:rPr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>
                          <a:solidFill>
                            <a:srgbClr val="FDC84A"/>
                          </a:solidFill>
                        </a:rPr>
                        <a:t>P3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214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/>
                        <a:t>Antal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/>
                        <a:t>xx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73109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1B8EDDC-940B-BD35-84A1-1163B3466D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695096" y="2716910"/>
            <a:ext cx="2764970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Korrigerande</a:t>
            </a: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fi-FI" sz="1600" b="1" i="0" u="none" strike="noStrike" kern="1200" cap="none" spc="0" normalizeH="0" baseline="0" noProof="0" err="1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åtgärder</a:t>
            </a: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</a:t>
            </a:r>
          </a:p>
          <a:p>
            <a:r>
              <a:rPr lang="fi-FI" sz="1600">
                <a:solidFill>
                  <a:schemeClr val="tx2"/>
                </a:solidFill>
                <a:cs typeface="Arial"/>
              </a:rPr>
              <a:t>Hali-</a:t>
            </a:r>
            <a:r>
              <a:rPr lang="fi-FI" sz="1600" err="1">
                <a:solidFill>
                  <a:schemeClr val="tx2"/>
                </a:solidFill>
                <a:cs typeface="Arial"/>
              </a:rPr>
              <a:t>systemet</a:t>
            </a:r>
            <a:endParaRPr lang="fi-FI" sz="1600">
              <a:solidFill>
                <a:schemeClr val="tx2"/>
              </a:solidFill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026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D2A81C5-B7EF-1169-D5A0-B90580D2FA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302156" y="1670449"/>
            <a:ext cx="2137088" cy="1985953"/>
          </a:xfrm>
          <a:prstGeom prst="roundRect">
            <a:avLst/>
          </a:prstGeom>
          <a:solidFill>
            <a:schemeClr val="accent2">
              <a:alpha val="54000"/>
            </a:schemeClr>
          </a:solidFill>
          <a:ln w="38100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F224ADDA-37D1-7259-A6B1-8EDDB6D42F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282722" y="3937000"/>
            <a:ext cx="2137088" cy="1985953"/>
          </a:xfrm>
          <a:prstGeom prst="roundRect">
            <a:avLst/>
          </a:prstGeom>
          <a:solidFill>
            <a:schemeClr val="accent2">
              <a:alpha val="54000"/>
            </a:schemeClr>
          </a:solidFill>
          <a:ln w="38100">
            <a:noFill/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sv-SE"/>
          </a:p>
          <a:p>
            <a:pPr algn="ctr"/>
            <a:endParaRPr lang="sv-SE">
              <a:solidFill>
                <a:schemeClr val="tx2"/>
              </a:solidFill>
            </a:endParaRPr>
          </a:p>
          <a:p>
            <a:pPr algn="ctr"/>
            <a:r>
              <a:rPr lang="sv-SE">
                <a:solidFill>
                  <a:schemeClr val="tx2"/>
                </a:solidFill>
              </a:rPr>
              <a:t>117 579 (9 kpl)</a:t>
            </a:r>
            <a:endParaRPr lang="sv-SE">
              <a:solidFill>
                <a:schemeClr val="tx2"/>
              </a:solidFill>
              <a:cs typeface="Arial"/>
            </a:endParaRPr>
          </a:p>
        </p:txBody>
      </p:sp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432800" y="648000"/>
            <a:ext cx="10342562" cy="909637"/>
          </a:xfrm>
        </p:spPr>
        <p:txBody>
          <a:bodyPr>
            <a:normAutofit/>
          </a:bodyPr>
          <a:lstStyle/>
          <a:p>
            <a:r>
              <a:rPr lang="fi-FI" b="1" err="1"/>
              <a:t>Säkerhet</a:t>
            </a:r>
            <a:r>
              <a:rPr lang="fi-FI" b="1"/>
              <a:t> </a:t>
            </a:r>
            <a:r>
              <a:rPr lang="fi-FI" b="1" err="1"/>
              <a:t>och</a:t>
            </a:r>
            <a:r>
              <a:rPr lang="fi-FI" b="1"/>
              <a:t> </a:t>
            </a:r>
            <a:r>
              <a:rPr lang="fi-FI" b="1" err="1"/>
              <a:t>kvalitet</a:t>
            </a:r>
            <a:endParaRPr lang="en-US" sz="1200" b="1"/>
          </a:p>
        </p:txBody>
      </p:sp>
      <p:graphicFrame>
        <p:nvGraphicFramePr>
          <p:cNvPr id="6" name="Table 5" descr="Tabell&#10;Genomförande av allmänna brandinspektioner i företags- och anstaltsobjekt (%)&#10;Period 1 2025 22%&#10;Period 2 2025&#10;Period 3 2025&#10;Genomförande av allmänna brandinspektioner i bostadsbyggnader (%)&#10;Period 1 2025 10%&#10;Period 2 2025&#10;Period 3 2025&#10;Inlämning av självbedömning av brandsäkerheten för småhus (%)&#10;Period 1 2025 26%&#10;Period 2 2025&#10;Period 3 2025&#10;Har nåtts via säkerhetskommunikation (deltagare, st)&#10;Period 1 2025 1,97% 53st&#10;Period 2 2025&#10;Period 3 2025">
            <a:extLst>
              <a:ext uri="{FF2B5EF4-FFF2-40B4-BE49-F238E27FC236}">
                <a16:creationId xmlns:a16="http://schemas.microsoft.com/office/drawing/2014/main" id="{6486425B-27F9-BAE4-2B9F-102802F5F4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1331130"/>
              </p:ext>
            </p:extLst>
          </p:nvPr>
        </p:nvGraphicFramePr>
        <p:xfrm>
          <a:off x="1238250" y="1585705"/>
          <a:ext cx="7896958" cy="25629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4310643">
                  <a:extLst>
                    <a:ext uri="{9D8B030D-6E8A-4147-A177-3AD203B41FA5}">
                      <a16:colId xmlns:a16="http://schemas.microsoft.com/office/drawing/2014/main" val="1454155595"/>
                    </a:ext>
                  </a:extLst>
                </a:gridCol>
                <a:gridCol w="1192493">
                  <a:extLst>
                    <a:ext uri="{9D8B030D-6E8A-4147-A177-3AD203B41FA5}">
                      <a16:colId xmlns:a16="http://schemas.microsoft.com/office/drawing/2014/main" val="3829206266"/>
                    </a:ext>
                  </a:extLst>
                </a:gridCol>
                <a:gridCol w="1174827">
                  <a:extLst>
                    <a:ext uri="{9D8B030D-6E8A-4147-A177-3AD203B41FA5}">
                      <a16:colId xmlns:a16="http://schemas.microsoft.com/office/drawing/2014/main" val="3817288613"/>
                    </a:ext>
                  </a:extLst>
                </a:gridCol>
                <a:gridCol w="1218995">
                  <a:extLst>
                    <a:ext uri="{9D8B030D-6E8A-4147-A177-3AD203B41FA5}">
                      <a16:colId xmlns:a16="http://schemas.microsoft.com/office/drawing/2014/main" val="4120227782"/>
                    </a:ext>
                  </a:extLst>
                </a:gridCol>
              </a:tblGrid>
              <a:tr h="368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b="1">
                          <a:solidFill>
                            <a:srgbClr val="FDC84A"/>
                          </a:solidFill>
                        </a:rPr>
                        <a:t>Förverkligad brandsyn (mål 100%)</a:t>
                      </a:r>
                      <a:endParaRPr lang="sv-SE">
                        <a:solidFill>
                          <a:srgbClr val="FDC84A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1">
                          <a:solidFill>
                            <a:srgbClr val="FDC84A"/>
                          </a:solidFill>
                        </a:rPr>
                        <a:t>P1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1">
                          <a:solidFill>
                            <a:srgbClr val="FDC84A"/>
                          </a:solidFill>
                        </a:rPr>
                        <a:t>P2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600" b="1">
                          <a:solidFill>
                            <a:srgbClr val="FDC84A"/>
                          </a:solidFill>
                        </a:rPr>
                        <a:t>P3 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941327"/>
                  </a:ext>
                </a:extLst>
              </a:tr>
              <a:tr h="366811">
                <a:tc>
                  <a:txBody>
                    <a:bodyPr/>
                    <a:lstStyle/>
                    <a:p>
                      <a:r>
                        <a:rPr lang="sv-SE" sz="1400"/>
                        <a:t>Genomförande av allmänna brandinspektioner i företags- och anstaltsobjekt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/>
                        <a:t>41,8 %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xx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Xx%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1899614"/>
                  </a:ext>
                </a:extLst>
              </a:tr>
              <a:tr h="3124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/>
                        <a:t>Genomförande av allmänna brandinspektioner i bostadsbyggnader (%)</a:t>
                      </a:r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/>
                        <a:t>17,2 %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xx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Xx%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494940"/>
                  </a:ext>
                </a:extLst>
              </a:tr>
              <a:tr h="319687">
                <a:tc>
                  <a:txBody>
                    <a:bodyPr/>
                    <a:lstStyle/>
                    <a:p>
                      <a:r>
                        <a:rPr lang="sv-SE" sz="1400"/>
                        <a:t>Inlämning av självbedömning av brandsäkerheten för småhus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/>
                        <a:t>39,9 %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xx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Xx%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724191"/>
                  </a:ext>
                </a:extLst>
              </a:tr>
              <a:tr h="485158">
                <a:tc>
                  <a:txBody>
                    <a:bodyPr/>
                    <a:lstStyle/>
                    <a:p>
                      <a:r>
                        <a:rPr lang="sv-SE" sz="1400"/>
                        <a:t>Har nåtts via säkerhetskommunikation (deltagare, st)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/>
                        <a:t>3,5 %</a:t>
                      </a:r>
                    </a:p>
                    <a:p>
                      <a:pPr algn="ctr"/>
                      <a:r>
                        <a:rPr lang="sv-SE" sz="1400"/>
                        <a:t>93 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x,x %</a:t>
                      </a:r>
                      <a:br>
                        <a:rPr lang="sv-SE"/>
                      </a:br>
                      <a:r>
                        <a:rPr lang="sv-SE"/>
                        <a:t>xxx 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/>
                        <a:t>Xx%</a:t>
                      </a:r>
                    </a:p>
                    <a:p>
                      <a:r>
                        <a:rPr lang="sv-SE"/>
                        <a:t>Xx 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8506"/>
                  </a:ext>
                </a:extLst>
              </a:tr>
            </a:tbl>
          </a:graphicData>
        </a:graphic>
      </p:graphicFrame>
      <p:graphicFrame>
        <p:nvGraphicFramePr>
          <p:cNvPr id="14" name="Table 13" descr="Tabell&#10;Budgetens förverkligande&#10;Period 1 2025 29%&#10;Period 2 2025&#10;Period 3 2025">
            <a:extLst>
              <a:ext uri="{FF2B5EF4-FFF2-40B4-BE49-F238E27FC236}">
                <a16:creationId xmlns:a16="http://schemas.microsoft.com/office/drawing/2014/main" id="{A0F2FD96-12EC-F82F-A440-791F1AC735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608890"/>
              </p:ext>
            </p:extLst>
          </p:nvPr>
        </p:nvGraphicFramePr>
        <p:xfrm>
          <a:off x="1239255" y="4414916"/>
          <a:ext cx="3823678" cy="8890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968500">
                  <a:extLst>
                    <a:ext uri="{9D8B030D-6E8A-4147-A177-3AD203B41FA5}">
                      <a16:colId xmlns:a16="http://schemas.microsoft.com/office/drawing/2014/main" val="2918402208"/>
                    </a:ext>
                  </a:extLst>
                </a:gridCol>
                <a:gridCol w="606669">
                  <a:extLst>
                    <a:ext uri="{9D8B030D-6E8A-4147-A177-3AD203B41FA5}">
                      <a16:colId xmlns:a16="http://schemas.microsoft.com/office/drawing/2014/main" val="3270348857"/>
                    </a:ext>
                  </a:extLst>
                </a:gridCol>
                <a:gridCol w="597877">
                  <a:extLst>
                    <a:ext uri="{9D8B030D-6E8A-4147-A177-3AD203B41FA5}">
                      <a16:colId xmlns:a16="http://schemas.microsoft.com/office/drawing/2014/main" val="1766820797"/>
                    </a:ext>
                  </a:extLst>
                </a:gridCol>
                <a:gridCol w="650632">
                  <a:extLst>
                    <a:ext uri="{9D8B030D-6E8A-4147-A177-3AD203B41FA5}">
                      <a16:colId xmlns:a16="http://schemas.microsoft.com/office/drawing/2014/main" val="1884138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rgbClr val="FDC84A"/>
                          </a:solidFill>
                        </a:rPr>
                        <a:t>Ekonomi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rgbClr val="FDC84A"/>
                          </a:solidFill>
                        </a:rPr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rgbClr val="FDC84A"/>
                          </a:solidFill>
                        </a:rPr>
                        <a:t>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b="1">
                          <a:solidFill>
                            <a:srgbClr val="FDC84A"/>
                          </a:solidFill>
                        </a:rPr>
                        <a:t>P2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930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/>
                        <a:t>Budgetens förverkligande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/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/>
                        <a:t>xx%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400" err="1"/>
                        <a:t>Xx</a:t>
                      </a:r>
                      <a:r>
                        <a:rPr lang="sv-SE" sz="14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91026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C6E6E45E-4989-D7FA-6A87-ADB8607A3EB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333163" y="1737150"/>
            <a:ext cx="20750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/>
              <a:t>Antal anmälningar om brandrisk</a:t>
            </a:r>
            <a:endParaRPr lang="sv-S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E6AE38-248C-4E2B-9825-E28C721932C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334553" y="2754320"/>
            <a:ext cx="2073683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sv-SE" sz="3200" b="1"/>
              <a:t>27 kpl</a:t>
            </a:r>
            <a:endParaRPr lang="sv-SE" sz="3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693252-56C0-7280-7475-C944DFA7A18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352726" y="4210811"/>
            <a:ext cx="20582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b="1"/>
              <a:t>Sociala medier, räckvidd (antal)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562" y="4185411"/>
            <a:ext cx="3874811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/>
              <a:t>Korrigerande åtgärder:</a:t>
            </a:r>
          </a:p>
          <a:p>
            <a:r>
              <a:rPr lang="sv-SE" sz="1400">
                <a:solidFill>
                  <a:schemeClr val="bg1"/>
                </a:solidFill>
              </a:rPr>
              <a:t>xxx</a:t>
            </a:r>
            <a:endParaRPr lang="sv-SE" sz="1400">
              <a:solidFill>
                <a:schemeClr val="bg1"/>
              </a:solidFill>
              <a:cs typeface="Arial"/>
            </a:endParaRPr>
          </a:p>
          <a:p>
            <a:r>
              <a:rPr lang="fi-FI" sz="1400" err="1">
                <a:cs typeface="Arial"/>
              </a:rPr>
              <a:t>Information</a:t>
            </a:r>
            <a:r>
              <a:rPr lang="fi-FI" sz="1400">
                <a:cs typeface="Arial"/>
              </a:rPr>
              <a:t>, </a:t>
            </a:r>
            <a:r>
              <a:rPr lang="fi-FI" sz="1400" err="1">
                <a:cs typeface="Arial"/>
              </a:rPr>
              <a:t>meddelanden</a:t>
            </a:r>
            <a:r>
              <a:rPr lang="fi-FI" sz="1400">
                <a:cs typeface="Arial"/>
              </a:rPr>
              <a:t> mm. </a:t>
            </a:r>
          </a:p>
        </p:txBody>
      </p:sp>
    </p:spTree>
    <p:extLst>
      <p:ext uri="{BB962C8B-B14F-4D97-AF65-F5344CB8AC3E}">
        <p14:creationId xmlns:p14="http://schemas.microsoft.com/office/powerpoint/2010/main" val="437921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3D0E33-C044-69BA-5072-E7EA05E13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6581755" y="3264339"/>
            <a:ext cx="4848245" cy="2888811"/>
          </a:xfrm>
          <a:prstGeom prst="roundRect">
            <a:avLst/>
          </a:prstGeom>
          <a:solidFill>
            <a:schemeClr val="accent2">
              <a:alpha val="54000"/>
            </a:schemeClr>
          </a:solidFill>
          <a:ln w="38100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432800" y="648000"/>
            <a:ext cx="9124950" cy="909637"/>
          </a:xfrm>
        </p:spPr>
        <p:txBody>
          <a:bodyPr/>
          <a:lstStyle/>
          <a:p>
            <a:r>
              <a:rPr lang="fi-FI" sz="4000" b="1" err="1"/>
              <a:t>Delaktighetsarbete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2579" y="1557637"/>
            <a:ext cx="5111144" cy="2434731"/>
          </a:xfrm>
          <a:prstGeom prst="roundRect">
            <a:avLst/>
          </a:prstGeom>
          <a:solidFill>
            <a:schemeClr val="accent2">
              <a:alpha val="54000"/>
            </a:schemeClr>
          </a:solidFill>
          <a:ln w="38100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59473" y="1630895"/>
            <a:ext cx="5014248" cy="203132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400" b="1">
                <a:latin typeface="+mj-lt"/>
              </a:rPr>
              <a:t>Hur stöder man invånarnas delaktighet i planeringen, genomförandet och utvärderingen av tjänsterna:</a:t>
            </a:r>
          </a:p>
          <a:p>
            <a:endParaRPr lang="sv-SE" sz="1400" b="1">
              <a:solidFill>
                <a:schemeClr val="accent5"/>
              </a:solidFill>
              <a:latin typeface="+mj-lt"/>
            </a:endParaRPr>
          </a:p>
          <a:p>
            <a:r>
              <a:rPr lang="fi-FI" sz="1400" err="1">
                <a:cs typeface="Arial"/>
              </a:rPr>
              <a:t>Sektionen</a:t>
            </a:r>
            <a:r>
              <a:rPr lang="fi-FI" sz="1400">
                <a:cs typeface="Arial"/>
              </a:rPr>
              <a:t> för </a:t>
            </a:r>
            <a:r>
              <a:rPr lang="fi-FI" sz="1400" err="1">
                <a:cs typeface="Arial"/>
              </a:rPr>
              <a:t>räddningsväsendet</a:t>
            </a:r>
            <a:endParaRPr lang="fi-FI" sz="1400">
              <a:cs typeface="Arial"/>
            </a:endParaRPr>
          </a:p>
          <a:p>
            <a:r>
              <a:rPr lang="fi-FI" sz="1400" err="1">
                <a:latin typeface="Arial"/>
                <a:cs typeface="Arial"/>
              </a:rPr>
              <a:t>Kundrespons</a:t>
            </a:r>
            <a:r>
              <a:rPr lang="fi-FI" sz="1400">
                <a:latin typeface="Arial"/>
                <a:cs typeface="Arial"/>
              </a:rPr>
              <a:t> (Roidu)</a:t>
            </a:r>
          </a:p>
          <a:p>
            <a:r>
              <a:rPr lang="fi-FI" sz="1400" err="1">
                <a:latin typeface="Arial"/>
                <a:cs typeface="Arial"/>
              </a:rPr>
              <a:t>Riskanmälningar</a:t>
            </a:r>
            <a:r>
              <a:rPr lang="fi-FI" sz="1400">
                <a:latin typeface="Arial"/>
                <a:cs typeface="Arial"/>
              </a:rPr>
              <a:t> </a:t>
            </a:r>
          </a:p>
          <a:p>
            <a:r>
              <a:rPr lang="fi-FI" sz="1400" err="1">
                <a:latin typeface="Arial"/>
                <a:cs typeface="Arial"/>
              </a:rPr>
              <a:t>Diskussioner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med</a:t>
            </a:r>
            <a:r>
              <a:rPr lang="fi-FI" sz="1400">
                <a:latin typeface="Arial"/>
                <a:cs typeface="Arial"/>
              </a:rPr>
              <a:t> </a:t>
            </a:r>
            <a:r>
              <a:rPr lang="fi-FI" sz="1400" err="1">
                <a:latin typeface="Arial"/>
                <a:cs typeface="Arial"/>
              </a:rPr>
              <a:t>boende</a:t>
            </a:r>
            <a:r>
              <a:rPr lang="fi-FI" sz="1400">
                <a:latin typeface="Arial"/>
                <a:cs typeface="Arial"/>
              </a:rPr>
              <a:t> i </a:t>
            </a:r>
            <a:r>
              <a:rPr lang="fi-FI" sz="1400" err="1">
                <a:latin typeface="Arial"/>
                <a:cs typeface="Arial"/>
              </a:rPr>
              <a:t>regionen</a:t>
            </a:r>
            <a:endParaRPr lang="fi-FI" sz="1400">
              <a:latin typeface="Arial"/>
              <a:cs typeface="Arial"/>
            </a:endParaRPr>
          </a:p>
          <a:p>
            <a:endParaRPr lang="fi-FI" sz="1400">
              <a:highlight>
                <a:srgbClr val="FFFF00"/>
              </a:highlight>
              <a:latin typeface="Arial"/>
              <a:cs typeface="Arial"/>
            </a:endParaRPr>
          </a:p>
          <a:p>
            <a:endParaRPr lang="en-US" sz="1400" b="1">
              <a:solidFill>
                <a:schemeClr val="accent5"/>
              </a:solidFill>
              <a:latin typeface="+mj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E2315-12F2-68DA-4393-F0437FF5C3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62579" y="4317229"/>
            <a:ext cx="5111143" cy="11695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400" b="1">
                <a:latin typeface="+mj-lt"/>
              </a:rPr>
              <a:t>Vilka åtgärder har vidtagits på basen av klienters och anhörigas anmälningar om negativa och nära ögat händelser samt påminnelser och klagomål:</a:t>
            </a:r>
          </a:p>
          <a:p>
            <a:endParaRPr lang="sv-SE" sz="1400" b="1">
              <a:latin typeface="+mj-lt"/>
              <a:cs typeface="Arial"/>
            </a:endParaRPr>
          </a:p>
          <a:p>
            <a:pPr lvl="0"/>
            <a:r>
              <a:rPr lang="fi-FI" sz="1400" err="1"/>
              <a:t>Harmonisering</a:t>
            </a:r>
            <a:r>
              <a:rPr lang="fi-FI" sz="1400"/>
              <a:t> av </a:t>
            </a:r>
            <a:r>
              <a:rPr lang="fi-FI" sz="1400" err="1"/>
              <a:t>processer</a:t>
            </a:r>
            <a:r>
              <a:rPr lang="fi-FI" sz="1400"/>
              <a:t> och </a:t>
            </a:r>
            <a:r>
              <a:rPr lang="fi-FI" sz="1400" err="1"/>
              <a:t>förenhetligande</a:t>
            </a:r>
            <a:r>
              <a:rPr lang="fi-FI" sz="1400"/>
              <a:t> i </a:t>
            </a:r>
            <a:r>
              <a:rPr lang="fi-FI" sz="1400" err="1"/>
              <a:t>regionen</a:t>
            </a:r>
            <a:r>
              <a:rPr lang="fi-FI" sz="1400"/>
              <a:t>.</a:t>
            </a:r>
            <a:endParaRPr lang="en-US" sz="1400" b="1"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5" y="1431453"/>
            <a:ext cx="5000645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sv-SE" sz="1400" b="1">
                <a:latin typeface="+mj-lt"/>
              </a:rPr>
              <a:t>Vilka teman har man kommit överens om tillsammans med organisationer för att utveckla tjänsterna:</a:t>
            </a:r>
          </a:p>
          <a:p>
            <a:pPr lvl="0"/>
            <a:endParaRPr lang="sv-SE" sz="1400" b="1">
              <a:latin typeface="+mj-lt"/>
            </a:endParaRPr>
          </a:p>
          <a:p>
            <a:r>
              <a:rPr lang="sv-SE" sz="1400"/>
              <a:t>Tillsammans med avtalsbrandkårernas samarbetsarbetsgrupp utvecklas, harmoniseras och upprätthålls områdets avtalsbrandkårsverksamhet. </a:t>
            </a:r>
            <a:endParaRPr lang="sv-SE" sz="1400" b="1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72DC3C-25D3-2071-DC1A-6ADA83D995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60616" y="3458585"/>
            <a:ext cx="4597934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sv-SE" sz="1400" b="1">
                <a:latin typeface="+mj-lt"/>
              </a:rPr>
              <a:t>Avtalsbrandkårerna är med och utvecklar och bedömer tjänsterna</a:t>
            </a:r>
          </a:p>
          <a:p>
            <a:endParaRPr lang="sv-SE" sz="1400"/>
          </a:p>
          <a:p>
            <a:r>
              <a:rPr lang="fi-FI" sz="1400" err="1"/>
              <a:t>Räddningsverkets</a:t>
            </a:r>
            <a:r>
              <a:rPr lang="fi-FI" sz="1400"/>
              <a:t> </a:t>
            </a:r>
            <a:r>
              <a:rPr lang="fi-FI" sz="1400" err="1"/>
              <a:t>samarbetsgrupp</a:t>
            </a:r>
            <a:r>
              <a:rPr lang="fi-FI" sz="1400"/>
              <a:t> för </a:t>
            </a:r>
            <a:r>
              <a:rPr lang="fi-FI" sz="1400" err="1"/>
              <a:t>avtalsbrandkårerna</a:t>
            </a:r>
            <a:r>
              <a:rPr lang="sv-SE" sz="1400"/>
              <a:t>​, utvecklingsdiskussioner med avtalsbrandkårerna mm.</a:t>
            </a:r>
            <a:endParaRPr lang="fi-FI" sz="1400" strike="sngStrike"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38526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64392A1-9CEC-F294-4CFF-83464B5BE40B}"/>
              </a:ext>
            </a:extLst>
          </p:cNvPr>
          <p:cNvSpPr txBox="1">
            <a:spLocks/>
          </p:cNvSpPr>
          <p:nvPr/>
        </p:nvSpPr>
        <p:spPr>
          <a:xfrm>
            <a:off x="1431925" y="646413"/>
            <a:ext cx="9328150" cy="774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b="1"/>
              <a:t>Personal</a:t>
            </a:r>
            <a:endParaRPr lang="en-US" sz="1200" b="1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11895-0247-3848-1D9B-8AB71C247FD3}"/>
              </a:ext>
            </a:extLst>
          </p:cNvPr>
          <p:cNvSpPr txBox="1"/>
          <p:nvPr/>
        </p:nvSpPr>
        <p:spPr>
          <a:xfrm>
            <a:off x="1314451" y="1672174"/>
            <a:ext cx="2529928" cy="259154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>
                <a:solidFill>
                  <a:schemeClr val="accent5"/>
                </a:solidFill>
              </a:rPr>
              <a:t>Personal, P1/P2/P3</a:t>
            </a:r>
          </a:p>
          <a:p>
            <a:r>
              <a:rPr lang="fi-FI" sz="1600" err="1"/>
              <a:t>Ordinarie</a:t>
            </a:r>
            <a:r>
              <a:rPr lang="fi-FI" sz="1600"/>
              <a:t>:  142 / xxx / xxx</a:t>
            </a:r>
          </a:p>
          <a:p>
            <a:r>
              <a:rPr lang="fi-FI" sz="1600" err="1"/>
              <a:t>Tidsbundna</a:t>
            </a:r>
            <a:r>
              <a:rPr lang="fi-FI" sz="1600"/>
              <a:t>: 20 / xx / xx </a:t>
            </a:r>
            <a:endParaRPr lang="fi-FI" sz="1600">
              <a:cs typeface="Arial"/>
            </a:endParaRPr>
          </a:p>
          <a:p>
            <a:r>
              <a:rPr lang="fi-FI" sz="1600" err="1">
                <a:cs typeface="Arial"/>
              </a:rPr>
              <a:t>Bisyssla</a:t>
            </a:r>
            <a:r>
              <a:rPr lang="fi-FI" sz="1600">
                <a:cs typeface="Arial"/>
              </a:rPr>
              <a:t>: 769 / xxx / xxx</a:t>
            </a:r>
          </a:p>
          <a:p>
            <a:r>
              <a:rPr lang="fi-FI" sz="1600">
                <a:cs typeface="Arial"/>
              </a:rPr>
              <a:t>FBK: 162 / xxx / xxx</a:t>
            </a:r>
          </a:p>
          <a:p>
            <a:r>
              <a:rPr lang="fi-FI" sz="1600" err="1"/>
              <a:t>Sammanlagt</a:t>
            </a:r>
            <a:r>
              <a:rPr lang="fi-FI" sz="1600"/>
              <a:t>: 1093 / xxxx / xxxx</a:t>
            </a:r>
            <a:endParaRPr lang="fi-FI" sz="1600">
              <a:cs typeface="Arial"/>
            </a:endParaRPr>
          </a:p>
          <a:p>
            <a:pPr>
              <a:lnSpc>
                <a:spcPct val="150000"/>
              </a:lnSpc>
            </a:pPr>
            <a:endParaRPr lang="sv-SE" sz="160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endParaRPr lang="en-US" sz="1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499C0B-1769-7B35-0EE4-0DA38F96086F}"/>
              </a:ext>
            </a:extLst>
          </p:cNvPr>
          <p:cNvSpPr txBox="1"/>
          <p:nvPr/>
        </p:nvSpPr>
        <p:spPr>
          <a:xfrm>
            <a:off x="4038600" y="1699069"/>
            <a:ext cx="3263112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baseline="0" err="1">
                <a:solidFill>
                  <a:schemeClr val="accent5"/>
                </a:solidFill>
              </a:rPr>
              <a:t>Arbetarsäkerhetsanmälningar</a:t>
            </a:r>
            <a:r>
              <a:rPr lang="fi-FI" sz="1600" b="1" baseline="0">
                <a:solidFill>
                  <a:schemeClr val="accent5"/>
                </a:solidFill>
              </a:rPr>
              <a:t> via </a:t>
            </a:r>
            <a:r>
              <a:rPr lang="fi-FI" sz="1600" b="1" baseline="0" err="1">
                <a:solidFill>
                  <a:schemeClr val="accent5"/>
                </a:solidFill>
              </a:rPr>
              <a:t>HaiPro</a:t>
            </a:r>
            <a:endParaRPr lang="fi-FI" sz="1600" b="1">
              <a:solidFill>
                <a:schemeClr val="accent5"/>
              </a:solidFill>
            </a:endParaRPr>
          </a:p>
          <a:p>
            <a:endParaRPr lang="fi-FI" sz="1600" baseline="0"/>
          </a:p>
          <a:p>
            <a:r>
              <a:rPr lang="fi-FI" sz="1600" baseline="0" err="1"/>
              <a:t>Antal</a:t>
            </a:r>
            <a:r>
              <a:rPr lang="fi-FI" sz="1600" baseline="0"/>
              <a:t> </a:t>
            </a:r>
            <a:r>
              <a:rPr lang="fi-FI" sz="1600" baseline="0" err="1"/>
              <a:t>anmälningar</a:t>
            </a:r>
            <a:r>
              <a:rPr lang="fi-FI" sz="1600" baseline="0"/>
              <a:t>:</a:t>
            </a:r>
            <a:r>
              <a:rPr lang="fi-FI" sz="1600"/>
              <a:t> 13 (28)</a:t>
            </a:r>
            <a:endParaRPr lang="fi-FI" sz="1600" baseline="0">
              <a:cs typeface="Arial"/>
            </a:endParaRPr>
          </a:p>
          <a:p>
            <a:r>
              <a:rPr lang="fi-FI" sz="1600"/>
              <a:t>De </a:t>
            </a:r>
            <a:r>
              <a:rPr lang="fi-FI" sz="1600" err="1"/>
              <a:t>vanligaste</a:t>
            </a:r>
            <a:r>
              <a:rPr lang="fi-FI" sz="1600"/>
              <a:t> </a:t>
            </a:r>
            <a:r>
              <a:rPr lang="fi-FI" sz="1600" err="1"/>
              <a:t>typerna</a:t>
            </a:r>
            <a:r>
              <a:rPr lang="fi-FI" sz="1600"/>
              <a:t> av </a:t>
            </a:r>
            <a:r>
              <a:rPr lang="fi-FI" sz="1600" err="1"/>
              <a:t>händelser</a:t>
            </a:r>
            <a:r>
              <a:rPr lang="fi-FI" sz="1600"/>
              <a:t>: </a:t>
            </a:r>
            <a:endParaRPr lang="fi-FI" sz="1600">
              <a:cs typeface="Arial"/>
            </a:endParaRPr>
          </a:p>
          <a:p>
            <a:pPr marL="342900" indent="-342900">
              <a:buAutoNum type="arabicPeriod"/>
            </a:pPr>
            <a:r>
              <a:rPr lang="fi-FI" sz="1600" err="1">
                <a:cs typeface="Arial"/>
              </a:rPr>
              <a:t>Arbetsolycka</a:t>
            </a:r>
            <a:r>
              <a:rPr lang="fi-FI" sz="1600">
                <a:cs typeface="Arial"/>
              </a:rPr>
              <a:t>, 7 (5)</a:t>
            </a:r>
          </a:p>
          <a:p>
            <a:pPr marL="342900" indent="-342900">
              <a:buAutoNum type="arabicPeriod"/>
            </a:pPr>
            <a:r>
              <a:rPr lang="fi-FI" sz="1600">
                <a:cs typeface="Arial"/>
              </a:rPr>
              <a:t>Annan </a:t>
            </a:r>
            <a:r>
              <a:rPr lang="fi-FI" sz="1600" err="1">
                <a:cs typeface="Arial"/>
              </a:rPr>
              <a:t>säkerhetsobservation</a:t>
            </a:r>
            <a:r>
              <a:rPr lang="fi-FI" sz="1600">
                <a:cs typeface="Arial"/>
              </a:rPr>
              <a:t>, 5 (2)</a:t>
            </a:r>
          </a:p>
          <a:p>
            <a:pPr marL="342900" indent="-342900">
              <a:buFontTx/>
              <a:buAutoNum type="arabicPeriod"/>
            </a:pPr>
            <a:r>
              <a:rPr lang="fi-FI" sz="1600" err="1">
                <a:cs typeface="Arial"/>
              </a:rPr>
              <a:t>Nära</a:t>
            </a:r>
            <a:r>
              <a:rPr lang="fi-FI" sz="1600">
                <a:cs typeface="Arial"/>
              </a:rPr>
              <a:t> </a:t>
            </a:r>
            <a:r>
              <a:rPr lang="fi-FI" sz="1600" err="1">
                <a:cs typeface="Arial"/>
              </a:rPr>
              <a:t>ögat</a:t>
            </a:r>
            <a:r>
              <a:rPr lang="fi-FI" sz="1600">
                <a:cs typeface="Arial"/>
              </a:rPr>
              <a:t>, 1 (1)</a:t>
            </a:r>
          </a:p>
          <a:p>
            <a:pPr marL="342900" indent="-342900">
              <a:buAutoNum type="arabicPeriod"/>
            </a:pPr>
            <a:endParaRPr lang="fi-FI" sz="1600">
              <a:highlight>
                <a:srgbClr val="FFFF00"/>
              </a:highlight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4B1340-C987-5DFD-9D8D-16CD0BDA7F18}"/>
              </a:ext>
            </a:extLst>
          </p:cNvPr>
          <p:cNvSpPr txBox="1"/>
          <p:nvPr/>
        </p:nvSpPr>
        <p:spPr>
          <a:xfrm>
            <a:off x="7599900" y="1694927"/>
            <a:ext cx="24990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600" b="1" err="1">
                <a:solidFill>
                  <a:schemeClr val="accent5"/>
                </a:solidFill>
              </a:rPr>
              <a:t>Fiilismätare</a:t>
            </a:r>
            <a:r>
              <a:rPr lang="sv-SE" sz="1600" b="1">
                <a:solidFill>
                  <a:schemeClr val="accent5"/>
                </a:solidFill>
              </a:rPr>
              <a:t> 2025</a:t>
            </a:r>
            <a:endParaRPr lang="sv-SE" b="1">
              <a:solidFill>
                <a:schemeClr val="accent5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D0A0E3-FFDB-8A0A-EE42-4D88EEF262CF}"/>
              </a:ext>
            </a:extLst>
          </p:cNvPr>
          <p:cNvSpPr txBox="1">
            <a:spLocks/>
          </p:cNvSpPr>
          <p:nvPr/>
        </p:nvSpPr>
        <p:spPr>
          <a:xfrm>
            <a:off x="1314450" y="4124782"/>
            <a:ext cx="2529929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>
                <a:solidFill>
                  <a:schemeClr val="accent5"/>
                </a:solidFill>
              </a:rPr>
              <a:t>Total </a:t>
            </a:r>
            <a:r>
              <a:rPr lang="fi-FI" sz="1600" b="1" err="1">
                <a:solidFill>
                  <a:schemeClr val="accent5"/>
                </a:solidFill>
              </a:rPr>
              <a:t>mängd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frånvarodagar</a:t>
            </a:r>
            <a:r>
              <a:rPr lang="fi-FI" sz="1600" b="1">
                <a:solidFill>
                  <a:schemeClr val="accent5"/>
                </a:solidFill>
              </a:rPr>
              <a:t>/</a:t>
            </a:r>
            <a:r>
              <a:rPr lang="fi-FI" sz="1600" b="1" err="1">
                <a:solidFill>
                  <a:schemeClr val="accent5"/>
                </a:solidFill>
              </a:rPr>
              <a:t>antal</a:t>
            </a:r>
            <a:r>
              <a:rPr lang="fi-FI" sz="1600" b="1">
                <a:solidFill>
                  <a:schemeClr val="accent5"/>
                </a:solidFill>
              </a:rPr>
              <a:t> </a:t>
            </a:r>
            <a:r>
              <a:rPr lang="fi-FI" sz="1600" b="1" err="1">
                <a:solidFill>
                  <a:schemeClr val="accent5"/>
                </a:solidFill>
              </a:rPr>
              <a:t>sjukfrånvarodagar</a:t>
            </a:r>
            <a:endParaRPr lang="fi-FI" sz="1600" b="1">
              <a:solidFill>
                <a:schemeClr val="accent5"/>
              </a:solidFill>
            </a:endParaRPr>
          </a:p>
          <a:p>
            <a:endParaRPr lang="fi-FI" sz="1400" b="1"/>
          </a:p>
          <a:p>
            <a:endParaRPr lang="fi-FI" b="1">
              <a:cs typeface="Arial"/>
            </a:endParaRPr>
          </a:p>
          <a:p>
            <a:pPr algn="ctr"/>
            <a:r>
              <a:rPr lang="fi-FI" sz="2000" b="1">
                <a:cs typeface="Arial"/>
              </a:rPr>
              <a:t>988 (3101) / </a:t>
            </a:r>
          </a:p>
          <a:p>
            <a:pPr algn="ctr"/>
            <a:r>
              <a:rPr lang="fi-FI" sz="2000" b="1">
                <a:cs typeface="Arial"/>
              </a:rPr>
              <a:t>57 (738) </a:t>
            </a:r>
            <a:r>
              <a:rPr lang="fi-FI" sz="2000" b="1" err="1">
                <a:cs typeface="Arial"/>
              </a:rPr>
              <a:t>dagar</a:t>
            </a:r>
            <a:endParaRPr lang="fi-FI">
              <a:solidFill>
                <a:schemeClr val="accent4"/>
              </a:solidFill>
              <a:cs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24A0AAF-99D4-4A0D-AA7B-E765481BD698}"/>
              </a:ext>
            </a:extLst>
          </p:cNvPr>
          <p:cNvSpPr txBox="1"/>
          <p:nvPr/>
        </p:nvSpPr>
        <p:spPr>
          <a:xfrm>
            <a:off x="4734635" y="5681627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>
                <a:solidFill>
                  <a:srgbClr val="213A8F"/>
                </a:solidFill>
                <a:latin typeface="Arial" panose="020B0604020202020204"/>
                <a:cs typeface="Arial"/>
              </a:rPr>
              <a:t>38 </a:t>
            </a: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(</a:t>
            </a:r>
            <a:r>
              <a:rPr lang="fi-FI" sz="2000">
                <a:solidFill>
                  <a:srgbClr val="213A8F"/>
                </a:solidFill>
                <a:latin typeface="Arial" panose="020B0604020202020204"/>
                <a:cs typeface="Arial"/>
              </a:rPr>
              <a:t>19</a:t>
            </a: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E68AAD7-AB30-E424-4FF7-09F7D794FA11}"/>
              </a:ext>
            </a:extLst>
          </p:cNvPr>
          <p:cNvSpPr txBox="1">
            <a:spLocks/>
          </p:cNvSpPr>
          <p:nvPr/>
        </p:nvSpPr>
        <p:spPr>
          <a:xfrm>
            <a:off x="7456225" y="4034688"/>
            <a:ext cx="4135393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sv-SE" sz="1600" b="1">
                <a:solidFill>
                  <a:srgbClr val="00A174"/>
                </a:solidFill>
              </a:rPr>
              <a:t>Åtgärder som främjar arbetarnas välmående</a:t>
            </a:r>
          </a:p>
          <a:p>
            <a:r>
              <a:rPr lang="en-US" sz="1600" err="1">
                <a:cs typeface="Arial"/>
              </a:rPr>
              <a:t>Arbetshandledning</a:t>
            </a:r>
            <a:endParaRPr lang="en-US" sz="1600">
              <a:cs typeface="Arial"/>
            </a:endParaRPr>
          </a:p>
          <a:p>
            <a:r>
              <a:rPr lang="en-US" sz="1600" err="1">
                <a:cs typeface="Arial"/>
              </a:rPr>
              <a:t>Ledning</a:t>
            </a:r>
            <a:r>
              <a:rPr lang="en-US" sz="1600">
                <a:cs typeface="Arial"/>
              </a:rPr>
              <a:t> av </a:t>
            </a:r>
            <a:r>
              <a:rPr lang="en-US" sz="1600" err="1">
                <a:cs typeface="Arial"/>
              </a:rPr>
              <a:t>arbetsförmåga</a:t>
            </a:r>
            <a:endParaRPr lang="en-US" sz="1600">
              <a:cs typeface="Arial"/>
            </a:endParaRPr>
          </a:p>
          <a:p>
            <a:r>
              <a:rPr lang="en-US" sz="1600" err="1">
                <a:cs typeface="Arial"/>
              </a:rPr>
              <a:t>Utvecklingssamtal</a:t>
            </a:r>
            <a:endParaRPr lang="en-US" sz="1600">
              <a:cs typeface="Arial"/>
            </a:endParaRPr>
          </a:p>
          <a:p>
            <a:r>
              <a:rPr lang="en-US" sz="1600">
                <a:cs typeface="Arial"/>
              </a:rPr>
              <a:t>TYKY-</a:t>
            </a:r>
            <a:r>
              <a:rPr lang="en-US" sz="1600" err="1">
                <a:cs typeface="Arial" panose="020B0604020202020204"/>
              </a:rPr>
              <a:t>dag</a:t>
            </a:r>
            <a:endParaRPr lang="en-US" sz="1600">
              <a:cs typeface="Arial" panose="020B0604020202020204"/>
            </a:endParaRPr>
          </a:p>
        </p:txBody>
      </p:sp>
      <p:graphicFrame>
        <p:nvGraphicFramePr>
          <p:cNvPr id="3" name="Chart 2" descr="NPS värde. Värdet mäts mellan minus 100 och 100. Generellt anser man att ett gott värde över 50 är gott. Resultat">
            <a:extLst>
              <a:ext uri="{FF2B5EF4-FFF2-40B4-BE49-F238E27FC236}">
                <a16:creationId xmlns:a16="http://schemas.microsoft.com/office/drawing/2014/main" id="{889F7391-4385-965E-DF40-FD747B3302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842713"/>
              </p:ext>
            </p:extLst>
          </p:nvPr>
        </p:nvGraphicFramePr>
        <p:xfrm>
          <a:off x="3505349" y="4337764"/>
          <a:ext cx="4135393" cy="2221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5160EE6-C8E5-564F-7A2A-45E94121D67A}"/>
              </a:ext>
            </a:extLst>
          </p:cNvPr>
          <p:cNvCxnSpPr/>
          <p:nvPr/>
        </p:nvCxnSpPr>
        <p:spPr>
          <a:xfrm>
            <a:off x="7489213" y="4003622"/>
            <a:ext cx="383458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1026" name="Picture 2">
            <a:extLst>
              <a:ext uri="{FF2B5EF4-FFF2-40B4-BE49-F238E27FC236}">
                <a16:creationId xmlns:a16="http://schemas.microsoft.com/office/drawing/2014/main" id="{74507E94-0F62-6377-2D85-3A5D7F177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9922" y="2006845"/>
            <a:ext cx="3987998" cy="1938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2398297"/>
      </p:ext>
    </p:extLst>
  </p:cSld>
  <p:clrMapOvr>
    <a:masterClrMapping/>
  </p:clrMapOvr>
</p:sld>
</file>

<file path=ppt/theme/theme1.xml><?xml version="1.0" encoding="utf-8"?>
<a:theme xmlns:a="http://schemas.openxmlformats.org/drawingml/2006/main" name="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VHP_teema">
  <a:themeElements>
    <a:clrScheme name="Pohjanmaan hvinvointi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213A8F"/>
      </a:accent1>
      <a:accent2>
        <a:srgbClr val="85C598"/>
      </a:accent2>
      <a:accent3>
        <a:srgbClr val="F39690"/>
      </a:accent3>
      <a:accent4>
        <a:srgbClr val="FDC84A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HP_teema" id="{F23CEC61-7D3E-4FC9-BBC4-2DB136B252E6}" vid="{484551A0-B212-4560-81B4-2EF7E647BDC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819f9ce2-aa8f-464a-a2d4-9efcf1ba5194">
      <UserInfo>
        <DisplayName>Yliluoma Susanna</DisplayName>
        <AccountId>131</AccountId>
        <AccountType/>
      </UserInfo>
    </SharedWithUsers>
    <lcf76f155ced4ddcb4097134ff3c332f xmlns="4716c1bc-2a43-4460-911d-68d436ac0535">
      <Terms xmlns="http://schemas.microsoft.com/office/infopath/2007/PartnerControls"/>
    </lcf76f155ced4ddcb4097134ff3c332f>
    <TaxCatchAll xmlns="819f9ce2-aa8f-464a-a2d4-9efcf1ba519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C20298D8C6D7F4DB433FF5C816BE874" ma:contentTypeVersion="15" ma:contentTypeDescription="Skapa ett nytt dokument." ma:contentTypeScope="" ma:versionID="04cb66472a3fea7cb0c97cd931936478">
  <xsd:schema xmlns:xsd="http://www.w3.org/2001/XMLSchema" xmlns:xs="http://www.w3.org/2001/XMLSchema" xmlns:p="http://schemas.microsoft.com/office/2006/metadata/properties" xmlns:ns2="4716c1bc-2a43-4460-911d-68d436ac0535" xmlns:ns3="819f9ce2-aa8f-464a-a2d4-9efcf1ba5194" targetNamespace="http://schemas.microsoft.com/office/2006/metadata/properties" ma:root="true" ma:fieldsID="9023f1b3530715191981132ab26b1cbf" ns2:_="" ns3:_="">
    <xsd:import namespace="4716c1bc-2a43-4460-911d-68d436ac0535"/>
    <xsd:import namespace="819f9ce2-aa8f-464a-a2d4-9efcf1ba51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16c1bc-2a43-4460-911d-68d436ac05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Bildmarkeringar" ma:readOnly="false" ma:fieldId="{5cf76f15-5ced-4ddc-b409-7134ff3c332f}" ma:taxonomyMulti="true" ma:sspId="e6ea580d-a90f-4d05-8666-171099ee70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9f9ce2-aa8f-464a-a2d4-9efcf1ba519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b2dc5844-fc93-4450-80bb-c73ce1c8b4ec}" ma:internalName="TaxCatchAll" ma:showField="CatchAllData" ma:web="819f9ce2-aa8f-464a-a2d4-9efcf1ba51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D36C4CC-F8E6-4A8E-83BB-78CE335811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71BDA3F-9081-465D-A0C8-DF261C8C3C7F}">
  <ds:schemaRefs>
    <ds:schemaRef ds:uri="http://www.w3.org/XML/1998/namespace"/>
    <ds:schemaRef ds:uri="4716c1bc-2a43-4460-911d-68d436ac0535"/>
    <ds:schemaRef ds:uri="http://schemas.microsoft.com/office/2006/documentManagement/types"/>
    <ds:schemaRef ds:uri="http://purl.org/dc/terms/"/>
    <ds:schemaRef ds:uri="819f9ce2-aa8f-464a-a2d4-9efcf1ba5194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C3B2345-E2FE-40AE-B12F-FDF564D2CC05}">
  <ds:schemaRefs>
    <ds:schemaRef ds:uri="4716c1bc-2a43-4460-911d-68d436ac0535"/>
    <ds:schemaRef ds:uri="819f9ce2-aa8f-464a-a2d4-9efcf1ba51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2321cc12-b2a3-4edf-b26e-9eb151c69c7d}" enabled="0" method="" siteId="{2321cc12-b2a3-4edf-b26e-9eb151c69c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OVPH_Esitys_YKSIKIELINEN</Template>
  <TotalTime>0</TotalTime>
  <Words>504</Words>
  <Application>Microsoft Office PowerPoint</Application>
  <PresentationFormat>Widescreen</PresentationFormat>
  <Paragraphs>136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Aptos Display</vt:lpstr>
      <vt:lpstr>Arial</vt:lpstr>
      <vt:lpstr>Calibri</vt:lpstr>
      <vt:lpstr>Segoe UI</vt:lpstr>
      <vt:lpstr>Times New Roman</vt:lpstr>
      <vt:lpstr>OVHP_teema</vt:lpstr>
      <vt:lpstr>Custom Design</vt:lpstr>
      <vt:lpstr>2_OVHP_teema</vt:lpstr>
      <vt:lpstr>Rapportering av egenkontroll, P1</vt:lpstr>
      <vt:lpstr>Tillgänglighet</vt:lpstr>
      <vt:lpstr>Säkerhet och kvalitet</vt:lpstr>
      <vt:lpstr>Delaktighetsarbete</vt:lpstr>
      <vt:lpstr>PowerPoint Presentation</vt:lpstr>
    </vt:vector>
  </TitlesOfParts>
  <Company>VSHP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seuratatietojen raportointi</dc:title>
  <dc:creator>Granö Anna Marie</dc:creator>
  <cp:lastModifiedBy>Dahlström Peter</cp:lastModifiedBy>
  <cp:revision>1</cp:revision>
  <dcterms:created xsi:type="dcterms:W3CDTF">2023-11-14T05:41:58Z</dcterms:created>
  <dcterms:modified xsi:type="dcterms:W3CDTF">2026-07-02T12:05:02Z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0x010100CC20298D8C6D7F4DB433FF5C816BE874</vt:lpwstr>
  </property>
  <property fmtid="{D5CDD505-2E9C-101B-9397-08002B2CF9AE}" pid="3" name="MediaServiceImageTags">
    <vt:lpwstr/>
  </property>
</Properties>
</file>