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10" r:id="rId5"/>
  </p:sldMasterIdLst>
  <p:notesMasterIdLst>
    <p:notesMasterId r:id="rId13"/>
  </p:notesMasterIdLst>
  <p:handoutMasterIdLst>
    <p:handoutMasterId r:id="rId14"/>
  </p:handoutMasterIdLst>
  <p:sldIdLst>
    <p:sldId id="335" r:id="rId6"/>
    <p:sldId id="562" r:id="rId7"/>
    <p:sldId id="581" r:id="rId8"/>
    <p:sldId id="563" r:id="rId9"/>
    <p:sldId id="452" r:id="rId10"/>
    <p:sldId id="579" r:id="rId11"/>
    <p:sldId id="580"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7E0FC59-56D0-E944-DBCE-D81227EB1767}" name="Skuthälla Tanja" initials="ST" userId="S::tanja.skuthalla@ovph.fi::178ba649-bdec-4ba0-b6b5-65d2f655b5ca" providerId="AD"/>
  <p188:author id="{8BD51E84-A55A-6391-52DA-931A46D3E969}" name="Guss Kathy" initials="GK" userId="S::kathy.guss@ovph.fi::950a6ebe-db69-42ab-9c55-55131745aaa7" providerId="AD"/>
  <p188:author id="{AFEABAD6-F391-E6D4-FFFD-D08E33702AA1}" name="Sundman Lisa" initials="SL" userId="S::lisa.sundman@ovph.fi::fec9133f-7357-46c1-9cd4-7e86e427af3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ranö Anna" initials="GA [2]" lastIdx="4" clrIdx="0">
    <p:extLst>
      <p:ext uri="{19B8F6BF-5375-455C-9EA6-DF929625EA0E}">
        <p15:presenceInfo xmlns:p15="http://schemas.microsoft.com/office/powerpoint/2012/main" userId="S::anna.grano@ovph.fi::a50b3b0e-1daf-4c22-886c-a5e083b437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F9377B-157D-DDAA-9BD7-CE437BB338EE}" v="6" dt="2026-09-23T04:48:28.438"/>
    <p1510:client id="{ECAB017B-C3AF-6A1E-02A5-77BFB8D0CFD3}" v="41" dt="2026-09-23T04:41:24.2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233_62DC17AC.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233_62DC17AC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Sheet1!$B$2:$B$4</c:f>
              <c:numCache>
                <c:formatCode>General</c:formatCode>
                <c:ptCount val="3"/>
                <c:pt idx="0">
                  <c:v>44</c:v>
                </c:pt>
                <c:pt idx="1">
                  <c:v>24</c:v>
                </c:pt>
                <c:pt idx="2">
                  <c:v>16</c:v>
                </c:pt>
              </c:numCache>
            </c:numRef>
          </c:val>
          <c:extLst>
            <c:ext xmlns:c16="http://schemas.microsoft.com/office/drawing/2014/chart" uri="{C3380CC4-5D6E-409C-BE32-E72D297353CC}">
              <c16:uniqueId val="{00000000-53CC-4AD5-BF42-673CA57A061B}"/>
            </c:ext>
          </c:extLst>
        </c:ser>
        <c:ser>
          <c:idx val="1"/>
          <c:order val="1"/>
          <c:tx>
            <c:strRef>
              <c:f>Sheet1!$C$1</c:f>
              <c:strCache>
                <c:ptCount val="1"/>
                <c:pt idx="0">
                  <c:v>2024</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Sheet1!$C$2:$C$4</c:f>
              <c:numCache>
                <c:formatCode>General</c:formatCode>
                <c:ptCount val="3"/>
                <c:pt idx="0">
                  <c:v>55</c:v>
                </c:pt>
                <c:pt idx="1">
                  <c:v>62</c:v>
                </c:pt>
                <c:pt idx="2">
                  <c:v>83</c:v>
                </c:pt>
              </c:numCache>
            </c:numRef>
          </c:val>
          <c:extLst>
            <c:ext xmlns:c16="http://schemas.microsoft.com/office/drawing/2014/chart" uri="{C3380CC4-5D6E-409C-BE32-E72D297353CC}">
              <c16:uniqueId val="{00000000-1D60-45F1-BFFF-E040F0F12C9F}"/>
            </c:ext>
          </c:extLst>
        </c:ser>
        <c:ser>
          <c:idx val="2"/>
          <c:order val="2"/>
          <c:tx>
            <c:strRef>
              <c:f>Sheet1!$D$1</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Sheet1!$D$2:$D$4</c:f>
              <c:numCache>
                <c:formatCode>General</c:formatCode>
                <c:ptCount val="3"/>
                <c:pt idx="0">
                  <c:v>58</c:v>
                </c:pt>
                <c:pt idx="1">
                  <c:v>62</c:v>
                </c:pt>
                <c:pt idx="2">
                  <c:v>62</c:v>
                </c:pt>
              </c:numCache>
            </c:numRef>
          </c:val>
          <c:extLst>
            <c:ext xmlns:c16="http://schemas.microsoft.com/office/drawing/2014/chart" uri="{C3380CC4-5D6E-409C-BE32-E72D297353CC}">
              <c16:uniqueId val="{00000000-5C34-466C-A81D-6AE5416D837D}"/>
            </c:ext>
          </c:extLst>
        </c:ser>
        <c:ser>
          <c:idx val="3"/>
          <c:order val="3"/>
          <c:tx>
            <c:strRef>
              <c:f>Sheet1!$E$1</c:f>
              <c:strCache>
                <c:ptCount val="1"/>
                <c:pt idx="0">
                  <c:v>2026</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Sheet1!$E$2:$E$4</c:f>
              <c:numCache>
                <c:formatCode>General</c:formatCode>
                <c:ptCount val="3"/>
                <c:pt idx="0">
                  <c:v>100</c:v>
                </c:pt>
                <c:pt idx="1">
                  <c:v>51</c:v>
                </c:pt>
              </c:numCache>
            </c:numRef>
          </c:val>
          <c:extLst>
            <c:ext xmlns:c16="http://schemas.microsoft.com/office/drawing/2014/chart" uri="{C3380CC4-5D6E-409C-BE32-E72D297353CC}">
              <c16:uniqueId val="{00000000-04A3-47E2-B15C-666142CC6BD3}"/>
            </c:ext>
          </c:extLst>
        </c:ser>
        <c:dLbls>
          <c:dLblPos val="outEnd"/>
          <c:showLegendKey val="0"/>
          <c:showVal val="1"/>
          <c:showCatName val="0"/>
          <c:showSerName val="0"/>
          <c:showPercent val="0"/>
          <c:showBubbleSize val="0"/>
        </c:dLbls>
        <c:gapWidth val="219"/>
        <c:overlap val="-27"/>
        <c:axId val="535601984"/>
        <c:axId val="535602312"/>
      </c:barChart>
      <c:catAx>
        <c:axId val="5356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crossAx val="535602312"/>
        <c:crosses val="autoZero"/>
        <c:auto val="1"/>
        <c:lblAlgn val="ctr"/>
        <c:lblOffset val="100"/>
        <c:noMultiLvlLbl val="0"/>
      </c:catAx>
      <c:valAx>
        <c:axId val="5356023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solidFill>
            <a:schemeClr val="tx1"/>
          </a:solidFill>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Sheet1!$B$2:$B$4</c:f>
              <c:numCache>
                <c:formatCode>General</c:formatCode>
                <c:ptCount val="3"/>
                <c:pt idx="0">
                  <c:v>1</c:v>
                </c:pt>
                <c:pt idx="1">
                  <c:v>1</c:v>
                </c:pt>
                <c:pt idx="2">
                  <c:v>7</c:v>
                </c:pt>
              </c:numCache>
            </c:numRef>
          </c:val>
          <c:extLst>
            <c:ext xmlns:c16="http://schemas.microsoft.com/office/drawing/2014/chart" uri="{C3380CC4-5D6E-409C-BE32-E72D297353CC}">
              <c16:uniqueId val="{00000000-9BB0-43B5-96BF-408CFBFA77FE}"/>
            </c:ext>
          </c:extLst>
        </c:ser>
        <c:ser>
          <c:idx val="1"/>
          <c:order val="1"/>
          <c:tx>
            <c:strRef>
              <c:f>Sheet1!$C$1</c:f>
              <c:strCache>
                <c:ptCount val="1"/>
                <c:pt idx="0">
                  <c:v>2024</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Sheet1!$C$2:$C$4</c:f>
              <c:numCache>
                <c:formatCode>General</c:formatCode>
                <c:ptCount val="3"/>
                <c:pt idx="0">
                  <c:v>2</c:v>
                </c:pt>
                <c:pt idx="1">
                  <c:v>1</c:v>
                </c:pt>
                <c:pt idx="2">
                  <c:v>5</c:v>
                </c:pt>
              </c:numCache>
            </c:numRef>
          </c:val>
          <c:extLst>
            <c:ext xmlns:c16="http://schemas.microsoft.com/office/drawing/2014/chart" uri="{C3380CC4-5D6E-409C-BE32-E72D297353CC}">
              <c16:uniqueId val="{00000001-9BB0-43B5-96BF-408CFBFA77FE}"/>
            </c:ext>
          </c:extLst>
        </c:ser>
        <c:ser>
          <c:idx val="2"/>
          <c:order val="2"/>
          <c:tx>
            <c:strRef>
              <c:f>Sheet1!$D$1</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Sheet1!$D$2:$D$4</c:f>
              <c:numCache>
                <c:formatCode>General</c:formatCode>
                <c:ptCount val="3"/>
                <c:pt idx="0">
                  <c:v>2</c:v>
                </c:pt>
                <c:pt idx="1">
                  <c:v>2</c:v>
                </c:pt>
                <c:pt idx="2">
                  <c:v>2</c:v>
                </c:pt>
              </c:numCache>
            </c:numRef>
          </c:val>
          <c:extLst>
            <c:ext xmlns:c16="http://schemas.microsoft.com/office/drawing/2014/chart" uri="{C3380CC4-5D6E-409C-BE32-E72D297353CC}">
              <c16:uniqueId val="{00000002-9BB0-43B5-96BF-408CFBFA77FE}"/>
            </c:ext>
          </c:extLst>
        </c:ser>
        <c:ser>
          <c:idx val="3"/>
          <c:order val="3"/>
          <c:tx>
            <c:strRef>
              <c:f>Sheet1!$E$1</c:f>
              <c:strCache>
                <c:ptCount val="1"/>
                <c:pt idx="0">
                  <c:v>2026</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Sheet1!$E$2:$E$4</c:f>
              <c:numCache>
                <c:formatCode>General</c:formatCode>
                <c:ptCount val="3"/>
                <c:pt idx="0">
                  <c:v>2</c:v>
                </c:pt>
                <c:pt idx="1">
                  <c:v>7</c:v>
                </c:pt>
              </c:numCache>
            </c:numRef>
          </c:val>
          <c:extLst>
            <c:ext xmlns:c16="http://schemas.microsoft.com/office/drawing/2014/chart" uri="{C3380CC4-5D6E-409C-BE32-E72D297353CC}">
              <c16:uniqueId val="{00000000-6DBC-4936-8D53-4CEE29031E17}"/>
            </c:ext>
          </c:extLst>
        </c:ser>
        <c:dLbls>
          <c:dLblPos val="outEnd"/>
          <c:showLegendKey val="0"/>
          <c:showVal val="1"/>
          <c:showCatName val="0"/>
          <c:showSerName val="0"/>
          <c:showPercent val="0"/>
          <c:showBubbleSize val="0"/>
        </c:dLbls>
        <c:gapWidth val="219"/>
        <c:overlap val="-27"/>
        <c:axId val="535601984"/>
        <c:axId val="535602312"/>
      </c:barChart>
      <c:catAx>
        <c:axId val="5356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2312"/>
        <c:crosses val="autoZero"/>
        <c:auto val="1"/>
        <c:lblAlgn val="ctr"/>
        <c:lblOffset val="100"/>
        <c:noMultiLvlLbl val="0"/>
      </c:catAx>
      <c:valAx>
        <c:axId val="5356023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19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solidFill>
            <a:schemeClr val="tx1"/>
          </a:solidFill>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90A8B4-A175-47E0-9DA4-67B367CF71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40708A30-2F99-4DC8-97D0-02632F0CEB1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1332C6-2739-449A-8E1C-DF133202CBD0}" type="datetimeFigureOut">
              <a:rPr lang="fi-FI" smtClean="0"/>
              <a:t>22.9.2026</a:t>
            </a:fld>
            <a:endParaRPr lang="fi-FI"/>
          </a:p>
        </p:txBody>
      </p:sp>
      <p:sp>
        <p:nvSpPr>
          <p:cNvPr id="4" name="Footer Placeholder 3">
            <a:extLst>
              <a:ext uri="{FF2B5EF4-FFF2-40B4-BE49-F238E27FC236}">
                <a16:creationId xmlns:a16="http://schemas.microsoft.com/office/drawing/2014/main" id="{9227B36E-21B3-4DF2-9912-01BC3F9EEE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BB65EA9B-9ACE-4A36-A2A0-8F4A652361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5E5EF4-BA7F-4A42-BB51-703B5F75C493}" type="slidenum">
              <a:rPr lang="fi-FI" smtClean="0"/>
              <a:t>‹#›</a:t>
            </a:fld>
            <a:endParaRPr lang="fi-FI"/>
          </a:p>
        </p:txBody>
      </p:sp>
    </p:spTree>
    <p:extLst>
      <p:ext uri="{BB962C8B-B14F-4D97-AF65-F5344CB8AC3E}">
        <p14:creationId xmlns:p14="http://schemas.microsoft.com/office/powerpoint/2010/main" val="7209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EBC61-E677-49EC-905C-8E373E977562}"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0DF54-D132-4835-A060-2DDF25001979}" type="slidenum">
              <a:rPr lang="en-US" smtClean="0"/>
              <a:t>‹#›</a:t>
            </a:fld>
            <a:endParaRPr lang="en-US"/>
          </a:p>
        </p:txBody>
      </p:sp>
    </p:spTree>
    <p:extLst>
      <p:ext uri="{BB962C8B-B14F-4D97-AF65-F5344CB8AC3E}">
        <p14:creationId xmlns:p14="http://schemas.microsoft.com/office/powerpoint/2010/main" val="2461313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D7DB2FD-E821-42CD-A42C-78AD0F702CBD}" type="slidenum">
              <a:rPr lang="en-US" smtClean="0"/>
              <a:t>4</a:t>
            </a:fld>
            <a:endParaRPr lang="en-US"/>
          </a:p>
        </p:txBody>
      </p:sp>
    </p:spTree>
    <p:extLst>
      <p:ext uri="{BB962C8B-B14F-4D97-AF65-F5344CB8AC3E}">
        <p14:creationId xmlns:p14="http://schemas.microsoft.com/office/powerpoint/2010/main" val="592849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D7DB2FD-E821-42CD-A42C-78AD0F702CBD}" type="slidenum">
              <a:rPr lang="en-US" smtClean="0"/>
              <a:t>7</a:t>
            </a:fld>
            <a:endParaRPr lang="en-US"/>
          </a:p>
        </p:txBody>
      </p:sp>
    </p:spTree>
    <p:extLst>
      <p:ext uri="{BB962C8B-B14F-4D97-AF65-F5344CB8AC3E}">
        <p14:creationId xmlns:p14="http://schemas.microsoft.com/office/powerpoint/2010/main" val="680343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mslag / Kans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200100" y="914884"/>
            <a:ext cx="7911566" cy="2072107"/>
          </a:xfrm>
        </p:spPr>
        <p:txBody>
          <a:bodyPr anchor="b">
            <a:normAutofit/>
          </a:bodyPr>
          <a:lstStyle>
            <a:lvl1pPr>
              <a:defRPr sz="66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200100" y="3413033"/>
            <a:ext cx="7934716" cy="347919"/>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86218"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2184667" y="6156384"/>
            <a:ext cx="4443769" cy="233637"/>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Tree>
    <p:extLst>
      <p:ext uri="{BB962C8B-B14F-4D97-AF65-F5344CB8AC3E}">
        <p14:creationId xmlns:p14="http://schemas.microsoft.com/office/powerpoint/2010/main" val="29597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mslag + bild / Kansi + kuv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1792742" y="567159"/>
            <a:ext cx="4911522" cy="2299519"/>
          </a:xfrm>
        </p:spPr>
        <p:txBody>
          <a:bodyPr anchor="b">
            <a:normAutofit/>
          </a:bodyPr>
          <a:lstStyle>
            <a:lvl1pPr>
              <a:defRPr sz="4800" b="1">
                <a:solidFill>
                  <a:schemeClr val="bg1"/>
                </a:solidFill>
              </a:defRPr>
            </a:lvl1pPr>
          </a:lstStyle>
          <a:p>
            <a:r>
              <a:rPr lang="sv-SE"/>
              <a:t>Klicka för att sätta 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1792742" y="3136739"/>
            <a:ext cx="4911522" cy="1018844"/>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2742"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1792743" y="4425644"/>
            <a:ext cx="4911521" cy="279730"/>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
        <p:nvSpPr>
          <p:cNvPr id="10" name="Sisällön paikkamerkki 2">
            <a:extLst>
              <a:ext uri="{FF2B5EF4-FFF2-40B4-BE49-F238E27FC236}">
                <a16:creationId xmlns:a16="http://schemas.microsoft.com/office/drawing/2014/main" id="{B1E416C0-4E6D-428D-8B11-8AA4319A4838}"/>
              </a:ext>
            </a:extLst>
          </p:cNvPr>
          <p:cNvSpPr>
            <a:spLocks noGrp="1"/>
          </p:cNvSpPr>
          <p:nvPr>
            <p:ph sz="half" idx="15" hasCustomPrompt="1"/>
          </p:nvPr>
        </p:nvSpPr>
        <p:spPr>
          <a:xfrm>
            <a:off x="7209212" y="1"/>
            <a:ext cx="4980065" cy="6858000"/>
          </a:xfrm>
        </p:spPr>
        <p:txBody>
          <a:bodyPr>
            <a:normAutofit/>
          </a:bodyPr>
          <a:lstStyle>
            <a:lvl1pPr marL="0" indent="0">
              <a:buFont typeface="Arial" panose="020B0604020202020204" pitchFamily="34" charset="0"/>
              <a:buNone/>
              <a:defRPr sz="14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b="0" i="0" err="1">
                <a:effectLst/>
                <a:latin typeface="Segoe UI" panose="020B0502040204020203" pitchFamily="34" charset="0"/>
              </a:rPr>
              <a:t>Infoga</a:t>
            </a:r>
            <a:r>
              <a:rPr lang="fi-FI" b="0" i="0">
                <a:effectLst/>
                <a:latin typeface="Segoe UI" panose="020B0502040204020203" pitchFamily="34" charset="0"/>
              </a:rPr>
              <a:t> bild</a:t>
            </a:r>
            <a:endParaRPr lang="fi-FI"/>
          </a:p>
        </p:txBody>
      </p:sp>
    </p:spTree>
    <p:extLst>
      <p:ext uri="{BB962C8B-B14F-4D97-AF65-F5344CB8AC3E}">
        <p14:creationId xmlns:p14="http://schemas.microsoft.com/office/powerpoint/2010/main" val="202419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 /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9327754"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89" y="2326511"/>
            <a:ext cx="9327755"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Tree>
    <p:extLst>
      <p:ext uri="{BB962C8B-B14F-4D97-AF65-F5344CB8AC3E}">
        <p14:creationId xmlns:p14="http://schemas.microsoft.com/office/powerpoint/2010/main" val="1956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ehåll + bild / Sisältö +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4491680"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90" y="2326511"/>
            <a:ext cx="4491680"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
        <p:nvSpPr>
          <p:cNvPr id="9" name="Sisällön paikkamerkki 2">
            <a:extLst>
              <a:ext uri="{FF2B5EF4-FFF2-40B4-BE49-F238E27FC236}">
                <a16:creationId xmlns:a16="http://schemas.microsoft.com/office/drawing/2014/main" id="{1DA025EC-89A3-44CB-B84C-6A8DB57CA696}"/>
              </a:ext>
            </a:extLst>
          </p:cNvPr>
          <p:cNvSpPr>
            <a:spLocks noGrp="1"/>
          </p:cNvSpPr>
          <p:nvPr>
            <p:ph sz="half" idx="10" hasCustomPrompt="1"/>
          </p:nvPr>
        </p:nvSpPr>
        <p:spPr>
          <a:xfrm>
            <a:off x="6772099" y="762946"/>
            <a:ext cx="4385897" cy="5414017"/>
          </a:xfrm>
        </p:spPr>
        <p:txBody>
          <a:bodyPr>
            <a:normAutofit/>
          </a:bodyPr>
          <a:lstStyle>
            <a:lvl1pPr marL="0" indent="0">
              <a:buFont typeface="Arial" panose="020B0604020202020204" pitchFamily="34" charset="0"/>
              <a:buNone/>
              <a:defRPr sz="1400">
                <a:solidFill>
                  <a:schemeClr val="accent2"/>
                </a:solidFill>
              </a:defRPr>
            </a:lvl1pPr>
          </a:lstStyle>
          <a:p>
            <a:pPr algn="l"/>
            <a:r>
              <a:rPr lang="fi-FI" b="0" i="0" err="1">
                <a:effectLst/>
                <a:latin typeface="Segoe UI" panose="020B0502040204020203" pitchFamily="34" charset="0"/>
              </a:rPr>
              <a:t>Infoga</a:t>
            </a:r>
            <a:r>
              <a:rPr lang="fi-FI" b="0" i="0">
                <a:effectLst/>
                <a:latin typeface="Segoe UI" panose="020B0502040204020203" pitchFamily="34" charset="0"/>
              </a:rPr>
              <a:t> bild</a:t>
            </a:r>
          </a:p>
        </p:txBody>
      </p:sp>
    </p:spTree>
    <p:extLst>
      <p:ext uri="{BB962C8B-B14F-4D97-AF65-F5344CB8AC3E}">
        <p14:creationId xmlns:p14="http://schemas.microsoft.com/office/powerpoint/2010/main" val="746549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48863" y="-61965"/>
            <a:ext cx="11043137" cy="68638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a:lvl1pPr>
          </a:lstStyle>
          <a:p>
            <a:r>
              <a:rPr lang="fi-FI" sz="3600">
                <a:solidFill>
                  <a:schemeClr val="tx1"/>
                </a:solidFill>
              </a:rPr>
              <a:t>Saatavuus/</a:t>
            </a:r>
            <a:r>
              <a:rPr lang="fi-FI" sz="3600" err="1">
                <a:solidFill>
                  <a:schemeClr val="tx1"/>
                </a:solidFill>
              </a:rPr>
              <a:t>Tillgänglighet</a:t>
            </a:r>
            <a:endParaRPr lang="fi-FI" sz="3600">
              <a:solidFill>
                <a:schemeClr val="tx1"/>
              </a:solidFill>
            </a:endParaRPr>
          </a:p>
        </p:txBody>
      </p:sp>
      <p:cxnSp>
        <p:nvCxnSpPr>
          <p:cNvPr id="3" name="Straight Connector 2"/>
          <p:cNvCxnSpPr/>
          <p:nvPr userDrawn="1"/>
        </p:nvCxnSpPr>
        <p:spPr>
          <a:xfrm>
            <a:off x="4798800" y="1391960"/>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8517600" y="891309"/>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99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9066337" y="1694162"/>
            <a:ext cx="565977" cy="565977"/>
          </a:xfrm>
          <a:prstGeom prst="rect">
            <a:avLst/>
          </a:prstGeom>
          <a:solidFill>
            <a:srgbClr val="213A8F"/>
          </a:solidFill>
        </p:spPr>
      </p:pic>
      <p:pic>
        <p:nvPicPr>
          <p:cNvPr id="6" name="Picture 5"/>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rot="10800000">
            <a:off x="9038573" y="3248691"/>
            <a:ext cx="610548" cy="610548"/>
          </a:xfrm>
          <a:prstGeom prst="rect">
            <a:avLst/>
          </a:prstGeom>
        </p:spPr>
      </p:pic>
      <p:sp>
        <p:nvSpPr>
          <p:cNvPr id="7" name="Oval 6"/>
          <p:cNvSpPr/>
          <p:nvPr userDrawn="1"/>
        </p:nvSpPr>
        <p:spPr>
          <a:xfrm>
            <a:off x="5256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9" name="Oval 8"/>
          <p:cNvSpPr/>
          <p:nvPr userDrawn="1"/>
        </p:nvSpPr>
        <p:spPr>
          <a:xfrm>
            <a:off x="6192000" y="4244541"/>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0" name="Oval 9"/>
          <p:cNvSpPr/>
          <p:nvPr userDrawn="1"/>
        </p:nvSpPr>
        <p:spPr>
          <a:xfrm>
            <a:off x="6192000" y="3004809"/>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1" name="Oval 10"/>
          <p:cNvSpPr/>
          <p:nvPr userDrawn="1"/>
        </p:nvSpPr>
        <p:spPr>
          <a:xfrm>
            <a:off x="5256000" y="5484273"/>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2" name="Oval 11"/>
          <p:cNvSpPr/>
          <p:nvPr userDrawn="1"/>
        </p:nvSpPr>
        <p:spPr>
          <a:xfrm flipH="1">
            <a:off x="3744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3" name="Oval 12"/>
          <p:cNvSpPr/>
          <p:nvPr userDrawn="1"/>
        </p:nvSpPr>
        <p:spPr>
          <a:xfrm flipH="1">
            <a:off x="2808000" y="4279589"/>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4" name="Oval 13"/>
          <p:cNvSpPr/>
          <p:nvPr userDrawn="1"/>
        </p:nvSpPr>
        <p:spPr>
          <a:xfrm flipH="1">
            <a:off x="2808000" y="3001778"/>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5" name="Oval 14"/>
          <p:cNvSpPr/>
          <p:nvPr userDrawn="1"/>
        </p:nvSpPr>
        <p:spPr>
          <a:xfrm flipH="1">
            <a:off x="3744000" y="5496093"/>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pic>
        <p:nvPicPr>
          <p:cNvPr id="24" name="Picture 23"/>
          <p:cNvPicPr>
            <a:picLocks noChangeAspect="1"/>
          </p:cNvPicPr>
          <p:nvPr userDrawn="1"/>
        </p:nvPicPr>
        <p:blipFill>
          <a:blip r:embed="rId4"/>
          <a:stretch>
            <a:fillRect/>
          </a:stretch>
        </p:blipFill>
        <p:spPr>
          <a:xfrm>
            <a:off x="3951106" y="3421474"/>
            <a:ext cx="1926680" cy="1016988"/>
          </a:xfrm>
          <a:prstGeom prst="rect">
            <a:avLst/>
          </a:prstGeom>
        </p:spPr>
      </p:pic>
      <p:sp>
        <p:nvSpPr>
          <p:cNvPr id="25" name="TextBox 24"/>
          <p:cNvSpPr txBox="1"/>
          <p:nvPr userDrawn="1"/>
        </p:nvSpPr>
        <p:spPr>
          <a:xfrm>
            <a:off x="4581070" y="3074694"/>
            <a:ext cx="69798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Tree>
    <p:extLst>
      <p:ext uri="{BB962C8B-B14F-4D97-AF65-F5344CB8AC3E}">
        <p14:creationId xmlns:p14="http://schemas.microsoft.com/office/powerpoint/2010/main" val="1396539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9066337" y="1694162"/>
            <a:ext cx="565977" cy="565977"/>
          </a:xfrm>
          <a:prstGeom prst="rect">
            <a:avLst/>
          </a:prstGeom>
          <a:solidFill>
            <a:srgbClr val="213A8F"/>
          </a:solidFill>
        </p:spPr>
      </p:pic>
      <p:pic>
        <p:nvPicPr>
          <p:cNvPr id="6" name="Picture 5"/>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rot="10800000">
            <a:off x="9038573" y="3248691"/>
            <a:ext cx="610548" cy="610548"/>
          </a:xfrm>
          <a:prstGeom prst="rect">
            <a:avLst/>
          </a:prstGeom>
        </p:spPr>
      </p:pic>
      <p:sp>
        <p:nvSpPr>
          <p:cNvPr id="7" name="Oval 6"/>
          <p:cNvSpPr/>
          <p:nvPr userDrawn="1"/>
        </p:nvSpPr>
        <p:spPr>
          <a:xfrm>
            <a:off x="5256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9" name="Oval 8"/>
          <p:cNvSpPr/>
          <p:nvPr userDrawn="1"/>
        </p:nvSpPr>
        <p:spPr>
          <a:xfrm>
            <a:off x="6192000" y="4244541"/>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0" name="Oval 9"/>
          <p:cNvSpPr/>
          <p:nvPr userDrawn="1"/>
        </p:nvSpPr>
        <p:spPr>
          <a:xfrm>
            <a:off x="6192000" y="3004809"/>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1" name="Oval 10"/>
          <p:cNvSpPr/>
          <p:nvPr userDrawn="1"/>
        </p:nvSpPr>
        <p:spPr>
          <a:xfrm>
            <a:off x="5256000" y="5484273"/>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2" name="Oval 11"/>
          <p:cNvSpPr/>
          <p:nvPr userDrawn="1"/>
        </p:nvSpPr>
        <p:spPr>
          <a:xfrm flipH="1">
            <a:off x="3744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3" name="Oval 12"/>
          <p:cNvSpPr/>
          <p:nvPr userDrawn="1"/>
        </p:nvSpPr>
        <p:spPr>
          <a:xfrm flipH="1">
            <a:off x="2808000" y="4279589"/>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4" name="Oval 13"/>
          <p:cNvSpPr/>
          <p:nvPr userDrawn="1"/>
        </p:nvSpPr>
        <p:spPr>
          <a:xfrm flipH="1">
            <a:off x="2808000" y="3001778"/>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5" name="Oval 14"/>
          <p:cNvSpPr/>
          <p:nvPr userDrawn="1"/>
        </p:nvSpPr>
        <p:spPr>
          <a:xfrm flipH="1">
            <a:off x="3744000" y="5496093"/>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pic>
        <p:nvPicPr>
          <p:cNvPr id="24" name="Picture 23"/>
          <p:cNvPicPr>
            <a:picLocks noChangeAspect="1"/>
          </p:cNvPicPr>
          <p:nvPr userDrawn="1"/>
        </p:nvPicPr>
        <p:blipFill>
          <a:blip r:embed="rId4"/>
          <a:stretch>
            <a:fillRect/>
          </a:stretch>
        </p:blipFill>
        <p:spPr>
          <a:xfrm>
            <a:off x="3951106" y="3421474"/>
            <a:ext cx="1926680" cy="1016988"/>
          </a:xfrm>
          <a:prstGeom prst="rect">
            <a:avLst/>
          </a:prstGeom>
        </p:spPr>
      </p:pic>
      <p:sp>
        <p:nvSpPr>
          <p:cNvPr id="25" name="TextBox 24"/>
          <p:cNvSpPr txBox="1"/>
          <p:nvPr userDrawn="1"/>
        </p:nvSpPr>
        <p:spPr>
          <a:xfrm>
            <a:off x="4577121" y="3006628"/>
            <a:ext cx="705885"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
        <p:nvSpPr>
          <p:cNvPr id="28"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p>
            <a:r>
              <a:rPr lang="fi-FI" sz="3600" b="1" err="1">
                <a:solidFill>
                  <a:schemeClr val="tx1"/>
                </a:solidFill>
              </a:rPr>
              <a:t>Kundupplevelse</a:t>
            </a:r>
            <a:endParaRPr lang="fi-FI" sz="3600" b="1">
              <a:solidFill>
                <a:schemeClr val="tx1"/>
              </a:solidFill>
            </a:endParaRPr>
          </a:p>
        </p:txBody>
      </p:sp>
    </p:spTree>
    <p:extLst>
      <p:ext uri="{BB962C8B-B14F-4D97-AF65-F5344CB8AC3E}">
        <p14:creationId xmlns:p14="http://schemas.microsoft.com/office/powerpoint/2010/main" val="229165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lvl1pPr>
              <a:defRPr b="1"/>
            </a:lvl1pPr>
          </a:lstStyle>
          <a:p>
            <a:r>
              <a:rPr lang="fi-FI" sz="3600" err="1">
                <a:solidFill>
                  <a:schemeClr val="tx1"/>
                </a:solidFill>
              </a:rPr>
              <a:t>Säkerhet</a:t>
            </a:r>
            <a:r>
              <a:rPr lang="fi-FI" sz="3600">
                <a:solidFill>
                  <a:schemeClr val="tx1"/>
                </a:solidFill>
              </a:rPr>
              <a:t> </a:t>
            </a:r>
            <a:r>
              <a:rPr lang="fi-FI" sz="3600" err="1">
                <a:solidFill>
                  <a:schemeClr val="tx1"/>
                </a:solidFill>
              </a:rPr>
              <a:t>och</a:t>
            </a:r>
            <a:r>
              <a:rPr lang="fi-FI" sz="3600">
                <a:solidFill>
                  <a:schemeClr val="tx1"/>
                </a:solidFill>
              </a:rPr>
              <a:t> </a:t>
            </a:r>
            <a:r>
              <a:rPr lang="fi-FI" sz="3600" err="1">
                <a:solidFill>
                  <a:schemeClr val="tx1"/>
                </a:solidFill>
              </a:rPr>
              <a:t>kvalitet</a:t>
            </a:r>
            <a:endParaRPr lang="fi-FI" sz="3600">
              <a:solidFill>
                <a:schemeClr val="tx1"/>
              </a:solidFill>
            </a:endParaRPr>
          </a:p>
        </p:txBody>
      </p:sp>
      <p:cxnSp>
        <p:nvCxnSpPr>
          <p:cNvPr id="6" name="Straight Connector 5"/>
          <p:cNvCxnSpPr/>
          <p:nvPr userDrawn="1"/>
        </p:nvCxnSpPr>
        <p:spPr>
          <a:xfrm>
            <a:off x="1123602" y="4488872"/>
            <a:ext cx="110780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4680000" y="4488872"/>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4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680000" y="1299411"/>
            <a:ext cx="0" cy="31894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8640000" y="1264071"/>
            <a:ext cx="0" cy="32248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82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0997A41-488F-47FE-A14E-4E3CBAC2B407}"/>
              </a:ext>
            </a:extLst>
          </p:cNvPr>
          <p:cNvSpPr txBox="1"/>
          <p:nvPr userDrawn="1"/>
        </p:nvSpPr>
        <p:spPr>
          <a:xfrm>
            <a:off x="4735669" y="1404000"/>
            <a:ext cx="3826745"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sv-SE" b="1">
                <a:solidFill>
                  <a:srgbClr val="85C598"/>
                </a:solidFill>
              </a:rPr>
              <a:t>DE ANMÄLDA HÄNDELSERNAS KARAKTÄR</a:t>
            </a:r>
          </a:p>
        </p:txBody>
      </p:sp>
      <p:sp>
        <p:nvSpPr>
          <p:cNvPr id="23" name="TextBox 22">
            <a:extLst>
              <a:ext uri="{FF2B5EF4-FFF2-40B4-BE49-F238E27FC236}">
                <a16:creationId xmlns:a16="http://schemas.microsoft.com/office/drawing/2014/main" id="{62FE2FFB-F344-4344-940D-26D2C6046DF3}"/>
              </a:ext>
            </a:extLst>
          </p:cNvPr>
          <p:cNvSpPr txBox="1"/>
          <p:nvPr userDrawn="1"/>
        </p:nvSpPr>
        <p:spPr>
          <a:xfrm>
            <a:off x="1179185" y="1404000"/>
            <a:ext cx="2847474" cy="584775"/>
          </a:xfrm>
          <a:prstGeom prst="rect">
            <a:avLst/>
          </a:prstGeom>
          <a:noFill/>
        </p:spPr>
        <p:txBody>
          <a:bodyPr wrap="square" rtlCol="0">
            <a:spAutoFit/>
          </a:bodyPr>
          <a:lstStyle/>
          <a:p>
            <a:r>
              <a:rPr lang="fi-FI" sz="1600" b="1">
                <a:solidFill>
                  <a:schemeClr val="accent4"/>
                </a:solidFill>
              </a:rPr>
              <a:t>ANTAL ANMÄLAN OM NEGATIV HÄNDELSE </a:t>
            </a:r>
            <a:endParaRPr lang="en-US" sz="1600" b="1">
              <a:solidFill>
                <a:schemeClr val="accent4"/>
              </a:solidFill>
            </a:endParaRPr>
          </a:p>
        </p:txBody>
      </p:sp>
    </p:spTree>
    <p:extLst>
      <p:ext uri="{BB962C8B-B14F-4D97-AF65-F5344CB8AC3E}">
        <p14:creationId xmlns:p14="http://schemas.microsoft.com/office/powerpoint/2010/main" val="138068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a:lvl1pPr>
          </a:lstStyle>
          <a:p>
            <a:r>
              <a:rPr lang="fi-FI" sz="3600">
                <a:solidFill>
                  <a:schemeClr val="tx1"/>
                </a:solidFill>
              </a:rPr>
              <a:t>Turvallisuus ja laatu</a:t>
            </a:r>
          </a:p>
        </p:txBody>
      </p:sp>
      <p:sp>
        <p:nvSpPr>
          <p:cNvPr id="26" name="TextBox 25"/>
          <p:cNvSpPr txBox="1"/>
          <p:nvPr userDrawn="1"/>
        </p:nvSpPr>
        <p:spPr>
          <a:xfrm>
            <a:off x="1197033" y="1404000"/>
            <a:ext cx="2467897"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fi-FI" b="1">
                <a:solidFill>
                  <a:schemeClr val="accent4"/>
                </a:solidFill>
              </a:rPr>
              <a:t>VAARATAPAHTUMA ILMOITUSTEN MÄÄRÄ</a:t>
            </a:r>
            <a:endParaRPr lang="en-US" b="1">
              <a:solidFill>
                <a:schemeClr val="accent4"/>
              </a:solidFill>
            </a:endParaRPr>
          </a:p>
        </p:txBody>
      </p:sp>
      <p:sp>
        <p:nvSpPr>
          <p:cNvPr id="27" name="TextBox 26"/>
          <p:cNvSpPr txBox="1"/>
          <p:nvPr userDrawn="1"/>
        </p:nvSpPr>
        <p:spPr>
          <a:xfrm>
            <a:off x="4753431" y="1404000"/>
            <a:ext cx="2467897"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sv-SE" sz="1600" b="1">
                <a:solidFill>
                  <a:srgbClr val="85C598"/>
                </a:solidFill>
              </a:rPr>
              <a:t>VAARATAPAHTUMA ILMOITUKSET </a:t>
            </a:r>
          </a:p>
        </p:txBody>
      </p:sp>
      <p:cxnSp>
        <p:nvCxnSpPr>
          <p:cNvPr id="29" name="Straight Connector 28">
            <a:extLst>
              <a:ext uri="{FF2B5EF4-FFF2-40B4-BE49-F238E27FC236}">
                <a16:creationId xmlns:a16="http://schemas.microsoft.com/office/drawing/2014/main" id="{CEC3B77E-0D3E-4B5A-8A4D-5EEF2CF1F41B}"/>
              </a:ext>
            </a:extLst>
          </p:cNvPr>
          <p:cNvCxnSpPr/>
          <p:nvPr userDrawn="1"/>
        </p:nvCxnSpPr>
        <p:spPr>
          <a:xfrm>
            <a:off x="1123602" y="4488872"/>
            <a:ext cx="110780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6ADCBBD-B6ED-4152-B8C4-0DC573033107}"/>
              </a:ext>
            </a:extLst>
          </p:cNvPr>
          <p:cNvCxnSpPr/>
          <p:nvPr userDrawn="1"/>
        </p:nvCxnSpPr>
        <p:spPr>
          <a:xfrm>
            <a:off x="4680000" y="4488872"/>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A35BE4C-1B5A-48EE-84DB-C2B08640B807}"/>
              </a:ext>
            </a:extLst>
          </p:cNvPr>
          <p:cNvCxnSpPr/>
          <p:nvPr userDrawn="1"/>
        </p:nvCxnSpPr>
        <p:spPr>
          <a:xfrm>
            <a:off x="64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41A194-48EB-4091-A182-F366B11A0BC8}"/>
              </a:ext>
            </a:extLst>
          </p:cNvPr>
          <p:cNvCxnSpPr/>
          <p:nvPr userDrawn="1"/>
        </p:nvCxnSpPr>
        <p:spPr>
          <a:xfrm>
            <a:off x="4680000" y="1299411"/>
            <a:ext cx="0" cy="31894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DF4010C-4B32-4FC4-9A31-D4B806832335}"/>
              </a:ext>
            </a:extLst>
          </p:cNvPr>
          <p:cNvCxnSpPr/>
          <p:nvPr userDrawn="1"/>
        </p:nvCxnSpPr>
        <p:spPr>
          <a:xfrm>
            <a:off x="8640000" y="1264071"/>
            <a:ext cx="0" cy="32248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6CD3214-45BE-4687-A978-284152739751}"/>
              </a:ext>
            </a:extLst>
          </p:cNvPr>
          <p:cNvCxnSpPr/>
          <p:nvPr userDrawn="1"/>
        </p:nvCxnSpPr>
        <p:spPr>
          <a:xfrm>
            <a:off x="82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AC76652-7BC2-88D3-FC99-0BBA62C5158F}"/>
              </a:ext>
            </a:extLst>
          </p:cNvPr>
          <p:cNvSpPr txBox="1">
            <a:spLocks/>
          </p:cNvSpPr>
          <p:nvPr userDrawn="1"/>
        </p:nvSpPr>
        <p:spPr>
          <a:xfrm>
            <a:off x="1168417" y="4500000"/>
            <a:ext cx="3496084" cy="461665"/>
          </a:xfrm>
          <a:prstGeom prst="rect">
            <a:avLst/>
          </a:prstGeom>
          <a:noFill/>
        </p:spPr>
        <p:txBody>
          <a:bodyPr wrap="square" rtlCol="0">
            <a:spAutoFit/>
          </a:bodyPr>
          <a:lstStyle/>
          <a:p>
            <a:r>
              <a:rPr lang="fi-FI" sz="1200" b="1">
                <a:solidFill>
                  <a:schemeClr val="accent4"/>
                </a:solidFill>
              </a:rPr>
              <a:t>ASIAKKAIDEN TEKEMÄT VAARATAPAHTUMA-ILMOITUKSET MÄÄRÄ</a:t>
            </a:r>
            <a:endParaRPr lang="en-US" sz="1200" b="1">
              <a:solidFill>
                <a:schemeClr val="accent4"/>
              </a:solidFill>
            </a:endParaRPr>
          </a:p>
        </p:txBody>
      </p:sp>
    </p:spTree>
    <p:extLst>
      <p:ext uri="{BB962C8B-B14F-4D97-AF65-F5344CB8AC3E}">
        <p14:creationId xmlns:p14="http://schemas.microsoft.com/office/powerpoint/2010/main" val="3841757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660000" y="1291041"/>
            <a:ext cx="0" cy="558991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6660000" y="4086000"/>
            <a:ext cx="55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28000" y="5404220"/>
            <a:ext cx="55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883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200329"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Henkilöstö</a:t>
            </a:r>
          </a:p>
        </p:txBody>
      </p:sp>
      <p:pic>
        <p:nvPicPr>
          <p:cNvPr id="6" name="Picture 5"/>
          <p:cNvPicPr>
            <a:picLocks noChangeAspect="1"/>
          </p:cNvPicPr>
          <p:nvPr userDrawn="1"/>
        </p:nvPicPr>
        <p:blipFill>
          <a:blip r:embed="rId2"/>
          <a:stretch>
            <a:fillRect/>
          </a:stretch>
        </p:blipFill>
        <p:spPr>
          <a:xfrm>
            <a:off x="3897162" y="5073549"/>
            <a:ext cx="1926658" cy="1016988"/>
          </a:xfrm>
          <a:prstGeom prst="rect">
            <a:avLst/>
          </a:prstGeom>
        </p:spPr>
      </p:pic>
      <p:sp>
        <p:nvSpPr>
          <p:cNvPr id="7" name="TextBox 6"/>
          <p:cNvSpPr txBox="1"/>
          <p:nvPr userDrawn="1"/>
        </p:nvSpPr>
        <p:spPr>
          <a:xfrm>
            <a:off x="3646650" y="4541635"/>
            <a:ext cx="70587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cxnSp>
        <p:nvCxnSpPr>
          <p:cNvPr id="12" name="Straight Connector 11"/>
          <p:cNvCxnSpPr/>
          <p:nvPr userDrawn="1"/>
        </p:nvCxnSpPr>
        <p:spPr>
          <a:xfrm>
            <a:off x="1200329" y="4473964"/>
            <a:ext cx="1106925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597370" y="4473964"/>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175394" y="4473963"/>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647744" y="1330534"/>
            <a:ext cx="0" cy="314342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140167" y="1330534"/>
            <a:ext cx="0" cy="314502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401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255343" y="-34782"/>
            <a:ext cx="11069254" cy="70110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34781"/>
            <a:ext cx="11431557" cy="14267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Personal</a:t>
            </a:r>
          </a:p>
        </p:txBody>
      </p:sp>
      <p:pic>
        <p:nvPicPr>
          <p:cNvPr id="6" name="Picture 5"/>
          <p:cNvPicPr>
            <a:picLocks noChangeAspect="1"/>
          </p:cNvPicPr>
          <p:nvPr userDrawn="1"/>
        </p:nvPicPr>
        <p:blipFill>
          <a:blip r:embed="rId2"/>
          <a:stretch>
            <a:fillRect/>
          </a:stretch>
        </p:blipFill>
        <p:spPr>
          <a:xfrm>
            <a:off x="3897162" y="5073549"/>
            <a:ext cx="1926658" cy="1016988"/>
          </a:xfrm>
          <a:prstGeom prst="rect">
            <a:avLst/>
          </a:prstGeom>
        </p:spPr>
      </p:pic>
      <p:cxnSp>
        <p:nvCxnSpPr>
          <p:cNvPr id="12" name="Straight Connector 11"/>
          <p:cNvCxnSpPr/>
          <p:nvPr userDrawn="1"/>
        </p:nvCxnSpPr>
        <p:spPr>
          <a:xfrm>
            <a:off x="1200329" y="4473964"/>
            <a:ext cx="1106925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597370" y="4473964"/>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175394" y="4473963"/>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647744" y="1330534"/>
            <a:ext cx="0" cy="314342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140167" y="1330534"/>
            <a:ext cx="0" cy="314502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5743584-D823-48E2-ABA9-FB131738E2AB}"/>
              </a:ext>
            </a:extLst>
          </p:cNvPr>
          <p:cNvSpPr txBox="1"/>
          <p:nvPr userDrawn="1"/>
        </p:nvSpPr>
        <p:spPr>
          <a:xfrm>
            <a:off x="3646650" y="4541635"/>
            <a:ext cx="70587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Tree>
    <p:extLst>
      <p:ext uri="{BB962C8B-B14F-4D97-AF65-F5344CB8AC3E}">
        <p14:creationId xmlns:p14="http://schemas.microsoft.com/office/powerpoint/2010/main" val="1320928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896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Mellanrubrik / Väliotsikko 1">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F6B8AB5D-811F-4B06-A2B7-A29159A8EF8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582" r="2599" b="7653"/>
          <a:stretch/>
        </p:blipFill>
        <p:spPr>
          <a:xfrm>
            <a:off x="2553495" y="-1"/>
            <a:ext cx="9638506" cy="6858001"/>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6B794C0E-ABDA-46B2-87C9-9CE37E803DF1}"/>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3A0EC7A0-5676-4A13-9CF1-A44526782232}"/>
              </a:ext>
            </a:extLst>
          </p:cNvPr>
          <p:cNvSpPr>
            <a:spLocks noGrp="1"/>
          </p:cNvSpPr>
          <p:nvPr>
            <p:ph type="body" idx="1" hasCustomPrompt="1"/>
          </p:nvPr>
        </p:nvSpPr>
        <p:spPr>
          <a:xfrm>
            <a:off x="2651511" y="4281899"/>
            <a:ext cx="7881449" cy="382697"/>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986550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ellanrubrik / Väliotsikko 1">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97326C7A-C2EB-4325-8143-E8591DB57890}"/>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122" r="2989" b="8476"/>
          <a:stretch/>
        </p:blipFill>
        <p:spPr>
          <a:xfrm>
            <a:off x="2550911" y="0"/>
            <a:ext cx="9641089" cy="6858000"/>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9E67AA12-B1E4-4AFF-9D09-DF4180C6A35E}"/>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1BBE9987-4AB2-4C77-9BF5-E044F5744C48}"/>
              </a:ext>
            </a:extLst>
          </p:cNvPr>
          <p:cNvSpPr>
            <a:spLocks noGrp="1"/>
          </p:cNvSpPr>
          <p:nvPr>
            <p:ph type="body" idx="1" hasCustomPrompt="1"/>
          </p:nvPr>
        </p:nvSpPr>
        <p:spPr>
          <a:xfrm>
            <a:off x="2651511" y="4281900"/>
            <a:ext cx="7881449" cy="428996"/>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630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m /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740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lutning / Lopetus">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CFEF7D0-89E7-4DFE-9FC4-7B4ABF4A5357}"/>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n paikkamerkki 2">
            <a:extLst>
              <a:ext uri="{FF2B5EF4-FFF2-40B4-BE49-F238E27FC236}">
                <a16:creationId xmlns:a16="http://schemas.microsoft.com/office/drawing/2014/main" id="{18EE2646-56AA-4BB0-8E80-712AD9226B4D}"/>
              </a:ext>
            </a:extLst>
          </p:cNvPr>
          <p:cNvSpPr>
            <a:spLocks noGrp="1"/>
          </p:cNvSpPr>
          <p:nvPr>
            <p:ph type="body" idx="1" hasCustomPrompt="1"/>
          </p:nvPr>
        </p:nvSpPr>
        <p:spPr>
          <a:xfrm>
            <a:off x="3043858" y="3604926"/>
            <a:ext cx="7710725" cy="351638"/>
          </a:xfrm>
        </p:spPr>
        <p:txBody>
          <a:bodyPr>
            <a:normAutofit/>
          </a:bodyPr>
          <a:lstStyle>
            <a:lvl1pPr marL="0" indent="0" algn="ctr">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err="1"/>
              <a:t>Förnamn</a:t>
            </a:r>
            <a:r>
              <a:rPr lang="fi-FI"/>
              <a:t> </a:t>
            </a:r>
            <a:r>
              <a:rPr lang="fi-FI" err="1"/>
              <a:t>Efternamn</a:t>
            </a:r>
            <a:r>
              <a:rPr lang="fi-FI"/>
              <a:t> | </a:t>
            </a:r>
            <a:r>
              <a:rPr lang="fi-FI" err="1"/>
              <a:t>Kontaktinformation</a:t>
            </a:r>
            <a:r>
              <a:rPr lang="fi-FI"/>
              <a:t> | osterbottensvalfard.fi</a:t>
            </a:r>
          </a:p>
        </p:txBody>
      </p:sp>
    </p:spTree>
    <p:extLst>
      <p:ext uri="{BB962C8B-B14F-4D97-AF65-F5344CB8AC3E}">
        <p14:creationId xmlns:p14="http://schemas.microsoft.com/office/powerpoint/2010/main" val="1644486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mslag / Kans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200100" y="914884"/>
            <a:ext cx="7911566" cy="2072107"/>
          </a:xfrm>
        </p:spPr>
        <p:txBody>
          <a:bodyPr anchor="b">
            <a:normAutofit/>
          </a:bodyPr>
          <a:lstStyle>
            <a:lvl1pPr>
              <a:defRPr sz="66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200100" y="3413033"/>
            <a:ext cx="7934716" cy="347919"/>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86218"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2184667" y="6156384"/>
            <a:ext cx="4443769" cy="233637"/>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Tree>
    <p:extLst>
      <p:ext uri="{BB962C8B-B14F-4D97-AF65-F5344CB8AC3E}">
        <p14:creationId xmlns:p14="http://schemas.microsoft.com/office/powerpoint/2010/main" val="318654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mslag + bild / Kansi + kuv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1792742" y="567159"/>
            <a:ext cx="4911522" cy="2299519"/>
          </a:xfrm>
        </p:spPr>
        <p:txBody>
          <a:bodyPr anchor="b">
            <a:normAutofit/>
          </a:bodyPr>
          <a:lstStyle>
            <a:lvl1pPr>
              <a:defRPr sz="4800" b="1">
                <a:solidFill>
                  <a:schemeClr val="bg1"/>
                </a:solidFill>
              </a:defRPr>
            </a:lvl1pPr>
          </a:lstStyle>
          <a:p>
            <a:r>
              <a:rPr lang="sv-SE"/>
              <a:t>Klicka för att sätta 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1792742" y="3136739"/>
            <a:ext cx="4911522" cy="1018844"/>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2742"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1792743" y="4425644"/>
            <a:ext cx="4911521" cy="279730"/>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
        <p:nvSpPr>
          <p:cNvPr id="10" name="Sisällön paikkamerkki 2">
            <a:extLst>
              <a:ext uri="{FF2B5EF4-FFF2-40B4-BE49-F238E27FC236}">
                <a16:creationId xmlns:a16="http://schemas.microsoft.com/office/drawing/2014/main" id="{B1E416C0-4E6D-428D-8B11-8AA4319A4838}"/>
              </a:ext>
            </a:extLst>
          </p:cNvPr>
          <p:cNvSpPr>
            <a:spLocks noGrp="1"/>
          </p:cNvSpPr>
          <p:nvPr>
            <p:ph sz="half" idx="15" hasCustomPrompt="1"/>
          </p:nvPr>
        </p:nvSpPr>
        <p:spPr>
          <a:xfrm>
            <a:off x="7209212" y="1"/>
            <a:ext cx="4980065" cy="6858000"/>
          </a:xfrm>
        </p:spPr>
        <p:txBody>
          <a:bodyPr>
            <a:normAutofit/>
          </a:bodyPr>
          <a:lstStyle>
            <a:lvl1pPr marL="0" indent="0">
              <a:buFont typeface="Arial" panose="020B0604020202020204" pitchFamily="34" charset="0"/>
              <a:buNone/>
              <a:defRPr sz="14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b="0" i="0" err="1">
                <a:effectLst/>
                <a:latin typeface="Segoe UI" panose="020B0502040204020203" pitchFamily="34" charset="0"/>
              </a:rPr>
              <a:t>Infoga</a:t>
            </a:r>
            <a:r>
              <a:rPr lang="fi-FI" b="0" i="0">
                <a:effectLst/>
                <a:latin typeface="Segoe UI" panose="020B0502040204020203" pitchFamily="34" charset="0"/>
              </a:rPr>
              <a:t> bild</a:t>
            </a:r>
            <a:endParaRPr lang="fi-FI"/>
          </a:p>
        </p:txBody>
      </p:sp>
    </p:spTree>
    <p:extLst>
      <p:ext uri="{BB962C8B-B14F-4D97-AF65-F5344CB8AC3E}">
        <p14:creationId xmlns:p14="http://schemas.microsoft.com/office/powerpoint/2010/main" val="1050669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ehåll /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9327754"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89" y="2326511"/>
            <a:ext cx="9327755"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Tree>
    <p:extLst>
      <p:ext uri="{BB962C8B-B14F-4D97-AF65-F5344CB8AC3E}">
        <p14:creationId xmlns:p14="http://schemas.microsoft.com/office/powerpoint/2010/main" val="996304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ehåll + bild / Sisältö +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4491680"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90" y="2326511"/>
            <a:ext cx="4491680"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
        <p:nvSpPr>
          <p:cNvPr id="9" name="Sisällön paikkamerkki 2">
            <a:extLst>
              <a:ext uri="{FF2B5EF4-FFF2-40B4-BE49-F238E27FC236}">
                <a16:creationId xmlns:a16="http://schemas.microsoft.com/office/drawing/2014/main" id="{1DA025EC-89A3-44CB-B84C-6A8DB57CA696}"/>
              </a:ext>
            </a:extLst>
          </p:cNvPr>
          <p:cNvSpPr>
            <a:spLocks noGrp="1"/>
          </p:cNvSpPr>
          <p:nvPr>
            <p:ph sz="half" idx="10" hasCustomPrompt="1"/>
          </p:nvPr>
        </p:nvSpPr>
        <p:spPr>
          <a:xfrm>
            <a:off x="6772099" y="762946"/>
            <a:ext cx="4385897" cy="5414017"/>
          </a:xfrm>
        </p:spPr>
        <p:txBody>
          <a:bodyPr>
            <a:normAutofit/>
          </a:bodyPr>
          <a:lstStyle>
            <a:lvl1pPr marL="0" indent="0">
              <a:buFont typeface="Arial" panose="020B0604020202020204" pitchFamily="34" charset="0"/>
              <a:buNone/>
              <a:defRPr sz="1400">
                <a:solidFill>
                  <a:schemeClr val="accent2"/>
                </a:solidFill>
              </a:defRPr>
            </a:lvl1pPr>
          </a:lstStyle>
          <a:p>
            <a:pPr algn="l"/>
            <a:r>
              <a:rPr lang="fi-FI" b="0" i="0" err="1">
                <a:effectLst/>
                <a:latin typeface="Segoe UI" panose="020B0502040204020203" pitchFamily="34" charset="0"/>
              </a:rPr>
              <a:t>Infoga</a:t>
            </a:r>
            <a:r>
              <a:rPr lang="fi-FI" b="0" i="0">
                <a:effectLst/>
                <a:latin typeface="Segoe UI" panose="020B0502040204020203" pitchFamily="34" charset="0"/>
              </a:rPr>
              <a:t> bild</a:t>
            </a:r>
          </a:p>
        </p:txBody>
      </p:sp>
    </p:spTree>
    <p:extLst>
      <p:ext uri="{BB962C8B-B14F-4D97-AF65-F5344CB8AC3E}">
        <p14:creationId xmlns:p14="http://schemas.microsoft.com/office/powerpoint/2010/main" val="1272759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1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cxnSp>
        <p:nvCxnSpPr>
          <p:cNvPr id="15" name="Straight Connector 14">
            <a:extLst>
              <a:ext uri="{FF2B5EF4-FFF2-40B4-BE49-F238E27FC236}">
                <a16:creationId xmlns:a16="http://schemas.microsoft.com/office/drawing/2014/main" id="{D1BC2986-E557-4E31-79E4-2FCA09A44459}"/>
              </a:ext>
            </a:extLst>
          </p:cNvPr>
          <p:cNvCxnSpPr/>
          <p:nvPr userDrawn="1"/>
        </p:nvCxnSpPr>
        <p:spPr>
          <a:xfrm>
            <a:off x="7560000" y="3061699"/>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5A2A482-F46E-8C2D-3CD2-DAF54B76306F}"/>
              </a:ext>
            </a:extLst>
          </p:cNvPr>
          <p:cNvCxnSpPr/>
          <p:nvPr userDrawn="1"/>
        </p:nvCxnSpPr>
        <p:spPr>
          <a:xfrm>
            <a:off x="7560000" y="4495372"/>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884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8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385238"/>
            <a:ext cx="9327754" cy="774907"/>
          </a:xfrm>
        </p:spPr>
        <p:txBody>
          <a:bodyPr/>
          <a:lstStyle>
            <a:lvl1pPr>
              <a:defRPr b="1" baseline="0"/>
            </a:lvl1pPr>
          </a:lstStyle>
          <a:p>
            <a:r>
              <a:rPr lang="fi-FI" sz="3600">
                <a:solidFill>
                  <a:schemeClr val="tx1"/>
                </a:solidFill>
              </a:rPr>
              <a:t>Saatavuus (RESURS)</a:t>
            </a:r>
          </a:p>
        </p:txBody>
      </p:sp>
    </p:spTree>
    <p:extLst>
      <p:ext uri="{BB962C8B-B14F-4D97-AF65-F5344CB8AC3E}">
        <p14:creationId xmlns:p14="http://schemas.microsoft.com/office/powerpoint/2010/main" val="7332371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7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cxnSp>
        <p:nvCxnSpPr>
          <p:cNvPr id="7" name="Straight Connector 6">
            <a:extLst>
              <a:ext uri="{FF2B5EF4-FFF2-40B4-BE49-F238E27FC236}">
                <a16:creationId xmlns:a16="http://schemas.microsoft.com/office/drawing/2014/main" id="{A56DBEB3-51CC-72A7-8A37-95BC67CBE2B7}"/>
              </a:ext>
            </a:extLst>
          </p:cNvPr>
          <p:cNvCxnSpPr/>
          <p:nvPr userDrawn="1"/>
        </p:nvCxnSpPr>
        <p:spPr>
          <a:xfrm>
            <a:off x="7560000" y="4457272"/>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5088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2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spTree>
    <p:extLst>
      <p:ext uri="{BB962C8B-B14F-4D97-AF65-F5344CB8AC3E}">
        <p14:creationId xmlns:p14="http://schemas.microsoft.com/office/powerpoint/2010/main" val="2828072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err="1">
                <a:solidFill>
                  <a:schemeClr val="tx1"/>
                </a:solidFill>
              </a:rPr>
              <a:t>sampam</a:t>
            </a:r>
            <a:endParaRPr lang="fi-FI" sz="3600">
              <a:solidFill>
                <a:schemeClr val="tx1"/>
              </a:solidFill>
            </a:endParaRPr>
          </a:p>
        </p:txBody>
      </p:sp>
    </p:spTree>
    <p:extLst>
      <p:ext uri="{BB962C8B-B14F-4D97-AF65-F5344CB8AC3E}">
        <p14:creationId xmlns:p14="http://schemas.microsoft.com/office/powerpoint/2010/main" val="34267131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Mellanrubrik / Väliotsikko 2">
    <p:spTree>
      <p:nvGrpSpPr>
        <p:cNvPr id="1" name=""/>
        <p:cNvGrpSpPr/>
        <p:nvPr/>
      </p:nvGrpSpPr>
      <p:grpSpPr>
        <a:xfrm>
          <a:off x="0" y="0"/>
          <a:ext cx="0" cy="0"/>
          <a:chOff x="0" y="0"/>
          <a:chExt cx="0" cy="0"/>
        </a:xfrm>
      </p:grpSpPr>
      <p:sp>
        <p:nvSpPr>
          <p:cNvPr id="28"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p>
            <a:r>
              <a:rPr lang="fi-FI" sz="3600" b="1" err="1">
                <a:solidFill>
                  <a:schemeClr val="tx1"/>
                </a:solidFill>
              </a:rPr>
              <a:t>Kundupplevelse</a:t>
            </a:r>
            <a:endParaRPr lang="fi-FI" sz="3600" b="1">
              <a:solidFill>
                <a:schemeClr val="tx1"/>
              </a:solidFill>
            </a:endParaRPr>
          </a:p>
        </p:txBody>
      </p:sp>
    </p:spTree>
    <p:extLst>
      <p:ext uri="{BB962C8B-B14F-4D97-AF65-F5344CB8AC3E}">
        <p14:creationId xmlns:p14="http://schemas.microsoft.com/office/powerpoint/2010/main" val="912040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5E4426B-1263-FF2F-84C3-2A76EC01A4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3665" y="669804"/>
            <a:ext cx="3028335" cy="700303"/>
          </a:xfrm>
          <a:prstGeom prst="rect">
            <a:avLst/>
          </a:prstGeom>
        </p:spPr>
      </p:pic>
    </p:spTree>
    <p:extLst>
      <p:ext uri="{BB962C8B-B14F-4D97-AF65-F5344CB8AC3E}">
        <p14:creationId xmlns:p14="http://schemas.microsoft.com/office/powerpoint/2010/main" val="1198516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651512" y="4374498"/>
            <a:ext cx="7881448" cy="405846"/>
          </a:xfrm>
        </p:spPr>
        <p:txBody>
          <a:bodyPr>
            <a:noAutofit/>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461346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5" name="Straight Connector 4">
            <a:extLst>
              <a:ext uri="{FF2B5EF4-FFF2-40B4-BE49-F238E27FC236}">
                <a16:creationId xmlns:a16="http://schemas.microsoft.com/office/drawing/2014/main" id="{7D524BBE-09B8-48EA-859D-3860E4E8A31C}"/>
              </a:ext>
            </a:extLst>
          </p:cNvPr>
          <p:cNvCxnSpPr/>
          <p:nvPr userDrawn="1"/>
        </p:nvCxnSpPr>
        <p:spPr>
          <a:xfrm>
            <a:off x="4798800" y="1391960"/>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663A9F8-806C-4F2D-8EDE-F3C63879E4F0}"/>
              </a:ext>
            </a:extLst>
          </p:cNvPr>
          <p:cNvCxnSpPr/>
          <p:nvPr userDrawn="1"/>
        </p:nvCxnSpPr>
        <p:spPr>
          <a:xfrm>
            <a:off x="8532000" y="891309"/>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C2F3AC7-DD9D-4569-9C23-2C361AB2CEE3}"/>
              </a:ext>
            </a:extLst>
          </p:cNvPr>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5136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6">
            <a:extLst>
              <a:ext uri="{FF2B5EF4-FFF2-40B4-BE49-F238E27FC236}">
                <a16:creationId xmlns:a16="http://schemas.microsoft.com/office/drawing/2014/main" id="{7C2F3AC7-DD9D-4569-9C23-2C361AB2CEE3}"/>
              </a:ext>
            </a:extLst>
          </p:cNvPr>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217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Mellanrubrik / Väliotsikko 1">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F6B8AB5D-811F-4B06-A2B7-A29159A8EF8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582" r="2599" b="7653"/>
          <a:stretch/>
        </p:blipFill>
        <p:spPr>
          <a:xfrm>
            <a:off x="2553495" y="-1"/>
            <a:ext cx="9638506" cy="6858001"/>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6B794C0E-ABDA-46B2-87C9-9CE37E803DF1}"/>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3A0EC7A0-5676-4A13-9CF1-A44526782232}"/>
              </a:ext>
            </a:extLst>
          </p:cNvPr>
          <p:cNvSpPr>
            <a:spLocks noGrp="1"/>
          </p:cNvSpPr>
          <p:nvPr>
            <p:ph type="body" idx="1" hasCustomPrompt="1"/>
          </p:nvPr>
        </p:nvSpPr>
        <p:spPr>
          <a:xfrm>
            <a:off x="2651511" y="4281899"/>
            <a:ext cx="7881449" cy="382697"/>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907673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Mellanrubrik / Väliotsikko 1">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97326C7A-C2EB-4325-8143-E8591DB57890}"/>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122" r="2989" b="8476"/>
          <a:stretch/>
        </p:blipFill>
        <p:spPr>
          <a:xfrm>
            <a:off x="2550911" y="0"/>
            <a:ext cx="9641089" cy="6858000"/>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9E67AA12-B1E4-4AFF-9D09-DF4180C6A35E}"/>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1BBE9987-4AB2-4C77-9BF5-E044F5744C48}"/>
              </a:ext>
            </a:extLst>
          </p:cNvPr>
          <p:cNvSpPr>
            <a:spLocks noGrp="1"/>
          </p:cNvSpPr>
          <p:nvPr>
            <p:ph type="body" idx="1" hasCustomPrompt="1"/>
          </p:nvPr>
        </p:nvSpPr>
        <p:spPr>
          <a:xfrm>
            <a:off x="2651511" y="4281900"/>
            <a:ext cx="7881449" cy="428996"/>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26094837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 /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1300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lutning / Lopetus">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CFEF7D0-89E7-4DFE-9FC4-7B4ABF4A5357}"/>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n paikkamerkki 2">
            <a:extLst>
              <a:ext uri="{FF2B5EF4-FFF2-40B4-BE49-F238E27FC236}">
                <a16:creationId xmlns:a16="http://schemas.microsoft.com/office/drawing/2014/main" id="{18EE2646-56AA-4BB0-8E80-712AD9226B4D}"/>
              </a:ext>
            </a:extLst>
          </p:cNvPr>
          <p:cNvSpPr>
            <a:spLocks noGrp="1"/>
          </p:cNvSpPr>
          <p:nvPr>
            <p:ph type="body" idx="1" hasCustomPrompt="1"/>
          </p:nvPr>
        </p:nvSpPr>
        <p:spPr>
          <a:xfrm>
            <a:off x="3043858" y="3604926"/>
            <a:ext cx="7710725" cy="351638"/>
          </a:xfrm>
        </p:spPr>
        <p:txBody>
          <a:bodyPr>
            <a:normAutofit/>
          </a:bodyPr>
          <a:lstStyle>
            <a:lvl1pPr marL="0" indent="0" algn="ctr">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err="1"/>
              <a:t>Förnamn</a:t>
            </a:r>
            <a:r>
              <a:rPr lang="fi-FI"/>
              <a:t> </a:t>
            </a:r>
            <a:r>
              <a:rPr lang="fi-FI" err="1"/>
              <a:t>Efternamn</a:t>
            </a:r>
            <a:r>
              <a:rPr lang="fi-FI"/>
              <a:t> | </a:t>
            </a:r>
            <a:r>
              <a:rPr lang="fi-FI" err="1"/>
              <a:t>Kontaktinformation</a:t>
            </a:r>
            <a:r>
              <a:rPr lang="fi-FI"/>
              <a:t> | osterbottensvalfard.fi</a:t>
            </a:r>
          </a:p>
        </p:txBody>
      </p:sp>
    </p:spTree>
    <p:extLst>
      <p:ext uri="{BB962C8B-B14F-4D97-AF65-F5344CB8AC3E}">
        <p14:creationId xmlns:p14="http://schemas.microsoft.com/office/powerpoint/2010/main" val="36063865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cxnSp>
        <p:nvCxnSpPr>
          <p:cNvPr id="15" name="Straight Connector 14"/>
          <p:cNvCxnSpPr>
            <a:cxnSpLocks/>
          </p:cNvCxnSpPr>
          <p:nvPr userDrawn="1"/>
        </p:nvCxnSpPr>
        <p:spPr>
          <a:xfrm>
            <a:off x="4609050" y="1618614"/>
            <a:ext cx="0" cy="287025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userDrawn="1"/>
        </p:nvCxnSpPr>
        <p:spPr>
          <a:xfrm>
            <a:off x="8101076" y="1618614"/>
            <a:ext cx="0" cy="28702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Straight Connector 18">
            <a:extLst>
              <a:ext uri="{FF2B5EF4-FFF2-40B4-BE49-F238E27FC236}">
                <a16:creationId xmlns:a16="http://schemas.microsoft.com/office/drawing/2014/main" id="{32681D93-E218-7D07-1A5B-282B478E7723}"/>
              </a:ext>
            </a:extLst>
          </p:cNvPr>
          <p:cNvCxnSpPr>
            <a:cxnSpLocks/>
          </p:cNvCxnSpPr>
          <p:nvPr userDrawn="1"/>
        </p:nvCxnSpPr>
        <p:spPr>
          <a:xfrm>
            <a:off x="4609050" y="4488871"/>
            <a:ext cx="747308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4609050"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AF0572-4EC0-8FF6-DAC5-4173102B5DD7}"/>
              </a:ext>
            </a:extLst>
          </p:cNvPr>
          <p:cNvCxnSpPr>
            <a:cxnSpLocks/>
          </p:cNvCxnSpPr>
          <p:nvPr userDrawn="1"/>
        </p:nvCxnSpPr>
        <p:spPr>
          <a:xfrm>
            <a:off x="6628350"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23951AD-C835-72D1-BF2F-871377F920FB}"/>
              </a:ext>
            </a:extLst>
          </p:cNvPr>
          <p:cNvCxnSpPr>
            <a:cxnSpLocks/>
          </p:cNvCxnSpPr>
          <p:nvPr userDrawn="1"/>
        </p:nvCxnSpPr>
        <p:spPr>
          <a:xfrm>
            <a:off x="9192099"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412B49-581C-835D-8C01-D82A94FB7DC4}"/>
              </a:ext>
            </a:extLst>
          </p:cNvPr>
          <p:cNvCxnSpPr>
            <a:cxnSpLocks/>
          </p:cNvCxnSpPr>
          <p:nvPr userDrawn="1"/>
        </p:nvCxnSpPr>
        <p:spPr>
          <a:xfrm>
            <a:off x="1208213" y="4037767"/>
            <a:ext cx="3400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1936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cxnSp>
        <p:nvCxnSpPr>
          <p:cNvPr id="15" name="Straight Connector 14"/>
          <p:cNvCxnSpPr>
            <a:cxnSpLocks/>
          </p:cNvCxnSpPr>
          <p:nvPr userDrawn="1"/>
        </p:nvCxnSpPr>
        <p:spPr>
          <a:xfrm>
            <a:off x="3271862" y="1618613"/>
            <a:ext cx="0" cy="287025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userDrawn="1"/>
        </p:nvCxnSpPr>
        <p:spPr>
          <a:xfrm>
            <a:off x="6782848" y="1618613"/>
            <a:ext cx="0" cy="28702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Straight Connector 18">
            <a:extLst>
              <a:ext uri="{FF2B5EF4-FFF2-40B4-BE49-F238E27FC236}">
                <a16:creationId xmlns:a16="http://schemas.microsoft.com/office/drawing/2014/main" id="{32681D93-E218-7D07-1A5B-282B478E7723}"/>
              </a:ext>
            </a:extLst>
          </p:cNvPr>
          <p:cNvCxnSpPr>
            <a:cxnSpLocks/>
          </p:cNvCxnSpPr>
          <p:nvPr userDrawn="1"/>
        </p:nvCxnSpPr>
        <p:spPr>
          <a:xfrm>
            <a:off x="3271862" y="4484400"/>
            <a:ext cx="34920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3271862"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AF0572-4EC0-8FF6-DAC5-4173102B5DD7}"/>
              </a:ext>
            </a:extLst>
          </p:cNvPr>
          <p:cNvCxnSpPr>
            <a:cxnSpLocks/>
          </p:cNvCxnSpPr>
          <p:nvPr userDrawn="1"/>
        </p:nvCxnSpPr>
        <p:spPr>
          <a:xfrm>
            <a:off x="6782848"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412B49-581C-835D-8C01-D82A94FB7DC4}"/>
              </a:ext>
            </a:extLst>
          </p:cNvPr>
          <p:cNvCxnSpPr>
            <a:cxnSpLocks/>
          </p:cNvCxnSpPr>
          <p:nvPr userDrawn="1"/>
        </p:nvCxnSpPr>
        <p:spPr>
          <a:xfrm>
            <a:off x="1208213" y="4037767"/>
            <a:ext cx="206364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1FD71-054F-EEBE-F541-F0D4C5D357DD}"/>
              </a:ext>
            </a:extLst>
          </p:cNvPr>
          <p:cNvCxnSpPr>
            <a:cxnSpLocks/>
          </p:cNvCxnSpPr>
          <p:nvPr userDrawn="1"/>
        </p:nvCxnSpPr>
        <p:spPr>
          <a:xfrm>
            <a:off x="6782848" y="4037767"/>
            <a:ext cx="533293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33412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6718662" y="1618614"/>
            <a:ext cx="0" cy="5117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9421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F682865-C634-470C-B0FF-8EFBD469A413}"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92D4A-3EEA-4580-801C-0CD0F8798CFC}" type="slidenum">
              <a:rPr lang="en-US" smtClean="0"/>
              <a:t>‹#›</a:t>
            </a:fld>
            <a:endParaRPr lang="en-US"/>
          </a:p>
        </p:txBody>
      </p:sp>
    </p:spTree>
    <p:extLst>
      <p:ext uri="{BB962C8B-B14F-4D97-AF65-F5344CB8AC3E}">
        <p14:creationId xmlns:p14="http://schemas.microsoft.com/office/powerpoint/2010/main" val="120885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8.sv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A7AAD77-E012-4221-83A5-D7ADEB8D241A}"/>
              </a:ext>
            </a:extLst>
          </p:cNvPr>
          <p:cNvSpPr>
            <a:spLocks noGrp="1"/>
          </p:cNvSpPr>
          <p:nvPr>
            <p:ph type="title"/>
          </p:nvPr>
        </p:nvSpPr>
        <p:spPr>
          <a:xfrm>
            <a:off x="1853390" y="762946"/>
            <a:ext cx="9125505" cy="90945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01F2BC0-DD14-447B-BE79-5BFE77A3D519}"/>
              </a:ext>
            </a:extLst>
          </p:cNvPr>
          <p:cNvSpPr>
            <a:spLocks noGrp="1"/>
          </p:cNvSpPr>
          <p:nvPr>
            <p:ph type="body" idx="1"/>
          </p:nvPr>
        </p:nvSpPr>
        <p:spPr>
          <a:xfrm>
            <a:off x="1853390" y="1807336"/>
            <a:ext cx="9125505"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a:extLst>
              <a:ext uri="{FF2B5EF4-FFF2-40B4-BE49-F238E27FC236}">
                <a16:creationId xmlns:a16="http://schemas.microsoft.com/office/drawing/2014/main" id="{235314FF-C2D7-405B-A15B-6B537B96F66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266216" y="552066"/>
            <a:ext cx="613457" cy="515001"/>
          </a:xfrm>
          <a:prstGeom prst="rect">
            <a:avLst/>
          </a:prstGeom>
        </p:spPr>
      </p:pic>
      <p:cxnSp>
        <p:nvCxnSpPr>
          <p:cNvPr id="10" name="Suora yhdysviiva 9">
            <a:extLst>
              <a:ext uri="{FF2B5EF4-FFF2-40B4-BE49-F238E27FC236}">
                <a16:creationId xmlns:a16="http://schemas.microsoft.com/office/drawing/2014/main" id="{8AE9BA5D-CB1F-42B4-95FA-B46C48732C58}"/>
              </a:ext>
            </a:extLst>
          </p:cNvPr>
          <p:cNvCxnSpPr/>
          <p:nvPr userDrawn="1"/>
        </p:nvCxnSpPr>
        <p:spPr>
          <a:xfrm>
            <a:off x="1143621" y="557760"/>
            <a:ext cx="0" cy="5736508"/>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Otsikon paikkamerkki 1">
            <a:extLst>
              <a:ext uri="{FF2B5EF4-FFF2-40B4-BE49-F238E27FC236}">
                <a16:creationId xmlns:a16="http://schemas.microsoft.com/office/drawing/2014/main" id="{D5D4B195-9A4B-4226-8C21-060A5ED30A41}"/>
              </a:ext>
              <a:ext uri="{C183D7F6-B498-43B3-948B-1728B52AA6E4}">
                <adec:decorative xmlns:adec="http://schemas.microsoft.com/office/drawing/2017/decorative" val="1"/>
              </a:ext>
            </a:extLst>
          </p:cNvPr>
          <p:cNvSpPr txBox="1">
            <a:spLocks/>
          </p:cNvSpPr>
          <p:nvPr userDrawn="1"/>
        </p:nvSpPr>
        <p:spPr>
          <a:xfrm>
            <a:off x="380411" y="1298695"/>
            <a:ext cx="476113" cy="5241000"/>
          </a:xfrm>
          <a:prstGeom prst="rect">
            <a:avLst/>
          </a:prstGeom>
        </p:spPr>
        <p:txBody>
          <a:bodyPr vert="vert270" lIns="91440" tIns="45720" rIns="91440" bIns="45720" numCol="1"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R="0" algn="r" rtl="0"/>
            <a:r>
              <a:rPr lang="fi-FI" sz="900" b="0" i="0" u="none" strike="noStrike" spc="300" baseline="30000">
                <a:solidFill>
                  <a:schemeClr val="tx1"/>
                </a:solidFill>
                <a:latin typeface="Arial" panose="020B0604020202020204" pitchFamily="34" charset="0"/>
              </a:rPr>
              <a:t>ÖSTERBOTTENS VÄLFÄRDSOMRÅDE </a:t>
            </a:r>
            <a:r>
              <a:rPr lang="fi-FI" sz="900" b="0" i="0" u="none" strike="noStrike" spc="300" baseline="30000">
                <a:solidFill>
                  <a:schemeClr val="accent2"/>
                </a:solidFill>
                <a:latin typeface="Arial" panose="020B0604020202020204" pitchFamily="34" charset="0"/>
              </a:rPr>
              <a:t>| POHJANMAAN HYVINVOINTIALUE </a:t>
            </a:r>
          </a:p>
        </p:txBody>
      </p:sp>
    </p:spTree>
    <p:extLst>
      <p:ext uri="{BB962C8B-B14F-4D97-AF65-F5344CB8AC3E}">
        <p14:creationId xmlns:p14="http://schemas.microsoft.com/office/powerpoint/2010/main" val="323155449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709" r:id="rId5"/>
    <p:sldLayoutId id="2147483693" r:id="rId6"/>
    <p:sldLayoutId id="2147483694" r:id="rId7"/>
    <p:sldLayoutId id="2147483695" r:id="rId8"/>
    <p:sldLayoutId id="2147483696" r:id="rId9"/>
    <p:sldLayoutId id="2147483697" r:id="rId10"/>
    <p:sldLayoutId id="2147483708" r:id="rId11"/>
    <p:sldLayoutId id="2147483706" r:id="rId12"/>
    <p:sldLayoutId id="2147483701" r:id="rId13"/>
    <p:sldLayoutId id="2147483702" r:id="rId14"/>
    <p:sldLayoutId id="2147483703" r:id="rId15"/>
    <p:sldLayoutId id="2147483704" r:id="rId16"/>
    <p:sldLayoutId id="2147483705" r:id="rId17"/>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A7AAD77-E012-4221-83A5-D7ADEB8D241A}"/>
              </a:ext>
            </a:extLst>
          </p:cNvPr>
          <p:cNvSpPr>
            <a:spLocks noGrp="1"/>
          </p:cNvSpPr>
          <p:nvPr>
            <p:ph type="title"/>
          </p:nvPr>
        </p:nvSpPr>
        <p:spPr>
          <a:xfrm>
            <a:off x="1853390" y="762946"/>
            <a:ext cx="9125505" cy="90945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01F2BC0-DD14-447B-BE79-5BFE77A3D519}"/>
              </a:ext>
            </a:extLst>
          </p:cNvPr>
          <p:cNvSpPr>
            <a:spLocks noGrp="1"/>
          </p:cNvSpPr>
          <p:nvPr>
            <p:ph type="body" idx="1"/>
          </p:nvPr>
        </p:nvSpPr>
        <p:spPr>
          <a:xfrm>
            <a:off x="1853390" y="1807336"/>
            <a:ext cx="9125505"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a:extLst>
              <a:ext uri="{FF2B5EF4-FFF2-40B4-BE49-F238E27FC236}">
                <a16:creationId xmlns:a16="http://schemas.microsoft.com/office/drawing/2014/main" id="{235314FF-C2D7-405B-A15B-6B537B96F66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4"/>
              </a:ext>
            </a:extLst>
          </a:blip>
          <a:stretch>
            <a:fillRect/>
          </a:stretch>
        </p:blipFill>
        <p:spPr>
          <a:xfrm>
            <a:off x="266216" y="552066"/>
            <a:ext cx="613457" cy="515001"/>
          </a:xfrm>
          <a:prstGeom prst="rect">
            <a:avLst/>
          </a:prstGeom>
        </p:spPr>
      </p:pic>
      <p:cxnSp>
        <p:nvCxnSpPr>
          <p:cNvPr id="10" name="Suora yhdysviiva 9">
            <a:extLst>
              <a:ext uri="{FF2B5EF4-FFF2-40B4-BE49-F238E27FC236}">
                <a16:creationId xmlns:a16="http://schemas.microsoft.com/office/drawing/2014/main" id="{8AE9BA5D-CB1F-42B4-95FA-B46C48732C58}"/>
              </a:ext>
            </a:extLst>
          </p:cNvPr>
          <p:cNvCxnSpPr/>
          <p:nvPr userDrawn="1"/>
        </p:nvCxnSpPr>
        <p:spPr>
          <a:xfrm>
            <a:off x="1143621" y="557760"/>
            <a:ext cx="0" cy="5736508"/>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Otsikon paikkamerkki 1">
            <a:extLst>
              <a:ext uri="{FF2B5EF4-FFF2-40B4-BE49-F238E27FC236}">
                <a16:creationId xmlns:a16="http://schemas.microsoft.com/office/drawing/2014/main" id="{D5D4B195-9A4B-4226-8C21-060A5ED30A41}"/>
              </a:ext>
              <a:ext uri="{C183D7F6-B498-43B3-948B-1728B52AA6E4}">
                <adec:decorative xmlns:adec="http://schemas.microsoft.com/office/drawing/2017/decorative" val="1"/>
              </a:ext>
            </a:extLst>
          </p:cNvPr>
          <p:cNvSpPr txBox="1">
            <a:spLocks/>
          </p:cNvSpPr>
          <p:nvPr userDrawn="1"/>
        </p:nvSpPr>
        <p:spPr>
          <a:xfrm>
            <a:off x="380411" y="1298695"/>
            <a:ext cx="476113" cy="5241000"/>
          </a:xfrm>
          <a:prstGeom prst="rect">
            <a:avLst/>
          </a:prstGeom>
        </p:spPr>
        <p:txBody>
          <a:bodyPr vert="vert270" lIns="91440" tIns="45720" rIns="91440" bIns="45720" numCol="1"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R="0" algn="r" rtl="0"/>
            <a:r>
              <a:rPr lang="fi-FI" sz="900" b="0" i="0" u="none" strike="noStrike" spc="300" baseline="30000">
                <a:solidFill>
                  <a:schemeClr val="tx1"/>
                </a:solidFill>
                <a:latin typeface="Arial" panose="020B0604020202020204" pitchFamily="34" charset="0"/>
              </a:rPr>
              <a:t>ÖSTERBOTTENS VÄLFÄRDSOMRÅDE </a:t>
            </a:r>
            <a:r>
              <a:rPr lang="fi-FI" sz="900" b="0" i="0" u="none" strike="noStrike" spc="300" baseline="30000">
                <a:solidFill>
                  <a:schemeClr val="accent2"/>
                </a:solidFill>
                <a:latin typeface="Arial" panose="020B0604020202020204" pitchFamily="34" charset="0"/>
              </a:rPr>
              <a:t>| POHJANMAAN HYVINVOINTIALUE </a:t>
            </a:r>
          </a:p>
        </p:txBody>
      </p:sp>
    </p:spTree>
    <p:extLst>
      <p:ext uri="{BB962C8B-B14F-4D97-AF65-F5344CB8AC3E}">
        <p14:creationId xmlns:p14="http://schemas.microsoft.com/office/powerpoint/2010/main" val="317549689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2" r:id="rId20"/>
    <p:sldLayoutId id="2147483730" r:id="rId21"/>
    <p:sldLayoutId id="2147483731" r:id="rId22"/>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7.xml"/><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4E7A8-5072-420C-8029-2B2F9E87BE12}"/>
              </a:ext>
            </a:extLst>
          </p:cNvPr>
          <p:cNvSpPr>
            <a:spLocks noGrp="1"/>
          </p:cNvSpPr>
          <p:nvPr>
            <p:ph type="title"/>
          </p:nvPr>
        </p:nvSpPr>
        <p:spPr/>
        <p:txBody>
          <a:bodyPr>
            <a:noAutofit/>
          </a:bodyPr>
          <a:lstStyle/>
          <a:p>
            <a:r>
              <a:rPr lang="en-US" sz="4800"/>
              <a:t>R</a:t>
            </a:r>
            <a:r>
              <a:rPr lang="fi-FI" sz="4800" err="1"/>
              <a:t>apportering</a:t>
            </a:r>
            <a:r>
              <a:rPr lang="fi-FI" sz="4800"/>
              <a:t> av </a:t>
            </a:r>
            <a:r>
              <a:rPr lang="fi-FI" sz="4800" err="1"/>
              <a:t>egenkontroll</a:t>
            </a:r>
            <a:endParaRPr lang="fi-FI" sz="4800"/>
          </a:p>
        </p:txBody>
      </p:sp>
      <p:sp>
        <p:nvSpPr>
          <p:cNvPr id="3" name="Rubrik2">
            <a:extLst>
              <a:ext uri="{FF2B5EF4-FFF2-40B4-BE49-F238E27FC236}">
                <a16:creationId xmlns:a16="http://schemas.microsoft.com/office/drawing/2014/main" id="{CE2751FD-BF62-47E2-835B-FEDE70EA777A}"/>
              </a:ext>
            </a:extLst>
          </p:cNvPr>
          <p:cNvSpPr>
            <a:spLocks noGrp="1"/>
          </p:cNvSpPr>
          <p:nvPr>
            <p:ph type="body" idx="1"/>
          </p:nvPr>
        </p:nvSpPr>
        <p:spPr>
          <a:xfrm>
            <a:off x="2200099" y="3413033"/>
            <a:ext cx="9533191" cy="926211"/>
          </a:xfrm>
        </p:spPr>
        <p:txBody>
          <a:bodyPr vert="horz" lIns="91440" tIns="45720" rIns="91440" bIns="45720" rtlCol="0" anchor="t">
            <a:normAutofit/>
          </a:bodyPr>
          <a:lstStyle/>
          <a:p>
            <a:r>
              <a:rPr lang="fi-FI" dirty="0" err="1"/>
              <a:t>Resultatområde</a:t>
            </a:r>
            <a:r>
              <a:rPr lang="fi-FI" dirty="0"/>
              <a:t>: </a:t>
            </a:r>
            <a:r>
              <a:rPr lang="fi-FI" dirty="0" err="1"/>
              <a:t>Barn</a:t>
            </a:r>
            <a:r>
              <a:rPr lang="fi-FI" dirty="0"/>
              <a:t>- </a:t>
            </a:r>
            <a:r>
              <a:rPr lang="fi-FI" dirty="0" err="1"/>
              <a:t>och</a:t>
            </a:r>
            <a:r>
              <a:rPr lang="fi-FI" dirty="0"/>
              <a:t> </a:t>
            </a:r>
            <a:r>
              <a:rPr lang="fi-FI" dirty="0" err="1"/>
              <a:t>familjeservice</a:t>
            </a:r>
            <a:r>
              <a:rPr lang="fi-FI" dirty="0"/>
              <a:t> , </a:t>
            </a:r>
            <a:r>
              <a:rPr lang="fi-FI" dirty="0" err="1"/>
              <a:t>Social</a:t>
            </a:r>
            <a:r>
              <a:rPr lang="fi-FI" dirty="0"/>
              <a:t>- </a:t>
            </a:r>
            <a:r>
              <a:rPr lang="fi-FI" dirty="0" err="1"/>
              <a:t>och</a:t>
            </a:r>
            <a:r>
              <a:rPr lang="fi-FI" dirty="0"/>
              <a:t> </a:t>
            </a:r>
            <a:r>
              <a:rPr lang="fi-FI" dirty="0" err="1"/>
              <a:t>hälsocentral</a:t>
            </a:r>
            <a:endParaRPr lang="fi-FI" dirty="0">
              <a:cs typeface="Arial"/>
            </a:endParaRPr>
          </a:p>
          <a:p>
            <a:r>
              <a:rPr lang="fi-FI" dirty="0" err="1"/>
              <a:t>Period</a:t>
            </a:r>
            <a:r>
              <a:rPr lang="fi-FI" dirty="0"/>
              <a:t> </a:t>
            </a:r>
            <a:r>
              <a:rPr lang="fi-FI" dirty="0" err="1"/>
              <a:t>som</a:t>
            </a:r>
            <a:r>
              <a:rPr lang="fi-FI" dirty="0"/>
              <a:t> </a:t>
            </a:r>
            <a:r>
              <a:rPr lang="fi-FI" dirty="0" err="1"/>
              <a:t>rapporteras</a:t>
            </a:r>
            <a:r>
              <a:rPr lang="fi-FI" dirty="0"/>
              <a:t>: 5-8.2026</a:t>
            </a:r>
            <a:endParaRPr lang="fi-FI" dirty="0">
              <a:cs typeface="Arial"/>
            </a:endParaRPr>
          </a:p>
        </p:txBody>
      </p:sp>
      <p:sp>
        <p:nvSpPr>
          <p:cNvPr id="5" name="TextBox 4"/>
          <p:cNvSpPr txBox="1"/>
          <p:nvPr/>
        </p:nvSpPr>
        <p:spPr>
          <a:xfrm>
            <a:off x="2200100" y="5153890"/>
            <a:ext cx="6683433" cy="954107"/>
          </a:xfrm>
          <a:prstGeom prst="rect">
            <a:avLst/>
          </a:prstGeom>
          <a:noFill/>
        </p:spPr>
        <p:txBody>
          <a:bodyPr wrap="square" lIns="91440" tIns="45720" rIns="91440" bIns="45720" rtlCol="0" anchor="t">
            <a:spAutoFit/>
          </a:bodyPr>
          <a:lstStyle/>
          <a:p>
            <a:r>
              <a:rPr lang="fi-FI" sz="1400" dirty="0" err="1">
                <a:solidFill>
                  <a:schemeClr val="bg1"/>
                </a:solidFill>
              </a:rPr>
              <a:t>Förkortningar</a:t>
            </a:r>
            <a:r>
              <a:rPr lang="fi-FI" sz="1400" dirty="0">
                <a:solidFill>
                  <a:schemeClr val="bg1"/>
                </a:solidFill>
              </a:rPr>
              <a:t>:</a:t>
            </a:r>
          </a:p>
          <a:p>
            <a:r>
              <a:rPr lang="fi-FI" sz="1400" dirty="0">
                <a:solidFill>
                  <a:schemeClr val="bg1"/>
                </a:solidFill>
              </a:rPr>
              <a:t>NPS (Net </a:t>
            </a:r>
            <a:r>
              <a:rPr lang="fi-FI" sz="1400" dirty="0" err="1">
                <a:solidFill>
                  <a:schemeClr val="bg1"/>
                </a:solidFill>
              </a:rPr>
              <a:t>Promoter</a:t>
            </a:r>
            <a:r>
              <a:rPr lang="fi-FI" sz="1400" dirty="0">
                <a:solidFill>
                  <a:schemeClr val="bg1"/>
                </a:solidFill>
              </a:rPr>
              <a:t> </a:t>
            </a:r>
            <a:r>
              <a:rPr lang="fi-FI" sz="1400" dirty="0" err="1">
                <a:solidFill>
                  <a:schemeClr val="bg1"/>
                </a:solidFill>
              </a:rPr>
              <a:t>Score</a:t>
            </a:r>
            <a:r>
              <a:rPr lang="fi-FI" sz="1400" dirty="0">
                <a:solidFill>
                  <a:schemeClr val="bg1"/>
                </a:solidFill>
              </a:rPr>
              <a:t>): </a:t>
            </a:r>
            <a:r>
              <a:rPr lang="fi-FI" sz="1400" dirty="0" err="1">
                <a:solidFill>
                  <a:schemeClr val="bg1"/>
                </a:solidFill>
              </a:rPr>
              <a:t>Rekommendationsindex</a:t>
            </a:r>
            <a:r>
              <a:rPr lang="fi-FI" sz="1400" dirty="0">
                <a:solidFill>
                  <a:schemeClr val="bg1"/>
                </a:solidFill>
              </a:rPr>
              <a:t> (</a:t>
            </a:r>
            <a:r>
              <a:rPr lang="fi-FI" sz="1400" dirty="0" err="1">
                <a:solidFill>
                  <a:schemeClr val="bg1"/>
                </a:solidFill>
              </a:rPr>
              <a:t>klienter</a:t>
            </a:r>
            <a:r>
              <a:rPr lang="fi-FI" sz="1400" dirty="0">
                <a:solidFill>
                  <a:schemeClr val="bg1"/>
                </a:solidFill>
              </a:rPr>
              <a:t> </a:t>
            </a:r>
            <a:r>
              <a:rPr lang="fi-FI" sz="1400" dirty="0" err="1">
                <a:solidFill>
                  <a:schemeClr val="bg1"/>
                </a:solidFill>
              </a:rPr>
              <a:t>och</a:t>
            </a:r>
            <a:r>
              <a:rPr lang="fi-FI" sz="1400" dirty="0">
                <a:solidFill>
                  <a:schemeClr val="bg1"/>
                </a:solidFill>
              </a:rPr>
              <a:t> personal)</a:t>
            </a:r>
            <a:endParaRPr lang="fi-FI" sz="1400" dirty="0">
              <a:solidFill>
                <a:schemeClr val="bg1"/>
              </a:solidFill>
              <a:cs typeface="Arial"/>
            </a:endParaRPr>
          </a:p>
          <a:p>
            <a:r>
              <a:rPr lang="fi-FI" sz="1400" dirty="0" err="1">
                <a:solidFill>
                  <a:schemeClr val="bg1"/>
                </a:solidFill>
              </a:rPr>
              <a:t>Haipro</a:t>
            </a:r>
            <a:r>
              <a:rPr lang="fi-FI" sz="1400" dirty="0">
                <a:solidFill>
                  <a:schemeClr val="bg1"/>
                </a:solidFill>
              </a:rPr>
              <a:t>: </a:t>
            </a:r>
            <a:r>
              <a:rPr lang="sv-SE" sz="1400" dirty="0">
                <a:solidFill>
                  <a:schemeClr val="bg1"/>
                </a:solidFill>
              </a:rPr>
              <a:t>System för rapportering av negativa nära ögat händelser</a:t>
            </a:r>
            <a:endParaRPr lang="sv-SE" sz="1400" dirty="0">
              <a:solidFill>
                <a:schemeClr val="bg1"/>
              </a:solidFill>
              <a:cs typeface="Arial"/>
            </a:endParaRPr>
          </a:p>
          <a:p>
            <a:r>
              <a:rPr lang="sv-SE" sz="1400" dirty="0">
                <a:solidFill>
                  <a:schemeClr val="bg1"/>
                </a:solidFill>
              </a:rPr>
              <a:t>Inom parentes rapporteras värdet för tidigare period (1-4.2026)</a:t>
            </a:r>
            <a:endParaRPr lang="fi-FI" sz="1400" dirty="0">
              <a:solidFill>
                <a:schemeClr val="bg1"/>
              </a:solidFill>
            </a:endParaRPr>
          </a:p>
        </p:txBody>
      </p:sp>
    </p:spTree>
    <p:extLst>
      <p:ext uri="{BB962C8B-B14F-4D97-AF65-F5344CB8AC3E}">
        <p14:creationId xmlns:p14="http://schemas.microsoft.com/office/powerpoint/2010/main" val="317669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rc 10">
            <a:extLst>
              <a:ext uri="{FF2B5EF4-FFF2-40B4-BE49-F238E27FC236}">
                <a16:creationId xmlns:a16="http://schemas.microsoft.com/office/drawing/2014/main" id="{F1849AE3-4653-4A79-BE37-49DE155C8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931384">
            <a:off x="9044464" y="3679904"/>
            <a:ext cx="2987899" cy="2987899"/>
          </a:xfrm>
          <a:prstGeom prst="arc">
            <a:avLst>
              <a:gd name="adj1" fmla="val 15817365"/>
              <a:gd name="adj2" fmla="val 1781380"/>
            </a:avLst>
          </a:prstGeom>
          <a:ln w="127000" cap="rnd">
            <a:solidFill>
              <a:schemeClr val="accent5">
                <a:alpha val="35686"/>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02D604-4B15-77B4-DAFB-005465C73B81}"/>
              </a:ext>
            </a:extLst>
          </p:cNvPr>
          <p:cNvSpPr>
            <a:spLocks noGrp="1"/>
          </p:cNvSpPr>
          <p:nvPr>
            <p:ph type="title" idx="4294967295"/>
          </p:nvPr>
        </p:nvSpPr>
        <p:spPr>
          <a:xfrm>
            <a:off x="1653884" y="413813"/>
            <a:ext cx="9327754" cy="774907"/>
          </a:xfrm>
        </p:spPr>
        <p:txBody>
          <a:bodyPr/>
          <a:lstStyle/>
          <a:p>
            <a:r>
              <a:rPr lang="fi-FI" b="1" err="1"/>
              <a:t>Tillgänglighet</a:t>
            </a:r>
            <a:r>
              <a:rPr lang="fi-FI" b="1"/>
              <a:t> </a:t>
            </a:r>
            <a:r>
              <a:rPr lang="fi-FI" b="1" err="1"/>
              <a:t>hälsovård</a:t>
            </a:r>
            <a:endParaRPr lang="sv-SE"/>
          </a:p>
        </p:txBody>
      </p:sp>
      <p:sp>
        <p:nvSpPr>
          <p:cNvPr id="3" name="Rectangle: Rounded Corners 2">
            <a:extLst>
              <a:ext uri="{FF2B5EF4-FFF2-40B4-BE49-F238E27FC236}">
                <a16:creationId xmlns:a16="http://schemas.microsoft.com/office/drawing/2014/main" id="{BABB2387-2008-57CC-BB4A-9597C1A905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1260000" y="1224000"/>
            <a:ext cx="3600000" cy="5040462"/>
          </a:xfrm>
          <a:prstGeom prst="roundRect">
            <a:avLst/>
          </a:prstGeom>
          <a:solidFill>
            <a:schemeClr val="tx1">
              <a:lumMod val="20000"/>
              <a:lumOff val="80000"/>
              <a:alpha val="38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AC808CD-48EC-E844-D2DD-5C1903E242DF}"/>
              </a:ext>
            </a:extLst>
          </p:cNvPr>
          <p:cNvSpPr txBox="1">
            <a:spLocks noGrp="1" noRot="1" noMove="1" noResize="1" noEditPoints="1" noAdjustHandles="1" noChangeArrowheads="1" noChangeShapeType="1"/>
          </p:cNvSpPr>
          <p:nvPr/>
        </p:nvSpPr>
        <p:spPr>
          <a:xfrm>
            <a:off x="1368000" y="1332000"/>
            <a:ext cx="3492000" cy="3711785"/>
          </a:xfrm>
          <a:prstGeom prst="rect">
            <a:avLst/>
          </a:prstGeom>
          <a:noFill/>
        </p:spPr>
        <p:txBody>
          <a:bodyPr wrap="square" lIns="91440" tIns="45720" rIns="91440" bIns="45720" rtlCol="0" anchor="t">
            <a:spAutoFit/>
          </a:bodyPr>
          <a:lstStyle/>
          <a:p>
            <a:pPr algn="ctr">
              <a:lnSpc>
                <a:spcPct val="90000"/>
              </a:lnSpc>
              <a:spcAft>
                <a:spcPts val="600"/>
              </a:spcAft>
            </a:pPr>
            <a:r>
              <a:rPr lang="fi-FI" sz="1600" b="1"/>
              <a:t>Tillgång</a:t>
            </a:r>
            <a:r>
              <a:rPr lang="fi-FI" sz="1600" b="1" dirty="0"/>
              <a:t> </a:t>
            </a:r>
            <a:r>
              <a:rPr lang="fi-FI" sz="1600" b="1"/>
              <a:t>till</a:t>
            </a:r>
            <a:r>
              <a:rPr lang="fi-FI" sz="1600" b="1" dirty="0"/>
              <a:t> </a:t>
            </a:r>
            <a:r>
              <a:rPr lang="fi-FI" sz="1600" b="1"/>
              <a:t>vård</a:t>
            </a:r>
            <a:r>
              <a:rPr lang="fi-FI" sz="1600" b="1" dirty="0"/>
              <a:t> </a:t>
            </a:r>
            <a:r>
              <a:rPr lang="fi-FI" sz="1600" b="1"/>
              <a:t>inom</a:t>
            </a:r>
            <a:r>
              <a:rPr lang="fi-FI" sz="1600" b="1" dirty="0"/>
              <a:t> </a:t>
            </a:r>
            <a:r>
              <a:rPr lang="fi-FI" sz="1600" b="1"/>
              <a:t>hälsovårdstjänster</a:t>
            </a:r>
          </a:p>
          <a:p>
            <a:pPr algn="ctr">
              <a:lnSpc>
                <a:spcPct val="90000"/>
              </a:lnSpc>
              <a:spcAft>
                <a:spcPts val="600"/>
              </a:spcAft>
            </a:pPr>
            <a:r>
              <a:rPr lang="fi-FI" sz="1600" b="1">
                <a:cs typeface="Arial"/>
              </a:rPr>
              <a:t>Mål: Köfri</a:t>
            </a:r>
            <a:r>
              <a:rPr lang="fi-FI" sz="1600" b="1" dirty="0">
                <a:cs typeface="Arial"/>
              </a:rPr>
              <a:t> </a:t>
            </a:r>
            <a:r>
              <a:rPr lang="fi-FI" sz="1600" b="1">
                <a:cs typeface="Arial"/>
              </a:rPr>
              <a:t>service</a:t>
            </a:r>
            <a:endParaRPr lang="fi-FI" sz="1600" b="1"/>
          </a:p>
          <a:p>
            <a:r>
              <a:rPr lang="sv-SE" sz="1400" b="1"/>
              <a:t>Primärvården ​</a:t>
            </a:r>
            <a:endParaRPr lang="sv-SE" sz="1400" b="1">
              <a:cs typeface="Arial"/>
            </a:endParaRPr>
          </a:p>
          <a:p>
            <a:r>
              <a:rPr lang="sv-SE" sz="1400"/>
              <a:t>Kösituation till barnrådgivning​</a:t>
            </a:r>
            <a:endParaRPr lang="sv-SE" sz="1400">
              <a:cs typeface="Arial"/>
            </a:endParaRPr>
          </a:p>
          <a:p>
            <a:r>
              <a:rPr lang="sv-SE" sz="1400"/>
              <a:t>Skolhälsovårdens lagstadgade  granskningar​</a:t>
            </a:r>
            <a:endParaRPr lang="sv-SE" sz="1400">
              <a:cs typeface="Arial"/>
            </a:endParaRPr>
          </a:p>
          <a:p>
            <a:r>
              <a:rPr lang="sv-SE" sz="1400"/>
              <a:t>Studerandehälsovårdens lagstadgade granskningar</a:t>
            </a:r>
            <a:endParaRPr lang="fi-FI" sz="1400"/>
          </a:p>
          <a:p>
            <a:endParaRPr lang="fi-FI" sz="1400"/>
          </a:p>
          <a:p>
            <a:r>
              <a:rPr lang="sv-SE" sz="1400" b="1"/>
              <a:t>Specialsjukvården </a:t>
            </a:r>
            <a:endParaRPr lang="sv-SE" sz="1400" b="1">
              <a:cs typeface="Arial"/>
            </a:endParaRPr>
          </a:p>
          <a:p>
            <a:r>
              <a:rPr lang="sv-SE" sz="1400"/>
              <a:t>Remissbedömning görs inom 21 dagar​</a:t>
            </a:r>
            <a:endParaRPr lang="sv-SE" sz="1400">
              <a:cs typeface="Arial"/>
            </a:endParaRPr>
          </a:p>
          <a:p>
            <a:r>
              <a:rPr lang="sv-SE" sz="1400"/>
              <a:t>Tid till bedömning inom 90 dagar​</a:t>
            </a:r>
            <a:endParaRPr lang="sv-SE" sz="1400">
              <a:cs typeface="Arial"/>
            </a:endParaRPr>
          </a:p>
          <a:p>
            <a:r>
              <a:rPr lang="sv-SE" sz="1400"/>
              <a:t>Tid till vård inom 180 dagar</a:t>
            </a:r>
            <a:endParaRPr lang="sv-SE" sz="1400">
              <a:cs typeface="Arial"/>
            </a:endParaRPr>
          </a:p>
          <a:p>
            <a:endParaRPr lang="fi-FI" sz="1400"/>
          </a:p>
          <a:p>
            <a:endParaRPr lang="fi-FI" sz="1400" dirty="0">
              <a:solidFill>
                <a:schemeClr val="accent6"/>
              </a:solidFill>
              <a:cs typeface="Arial"/>
            </a:endParaRPr>
          </a:p>
        </p:txBody>
      </p:sp>
      <p:sp>
        <p:nvSpPr>
          <p:cNvPr id="9" name="TextBox 8">
            <a:extLst>
              <a:ext uri="{FF2B5EF4-FFF2-40B4-BE49-F238E27FC236}">
                <a16:creationId xmlns:a16="http://schemas.microsoft.com/office/drawing/2014/main" id="{6293015D-D1AE-6165-00F6-D490CA772E38}"/>
              </a:ext>
            </a:extLst>
          </p:cNvPr>
          <p:cNvSpPr txBox="1">
            <a:spLocks noGrp="1" noRot="1" noMove="1" noResize="1" noEditPoints="1" noAdjustHandles="1" noChangeArrowheads="1" noChangeShapeType="1"/>
          </p:cNvSpPr>
          <p:nvPr/>
        </p:nvSpPr>
        <p:spPr>
          <a:xfrm>
            <a:off x="4968000" y="1332000"/>
            <a:ext cx="3600000" cy="583236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Status:</a:t>
            </a:r>
          </a:p>
          <a:p>
            <a:r>
              <a:rPr lang="sv-SE" sz="1600" dirty="0">
                <a:cs typeface="Arial"/>
              </a:rPr>
              <a:t>Barnrådgivningens </a:t>
            </a:r>
            <a:r>
              <a:rPr lang="sv-SE" sz="1600" dirty="0" err="1">
                <a:cs typeface="Arial"/>
              </a:rPr>
              <a:t>läkarkö</a:t>
            </a:r>
            <a:r>
              <a:rPr lang="sv-SE" sz="1600" dirty="0">
                <a:cs typeface="Arial"/>
              </a:rPr>
              <a:t>: 136 barn​</a:t>
            </a:r>
          </a:p>
          <a:p>
            <a:r>
              <a:rPr lang="sv-SE" sz="1600" dirty="0">
                <a:cs typeface="Arial"/>
              </a:rPr>
              <a:t>Barnrådgivningens </a:t>
            </a:r>
            <a:r>
              <a:rPr lang="sv-SE" sz="1600" dirty="0" err="1">
                <a:cs typeface="Arial"/>
              </a:rPr>
              <a:t>hälsovårdarkö</a:t>
            </a:r>
            <a:r>
              <a:rPr lang="sv-SE" sz="1600" dirty="0">
                <a:cs typeface="Arial"/>
              </a:rPr>
              <a:t>: 6 barn​</a:t>
            </a:r>
          </a:p>
          <a:p>
            <a:r>
              <a:rPr lang="sv-SE" sz="1600" dirty="0">
                <a:cs typeface="Arial"/>
              </a:rPr>
              <a:t>Genomförda hälsogranskningar inom skolhälsovården efter skolåret 2025 - 2026: 90,97 % i genomsnitt (målet är 100 %)</a:t>
            </a:r>
            <a:br>
              <a:rPr lang="sv-SE" sz="1600" dirty="0">
                <a:cs typeface="Arial"/>
              </a:rPr>
            </a:br>
            <a:r>
              <a:rPr lang="sv-SE" sz="1600" dirty="0">
                <a:cs typeface="Arial"/>
              </a:rPr>
              <a:t>Små skillnader mellan skolorna.</a:t>
            </a:r>
            <a:endParaRPr lang="sv-SE" sz="1600">
              <a:cs typeface="Arial"/>
            </a:endParaRPr>
          </a:p>
          <a:p>
            <a:r>
              <a:rPr lang="sv-SE" sz="1600" dirty="0">
                <a:cs typeface="Arial"/>
              </a:rPr>
              <a:t>Genomförda hälsogranskningar inom studerandehälsovården hos </a:t>
            </a:r>
            <a:r>
              <a:rPr lang="sv-SE" sz="1600" dirty="0" err="1">
                <a:cs typeface="Arial"/>
              </a:rPr>
              <a:t>hälsovårdareefter</a:t>
            </a:r>
            <a:r>
              <a:rPr lang="sv-SE" sz="1600" dirty="0">
                <a:cs typeface="Arial"/>
              </a:rPr>
              <a:t> skolåret 2025 - 2026: 100 % (målet är 100 %)</a:t>
            </a:r>
            <a:endParaRPr lang="sv-SE" dirty="0"/>
          </a:p>
          <a:p>
            <a:r>
              <a:rPr lang="sv-SE" sz="1600" b="1" dirty="0">
                <a:cs typeface="Arial"/>
              </a:rPr>
              <a:t>Specialsjukvården</a:t>
            </a:r>
            <a:endParaRPr lang="sv-SE" sz="1600" dirty="0">
              <a:cs typeface="Arial"/>
            </a:endParaRPr>
          </a:p>
          <a:p>
            <a:r>
              <a:rPr lang="sv-SE" sz="1600" b="1" dirty="0">
                <a:cs typeface="Arial"/>
              </a:rPr>
              <a:t>Remisser: </a:t>
            </a:r>
            <a:r>
              <a:rPr lang="sv-SE" sz="1600" dirty="0">
                <a:cs typeface="Arial"/>
              </a:rPr>
              <a:t>alla ankomna remisser har behandlats inom 21 dagar</a:t>
            </a:r>
          </a:p>
          <a:p>
            <a:r>
              <a:rPr lang="sv-SE" sz="1600" b="1" dirty="0">
                <a:cs typeface="Arial"/>
              </a:rPr>
              <a:t>Antalet som väntar på en bedömning: </a:t>
            </a:r>
            <a:r>
              <a:rPr lang="sv-SE" sz="1600" dirty="0">
                <a:cs typeface="Arial"/>
              </a:rPr>
              <a:t>Barnpolikliniken, 1 som väntat 90 –180 dagar, median 59 dygn</a:t>
            </a:r>
          </a:p>
          <a:p>
            <a:r>
              <a:rPr lang="sv-SE" sz="1600" dirty="0">
                <a:cs typeface="Arial"/>
              </a:rPr>
              <a:t>Ingen som väntat över 180 dygn</a:t>
            </a:r>
          </a:p>
          <a:p>
            <a:r>
              <a:rPr lang="sv-SE" sz="1600" dirty="0">
                <a:cs typeface="Arial"/>
              </a:rPr>
              <a:t>Inom </a:t>
            </a:r>
            <a:r>
              <a:rPr lang="sv-SE" sz="1600" dirty="0" err="1">
                <a:cs typeface="Arial"/>
              </a:rPr>
              <a:t>Barnnneurologiska</a:t>
            </a:r>
            <a:r>
              <a:rPr lang="sv-SE" sz="1600" dirty="0">
                <a:cs typeface="Arial"/>
              </a:rPr>
              <a:t> enheten ingen som väntar.</a:t>
            </a:r>
          </a:p>
        </p:txBody>
      </p:sp>
      <p:sp>
        <p:nvSpPr>
          <p:cNvPr id="8" name="TextBox 7">
            <a:extLst>
              <a:ext uri="{FF2B5EF4-FFF2-40B4-BE49-F238E27FC236}">
                <a16:creationId xmlns:a16="http://schemas.microsoft.com/office/drawing/2014/main" id="{F1B8EDDC-940B-BD35-84A1-1163B3466DE2}"/>
              </a:ext>
            </a:extLst>
          </p:cNvPr>
          <p:cNvSpPr txBox="1">
            <a:spLocks noGrp="1" noRot="1" noMove="1" noResize="1" noEditPoints="1" noAdjustHandles="1" noChangeArrowheads="1" noChangeShapeType="1"/>
          </p:cNvSpPr>
          <p:nvPr/>
        </p:nvSpPr>
        <p:spPr>
          <a:xfrm>
            <a:off x="8568000" y="1332000"/>
            <a:ext cx="3600000" cy="558614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600" b="1" i="0" u="none" strike="noStrike" kern="1200" cap="none" spc="0" normalizeH="0" baseline="0" noProof="0" dirty="0" err="1">
                <a:ln>
                  <a:noFill/>
                </a:ln>
                <a:solidFill>
                  <a:srgbClr val="00A174"/>
                </a:solidFill>
                <a:effectLst/>
                <a:uLnTx/>
                <a:uFillTx/>
                <a:latin typeface="Arial" panose="020B0604020202020204"/>
                <a:ea typeface="+mn-ea"/>
                <a:cs typeface="+mn-cs"/>
              </a:rPr>
              <a:t>Korrigerande</a:t>
            </a: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 </a:t>
            </a:r>
            <a:r>
              <a:rPr kumimoji="0" lang="fi-FI" sz="1600" b="1" i="0" u="none" strike="noStrike" kern="1200" cap="none" spc="0" normalizeH="0" baseline="0" noProof="0" dirty="0" err="1">
                <a:ln>
                  <a:noFill/>
                </a:ln>
                <a:solidFill>
                  <a:srgbClr val="00A174"/>
                </a:solidFill>
                <a:effectLst/>
                <a:uLnTx/>
                <a:uFillTx/>
                <a:latin typeface="Arial" panose="020B0604020202020204"/>
                <a:ea typeface="+mn-ea"/>
                <a:cs typeface="+mn-cs"/>
              </a:rPr>
              <a:t>åtgärder</a:t>
            </a: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13A8F"/>
                </a:solidFill>
                <a:effectLst/>
                <a:uLnTx/>
                <a:uFillTx/>
                <a:latin typeface="Arial" panose="020B0604020202020204"/>
                <a:ea typeface="+mn-ea"/>
                <a:cs typeface="+mn-cs"/>
              </a:rPr>
              <a:t>Omorganisering av arbete och resurser.​</a:t>
            </a:r>
            <a:endParaRPr lang="sv-SE" sz="1400" b="0" i="0" u="none" strike="noStrike" kern="1200" cap="none" spc="0" normalizeH="0" baseline="0" noProof="0" dirty="0">
              <a:ln>
                <a:noFill/>
              </a:ln>
              <a:solidFill>
                <a:srgbClr val="213A8F"/>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13A8F"/>
                </a:solidFill>
                <a:effectLst/>
                <a:uLnTx/>
                <a:uFillTx/>
                <a:latin typeface="Arial" panose="020B0604020202020204"/>
                <a:ea typeface="+mn-ea"/>
                <a:cs typeface="+mn-cs"/>
              </a:rPr>
              <a:t>Utveckling av tillförlitliga mätare, speciellt inom studerandehälsovården.​</a:t>
            </a:r>
            <a:endParaRPr lang="sv-SE" sz="1400" b="0" i="0" u="none" strike="noStrike" kern="1200" cap="none" spc="0" normalizeH="0" baseline="0" noProof="0" dirty="0">
              <a:ln>
                <a:noFill/>
              </a:ln>
              <a:solidFill>
                <a:srgbClr val="213A8F"/>
              </a:solidFill>
              <a:effectLst/>
              <a:uLnTx/>
              <a:uFillTx/>
              <a:latin typeface="Arial" panose="020B0604020202020204"/>
              <a:cs typeface="Arial"/>
            </a:endParaRPr>
          </a:p>
          <a:p>
            <a:pPr>
              <a:defRPr/>
            </a:pPr>
            <a:r>
              <a:rPr lang="sv-SE" sz="1400" dirty="0">
                <a:solidFill>
                  <a:srgbClr val="213A8F"/>
                </a:solidFill>
                <a:latin typeface="Arial" panose="020B0604020202020204"/>
                <a:cs typeface="Arial" panose="020B0604020202020204"/>
              </a:rPr>
              <a:t>Arbetssätten har utvecklats för att säkerställa att hälsokontrollerna genomförs inom utsatt tid, och när det nya skolåret startar erbjuds tilläggstider till dem som inte hunnit delta före utgången av maj.</a:t>
            </a:r>
            <a:endParaRPr lang="sv-SE" sz="1400" dirty="0">
              <a:solidFill>
                <a:srgbClr val="213A8F"/>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13A8F"/>
                </a:solidFill>
                <a:effectLst/>
                <a:uLnTx/>
                <a:uFillTx/>
                <a:latin typeface="Arial" panose="020B0604020202020204"/>
                <a:ea typeface="+mn-ea"/>
                <a:cs typeface="+mn-cs"/>
              </a:rPr>
              <a:t>Vasas och Jakobstads gemensamma remisshanteringsprocess för barn inom den specialiserade sjukvården utvecklas vidare genom att utnyttja </a:t>
            </a:r>
            <a:r>
              <a:rPr kumimoji="0" lang="sv-SE" sz="1400" b="0" i="0" u="none" strike="noStrike" kern="1200" cap="none" spc="0" normalizeH="0" baseline="0" noProof="0" dirty="0" err="1">
                <a:ln>
                  <a:noFill/>
                </a:ln>
                <a:solidFill>
                  <a:srgbClr val="213A8F"/>
                </a:solidFill>
                <a:effectLst/>
                <a:uLnTx/>
                <a:uFillTx/>
                <a:latin typeface="Arial" panose="020B0604020202020204"/>
                <a:ea typeface="+mn-ea"/>
                <a:cs typeface="+mn-cs"/>
              </a:rPr>
              <a:t>närmottagningar</a:t>
            </a:r>
            <a:r>
              <a:rPr kumimoji="0" lang="sv-SE" sz="1400" b="0" i="0" u="none" strike="noStrike" kern="1200" cap="none" spc="0" normalizeH="0" baseline="0" noProof="0" dirty="0">
                <a:ln>
                  <a:noFill/>
                </a:ln>
                <a:solidFill>
                  <a:srgbClr val="213A8F"/>
                </a:solidFill>
                <a:effectLst/>
                <a:uLnTx/>
                <a:uFillTx/>
                <a:latin typeface="Arial" panose="020B0604020202020204"/>
                <a:ea typeface="+mn-ea"/>
                <a:cs typeface="+mn-cs"/>
              </a:rPr>
              <a:t> och harmonisera arbetssätten. Målet är likvärdig tillgång till vård och att vårdgarantin ska uppfyllas inom välfärdsområdet.​</a:t>
            </a:r>
            <a:endParaRPr lang="sv-SE" sz="1400" b="0" i="0" u="none" strike="noStrike" kern="1200" cap="none" spc="0" normalizeH="0" baseline="0" noProof="0" dirty="0">
              <a:ln>
                <a:noFill/>
              </a:ln>
              <a:solidFill>
                <a:srgbClr val="213A8F"/>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13A8F"/>
                </a:solidFill>
                <a:effectLst/>
                <a:uLnTx/>
                <a:uFillTx/>
                <a:latin typeface="Arial" panose="020B0604020202020204"/>
                <a:ea typeface="+mn-ea"/>
                <a:cs typeface="+mn-cs"/>
              </a:rPr>
              <a:t>Genom att införa mångsidiga verksamhetsmodeller och utnyttja digital teknik strävar man efter att ytterligare förbättra tillgängligheten.​</a:t>
            </a:r>
            <a:endParaRPr lang="sv-SE" sz="1400" b="0" i="0" u="none" strike="noStrike" kern="1200" cap="none" spc="0" normalizeH="0" baseline="0" noProof="0" dirty="0">
              <a:ln>
                <a:noFill/>
              </a:ln>
              <a:solidFill>
                <a:srgbClr val="213A8F"/>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13A8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13A8F"/>
                </a:solidFill>
                <a:effectLst/>
                <a:uLnTx/>
                <a:uFillTx/>
                <a:latin typeface="Arial" panose="020B0604020202020204"/>
                <a:ea typeface="+mn-ea"/>
                <a:cs typeface="+mn-cs"/>
              </a:rPr>
              <a:t>Man försöker i högre grad ersätta uteblivna och ej avbokade tider med en patient som väntar i vårdkön.</a:t>
            </a:r>
            <a:endParaRPr lang="sv-SE" sz="1400" b="0" i="0" u="none" strike="noStrike" kern="1200" cap="none" spc="0" normalizeH="0" baseline="0" noProof="0" dirty="0">
              <a:ln>
                <a:noFill/>
              </a:ln>
              <a:solidFill>
                <a:srgbClr val="213A8F"/>
              </a:solidFill>
              <a:effectLst/>
              <a:uLnTx/>
              <a:uFillTx/>
              <a:latin typeface="Arial" panose="020B0604020202020204"/>
              <a:cs typeface="Arial"/>
            </a:endParaRPr>
          </a:p>
        </p:txBody>
      </p:sp>
    </p:spTree>
    <p:extLst>
      <p:ext uri="{BB962C8B-B14F-4D97-AF65-F5344CB8AC3E}">
        <p14:creationId xmlns:p14="http://schemas.microsoft.com/office/powerpoint/2010/main" val="550267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rc 10">
            <a:extLst>
              <a:ext uri="{FF2B5EF4-FFF2-40B4-BE49-F238E27FC236}">
                <a16:creationId xmlns:a16="http://schemas.microsoft.com/office/drawing/2014/main" id="{F1849AE3-4653-4A79-BE37-49DE155C8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931384">
            <a:off x="9044464" y="3679904"/>
            <a:ext cx="2987899" cy="2987899"/>
          </a:xfrm>
          <a:prstGeom prst="arc">
            <a:avLst>
              <a:gd name="adj1" fmla="val 15817365"/>
              <a:gd name="adj2" fmla="val 1781380"/>
            </a:avLst>
          </a:prstGeom>
          <a:ln w="127000" cap="rnd">
            <a:solidFill>
              <a:schemeClr val="accent5">
                <a:alpha val="35686"/>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02D604-4B15-77B4-DAFB-005465C73B81}"/>
              </a:ext>
            </a:extLst>
          </p:cNvPr>
          <p:cNvSpPr>
            <a:spLocks noGrp="1"/>
          </p:cNvSpPr>
          <p:nvPr>
            <p:ph type="title" idx="4294967295"/>
          </p:nvPr>
        </p:nvSpPr>
        <p:spPr>
          <a:xfrm>
            <a:off x="1653884" y="413813"/>
            <a:ext cx="9327754" cy="774907"/>
          </a:xfrm>
        </p:spPr>
        <p:txBody>
          <a:bodyPr/>
          <a:lstStyle/>
          <a:p>
            <a:r>
              <a:rPr lang="fi-FI" b="1" err="1"/>
              <a:t>Tillgänglighet</a:t>
            </a:r>
            <a:r>
              <a:rPr lang="fi-FI" b="1"/>
              <a:t> </a:t>
            </a:r>
            <a:r>
              <a:rPr lang="fi-FI" b="1" err="1"/>
              <a:t>socialvård</a:t>
            </a:r>
            <a:endParaRPr lang="sv-SE"/>
          </a:p>
        </p:txBody>
      </p:sp>
      <p:sp>
        <p:nvSpPr>
          <p:cNvPr id="3" name="Rectangle: Rounded Corners 2">
            <a:extLst>
              <a:ext uri="{FF2B5EF4-FFF2-40B4-BE49-F238E27FC236}">
                <a16:creationId xmlns:a16="http://schemas.microsoft.com/office/drawing/2014/main" id="{BABB2387-2008-57CC-BB4A-9597C1A905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1260000" y="1224000"/>
            <a:ext cx="3600000" cy="5040462"/>
          </a:xfrm>
          <a:prstGeom prst="roundRect">
            <a:avLst/>
          </a:prstGeom>
          <a:solidFill>
            <a:schemeClr val="tx1">
              <a:lumMod val="20000"/>
              <a:lumOff val="80000"/>
              <a:alpha val="38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AC808CD-48EC-E844-D2DD-5C1903E242DF}"/>
              </a:ext>
            </a:extLst>
          </p:cNvPr>
          <p:cNvSpPr txBox="1">
            <a:spLocks noGrp="1" noRot="1" noMove="1" noResize="1" noEditPoints="1" noAdjustHandles="1" noChangeArrowheads="1" noChangeShapeType="1"/>
          </p:cNvSpPr>
          <p:nvPr/>
        </p:nvSpPr>
        <p:spPr>
          <a:xfrm>
            <a:off x="1368000" y="1332000"/>
            <a:ext cx="3492000" cy="3407087"/>
          </a:xfrm>
          <a:prstGeom prst="rect">
            <a:avLst/>
          </a:prstGeom>
          <a:noFill/>
        </p:spPr>
        <p:txBody>
          <a:bodyPr wrap="square" rtlCol="0">
            <a:spAutoFit/>
          </a:bodyPr>
          <a:lstStyle/>
          <a:p>
            <a:pPr algn="ctr">
              <a:lnSpc>
                <a:spcPct val="90000"/>
              </a:lnSpc>
              <a:spcAft>
                <a:spcPts val="600"/>
              </a:spcAft>
            </a:pPr>
            <a:r>
              <a:rPr lang="fi-FI" sz="1600" b="1" err="1"/>
              <a:t>Tillgång</a:t>
            </a:r>
            <a:r>
              <a:rPr lang="fi-FI" sz="1600" b="1"/>
              <a:t> </a:t>
            </a:r>
            <a:r>
              <a:rPr lang="fi-FI" sz="1600" b="1" err="1"/>
              <a:t>till</a:t>
            </a:r>
            <a:r>
              <a:rPr lang="fi-FI" sz="1600" b="1"/>
              <a:t> </a:t>
            </a:r>
            <a:r>
              <a:rPr lang="fi-FI" sz="1600" b="1" err="1"/>
              <a:t>socialvård</a:t>
            </a:r>
            <a:endParaRPr lang="fi-FI" sz="1600" b="1"/>
          </a:p>
          <a:p>
            <a:r>
              <a:rPr lang="sv-SE" sz="1400" b="1"/>
              <a:t>Barnskydd/ Barn- och familjesocialarbete</a:t>
            </a:r>
            <a:r>
              <a:rPr lang="sv-SE" sz="1400"/>
              <a:t>​</a:t>
            </a:r>
          </a:p>
          <a:p>
            <a:r>
              <a:rPr lang="sv-SE" sz="1400"/>
              <a:t>Bedömning av barnskydds-anmälningar inom 7 dagar​</a:t>
            </a:r>
          </a:p>
          <a:p>
            <a:endParaRPr lang="sv-SE" sz="1400"/>
          </a:p>
          <a:p>
            <a:r>
              <a:rPr lang="sv-SE" sz="1400"/>
              <a:t>Bedömning av servicebehov inom 3 månader​</a:t>
            </a:r>
          </a:p>
          <a:p>
            <a:endParaRPr lang="sv-SE" sz="1400"/>
          </a:p>
          <a:p>
            <a:r>
              <a:rPr lang="sv-SE" sz="1400"/>
              <a:t>Personaldimensionering inom barnskyddet 30 klienter/</a:t>
            </a:r>
            <a:r>
              <a:rPr lang="sv-SE" sz="1400" err="1"/>
              <a:t>soc</a:t>
            </a:r>
            <a:r>
              <a:rPr lang="sv-SE" sz="1400"/>
              <a:t> </a:t>
            </a:r>
            <a:r>
              <a:rPr lang="sv-SE" sz="1400" err="1"/>
              <a:t>arb</a:t>
            </a:r>
            <a:endParaRPr lang="sv-SE" sz="1400"/>
          </a:p>
          <a:p>
            <a:endParaRPr lang="sv-SE" sz="1400"/>
          </a:p>
          <a:p>
            <a:r>
              <a:rPr lang="sv-SE" sz="1400" b="1"/>
              <a:t>Förebyggande och kompletterande utkomststöd</a:t>
            </a:r>
          </a:p>
          <a:p>
            <a:endParaRPr lang="fi-FI" sz="1400"/>
          </a:p>
        </p:txBody>
      </p:sp>
      <p:sp>
        <p:nvSpPr>
          <p:cNvPr id="9" name="TextBox 8">
            <a:extLst>
              <a:ext uri="{FF2B5EF4-FFF2-40B4-BE49-F238E27FC236}">
                <a16:creationId xmlns:a16="http://schemas.microsoft.com/office/drawing/2014/main" id="{6293015D-D1AE-6165-00F6-D490CA772E38}"/>
              </a:ext>
            </a:extLst>
          </p:cNvPr>
          <p:cNvSpPr txBox="1">
            <a:spLocks noGrp="1" noRot="1" noMove="1" noResize="1" noEditPoints="1" noAdjustHandles="1" noChangeArrowheads="1" noChangeShapeType="1"/>
          </p:cNvSpPr>
          <p:nvPr/>
        </p:nvSpPr>
        <p:spPr>
          <a:xfrm>
            <a:off x="4968000" y="1332000"/>
            <a:ext cx="3600000" cy="386259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Status:</a:t>
            </a:r>
          </a:p>
          <a:p>
            <a:r>
              <a:rPr lang="sv-SE" sz="1600" dirty="0">
                <a:cs typeface="Arial"/>
              </a:rPr>
              <a:t>Utvärderingen inom 7 vardagar har genomförts i cirka 58 % av fallen. </a:t>
            </a:r>
          </a:p>
          <a:p>
            <a:endParaRPr lang="sv-SE" sz="1600" dirty="0">
              <a:cs typeface="Arial"/>
            </a:endParaRPr>
          </a:p>
          <a:p>
            <a:r>
              <a:rPr lang="sv-SE" sz="1600" dirty="0">
                <a:cs typeface="Arial"/>
              </a:rPr>
              <a:t>Ungefär 68 % av bedömningarna av servicebehov slutförs inom tre månader.</a:t>
            </a:r>
          </a:p>
          <a:p>
            <a:endParaRPr lang="sv-SE" sz="1600" dirty="0">
              <a:cs typeface="Arial"/>
            </a:endParaRPr>
          </a:p>
          <a:p>
            <a:r>
              <a:rPr lang="sv-SE" sz="1600" dirty="0">
                <a:cs typeface="Arial"/>
              </a:rPr>
              <a:t>Under perioden hade socialarbetarna cirka 30 kunder per anställd.</a:t>
            </a:r>
          </a:p>
          <a:p>
            <a:endParaRPr lang="sv-SE" sz="1600">
              <a:cs typeface="Arial"/>
            </a:endParaRPr>
          </a:p>
          <a:p>
            <a:r>
              <a:rPr lang="sv-SE" sz="1600" dirty="0">
                <a:cs typeface="Arial"/>
              </a:rPr>
              <a:t>Organisationsförändringen syftar till att förbättra förebyggande tjänster. Användningen av kompletterande tjänster har ökat.</a:t>
            </a:r>
          </a:p>
        </p:txBody>
      </p:sp>
      <p:sp>
        <p:nvSpPr>
          <p:cNvPr id="8" name="TextBox 7">
            <a:extLst>
              <a:ext uri="{FF2B5EF4-FFF2-40B4-BE49-F238E27FC236}">
                <a16:creationId xmlns:a16="http://schemas.microsoft.com/office/drawing/2014/main" id="{F1B8EDDC-940B-BD35-84A1-1163B3466DE2}"/>
              </a:ext>
            </a:extLst>
          </p:cNvPr>
          <p:cNvSpPr txBox="1">
            <a:spLocks noGrp="1" noRot="1" noMove="1" noResize="1" noEditPoints="1" noAdjustHandles="1" noChangeArrowheads="1" noChangeShapeType="1"/>
          </p:cNvSpPr>
          <p:nvPr/>
        </p:nvSpPr>
        <p:spPr>
          <a:xfrm>
            <a:off x="8568000" y="1332000"/>
            <a:ext cx="3600000" cy="213904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600" b="1" i="0" u="none" strike="noStrike" kern="1200" cap="none" spc="0" normalizeH="0" baseline="0" noProof="0" dirty="0" err="1">
                <a:ln>
                  <a:noFill/>
                </a:ln>
                <a:solidFill>
                  <a:srgbClr val="00A174"/>
                </a:solidFill>
                <a:effectLst/>
                <a:uLnTx/>
                <a:uFillTx/>
                <a:latin typeface="Arial" panose="020B0604020202020204"/>
                <a:ea typeface="+mn-ea"/>
                <a:cs typeface="+mn-cs"/>
              </a:rPr>
              <a:t>Korrigerande</a:t>
            </a: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 </a:t>
            </a:r>
            <a:r>
              <a:rPr kumimoji="0" lang="fi-FI" sz="1600" b="1" i="0" u="none" strike="noStrike" kern="1200" cap="none" spc="0" normalizeH="0" baseline="0" noProof="0" dirty="0" err="1">
                <a:ln>
                  <a:noFill/>
                </a:ln>
                <a:solidFill>
                  <a:srgbClr val="00A174"/>
                </a:solidFill>
                <a:effectLst/>
                <a:uLnTx/>
                <a:uFillTx/>
                <a:latin typeface="Arial" panose="020B0604020202020204"/>
                <a:ea typeface="+mn-ea"/>
                <a:cs typeface="+mn-cs"/>
              </a:rPr>
              <a:t>åtgärder</a:t>
            </a: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213A8F"/>
                </a:solidFill>
                <a:effectLst/>
                <a:uLnTx/>
                <a:uFillTx/>
                <a:latin typeface="Arial" panose="020B0604020202020204"/>
                <a:ea typeface="+mn-ea"/>
                <a:cs typeface="+mn-cs"/>
              </a:rPr>
              <a:t>Organisationsförändringen inom barn- och familjetjänsterna syftar till att främja förebyggande tjänster. I framtiden skulle allt färre kunder styras till korrigerande tjänster, och kunderna skulle få den vägledning och det stöd de behöver i rätt tid, vilket förhindrar att de behöver de tyngsta tjänsterna</a:t>
            </a:r>
            <a:r>
              <a:rPr lang="sv-SE" sz="1400" dirty="0">
                <a:solidFill>
                  <a:srgbClr val="213A8F"/>
                </a:solidFill>
                <a:latin typeface="Arial" panose="020B0604020202020204"/>
              </a:rPr>
              <a:t>.</a:t>
            </a:r>
            <a:endParaRPr lang="sv-SE" sz="1400" b="0" i="0" u="none" strike="noStrike" kern="1200" cap="none" spc="0" normalizeH="0" baseline="0" noProof="0" dirty="0">
              <a:ln>
                <a:noFill/>
              </a:ln>
              <a:solidFill>
                <a:srgbClr val="213A8F"/>
              </a:solidFill>
              <a:effectLst/>
              <a:uLnTx/>
              <a:uFillTx/>
              <a:latin typeface="Arial" panose="020B0604020202020204"/>
              <a:cs typeface="Arial"/>
            </a:endParaRPr>
          </a:p>
        </p:txBody>
      </p:sp>
    </p:spTree>
    <p:extLst>
      <p:ext uri="{BB962C8B-B14F-4D97-AF65-F5344CB8AC3E}">
        <p14:creationId xmlns:p14="http://schemas.microsoft.com/office/powerpoint/2010/main" val="85063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10343442" cy="909638"/>
          </a:xfrm>
        </p:spPr>
        <p:txBody>
          <a:bodyPr>
            <a:normAutofit/>
          </a:bodyPr>
          <a:lstStyle/>
          <a:p>
            <a:r>
              <a:rPr lang="fi-FI" b="1" err="1"/>
              <a:t>Säkerhet</a:t>
            </a:r>
            <a:r>
              <a:rPr lang="fi-FI" b="1"/>
              <a:t> </a:t>
            </a:r>
            <a:r>
              <a:rPr lang="fi-FI" b="1" err="1"/>
              <a:t>och</a:t>
            </a:r>
            <a:r>
              <a:rPr lang="fi-FI" b="1"/>
              <a:t> </a:t>
            </a:r>
            <a:r>
              <a:rPr lang="fi-FI" b="1" err="1"/>
              <a:t>kvalitet</a:t>
            </a:r>
            <a:endParaRPr lang="en-US" sz="1200" b="1"/>
          </a:p>
        </p:txBody>
      </p:sp>
      <p:sp>
        <p:nvSpPr>
          <p:cNvPr id="19" name="TextBox 18">
            <a:extLst>
              <a:ext uri="{FF2B5EF4-FFF2-40B4-BE49-F238E27FC236}">
                <a16:creationId xmlns:a16="http://schemas.microsoft.com/office/drawing/2014/main" id="{1CE3ECC4-2766-0EF7-1123-7E6207D264DE}"/>
              </a:ext>
            </a:extLst>
          </p:cNvPr>
          <p:cNvSpPr txBox="1">
            <a:spLocks noGrp="1" noRot="1" noMove="1" noResize="1" noEditPoints="1" noAdjustHandles="1" noChangeArrowheads="1" noChangeShapeType="1"/>
          </p:cNvSpPr>
          <p:nvPr/>
        </p:nvSpPr>
        <p:spPr>
          <a:xfrm>
            <a:off x="1202850" y="1656000"/>
            <a:ext cx="3422269" cy="2314544"/>
          </a:xfrm>
          <a:prstGeom prst="rect">
            <a:avLst/>
          </a:prstGeom>
          <a:noFill/>
        </p:spPr>
        <p:txBody>
          <a:bodyPr wrap="square" lIns="91440" tIns="45720" rIns="91440" bIns="45720" rtlCol="0" anchor="t">
            <a:spAutoFit/>
          </a:bodyPr>
          <a:lstStyle/>
          <a:p>
            <a:pPr>
              <a:lnSpc>
                <a:spcPct val="150000"/>
              </a:lnSpc>
            </a:pPr>
            <a:r>
              <a:rPr lang="sv-SE" sz="1400" b="1"/>
              <a:t>Status</a:t>
            </a:r>
            <a:r>
              <a:rPr lang="sv-SE" sz="1400"/>
              <a:t> 31.8.2026</a:t>
            </a:r>
          </a:p>
          <a:p>
            <a:pPr>
              <a:lnSpc>
                <a:spcPct val="150000"/>
              </a:lnSpc>
            </a:pPr>
            <a:r>
              <a:rPr lang="sv-SE" sz="1400" b="1"/>
              <a:t>Alla anmälningar: 91 </a:t>
            </a:r>
          </a:p>
          <a:p>
            <a:pPr>
              <a:lnSpc>
                <a:spcPct val="150000"/>
              </a:lnSpc>
            </a:pPr>
            <a:r>
              <a:rPr lang="sv-SE" sz="1400" b="1"/>
              <a:t>Väntar på handläggning: 13 </a:t>
            </a:r>
            <a:r>
              <a:rPr lang="sv-SE" sz="1400"/>
              <a:t>(14,3 %)</a:t>
            </a:r>
            <a:endParaRPr lang="sv-SE" sz="1400">
              <a:cs typeface="Arial"/>
            </a:endParaRPr>
          </a:p>
          <a:p>
            <a:pPr>
              <a:lnSpc>
                <a:spcPct val="150000"/>
              </a:lnSpc>
            </a:pPr>
            <a:r>
              <a:rPr lang="sv-SE" sz="1400" b="1"/>
              <a:t>Väntar på tilläggsinformation: 4</a:t>
            </a:r>
            <a:r>
              <a:rPr lang="sv-SE" sz="1400"/>
              <a:t> (4,4%)</a:t>
            </a:r>
            <a:endParaRPr lang="sv-SE" sz="1400">
              <a:cs typeface="Arial"/>
            </a:endParaRPr>
          </a:p>
          <a:p>
            <a:pPr>
              <a:lnSpc>
                <a:spcPct val="150000"/>
              </a:lnSpc>
            </a:pPr>
            <a:r>
              <a:rPr lang="sv-SE" sz="1400" b="1"/>
              <a:t>Under handläggning: 4</a:t>
            </a:r>
            <a:r>
              <a:rPr lang="sv-SE" sz="1400"/>
              <a:t> (4,4 %)</a:t>
            </a:r>
            <a:endParaRPr lang="sv-SE" sz="1400">
              <a:cs typeface="Arial"/>
            </a:endParaRPr>
          </a:p>
          <a:p>
            <a:pPr>
              <a:lnSpc>
                <a:spcPct val="150000"/>
              </a:lnSpc>
            </a:pPr>
            <a:r>
              <a:rPr lang="sv-SE" sz="1400" b="1"/>
              <a:t>Färdig: 70</a:t>
            </a:r>
            <a:r>
              <a:rPr lang="sv-SE" sz="1400"/>
              <a:t> (76,9 %)</a:t>
            </a:r>
          </a:p>
          <a:p>
            <a:pPr>
              <a:lnSpc>
                <a:spcPct val="150000"/>
              </a:lnSpc>
            </a:pPr>
            <a:endParaRPr lang="en-US" sz="1400"/>
          </a:p>
        </p:txBody>
      </p:sp>
      <p:sp>
        <p:nvSpPr>
          <p:cNvPr id="37" name="TextBox 36">
            <a:extLst>
              <a:ext uri="{FF2B5EF4-FFF2-40B4-BE49-F238E27FC236}">
                <a16:creationId xmlns:a16="http://schemas.microsoft.com/office/drawing/2014/main" id="{62FE2FFB-F344-4344-940D-26D2C6046DF3}"/>
              </a:ext>
            </a:extLst>
          </p:cNvPr>
          <p:cNvSpPr txBox="1">
            <a:spLocks noGrp="1" noRot="1" noMove="1" noResize="1" noEditPoints="1" noAdjustHandles="1" noChangeArrowheads="1" noChangeShapeType="1"/>
          </p:cNvSpPr>
          <p:nvPr/>
        </p:nvSpPr>
        <p:spPr>
          <a:xfrm>
            <a:off x="4625119" y="1656000"/>
            <a:ext cx="3486602" cy="584775"/>
          </a:xfrm>
          <a:prstGeom prst="rect">
            <a:avLst/>
          </a:prstGeom>
          <a:noFill/>
        </p:spPr>
        <p:txBody>
          <a:bodyPr wrap="square" rtlCol="0">
            <a:spAutoFit/>
          </a:bodyPr>
          <a:lstStyle/>
          <a:p>
            <a:r>
              <a:rPr lang="fi-FI" sz="1600" b="1" err="1">
                <a:solidFill>
                  <a:srgbClr val="00A174"/>
                </a:solidFill>
              </a:rPr>
              <a:t>Antal</a:t>
            </a:r>
            <a:r>
              <a:rPr lang="fi-FI" sz="1600" b="1">
                <a:solidFill>
                  <a:srgbClr val="00A174"/>
                </a:solidFill>
              </a:rPr>
              <a:t> </a:t>
            </a:r>
            <a:r>
              <a:rPr lang="fi-FI" sz="1600" b="1" err="1">
                <a:solidFill>
                  <a:srgbClr val="00A174"/>
                </a:solidFill>
              </a:rPr>
              <a:t>anmälan</a:t>
            </a:r>
            <a:r>
              <a:rPr lang="fi-FI" sz="1600" b="1">
                <a:solidFill>
                  <a:srgbClr val="00A174"/>
                </a:solidFill>
              </a:rPr>
              <a:t> </a:t>
            </a:r>
            <a:r>
              <a:rPr lang="fi-FI" sz="1600" b="1" err="1">
                <a:solidFill>
                  <a:srgbClr val="00A174"/>
                </a:solidFill>
              </a:rPr>
              <a:t>om</a:t>
            </a:r>
            <a:r>
              <a:rPr lang="fi-FI" sz="1600" b="1">
                <a:solidFill>
                  <a:srgbClr val="00A174"/>
                </a:solidFill>
              </a:rPr>
              <a:t> </a:t>
            </a:r>
            <a:r>
              <a:rPr lang="fi-FI" sz="1600" b="1" err="1">
                <a:solidFill>
                  <a:srgbClr val="00A174"/>
                </a:solidFill>
              </a:rPr>
              <a:t>negativ</a:t>
            </a:r>
            <a:r>
              <a:rPr lang="fi-FI" sz="1600" b="1">
                <a:solidFill>
                  <a:srgbClr val="00A174"/>
                </a:solidFill>
              </a:rPr>
              <a:t> </a:t>
            </a:r>
            <a:r>
              <a:rPr lang="fi-FI" sz="1600" b="1" err="1">
                <a:solidFill>
                  <a:srgbClr val="00A174"/>
                </a:solidFill>
              </a:rPr>
              <a:t>händelse</a:t>
            </a:r>
            <a:endParaRPr lang="en-US" sz="1600" b="1">
              <a:solidFill>
                <a:srgbClr val="00A174"/>
              </a:solidFill>
            </a:endParaRPr>
          </a:p>
        </p:txBody>
      </p:sp>
      <p:graphicFrame>
        <p:nvGraphicFramePr>
          <p:cNvPr id="5" name="Chart 4" descr="Diagram: Antal anmälan om negativ händelse&#10;Januari - April 2023 55&#10;Januari - April 2024 62&#10;Januari-April 2025&#10;Maj - Augusti 2023 67&#10;Maj - Augusti 2024 71&#10;Maj-Augusti 2025 &#10;September - December 2023 82 September - December 2024 55&#10;September-December 2025 "/>
          <p:cNvGraphicFramePr>
            <a:graphicFrameLocks/>
          </p:cNvGraphicFramePr>
          <p:nvPr>
            <p:extLst>
              <p:ext uri="{D42A27DB-BD31-4B8C-83A1-F6EECF244321}">
                <p14:modId xmlns:p14="http://schemas.microsoft.com/office/powerpoint/2010/main" val="2695647308"/>
              </p:ext>
            </p:extLst>
          </p:nvPr>
        </p:nvGraphicFramePr>
        <p:xfrm>
          <a:off x="4625120" y="2222459"/>
          <a:ext cx="3422268" cy="234974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15956D0F-8A7D-B8D5-5ACE-D0EBD28EE0A9}"/>
              </a:ext>
            </a:extLst>
          </p:cNvPr>
          <p:cNvSpPr txBox="1">
            <a:spLocks noGrp="1" noRot="1" noMove="1" noResize="1" noEditPoints="1" noAdjustHandles="1" noChangeArrowheads="1" noChangeShapeType="1"/>
          </p:cNvSpPr>
          <p:nvPr/>
        </p:nvSpPr>
        <p:spPr>
          <a:xfrm>
            <a:off x="8115300" y="1656000"/>
            <a:ext cx="3993958" cy="1815882"/>
          </a:xfrm>
          <a:prstGeom prst="rect">
            <a:avLst/>
          </a:prstGeom>
          <a:noFill/>
        </p:spPr>
        <p:txBody>
          <a:bodyPr wrap="square" lIns="91440" tIns="45720" rIns="91440" bIns="45720" rtlCol="0" anchor="t">
            <a:spAutoFit/>
          </a:bodyPr>
          <a:lstStyle/>
          <a:p>
            <a:pPr>
              <a:defRPr sz="1600" b="1" i="0" u="none" strike="noStrike" kern="1200" spc="0" baseline="0">
                <a:solidFill>
                  <a:srgbClr val="85C598"/>
                </a:solidFill>
                <a:latin typeface="+mn-lt"/>
                <a:ea typeface="+mn-ea"/>
                <a:cs typeface="+mn-cs"/>
              </a:defRPr>
            </a:pPr>
            <a:r>
              <a:rPr lang="sv-SE" sz="1600" b="1">
                <a:solidFill>
                  <a:srgbClr val="00A174"/>
                </a:solidFill>
              </a:rPr>
              <a:t>De vanligaste anmälningstyperna:</a:t>
            </a:r>
          </a:p>
          <a:p>
            <a:pPr marL="342900" indent="-342900">
              <a:buFontTx/>
              <a:buAutoNum type="arabicPeriod"/>
            </a:pPr>
            <a:r>
              <a:rPr lang="sv-SE" sz="1600">
                <a:cs typeface="Arial"/>
              </a:rPr>
              <a:t>Förknippad med ordnande av och tillgång till vård/service</a:t>
            </a:r>
          </a:p>
          <a:p>
            <a:pPr marL="342900" indent="-342900">
              <a:buFontTx/>
              <a:buAutoNum type="arabicPeriod"/>
            </a:pPr>
            <a:r>
              <a:rPr lang="fi-FI" sz="1600" err="1">
                <a:cs typeface="Arial"/>
              </a:rPr>
              <a:t>Informationsflöde</a:t>
            </a:r>
            <a:r>
              <a:rPr lang="fi-FI" sz="1600">
                <a:cs typeface="Arial"/>
              </a:rPr>
              <a:t> </a:t>
            </a:r>
            <a:r>
              <a:rPr lang="fi-FI" sz="1600" err="1">
                <a:cs typeface="Arial"/>
              </a:rPr>
              <a:t>eller</a:t>
            </a:r>
            <a:r>
              <a:rPr lang="fi-FI" sz="1600">
                <a:cs typeface="Arial"/>
              </a:rPr>
              <a:t> </a:t>
            </a:r>
            <a:r>
              <a:rPr lang="fi-FI" sz="1600" err="1">
                <a:cs typeface="Arial"/>
              </a:rPr>
              <a:t>informationshantering</a:t>
            </a:r>
            <a:endParaRPr lang="fi-FI"/>
          </a:p>
          <a:p>
            <a:pPr marL="342900" indent="-342900">
              <a:buAutoNum type="arabicPeriod"/>
            </a:pPr>
            <a:r>
              <a:rPr lang="sv-SE" sz="1600">
                <a:cs typeface="Arial"/>
              </a:rPr>
              <a:t>Olycka</a:t>
            </a:r>
          </a:p>
          <a:p>
            <a:pPr>
              <a:defRPr sz="1600" b="1" i="0" u="none" strike="noStrike" kern="1200" spc="0" baseline="0">
                <a:solidFill>
                  <a:srgbClr val="85C598"/>
                </a:solidFill>
                <a:latin typeface="+mn-lt"/>
                <a:ea typeface="+mn-ea"/>
                <a:cs typeface="+mn-cs"/>
              </a:defRPr>
            </a:pPr>
            <a:endParaRPr lang="sv-SE" sz="1600" b="1">
              <a:solidFill>
                <a:srgbClr val="00A174"/>
              </a:solidFill>
            </a:endParaRPr>
          </a:p>
        </p:txBody>
      </p:sp>
      <p:sp>
        <p:nvSpPr>
          <p:cNvPr id="8" name="TextBox 7">
            <a:extLst>
              <a:ext uri="{FF2B5EF4-FFF2-40B4-BE49-F238E27FC236}">
                <a16:creationId xmlns:a16="http://schemas.microsoft.com/office/drawing/2014/main" id="{4CD06B2D-953A-6960-8AC0-E93428B9458C}"/>
              </a:ext>
            </a:extLst>
          </p:cNvPr>
          <p:cNvSpPr txBox="1">
            <a:spLocks noGrp="1" noRot="1" noMove="1" noResize="1" noEditPoints="1" noAdjustHandles="1" noChangeArrowheads="1" noChangeShapeType="1"/>
          </p:cNvSpPr>
          <p:nvPr/>
        </p:nvSpPr>
        <p:spPr>
          <a:xfrm>
            <a:off x="1232362" y="4083501"/>
            <a:ext cx="3363244" cy="830997"/>
          </a:xfrm>
          <a:prstGeom prst="rect">
            <a:avLst/>
          </a:prstGeom>
          <a:noFill/>
        </p:spPr>
        <p:txBody>
          <a:bodyPr wrap="square">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anmälningar</a:t>
            </a:r>
            <a:r>
              <a:rPr lang="fi-FI" sz="1600" b="1">
                <a:solidFill>
                  <a:schemeClr val="accent5"/>
                </a:solidFill>
              </a:rPr>
              <a:t> </a:t>
            </a:r>
            <a:r>
              <a:rPr lang="fi-FI" sz="1600" b="1" err="1">
                <a:solidFill>
                  <a:schemeClr val="accent5"/>
                </a:solidFill>
              </a:rPr>
              <a:t>om</a:t>
            </a:r>
            <a:r>
              <a:rPr lang="fi-FI" sz="1600" b="1">
                <a:solidFill>
                  <a:schemeClr val="accent5"/>
                </a:solidFill>
              </a:rPr>
              <a:t> </a:t>
            </a:r>
            <a:r>
              <a:rPr lang="fi-FI" sz="1600" b="1" err="1">
                <a:solidFill>
                  <a:schemeClr val="accent5"/>
                </a:solidFill>
              </a:rPr>
              <a:t>negativ</a:t>
            </a:r>
            <a:r>
              <a:rPr lang="fi-FI" sz="1600" b="1">
                <a:solidFill>
                  <a:schemeClr val="accent5"/>
                </a:solidFill>
              </a:rPr>
              <a:t> </a:t>
            </a:r>
            <a:r>
              <a:rPr lang="fi-FI" sz="1600" b="1" err="1">
                <a:solidFill>
                  <a:schemeClr val="accent5"/>
                </a:solidFill>
              </a:rPr>
              <a:t>händelse</a:t>
            </a:r>
            <a:r>
              <a:rPr lang="fi-FI" sz="1600" b="1">
                <a:solidFill>
                  <a:schemeClr val="accent5"/>
                </a:solidFill>
              </a:rPr>
              <a:t> </a:t>
            </a:r>
            <a:r>
              <a:rPr lang="fi-FI" sz="1600" b="1" err="1">
                <a:solidFill>
                  <a:schemeClr val="accent5"/>
                </a:solidFill>
              </a:rPr>
              <a:t>från</a:t>
            </a:r>
            <a:r>
              <a:rPr lang="fi-FI" sz="1600" b="1">
                <a:solidFill>
                  <a:schemeClr val="accent5"/>
                </a:solidFill>
              </a:rPr>
              <a:t> </a:t>
            </a:r>
            <a:r>
              <a:rPr lang="fi-FI" sz="1600" b="1" err="1">
                <a:solidFill>
                  <a:schemeClr val="accent5"/>
                </a:solidFill>
              </a:rPr>
              <a:t>klienter</a:t>
            </a:r>
            <a:r>
              <a:rPr lang="fi-FI" sz="1600" b="1">
                <a:solidFill>
                  <a:schemeClr val="accent5"/>
                </a:solidFill>
              </a:rPr>
              <a:t> </a:t>
            </a:r>
            <a:r>
              <a:rPr lang="fi-FI" sz="1600" b="1" err="1">
                <a:solidFill>
                  <a:schemeClr val="accent5"/>
                </a:solidFill>
              </a:rPr>
              <a:t>eller</a:t>
            </a:r>
            <a:r>
              <a:rPr lang="fi-FI" sz="1600" b="1">
                <a:solidFill>
                  <a:schemeClr val="accent5"/>
                </a:solidFill>
              </a:rPr>
              <a:t> </a:t>
            </a:r>
            <a:r>
              <a:rPr lang="fi-FI" sz="1600" b="1" err="1">
                <a:solidFill>
                  <a:schemeClr val="accent5"/>
                </a:solidFill>
              </a:rPr>
              <a:t>anhöriga</a:t>
            </a:r>
            <a:endParaRPr lang="en-US" sz="1600" b="1">
              <a:solidFill>
                <a:schemeClr val="accent5"/>
              </a:solidFill>
            </a:endParaRPr>
          </a:p>
        </p:txBody>
      </p:sp>
      <p:graphicFrame>
        <p:nvGraphicFramePr>
          <p:cNvPr id="4" name="Chart 3" descr="Diagram: Antal anmälan om negativ händelse från klienter&#10;Januari - April 2023 6&#10;Januari - April 2024 12&#10;Januari - April 2025&#10;Maj - Augusti 2023 12&#10;Maj - Augusti 2024 14&#10;Maj - Augusti 2025&#10;September - December 2023 12 September - December 2024 10&#10;September - December 2025">
            <a:extLst>
              <a:ext uri="{FF2B5EF4-FFF2-40B4-BE49-F238E27FC236}">
                <a16:creationId xmlns:a16="http://schemas.microsoft.com/office/drawing/2014/main" id="{978D73C4-AB78-1551-1C4B-BAD539B0D377}"/>
              </a:ext>
            </a:extLst>
          </p:cNvPr>
          <p:cNvGraphicFramePr>
            <a:graphicFrameLocks/>
          </p:cNvGraphicFramePr>
          <p:nvPr>
            <p:extLst>
              <p:ext uri="{D42A27DB-BD31-4B8C-83A1-F6EECF244321}">
                <p14:modId xmlns:p14="http://schemas.microsoft.com/office/powerpoint/2010/main" val="511417929"/>
              </p:ext>
            </p:extLst>
          </p:nvPr>
        </p:nvGraphicFramePr>
        <p:xfrm>
          <a:off x="1172367" y="4914498"/>
          <a:ext cx="3422269" cy="1833774"/>
        </p:xfrm>
        <a:graphic>
          <a:graphicData uri="http://schemas.openxmlformats.org/drawingml/2006/chart">
            <c:chart xmlns:c="http://schemas.openxmlformats.org/drawingml/2006/chart" xmlns:r="http://schemas.openxmlformats.org/officeDocument/2006/relationships" r:id="rId4"/>
          </a:graphicData>
        </a:graphic>
      </p:graphicFrame>
      <p:sp>
        <p:nvSpPr>
          <p:cNvPr id="34" name="TextBox 33">
            <a:extLst>
              <a:ext uri="{FF2B5EF4-FFF2-40B4-BE49-F238E27FC236}">
                <a16:creationId xmlns:a16="http://schemas.microsoft.com/office/drawing/2014/main" id="{9C73870F-CF5C-763D-46FF-436B85E5F74E}"/>
              </a:ext>
            </a:extLst>
          </p:cNvPr>
          <p:cNvSpPr txBox="1">
            <a:spLocks noGrp="1" noRot="1" noMove="1" noResize="1" noEditPoints="1" noAdjustHandles="1" noChangeArrowheads="1" noChangeShapeType="1"/>
          </p:cNvSpPr>
          <p:nvPr/>
        </p:nvSpPr>
        <p:spPr>
          <a:xfrm>
            <a:off x="4654767" y="4608000"/>
            <a:ext cx="1919313" cy="584775"/>
          </a:xfrm>
          <a:prstGeom prst="rect">
            <a:avLst/>
          </a:prstGeom>
          <a:noFill/>
        </p:spPr>
        <p:txBody>
          <a:bodyPr wrap="square" rtlCol="0">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kontakter</a:t>
            </a:r>
            <a:r>
              <a:rPr lang="fi-FI" sz="1600" b="1">
                <a:solidFill>
                  <a:schemeClr val="accent5"/>
                </a:solidFill>
              </a:rPr>
              <a:t> </a:t>
            </a:r>
            <a:r>
              <a:rPr lang="fi-FI" sz="1600" b="1" err="1">
                <a:solidFill>
                  <a:schemeClr val="accent5"/>
                </a:solidFill>
              </a:rPr>
              <a:t>till</a:t>
            </a:r>
            <a:r>
              <a:rPr lang="fi-FI" sz="1600" b="1">
                <a:solidFill>
                  <a:schemeClr val="accent5"/>
                </a:solidFill>
              </a:rPr>
              <a:t> </a:t>
            </a:r>
            <a:r>
              <a:rPr lang="fi-FI" sz="1600" b="1" err="1">
                <a:solidFill>
                  <a:schemeClr val="accent5"/>
                </a:solidFill>
              </a:rPr>
              <a:t>patientombud</a:t>
            </a:r>
            <a:endParaRPr lang="en-US" sz="1600" b="1">
              <a:solidFill>
                <a:schemeClr val="accent5"/>
              </a:solidFill>
            </a:endParaRPr>
          </a:p>
        </p:txBody>
      </p:sp>
      <p:sp>
        <p:nvSpPr>
          <p:cNvPr id="35" name="TextBox 34">
            <a:extLst>
              <a:ext uri="{FF2B5EF4-FFF2-40B4-BE49-F238E27FC236}">
                <a16:creationId xmlns:a16="http://schemas.microsoft.com/office/drawing/2014/main" id="{1452C5F8-1BEF-D999-6460-DAE3985EA160}"/>
              </a:ext>
            </a:extLst>
          </p:cNvPr>
          <p:cNvSpPr txBox="1">
            <a:spLocks noGrp="1" noRot="1" noMove="1" noResize="1" noEditPoints="1" noAdjustHandles="1" noChangeArrowheads="1" noChangeShapeType="1"/>
          </p:cNvSpPr>
          <p:nvPr/>
        </p:nvSpPr>
        <p:spPr>
          <a:xfrm>
            <a:off x="4756520" y="5901368"/>
            <a:ext cx="1715806" cy="646331"/>
          </a:xfrm>
          <a:prstGeom prst="rect">
            <a:avLst/>
          </a:prstGeom>
          <a:noFill/>
        </p:spPr>
        <p:txBody>
          <a:bodyPr wrap="square" lIns="91440" tIns="45720" rIns="91440" bIns="45720" rtlCol="0" anchor="t">
            <a:spAutoFit/>
          </a:bodyPr>
          <a:lstStyle/>
          <a:p>
            <a:pPr algn="ctr"/>
            <a:r>
              <a:rPr lang="fi-FI" sz="3600">
                <a:cs typeface="Arial"/>
              </a:rPr>
              <a:t>0 </a:t>
            </a:r>
            <a:r>
              <a:rPr lang="fi-FI" sz="2400">
                <a:cs typeface="Arial"/>
              </a:rPr>
              <a:t>(0)</a:t>
            </a:r>
            <a:endParaRPr lang="fi-FI" sz="3600">
              <a:cs typeface="Arial"/>
            </a:endParaRPr>
          </a:p>
        </p:txBody>
      </p:sp>
      <p:sp>
        <p:nvSpPr>
          <p:cNvPr id="36" name="TextBox 35">
            <a:extLst>
              <a:ext uri="{FF2B5EF4-FFF2-40B4-BE49-F238E27FC236}">
                <a16:creationId xmlns:a16="http://schemas.microsoft.com/office/drawing/2014/main" id="{69798DB4-4E15-99ED-6E26-2B64BC2BE357}"/>
              </a:ext>
            </a:extLst>
          </p:cNvPr>
          <p:cNvSpPr txBox="1">
            <a:spLocks noGrp="1" noRot="1" noMove="1" noResize="1" noEditPoints="1" noAdjustHandles="1" noChangeArrowheads="1" noChangeShapeType="1"/>
          </p:cNvSpPr>
          <p:nvPr/>
        </p:nvSpPr>
        <p:spPr>
          <a:xfrm>
            <a:off x="6696074" y="4608000"/>
            <a:ext cx="2449853" cy="584775"/>
          </a:xfrm>
          <a:prstGeom prst="rect">
            <a:avLst/>
          </a:prstGeom>
          <a:noFill/>
        </p:spPr>
        <p:txBody>
          <a:bodyPr wrap="square">
            <a:spAutoFit/>
          </a:bodyPr>
          <a:lstStyle/>
          <a:p>
            <a:pPr algn="ctr"/>
            <a:r>
              <a:rPr lang="fi-FI" sz="1600" b="1" err="1">
                <a:solidFill>
                  <a:srgbClr val="00A174"/>
                </a:solidFill>
                <a:latin typeface="Arial" panose="020B0604020202020204"/>
              </a:rPr>
              <a:t>Antal</a:t>
            </a:r>
            <a:r>
              <a:rPr lang="fi-FI" sz="1600" b="1">
                <a:solidFill>
                  <a:srgbClr val="00A174"/>
                </a:solidFill>
                <a:latin typeface="Arial" panose="020B0604020202020204"/>
              </a:rPr>
              <a:t> </a:t>
            </a:r>
            <a:r>
              <a:rPr lang="fi-FI" sz="1600" b="1" err="1">
                <a:solidFill>
                  <a:schemeClr val="accent5"/>
                </a:solidFill>
              </a:rPr>
              <a:t>kontakter</a:t>
            </a:r>
            <a:r>
              <a:rPr lang="fi-FI" sz="1600" b="1">
                <a:solidFill>
                  <a:schemeClr val="accent5"/>
                </a:solidFill>
              </a:rPr>
              <a:t> </a:t>
            </a:r>
            <a:r>
              <a:rPr lang="fi-FI" sz="1600" b="1" err="1">
                <a:solidFill>
                  <a:schemeClr val="accent5"/>
                </a:solidFill>
              </a:rPr>
              <a:t>till</a:t>
            </a:r>
            <a:r>
              <a:rPr lang="fi-FI" sz="1600" b="1">
                <a:solidFill>
                  <a:schemeClr val="accent5"/>
                </a:solidFill>
              </a:rPr>
              <a:t> </a:t>
            </a:r>
            <a:r>
              <a:rPr lang="fi-FI" sz="1600" b="1" err="1">
                <a:solidFill>
                  <a:schemeClr val="accent5"/>
                </a:solidFill>
              </a:rPr>
              <a:t>socialombud</a:t>
            </a:r>
            <a:endParaRPr lang="en-US" sz="1600" b="1">
              <a:solidFill>
                <a:srgbClr val="00A174"/>
              </a:solidFill>
              <a:latin typeface="Arial" panose="020B0604020202020204"/>
            </a:endParaRPr>
          </a:p>
        </p:txBody>
      </p:sp>
      <p:sp>
        <p:nvSpPr>
          <p:cNvPr id="7" name="TextBox 6">
            <a:extLst>
              <a:ext uri="{FF2B5EF4-FFF2-40B4-BE49-F238E27FC236}">
                <a16:creationId xmlns:a16="http://schemas.microsoft.com/office/drawing/2014/main" id="{9AC55BA9-B16F-4E98-4E91-02B5932E6BEF}"/>
              </a:ext>
            </a:extLst>
          </p:cNvPr>
          <p:cNvSpPr txBox="1">
            <a:spLocks/>
          </p:cNvSpPr>
          <p:nvPr/>
        </p:nvSpPr>
        <p:spPr>
          <a:xfrm>
            <a:off x="6716315" y="5901367"/>
            <a:ext cx="2449853" cy="461665"/>
          </a:xfrm>
          <a:prstGeom prst="rect">
            <a:avLst/>
          </a:prstGeom>
          <a:noFill/>
        </p:spPr>
        <p:txBody>
          <a:bodyPr wrap="square" lIns="91440" tIns="45720" rIns="91440" bIns="45720" rtlCol="0" anchor="t">
            <a:spAutoFit/>
          </a:bodyPr>
          <a:lstStyle/>
          <a:p>
            <a:pPr algn="ctr"/>
            <a:r>
              <a:rPr lang="fi-FI" sz="2000" dirty="0">
                <a:cs typeface="Arial"/>
              </a:rPr>
              <a:t>4 </a:t>
            </a:r>
            <a:r>
              <a:rPr lang="fi-FI" sz="2400">
                <a:cs typeface="Arial"/>
              </a:rPr>
              <a:t>(7)</a:t>
            </a:r>
          </a:p>
        </p:txBody>
      </p:sp>
      <p:sp>
        <p:nvSpPr>
          <p:cNvPr id="40" name="TextBox 39">
            <a:extLst>
              <a:ext uri="{FF2B5EF4-FFF2-40B4-BE49-F238E27FC236}">
                <a16:creationId xmlns:a16="http://schemas.microsoft.com/office/drawing/2014/main" id="{233BE2CB-1BD5-02F1-2A4E-9C3523AF8EDA}"/>
              </a:ext>
            </a:extLst>
          </p:cNvPr>
          <p:cNvSpPr txBox="1">
            <a:spLocks noGrp="1" noRot="1" noMove="1" noResize="1" noEditPoints="1" noAdjustHandles="1" noChangeArrowheads="1" noChangeShapeType="1"/>
          </p:cNvSpPr>
          <p:nvPr/>
        </p:nvSpPr>
        <p:spPr>
          <a:xfrm>
            <a:off x="9267922" y="4608000"/>
            <a:ext cx="2841336" cy="1631216"/>
          </a:xfrm>
          <a:prstGeom prst="rect">
            <a:avLst/>
          </a:prstGeom>
          <a:noFill/>
        </p:spPr>
        <p:txBody>
          <a:bodyPr wrap="square" lIns="91440" tIns="45720" rIns="91440" bIns="45720" rtlCol="0" anchor="t">
            <a:spAutoFit/>
          </a:bodyPr>
          <a:lstStyle/>
          <a:p>
            <a:pPr algn="ctr"/>
            <a:r>
              <a:rPr lang="sv-SE" sz="1600" b="1">
                <a:solidFill>
                  <a:srgbClr val="00A174"/>
                </a:solidFill>
              </a:rPr>
              <a:t>Korrigerande åtgärder</a:t>
            </a:r>
          </a:p>
          <a:p>
            <a:r>
              <a:rPr lang="sv-SE" sz="1400"/>
              <a:t>Satsning på personalstruktur, rekrytering inom socialvården då lagstadgade tidsfrister inte uppnås och  personaldimensioneringen inte uppfylls.</a:t>
            </a:r>
            <a:endParaRPr lang="fi-FI" sz="1400"/>
          </a:p>
        </p:txBody>
      </p:sp>
    </p:spTree>
    <p:extLst>
      <p:ext uri="{BB962C8B-B14F-4D97-AF65-F5344CB8AC3E}">
        <p14:creationId xmlns:p14="http://schemas.microsoft.com/office/powerpoint/2010/main" val="1658591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DF6D9B-83E1-2213-EF01-5DC7A7E952F7}"/>
              </a:ext>
            </a:extLst>
          </p:cNvPr>
          <p:cNvPicPr>
            <a:picLocks noChangeAspect="1"/>
          </p:cNvPicPr>
          <p:nvPr/>
        </p:nvPicPr>
        <p:blipFill>
          <a:blip r:embed="rId2"/>
          <a:srcRect l="14675" t="2749" r="15987" b="36779"/>
          <a:stretch/>
        </p:blipFill>
        <p:spPr>
          <a:xfrm>
            <a:off x="3509628" y="2986644"/>
            <a:ext cx="2942633" cy="1459042"/>
          </a:xfrm>
          <a:prstGeom prst="rect">
            <a:avLst/>
          </a:prstGeom>
        </p:spPr>
      </p:pic>
      <p:cxnSp>
        <p:nvCxnSpPr>
          <p:cNvPr id="23" name="Straight Arrow Connector 22" descr="NPS värde. Värdet mäts mellan minus 100 och 100. Generellt anser man att ett gott värde över 50 är gott. Resultat">
            <a:extLst>
              <a:ext uri="{FF2B5EF4-FFF2-40B4-BE49-F238E27FC236}">
                <a16:creationId xmlns:a16="http://schemas.microsoft.com/office/drawing/2014/main" id="{02C04B70-39F3-54AA-80AE-39C86898CA8A}"/>
              </a:ext>
              <a:ext uri="{C183D7F6-B498-43B3-948B-1728B52AA6E4}">
                <adec:decorative xmlns:adec="http://schemas.microsoft.com/office/drawing/2017/decorative" val="0"/>
              </a:ext>
            </a:extLst>
          </p:cNvPr>
          <p:cNvCxnSpPr>
            <a:cxnSpLocks/>
          </p:cNvCxnSpPr>
          <p:nvPr/>
        </p:nvCxnSpPr>
        <p:spPr>
          <a:xfrm flipV="1">
            <a:off x="4981770" y="3801946"/>
            <a:ext cx="580830" cy="44600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 name="Title 1"/>
          <p:cNvSpPr>
            <a:spLocks noGrp="1" noRot="1" noMove="1" noResize="1" noEditPoints="1" noAdjustHandles="1" noChangeArrowheads="1" noChangeShapeType="1"/>
          </p:cNvSpPr>
          <p:nvPr>
            <p:ph type="title" idx="4294967295"/>
          </p:nvPr>
        </p:nvSpPr>
        <p:spPr>
          <a:xfrm>
            <a:off x="1652400" y="414000"/>
            <a:ext cx="9124950" cy="909638"/>
          </a:xfrm>
        </p:spPr>
        <p:txBody>
          <a:bodyPr/>
          <a:lstStyle/>
          <a:p>
            <a:r>
              <a:rPr lang="fi-FI" b="1" err="1"/>
              <a:t>Kundupplevelse</a:t>
            </a:r>
            <a:endParaRPr lang="en-US" sz="2000" b="1"/>
          </a:p>
        </p:txBody>
      </p:sp>
      <p:sp>
        <p:nvSpPr>
          <p:cNvPr id="4" name="TextBox 3">
            <a:extLst>
              <a:ext uri="{FF2B5EF4-FFF2-40B4-BE49-F238E27FC236}">
                <a16:creationId xmlns:a16="http://schemas.microsoft.com/office/drawing/2014/main" id="{88AD95C6-BCA0-C11E-FFBC-ADDBE23D28ED}"/>
              </a:ext>
            </a:extLst>
          </p:cNvPr>
          <p:cNvSpPr txBox="1"/>
          <p:nvPr/>
        </p:nvSpPr>
        <p:spPr>
          <a:xfrm>
            <a:off x="1175718" y="1314056"/>
            <a:ext cx="6744234" cy="33855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err="1">
                <a:ln>
                  <a:noFill/>
                </a:ln>
                <a:solidFill>
                  <a:srgbClr val="213A8F"/>
                </a:solidFill>
                <a:effectLst/>
                <a:uLnTx/>
                <a:uFillTx/>
                <a:latin typeface="Arial" panose="020B0604020202020204"/>
                <a:ea typeface="+mn-ea"/>
                <a:cs typeface="+mn-cs"/>
              </a:rPr>
              <a:t>Totala</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t>
            </a:r>
            <a:r>
              <a:rPr kumimoji="0" lang="fi-FI" sz="1600" b="0" i="0" u="none" strike="noStrike" kern="1200" cap="none" spc="0" normalizeH="0" baseline="0" noProof="0" err="1">
                <a:ln>
                  <a:noFill/>
                </a:ln>
                <a:solidFill>
                  <a:srgbClr val="213A8F"/>
                </a:solidFill>
                <a:effectLst/>
                <a:uLnTx/>
                <a:uFillTx/>
                <a:latin typeface="Arial" panose="020B0604020202020204"/>
                <a:ea typeface="+mn-ea"/>
                <a:cs typeface="+mn-cs"/>
              </a:rPr>
              <a:t>mängden</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av </a:t>
            </a:r>
            <a:r>
              <a:rPr kumimoji="0" lang="fi-FI" sz="1600" b="0" i="0" u="none" strike="noStrike" kern="1200" cap="none" spc="0" normalizeH="0" baseline="0" noProof="0" err="1">
                <a:ln>
                  <a:noFill/>
                </a:ln>
                <a:solidFill>
                  <a:srgbClr val="213A8F"/>
                </a:solidFill>
                <a:effectLst/>
                <a:uLnTx/>
                <a:uFillTx/>
                <a:latin typeface="Arial" panose="020B0604020202020204"/>
                <a:ea typeface="+mn-ea"/>
                <a:cs typeface="+mn-cs"/>
              </a:rPr>
              <a:t>kundrespons</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t>
            </a:r>
            <a:r>
              <a:rPr kumimoji="0" lang="fi-FI" sz="1600" b="0" i="0" u="none" strike="noStrike" kern="1200" cap="none" spc="0" normalizeH="0" baseline="0" noProof="0" err="1">
                <a:ln>
                  <a:noFill/>
                </a:ln>
                <a:solidFill>
                  <a:srgbClr val="213A8F"/>
                </a:solidFill>
                <a:effectLst/>
                <a:uLnTx/>
                <a:uFillTx/>
                <a:latin typeface="Arial" panose="020B0604020202020204"/>
                <a:ea typeface="+mn-ea"/>
                <a:cs typeface="+mn-cs"/>
              </a:rPr>
              <a:t>under</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t>
            </a:r>
            <a:r>
              <a:rPr kumimoji="0" lang="fi-FI" sz="1600" b="0" i="0" u="none" strike="noStrike" kern="1200" cap="none" spc="0" normalizeH="0" baseline="0" noProof="0" err="1">
                <a:ln>
                  <a:noFill/>
                </a:ln>
                <a:solidFill>
                  <a:srgbClr val="213A8F"/>
                </a:solidFill>
                <a:effectLst/>
                <a:uLnTx/>
                <a:uFillTx/>
                <a:latin typeface="Arial" panose="020B0604020202020204"/>
                <a:ea typeface="+mn-ea"/>
                <a:cs typeface="+mn-cs"/>
              </a:rPr>
              <a:t>perioden</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t>
            </a:r>
            <a:r>
              <a:rPr lang="fi-FI" sz="1600">
                <a:solidFill>
                  <a:srgbClr val="213A8F"/>
                </a:solidFill>
                <a:latin typeface="Arial" panose="020B0604020202020204"/>
              </a:rPr>
              <a:t>250</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t>
            </a:r>
            <a:r>
              <a:rPr lang="fi-FI" sz="1600">
                <a:solidFill>
                  <a:srgbClr val="213A8F"/>
                </a:solidFill>
                <a:latin typeface="Arial" panose="020B0604020202020204"/>
              </a:rPr>
              <a:t>256</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a:t>
            </a:r>
          </a:p>
        </p:txBody>
      </p:sp>
      <p:sp>
        <p:nvSpPr>
          <p:cNvPr id="12" name="TextBox 11"/>
          <p:cNvSpPr txBox="1">
            <a:spLocks noGrp="1" noRot="1" noMove="1" noResize="1" noEditPoints="1" noAdjustHandles="1" noChangeArrowheads="1" noChangeShapeType="1"/>
          </p:cNvSpPr>
          <p:nvPr/>
        </p:nvSpPr>
        <p:spPr>
          <a:xfrm>
            <a:off x="4084572" y="4515637"/>
            <a:ext cx="1676820"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3200" dirty="0">
                <a:solidFill>
                  <a:srgbClr val="213A8F"/>
                </a:solidFill>
                <a:latin typeface="Arial" panose="020B0604020202020204"/>
                <a:cs typeface="Arial"/>
              </a:rPr>
              <a:t>63</a:t>
            </a:r>
            <a:r>
              <a:rPr lang="fi-FI" sz="2000" dirty="0">
                <a:solidFill>
                  <a:srgbClr val="213A8F"/>
                </a:solidFill>
                <a:latin typeface="Arial" panose="020B0604020202020204"/>
                <a:cs typeface="Arial"/>
              </a:rPr>
              <a:t>(68</a:t>
            </a:r>
            <a:r>
              <a:rPr kumimoji="0" lang="fi-FI" sz="2000" b="0" i="0" u="none" strike="noStrike" kern="1200" cap="none" spc="0" normalizeH="0" baseline="0" noProof="0" dirty="0">
                <a:ln>
                  <a:noFill/>
                </a:ln>
                <a:solidFill>
                  <a:srgbClr val="213A8F"/>
                </a:solidFill>
                <a:effectLst/>
                <a:uLnTx/>
                <a:uFillTx/>
                <a:latin typeface="Arial" panose="020B0604020202020204"/>
                <a:ea typeface="+mn-ea"/>
                <a:cs typeface="Arial"/>
              </a:rPr>
              <a:t>)</a:t>
            </a:r>
          </a:p>
        </p:txBody>
      </p:sp>
      <p:sp>
        <p:nvSpPr>
          <p:cNvPr id="18" name="TextBox 17">
            <a:extLst>
              <a:ext uri="{FF2B5EF4-FFF2-40B4-BE49-F238E27FC236}">
                <a16:creationId xmlns:a16="http://schemas.microsoft.com/office/drawing/2014/main" id="{7DF85A01-D162-40B8-8855-659FF10BED98}"/>
              </a:ext>
            </a:extLst>
          </p:cNvPr>
          <p:cNvSpPr txBox="1">
            <a:spLocks noGrp="1" noRot="1" noMove="1" noResize="1" noEditPoints="1" noAdjustHandles="1" noChangeArrowheads="1" noChangeShapeType="1"/>
          </p:cNvSpPr>
          <p:nvPr/>
        </p:nvSpPr>
        <p:spPr>
          <a:xfrm>
            <a:off x="1278569" y="1901869"/>
            <a:ext cx="2273767"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upplevde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att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man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brydde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sig om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mig</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på</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ett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helhetsmässigt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sätt</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6" name="Oval 5">
            <a:extLst>
              <a:ext uri="{FF2B5EF4-FFF2-40B4-BE49-F238E27FC236}">
                <a16:creationId xmlns:a16="http://schemas.microsoft.com/office/drawing/2014/main" id="{FC92C84C-5C3B-F151-B025-3AE820B9A966}"/>
              </a:ext>
            </a:extLst>
          </p:cNvPr>
          <p:cNvSpPr>
            <a:spLocks noGrp="1" noRot="1" noMove="1" noResize="1" noEditPoints="1" noAdjustHandles="1" noChangeArrowheads="1" noChangeShapeType="1"/>
          </p:cNvSpPr>
          <p:nvPr/>
        </p:nvSpPr>
        <p:spPr>
          <a:xfrm flipH="1">
            <a:off x="3726944" y="1807343"/>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rPr>
              <a:t>4,39</a:t>
            </a: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 (</a:t>
            </a:r>
            <a:r>
              <a:rPr lang="fi-FI" sz="1400" b="1" dirty="0">
                <a:solidFill>
                  <a:srgbClr val="213A8F"/>
                </a:solidFill>
                <a:latin typeface="Calibri" panose="020F0502020204030204"/>
              </a:rPr>
              <a:t>4,41)</a:t>
            </a:r>
            <a:endParaRPr kumimoji="0" lang="ko-KR" altLang="en-US" sz="1400" b="1" i="0" u="none" strike="noStrike" kern="1200" cap="none" spc="0" normalizeH="0" baseline="0" noProof="0" dirty="0">
              <a:ln>
                <a:noFill/>
              </a:ln>
              <a:solidFill>
                <a:srgbClr val="213A8F"/>
              </a:solidFill>
              <a:effectLst/>
              <a:uLnTx/>
              <a:uFillTx/>
              <a:latin typeface="Calibri" panose="020F0502020204030204"/>
              <a:ea typeface="맑은 고딕" panose="020B0503020000020004" pitchFamily="34" charset="-127"/>
              <a:cs typeface="+mn-cs"/>
            </a:endParaRPr>
          </a:p>
        </p:txBody>
      </p:sp>
      <p:sp>
        <p:nvSpPr>
          <p:cNvPr id="20" name="TextBox 19">
            <a:extLst>
              <a:ext uri="{FF2B5EF4-FFF2-40B4-BE49-F238E27FC236}">
                <a16:creationId xmlns:a16="http://schemas.microsoft.com/office/drawing/2014/main" id="{233EFF2A-7AAD-4B14-93EB-076EAD972153}"/>
              </a:ext>
            </a:extLst>
          </p:cNvPr>
          <p:cNvSpPr txBox="1">
            <a:spLocks noGrp="1" noRot="1" noMove="1" noResize="1" noEditPoints="1" noAdjustHandles="1" noChangeArrowheads="1" noChangeShapeType="1"/>
          </p:cNvSpPr>
          <p:nvPr/>
        </p:nvSpPr>
        <p:spPr>
          <a:xfrm>
            <a:off x="1121383" y="3104317"/>
            <a:ext cx="1474037"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fick</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hjälp</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när</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behövde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den </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8" name="Oval 7">
            <a:extLst>
              <a:ext uri="{FF2B5EF4-FFF2-40B4-BE49-F238E27FC236}">
                <a16:creationId xmlns:a16="http://schemas.microsoft.com/office/drawing/2014/main" id="{E813F58C-C780-EB84-E9DC-197FFF85751B}"/>
              </a:ext>
            </a:extLst>
          </p:cNvPr>
          <p:cNvSpPr>
            <a:spLocks noGrp="1" noRot="1" noMove="1" noResize="1" noEditPoints="1" noAdjustHandles="1" noChangeArrowheads="1" noChangeShapeType="1"/>
          </p:cNvSpPr>
          <p:nvPr/>
        </p:nvSpPr>
        <p:spPr>
          <a:xfrm flipH="1">
            <a:off x="2790944" y="2968628"/>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cs typeface="Calibri"/>
              </a:rPr>
              <a:t>4,28</a:t>
            </a:r>
            <a:endPar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r>
              <a:rPr lang="fi-FI" sz="1400" b="1" dirty="0">
                <a:solidFill>
                  <a:srgbClr val="213A8F"/>
                </a:solidFill>
                <a:latin typeface="Calibri" panose="020F0502020204030204"/>
              </a:rPr>
              <a:t>4,37</a:t>
            </a: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endParaRPr kumimoji="0" lang="en-US" sz="1400" b="1" i="0" u="none" strike="noStrike" kern="1200" cap="none" spc="0" normalizeH="0" baseline="0" noProof="0" dirty="0">
              <a:ln>
                <a:noFill/>
              </a:ln>
              <a:solidFill>
                <a:srgbClr val="213A8F"/>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8638B1F1-1001-4506-A2FF-BEFB60A16B37}"/>
              </a:ext>
            </a:extLst>
          </p:cNvPr>
          <p:cNvSpPr txBox="1">
            <a:spLocks noGrp="1" noRot="1" noMove="1" noResize="1" noEditPoints="1" noAdjustHandles="1" noChangeArrowheads="1" noChangeShapeType="1"/>
          </p:cNvSpPr>
          <p:nvPr/>
        </p:nvSpPr>
        <p:spPr>
          <a:xfrm>
            <a:off x="999241" y="4238639"/>
            <a:ext cx="1717652"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kände mig trygg under vården / betjäningen </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0" name="Oval 9">
            <a:extLst>
              <a:ext uri="{FF2B5EF4-FFF2-40B4-BE49-F238E27FC236}">
                <a16:creationId xmlns:a16="http://schemas.microsoft.com/office/drawing/2014/main" id="{D05A3689-C501-4953-E1F0-5AC35DB95161}"/>
              </a:ext>
            </a:extLst>
          </p:cNvPr>
          <p:cNvSpPr>
            <a:spLocks noGrp="1" noRot="1" noMove="1" noResize="1" noEditPoints="1" noAdjustHandles="1" noChangeArrowheads="1" noChangeShapeType="1"/>
          </p:cNvSpPr>
          <p:nvPr/>
        </p:nvSpPr>
        <p:spPr>
          <a:xfrm flipH="1">
            <a:off x="2790944" y="4246439"/>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rPr>
              <a:t>4,52</a:t>
            </a:r>
            <a:endPar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r>
              <a:rPr lang="fi-FI" sz="1400" b="1" dirty="0">
                <a:solidFill>
                  <a:srgbClr val="213A8F"/>
                </a:solidFill>
                <a:latin typeface="Calibri" panose="020F0502020204030204"/>
              </a:rPr>
              <a:t>4,43</a:t>
            </a: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endParaRPr kumimoji="0" lang="en-US" sz="1400" b="1" i="0" u="none" strike="noStrike" kern="1200" cap="none" spc="0" normalizeH="0" baseline="0" noProof="0" dirty="0">
              <a:ln>
                <a:noFill/>
              </a:ln>
              <a:solidFill>
                <a:srgbClr val="213A8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EB3F3FCD-B03B-4D2C-B901-F47C7C5B1A68}"/>
              </a:ext>
            </a:extLst>
          </p:cNvPr>
          <p:cNvSpPr txBox="1">
            <a:spLocks noGrp="1" noRot="1" noMove="1" noResize="1" noEditPoints="1" noAdjustHandles="1" noChangeArrowheads="1" noChangeShapeType="1"/>
          </p:cNvSpPr>
          <p:nvPr/>
        </p:nvSpPr>
        <p:spPr>
          <a:xfrm>
            <a:off x="1121383" y="5562078"/>
            <a:ext cx="2419762"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Besluten i anslutning till min vård/mitt ärende fattades i samråd med mig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1" name="Oval 10">
            <a:extLst>
              <a:ext uri="{FF2B5EF4-FFF2-40B4-BE49-F238E27FC236}">
                <a16:creationId xmlns:a16="http://schemas.microsoft.com/office/drawing/2014/main" id="{F072D9F9-54CA-6247-2E21-04389A729E30}"/>
              </a:ext>
            </a:extLst>
          </p:cNvPr>
          <p:cNvSpPr>
            <a:spLocks noGrp="1" noRot="1" noMove="1" noResize="1" noEditPoints="1" noAdjustHandles="1" noChangeArrowheads="1" noChangeShapeType="1"/>
          </p:cNvSpPr>
          <p:nvPr/>
        </p:nvSpPr>
        <p:spPr>
          <a:xfrm flipH="1">
            <a:off x="3726944" y="546294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cs typeface="Calibri"/>
              </a:rPr>
              <a:t>4,41</a:t>
            </a:r>
            <a:endPar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r>
              <a:rPr lang="fi-FI" sz="1400" b="1" dirty="0">
                <a:solidFill>
                  <a:srgbClr val="213A8F"/>
                </a:solidFill>
                <a:latin typeface="Calibri" panose="020F0502020204030204"/>
              </a:rPr>
              <a:t>4,42</a:t>
            </a: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endParaRPr kumimoji="0" lang="en-US" sz="1400" b="1" i="0" u="none" strike="noStrike" kern="1200" cap="none" spc="0" normalizeH="0" baseline="0" noProof="0" dirty="0">
              <a:ln>
                <a:noFill/>
              </a:ln>
              <a:solidFill>
                <a:srgbClr val="213A8F"/>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91314A2D-C318-415D-B409-0CD3638C3142}"/>
              </a:ext>
            </a:extLst>
          </p:cNvPr>
          <p:cNvSpPr txBox="1">
            <a:spLocks noGrp="1" noRot="1" noMove="1" noResize="1" noEditPoints="1" noAdjustHandles="1" noChangeArrowheads="1" noChangeShapeType="1"/>
          </p:cNvSpPr>
          <p:nvPr/>
        </p:nvSpPr>
        <p:spPr>
          <a:xfrm>
            <a:off x="6226771" y="1874018"/>
            <a:ext cx="221123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vet hur min vård/mina tjänster kommer att fortsätta</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4" name="Oval 13">
            <a:extLst>
              <a:ext uri="{FF2B5EF4-FFF2-40B4-BE49-F238E27FC236}">
                <a16:creationId xmlns:a16="http://schemas.microsoft.com/office/drawing/2014/main" id="{A52C1C1D-3F16-BDAD-4824-BA1E16A22AAB}"/>
              </a:ext>
            </a:extLst>
          </p:cNvPr>
          <p:cNvSpPr>
            <a:spLocks noGrp="1" noRot="1" noMove="1" noResize="1" noEditPoints="1" noAdjustHandles="1" noChangeArrowheads="1" noChangeShapeType="1"/>
          </p:cNvSpPr>
          <p:nvPr/>
        </p:nvSpPr>
        <p:spPr>
          <a:xfrm>
            <a:off x="5238945" y="180734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ea typeface="Calibri"/>
                <a:cs typeface="Calibri"/>
              </a:rPr>
              <a:t>4,25</a:t>
            </a:r>
            <a:endParaRPr kumimoji="0" lang="fi-FI" sz="1400" b="1" i="0" u="none" strike="noStrike" kern="1200" cap="none" spc="0" normalizeH="0" baseline="0" noProof="0" dirty="0">
              <a:ln>
                <a:noFill/>
              </a:ln>
              <a:solidFill>
                <a:srgbClr val="213A8F"/>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r>
              <a:rPr lang="fi-FI" sz="1400" b="1" dirty="0">
                <a:solidFill>
                  <a:srgbClr val="213A8F"/>
                </a:solidFill>
                <a:latin typeface="Calibri" panose="020F0502020204030204"/>
              </a:rPr>
              <a:t>4,27</a:t>
            </a: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endParaRPr kumimoji="0" lang="en-US" sz="1400" b="1" i="0" u="none" strike="noStrike" kern="1200" cap="none" spc="0" normalizeH="0" baseline="0" noProof="0" dirty="0">
              <a:ln>
                <a:noFill/>
              </a:ln>
              <a:solidFill>
                <a:srgbClr val="213A8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ADA1682-79CB-477A-A9FB-04429119CA31}"/>
              </a:ext>
            </a:extLst>
          </p:cNvPr>
          <p:cNvSpPr txBox="1">
            <a:spLocks noGrp="1" noRot="1" noMove="1" noResize="1" noEditPoints="1" noAdjustHandles="1" noChangeArrowheads="1" noChangeShapeType="1"/>
          </p:cNvSpPr>
          <p:nvPr/>
        </p:nvSpPr>
        <p:spPr>
          <a:xfrm>
            <a:off x="7125529" y="2936140"/>
            <a:ext cx="1626979"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Informationen som jag fick om vården / betjäningen var förståelig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5" name="Oval 14">
            <a:extLst>
              <a:ext uri="{FF2B5EF4-FFF2-40B4-BE49-F238E27FC236}">
                <a16:creationId xmlns:a16="http://schemas.microsoft.com/office/drawing/2014/main" id="{91F4ED22-B579-FFEA-25A3-E180B31A858F}"/>
              </a:ext>
            </a:extLst>
          </p:cNvPr>
          <p:cNvSpPr>
            <a:spLocks noGrp="1" noRot="1" noMove="1" noResize="1" noEditPoints="1" noAdjustHandles="1" noChangeArrowheads="1" noChangeShapeType="1"/>
          </p:cNvSpPr>
          <p:nvPr/>
        </p:nvSpPr>
        <p:spPr>
          <a:xfrm>
            <a:off x="6174945" y="2971659"/>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cs typeface="Calibri"/>
              </a:rPr>
              <a:t>4,39</a:t>
            </a:r>
            <a:endPar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r>
              <a:rPr lang="fi-FI" sz="1400" b="1" dirty="0">
                <a:solidFill>
                  <a:srgbClr val="213A8F"/>
                </a:solidFill>
                <a:latin typeface="Calibri" panose="020F0502020204030204"/>
              </a:rPr>
              <a:t>4,43</a:t>
            </a: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endParaRPr kumimoji="0" lang="en-US" sz="1400" b="1" i="0" u="none" strike="noStrike" kern="1200" cap="none" spc="0" normalizeH="0" baseline="0" noProof="0" dirty="0">
              <a:ln>
                <a:noFill/>
              </a:ln>
              <a:solidFill>
                <a:srgbClr val="213A8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5C90F67E-E8DD-4501-A07D-85FF1F9BA783}"/>
              </a:ext>
            </a:extLst>
          </p:cNvPr>
          <p:cNvSpPr txBox="1">
            <a:spLocks noGrp="1" noRot="1" noMove="1" noResize="1" noEditPoints="1" noAdjustHandles="1" noChangeArrowheads="1" noChangeShapeType="1"/>
          </p:cNvSpPr>
          <p:nvPr/>
        </p:nvSpPr>
        <p:spPr>
          <a:xfrm>
            <a:off x="7213063" y="4319961"/>
            <a:ext cx="181380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tyckte att den betjäning jag fick var nyttig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6" name="Oval 15">
            <a:extLst>
              <a:ext uri="{FF2B5EF4-FFF2-40B4-BE49-F238E27FC236}">
                <a16:creationId xmlns:a16="http://schemas.microsoft.com/office/drawing/2014/main" id="{663C17BA-C20A-A873-70A7-07D9EBCB38FD}"/>
              </a:ext>
            </a:extLst>
          </p:cNvPr>
          <p:cNvSpPr>
            <a:spLocks noGrp="1" noRot="1" noMove="1" noResize="1" noEditPoints="1" noAdjustHandles="1" noChangeArrowheads="1" noChangeShapeType="1"/>
          </p:cNvSpPr>
          <p:nvPr/>
        </p:nvSpPr>
        <p:spPr>
          <a:xfrm>
            <a:off x="6174945" y="4238639"/>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cs typeface="Calibri"/>
              </a:rPr>
              <a:t>4,39</a:t>
            </a:r>
            <a:endPar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r>
              <a:rPr lang="fi-FI" sz="1400" b="1" dirty="0">
                <a:solidFill>
                  <a:srgbClr val="213A8F"/>
                </a:solidFill>
                <a:latin typeface="Calibri" panose="020F0502020204030204"/>
              </a:rPr>
              <a:t>4,38)</a:t>
            </a:r>
            <a:endParaRPr kumimoji="0" lang="en-US" sz="1400" b="1" i="0" u="none" strike="noStrike" kern="1200" cap="none" spc="0" normalizeH="0" baseline="0" noProof="0" dirty="0">
              <a:ln>
                <a:noFill/>
              </a:ln>
              <a:solidFill>
                <a:srgbClr val="213A8F"/>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5A2EC4E5-2652-4DA6-BD05-8425B8DEF364}"/>
              </a:ext>
            </a:extLst>
          </p:cNvPr>
          <p:cNvSpPr txBox="1">
            <a:spLocks noGrp="1" noRot="1" noMove="1" noResize="1" noEditPoints="1" noAdjustHandles="1" noChangeArrowheads="1" noChangeShapeType="1"/>
          </p:cNvSpPr>
          <p:nvPr/>
        </p:nvSpPr>
        <p:spPr>
          <a:xfrm>
            <a:off x="6268147" y="5576606"/>
            <a:ext cx="169543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fick vård och service på mitt modersmål</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7" name="Oval 16">
            <a:extLst>
              <a:ext uri="{FF2B5EF4-FFF2-40B4-BE49-F238E27FC236}">
                <a16:creationId xmlns:a16="http://schemas.microsoft.com/office/drawing/2014/main" id="{DF3BAA92-15CD-634E-EE8B-B88EC1158307}"/>
              </a:ext>
            </a:extLst>
          </p:cNvPr>
          <p:cNvSpPr>
            <a:spLocks noGrp="1" noRot="1" noMove="1" noResize="1" noEditPoints="1" noAdjustHandles="1" noChangeArrowheads="1" noChangeShapeType="1"/>
          </p:cNvSpPr>
          <p:nvPr/>
        </p:nvSpPr>
        <p:spPr>
          <a:xfrm>
            <a:off x="5238945" y="545112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b="1" dirty="0">
                <a:solidFill>
                  <a:srgbClr val="213A8F"/>
                </a:solidFill>
                <a:latin typeface="Calibri" panose="020F0502020204030204"/>
              </a:rPr>
              <a:t>4,62</a:t>
            </a:r>
            <a:endPar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213A8F"/>
                </a:solidFill>
                <a:effectLst/>
                <a:uLnTx/>
                <a:uFillTx/>
                <a:latin typeface="Calibri" panose="020F0502020204030204"/>
                <a:ea typeface="+mn-ea"/>
                <a:cs typeface="+mn-cs"/>
              </a:rPr>
              <a:t>(</a:t>
            </a:r>
            <a:r>
              <a:rPr lang="fi-FI" sz="1400" b="1" dirty="0">
                <a:solidFill>
                  <a:srgbClr val="213A8F"/>
                </a:solidFill>
                <a:latin typeface="Calibri" panose="020F0502020204030204"/>
              </a:rPr>
              <a:t>4,59)</a:t>
            </a:r>
            <a:endParaRPr kumimoji="0" lang="en-US" sz="1400" b="1" i="0" u="none" strike="noStrike" kern="1200" cap="none" spc="0" normalizeH="0" baseline="0" noProof="0" dirty="0">
              <a:ln>
                <a:noFill/>
              </a:ln>
              <a:solidFill>
                <a:srgbClr val="213A8F"/>
              </a:solidFill>
              <a:effectLst/>
              <a:uLnTx/>
              <a:uFillTx/>
              <a:latin typeface="Calibri" panose="020F0502020204030204"/>
              <a:ea typeface="+mn-ea"/>
              <a:cs typeface="+mn-cs"/>
            </a:endParaRPr>
          </a:p>
        </p:txBody>
      </p:sp>
      <p:sp>
        <p:nvSpPr>
          <p:cNvPr id="13" name="TextBox 12"/>
          <p:cNvSpPr txBox="1">
            <a:spLocks noGrp="1" noRot="1" noMove="1" noResize="1" noEditPoints="1" noAdjustHandles="1" noChangeArrowheads="1" noChangeShapeType="1"/>
          </p:cNvSpPr>
          <p:nvPr/>
        </p:nvSpPr>
        <p:spPr>
          <a:xfrm>
            <a:off x="9280024" y="711740"/>
            <a:ext cx="2857398" cy="203132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err="1">
                <a:ln>
                  <a:noFill/>
                </a:ln>
                <a:solidFill>
                  <a:srgbClr val="213A8F"/>
                </a:solidFill>
                <a:effectLst/>
                <a:uLnTx/>
                <a:uFillTx/>
                <a:latin typeface="Arial"/>
                <a:ea typeface="+mn-ea"/>
                <a:cs typeface="Arial"/>
              </a:rPr>
              <a:t>Positiv</a:t>
            </a:r>
            <a:r>
              <a:rPr kumimoji="0" lang="fi-FI" sz="1400" b="1" i="0" u="none" strike="noStrike" kern="1200" cap="none" spc="0" normalizeH="0" baseline="0" noProof="0">
                <a:ln>
                  <a:noFill/>
                </a:ln>
                <a:solidFill>
                  <a:srgbClr val="213A8F"/>
                </a:solidFill>
                <a:effectLst/>
                <a:uLnTx/>
                <a:uFillTx/>
                <a:latin typeface="Arial"/>
                <a:ea typeface="+mn-ea"/>
                <a:cs typeface="Arial"/>
              </a:rPr>
              <a:t> </a:t>
            </a:r>
            <a:r>
              <a:rPr kumimoji="0" lang="fi-FI" sz="1400" b="1" i="0" u="none" strike="noStrike" kern="1200" cap="none" spc="0" normalizeH="0" baseline="0" noProof="0" err="1">
                <a:ln>
                  <a:noFill/>
                </a:ln>
                <a:solidFill>
                  <a:srgbClr val="213A8F"/>
                </a:solidFill>
                <a:effectLst/>
                <a:uLnTx/>
                <a:uFillTx/>
                <a:latin typeface="Arial"/>
                <a:ea typeface="+mn-ea"/>
                <a:cs typeface="Arial"/>
              </a:rPr>
              <a:t>respons</a:t>
            </a:r>
            <a:endParaRPr kumimoji="0" lang="fi-FI" sz="1400" b="1" i="0" u="none" strike="noStrike" kern="1200" cap="none" spc="0" normalizeH="0" baseline="0" noProof="0">
              <a:ln>
                <a:noFill/>
              </a:ln>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i="0" u="none" strike="noStrike" kern="1200" cap="none" spc="0" normalizeH="0" baseline="0" noProof="0">
                <a:ln>
                  <a:noFill/>
                </a:ln>
                <a:solidFill>
                  <a:srgbClr val="213A8F"/>
                </a:solidFill>
                <a:effectLst/>
                <a:uLnTx/>
                <a:uFillTx/>
                <a:latin typeface="Arial" panose="020B0604020202020204"/>
                <a:ea typeface="+mn-lt"/>
                <a:cs typeface="Arial" panose="020B0604020202020204"/>
              </a:rPr>
              <a:t>-Vänlighet och bemötande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i="0" u="none" strike="noStrike" kern="1200" cap="none" spc="0" normalizeH="0" baseline="0" noProof="0">
                <a:ln>
                  <a:noFill/>
                </a:ln>
                <a:solidFill>
                  <a:srgbClr val="213A8F"/>
                </a:solidFill>
                <a:effectLst/>
                <a:uLnTx/>
                <a:uFillTx/>
                <a:latin typeface="Arial" panose="020B0604020202020204"/>
                <a:ea typeface="+mn-lt"/>
                <a:cs typeface="Arial" panose="020B0604020202020204"/>
              </a:rPr>
              <a:t>-Bra vård och service</a:t>
            </a:r>
            <a:endParaRPr kumimoji="0" lang="fi-FI" sz="1400" i="0" u="none" strike="noStrike" kern="1200" cap="none" spc="0" normalizeH="0" baseline="0" noProof="0">
              <a:ln>
                <a:noFill/>
              </a:ln>
              <a:solidFill>
                <a:srgbClr val="213A8F"/>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400" b="1">
              <a:solidFill>
                <a:srgbClr val="213A8F"/>
              </a:solidFill>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b="1" i="0" u="none" strike="noStrike" kern="1200" cap="none" spc="0" normalizeH="0" baseline="0" noProof="0">
              <a:ln>
                <a:noFill/>
              </a:ln>
              <a:solidFill>
                <a:srgbClr val="213A8F"/>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err="1">
                <a:ln>
                  <a:noFill/>
                </a:ln>
                <a:solidFill>
                  <a:srgbClr val="213A8F"/>
                </a:solidFill>
                <a:effectLst/>
                <a:uLnTx/>
                <a:uFillTx/>
                <a:latin typeface="Arial" panose="020B0604020202020204"/>
                <a:ea typeface="+mn-lt"/>
                <a:cs typeface="Arial" panose="020B0604020202020204"/>
              </a:rPr>
              <a:t>Negativ</a:t>
            </a:r>
            <a:r>
              <a:rPr kumimoji="0" lang="fi-FI" sz="1400" b="1" i="0" u="none" strike="noStrike" kern="1200" cap="none" spc="0" normalizeH="0" baseline="0" noProof="0">
                <a:ln>
                  <a:noFill/>
                </a:ln>
                <a:solidFill>
                  <a:srgbClr val="213A8F"/>
                </a:solidFill>
                <a:effectLst/>
                <a:uLnTx/>
                <a:uFillTx/>
                <a:latin typeface="Arial" panose="020B0604020202020204"/>
                <a:ea typeface="+mn-lt"/>
                <a:cs typeface="Arial" panose="020B0604020202020204"/>
              </a:rPr>
              <a:t> </a:t>
            </a:r>
            <a:r>
              <a:rPr kumimoji="0" lang="fi-FI" sz="1400" b="1" i="0" u="none" strike="noStrike" kern="1200" cap="none" spc="0" normalizeH="0" baseline="0" noProof="0" err="1">
                <a:ln>
                  <a:noFill/>
                </a:ln>
                <a:solidFill>
                  <a:srgbClr val="213A8F"/>
                </a:solidFill>
                <a:effectLst/>
                <a:uLnTx/>
                <a:uFillTx/>
                <a:latin typeface="Arial" panose="020B0604020202020204"/>
                <a:ea typeface="+mn-lt"/>
                <a:cs typeface="Arial" panose="020B0604020202020204"/>
              </a:rPr>
              <a:t>respons</a:t>
            </a:r>
            <a:endParaRPr kumimoji="0" lang="fi-FI" sz="1400" b="1" i="0" u="none" strike="noStrike" kern="1200" cap="none" spc="0" normalizeH="0" baseline="0" noProof="0">
              <a:ln>
                <a:noFill/>
              </a:ln>
              <a:solidFill>
                <a:srgbClr val="213A8F"/>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i="0" u="none" strike="noStrike" kern="1200" cap="none" spc="0" normalizeH="0" baseline="0" noProof="0">
                <a:ln>
                  <a:noFill/>
                </a:ln>
                <a:solidFill>
                  <a:srgbClr val="213A8F"/>
                </a:solidFill>
                <a:effectLst/>
                <a:uLnTx/>
                <a:uFillTx/>
                <a:latin typeface="Arial" panose="020B0604020202020204"/>
                <a:ea typeface="+mn-ea"/>
                <a:cs typeface="Arial"/>
              </a:rPr>
              <a:t>-Väntetider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400">
                <a:solidFill>
                  <a:srgbClr val="213A8F"/>
                </a:solidFill>
                <a:latin typeface="Arial" panose="020B0604020202020204"/>
                <a:cs typeface="Arial"/>
              </a:rPr>
              <a:t>-</a:t>
            </a:r>
            <a:r>
              <a:rPr kumimoji="0" lang="sv-SE" sz="1400" i="0" u="none" strike="noStrike" kern="1200" cap="none" spc="0" normalizeH="0" baseline="0" noProof="0">
                <a:ln>
                  <a:noFill/>
                </a:ln>
                <a:solidFill>
                  <a:srgbClr val="213A8F"/>
                </a:solidFill>
                <a:effectLst/>
                <a:uLnTx/>
                <a:uFillTx/>
                <a:latin typeface="Arial" panose="020B0604020202020204"/>
                <a:ea typeface="+mn-ea"/>
                <a:cs typeface="Arial"/>
              </a:rPr>
              <a:t>Svarstider och tillgänglighet till telefontjänster</a:t>
            </a:r>
            <a:endParaRPr kumimoji="0" lang="fi-FI" sz="1400" i="0" u="none" strike="noStrike" kern="1200" cap="none" spc="0" normalizeH="0" baseline="0" noProof="0">
              <a:ln>
                <a:noFill/>
              </a:ln>
              <a:solidFill>
                <a:srgbClr val="213A8F"/>
              </a:solidFill>
              <a:effectLst/>
              <a:uLnTx/>
              <a:uFillTx/>
              <a:latin typeface="Arial" panose="020B0604020202020204"/>
              <a:ea typeface="+mn-ea"/>
              <a:cs typeface="Arial"/>
            </a:endParaRPr>
          </a:p>
        </p:txBody>
      </p:sp>
      <p:pic>
        <p:nvPicPr>
          <p:cNvPr id="19" name="Graphic 18">
            <a:extLst>
              <a:ext uri="{FF2B5EF4-FFF2-40B4-BE49-F238E27FC236}">
                <a16:creationId xmlns:a16="http://schemas.microsoft.com/office/drawing/2014/main" id="{6E09F109-ADBA-1780-40A6-8753F266EC9E}"/>
              </a:ext>
              <a:ext uri="{C183D7F6-B498-43B3-948B-1728B52AA6E4}">
                <adec:decorative xmlns:adec="http://schemas.microsoft.com/office/drawing/2017/decorative" val="1"/>
              </a:ext>
            </a:extLst>
          </p:cNvPr>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72070" y="711740"/>
            <a:ext cx="659625" cy="659625"/>
          </a:xfrm>
          <a:prstGeom prst="rect">
            <a:avLst/>
          </a:prstGeom>
        </p:spPr>
      </p:pic>
      <p:pic>
        <p:nvPicPr>
          <p:cNvPr id="21" name="Graphic 20">
            <a:extLst>
              <a:ext uri="{FF2B5EF4-FFF2-40B4-BE49-F238E27FC236}">
                <a16:creationId xmlns:a16="http://schemas.microsoft.com/office/drawing/2014/main" id="{CF3BEB49-B738-30B9-FA55-DF1F8A1E45CD}"/>
              </a:ext>
              <a:ext uri="{C183D7F6-B498-43B3-948B-1728B52AA6E4}">
                <adec:decorative xmlns:adec="http://schemas.microsoft.com/office/drawing/2017/decorative" val="1"/>
              </a:ext>
            </a:extLst>
          </p:cNvPr>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2069" y="2008485"/>
            <a:ext cx="659625" cy="659625"/>
          </a:xfrm>
          <a:prstGeom prst="rect">
            <a:avLst/>
          </a:prstGeom>
        </p:spPr>
      </p:pic>
      <p:sp>
        <p:nvSpPr>
          <p:cNvPr id="5" name="TextBox 33">
            <a:extLst>
              <a:ext uri="{FF2B5EF4-FFF2-40B4-BE49-F238E27FC236}">
                <a16:creationId xmlns:a16="http://schemas.microsoft.com/office/drawing/2014/main" id="{6EB7A05C-2C4D-C2AF-9E93-7DC0CF2BE7B7}"/>
              </a:ext>
            </a:extLst>
          </p:cNvPr>
          <p:cNvSpPr txBox="1">
            <a:spLocks noGrp="1" noRot="1" noMove="1" noResize="1" noEditPoints="1" noAdjustHandles="1" noChangeArrowheads="1" noChangeShapeType="1"/>
          </p:cNvSpPr>
          <p:nvPr/>
        </p:nvSpPr>
        <p:spPr>
          <a:xfrm>
            <a:off x="9280024" y="4712459"/>
            <a:ext cx="1820593" cy="738664"/>
          </a:xfrm>
          <a:prstGeom prst="rect">
            <a:avLst/>
          </a:prstGeom>
          <a:noFill/>
        </p:spPr>
        <p:txBody>
          <a:bodyPr wrap="square" rtlCol="0">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Antal</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anmärkningar</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och</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klagomål</a:t>
            </a:r>
            <a:endParaRPr kumimoji="0" lang="en-US" sz="1400" b="1" i="0" u="none" strike="noStrike" kern="1200" cap="none" spc="0" normalizeH="0" baseline="0" noProof="0">
              <a:ln>
                <a:noFill/>
              </a:ln>
              <a:solidFill>
                <a:schemeClr val="accent5"/>
              </a:solidFill>
              <a:effectLst/>
              <a:uLnTx/>
              <a:uFillTx/>
              <a:latin typeface="Arial" panose="020B0604020202020204"/>
              <a:ea typeface="+mn-ea"/>
              <a:cs typeface="+mn-cs"/>
            </a:endParaRPr>
          </a:p>
        </p:txBody>
      </p:sp>
      <p:sp>
        <p:nvSpPr>
          <p:cNvPr id="9" name="TextBox 13">
            <a:extLst>
              <a:ext uri="{FF2B5EF4-FFF2-40B4-BE49-F238E27FC236}">
                <a16:creationId xmlns:a16="http://schemas.microsoft.com/office/drawing/2014/main" id="{5517D60A-C591-4544-F224-CB292F193C1D}"/>
              </a:ext>
            </a:extLst>
          </p:cNvPr>
          <p:cNvSpPr txBox="1">
            <a:spLocks noGrp="1" noRot="1" noMove="1" noResize="1" noEditPoints="1" noAdjustHandles="1" noChangeArrowheads="1" noChangeShapeType="1"/>
          </p:cNvSpPr>
          <p:nvPr/>
        </p:nvSpPr>
        <p:spPr>
          <a:xfrm>
            <a:off x="9331694" y="5462943"/>
            <a:ext cx="1962321" cy="830997"/>
          </a:xfrm>
          <a:prstGeom prst="rect">
            <a:avLst/>
          </a:prstGeom>
          <a:noFill/>
        </p:spPr>
        <p:txBody>
          <a:bodyPr wrap="square" lIns="91440" tIns="45720" rIns="91440" bIns="45720" rtlCol="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fi-FI" sz="1600" dirty="0">
                <a:latin typeface="Arial" panose="020B0604020202020204"/>
              </a:rPr>
              <a:t>Primärvård</a:t>
            </a:r>
            <a:r>
              <a:rPr kumimoji="0" lang="fi-FI" sz="1600" b="0" i="0" u="none" strike="noStrike" kern="1200" cap="none" spc="0" normalizeH="0" baseline="0" noProof="0" dirty="0">
                <a:ln>
                  <a:noFill/>
                </a:ln>
                <a:effectLst/>
                <a:uLnTx/>
                <a:uFillTx/>
                <a:latin typeface="Arial" panose="020B0604020202020204"/>
                <a:ea typeface="+mn-ea"/>
                <a:cs typeface="+mn-cs"/>
              </a:rPr>
              <a:t>: </a:t>
            </a:r>
            <a:r>
              <a:rPr lang="fi-FI" sz="1600" dirty="0">
                <a:latin typeface="Arial" panose="020B0604020202020204"/>
              </a:rPr>
              <a:t>0</a:t>
            </a:r>
            <a:br>
              <a:rPr lang="fi-FI" sz="1600" b="0" i="0" u="none" strike="noStrike" kern="1200" cap="none" spc="0" normalizeH="0" baseline="0" noProof="0" dirty="0">
                <a:ln>
                  <a:noFill/>
                </a:ln>
                <a:effectLst/>
                <a:uLnTx/>
                <a:uFillTx/>
                <a:latin typeface="Arial" panose="020B0604020202020204"/>
              </a:rPr>
            </a:br>
            <a:r>
              <a:rPr lang="fi-FI" sz="1600" dirty="0">
                <a:latin typeface="Arial" panose="020B0604020202020204"/>
              </a:rPr>
              <a:t>Specialsjukvård</a:t>
            </a:r>
            <a:r>
              <a:rPr kumimoji="0" lang="fi-FI" sz="1600" b="0" i="0" u="none" strike="noStrike" kern="1200" cap="none" spc="0" normalizeH="0" baseline="0" noProof="0" dirty="0">
                <a:ln>
                  <a:noFill/>
                </a:ln>
                <a:effectLst/>
                <a:uLnTx/>
                <a:uFillTx/>
                <a:latin typeface="Arial" panose="020B0604020202020204"/>
                <a:ea typeface="+mn-ea"/>
                <a:cs typeface="+mn-cs"/>
              </a:rPr>
              <a:t>: </a:t>
            </a:r>
            <a:r>
              <a:rPr lang="fi-FI" sz="1600" dirty="0">
                <a:latin typeface="Arial" panose="020B0604020202020204"/>
              </a:rPr>
              <a:t>1 </a:t>
            </a:r>
            <a:endParaRPr kumimoji="0" lang="en-US" sz="1600" b="0" i="0" u="none" strike="noStrike" kern="1200" cap="none" spc="0" normalizeH="0" baseline="0" noProof="0" dirty="0">
              <a:ln>
                <a:noFill/>
              </a:ln>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600" dirty="0" err="1">
                <a:latin typeface="Arial" panose="020B0604020202020204"/>
              </a:rPr>
              <a:t>Socialvård</a:t>
            </a:r>
            <a:r>
              <a:rPr kumimoji="0" lang="fi-FI" sz="1600" b="0" i="0" u="none" strike="noStrike" kern="1200" cap="none" spc="0" normalizeH="0" baseline="0" noProof="0" dirty="0">
                <a:ln>
                  <a:noFill/>
                </a:ln>
                <a:effectLst/>
                <a:uLnTx/>
                <a:uFillTx/>
                <a:latin typeface="Arial" panose="020B0604020202020204"/>
                <a:ea typeface="+mn-ea"/>
                <a:cs typeface="+mn-cs"/>
              </a:rPr>
              <a:t>: </a:t>
            </a:r>
            <a:r>
              <a:rPr lang="fi-FI" sz="1600" dirty="0">
                <a:latin typeface="Arial" panose="020B0604020202020204"/>
              </a:rPr>
              <a:t>6</a:t>
            </a:r>
            <a:endParaRPr kumimoji="0" lang="en-US" sz="1800" b="0" i="0" u="none" strike="noStrike" kern="1200" cap="none" spc="0" normalizeH="0" baseline="0" noProof="0" dirty="0">
              <a:ln>
                <a:noFill/>
              </a:ln>
              <a:effectLst/>
              <a:uLnTx/>
              <a:uFillTx/>
              <a:latin typeface="Arial" panose="020B0604020202020204"/>
              <a:ea typeface="+mn-ea"/>
              <a:cs typeface="+mn-cs"/>
            </a:endParaRPr>
          </a:p>
        </p:txBody>
      </p:sp>
    </p:spTree>
    <p:extLst>
      <p:ext uri="{BB962C8B-B14F-4D97-AF65-F5344CB8AC3E}">
        <p14:creationId xmlns:p14="http://schemas.microsoft.com/office/powerpoint/2010/main" val="711752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D604-4B15-77B4-DAFB-005465C73B81}"/>
              </a:ext>
            </a:extLst>
          </p:cNvPr>
          <p:cNvSpPr>
            <a:spLocks noGrp="1" noRot="1" noMove="1" noResize="1" noEditPoints="1" noAdjustHandles="1" noChangeArrowheads="1" noChangeShapeType="1"/>
          </p:cNvSpPr>
          <p:nvPr>
            <p:ph type="title" idx="4294967295"/>
          </p:nvPr>
        </p:nvSpPr>
        <p:spPr>
          <a:xfrm>
            <a:off x="1652400" y="414000"/>
            <a:ext cx="9125505" cy="909453"/>
          </a:xfrm>
        </p:spPr>
        <p:txBody>
          <a:bodyPr/>
          <a:lstStyle/>
          <a:p>
            <a:r>
              <a:rPr lang="fi-FI" sz="4000" b="1" err="1"/>
              <a:t>Delaktighetsarbete</a:t>
            </a:r>
            <a:endParaRPr lang="sv-SE"/>
          </a:p>
        </p:txBody>
      </p:sp>
      <p:sp>
        <p:nvSpPr>
          <p:cNvPr id="3" name="Rectangle: Rounded Corners 2">
            <a:extLst>
              <a:ext uri="{FF2B5EF4-FFF2-40B4-BE49-F238E27FC236}">
                <a16:creationId xmlns:a16="http://schemas.microsoft.com/office/drawing/2014/main" id="{BABB2387-2008-57CC-BB4A-9597C1A90501}"/>
              </a:ext>
              <a:ext uri="{C183D7F6-B498-43B3-948B-1728B52AA6E4}">
                <adec:decorative xmlns:adec="http://schemas.microsoft.com/office/drawing/2017/decorative" val="1"/>
              </a:ext>
            </a:extLst>
          </p:cNvPr>
          <p:cNvSpPr>
            <a:spLocks/>
          </p:cNvSpPr>
          <p:nvPr/>
        </p:nvSpPr>
        <p:spPr bwMode="auto">
          <a:xfrm>
            <a:off x="1205433" y="1323453"/>
            <a:ext cx="5111142" cy="2801980"/>
          </a:xfrm>
          <a:prstGeom prst="roundRect">
            <a:avLst/>
          </a:prstGeom>
          <a:solidFill>
            <a:schemeClr val="tx1">
              <a:alpha val="22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6293015D-D1AE-6165-00F6-D490CA772E38}"/>
              </a:ext>
            </a:extLst>
          </p:cNvPr>
          <p:cNvSpPr txBox="1">
            <a:spLocks noGrp="1" noRot="1" noMove="1" noResize="1" noEditPoints="1" noAdjustHandles="1" noChangeArrowheads="1" noChangeShapeType="1"/>
          </p:cNvSpPr>
          <p:nvPr/>
        </p:nvSpPr>
        <p:spPr>
          <a:xfrm>
            <a:off x="1205432" y="1431453"/>
            <a:ext cx="5111143" cy="2462213"/>
          </a:xfrm>
          <a:prstGeom prst="rect">
            <a:avLst/>
          </a:prstGeom>
          <a:noFill/>
        </p:spPr>
        <p:txBody>
          <a:bodyPr wrap="square" lIns="91440" tIns="45720" rIns="91440" bIns="45720" rtlCol="0" anchor="t">
            <a:spAutoFit/>
          </a:bodyPr>
          <a:lstStyle/>
          <a:p>
            <a:r>
              <a:rPr lang="sv-SE" sz="1400" b="1" dirty="0">
                <a:solidFill>
                  <a:schemeClr val="accent5"/>
                </a:solidFill>
                <a:latin typeface="+mj-lt"/>
              </a:rPr>
              <a:t>Hur stöder man  kunders och nära anhörigas delaktighet i planeringen, genomförandet och utvärderingen av tjänsterna:</a:t>
            </a:r>
          </a:p>
          <a:p>
            <a:r>
              <a:rPr lang="sv-SE" sz="1400" dirty="0">
                <a:latin typeface="Arial"/>
                <a:cs typeface="Arial"/>
              </a:rPr>
              <a:t>Patienters</a:t>
            </a:r>
            <a:r>
              <a:rPr lang="sv-SE" sz="1400" dirty="0">
                <a:ea typeface="+mn-lt"/>
                <a:cs typeface="+mn-lt"/>
              </a:rPr>
              <a:t> och närståendes delaktighet innebär möjligheten att påverka den egna vården och de tjänster man får. Patienten och den närstående kan till exempel boka tider elektroniskt, vara delaktiga i barnets vårdprocess med hjälp av </a:t>
            </a:r>
            <a:r>
              <a:rPr lang="sv-SE" sz="1400" dirty="0" err="1">
                <a:ea typeface="+mn-lt"/>
                <a:cs typeface="+mn-lt"/>
              </a:rPr>
              <a:t>Buddy</a:t>
            </a:r>
            <a:r>
              <a:rPr lang="sv-SE" sz="1400" dirty="0">
                <a:ea typeface="+mn-lt"/>
                <a:cs typeface="+mn-lt"/>
              </a:rPr>
              <a:t> Healthcare-applikationen samt ge feedback, genom vilken de kan påverka utvecklingen av vården och tjänsterna.</a:t>
            </a:r>
          </a:p>
          <a:p>
            <a:endParaRPr lang="sv-SE" sz="1400" dirty="0">
              <a:latin typeface="+mj-lt"/>
              <a:cs typeface="Arial"/>
            </a:endParaRPr>
          </a:p>
          <a:p>
            <a:endParaRPr lang="sv-SE" sz="1400" dirty="0">
              <a:latin typeface="+mj-lt"/>
              <a:cs typeface="Arial"/>
            </a:endParaRPr>
          </a:p>
        </p:txBody>
      </p:sp>
      <p:sp>
        <p:nvSpPr>
          <p:cNvPr id="10" name="TextBox 9">
            <a:extLst>
              <a:ext uri="{FF2B5EF4-FFF2-40B4-BE49-F238E27FC236}">
                <a16:creationId xmlns:a16="http://schemas.microsoft.com/office/drawing/2014/main" id="{DAC808CD-48EC-E844-D2DD-5C1903E242DF}"/>
              </a:ext>
            </a:extLst>
          </p:cNvPr>
          <p:cNvSpPr txBox="1">
            <a:spLocks noGrp="1" noRot="1" noMove="1" noResize="1" noEditPoints="1" noAdjustHandles="1" noChangeArrowheads="1" noChangeShapeType="1"/>
          </p:cNvSpPr>
          <p:nvPr/>
        </p:nvSpPr>
        <p:spPr>
          <a:xfrm>
            <a:off x="6581755" y="1431453"/>
            <a:ext cx="5268869" cy="2031325"/>
          </a:xfrm>
          <a:prstGeom prst="rect">
            <a:avLst/>
          </a:prstGeom>
          <a:noFill/>
        </p:spPr>
        <p:txBody>
          <a:bodyPr wrap="square" lIns="91440" tIns="45720" rIns="91440" bIns="45720" rtlCol="0" anchor="t">
            <a:spAutoFit/>
          </a:bodyPr>
          <a:lstStyle/>
          <a:p>
            <a:pPr lvl="0"/>
            <a:r>
              <a:rPr lang="sv-SE" sz="1400" b="1" dirty="0">
                <a:solidFill>
                  <a:schemeClr val="accent5"/>
                </a:solidFill>
                <a:latin typeface="+mj-lt"/>
              </a:rPr>
              <a:t>Vilka teman har man kommit överens om tillsammans med organisationer för att utveckla tjänsterna:</a:t>
            </a:r>
          </a:p>
          <a:p>
            <a:r>
              <a:rPr lang="sv-SE" sz="1400" dirty="0">
                <a:latin typeface="+mj-lt"/>
              </a:rPr>
              <a:t>Tillsammans</a:t>
            </a:r>
            <a:r>
              <a:rPr lang="sv-SE" sz="1400" dirty="0">
                <a:ea typeface="+mn-lt"/>
                <a:cs typeface="+mn-lt"/>
              </a:rPr>
              <a:t> med organisationerna har man kommit överens om att förnya familjeförberedelsen, utveckla arbetsmodellen </a:t>
            </a:r>
            <a:r>
              <a:rPr lang="sv-SE" sz="1400" i="1" dirty="0">
                <a:ea typeface="+mn-lt"/>
                <a:cs typeface="+mn-lt"/>
              </a:rPr>
              <a:t>Föra barn på tal</a:t>
            </a:r>
            <a:r>
              <a:rPr lang="sv-SE" sz="1400" dirty="0">
                <a:ea typeface="+mn-lt"/>
                <a:cs typeface="+mn-lt"/>
              </a:rPr>
              <a:t>, utveckla familjecentrets mötesplatsverksamhet samt utarbeta en läkemedelsbehandlingsplan för småbarnspedagogiken.</a:t>
            </a:r>
            <a:r>
              <a:rPr lang="sv-SE" sz="1400" dirty="0">
                <a:latin typeface="+mj-lt"/>
              </a:rPr>
              <a:t>​</a:t>
            </a:r>
            <a:endParaRPr lang="sv-SE" sz="1400" dirty="0">
              <a:latin typeface="+mj-lt"/>
              <a:cs typeface="Arial"/>
            </a:endParaRPr>
          </a:p>
          <a:p>
            <a:pPr lvl="0"/>
            <a:r>
              <a:rPr lang="sv-SE" sz="1400" dirty="0">
                <a:latin typeface="+mj-lt"/>
              </a:rPr>
              <a:t>​</a:t>
            </a:r>
            <a:endParaRPr lang="sv-SE" sz="1400" dirty="0">
              <a:latin typeface="+mj-lt"/>
              <a:cs typeface="Arial"/>
            </a:endParaRPr>
          </a:p>
          <a:p>
            <a:pPr lvl="0"/>
            <a:endParaRPr lang="sv-SE" sz="1400" dirty="0">
              <a:latin typeface="+mj-lt"/>
              <a:cs typeface="Arial"/>
            </a:endParaRPr>
          </a:p>
        </p:txBody>
      </p:sp>
      <p:sp>
        <p:nvSpPr>
          <p:cNvPr id="5" name="TextBox 4">
            <a:extLst>
              <a:ext uri="{FF2B5EF4-FFF2-40B4-BE49-F238E27FC236}">
                <a16:creationId xmlns:a16="http://schemas.microsoft.com/office/drawing/2014/main" id="{4D72DC3C-25D3-2071-DC1A-6ADA83D99563}"/>
              </a:ext>
            </a:extLst>
          </p:cNvPr>
          <p:cNvSpPr txBox="1">
            <a:spLocks noGrp="1" noRot="1" noMove="1" noResize="1" noEditPoints="1" noAdjustHandles="1" noChangeArrowheads="1" noChangeShapeType="1"/>
          </p:cNvSpPr>
          <p:nvPr/>
        </p:nvSpPr>
        <p:spPr>
          <a:xfrm>
            <a:off x="1205433" y="4306146"/>
            <a:ext cx="5111144" cy="1384995"/>
          </a:xfrm>
          <a:prstGeom prst="rect">
            <a:avLst/>
          </a:prstGeom>
          <a:noFill/>
        </p:spPr>
        <p:txBody>
          <a:bodyPr wrap="square" lIns="91440" tIns="45720" rIns="91440" bIns="45720" anchor="t">
            <a:spAutoFit/>
          </a:bodyPr>
          <a:lstStyle/>
          <a:p>
            <a:r>
              <a:rPr lang="sv-SE" sz="1400" b="1">
                <a:solidFill>
                  <a:schemeClr val="accent5"/>
                </a:solidFill>
                <a:latin typeface="+mj-lt"/>
              </a:rPr>
              <a:t>Klienter, erfarenhetsexperter eller ett kundråd är involverade i utvecklingen och utvärderingen av tjänsterna:</a:t>
            </a:r>
          </a:p>
          <a:p>
            <a:r>
              <a:rPr lang="sv-SE" sz="1400"/>
              <a:t>​</a:t>
            </a:r>
          </a:p>
          <a:p>
            <a:endParaRPr lang="sv-SE" sz="1400"/>
          </a:p>
          <a:p>
            <a:r>
              <a:rPr lang="sv-SE" sz="1400"/>
              <a:t>Digitala tjänstekanaler för barn, unga och familjer.</a:t>
            </a:r>
            <a:endParaRPr lang="fi-FI" sz="1400" strike="sngStrike">
              <a:cs typeface="Times New Roman"/>
            </a:endParaRPr>
          </a:p>
        </p:txBody>
      </p:sp>
      <p:sp>
        <p:nvSpPr>
          <p:cNvPr id="6" name="Rectangle: Rounded Corners 5">
            <a:extLst>
              <a:ext uri="{FF2B5EF4-FFF2-40B4-BE49-F238E27FC236}">
                <a16:creationId xmlns:a16="http://schemas.microsoft.com/office/drawing/2014/main" id="{FD3D0E33-C044-69BA-5072-E7EA05E13A9E}"/>
              </a:ext>
              <a:ext uri="{C183D7F6-B498-43B3-948B-1728B52AA6E4}">
                <adec:decorative xmlns:adec="http://schemas.microsoft.com/office/drawing/2017/decorative" val="1"/>
              </a:ext>
            </a:extLst>
          </p:cNvPr>
          <p:cNvSpPr>
            <a:spLocks/>
          </p:cNvSpPr>
          <p:nvPr/>
        </p:nvSpPr>
        <p:spPr bwMode="auto">
          <a:xfrm>
            <a:off x="6581754" y="3264339"/>
            <a:ext cx="5268869" cy="3081597"/>
          </a:xfrm>
          <a:prstGeom prst="roundRect">
            <a:avLst/>
          </a:prstGeom>
          <a:solidFill>
            <a:schemeClr val="tx1">
              <a:alpha val="22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69E2315-12F2-68DA-4393-F0437FF5C331}"/>
              </a:ext>
            </a:extLst>
          </p:cNvPr>
          <p:cNvSpPr txBox="1">
            <a:spLocks noGrp="1" noRot="1" noMove="1" noResize="1" noEditPoints="1" noAdjustHandles="1" noChangeArrowheads="1" noChangeShapeType="1"/>
          </p:cNvSpPr>
          <p:nvPr/>
        </p:nvSpPr>
        <p:spPr>
          <a:xfrm>
            <a:off x="6581754" y="3372339"/>
            <a:ext cx="5268870" cy="1815882"/>
          </a:xfrm>
          <a:prstGeom prst="rect">
            <a:avLst/>
          </a:prstGeom>
          <a:noFill/>
        </p:spPr>
        <p:txBody>
          <a:bodyPr wrap="square" rtlCol="0">
            <a:spAutoFit/>
          </a:bodyPr>
          <a:lstStyle/>
          <a:p>
            <a:r>
              <a:rPr lang="sv-SE" sz="1400" b="1">
                <a:solidFill>
                  <a:schemeClr val="accent5"/>
                </a:solidFill>
                <a:latin typeface="+mj-lt"/>
              </a:rPr>
              <a:t>Vilka åtgärder har vidtagits  på basen av klienters och anhörigas anmälningar om negativa och nära ögat händelser samt påminnelser och klagomål:</a:t>
            </a:r>
          </a:p>
          <a:p>
            <a:endParaRPr lang="sv-SE" sz="1400">
              <a:latin typeface="+mj-lt"/>
            </a:endParaRPr>
          </a:p>
          <a:p>
            <a:pPr lvl="0"/>
            <a:r>
              <a:rPr lang="sv-SE" sz="1400">
                <a:latin typeface="+mj-lt"/>
              </a:rPr>
              <a:t>Alla anmälningar och kontakter diskuteras mångprofessionellt på enheterna. Händelserna analyseras och åtgärder vidtas vid behov. Anmälaren kontaktas personligen om anmälaren så önskar.</a:t>
            </a:r>
            <a:endParaRPr lang="en-US" sz="1400">
              <a:latin typeface="+mj-lt"/>
            </a:endParaRPr>
          </a:p>
        </p:txBody>
      </p:sp>
    </p:spTree>
    <p:extLst>
      <p:ext uri="{BB962C8B-B14F-4D97-AF65-F5344CB8AC3E}">
        <p14:creationId xmlns:p14="http://schemas.microsoft.com/office/powerpoint/2010/main" val="2238526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9327754" cy="774907"/>
          </a:xfrm>
        </p:spPr>
        <p:txBody>
          <a:bodyPr>
            <a:normAutofit/>
          </a:bodyPr>
          <a:lstStyle/>
          <a:p>
            <a:r>
              <a:rPr lang="fi-FI" b="1"/>
              <a:t>Personal</a:t>
            </a:r>
            <a:endParaRPr lang="en-US" sz="1200" b="1"/>
          </a:p>
        </p:txBody>
      </p:sp>
      <p:sp>
        <p:nvSpPr>
          <p:cNvPr id="19" name="TextBox 18">
            <a:extLst>
              <a:ext uri="{FF2B5EF4-FFF2-40B4-BE49-F238E27FC236}">
                <a16:creationId xmlns:a16="http://schemas.microsoft.com/office/drawing/2014/main" id="{1CE3ECC4-2766-0EF7-1123-7E6207D264DE}"/>
              </a:ext>
            </a:extLst>
          </p:cNvPr>
          <p:cNvSpPr txBox="1">
            <a:spLocks/>
          </p:cNvSpPr>
          <p:nvPr/>
        </p:nvSpPr>
        <p:spPr>
          <a:xfrm>
            <a:off x="1202851" y="1656000"/>
            <a:ext cx="2040080" cy="2222211"/>
          </a:xfrm>
          <a:prstGeom prst="rect">
            <a:avLst/>
          </a:prstGeom>
          <a:noFill/>
        </p:spPr>
        <p:txBody>
          <a:bodyPr wrap="square" lIns="91440" tIns="45720" rIns="91440" bIns="45720" rtlCol="0" anchor="t">
            <a:spAutoFit/>
          </a:bodyPr>
          <a:lstStyle/>
          <a:p>
            <a:pPr>
              <a:lnSpc>
                <a:spcPct val="150000"/>
              </a:lnSpc>
            </a:pPr>
            <a:r>
              <a:rPr lang="sv-SE" sz="1600" b="1" dirty="0">
                <a:solidFill>
                  <a:schemeClr val="accent5"/>
                </a:solidFill>
              </a:rPr>
              <a:t>Personalstyrka</a:t>
            </a:r>
          </a:p>
          <a:p>
            <a:r>
              <a:rPr lang="sv-SE" sz="1600" dirty="0"/>
              <a:t>Personal: 561(556)</a:t>
            </a:r>
            <a:endParaRPr lang="sv-SE" sz="1600" dirty="0">
              <a:cs typeface="Arial"/>
            </a:endParaRPr>
          </a:p>
          <a:p>
            <a:r>
              <a:rPr lang="sv-SE" sz="1600" dirty="0"/>
              <a:t>Fastanställda: 474(475)</a:t>
            </a:r>
            <a:endParaRPr lang="sv-SE" sz="1600" dirty="0">
              <a:cs typeface="Arial"/>
            </a:endParaRPr>
          </a:p>
          <a:p>
            <a:r>
              <a:rPr lang="sv-SE" sz="1600" dirty="0"/>
              <a:t>Vikarier: 52 (52)</a:t>
            </a:r>
            <a:endParaRPr lang="sv-SE" sz="1600" dirty="0">
              <a:cs typeface="Arial"/>
            </a:endParaRPr>
          </a:p>
          <a:p>
            <a:r>
              <a:rPr lang="sv-SE" sz="1600" dirty="0"/>
              <a:t>VOV (befriad från egen tjänst): 35 (29)</a:t>
            </a:r>
            <a:endParaRPr lang="sv-SE" sz="1600" dirty="0">
              <a:solidFill>
                <a:schemeClr val="accent5"/>
              </a:solidFill>
            </a:endParaRPr>
          </a:p>
          <a:p>
            <a:pPr>
              <a:lnSpc>
                <a:spcPct val="150000"/>
              </a:lnSpc>
            </a:pPr>
            <a:endParaRPr lang="en-US" sz="1400"/>
          </a:p>
        </p:txBody>
      </p:sp>
      <p:sp>
        <p:nvSpPr>
          <p:cNvPr id="6" name="TextBox 5">
            <a:extLst>
              <a:ext uri="{FF2B5EF4-FFF2-40B4-BE49-F238E27FC236}">
                <a16:creationId xmlns:a16="http://schemas.microsoft.com/office/drawing/2014/main" id="{6B29DF03-3E5E-F5BD-1388-9DB8FC99458C}"/>
              </a:ext>
            </a:extLst>
          </p:cNvPr>
          <p:cNvSpPr txBox="1">
            <a:spLocks/>
          </p:cNvSpPr>
          <p:nvPr/>
        </p:nvSpPr>
        <p:spPr>
          <a:xfrm>
            <a:off x="3350630" y="1656000"/>
            <a:ext cx="3457332" cy="2339102"/>
          </a:xfrm>
          <a:prstGeom prst="rect">
            <a:avLst/>
          </a:prstGeom>
          <a:noFill/>
        </p:spPr>
        <p:txBody>
          <a:bodyPr wrap="square" lIns="91440" tIns="45720" rIns="91440" bIns="45720" rtlCol="0" anchor="t">
            <a:spAutoFit/>
          </a:bodyPr>
          <a:lstStyle/>
          <a:p>
            <a:r>
              <a:rPr lang="fi-FI" sz="1600" b="1" baseline="0" dirty="0">
                <a:solidFill>
                  <a:schemeClr val="accent5"/>
                </a:solidFill>
              </a:rPr>
              <a:t>Arbetarsäkerhetsanmälningar via HaiPro</a:t>
            </a:r>
            <a:endParaRPr lang="fi-FI" sz="1600" b="1" dirty="0">
              <a:solidFill>
                <a:schemeClr val="accent5"/>
              </a:solidFill>
              <a:cs typeface="Arial"/>
            </a:endParaRPr>
          </a:p>
          <a:p>
            <a:endParaRPr lang="fi-FI" sz="1600" baseline="0"/>
          </a:p>
          <a:p>
            <a:r>
              <a:rPr lang="fi-FI" sz="1600" baseline="0" dirty="0"/>
              <a:t>Antal anmälningar:</a:t>
            </a:r>
            <a:r>
              <a:rPr lang="fi-FI" sz="1600" dirty="0"/>
              <a:t> 26 (33)</a:t>
            </a:r>
            <a:endParaRPr lang="fi-FI" sz="1600" baseline="0" dirty="0">
              <a:cs typeface="Arial"/>
            </a:endParaRPr>
          </a:p>
          <a:p>
            <a:endParaRPr lang="fi-FI" baseline="0"/>
          </a:p>
          <a:p>
            <a:r>
              <a:rPr lang="fi-FI" sz="1600" dirty="0"/>
              <a:t>De vanligaste typerna av händelser: </a:t>
            </a:r>
            <a:endParaRPr lang="fi-FI" sz="1600" dirty="0">
              <a:cs typeface="Arial"/>
            </a:endParaRPr>
          </a:p>
          <a:p>
            <a:pPr marL="342900" indent="-342900">
              <a:buAutoNum type="arabicPeriod"/>
            </a:pPr>
            <a:r>
              <a:rPr lang="fi-FI" sz="1600" dirty="0"/>
              <a:t>Hot eller våld </a:t>
            </a:r>
            <a:endParaRPr lang="fi-FI" sz="1600" dirty="0">
              <a:cs typeface="Arial"/>
            </a:endParaRPr>
          </a:p>
          <a:p>
            <a:pPr marL="342900" indent="-342900">
              <a:buAutoNum type="arabicPeriod"/>
            </a:pPr>
            <a:r>
              <a:rPr lang="fi-FI" sz="1600" dirty="0">
                <a:cs typeface="Arial"/>
              </a:rPr>
              <a:t>Annat</a:t>
            </a:r>
            <a:endParaRPr lang="fi-FI" dirty="0"/>
          </a:p>
          <a:p>
            <a:pPr marL="342900" indent="-342900">
              <a:buAutoNum type="arabicPeriod"/>
            </a:pPr>
            <a:r>
              <a:rPr lang="fi-FI" sz="1600" dirty="0" err="1">
                <a:cs typeface="Arial"/>
              </a:rPr>
              <a:t>Symtom</a:t>
            </a:r>
            <a:r>
              <a:rPr lang="fi-FI" sz="1600" dirty="0">
                <a:cs typeface="Arial"/>
              </a:rPr>
              <a:t> </a:t>
            </a:r>
            <a:r>
              <a:rPr lang="fi-FI" sz="1600" dirty="0" err="1">
                <a:cs typeface="Arial"/>
              </a:rPr>
              <a:t>på</a:t>
            </a:r>
            <a:r>
              <a:rPr lang="fi-FI" sz="1600" dirty="0">
                <a:cs typeface="Arial"/>
              </a:rPr>
              <a:t> </a:t>
            </a:r>
            <a:r>
              <a:rPr lang="fi-FI" sz="1600" dirty="0" err="1">
                <a:cs typeface="Arial"/>
              </a:rPr>
              <a:t>dålig</a:t>
            </a:r>
            <a:r>
              <a:rPr lang="fi-FI" sz="1600" dirty="0">
                <a:cs typeface="Arial"/>
              </a:rPr>
              <a:t> </a:t>
            </a:r>
            <a:r>
              <a:rPr lang="fi-FI" sz="1600" dirty="0" err="1">
                <a:cs typeface="Arial"/>
              </a:rPr>
              <a:t>inomhusluft</a:t>
            </a:r>
            <a:endParaRPr lang="fi-FI" dirty="0" err="1"/>
          </a:p>
        </p:txBody>
      </p:sp>
      <p:sp>
        <p:nvSpPr>
          <p:cNvPr id="3" name="TextBox 2">
            <a:extLst>
              <a:ext uri="{FF2B5EF4-FFF2-40B4-BE49-F238E27FC236}">
                <a16:creationId xmlns:a16="http://schemas.microsoft.com/office/drawing/2014/main" id="{05A221FA-DDA1-8B29-CCDC-A7059166AB98}"/>
              </a:ext>
            </a:extLst>
          </p:cNvPr>
          <p:cNvSpPr txBox="1">
            <a:spLocks/>
          </p:cNvSpPr>
          <p:nvPr/>
        </p:nvSpPr>
        <p:spPr>
          <a:xfrm>
            <a:off x="6915661" y="1656000"/>
            <a:ext cx="5297748" cy="2062103"/>
          </a:xfrm>
          <a:prstGeom prst="rect">
            <a:avLst/>
          </a:prstGeom>
          <a:noFill/>
        </p:spPr>
        <p:txBody>
          <a:bodyPr wrap="square" lIns="91440" tIns="45720" rIns="91440" bIns="45720" rtlCol="0" anchor="t">
            <a:spAutoFit/>
          </a:bodyPr>
          <a:lstStyle/>
          <a:p>
            <a:r>
              <a:rPr lang="sv-SE" sz="1600" b="1">
                <a:solidFill>
                  <a:srgbClr val="00A174"/>
                </a:solidFill>
              </a:rPr>
              <a:t>Förverkligad lagstadgad personaldimensionering</a:t>
            </a:r>
          </a:p>
          <a:p>
            <a:r>
              <a:rPr lang="sv-SE" sz="1400">
                <a:effectLst/>
                <a:cs typeface="Arial" panose="020B0604020202020204"/>
              </a:rPr>
              <a:t>Barnskyddets personaldimensionering xx klienter/</a:t>
            </a:r>
            <a:r>
              <a:rPr lang="sv-SE" sz="1400" err="1">
                <a:effectLst/>
                <a:cs typeface="Arial" panose="020B0604020202020204"/>
              </a:rPr>
              <a:t>soc</a:t>
            </a:r>
            <a:r>
              <a:rPr lang="sv-SE" sz="1400">
                <a:effectLst/>
                <a:cs typeface="Arial" panose="020B0604020202020204"/>
              </a:rPr>
              <a:t> </a:t>
            </a:r>
            <a:r>
              <a:rPr lang="sv-SE" sz="1400" err="1">
                <a:effectLst/>
                <a:cs typeface="Arial" panose="020B0604020202020204"/>
              </a:rPr>
              <a:t>arb</a:t>
            </a:r>
            <a:r>
              <a:rPr lang="sv-SE" sz="1400">
                <a:effectLst/>
                <a:cs typeface="Arial" panose="020B0604020202020204"/>
              </a:rPr>
              <a:t> (max 35)​</a:t>
            </a:r>
          </a:p>
          <a:p>
            <a:r>
              <a:rPr lang="sv-SE" sz="1400">
                <a:effectLst/>
                <a:cs typeface="Arial" panose="020B0604020202020204"/>
              </a:rPr>
              <a:t>Mödrarådgivning </a:t>
            </a:r>
            <a:r>
              <a:rPr lang="sv-SE" sz="1400">
                <a:cs typeface="Arial" panose="020B0604020202020204"/>
              </a:rPr>
              <a:t>60 </a:t>
            </a:r>
            <a:r>
              <a:rPr lang="sv-SE" sz="1400">
                <a:effectLst/>
                <a:cs typeface="Arial" panose="020B0604020202020204"/>
              </a:rPr>
              <a:t>gravida/hälsovårdare (min 38-max 76​</a:t>
            </a:r>
          </a:p>
          <a:p>
            <a:r>
              <a:rPr lang="sv-SE" sz="1400">
                <a:effectLst/>
                <a:cs typeface="Arial" panose="020B0604020202020204"/>
              </a:rPr>
              <a:t>Barnrådgivning </a:t>
            </a:r>
            <a:r>
              <a:rPr lang="sv-SE" sz="1400">
                <a:cs typeface="Arial" panose="020B0604020202020204"/>
              </a:rPr>
              <a:t>250 barn</a:t>
            </a:r>
            <a:r>
              <a:rPr lang="sv-SE" sz="1400">
                <a:effectLst/>
                <a:cs typeface="Arial" panose="020B0604020202020204"/>
              </a:rPr>
              <a:t>/hälsovårdare (max 320)​</a:t>
            </a:r>
          </a:p>
          <a:p>
            <a:r>
              <a:rPr lang="sv-SE" sz="1400">
                <a:effectLst/>
                <a:cs typeface="Arial" panose="020B0604020202020204"/>
              </a:rPr>
              <a:t>Skolhälsovård </a:t>
            </a:r>
            <a:r>
              <a:rPr lang="sv-SE" sz="1400">
                <a:cs typeface="Arial" panose="020B0604020202020204"/>
              </a:rPr>
              <a:t>402</a:t>
            </a:r>
            <a:r>
              <a:rPr lang="sv-SE" sz="1400">
                <a:effectLst/>
                <a:cs typeface="Arial" panose="020B0604020202020204"/>
              </a:rPr>
              <a:t> elever/hälsovårdare (max 460)​</a:t>
            </a:r>
          </a:p>
          <a:p>
            <a:r>
              <a:rPr lang="sv-SE" sz="1400">
                <a:effectLst/>
                <a:cs typeface="Arial" panose="020B0604020202020204"/>
              </a:rPr>
              <a:t>Studerandehälsovård </a:t>
            </a:r>
            <a:r>
              <a:rPr lang="sv-SE" sz="1400">
                <a:cs typeface="Arial" panose="020B0604020202020204"/>
              </a:rPr>
              <a:t>530</a:t>
            </a:r>
            <a:r>
              <a:rPr lang="sv-SE" sz="1400">
                <a:effectLst/>
                <a:cs typeface="Arial" panose="020B0604020202020204"/>
              </a:rPr>
              <a:t> </a:t>
            </a:r>
            <a:r>
              <a:rPr lang="sv-SE" sz="1400" err="1">
                <a:effectLst/>
                <a:cs typeface="Arial" panose="020B0604020202020204"/>
              </a:rPr>
              <a:t>stud</a:t>
            </a:r>
            <a:r>
              <a:rPr lang="sv-SE" sz="1400">
                <a:effectLst/>
                <a:cs typeface="Arial" panose="020B0604020202020204"/>
              </a:rPr>
              <a:t>/hälsovårdare (max. 570),​</a:t>
            </a:r>
          </a:p>
          <a:p>
            <a:r>
              <a:rPr lang="sv-SE" sz="1400">
                <a:effectLst/>
                <a:cs typeface="Arial" panose="020B0604020202020204"/>
              </a:rPr>
              <a:t>Elevvårdens psykologer 1/780 uppfyller ej kraven, kompletteras med köptjänster, kuratorerna 1/670 uppfyller kraven totalt sett.</a:t>
            </a:r>
            <a:endParaRPr lang="fi-FI" sz="1400">
              <a:effectLst/>
              <a:cs typeface="Arial" panose="020B0604020202020204"/>
            </a:endParaRPr>
          </a:p>
        </p:txBody>
      </p:sp>
      <p:sp>
        <p:nvSpPr>
          <p:cNvPr id="9" name="TextBox 8">
            <a:extLst>
              <a:ext uri="{FF2B5EF4-FFF2-40B4-BE49-F238E27FC236}">
                <a16:creationId xmlns:a16="http://schemas.microsoft.com/office/drawing/2014/main" id="{C2510217-0C8D-2E97-58A5-04DBA954B1AA}"/>
              </a:ext>
            </a:extLst>
          </p:cNvPr>
          <p:cNvSpPr txBox="1">
            <a:spLocks/>
          </p:cNvSpPr>
          <p:nvPr/>
        </p:nvSpPr>
        <p:spPr>
          <a:xfrm>
            <a:off x="1202850" y="4124782"/>
            <a:ext cx="2040080" cy="1661993"/>
          </a:xfrm>
          <a:prstGeom prst="rect">
            <a:avLst/>
          </a:prstGeom>
          <a:noFill/>
        </p:spPr>
        <p:txBody>
          <a:bodyPr wrap="square" lIns="91440" tIns="45720" rIns="91440" bIns="45720" rtlCol="0" anchor="t">
            <a:spAutoFit/>
          </a:bodyPr>
          <a:lstStyle/>
          <a:p>
            <a:r>
              <a:rPr lang="fi-FI" sz="1600" b="1" dirty="0" err="1">
                <a:solidFill>
                  <a:schemeClr val="accent5"/>
                </a:solidFill>
              </a:rPr>
              <a:t>Sjukfrånvarodagar</a:t>
            </a:r>
            <a:r>
              <a:rPr lang="fi-FI" sz="1600" b="1" dirty="0">
                <a:solidFill>
                  <a:schemeClr val="accent5"/>
                </a:solidFill>
              </a:rPr>
              <a:t>/</a:t>
            </a:r>
            <a:r>
              <a:rPr lang="fi-FI" sz="1600" b="1" dirty="0" err="1">
                <a:solidFill>
                  <a:schemeClr val="accent5"/>
                </a:solidFill>
              </a:rPr>
              <a:t>anställningsdagar</a:t>
            </a:r>
            <a:r>
              <a:rPr lang="fi-FI" sz="1600" b="1" dirty="0">
                <a:solidFill>
                  <a:schemeClr val="accent5"/>
                </a:solidFill>
              </a:rPr>
              <a:t> </a:t>
            </a:r>
          </a:p>
          <a:p>
            <a:endParaRPr lang="fi-FI" sz="1400" b="1"/>
          </a:p>
          <a:p>
            <a:endParaRPr lang="fi-FI" b="1">
              <a:cs typeface="Arial"/>
            </a:endParaRPr>
          </a:p>
          <a:p>
            <a:endParaRPr lang="fi-FI" b="1">
              <a:cs typeface="Arial"/>
            </a:endParaRPr>
          </a:p>
          <a:p>
            <a:pPr algn="ctr"/>
            <a:r>
              <a:rPr lang="fi-FI" sz="2000" b="1" dirty="0">
                <a:cs typeface="Arial"/>
              </a:rPr>
              <a:t>4,0% (4,5%)​</a:t>
            </a:r>
          </a:p>
        </p:txBody>
      </p:sp>
      <p:sp>
        <p:nvSpPr>
          <p:cNvPr id="11" name="TextBox 10">
            <a:extLst>
              <a:ext uri="{FF2B5EF4-FFF2-40B4-BE49-F238E27FC236}">
                <a16:creationId xmlns:a16="http://schemas.microsoft.com/office/drawing/2014/main" id="{0C6C33A5-345B-5CC9-4D47-71B591630B52}"/>
              </a:ext>
            </a:extLst>
          </p:cNvPr>
          <p:cNvSpPr txBox="1"/>
          <p:nvPr/>
        </p:nvSpPr>
        <p:spPr>
          <a:xfrm>
            <a:off x="4210969" y="6038700"/>
            <a:ext cx="1676820"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3200" dirty="0">
                <a:solidFill>
                  <a:srgbClr val="213A8F"/>
                </a:solidFill>
                <a:latin typeface="Arial" panose="020B0604020202020204"/>
                <a:cs typeface="Arial"/>
              </a:rPr>
              <a:t>15 </a:t>
            </a:r>
            <a:r>
              <a:rPr kumimoji="0" lang="fi-FI" sz="2000" b="0" i="0" u="none" strike="noStrike" kern="1200" cap="none" spc="0" normalizeH="0" baseline="0" noProof="0" dirty="0">
                <a:ln>
                  <a:noFill/>
                </a:ln>
                <a:solidFill>
                  <a:srgbClr val="213A8F"/>
                </a:solidFill>
                <a:effectLst/>
                <a:uLnTx/>
                <a:uFillTx/>
                <a:latin typeface="Arial" panose="020B0604020202020204"/>
                <a:ea typeface="+mn-ea"/>
                <a:cs typeface="Arial"/>
              </a:rPr>
              <a:t>(</a:t>
            </a:r>
            <a:r>
              <a:rPr lang="fi-FI" sz="2000" dirty="0">
                <a:solidFill>
                  <a:srgbClr val="213A8F"/>
                </a:solidFill>
                <a:latin typeface="Arial" panose="020B0604020202020204"/>
                <a:cs typeface="Arial"/>
              </a:rPr>
              <a:t>15</a:t>
            </a:r>
            <a:r>
              <a:rPr kumimoji="0" lang="fi-FI" sz="2000" b="0" i="0" u="none" strike="noStrike" kern="1200" cap="none" spc="0" normalizeH="0" baseline="0" noProof="0" dirty="0">
                <a:ln>
                  <a:noFill/>
                </a:ln>
                <a:solidFill>
                  <a:srgbClr val="213A8F"/>
                </a:solidFill>
                <a:effectLst/>
                <a:uLnTx/>
                <a:uFillTx/>
                <a:latin typeface="Arial" panose="020B0604020202020204"/>
                <a:ea typeface="+mn-ea"/>
                <a:cs typeface="Arial"/>
              </a:rPr>
              <a:t>)</a:t>
            </a:r>
          </a:p>
        </p:txBody>
      </p:sp>
      <p:sp>
        <p:nvSpPr>
          <p:cNvPr id="40" name="TextBox 39">
            <a:extLst>
              <a:ext uri="{FF2B5EF4-FFF2-40B4-BE49-F238E27FC236}">
                <a16:creationId xmlns:a16="http://schemas.microsoft.com/office/drawing/2014/main" id="{233BE2CB-1BD5-02F1-2A4E-9C3523AF8EDA}"/>
              </a:ext>
            </a:extLst>
          </p:cNvPr>
          <p:cNvSpPr txBox="1">
            <a:spLocks/>
          </p:cNvSpPr>
          <p:nvPr/>
        </p:nvSpPr>
        <p:spPr>
          <a:xfrm>
            <a:off x="6805029" y="4122255"/>
            <a:ext cx="5389188" cy="2800767"/>
          </a:xfrm>
          <a:prstGeom prst="rect">
            <a:avLst/>
          </a:prstGeom>
          <a:noFill/>
        </p:spPr>
        <p:txBody>
          <a:bodyPr wrap="square" lIns="91440" tIns="45720" rIns="91440" bIns="45720" rtlCol="0" anchor="t">
            <a:spAutoFit/>
          </a:bodyPr>
          <a:lstStyle/>
          <a:p>
            <a:r>
              <a:rPr lang="sv-SE" sz="1600" b="1" dirty="0">
                <a:solidFill>
                  <a:srgbClr val="00A174"/>
                </a:solidFill>
              </a:rPr>
              <a:t>Åtgärder som främjar arbetarnas välmående</a:t>
            </a:r>
          </a:p>
          <a:p>
            <a:r>
              <a:rPr lang="sv-SE" sz="1600" dirty="0">
                <a:cs typeface="Arial" panose="020B0604020202020204"/>
              </a:rPr>
              <a:t>Aktivt</a:t>
            </a:r>
            <a:r>
              <a:rPr lang="sv-SE" sz="1600" dirty="0">
                <a:ea typeface="+mn-lt"/>
                <a:cs typeface="+mn-lt"/>
              </a:rPr>
              <a:t> ledarskap och personalens delaktighet är en del av vår verksamhetskultur. Vi hjälper och stöder varandra och planerar verksamheten och förändringar tillsammans.</a:t>
            </a:r>
          </a:p>
          <a:p>
            <a:r>
              <a:rPr lang="sv-SE" sz="1600" dirty="0">
                <a:ea typeface="+mn-lt"/>
                <a:cs typeface="+mn-lt"/>
              </a:rPr>
              <a:t>Vi har regelbundna arbetsplatsmöten, tydliga riktlinjer och gemensamt överenskomna arbetssätt. Utvecklingssamtal och en god introduktion är en del av vår verksamhet. Vi erbjuder tidigt stöd och handledning samt ordnar verksamhet som stöder arbetsförmåga och välbefinnande i arbetet.</a:t>
            </a:r>
            <a:endParaRPr lang="sv-SE" dirty="0"/>
          </a:p>
          <a:p>
            <a:endParaRPr lang="sv-SE" sz="1600" dirty="0">
              <a:effectLst/>
              <a:cs typeface="Arial" panose="020B0604020202020204"/>
            </a:endParaRPr>
          </a:p>
        </p:txBody>
      </p:sp>
      <p:pic>
        <p:nvPicPr>
          <p:cNvPr id="4" name="Picture 3">
            <a:extLst>
              <a:ext uri="{FF2B5EF4-FFF2-40B4-BE49-F238E27FC236}">
                <a16:creationId xmlns:a16="http://schemas.microsoft.com/office/drawing/2014/main" id="{9E9AB6A8-8DFD-32F9-F813-7199B6330969}"/>
              </a:ext>
            </a:extLst>
          </p:cNvPr>
          <p:cNvPicPr>
            <a:picLocks noChangeAspect="1"/>
          </p:cNvPicPr>
          <p:nvPr/>
        </p:nvPicPr>
        <p:blipFill>
          <a:blip r:embed="rId3"/>
          <a:srcRect l="14675" t="2749" r="15987" b="36779"/>
          <a:stretch/>
        </p:blipFill>
        <p:spPr>
          <a:xfrm>
            <a:off x="3578063" y="4570363"/>
            <a:ext cx="2942633" cy="1459042"/>
          </a:xfrm>
          <a:prstGeom prst="rect">
            <a:avLst/>
          </a:prstGeom>
        </p:spPr>
      </p:pic>
      <p:cxnSp>
        <p:nvCxnSpPr>
          <p:cNvPr id="5" name="Straight Arrow Connector 4" descr="NPS värde. Värdet mäts mellan minus 100 och 100. Generellt anser man att ett gott värde över 50 är gott. Resultat">
            <a:extLst>
              <a:ext uri="{FF2B5EF4-FFF2-40B4-BE49-F238E27FC236}">
                <a16:creationId xmlns:a16="http://schemas.microsoft.com/office/drawing/2014/main" id="{DD2B614F-FB28-094C-EEFA-AC117169FE41}"/>
              </a:ext>
              <a:ext uri="{C183D7F6-B498-43B3-948B-1728B52AA6E4}">
                <adec:decorative xmlns:adec="http://schemas.microsoft.com/office/drawing/2017/decorative" val="0"/>
              </a:ext>
            </a:extLst>
          </p:cNvPr>
          <p:cNvCxnSpPr>
            <a:cxnSpLocks/>
          </p:cNvCxnSpPr>
          <p:nvPr/>
        </p:nvCxnSpPr>
        <p:spPr>
          <a:xfrm flipV="1">
            <a:off x="5049379" y="5202000"/>
            <a:ext cx="75514" cy="58477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98354109"/>
      </p:ext>
    </p:extLst>
  </p:cSld>
  <p:clrMapOvr>
    <a:masterClrMapping/>
  </p:clrMapOvr>
</p:sld>
</file>

<file path=ppt/theme/theme1.xml><?xml version="1.0" encoding="utf-8"?>
<a:theme xmlns:a="http://schemas.openxmlformats.org/drawingml/2006/main" name="OVHP_teema">
  <a:themeElements>
    <a:clrScheme name="Mukautettu 2">
      <a:dk1>
        <a:srgbClr val="213A8F"/>
      </a:dk1>
      <a:lt1>
        <a:sysClr val="window" lastClr="FFFFFF"/>
      </a:lt1>
      <a:dk2>
        <a:srgbClr val="213A8F"/>
      </a:dk2>
      <a:lt2>
        <a:srgbClr val="FFFFFF"/>
      </a:lt2>
      <a:accent1>
        <a:srgbClr val="F39690"/>
      </a:accent1>
      <a:accent2>
        <a:srgbClr val="EB5C5F"/>
      </a:accent2>
      <a:accent3>
        <a:srgbClr val="D3433F"/>
      </a:accent3>
      <a:accent4>
        <a:srgbClr val="85C598"/>
      </a:accent4>
      <a:accent5>
        <a:srgbClr val="00A174"/>
      </a:accent5>
      <a:accent6>
        <a:srgbClr val="008464"/>
      </a:accent6>
      <a:hlink>
        <a:srgbClr val="85C598"/>
      </a:hlink>
      <a:folHlink>
        <a:srgbClr val="85C5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VPH_Esitys_YKSIKIELINEN_2.pptx" id="{AECD3884-1BFC-4290-BE28-A8FFA796B8E8}" vid="{031339A0-1D99-49A8-A499-33D9696D5D62}"/>
    </a:ext>
  </a:extLst>
</a:theme>
</file>

<file path=ppt/theme/theme2.xml><?xml version="1.0" encoding="utf-8"?>
<a:theme xmlns:a="http://schemas.openxmlformats.org/drawingml/2006/main" name="1_OVHP_teema">
  <a:themeElements>
    <a:clrScheme name="Mukautettu 2">
      <a:dk1>
        <a:srgbClr val="213A8F"/>
      </a:dk1>
      <a:lt1>
        <a:sysClr val="window" lastClr="FFFFFF"/>
      </a:lt1>
      <a:dk2>
        <a:srgbClr val="213A8F"/>
      </a:dk2>
      <a:lt2>
        <a:srgbClr val="FFFFFF"/>
      </a:lt2>
      <a:accent1>
        <a:srgbClr val="F39690"/>
      </a:accent1>
      <a:accent2>
        <a:srgbClr val="EB5C5F"/>
      </a:accent2>
      <a:accent3>
        <a:srgbClr val="D3433F"/>
      </a:accent3>
      <a:accent4>
        <a:srgbClr val="85C598"/>
      </a:accent4>
      <a:accent5>
        <a:srgbClr val="00A174"/>
      </a:accent5>
      <a:accent6>
        <a:srgbClr val="008464"/>
      </a:accent6>
      <a:hlink>
        <a:srgbClr val="85C598"/>
      </a:hlink>
      <a:folHlink>
        <a:srgbClr val="85C5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VPH_Esitys_YKSIKIELINEN_2.pptx" id="{AECD3884-1BFC-4290-BE28-A8FFA796B8E8}" vid="{031339A0-1D99-49A8-A499-33D9696D5D6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36bfd946-06b4-417f-9fcd-3138f4a5bdbf">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56DDD6A59D75C46BC3F25CFEB77FB8E" ma:contentTypeVersion="6" ma:contentTypeDescription="Skapa ett nytt dokument." ma:contentTypeScope="" ma:versionID="1a5241f37007fd7c13cc9bad5fddf54c">
  <xsd:schema xmlns:xsd="http://www.w3.org/2001/XMLSchema" xmlns:xs="http://www.w3.org/2001/XMLSchema" xmlns:p="http://schemas.microsoft.com/office/2006/metadata/properties" xmlns:ns2="288c518c-0498-40ce-baa2-d6600c8cec9f" xmlns:ns3="36bfd946-06b4-417f-9fcd-3138f4a5bdbf" targetNamespace="http://schemas.microsoft.com/office/2006/metadata/properties" ma:root="true" ma:fieldsID="239507580ff94e7086e453361839442f" ns2:_="" ns3:_="">
    <xsd:import namespace="288c518c-0498-40ce-baa2-d6600c8cec9f"/>
    <xsd:import namespace="36bfd946-06b4-417f-9fcd-3138f4a5bdb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8c518c-0498-40ce-baa2-d6600c8cec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bfd946-06b4-417f-9fcd-3138f4a5bdbf"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36C4CC-F8E6-4A8E-83BB-78CE33581119}">
  <ds:schemaRefs>
    <ds:schemaRef ds:uri="http://schemas.microsoft.com/sharepoint/v3/contenttype/forms"/>
  </ds:schemaRefs>
</ds:datastoreItem>
</file>

<file path=customXml/itemProps2.xml><?xml version="1.0" encoding="utf-8"?>
<ds:datastoreItem xmlns:ds="http://schemas.openxmlformats.org/officeDocument/2006/customXml" ds:itemID="{671BDA3F-9081-465D-A0C8-DF261C8C3C7F}">
  <ds:schemaRefs>
    <ds:schemaRef ds:uri="288c518c-0498-40ce-baa2-d6600c8cec9f"/>
    <ds:schemaRef ds:uri="36bfd946-06b4-417f-9fcd-3138f4a5bd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4CC0555-63E1-4587-BE5C-B00808D7A4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8c518c-0498-40ce-baa2-d6600c8cec9f"/>
    <ds:schemaRef ds:uri="36bfd946-06b4-417f-9fcd-3138f4a5bd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321cc12-b2a3-4edf-b26e-9eb151c69c7d}" enabled="0" method="" siteId="{2321cc12-b2a3-4edf-b26e-9eb151c69c7d}" removed="1"/>
</clbl:labelList>
</file>

<file path=docProps/app.xml><?xml version="1.0" encoding="utf-8"?>
<Properties xmlns="http://schemas.openxmlformats.org/officeDocument/2006/extended-properties" xmlns:vt="http://schemas.openxmlformats.org/officeDocument/2006/docPropsVTypes">
  <Template>OVPH_Esitys_YKSIKIELINEN</Template>
  <Application>Microsoft Office PowerPoint</Application>
  <PresentationFormat>Widescreen</PresentationFormat>
  <Slides>7</Slides>
  <Notes>2</Notes>
  <HiddenSlides>0</HiddenSlide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OVHP_teema</vt:lpstr>
      <vt:lpstr>1_OVHP_teema</vt:lpstr>
      <vt:lpstr>Rapportering av egenkontroll</vt:lpstr>
      <vt:lpstr>Tillgänglighet hälsovård</vt:lpstr>
      <vt:lpstr>Tillgänglighet socialvård</vt:lpstr>
      <vt:lpstr>Säkerhet och kvalitet</vt:lpstr>
      <vt:lpstr>Kundupplevelse</vt:lpstr>
      <vt:lpstr>Delaktighetsarbete</vt:lpstr>
      <vt:lpstr>Personal</vt:lpstr>
    </vt:vector>
  </TitlesOfParts>
  <Company>VSHP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Omavalvonnan seuratatietojen raportointi</dc:title>
  <dc:creator>Granö Anna Marie</dc:creator>
  <cp:revision>212</cp:revision>
  <dcterms:created xsi:type="dcterms:W3CDTF">2023-11-14T05:41:58Z</dcterms:created>
  <dcterms:modified xsi:type="dcterms:W3CDTF">2026-09-23T04:48:40Z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0x010100556DDD6A59D75C46BC3F25CFEB77FB8E</vt:lpwstr>
  </property>
  <property fmtid="{D5CDD505-2E9C-101B-9397-08002B2CF9AE}" pid="3" name="MediaServiceImageTags">
    <vt:lpwstr/>
  </property>
  <property fmtid="{D5CDD505-2E9C-101B-9397-08002B2CF9AE}" pid="4" name="Order">
    <vt:r8>247500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