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2"/>
  </p:notesMasterIdLst>
  <p:handoutMasterIdLst>
    <p:handoutMasterId r:id="rId13"/>
  </p:handoutMasterIdLst>
  <p:sldIdLst>
    <p:sldId id="335" r:id="rId6"/>
    <p:sldId id="562" r:id="rId7"/>
    <p:sldId id="563" r:id="rId8"/>
    <p:sldId id="452" r:id="rId9"/>
    <p:sldId id="579" r:id="rId10"/>
    <p:sldId id="580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E0FC59-56D0-E944-DBCE-D81227EB1767}" name="Skuthälla Tanja" initials="ST" userId="S::tanja.skuthalla@ovph.fi::178ba649-bdec-4ba0-b6b5-65d2f655b5ca" providerId="AD"/>
  <p188:author id="{AFEABAD6-F391-E6D4-FFFD-D08E33702AA1}" name="Sundman Lisa" initials="SL" userId="S::lisa.sundman@ovph.fi::fec9133f-7357-46c1-9cd4-7e86e427af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19974F-373C-5374-CFA7-652A766E7770}" v="12" dt="2026-09-28T13:01:51.3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äkinen Camilla" userId="S::camilla.makinen@ovph.fi::08b40afd-0646-4c4b-a542-b1647c187a03" providerId="AD" clId="Web-{26D46B9B-7A10-D90D-8E4C-333F81238E86}"/>
    <pc:docChg chg="modSld">
      <pc:chgData name="Mäkinen Camilla" userId="S::camilla.makinen@ovph.fi::08b40afd-0646-4c4b-a542-b1647c187a03" providerId="AD" clId="Web-{26D46B9B-7A10-D90D-8E4C-333F81238E86}" dt="2026-09-13T11:40:49.465" v="37" actId="20577"/>
      <pc:docMkLst>
        <pc:docMk/>
      </pc:docMkLst>
      <pc:sldChg chg="modSp">
        <pc:chgData name="Mäkinen Camilla" userId="S::camilla.makinen@ovph.fi::08b40afd-0646-4c4b-a542-b1647c187a03" providerId="AD" clId="Web-{26D46B9B-7A10-D90D-8E4C-333F81238E86}" dt="2026-09-13T11:02:27.878" v="6" actId="20577"/>
        <pc:sldMkLst>
          <pc:docMk/>
          <pc:sldMk cId="3176692888" sldId="335"/>
        </pc:sldMkLst>
        <pc:spChg chg="mod">
          <ac:chgData name="Mäkinen Camilla" userId="S::camilla.makinen@ovph.fi::08b40afd-0646-4c4b-a542-b1647c187a03" providerId="AD" clId="Web-{26D46B9B-7A10-D90D-8E4C-333F81238E86}" dt="2026-09-13T11:02:27.878" v="6" actId="20577"/>
          <ac:spMkLst>
            <pc:docMk/>
            <pc:sldMk cId="3176692888" sldId="335"/>
            <ac:spMk id="3" creationId="{CE2751FD-BF62-47E2-835B-FEDE70EA777A}"/>
          </ac:spMkLst>
        </pc:spChg>
      </pc:sldChg>
      <pc:sldChg chg="modSp">
        <pc:chgData name="Mäkinen Camilla" userId="S::camilla.makinen@ovph.fi::08b40afd-0646-4c4b-a542-b1647c187a03" providerId="AD" clId="Web-{26D46B9B-7A10-D90D-8E4C-333F81238E86}" dt="2026-09-13T11:40:49.465" v="37" actId="20577"/>
        <pc:sldMkLst>
          <pc:docMk/>
          <pc:sldMk cId="1658591148" sldId="563"/>
        </pc:sldMkLst>
        <pc:spChg chg="mod">
          <ac:chgData name="Mäkinen Camilla" userId="S::camilla.makinen@ovph.fi::08b40afd-0646-4c4b-a542-b1647c187a03" providerId="AD" clId="Web-{26D46B9B-7A10-D90D-8E4C-333F81238E86}" dt="2026-09-13T11:06:17.131" v="26" actId="20577"/>
          <ac:spMkLst>
            <pc:docMk/>
            <pc:sldMk cId="1658591148" sldId="563"/>
            <ac:spMk id="19" creationId="{1CE3ECC4-2766-0EF7-1123-7E6207D264DE}"/>
          </ac:spMkLst>
        </pc:spChg>
        <pc:spChg chg="mod">
          <ac:chgData name="Mäkinen Camilla" userId="S::camilla.makinen@ovph.fi::08b40afd-0646-4c4b-a542-b1647c187a03" providerId="AD" clId="Web-{26D46B9B-7A10-D90D-8E4C-333F81238E86}" dt="2026-09-13T11:40:49.465" v="37" actId="20577"/>
          <ac:spMkLst>
            <pc:docMk/>
            <pc:sldMk cId="1658591148" sldId="563"/>
            <ac:spMk id="35" creationId="{1452C5F8-1BEF-D999-6460-DAE3985EA160}"/>
          </ac:spMkLst>
        </pc:spChg>
        <pc:spChg chg="mod">
          <ac:chgData name="Mäkinen Camilla" userId="S::camilla.makinen@ovph.fi::08b40afd-0646-4c4b-a542-b1647c187a03" providerId="AD" clId="Web-{26D46B9B-7A10-D90D-8E4C-333F81238E86}" dt="2026-09-13T11:06:33.521" v="30" actId="20577"/>
          <ac:spMkLst>
            <pc:docMk/>
            <pc:sldMk cId="1658591148" sldId="563"/>
            <ac:spMk id="37" creationId="{62FE2FFB-F344-4344-940D-26D2C6046DF3}"/>
          </ac:spMkLst>
        </pc:spChg>
      </pc:sldChg>
    </pc:docChg>
  </pc:docChgLst>
  <pc:docChgLst>
    <pc:chgData name="Mäkinen Camilla" userId="08b40afd-0646-4c4b-a542-b1647c187a03" providerId="ADAL" clId="{F5377E64-6FD4-4DB4-9EDF-7CBBDE4A48E9}"/>
    <pc:docChg chg="modSld">
      <pc:chgData name="Mäkinen Camilla" userId="08b40afd-0646-4c4b-a542-b1647c187a03" providerId="ADAL" clId="{F5377E64-6FD4-4DB4-9EDF-7CBBDE4A48E9}" dt="2026-09-13T12:33:08.815" v="381" actId="20577"/>
      <pc:docMkLst>
        <pc:docMk/>
      </pc:docMkLst>
      <pc:sldChg chg="modSp mod">
        <pc:chgData name="Mäkinen Camilla" userId="08b40afd-0646-4c4b-a542-b1647c187a03" providerId="ADAL" clId="{F5377E64-6FD4-4DB4-9EDF-7CBBDE4A48E9}" dt="2026-09-13T11:54:01.794" v="195" actId="20577"/>
        <pc:sldMkLst>
          <pc:docMk/>
          <pc:sldMk cId="711752635" sldId="452"/>
        </pc:sldMkLst>
        <pc:spChg chg="mod">
          <ac:chgData name="Mäkinen Camilla" userId="08b40afd-0646-4c4b-a542-b1647c187a03" providerId="ADAL" clId="{F5377E64-6FD4-4DB4-9EDF-7CBBDE4A48E9}" dt="2026-09-13T11:51:38.794" v="141" actId="20577"/>
          <ac:spMkLst>
            <pc:docMk/>
            <pc:sldMk cId="711752635" sldId="452"/>
            <ac:spMk id="4" creationId="{88AD95C6-BCA0-C11E-FFBC-ADDBE23D28ED}"/>
          </ac:spMkLst>
        </pc:spChg>
        <pc:spChg chg="mod">
          <ac:chgData name="Mäkinen Camilla" userId="08b40afd-0646-4c4b-a542-b1647c187a03" providerId="ADAL" clId="{F5377E64-6FD4-4DB4-9EDF-7CBBDE4A48E9}" dt="2026-09-13T11:51:53.153" v="149" actId="20577"/>
          <ac:spMkLst>
            <pc:docMk/>
            <pc:sldMk cId="711752635" sldId="452"/>
            <ac:spMk id="6" creationId="{FC92C84C-5C3B-F151-B025-3AE820B9A966}"/>
          </ac:spMkLst>
        </pc:spChg>
        <pc:spChg chg="mod">
          <ac:chgData name="Mäkinen Camilla" userId="08b40afd-0646-4c4b-a542-b1647c187a03" providerId="ADAL" clId="{F5377E64-6FD4-4DB4-9EDF-7CBBDE4A48E9}" dt="2026-09-13T11:53:07.394" v="189" actId="20577"/>
          <ac:spMkLst>
            <pc:docMk/>
            <pc:sldMk cId="711752635" sldId="452"/>
            <ac:spMk id="8" creationId="{E813F58C-C780-EB84-E9DC-197FFF85751B}"/>
          </ac:spMkLst>
        </pc:spChg>
        <pc:spChg chg="mod">
          <ac:chgData name="Mäkinen Camilla" userId="08b40afd-0646-4c4b-a542-b1647c187a03" providerId="ADAL" clId="{F5377E64-6FD4-4DB4-9EDF-7CBBDE4A48E9}" dt="2026-09-13T11:54:01.794" v="195" actId="20577"/>
          <ac:spMkLst>
            <pc:docMk/>
            <pc:sldMk cId="711752635" sldId="452"/>
            <ac:spMk id="9" creationId="{5517D60A-C591-4544-F224-CB292F193C1D}"/>
          </ac:spMkLst>
        </pc:spChg>
        <pc:spChg chg="mod">
          <ac:chgData name="Mäkinen Camilla" userId="08b40afd-0646-4c4b-a542-b1647c187a03" providerId="ADAL" clId="{F5377E64-6FD4-4DB4-9EDF-7CBBDE4A48E9}" dt="2026-09-13T11:52:56.394" v="181" actId="20577"/>
          <ac:spMkLst>
            <pc:docMk/>
            <pc:sldMk cId="711752635" sldId="452"/>
            <ac:spMk id="10" creationId="{D05A3689-C501-4953-E1F0-5AC35DB95161}"/>
          </ac:spMkLst>
        </pc:spChg>
        <pc:spChg chg="mod">
          <ac:chgData name="Mäkinen Camilla" userId="08b40afd-0646-4c4b-a542-b1647c187a03" providerId="ADAL" clId="{F5377E64-6FD4-4DB4-9EDF-7CBBDE4A48E9}" dt="2026-09-13T11:52:46.107" v="175" actId="20577"/>
          <ac:spMkLst>
            <pc:docMk/>
            <pc:sldMk cId="711752635" sldId="452"/>
            <ac:spMk id="11" creationId="{F072D9F9-54CA-6247-2E21-04389A729E30}"/>
          </ac:spMkLst>
        </pc:spChg>
        <pc:spChg chg="mod">
          <ac:chgData name="Mäkinen Camilla" userId="08b40afd-0646-4c4b-a542-b1647c187a03" providerId="ADAL" clId="{F5377E64-6FD4-4DB4-9EDF-7CBBDE4A48E9}" dt="2026-09-13T11:53:53.115" v="191" actId="20577"/>
          <ac:spMkLst>
            <pc:docMk/>
            <pc:sldMk cId="711752635" sldId="452"/>
            <ac:spMk id="12" creationId="{00000000-0000-0000-0000-000000000000}"/>
          </ac:spMkLst>
        </pc:spChg>
        <pc:spChg chg="mod">
          <ac:chgData name="Mäkinen Camilla" userId="08b40afd-0646-4c4b-a542-b1647c187a03" providerId="ADAL" clId="{F5377E64-6FD4-4DB4-9EDF-7CBBDE4A48E9}" dt="2026-09-13T11:52:04.298" v="157" actId="20577"/>
          <ac:spMkLst>
            <pc:docMk/>
            <pc:sldMk cId="711752635" sldId="452"/>
            <ac:spMk id="14" creationId="{A52C1C1D-3F16-BDAD-4824-BA1E16A22AAB}"/>
          </ac:spMkLst>
        </pc:spChg>
        <pc:spChg chg="mod">
          <ac:chgData name="Mäkinen Camilla" userId="08b40afd-0646-4c4b-a542-b1647c187a03" providerId="ADAL" clId="{F5377E64-6FD4-4DB4-9EDF-7CBBDE4A48E9}" dt="2026-09-13T11:52:09.755" v="159" actId="20577"/>
          <ac:spMkLst>
            <pc:docMk/>
            <pc:sldMk cId="711752635" sldId="452"/>
            <ac:spMk id="15" creationId="{91F4ED22-B579-FFEA-25A3-E180B31A858F}"/>
          </ac:spMkLst>
        </pc:spChg>
        <pc:spChg chg="mod">
          <ac:chgData name="Mäkinen Camilla" userId="08b40afd-0646-4c4b-a542-b1647c187a03" providerId="ADAL" clId="{F5377E64-6FD4-4DB4-9EDF-7CBBDE4A48E9}" dt="2026-09-13T11:52:24.074" v="165" actId="20577"/>
          <ac:spMkLst>
            <pc:docMk/>
            <pc:sldMk cId="711752635" sldId="452"/>
            <ac:spMk id="16" creationId="{663C17BA-C20A-A873-70A7-07D9EBCB38FD}"/>
          </ac:spMkLst>
        </pc:spChg>
        <pc:spChg chg="mod">
          <ac:chgData name="Mäkinen Camilla" userId="08b40afd-0646-4c4b-a542-b1647c187a03" providerId="ADAL" clId="{F5377E64-6FD4-4DB4-9EDF-7CBBDE4A48E9}" dt="2026-09-13T11:52:33.314" v="169" actId="20577"/>
          <ac:spMkLst>
            <pc:docMk/>
            <pc:sldMk cId="711752635" sldId="452"/>
            <ac:spMk id="17" creationId="{DF3BAA92-15CD-634E-EE8B-B88EC1158307}"/>
          </ac:spMkLst>
        </pc:spChg>
      </pc:sldChg>
      <pc:sldChg chg="modSp mod">
        <pc:chgData name="Mäkinen Camilla" userId="08b40afd-0646-4c4b-a542-b1647c187a03" providerId="ADAL" clId="{F5377E64-6FD4-4DB4-9EDF-7CBBDE4A48E9}" dt="2026-09-13T12:33:08.815" v="381" actId="20577"/>
        <pc:sldMkLst>
          <pc:docMk/>
          <pc:sldMk cId="550267891" sldId="562"/>
        </pc:sldMkLst>
        <pc:spChg chg="mod">
          <ac:chgData name="Mäkinen Camilla" userId="08b40afd-0646-4c4b-a542-b1647c187a03" providerId="ADAL" clId="{F5377E64-6FD4-4DB4-9EDF-7CBBDE4A48E9}" dt="2026-09-13T12:32:53.650" v="361" actId="20577"/>
          <ac:spMkLst>
            <pc:docMk/>
            <pc:sldMk cId="550267891" sldId="562"/>
            <ac:spMk id="8" creationId="{F1B8EDDC-940B-BD35-84A1-1163B3466DE2}"/>
          </ac:spMkLst>
        </pc:spChg>
        <pc:spChg chg="mod">
          <ac:chgData name="Mäkinen Camilla" userId="08b40afd-0646-4c4b-a542-b1647c187a03" providerId="ADAL" clId="{F5377E64-6FD4-4DB4-9EDF-7CBBDE4A48E9}" dt="2026-09-13T12:30:56.908" v="286" actId="113"/>
          <ac:spMkLst>
            <pc:docMk/>
            <pc:sldMk cId="550267891" sldId="562"/>
            <ac:spMk id="9" creationId="{6293015D-D1AE-6165-00F6-D490CA772E38}"/>
          </ac:spMkLst>
        </pc:spChg>
        <pc:spChg chg="mod">
          <ac:chgData name="Mäkinen Camilla" userId="08b40afd-0646-4c4b-a542-b1647c187a03" providerId="ADAL" clId="{F5377E64-6FD4-4DB4-9EDF-7CBBDE4A48E9}" dt="2026-09-13T12:33:08.815" v="381" actId="20577"/>
          <ac:spMkLst>
            <pc:docMk/>
            <pc:sldMk cId="550267891" sldId="562"/>
            <ac:spMk id="10" creationId="{DAC808CD-48EC-E844-D2DD-5C1903E242DF}"/>
          </ac:spMkLst>
        </pc:spChg>
      </pc:sldChg>
      <pc:sldChg chg="modSp mod">
        <pc:chgData name="Mäkinen Camilla" userId="08b40afd-0646-4c4b-a542-b1647c187a03" providerId="ADAL" clId="{F5377E64-6FD4-4DB4-9EDF-7CBBDE4A48E9}" dt="2026-09-13T11:18:59.911" v="68" actId="27918"/>
        <pc:sldMkLst>
          <pc:docMk/>
          <pc:sldMk cId="1658591148" sldId="563"/>
        </pc:sldMkLst>
        <pc:spChg chg="mod">
          <ac:chgData name="Mäkinen Camilla" userId="08b40afd-0646-4c4b-a542-b1647c187a03" providerId="ADAL" clId="{F5377E64-6FD4-4DB4-9EDF-7CBBDE4A48E9}" dt="2026-09-13T11:18:18.652" v="65" actId="20577"/>
          <ac:spMkLst>
            <pc:docMk/>
            <pc:sldMk cId="1658591148" sldId="563"/>
            <ac:spMk id="15" creationId="{15956D0F-8A7D-B8D5-5ACE-D0EBD28EE0A9}"/>
          </ac:spMkLst>
        </pc:spChg>
        <pc:spChg chg="mod">
          <ac:chgData name="Mäkinen Camilla" userId="08b40afd-0646-4c4b-a542-b1647c187a03" providerId="ADAL" clId="{F5377E64-6FD4-4DB4-9EDF-7CBBDE4A48E9}" dt="2026-09-13T11:07:34.435" v="3" actId="20577"/>
          <ac:spMkLst>
            <pc:docMk/>
            <pc:sldMk cId="1658591148" sldId="563"/>
            <ac:spMk id="37" creationId="{62FE2FFB-F344-4344-940D-26D2C6046DF3}"/>
          </ac:spMkLst>
        </pc:spChg>
      </pc:sldChg>
      <pc:sldChg chg="modSp mod">
        <pc:chgData name="Mäkinen Camilla" userId="08b40afd-0646-4c4b-a542-b1647c187a03" providerId="ADAL" clId="{F5377E64-6FD4-4DB4-9EDF-7CBBDE4A48E9}" dt="2026-09-13T11:59:05.812" v="213" actId="14100"/>
        <pc:sldMkLst>
          <pc:docMk/>
          <pc:sldMk cId="1898354109" sldId="580"/>
        </pc:sldMkLst>
        <pc:spChg chg="mod">
          <ac:chgData name="Mäkinen Camilla" userId="08b40afd-0646-4c4b-a542-b1647c187a03" providerId="ADAL" clId="{F5377E64-6FD4-4DB4-9EDF-7CBBDE4A48E9}" dt="2026-09-13T11:24:10.876" v="102" actId="20577"/>
          <ac:spMkLst>
            <pc:docMk/>
            <pc:sldMk cId="1898354109" sldId="580"/>
            <ac:spMk id="6" creationId="{6B29DF03-3E5E-F5BD-1388-9DB8FC99458C}"/>
          </ac:spMkLst>
        </pc:spChg>
        <pc:spChg chg="mod">
          <ac:chgData name="Mäkinen Camilla" userId="08b40afd-0646-4c4b-a542-b1647c187a03" providerId="ADAL" clId="{F5377E64-6FD4-4DB4-9EDF-7CBBDE4A48E9}" dt="2026-09-13T11:57:19.042" v="207" actId="20577"/>
          <ac:spMkLst>
            <pc:docMk/>
            <pc:sldMk cId="1898354109" sldId="580"/>
            <ac:spMk id="9" creationId="{C2510217-0C8D-2E97-58A5-04DBA954B1AA}"/>
          </ac:spMkLst>
        </pc:spChg>
        <pc:spChg chg="mod">
          <ac:chgData name="Mäkinen Camilla" userId="08b40afd-0646-4c4b-a542-b1647c187a03" providerId="ADAL" clId="{F5377E64-6FD4-4DB4-9EDF-7CBBDE4A48E9}" dt="2026-09-13T11:58:52.010" v="211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08b40afd-0646-4c4b-a542-b1647c187a03" providerId="ADAL" clId="{F5377E64-6FD4-4DB4-9EDF-7CBBDE4A48E9}" dt="2026-09-13T11:29:58.121" v="124" actId="20577"/>
          <ac:spMkLst>
            <pc:docMk/>
            <pc:sldMk cId="1898354109" sldId="580"/>
            <ac:spMk id="19" creationId="{1CE3ECC4-2766-0EF7-1123-7E6207D264DE}"/>
          </ac:spMkLst>
        </pc:spChg>
        <pc:cxnChg chg="mod">
          <ac:chgData name="Mäkinen Camilla" userId="08b40afd-0646-4c4b-a542-b1647c187a03" providerId="ADAL" clId="{F5377E64-6FD4-4DB4-9EDF-7CBBDE4A48E9}" dt="2026-09-13T11:59:05.812" v="213" actId="14100"/>
          <ac:cxnSpMkLst>
            <pc:docMk/>
            <pc:sldMk cId="1898354109" sldId="580"/>
            <ac:cxnSpMk id="4" creationId="{351F83DB-89C4-932E-6B3A-5D1F292EBA1A}"/>
          </ac:cxnSpMkLst>
        </pc:cxnChg>
      </pc:sldChg>
    </pc:docChg>
  </pc:docChgLst>
  <pc:docChgLst>
    <pc:chgData name="Mäkinen Camilla" userId="S::camilla.makinen@ovph.fi::08b40afd-0646-4c4b-a542-b1647c187a03" providerId="AD" clId="Web-{295B7442-11A9-42D8-65E9-155F9726CE82}"/>
    <pc:docChg chg="modSld">
      <pc:chgData name="Mäkinen Camilla" userId="S::camilla.makinen@ovph.fi::08b40afd-0646-4c4b-a542-b1647c187a03" providerId="AD" clId="Web-{295B7442-11A9-42D8-65E9-155F9726CE82}" dt="2026-09-15T13:22:20.831" v="5" actId="20577"/>
      <pc:docMkLst>
        <pc:docMk/>
      </pc:docMkLst>
      <pc:sldChg chg="modSp">
        <pc:chgData name="Mäkinen Camilla" userId="S::camilla.makinen@ovph.fi::08b40afd-0646-4c4b-a542-b1647c187a03" providerId="AD" clId="Web-{295B7442-11A9-42D8-65E9-155F9726CE82}" dt="2026-09-15T13:22:20.831" v="5" actId="20577"/>
        <pc:sldMkLst>
          <pc:docMk/>
          <pc:sldMk cId="711752635" sldId="452"/>
        </pc:sldMkLst>
        <pc:spChg chg="mod">
          <ac:chgData name="Mäkinen Camilla" userId="S::camilla.makinen@ovph.fi::08b40afd-0646-4c4b-a542-b1647c187a03" providerId="AD" clId="Web-{295B7442-11A9-42D8-65E9-155F9726CE82}" dt="2026-09-15T13:22:20.831" v="5" actId="20577"/>
          <ac:spMkLst>
            <pc:docMk/>
            <pc:sldMk cId="711752635" sldId="452"/>
            <ac:spMk id="9" creationId="{5517D60A-C591-4544-F224-CB292F193C1D}"/>
          </ac:spMkLst>
        </pc:spChg>
      </pc:sldChg>
      <pc:sldChg chg="modSp">
        <pc:chgData name="Mäkinen Camilla" userId="S::camilla.makinen@ovph.fi::08b40afd-0646-4c4b-a542-b1647c187a03" providerId="AD" clId="Web-{295B7442-11A9-42D8-65E9-155F9726CE82}" dt="2026-09-15T13:22:05.471" v="4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295B7442-11A9-42D8-65E9-155F9726CE82}" dt="2026-09-15T13:22:05.471" v="4" actId="20577"/>
          <ac:spMkLst>
            <pc:docMk/>
            <pc:sldMk cId="1898354109" sldId="580"/>
            <ac:spMk id="9" creationId="{C2510217-0C8D-2E97-58A5-04DBA954B1AA}"/>
          </ac:spMkLst>
        </pc:spChg>
      </pc:sldChg>
    </pc:docChg>
  </pc:docChgLst>
  <pc:docChgLst>
    <pc:chgData name="Kangasmaa Hanna" userId="S::hanna.kangasmaa@ovph.fi::e5a6a524-1932-4c07-adf5-2b1ee642287d" providerId="AD" clId="Web-{2482D913-9898-31DC-4DD4-2E3535024080}"/>
    <pc:docChg chg="modSld">
      <pc:chgData name="Kangasmaa Hanna" userId="S::hanna.kangasmaa@ovph.fi::e5a6a524-1932-4c07-adf5-2b1ee642287d" providerId="AD" clId="Web-{2482D913-9898-31DC-4DD4-2E3535024080}" dt="2026-09-10T12:25:23.793" v="4" actId="20577"/>
      <pc:docMkLst>
        <pc:docMk/>
      </pc:docMkLst>
      <pc:sldChg chg="modSp">
        <pc:chgData name="Kangasmaa Hanna" userId="S::hanna.kangasmaa@ovph.fi::e5a6a524-1932-4c07-adf5-2b1ee642287d" providerId="AD" clId="Web-{2482D913-9898-31DC-4DD4-2E3535024080}" dt="2026-09-10T12:25:23.793" v="4" actId="20577"/>
        <pc:sldMkLst>
          <pc:docMk/>
          <pc:sldMk cId="711752635" sldId="452"/>
        </pc:sldMkLst>
        <pc:spChg chg="mod">
          <ac:chgData name="Kangasmaa Hanna" userId="S::hanna.kangasmaa@ovph.fi::e5a6a524-1932-4c07-adf5-2b1ee642287d" providerId="AD" clId="Web-{2482D913-9898-31DC-4DD4-2E3535024080}" dt="2026-09-10T12:25:23.793" v="4" actId="20577"/>
          <ac:spMkLst>
            <pc:docMk/>
            <pc:sldMk cId="711752635" sldId="452"/>
            <ac:spMk id="9" creationId="{5517D60A-C591-4544-F224-CB292F193C1D}"/>
          </ac:spMkLst>
        </pc:spChg>
      </pc:sldChg>
    </pc:docChg>
  </pc:docChgLst>
  <pc:docChgLst>
    <pc:chgData name="Mäkinen Camilla" userId="S::camilla.makinen@ovph.fi::08b40afd-0646-4c4b-a542-b1647c187a03" providerId="AD" clId="Web-{E219974F-373C-5374-CFA7-652A766E7770}"/>
    <pc:docChg chg="modSld">
      <pc:chgData name="Mäkinen Camilla" userId="S::camilla.makinen@ovph.fi::08b40afd-0646-4c4b-a542-b1647c187a03" providerId="AD" clId="Web-{E219974F-373C-5374-CFA7-652A766E7770}" dt="2026-09-28T13:01:51.342" v="7" actId="20577"/>
      <pc:docMkLst>
        <pc:docMk/>
      </pc:docMkLst>
      <pc:sldChg chg="modSp">
        <pc:chgData name="Mäkinen Camilla" userId="S::camilla.makinen@ovph.fi::08b40afd-0646-4c4b-a542-b1647c187a03" providerId="AD" clId="Web-{E219974F-373C-5374-CFA7-652A766E7770}" dt="2026-09-28T13:01:51.342" v="7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E219974F-373C-5374-CFA7-652A766E7770}" dt="2026-09-28T13:01:51.342" v="7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S::camilla.makinen@ovph.fi::08b40afd-0646-4c4b-a542-b1647c187a03" providerId="AD" clId="Web-{E219974F-373C-5374-CFA7-652A766E7770}" dt="2026-09-28T13:00:23.979" v="4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17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C-4AD5-BF42-673CA57A06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13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23</c:v>
                </c:pt>
                <c:pt idx="1">
                  <c:v>21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4-466C-A81D-6AE5416D83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21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3-499F-B002-064F9F863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0-43B5-96BF-408CFBFA7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0-43B5-96BF-408CFBFA7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0-43B5-96BF-408CFBFA7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2-4137-9240-A9E455170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318654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66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996304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1272759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8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733237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08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828072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13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40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62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461346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36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17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07673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260948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130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3606386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6283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1936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349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77518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341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942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17549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2" r:id="rId20"/>
    <p:sldLayoutId id="2147483730" r:id="rId21"/>
    <p:sldLayoutId id="214748373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terbottensvalfard.fi/sa-har-fungerar-vi/kundens-och-patientens-rattigheter/tillgang-till-vard/" TargetMode="Externa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/>
              <a:t>R</a:t>
            </a:r>
            <a:r>
              <a:rPr lang="fi-FI" sz="4800" err="1"/>
              <a:t>apportering</a:t>
            </a:r>
            <a:r>
              <a:rPr lang="fi-FI" sz="4800"/>
              <a:t> av </a:t>
            </a:r>
            <a:r>
              <a:rPr lang="fi-FI" sz="4800" err="1"/>
              <a:t>egenkontroll</a:t>
            </a:r>
            <a:endParaRPr lang="fi-FI" sz="4800"/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533191" cy="926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 err="1"/>
              <a:t>Resultatområde</a:t>
            </a:r>
            <a:r>
              <a:rPr lang="fi-FI" dirty="0"/>
              <a:t>: </a:t>
            </a:r>
            <a:r>
              <a:rPr lang="fi-FI" dirty="0" err="1"/>
              <a:t>Munhälsovård</a:t>
            </a:r>
            <a:r>
              <a:rPr lang="fi-FI" dirty="0"/>
              <a:t>, </a:t>
            </a:r>
            <a:r>
              <a:rPr lang="fi-FI" dirty="0" err="1"/>
              <a:t>Social</a:t>
            </a:r>
            <a:r>
              <a:rPr lang="fi-FI" dirty="0"/>
              <a:t>-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hälsocentral</a:t>
            </a:r>
            <a:endParaRPr lang="fi-FI" dirty="0">
              <a:cs typeface="Arial"/>
            </a:endParaRPr>
          </a:p>
          <a:p>
            <a:r>
              <a:rPr lang="fi-FI" dirty="0" err="1"/>
              <a:t>Period</a:t>
            </a:r>
            <a:r>
              <a:rPr lang="fi-FI" dirty="0"/>
              <a:t> </a:t>
            </a:r>
            <a:r>
              <a:rPr lang="fi-FI" dirty="0" err="1"/>
              <a:t>som</a:t>
            </a:r>
            <a:r>
              <a:rPr lang="fi-FI" dirty="0"/>
              <a:t> rapporteras:5-8.2026</a:t>
            </a:r>
            <a:endParaRPr lang="fi-FI" dirty="0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err="1">
                <a:solidFill>
                  <a:schemeClr val="bg1"/>
                </a:solidFill>
              </a:rPr>
              <a:t>Förkortningar</a:t>
            </a:r>
            <a:r>
              <a:rPr lang="fi-FI" sz="1400">
                <a:solidFill>
                  <a:schemeClr val="bg1"/>
                </a:solidFill>
              </a:rPr>
              <a:t>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Rekommendationsindex</a:t>
            </a:r>
            <a:r>
              <a:rPr lang="fi-FI" sz="1400">
                <a:solidFill>
                  <a:schemeClr val="bg1"/>
                </a:solidFill>
              </a:rPr>
              <a:t> (</a:t>
            </a:r>
            <a:r>
              <a:rPr lang="fi-FI" sz="1400" err="1">
                <a:solidFill>
                  <a:schemeClr val="bg1"/>
                </a:solidFill>
              </a:rPr>
              <a:t>klienter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och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personal</a:t>
            </a:r>
            <a:r>
              <a:rPr lang="fi-FI" sz="1400">
                <a:solidFill>
                  <a:schemeClr val="bg1"/>
                </a:solidFill>
              </a:rPr>
              <a:t>)</a:t>
            </a: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</a:t>
            </a:r>
            <a:r>
              <a:rPr lang="sv-SE" sz="1400">
                <a:solidFill>
                  <a:schemeClr val="bg1"/>
                </a:solidFill>
              </a:rPr>
              <a:t>System för rapportering av negativa nära ögat händelser</a:t>
            </a:r>
          </a:p>
          <a:p>
            <a:r>
              <a:rPr lang="sv-SE" sz="1400">
                <a:solidFill>
                  <a:schemeClr val="bg1"/>
                </a:solidFill>
              </a:rPr>
              <a:t>Inom parentes rapporteras värdet för tidigare period </a:t>
            </a:r>
            <a:endParaRPr lang="fi-FI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9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31824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i-FI" sz="1600" b="1" dirty="0" err="1"/>
              <a:t>Tillgång</a:t>
            </a:r>
            <a:r>
              <a:rPr lang="fi-FI" sz="1600" b="1" dirty="0"/>
              <a:t> </a:t>
            </a:r>
            <a:r>
              <a:rPr lang="fi-FI" sz="1600" b="1" dirty="0" err="1"/>
              <a:t>till</a:t>
            </a:r>
            <a:r>
              <a:rPr lang="fi-FI" sz="1600" b="1" dirty="0"/>
              <a:t> </a:t>
            </a:r>
            <a:r>
              <a:rPr lang="fi-FI" sz="1600" b="1" dirty="0" err="1"/>
              <a:t>vård</a:t>
            </a:r>
            <a:r>
              <a:rPr lang="fi-FI" sz="1600" b="1" dirty="0"/>
              <a:t> </a:t>
            </a:r>
            <a:r>
              <a:rPr lang="fi-FI" sz="1600" b="1" dirty="0" err="1"/>
              <a:t>inom</a:t>
            </a:r>
            <a:r>
              <a:rPr lang="fi-FI" sz="1600" b="1" dirty="0"/>
              <a:t> </a:t>
            </a:r>
            <a:r>
              <a:rPr lang="fi-FI" sz="1600" b="1" dirty="0" err="1"/>
              <a:t>munhälsovården</a:t>
            </a:r>
            <a:endParaRPr lang="fi-FI" sz="1600" b="1" dirty="0"/>
          </a:p>
          <a:p>
            <a:r>
              <a:rPr lang="sv-SE" sz="1600" dirty="0"/>
              <a:t>​</a:t>
            </a:r>
            <a:r>
              <a:rPr lang="sv-SE" sz="1100" b="1" dirty="0">
                <a:latin typeface="Segoe UI"/>
                <a:cs typeface="Segoe UI"/>
              </a:rPr>
              <a:t>Under 23 år:</a:t>
            </a:r>
            <a:r>
              <a:rPr lang="sv-SE" sz="1100" dirty="0">
                <a:latin typeface="Segoe UI"/>
                <a:cs typeface="Segoe UI"/>
              </a:rPr>
              <a:t> vård eller undersökning ska ordnas inom tre månader från patientens kontakt och bedömning av vårdbehovet.</a:t>
            </a:r>
            <a:endParaRPr lang="sv-SE" sz="1600" dirty="0"/>
          </a:p>
          <a:p>
            <a:r>
              <a:rPr lang="sv-SE" sz="1100" b="1" dirty="0">
                <a:latin typeface="Segoe UI"/>
                <a:cs typeface="Segoe UI"/>
              </a:rPr>
              <a:t>Personer som fyllt 23 år:</a:t>
            </a:r>
            <a:r>
              <a:rPr lang="sv-SE" sz="1100" dirty="0">
                <a:latin typeface="Segoe UI"/>
                <a:cs typeface="Segoe UI"/>
              </a:rPr>
              <a:t> vård eller undersökning ska ordnas inom sex månader från patientens kontakt och bedömning av vårdbehovet.</a:t>
            </a:r>
            <a:endParaRPr lang="sv-SE" dirty="0"/>
          </a:p>
          <a:p>
            <a:endParaRPr lang="sv-SE" sz="1600" dirty="0">
              <a:latin typeface="Arial" panose="020B0604020202020204"/>
              <a:cs typeface="Arial"/>
            </a:endParaRPr>
          </a:p>
          <a:p>
            <a:r>
              <a:rPr lang="sv-SE" sz="1600"/>
              <a:t>Inom munhälsovården förverkligas </a:t>
            </a:r>
            <a:r>
              <a:rPr lang="sv-SE" sz="1600" dirty="0"/>
              <a:t>tillgången inom vårdgarantin.</a:t>
            </a:r>
            <a:endParaRPr lang="fi-FI" sz="1600" dirty="0"/>
          </a:p>
          <a:p>
            <a:endParaRPr lang="fi-FI" sz="1600" dirty="0"/>
          </a:p>
          <a:p>
            <a:r>
              <a:rPr lang="fi-FI" sz="1600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Läs</a:t>
            </a:r>
            <a:r>
              <a:rPr lang="fi-FI" sz="16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600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mera</a:t>
            </a:r>
            <a:r>
              <a:rPr lang="fi-FI" sz="16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600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</a:t>
            </a:r>
            <a:r>
              <a:rPr lang="fi-FI" sz="16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600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vårdens</a:t>
            </a:r>
            <a:r>
              <a:rPr lang="fi-FI" sz="16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600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tillgänglighet</a:t>
            </a:r>
            <a:r>
              <a:rPr lang="fi-FI" sz="16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600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och</a:t>
            </a:r>
            <a:r>
              <a:rPr lang="fi-FI" sz="16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600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väntetider</a:t>
            </a:r>
            <a:r>
              <a:rPr lang="fi-FI" sz="1600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fi-FI" sz="1600" dirty="0">
              <a:solidFill>
                <a:schemeClr val="accent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28777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Status:</a:t>
            </a:r>
          </a:p>
          <a:p>
            <a:endParaRPr lang="fi-FI" sz="1600" b="0" i="0" u="none" strike="noStrike" dirty="0">
              <a:effectLst/>
              <a:cs typeface="Arial"/>
            </a:endParaRPr>
          </a:p>
          <a:p>
            <a:endParaRPr lang="fi-FI" sz="1600" dirty="0">
              <a:cs typeface="Arial"/>
            </a:endParaRPr>
          </a:p>
          <a:p>
            <a:r>
              <a:rPr lang="fi-FI" sz="1600" b="1" dirty="0" err="1">
                <a:cs typeface="Arial"/>
              </a:rPr>
              <a:t>Antal</a:t>
            </a:r>
            <a:r>
              <a:rPr lang="fi-FI" sz="1600" b="1" dirty="0">
                <a:cs typeface="Arial"/>
              </a:rPr>
              <a:t> </a:t>
            </a:r>
            <a:r>
              <a:rPr lang="fi-FI" sz="1600" b="1" dirty="0" err="1">
                <a:cs typeface="Arial"/>
              </a:rPr>
              <a:t>besök</a:t>
            </a:r>
            <a:r>
              <a:rPr lang="fi-FI" sz="1600" b="1" dirty="0">
                <a:cs typeface="Arial"/>
              </a:rPr>
              <a:t> </a:t>
            </a:r>
            <a:r>
              <a:rPr lang="fi-FI" sz="1600" b="1" dirty="0" err="1">
                <a:cs typeface="Arial"/>
              </a:rPr>
              <a:t>maj-augusti</a:t>
            </a:r>
            <a:r>
              <a:rPr lang="fi-FI" sz="1600" b="1" dirty="0">
                <a:cs typeface="Arial"/>
              </a:rPr>
              <a:t> 2026</a:t>
            </a:r>
          </a:p>
          <a:p>
            <a:r>
              <a:rPr lang="sv-SE" sz="1600" dirty="0">
                <a:cs typeface="Arial"/>
              </a:rPr>
              <a:t>Tandläkarmottagningsbesök​ 45 945</a:t>
            </a:r>
          </a:p>
          <a:p>
            <a:r>
              <a:rPr lang="sv-SE" sz="1600" dirty="0">
                <a:cs typeface="Arial"/>
              </a:rPr>
              <a:t>Vårdpersonal besök</a:t>
            </a:r>
            <a:r>
              <a:rPr lang="en-US" sz="1600" dirty="0">
                <a:cs typeface="Arial"/>
              </a:rPr>
              <a:t> </a:t>
            </a:r>
            <a:r>
              <a:rPr lang="sv-SE" sz="1600" dirty="0">
                <a:cs typeface="Arial"/>
              </a:rPr>
              <a:t>32 109</a:t>
            </a:r>
          </a:p>
          <a:p>
            <a:r>
              <a:rPr lang="sv-SE" sz="1600" dirty="0">
                <a:cs typeface="Arial"/>
              </a:rPr>
              <a:t>Sammanlagt 78 054</a:t>
            </a:r>
          </a:p>
          <a:p>
            <a:endParaRPr lang="sv-SE" sz="1600" dirty="0">
              <a:cs typeface="Arial"/>
            </a:endParaRPr>
          </a:p>
          <a:p>
            <a:r>
              <a:rPr lang="sv-SE" sz="1600" b="1" dirty="0">
                <a:cs typeface="Arial"/>
              </a:rPr>
              <a:t>Antal uteblivna patienter</a:t>
            </a:r>
            <a:endParaRPr lang="en-US" sz="1600" b="1" dirty="0">
              <a:cs typeface="Arial"/>
            </a:endParaRPr>
          </a:p>
          <a:p>
            <a:r>
              <a:rPr lang="sv-SE" sz="1600" dirty="0">
                <a:cs typeface="Arial"/>
              </a:rPr>
              <a:t> 1947 </a:t>
            </a:r>
            <a:r>
              <a:rPr lang="sv-SE" sz="1600" dirty="0" err="1">
                <a:cs typeface="Arial"/>
              </a:rPr>
              <a:t>st</a:t>
            </a:r>
            <a:endParaRPr lang="sv-SE" sz="1600" dirty="0">
              <a:cs typeface="Arial"/>
            </a:endParaRPr>
          </a:p>
          <a:p>
            <a:endParaRPr lang="sv-SE" sz="1600" dirty="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54014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åtgärder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>
              <a:defRPr/>
            </a:pPr>
            <a:r>
              <a:rPr lang="sv-SE" sz="1400" dirty="0">
                <a:solidFill>
                  <a:srgbClr val="213A8F"/>
                </a:solidFill>
                <a:latin typeface="Arial"/>
                <a:cs typeface="Arial"/>
              </a:rPr>
              <a:t>.</a:t>
            </a:r>
          </a:p>
          <a:p>
            <a:pPr>
              <a:defRPr/>
            </a:pPr>
            <a:r>
              <a:rPr lang="sv-SE" sz="1400" dirty="0">
                <a:solidFill>
                  <a:srgbClr val="213A8F"/>
                </a:solidFill>
                <a:latin typeface="Arial"/>
                <a:cs typeface="Arial"/>
              </a:rPr>
              <a:t>Noggrann uppföljning av efterfrågan och tillgången till tjänsterna samt veckovis rapportering till ledningen.</a:t>
            </a:r>
            <a:endParaRPr lang="sv-SE" sz="1400" dirty="0">
              <a:latin typeface="Arial"/>
              <a:cs typeface="Arial"/>
            </a:endParaRPr>
          </a:p>
          <a:p>
            <a:pPr>
              <a:defRPr/>
            </a:pPr>
            <a:endParaRPr lang="sv-SE" sz="1400" dirty="0">
              <a:solidFill>
                <a:srgbClr val="213A8F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sv-SE" sz="1400" dirty="0">
                <a:solidFill>
                  <a:srgbClr val="213A8F"/>
                </a:solidFill>
                <a:latin typeface="Arial"/>
                <a:cs typeface="Arial"/>
              </a:rPr>
              <a:t>I det dagliga arbetet tillämpas verksamhetsmodeller som syftar till att patienter med icke‑brådskande vårdbehov,  erbjuds så många undersöknings- och behandlingstider som möjligt (övriga skyldigheter </a:t>
            </a:r>
            <a:r>
              <a:rPr lang="sv-SE" sz="1400" dirty="0" err="1">
                <a:solidFill>
                  <a:srgbClr val="213A8F"/>
                </a:solidFill>
                <a:latin typeface="Arial"/>
                <a:cs typeface="Arial"/>
              </a:rPr>
              <a:t>ss.vardagsjour,kontroller</a:t>
            </a:r>
            <a:r>
              <a:rPr lang="sv-SE" sz="1400" dirty="0">
                <a:solidFill>
                  <a:srgbClr val="213A8F"/>
                </a:solidFill>
                <a:latin typeface="Arial"/>
                <a:cs typeface="Arial"/>
              </a:rPr>
              <a:t> av barn och unga beaktas)</a:t>
            </a:r>
            <a:endParaRPr lang="sv-SE" sz="1400" dirty="0">
              <a:latin typeface="Arial"/>
              <a:cs typeface="Arial"/>
            </a:endParaRPr>
          </a:p>
          <a:p>
            <a:pPr>
              <a:defRPr/>
            </a:pPr>
            <a:endParaRPr lang="sv-SE" sz="1400" dirty="0">
              <a:solidFill>
                <a:srgbClr val="213A8F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sv-SE" sz="1400" dirty="0">
                <a:solidFill>
                  <a:srgbClr val="213A8F"/>
                </a:solidFill>
                <a:latin typeface="Arial"/>
                <a:cs typeface="Arial"/>
              </a:rPr>
              <a:t>Arbetsfördelningen mellan olika yrkesgrupper utvecklas kontinuerligt.</a:t>
            </a:r>
            <a:endParaRPr lang="sv-SE" sz="1400" dirty="0">
              <a:latin typeface="Arial"/>
              <a:cs typeface="Arial"/>
            </a:endParaRPr>
          </a:p>
          <a:p>
            <a:pPr>
              <a:defRPr/>
            </a:pPr>
            <a:endParaRPr lang="sv-SE" sz="1400" dirty="0">
              <a:solidFill>
                <a:srgbClr val="213A8F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sv-SE" sz="1400" dirty="0">
                <a:solidFill>
                  <a:srgbClr val="213A8F"/>
                </a:solidFill>
                <a:ea typeface="+mn-lt"/>
                <a:cs typeface="+mn-lt"/>
              </a:rPr>
              <a:t>Köerna inom den icke‑brådskande vården minskas även genom verksamhet utanför ordinarie tjänstetid.</a:t>
            </a:r>
            <a:endParaRPr lang="sv-SE" dirty="0"/>
          </a:p>
          <a:p>
            <a:pPr>
              <a:defRPr/>
            </a:pPr>
            <a:endParaRPr lang="sv-SE" sz="1400" dirty="0">
              <a:latin typeface="Arial"/>
              <a:cs typeface="Arial"/>
            </a:endParaRPr>
          </a:p>
          <a:p>
            <a:pPr>
              <a:defRPr/>
            </a:pPr>
            <a:r>
              <a:rPr lang="sv-SE" sz="1400" dirty="0">
                <a:solidFill>
                  <a:srgbClr val="213A8F"/>
                </a:solidFill>
                <a:latin typeface="Arial"/>
                <a:cs typeface="Arial"/>
              </a:rPr>
              <a:t>Möjligheten att använda servicesedl</a:t>
            </a:r>
            <a:r>
              <a:rPr lang="sv-SE" sz="1400" dirty="0">
                <a:solidFill>
                  <a:srgbClr val="213A8F"/>
                </a:solidFill>
                <a:latin typeface="Segoe UI"/>
                <a:cs typeface="Segoe UI"/>
              </a:rPr>
              <a:t>ar </a:t>
            </a:r>
            <a:endParaRPr lang="sv-SE" sz="1400" dirty="0">
              <a:latin typeface="Segoe UI"/>
              <a:cs typeface="Segoe UI"/>
            </a:endParaRPr>
          </a:p>
          <a:p>
            <a:pPr>
              <a:defRPr/>
            </a:pPr>
            <a:endParaRPr lang="sv-SE" sz="16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 err="1"/>
              <a:t>Säkerhet</a:t>
            </a:r>
            <a:r>
              <a:rPr lang="fi-FI" b="1"/>
              <a:t> </a:t>
            </a:r>
            <a:r>
              <a:rPr lang="fi-FI" b="1" err="1"/>
              <a:t>och</a:t>
            </a:r>
            <a:r>
              <a:rPr lang="fi-FI" b="1"/>
              <a:t> </a:t>
            </a:r>
            <a:r>
              <a:rPr lang="fi-FI" b="1" err="1"/>
              <a:t>kvalitet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14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 dirty="0"/>
              <a:t>Status</a:t>
            </a:r>
            <a:r>
              <a:rPr lang="sv-SE" sz="1400" dirty="0"/>
              <a:t> 30.8.2026</a:t>
            </a:r>
          </a:p>
          <a:p>
            <a:pPr>
              <a:lnSpc>
                <a:spcPct val="150000"/>
              </a:lnSpc>
            </a:pPr>
            <a:r>
              <a:rPr lang="sv-SE" sz="1400" b="1" dirty="0"/>
              <a:t>Patientsäkerhets anmälningar: 24(21) </a:t>
            </a:r>
            <a:endParaRPr lang="sv-SE" sz="1400" b="1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Väntar på handläggning: 0</a:t>
            </a:r>
            <a:r>
              <a:rPr lang="sv-SE" sz="1400" dirty="0"/>
              <a:t>(0%)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Väntar på tilläggsinformation: 0</a:t>
            </a:r>
            <a:r>
              <a:rPr lang="sv-SE" sz="1400" dirty="0"/>
              <a:t>(0%)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Under handläggning: 0 (0%)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Färdig:24(100%) </a:t>
            </a:r>
            <a:r>
              <a:rPr lang="sv-SE" sz="1400" dirty="0"/>
              <a:t> 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 err="1">
                <a:solidFill>
                  <a:srgbClr val="00A174"/>
                </a:solidFill>
              </a:rPr>
              <a:t>Antal</a:t>
            </a:r>
            <a:r>
              <a:rPr lang="fi-FI" sz="1600" b="1" dirty="0">
                <a:solidFill>
                  <a:srgbClr val="00A174"/>
                </a:solidFill>
              </a:rPr>
              <a:t> </a:t>
            </a:r>
            <a:r>
              <a:rPr lang="fi-FI" sz="1600" b="1" dirty="0" err="1">
                <a:solidFill>
                  <a:srgbClr val="00A174"/>
                </a:solidFill>
              </a:rPr>
              <a:t>anmälan</a:t>
            </a:r>
            <a:r>
              <a:rPr lang="fi-FI" sz="1600" b="1" dirty="0">
                <a:solidFill>
                  <a:srgbClr val="00A174"/>
                </a:solidFill>
              </a:rPr>
              <a:t> </a:t>
            </a:r>
            <a:r>
              <a:rPr lang="fi-FI" sz="1600" b="1" dirty="0" err="1">
                <a:solidFill>
                  <a:srgbClr val="00A174"/>
                </a:solidFill>
              </a:rPr>
              <a:t>om</a:t>
            </a:r>
            <a:r>
              <a:rPr lang="fi-FI" sz="1600" b="1" dirty="0">
                <a:solidFill>
                  <a:srgbClr val="00A174"/>
                </a:solidFill>
              </a:rPr>
              <a:t> </a:t>
            </a:r>
            <a:r>
              <a:rPr lang="fi-FI" sz="1600" b="1" dirty="0" err="1">
                <a:solidFill>
                  <a:srgbClr val="00A174"/>
                </a:solidFill>
              </a:rPr>
              <a:t>negativ</a:t>
            </a:r>
            <a:r>
              <a:rPr lang="fi-FI" sz="1600" b="1" dirty="0">
                <a:solidFill>
                  <a:srgbClr val="00A174"/>
                </a:solidFill>
              </a:rPr>
              <a:t> </a:t>
            </a:r>
            <a:r>
              <a:rPr lang="fi-FI" sz="1600" b="1" dirty="0" err="1">
                <a:solidFill>
                  <a:srgbClr val="00A174"/>
                </a:solidFill>
              </a:rPr>
              <a:t>händelse</a:t>
            </a:r>
            <a:r>
              <a:rPr lang="fi-FI" sz="1600" b="1" dirty="0">
                <a:solidFill>
                  <a:srgbClr val="00A174"/>
                </a:solidFill>
              </a:rPr>
              <a:t> 5-8.2026 24 st.</a:t>
            </a:r>
            <a:endParaRPr lang="en-US" sz="1600" b="1" dirty="0">
              <a:solidFill>
                <a:srgbClr val="00A174"/>
              </a:solidFill>
            </a:endParaRPr>
          </a:p>
        </p:txBody>
      </p:sp>
      <p:graphicFrame>
        <p:nvGraphicFramePr>
          <p:cNvPr id="5" name="Chart 4" descr="Diagram: Antal anmälan om negativ händelse&#10;Januari - April 2023 55&#10;Januari - April 2024 62&#10;Januari-April 2025&#10;Maj - Augusti 2023 67&#10;Maj - Augusti 2024 71&#10;Maj-Augusti 2025 &#10;September - December 2023 82 September - December 2024 55&#10;September-December 2025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3622819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 dirty="0">
                <a:solidFill>
                  <a:srgbClr val="00A174"/>
                </a:solidFill>
              </a:rPr>
              <a:t>De vanligaste anmälningstyperna </a:t>
            </a:r>
            <a:endParaRPr lang="sv-SE" sz="1600" b="1" dirty="0">
              <a:solidFill>
                <a:srgbClr val="00A174"/>
              </a:solidFill>
              <a:cs typeface="Arial"/>
            </a:endParaRPr>
          </a:p>
          <a:p>
            <a:pPr marL="342900" indent="-342900">
              <a:buAutoNum type="arabicPeriod"/>
            </a:pPr>
            <a:endParaRPr lang="fi-FI" sz="1600" dirty="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dirty="0" err="1">
                <a:cs typeface="Arial"/>
              </a:rPr>
              <a:t>Föknippat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med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informationsflöde</a:t>
            </a:r>
            <a:endParaRPr lang="fi-FI" sz="1600" dirty="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dirty="0" err="1">
                <a:cs typeface="Arial"/>
              </a:rPr>
              <a:t>Förknippat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med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läkemedel</a:t>
            </a:r>
            <a:r>
              <a:rPr lang="fi-FI" sz="1600" dirty="0">
                <a:cs typeface="Arial"/>
              </a:rPr>
              <a:t>- </a:t>
            </a:r>
            <a:r>
              <a:rPr lang="fi-FI" sz="1600" dirty="0" err="1">
                <a:cs typeface="Arial"/>
              </a:rPr>
              <a:t>och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vätskebehandling</a:t>
            </a:r>
            <a:endParaRPr lang="fi-FI" sz="1600" dirty="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dirty="0" err="1">
                <a:cs typeface="Arial"/>
              </a:rPr>
              <a:t>Förknippat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med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invasiv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åtgärd</a:t>
            </a:r>
            <a:endParaRPr lang="fi-FI" sz="1600" dirty="0">
              <a:cs typeface="Arial"/>
            </a:endParaRPr>
          </a:p>
          <a:p>
            <a:endParaRPr lang="sv-SE" sz="1600" b="1" dirty="0">
              <a:solidFill>
                <a:srgbClr val="00A17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6B2D-953A-6960-8AC0-E93428B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2362" y="4083501"/>
            <a:ext cx="3363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anmälningar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om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negativ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händelse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från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klienter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eller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anhöriga</a:t>
            </a:r>
            <a:endParaRPr lang="en-US" sz="1600" b="1">
              <a:solidFill>
                <a:schemeClr val="accent5"/>
              </a:solidFill>
            </a:endParaRPr>
          </a:p>
        </p:txBody>
      </p:sp>
      <p:graphicFrame>
        <p:nvGraphicFramePr>
          <p:cNvPr id="4" name="Chart 3" descr="Diagram: Antal anmälan om negativ händelse från klienter&#10;Januari - April 2023 6&#10;Januari - April 2024 12&#10;Januari - April 2025&#10;Maj - Augusti 2023 12&#10;Maj - Augusti 2024 14&#10;Maj - Augusti 2025&#10;September - December 2023 12 September - December 2024 10&#10;September - December 2025 ">
            <a:extLst>
              <a:ext uri="{FF2B5EF4-FFF2-40B4-BE49-F238E27FC236}">
                <a16:creationId xmlns:a16="http://schemas.microsoft.com/office/drawing/2014/main" id="{978D73C4-AB78-1551-1C4B-BAD539B0D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092704"/>
              </p:ext>
            </p:extLst>
          </p:nvPr>
        </p:nvGraphicFramePr>
        <p:xfrm>
          <a:off x="1199537" y="4723998"/>
          <a:ext cx="3363655" cy="183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54767" y="4608000"/>
            <a:ext cx="191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kontakter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till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patientombud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56520" y="5901368"/>
            <a:ext cx="171580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2400">
                <a:cs typeface="Arial"/>
              </a:rPr>
              <a:t>19 st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33241" y="4608000"/>
            <a:ext cx="5476017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Korrigerande åtgärder</a:t>
            </a:r>
          </a:p>
          <a:p>
            <a:r>
              <a:rPr lang="sv-SE" sz="1400"/>
              <a:t>Alla </a:t>
            </a:r>
            <a:r>
              <a:rPr lang="sv-SE" sz="1400" err="1"/>
              <a:t>Haipro</a:t>
            </a:r>
            <a:r>
              <a:rPr lang="sv-SE" sz="1400"/>
              <a:t> anmälningar handläggs enligt organisationens direktiv, mångprofessionellt på enhetsnivå vid  avdelningsmöten och/eller team. Anmälningarna analyseras och åtgärdas. Vi lär oss av anmälningarna och utvecklar ständigt verksamheten. 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0A8CFB7-4CF4-D62C-2ACD-947887E40358}"/>
              </a:ext>
            </a:extLst>
          </p:cNvPr>
          <p:cNvGrpSpPr/>
          <p:nvPr/>
        </p:nvGrpSpPr>
        <p:grpSpPr>
          <a:xfrm>
            <a:off x="3509628" y="2986644"/>
            <a:ext cx="2942633" cy="1459042"/>
            <a:chOff x="3509628" y="2986644"/>
            <a:chExt cx="2942633" cy="145904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125C222-77F9-F0F1-3728-DDDD863B14E2}"/>
                </a:ext>
              </a:extLst>
            </p:cNvPr>
            <p:cNvGrpSpPr/>
            <p:nvPr/>
          </p:nvGrpSpPr>
          <p:grpSpPr>
            <a:xfrm>
              <a:off x="3509628" y="2986644"/>
              <a:ext cx="2942633" cy="1459042"/>
              <a:chOff x="3509628" y="2986644"/>
              <a:chExt cx="2942633" cy="145904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D914B18D-1837-9806-AEC2-89664D83FF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4675" t="2749" r="15987" b="36779"/>
              <a:stretch/>
            </p:blipFill>
            <p:spPr>
              <a:xfrm>
                <a:off x="3509628" y="2986644"/>
                <a:ext cx="2942633" cy="1459042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8066E19-4BD6-3E57-44A9-08490A09BF43}"/>
                  </a:ext>
                </a:extLst>
              </p:cNvPr>
              <p:cNvSpPr/>
              <p:nvPr/>
            </p:nvSpPr>
            <p:spPr>
              <a:xfrm>
                <a:off x="3625850" y="3028950"/>
                <a:ext cx="532499" cy="2765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cxnSp>
          <p:nvCxnSpPr>
            <p:cNvPr id="25" name="Straight Arrow Connector 24" descr="NPS värde. Värdet mäts mellan minus 100 och 100. Generellt anser man att ett gott värde över 50 är gott. Resultat">
              <a:extLst>
                <a:ext uri="{FF2B5EF4-FFF2-40B4-BE49-F238E27FC236}">
                  <a16:creationId xmlns:a16="http://schemas.microsoft.com/office/drawing/2014/main" id="{87040B74-6C7C-8B70-6FA4-B57D9A7B17A5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81770" y="3801946"/>
              <a:ext cx="580830" cy="44600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6762BA2-DEA7-DFB1-94A6-98832C471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87800" y="2936140"/>
            <a:ext cx="81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NPS</a:t>
            </a:r>
          </a:p>
        </p:txBody>
      </p:sp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 err="1"/>
              <a:t>Kundupplevelse</a:t>
            </a:r>
            <a:endParaRPr lang="en-US" sz="2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Totala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mängden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 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kundrespons</a:t>
            </a:r>
            <a:r>
              <a:rPr lang="fi-FI" sz="1600" dirty="0">
                <a:solidFill>
                  <a:srgbClr val="213A8F"/>
                </a:solidFill>
                <a:latin typeface="Arial" panose="020B0604020202020204"/>
              </a:rPr>
              <a:t> 1.5-31.8.2026 :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fi-FI" sz="1600" b="1" dirty="0">
                <a:solidFill>
                  <a:srgbClr val="213A8F"/>
                </a:solidFill>
                <a:latin typeface="Arial" panose="020B0604020202020204"/>
              </a:rPr>
              <a:t>2883 kpl </a:t>
            </a:r>
            <a:endParaRPr lang="fi-FI" sz="16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82(80)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upplevde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att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man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brydde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sig om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mig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på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ett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helhetsmässigt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sätt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4,56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4,61)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fick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hjälp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när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behövde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den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4,57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4,53)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kände mig trygg under vården / betjäningen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4,66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4,74)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Besluten i anslutning till min vård/mitt ärende fattades i samråd med mig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4,59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4,54)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vet hur min vård/mina tjänster kommer att fortsätta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4,48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4,56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Informationen som jag fick om vården / betjäningen var förståelig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4,63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4,63)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tyckte att den betjäning jag fick var nyttig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4,63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4,67)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fick vård och service på mitt modersmål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4,76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4,75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Vänligt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och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Bemötande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>
              <a:solidFill>
                <a:srgbClr val="213A8F"/>
              </a:solidFill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respons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>
                <a:solidFill>
                  <a:srgbClr val="213A8F"/>
                </a:solidFill>
                <a:latin typeface="Arial" panose="020B0604020202020204"/>
                <a:cs typeface="Arial"/>
              </a:rPr>
              <a:t>Tillgång till vård.</a:t>
            </a: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6EB7A05C-2C4D-C2AF-9E93-7DC0CF2BE7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331694" y="4848082"/>
            <a:ext cx="18205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Antal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anmärkningar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och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klagomål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5517D60A-C591-4544-F224-CB292F193C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331694" y="5619806"/>
            <a:ext cx="196232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dirty="0">
                <a:latin typeface="Arial" panose="020B0604020202020204"/>
              </a:rPr>
              <a:t>12(7)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sz="4000" b="1" err="1"/>
              <a:t>Delaktighetsarbete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3" y="1323453"/>
            <a:ext cx="5111144" cy="2434731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3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Hur stöder man  kunders och nära anhörigas delaktighet i planeringen, genomförandet och utvärderingen av tjänsterna:</a:t>
            </a:r>
          </a:p>
          <a:p>
            <a:r>
              <a:rPr lang="sv-SE" sz="1400">
                <a:solidFill>
                  <a:schemeClr val="tx2"/>
                </a:solidFill>
                <a:latin typeface="+mj-lt"/>
              </a:rPr>
              <a:t>Möjlighet att utvärdera tjänsterna via Roidu och HaiPro., vi tar även i beaktande övrig muntlig och skriftlig respons.</a:t>
            </a:r>
            <a:endParaRPr lang="sv-SE" sz="1400">
              <a:solidFill>
                <a:schemeClr val="tx2"/>
              </a:solidFill>
              <a:latin typeface="+mj-lt"/>
              <a:cs typeface="Arial"/>
            </a:endParaRPr>
          </a:p>
          <a:p>
            <a:endParaRPr lang="sv-SE" sz="1400">
              <a:solidFill>
                <a:schemeClr val="tx2"/>
              </a:solidFill>
              <a:latin typeface="+mj-lt"/>
            </a:endParaRPr>
          </a:p>
          <a:p>
            <a:r>
              <a:rPr lang="sv-SE" sz="1400">
                <a:solidFill>
                  <a:schemeClr val="tx2"/>
                </a:solidFill>
                <a:latin typeface="+mj-lt"/>
              </a:rPr>
              <a:t>THL:s kundresponsenkät förverkligas regelbundet</a:t>
            </a:r>
            <a:endParaRPr lang="sv-SE" sz="1400">
              <a:solidFill>
                <a:schemeClr val="tx2"/>
              </a:solidFill>
              <a:latin typeface="+mj-lt"/>
              <a:cs typeface="Arial"/>
            </a:endParaRPr>
          </a:p>
          <a:p>
            <a:endParaRPr lang="sv-SE" sz="1400">
              <a:solidFill>
                <a:schemeClr val="tx2"/>
              </a:solidFill>
              <a:latin typeface="+mj-lt"/>
            </a:endParaRPr>
          </a:p>
          <a:p>
            <a:r>
              <a:rPr lang="sv-SE" sz="1400">
                <a:solidFill>
                  <a:schemeClr val="tx2"/>
                </a:solidFill>
                <a:latin typeface="+mj-lt"/>
              </a:rPr>
              <a:t>Österbottens välfärdsområdets klientråd</a:t>
            </a:r>
            <a:endParaRPr lang="sv-SE" sz="1400">
              <a:solidFill>
                <a:schemeClr val="tx2"/>
              </a:solidFill>
              <a:latin typeface="+mj-lt"/>
              <a:cs typeface="Arial"/>
            </a:endParaRPr>
          </a:p>
          <a:p>
            <a:endParaRPr lang="en-US" sz="1400" b="1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400" b="1">
                <a:solidFill>
                  <a:schemeClr val="accent5"/>
                </a:solidFill>
                <a:latin typeface="+mj-lt"/>
              </a:rPr>
              <a:t>Vilka teman har man kommit överens om tillsammans med organisationer för att utveckla tjänsterna:</a:t>
            </a:r>
          </a:p>
          <a:p>
            <a:pPr lvl="0"/>
            <a:r>
              <a:rPr lang="sv-SE" sz="1400">
                <a:latin typeface="+mj-lt"/>
              </a:rPr>
              <a:t>Regional livsstilsrådgivning projekt påbörjat i samråd med kommunerna och tredje sektorn.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3" y="4306146"/>
            <a:ext cx="51111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Klienter, erfarenhetsexperter eller ett </a:t>
            </a:r>
            <a:r>
              <a:rPr lang="sv-SE" sz="1400" b="1" err="1">
                <a:solidFill>
                  <a:schemeClr val="accent5"/>
                </a:solidFill>
                <a:latin typeface="+mj-lt"/>
              </a:rPr>
              <a:t>kundråd</a:t>
            </a:r>
            <a:r>
              <a:rPr lang="sv-SE" sz="1400" b="1">
                <a:solidFill>
                  <a:schemeClr val="accent5"/>
                </a:solidFill>
                <a:latin typeface="+mj-lt"/>
              </a:rPr>
              <a:t> är involverade i utvecklingen och utvärderingen av tjänsterna:</a:t>
            </a:r>
          </a:p>
          <a:p>
            <a:r>
              <a:rPr lang="sv-SE" sz="1400">
                <a:cs typeface="Times New Roman"/>
              </a:rPr>
              <a:t>Delvis.</a:t>
            </a:r>
            <a:endParaRPr lang="fi-FI" sz="1400"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4" y="3264339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Vilka åtgärder har vidtagits  på basen av klienters och anhörigas anmälningar om negativa och nära ögat händelser samt påminnelser och klagomål:</a:t>
            </a:r>
          </a:p>
          <a:p>
            <a:r>
              <a:rPr lang="sv-SE" sz="1400" b="1">
                <a:solidFill>
                  <a:schemeClr val="accent4"/>
                </a:solidFill>
                <a:latin typeface="+mj-lt"/>
              </a:rPr>
              <a:t>​</a:t>
            </a:r>
          </a:p>
          <a:p>
            <a:r>
              <a:rPr lang="sv-SE" sz="1400">
                <a:latin typeface="+mj-lt"/>
              </a:rPr>
              <a:t>Hemsidans innehåll har förbättrats.​</a:t>
            </a:r>
          </a:p>
          <a:p>
            <a:r>
              <a:rPr lang="sv-SE" sz="1400">
                <a:latin typeface="+mj-lt"/>
              </a:rPr>
              <a:t>Vi har även förtydligat våra direktiv och verksamhetsmodeller. I utvecklingen av tjänsterna har vi tagit i beaktande klientresponsen</a:t>
            </a:r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Personal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accent5"/>
                </a:solidFill>
              </a:rPr>
              <a:t>Personalstyrka (exreport)</a:t>
            </a:r>
          </a:p>
          <a:p>
            <a:r>
              <a:rPr lang="sv-SE" sz="1400" dirty="0"/>
              <a:t>Vårdpersonal 164 vakanser</a:t>
            </a:r>
            <a:endParaRPr lang="sv-SE" sz="1400" dirty="0">
              <a:cs typeface="Arial"/>
            </a:endParaRPr>
          </a:p>
          <a:p>
            <a:r>
              <a:rPr lang="sv-SE" sz="1400" dirty="0"/>
              <a:t>Tandläkare 96​</a:t>
            </a:r>
            <a:endParaRPr lang="sv-SE" sz="1400" dirty="0">
              <a:cs typeface="Arial"/>
            </a:endParaRPr>
          </a:p>
          <a:p>
            <a:r>
              <a:rPr lang="sv-SE" sz="1400" dirty="0"/>
              <a:t>Fastanställda: ​</a:t>
            </a:r>
            <a:endParaRPr lang="sv-SE" sz="1400" dirty="0">
              <a:cs typeface="Arial"/>
            </a:endParaRPr>
          </a:p>
          <a:p>
            <a:r>
              <a:rPr lang="sv-SE" sz="1400" dirty="0"/>
              <a:t>Vårdpersonal 150</a:t>
            </a:r>
            <a:endParaRPr lang="sv-SE" sz="1400" dirty="0">
              <a:cs typeface="Arial"/>
            </a:endParaRPr>
          </a:p>
          <a:p>
            <a:r>
              <a:rPr lang="sv-SE" sz="1400" dirty="0"/>
              <a:t>Tandläkare 65</a:t>
            </a:r>
            <a:endParaRPr lang="sv-SE" sz="1400" dirty="0">
              <a:cs typeface="Arial"/>
            </a:endParaRPr>
          </a:p>
          <a:p>
            <a:r>
              <a:rPr lang="sv-SE" sz="1400" dirty="0"/>
              <a:t>Vikarier:  ​</a:t>
            </a:r>
            <a:endParaRPr lang="sv-SE" sz="1400" dirty="0">
              <a:cs typeface="Arial"/>
            </a:endParaRPr>
          </a:p>
          <a:p>
            <a:r>
              <a:rPr lang="sv-SE" sz="1400" dirty="0"/>
              <a:t>Vårdpersonal 15</a:t>
            </a:r>
            <a:endParaRPr lang="sv-SE" sz="1400" dirty="0">
              <a:cs typeface="Arial"/>
            </a:endParaRPr>
          </a:p>
          <a:p>
            <a:r>
              <a:rPr lang="sv-SE" sz="1400" dirty="0"/>
              <a:t>Tandläkare 31</a:t>
            </a:r>
            <a:endParaRPr lang="sv-SE" sz="1400">
              <a:cs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/>
          </p:cNvSpPr>
          <p:nvPr/>
        </p:nvSpPr>
        <p:spPr>
          <a:xfrm>
            <a:off x="8147304" y="1674287"/>
            <a:ext cx="3926508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Åtgärder som främjar arbetarnas välmående</a:t>
            </a:r>
          </a:p>
          <a:p>
            <a:r>
              <a:rPr lang="sv-SE" sz="1600">
                <a:cs typeface="Arial"/>
              </a:rPr>
              <a:t>Regelbundna avdelningstimmar​.</a:t>
            </a:r>
          </a:p>
          <a:p>
            <a:r>
              <a:rPr lang="sv-SE" sz="1600">
                <a:cs typeface="Arial"/>
              </a:rPr>
              <a:t>Klara direktiv och förfaranden på arbetsplatsen​.</a:t>
            </a:r>
          </a:p>
          <a:p>
            <a:r>
              <a:rPr lang="sv-SE" sz="1600">
                <a:cs typeface="Arial"/>
              </a:rPr>
              <a:t>Personalens deltagande​.</a:t>
            </a:r>
          </a:p>
          <a:p>
            <a:r>
              <a:rPr lang="sv-SE" sz="1600">
                <a:cs typeface="Arial"/>
              </a:rPr>
              <a:t>Utvecklingssamtal, introduktion​.</a:t>
            </a:r>
          </a:p>
          <a:p>
            <a:r>
              <a:rPr lang="sv-SE" sz="1600">
                <a:cs typeface="Arial"/>
              </a:rPr>
              <a:t>Tidigt stöd och arbetshandledning​.</a:t>
            </a:r>
          </a:p>
          <a:p>
            <a:r>
              <a:rPr lang="sv-SE" sz="1600">
                <a:cs typeface="Arial"/>
              </a:rPr>
              <a:t>Skolningsmöjligheter, </a:t>
            </a:r>
            <a:r>
              <a:rPr lang="sv-SE" sz="1600" err="1">
                <a:cs typeface="Arial"/>
              </a:rPr>
              <a:t>karriärstig</a:t>
            </a:r>
            <a:r>
              <a:rPr lang="sv-SE" sz="1600">
                <a:cs typeface="Arial"/>
              </a:rPr>
              <a:t>​.</a:t>
            </a:r>
          </a:p>
          <a:p>
            <a:r>
              <a:rPr lang="sv-SE" sz="1600" err="1">
                <a:cs typeface="Arial"/>
              </a:rPr>
              <a:t>Tyky</a:t>
            </a:r>
            <a:r>
              <a:rPr lang="sv-SE" sz="1600">
                <a:cs typeface="Arial"/>
              </a:rPr>
              <a:t>, e-pass, </a:t>
            </a:r>
            <a:endParaRPr lang="fi-FI" sz="1600">
              <a:solidFill>
                <a:srgbClr val="00A174"/>
              </a:solidFill>
              <a:effectLst/>
              <a:cs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905" y="1674287"/>
            <a:ext cx="3457332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baseline="0" dirty="0" err="1">
                <a:solidFill>
                  <a:schemeClr val="accent5"/>
                </a:solidFill>
              </a:rPr>
              <a:t>Arbetarsäkerhetsanmälningar</a:t>
            </a:r>
            <a:r>
              <a:rPr lang="fi-FI" sz="1600" b="1" baseline="0" dirty="0">
                <a:solidFill>
                  <a:schemeClr val="accent5"/>
                </a:solidFill>
              </a:rPr>
              <a:t> via </a:t>
            </a:r>
            <a:r>
              <a:rPr lang="fi-FI" sz="1600" b="1" baseline="0" dirty="0" err="1">
                <a:solidFill>
                  <a:schemeClr val="accent5"/>
                </a:solidFill>
              </a:rPr>
              <a:t>HaiPro</a:t>
            </a:r>
            <a:r>
              <a:rPr lang="fi-FI" sz="1600" b="1" baseline="0" dirty="0">
                <a:solidFill>
                  <a:schemeClr val="accent5"/>
                </a:solidFill>
              </a:rPr>
              <a:t> 5-8.2026</a:t>
            </a:r>
            <a:endParaRPr lang="fi-FI" sz="1600" b="1" dirty="0">
              <a:solidFill>
                <a:schemeClr val="accent5"/>
              </a:solidFill>
            </a:endParaRPr>
          </a:p>
          <a:p>
            <a:endParaRPr lang="fi-FI" sz="1600" baseline="0" dirty="0"/>
          </a:p>
          <a:p>
            <a:r>
              <a:rPr lang="fi-FI" sz="1600" baseline="0" dirty="0" err="1"/>
              <a:t>Antal</a:t>
            </a:r>
            <a:r>
              <a:rPr lang="fi-FI" sz="1600" baseline="0" dirty="0"/>
              <a:t> </a:t>
            </a:r>
            <a:r>
              <a:rPr lang="fi-FI" sz="1600" baseline="0" dirty="0" err="1"/>
              <a:t>anmälningar</a:t>
            </a:r>
            <a:r>
              <a:rPr lang="fi-FI" sz="1600" baseline="0" dirty="0"/>
              <a:t>:</a:t>
            </a:r>
            <a:r>
              <a:rPr lang="fi-FI" sz="1600" dirty="0"/>
              <a:t> 30 (31)</a:t>
            </a:r>
            <a:endParaRPr lang="fi-FI" sz="1600" baseline="0" dirty="0">
              <a:cs typeface="Arial"/>
            </a:endParaRPr>
          </a:p>
          <a:p>
            <a:endParaRPr lang="fi-FI" baseline="0" dirty="0"/>
          </a:p>
          <a:p>
            <a:r>
              <a:rPr lang="fi-FI" sz="1600" dirty="0"/>
              <a:t>De </a:t>
            </a:r>
            <a:r>
              <a:rPr lang="fi-FI" sz="1600" dirty="0" err="1"/>
              <a:t>vanligaste</a:t>
            </a:r>
            <a:r>
              <a:rPr lang="fi-FI" sz="1600" dirty="0"/>
              <a:t> </a:t>
            </a:r>
            <a:r>
              <a:rPr lang="fi-FI" sz="1600" dirty="0" err="1"/>
              <a:t>typerna</a:t>
            </a:r>
            <a:r>
              <a:rPr lang="fi-FI" sz="1600" dirty="0"/>
              <a:t> av </a:t>
            </a:r>
            <a:r>
              <a:rPr lang="fi-FI" sz="1600" dirty="0" err="1"/>
              <a:t>händelser</a:t>
            </a:r>
            <a:r>
              <a:rPr lang="fi-FI" sz="1600" dirty="0"/>
              <a:t>: </a:t>
            </a:r>
            <a:endParaRPr lang="fi-FI" sz="1600" dirty="0">
              <a:cs typeface="Arial"/>
            </a:endParaRPr>
          </a:p>
          <a:p>
            <a:pPr marL="342900" indent="-342900">
              <a:buFontTx/>
              <a:buAutoNum type="arabicPeriod"/>
            </a:pPr>
            <a:r>
              <a:rPr lang="fi-FI" sz="1600" dirty="0" err="1"/>
              <a:t>Nålstick</a:t>
            </a:r>
            <a:r>
              <a:rPr lang="fi-FI" sz="1600" dirty="0"/>
              <a:t> </a:t>
            </a:r>
            <a:r>
              <a:rPr lang="fi-FI" sz="1600" dirty="0" err="1"/>
              <a:t>eller</a:t>
            </a:r>
            <a:r>
              <a:rPr lang="fi-FI" sz="1600" dirty="0"/>
              <a:t> </a:t>
            </a:r>
            <a:r>
              <a:rPr lang="fi-FI" sz="1600" dirty="0" err="1"/>
              <a:t>skada</a:t>
            </a:r>
            <a:r>
              <a:rPr lang="fi-FI" sz="1600" dirty="0"/>
              <a:t> av </a:t>
            </a:r>
            <a:r>
              <a:rPr lang="fi-FI" sz="1600" dirty="0" err="1"/>
              <a:t>övrigt</a:t>
            </a:r>
            <a:r>
              <a:rPr lang="fi-FI" sz="1600" dirty="0"/>
              <a:t> </a:t>
            </a:r>
            <a:r>
              <a:rPr lang="fi-FI" sz="1600" dirty="0" err="1"/>
              <a:t>vasst</a:t>
            </a:r>
            <a:r>
              <a:rPr lang="fi-FI" sz="1600" dirty="0"/>
              <a:t> </a:t>
            </a:r>
            <a:r>
              <a:rPr lang="fi-FI" sz="1600" dirty="0" err="1"/>
              <a:t>föremål</a:t>
            </a:r>
            <a:endParaRPr lang="fi-FI" sz="1600" dirty="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dirty="0" err="1">
                <a:cs typeface="Arial"/>
              </a:rPr>
              <a:t>Inomhusluft</a:t>
            </a:r>
            <a:endParaRPr lang="fi-FI" sz="1600" dirty="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dirty="0">
                <a:cs typeface="Arial"/>
              </a:rPr>
              <a:t>Annat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49023" y="4831561"/>
            <a:ext cx="3329922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Total mängd frånvarodagar/ antal sjukfrånvarodagar</a:t>
            </a:r>
          </a:p>
          <a:p>
            <a:endParaRPr lang="fi-FI" b="1" dirty="0">
              <a:cs typeface="Arial"/>
            </a:endParaRPr>
          </a:p>
          <a:p>
            <a:pPr algn="ctr"/>
            <a:r>
              <a:rPr lang="fi-FI" sz="2000" b="1" dirty="0" err="1">
                <a:cs typeface="Arial"/>
              </a:rPr>
              <a:t>Tandläkare</a:t>
            </a:r>
            <a:r>
              <a:rPr lang="fi-FI" sz="2000" b="1" dirty="0">
                <a:cs typeface="Arial"/>
              </a:rPr>
              <a:t> 3,9(2)</a:t>
            </a:r>
            <a:endParaRPr lang="fi-FI" dirty="0"/>
          </a:p>
          <a:p>
            <a:pPr algn="ctr"/>
            <a:r>
              <a:rPr lang="fi-FI" sz="2000" b="1" dirty="0">
                <a:solidFill>
                  <a:srgbClr val="213A8F"/>
                </a:solidFill>
                <a:cs typeface="Arial"/>
              </a:rPr>
              <a:t>Vårdpersonal 8,2 (8,2)</a:t>
            </a:r>
          </a:p>
          <a:p>
            <a:endParaRPr lang="fi-FI" dirty="0">
              <a:solidFill>
                <a:schemeClr val="accent4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5538468" y="6029405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-4 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(4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0588B8-8EE6-3B8B-CAB1-D048A445C3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75" t="2749" r="15987" b="36779"/>
          <a:stretch/>
        </p:blipFill>
        <p:spPr>
          <a:xfrm>
            <a:off x="4879634" y="4570363"/>
            <a:ext cx="2942633" cy="1459042"/>
          </a:xfrm>
          <a:prstGeom prst="rect">
            <a:avLst/>
          </a:prstGeom>
        </p:spPr>
      </p:pic>
      <p:cxnSp>
        <p:nvCxnSpPr>
          <p:cNvPr id="4" name="Straight Arrow Connector 3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351F83DB-89C4-932E-6B3A-5D1F292EBA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H="1" flipV="1">
            <a:off x="6357330" y="5183713"/>
            <a:ext cx="19548" cy="6501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f13d76-f5d7-4c06-9d67-54abdac61ff1">
      <Terms xmlns="http://schemas.microsoft.com/office/infopath/2007/PartnerControls"/>
    </lcf76f155ced4ddcb4097134ff3c332f>
    <TaxCatchAll xmlns="07d26e65-be36-445a-a8dd-18a539374d2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C6691F04B3684C8B18986856B09CB0" ma:contentTypeVersion="10" ma:contentTypeDescription="Skapa ett nytt dokument." ma:contentTypeScope="" ma:versionID="63544a8d5fc9d1c50712b3e6d6878739">
  <xsd:schema xmlns:xsd="http://www.w3.org/2001/XMLSchema" xmlns:xs="http://www.w3.org/2001/XMLSchema" xmlns:p="http://schemas.microsoft.com/office/2006/metadata/properties" xmlns:ns2="b0f13d76-f5d7-4c06-9d67-54abdac61ff1" xmlns:ns3="07d26e65-be36-445a-a8dd-18a539374d25" targetNamespace="http://schemas.microsoft.com/office/2006/metadata/properties" ma:root="true" ma:fieldsID="dd9303e34f73fbb8f68792aa9c4867b7" ns2:_="" ns3:_="">
    <xsd:import namespace="b0f13d76-f5d7-4c06-9d67-54abdac61ff1"/>
    <xsd:import namespace="07d26e65-be36-445a-a8dd-18a539374d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13d76-f5d7-4c06-9d67-54abdac61f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e6ea580d-a90f-4d05-8666-171099ee70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26e65-be36-445a-a8dd-18a539374d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a1d071-9be2-429d-97a7-92a7a9003fe5}" ma:internalName="TaxCatchAll" ma:showField="CatchAllData" ma:web="07d26e65-be36-445a-a8dd-18a539374d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1BDA3F-9081-465D-A0C8-DF261C8C3C7F}">
  <ds:schemaRefs>
    <ds:schemaRef ds:uri="http://www.w3.org/XML/1998/namespace"/>
    <ds:schemaRef ds:uri="http://purl.org/dc/dcmitype/"/>
    <ds:schemaRef ds:uri="http://purl.org/dc/elements/1.1/"/>
    <ds:schemaRef ds:uri="b0f13d76-f5d7-4c06-9d67-54abdac61ff1"/>
    <ds:schemaRef ds:uri="http://schemas.microsoft.com/office/2006/documentManagement/types"/>
    <ds:schemaRef ds:uri="07d26e65-be36-445a-a8dd-18a539374d25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914725-0209-47CC-8C61-4CCE3FF927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f13d76-f5d7-4c06-9d67-54abdac61ff1"/>
    <ds:schemaRef ds:uri="07d26e65-be36-445a-a8dd-18a539374d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TotalTime>0</TotalTime>
  <Words>731</Words>
  <Application>Microsoft Office PowerPoint</Application>
  <PresentationFormat>Widescreen</PresentationFormat>
  <Paragraphs>142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OVHP_teema</vt:lpstr>
      <vt:lpstr>1_OVHP_teema</vt:lpstr>
      <vt:lpstr>Rapportering av egenkontroll</vt:lpstr>
      <vt:lpstr>Tillgänglighet</vt:lpstr>
      <vt:lpstr>Säkerhet och kvalitet</vt:lpstr>
      <vt:lpstr>Kundupplevelse</vt:lpstr>
      <vt:lpstr>Delaktighetsarbete</vt:lpstr>
      <vt:lpstr>Personal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lastModifiedBy>Mäkinen Camilla</cp:lastModifiedBy>
  <cp:revision>31</cp:revision>
  <dcterms:created xsi:type="dcterms:W3CDTF">2023-11-14T05:41:58Z</dcterms:created>
  <dcterms:modified xsi:type="dcterms:W3CDTF">2026-09-28T13:01:51Z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0x0101008CC6691F04B3684C8B18986856B09CB0</vt:lpwstr>
  </property>
  <property fmtid="{D5CDD505-2E9C-101B-9397-08002B2CF9AE}" pid="3" name="MediaServiceImageTags">
    <vt:lpwstr/>
  </property>
  <property fmtid="{D5CDD505-2E9C-101B-9397-08002B2CF9AE}" pid="4" name="Order">
    <vt:r8>247500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