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omments/modernComment_232_20CC6BF3.xml" ContentType="application/vnd.ms-powerpoint.comment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710" r:id="rId5"/>
  </p:sldMasterIdLst>
  <p:notesMasterIdLst>
    <p:notesMasterId r:id="rId12"/>
  </p:notesMasterIdLst>
  <p:handoutMasterIdLst>
    <p:handoutMasterId r:id="rId13"/>
  </p:handoutMasterIdLst>
  <p:sldIdLst>
    <p:sldId id="335" r:id="rId6"/>
    <p:sldId id="562" r:id="rId7"/>
    <p:sldId id="563" r:id="rId8"/>
    <p:sldId id="452" r:id="rId9"/>
    <p:sldId id="579" r:id="rId10"/>
    <p:sldId id="580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294503-7F91-146A-3DA3-8E88E28BAFE1}" name="Mäkinen Camilla" initials="MC" userId="S::camilla.makinen@ovph.fi::08b40afd-0646-4c4b-a542-b1647c187a03" providerId="AD"/>
  <p188:author id="{D7E0FC59-56D0-E944-DBCE-D81227EB1767}" name="Skuthälla Tanja" initials="ST" userId="S::tanja.skuthalla@ovph.fi::178ba649-bdec-4ba0-b6b5-65d2f655b5ca" providerId="AD"/>
  <p188:author id="{AFEABAD6-F391-E6D4-FFFD-D08E33702AA1}" name="Sundman Lisa" initials="SL" userId="S::lisa.sundman@ovph.fi::fec9133f-7357-46c1-9cd4-7e86e427af3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anö Anna" initials="GA [2]" lastIdx="4" clrIdx="0">
    <p:extLst>
      <p:ext uri="{19B8F6BF-5375-455C-9EA6-DF929625EA0E}">
        <p15:presenceInfo xmlns:p15="http://schemas.microsoft.com/office/powerpoint/2012/main" userId="S::anna.grano@ovph.fi::a50b3b0e-1daf-4c22-886c-a5e083b437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0F25AF-2262-9754-4F7F-A1E17742F917}" v="18" dt="2026-10-01T06:08:40.2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kuthälla Tanja" userId="178ba649-bdec-4ba0-b6b5-65d2f655b5ca" providerId="ADAL" clId="{2505E72F-48F5-4106-A980-803A8151CAC5}"/>
    <pc:docChg chg="undo custSel modSld">
      <pc:chgData name="Skuthälla Tanja" userId="178ba649-bdec-4ba0-b6b5-65d2f655b5ca" providerId="ADAL" clId="{2505E72F-48F5-4106-A980-803A8151CAC5}" dt="2026-09-03T07:41:08.903" v="663" actId="20577"/>
      <pc:docMkLst>
        <pc:docMk/>
      </pc:docMkLst>
      <pc:sldChg chg="modSp mod">
        <pc:chgData name="Skuthälla Tanja" userId="178ba649-bdec-4ba0-b6b5-65d2f655b5ca" providerId="ADAL" clId="{2505E72F-48F5-4106-A980-803A8151CAC5}" dt="2026-09-03T06:51:01.838" v="2" actId="20577"/>
        <pc:sldMkLst>
          <pc:docMk/>
          <pc:sldMk cId="3176692888" sldId="335"/>
        </pc:sldMkLst>
        <pc:spChg chg="mod">
          <ac:chgData name="Skuthälla Tanja" userId="178ba649-bdec-4ba0-b6b5-65d2f655b5ca" providerId="ADAL" clId="{2505E72F-48F5-4106-A980-803A8151CAC5}" dt="2026-09-03T06:51:01.838" v="2" actId="20577"/>
          <ac:spMkLst>
            <pc:docMk/>
            <pc:sldMk cId="3176692888" sldId="335"/>
            <ac:spMk id="3" creationId="{CE2751FD-BF62-47E2-835B-FEDE70EA777A}"/>
          </ac:spMkLst>
        </pc:spChg>
      </pc:sldChg>
      <pc:sldChg chg="modSp mod">
        <pc:chgData name="Skuthälla Tanja" userId="178ba649-bdec-4ba0-b6b5-65d2f655b5ca" providerId="ADAL" clId="{2505E72F-48F5-4106-A980-803A8151CAC5}" dt="2026-09-03T07:41:08.903" v="663" actId="20577"/>
        <pc:sldMkLst>
          <pc:docMk/>
          <pc:sldMk cId="711752635" sldId="452"/>
        </pc:sldMkLst>
        <pc:spChg chg="mod">
          <ac:chgData name="Skuthälla Tanja" userId="178ba649-bdec-4ba0-b6b5-65d2f655b5ca" providerId="ADAL" clId="{2505E72F-48F5-4106-A980-803A8151CAC5}" dt="2026-09-03T07:41:08.903" v="663" actId="20577"/>
          <ac:spMkLst>
            <pc:docMk/>
            <pc:sldMk cId="711752635" sldId="452"/>
            <ac:spMk id="4" creationId="{88AD95C6-BCA0-C11E-FFBC-ADDBE23D28ED}"/>
          </ac:spMkLst>
        </pc:spChg>
        <pc:spChg chg="mod">
          <ac:chgData name="Skuthälla Tanja" userId="178ba649-bdec-4ba0-b6b5-65d2f655b5ca" providerId="ADAL" clId="{2505E72F-48F5-4106-A980-803A8151CAC5}" dt="2026-09-03T07:32:14.810" v="647" actId="207"/>
          <ac:spMkLst>
            <pc:docMk/>
            <pc:sldMk cId="711752635" sldId="452"/>
            <ac:spMk id="6" creationId="{FC92C84C-5C3B-F151-B025-3AE820B9A966}"/>
          </ac:spMkLst>
        </pc:spChg>
        <pc:spChg chg="mod">
          <ac:chgData name="Skuthälla Tanja" userId="178ba649-bdec-4ba0-b6b5-65d2f655b5ca" providerId="ADAL" clId="{2505E72F-48F5-4106-A980-803A8151CAC5}" dt="2026-09-03T07:32:08.283" v="646" actId="207"/>
          <ac:spMkLst>
            <pc:docMk/>
            <pc:sldMk cId="711752635" sldId="452"/>
            <ac:spMk id="8" creationId="{E813F58C-C780-EB84-E9DC-197FFF85751B}"/>
          </ac:spMkLst>
        </pc:spChg>
        <pc:spChg chg="mod">
          <ac:chgData name="Skuthälla Tanja" userId="178ba649-bdec-4ba0-b6b5-65d2f655b5ca" providerId="ADAL" clId="{2505E72F-48F5-4106-A980-803A8151CAC5}" dt="2026-09-03T07:40:18.558" v="656" actId="207"/>
          <ac:spMkLst>
            <pc:docMk/>
            <pc:sldMk cId="711752635" sldId="452"/>
            <ac:spMk id="9" creationId="{5517D60A-C591-4544-F224-CB292F193C1D}"/>
          </ac:spMkLst>
        </pc:spChg>
        <pc:spChg chg="mod">
          <ac:chgData name="Skuthälla Tanja" userId="178ba649-bdec-4ba0-b6b5-65d2f655b5ca" providerId="ADAL" clId="{2505E72F-48F5-4106-A980-803A8151CAC5}" dt="2026-09-03T07:32:03.105" v="645" actId="207"/>
          <ac:spMkLst>
            <pc:docMk/>
            <pc:sldMk cId="711752635" sldId="452"/>
            <ac:spMk id="10" creationId="{D05A3689-C501-4953-E1F0-5AC35DB95161}"/>
          </ac:spMkLst>
        </pc:spChg>
        <pc:spChg chg="mod">
          <ac:chgData name="Skuthälla Tanja" userId="178ba649-bdec-4ba0-b6b5-65d2f655b5ca" providerId="ADAL" clId="{2505E72F-48F5-4106-A980-803A8151CAC5}" dt="2026-09-03T07:31:54.004" v="644" actId="207"/>
          <ac:spMkLst>
            <pc:docMk/>
            <pc:sldMk cId="711752635" sldId="452"/>
            <ac:spMk id="11" creationId="{F072D9F9-54CA-6247-2E21-04389A729E30}"/>
          </ac:spMkLst>
        </pc:spChg>
        <pc:spChg chg="mod">
          <ac:chgData name="Skuthälla Tanja" userId="178ba649-bdec-4ba0-b6b5-65d2f655b5ca" providerId="ADAL" clId="{2505E72F-48F5-4106-A980-803A8151CAC5}" dt="2026-09-03T07:17:51.611" v="512" actId="20577"/>
          <ac:spMkLst>
            <pc:docMk/>
            <pc:sldMk cId="711752635" sldId="452"/>
            <ac:spMk id="12" creationId="{00000000-0000-0000-0000-000000000000}"/>
          </ac:spMkLst>
        </pc:spChg>
        <pc:spChg chg="mod">
          <ac:chgData name="Skuthälla Tanja" userId="178ba649-bdec-4ba0-b6b5-65d2f655b5ca" providerId="ADAL" clId="{2505E72F-48F5-4106-A980-803A8151CAC5}" dt="2026-09-03T07:21:14.918" v="593" actId="20577"/>
          <ac:spMkLst>
            <pc:docMk/>
            <pc:sldMk cId="711752635" sldId="452"/>
            <ac:spMk id="13" creationId="{00000000-0000-0000-0000-000000000000}"/>
          </ac:spMkLst>
        </pc:spChg>
        <pc:spChg chg="mod">
          <ac:chgData name="Skuthälla Tanja" userId="178ba649-bdec-4ba0-b6b5-65d2f655b5ca" providerId="ADAL" clId="{2505E72F-48F5-4106-A980-803A8151CAC5}" dt="2026-09-03T07:31:03.371" v="640" actId="207"/>
          <ac:spMkLst>
            <pc:docMk/>
            <pc:sldMk cId="711752635" sldId="452"/>
            <ac:spMk id="14" creationId="{A52C1C1D-3F16-BDAD-4824-BA1E16A22AAB}"/>
          </ac:spMkLst>
        </pc:spChg>
        <pc:spChg chg="mod">
          <ac:chgData name="Skuthälla Tanja" userId="178ba649-bdec-4ba0-b6b5-65d2f655b5ca" providerId="ADAL" clId="{2505E72F-48F5-4106-A980-803A8151CAC5}" dt="2026-09-03T07:31:18.496" v="641" actId="207"/>
          <ac:spMkLst>
            <pc:docMk/>
            <pc:sldMk cId="711752635" sldId="452"/>
            <ac:spMk id="15" creationId="{91F4ED22-B579-FFEA-25A3-E180B31A858F}"/>
          </ac:spMkLst>
        </pc:spChg>
        <pc:spChg chg="mod">
          <ac:chgData name="Skuthälla Tanja" userId="178ba649-bdec-4ba0-b6b5-65d2f655b5ca" providerId="ADAL" clId="{2505E72F-48F5-4106-A980-803A8151CAC5}" dt="2026-09-03T07:31:34.518" v="642" actId="207"/>
          <ac:spMkLst>
            <pc:docMk/>
            <pc:sldMk cId="711752635" sldId="452"/>
            <ac:spMk id="16" creationId="{663C17BA-C20A-A873-70A7-07D9EBCB38FD}"/>
          </ac:spMkLst>
        </pc:spChg>
        <pc:spChg chg="mod">
          <ac:chgData name="Skuthälla Tanja" userId="178ba649-bdec-4ba0-b6b5-65d2f655b5ca" providerId="ADAL" clId="{2505E72F-48F5-4106-A980-803A8151CAC5}" dt="2026-09-03T07:31:41.417" v="643" actId="207"/>
          <ac:spMkLst>
            <pc:docMk/>
            <pc:sldMk cId="711752635" sldId="452"/>
            <ac:spMk id="17" creationId="{DF3BAA92-15CD-634E-EE8B-B88EC1158307}"/>
          </ac:spMkLst>
        </pc:spChg>
        <pc:spChg chg="mod">
          <ac:chgData name="Skuthälla Tanja" userId="178ba649-bdec-4ba0-b6b5-65d2f655b5ca" providerId="ADAL" clId="{2505E72F-48F5-4106-A980-803A8151CAC5}" dt="2026-09-03T07:40:26.393" v="658" actId="207"/>
          <ac:spMkLst>
            <pc:docMk/>
            <pc:sldMk cId="711752635" sldId="452"/>
            <ac:spMk id="27" creationId="{969C7632-2037-DC81-7947-77FA212BAD99}"/>
          </ac:spMkLst>
        </pc:spChg>
      </pc:sldChg>
      <pc:sldChg chg="modSp mod">
        <pc:chgData name="Skuthälla Tanja" userId="178ba649-bdec-4ba0-b6b5-65d2f655b5ca" providerId="ADAL" clId="{2505E72F-48F5-4106-A980-803A8151CAC5}" dt="2026-09-03T06:59:56.081" v="336" actId="20577"/>
        <pc:sldMkLst>
          <pc:docMk/>
          <pc:sldMk cId="550267891" sldId="562"/>
        </pc:sldMkLst>
        <pc:spChg chg="mod">
          <ac:chgData name="Skuthälla Tanja" userId="178ba649-bdec-4ba0-b6b5-65d2f655b5ca" providerId="ADAL" clId="{2505E72F-48F5-4106-A980-803A8151CAC5}" dt="2026-09-03T06:59:56.081" v="336" actId="20577"/>
          <ac:spMkLst>
            <pc:docMk/>
            <pc:sldMk cId="550267891" sldId="562"/>
            <ac:spMk id="8" creationId="{F1B8EDDC-940B-BD35-84A1-1163B3466DE2}"/>
          </ac:spMkLst>
        </pc:spChg>
        <pc:spChg chg="mod">
          <ac:chgData name="Skuthälla Tanja" userId="178ba649-bdec-4ba0-b6b5-65d2f655b5ca" providerId="ADAL" clId="{2505E72F-48F5-4106-A980-803A8151CAC5}" dt="2026-09-03T06:54:30.640" v="21" actId="20577"/>
          <ac:spMkLst>
            <pc:docMk/>
            <pc:sldMk cId="550267891" sldId="562"/>
            <ac:spMk id="9" creationId="{6293015D-D1AE-6165-00F6-D490CA772E38}"/>
          </ac:spMkLst>
        </pc:spChg>
      </pc:sldChg>
      <pc:sldChg chg="modSp mod">
        <pc:chgData name="Skuthälla Tanja" userId="178ba649-bdec-4ba0-b6b5-65d2f655b5ca" providerId="ADAL" clId="{2505E72F-48F5-4106-A980-803A8151CAC5}" dt="2026-09-03T07:16:57.416" v="502" actId="20577"/>
        <pc:sldMkLst>
          <pc:docMk/>
          <pc:sldMk cId="1658591148" sldId="563"/>
        </pc:sldMkLst>
        <pc:spChg chg="mod">
          <ac:chgData name="Skuthälla Tanja" userId="178ba649-bdec-4ba0-b6b5-65d2f655b5ca" providerId="ADAL" clId="{2505E72F-48F5-4106-A980-803A8151CAC5}" dt="2026-09-03T07:16:57.416" v="502" actId="20577"/>
          <ac:spMkLst>
            <pc:docMk/>
            <pc:sldMk cId="1658591148" sldId="563"/>
            <ac:spMk id="7" creationId="{9AC55BA9-B16F-4E98-4E91-02B5932E6BEF}"/>
          </ac:spMkLst>
        </pc:spChg>
        <pc:spChg chg="mod">
          <ac:chgData name="Skuthälla Tanja" userId="178ba649-bdec-4ba0-b6b5-65d2f655b5ca" providerId="ADAL" clId="{2505E72F-48F5-4106-A980-803A8151CAC5}" dt="2026-09-03T07:08:10.120" v="490" actId="20577"/>
          <ac:spMkLst>
            <pc:docMk/>
            <pc:sldMk cId="1658591148" sldId="563"/>
            <ac:spMk id="15" creationId="{15956D0F-8A7D-B8D5-5ACE-D0EBD28EE0A9}"/>
          </ac:spMkLst>
        </pc:spChg>
        <pc:spChg chg="mod">
          <ac:chgData name="Skuthälla Tanja" userId="178ba649-bdec-4ba0-b6b5-65d2f655b5ca" providerId="ADAL" clId="{2505E72F-48F5-4106-A980-803A8151CAC5}" dt="2026-09-03T07:06:15.660" v="374" actId="20577"/>
          <ac:spMkLst>
            <pc:docMk/>
            <pc:sldMk cId="1658591148" sldId="563"/>
            <ac:spMk id="19" creationId="{1CE3ECC4-2766-0EF7-1123-7E6207D264DE}"/>
          </ac:spMkLst>
        </pc:spChg>
        <pc:spChg chg="mod">
          <ac:chgData name="Skuthälla Tanja" userId="178ba649-bdec-4ba0-b6b5-65d2f655b5ca" providerId="ADAL" clId="{2505E72F-48F5-4106-A980-803A8151CAC5}" dt="2026-09-03T07:09:45.834" v="496" actId="20577"/>
          <ac:spMkLst>
            <pc:docMk/>
            <pc:sldMk cId="1658591148" sldId="563"/>
            <ac:spMk id="35" creationId="{1452C5F8-1BEF-D999-6460-DAE3985EA160}"/>
          </ac:spMkLst>
        </pc:spChg>
      </pc:sldChg>
    </pc:docChg>
  </pc:docChgLst>
  <pc:docChgLst>
    <pc:chgData name="Mäkinen Camilla" userId="S::camilla.makinen@ovph.fi::08b40afd-0646-4c4b-a542-b1647c187a03" providerId="AD" clId="Web-{410F25AF-2262-9754-4F7F-A1E17742F917}"/>
    <pc:docChg chg="modSld">
      <pc:chgData name="Mäkinen Camilla" userId="S::camilla.makinen@ovph.fi::08b40afd-0646-4c4b-a542-b1647c187a03" providerId="AD" clId="Web-{410F25AF-2262-9754-4F7F-A1E17742F917}" dt="2026-10-01T06:08:36.156" v="9" actId="20577"/>
      <pc:docMkLst>
        <pc:docMk/>
      </pc:docMkLst>
      <pc:sldChg chg="modSp">
        <pc:chgData name="Mäkinen Camilla" userId="S::camilla.makinen@ovph.fi::08b40afd-0646-4c4b-a542-b1647c187a03" providerId="AD" clId="Web-{410F25AF-2262-9754-4F7F-A1E17742F917}" dt="2026-10-01T06:08:36.156" v="9" actId="20577"/>
        <pc:sldMkLst>
          <pc:docMk/>
          <pc:sldMk cId="550267891" sldId="562"/>
        </pc:sldMkLst>
        <pc:spChg chg="mod">
          <ac:chgData name="Mäkinen Camilla" userId="S::camilla.makinen@ovph.fi::08b40afd-0646-4c4b-a542-b1647c187a03" providerId="AD" clId="Web-{410F25AF-2262-9754-4F7F-A1E17742F917}" dt="2026-10-01T06:08:36.156" v="9" actId="20577"/>
          <ac:spMkLst>
            <pc:docMk/>
            <pc:sldMk cId="550267891" sldId="562"/>
            <ac:spMk id="9" creationId="{6293015D-D1AE-6165-00F6-D490CA772E38}"/>
          </ac:spMkLst>
        </pc:spChg>
      </pc:sldChg>
    </pc:docChg>
  </pc:docChgLst>
  <pc:docChgLst>
    <pc:chgData name="Kantola Christian" userId="S::christian.kantola@ovph.fi::612669f4-917f-47aa-ac80-23109edfd59f" providerId="AD" clId="Web-{6C01CF48-0494-A6B9-1C3C-B678B122287B}"/>
    <pc:docChg chg="modSld">
      <pc:chgData name="Kantola Christian" userId="S::christian.kantola@ovph.fi::612669f4-917f-47aa-ac80-23109edfd59f" providerId="AD" clId="Web-{6C01CF48-0494-A6B9-1C3C-B678B122287B}" dt="2026-09-14T06:44:29.039" v="7" actId="20577"/>
      <pc:docMkLst>
        <pc:docMk/>
      </pc:docMkLst>
      <pc:sldChg chg="modSp">
        <pc:chgData name="Kantola Christian" userId="S::christian.kantola@ovph.fi::612669f4-917f-47aa-ac80-23109edfd59f" providerId="AD" clId="Web-{6C01CF48-0494-A6B9-1C3C-B678B122287B}" dt="2026-09-14T06:44:29.039" v="7" actId="20577"/>
        <pc:sldMkLst>
          <pc:docMk/>
          <pc:sldMk cId="711752635" sldId="452"/>
        </pc:sldMkLst>
        <pc:spChg chg="mod">
          <ac:chgData name="Kantola Christian" userId="S::christian.kantola@ovph.fi::612669f4-917f-47aa-ac80-23109edfd59f" providerId="AD" clId="Web-{6C01CF48-0494-A6B9-1C3C-B678B122287B}" dt="2026-09-14T06:44:25.836" v="5" actId="20577"/>
          <ac:spMkLst>
            <pc:docMk/>
            <pc:sldMk cId="711752635" sldId="452"/>
            <ac:spMk id="9" creationId="{5517D60A-C591-4544-F224-CB292F193C1D}"/>
          </ac:spMkLst>
        </pc:spChg>
        <pc:spChg chg="mod">
          <ac:chgData name="Kantola Christian" userId="S::christian.kantola@ovph.fi::612669f4-917f-47aa-ac80-23109edfd59f" providerId="AD" clId="Web-{6C01CF48-0494-A6B9-1C3C-B678B122287B}" dt="2026-09-14T06:44:29.039" v="7" actId="20577"/>
          <ac:spMkLst>
            <pc:docMk/>
            <pc:sldMk cId="711752635" sldId="452"/>
            <ac:spMk id="27" creationId="{969C7632-2037-DC81-7947-77FA212BAD99}"/>
          </ac:spMkLst>
        </pc:spChg>
      </pc:sldChg>
      <pc:sldChg chg="modSp">
        <pc:chgData name="Kantola Christian" userId="S::christian.kantola@ovph.fi::612669f4-917f-47aa-ac80-23109edfd59f" providerId="AD" clId="Web-{6C01CF48-0494-A6B9-1C3C-B678B122287B}" dt="2026-09-14T06:42:21.427" v="1" actId="20577"/>
        <pc:sldMkLst>
          <pc:docMk/>
          <pc:sldMk cId="1658591148" sldId="563"/>
        </pc:sldMkLst>
        <pc:spChg chg="mod">
          <ac:chgData name="Kantola Christian" userId="S::christian.kantola@ovph.fi::612669f4-917f-47aa-ac80-23109edfd59f" providerId="AD" clId="Web-{6C01CF48-0494-A6B9-1C3C-B678B122287B}" dt="2026-09-14T06:42:21.427" v="1" actId="20577"/>
          <ac:spMkLst>
            <pc:docMk/>
            <pc:sldMk cId="1658591148" sldId="563"/>
            <ac:spMk id="7" creationId="{9AC55BA9-B16F-4E98-4E91-02B5932E6BEF}"/>
          </ac:spMkLst>
        </pc:spChg>
      </pc:sldChg>
    </pc:docChg>
  </pc:docChgLst>
  <pc:docChgLst>
    <pc:chgData name="Skuthälla Tanja" userId="S::tanja.skuthalla@ovph.fi::178ba649-bdec-4ba0-b6b5-65d2f655b5ca" providerId="AD" clId="Web-{B56DD773-4653-D0E2-C4EF-524B54C91F4C}"/>
    <pc:docChg chg="modSld">
      <pc:chgData name="Skuthälla Tanja" userId="S::tanja.skuthalla@ovph.fi::178ba649-bdec-4ba0-b6b5-65d2f655b5ca" providerId="AD" clId="Web-{B56DD773-4653-D0E2-C4EF-524B54C91F4C}" dt="2026-09-03T07:46:09.314" v="0" actId="20577"/>
      <pc:docMkLst>
        <pc:docMk/>
      </pc:docMkLst>
      <pc:sldChg chg="modSp">
        <pc:chgData name="Skuthälla Tanja" userId="S::tanja.skuthalla@ovph.fi::178ba649-bdec-4ba0-b6b5-65d2f655b5ca" providerId="AD" clId="Web-{B56DD773-4653-D0E2-C4EF-524B54C91F4C}" dt="2026-09-03T07:46:09.314" v="0" actId="20577"/>
        <pc:sldMkLst>
          <pc:docMk/>
          <pc:sldMk cId="711752635" sldId="452"/>
        </pc:sldMkLst>
        <pc:spChg chg="mod">
          <ac:chgData name="Skuthälla Tanja" userId="S::tanja.skuthalla@ovph.fi::178ba649-bdec-4ba0-b6b5-65d2f655b5ca" providerId="AD" clId="Web-{B56DD773-4653-D0E2-C4EF-524B54C91F4C}" dt="2026-09-03T07:46:09.314" v="0" actId="20577"/>
          <ac:spMkLst>
            <pc:docMk/>
            <pc:sldMk cId="711752635" sldId="452"/>
            <ac:spMk id="4" creationId="{88AD95C6-BCA0-C11E-FFBC-ADDBE23D28ED}"/>
          </ac:spMkLst>
        </pc:spChg>
      </pc:sldChg>
    </pc:docChg>
  </pc:docChgLst>
  <pc:docChgLst>
    <pc:chgData name="Mäkinen Camilla" userId="S::camilla.makinen@ovph.fi::08b40afd-0646-4c4b-a542-b1647c187a03" providerId="AD" clId="Web-{5DDC9229-ED1B-8FF9-E9CA-90D791ACBACE}"/>
    <pc:docChg chg="mod modSld">
      <pc:chgData name="Mäkinen Camilla" userId="S::camilla.makinen@ovph.fi::08b40afd-0646-4c4b-a542-b1647c187a03" providerId="AD" clId="Web-{5DDC9229-ED1B-8FF9-E9CA-90D791ACBACE}" dt="2026-09-13T12:44:50.553" v="3"/>
      <pc:docMkLst>
        <pc:docMk/>
      </pc:docMkLst>
      <pc:sldChg chg="modSp">
        <pc:chgData name="Mäkinen Camilla" userId="S::camilla.makinen@ovph.fi::08b40afd-0646-4c4b-a542-b1647c187a03" providerId="AD" clId="Web-{5DDC9229-ED1B-8FF9-E9CA-90D791ACBACE}" dt="2026-09-13T12:41:19.893" v="2" actId="20577"/>
        <pc:sldMkLst>
          <pc:docMk/>
          <pc:sldMk cId="550267891" sldId="562"/>
        </pc:sldMkLst>
        <pc:spChg chg="mod">
          <ac:chgData name="Mäkinen Camilla" userId="S::camilla.makinen@ovph.fi::08b40afd-0646-4c4b-a542-b1647c187a03" providerId="AD" clId="Web-{5DDC9229-ED1B-8FF9-E9CA-90D791ACBACE}" dt="2026-09-13T12:41:19.893" v="2" actId="20577"/>
          <ac:spMkLst>
            <pc:docMk/>
            <pc:sldMk cId="550267891" sldId="562"/>
            <ac:spMk id="9" creationId="{6293015D-D1AE-6165-00F6-D490CA772E38}"/>
          </ac:spMkLst>
        </pc:spChg>
      </pc:sldChg>
    </pc:docChg>
  </pc:docChgLst>
  <pc:docChgLst>
    <pc:chgData name="Mäkinen Camilla" userId="S::camilla.makinen@ovph.fi::08b40afd-0646-4c4b-a542-b1647c187a03" providerId="AD" clId="Web-{F1DD2199-32CE-61DF-78CB-99CB110D85DF}"/>
    <pc:docChg chg="modSld">
      <pc:chgData name="Mäkinen Camilla" userId="S::camilla.makinen@ovph.fi::08b40afd-0646-4c4b-a542-b1647c187a03" providerId="AD" clId="Web-{F1DD2199-32CE-61DF-78CB-99CB110D85DF}" dt="2026-09-15T13:33:17.717" v="33" actId="20577"/>
      <pc:docMkLst>
        <pc:docMk/>
      </pc:docMkLst>
      <pc:sldChg chg="modSp">
        <pc:chgData name="Mäkinen Camilla" userId="S::camilla.makinen@ovph.fi::08b40afd-0646-4c4b-a542-b1647c187a03" providerId="AD" clId="Web-{F1DD2199-32CE-61DF-78CB-99CB110D85DF}" dt="2026-09-15T13:33:10.404" v="30" actId="20577"/>
        <pc:sldMkLst>
          <pc:docMk/>
          <pc:sldMk cId="2238526492" sldId="579"/>
        </pc:sldMkLst>
        <pc:spChg chg="mod">
          <ac:chgData name="Mäkinen Camilla" userId="S::camilla.makinen@ovph.fi::08b40afd-0646-4c4b-a542-b1647c187a03" providerId="AD" clId="Web-{F1DD2199-32CE-61DF-78CB-99CB110D85DF}" dt="2026-09-15T13:33:10.404" v="30" actId="20577"/>
          <ac:spMkLst>
            <pc:docMk/>
            <pc:sldMk cId="2238526492" sldId="579"/>
            <ac:spMk id="10" creationId="{DAC808CD-48EC-E844-D2DD-5C1903E242DF}"/>
          </ac:spMkLst>
        </pc:spChg>
      </pc:sldChg>
      <pc:sldChg chg="modSp">
        <pc:chgData name="Mäkinen Camilla" userId="S::camilla.makinen@ovph.fi::08b40afd-0646-4c4b-a542-b1647c187a03" providerId="AD" clId="Web-{F1DD2199-32CE-61DF-78CB-99CB110D85DF}" dt="2026-09-15T13:33:17.717" v="33" actId="20577"/>
        <pc:sldMkLst>
          <pc:docMk/>
          <pc:sldMk cId="1898354109" sldId="580"/>
        </pc:sldMkLst>
        <pc:spChg chg="mod">
          <ac:chgData name="Mäkinen Camilla" userId="S::camilla.makinen@ovph.fi::08b40afd-0646-4c4b-a542-b1647c187a03" providerId="AD" clId="Web-{F1DD2199-32CE-61DF-78CB-99CB110D85DF}" dt="2026-09-15T13:33:17.717" v="33" actId="20577"/>
          <ac:spMkLst>
            <pc:docMk/>
            <pc:sldMk cId="1898354109" sldId="580"/>
            <ac:spMk id="19" creationId="{1CE3ECC4-2766-0EF7-1123-7E6207D264DE}"/>
          </ac:spMkLst>
        </pc:spChg>
      </pc:sldChg>
    </pc:docChg>
  </pc:docChgLst>
  <pc:docChgLst>
    <pc:chgData name="Mäkinen Camilla" userId="S::camilla.makinen@ovph.fi::08b40afd-0646-4c4b-a542-b1647c187a03" providerId="AD" clId="Web-{A196CF78-D07A-F0AC-50C8-D6F3AD8AE75D}"/>
    <pc:docChg chg="modSld">
      <pc:chgData name="Mäkinen Camilla" userId="S::camilla.makinen@ovph.fi::08b40afd-0646-4c4b-a542-b1647c187a03" providerId="AD" clId="Web-{A196CF78-D07A-F0AC-50C8-D6F3AD8AE75D}" dt="2026-09-28T13:10:37.113" v="11" actId="20577"/>
      <pc:docMkLst>
        <pc:docMk/>
      </pc:docMkLst>
      <pc:sldChg chg="modSp">
        <pc:chgData name="Mäkinen Camilla" userId="S::camilla.makinen@ovph.fi::08b40afd-0646-4c4b-a542-b1647c187a03" providerId="AD" clId="Web-{A196CF78-D07A-F0AC-50C8-D6F3AD8AE75D}" dt="2026-09-28T13:10:37.113" v="11" actId="20577"/>
        <pc:sldMkLst>
          <pc:docMk/>
          <pc:sldMk cId="1898354109" sldId="580"/>
        </pc:sldMkLst>
        <pc:spChg chg="mod">
          <ac:chgData name="Mäkinen Camilla" userId="S::camilla.makinen@ovph.fi::08b40afd-0646-4c4b-a542-b1647c187a03" providerId="AD" clId="Web-{A196CF78-D07A-F0AC-50C8-D6F3AD8AE75D}" dt="2026-09-28T13:10:17.816" v="8" actId="20577"/>
          <ac:spMkLst>
            <pc:docMk/>
            <pc:sldMk cId="1898354109" sldId="580"/>
            <ac:spMk id="11" creationId="{0C6C33A5-345B-5CC9-4D47-71B591630B52}"/>
          </ac:spMkLst>
        </pc:spChg>
        <pc:spChg chg="mod">
          <ac:chgData name="Mäkinen Camilla" userId="S::camilla.makinen@ovph.fi::08b40afd-0646-4c4b-a542-b1647c187a03" providerId="AD" clId="Web-{A196CF78-D07A-F0AC-50C8-D6F3AD8AE75D}" dt="2026-09-28T13:10:37.113" v="11" actId="20577"/>
          <ac:spMkLst>
            <pc:docMk/>
            <pc:sldMk cId="1898354109" sldId="580"/>
            <ac:spMk id="13" creationId="{0C6C33A5-345B-5CC9-4D47-71B591630B52}"/>
          </ac:spMkLst>
        </pc:spChg>
      </pc:sldChg>
    </pc:docChg>
  </pc:docChgLst>
  <pc:docChgLst>
    <pc:chgData name="Mäkinen Camilla" userId="S::camilla.makinen@ovph.fi::08b40afd-0646-4c4b-a542-b1647c187a03" providerId="AD" clId="Web-{72800198-C0D6-98DA-AB05-C9229DB575FB}"/>
    <pc:docChg chg="modSld">
      <pc:chgData name="Mäkinen Camilla" userId="S::camilla.makinen@ovph.fi::08b40afd-0646-4c4b-a542-b1647c187a03" providerId="AD" clId="Web-{72800198-C0D6-98DA-AB05-C9229DB575FB}" dt="2026-09-13T10:54:01.167" v="57" actId="20577"/>
      <pc:docMkLst>
        <pc:docMk/>
      </pc:docMkLst>
      <pc:sldChg chg="modSp">
        <pc:chgData name="Mäkinen Camilla" userId="S::camilla.makinen@ovph.fi::08b40afd-0646-4c4b-a542-b1647c187a03" providerId="AD" clId="Web-{72800198-C0D6-98DA-AB05-C9229DB575FB}" dt="2026-09-13T10:18:30.582" v="5" actId="20577"/>
        <pc:sldMkLst>
          <pc:docMk/>
          <pc:sldMk cId="711752635" sldId="452"/>
        </pc:sldMkLst>
        <pc:spChg chg="mod">
          <ac:chgData name="Mäkinen Camilla" userId="S::camilla.makinen@ovph.fi::08b40afd-0646-4c4b-a542-b1647c187a03" providerId="AD" clId="Web-{72800198-C0D6-98DA-AB05-C9229DB575FB}" dt="2026-09-13T10:18:26.035" v="3" actId="20577"/>
          <ac:spMkLst>
            <pc:docMk/>
            <pc:sldMk cId="711752635" sldId="452"/>
            <ac:spMk id="9" creationId="{5517D60A-C591-4544-F224-CB292F193C1D}"/>
          </ac:spMkLst>
        </pc:spChg>
        <pc:spChg chg="mod">
          <ac:chgData name="Mäkinen Camilla" userId="S::camilla.makinen@ovph.fi::08b40afd-0646-4c4b-a542-b1647c187a03" providerId="AD" clId="Web-{72800198-C0D6-98DA-AB05-C9229DB575FB}" dt="2026-09-13T10:18:30.582" v="5" actId="20577"/>
          <ac:spMkLst>
            <pc:docMk/>
            <pc:sldMk cId="711752635" sldId="452"/>
            <ac:spMk id="27" creationId="{969C7632-2037-DC81-7947-77FA212BAD99}"/>
          </ac:spMkLst>
        </pc:spChg>
      </pc:sldChg>
      <pc:sldChg chg="modSp">
        <pc:chgData name="Mäkinen Camilla" userId="S::camilla.makinen@ovph.fi::08b40afd-0646-4c4b-a542-b1647c187a03" providerId="AD" clId="Web-{72800198-C0D6-98DA-AB05-C9229DB575FB}" dt="2026-09-13T10:10:04.294" v="1" actId="20577"/>
        <pc:sldMkLst>
          <pc:docMk/>
          <pc:sldMk cId="1658591148" sldId="563"/>
        </pc:sldMkLst>
        <pc:spChg chg="mod">
          <ac:chgData name="Mäkinen Camilla" userId="S::camilla.makinen@ovph.fi::08b40afd-0646-4c4b-a542-b1647c187a03" providerId="AD" clId="Web-{72800198-C0D6-98DA-AB05-C9229DB575FB}" dt="2026-09-13T10:10:04.294" v="1" actId="20577"/>
          <ac:spMkLst>
            <pc:docMk/>
            <pc:sldMk cId="1658591148" sldId="563"/>
            <ac:spMk id="19" creationId="{1CE3ECC4-2766-0EF7-1123-7E6207D264DE}"/>
          </ac:spMkLst>
        </pc:spChg>
      </pc:sldChg>
      <pc:sldChg chg="modSp">
        <pc:chgData name="Mäkinen Camilla" userId="S::camilla.makinen@ovph.fi::08b40afd-0646-4c4b-a542-b1647c187a03" providerId="AD" clId="Web-{72800198-C0D6-98DA-AB05-C9229DB575FB}" dt="2026-09-13T10:54:01.167" v="57" actId="20577"/>
        <pc:sldMkLst>
          <pc:docMk/>
          <pc:sldMk cId="1898354109" sldId="580"/>
        </pc:sldMkLst>
        <pc:spChg chg="mod">
          <ac:chgData name="Mäkinen Camilla" userId="S::camilla.makinen@ovph.fi::08b40afd-0646-4c4b-a542-b1647c187a03" providerId="AD" clId="Web-{72800198-C0D6-98DA-AB05-C9229DB575FB}" dt="2026-09-13T10:52:48.699" v="48" actId="20577"/>
          <ac:spMkLst>
            <pc:docMk/>
            <pc:sldMk cId="1898354109" sldId="580"/>
            <ac:spMk id="6" creationId="{6B29DF03-3E5E-F5BD-1388-9DB8FC99458C}"/>
          </ac:spMkLst>
        </pc:spChg>
        <pc:spChg chg="mod">
          <ac:chgData name="Mäkinen Camilla" userId="S::camilla.makinen@ovph.fi::08b40afd-0646-4c4b-a542-b1647c187a03" providerId="AD" clId="Web-{72800198-C0D6-98DA-AB05-C9229DB575FB}" dt="2026-09-13T10:52:57.839" v="50" actId="20577"/>
          <ac:spMkLst>
            <pc:docMk/>
            <pc:sldMk cId="1898354109" sldId="580"/>
            <ac:spMk id="9" creationId="{C2510217-0C8D-2E97-58A5-04DBA954B1AA}"/>
          </ac:spMkLst>
        </pc:spChg>
        <pc:spChg chg="mod">
          <ac:chgData name="Mäkinen Camilla" userId="S::camilla.makinen@ovph.fi::08b40afd-0646-4c4b-a542-b1647c187a03" providerId="AD" clId="Web-{72800198-C0D6-98DA-AB05-C9229DB575FB}" dt="2026-09-13T10:53:01.199" v="51" actId="20577"/>
          <ac:spMkLst>
            <pc:docMk/>
            <pc:sldMk cId="1898354109" sldId="580"/>
            <ac:spMk id="11" creationId="{0C6C33A5-345B-5CC9-4D47-71B591630B52}"/>
          </ac:spMkLst>
        </pc:spChg>
        <pc:spChg chg="mod">
          <ac:chgData name="Mäkinen Camilla" userId="S::camilla.makinen@ovph.fi::08b40afd-0646-4c4b-a542-b1647c187a03" providerId="AD" clId="Web-{72800198-C0D6-98DA-AB05-C9229DB575FB}" dt="2026-09-13T10:53:04.480" v="52" actId="20577"/>
          <ac:spMkLst>
            <pc:docMk/>
            <pc:sldMk cId="1898354109" sldId="580"/>
            <ac:spMk id="13" creationId="{0C6C33A5-345B-5CC9-4D47-71B591630B52}"/>
          </ac:spMkLst>
        </pc:spChg>
        <pc:spChg chg="mod">
          <ac:chgData name="Mäkinen Camilla" userId="S::camilla.makinen@ovph.fi::08b40afd-0646-4c4b-a542-b1647c187a03" providerId="AD" clId="Web-{72800198-C0D6-98DA-AB05-C9229DB575FB}" dt="2026-09-13T10:54:01.167" v="57" actId="20577"/>
          <ac:spMkLst>
            <pc:docMk/>
            <pc:sldMk cId="1898354109" sldId="580"/>
            <ac:spMk id="19" creationId="{1CE3ECC4-2766-0EF7-1123-7E6207D264DE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233_62DC17AC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https://ovphfi-my.sharepoint.com/personal/anna_grano_ovph_fi/Documents/Skrivbordet/osavuosi%20excel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https://ovphfi-my.sharepoint.com/personal/anna_grano_ovph_fi/Documents/Skrivbordet/osavuosi%20excel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https://ovphfi-my.sharepoint.com/personal/anna_grano_ovph_fi/Documents/Skrivbordet/osavuosi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70</c:v>
                </c:pt>
                <c:pt idx="1">
                  <c:v>68</c:v>
                </c:pt>
                <c:pt idx="2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60-45F1-BFFF-E040F0F12C9F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75</c:v>
                </c:pt>
                <c:pt idx="1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34-466C-A81D-6AE5416D83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5601984"/>
        <c:axId val="535602312"/>
      </c:barChart>
      <c:catAx>
        <c:axId val="53560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2312"/>
        <c:crosses val="autoZero"/>
        <c:auto val="1"/>
        <c:lblAlgn val="ctr"/>
        <c:lblOffset val="100"/>
        <c:noMultiLvlLbl val="0"/>
      </c:catAx>
      <c:valAx>
        <c:axId val="535602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17</c:v>
                </c:pt>
                <c:pt idx="1">
                  <c:v>15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B0-43B5-96BF-408CFBFA77FE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Jan-April</c:v>
                </c:pt>
                <c:pt idx="1">
                  <c:v>Maj-Aug</c:v>
                </c:pt>
                <c:pt idx="2">
                  <c:v>Sept-Dec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16</c:v>
                </c:pt>
                <c:pt idx="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B0-43B5-96BF-408CFBFA77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5601984"/>
        <c:axId val="535602312"/>
      </c:barChart>
      <c:catAx>
        <c:axId val="53560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2312"/>
        <c:crosses val="autoZero"/>
        <c:auto val="1"/>
        <c:lblAlgn val="ctr"/>
        <c:lblOffset val="100"/>
        <c:noMultiLvlLbl val="0"/>
      </c:catAx>
      <c:valAx>
        <c:axId val="535602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fi-F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 sz="1800" b="1">
                <a:solidFill>
                  <a:schemeClr val="accent5"/>
                </a:solidFill>
              </a:rPr>
              <a:t>NPS</a:t>
            </a:r>
          </a:p>
        </c:rich>
      </c:tx>
      <c:layout>
        <c:manualLayout>
          <c:xMode val="edge"/>
          <c:yMode val="edge"/>
          <c:x val="0.207265186162476"/>
          <c:y val="1.88190332141445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4318486906693917"/>
          <c:y val="0.14360580618507832"/>
          <c:w val="0.48648861640386554"/>
          <c:h val="0.85639419381492166"/>
        </c:manualLayout>
      </c:layout>
      <c:doughnutChart>
        <c:varyColors val="1"/>
        <c:ser>
          <c:idx val="1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891-4C48-A856-1CD2E0F7A763}"/>
              </c:ext>
            </c:extLst>
          </c:dPt>
          <c:dPt>
            <c:idx val="1"/>
            <c:bubble3D val="0"/>
            <c:spPr>
              <a:solidFill>
                <a:srgbClr val="85C59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891-4C48-A856-1CD2E0F7A763}"/>
              </c:ext>
            </c:extLst>
          </c:dPt>
          <c:dPt>
            <c:idx val="2"/>
            <c:bubble3D val="0"/>
            <c:spPr>
              <a:solidFill>
                <a:srgbClr val="85C59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891-4C48-A856-1CD2E0F7A763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891-4C48-A856-1CD2E0F7A763}"/>
              </c:ext>
            </c:extLst>
          </c:dPt>
          <c:dPt>
            <c:idx val="4"/>
            <c:bubble3D val="0"/>
            <c:spPr>
              <a:solidFill>
                <a:srgbClr val="F3969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891-4C48-A856-1CD2E0F7A763}"/>
              </c:ext>
            </c:extLst>
          </c:dPt>
          <c:dPt>
            <c:idx val="5"/>
            <c:bubble3D val="0"/>
            <c:spPr>
              <a:solidFill>
                <a:srgbClr val="F3969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7891-4C48-A856-1CD2E0F7A763}"/>
              </c:ext>
            </c:extLst>
          </c:dPt>
          <c:dPt>
            <c:idx val="6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7891-4C48-A856-1CD2E0F7A763}"/>
              </c:ext>
            </c:extLst>
          </c:dPt>
          <c:val>
            <c:numRef>
              <c:f>Sheet1!$C$4:$C$10</c:f>
              <c:numCache>
                <c:formatCode>General</c:formatCode>
                <c:ptCount val="7"/>
                <c:pt idx="0">
                  <c:v>30</c:v>
                </c:pt>
                <c:pt idx="1">
                  <c:v>30</c:v>
                </c:pt>
                <c:pt idx="2">
                  <c:v>30</c:v>
                </c:pt>
                <c:pt idx="3">
                  <c:v>180</c:v>
                </c:pt>
                <c:pt idx="4">
                  <c:v>30</c:v>
                </c:pt>
                <c:pt idx="5">
                  <c:v>30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891-4C48-A856-1CD2E0F7A7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pieChart>
        <c:varyColors val="1"/>
        <c:ser>
          <c:idx val="0"/>
          <c:order val="1"/>
          <c:spPr>
            <a:ln>
              <a:noFill/>
            </a:ln>
          </c:spPr>
          <c:explosion val="1"/>
          <c:dPt>
            <c:idx val="0"/>
            <c:bubble3D val="0"/>
            <c:explosion val="6"/>
            <c:spPr>
              <a:noFill/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0-7891-4C48-A856-1CD2E0F7A763}"/>
              </c:ext>
            </c:extLst>
          </c:dPt>
          <c:dPt>
            <c:idx val="1"/>
            <c:bubble3D val="0"/>
            <c:explosion val="0"/>
            <c:spPr>
              <a:solidFill>
                <a:schemeClr val="tx1"/>
              </a:solidFill>
              <a:ln>
                <a:solidFill>
                  <a:schemeClr val="tx2"/>
                </a:solidFill>
              </a:ln>
            </c:spPr>
            <c:extLst>
              <c:ext xmlns:c16="http://schemas.microsoft.com/office/drawing/2014/chart" uri="{C3380CC4-5D6E-409C-BE32-E72D297353CC}">
                <c16:uniqueId val="{00000012-7891-4C48-A856-1CD2E0F7A763}"/>
              </c:ext>
            </c:extLst>
          </c:dPt>
          <c:dPt>
            <c:idx val="2"/>
            <c:bubble3D val="0"/>
            <c:spPr>
              <a:noFill/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4-7891-4C48-A856-1CD2E0F7A763}"/>
              </c:ext>
            </c:extLst>
          </c:dPt>
          <c:val>
            <c:numRef>
              <c:f>Sheet1!$H$4:$H$7</c:f>
              <c:numCache>
                <c:formatCode>General</c:formatCode>
                <c:ptCount val="4"/>
                <c:pt idx="0">
                  <c:v>62.8</c:v>
                </c:pt>
                <c:pt idx="1">
                  <c:v>4</c:v>
                </c:pt>
                <c:pt idx="2">
                  <c:v>293.2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7891-4C48-A856-1CD2E0F7A7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7"/>
      </c:pieChart>
    </c:plotArea>
    <c:plotVisOnly val="0"/>
    <c:dispBlanksAs val="gap"/>
    <c:showDLblsOverMax val="0"/>
    <c:extLst/>
  </c:chart>
  <c:spPr>
    <a:noFill/>
  </c:spPr>
  <c:txPr>
    <a:bodyPr/>
    <a:lstStyle/>
    <a:p>
      <a:pPr>
        <a:defRPr/>
      </a:pPr>
      <a:endParaRPr lang="fi-FI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 sz="1800" b="1">
                <a:solidFill>
                  <a:schemeClr val="accent5"/>
                </a:solidFill>
              </a:rPr>
              <a:t>NPS</a:t>
            </a:r>
          </a:p>
        </c:rich>
      </c:tx>
      <c:layout>
        <c:manualLayout>
          <c:xMode val="edge"/>
          <c:yMode val="edge"/>
          <c:x val="0.207265186162476"/>
          <c:y val="1.88190332141445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4318486906693917"/>
          <c:y val="0.14360580618507832"/>
          <c:w val="0.48648861640386554"/>
          <c:h val="0.85639419381492166"/>
        </c:manualLayout>
      </c:layout>
      <c:doughnutChart>
        <c:varyColors val="1"/>
        <c:ser>
          <c:idx val="1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7FF-4612-BB98-1A8C1B34F4F8}"/>
              </c:ext>
            </c:extLst>
          </c:dPt>
          <c:dPt>
            <c:idx val="1"/>
            <c:bubble3D val="0"/>
            <c:spPr>
              <a:solidFill>
                <a:srgbClr val="85C59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7FF-4612-BB98-1A8C1B34F4F8}"/>
              </c:ext>
            </c:extLst>
          </c:dPt>
          <c:dPt>
            <c:idx val="2"/>
            <c:bubble3D val="0"/>
            <c:spPr>
              <a:solidFill>
                <a:srgbClr val="85C59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7FF-4612-BB98-1A8C1B34F4F8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7FF-4612-BB98-1A8C1B34F4F8}"/>
              </c:ext>
            </c:extLst>
          </c:dPt>
          <c:dPt>
            <c:idx val="4"/>
            <c:bubble3D val="0"/>
            <c:spPr>
              <a:solidFill>
                <a:srgbClr val="F3969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7FF-4612-BB98-1A8C1B34F4F8}"/>
              </c:ext>
            </c:extLst>
          </c:dPt>
          <c:dPt>
            <c:idx val="5"/>
            <c:bubble3D val="0"/>
            <c:spPr>
              <a:solidFill>
                <a:srgbClr val="F3969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7FF-4612-BB98-1A8C1B34F4F8}"/>
              </c:ext>
            </c:extLst>
          </c:dPt>
          <c:dPt>
            <c:idx val="6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7FF-4612-BB98-1A8C1B34F4F8}"/>
              </c:ext>
            </c:extLst>
          </c:dPt>
          <c:val>
            <c:numRef>
              <c:f>Sheet1!$C$4:$C$10</c:f>
              <c:numCache>
                <c:formatCode>General</c:formatCode>
                <c:ptCount val="7"/>
                <c:pt idx="0">
                  <c:v>30</c:v>
                </c:pt>
                <c:pt idx="1">
                  <c:v>30</c:v>
                </c:pt>
                <c:pt idx="2">
                  <c:v>30</c:v>
                </c:pt>
                <c:pt idx="3">
                  <c:v>180</c:v>
                </c:pt>
                <c:pt idx="4">
                  <c:v>30</c:v>
                </c:pt>
                <c:pt idx="5">
                  <c:v>30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47FF-4612-BB98-1A8C1B34F4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0"/>
    <c:dispBlanksAs val="gap"/>
    <c:showDLblsOverMax val="0"/>
    <c:extLst/>
  </c:chart>
  <c:spPr>
    <a:noFill/>
  </c:spPr>
  <c:txPr>
    <a:bodyPr/>
    <a:lstStyle/>
    <a:p>
      <a:pPr>
        <a:defRPr/>
      </a:pPr>
      <a:endParaRPr lang="fi-FI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 sz="1800" b="1">
                <a:solidFill>
                  <a:schemeClr val="accent5"/>
                </a:solidFill>
              </a:rPr>
              <a:t>NSS</a:t>
            </a:r>
          </a:p>
        </c:rich>
      </c:tx>
      <c:layout>
        <c:manualLayout>
          <c:xMode val="edge"/>
          <c:yMode val="edge"/>
          <c:x val="0.207265186162476"/>
          <c:y val="1.88190332141445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4318486906693917"/>
          <c:y val="0.14360580618507832"/>
          <c:w val="0.48648861640386554"/>
          <c:h val="0.85639419381492166"/>
        </c:manualLayout>
      </c:layout>
      <c:doughnutChart>
        <c:varyColors val="1"/>
        <c:ser>
          <c:idx val="1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F4B-40C0-A275-7D761E36B0B1}"/>
              </c:ext>
            </c:extLst>
          </c:dPt>
          <c:dPt>
            <c:idx val="1"/>
            <c:bubble3D val="0"/>
            <c:spPr>
              <a:solidFill>
                <a:srgbClr val="85C59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F4B-40C0-A275-7D761E36B0B1}"/>
              </c:ext>
            </c:extLst>
          </c:dPt>
          <c:dPt>
            <c:idx val="2"/>
            <c:bubble3D val="0"/>
            <c:spPr>
              <a:solidFill>
                <a:srgbClr val="85C59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F4B-40C0-A275-7D761E36B0B1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F4B-40C0-A275-7D761E36B0B1}"/>
              </c:ext>
            </c:extLst>
          </c:dPt>
          <c:dPt>
            <c:idx val="4"/>
            <c:bubble3D val="0"/>
            <c:spPr>
              <a:solidFill>
                <a:srgbClr val="F3969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F4B-40C0-A275-7D761E36B0B1}"/>
              </c:ext>
            </c:extLst>
          </c:dPt>
          <c:dPt>
            <c:idx val="5"/>
            <c:bubble3D val="0"/>
            <c:spPr>
              <a:solidFill>
                <a:srgbClr val="F3969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F4B-40C0-A275-7D761E36B0B1}"/>
              </c:ext>
            </c:extLst>
          </c:dPt>
          <c:dPt>
            <c:idx val="6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AF4B-40C0-A275-7D761E36B0B1}"/>
              </c:ext>
            </c:extLst>
          </c:dPt>
          <c:val>
            <c:numRef>
              <c:f>Sheet1!$C$4:$C$10</c:f>
              <c:numCache>
                <c:formatCode>General</c:formatCode>
                <c:ptCount val="7"/>
                <c:pt idx="0">
                  <c:v>30</c:v>
                </c:pt>
                <c:pt idx="1">
                  <c:v>30</c:v>
                </c:pt>
                <c:pt idx="2">
                  <c:v>30</c:v>
                </c:pt>
                <c:pt idx="3">
                  <c:v>180</c:v>
                </c:pt>
                <c:pt idx="4">
                  <c:v>30</c:v>
                </c:pt>
                <c:pt idx="5">
                  <c:v>30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F4B-40C0-A275-7D761E36B0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0"/>
    <c:dispBlanksAs val="gap"/>
    <c:showDLblsOverMax val="0"/>
    <c:extLst/>
  </c:chart>
  <c:spPr>
    <a:noFill/>
  </c:spPr>
  <c:txPr>
    <a:bodyPr/>
    <a:lstStyle/>
    <a:p>
      <a:pPr>
        <a:defRPr/>
      </a:pPr>
      <a:endParaRPr lang="fi-FI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232_20CC6BF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55A3566-19E5-4FEB-8A63-B08102C88738}" authorId="{B4294503-7F91-146A-3DA3-8E88E28BAFE1}" created="2026-09-13T12:44:50.553">
    <pc:sldMkLst xmlns:pc="http://schemas.microsoft.com/office/powerpoint/2013/main/command">
      <pc:docMk/>
      <pc:sldMk cId="550267891" sldId="562"/>
    </pc:sldMkLst>
    <p188:txBody>
      <a:bodyPr/>
      <a:lstStyle/>
      <a:p>
        <a:r>
          <a:rPr lang="en-US"/>
          <a:t>Exreport total antal besök 63470- så fick jag peruttamaton poisjäänti till 505</a:t>
        </a:r>
      </a:p>
    </p188:txBody>
  </p188:cm>
</p188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0.16794</cdr:x>
      <cdr:y>0.52968</cdr:y>
    </cdr:from>
    <cdr:to>
      <cdr:x>0.24046</cdr:x>
      <cdr:y>0.60358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EF49A2B-42C4-A0A1-971A-6B2AF041DE6A}"/>
            </a:ext>
          </a:extLst>
        </cdr:cNvPr>
        <cdr:cNvSpPr txBox="1"/>
      </cdr:nvSpPr>
      <cdr:spPr>
        <a:xfrm xmlns:a="http://schemas.openxmlformats.org/drawingml/2006/main">
          <a:off x="1257300" y="2252664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0.66327</cdr:x>
      <cdr:y>0.1956</cdr:y>
    </cdr:from>
    <cdr:to>
      <cdr:x>0.73579</cdr:x>
      <cdr:y>0.2695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4965700" y="831850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0.24724</cdr:x>
      <cdr:y>0.19783</cdr:y>
    </cdr:from>
    <cdr:to>
      <cdr:x>0.31976</cdr:x>
      <cdr:y>0.27174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1851025" y="841375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0.46735</cdr:x>
      <cdr:y>0.06346</cdr:y>
    </cdr:from>
    <cdr:to>
      <cdr:x>0.53986</cdr:x>
      <cdr:y>0.13736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3498850" y="269875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0.74343</cdr:x>
      <cdr:y>0.52706</cdr:y>
    </cdr:from>
    <cdr:to>
      <cdr:x>0.81595</cdr:x>
      <cdr:y>0.60097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5565775" y="2241550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0.16794</cdr:x>
      <cdr:y>0.52968</cdr:y>
    </cdr:from>
    <cdr:to>
      <cdr:x>0.28482</cdr:x>
      <cdr:y>0.61928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2EF49A2B-42C4-A0A1-971A-6B2AF041DE6A}"/>
            </a:ext>
          </a:extLst>
        </cdr:cNvPr>
        <cdr:cNvSpPr txBox="1"/>
      </cdr:nvSpPr>
      <cdr:spPr>
        <a:xfrm xmlns:a="http://schemas.openxmlformats.org/drawingml/2006/main">
          <a:off x="694498" y="1151452"/>
          <a:ext cx="483336" cy="194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-100</a:t>
          </a:r>
        </a:p>
      </cdr:txBody>
    </cdr:sp>
  </cdr:relSizeAnchor>
  <cdr:relSizeAnchor xmlns:cdr="http://schemas.openxmlformats.org/drawingml/2006/chartDrawing">
    <cdr:from>
      <cdr:x>0.66327</cdr:x>
      <cdr:y>0.1956</cdr:y>
    </cdr:from>
    <cdr:to>
      <cdr:x>0.78247</cdr:x>
      <cdr:y>0.28817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2624911" y="439735"/>
          <a:ext cx="471731" cy="208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50</a:t>
          </a:r>
        </a:p>
      </cdr:txBody>
    </cdr:sp>
  </cdr:relSizeAnchor>
  <cdr:relSizeAnchor xmlns:cdr="http://schemas.openxmlformats.org/drawingml/2006/chartDrawing">
    <cdr:from>
      <cdr:x>0.19903</cdr:x>
      <cdr:y>0.19783</cdr:y>
    </cdr:from>
    <cdr:to>
      <cdr:x>0.31976</cdr:x>
      <cdr:y>0.28817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787656" y="444749"/>
          <a:ext cx="477804" cy="2030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-50</a:t>
          </a:r>
        </a:p>
      </cdr:txBody>
    </cdr:sp>
  </cdr:relSizeAnchor>
  <cdr:relSizeAnchor xmlns:cdr="http://schemas.openxmlformats.org/drawingml/2006/chartDrawing">
    <cdr:from>
      <cdr:x>0.45695</cdr:x>
      <cdr:y>0</cdr:y>
    </cdr:from>
    <cdr:to>
      <cdr:x>0.52946</cdr:x>
      <cdr:y>0.0739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1808379" y="0"/>
          <a:ext cx="286960" cy="166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0</a:t>
          </a:r>
        </a:p>
      </cdr:txBody>
    </cdr:sp>
  </cdr:relSizeAnchor>
  <cdr:relSizeAnchor xmlns:cdr="http://schemas.openxmlformats.org/drawingml/2006/chartDrawing">
    <cdr:from>
      <cdr:x>0.71132</cdr:x>
      <cdr:y>0.52367</cdr:y>
    </cdr:from>
    <cdr:to>
      <cdr:x>0.85567</cdr:x>
      <cdr:y>0.61659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2941572" y="1138380"/>
          <a:ext cx="596944" cy="201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100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0.16794</cdr:x>
      <cdr:y>0.52968</cdr:y>
    </cdr:from>
    <cdr:to>
      <cdr:x>0.24046</cdr:x>
      <cdr:y>0.60358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EF49A2B-42C4-A0A1-971A-6B2AF041DE6A}"/>
            </a:ext>
          </a:extLst>
        </cdr:cNvPr>
        <cdr:cNvSpPr txBox="1"/>
      </cdr:nvSpPr>
      <cdr:spPr>
        <a:xfrm xmlns:a="http://schemas.openxmlformats.org/drawingml/2006/main">
          <a:off x="1257300" y="2252664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0.66327</cdr:x>
      <cdr:y>0.1956</cdr:y>
    </cdr:from>
    <cdr:to>
      <cdr:x>0.73579</cdr:x>
      <cdr:y>0.2695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4965700" y="831850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0.24724</cdr:x>
      <cdr:y>0.19783</cdr:y>
    </cdr:from>
    <cdr:to>
      <cdr:x>0.31976</cdr:x>
      <cdr:y>0.27174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1851025" y="841375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0.46735</cdr:x>
      <cdr:y>0.06346</cdr:y>
    </cdr:from>
    <cdr:to>
      <cdr:x>0.53986</cdr:x>
      <cdr:y>0.13736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3498850" y="269875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0.74343</cdr:x>
      <cdr:y>0.52706</cdr:y>
    </cdr:from>
    <cdr:to>
      <cdr:x>0.81595</cdr:x>
      <cdr:y>0.60097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5565775" y="2241550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0.16794</cdr:x>
      <cdr:y>0.52968</cdr:y>
    </cdr:from>
    <cdr:to>
      <cdr:x>0.28482</cdr:x>
      <cdr:y>0.61928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2EF49A2B-42C4-A0A1-971A-6B2AF041DE6A}"/>
            </a:ext>
          </a:extLst>
        </cdr:cNvPr>
        <cdr:cNvSpPr txBox="1"/>
      </cdr:nvSpPr>
      <cdr:spPr>
        <a:xfrm xmlns:a="http://schemas.openxmlformats.org/drawingml/2006/main">
          <a:off x="694498" y="1151452"/>
          <a:ext cx="483336" cy="194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-100</a:t>
          </a:r>
        </a:p>
      </cdr:txBody>
    </cdr:sp>
  </cdr:relSizeAnchor>
  <cdr:relSizeAnchor xmlns:cdr="http://schemas.openxmlformats.org/drawingml/2006/chartDrawing">
    <cdr:from>
      <cdr:x>0.66327</cdr:x>
      <cdr:y>0.1956</cdr:y>
    </cdr:from>
    <cdr:to>
      <cdr:x>0.78247</cdr:x>
      <cdr:y>0.28817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2624911" y="439735"/>
          <a:ext cx="471731" cy="208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50</a:t>
          </a:r>
        </a:p>
      </cdr:txBody>
    </cdr:sp>
  </cdr:relSizeAnchor>
  <cdr:relSizeAnchor xmlns:cdr="http://schemas.openxmlformats.org/drawingml/2006/chartDrawing">
    <cdr:from>
      <cdr:x>0.19903</cdr:x>
      <cdr:y>0.19783</cdr:y>
    </cdr:from>
    <cdr:to>
      <cdr:x>0.31976</cdr:x>
      <cdr:y>0.28817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787656" y="444749"/>
          <a:ext cx="477804" cy="2030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-50</a:t>
          </a:r>
        </a:p>
      </cdr:txBody>
    </cdr:sp>
  </cdr:relSizeAnchor>
  <cdr:relSizeAnchor xmlns:cdr="http://schemas.openxmlformats.org/drawingml/2006/chartDrawing">
    <cdr:from>
      <cdr:x>0.45695</cdr:x>
      <cdr:y>0</cdr:y>
    </cdr:from>
    <cdr:to>
      <cdr:x>0.52946</cdr:x>
      <cdr:y>0.0739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1808379" y="0"/>
          <a:ext cx="286960" cy="166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0</a:t>
          </a:r>
        </a:p>
      </cdr:txBody>
    </cdr:sp>
  </cdr:relSizeAnchor>
  <cdr:relSizeAnchor xmlns:cdr="http://schemas.openxmlformats.org/drawingml/2006/chartDrawing">
    <cdr:from>
      <cdr:x>0.71132</cdr:x>
      <cdr:y>0.52367</cdr:y>
    </cdr:from>
    <cdr:to>
      <cdr:x>0.85567</cdr:x>
      <cdr:y>0.61659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2941572" y="1138380"/>
          <a:ext cx="596944" cy="201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100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0.16794</cdr:x>
      <cdr:y>0.52968</cdr:y>
    </cdr:from>
    <cdr:to>
      <cdr:x>0.24046</cdr:x>
      <cdr:y>0.60358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EF49A2B-42C4-A0A1-971A-6B2AF041DE6A}"/>
            </a:ext>
          </a:extLst>
        </cdr:cNvPr>
        <cdr:cNvSpPr txBox="1"/>
      </cdr:nvSpPr>
      <cdr:spPr>
        <a:xfrm xmlns:a="http://schemas.openxmlformats.org/drawingml/2006/main">
          <a:off x="1257300" y="2252664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0.66327</cdr:x>
      <cdr:y>0.1956</cdr:y>
    </cdr:from>
    <cdr:to>
      <cdr:x>0.73579</cdr:x>
      <cdr:y>0.2695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4965700" y="831850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0.24724</cdr:x>
      <cdr:y>0.19783</cdr:y>
    </cdr:from>
    <cdr:to>
      <cdr:x>0.31976</cdr:x>
      <cdr:y>0.27174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1851025" y="841375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0.46735</cdr:x>
      <cdr:y>0.06346</cdr:y>
    </cdr:from>
    <cdr:to>
      <cdr:x>0.53986</cdr:x>
      <cdr:y>0.13736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3498850" y="269875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0.74343</cdr:x>
      <cdr:y>0.52706</cdr:y>
    </cdr:from>
    <cdr:to>
      <cdr:x>0.81595</cdr:x>
      <cdr:y>0.60097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5565775" y="2241550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0.16794</cdr:x>
      <cdr:y>0.52968</cdr:y>
    </cdr:from>
    <cdr:to>
      <cdr:x>0.28482</cdr:x>
      <cdr:y>0.61928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2EF49A2B-42C4-A0A1-971A-6B2AF041DE6A}"/>
            </a:ext>
          </a:extLst>
        </cdr:cNvPr>
        <cdr:cNvSpPr txBox="1"/>
      </cdr:nvSpPr>
      <cdr:spPr>
        <a:xfrm xmlns:a="http://schemas.openxmlformats.org/drawingml/2006/main">
          <a:off x="694498" y="1151452"/>
          <a:ext cx="483336" cy="194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-100</a:t>
          </a:r>
        </a:p>
      </cdr:txBody>
    </cdr:sp>
  </cdr:relSizeAnchor>
  <cdr:relSizeAnchor xmlns:cdr="http://schemas.openxmlformats.org/drawingml/2006/chartDrawing">
    <cdr:from>
      <cdr:x>0.66327</cdr:x>
      <cdr:y>0.1956</cdr:y>
    </cdr:from>
    <cdr:to>
      <cdr:x>0.78247</cdr:x>
      <cdr:y>0.28817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2624911" y="439735"/>
          <a:ext cx="471731" cy="208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50</a:t>
          </a:r>
        </a:p>
      </cdr:txBody>
    </cdr:sp>
  </cdr:relSizeAnchor>
  <cdr:relSizeAnchor xmlns:cdr="http://schemas.openxmlformats.org/drawingml/2006/chartDrawing">
    <cdr:from>
      <cdr:x>0.19903</cdr:x>
      <cdr:y>0.19783</cdr:y>
    </cdr:from>
    <cdr:to>
      <cdr:x>0.31976</cdr:x>
      <cdr:y>0.28817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787656" y="444749"/>
          <a:ext cx="477804" cy="2030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-50</a:t>
          </a:r>
        </a:p>
      </cdr:txBody>
    </cdr:sp>
  </cdr:relSizeAnchor>
  <cdr:relSizeAnchor xmlns:cdr="http://schemas.openxmlformats.org/drawingml/2006/chartDrawing">
    <cdr:from>
      <cdr:x>0.45695</cdr:x>
      <cdr:y>0</cdr:y>
    </cdr:from>
    <cdr:to>
      <cdr:x>0.52946</cdr:x>
      <cdr:y>0.0739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1808379" y="0"/>
          <a:ext cx="286960" cy="166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0</a:t>
          </a:r>
        </a:p>
      </cdr:txBody>
    </cdr:sp>
  </cdr:relSizeAnchor>
  <cdr:relSizeAnchor xmlns:cdr="http://schemas.openxmlformats.org/drawingml/2006/chartDrawing">
    <cdr:from>
      <cdr:x>0.71132</cdr:x>
      <cdr:y>0.52367</cdr:y>
    </cdr:from>
    <cdr:to>
      <cdr:x>0.85567</cdr:x>
      <cdr:y>0.61659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2941572" y="1138380"/>
          <a:ext cx="596944" cy="201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100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690A8B4-A175-47E0-9DA4-67B367CF71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708A30-2F99-4DC8-97D0-02632F0CEB1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332C6-2739-449A-8E1C-DF133202CBD0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7B36E-21B3-4DF2-9912-01BC3F9EEE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65EA9B-9ACE-4A36-A2A0-8F4A652361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E5EF4-BA7F-4A42-BB51-703B5F75C49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094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EBC61-E677-49EC-905C-8E373E977562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0DF54-D132-4835-A060-2DDF25001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313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DB2FD-E821-42CD-A42C-78AD0F702CB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49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DB2FD-E821-42CD-A42C-78AD0F702CB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43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/ 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0100" y="914884"/>
            <a:ext cx="7911566" cy="2072107"/>
          </a:xfrm>
        </p:spPr>
        <p:txBody>
          <a:bodyPr anchor="b">
            <a:normAutofit/>
          </a:bodyPr>
          <a:lstStyle>
            <a:lvl1pPr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00100" y="3413033"/>
            <a:ext cx="7934716" cy="347919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86218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184667" y="6156384"/>
            <a:ext cx="4443769" cy="233637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</p:spTree>
    <p:extLst>
      <p:ext uri="{BB962C8B-B14F-4D97-AF65-F5344CB8AC3E}">
        <p14:creationId xmlns:p14="http://schemas.microsoft.com/office/powerpoint/2010/main" val="2959767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+ bild / Kans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742" y="567159"/>
            <a:ext cx="4911522" cy="229951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92742" y="3136739"/>
            <a:ext cx="4911522" cy="1018844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92742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792743" y="4425644"/>
            <a:ext cx="4911521" cy="279730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B1E416C0-4E6D-428D-8B11-8AA4319A483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209212" y="1"/>
            <a:ext cx="4980065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4199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/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9327754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89" y="2326511"/>
            <a:ext cx="9327755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</p:spTree>
    <p:extLst>
      <p:ext uri="{BB962C8B-B14F-4D97-AF65-F5344CB8AC3E}">
        <p14:creationId xmlns:p14="http://schemas.microsoft.com/office/powerpoint/2010/main" val="1956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+ bild /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4491680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90" y="2326511"/>
            <a:ext cx="4491680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DA025EC-89A3-44CB-B84C-6A8DB57CA69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772099" y="762946"/>
            <a:ext cx="4385897" cy="541401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</a:p>
        </p:txBody>
      </p:sp>
    </p:spTree>
    <p:extLst>
      <p:ext uri="{BB962C8B-B14F-4D97-AF65-F5344CB8AC3E}">
        <p14:creationId xmlns:p14="http://schemas.microsoft.com/office/powerpoint/2010/main" val="746549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48863" y="-61965"/>
            <a:ext cx="11043137" cy="68638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Saatavuus/</a:t>
            </a:r>
            <a:r>
              <a:rPr lang="fi-FI" sz="3600" err="1">
                <a:solidFill>
                  <a:schemeClr val="tx1"/>
                </a:solidFill>
              </a:rPr>
              <a:t>Tillgänglighet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4798800" y="1391960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8517600" y="891309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99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337" y="1694162"/>
            <a:ext cx="565977" cy="565977"/>
          </a:xfrm>
          <a:prstGeom prst="rect">
            <a:avLst/>
          </a:prstGeom>
          <a:solidFill>
            <a:srgbClr val="213A8F"/>
          </a:solidFill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38573" y="3248691"/>
            <a:ext cx="610548" cy="610548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5256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6192000" y="4244541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6192000" y="3004809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256000" y="5484273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" name="Oval 11"/>
          <p:cNvSpPr/>
          <p:nvPr userDrawn="1"/>
        </p:nvSpPr>
        <p:spPr>
          <a:xfrm flipH="1">
            <a:off x="3744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" name="Oval 12"/>
          <p:cNvSpPr/>
          <p:nvPr userDrawn="1"/>
        </p:nvSpPr>
        <p:spPr>
          <a:xfrm flipH="1">
            <a:off x="2808000" y="4279589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" name="Oval 13"/>
          <p:cNvSpPr/>
          <p:nvPr userDrawn="1"/>
        </p:nvSpPr>
        <p:spPr>
          <a:xfrm flipH="1">
            <a:off x="2808000" y="3001778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5" name="Oval 14"/>
          <p:cNvSpPr/>
          <p:nvPr userDrawn="1"/>
        </p:nvSpPr>
        <p:spPr>
          <a:xfrm flipH="1">
            <a:off x="3744000" y="5496093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51106" y="3421474"/>
            <a:ext cx="1926680" cy="1016988"/>
          </a:xfrm>
          <a:prstGeom prst="rect">
            <a:avLst/>
          </a:prstGeom>
        </p:spPr>
      </p:pic>
      <p:sp>
        <p:nvSpPr>
          <p:cNvPr id="25" name="TextBox 24"/>
          <p:cNvSpPr txBox="1"/>
          <p:nvPr userDrawn="1"/>
        </p:nvSpPr>
        <p:spPr>
          <a:xfrm>
            <a:off x="4581070" y="3074694"/>
            <a:ext cx="697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539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337" y="1694162"/>
            <a:ext cx="565977" cy="565977"/>
          </a:xfrm>
          <a:prstGeom prst="rect">
            <a:avLst/>
          </a:prstGeom>
          <a:solidFill>
            <a:srgbClr val="213A8F"/>
          </a:solidFill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38573" y="3248691"/>
            <a:ext cx="610548" cy="610548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5256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6192000" y="4244541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6192000" y="3004809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256000" y="5484273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" name="Oval 11"/>
          <p:cNvSpPr/>
          <p:nvPr userDrawn="1"/>
        </p:nvSpPr>
        <p:spPr>
          <a:xfrm flipH="1">
            <a:off x="3744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" name="Oval 12"/>
          <p:cNvSpPr/>
          <p:nvPr userDrawn="1"/>
        </p:nvSpPr>
        <p:spPr>
          <a:xfrm flipH="1">
            <a:off x="2808000" y="4279589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" name="Oval 13"/>
          <p:cNvSpPr/>
          <p:nvPr userDrawn="1"/>
        </p:nvSpPr>
        <p:spPr>
          <a:xfrm flipH="1">
            <a:off x="2808000" y="3001778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5" name="Oval 14"/>
          <p:cNvSpPr/>
          <p:nvPr userDrawn="1"/>
        </p:nvSpPr>
        <p:spPr>
          <a:xfrm flipH="1">
            <a:off x="3744000" y="5496093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51106" y="3421474"/>
            <a:ext cx="1926680" cy="1016988"/>
          </a:xfrm>
          <a:prstGeom prst="rect">
            <a:avLst/>
          </a:prstGeom>
        </p:spPr>
      </p:pic>
      <p:sp>
        <p:nvSpPr>
          <p:cNvPr id="25" name="TextBox 24"/>
          <p:cNvSpPr txBox="1"/>
          <p:nvPr userDrawn="1"/>
        </p:nvSpPr>
        <p:spPr>
          <a:xfrm>
            <a:off x="4577121" y="3006628"/>
            <a:ext cx="705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  <p:sp>
        <p:nvSpPr>
          <p:cNvPr id="28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sz="3600" b="1" err="1">
                <a:solidFill>
                  <a:schemeClr val="tx1"/>
                </a:solidFill>
              </a:rPr>
              <a:t>Kundupplevelse</a:t>
            </a:r>
            <a:endParaRPr lang="fi-FI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657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Säkerhet</a:t>
            </a:r>
            <a:r>
              <a:rPr lang="fi-FI" sz="3600">
                <a:solidFill>
                  <a:schemeClr val="tx1"/>
                </a:solidFill>
              </a:rPr>
              <a:t> </a:t>
            </a:r>
            <a:r>
              <a:rPr lang="fi-FI" sz="3600" err="1">
                <a:solidFill>
                  <a:schemeClr val="tx1"/>
                </a:solidFill>
              </a:rPr>
              <a:t>och</a:t>
            </a:r>
            <a:r>
              <a:rPr lang="fi-FI" sz="3600">
                <a:solidFill>
                  <a:schemeClr val="tx1"/>
                </a:solidFill>
              </a:rPr>
              <a:t> </a:t>
            </a:r>
            <a:r>
              <a:rPr lang="fi-FI" sz="3600" err="1">
                <a:solidFill>
                  <a:schemeClr val="tx1"/>
                </a:solidFill>
              </a:rPr>
              <a:t>kvalitet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123602" y="4488872"/>
            <a:ext cx="110780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80000" y="4488872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64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4680000" y="1299411"/>
            <a:ext cx="0" cy="3189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8640000" y="1264071"/>
            <a:ext cx="0" cy="32248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82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0997A41-488F-47FE-A14E-4E3CBAC2B407}"/>
              </a:ext>
            </a:extLst>
          </p:cNvPr>
          <p:cNvSpPr txBox="1"/>
          <p:nvPr userDrawn="1"/>
        </p:nvSpPr>
        <p:spPr>
          <a:xfrm>
            <a:off x="4735669" y="1404000"/>
            <a:ext cx="3826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b="1">
                <a:solidFill>
                  <a:srgbClr val="85C598"/>
                </a:solidFill>
              </a:rPr>
              <a:t>DE ANMÄLDA HÄNDELSERNAS KARAKTÄR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FE2FFB-F344-4344-940D-26D2C6046DF3}"/>
              </a:ext>
            </a:extLst>
          </p:cNvPr>
          <p:cNvSpPr txBox="1"/>
          <p:nvPr userDrawn="1"/>
        </p:nvSpPr>
        <p:spPr>
          <a:xfrm>
            <a:off x="1179185" y="1404000"/>
            <a:ext cx="2847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>
                <a:solidFill>
                  <a:schemeClr val="accent4"/>
                </a:solidFill>
              </a:rPr>
              <a:t>ANTAL ANMÄLAN OM NEGATIV HÄNDELSE 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680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>
                <a:solidFill>
                  <a:schemeClr val="tx1"/>
                </a:solidFill>
              </a:rPr>
              <a:t>Turvallisuus ja laatu</a:t>
            </a:r>
          </a:p>
        </p:txBody>
      </p:sp>
      <p:sp>
        <p:nvSpPr>
          <p:cNvPr id="26" name="TextBox 25"/>
          <p:cNvSpPr txBox="1"/>
          <p:nvPr userDrawn="1"/>
        </p:nvSpPr>
        <p:spPr>
          <a:xfrm>
            <a:off x="1197033" y="1404000"/>
            <a:ext cx="2467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fi-FI" b="1">
                <a:solidFill>
                  <a:schemeClr val="accent4"/>
                </a:solidFill>
              </a:rPr>
              <a:t>VAARATAPAHTUMA ILMOITUSTEN MÄÄRÄ</a:t>
            </a:r>
            <a:endParaRPr lang="en-US" b="1">
              <a:solidFill>
                <a:schemeClr val="accent4"/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4753431" y="1404000"/>
            <a:ext cx="2467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sz="1600" b="1">
                <a:solidFill>
                  <a:srgbClr val="85C598"/>
                </a:solidFill>
              </a:rPr>
              <a:t>VAARATAPAHTUMA ILMOITUKSET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EC3B77E-0D3E-4B5A-8A4D-5EEF2CF1F41B}"/>
              </a:ext>
            </a:extLst>
          </p:cNvPr>
          <p:cNvCxnSpPr/>
          <p:nvPr userDrawn="1"/>
        </p:nvCxnSpPr>
        <p:spPr>
          <a:xfrm>
            <a:off x="1123602" y="4488872"/>
            <a:ext cx="110780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6ADCBBD-B6ED-4152-B8C4-0DC573033107}"/>
              </a:ext>
            </a:extLst>
          </p:cNvPr>
          <p:cNvCxnSpPr/>
          <p:nvPr userDrawn="1"/>
        </p:nvCxnSpPr>
        <p:spPr>
          <a:xfrm>
            <a:off x="4680000" y="4488872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A35BE4C-1B5A-48EE-84DB-C2B08640B807}"/>
              </a:ext>
            </a:extLst>
          </p:cNvPr>
          <p:cNvCxnSpPr/>
          <p:nvPr userDrawn="1"/>
        </p:nvCxnSpPr>
        <p:spPr>
          <a:xfrm>
            <a:off x="64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941A194-48EB-4091-A182-F366B11A0BC8}"/>
              </a:ext>
            </a:extLst>
          </p:cNvPr>
          <p:cNvCxnSpPr/>
          <p:nvPr userDrawn="1"/>
        </p:nvCxnSpPr>
        <p:spPr>
          <a:xfrm>
            <a:off x="4680000" y="1299411"/>
            <a:ext cx="0" cy="3189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DF4010C-4B32-4FC4-9A31-D4B806832335}"/>
              </a:ext>
            </a:extLst>
          </p:cNvPr>
          <p:cNvCxnSpPr/>
          <p:nvPr userDrawn="1"/>
        </p:nvCxnSpPr>
        <p:spPr>
          <a:xfrm>
            <a:off x="8640000" y="1264071"/>
            <a:ext cx="0" cy="32248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6CD3214-45BE-4687-A978-284152739751}"/>
              </a:ext>
            </a:extLst>
          </p:cNvPr>
          <p:cNvCxnSpPr/>
          <p:nvPr userDrawn="1"/>
        </p:nvCxnSpPr>
        <p:spPr>
          <a:xfrm>
            <a:off x="82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AC76652-7BC2-88D3-FC99-0BBA62C5158F}"/>
              </a:ext>
            </a:extLst>
          </p:cNvPr>
          <p:cNvSpPr txBox="1">
            <a:spLocks/>
          </p:cNvSpPr>
          <p:nvPr userDrawn="1"/>
        </p:nvSpPr>
        <p:spPr>
          <a:xfrm>
            <a:off x="1168417" y="4500000"/>
            <a:ext cx="349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>
                <a:solidFill>
                  <a:schemeClr val="accent4"/>
                </a:solidFill>
              </a:rPr>
              <a:t>ASIAKKAIDEN TEKEMÄT VAARATAPAHTUMA-ILMOITUKSET MÄÄRÄ</a:t>
            </a:r>
            <a:endParaRPr lang="en-US" sz="12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757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660000" y="1291041"/>
            <a:ext cx="0" cy="558991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6660000" y="4086000"/>
            <a:ext cx="55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128000" y="5404220"/>
            <a:ext cx="55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8838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00329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Henkilöstö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7162" y="5073549"/>
            <a:ext cx="1926658" cy="1016988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3646650" y="4541635"/>
            <a:ext cx="705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200329" y="4473964"/>
            <a:ext cx="110692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3597370" y="4473964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6175394" y="4473963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647744" y="1330534"/>
            <a:ext cx="0" cy="314342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8140167" y="1330534"/>
            <a:ext cx="0" cy="314502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401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55343" y="-34782"/>
            <a:ext cx="11069254" cy="70110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34781"/>
            <a:ext cx="11431557" cy="14267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Personal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7162" y="5073549"/>
            <a:ext cx="1926658" cy="1016988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1200329" y="4473964"/>
            <a:ext cx="110692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3597370" y="4473964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6175394" y="4473963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647744" y="1330534"/>
            <a:ext cx="0" cy="314342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8140167" y="1330534"/>
            <a:ext cx="0" cy="314502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5743584-D823-48E2-ABA9-FB131738E2AB}"/>
              </a:ext>
            </a:extLst>
          </p:cNvPr>
          <p:cNvSpPr txBox="1"/>
          <p:nvPr userDrawn="1"/>
        </p:nvSpPr>
        <p:spPr>
          <a:xfrm>
            <a:off x="3646650" y="4541635"/>
            <a:ext cx="705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928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8961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F6B8AB5D-811F-4B06-A2B7-A29159A8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582" r="2599" b="7653"/>
          <a:stretch/>
        </p:blipFill>
        <p:spPr>
          <a:xfrm>
            <a:off x="2553495" y="-1"/>
            <a:ext cx="9638506" cy="6858001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6B794C0E-ABDA-46B2-87C9-9CE37E803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3A0EC7A0-5676-4A13-9CF1-A445267822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899"/>
            <a:ext cx="7881449" cy="382697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986550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97326C7A-C2EB-4325-8143-E8591DB57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122" r="2989" b="8476"/>
          <a:stretch/>
        </p:blipFill>
        <p:spPr>
          <a:xfrm>
            <a:off x="2550911" y="0"/>
            <a:ext cx="9641089" cy="6858000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9E67AA12-B1E4-4AFF-9D09-DF4180C6A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1BBE9987-4AB2-4C77-9BF5-E044F5744C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900"/>
            <a:ext cx="7881449" cy="428996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630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/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3740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/ 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7CFEF7D0-89E7-4DFE-9FC4-7B4ABF4A5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18EE2646-56AA-4BB0-8E80-712AD9226B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43858" y="3604926"/>
            <a:ext cx="7710725" cy="35163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err="1"/>
              <a:t>Förnamn</a:t>
            </a:r>
            <a:r>
              <a:rPr lang="fi-FI"/>
              <a:t> </a:t>
            </a:r>
            <a:r>
              <a:rPr lang="fi-FI" err="1"/>
              <a:t>Efternamn</a:t>
            </a:r>
            <a:r>
              <a:rPr lang="fi-FI"/>
              <a:t> | </a:t>
            </a:r>
            <a:r>
              <a:rPr lang="fi-FI" err="1"/>
              <a:t>Kontaktinformation</a:t>
            </a:r>
            <a:r>
              <a:rPr lang="fi-FI"/>
              <a:t> | osterbottensvalfard.fi</a:t>
            </a:r>
          </a:p>
        </p:txBody>
      </p:sp>
    </p:spTree>
    <p:extLst>
      <p:ext uri="{BB962C8B-B14F-4D97-AF65-F5344CB8AC3E}">
        <p14:creationId xmlns:p14="http://schemas.microsoft.com/office/powerpoint/2010/main" val="16444860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/ 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0100" y="914884"/>
            <a:ext cx="7911566" cy="2072107"/>
          </a:xfrm>
        </p:spPr>
        <p:txBody>
          <a:bodyPr anchor="b">
            <a:normAutofit/>
          </a:bodyPr>
          <a:lstStyle>
            <a:lvl1pPr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00100" y="3413033"/>
            <a:ext cx="7934716" cy="347919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86218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184667" y="6156384"/>
            <a:ext cx="4443769" cy="233637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</p:spTree>
    <p:extLst>
      <p:ext uri="{BB962C8B-B14F-4D97-AF65-F5344CB8AC3E}">
        <p14:creationId xmlns:p14="http://schemas.microsoft.com/office/powerpoint/2010/main" val="318654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+ bild / Kans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742" y="567159"/>
            <a:ext cx="4911522" cy="229951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92742" y="3136739"/>
            <a:ext cx="4911522" cy="1018844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92742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792743" y="4425644"/>
            <a:ext cx="4911521" cy="279730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B1E416C0-4E6D-428D-8B11-8AA4319A483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209212" y="1"/>
            <a:ext cx="4980065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06699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/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9327754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89" y="2326511"/>
            <a:ext cx="9327755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</p:spTree>
    <p:extLst>
      <p:ext uri="{BB962C8B-B14F-4D97-AF65-F5344CB8AC3E}">
        <p14:creationId xmlns:p14="http://schemas.microsoft.com/office/powerpoint/2010/main" val="9963044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+ bild /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4491680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90" y="2326511"/>
            <a:ext cx="4491680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DA025EC-89A3-44CB-B84C-6A8DB57CA69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772099" y="762946"/>
            <a:ext cx="4385897" cy="541401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</a:p>
        </p:txBody>
      </p:sp>
    </p:spTree>
    <p:extLst>
      <p:ext uri="{BB962C8B-B14F-4D97-AF65-F5344CB8AC3E}">
        <p14:creationId xmlns:p14="http://schemas.microsoft.com/office/powerpoint/2010/main" val="12727592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1BC2986-E557-4E31-79E4-2FCA09A44459}"/>
              </a:ext>
            </a:extLst>
          </p:cNvPr>
          <p:cNvCxnSpPr/>
          <p:nvPr userDrawn="1"/>
        </p:nvCxnSpPr>
        <p:spPr>
          <a:xfrm>
            <a:off x="7560000" y="3061699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5A2A482-F46E-8C2D-3CD2-DAF54B76306F}"/>
              </a:ext>
            </a:extLst>
          </p:cNvPr>
          <p:cNvCxnSpPr/>
          <p:nvPr userDrawn="1"/>
        </p:nvCxnSpPr>
        <p:spPr>
          <a:xfrm>
            <a:off x="7560000" y="4495372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6884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385238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</p:spTree>
    <p:extLst>
      <p:ext uri="{BB962C8B-B14F-4D97-AF65-F5344CB8AC3E}">
        <p14:creationId xmlns:p14="http://schemas.microsoft.com/office/powerpoint/2010/main" val="7332371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56DBEB3-51CC-72A7-8A37-95BC67CBE2B7}"/>
              </a:ext>
            </a:extLst>
          </p:cNvPr>
          <p:cNvCxnSpPr/>
          <p:nvPr userDrawn="1"/>
        </p:nvCxnSpPr>
        <p:spPr>
          <a:xfrm>
            <a:off x="7560000" y="4457272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5088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</p:spTree>
    <p:extLst>
      <p:ext uri="{BB962C8B-B14F-4D97-AF65-F5344CB8AC3E}">
        <p14:creationId xmlns:p14="http://schemas.microsoft.com/office/powerpoint/2010/main" val="28280728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sampam</a:t>
            </a:r>
            <a:endParaRPr lang="fi-FI" sz="3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7131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sz="3600" b="1" err="1">
                <a:solidFill>
                  <a:schemeClr val="tx1"/>
                </a:solidFill>
              </a:rPr>
              <a:t>Kundupplevelse</a:t>
            </a:r>
            <a:endParaRPr lang="fi-FI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0408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E4426B-1263-FF2F-84C3-2A76EC01A4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665" y="669804"/>
            <a:ext cx="3028335" cy="70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162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2" y="4374498"/>
            <a:ext cx="7881448" cy="40584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4613467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D524BBE-09B8-48EA-859D-3860E4E8A31C}"/>
              </a:ext>
            </a:extLst>
          </p:cNvPr>
          <p:cNvCxnSpPr/>
          <p:nvPr userDrawn="1"/>
        </p:nvCxnSpPr>
        <p:spPr>
          <a:xfrm>
            <a:off x="4798800" y="1391960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663A9F8-806C-4F2D-8EDE-F3C63879E4F0}"/>
              </a:ext>
            </a:extLst>
          </p:cNvPr>
          <p:cNvCxnSpPr/>
          <p:nvPr userDrawn="1"/>
        </p:nvCxnSpPr>
        <p:spPr>
          <a:xfrm>
            <a:off x="8532000" y="891309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C2F3AC7-DD9D-4569-9C23-2C361AB2CEE3}"/>
              </a:ext>
            </a:extLst>
          </p:cNvPr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5136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2F3AC7-DD9D-4569-9C23-2C361AB2CEE3}"/>
              </a:ext>
            </a:extLst>
          </p:cNvPr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2178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F6B8AB5D-811F-4B06-A2B7-A29159A8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582" r="2599" b="7653"/>
          <a:stretch/>
        </p:blipFill>
        <p:spPr>
          <a:xfrm>
            <a:off x="2553495" y="-1"/>
            <a:ext cx="9638506" cy="6858001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6B794C0E-ABDA-46B2-87C9-9CE37E803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3A0EC7A0-5676-4A13-9CF1-A445267822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899"/>
            <a:ext cx="7881449" cy="382697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907673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97326C7A-C2EB-4325-8143-E8591DB57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122" r="2989" b="8476"/>
          <a:stretch/>
        </p:blipFill>
        <p:spPr>
          <a:xfrm>
            <a:off x="2550911" y="0"/>
            <a:ext cx="9641089" cy="6858000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9E67AA12-B1E4-4AFF-9D09-DF4180C6A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1BBE9987-4AB2-4C77-9BF5-E044F5744C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900"/>
            <a:ext cx="7881449" cy="428996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26094837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/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51300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/ 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7CFEF7D0-89E7-4DFE-9FC4-7B4ABF4A5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18EE2646-56AA-4BB0-8E80-712AD9226B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43858" y="3604926"/>
            <a:ext cx="7710725" cy="35163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err="1"/>
              <a:t>Förnamn</a:t>
            </a:r>
            <a:r>
              <a:rPr lang="fi-FI"/>
              <a:t> </a:t>
            </a:r>
            <a:r>
              <a:rPr lang="fi-FI" err="1"/>
              <a:t>Efternamn</a:t>
            </a:r>
            <a:r>
              <a:rPr lang="fi-FI"/>
              <a:t> | </a:t>
            </a:r>
            <a:r>
              <a:rPr lang="fi-FI" err="1"/>
              <a:t>Kontaktinformation</a:t>
            </a:r>
            <a:r>
              <a:rPr lang="fi-FI"/>
              <a:t> | osterbottensvalfard.fi</a:t>
            </a:r>
          </a:p>
        </p:txBody>
      </p:sp>
    </p:spTree>
    <p:extLst>
      <p:ext uri="{BB962C8B-B14F-4D97-AF65-F5344CB8AC3E}">
        <p14:creationId xmlns:p14="http://schemas.microsoft.com/office/powerpoint/2010/main" val="36063865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>
            <a:cxnSpLocks/>
          </p:cNvCxnSpPr>
          <p:nvPr userDrawn="1"/>
        </p:nvCxnSpPr>
        <p:spPr>
          <a:xfrm>
            <a:off x="4609050" y="1618614"/>
            <a:ext cx="0" cy="28702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 userDrawn="1"/>
        </p:nvCxnSpPr>
        <p:spPr>
          <a:xfrm>
            <a:off x="8101076" y="1618614"/>
            <a:ext cx="0" cy="28702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2681D93-E218-7D07-1A5B-282B478E7723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74730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C7CAA-3A95-8BEA-AD51-82BA742430DF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0AF0572-4EC0-8FF6-DAC5-4173102B5DD7}"/>
              </a:ext>
            </a:extLst>
          </p:cNvPr>
          <p:cNvCxnSpPr>
            <a:cxnSpLocks/>
          </p:cNvCxnSpPr>
          <p:nvPr userDrawn="1"/>
        </p:nvCxnSpPr>
        <p:spPr>
          <a:xfrm>
            <a:off x="662835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23951AD-C835-72D1-BF2F-871377F920FB}"/>
              </a:ext>
            </a:extLst>
          </p:cNvPr>
          <p:cNvCxnSpPr>
            <a:cxnSpLocks/>
          </p:cNvCxnSpPr>
          <p:nvPr userDrawn="1"/>
        </p:nvCxnSpPr>
        <p:spPr>
          <a:xfrm>
            <a:off x="9192099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412B49-581C-835D-8C01-D82A94FB7DC4}"/>
              </a:ext>
            </a:extLst>
          </p:cNvPr>
          <p:cNvCxnSpPr>
            <a:cxnSpLocks/>
          </p:cNvCxnSpPr>
          <p:nvPr userDrawn="1"/>
        </p:nvCxnSpPr>
        <p:spPr>
          <a:xfrm>
            <a:off x="1208213" y="4037767"/>
            <a:ext cx="34008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1936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>
            <a:cxnSpLocks/>
          </p:cNvCxnSpPr>
          <p:nvPr userDrawn="1"/>
        </p:nvCxnSpPr>
        <p:spPr>
          <a:xfrm>
            <a:off x="4609050" y="1618614"/>
            <a:ext cx="0" cy="28702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 userDrawn="1"/>
        </p:nvCxnSpPr>
        <p:spPr>
          <a:xfrm>
            <a:off x="8101076" y="1618614"/>
            <a:ext cx="0" cy="28702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2681D93-E218-7D07-1A5B-282B478E7723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349202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C7CAA-3A95-8BEA-AD51-82BA742430DF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0AF0572-4EC0-8FF6-DAC5-4173102B5DD7}"/>
              </a:ext>
            </a:extLst>
          </p:cNvPr>
          <p:cNvCxnSpPr>
            <a:cxnSpLocks/>
          </p:cNvCxnSpPr>
          <p:nvPr userDrawn="1"/>
        </p:nvCxnSpPr>
        <p:spPr>
          <a:xfrm>
            <a:off x="8101076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412B49-581C-835D-8C01-D82A94FB7DC4}"/>
              </a:ext>
            </a:extLst>
          </p:cNvPr>
          <p:cNvCxnSpPr>
            <a:cxnSpLocks/>
          </p:cNvCxnSpPr>
          <p:nvPr userDrawn="1"/>
        </p:nvCxnSpPr>
        <p:spPr>
          <a:xfrm>
            <a:off x="1208213" y="4037767"/>
            <a:ext cx="34008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3412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C7CAA-3A95-8BEA-AD51-82BA742430DF}"/>
              </a:ext>
            </a:extLst>
          </p:cNvPr>
          <p:cNvCxnSpPr>
            <a:cxnSpLocks/>
          </p:cNvCxnSpPr>
          <p:nvPr userDrawn="1"/>
        </p:nvCxnSpPr>
        <p:spPr>
          <a:xfrm>
            <a:off x="6718662" y="1618614"/>
            <a:ext cx="0" cy="511712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69421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82865-C634-470C-B0FF-8EFBD469A41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92D4A-3EEA-4580-801C-0CD0F8798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5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image" Target="../media/image1.svg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A7AAD77-E012-4221-83A5-D7ADEB8D2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390" y="762946"/>
            <a:ext cx="9125505" cy="909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1F2BC0-DD14-447B-BE79-5BFE77A3D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390" y="1807336"/>
            <a:ext cx="91255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35314FF-C2D7-405B-A15B-6B537B96F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66216" y="552066"/>
            <a:ext cx="613457" cy="515001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8AE9BA5D-CB1F-42B4-95FA-B46C48732C58}"/>
              </a:ext>
            </a:extLst>
          </p:cNvPr>
          <p:cNvCxnSpPr/>
          <p:nvPr userDrawn="1"/>
        </p:nvCxnSpPr>
        <p:spPr>
          <a:xfrm>
            <a:off x="1143621" y="557760"/>
            <a:ext cx="0" cy="5736508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sikon paikkamerkki 1">
            <a:extLst>
              <a:ext uri="{FF2B5EF4-FFF2-40B4-BE49-F238E27FC236}">
                <a16:creationId xmlns:a16="http://schemas.microsoft.com/office/drawing/2014/main" id="{D5D4B195-9A4B-4226-8C21-060A5ED30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380411" y="1298695"/>
            <a:ext cx="476113" cy="5241000"/>
          </a:xfrm>
          <a:prstGeom prst="rect">
            <a:avLst/>
          </a:prstGeom>
        </p:spPr>
        <p:txBody>
          <a:bodyPr vert="vert270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rtl="0"/>
            <a:r>
              <a:rPr lang="fi-FI" sz="900" b="0" i="0" u="none" strike="noStrike" spc="300" baseline="30000">
                <a:solidFill>
                  <a:schemeClr val="tx1"/>
                </a:solidFill>
                <a:latin typeface="Arial" panose="020B0604020202020204" pitchFamily="34" charset="0"/>
              </a:rPr>
              <a:t>ÖSTERBOTTENS VÄLFÄRDSOMRÅDE </a:t>
            </a:r>
            <a:r>
              <a:rPr lang="fi-FI" sz="900" b="0" i="0" u="none" strike="noStrike" spc="300" baseline="30000">
                <a:solidFill>
                  <a:schemeClr val="accent2"/>
                </a:solidFill>
                <a:latin typeface="Arial" panose="020B0604020202020204" pitchFamily="34" charset="0"/>
              </a:rPr>
              <a:t>| POHJANMAAN HYVINVOINTIALUE </a:t>
            </a:r>
          </a:p>
        </p:txBody>
      </p:sp>
    </p:spTree>
    <p:extLst>
      <p:ext uri="{BB962C8B-B14F-4D97-AF65-F5344CB8AC3E}">
        <p14:creationId xmlns:p14="http://schemas.microsoft.com/office/powerpoint/2010/main" val="3231554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709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708" r:id="rId11"/>
    <p:sldLayoutId id="2147483706" r:id="rId12"/>
    <p:sldLayoutId id="2147483701" r:id="rId13"/>
    <p:sldLayoutId id="2147483702" r:id="rId14"/>
    <p:sldLayoutId id="2147483703" r:id="rId15"/>
    <p:sldLayoutId id="2147483704" r:id="rId16"/>
    <p:sldLayoutId id="214748370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A7AAD77-E012-4221-83A5-D7ADEB8D2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390" y="762946"/>
            <a:ext cx="9125505" cy="909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1F2BC0-DD14-447B-BE79-5BFE77A3D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390" y="1807336"/>
            <a:ext cx="91255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35314FF-C2D7-405B-A15B-6B537B96F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266216" y="552066"/>
            <a:ext cx="613457" cy="515001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8AE9BA5D-CB1F-42B4-95FA-B46C48732C58}"/>
              </a:ext>
            </a:extLst>
          </p:cNvPr>
          <p:cNvCxnSpPr/>
          <p:nvPr userDrawn="1"/>
        </p:nvCxnSpPr>
        <p:spPr>
          <a:xfrm>
            <a:off x="1143621" y="557760"/>
            <a:ext cx="0" cy="5736508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sikon paikkamerkki 1">
            <a:extLst>
              <a:ext uri="{FF2B5EF4-FFF2-40B4-BE49-F238E27FC236}">
                <a16:creationId xmlns:a16="http://schemas.microsoft.com/office/drawing/2014/main" id="{D5D4B195-9A4B-4226-8C21-060A5ED30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380411" y="1298695"/>
            <a:ext cx="476113" cy="5241000"/>
          </a:xfrm>
          <a:prstGeom prst="rect">
            <a:avLst/>
          </a:prstGeom>
        </p:spPr>
        <p:txBody>
          <a:bodyPr vert="vert270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rtl="0"/>
            <a:r>
              <a:rPr lang="fi-FI" sz="900" b="0" i="0" u="none" strike="noStrike" spc="300" baseline="30000">
                <a:solidFill>
                  <a:schemeClr val="tx1"/>
                </a:solidFill>
                <a:latin typeface="Arial" panose="020B0604020202020204" pitchFamily="34" charset="0"/>
              </a:rPr>
              <a:t>ÖSTERBOTTENS VÄLFÄRDSOMRÅDE </a:t>
            </a:r>
            <a:r>
              <a:rPr lang="fi-FI" sz="900" b="0" i="0" u="none" strike="noStrike" spc="300" baseline="30000">
                <a:solidFill>
                  <a:schemeClr val="accent2"/>
                </a:solidFill>
                <a:latin typeface="Arial" panose="020B0604020202020204" pitchFamily="34" charset="0"/>
              </a:rPr>
              <a:t>| POHJANMAAN HYVINVOINTIALUE </a:t>
            </a:r>
          </a:p>
        </p:txBody>
      </p:sp>
    </p:spTree>
    <p:extLst>
      <p:ext uri="{BB962C8B-B14F-4D97-AF65-F5344CB8AC3E}">
        <p14:creationId xmlns:p14="http://schemas.microsoft.com/office/powerpoint/2010/main" val="3175496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  <p:sldLayoutId id="2147483728" r:id="rId18"/>
    <p:sldLayoutId id="2147483729" r:id="rId19"/>
    <p:sldLayoutId id="2147483732" r:id="rId20"/>
    <p:sldLayoutId id="2147483730" r:id="rId21"/>
    <p:sldLayoutId id="2147483731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sterbottensvalfard.fi/sa-har-fungerar-vi/kundens-och-patientens-rattigheter/tillgang-till-vard/" TargetMode="External"/><Relationship Id="rId2" Type="http://schemas.microsoft.com/office/2018/10/relationships/comments" Target="../comments/modernComment_232_20CC6BF3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4" Type="http://schemas.openxmlformats.org/officeDocument/2006/relationships/chart" Target="../charts/char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54E7A8-5072-420C-8029-2B2F9E87B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/>
              <a:t>R</a:t>
            </a:r>
            <a:r>
              <a:rPr lang="fi-FI" sz="4800" err="1"/>
              <a:t>apportering</a:t>
            </a:r>
            <a:r>
              <a:rPr lang="fi-FI" sz="4800"/>
              <a:t> av </a:t>
            </a:r>
            <a:r>
              <a:rPr lang="fi-FI" sz="4800" err="1"/>
              <a:t>egenkontroll</a:t>
            </a:r>
            <a:endParaRPr lang="fi-FI" sz="4800"/>
          </a:p>
        </p:txBody>
      </p:sp>
      <p:sp>
        <p:nvSpPr>
          <p:cNvPr id="3" name="Rubrik2">
            <a:extLst>
              <a:ext uri="{FF2B5EF4-FFF2-40B4-BE49-F238E27FC236}">
                <a16:creationId xmlns:a16="http://schemas.microsoft.com/office/drawing/2014/main" id="{CE2751FD-BF62-47E2-835B-FEDE70EA7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00099" y="3413033"/>
            <a:ext cx="9533191" cy="92621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err="1"/>
              <a:t>Resultatområde</a:t>
            </a:r>
            <a:r>
              <a:rPr lang="fi-FI"/>
              <a:t>: </a:t>
            </a:r>
            <a:r>
              <a:rPr lang="fi-FI" err="1"/>
              <a:t>Specialsjukvårdens</a:t>
            </a:r>
            <a:r>
              <a:rPr lang="fi-FI"/>
              <a:t> </a:t>
            </a:r>
            <a:r>
              <a:rPr lang="fi-FI" err="1"/>
              <a:t>öppenvård</a:t>
            </a:r>
            <a:r>
              <a:rPr lang="fi-FI"/>
              <a:t>, </a:t>
            </a:r>
            <a:r>
              <a:rPr lang="fi-FI" err="1"/>
              <a:t>Social</a:t>
            </a:r>
            <a:r>
              <a:rPr lang="fi-FI"/>
              <a:t>- </a:t>
            </a:r>
            <a:r>
              <a:rPr lang="fi-FI" err="1"/>
              <a:t>och</a:t>
            </a:r>
            <a:r>
              <a:rPr lang="fi-FI"/>
              <a:t> </a:t>
            </a:r>
            <a:r>
              <a:rPr lang="fi-FI" err="1"/>
              <a:t>hälsocentral</a:t>
            </a:r>
            <a:endParaRPr lang="fi-FI"/>
          </a:p>
          <a:p>
            <a:r>
              <a:rPr lang="fi-FI" err="1"/>
              <a:t>Period</a:t>
            </a:r>
            <a:r>
              <a:rPr lang="fi-FI"/>
              <a:t> </a:t>
            </a:r>
            <a:r>
              <a:rPr lang="fi-FI" err="1"/>
              <a:t>som</a:t>
            </a:r>
            <a:r>
              <a:rPr lang="fi-FI"/>
              <a:t> </a:t>
            </a:r>
            <a:r>
              <a:rPr lang="fi-FI" err="1"/>
              <a:t>rapporteras</a:t>
            </a:r>
            <a:r>
              <a:rPr lang="fi-FI"/>
              <a:t>: 5-8.2026</a:t>
            </a:r>
            <a:endParaRPr lang="fi-FI"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0100" y="5153890"/>
            <a:ext cx="66834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err="1">
                <a:solidFill>
                  <a:schemeClr val="bg1"/>
                </a:solidFill>
              </a:rPr>
              <a:t>Förkortningar</a:t>
            </a:r>
            <a:r>
              <a:rPr lang="fi-FI" sz="1400">
                <a:solidFill>
                  <a:schemeClr val="bg1"/>
                </a:solidFill>
              </a:rPr>
              <a:t>:</a:t>
            </a:r>
          </a:p>
          <a:p>
            <a:r>
              <a:rPr lang="fi-FI" sz="1400">
                <a:solidFill>
                  <a:schemeClr val="bg1"/>
                </a:solidFill>
              </a:rPr>
              <a:t>NPS (Net </a:t>
            </a:r>
            <a:r>
              <a:rPr lang="fi-FI" sz="1400" err="1">
                <a:solidFill>
                  <a:schemeClr val="bg1"/>
                </a:solidFill>
              </a:rPr>
              <a:t>Promoter</a:t>
            </a:r>
            <a:r>
              <a:rPr lang="fi-FI" sz="1400">
                <a:solidFill>
                  <a:schemeClr val="bg1"/>
                </a:solidFill>
              </a:rPr>
              <a:t> </a:t>
            </a:r>
            <a:r>
              <a:rPr lang="fi-FI" sz="1400" err="1">
                <a:solidFill>
                  <a:schemeClr val="bg1"/>
                </a:solidFill>
              </a:rPr>
              <a:t>Score</a:t>
            </a:r>
            <a:r>
              <a:rPr lang="fi-FI" sz="1400">
                <a:solidFill>
                  <a:schemeClr val="bg1"/>
                </a:solidFill>
              </a:rPr>
              <a:t>): </a:t>
            </a:r>
            <a:r>
              <a:rPr lang="fi-FI" sz="1400" err="1">
                <a:solidFill>
                  <a:schemeClr val="bg1"/>
                </a:solidFill>
              </a:rPr>
              <a:t>Rekommendationsindex</a:t>
            </a:r>
            <a:r>
              <a:rPr lang="fi-FI" sz="1400">
                <a:solidFill>
                  <a:schemeClr val="bg1"/>
                </a:solidFill>
              </a:rPr>
              <a:t> (</a:t>
            </a:r>
            <a:r>
              <a:rPr lang="fi-FI" sz="1400" err="1">
                <a:solidFill>
                  <a:schemeClr val="bg1"/>
                </a:solidFill>
              </a:rPr>
              <a:t>klienter</a:t>
            </a:r>
            <a:r>
              <a:rPr lang="fi-FI" sz="1400">
                <a:solidFill>
                  <a:schemeClr val="bg1"/>
                </a:solidFill>
              </a:rPr>
              <a:t> </a:t>
            </a:r>
            <a:r>
              <a:rPr lang="fi-FI" sz="1400" err="1">
                <a:solidFill>
                  <a:schemeClr val="bg1"/>
                </a:solidFill>
              </a:rPr>
              <a:t>och</a:t>
            </a:r>
            <a:r>
              <a:rPr lang="fi-FI" sz="1400">
                <a:solidFill>
                  <a:schemeClr val="bg1"/>
                </a:solidFill>
              </a:rPr>
              <a:t> </a:t>
            </a:r>
            <a:r>
              <a:rPr lang="fi-FI" sz="1400" err="1">
                <a:solidFill>
                  <a:schemeClr val="bg1"/>
                </a:solidFill>
              </a:rPr>
              <a:t>personal</a:t>
            </a:r>
            <a:r>
              <a:rPr lang="fi-FI" sz="1400">
                <a:solidFill>
                  <a:schemeClr val="bg1"/>
                </a:solidFill>
              </a:rPr>
              <a:t>)</a:t>
            </a:r>
            <a:br>
              <a:rPr lang="fi-FI" sz="1400">
                <a:solidFill>
                  <a:schemeClr val="bg1"/>
                </a:solidFill>
              </a:rPr>
            </a:br>
            <a:r>
              <a:rPr lang="fi-FI" sz="1400">
                <a:solidFill>
                  <a:schemeClr val="bg1"/>
                </a:solidFill>
              </a:rPr>
              <a:t>NSS (Net </a:t>
            </a:r>
            <a:r>
              <a:rPr lang="fi-FI" sz="1400" err="1">
                <a:solidFill>
                  <a:schemeClr val="bg1"/>
                </a:solidFill>
              </a:rPr>
              <a:t>Safety</a:t>
            </a:r>
            <a:r>
              <a:rPr lang="fi-FI" sz="1400">
                <a:solidFill>
                  <a:schemeClr val="bg1"/>
                </a:solidFill>
              </a:rPr>
              <a:t> </a:t>
            </a:r>
            <a:r>
              <a:rPr lang="fi-FI" sz="1400" err="1">
                <a:solidFill>
                  <a:schemeClr val="bg1"/>
                </a:solidFill>
              </a:rPr>
              <a:t>Score</a:t>
            </a:r>
            <a:r>
              <a:rPr lang="fi-FI" sz="1400">
                <a:solidFill>
                  <a:schemeClr val="bg1"/>
                </a:solidFill>
              </a:rPr>
              <a:t>): </a:t>
            </a:r>
            <a:r>
              <a:rPr lang="fi-FI" sz="1400" err="1">
                <a:solidFill>
                  <a:schemeClr val="bg1"/>
                </a:solidFill>
              </a:rPr>
              <a:t>Personalens</a:t>
            </a:r>
            <a:r>
              <a:rPr lang="fi-FI" sz="1400">
                <a:solidFill>
                  <a:schemeClr val="bg1"/>
                </a:solidFill>
              </a:rPr>
              <a:t> </a:t>
            </a:r>
            <a:r>
              <a:rPr lang="fi-FI" sz="1400" err="1">
                <a:solidFill>
                  <a:schemeClr val="bg1"/>
                </a:solidFill>
              </a:rPr>
              <a:t>säkerhetsbild</a:t>
            </a:r>
            <a:endParaRPr lang="fi-FI" sz="1400">
              <a:solidFill>
                <a:schemeClr val="bg1"/>
              </a:solidFill>
            </a:endParaRPr>
          </a:p>
          <a:p>
            <a:r>
              <a:rPr lang="fi-FI" sz="1400" err="1">
                <a:solidFill>
                  <a:schemeClr val="bg1"/>
                </a:solidFill>
              </a:rPr>
              <a:t>Haipro</a:t>
            </a:r>
            <a:r>
              <a:rPr lang="fi-FI" sz="1400">
                <a:solidFill>
                  <a:schemeClr val="bg1"/>
                </a:solidFill>
              </a:rPr>
              <a:t>: </a:t>
            </a:r>
            <a:r>
              <a:rPr lang="sv-SE" sz="1400">
                <a:solidFill>
                  <a:schemeClr val="bg1"/>
                </a:solidFill>
              </a:rPr>
              <a:t>System för rapportering av negativa nära ögat händelser</a:t>
            </a:r>
          </a:p>
          <a:p>
            <a:r>
              <a:rPr lang="sv-SE" sz="1400">
                <a:solidFill>
                  <a:schemeClr val="bg1"/>
                </a:solidFill>
              </a:rPr>
              <a:t>Inom parentes rapporteras värdet för tidigare period.</a:t>
            </a:r>
            <a:endParaRPr lang="fi-FI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692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rc 10">
            <a:extLst>
              <a:ext uri="{FF2B5EF4-FFF2-40B4-BE49-F238E27FC236}">
                <a16:creationId xmlns:a16="http://schemas.microsoft.com/office/drawing/2014/main" id="{F1849AE3-4653-4A79-BE37-49DE155C8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31384">
            <a:off x="9044464" y="3679904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5">
                <a:alpha val="35686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02D604-4B15-77B4-DAFB-005465C73B8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b="1" err="1"/>
              <a:t>Tillgänglighet</a:t>
            </a:r>
            <a:endParaRPr lang="sv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ABB2387-2008-57CC-BB4A-9597C1A90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260000" y="1224000"/>
            <a:ext cx="3600000" cy="5040462"/>
          </a:xfrm>
          <a:prstGeom prst="roundRect">
            <a:avLst/>
          </a:prstGeom>
          <a:solidFill>
            <a:schemeClr val="tx1">
              <a:lumMod val="20000"/>
              <a:lumOff val="80000"/>
              <a:alpha val="38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808CD-48EC-E844-D2DD-5C1903E242D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68000" y="1332000"/>
            <a:ext cx="3492000" cy="233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fi-FI" sz="1600" b="1" err="1"/>
              <a:t>Tillgång</a:t>
            </a:r>
            <a:r>
              <a:rPr lang="fi-FI" sz="1600" b="1"/>
              <a:t> </a:t>
            </a:r>
            <a:r>
              <a:rPr lang="fi-FI" sz="1600" b="1" err="1"/>
              <a:t>till</a:t>
            </a:r>
            <a:r>
              <a:rPr lang="fi-FI" sz="1600" b="1"/>
              <a:t> </a:t>
            </a:r>
            <a:r>
              <a:rPr lang="fi-FI" sz="1600" b="1" err="1"/>
              <a:t>vård</a:t>
            </a:r>
            <a:r>
              <a:rPr lang="fi-FI" sz="1600" b="1"/>
              <a:t> </a:t>
            </a:r>
            <a:r>
              <a:rPr lang="fi-FI" sz="1600" b="1" err="1"/>
              <a:t>inom</a:t>
            </a:r>
            <a:r>
              <a:rPr lang="fi-FI" sz="1600" b="1"/>
              <a:t> </a:t>
            </a:r>
            <a:r>
              <a:rPr lang="fi-FI" sz="1600" b="1" err="1"/>
              <a:t>hälsovårdstjänster</a:t>
            </a:r>
            <a:endParaRPr lang="fi-FI" sz="1600" b="1"/>
          </a:p>
          <a:p>
            <a:r>
              <a:rPr lang="fi-FI" sz="1400" err="1"/>
              <a:t>Specialsjukvårdens</a:t>
            </a:r>
            <a:r>
              <a:rPr lang="fi-FI" sz="1400"/>
              <a:t> </a:t>
            </a:r>
            <a:r>
              <a:rPr lang="fi-FI" sz="1400" err="1"/>
              <a:t>öppenvårds</a:t>
            </a:r>
            <a:r>
              <a:rPr lang="fi-FI" sz="1400"/>
              <a:t> </a:t>
            </a:r>
            <a:r>
              <a:rPr lang="fi-FI" sz="1400" err="1"/>
              <a:t>behandlingstider</a:t>
            </a:r>
            <a:r>
              <a:rPr lang="fi-FI" sz="1400"/>
              <a:t> för </a:t>
            </a:r>
            <a:r>
              <a:rPr lang="fi-FI" sz="1400" err="1"/>
              <a:t>remisser</a:t>
            </a:r>
            <a:r>
              <a:rPr lang="fi-FI" sz="1400"/>
              <a:t> </a:t>
            </a:r>
            <a:r>
              <a:rPr lang="fi-FI" sz="1400" err="1"/>
              <a:t>och</a:t>
            </a:r>
            <a:r>
              <a:rPr lang="fi-FI" sz="1400"/>
              <a:t> </a:t>
            </a:r>
            <a:r>
              <a:rPr lang="fi-FI" sz="1400" err="1"/>
              <a:t>kösituation</a:t>
            </a:r>
            <a:r>
              <a:rPr lang="fi-FI" sz="1400"/>
              <a:t> </a:t>
            </a:r>
            <a:r>
              <a:rPr lang="fi-FI" sz="1400" err="1"/>
              <a:t>hittas</a:t>
            </a:r>
            <a:r>
              <a:rPr lang="fi-FI" sz="1400"/>
              <a:t> </a:t>
            </a:r>
            <a:r>
              <a:rPr lang="fi-FI" sz="1400" err="1"/>
              <a:t>på</a:t>
            </a:r>
            <a:r>
              <a:rPr lang="fi-FI" sz="1400"/>
              <a:t> </a:t>
            </a:r>
            <a:r>
              <a:rPr lang="fi-FI" sz="1400" err="1"/>
              <a:t>Österbottens</a:t>
            </a:r>
            <a:r>
              <a:rPr lang="fi-FI" sz="1400"/>
              <a:t> </a:t>
            </a:r>
            <a:r>
              <a:rPr lang="fi-FI" sz="1400" err="1"/>
              <a:t>välfärdsområdes</a:t>
            </a:r>
            <a:r>
              <a:rPr lang="fi-FI" sz="1400"/>
              <a:t> </a:t>
            </a:r>
            <a:r>
              <a:rPr lang="fi-FI" sz="1400" err="1"/>
              <a:t>webbplats</a:t>
            </a:r>
            <a:r>
              <a:rPr lang="fi-FI" sz="1400"/>
              <a:t>. </a:t>
            </a:r>
            <a:r>
              <a:rPr lang="fi-FI" sz="1400" err="1"/>
              <a:t>Informationen</a:t>
            </a:r>
            <a:r>
              <a:rPr lang="fi-FI" sz="1400"/>
              <a:t> </a:t>
            </a:r>
            <a:r>
              <a:rPr lang="fi-FI" sz="1400" err="1"/>
              <a:t>uppdateras</a:t>
            </a:r>
            <a:r>
              <a:rPr lang="fi-FI" sz="1400"/>
              <a:t> </a:t>
            </a:r>
            <a:r>
              <a:rPr lang="fi-FI" sz="1400" err="1"/>
              <a:t>månadsvis</a:t>
            </a:r>
            <a:r>
              <a:rPr lang="fi-FI" sz="1400"/>
              <a:t>.</a:t>
            </a:r>
          </a:p>
          <a:p>
            <a:endParaRPr lang="fi-FI" sz="1400"/>
          </a:p>
          <a:p>
            <a:r>
              <a:rPr lang="fi-FI" sz="1400" err="1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Läs</a:t>
            </a:r>
            <a:r>
              <a:rPr lang="fi-FI" sz="1400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i-FI" sz="1400" err="1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mera</a:t>
            </a:r>
            <a:r>
              <a:rPr lang="fi-FI" sz="1400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i-FI" sz="1400" err="1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om</a:t>
            </a:r>
            <a:r>
              <a:rPr lang="fi-FI" sz="1400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i-FI" sz="1400" err="1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vårdens</a:t>
            </a:r>
            <a:r>
              <a:rPr lang="fi-FI" sz="1400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i-FI" sz="1400" err="1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tillgänglighet</a:t>
            </a:r>
            <a:r>
              <a:rPr lang="fi-FI" sz="1400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i-FI" sz="1400" err="1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och</a:t>
            </a:r>
            <a:r>
              <a:rPr lang="fi-FI" sz="1400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i-FI" sz="1400" err="1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väntetider</a:t>
            </a:r>
            <a:r>
              <a:rPr lang="fi-FI" sz="1400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endParaRPr lang="fi-FI" sz="1400">
              <a:solidFill>
                <a:schemeClr val="accent6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3015D-D1AE-6165-00F6-D490CA772E3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68000" y="1332000"/>
            <a:ext cx="3600000" cy="11541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Status:</a:t>
            </a:r>
          </a:p>
          <a:p>
            <a:endParaRPr lang="en-US" sz="1600">
              <a:solidFill>
                <a:schemeClr val="tx2"/>
              </a:solidFill>
              <a:cs typeface="Arial"/>
            </a:endParaRPr>
          </a:p>
          <a:p>
            <a:r>
              <a:rPr lang="en-US" sz="1600" dirty="0" err="1">
                <a:solidFill>
                  <a:schemeClr val="tx2"/>
                </a:solidFill>
                <a:cs typeface="Arial"/>
              </a:rPr>
              <a:t>Totala</a:t>
            </a:r>
            <a:r>
              <a:rPr lang="en-US" sz="1600" dirty="0">
                <a:solidFill>
                  <a:schemeClr val="tx2"/>
                </a:solidFill>
                <a:cs typeface="Arial"/>
              </a:rPr>
              <a:t> </a:t>
            </a:r>
            <a:r>
              <a:rPr lang="en-US" sz="1600" dirty="0" err="1">
                <a:solidFill>
                  <a:schemeClr val="tx2"/>
                </a:solidFill>
                <a:cs typeface="Arial"/>
              </a:rPr>
              <a:t>antalet</a:t>
            </a:r>
            <a:r>
              <a:rPr lang="en-US" sz="1600" dirty="0">
                <a:solidFill>
                  <a:schemeClr val="tx2"/>
                </a:solidFill>
                <a:cs typeface="Arial"/>
              </a:rPr>
              <a:t> </a:t>
            </a:r>
            <a:r>
              <a:rPr lang="en-US" sz="1600" dirty="0" err="1">
                <a:solidFill>
                  <a:schemeClr val="tx2"/>
                </a:solidFill>
                <a:cs typeface="Arial"/>
              </a:rPr>
              <a:t>besök</a:t>
            </a:r>
            <a:r>
              <a:rPr lang="en-US" sz="1600" dirty="0">
                <a:solidFill>
                  <a:schemeClr val="tx2"/>
                </a:solidFill>
                <a:cs typeface="Arial"/>
              </a:rPr>
              <a:t> 63 462 (72 454) </a:t>
            </a:r>
          </a:p>
          <a:p>
            <a:endParaRPr lang="en-US" sz="1600"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B8EDDC-940B-BD35-84A1-1163B3466DE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68000" y="1332000"/>
            <a:ext cx="3600000" cy="36163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err="1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Korrigerande</a:t>
            </a: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600" b="1" i="0" u="none" strike="noStrike" kern="1200" cap="none" spc="0" normalizeH="0" baseline="0" noProof="0" err="1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åtgärder</a:t>
            </a: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</a:t>
            </a:r>
          </a:p>
          <a:p>
            <a:r>
              <a:rPr lang="fi-FI" sz="1600" err="1">
                <a:solidFill>
                  <a:schemeClr val="tx2"/>
                </a:solidFill>
                <a:cs typeface="Arial"/>
              </a:rPr>
              <a:t>Elektronisk</a:t>
            </a:r>
            <a:r>
              <a:rPr lang="fi-FI" sz="1600">
                <a:solidFill>
                  <a:schemeClr val="tx2"/>
                </a:solidFill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cs typeface="Arial"/>
              </a:rPr>
              <a:t>annulering</a:t>
            </a:r>
            <a:r>
              <a:rPr lang="fi-FI" sz="1600">
                <a:solidFill>
                  <a:schemeClr val="tx2"/>
                </a:solidFill>
                <a:cs typeface="Arial"/>
              </a:rPr>
              <a:t> av </a:t>
            </a:r>
            <a:r>
              <a:rPr lang="fi-FI" sz="1600" err="1">
                <a:solidFill>
                  <a:schemeClr val="tx2"/>
                </a:solidFill>
                <a:cs typeface="Arial"/>
              </a:rPr>
              <a:t>besök</a:t>
            </a:r>
            <a:r>
              <a:rPr lang="fi-FI" sz="1600">
                <a:solidFill>
                  <a:schemeClr val="tx2"/>
                </a:solidFill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cs typeface="Arial"/>
              </a:rPr>
              <a:t>vid</a:t>
            </a:r>
            <a:r>
              <a:rPr lang="fi-FI" sz="1600">
                <a:solidFill>
                  <a:schemeClr val="tx2"/>
                </a:solidFill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cs typeface="Arial"/>
              </a:rPr>
              <a:t>specialsjukvårdens</a:t>
            </a:r>
            <a:r>
              <a:rPr lang="fi-FI" sz="1600">
                <a:solidFill>
                  <a:schemeClr val="tx2"/>
                </a:solidFill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cs typeface="Arial"/>
              </a:rPr>
              <a:t>öppenvård</a:t>
            </a:r>
            <a:r>
              <a:rPr lang="fi-FI" sz="1600">
                <a:solidFill>
                  <a:schemeClr val="tx2"/>
                </a:solidFill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cs typeface="Arial"/>
              </a:rPr>
              <a:t>är</a:t>
            </a:r>
            <a:r>
              <a:rPr lang="fi-FI" sz="1600">
                <a:solidFill>
                  <a:schemeClr val="tx2"/>
                </a:solidFill>
                <a:cs typeface="Arial"/>
              </a:rPr>
              <a:t> i </a:t>
            </a:r>
            <a:r>
              <a:rPr lang="fi-FI" sz="1600" err="1">
                <a:solidFill>
                  <a:schemeClr val="tx2"/>
                </a:solidFill>
                <a:cs typeface="Arial"/>
              </a:rPr>
              <a:t>bruk</a:t>
            </a:r>
            <a:r>
              <a:rPr lang="fi-FI" sz="1600">
                <a:solidFill>
                  <a:schemeClr val="tx2"/>
                </a:solidFill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cs typeface="Arial"/>
              </a:rPr>
              <a:t>på</a:t>
            </a:r>
            <a:r>
              <a:rPr lang="fi-FI" sz="1600">
                <a:solidFill>
                  <a:schemeClr val="tx2"/>
                </a:solidFill>
                <a:cs typeface="Arial"/>
              </a:rPr>
              <a:t> alla </a:t>
            </a:r>
            <a:r>
              <a:rPr lang="fi-FI" sz="1600" err="1">
                <a:solidFill>
                  <a:schemeClr val="tx2"/>
                </a:solidFill>
                <a:cs typeface="Arial"/>
              </a:rPr>
              <a:t>polikliniker</a:t>
            </a:r>
            <a:r>
              <a:rPr lang="fi-FI" sz="1600">
                <a:solidFill>
                  <a:schemeClr val="tx2"/>
                </a:solidFill>
                <a:cs typeface="Arial"/>
              </a:rPr>
              <a:t>.</a:t>
            </a:r>
          </a:p>
          <a:p>
            <a:endParaRPr lang="fi-FI" sz="16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Vid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 de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enheter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vars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vårdtillgänglighet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ej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uppfyller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Hälso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-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och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sjukvårdslagens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tidsfrister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görs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aktiva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insatser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 för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att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förbättra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tillgängliheten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.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Dessa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är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bl.a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förtydligande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 av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remisskriterier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,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smidigare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vårdkedjor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och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processer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samt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effektivering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 av de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interna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 </a:t>
            </a:r>
            <a:r>
              <a:rPr lang="fi-FI" sz="1600" err="1">
                <a:solidFill>
                  <a:schemeClr val="tx2"/>
                </a:solidFill>
                <a:latin typeface="Arial" panose="020B0604020202020204"/>
                <a:cs typeface="Arial"/>
              </a:rPr>
              <a:t>processerna</a:t>
            </a:r>
            <a:r>
              <a:rPr lang="fi-FI" sz="1600">
                <a:solidFill>
                  <a:schemeClr val="tx2"/>
                </a:solidFill>
                <a:latin typeface="Arial" panose="020B0604020202020204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026789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10343442" cy="909638"/>
          </a:xfrm>
        </p:spPr>
        <p:txBody>
          <a:bodyPr>
            <a:normAutofit/>
          </a:bodyPr>
          <a:lstStyle/>
          <a:p>
            <a:r>
              <a:rPr lang="fi-FI" b="1" err="1"/>
              <a:t>Säkerhet</a:t>
            </a:r>
            <a:r>
              <a:rPr lang="fi-FI" b="1"/>
              <a:t> </a:t>
            </a:r>
            <a:r>
              <a:rPr lang="fi-FI" b="1" err="1"/>
              <a:t>och</a:t>
            </a:r>
            <a:r>
              <a:rPr lang="fi-FI" b="1"/>
              <a:t> </a:t>
            </a:r>
            <a:r>
              <a:rPr lang="fi-FI" b="1" err="1"/>
              <a:t>kvalitet</a:t>
            </a:r>
            <a:r>
              <a:rPr lang="fi-FI" b="1"/>
              <a:t> 1/2</a:t>
            </a:r>
            <a:endParaRPr lang="en-US" sz="12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E3ECC4-2766-0EF7-1123-7E6207D264D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2850" y="1656000"/>
            <a:ext cx="3422269" cy="235449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400" b="1" dirty="0"/>
              <a:t>Status</a:t>
            </a:r>
            <a:r>
              <a:rPr lang="sv-SE" sz="1400" dirty="0"/>
              <a:t> 3.9.2026</a:t>
            </a:r>
          </a:p>
          <a:p>
            <a:pPr>
              <a:lnSpc>
                <a:spcPct val="150000"/>
              </a:lnSpc>
            </a:pPr>
            <a:r>
              <a:rPr lang="sv-SE" sz="1400" b="1" dirty="0"/>
              <a:t>Alla anmälningar: 74</a:t>
            </a:r>
            <a:endParaRPr lang="sv-SE" sz="1400" dirty="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sv-SE" sz="1400" b="1" dirty="0"/>
              <a:t>Väntar på handläggning: 6</a:t>
            </a:r>
            <a:r>
              <a:rPr lang="sv-SE" sz="1400" dirty="0"/>
              <a:t> (8,1 %)</a:t>
            </a:r>
            <a:endParaRPr lang="sv-SE" sz="1400" dirty="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sv-SE" sz="1400" b="1" dirty="0"/>
              <a:t>Väntar på tilläggsinformation: 0</a:t>
            </a:r>
            <a:r>
              <a:rPr lang="sv-SE" sz="1400" dirty="0"/>
              <a:t> (0 %)</a:t>
            </a:r>
            <a:endParaRPr lang="sv-SE" sz="1400" dirty="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sv-SE" sz="1400" b="1" dirty="0"/>
              <a:t>Under handläggning: 8</a:t>
            </a:r>
            <a:r>
              <a:rPr lang="sv-SE" sz="1400" dirty="0"/>
              <a:t> (10,8 %)</a:t>
            </a:r>
            <a:endParaRPr lang="sv-SE" sz="1400" dirty="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sv-SE" sz="1400" b="1" dirty="0"/>
              <a:t>Färdig: 63 </a:t>
            </a:r>
            <a:r>
              <a:rPr lang="sv-SE" sz="1400" dirty="0"/>
              <a:t>(85,1 %)</a:t>
            </a:r>
            <a:endParaRPr lang="sv-SE" sz="1400" dirty="0">
              <a:cs typeface="Arial"/>
            </a:endParaRPr>
          </a:p>
          <a:p>
            <a:pPr>
              <a:lnSpc>
                <a:spcPct val="150000"/>
              </a:lnSpc>
            </a:pPr>
            <a:endParaRPr lang="en-US" sz="140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2FE2FFB-F344-4344-940D-26D2C6046DF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25119" y="1656000"/>
            <a:ext cx="3486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 err="1">
                <a:solidFill>
                  <a:srgbClr val="00A174"/>
                </a:solidFill>
              </a:rPr>
              <a:t>Antal</a:t>
            </a:r>
            <a:r>
              <a:rPr lang="fi-FI" sz="1600" b="1">
                <a:solidFill>
                  <a:srgbClr val="00A174"/>
                </a:solidFill>
              </a:rPr>
              <a:t> </a:t>
            </a:r>
            <a:r>
              <a:rPr lang="fi-FI" sz="1600" b="1" err="1">
                <a:solidFill>
                  <a:srgbClr val="00A174"/>
                </a:solidFill>
              </a:rPr>
              <a:t>anmälan</a:t>
            </a:r>
            <a:r>
              <a:rPr lang="fi-FI" sz="1600" b="1">
                <a:solidFill>
                  <a:srgbClr val="00A174"/>
                </a:solidFill>
              </a:rPr>
              <a:t> </a:t>
            </a:r>
            <a:r>
              <a:rPr lang="fi-FI" sz="1600" b="1" err="1">
                <a:solidFill>
                  <a:srgbClr val="00A174"/>
                </a:solidFill>
              </a:rPr>
              <a:t>om</a:t>
            </a:r>
            <a:r>
              <a:rPr lang="fi-FI" sz="1600" b="1">
                <a:solidFill>
                  <a:srgbClr val="00A174"/>
                </a:solidFill>
              </a:rPr>
              <a:t> </a:t>
            </a:r>
            <a:r>
              <a:rPr lang="fi-FI" sz="1600" b="1" err="1">
                <a:solidFill>
                  <a:srgbClr val="00A174"/>
                </a:solidFill>
              </a:rPr>
              <a:t>negativ</a:t>
            </a:r>
            <a:r>
              <a:rPr lang="fi-FI" sz="1600" b="1">
                <a:solidFill>
                  <a:srgbClr val="00A174"/>
                </a:solidFill>
              </a:rPr>
              <a:t> </a:t>
            </a:r>
            <a:r>
              <a:rPr lang="fi-FI" sz="1600" b="1" err="1">
                <a:solidFill>
                  <a:srgbClr val="00A174"/>
                </a:solidFill>
              </a:rPr>
              <a:t>händelse</a:t>
            </a:r>
            <a:endParaRPr lang="en-US" sz="1600" b="1">
              <a:solidFill>
                <a:srgbClr val="00A174"/>
              </a:solidFill>
            </a:endParaRPr>
          </a:p>
        </p:txBody>
      </p:sp>
      <p:graphicFrame>
        <p:nvGraphicFramePr>
          <p:cNvPr id="5" name="Chart 4" descr="Diagram: Antal anmälan om negativ händelse&#10;Januari - April 2023 55&#10;Januari - April 2024 62&#10;Januari-April 2025&#10;Maj - Augusti 2023 67&#10;Maj - Augusti 2024 71&#10;Maj-Augusti 2025 &#10;September - December 2023 82 September - December 2024 55&#10;September-December 2025 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7808115"/>
              </p:ext>
            </p:extLst>
          </p:nvPr>
        </p:nvGraphicFramePr>
        <p:xfrm>
          <a:off x="4625120" y="2222459"/>
          <a:ext cx="3422268" cy="2349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15956D0F-8A7D-B8D5-5ACE-D0EBD28EE0A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15300" y="1656000"/>
            <a:ext cx="399395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sz="1600" b="1">
                <a:solidFill>
                  <a:srgbClr val="00A174"/>
                </a:solidFill>
              </a:rPr>
              <a:t>De vanligaste anmälningstyperna personal:</a:t>
            </a:r>
          </a:p>
          <a:p>
            <a:pPr marL="342900" indent="-342900">
              <a:buFontTx/>
              <a:buAutoNum type="arabicPeriod"/>
            </a:pPr>
            <a:r>
              <a:rPr lang="fi-FI" sz="1600" err="1">
                <a:cs typeface="Arial"/>
              </a:rPr>
              <a:t>Relaterad</a:t>
            </a:r>
            <a:r>
              <a:rPr lang="fi-FI" sz="1600">
                <a:cs typeface="Arial"/>
              </a:rPr>
              <a:t> </a:t>
            </a:r>
            <a:r>
              <a:rPr lang="fi-FI" sz="1600" err="1">
                <a:cs typeface="Arial"/>
              </a:rPr>
              <a:t>till</a:t>
            </a:r>
            <a:r>
              <a:rPr lang="fi-FI" sz="1600">
                <a:cs typeface="Arial"/>
              </a:rPr>
              <a:t> </a:t>
            </a:r>
            <a:r>
              <a:rPr lang="fi-FI" sz="1600" err="1">
                <a:cs typeface="Arial"/>
              </a:rPr>
              <a:t>tillgänglighet</a:t>
            </a:r>
            <a:r>
              <a:rPr lang="fi-FI" sz="1600">
                <a:cs typeface="Arial"/>
              </a:rPr>
              <a:t> av </a:t>
            </a:r>
            <a:r>
              <a:rPr lang="fi-FI" sz="1600" err="1">
                <a:cs typeface="Arial"/>
              </a:rPr>
              <a:t>vård</a:t>
            </a:r>
            <a:r>
              <a:rPr lang="fi-FI" sz="1600">
                <a:cs typeface="Arial"/>
              </a:rPr>
              <a:t>. </a:t>
            </a:r>
            <a:endParaRPr lang="fi-FI" sz="1600" dirty="0">
              <a:cs typeface="Arial"/>
            </a:endParaRPr>
          </a:p>
          <a:p>
            <a:pPr marL="342900" indent="-342900">
              <a:buAutoNum type="arabicPeriod"/>
            </a:pPr>
            <a:r>
              <a:rPr lang="fi-FI" sz="1600" dirty="0" err="1">
                <a:cs typeface="Arial"/>
              </a:rPr>
              <a:t>Relaterad</a:t>
            </a:r>
            <a:r>
              <a:rPr lang="fi-FI" sz="1600" dirty="0">
                <a:cs typeface="Arial"/>
              </a:rPr>
              <a:t> </a:t>
            </a:r>
            <a:r>
              <a:rPr lang="fi-FI" sz="1600" dirty="0" err="1">
                <a:cs typeface="Arial"/>
              </a:rPr>
              <a:t>till</a:t>
            </a:r>
            <a:r>
              <a:rPr lang="fi-FI" sz="1600" dirty="0">
                <a:cs typeface="Arial"/>
              </a:rPr>
              <a:t> </a:t>
            </a:r>
            <a:r>
              <a:rPr lang="fi-FI" sz="1600" dirty="0" err="1">
                <a:cs typeface="Arial"/>
              </a:rPr>
              <a:t>informationsflöde</a:t>
            </a:r>
            <a:r>
              <a:rPr lang="fi-FI" sz="1600" dirty="0">
                <a:cs typeface="Arial"/>
              </a:rPr>
              <a:t> </a:t>
            </a:r>
            <a:r>
              <a:rPr lang="fi-FI" sz="1600" dirty="0" err="1">
                <a:cs typeface="Arial"/>
              </a:rPr>
              <a:t>eller</a:t>
            </a:r>
            <a:r>
              <a:rPr lang="fi-FI" sz="1600" dirty="0">
                <a:cs typeface="Arial"/>
              </a:rPr>
              <a:t> </a:t>
            </a:r>
            <a:r>
              <a:rPr lang="fi-FI" sz="1600" dirty="0" err="1">
                <a:cs typeface="Arial"/>
              </a:rPr>
              <a:t>datahantering</a:t>
            </a:r>
            <a:endParaRPr lang="fi-FI" sz="1600" dirty="0">
              <a:cs typeface="Arial"/>
            </a:endParaRPr>
          </a:p>
          <a:p>
            <a:pPr marL="342900" indent="-342900">
              <a:buFontTx/>
              <a:buAutoNum type="arabicPeriod"/>
            </a:pPr>
            <a:r>
              <a:rPr lang="fi-FI" sz="1600" err="1">
                <a:cs typeface="Arial"/>
              </a:rPr>
              <a:t>Förknippad</a:t>
            </a:r>
            <a:r>
              <a:rPr lang="fi-FI" sz="1600">
                <a:cs typeface="Arial"/>
              </a:rPr>
              <a:t> </a:t>
            </a:r>
            <a:r>
              <a:rPr lang="fi-FI" sz="1600" err="1">
                <a:cs typeface="Arial"/>
              </a:rPr>
              <a:t>med</a:t>
            </a:r>
            <a:r>
              <a:rPr lang="fi-FI" sz="1600">
                <a:cs typeface="Arial"/>
              </a:rPr>
              <a:t> </a:t>
            </a:r>
            <a:r>
              <a:rPr lang="fi-FI" sz="1600" err="1">
                <a:cs typeface="Arial"/>
              </a:rPr>
              <a:t>läkemedels</a:t>
            </a:r>
            <a:r>
              <a:rPr lang="fi-FI" sz="1600">
                <a:cs typeface="Arial"/>
              </a:rPr>
              <a:t>- </a:t>
            </a:r>
            <a:r>
              <a:rPr lang="fi-FI" sz="1600" err="1">
                <a:cs typeface="Arial"/>
              </a:rPr>
              <a:t>eller</a:t>
            </a:r>
            <a:r>
              <a:rPr lang="fi-FI" sz="1600">
                <a:cs typeface="Arial"/>
              </a:rPr>
              <a:t> </a:t>
            </a:r>
            <a:r>
              <a:rPr lang="fi-FI" sz="1600" err="1">
                <a:cs typeface="Arial"/>
              </a:rPr>
              <a:t>vätskebehandling</a:t>
            </a:r>
            <a:r>
              <a:rPr lang="fi-FI" sz="1600" dirty="0">
                <a:cs typeface="Arial"/>
              </a:rPr>
              <a:t>/</a:t>
            </a:r>
            <a:r>
              <a:rPr lang="fi-FI" sz="1600" dirty="0" err="1">
                <a:cs typeface="Arial"/>
              </a:rPr>
              <a:t>förknippad</a:t>
            </a:r>
            <a:r>
              <a:rPr lang="fi-FI" sz="1600" dirty="0">
                <a:cs typeface="Arial"/>
              </a:rPr>
              <a:t> </a:t>
            </a:r>
            <a:r>
              <a:rPr lang="fi-FI" sz="1600" dirty="0" err="1">
                <a:cs typeface="Arial"/>
              </a:rPr>
              <a:t>med</a:t>
            </a:r>
            <a:r>
              <a:rPr lang="fi-FI" sz="1600" dirty="0">
                <a:cs typeface="Arial"/>
              </a:rPr>
              <a:t> </a:t>
            </a:r>
            <a:r>
              <a:rPr lang="fi-FI" sz="1600" dirty="0" err="1">
                <a:cs typeface="Arial"/>
              </a:rPr>
              <a:t>laboratorie</a:t>
            </a:r>
            <a:r>
              <a:rPr lang="fi-FI" sz="1600" dirty="0">
                <a:cs typeface="Arial"/>
              </a:rPr>
              <a:t>-, röntgen- </a:t>
            </a:r>
            <a:r>
              <a:rPr lang="fi-FI" sz="1600" dirty="0" err="1">
                <a:cs typeface="Arial"/>
              </a:rPr>
              <a:t>eller</a:t>
            </a:r>
            <a:r>
              <a:rPr lang="fi-FI" sz="1600" dirty="0">
                <a:cs typeface="Arial"/>
              </a:rPr>
              <a:t> annan </a:t>
            </a:r>
            <a:r>
              <a:rPr lang="fi-FI" sz="1600" dirty="0" err="1">
                <a:cs typeface="Arial"/>
              </a:rPr>
              <a:t>patientundersökning</a:t>
            </a:r>
            <a:endParaRPr lang="fi-FI" sz="1600">
              <a:cs typeface="Arial"/>
            </a:endParaRPr>
          </a:p>
          <a:p>
            <a:pPr marL="342900" indent="-342900">
              <a:buAutoNum type="arabicPeriod"/>
            </a:pPr>
            <a:endParaRPr lang="fi-FI" sz="1600">
              <a:cs typeface="Arial"/>
            </a:endParaRPr>
          </a:p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endParaRPr lang="sv-SE" sz="1600" b="1">
              <a:solidFill>
                <a:srgbClr val="00A174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D06B2D-953A-6960-8AC0-E93428B9458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2362" y="4083501"/>
            <a:ext cx="33632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600" b="1" err="1">
                <a:solidFill>
                  <a:schemeClr val="accent5"/>
                </a:solidFill>
              </a:rPr>
              <a:t>Antal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anmälningar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om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negativ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händelse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från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klienter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eller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anhöriga</a:t>
            </a:r>
            <a:endParaRPr lang="en-US" sz="1600" b="1">
              <a:solidFill>
                <a:schemeClr val="accent5"/>
              </a:solidFill>
            </a:endParaRPr>
          </a:p>
        </p:txBody>
      </p:sp>
      <p:graphicFrame>
        <p:nvGraphicFramePr>
          <p:cNvPr id="4" name="Chart 3" descr="Diagram: Antal anmälan om negativ händelse från klienter&#10;Januari - April 2023 6&#10;Januari - April 2024 12&#10;Januari - April 2025&#10;Maj - Augusti 2023 12&#10;Maj - Augusti 2024 14&#10;Maj - Augusti 2025&#10;September - December 2023 12 September - December 2024 10&#10;September - December 2025">
            <a:extLst>
              <a:ext uri="{FF2B5EF4-FFF2-40B4-BE49-F238E27FC236}">
                <a16:creationId xmlns:a16="http://schemas.microsoft.com/office/drawing/2014/main" id="{978D73C4-AB78-1551-1C4B-BAD539B0D3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6579879"/>
              </p:ext>
            </p:extLst>
          </p:nvPr>
        </p:nvGraphicFramePr>
        <p:xfrm>
          <a:off x="1172367" y="4914498"/>
          <a:ext cx="3422269" cy="1833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9C73870F-CF5C-763D-46FF-436B85E5F7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54767" y="4608000"/>
            <a:ext cx="1919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b="1" err="1">
                <a:solidFill>
                  <a:schemeClr val="accent5"/>
                </a:solidFill>
              </a:rPr>
              <a:t>Antal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kontakter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till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patientombud</a:t>
            </a:r>
            <a:endParaRPr lang="en-US" sz="1600" b="1">
              <a:solidFill>
                <a:schemeClr val="accent5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452C5F8-1BEF-D999-6460-DAE3985EA16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56520" y="5901368"/>
            <a:ext cx="1715806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i-FI" sz="2000" dirty="0">
                <a:cs typeface="Arial"/>
              </a:rPr>
              <a:t>57 (</a:t>
            </a:r>
            <a:r>
              <a:rPr lang="fi-FI" sz="2000">
                <a:cs typeface="Arial"/>
              </a:rPr>
              <a:t>61)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798DB4-4E15-99ED-6E26-2B64BC2BE35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696074" y="4608000"/>
            <a:ext cx="24498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600" b="1" err="1">
                <a:solidFill>
                  <a:srgbClr val="00A174"/>
                </a:solidFill>
                <a:latin typeface="Arial" panose="020B0604020202020204"/>
              </a:rPr>
              <a:t>Antal</a:t>
            </a:r>
            <a:r>
              <a:rPr lang="fi-FI" sz="1600" b="1">
                <a:solidFill>
                  <a:srgbClr val="00A174"/>
                </a:solidFill>
                <a:latin typeface="Arial" panose="020B0604020202020204"/>
              </a:rPr>
              <a:t> </a:t>
            </a:r>
            <a:r>
              <a:rPr lang="fi-FI" sz="1600" b="1" err="1">
                <a:solidFill>
                  <a:srgbClr val="00A174"/>
                </a:solidFill>
                <a:latin typeface="Arial" panose="020B0604020202020204"/>
              </a:rPr>
              <a:t>ersatta</a:t>
            </a:r>
            <a:r>
              <a:rPr lang="fi-FI" sz="1600" b="1">
                <a:solidFill>
                  <a:srgbClr val="00A174"/>
                </a:solidFill>
                <a:latin typeface="Arial" panose="020B0604020202020204"/>
              </a:rPr>
              <a:t> </a:t>
            </a:r>
            <a:r>
              <a:rPr lang="fi-FI" sz="1600" b="1" err="1">
                <a:solidFill>
                  <a:srgbClr val="00A174"/>
                </a:solidFill>
                <a:latin typeface="Arial" panose="020B0604020202020204"/>
              </a:rPr>
              <a:t>patientskador</a:t>
            </a:r>
            <a:endParaRPr lang="en-US" sz="1600" b="1">
              <a:solidFill>
                <a:srgbClr val="00A174"/>
              </a:solidFill>
              <a:latin typeface="Arial" panose="020B060402020202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C55BA9-B16F-4E98-4E91-02B5932E6BE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696074" y="5838540"/>
            <a:ext cx="2449853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i-FI" sz="2000" b="1" dirty="0" err="1">
                <a:cs typeface="Arial"/>
              </a:rPr>
              <a:t>Medicinska</a:t>
            </a:r>
            <a:r>
              <a:rPr lang="fi-FI" sz="2000" dirty="0">
                <a:cs typeface="Arial"/>
              </a:rPr>
              <a:t>: </a:t>
            </a:r>
            <a:r>
              <a:rPr lang="fi-FI" sz="2000" dirty="0">
                <a:solidFill>
                  <a:srgbClr val="213A8F"/>
                </a:solidFill>
                <a:cs typeface="Arial"/>
              </a:rPr>
              <a:t>0</a:t>
            </a:r>
            <a:r>
              <a:rPr lang="fi-FI" sz="2000" dirty="0">
                <a:cs typeface="Arial"/>
              </a:rPr>
              <a:t> (0)</a:t>
            </a:r>
            <a:br>
              <a:rPr lang="fi-FI" sz="2000" dirty="0">
                <a:cs typeface="Arial"/>
              </a:rPr>
            </a:br>
            <a:r>
              <a:rPr lang="fi-FI" sz="2000" b="1" dirty="0" err="1">
                <a:cs typeface="Arial"/>
              </a:rPr>
              <a:t>Operativa</a:t>
            </a:r>
            <a:r>
              <a:rPr lang="fi-FI" sz="2000" dirty="0">
                <a:cs typeface="Arial"/>
              </a:rPr>
              <a:t>: 0 (2)</a:t>
            </a:r>
            <a:endParaRPr lang="en-US" sz="20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3BE2CB-1BD5-02F1-2A4E-9C3523AF8E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67922" y="4608000"/>
            <a:ext cx="2841336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sv-SE" sz="1600" b="1">
                <a:solidFill>
                  <a:srgbClr val="00A174"/>
                </a:solidFill>
              </a:rPr>
              <a:t>Korrigerande åtgärder</a:t>
            </a:r>
          </a:p>
          <a:p>
            <a:r>
              <a:rPr lang="fi-FI" sz="1400"/>
              <a:t>Alla </a:t>
            </a:r>
            <a:r>
              <a:rPr lang="fi-FI" sz="1400" err="1"/>
              <a:t>anmälningar</a:t>
            </a:r>
            <a:r>
              <a:rPr lang="fi-FI" sz="1400"/>
              <a:t> </a:t>
            </a:r>
            <a:r>
              <a:rPr lang="fi-FI" sz="1400" err="1"/>
              <a:t>behandlas</a:t>
            </a:r>
            <a:r>
              <a:rPr lang="fi-FI" sz="1400"/>
              <a:t> </a:t>
            </a:r>
            <a:r>
              <a:rPr lang="fi-FI" sz="1400" err="1"/>
              <a:t>mångprofessionellt</a:t>
            </a:r>
            <a:r>
              <a:rPr lang="fi-FI" sz="1400"/>
              <a:t> </a:t>
            </a:r>
            <a:r>
              <a:rPr lang="fi-FI" sz="1400" err="1"/>
              <a:t>på</a:t>
            </a:r>
            <a:r>
              <a:rPr lang="fi-FI" sz="1400"/>
              <a:t>  </a:t>
            </a:r>
            <a:r>
              <a:rPr lang="fi-FI" sz="1400" err="1"/>
              <a:t>varje</a:t>
            </a:r>
            <a:r>
              <a:rPr lang="fi-FI" sz="1400"/>
              <a:t> </a:t>
            </a:r>
            <a:r>
              <a:rPr lang="fi-FI" sz="1400" err="1"/>
              <a:t>enhet</a:t>
            </a:r>
            <a:r>
              <a:rPr lang="fi-FI" sz="1400"/>
              <a:t> i </a:t>
            </a:r>
            <a:r>
              <a:rPr lang="fi-FI" sz="1400" err="1"/>
              <a:t>samband</a:t>
            </a:r>
            <a:r>
              <a:rPr lang="fi-FI" sz="1400"/>
              <a:t> </a:t>
            </a:r>
            <a:r>
              <a:rPr lang="fi-FI" sz="1400" err="1"/>
              <a:t>med</a:t>
            </a:r>
            <a:r>
              <a:rPr lang="fi-FI" sz="1400"/>
              <a:t> </a:t>
            </a:r>
            <a:r>
              <a:rPr lang="fi-FI" sz="1400" err="1"/>
              <a:t>arbetsplatsmöten</a:t>
            </a:r>
            <a:r>
              <a:rPr lang="fi-FI" sz="1400"/>
              <a:t>. </a:t>
            </a:r>
            <a:r>
              <a:rPr lang="fi-FI" sz="1400" err="1"/>
              <a:t>Processerna</a:t>
            </a:r>
            <a:r>
              <a:rPr lang="fi-FI" sz="1400"/>
              <a:t> </a:t>
            </a:r>
            <a:r>
              <a:rPr lang="fi-FI" sz="1400" err="1"/>
              <a:t>analyseras</a:t>
            </a:r>
            <a:r>
              <a:rPr lang="fi-FI" sz="1400"/>
              <a:t> </a:t>
            </a:r>
            <a:r>
              <a:rPr lang="fi-FI" sz="1400" err="1"/>
              <a:t>och</a:t>
            </a:r>
            <a:r>
              <a:rPr lang="fi-FI" sz="1400"/>
              <a:t> </a:t>
            </a:r>
            <a:r>
              <a:rPr lang="fi-FI" sz="1400" err="1"/>
              <a:t>vid</a:t>
            </a:r>
            <a:r>
              <a:rPr lang="fi-FI" sz="1400"/>
              <a:t> </a:t>
            </a:r>
            <a:r>
              <a:rPr lang="fi-FI" sz="1400" err="1"/>
              <a:t>behov</a:t>
            </a:r>
            <a:r>
              <a:rPr lang="fi-FI" sz="1400"/>
              <a:t> </a:t>
            </a:r>
            <a:r>
              <a:rPr lang="fi-FI" sz="1400" err="1"/>
              <a:t>genomförs</a:t>
            </a:r>
            <a:r>
              <a:rPr lang="fi-FI" sz="1400"/>
              <a:t> </a:t>
            </a:r>
            <a:r>
              <a:rPr lang="fi-FI" sz="1400" err="1"/>
              <a:t>korrigerande</a:t>
            </a:r>
            <a:r>
              <a:rPr lang="fi-FI" sz="1400"/>
              <a:t> </a:t>
            </a:r>
            <a:r>
              <a:rPr lang="fi-FI" sz="1400" err="1"/>
              <a:t>åtgärder</a:t>
            </a:r>
            <a:r>
              <a:rPr lang="fi-FI" sz="14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58591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 descr="NPS värde. Värdet mäts mellan minus 100 och 100. Generellt anser man att ett gott värde över 50 är gott. Resultat">
            <a:extLst>
              <a:ext uri="{FF2B5EF4-FFF2-40B4-BE49-F238E27FC236}">
                <a16:creationId xmlns:a16="http://schemas.microsoft.com/office/drawing/2014/main" id="{0CC9218F-8660-477B-873D-EE79BEA819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9995348"/>
              </p:ext>
            </p:extLst>
          </p:nvPr>
        </p:nvGraphicFramePr>
        <p:xfrm>
          <a:off x="2987660" y="2970033"/>
          <a:ext cx="4135393" cy="2173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124950" cy="909638"/>
          </a:xfrm>
        </p:spPr>
        <p:txBody>
          <a:bodyPr/>
          <a:lstStyle/>
          <a:p>
            <a:r>
              <a:rPr lang="fi-FI" b="1" err="1"/>
              <a:t>Kundupplevelse</a:t>
            </a:r>
            <a:endParaRPr lang="en-US" sz="20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AD95C6-BCA0-C11E-FFBC-ADDBE23D28ED}"/>
              </a:ext>
            </a:extLst>
          </p:cNvPr>
          <p:cNvSpPr txBox="1"/>
          <p:nvPr/>
        </p:nvSpPr>
        <p:spPr>
          <a:xfrm>
            <a:off x="1175718" y="1292790"/>
            <a:ext cx="674423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fi-FI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Totala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mängden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av </a:t>
            </a:r>
            <a:r>
              <a:rPr kumimoji="0" lang="fi-FI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kundrespons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under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perioden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</a:t>
            </a:r>
            <a:r>
              <a:rPr kumimoji="0" lang="fi-FI" sz="1600" b="0" i="0" u="none" strike="noStrike" kern="1200" cap="none" spc="0" normalizeH="0" baseline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493</a:t>
            </a:r>
            <a:r>
              <a:rPr lang="fi-FI" sz="1600" dirty="0">
                <a:solidFill>
                  <a:srgbClr val="213A8F"/>
                </a:solidFill>
                <a:latin typeface="Arial" panose="020B0604020202020204"/>
              </a:rPr>
              <a:t> 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</a:t>
            </a:r>
            <a:r>
              <a:rPr lang="fi-FI" sz="1600" dirty="0">
                <a:solidFill>
                  <a:srgbClr val="213A8F"/>
                </a:solidFill>
                <a:latin typeface="Arial" panose="020B0604020202020204"/>
              </a:rPr>
              <a:t>277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</a:t>
            </a:r>
          </a:p>
        </p:txBody>
      </p:sp>
      <p:sp>
        <p:nvSpPr>
          <p:cNvPr id="12" name="TextBox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084572" y="4515637"/>
            <a:ext cx="167682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2400" dirty="0">
                <a:solidFill>
                  <a:srgbClr val="213A8F"/>
                </a:solidFill>
                <a:latin typeface="Arial" panose="020B0604020202020204"/>
                <a:cs typeface="Arial"/>
              </a:rPr>
              <a:t>84</a:t>
            </a:r>
            <a:r>
              <a:rPr lang="fi-FI" sz="2000" dirty="0">
                <a:solidFill>
                  <a:srgbClr val="213A8F"/>
                </a:solidFill>
                <a:latin typeface="Arial" panose="020B0604020202020204"/>
                <a:cs typeface="Arial"/>
              </a:rPr>
              <a:t> (88</a:t>
            </a:r>
            <a:r>
              <a:rPr kumimoji="0" lang="fi-FI" sz="20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F85A01-D162-40B8-8855-659FF10BED9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78569" y="1901869"/>
            <a:ext cx="22737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upplevde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att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man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brydde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sig om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mig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på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ett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helhetsmässigt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sätt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C92C84C-5C3B-F151-B025-3AE820B9A9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3726944" y="1807343"/>
            <a:ext cx="888365" cy="88836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4,67</a:t>
            </a:r>
            <a:endParaRPr lang="fi-FI" sz="1400">
              <a:solidFill>
                <a:srgbClr val="213A8F"/>
              </a:solidFill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4,79</a:t>
            </a: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)</a:t>
            </a:r>
            <a:endParaRPr lang="ko-KR"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33EFF2A-7AAD-4B14-93EB-076EAD97215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21383" y="3104317"/>
            <a:ext cx="14740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fick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hjälp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när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jag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behövde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 den 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813F58C-C780-EB84-E9DC-197FFF85751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2790944" y="2968628"/>
            <a:ext cx="888365" cy="88836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4,65</a:t>
            </a:r>
            <a:endParaRPr lang="fi-FI" sz="1400" b="1">
              <a:solidFill>
                <a:srgbClr val="213A8F"/>
              </a:solidFill>
              <a:latin typeface="Calibri" panose="020F0502020204030204"/>
              <a:cs typeface="Calibri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  <a:cs typeface="Calibri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cs typeface="Calibri"/>
              </a:rPr>
              <a:t>4,82</a:t>
            </a:r>
            <a:r>
              <a:rPr lang="fi-FI" sz="1400" b="1">
                <a:solidFill>
                  <a:srgbClr val="213A8F"/>
                </a:solidFill>
                <a:latin typeface="Calibri" panose="020F0502020204030204"/>
                <a:cs typeface="Calibri"/>
              </a:rPr>
              <a:t>)</a:t>
            </a:r>
            <a:endParaRPr lang="fi-FI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38B1F1-1001-4506-A2FF-BEFB60A16B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99241" y="4238639"/>
            <a:ext cx="17176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kände mig trygg under vården / betjäningen 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05A3689-C501-4953-E1F0-5AC35DB951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2790944" y="4246439"/>
            <a:ext cx="888365" cy="88836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4,74</a:t>
            </a:r>
            <a:endParaRPr lang="fi-FI" sz="1400">
              <a:solidFill>
                <a:srgbClr val="213A8F"/>
              </a:solidFill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4.84</a:t>
            </a:r>
            <a:r>
              <a:rPr lang="fi-FI" sz="1400" b="1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)</a:t>
            </a:r>
            <a:endParaRPr lang="fi-FI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3F3FCD-B03B-4D2C-B901-F47C7C5B1A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21383" y="5562078"/>
            <a:ext cx="24197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Besluten i anslutning till min vård/mitt ärende fattades i samråd med mig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072D9F9-54CA-6247-2E21-04389A729E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3726944" y="5462943"/>
            <a:ext cx="888365" cy="88836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fi-FI" sz="1400" b="1">
              <a:solidFill>
                <a:srgbClr val="213A8F"/>
              </a:solidFill>
              <a:latin typeface="Calibri" panose="020F0502020204030204"/>
              <a:cs typeface="Calibri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cs typeface="Calibri"/>
              </a:rPr>
              <a:t>4,63</a:t>
            </a:r>
            <a:endParaRPr lang="fi-FI" sz="1400">
              <a:solidFill>
                <a:srgbClr val="213A8F"/>
              </a:solidFill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  <a:cs typeface="Calibri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cs typeface="Calibri"/>
              </a:rPr>
              <a:t>4,71</a:t>
            </a:r>
            <a:r>
              <a:rPr lang="fi-FI" sz="1400" b="1">
                <a:solidFill>
                  <a:srgbClr val="213A8F"/>
                </a:solidFill>
                <a:latin typeface="Calibri" panose="020F0502020204030204"/>
                <a:cs typeface="Calibri"/>
              </a:rPr>
              <a:t>)</a:t>
            </a:r>
            <a:endParaRPr lang="fi-FI" sz="140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1314A2D-C318-415D-B409-0CD3638C31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26771" y="1874018"/>
            <a:ext cx="22112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vet hur min vård/mina tjänster kommer att fortsätta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52C1C1D-3F16-BDAD-4824-BA1E16A22A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238945" y="1807343"/>
            <a:ext cx="888365" cy="88836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4,51</a:t>
            </a:r>
            <a:endParaRPr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4,67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ADA1682-79CB-477A-A9FB-04429119CA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125529" y="2936140"/>
            <a:ext cx="16269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Informationen som jag fick om vården / betjäningen var förståelig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1F4ED22-B579-FFEA-25A3-E180B31A85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74945" y="2971659"/>
            <a:ext cx="888365" cy="88836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cs typeface="Calibri"/>
              </a:rPr>
              <a:t>4,59</a:t>
            </a:r>
            <a:endParaRPr lang="fi-FI" sz="1400">
              <a:solidFill>
                <a:srgbClr val="213A8F"/>
              </a:solidFill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  <a:cs typeface="Calibri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cs typeface="Calibri"/>
              </a:rPr>
              <a:t>4,75</a:t>
            </a:r>
            <a:r>
              <a:rPr lang="fi-FI" sz="1400" b="1">
                <a:solidFill>
                  <a:srgbClr val="213A8F"/>
                </a:solidFill>
                <a:latin typeface="Calibri" panose="020F0502020204030204"/>
                <a:cs typeface="Calibri"/>
              </a:rPr>
              <a:t>)</a:t>
            </a:r>
            <a:endParaRPr lang="fi-FI">
              <a:ea typeface="+mn-ea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90F67E-E8DD-4501-A07D-85FF1F9BA7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13063" y="4319961"/>
            <a:ext cx="18138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tyckte att den betjäning jag fick var nyttig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63C17BA-C20A-A873-70A7-07D9EBCB38F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74945" y="4238639"/>
            <a:ext cx="888365" cy="88836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fi-FI" sz="1400" b="1">
              <a:solidFill>
                <a:srgbClr val="213A8F"/>
              </a:solidFill>
              <a:latin typeface="Calibri" panose="020F0502020204030204"/>
              <a:cs typeface="Calibri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cs typeface="Calibri"/>
              </a:rPr>
              <a:t>4,72</a:t>
            </a:r>
            <a:endParaRPr lang="fi-FI" sz="1400">
              <a:solidFill>
                <a:srgbClr val="213A8F"/>
              </a:solidFill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  <a:cs typeface="Calibri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cs typeface="Calibri"/>
              </a:rPr>
              <a:t>4,82</a:t>
            </a:r>
            <a:r>
              <a:rPr lang="fi-FI" sz="1400" b="1">
                <a:solidFill>
                  <a:srgbClr val="213A8F"/>
                </a:solidFill>
                <a:latin typeface="Calibri" panose="020F0502020204030204"/>
                <a:cs typeface="Calibri"/>
              </a:rPr>
              <a:t>)</a:t>
            </a:r>
            <a:endParaRPr lang="fi-FI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A2EC4E5-2652-4DA6-BD05-8425B8DEF3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68147" y="5576606"/>
            <a:ext cx="1695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ko-KR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맑은 고딕" panose="020B0503020000020004" pitchFamily="34" charset="-127"/>
                <a:cs typeface="Arial" pitchFamily="34" charset="0"/>
              </a:rPr>
              <a:t>Jag fick vård och service på mitt modersmål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F3BAA92-15CD-634E-EE8B-B88EC11583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238945" y="5451123"/>
            <a:ext cx="888365" cy="88836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fi-FI" sz="1400" b="1">
              <a:solidFill>
                <a:srgbClr val="213A8F"/>
              </a:solidFill>
              <a:latin typeface="Calibri" panose="020F0502020204030204"/>
            </a:endParaRPr>
          </a:p>
          <a:p>
            <a:pPr algn="ctr"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4,81</a:t>
            </a:r>
            <a:endParaRPr lang="fi-FI" sz="1400" b="1">
              <a:solidFill>
                <a:srgbClr val="213A8F"/>
              </a:solidFill>
              <a:latin typeface="Calibri" panose="020F0502020204030204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4,91</a:t>
            </a:r>
            <a:r>
              <a:rPr lang="fi-FI" sz="1400" b="1">
                <a:solidFill>
                  <a:srgbClr val="213A8F"/>
                </a:solidFill>
                <a:latin typeface="Calibri" panose="020F0502020204030204"/>
              </a:rPr>
              <a:t>)</a:t>
            </a:r>
            <a:endParaRPr lang="fi-FI"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13" name="TextBox 12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80024" y="711740"/>
            <a:ext cx="2857398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Positiv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fi-FI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respons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fi-FI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rPr>
              <a:t>Vänligt</a:t>
            </a: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fi-FI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rPr>
              <a:t>och</a:t>
            </a:r>
            <a:endParaRPr kumimoji="0" lang="fi-FI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Personalen </a:t>
            </a:r>
            <a:r>
              <a:rPr kumimoji="0" lang="fi-FI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och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fi-FI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deras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fi-FI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kompetens</a:t>
            </a:r>
            <a:endParaRPr kumimoji="0" lang="fi-FI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dirty="0" err="1">
                <a:latin typeface="Arial"/>
                <a:cs typeface="Arial"/>
              </a:rPr>
              <a:t>Bemötandet</a:t>
            </a:r>
            <a:r>
              <a:rPr lang="fi-FI" sz="1400" dirty="0">
                <a:latin typeface="Arial"/>
                <a:cs typeface="Arial"/>
              </a:rPr>
              <a:t> </a:t>
            </a:r>
            <a:r>
              <a:rPr lang="fi-FI" sz="1400" dirty="0" err="1">
                <a:latin typeface="Arial"/>
                <a:cs typeface="Arial"/>
              </a:rPr>
              <a:t>och</a:t>
            </a:r>
            <a:r>
              <a:rPr lang="fi-FI" sz="1400" dirty="0">
                <a:latin typeface="Arial"/>
                <a:cs typeface="Arial"/>
              </a:rPr>
              <a:t> </a:t>
            </a:r>
            <a:r>
              <a:rPr lang="fi-FI" sz="1400" dirty="0" err="1">
                <a:latin typeface="Arial"/>
                <a:cs typeface="Arial"/>
              </a:rPr>
              <a:t>servicen</a:t>
            </a:r>
            <a:endParaRPr lang="fi-FI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  <a:p>
            <a:pPr>
              <a:defRPr/>
            </a:pPr>
            <a:endParaRPr lang="fi-FI" sz="1400" b="1">
              <a:solidFill>
                <a:srgbClr val="213A8F"/>
              </a:solidFill>
              <a:latin typeface="Arial" panose="020B0604020202020204"/>
              <a:ea typeface="+mn-lt"/>
              <a:cs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Negativ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 </a:t>
            </a:r>
            <a:r>
              <a:rPr kumimoji="0" lang="fi-FI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respons</a:t>
            </a: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>
              <a:defRPr/>
            </a:pPr>
            <a:r>
              <a:rPr lang="sv-SE" sz="1400">
                <a:solidFill>
                  <a:srgbClr val="213A8F"/>
                </a:solidFill>
                <a:latin typeface="Arial" panose="020B0604020202020204"/>
                <a:cs typeface="Arial"/>
              </a:rPr>
              <a:t>Tidtabell och väntetid</a:t>
            </a:r>
            <a:endParaRPr lang="sv-SE" sz="1400" dirty="0">
              <a:solidFill>
                <a:srgbClr val="213A8F"/>
              </a:solidFill>
              <a:latin typeface="Arial" panose="020B0604020202020204"/>
              <a:cs typeface="Arial"/>
            </a:endParaRPr>
          </a:p>
          <a:p>
            <a:pPr>
              <a:defRPr/>
            </a:pPr>
            <a:r>
              <a:rPr lang="sv-SE" sz="14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cs typeface="Arial"/>
              </a:rPr>
              <a:t>Bokning av tid</a:t>
            </a:r>
            <a:endParaRPr lang="sv-SE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cs typeface="Arial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6E09F109-ADBA-1780-40A6-8753F266EC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72070" y="711740"/>
            <a:ext cx="659625" cy="65962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F3BEB49-B738-30B9-FA55-DF1F8A1E4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72069" y="2008485"/>
            <a:ext cx="659625" cy="659625"/>
          </a:xfrm>
          <a:prstGeom prst="rect">
            <a:avLst/>
          </a:prstGeom>
        </p:spPr>
      </p:pic>
      <p:sp>
        <p:nvSpPr>
          <p:cNvPr id="5" name="TextBox 33">
            <a:extLst>
              <a:ext uri="{FF2B5EF4-FFF2-40B4-BE49-F238E27FC236}">
                <a16:creationId xmlns:a16="http://schemas.microsoft.com/office/drawing/2014/main" id="{6EB7A05C-2C4D-C2AF-9E93-7DC0CF2BE7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42174" y="5025662"/>
            <a:ext cx="1820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Antal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400" b="1" i="0" u="none" strike="noStrike" kern="1200" cap="none" spc="0" normalizeH="0" baseline="0" noProof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anmärkningar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5517D60A-C591-4544-F224-CB292F193C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67276" y="5535667"/>
            <a:ext cx="196232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fi-FI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Medicinska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</a:t>
            </a:r>
            <a:r>
              <a:rPr lang="fi-FI" sz="1600" dirty="0">
                <a:latin typeface="Arial" panose="020B0604020202020204"/>
              </a:rPr>
              <a:t>7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 (</a:t>
            </a:r>
            <a:r>
              <a:rPr lang="fi-FI" sz="1600" dirty="0">
                <a:latin typeface="Arial" panose="020B0604020202020204"/>
              </a:rPr>
              <a:t>7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</a:t>
            </a:r>
            <a:br>
              <a:rPr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</a:rPr>
            </a:br>
            <a:r>
              <a:rPr kumimoji="0" lang="fi-FI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Operativa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9</a:t>
            </a:r>
            <a:r>
              <a:rPr lang="fi-FI" sz="1600" dirty="0">
                <a:latin typeface="Arial" panose="020B0604020202020204"/>
              </a:rPr>
              <a:t> 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</a:t>
            </a:r>
            <a:r>
              <a:rPr lang="fi-FI" sz="1600" dirty="0">
                <a:latin typeface="Arial" panose="020B0604020202020204"/>
              </a:rPr>
              <a:t>6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algn="ctr"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Vårdarbete: </a:t>
            </a:r>
            <a:r>
              <a:rPr lang="fi-FI" sz="1600" dirty="0">
                <a:solidFill>
                  <a:schemeClr val="tx1">
                    <a:lumMod val="49000"/>
                  </a:schemeClr>
                </a:solidFill>
                <a:latin typeface="Arial" panose="020B0604020202020204"/>
              </a:rPr>
              <a:t>1</a:t>
            </a:r>
            <a:r>
              <a:rPr lang="fi-FI" sz="1600" dirty="0">
                <a:latin typeface="Arial" panose="020B0604020202020204"/>
              </a:rPr>
              <a:t> 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(1)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TextBox 34">
            <a:extLst>
              <a:ext uri="{FF2B5EF4-FFF2-40B4-BE49-F238E27FC236}">
                <a16:creationId xmlns:a16="http://schemas.microsoft.com/office/drawing/2014/main" id="{937910F3-3A93-2051-C0E5-362022F08C5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224660" y="5025662"/>
            <a:ext cx="167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Antal</a:t>
            </a: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400" b="1" i="0" u="none" strike="noStrike" kern="1200" cap="none" spc="0" normalizeH="0" baseline="0" noProof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klagomål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TextBox 14">
            <a:extLst>
              <a:ext uri="{FF2B5EF4-FFF2-40B4-BE49-F238E27FC236}">
                <a16:creationId xmlns:a16="http://schemas.microsoft.com/office/drawing/2014/main" id="{969C7632-2037-DC81-7947-77FA212BAD9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125042" y="5536946"/>
            <a:ext cx="1876056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fi-FI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Medicinska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</a:t>
            </a:r>
            <a:r>
              <a:rPr lang="fi-FI" sz="1600" dirty="0">
                <a:latin typeface="Arial" panose="020B0604020202020204"/>
              </a:rPr>
              <a:t>1 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</a:t>
            </a:r>
            <a:r>
              <a:rPr lang="fi-FI" sz="1600" dirty="0">
                <a:latin typeface="Arial" panose="020B0604020202020204"/>
              </a:rPr>
              <a:t>0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</a:t>
            </a:r>
            <a:br>
              <a:rPr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</a:rPr>
            </a:br>
            <a:r>
              <a:rPr kumimoji="0" lang="fi-FI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Operativa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</a:t>
            </a:r>
            <a:r>
              <a:rPr lang="fi-FI" sz="1600" dirty="0">
                <a:latin typeface="Arial" panose="020B0604020202020204"/>
              </a:rPr>
              <a:t>0 (0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Vårdarbete: </a:t>
            </a:r>
            <a:r>
              <a:rPr lang="fi-FI" sz="1600" dirty="0">
                <a:solidFill>
                  <a:schemeClr val="tx1">
                    <a:lumMod val="49000"/>
                  </a:schemeClr>
                </a:solidFill>
                <a:latin typeface="Arial" panose="020B0604020202020204"/>
              </a:rPr>
              <a:t>0</a:t>
            </a:r>
            <a:r>
              <a:rPr lang="fi-FI" sz="1600" dirty="0">
                <a:latin typeface="Arial" panose="020B0604020202020204"/>
              </a:rPr>
              <a:t> (0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1752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2D604-4B15-77B4-DAFB-005465C73B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125505" cy="909453"/>
          </a:xfrm>
        </p:spPr>
        <p:txBody>
          <a:bodyPr/>
          <a:lstStyle/>
          <a:p>
            <a:r>
              <a:rPr lang="fi-FI" sz="4000" b="1" err="1"/>
              <a:t>Delaktighetsarbete</a:t>
            </a:r>
            <a:endParaRPr lang="sv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ABB2387-2008-57CC-BB4A-9597C1A90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205433" y="1323453"/>
            <a:ext cx="5111144" cy="2434731"/>
          </a:xfrm>
          <a:prstGeom prst="roundRect">
            <a:avLst/>
          </a:prstGeom>
          <a:solidFill>
            <a:schemeClr val="tx1">
              <a:alpha val="22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3015D-D1AE-6165-00F6-D490CA772E3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5432" y="1431453"/>
            <a:ext cx="5111143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400" b="1">
                <a:solidFill>
                  <a:schemeClr val="accent5"/>
                </a:solidFill>
                <a:latin typeface="+mj-lt"/>
              </a:rPr>
              <a:t>Hur stöder man  kunders och nära anhörigas delaktighet i planeringen, genomförandet och utvärderingen av tjänsterna:</a:t>
            </a:r>
          </a:p>
          <a:p>
            <a:r>
              <a:rPr lang="sv-SE" sz="1400">
                <a:solidFill>
                  <a:schemeClr val="tx2"/>
                </a:solidFill>
                <a:latin typeface="+mj-lt"/>
              </a:rPr>
              <a:t>Helppari-applikationens användning utökas inom flera specialiteters vårdstigar.</a:t>
            </a:r>
            <a:endParaRPr lang="sv-SE" sz="1400">
              <a:solidFill>
                <a:schemeClr val="tx2"/>
              </a:solidFill>
              <a:latin typeface="+mj-lt"/>
              <a:cs typeface="Arial"/>
            </a:endParaRPr>
          </a:p>
          <a:p>
            <a:endParaRPr lang="sv-SE" sz="1400">
              <a:solidFill>
                <a:schemeClr val="tx2"/>
              </a:solidFill>
              <a:latin typeface="+mj-lt"/>
            </a:endParaRPr>
          </a:p>
          <a:p>
            <a:r>
              <a:rPr lang="sv-SE" sz="1400">
                <a:solidFill>
                  <a:schemeClr val="tx2"/>
                </a:solidFill>
                <a:latin typeface="+mj-lt"/>
              </a:rPr>
              <a:t>Patienterna är delaktiga i sin egen vård och planering av vårdhändelser</a:t>
            </a:r>
          </a:p>
          <a:p>
            <a:endParaRPr lang="en-US" sz="1400" b="1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808CD-48EC-E844-D2DD-5C1903E242D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581755" y="1431453"/>
            <a:ext cx="5268869" cy="11695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sv-SE" sz="1400" b="1" dirty="0">
                <a:solidFill>
                  <a:schemeClr val="accent5"/>
                </a:solidFill>
                <a:latin typeface="+mj-lt"/>
              </a:rPr>
              <a:t>Vilka teman har man kommit överens om tillsammans med organisationer för att utveckla tjänsterna:</a:t>
            </a:r>
          </a:p>
          <a:p>
            <a:r>
              <a:rPr lang="sv-SE" sz="1400" dirty="0">
                <a:solidFill>
                  <a:schemeClr val="accent5"/>
                </a:solidFill>
                <a:ea typeface="+mn-lt"/>
                <a:cs typeface="+mn-lt"/>
              </a:rPr>
              <a:t>Föreläsningar av specialarbetare, sjukskötare och läkare i samarbete med organisationer. Hörselvårdens informationsdag för kunder.</a:t>
            </a:r>
            <a:endParaRPr lang="sv-SE" sz="1400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72DC3C-25D3-2071-DC1A-6ADA83D9956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5433" y="4306146"/>
            <a:ext cx="511114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b="1">
                <a:solidFill>
                  <a:schemeClr val="accent5"/>
                </a:solidFill>
                <a:latin typeface="+mj-lt"/>
              </a:rPr>
              <a:t>Klienter, erfarenhetsexperter eller ett </a:t>
            </a:r>
            <a:r>
              <a:rPr lang="sv-SE" sz="1400" b="1" err="1">
                <a:solidFill>
                  <a:schemeClr val="accent5"/>
                </a:solidFill>
                <a:latin typeface="+mj-lt"/>
              </a:rPr>
              <a:t>kundråd</a:t>
            </a:r>
            <a:r>
              <a:rPr lang="sv-SE" sz="1400" b="1">
                <a:solidFill>
                  <a:schemeClr val="accent5"/>
                </a:solidFill>
                <a:latin typeface="+mj-lt"/>
              </a:rPr>
              <a:t> är involverade i utvecklingen och utvärderingen av tjänsterna:</a:t>
            </a:r>
          </a:p>
          <a:p>
            <a:r>
              <a:rPr lang="sv-SE" sz="1400" err="1"/>
              <a:t>HaiPro</a:t>
            </a:r>
            <a:r>
              <a:rPr lang="sv-SE" sz="1400"/>
              <a:t> och patientrespons uppskattas och beaktas i förbättrings- och utvecklings processer. </a:t>
            </a:r>
          </a:p>
          <a:p>
            <a:endParaRPr lang="sv-SE" sz="140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3D0E33-C044-69BA-5072-E7EA05E13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6581754" y="3264339"/>
            <a:ext cx="5268869" cy="3081597"/>
          </a:xfrm>
          <a:prstGeom prst="roundRect">
            <a:avLst/>
          </a:prstGeom>
          <a:solidFill>
            <a:schemeClr val="tx1">
              <a:alpha val="22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9E2315-12F2-68DA-4393-F0437FF5C3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581754" y="3372339"/>
            <a:ext cx="526887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1">
                <a:solidFill>
                  <a:schemeClr val="accent5"/>
                </a:solidFill>
                <a:latin typeface="+mj-lt"/>
              </a:rPr>
              <a:t>Vilka åtgärder har vidtagits  på basen av klienters och anhörigas anmälningar om negativa och nära ögat händelser samt påminnelser och klagomål:</a:t>
            </a:r>
          </a:p>
          <a:p>
            <a:endParaRPr lang="sv-SE" sz="1400" b="1">
              <a:solidFill>
                <a:schemeClr val="accent4"/>
              </a:solidFill>
              <a:latin typeface="+mj-lt"/>
            </a:endParaRPr>
          </a:p>
          <a:p>
            <a:pPr lvl="0"/>
            <a:r>
              <a:rPr lang="fi-FI" sz="1400" err="1"/>
              <a:t>Kontroll</a:t>
            </a:r>
            <a:r>
              <a:rPr lang="fi-FI" sz="1400"/>
              <a:t> </a:t>
            </a:r>
            <a:r>
              <a:rPr lang="fi-FI" sz="1400" err="1"/>
              <a:t>och</a:t>
            </a:r>
            <a:r>
              <a:rPr lang="fi-FI" sz="1400"/>
              <a:t> </a:t>
            </a:r>
            <a:r>
              <a:rPr lang="fi-FI" sz="1400" err="1"/>
              <a:t>uppdatering</a:t>
            </a:r>
            <a:r>
              <a:rPr lang="fi-FI" sz="1400"/>
              <a:t> av </a:t>
            </a:r>
            <a:r>
              <a:rPr lang="fi-FI" sz="1400" err="1"/>
              <a:t>föreskrifter</a:t>
            </a:r>
            <a:r>
              <a:rPr lang="fi-FI" sz="1400"/>
              <a:t>.</a:t>
            </a:r>
          </a:p>
          <a:p>
            <a:pPr lvl="0"/>
            <a:endParaRPr lang="fi-FI" sz="1400"/>
          </a:p>
          <a:p>
            <a:r>
              <a:rPr lang="fi-FI" sz="1400" err="1"/>
              <a:t>Möjlighet</a:t>
            </a:r>
            <a:r>
              <a:rPr lang="fi-FI" sz="1400"/>
              <a:t> </a:t>
            </a:r>
            <a:r>
              <a:rPr lang="fi-FI" sz="1400" err="1"/>
              <a:t>till</a:t>
            </a:r>
            <a:r>
              <a:rPr lang="fi-FI" sz="1400"/>
              <a:t> </a:t>
            </a:r>
            <a:r>
              <a:rPr lang="fi-FI" sz="1400" err="1"/>
              <a:t>elektronisk</a:t>
            </a:r>
            <a:r>
              <a:rPr lang="fi-FI" sz="1400"/>
              <a:t> </a:t>
            </a:r>
            <a:r>
              <a:rPr lang="fi-FI" sz="1400" err="1"/>
              <a:t>annulering</a:t>
            </a:r>
            <a:r>
              <a:rPr lang="fi-FI" sz="1400"/>
              <a:t> av </a:t>
            </a:r>
            <a:r>
              <a:rPr lang="fi-FI" sz="1400" err="1"/>
              <a:t>besök</a:t>
            </a:r>
            <a:r>
              <a:rPr lang="fi-FI" sz="1400"/>
              <a:t>  </a:t>
            </a:r>
            <a:r>
              <a:rPr lang="fi-FI" sz="1400" err="1"/>
              <a:t>har</a:t>
            </a:r>
            <a:r>
              <a:rPr lang="fi-FI" sz="1400"/>
              <a:t> </a:t>
            </a:r>
            <a:r>
              <a:rPr lang="fi-FI" sz="1400" err="1"/>
              <a:t>tagits</a:t>
            </a:r>
            <a:r>
              <a:rPr lang="fi-FI" sz="1400"/>
              <a:t> i </a:t>
            </a:r>
            <a:r>
              <a:rPr lang="fi-FI" sz="1400" err="1"/>
              <a:t>bruk</a:t>
            </a:r>
            <a:r>
              <a:rPr lang="fi-FI" sz="1400"/>
              <a:t> </a:t>
            </a:r>
            <a:r>
              <a:rPr lang="fi-FI" sz="1400" err="1"/>
              <a:t>inom</a:t>
            </a:r>
            <a:r>
              <a:rPr lang="fi-FI" sz="1400"/>
              <a:t> </a:t>
            </a:r>
            <a:r>
              <a:rPr lang="fi-FI" sz="1400" err="1"/>
              <a:t>specialsjukvårdens</a:t>
            </a:r>
            <a:r>
              <a:rPr lang="fi-FI" sz="1400"/>
              <a:t> </a:t>
            </a:r>
            <a:r>
              <a:rPr lang="fi-FI" sz="1400" err="1"/>
              <a:t>öppenvård</a:t>
            </a:r>
            <a:r>
              <a:rPr lang="fi-FI" sz="1400"/>
              <a:t> i Vasa </a:t>
            </a:r>
            <a:r>
              <a:rPr lang="fi-FI" sz="1400" err="1"/>
              <a:t>och</a:t>
            </a:r>
            <a:r>
              <a:rPr lang="fi-FI" sz="1400"/>
              <a:t> </a:t>
            </a:r>
            <a:r>
              <a:rPr lang="fi-FI" sz="1400" err="1"/>
              <a:t>Jakstad</a:t>
            </a:r>
            <a:endParaRPr lang="fi-FI" sz="1400">
              <a:cs typeface="Arial"/>
            </a:endParaRPr>
          </a:p>
          <a:p>
            <a:pPr lvl="0"/>
            <a:endParaRPr lang="fi-FI" sz="1400"/>
          </a:p>
          <a:p>
            <a:endParaRPr lang="en-US" sz="1400" b="1">
              <a:solidFill>
                <a:schemeClr val="accent5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38526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327754" cy="774907"/>
          </a:xfrm>
        </p:spPr>
        <p:txBody>
          <a:bodyPr>
            <a:normAutofit/>
          </a:bodyPr>
          <a:lstStyle/>
          <a:p>
            <a:r>
              <a:rPr lang="fi-FI" b="1"/>
              <a:t>Personal</a:t>
            </a:r>
            <a:endParaRPr lang="en-US" sz="12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E3ECC4-2766-0EF7-1123-7E6207D264D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2850" y="1656000"/>
            <a:ext cx="3422269" cy="24684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600" b="1" dirty="0">
                <a:solidFill>
                  <a:schemeClr val="accent5"/>
                </a:solidFill>
              </a:rPr>
              <a:t>Personalstyrka 8/2026</a:t>
            </a:r>
          </a:p>
          <a:p>
            <a:r>
              <a:rPr lang="fi-FI" sz="1600" dirty="0" err="1"/>
              <a:t>Budgeterade</a:t>
            </a:r>
            <a:r>
              <a:rPr lang="fi-FI" sz="1600" dirty="0"/>
              <a:t> </a:t>
            </a:r>
            <a:r>
              <a:rPr lang="fi-FI" sz="1600" dirty="0" err="1"/>
              <a:t>ordinarie</a:t>
            </a:r>
            <a:r>
              <a:rPr lang="fi-FI" sz="1600" dirty="0"/>
              <a:t> </a:t>
            </a:r>
            <a:r>
              <a:rPr lang="fi-FI" sz="1600" dirty="0" err="1"/>
              <a:t>vakanser</a:t>
            </a:r>
            <a:r>
              <a:rPr lang="fi-FI" sz="1600" dirty="0"/>
              <a:t>: 119</a:t>
            </a:r>
            <a:endParaRPr lang="fi-FI" sz="1600" dirty="0">
              <a:cs typeface="Arial"/>
            </a:endParaRPr>
          </a:p>
          <a:p>
            <a:endParaRPr lang="fi-FI" sz="1600"/>
          </a:p>
          <a:p>
            <a:r>
              <a:rPr lang="fi-FI" sz="1600" dirty="0" err="1"/>
              <a:t>Obesatta</a:t>
            </a:r>
            <a:r>
              <a:rPr lang="fi-FI" sz="1600" dirty="0"/>
              <a:t> </a:t>
            </a:r>
            <a:r>
              <a:rPr lang="fi-FI" sz="1600" dirty="0" err="1"/>
              <a:t>vakanser</a:t>
            </a:r>
            <a:r>
              <a:rPr lang="fi-FI" sz="1600" dirty="0"/>
              <a:t>:  </a:t>
            </a:r>
            <a:r>
              <a:rPr lang="fi-FI" sz="1600" dirty="0" err="1">
                <a:solidFill>
                  <a:srgbClr val="213A8F"/>
                </a:solidFill>
              </a:rPr>
              <a:t>sjuksk</a:t>
            </a:r>
            <a:r>
              <a:rPr lang="fi-FI" sz="1600" dirty="0">
                <a:solidFill>
                  <a:srgbClr val="213A8F"/>
                </a:solidFill>
              </a:rPr>
              <a:t>. 2,5 </a:t>
            </a:r>
            <a:r>
              <a:rPr lang="fi-FI" sz="1600" dirty="0" err="1">
                <a:solidFill>
                  <a:srgbClr val="213A8F"/>
                </a:solidFill>
              </a:rPr>
              <a:t>barnmorska</a:t>
            </a:r>
            <a:r>
              <a:rPr lang="fi-FI" sz="1600" dirty="0">
                <a:solidFill>
                  <a:srgbClr val="213A8F"/>
                </a:solidFill>
              </a:rPr>
              <a:t> 0,2, </a:t>
            </a:r>
            <a:r>
              <a:rPr lang="fi-FI" sz="1600" dirty="0" err="1">
                <a:solidFill>
                  <a:srgbClr val="213A8F"/>
                </a:solidFill>
              </a:rPr>
              <a:t>närvårdare</a:t>
            </a:r>
            <a:r>
              <a:rPr lang="fi-FI" sz="1600" dirty="0">
                <a:solidFill>
                  <a:srgbClr val="213A8F"/>
                </a:solidFill>
              </a:rPr>
              <a:t> 1,5 </a:t>
            </a:r>
            <a:endParaRPr lang="sv-SE" sz="1600" dirty="0">
              <a:solidFill>
                <a:srgbClr val="002060"/>
              </a:solidFill>
            </a:endParaRPr>
          </a:p>
          <a:p>
            <a:endParaRPr lang="sv-SE" sz="1600">
              <a:solidFill>
                <a:srgbClr val="002060"/>
              </a:solidFill>
            </a:endParaRPr>
          </a:p>
          <a:p>
            <a:r>
              <a:rPr lang="sv-SE" sz="1600">
                <a:solidFill>
                  <a:srgbClr val="002060"/>
                </a:solidFill>
              </a:rPr>
              <a:t>Studeranderesponsen NPS 82</a:t>
            </a:r>
            <a:endParaRPr lang="sv-SE" sz="1600">
              <a:solidFill>
                <a:srgbClr val="FF0000"/>
              </a:solidFill>
              <a:cs typeface="Arial"/>
            </a:endParaRPr>
          </a:p>
          <a:p>
            <a:pPr>
              <a:lnSpc>
                <a:spcPct val="150000"/>
              </a:lnSpc>
            </a:pPr>
            <a:endParaRPr lang="en-US" sz="140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3BE2CB-1BD5-02F1-2A4E-9C3523AF8EDA}"/>
              </a:ext>
            </a:extLst>
          </p:cNvPr>
          <p:cNvSpPr txBox="1">
            <a:spLocks/>
          </p:cNvSpPr>
          <p:nvPr/>
        </p:nvSpPr>
        <p:spPr>
          <a:xfrm>
            <a:off x="8147304" y="1674287"/>
            <a:ext cx="3926508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600" b="1">
                <a:solidFill>
                  <a:srgbClr val="00A174"/>
                </a:solidFill>
              </a:rPr>
              <a:t>Åtgärder som främjar arbetarnas välmående</a:t>
            </a:r>
          </a:p>
          <a:p>
            <a:r>
              <a:rPr lang="en-US" sz="1600">
                <a:cs typeface="Arial"/>
              </a:rPr>
              <a:t>En </a:t>
            </a:r>
            <a:r>
              <a:rPr lang="en-US" sz="1600" err="1">
                <a:cs typeface="Arial"/>
              </a:rPr>
              <a:t>öppen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arbetskultur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där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personalen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är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involverad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och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delaktig</a:t>
            </a:r>
            <a:r>
              <a:rPr lang="en-US" sz="1600">
                <a:cs typeface="Arial"/>
              </a:rPr>
              <a:t>, </a:t>
            </a:r>
            <a:r>
              <a:rPr lang="en-US" sz="1600" err="1">
                <a:cs typeface="Arial"/>
              </a:rPr>
              <a:t>stöder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en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personlig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utveckling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genom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kontinuerligt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lärande</a:t>
            </a:r>
            <a:r>
              <a:rPr lang="en-US" sz="1600">
                <a:cs typeface="Arial"/>
              </a:rPr>
              <a:t> med </a:t>
            </a:r>
            <a:r>
              <a:rPr lang="en-US" sz="1600" err="1">
                <a:cs typeface="Arial"/>
              </a:rPr>
              <a:t>fokus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på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arbetsuppgift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enligt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utbildning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och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kompetens</a:t>
            </a:r>
            <a:r>
              <a:rPr lang="en-US" sz="1600">
                <a:cs typeface="Arial"/>
              </a:rPr>
              <a:t>. Vi </a:t>
            </a:r>
            <a:r>
              <a:rPr lang="en-US" sz="1600" err="1">
                <a:cs typeface="Arial"/>
              </a:rPr>
              <a:t>stöder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en</a:t>
            </a:r>
            <a:r>
              <a:rPr lang="en-US" sz="1600">
                <a:cs typeface="Arial"/>
              </a:rPr>
              <a:t> kultur </a:t>
            </a:r>
            <a:r>
              <a:rPr lang="en-US" sz="1600" err="1">
                <a:cs typeface="Arial"/>
              </a:rPr>
              <a:t>där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professionerna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hjälper</a:t>
            </a:r>
            <a:r>
              <a:rPr lang="en-US" sz="1600">
                <a:cs typeface="Arial"/>
              </a:rPr>
              <a:t> </a:t>
            </a:r>
            <a:r>
              <a:rPr lang="en-US" sz="1600" err="1">
                <a:cs typeface="Arial"/>
              </a:rPr>
              <a:t>varandra</a:t>
            </a:r>
            <a:r>
              <a:rPr lang="en-US" sz="1600">
                <a:cs typeface="Arial"/>
              </a:rPr>
              <a:t>.</a:t>
            </a:r>
            <a:endParaRPr lang="fi-FI" sz="1600">
              <a:solidFill>
                <a:srgbClr val="00A174"/>
              </a:solidFill>
              <a:effectLst/>
              <a:cs typeface="Arial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29DF03-3E5E-F5BD-1388-9DB8FC99458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15905" y="1674287"/>
            <a:ext cx="3457332" cy="200054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 baseline="0" dirty="0" err="1">
                <a:solidFill>
                  <a:schemeClr val="accent5"/>
                </a:solidFill>
              </a:rPr>
              <a:t>Arbetarsäkerhetsanmälningar</a:t>
            </a:r>
            <a:r>
              <a:rPr lang="fi-FI" sz="1600" b="1" baseline="0" dirty="0">
                <a:solidFill>
                  <a:schemeClr val="accent5"/>
                </a:solidFill>
              </a:rPr>
              <a:t> via </a:t>
            </a:r>
            <a:r>
              <a:rPr lang="fi-FI" sz="1600" b="1" baseline="0" dirty="0" err="1">
                <a:solidFill>
                  <a:schemeClr val="accent5"/>
                </a:solidFill>
              </a:rPr>
              <a:t>HaiPro</a:t>
            </a:r>
            <a:endParaRPr lang="fi-FI" sz="1600" b="1" dirty="0" err="1">
              <a:solidFill>
                <a:schemeClr val="accent5"/>
              </a:solidFill>
              <a:cs typeface="Arial"/>
            </a:endParaRPr>
          </a:p>
          <a:p>
            <a:endParaRPr lang="fi-FI" sz="1600" baseline="0"/>
          </a:p>
          <a:p>
            <a:r>
              <a:rPr lang="fi-FI" sz="1600" baseline="0" dirty="0" err="1"/>
              <a:t>Antal</a:t>
            </a:r>
            <a:r>
              <a:rPr lang="fi-FI" sz="1600" baseline="0" dirty="0"/>
              <a:t> </a:t>
            </a:r>
            <a:r>
              <a:rPr lang="fi-FI" sz="1600" baseline="0" dirty="0" err="1"/>
              <a:t>anmälningar</a:t>
            </a:r>
            <a:r>
              <a:rPr lang="fi-FI" sz="1600" baseline="0" dirty="0"/>
              <a:t>:</a:t>
            </a:r>
            <a:r>
              <a:rPr lang="fi-FI" sz="1600" dirty="0"/>
              <a:t> 6(11)</a:t>
            </a:r>
            <a:endParaRPr lang="fi-FI" sz="1600" baseline="0" dirty="0">
              <a:cs typeface="Arial"/>
            </a:endParaRPr>
          </a:p>
          <a:p>
            <a:endParaRPr lang="fi-FI" baseline="0"/>
          </a:p>
          <a:p>
            <a:r>
              <a:rPr lang="fi-FI" sz="1400" dirty="0"/>
              <a:t>De </a:t>
            </a:r>
            <a:r>
              <a:rPr lang="fi-FI" sz="1400" dirty="0" err="1"/>
              <a:t>vanligaste</a:t>
            </a:r>
            <a:r>
              <a:rPr lang="fi-FI" sz="1400" dirty="0"/>
              <a:t> </a:t>
            </a:r>
            <a:r>
              <a:rPr lang="fi-FI" sz="1400" dirty="0" err="1"/>
              <a:t>typerna</a:t>
            </a:r>
            <a:r>
              <a:rPr lang="fi-FI" sz="1400" dirty="0"/>
              <a:t> av </a:t>
            </a:r>
            <a:r>
              <a:rPr lang="fi-FI" sz="1400" dirty="0" err="1"/>
              <a:t>händelser</a:t>
            </a:r>
            <a:r>
              <a:rPr lang="fi-FI" sz="1400" dirty="0"/>
              <a:t>: </a:t>
            </a:r>
            <a:endParaRPr lang="fi-FI" sz="1400" dirty="0">
              <a:cs typeface="Arial"/>
            </a:endParaRPr>
          </a:p>
          <a:p>
            <a:pPr marL="342900" indent="-342900">
              <a:buAutoNum type="arabicPeriod"/>
            </a:pPr>
            <a:r>
              <a:rPr lang="fi-FI" sz="1400" dirty="0" err="1"/>
              <a:t>Stick</a:t>
            </a:r>
            <a:r>
              <a:rPr lang="fi-FI" sz="1400" dirty="0"/>
              <a:t>, </a:t>
            </a:r>
            <a:r>
              <a:rPr lang="fi-FI" sz="1400" dirty="0" err="1"/>
              <a:t>snitt</a:t>
            </a:r>
            <a:r>
              <a:rPr lang="fi-FI" sz="1400" dirty="0"/>
              <a:t>, </a:t>
            </a:r>
            <a:r>
              <a:rPr lang="fi-FI" sz="1400" dirty="0" err="1"/>
              <a:t>skavning</a:t>
            </a:r>
            <a:r>
              <a:rPr lang="fi-FI" sz="1400" dirty="0"/>
              <a:t> </a:t>
            </a:r>
            <a:r>
              <a:rPr lang="fi-FI" sz="1400" dirty="0" err="1"/>
              <a:t>avkapning</a:t>
            </a:r>
            <a:endParaRPr lang="fi-FI" sz="1400" dirty="0" err="1">
              <a:cs typeface="Arial"/>
            </a:endParaRPr>
          </a:p>
          <a:p>
            <a:pPr marL="342900" indent="-342900">
              <a:buAutoNum type="arabicPeriod"/>
            </a:pPr>
            <a:r>
              <a:rPr lang="fi-FI" sz="1400" dirty="0" err="1"/>
              <a:t>Elektrisk</a:t>
            </a:r>
            <a:r>
              <a:rPr lang="fi-FI" sz="1400" dirty="0"/>
              <a:t> </a:t>
            </a:r>
            <a:r>
              <a:rPr lang="fi-FI" sz="1400" dirty="0" err="1"/>
              <a:t>stöt</a:t>
            </a:r>
            <a:endParaRPr lang="fi-FI" sz="1400" dirty="0" err="1"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510217-0C8D-2E97-58A5-04DBA954B1AA}"/>
              </a:ext>
            </a:extLst>
          </p:cNvPr>
          <p:cNvSpPr txBox="1">
            <a:spLocks/>
          </p:cNvSpPr>
          <p:nvPr/>
        </p:nvSpPr>
        <p:spPr>
          <a:xfrm>
            <a:off x="1202850" y="4124782"/>
            <a:ext cx="3329922" cy="21852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 dirty="0" err="1">
                <a:solidFill>
                  <a:schemeClr val="accent5"/>
                </a:solidFill>
              </a:rPr>
              <a:t>Antal</a:t>
            </a:r>
            <a:r>
              <a:rPr lang="fi-FI" sz="1600" b="1" dirty="0">
                <a:solidFill>
                  <a:schemeClr val="accent5"/>
                </a:solidFill>
              </a:rPr>
              <a:t> </a:t>
            </a:r>
            <a:r>
              <a:rPr lang="fi-FI" sz="1600" b="1" dirty="0" err="1">
                <a:solidFill>
                  <a:schemeClr val="accent5"/>
                </a:solidFill>
              </a:rPr>
              <a:t>sjukfrånvarodagar</a:t>
            </a:r>
            <a:r>
              <a:rPr lang="fi-FI" sz="1600" b="1" dirty="0">
                <a:solidFill>
                  <a:schemeClr val="accent5"/>
                </a:solidFill>
              </a:rPr>
              <a:t>/</a:t>
            </a:r>
            <a:r>
              <a:rPr lang="fi-FI" sz="1600" b="1" dirty="0" err="1">
                <a:solidFill>
                  <a:schemeClr val="accent5"/>
                </a:solidFill>
              </a:rPr>
              <a:t>arbetsdagari</a:t>
            </a:r>
            <a:r>
              <a:rPr lang="fi-FI" sz="1600" b="1" dirty="0">
                <a:solidFill>
                  <a:schemeClr val="accent5"/>
                </a:solidFill>
              </a:rPr>
              <a:t>%</a:t>
            </a:r>
          </a:p>
          <a:p>
            <a:endParaRPr lang="fi-FI" sz="1400" b="1"/>
          </a:p>
          <a:p>
            <a:endParaRPr lang="fi-FI" b="1">
              <a:cs typeface="Arial"/>
            </a:endParaRPr>
          </a:p>
          <a:p>
            <a:endParaRPr lang="fi-FI" b="1">
              <a:cs typeface="Arial"/>
            </a:endParaRPr>
          </a:p>
          <a:p>
            <a:pPr algn="ctr"/>
            <a:r>
              <a:rPr lang="fi-FI" sz="2000" b="1" dirty="0">
                <a:cs typeface="Arial"/>
              </a:rPr>
              <a:t>4,1(4,3)</a:t>
            </a:r>
          </a:p>
          <a:p>
            <a:endParaRPr lang="fi-FI">
              <a:solidFill>
                <a:schemeClr val="accent4"/>
              </a:solidFill>
              <a:cs typeface="Arial"/>
            </a:endParaRPr>
          </a:p>
        </p:txBody>
      </p:sp>
      <p:graphicFrame>
        <p:nvGraphicFramePr>
          <p:cNvPr id="10" name="Chart 9" descr="NPS värde. Värdet mäts mellan minus 100 och 100. Generellt anser man att ett gott värde över 50 är gott. Resultat">
            <a:extLst>
              <a:ext uri="{FF2B5EF4-FFF2-40B4-BE49-F238E27FC236}">
                <a16:creationId xmlns:a16="http://schemas.microsoft.com/office/drawing/2014/main" id="{292B54FF-E35A-600C-6300-EF72DE5CE0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4063536"/>
              </p:ext>
            </p:extLst>
          </p:nvPr>
        </p:nvGraphicFramePr>
        <p:xfrm>
          <a:off x="4309852" y="4596690"/>
          <a:ext cx="4135393" cy="2173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0C6C33A5-345B-5CC9-4D47-71B591630B52}"/>
              </a:ext>
            </a:extLst>
          </p:cNvPr>
          <p:cNvSpPr txBox="1"/>
          <p:nvPr/>
        </p:nvSpPr>
        <p:spPr>
          <a:xfrm>
            <a:off x="5538468" y="6029405"/>
            <a:ext cx="167682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3200" dirty="0">
                <a:solidFill>
                  <a:srgbClr val="213A8F"/>
                </a:solidFill>
                <a:latin typeface="Arial" panose="020B0604020202020204"/>
                <a:cs typeface="Arial"/>
              </a:rPr>
              <a:t>40 </a:t>
            </a:r>
            <a:r>
              <a:rPr lang="fi-FI" sz="2000" dirty="0">
                <a:solidFill>
                  <a:srgbClr val="213A8F"/>
                </a:solidFill>
                <a:latin typeface="Arial" panose="020B0604020202020204"/>
                <a:cs typeface="Arial"/>
              </a:rPr>
              <a:t>(22)</a:t>
            </a: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graphicFrame>
        <p:nvGraphicFramePr>
          <p:cNvPr id="12" name="Chart 11" descr="NPS luku. NPS voi vaihdella miinus 100 ja +100 välillä. Yleisesti yli 50 lukua pidetään hyvänä. Tulos">
            <a:extLst>
              <a:ext uri="{FF2B5EF4-FFF2-40B4-BE49-F238E27FC236}">
                <a16:creationId xmlns:a16="http://schemas.microsoft.com/office/drawing/2014/main" id="{292B54FF-E35A-600C-6300-EF72DE5CE0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6803969"/>
              </p:ext>
            </p:extLst>
          </p:nvPr>
        </p:nvGraphicFramePr>
        <p:xfrm>
          <a:off x="7774641" y="4577979"/>
          <a:ext cx="4135393" cy="2173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0C6C33A5-345B-5CC9-4D47-71B591630B52}"/>
              </a:ext>
            </a:extLst>
          </p:cNvPr>
          <p:cNvSpPr txBox="1"/>
          <p:nvPr/>
        </p:nvSpPr>
        <p:spPr>
          <a:xfrm>
            <a:off x="9003257" y="6010694"/>
            <a:ext cx="167682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3200" dirty="0">
                <a:solidFill>
                  <a:srgbClr val="213A8F"/>
                </a:solidFill>
                <a:latin typeface="Arial" panose="020B0604020202020204"/>
                <a:cs typeface="Arial"/>
              </a:rPr>
              <a:t>92 </a:t>
            </a:r>
            <a:r>
              <a:rPr lang="fi-FI" sz="2000" dirty="0">
                <a:solidFill>
                  <a:srgbClr val="213A8F"/>
                </a:solidFill>
                <a:latin typeface="Arial" panose="020B0604020202020204"/>
                <a:cs typeface="Arial"/>
              </a:rPr>
              <a:t>(90)</a:t>
            </a: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cxnSp>
        <p:nvCxnSpPr>
          <p:cNvPr id="14" name="Straight Arrow Connector 13" descr="NPS luku. NPS voi vaihdella miinus 100 ja +100 välillä. Yleisesti yli 50 lukua pidetään hyvänä. Tulos">
            <a:extLst>
              <a:ext uri="{FF2B5EF4-FFF2-40B4-BE49-F238E27FC236}">
                <a16:creationId xmlns:a16="http://schemas.microsoft.com/office/drawing/2014/main" id="{E653DE6F-BFCA-1F12-B240-F5C6CA440C18}"/>
              </a:ext>
            </a:extLst>
          </p:cNvPr>
          <p:cNvCxnSpPr>
            <a:cxnSpLocks/>
          </p:cNvCxnSpPr>
          <p:nvPr/>
        </p:nvCxnSpPr>
        <p:spPr>
          <a:xfrm flipV="1">
            <a:off x="9851436" y="5638782"/>
            <a:ext cx="730949" cy="16607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073237" y="4491480"/>
            <a:ext cx="4118763" cy="0"/>
          </a:xfrm>
          <a:prstGeom prst="line">
            <a:avLst/>
          </a:prstGeom>
          <a:ln w="3175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 descr="NPS luku. NPS voi vaihdella miinus 100 ja +100 välillä. Yleisesti yli 50 lukua pidetään hyvänä. Tulos">
            <a:extLst>
              <a:ext uri="{FF2B5EF4-FFF2-40B4-BE49-F238E27FC236}">
                <a16:creationId xmlns:a16="http://schemas.microsoft.com/office/drawing/2014/main" id="{E653DE6F-BFCA-1F12-B240-F5C6CA440C18}"/>
              </a:ext>
            </a:extLst>
          </p:cNvPr>
          <p:cNvCxnSpPr>
            <a:cxnSpLocks/>
          </p:cNvCxnSpPr>
          <p:nvPr/>
        </p:nvCxnSpPr>
        <p:spPr>
          <a:xfrm flipV="1">
            <a:off x="6365631" y="5056094"/>
            <a:ext cx="178604" cy="87871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8354109"/>
      </p:ext>
    </p:extLst>
  </p:cSld>
  <p:clrMapOvr>
    <a:masterClrMapping/>
  </p:clrMapOvr>
</p:sld>
</file>

<file path=ppt/theme/theme1.xml><?xml version="1.0" encoding="utf-8"?>
<a:theme xmlns:a="http://schemas.openxmlformats.org/drawingml/2006/main" name="OVHP_teema">
  <a:themeElements>
    <a:clrScheme name="Mukautettu 2">
      <a:dk1>
        <a:srgbClr val="213A8F"/>
      </a:dk1>
      <a:lt1>
        <a:sysClr val="window" lastClr="FFFFFF"/>
      </a:lt1>
      <a:dk2>
        <a:srgbClr val="213A8F"/>
      </a:dk2>
      <a:lt2>
        <a:srgbClr val="FFFFFF"/>
      </a:lt2>
      <a:accent1>
        <a:srgbClr val="F39690"/>
      </a:accent1>
      <a:accent2>
        <a:srgbClr val="EB5C5F"/>
      </a:accent2>
      <a:accent3>
        <a:srgbClr val="D3433F"/>
      </a:accent3>
      <a:accent4>
        <a:srgbClr val="85C598"/>
      </a:accent4>
      <a:accent5>
        <a:srgbClr val="00A174"/>
      </a:accent5>
      <a:accent6>
        <a:srgbClr val="008464"/>
      </a:accent6>
      <a:hlink>
        <a:srgbClr val="85C598"/>
      </a:hlink>
      <a:folHlink>
        <a:srgbClr val="85C5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VPH_Esitys_YKSIKIELINEN_2.pptx" id="{AECD3884-1BFC-4290-BE28-A8FFA796B8E8}" vid="{031339A0-1D99-49A8-A499-33D9696D5D62}"/>
    </a:ext>
  </a:extLst>
</a:theme>
</file>

<file path=ppt/theme/theme2.xml><?xml version="1.0" encoding="utf-8"?>
<a:theme xmlns:a="http://schemas.openxmlformats.org/drawingml/2006/main" name="1_OVHP_teema">
  <a:themeElements>
    <a:clrScheme name="Mukautettu 2">
      <a:dk1>
        <a:srgbClr val="213A8F"/>
      </a:dk1>
      <a:lt1>
        <a:sysClr val="window" lastClr="FFFFFF"/>
      </a:lt1>
      <a:dk2>
        <a:srgbClr val="213A8F"/>
      </a:dk2>
      <a:lt2>
        <a:srgbClr val="FFFFFF"/>
      </a:lt2>
      <a:accent1>
        <a:srgbClr val="F39690"/>
      </a:accent1>
      <a:accent2>
        <a:srgbClr val="EB5C5F"/>
      </a:accent2>
      <a:accent3>
        <a:srgbClr val="D3433F"/>
      </a:accent3>
      <a:accent4>
        <a:srgbClr val="85C598"/>
      </a:accent4>
      <a:accent5>
        <a:srgbClr val="00A174"/>
      </a:accent5>
      <a:accent6>
        <a:srgbClr val="008464"/>
      </a:accent6>
      <a:hlink>
        <a:srgbClr val="85C598"/>
      </a:hlink>
      <a:folHlink>
        <a:srgbClr val="85C5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VPH_Esitys_YKSIKIELINEN_2.pptx" id="{AECD3884-1BFC-4290-BE28-A8FFA796B8E8}" vid="{031339A0-1D99-49A8-A499-33D9696D5D6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CC6691F04B3684C8B18986856B09CB0" ma:contentTypeVersion="10" ma:contentTypeDescription="Skapa ett nytt dokument." ma:contentTypeScope="" ma:versionID="63544a8d5fc9d1c50712b3e6d6878739">
  <xsd:schema xmlns:xsd="http://www.w3.org/2001/XMLSchema" xmlns:xs="http://www.w3.org/2001/XMLSchema" xmlns:p="http://schemas.microsoft.com/office/2006/metadata/properties" xmlns:ns2="b0f13d76-f5d7-4c06-9d67-54abdac61ff1" xmlns:ns3="07d26e65-be36-445a-a8dd-18a539374d25" targetNamespace="http://schemas.microsoft.com/office/2006/metadata/properties" ma:root="true" ma:fieldsID="dd9303e34f73fbb8f68792aa9c4867b7" ns2:_="" ns3:_="">
    <xsd:import namespace="b0f13d76-f5d7-4c06-9d67-54abdac61ff1"/>
    <xsd:import namespace="07d26e65-be36-445a-a8dd-18a539374d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f13d76-f5d7-4c06-9d67-54abdac61f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e6ea580d-a90f-4d05-8666-171099ee70e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d26e65-be36-445a-a8dd-18a539374d2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9a1d071-9be2-429d-97a7-92a7a9003fe5}" ma:internalName="TaxCatchAll" ma:showField="CatchAllData" ma:web="07d26e65-be36-445a-a8dd-18a539374d2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0f13d76-f5d7-4c06-9d67-54abdac61ff1">
      <Terms xmlns="http://schemas.microsoft.com/office/infopath/2007/PartnerControls"/>
    </lcf76f155ced4ddcb4097134ff3c332f>
    <TaxCatchAll xmlns="07d26e65-be36-445a-a8dd-18a539374d25" xsi:nil="true"/>
  </documentManagement>
</p:properties>
</file>

<file path=customXml/itemProps1.xml><?xml version="1.0" encoding="utf-8"?>
<ds:datastoreItem xmlns:ds="http://schemas.openxmlformats.org/officeDocument/2006/customXml" ds:itemID="{6D36C4CC-F8E6-4A8E-83BB-78CE3358111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1C56547-B755-4896-9DAC-3FB0D36AB127}">
  <ds:schemaRefs>
    <ds:schemaRef ds:uri="07d26e65-be36-445a-a8dd-18a539374d25"/>
    <ds:schemaRef ds:uri="b0f13d76-f5d7-4c06-9d67-54abdac61ff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71BDA3F-9081-465D-A0C8-DF261C8C3C7F}">
  <ds:schemaRefs>
    <ds:schemaRef ds:uri="07d26e65-be36-445a-a8dd-18a539374d25"/>
    <ds:schemaRef ds:uri="b0f13d76-f5d7-4c06-9d67-54abdac61ff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2321cc12-b2a3-4edf-b26e-9eb151c69c7d}" enabled="0" method="" siteId="{2321cc12-b2a3-4edf-b26e-9eb151c69c7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OVPH_Esitys_YKSIKIELINEN</Template>
  <Application>Microsoft Office PowerPoint</Application>
  <PresentationFormat>Widescreen</PresentationFormat>
  <Slides>6</Slides>
  <Notes>2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OVHP_teema</vt:lpstr>
      <vt:lpstr>1_OVHP_teema</vt:lpstr>
      <vt:lpstr>Rapportering av egenkontroll</vt:lpstr>
      <vt:lpstr>Tillgänglighet</vt:lpstr>
      <vt:lpstr>Säkerhet och kvalitet 1/2</vt:lpstr>
      <vt:lpstr>Kundupplevelse</vt:lpstr>
      <vt:lpstr>Delaktighetsarbete</vt:lpstr>
      <vt:lpstr>Personal</vt:lpstr>
    </vt:vector>
  </TitlesOfParts>
  <Company>VSHP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Omavalvonnan seuratatietojen raportointi</dc:title>
  <dc:creator>Granö Anna Marie</dc:creator>
  <cp:revision>68</cp:revision>
  <dcterms:created xsi:type="dcterms:W3CDTF">2023-11-14T05:41:58Z</dcterms:created>
  <dcterms:modified xsi:type="dcterms:W3CDTF">2026-10-01T06:08:43Z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0x0101008CC6691F04B3684C8B18986856B09CB0</vt:lpwstr>
  </property>
  <property fmtid="{D5CDD505-2E9C-101B-9397-08002B2CF9AE}" pid="3" name="MediaServiceImageTags">
    <vt:lpwstr/>
  </property>
  <property fmtid="{D5CDD505-2E9C-101B-9397-08002B2CF9AE}" pid="4" name="Order">
    <vt:r8>272400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SharedWithUsers">
    <vt:lpwstr>131;#Yliluoma Susanna</vt:lpwstr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</Properties>
</file>