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omments/modernComment_245_4ED55B23.xml" ContentType="application/vnd.ms-powerpoint.comments+xml"/>
  <Override PartName="/ppt/comments/modernComment_24F_F2BF6861.xml" ContentType="application/vnd.ms-powerpoint.comments+xml"/>
  <Override PartName="/ppt/comments/modernComment_24B_5047B461.xml" ContentType="application/vnd.ms-powerpoint.comments+xml"/>
  <Override PartName="/ppt/comments/modernComment_24E_58F62336.xml" ContentType="application/vnd.ms-powerpoint.comments+xml"/>
  <Override PartName="/ppt/comments/modernComment_248_EB975615.xml" ContentType="application/vnd.ms-powerpoint.comments+xml"/>
  <Override PartName="/ppt/comments/modernComment_249_BCA94BD9.xml" ContentType="application/vnd.ms-powerpoint.comments+xml"/>
  <Override PartName="/ppt/notesSlides/notesSlide1.xml" ContentType="application/vnd.openxmlformats-officedocument.presentationml.notesSlide+xml"/>
  <Override PartName="/ppt/comments/modernComment_233_62DC17AC.xml" ContentType="application/vnd.ms-powerpoint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omments/modernComment_244_712695BD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10" r:id="rId5"/>
  </p:sldMasterIdLst>
  <p:notesMasterIdLst>
    <p:notesMasterId r:id="rId19"/>
  </p:notesMasterIdLst>
  <p:handoutMasterIdLst>
    <p:handoutMasterId r:id="rId20"/>
  </p:handoutMasterIdLst>
  <p:sldIdLst>
    <p:sldId id="335" r:id="rId6"/>
    <p:sldId id="562" r:id="rId7"/>
    <p:sldId id="581" r:id="rId8"/>
    <p:sldId id="591" r:id="rId9"/>
    <p:sldId id="587" r:id="rId10"/>
    <p:sldId id="590" r:id="rId11"/>
    <p:sldId id="593" r:id="rId12"/>
    <p:sldId id="584" r:id="rId13"/>
    <p:sldId id="585" r:id="rId14"/>
    <p:sldId id="563" r:id="rId15"/>
    <p:sldId id="452" r:id="rId16"/>
    <p:sldId id="586" r:id="rId17"/>
    <p:sldId id="580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294503-7F91-146A-3DA3-8E88E28BAFE1}" name="Mäkinen Camilla" initials="MC" userId="S::camilla.makinen@ovph.fi::08b40afd-0646-4c4b-a542-b1647c187a03" providerId="AD"/>
  <p188:author id="{A0479D42-4459-A453-5FAA-F6364A2A295C}" name="Suomela Nadja" initials="SN" userId="S::nadja.suomela@ovph.fi::6abedce5-4ddb-4ef8-bd0c-22112fb4a56c" providerId="AD"/>
  <p188:author id="{D7E0FC59-56D0-E944-DBCE-D81227EB1767}" name="Skuthälla Tanja" initials="ST" userId="S::tanja.skuthalla@ovph.fi::178ba649-bdec-4ba0-b6b5-65d2f655b5ca" providerId="AD"/>
  <p188:author id="{E8BA315F-E891-BD92-D29A-AEECDF606AD6}" name="Holming Yvonne" initials="HY" userId="S::yvonne.holming@ovph.fi::ab23b253-e8af-40a7-9902-aa720bb2e607" providerId="AD"/>
  <p188:author id="{8BD51E84-A55A-6391-52DA-931A46D3E969}" name="Guss Kathy" initials="GK" userId="S::kathy.guss@ovph.fi::950a6ebe-db69-42ab-9c55-55131745aaa7" providerId="AD"/>
  <p188:author id="{AFEABAD6-F391-E6D4-FFFD-D08E33702AA1}" name="Sundman Lisa" initials="SL" userId="S::lisa.sundman@ovph.fi::fec9133f-7357-46c1-9cd4-7e86e427af3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nö Anna" initials="GA [2]" lastIdx="4" clrIdx="0">
    <p:extLst>
      <p:ext uri="{19B8F6BF-5375-455C-9EA6-DF929625EA0E}">
        <p15:presenceInfo xmlns:p15="http://schemas.microsoft.com/office/powerpoint/2012/main" userId="S::anna.grano@ovph.fi::a50b3b0e-1daf-4c22-886c-a5e083b437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" dt="2026-10-06T05:56:18.194"/>
    <p1510:client id="{1839A823-B75E-5F51-A73D-0506E9E8EE25}" v="479" dt="2026-10-06T05:54:03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omela Nadja" userId="S::nadja.suomela@ovph.fi::6abedce5-4ddb-4ef8-bd0c-22112fb4a56c" providerId="AD" clId="Web-{F4399270-734C-BE00-0DAD-D0F4D56160F3}"/>
    <pc:docChg chg="modSld">
      <pc:chgData name="Suomela Nadja" userId="S::nadja.suomela@ovph.fi::6abedce5-4ddb-4ef8-bd0c-22112fb4a56c" providerId="AD" clId="Web-{F4399270-734C-BE00-0DAD-D0F4D56160F3}" dt="2026-09-08T06:19:03.166" v="11" actId="20577"/>
      <pc:docMkLst>
        <pc:docMk/>
      </pc:docMkLst>
      <pc:sldChg chg="modSp">
        <pc:chgData name="Suomela Nadja" userId="S::nadja.suomela@ovph.fi::6abedce5-4ddb-4ef8-bd0c-22112fb4a56c" providerId="AD" clId="Web-{F4399270-734C-BE00-0DAD-D0F4D56160F3}" dt="2026-09-08T06:19:03.166" v="11" actId="20577"/>
        <pc:sldMkLst>
          <pc:docMk/>
          <pc:sldMk cId="4072630369" sldId="591"/>
        </pc:sldMkLst>
        <pc:spChg chg="mod">
          <ac:chgData name="Suomela Nadja" userId="S::nadja.suomela@ovph.fi::6abedce5-4ddb-4ef8-bd0c-22112fb4a56c" providerId="AD" clId="Web-{F4399270-734C-BE00-0DAD-D0F4D56160F3}" dt="2026-09-08T06:19:03.166" v="11" actId="20577"/>
          <ac:spMkLst>
            <pc:docMk/>
            <pc:sldMk cId="4072630369" sldId="591"/>
            <ac:spMk id="9" creationId="{B45466A4-4DC7-6413-D820-7E7AD7424550}"/>
          </ac:spMkLst>
        </pc:spChg>
      </pc:sldChg>
    </pc:docChg>
  </pc:docChgLst>
  <pc:docChgLst>
    <pc:chgData name="Mäkinen Camilla" userId="S::camilla.makinen@ovph.fi::08b40afd-0646-4c4b-a542-b1647c187a03" providerId="AD" clId="Web-{00000000-0000-0000-0000-000000000000}"/>
    <pc:docChg chg="mod modSld">
      <pc:chgData name="Mäkinen Camilla" userId="S::camilla.makinen@ovph.fi::08b40afd-0646-4c4b-a542-b1647c187a03" providerId="AD" clId="Web-{00000000-0000-0000-0000-000000000000}" dt="2026-10-02T11:12:11.746" v="116" actId="20577"/>
      <pc:docMkLst>
        <pc:docMk/>
      </pc:docMkLst>
      <pc:sldChg chg="modSp">
        <pc:chgData name="Mäkinen Camilla" userId="S::camilla.makinen@ovph.fi::08b40afd-0646-4c4b-a542-b1647c187a03" providerId="AD" clId="Web-{00000000-0000-0000-0000-000000000000}" dt="2026-10-02T11:12:11.746" v="116" actId="20577"/>
        <pc:sldMkLst>
          <pc:docMk/>
          <pc:sldMk cId="550267891" sldId="562"/>
        </pc:sldMkLst>
        <pc:spChg chg="mod">
          <ac:chgData name="Mäkinen Camilla" userId="S::camilla.makinen@ovph.fi::08b40afd-0646-4c4b-a542-b1647c187a03" providerId="AD" clId="Web-{00000000-0000-0000-0000-000000000000}" dt="2026-10-02T11:12:11.746" v="116" actId="20577"/>
          <ac:spMkLst>
            <pc:docMk/>
            <pc:sldMk cId="550267891" sldId="562"/>
            <ac:spMk id="8" creationId="{F1B8EDDC-940B-BD35-84A1-1163B3466DE2}"/>
          </ac:spMkLst>
        </pc:spChg>
        <pc:spChg chg="mod">
          <ac:chgData name="Mäkinen Camilla" userId="S::camilla.makinen@ovph.fi::08b40afd-0646-4c4b-a542-b1647c187a03" providerId="AD" clId="Web-{00000000-0000-0000-0000-000000000000}" dt="2026-10-02T11:12:07.965" v="113" actId="20577"/>
          <ac:spMkLst>
            <pc:docMk/>
            <pc:sldMk cId="550267891" sldId="562"/>
            <ac:spMk id="9" creationId="{6293015D-D1AE-6165-00F6-D490CA772E38}"/>
          </ac:spMkLst>
        </pc:spChg>
      </pc:sldChg>
      <pc:sldChg chg="modSp">
        <pc:chgData name="Mäkinen Camilla" userId="S::camilla.makinen@ovph.fi::08b40afd-0646-4c4b-a542-b1647c187a03" providerId="AD" clId="Web-{00000000-0000-0000-0000-000000000000}" dt="2026-10-01T10:50:24.954" v="51" actId="20577"/>
        <pc:sldMkLst>
          <pc:docMk/>
          <pc:sldMk cId="1898354109" sldId="580"/>
        </pc:sldMkLst>
        <pc:spChg chg="mod">
          <ac:chgData name="Mäkinen Camilla" userId="S::camilla.makinen@ovph.fi::08b40afd-0646-4c4b-a542-b1647c187a03" providerId="AD" clId="Web-{00000000-0000-0000-0000-000000000000}" dt="2026-10-01T10:48:13.292" v="32" actId="1076"/>
          <ac:spMkLst>
            <pc:docMk/>
            <pc:sldMk cId="1898354109" sldId="580"/>
            <ac:spMk id="6" creationId="{6B29DF03-3E5E-F5BD-1388-9DB8FC99458C}"/>
          </ac:spMkLst>
        </pc:spChg>
        <pc:spChg chg="mod">
          <ac:chgData name="Mäkinen Camilla" userId="S::camilla.makinen@ovph.fi::08b40afd-0646-4c4b-a542-b1647c187a03" providerId="AD" clId="Web-{00000000-0000-0000-0000-000000000000}" dt="2026-10-01T10:50:24.954" v="51" actId="20577"/>
          <ac:spMkLst>
            <pc:docMk/>
            <pc:sldMk cId="1898354109" sldId="580"/>
            <ac:spMk id="9" creationId="{C2510217-0C8D-2E97-58A5-04DBA954B1AA}"/>
          </ac:spMkLst>
        </pc:spChg>
      </pc:sldChg>
    </pc:docChg>
  </pc:docChgLst>
  <pc:docChgLst>
    <pc:chgData name="Guss Kathy" userId="950a6ebe-db69-42ab-9c55-55131745aaa7" providerId="ADAL" clId="{DB24074A-F3F2-41C9-8109-AB7BAFBFE7E9}"/>
    <pc:docChg chg="modSld">
      <pc:chgData name="Guss Kathy" userId="950a6ebe-db69-42ab-9c55-55131745aaa7" providerId="ADAL" clId="{DB24074A-F3F2-41C9-8109-AB7BAFBFE7E9}" dt="2026-09-18T06:08:18.045" v="9" actId="113"/>
      <pc:docMkLst>
        <pc:docMk/>
      </pc:docMkLst>
      <pc:sldChg chg="modSp mod">
        <pc:chgData name="Guss Kathy" userId="950a6ebe-db69-42ab-9c55-55131745aaa7" providerId="ADAL" clId="{DB24074A-F3F2-41C9-8109-AB7BAFBFE7E9}" dt="2026-09-18T06:08:18.045" v="9" actId="113"/>
        <pc:sldMkLst>
          <pc:docMk/>
          <pc:sldMk cId="1658591148" sldId="563"/>
        </pc:sldMkLst>
        <pc:spChg chg="mod">
          <ac:chgData name="Guss Kathy" userId="950a6ebe-db69-42ab-9c55-55131745aaa7" providerId="ADAL" clId="{DB24074A-F3F2-41C9-8109-AB7BAFBFE7E9}" dt="2026-09-18T06:06:53.793" v="6" actId="20577"/>
          <ac:spMkLst>
            <pc:docMk/>
            <pc:sldMk cId="1658591148" sldId="563"/>
            <ac:spMk id="8" creationId="{4CD06B2D-953A-6960-8AC0-E93428B9458C}"/>
          </ac:spMkLst>
        </pc:spChg>
        <pc:spChg chg="mod">
          <ac:chgData name="Guss Kathy" userId="950a6ebe-db69-42ab-9c55-55131745aaa7" providerId="ADAL" clId="{DB24074A-F3F2-41C9-8109-AB7BAFBFE7E9}" dt="2026-09-18T06:08:18.045" v="9" actId="113"/>
          <ac:spMkLst>
            <pc:docMk/>
            <pc:sldMk cId="1658591148" sldId="563"/>
            <ac:spMk id="15" creationId="{15956D0F-8A7D-B8D5-5ACE-D0EBD28EE0A9}"/>
          </ac:spMkLst>
        </pc:spChg>
      </pc:sldChg>
    </pc:docChg>
  </pc:docChgLst>
  <pc:docChgLst>
    <pc:chgData name="Mäkinen Camilla" userId="S::camilla.makinen@ovph.fi::08b40afd-0646-4c4b-a542-b1647c187a03" providerId="AD" clId="Web-{3D38AA0D-DF6F-4DD3-EB40-F39F9418BCB0}"/>
    <pc:docChg chg="modSld">
      <pc:chgData name="Mäkinen Camilla" userId="S::camilla.makinen@ovph.fi::08b40afd-0646-4c4b-a542-b1647c187a03" providerId="AD" clId="Web-{3D38AA0D-DF6F-4DD3-EB40-F39F9418BCB0}" dt="2026-09-18T05:10:13.148" v="84" actId="20577"/>
      <pc:docMkLst>
        <pc:docMk/>
      </pc:docMkLst>
      <pc:sldChg chg="modSp">
        <pc:chgData name="Mäkinen Camilla" userId="S::camilla.makinen@ovph.fi::08b40afd-0646-4c4b-a542-b1647c187a03" providerId="AD" clId="Web-{3D38AA0D-DF6F-4DD3-EB40-F39F9418BCB0}" dt="2026-09-18T05:10:13.148" v="84" actId="20577"/>
        <pc:sldMkLst>
          <pc:docMk/>
          <pc:sldMk cId="806169028" sldId="593"/>
        </pc:sldMkLst>
        <pc:spChg chg="mod">
          <ac:chgData name="Mäkinen Camilla" userId="S::camilla.makinen@ovph.fi::08b40afd-0646-4c4b-a542-b1647c187a03" providerId="AD" clId="Web-{3D38AA0D-DF6F-4DD3-EB40-F39F9418BCB0}" dt="2026-09-18T05:10:13.148" v="84" actId="20577"/>
          <ac:spMkLst>
            <pc:docMk/>
            <pc:sldMk cId="806169028" sldId="593"/>
            <ac:spMk id="10" creationId="{323F83A7-480A-4D73-A41F-9E85B13E042A}"/>
          </ac:spMkLst>
        </pc:spChg>
      </pc:sldChg>
    </pc:docChg>
  </pc:docChgLst>
  <pc:docChgLst>
    <pc:chgData name="Guss Kathy" userId="S::kathy.guss@ovph.fi::950a6ebe-db69-42ab-9c55-55131745aaa7" providerId="AD" clId="Web-{09F8CA57-65C4-3FBD-6741-68FD495CF5F0}"/>
    <pc:docChg chg="modSld">
      <pc:chgData name="Guss Kathy" userId="S::kathy.guss@ovph.fi::950a6ebe-db69-42ab-9c55-55131745aaa7" providerId="AD" clId="Web-{09F8CA57-65C4-3FBD-6741-68FD495CF5F0}" dt="2026-09-16T13:11:40.441" v="84" actId="20577"/>
      <pc:docMkLst>
        <pc:docMk/>
      </pc:docMkLst>
      <pc:sldChg chg="addSp modSp">
        <pc:chgData name="Guss Kathy" userId="S::kathy.guss@ovph.fi::950a6ebe-db69-42ab-9c55-55131745aaa7" providerId="AD" clId="Web-{09F8CA57-65C4-3FBD-6741-68FD495CF5F0}" dt="2026-09-16T13:11:40.441" v="84" actId="20577"/>
        <pc:sldMkLst>
          <pc:docMk/>
          <pc:sldMk cId="3165211609" sldId="585"/>
        </pc:sldMkLst>
        <pc:spChg chg="mod">
          <ac:chgData name="Guss Kathy" userId="S::kathy.guss@ovph.fi::950a6ebe-db69-42ab-9c55-55131745aaa7" providerId="AD" clId="Web-{09F8CA57-65C4-3FBD-6741-68FD495CF5F0}" dt="2026-09-16T13:09:14.673" v="15" actId="20577"/>
          <ac:spMkLst>
            <pc:docMk/>
            <pc:sldMk cId="3165211609" sldId="585"/>
            <ac:spMk id="4" creationId="{6E6AAE1E-2D9E-72BB-4805-B0B5055F854B}"/>
          </ac:spMkLst>
        </pc:spChg>
        <pc:spChg chg="add mod">
          <ac:chgData name="Guss Kathy" userId="S::kathy.guss@ovph.fi::950a6ebe-db69-42ab-9c55-55131745aaa7" providerId="AD" clId="Web-{09F8CA57-65C4-3FBD-6741-68FD495CF5F0}" dt="2026-09-16T13:11:40.441" v="84" actId="20577"/>
          <ac:spMkLst>
            <pc:docMk/>
            <pc:sldMk cId="3165211609" sldId="585"/>
            <ac:spMk id="5" creationId="{6F986227-1A77-A555-7724-9E58C4872843}"/>
          </ac:spMkLst>
        </pc:spChg>
      </pc:sldChg>
    </pc:docChg>
  </pc:docChgLst>
  <pc:docChgLst>
    <pc:chgData name="Guss Kathy" userId="S::kathy.guss@ovph.fi::950a6ebe-db69-42ab-9c55-55131745aaa7" providerId="AD" clId="Web-{E9F2627D-15DE-51DB-3B23-613401EAA71F}"/>
    <pc:docChg chg="modSld">
      <pc:chgData name="Guss Kathy" userId="S::kathy.guss@ovph.fi::950a6ebe-db69-42ab-9c55-55131745aaa7" providerId="AD" clId="Web-{E9F2627D-15DE-51DB-3B23-613401EAA71F}" dt="2026-09-16T11:46:58.262" v="84" actId="20577"/>
      <pc:docMkLst>
        <pc:docMk/>
      </pc:docMkLst>
      <pc:sldChg chg="modSp">
        <pc:chgData name="Guss Kathy" userId="S::kathy.guss@ovph.fi::950a6ebe-db69-42ab-9c55-55131745aaa7" providerId="AD" clId="Web-{E9F2627D-15DE-51DB-3B23-613401EAA71F}" dt="2026-09-16T11:46:58.262" v="84" actId="20577"/>
        <pc:sldMkLst>
          <pc:docMk/>
          <pc:sldMk cId="3952563733" sldId="584"/>
        </pc:sldMkLst>
        <pc:spChg chg="mod">
          <ac:chgData name="Guss Kathy" userId="S::kathy.guss@ovph.fi::950a6ebe-db69-42ab-9c55-55131745aaa7" providerId="AD" clId="Web-{E9F2627D-15DE-51DB-3B23-613401EAA71F}" dt="2026-09-16T11:46:58.262" v="84" actId="20577"/>
          <ac:spMkLst>
            <pc:docMk/>
            <pc:sldMk cId="3952563733" sldId="584"/>
            <ac:spMk id="9" creationId="{6293015D-D1AE-6165-00F6-D490CA772E38}"/>
          </ac:spMkLst>
        </pc:spChg>
        <pc:spChg chg="mod">
          <ac:chgData name="Guss Kathy" userId="S::kathy.guss@ovph.fi::950a6ebe-db69-42ab-9c55-55131745aaa7" providerId="AD" clId="Web-{E9F2627D-15DE-51DB-3B23-613401EAA71F}" dt="2026-09-16T11:44:13.259" v="30" actId="20577"/>
          <ac:spMkLst>
            <pc:docMk/>
            <pc:sldMk cId="3952563733" sldId="584"/>
            <ac:spMk id="10" creationId="{DAC808CD-48EC-E844-D2DD-5C1903E242DF}"/>
          </ac:spMkLst>
        </pc:spChg>
      </pc:sldChg>
    </pc:docChg>
  </pc:docChgLst>
  <pc:docChgLst>
    <pc:chgData name="Hägglund Annika" userId="S::annika.hagglund@ovph.fi::5fa81f93-0697-4db6-b199-19537d9def23" providerId="AD" clId="Web-{C2102584-8A69-9A09-E533-F20720BF0BB8}"/>
    <pc:docChg chg="modSld">
      <pc:chgData name="Hägglund Annika" userId="S::annika.hagglund@ovph.fi::5fa81f93-0697-4db6-b199-19537d9def23" providerId="AD" clId="Web-{C2102584-8A69-9A09-E533-F20720BF0BB8}" dt="2026-09-11T12:24:23.365" v="25" actId="20577"/>
      <pc:docMkLst>
        <pc:docMk/>
      </pc:docMkLst>
      <pc:sldChg chg="modSp">
        <pc:chgData name="Hägglund Annika" userId="S::annika.hagglund@ovph.fi::5fa81f93-0697-4db6-b199-19537d9def23" providerId="AD" clId="Web-{C2102584-8A69-9A09-E533-F20720BF0BB8}" dt="2026-09-11T12:24:23.365" v="25" actId="20577"/>
        <pc:sldMkLst>
          <pc:docMk/>
          <pc:sldMk cId="711752635" sldId="452"/>
        </pc:sldMkLst>
        <pc:spChg chg="mod">
          <ac:chgData name="Hägglund Annika" userId="S::annika.hagglund@ovph.fi::5fa81f93-0697-4db6-b199-19537d9def23" providerId="AD" clId="Web-{C2102584-8A69-9A09-E533-F20720BF0BB8}" dt="2026-09-11T12:24:23.365" v="25" actId="20577"/>
          <ac:spMkLst>
            <pc:docMk/>
            <pc:sldMk cId="711752635" sldId="452"/>
            <ac:spMk id="9" creationId="{5517D60A-C591-4544-F224-CB292F193C1D}"/>
          </ac:spMkLst>
        </pc:spChg>
      </pc:sldChg>
      <pc:sldChg chg="modSp">
        <pc:chgData name="Hägglund Annika" userId="S::annika.hagglund@ovph.fi::5fa81f93-0697-4db6-b199-19537d9def23" providerId="AD" clId="Web-{C2102584-8A69-9A09-E533-F20720BF0BB8}" dt="2026-09-11T12:21:15.752" v="22" actId="20577"/>
        <pc:sldMkLst>
          <pc:docMk/>
          <pc:sldMk cId="1898354109" sldId="580"/>
        </pc:sldMkLst>
        <pc:spChg chg="mod">
          <ac:chgData name="Hägglund Annika" userId="S::annika.hagglund@ovph.fi::5fa81f93-0697-4db6-b199-19537d9def23" providerId="AD" clId="Web-{C2102584-8A69-9A09-E533-F20720BF0BB8}" dt="2026-09-11T12:21:15.752" v="22" actId="20577"/>
          <ac:spMkLst>
            <pc:docMk/>
            <pc:sldMk cId="1898354109" sldId="580"/>
            <ac:spMk id="19" creationId="{1CE3ECC4-2766-0EF7-1123-7E6207D264DE}"/>
          </ac:spMkLst>
        </pc:spChg>
      </pc:sldChg>
    </pc:docChg>
  </pc:docChgLst>
  <pc:docChgLst>
    <pc:chgData name="Mäkinen Camilla" userId="S::camilla.makinen@ovph.fi::08b40afd-0646-4c4b-a542-b1647c187a03" providerId="AD" clId="Web-{A81150E1-4050-9758-6287-83E735F86204}"/>
    <pc:docChg chg="modSld">
      <pc:chgData name="Mäkinen Camilla" userId="S::camilla.makinen@ovph.fi::08b40afd-0646-4c4b-a542-b1647c187a03" providerId="AD" clId="Web-{A81150E1-4050-9758-6287-83E735F86204}" dt="2026-10-02T10:03:19.851" v="15" actId="20577"/>
      <pc:docMkLst>
        <pc:docMk/>
      </pc:docMkLst>
      <pc:sldChg chg="modSp">
        <pc:chgData name="Mäkinen Camilla" userId="S::camilla.makinen@ovph.fi::08b40afd-0646-4c4b-a542-b1647c187a03" providerId="AD" clId="Web-{A81150E1-4050-9758-6287-83E735F86204}" dt="2026-10-02T10:03:19.851" v="15" actId="20577"/>
        <pc:sldMkLst>
          <pc:docMk/>
          <pc:sldMk cId="1898354109" sldId="580"/>
        </pc:sldMkLst>
        <pc:spChg chg="mod">
          <ac:chgData name="Mäkinen Camilla" userId="S::camilla.makinen@ovph.fi::08b40afd-0646-4c4b-a542-b1647c187a03" providerId="AD" clId="Web-{A81150E1-4050-9758-6287-83E735F86204}" dt="2026-10-02T10:03:19.851" v="15" actId="20577"/>
          <ac:spMkLst>
            <pc:docMk/>
            <pc:sldMk cId="1898354109" sldId="580"/>
            <ac:spMk id="19" creationId="{1CE3ECC4-2766-0EF7-1123-7E6207D264DE}"/>
          </ac:spMkLst>
        </pc:spChg>
      </pc:sldChg>
    </pc:docChg>
  </pc:docChgLst>
  <pc:docChgLst>
    <pc:chgData name="Holming Yvonne" userId="S::yvonne.holming@ovph.fi::ab23b253-e8af-40a7-9902-aa720bb2e607" providerId="AD" clId="Web-{95CBC853-0E28-A040-B64F-FEC5AC4966F8}"/>
    <pc:docChg chg="modSld">
      <pc:chgData name="Holming Yvonne" userId="S::yvonne.holming@ovph.fi::ab23b253-e8af-40a7-9902-aa720bb2e607" providerId="AD" clId="Web-{95CBC853-0E28-A040-B64F-FEC5AC4966F8}" dt="2026-09-14T09:52:15.055" v="96" actId="20577"/>
      <pc:docMkLst>
        <pc:docMk/>
      </pc:docMkLst>
      <pc:sldChg chg="modSp">
        <pc:chgData name="Holming Yvonne" userId="S::yvonne.holming@ovph.fi::ab23b253-e8af-40a7-9902-aa720bb2e607" providerId="AD" clId="Web-{95CBC853-0E28-A040-B64F-FEC5AC4966F8}" dt="2026-09-14T09:51:42.523" v="93" actId="20577"/>
        <pc:sldMkLst>
          <pc:docMk/>
          <pc:sldMk cId="1346876513" sldId="587"/>
        </pc:sldMkLst>
        <pc:spChg chg="mod">
          <ac:chgData name="Holming Yvonne" userId="S::yvonne.holming@ovph.fi::ab23b253-e8af-40a7-9902-aa720bb2e607" providerId="AD" clId="Web-{95CBC853-0E28-A040-B64F-FEC5AC4966F8}" dt="2026-09-14T09:51:42.523" v="93" actId="20577"/>
          <ac:spMkLst>
            <pc:docMk/>
            <pc:sldMk cId="1346876513" sldId="587"/>
            <ac:spMk id="4" creationId="{031F28E9-6919-2F46-2C0C-FD221D4C5C61}"/>
          </ac:spMkLst>
        </pc:spChg>
        <pc:spChg chg="mod">
          <ac:chgData name="Holming Yvonne" userId="S::yvonne.holming@ovph.fi::ab23b253-e8af-40a7-9902-aa720bb2e607" providerId="AD" clId="Web-{95CBC853-0E28-A040-B64F-FEC5AC4966F8}" dt="2026-09-14T09:50:51.211" v="88" actId="20577"/>
          <ac:spMkLst>
            <pc:docMk/>
            <pc:sldMk cId="1346876513" sldId="587"/>
            <ac:spMk id="9" creationId="{0476020F-6D06-BEF4-73F0-38906260805E}"/>
          </ac:spMkLst>
        </pc:spChg>
        <pc:spChg chg="mod">
          <ac:chgData name="Holming Yvonne" userId="S::yvonne.holming@ovph.fi::ab23b253-e8af-40a7-9902-aa720bb2e607" providerId="AD" clId="Web-{95CBC853-0E28-A040-B64F-FEC5AC4966F8}" dt="2026-09-14T09:49:43.852" v="64" actId="20577"/>
          <ac:spMkLst>
            <pc:docMk/>
            <pc:sldMk cId="1346876513" sldId="587"/>
            <ac:spMk id="10" creationId="{BAAA6E3A-6EBC-F22C-3805-1CA5DD2D7414}"/>
          </ac:spMkLst>
        </pc:spChg>
      </pc:sldChg>
      <pc:sldChg chg="modSp">
        <pc:chgData name="Holming Yvonne" userId="S::yvonne.holming@ovph.fi::ab23b253-e8af-40a7-9902-aa720bb2e607" providerId="AD" clId="Web-{95CBC853-0E28-A040-B64F-FEC5AC4966F8}" dt="2026-09-14T09:52:15.055" v="96" actId="20577"/>
        <pc:sldMkLst>
          <pc:docMk/>
          <pc:sldMk cId="1492525878" sldId="590"/>
        </pc:sldMkLst>
        <pc:spChg chg="mod">
          <ac:chgData name="Holming Yvonne" userId="S::yvonne.holming@ovph.fi::ab23b253-e8af-40a7-9902-aa720bb2e607" providerId="AD" clId="Web-{95CBC853-0E28-A040-B64F-FEC5AC4966F8}" dt="2026-09-14T09:52:15.055" v="96" actId="20577"/>
          <ac:spMkLst>
            <pc:docMk/>
            <pc:sldMk cId="1492525878" sldId="590"/>
            <ac:spMk id="10" creationId="{78FE35AF-D2AB-4195-8803-392FBF06744B}"/>
          </ac:spMkLst>
        </pc:spChg>
      </pc:sldChg>
    </pc:docChg>
  </pc:docChgLst>
  <pc:docChgLst>
    <pc:chgData name="Mäkinen Camilla" userId="S::camilla.makinen@ovph.fi::08b40afd-0646-4c4b-a542-b1647c187a03" providerId="AD" clId="Web-{00B0D813-295C-611D-CC79-6A9377D34A1D}"/>
    <pc:docChg chg="modSld">
      <pc:chgData name="Mäkinen Camilla" userId="S::camilla.makinen@ovph.fi::08b40afd-0646-4c4b-a542-b1647c187a03" providerId="AD" clId="Web-{00B0D813-295C-611D-CC79-6A9377D34A1D}" dt="2026-10-02T11:08:57.747" v="6" actId="20577"/>
      <pc:docMkLst>
        <pc:docMk/>
      </pc:docMkLst>
      <pc:sldChg chg="modSp">
        <pc:chgData name="Mäkinen Camilla" userId="S::camilla.makinen@ovph.fi::08b40afd-0646-4c4b-a542-b1647c187a03" providerId="AD" clId="Web-{00B0D813-295C-611D-CC79-6A9377D34A1D}" dt="2026-10-02T11:08:57.747" v="6" actId="20577"/>
        <pc:sldMkLst>
          <pc:docMk/>
          <pc:sldMk cId="550267891" sldId="562"/>
        </pc:sldMkLst>
        <pc:spChg chg="mod">
          <ac:chgData name="Mäkinen Camilla" userId="S::camilla.makinen@ovph.fi::08b40afd-0646-4c4b-a542-b1647c187a03" providerId="AD" clId="Web-{00B0D813-295C-611D-CC79-6A9377D34A1D}" dt="2026-10-02T11:08:57.747" v="6" actId="20577"/>
          <ac:spMkLst>
            <pc:docMk/>
            <pc:sldMk cId="550267891" sldId="562"/>
            <ac:spMk id="9" creationId="{6293015D-D1AE-6165-00F6-D490CA772E38}"/>
          </ac:spMkLst>
        </pc:spChg>
      </pc:sldChg>
    </pc:docChg>
  </pc:docChgLst>
  <pc:docChgLst>
    <pc:chgData name="Mäkinen Camilla" userId="08b40afd-0646-4c4b-a542-b1647c187a03" providerId="ADAL" clId="{F5377E64-6FD4-4DB4-9EDF-7CBBDE4A48E9}"/>
    <pc:docChg chg="modSld">
      <pc:chgData name="Mäkinen Camilla" userId="08b40afd-0646-4c4b-a542-b1647c187a03" providerId="ADAL" clId="{F5377E64-6FD4-4DB4-9EDF-7CBBDE4A48E9}" dt="2026-09-13T09:24:56.666" v="50" actId="20577"/>
      <pc:docMkLst>
        <pc:docMk/>
      </pc:docMkLst>
      <pc:sldChg chg="modSp mod">
        <pc:chgData name="Mäkinen Camilla" userId="08b40afd-0646-4c4b-a542-b1647c187a03" providerId="ADAL" clId="{F5377E64-6FD4-4DB4-9EDF-7CBBDE4A48E9}" dt="2026-09-13T09:24:56.666" v="50" actId="20577"/>
        <pc:sldMkLst>
          <pc:docMk/>
          <pc:sldMk cId="550267891" sldId="562"/>
        </pc:sldMkLst>
        <pc:spChg chg="mod">
          <ac:chgData name="Mäkinen Camilla" userId="08b40afd-0646-4c4b-a542-b1647c187a03" providerId="ADAL" clId="{F5377E64-6FD4-4DB4-9EDF-7CBBDE4A48E9}" dt="2026-09-13T09:24:56.666" v="50" actId="20577"/>
          <ac:spMkLst>
            <pc:docMk/>
            <pc:sldMk cId="550267891" sldId="562"/>
            <ac:spMk id="9" creationId="{6293015D-D1AE-6165-00F6-D490CA772E38}"/>
          </ac:spMkLst>
        </pc:spChg>
      </pc:sldChg>
    </pc:docChg>
  </pc:docChgLst>
  <pc:docChgLst>
    <pc:chgData name="Holming Yvonne" userId="S::yvonne.holming@ovph.fi::ab23b253-e8af-40a7-9902-aa720bb2e607" providerId="AD" clId="Web-{DF65CD3A-B16A-92BD-0075-7A6D92D8A0FB}"/>
    <pc:docChg chg="modSld">
      <pc:chgData name="Holming Yvonne" userId="S::yvonne.holming@ovph.fi::ab23b253-e8af-40a7-9902-aa720bb2e607" providerId="AD" clId="Web-{DF65CD3A-B16A-92BD-0075-7A6D92D8A0FB}" dt="2026-09-21T11:27:14.076" v="6" actId="20577"/>
      <pc:docMkLst>
        <pc:docMk/>
      </pc:docMkLst>
      <pc:sldChg chg="modSp">
        <pc:chgData name="Holming Yvonne" userId="S::yvonne.holming@ovph.fi::ab23b253-e8af-40a7-9902-aa720bb2e607" providerId="AD" clId="Web-{DF65CD3A-B16A-92BD-0075-7A6D92D8A0FB}" dt="2026-09-21T11:27:14.076" v="6" actId="20577"/>
        <pc:sldMkLst>
          <pc:docMk/>
          <pc:sldMk cId="1492525878" sldId="590"/>
        </pc:sldMkLst>
        <pc:spChg chg="mod">
          <ac:chgData name="Holming Yvonne" userId="S::yvonne.holming@ovph.fi::ab23b253-e8af-40a7-9902-aa720bb2e607" providerId="AD" clId="Web-{DF65CD3A-B16A-92BD-0075-7A6D92D8A0FB}" dt="2026-09-21T11:27:14.076" v="6" actId="20577"/>
          <ac:spMkLst>
            <pc:docMk/>
            <pc:sldMk cId="1492525878" sldId="590"/>
            <ac:spMk id="10" creationId="{78FE35AF-D2AB-4195-8803-392FBF06744B}"/>
          </ac:spMkLst>
        </pc:spChg>
      </pc:sldChg>
    </pc:docChg>
  </pc:docChgLst>
  <pc:docChgLst>
    <pc:chgData name="Mäkinen Camilla" userId="S::camilla.makinen@ovph.fi::08b40afd-0646-4c4b-a542-b1647c187a03" providerId="AD" clId="Web-{540CED5C-936B-F834-BB62-C7B2EA44D17C}"/>
    <pc:docChg chg="modSld">
      <pc:chgData name="Mäkinen Camilla" userId="S::camilla.makinen@ovph.fi::08b40afd-0646-4c4b-a542-b1647c187a03" providerId="AD" clId="Web-{540CED5C-936B-F834-BB62-C7B2EA44D17C}" dt="2026-10-01T10:38:15.437" v="34" actId="20577"/>
      <pc:docMkLst>
        <pc:docMk/>
      </pc:docMkLst>
      <pc:sldChg chg="modSp">
        <pc:chgData name="Mäkinen Camilla" userId="S::camilla.makinen@ovph.fi::08b40afd-0646-4c4b-a542-b1647c187a03" providerId="AD" clId="Web-{540CED5C-936B-F834-BB62-C7B2EA44D17C}" dt="2026-10-01T10:38:15.437" v="34" actId="20577"/>
        <pc:sldMkLst>
          <pc:docMk/>
          <pc:sldMk cId="550267891" sldId="562"/>
        </pc:sldMkLst>
        <pc:spChg chg="mod">
          <ac:chgData name="Mäkinen Camilla" userId="S::camilla.makinen@ovph.fi::08b40afd-0646-4c4b-a542-b1647c187a03" providerId="AD" clId="Web-{540CED5C-936B-F834-BB62-C7B2EA44D17C}" dt="2026-10-01T10:38:15.437" v="34" actId="20577"/>
          <ac:spMkLst>
            <pc:docMk/>
            <pc:sldMk cId="550267891" sldId="562"/>
            <ac:spMk id="9" creationId="{6293015D-D1AE-6165-00F6-D490CA772E38}"/>
          </ac:spMkLst>
        </pc:spChg>
      </pc:sldChg>
    </pc:docChg>
  </pc:docChgLst>
  <pc:docChgLst>
    <pc:chgData name="Guss Kathy" userId="S::kathy.guss@ovph.fi::950a6ebe-db69-42ab-9c55-55131745aaa7" providerId="AD" clId="Web-{4B4023D3-0F2F-8F22-D5CE-32BAFF6A3641}"/>
    <pc:docChg chg="modSld">
      <pc:chgData name="Guss Kathy" userId="S::kathy.guss@ovph.fi::950a6ebe-db69-42ab-9c55-55131745aaa7" providerId="AD" clId="Web-{4B4023D3-0F2F-8F22-D5CE-32BAFF6A3641}" dt="2026-09-18T06:31:51.947" v="304" actId="20577"/>
      <pc:docMkLst>
        <pc:docMk/>
      </pc:docMkLst>
      <pc:sldChg chg="modSp">
        <pc:chgData name="Guss Kathy" userId="S::kathy.guss@ovph.fi::950a6ebe-db69-42ab-9c55-55131745aaa7" providerId="AD" clId="Web-{4B4023D3-0F2F-8F22-D5CE-32BAFF6A3641}" dt="2026-09-18T05:55:26.560" v="199" actId="20577"/>
        <pc:sldMkLst>
          <pc:docMk/>
          <pc:sldMk cId="711752635" sldId="452"/>
        </pc:sldMkLst>
        <pc:spChg chg="mod">
          <ac:chgData name="Guss Kathy" userId="S::kathy.guss@ovph.fi::950a6ebe-db69-42ab-9c55-55131745aaa7" providerId="AD" clId="Web-{4B4023D3-0F2F-8F22-D5CE-32BAFF6A3641}" dt="2026-09-18T05:55:26.560" v="199" actId="20577"/>
          <ac:spMkLst>
            <pc:docMk/>
            <pc:sldMk cId="711752635" sldId="452"/>
            <ac:spMk id="4" creationId="{88AD95C6-BCA0-C11E-FFBC-ADDBE23D28ED}"/>
          </ac:spMkLst>
        </pc:spChg>
        <pc:spChg chg="mod">
          <ac:chgData name="Guss Kathy" userId="S::kathy.guss@ovph.fi::950a6ebe-db69-42ab-9c55-55131745aaa7" providerId="AD" clId="Web-{4B4023D3-0F2F-8F22-D5CE-32BAFF6A3641}" dt="2026-09-18T05:50:58.589" v="172" actId="20577"/>
          <ac:spMkLst>
            <pc:docMk/>
            <pc:sldMk cId="711752635" sldId="452"/>
            <ac:spMk id="6" creationId="{FC92C84C-5C3B-F151-B025-3AE820B9A966}"/>
          </ac:spMkLst>
        </pc:spChg>
        <pc:spChg chg="mod">
          <ac:chgData name="Guss Kathy" userId="S::kathy.guss@ovph.fi::950a6ebe-db69-42ab-9c55-55131745aaa7" providerId="AD" clId="Web-{4B4023D3-0F2F-8F22-D5CE-32BAFF6A3641}" dt="2026-09-18T05:50:36.980" v="167" actId="20577"/>
          <ac:spMkLst>
            <pc:docMk/>
            <pc:sldMk cId="711752635" sldId="452"/>
            <ac:spMk id="8" creationId="{E813F58C-C780-EB84-E9DC-197FFF85751B}"/>
          </ac:spMkLst>
        </pc:spChg>
        <pc:spChg chg="mod">
          <ac:chgData name="Guss Kathy" userId="S::kathy.guss@ovph.fi::950a6ebe-db69-42ab-9c55-55131745aaa7" providerId="AD" clId="Web-{4B4023D3-0F2F-8F22-D5CE-32BAFF6A3641}" dt="2026-09-18T05:52:09.717" v="180" actId="20577"/>
          <ac:spMkLst>
            <pc:docMk/>
            <pc:sldMk cId="711752635" sldId="452"/>
            <ac:spMk id="10" creationId="{D05A3689-C501-4953-E1F0-5AC35DB95161}"/>
          </ac:spMkLst>
        </pc:spChg>
        <pc:spChg chg="mod">
          <ac:chgData name="Guss Kathy" userId="S::kathy.guss@ovph.fi::950a6ebe-db69-42ab-9c55-55131745aaa7" providerId="AD" clId="Web-{4B4023D3-0F2F-8F22-D5CE-32BAFF6A3641}" dt="2026-09-18T05:51:33.464" v="176" actId="20577"/>
          <ac:spMkLst>
            <pc:docMk/>
            <pc:sldMk cId="711752635" sldId="452"/>
            <ac:spMk id="11" creationId="{F072D9F9-54CA-6247-2E21-04389A729E30}"/>
          </ac:spMkLst>
        </pc:spChg>
        <pc:spChg chg="mod">
          <ac:chgData name="Guss Kathy" userId="S::kathy.guss@ovph.fi::950a6ebe-db69-42ab-9c55-55131745aaa7" providerId="AD" clId="Web-{4B4023D3-0F2F-8F22-D5CE-32BAFF6A3641}" dt="2026-09-18T05:50:16.761" v="163" actId="20577"/>
          <ac:spMkLst>
            <pc:docMk/>
            <pc:sldMk cId="711752635" sldId="452"/>
            <ac:spMk id="12" creationId="{00000000-0000-0000-0000-000000000000}"/>
          </ac:spMkLst>
        </pc:spChg>
        <pc:spChg chg="mod">
          <ac:chgData name="Guss Kathy" userId="S::kathy.guss@ovph.fi::950a6ebe-db69-42ab-9c55-55131745aaa7" providerId="AD" clId="Web-{4B4023D3-0F2F-8F22-D5CE-32BAFF6A3641}" dt="2026-09-18T05:52:39.498" v="184" actId="20577"/>
          <ac:spMkLst>
            <pc:docMk/>
            <pc:sldMk cId="711752635" sldId="452"/>
            <ac:spMk id="14" creationId="{A52C1C1D-3F16-BDAD-4824-BA1E16A22AAB}"/>
          </ac:spMkLst>
        </pc:spChg>
        <pc:spChg chg="mod">
          <ac:chgData name="Guss Kathy" userId="S::kathy.guss@ovph.fi::950a6ebe-db69-42ab-9c55-55131745aaa7" providerId="AD" clId="Web-{4B4023D3-0F2F-8F22-D5CE-32BAFF6A3641}" dt="2026-09-18T05:52:52.592" v="187" actId="20577"/>
          <ac:spMkLst>
            <pc:docMk/>
            <pc:sldMk cId="711752635" sldId="452"/>
            <ac:spMk id="15" creationId="{91F4ED22-B579-FFEA-25A3-E180B31A858F}"/>
          </ac:spMkLst>
        </pc:spChg>
        <pc:spChg chg="mod">
          <ac:chgData name="Guss Kathy" userId="S::kathy.guss@ovph.fi::950a6ebe-db69-42ab-9c55-55131745aaa7" providerId="AD" clId="Web-{4B4023D3-0F2F-8F22-D5CE-32BAFF6A3641}" dt="2026-09-18T05:53:18.342" v="190" actId="20577"/>
          <ac:spMkLst>
            <pc:docMk/>
            <pc:sldMk cId="711752635" sldId="452"/>
            <ac:spMk id="16" creationId="{663C17BA-C20A-A873-70A7-07D9EBCB38FD}"/>
          </ac:spMkLst>
        </pc:spChg>
        <pc:spChg chg="mod">
          <ac:chgData name="Guss Kathy" userId="S::kathy.guss@ovph.fi::950a6ebe-db69-42ab-9c55-55131745aaa7" providerId="AD" clId="Web-{4B4023D3-0F2F-8F22-D5CE-32BAFF6A3641}" dt="2026-09-18T05:54:34.294" v="195" actId="20577"/>
          <ac:spMkLst>
            <pc:docMk/>
            <pc:sldMk cId="711752635" sldId="452"/>
            <ac:spMk id="17" creationId="{DF3BAA92-15CD-634E-EE8B-B88EC1158307}"/>
          </ac:spMkLst>
        </pc:spChg>
        <pc:cxnChg chg="mod">
          <ac:chgData name="Guss Kathy" userId="S::kathy.guss@ovph.fi::950a6ebe-db69-42ab-9c55-55131745aaa7" providerId="AD" clId="Web-{4B4023D3-0F2F-8F22-D5CE-32BAFF6A3641}" dt="2026-09-18T05:54:55.107" v="197" actId="14100"/>
          <ac:cxnSpMkLst>
            <pc:docMk/>
            <pc:sldMk cId="711752635" sldId="452"/>
            <ac:cxnSpMk id="23" creationId="{3DEBB71C-DDA0-2907-1A5C-F704CB1D3AAB}"/>
          </ac:cxnSpMkLst>
        </pc:cxnChg>
      </pc:sldChg>
      <pc:sldChg chg="modSp">
        <pc:chgData name="Guss Kathy" userId="S::kathy.guss@ovph.fi::950a6ebe-db69-42ab-9c55-55131745aaa7" providerId="AD" clId="Web-{4B4023D3-0F2F-8F22-D5CE-32BAFF6A3641}" dt="2026-09-18T05:36:38.238" v="111" actId="20577"/>
        <pc:sldMkLst>
          <pc:docMk/>
          <pc:sldMk cId="550267891" sldId="562"/>
        </pc:sldMkLst>
        <pc:spChg chg="mod">
          <ac:chgData name="Guss Kathy" userId="S::kathy.guss@ovph.fi::950a6ebe-db69-42ab-9c55-55131745aaa7" providerId="AD" clId="Web-{4B4023D3-0F2F-8F22-D5CE-32BAFF6A3641}" dt="2026-09-18T05:34:34.301" v="25" actId="20577"/>
          <ac:spMkLst>
            <pc:docMk/>
            <pc:sldMk cId="550267891" sldId="562"/>
            <ac:spMk id="9" creationId="{6293015D-D1AE-6165-00F6-D490CA772E38}"/>
          </ac:spMkLst>
        </pc:spChg>
        <pc:spChg chg="mod">
          <ac:chgData name="Guss Kathy" userId="S::kathy.guss@ovph.fi::950a6ebe-db69-42ab-9c55-55131745aaa7" providerId="AD" clId="Web-{4B4023D3-0F2F-8F22-D5CE-32BAFF6A3641}" dt="2026-09-18T05:36:38.238" v="111" actId="20577"/>
          <ac:spMkLst>
            <pc:docMk/>
            <pc:sldMk cId="550267891" sldId="562"/>
            <ac:spMk id="10" creationId="{DAC808CD-48EC-E844-D2DD-5C1903E242DF}"/>
          </ac:spMkLst>
        </pc:spChg>
      </pc:sldChg>
      <pc:sldChg chg="modSp">
        <pc:chgData name="Guss Kathy" userId="S::kathy.guss@ovph.fi::950a6ebe-db69-42ab-9c55-55131745aaa7" providerId="AD" clId="Web-{4B4023D3-0F2F-8F22-D5CE-32BAFF6A3641}" dt="2026-09-18T06:13:28.753" v="268" actId="20577"/>
        <pc:sldMkLst>
          <pc:docMk/>
          <pc:sldMk cId="1658591148" sldId="563"/>
        </pc:sldMkLst>
        <pc:spChg chg="mod">
          <ac:chgData name="Guss Kathy" userId="S::kathy.guss@ovph.fi::950a6ebe-db69-42ab-9c55-55131745aaa7" providerId="AD" clId="Web-{4B4023D3-0F2F-8F22-D5CE-32BAFF6A3641}" dt="2026-09-18T06:13:28.753" v="268" actId="20577"/>
          <ac:spMkLst>
            <pc:docMk/>
            <pc:sldMk cId="1658591148" sldId="563"/>
            <ac:spMk id="3" creationId="{D7EEFA2B-D14C-70DB-FF98-488AF56E5841}"/>
          </ac:spMkLst>
        </pc:spChg>
        <pc:spChg chg="mod">
          <ac:chgData name="Guss Kathy" userId="S::kathy.guss@ovph.fi::950a6ebe-db69-42ab-9c55-55131745aaa7" providerId="AD" clId="Web-{4B4023D3-0F2F-8F22-D5CE-32BAFF6A3641}" dt="2026-09-18T06:07:37.131" v="258" actId="20577"/>
          <ac:spMkLst>
            <pc:docMk/>
            <pc:sldMk cId="1658591148" sldId="563"/>
            <ac:spMk id="7" creationId="{9AC55BA9-B16F-4E98-4E91-02B5932E6BEF}"/>
          </ac:spMkLst>
        </pc:spChg>
        <pc:spChg chg="mod">
          <ac:chgData name="Guss Kathy" userId="S::kathy.guss@ovph.fi::950a6ebe-db69-42ab-9c55-55131745aaa7" providerId="AD" clId="Web-{4B4023D3-0F2F-8F22-D5CE-32BAFF6A3641}" dt="2026-09-18T06:06:22.960" v="255" actId="20577"/>
          <ac:spMkLst>
            <pc:docMk/>
            <pc:sldMk cId="1658591148" sldId="563"/>
            <ac:spMk id="15" creationId="{15956D0F-8A7D-B8D5-5ACE-D0EBD28EE0A9}"/>
          </ac:spMkLst>
        </pc:spChg>
        <pc:spChg chg="mod">
          <ac:chgData name="Guss Kathy" userId="S::kathy.guss@ovph.fi::950a6ebe-db69-42ab-9c55-55131745aaa7" providerId="AD" clId="Web-{4B4023D3-0F2F-8F22-D5CE-32BAFF6A3641}" dt="2026-09-18T06:00:54.666" v="228" actId="20577"/>
          <ac:spMkLst>
            <pc:docMk/>
            <pc:sldMk cId="1658591148" sldId="563"/>
            <ac:spMk id="19" creationId="{1CE3ECC4-2766-0EF7-1123-7E6207D264DE}"/>
          </ac:spMkLst>
        </pc:spChg>
        <pc:spChg chg="mod">
          <ac:chgData name="Guss Kathy" userId="S::kathy.guss@ovph.fi::950a6ebe-db69-42ab-9c55-55131745aaa7" providerId="AD" clId="Web-{4B4023D3-0F2F-8F22-D5CE-32BAFF6A3641}" dt="2026-09-18T06:11:42.207" v="264" actId="20577"/>
          <ac:spMkLst>
            <pc:docMk/>
            <pc:sldMk cId="1658591148" sldId="563"/>
            <ac:spMk id="35" creationId="{1452C5F8-1BEF-D999-6460-DAE3985EA160}"/>
          </ac:spMkLst>
        </pc:spChg>
      </pc:sldChg>
      <pc:sldChg chg="modSp">
        <pc:chgData name="Guss Kathy" userId="S::kathy.guss@ovph.fi::950a6ebe-db69-42ab-9c55-55131745aaa7" providerId="AD" clId="Web-{4B4023D3-0F2F-8F22-D5CE-32BAFF6A3641}" dt="2026-09-18T06:31:51.947" v="304" actId="20577"/>
        <pc:sldMkLst>
          <pc:docMk/>
          <pc:sldMk cId="1898354109" sldId="580"/>
        </pc:sldMkLst>
        <pc:spChg chg="mod">
          <ac:chgData name="Guss Kathy" userId="S::kathy.guss@ovph.fi::950a6ebe-db69-42ab-9c55-55131745aaa7" providerId="AD" clId="Web-{4B4023D3-0F2F-8F22-D5CE-32BAFF6A3641}" dt="2026-09-18T06:31:51.947" v="304" actId="20577"/>
          <ac:spMkLst>
            <pc:docMk/>
            <pc:sldMk cId="1898354109" sldId="580"/>
            <ac:spMk id="9" creationId="{C2510217-0C8D-2E97-58A5-04DBA954B1AA}"/>
          </ac:spMkLst>
        </pc:spChg>
        <pc:spChg chg="mod">
          <ac:chgData name="Guss Kathy" userId="S::kathy.guss@ovph.fi::950a6ebe-db69-42ab-9c55-55131745aaa7" providerId="AD" clId="Web-{4B4023D3-0F2F-8F22-D5CE-32BAFF6A3641}" dt="2026-09-18T06:31:31.572" v="297" actId="20577"/>
          <ac:spMkLst>
            <pc:docMk/>
            <pc:sldMk cId="1898354109" sldId="580"/>
            <ac:spMk id="11" creationId="{0C6C33A5-345B-5CC9-4D47-71B591630B52}"/>
          </ac:spMkLst>
        </pc:spChg>
        <pc:spChg chg="mod">
          <ac:chgData name="Guss Kathy" userId="S::kathy.guss@ovph.fi::950a6ebe-db69-42ab-9c55-55131745aaa7" providerId="AD" clId="Web-{4B4023D3-0F2F-8F22-D5CE-32BAFF6A3641}" dt="2026-09-18T06:29:55.479" v="292" actId="20577"/>
          <ac:spMkLst>
            <pc:docMk/>
            <pc:sldMk cId="1898354109" sldId="580"/>
            <ac:spMk id="19" creationId="{1CE3ECC4-2766-0EF7-1123-7E6207D264DE}"/>
          </ac:spMkLst>
        </pc:spChg>
      </pc:sldChg>
      <pc:sldChg chg="modSp">
        <pc:chgData name="Guss Kathy" userId="S::kathy.guss@ovph.fi::950a6ebe-db69-42ab-9c55-55131745aaa7" providerId="AD" clId="Web-{4B4023D3-0F2F-8F22-D5CE-32BAFF6A3641}" dt="2026-09-18T04:51:02.414" v="11" actId="20577"/>
        <pc:sldMkLst>
          <pc:docMk/>
          <pc:sldMk cId="3952563733" sldId="584"/>
        </pc:sldMkLst>
        <pc:spChg chg="mod">
          <ac:chgData name="Guss Kathy" userId="S::kathy.guss@ovph.fi::950a6ebe-db69-42ab-9c55-55131745aaa7" providerId="AD" clId="Web-{4B4023D3-0F2F-8F22-D5CE-32BAFF6A3641}" dt="2026-09-18T04:51:02.414" v="11" actId="20577"/>
          <ac:spMkLst>
            <pc:docMk/>
            <pc:sldMk cId="3952563733" sldId="584"/>
            <ac:spMk id="9" creationId="{6293015D-D1AE-6165-00F6-D490CA772E38}"/>
          </ac:spMkLst>
        </pc:spChg>
      </pc:sldChg>
    </pc:docChg>
  </pc:docChgLst>
  <pc:docChgLst>
    <pc:chgData clId="Web-{221C4D23-26E1-1ED3-B186-3211E416AA29}"/>
    <pc:docChg chg="modSld">
      <pc:chgData name="" userId="" providerId="" clId="Web-{221C4D23-26E1-1ED3-B186-3211E416AA29}" dt="2026-10-02T10:24:29.846" v="6" actId="20577"/>
      <pc:docMkLst>
        <pc:docMk/>
      </pc:docMkLst>
      <pc:sldChg chg="modSp">
        <pc:chgData name="" userId="" providerId="" clId="Web-{221C4D23-26E1-1ED3-B186-3211E416AA29}" dt="2026-10-02T10:24:29.846" v="6" actId="20577"/>
        <pc:sldMkLst>
          <pc:docMk/>
          <pc:sldMk cId="550267891" sldId="562"/>
        </pc:sldMkLst>
        <pc:spChg chg="mod">
          <ac:chgData name="" userId="" providerId="" clId="Web-{221C4D23-26E1-1ED3-B186-3211E416AA29}" dt="2026-10-02T10:24:29.846" v="6" actId="20577"/>
          <ac:spMkLst>
            <pc:docMk/>
            <pc:sldMk cId="550267891" sldId="562"/>
            <ac:spMk id="9" creationId="{6293015D-D1AE-6165-00F6-D490CA772E38}"/>
          </ac:spMkLst>
        </pc:spChg>
      </pc:sldChg>
    </pc:docChg>
  </pc:docChgLst>
  <pc:docChgLst>
    <pc:chgData name="Holming Yvonne" userId="S::yvonne.holming@ovph.fi::ab23b253-e8af-40a7-9902-aa720bb2e607" providerId="AD" clId="Web-{1839A823-B75E-5F51-A73D-0506E9E8EE25}"/>
    <pc:docChg chg="modSld">
      <pc:chgData name="Holming Yvonne" userId="S::yvonne.holming@ovph.fi::ab23b253-e8af-40a7-9902-aa720bb2e607" providerId="AD" clId="Web-{1839A823-B75E-5F51-A73D-0506E9E8EE25}" dt="2026-10-06T05:54:03.038" v="250" actId="20577"/>
      <pc:docMkLst>
        <pc:docMk/>
      </pc:docMkLst>
      <pc:sldChg chg="modSp">
        <pc:chgData name="Holming Yvonne" userId="S::yvonne.holming@ovph.fi::ab23b253-e8af-40a7-9902-aa720bb2e607" providerId="AD" clId="Web-{1839A823-B75E-5F51-A73D-0506E9E8EE25}" dt="2026-10-06T05:54:03.038" v="250" actId="20577"/>
        <pc:sldMkLst>
          <pc:docMk/>
          <pc:sldMk cId="1898354109" sldId="580"/>
        </pc:sldMkLst>
        <pc:spChg chg="mod">
          <ac:chgData name="Holming Yvonne" userId="S::yvonne.holming@ovph.fi::ab23b253-e8af-40a7-9902-aa720bb2e607" providerId="AD" clId="Web-{1839A823-B75E-5F51-A73D-0506E9E8EE25}" dt="2026-10-06T05:54:03.038" v="250" actId="20577"/>
          <ac:spMkLst>
            <pc:docMk/>
            <pc:sldMk cId="1898354109" sldId="580"/>
            <ac:spMk id="3" creationId="{03800BE6-133C-2D0B-0801-5CE44F25897E}"/>
          </ac:spMkLst>
        </pc:spChg>
      </pc:sldChg>
    </pc:docChg>
  </pc:docChgLst>
  <pc:docChgLst>
    <pc:chgData name="Suomela Nadja" userId="S::nadja.suomela@ovph.fi::6abedce5-4ddb-4ef8-bd0c-22112fb4a56c" providerId="AD" clId="Web-{6E58B650-F5AC-ACC9-D838-AC04E13270EC}"/>
    <pc:docChg chg="mod modSld">
      <pc:chgData name="Suomela Nadja" userId="S::nadja.suomela@ovph.fi::6abedce5-4ddb-4ef8-bd0c-22112fb4a56c" providerId="AD" clId="Web-{6E58B650-F5AC-ACC9-D838-AC04E13270EC}" dt="2026-09-25T08:46:15.355" v="501" actId="20577"/>
      <pc:docMkLst>
        <pc:docMk/>
      </pc:docMkLst>
      <pc:sldChg chg="addSp delSp modSp">
        <pc:chgData name="Suomela Nadja" userId="S::nadja.suomela@ovph.fi::6abedce5-4ddb-4ef8-bd0c-22112fb4a56c" providerId="AD" clId="Web-{6E58B650-F5AC-ACC9-D838-AC04E13270EC}" dt="2026-09-25T07:23:07.791" v="219" actId="20577"/>
        <pc:sldMkLst>
          <pc:docMk/>
          <pc:sldMk cId="1322605347" sldId="581"/>
        </pc:sldMkLst>
        <pc:spChg chg="mod">
          <ac:chgData name="Suomela Nadja" userId="S::nadja.suomela@ovph.fi::6abedce5-4ddb-4ef8-bd0c-22112fb4a56c" providerId="AD" clId="Web-{6E58B650-F5AC-ACC9-D838-AC04E13270EC}" dt="2026-09-25T07:23:07.791" v="219" actId="20577"/>
          <ac:spMkLst>
            <pc:docMk/>
            <pc:sldMk cId="1322605347" sldId="581"/>
            <ac:spMk id="9" creationId="{6293015D-D1AE-6165-00F6-D490CA772E38}"/>
          </ac:spMkLst>
        </pc:spChg>
        <pc:spChg chg="mod">
          <ac:chgData name="Suomela Nadja" userId="S::nadja.suomela@ovph.fi::6abedce5-4ddb-4ef8-bd0c-22112fb4a56c" providerId="AD" clId="Web-{6E58B650-F5AC-ACC9-D838-AC04E13270EC}" dt="2026-09-25T07:22:22.244" v="194" actId="20577"/>
          <ac:spMkLst>
            <pc:docMk/>
            <pc:sldMk cId="1322605347" sldId="581"/>
            <ac:spMk id="10" creationId="{DAC808CD-48EC-E844-D2DD-5C1903E242DF}"/>
          </ac:spMkLst>
        </pc:spChg>
        <pc:graphicFrameChg chg="add mod modGraphic">
          <ac:chgData name="Suomela Nadja" userId="S::nadja.suomela@ovph.fi::6abedce5-4ddb-4ef8-bd0c-22112fb4a56c" providerId="AD" clId="Web-{6E58B650-F5AC-ACC9-D838-AC04E13270EC}" dt="2026-09-25T07:22:19.134" v="192" actId="1076"/>
          <ac:graphicFrameMkLst>
            <pc:docMk/>
            <pc:sldMk cId="1322605347" sldId="581"/>
            <ac:graphicFrameMk id="7" creationId="{0921F508-2B12-EE04-6526-3D7D058FA4D5}"/>
          </ac:graphicFrameMkLst>
        </pc:graphicFrameChg>
        <pc:graphicFrameChg chg="add mod modGraphic">
          <ac:chgData name="Suomela Nadja" userId="S::nadja.suomela@ovph.fi::6abedce5-4ddb-4ef8-bd0c-22112fb4a56c" providerId="AD" clId="Web-{6E58B650-F5AC-ACC9-D838-AC04E13270EC}" dt="2026-09-25T07:22:37.431" v="196"/>
          <ac:graphicFrameMkLst>
            <pc:docMk/>
            <pc:sldMk cId="1322605347" sldId="581"/>
            <ac:graphicFrameMk id="13" creationId="{AF28D77E-174D-37E4-D9CA-508720FE3495}"/>
          </ac:graphicFrameMkLst>
        </pc:graphicFrameChg>
      </pc:sldChg>
      <pc:sldChg chg="addSp delSp modSp">
        <pc:chgData name="Suomela Nadja" userId="S::nadja.suomela@ovph.fi::6abedce5-4ddb-4ef8-bd0c-22112fb4a56c" providerId="AD" clId="Web-{6E58B650-F5AC-ACC9-D838-AC04E13270EC}" dt="2026-09-25T08:46:15.355" v="501" actId="20577"/>
        <pc:sldMkLst>
          <pc:docMk/>
          <pc:sldMk cId="4072630369" sldId="591"/>
        </pc:sldMkLst>
        <pc:spChg chg="mod">
          <ac:chgData name="Suomela Nadja" userId="S::nadja.suomela@ovph.fi::6abedce5-4ddb-4ef8-bd0c-22112fb4a56c" providerId="AD" clId="Web-{6E58B650-F5AC-ACC9-D838-AC04E13270EC}" dt="2026-09-25T08:46:15.355" v="501" actId="20577"/>
          <ac:spMkLst>
            <pc:docMk/>
            <pc:sldMk cId="4072630369" sldId="591"/>
            <ac:spMk id="9" creationId="{B45466A4-4DC7-6413-D820-7E7AD7424550}"/>
          </ac:spMkLst>
        </pc:spChg>
        <pc:graphicFrameChg chg="add mod modGraphic">
          <ac:chgData name="Suomela Nadja" userId="S::nadja.suomela@ovph.fi::6abedce5-4ddb-4ef8-bd0c-22112fb4a56c" providerId="AD" clId="Web-{6E58B650-F5AC-ACC9-D838-AC04E13270EC}" dt="2026-09-25T07:34:50.185" v="223"/>
          <ac:graphicFrameMkLst>
            <pc:docMk/>
            <pc:sldMk cId="4072630369" sldId="591"/>
            <ac:graphicFrameMk id="5" creationId="{C7D78333-0CCE-36B6-41BF-7D2A31A2EC6D}"/>
          </ac:graphicFrameMkLst>
        </pc:graphicFrameChg>
      </pc:sldChg>
    </pc:docChg>
  </pc:docChgLst>
  <pc:docChgLst>
    <pc:chgData name="Holming Yvonne" userId="S::yvonne.holming@ovph.fi::ab23b253-e8af-40a7-9902-aa720bb2e607" providerId="AD" clId="Web-{00000000-0000-0000-0000-000000000000}"/>
    <pc:docChg chg="modSld">
      <pc:chgData name="Holming Yvonne" userId="S::yvonne.holming@ovph.fi::ab23b253-e8af-40a7-9902-aa720bb2e607" providerId="AD" clId="Web-{00000000-0000-0000-0000-000000000000}" dt="2026-10-06T05:56:18.178" v="11" actId="20577"/>
      <pc:docMkLst>
        <pc:docMk/>
      </pc:docMkLst>
      <pc:sldChg chg="modSp">
        <pc:chgData name="Holming Yvonne" userId="S::yvonne.holming@ovph.fi::ab23b253-e8af-40a7-9902-aa720bb2e607" providerId="AD" clId="Web-{00000000-0000-0000-0000-000000000000}" dt="2026-10-06T05:56:18.178" v="11" actId="20577"/>
        <pc:sldMkLst>
          <pc:docMk/>
          <pc:sldMk cId="1898354109" sldId="580"/>
        </pc:sldMkLst>
        <pc:spChg chg="mod">
          <ac:chgData name="Holming Yvonne" userId="S::yvonne.holming@ovph.fi::ab23b253-e8af-40a7-9902-aa720bb2e607" providerId="AD" clId="Web-{00000000-0000-0000-0000-000000000000}" dt="2026-10-06T05:56:18.178" v="11" actId="20577"/>
          <ac:spMkLst>
            <pc:docMk/>
            <pc:sldMk cId="1898354109" sldId="580"/>
            <ac:spMk id="3" creationId="{03800BE6-133C-2D0B-0801-5CE44F25897E}"/>
          </ac:spMkLst>
        </pc:spChg>
      </pc:sldChg>
      <pc:sldChg chg="modSp">
        <pc:chgData name="Holming Yvonne" userId="S::yvonne.holming@ovph.fi::ab23b253-e8af-40a7-9902-aa720bb2e607" providerId="AD" clId="Web-{00000000-0000-0000-0000-000000000000}" dt="2026-09-14T09:58:09.590" v="9" actId="20577"/>
        <pc:sldMkLst>
          <pc:docMk/>
          <pc:sldMk cId="1346876513" sldId="587"/>
        </pc:sldMkLst>
        <pc:spChg chg="mod">
          <ac:chgData name="Holming Yvonne" userId="S::yvonne.holming@ovph.fi::ab23b253-e8af-40a7-9902-aa720bb2e607" providerId="AD" clId="Web-{00000000-0000-0000-0000-000000000000}" dt="2026-09-14T09:58:02.387" v="4" actId="20577"/>
          <ac:spMkLst>
            <pc:docMk/>
            <pc:sldMk cId="1346876513" sldId="587"/>
            <ac:spMk id="9" creationId="{0476020F-6D06-BEF4-73F0-38906260805E}"/>
          </ac:spMkLst>
        </pc:spChg>
        <pc:spChg chg="mod">
          <ac:chgData name="Holming Yvonne" userId="S::yvonne.holming@ovph.fi::ab23b253-e8af-40a7-9902-aa720bb2e607" providerId="AD" clId="Web-{00000000-0000-0000-0000-000000000000}" dt="2026-09-14T09:58:09.590" v="9" actId="20577"/>
          <ac:spMkLst>
            <pc:docMk/>
            <pc:sldMk cId="1346876513" sldId="587"/>
            <ac:spMk id="10" creationId="{BAAA6E3A-6EBC-F22C-3805-1CA5DD2D7414}"/>
          </ac:spMkLst>
        </pc:spChg>
      </pc:sldChg>
    </pc:docChg>
  </pc:docChgLst>
  <pc:docChgLst>
    <pc:chgData name="Mäkinen Camilla" userId="S::camilla.makinen@ovph.fi::08b40afd-0646-4c4b-a542-b1647c187a03" providerId="AD" clId="Web-{221C4D23-26E1-1ED3-B186-3211E416AA29}"/>
    <pc:docChg chg="modSld">
      <pc:chgData name="Mäkinen Camilla" userId="S::camilla.makinen@ovph.fi::08b40afd-0646-4c4b-a542-b1647c187a03" providerId="AD" clId="Web-{221C4D23-26E1-1ED3-B186-3211E416AA29}" dt="2026-10-02T10:27:46.635" v="22" actId="20577"/>
      <pc:docMkLst>
        <pc:docMk/>
      </pc:docMkLst>
      <pc:sldChg chg="modSp">
        <pc:chgData name="Mäkinen Camilla" userId="S::camilla.makinen@ovph.fi::08b40afd-0646-4c4b-a542-b1647c187a03" providerId="AD" clId="Web-{221C4D23-26E1-1ED3-B186-3211E416AA29}" dt="2026-10-02T10:27:46.635" v="22" actId="20577"/>
        <pc:sldMkLst>
          <pc:docMk/>
          <pc:sldMk cId="550267891" sldId="562"/>
        </pc:sldMkLst>
        <pc:spChg chg="mod">
          <ac:chgData name="Mäkinen Camilla" userId="S::camilla.makinen@ovph.fi::08b40afd-0646-4c4b-a542-b1647c187a03" providerId="AD" clId="Web-{221C4D23-26E1-1ED3-B186-3211E416AA29}" dt="2026-10-02T10:27:46.635" v="22" actId="20577"/>
          <ac:spMkLst>
            <pc:docMk/>
            <pc:sldMk cId="550267891" sldId="562"/>
            <ac:spMk id="9" creationId="{6293015D-D1AE-6165-00F6-D490CA772E38}"/>
          </ac:spMkLst>
        </pc:spChg>
      </pc:sldChg>
    </pc:docChg>
  </pc:docChgLst>
  <pc:docChgLst>
    <pc:chgData name="Holming Yvonne" userId="S::yvonne.holming@ovph.fi::ab23b253-e8af-40a7-9902-aa720bb2e607" providerId="AD" clId="Web-{B0431747-FE99-57C4-5F85-CE814D56FF80}"/>
    <pc:docChg chg="mod modSld">
      <pc:chgData name="Holming Yvonne" userId="S::yvonne.holming@ovph.fi::ab23b253-e8af-40a7-9902-aa720bb2e607" providerId="AD" clId="Web-{B0431747-FE99-57C4-5F85-CE814D56FF80}" dt="2026-09-14T10:35:39.729" v="5" actId="20577"/>
      <pc:docMkLst>
        <pc:docMk/>
      </pc:docMkLst>
      <pc:sldChg chg="modSp">
        <pc:chgData name="Holming Yvonne" userId="S::yvonne.holming@ovph.fi::ab23b253-e8af-40a7-9902-aa720bb2e607" providerId="AD" clId="Web-{B0431747-FE99-57C4-5F85-CE814D56FF80}" dt="2026-09-14T10:35:39.729" v="5" actId="20577"/>
        <pc:sldMkLst>
          <pc:docMk/>
          <pc:sldMk cId="1346876513" sldId="587"/>
        </pc:sldMkLst>
        <pc:spChg chg="mod">
          <ac:chgData name="Holming Yvonne" userId="S::yvonne.holming@ovph.fi::ab23b253-e8af-40a7-9902-aa720bb2e607" providerId="AD" clId="Web-{B0431747-FE99-57C4-5F85-CE814D56FF80}" dt="2026-09-14T10:35:39.729" v="5" actId="20577"/>
          <ac:spMkLst>
            <pc:docMk/>
            <pc:sldMk cId="1346876513" sldId="587"/>
            <ac:spMk id="4" creationId="{031F28E9-6919-2F46-2C0C-FD221D4C5C61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233_62DC17AC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233_62DC17AC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102</c:v>
                </c:pt>
                <c:pt idx="1">
                  <c:v>90</c:v>
                </c:pt>
                <c:pt idx="2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CC-4AD5-BF42-673CA57A06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122</c:v>
                </c:pt>
                <c:pt idx="1">
                  <c:v>144</c:v>
                </c:pt>
                <c:pt idx="2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0-45F1-BFFF-E040F0F12C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139</c:v>
                </c:pt>
                <c:pt idx="1">
                  <c:v>112</c:v>
                </c:pt>
                <c:pt idx="2">
                  <c:v>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34-466C-A81D-6AE5416D83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154</c:v>
                </c:pt>
                <c:pt idx="1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A-4C1C-862F-2966B82647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5601984"/>
        <c:axId val="535602312"/>
      </c:barChart>
      <c:catAx>
        <c:axId val="5356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2312"/>
        <c:crosses val="autoZero"/>
        <c:auto val="1"/>
        <c:lblAlgn val="ctr"/>
        <c:lblOffset val="100"/>
        <c:noMultiLvlLbl val="0"/>
      </c:catAx>
      <c:valAx>
        <c:axId val="53560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</c:v>
                </c:pt>
                <c:pt idx="1">
                  <c:v>12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0-43B5-96BF-408CFBFA77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18</c:v>
                </c:pt>
                <c:pt idx="1">
                  <c:v>12</c:v>
                </c:pt>
                <c:pt idx="2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0-43B5-96BF-408CFBFA77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21</c:v>
                </c:pt>
                <c:pt idx="1">
                  <c:v>25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B0-43B5-96BF-408CFBFA77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40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B-42B8-B654-E27A0F28FF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5601984"/>
        <c:axId val="535602312"/>
      </c:barChart>
      <c:catAx>
        <c:axId val="5356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2312"/>
        <c:crosses val="autoZero"/>
        <c:auto val="1"/>
        <c:lblAlgn val="ctr"/>
        <c:lblOffset val="100"/>
        <c:noMultiLvlLbl val="0"/>
      </c:catAx>
      <c:valAx>
        <c:axId val="53560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24B_5047B46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F052C44-2E75-4588-83F5-EA9D2C989339}" authorId="{E8BA315F-E891-BD92-D29A-AEECDF606AD6}" created="2026-09-14T10:35:31.21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346876513" sldId="587"/>
      <ac:spMk id="4" creationId="{031F28E9-6919-2F46-2C0C-FD221D4C5C61}"/>
    </ac:deMkLst>
    <p188:txBody>
      <a:bodyPr/>
      <a:lstStyle/>
      <a:p>
        <a:r>
          <a:rPr lang="en-US"/>
          <a:t>Denna sida ok!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18T04:50:09.084" authorId="{8BD51E84-A55A-6391-52DA-931A46D3E969}"/>
          </p223:rxn>
        </p223:reactions>
      </p:ext>
    </p188:extLst>
  </p188:cm>
</p188:cmLst>
</file>

<file path=ppt/comments/modernComment_24E_58F6233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9812F3E-77B0-4B46-A4BD-3B83B517E019}" authorId="{E8BA315F-E891-BD92-D29A-AEECDF606AD6}" created="2026-09-21T11:27:30.779">
    <pc:sldMkLst xmlns:pc="http://schemas.microsoft.com/office/powerpoint/2013/main/command">
      <pc:docMk/>
      <pc:sldMk cId="1492525878" sldId="590"/>
    </pc:sldMkLst>
    <p188:txBody>
      <a:bodyPr/>
      <a:lstStyle/>
      <a:p>
        <a:r>
          <a:rPr lang="en-US"/>
          <a:t>Sidan ok!</a:t>
        </a:r>
      </a:p>
    </p188:txBody>
  </p188:cm>
</p188:cmLst>
</file>

<file path=ppt/comments/modernComment_24F_F2BF686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ADCD26D-EED1-44BF-A3E6-1C3090EA0C3E}" authorId="{A0479D42-4459-A453-5FAA-F6364A2A295C}" created="2026-09-25T08:42:03.554">
    <pc:sldMkLst xmlns:pc="http://schemas.microsoft.com/office/powerpoint/2013/main/command">
      <pc:docMk/>
      <pc:sldMk cId="4072630369" sldId="591"/>
    </pc:sldMkLst>
    <p188:txBody>
      <a:bodyPr/>
      <a:lstStyle/>
      <a:p>
        <a:r>
          <a:rPr lang="en-US"/>
          <a:t>ok</a:t>
        </a:r>
      </a:p>
    </p188:txBody>
  </p188:cm>
</p188:cmLst>
</file>

<file path=ppt/comments/modernComment_233_62DC17A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2742A0D-CC4B-4B07-A8EB-D686D844795A}" authorId="{8BD51E84-A55A-6391-52DA-931A46D3E969}" created="2026-09-18T06:13:19.25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658591148" sldId="563"/>
      <ac:spMk id="3" creationId="{D7EEFA2B-D14C-70DB-FF98-488AF56E5841}"/>
    </ac:deMkLst>
    <p188:txBody>
      <a:bodyPr/>
      <a:lstStyle/>
      <a:p>
        <a:r>
          <a:rPr lang="en-US"/>
          <a:t>Färdig 18.9.2026</a:t>
        </a:r>
      </a:p>
    </p188:txBody>
  </p188:cm>
</p188:cmLst>
</file>

<file path=ppt/comments/modernComment_244_712695B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D37A526-7904-44C1-896D-E4F2899F322E}" authorId="{8BD51E84-A55A-6391-52DA-931A46D3E969}" created="2026-09-18T06:32:13.58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898354109" sldId="580"/>
      <ac:spMk id="3" creationId="{03800BE6-133C-2D0B-0801-5CE44F25897E}"/>
    </ac:deMkLst>
    <p188:replyLst>
      <p188:reply id="{5B153F8C-4900-4022-9095-8FBAF04F3A73}" authorId="{B4294503-7F91-146A-3DA3-8E88E28BAFE1}" created="2026-10-01T10:48:29.215">
        <p188:txBody>
          <a:bodyPr/>
          <a:lstStyle/>
          <a:p>
            <a:r>
              <a:rPr lang="en-US"/>
              <a:t>Työturvallisuus-ok </a:t>
            </a:r>
          </a:p>
        </p188:txBody>
      </p188:reply>
    </p188:replyLst>
    <p188:txBody>
      <a:bodyPr/>
      <a:lstStyle/>
      <a:p>
        <a:r>
          <a:rPr lang="en-US"/>
          <a:t>Kvar työturvallisuus</a:t>
        </a:r>
      </a:p>
    </p188:txBody>
  </p188:cm>
</p188:cmLst>
</file>

<file path=ppt/comments/modernComment_245_4ED55B2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B82BE7F-CEA7-49DD-B8C7-C1CFFFE32879}" authorId="{A0479D42-4459-A453-5FAA-F6364A2A295C}" created="2026-09-25T08:42:13.179">
    <pc:sldMkLst xmlns:pc="http://schemas.microsoft.com/office/powerpoint/2013/main/command">
      <pc:docMk/>
      <pc:sldMk cId="1322605347" sldId="581"/>
    </pc:sldMkLst>
    <p188:txBody>
      <a:bodyPr/>
      <a:lstStyle/>
      <a:p>
        <a:r>
          <a:rPr lang="en-US"/>
          <a:t>ok</a:t>
        </a:r>
      </a:p>
    </p188:txBody>
  </p188:cm>
</p188:cmLst>
</file>

<file path=ppt/comments/modernComment_248_EB97561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91564D4-27A7-4FE3-A67D-FA04CA2CC63A}" authorId="{8BD51E84-A55A-6391-52DA-931A46D3E969}" created="2026-09-16T11:47:25.12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52563733" sldId="584"/>
      <ac:spMk id="9" creationId="{6293015D-D1AE-6165-00F6-D490CA772E38}"/>
    </ac:deMkLst>
    <p188:txBody>
      <a:bodyPr/>
      <a:lstStyle/>
      <a:p>
        <a:r>
          <a:rPr lang="en-US"/>
          <a:t>Den här sidan är klar 16.6.2026</a:t>
        </a:r>
      </a:p>
    </p188:txBody>
  </p188:cm>
</p188:cmLst>
</file>

<file path=ppt/comments/modernComment_249_BCA94BD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3D51EDA-B7D4-48C2-AD29-138CC8A45D1B}" authorId="{8BD51E84-A55A-6391-52DA-931A46D3E969}" created="2026-09-16T13:12:01.285">
    <pc:sldMkLst xmlns:pc="http://schemas.microsoft.com/office/powerpoint/2013/main/command">
      <pc:docMk/>
      <pc:sldMk cId="3165211609" sldId="585"/>
    </pc:sldMkLst>
    <p188:txBody>
      <a:bodyPr/>
      <a:lstStyle/>
      <a:p>
        <a:r>
          <a:rPr lang="en-US"/>
          <a:t>Den här sidan är klar 16.9.2026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90A8B4-A175-47E0-9DA4-67B367CF71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708A30-2F99-4DC8-97D0-02632F0CEB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332C6-2739-449A-8E1C-DF133202CBD0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7B36E-21B3-4DF2-9912-01BC3F9EEE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5EA9B-9ACE-4A36-A2A0-8F4A652361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E5EF4-BA7F-4A42-BB51-703B5F75C4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09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EBC61-E677-49EC-905C-8E373E97756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0DF54-D132-4835-A060-2DDF25001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1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49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43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295976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419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1956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746549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8863" y="-61965"/>
            <a:ext cx="11043137" cy="68638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Saatavuus/</a:t>
            </a:r>
            <a:r>
              <a:rPr lang="fi-FI" sz="3600" err="1">
                <a:solidFill>
                  <a:schemeClr val="tx1"/>
                </a:solidFill>
              </a:rPr>
              <a:t>Tillgänglighet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85176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99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81070" y="3074694"/>
            <a:ext cx="69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539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77121" y="3006628"/>
            <a:ext cx="705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5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Säkerhet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och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kvalitet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0997A41-488F-47FE-A14E-4E3CBAC2B407}"/>
              </a:ext>
            </a:extLst>
          </p:cNvPr>
          <p:cNvSpPr txBox="1"/>
          <p:nvPr userDrawn="1"/>
        </p:nvSpPr>
        <p:spPr>
          <a:xfrm>
            <a:off x="4735669" y="1404000"/>
            <a:ext cx="3826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b="1">
                <a:solidFill>
                  <a:srgbClr val="85C598"/>
                </a:solidFill>
              </a:rPr>
              <a:t>DE ANMÄLDA HÄNDELSERNAS KARAKTÄR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/>
          <p:nvPr userDrawn="1"/>
        </p:nvSpPr>
        <p:spPr>
          <a:xfrm>
            <a:off x="1179185" y="1404000"/>
            <a:ext cx="2847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>
                <a:solidFill>
                  <a:schemeClr val="accent4"/>
                </a:solidFill>
              </a:rPr>
              <a:t>ANTAL ANMÄLAN OM NEGATIV HÄNDELSE 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8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Turvallisuus ja laatu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1197033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fi-FI" b="1">
                <a:solidFill>
                  <a:schemeClr val="accent4"/>
                </a:solidFill>
              </a:rPr>
              <a:t>VAARATAPAHTUMA ILMOITUSTEN MÄÄRÄ</a:t>
            </a:r>
            <a:endParaRPr lang="en-US" b="1">
              <a:solidFill>
                <a:schemeClr val="accent4"/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4753431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>
                <a:solidFill>
                  <a:srgbClr val="85C598"/>
                </a:solidFill>
              </a:rPr>
              <a:t>VAARATAPAHTUMA ILMOITUKSET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C3B77E-0D3E-4B5A-8A4D-5EEF2CF1F41B}"/>
              </a:ext>
            </a:extLst>
          </p:cNvPr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6ADCBBD-B6ED-4152-B8C4-0DC573033107}"/>
              </a:ext>
            </a:extLst>
          </p:cNvPr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A35BE4C-1B5A-48EE-84DB-C2B08640B807}"/>
              </a:ext>
            </a:extLst>
          </p:cNvPr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941A194-48EB-4091-A182-F366B11A0BC8}"/>
              </a:ext>
            </a:extLst>
          </p:cNvPr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DF4010C-4B32-4FC4-9A31-D4B806832335}"/>
              </a:ext>
            </a:extLst>
          </p:cNvPr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6CD3214-45BE-4687-A978-284152739751}"/>
              </a:ext>
            </a:extLst>
          </p:cNvPr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AC76652-7BC2-88D3-FC99-0BBA62C5158F}"/>
              </a:ext>
            </a:extLst>
          </p:cNvPr>
          <p:cNvSpPr txBox="1">
            <a:spLocks/>
          </p:cNvSpPr>
          <p:nvPr userDrawn="1"/>
        </p:nvSpPr>
        <p:spPr>
          <a:xfrm>
            <a:off x="1168417" y="4500000"/>
            <a:ext cx="349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>
                <a:solidFill>
                  <a:schemeClr val="accent4"/>
                </a:solidFill>
              </a:rPr>
              <a:t>ASIAKKAIDEN TEKEMÄT VAARATAPAHTUMA-ILMOITUKSET MÄÄRÄ</a:t>
            </a:r>
            <a:endParaRPr lang="en-US" sz="12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5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660000" y="1291041"/>
            <a:ext cx="0" cy="558991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6660000" y="408600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128000" y="540422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83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329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Henkilöstö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401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55343" y="-34782"/>
            <a:ext cx="11069254" cy="70110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34781"/>
            <a:ext cx="11431557" cy="1426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Personal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5743584-D823-48E2-ABA9-FB131738E2AB}"/>
              </a:ext>
            </a:extLst>
          </p:cNvPr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928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96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86550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630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740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1644486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318654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0669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996304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1272759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1BC2986-E557-4E31-79E4-2FCA09A44459}"/>
              </a:ext>
            </a:extLst>
          </p:cNvPr>
          <p:cNvCxnSpPr/>
          <p:nvPr userDrawn="1"/>
        </p:nvCxnSpPr>
        <p:spPr>
          <a:xfrm>
            <a:off x="7560000" y="3061699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A2A482-F46E-8C2D-3CD2-DAF54B76306F}"/>
              </a:ext>
            </a:extLst>
          </p:cNvPr>
          <p:cNvCxnSpPr/>
          <p:nvPr userDrawn="1"/>
        </p:nvCxnSpPr>
        <p:spPr>
          <a:xfrm>
            <a:off x="7560000" y="44953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6884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385238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7332371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6DBEB3-51CC-72A7-8A37-95BC67CBE2B7}"/>
              </a:ext>
            </a:extLst>
          </p:cNvPr>
          <p:cNvCxnSpPr/>
          <p:nvPr userDrawn="1"/>
        </p:nvCxnSpPr>
        <p:spPr>
          <a:xfrm>
            <a:off x="7560000" y="44572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5088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28280728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sampam</a:t>
            </a:r>
            <a:endParaRPr lang="fi-FI" sz="3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7131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0408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E4426B-1263-FF2F-84C3-2A76EC01A4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665" y="669804"/>
            <a:ext cx="3028335" cy="70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62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2" y="4374498"/>
            <a:ext cx="7881448" cy="40584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4613467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524BBE-09B8-48EA-859D-3860E4E8A31C}"/>
              </a:ext>
            </a:extLst>
          </p:cNvPr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663A9F8-806C-4F2D-8EDE-F3C63879E4F0}"/>
              </a:ext>
            </a:extLst>
          </p:cNvPr>
          <p:cNvCxnSpPr/>
          <p:nvPr userDrawn="1"/>
        </p:nvCxnSpPr>
        <p:spPr>
          <a:xfrm>
            <a:off x="85320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136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2178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07673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26094837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1300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36063865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74730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66283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23951AD-C835-72D1-BF2F-871377F920FB}"/>
              </a:ext>
            </a:extLst>
          </p:cNvPr>
          <p:cNvCxnSpPr>
            <a:cxnSpLocks/>
          </p:cNvCxnSpPr>
          <p:nvPr userDrawn="1"/>
        </p:nvCxnSpPr>
        <p:spPr>
          <a:xfrm>
            <a:off x="9192099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037767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1936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347357"/>
            <a:ext cx="75067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8101076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347357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3412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6718662" y="1618614"/>
            <a:ext cx="0" cy="51171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9421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2865-C634-470C-B0FF-8EFBD469A41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2D4A-3EEA-4580-801C-0CD0F879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5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8.svg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23155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709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708" r:id="rId11"/>
    <p:sldLayoutId id="2147483706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17549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2" r:id="rId20"/>
    <p:sldLayoutId id="2147483730" r:id="rId21"/>
    <p:sldLayoutId id="214748373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osterbottensvalfard.fi/sa-har-fungerar-vi/kundens-och-patientens-rattigheter/tillgang-till-vard/" TargetMode="Externa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245_4ED55B2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24F_F2BF6861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24B_5047B461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24E_58F6233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248_EB975615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249_BCA94BD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33_62DC17AC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44_712695BD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54E7A8-5072-420C-8029-2B2F9E87B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/>
              <a:t>R</a:t>
            </a:r>
            <a:r>
              <a:rPr lang="fi-FI" sz="4800" err="1"/>
              <a:t>apportering</a:t>
            </a:r>
            <a:r>
              <a:rPr lang="fi-FI" sz="4800"/>
              <a:t> av </a:t>
            </a:r>
            <a:r>
              <a:rPr lang="fi-FI" sz="4800" err="1"/>
              <a:t>egenkontroll</a:t>
            </a:r>
            <a:endParaRPr lang="fi-FI" sz="4800"/>
          </a:p>
        </p:txBody>
      </p:sp>
      <p:sp>
        <p:nvSpPr>
          <p:cNvPr id="3" name="Rubrik2">
            <a:extLst>
              <a:ext uri="{FF2B5EF4-FFF2-40B4-BE49-F238E27FC236}">
                <a16:creationId xmlns:a16="http://schemas.microsoft.com/office/drawing/2014/main" id="{CE2751FD-BF62-47E2-835B-FEDE70EA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2975" y="3871010"/>
            <a:ext cx="9533191" cy="10938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err="1"/>
              <a:t>Resultatområde</a:t>
            </a:r>
            <a:r>
              <a:rPr lang="fi-FI"/>
              <a:t>: </a:t>
            </a:r>
            <a:r>
              <a:rPr lang="fi-FI" err="1"/>
              <a:t>Öppen</a:t>
            </a:r>
            <a:r>
              <a:rPr lang="fi-FI"/>
              <a:t> </a:t>
            </a:r>
            <a:r>
              <a:rPr lang="fi-FI" err="1"/>
              <a:t>Social</a:t>
            </a:r>
            <a:r>
              <a:rPr lang="fi-FI"/>
              <a:t>- </a:t>
            </a:r>
            <a:r>
              <a:rPr lang="fi-FI" err="1"/>
              <a:t>och</a:t>
            </a:r>
            <a:r>
              <a:rPr lang="fi-FI"/>
              <a:t> </a:t>
            </a:r>
            <a:r>
              <a:rPr lang="fi-FI" err="1"/>
              <a:t>hälsovårdsservice</a:t>
            </a:r>
            <a:r>
              <a:rPr lang="fi-FI"/>
              <a:t>, </a:t>
            </a:r>
            <a:r>
              <a:rPr lang="fi-FI" err="1"/>
              <a:t>Social</a:t>
            </a:r>
            <a:r>
              <a:rPr lang="fi-FI"/>
              <a:t>- </a:t>
            </a:r>
            <a:r>
              <a:rPr lang="fi-FI" err="1"/>
              <a:t>och</a:t>
            </a:r>
            <a:r>
              <a:rPr lang="fi-FI"/>
              <a:t> </a:t>
            </a:r>
            <a:r>
              <a:rPr lang="fi-FI" err="1"/>
              <a:t>hälsocentral</a:t>
            </a:r>
            <a:endParaRPr lang="fi-FI">
              <a:cs typeface="Arial"/>
            </a:endParaRPr>
          </a:p>
          <a:p>
            <a:r>
              <a:rPr lang="fi-FI" err="1"/>
              <a:t>Period</a:t>
            </a:r>
            <a:r>
              <a:rPr lang="fi-FI"/>
              <a:t> </a:t>
            </a:r>
            <a:r>
              <a:rPr lang="fi-FI" err="1"/>
              <a:t>som</a:t>
            </a:r>
            <a:r>
              <a:rPr lang="fi-FI"/>
              <a:t> </a:t>
            </a:r>
            <a:r>
              <a:rPr lang="fi-FI" err="1"/>
              <a:t>rapporteras</a:t>
            </a:r>
            <a:r>
              <a:rPr lang="fi-FI"/>
              <a:t>: 5-8.2026</a:t>
            </a:r>
            <a:endParaRPr lang="fi-FI"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0164" y="5616006"/>
            <a:ext cx="66834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err="1">
                <a:solidFill>
                  <a:schemeClr val="bg1"/>
                </a:solidFill>
              </a:rPr>
              <a:t>Förkortningar</a:t>
            </a:r>
            <a:r>
              <a:rPr lang="fi-FI" sz="1400">
                <a:solidFill>
                  <a:schemeClr val="bg1"/>
                </a:solidFill>
              </a:rPr>
              <a:t>:</a:t>
            </a:r>
          </a:p>
          <a:p>
            <a:r>
              <a:rPr lang="fi-FI" sz="1400">
                <a:solidFill>
                  <a:schemeClr val="bg1"/>
                </a:solidFill>
              </a:rPr>
              <a:t>NPS (Net </a:t>
            </a:r>
            <a:r>
              <a:rPr lang="fi-FI" sz="1400" err="1">
                <a:solidFill>
                  <a:schemeClr val="bg1"/>
                </a:solidFill>
              </a:rPr>
              <a:t>Promoter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Score</a:t>
            </a:r>
            <a:r>
              <a:rPr lang="fi-FI" sz="1400">
                <a:solidFill>
                  <a:schemeClr val="bg1"/>
                </a:solidFill>
              </a:rPr>
              <a:t>): </a:t>
            </a:r>
            <a:r>
              <a:rPr lang="fi-FI" sz="1400" err="1">
                <a:solidFill>
                  <a:schemeClr val="bg1"/>
                </a:solidFill>
              </a:rPr>
              <a:t>Rekommendationsindex</a:t>
            </a:r>
            <a:r>
              <a:rPr lang="fi-FI" sz="1400">
                <a:solidFill>
                  <a:schemeClr val="bg1"/>
                </a:solidFill>
              </a:rPr>
              <a:t> (</a:t>
            </a:r>
            <a:r>
              <a:rPr lang="fi-FI" sz="1400" err="1">
                <a:solidFill>
                  <a:schemeClr val="bg1"/>
                </a:solidFill>
              </a:rPr>
              <a:t>klienter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och</a:t>
            </a:r>
            <a:r>
              <a:rPr lang="fi-FI" sz="1400">
                <a:solidFill>
                  <a:schemeClr val="bg1"/>
                </a:solidFill>
              </a:rPr>
              <a:t> personal)</a:t>
            </a:r>
          </a:p>
          <a:p>
            <a:r>
              <a:rPr lang="fi-FI" sz="1400" err="1">
                <a:solidFill>
                  <a:schemeClr val="bg1"/>
                </a:solidFill>
              </a:rPr>
              <a:t>Haipro</a:t>
            </a:r>
            <a:r>
              <a:rPr lang="fi-FI" sz="1400">
                <a:solidFill>
                  <a:schemeClr val="bg1"/>
                </a:solidFill>
              </a:rPr>
              <a:t>: </a:t>
            </a:r>
            <a:r>
              <a:rPr lang="sv-SE" sz="1400">
                <a:solidFill>
                  <a:schemeClr val="bg1"/>
                </a:solidFill>
              </a:rPr>
              <a:t>System för rapportering av negativa nära ögat händelser</a:t>
            </a:r>
          </a:p>
          <a:p>
            <a:r>
              <a:rPr lang="sv-SE" sz="1400">
                <a:solidFill>
                  <a:schemeClr val="bg1"/>
                </a:solidFill>
              </a:rPr>
              <a:t>Inom parentes rapporteras värdet för tidigare period (9-12.2024)</a:t>
            </a:r>
            <a:endParaRPr lang="fi-FI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69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>
            <a:extLst>
              <a:ext uri="{FF2B5EF4-FFF2-40B4-BE49-F238E27FC236}">
                <a16:creationId xmlns:a16="http://schemas.microsoft.com/office/drawing/2014/main" id="{F1849AE3-4653-4A79-BE37-49DE155C8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31384">
            <a:off x="9044464" y="3679904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5">
                <a:alpha val="35686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b="1" err="1"/>
              <a:t>Tillgänglighet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60000" y="1224000"/>
            <a:ext cx="3600000" cy="5040462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68000" y="1332000"/>
            <a:ext cx="3492000" cy="25453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fi-FI" sz="1600" b="1" err="1"/>
              <a:t>Tillgång</a:t>
            </a:r>
            <a:r>
              <a:rPr lang="fi-FI" sz="1600" b="1"/>
              <a:t> </a:t>
            </a:r>
            <a:r>
              <a:rPr lang="fi-FI" sz="1600" b="1" err="1"/>
              <a:t>till</a:t>
            </a:r>
            <a:r>
              <a:rPr lang="fi-FI" sz="1600" b="1"/>
              <a:t> </a:t>
            </a:r>
            <a:r>
              <a:rPr lang="fi-FI" sz="1600" b="1" err="1"/>
              <a:t>vård</a:t>
            </a:r>
            <a:r>
              <a:rPr lang="fi-FI" sz="1600" b="1"/>
              <a:t> </a:t>
            </a:r>
            <a:endParaRPr lang="fi-FI" sz="1600" b="1">
              <a:cs typeface="Arial"/>
            </a:endParaRPr>
          </a:p>
          <a:p>
            <a:r>
              <a:rPr lang="fi-FI" sz="1400" err="1">
                <a:cs typeface="Arial"/>
              </a:rPr>
              <a:t>Primärvården</a:t>
            </a:r>
            <a:r>
              <a:rPr lang="fi-FI" sz="1400">
                <a:cs typeface="Arial"/>
              </a:rPr>
              <a:t>:</a:t>
            </a:r>
          </a:p>
          <a:p>
            <a:endParaRPr lang="fi-FI" sz="1400">
              <a:solidFill>
                <a:srgbClr val="213A8F"/>
              </a:solidFill>
              <a:ea typeface="+mn-lt"/>
              <a:cs typeface="+mn-lt"/>
            </a:endParaRPr>
          </a:p>
          <a:p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Patienten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ska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få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vård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inom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3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månader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. För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personer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yngre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än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23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år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gäller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dock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en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tid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på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14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dygn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för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att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bli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undersökt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</a:t>
            </a:r>
            <a:r>
              <a:rPr lang="fi-FI" sz="1400" err="1">
                <a:solidFill>
                  <a:srgbClr val="213A8F"/>
                </a:solidFill>
                <a:ea typeface="+mn-lt"/>
                <a:cs typeface="+mn-lt"/>
              </a:rPr>
              <a:t>eller</a:t>
            </a:r>
            <a:r>
              <a:rPr lang="fi-FI" sz="1400">
                <a:solidFill>
                  <a:srgbClr val="213A8F"/>
                </a:solidFill>
                <a:ea typeface="+mn-lt"/>
                <a:cs typeface="+mn-lt"/>
              </a:rPr>
              <a:t> </a:t>
            </a:r>
            <a:r>
              <a:rPr lang="fi-FI" sz="1400" err="1">
                <a:cs typeface="Arial"/>
              </a:rPr>
              <a:t>vård</a:t>
            </a:r>
            <a:r>
              <a:rPr lang="fi-FI" sz="1400">
                <a:cs typeface="Arial"/>
              </a:rPr>
              <a:t> </a:t>
            </a:r>
            <a:r>
              <a:rPr lang="fi-FI" sz="1400" err="1">
                <a:cs typeface="Arial"/>
              </a:rPr>
              <a:t>vid</a:t>
            </a:r>
            <a:r>
              <a:rPr lang="fi-FI" sz="1400">
                <a:cs typeface="Arial"/>
              </a:rPr>
              <a:t> </a:t>
            </a:r>
            <a:r>
              <a:rPr lang="fi-FI" sz="1400" err="1">
                <a:cs typeface="Arial"/>
              </a:rPr>
              <a:t>sjukdom</a:t>
            </a:r>
            <a:r>
              <a:rPr lang="fi-FI" sz="1400">
                <a:cs typeface="Arial"/>
              </a:rPr>
              <a:t> </a:t>
            </a:r>
            <a:r>
              <a:rPr lang="fi-FI" sz="1400" err="1">
                <a:cs typeface="Arial"/>
              </a:rPr>
              <a:t>eller</a:t>
            </a:r>
            <a:r>
              <a:rPr lang="fi-FI" sz="1400">
                <a:cs typeface="Arial"/>
              </a:rPr>
              <a:t> </a:t>
            </a:r>
            <a:r>
              <a:rPr lang="fi-FI" sz="1400" err="1">
                <a:cs typeface="Arial"/>
              </a:rPr>
              <a:t>skada</a:t>
            </a:r>
          </a:p>
          <a:p>
            <a:endParaRPr lang="fi-FI" sz="1400">
              <a:solidFill>
                <a:srgbClr val="213A8F"/>
              </a:solidFill>
            </a:endParaRPr>
          </a:p>
          <a:p>
            <a:endParaRPr lang="fi-FI" sz="1400">
              <a:solidFill>
                <a:srgbClr val="213A8F"/>
              </a:solidFill>
            </a:endParaRPr>
          </a:p>
          <a:p>
            <a:r>
              <a:rPr lang="fi-FI" sz="1400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Läs mera om vårdens tillgänglighet och väntetider.</a:t>
            </a:r>
            <a:endParaRPr lang="fi-FI" sz="1400">
              <a:solidFill>
                <a:schemeClr val="accent6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68000" y="1332000"/>
            <a:ext cx="3600000" cy="48782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Status:</a:t>
            </a:r>
          </a:p>
          <a:p>
            <a:r>
              <a:rPr lang="en-US" sz="1600" err="1">
                <a:cs typeface="Arial"/>
              </a:rPr>
              <a:t>Kösituationen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finns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att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tillgå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månadsvis</a:t>
            </a:r>
            <a:r>
              <a:rPr lang="en-US" sz="1600">
                <a:cs typeface="Arial"/>
              </a:rPr>
              <a:t> via </a:t>
            </a:r>
            <a:r>
              <a:rPr lang="en-US" sz="1600" err="1">
                <a:cs typeface="Arial"/>
              </a:rPr>
              <a:t>välfärdsområdets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hemsidor</a:t>
            </a:r>
            <a:r>
              <a:rPr lang="en-US" sz="1600">
                <a:cs typeface="Arial"/>
              </a:rPr>
              <a:t>.</a:t>
            </a:r>
            <a:endParaRPr lang="en-US">
              <a:cs typeface="Arial" panose="020B0604020202020204"/>
            </a:endParaRPr>
          </a:p>
          <a:p>
            <a:r>
              <a:rPr lang="en-US" sz="1600">
                <a:cs typeface="Arial"/>
              </a:rPr>
              <a:t>Alla registrerade kontakter 184.724</a:t>
            </a:r>
          </a:p>
          <a:p>
            <a:r>
              <a:rPr lang="en-US" sz="1600" err="1">
                <a:cs typeface="Arial"/>
              </a:rPr>
              <a:t>läkare</a:t>
            </a:r>
            <a:r>
              <a:rPr lang="en-US" sz="1600">
                <a:cs typeface="Arial"/>
              </a:rPr>
              <a:t> 46.936</a:t>
            </a:r>
            <a:endParaRPr lang="en-US">
              <a:cs typeface="Arial" panose="020B0604020202020204"/>
            </a:endParaRPr>
          </a:p>
          <a:p>
            <a:r>
              <a:rPr lang="en-US" sz="1600" err="1">
                <a:cs typeface="Arial"/>
              </a:rPr>
              <a:t>skötare</a:t>
            </a:r>
            <a:r>
              <a:rPr lang="en-US" sz="1600">
                <a:cs typeface="Arial"/>
              </a:rPr>
              <a:t> 137.188</a:t>
            </a:r>
          </a:p>
          <a:p>
            <a:r>
              <a:rPr lang="en-US" sz="1600" err="1">
                <a:cs typeface="Arial"/>
              </a:rPr>
              <a:t>Oannulerade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besök</a:t>
            </a:r>
            <a:r>
              <a:rPr lang="en-US" sz="1600">
                <a:cs typeface="Arial"/>
              </a:rPr>
              <a:t>: 386</a:t>
            </a:r>
          </a:p>
          <a:p>
            <a:endParaRPr lang="en-US" sz="1600">
              <a:cs typeface="Arial"/>
            </a:endParaRPr>
          </a:p>
          <a:p>
            <a:r>
              <a:rPr lang="en-US" sz="1600" err="1">
                <a:cs typeface="Arial"/>
              </a:rPr>
              <a:t>Vårdmaterilautdelningen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kundmängd</a:t>
            </a:r>
            <a:r>
              <a:rPr lang="en-US" sz="1600">
                <a:cs typeface="Arial"/>
              </a:rPr>
              <a:t>  31.522 </a:t>
            </a:r>
            <a:endParaRPr lang="en-US">
              <a:cs typeface="Arial" panose="020B0604020202020204"/>
            </a:endParaRPr>
          </a:p>
          <a:p>
            <a:r>
              <a:rPr lang="en-US" sz="1600" err="1">
                <a:cs typeface="Arial"/>
              </a:rPr>
              <a:t>Hemleveransprogram</a:t>
            </a:r>
            <a:r>
              <a:rPr lang="en-US" sz="1600">
                <a:cs typeface="Arial"/>
              </a:rPr>
              <a:t> 12.815 </a:t>
            </a:r>
          </a:p>
          <a:p>
            <a:r>
              <a:rPr lang="en-US" sz="1600">
                <a:cs typeface="Arial"/>
              </a:rPr>
              <a:t>Diabetesklienter 15.366</a:t>
            </a:r>
            <a:endParaRPr lang="en-US">
              <a:cs typeface="Arial" panose="020B0604020202020204"/>
            </a:endParaRPr>
          </a:p>
          <a:p>
            <a:r>
              <a:rPr lang="en-US" sz="1600" err="1">
                <a:cs typeface="Arial"/>
              </a:rPr>
              <a:t>Övriga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klienter</a:t>
            </a:r>
            <a:r>
              <a:rPr lang="en-US" sz="1600">
                <a:cs typeface="Arial"/>
              </a:rPr>
              <a:t> ss. </a:t>
            </a:r>
            <a:r>
              <a:rPr lang="en-US" sz="1600" err="1">
                <a:cs typeface="Arial"/>
              </a:rPr>
              <a:t>Sårvårdsklienter</a:t>
            </a:r>
            <a:r>
              <a:rPr lang="en-US" sz="1600">
                <a:cs typeface="Arial"/>
              </a:rPr>
              <a:t> 1013 </a:t>
            </a:r>
          </a:p>
          <a:p>
            <a:endParaRPr lang="en-US" sz="1600">
              <a:cs typeface="Arial"/>
            </a:endParaRPr>
          </a:p>
          <a:p>
            <a:endParaRPr lang="en-US"/>
          </a:p>
          <a:p>
            <a:endParaRPr lang="en-US" sz="1600">
              <a:cs typeface="Arial"/>
            </a:endParaRPr>
          </a:p>
          <a:p>
            <a:endParaRPr lang="en-US" sz="1600"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B8EDDC-940B-BD35-84A1-1163B3466D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68000" y="1332000"/>
            <a:ext cx="3600000" cy="47859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err="1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Korrigerande</a:t>
            </a: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1" i="0" u="none" strike="noStrike" kern="1200" cap="none" spc="0" normalizeH="0" baseline="0" noProof="0" err="1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åtgärder</a:t>
            </a: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</a:p>
          <a:p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Interna processer gås igenom regelbundet och utvärderas i mångprofessionella arbetsgrupper, målet är att förbättra tillgängligheten och kontinuiteten i vården.</a:t>
            </a:r>
            <a:endParaRPr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r>
              <a:rPr kumimoji="0" lang="sv-SE" sz="14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Pilotering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av olika verksamhetsmodeller för att förbättra tillgängligheten</a:t>
            </a:r>
            <a:endParaRPr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r>
              <a:rPr kumimoji="0" lang="sv-SE" sz="14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Egenläkar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/teammodell verksamhetsmodell för att förbättra kontinuiteten</a:t>
            </a:r>
            <a:endParaRPr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Utvidgande av </a:t>
            </a:r>
            <a:r>
              <a:rPr kumimoji="0" lang="sv-SE" sz="14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digi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-och distansmottagningar</a:t>
            </a:r>
            <a:r>
              <a:rPr lang="sv-SE" sz="1400">
                <a:solidFill>
                  <a:srgbClr val="213A8F"/>
                </a:solidFill>
                <a:latin typeface="Arial" panose="020B0604020202020204"/>
              </a:rPr>
              <a:t>.(</a:t>
            </a:r>
            <a:r>
              <a:rPr lang="sv-SE" sz="1400" err="1">
                <a:solidFill>
                  <a:srgbClr val="213A8F"/>
                </a:solidFill>
                <a:latin typeface="Arial" panose="020B0604020202020204"/>
              </a:rPr>
              <a:t>digibesöken</a:t>
            </a:r>
            <a:r>
              <a:rPr lang="sv-SE" sz="1400">
                <a:solidFill>
                  <a:srgbClr val="213A8F"/>
                </a:solidFill>
                <a:latin typeface="Arial" panose="020B0604020202020204"/>
              </a:rPr>
              <a:t> har ökat märkbart jämfört med tidigare rapport.)</a:t>
            </a:r>
            <a:endParaRPr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Effektivera processerna kring vårdgarantiköerna.</a:t>
            </a:r>
            <a:endParaRPr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r>
              <a:rPr lang="sv-SE" sz="1400" err="1">
                <a:solidFill>
                  <a:srgbClr val="213A8F"/>
                </a:solidFill>
                <a:latin typeface="Arial" panose="020B0604020202020204"/>
                <a:cs typeface="Arial" panose="020B0604020202020204"/>
              </a:rPr>
              <a:t>Köavkortning</a:t>
            </a:r>
            <a:r>
              <a:rPr lang="sv-SE" sz="1400">
                <a:solidFill>
                  <a:srgbClr val="213A8F"/>
                </a:solidFill>
                <a:latin typeface="Arial" panose="020B0604020202020204"/>
                <a:cs typeface="Arial" panose="020B0604020202020204"/>
              </a:rPr>
              <a:t> när vårdgarantin överstiger 90 dygn</a:t>
            </a:r>
          </a:p>
          <a:p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026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>
            <a:extLst>
              <a:ext uri="{FF2B5EF4-FFF2-40B4-BE49-F238E27FC236}">
                <a16:creationId xmlns:a16="http://schemas.microsoft.com/office/drawing/2014/main" id="{F1849AE3-4653-4A79-BE37-49DE155C8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31384">
            <a:off x="9044464" y="3679904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5">
                <a:alpha val="35686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b="1" err="1"/>
              <a:t>Tillgänglighet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60000" y="1224000"/>
            <a:ext cx="3600000" cy="5040462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68000" y="1332000"/>
            <a:ext cx="3492000" cy="47059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fi-FI" sz="1600" b="1" err="1"/>
              <a:t>Tillgång</a:t>
            </a:r>
            <a:r>
              <a:rPr lang="fi-FI" sz="1600" b="1"/>
              <a:t> </a:t>
            </a:r>
            <a:r>
              <a:rPr lang="fi-FI" sz="1600" b="1" err="1"/>
              <a:t>till</a:t>
            </a:r>
            <a:r>
              <a:rPr lang="fi-FI" sz="1600" b="1"/>
              <a:t> </a:t>
            </a:r>
            <a:r>
              <a:rPr lang="fi-FI" sz="1600" b="1" err="1"/>
              <a:t>socialservice</a:t>
            </a:r>
            <a:r>
              <a:rPr lang="fi-FI" sz="1600" b="1"/>
              <a:t> för </a:t>
            </a:r>
            <a:r>
              <a:rPr lang="fi-FI" sz="1600" b="1" err="1"/>
              <a:t>personer</a:t>
            </a:r>
            <a:r>
              <a:rPr lang="fi-FI" sz="1600" b="1"/>
              <a:t> i </a:t>
            </a:r>
            <a:r>
              <a:rPr lang="fi-FI" sz="1600" b="1" err="1"/>
              <a:t>arbetsför</a:t>
            </a:r>
            <a:r>
              <a:rPr lang="fi-FI" sz="1600" b="1"/>
              <a:t> </a:t>
            </a:r>
            <a:r>
              <a:rPr lang="fi-FI" sz="1600" b="1" err="1"/>
              <a:t>ålder</a:t>
            </a:r>
            <a:endParaRPr lang="fi-FI" sz="1600" b="1"/>
          </a:p>
          <a:p>
            <a:r>
              <a:rPr lang="sv-SE" sz="1400" b="1">
                <a:cs typeface="Arial"/>
              </a:rPr>
              <a:t>Vuxensocialarbete</a:t>
            </a:r>
            <a:r>
              <a:rPr lang="sv-SE" sz="1400">
                <a:cs typeface="Arial"/>
              </a:rPr>
              <a:t> </a:t>
            </a:r>
          </a:p>
          <a:p>
            <a:r>
              <a:rPr lang="sv-SE" sz="1400">
                <a:cs typeface="Arial"/>
              </a:rPr>
              <a:t>Påbörjan av bedömning av servicebehov inom 7 vardagar:</a:t>
            </a:r>
          </a:p>
          <a:p>
            <a:endParaRPr lang="sv-SE" sz="1400">
              <a:cs typeface="Arial"/>
            </a:endParaRPr>
          </a:p>
          <a:p>
            <a:endParaRPr lang="sv-SE" sz="1400">
              <a:cs typeface="Arial"/>
            </a:endParaRPr>
          </a:p>
          <a:p>
            <a:endParaRPr lang="fi-FI" sz="1400">
              <a:cs typeface="Arial"/>
            </a:endParaRPr>
          </a:p>
          <a:p>
            <a:endParaRPr lang="sv-SE" sz="1400" b="1">
              <a:cs typeface="Arial"/>
            </a:endParaRPr>
          </a:p>
          <a:p>
            <a:endParaRPr lang="sv-SE" sz="1400" b="1">
              <a:cs typeface="Arial"/>
            </a:endParaRPr>
          </a:p>
          <a:p>
            <a:r>
              <a:rPr lang="sv-SE" sz="1400" b="1">
                <a:cs typeface="Arial"/>
              </a:rPr>
              <a:t>Barnskyddets eftervård</a:t>
            </a:r>
            <a:endParaRPr lang="sv-SE">
              <a:cs typeface="Arial"/>
            </a:endParaRPr>
          </a:p>
          <a:p>
            <a:r>
              <a:rPr lang="sv-SE" sz="1400">
                <a:cs typeface="Arial"/>
              </a:rPr>
              <a:t>Social- och </a:t>
            </a:r>
            <a:r>
              <a:rPr lang="sv-SE" sz="1400" err="1">
                <a:cs typeface="Arial"/>
              </a:rPr>
              <a:t>hälsovårdstjänsterför</a:t>
            </a:r>
            <a:r>
              <a:rPr lang="sv-SE" sz="1400">
                <a:cs typeface="Arial"/>
              </a:rPr>
              <a:t> personer i ålder 18-23 år som har varit placerade utanför hemmet.</a:t>
            </a:r>
          </a:p>
          <a:p>
            <a:endParaRPr lang="fi-FI" sz="1400">
              <a:cs typeface="Arial"/>
            </a:endParaRPr>
          </a:p>
          <a:p>
            <a:r>
              <a:rPr lang="fi-FI" sz="1400" b="1" err="1"/>
              <a:t>Förebyggande</a:t>
            </a:r>
            <a:r>
              <a:rPr lang="fi-FI" sz="1400" b="1"/>
              <a:t> </a:t>
            </a:r>
            <a:r>
              <a:rPr lang="fi-FI" sz="1400" b="1" err="1"/>
              <a:t>och</a:t>
            </a:r>
            <a:r>
              <a:rPr lang="fi-FI" sz="1400" b="1"/>
              <a:t> </a:t>
            </a:r>
            <a:r>
              <a:rPr lang="fi-FI" sz="1400" b="1" err="1"/>
              <a:t>kompletterande</a:t>
            </a:r>
            <a:r>
              <a:rPr lang="fi-FI" sz="1400" b="1"/>
              <a:t> </a:t>
            </a:r>
            <a:r>
              <a:rPr lang="fi-FI" sz="1400" b="1" err="1"/>
              <a:t>utkomststöd</a:t>
            </a:r>
            <a:r>
              <a:rPr lang="fi-FI" sz="1400" b="1"/>
              <a:t>, </a:t>
            </a:r>
            <a:r>
              <a:rPr lang="fi-FI" sz="1400" b="1" err="1"/>
              <a:t>behandlingstider</a:t>
            </a:r>
            <a:r>
              <a:rPr lang="fi-FI" sz="1400" b="1"/>
              <a:t>:</a:t>
            </a:r>
          </a:p>
          <a:p>
            <a:endParaRPr lang="fi-FI" sz="1400"/>
          </a:p>
          <a:p>
            <a:endParaRPr lang="fi-FI" sz="1400">
              <a:cs typeface="Arial"/>
            </a:endParaRPr>
          </a:p>
          <a:p>
            <a:endParaRPr lang="fi-FI" sz="1400">
              <a:cs typeface="Arial"/>
            </a:endParaRPr>
          </a:p>
          <a:p>
            <a:endParaRPr lang="fi-FI" sz="1400"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68000" y="1332000"/>
            <a:ext cx="3600000" cy="5616922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Status:</a:t>
            </a:r>
          </a:p>
          <a:p>
            <a:r>
              <a:rPr lang="en-US" err="1"/>
              <a:t>Förverkligas</a:t>
            </a:r>
            <a:endParaRPr lang="en-US" err="1">
              <a:cs typeface="Arial"/>
            </a:endParaRPr>
          </a:p>
          <a:p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Vuxensocialarbetets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volymer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har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i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huvudsak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förblivit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oförändrade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, men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klienternas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situationer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har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blivit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alltmer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komplexa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.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Även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bedömningen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av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servicebehov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för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funktionshindrade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klienter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görs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 </a:t>
            </a:r>
            <a:r>
              <a:rPr lang="en-US" sz="1400" err="1">
                <a:solidFill>
                  <a:schemeClr val="accent6"/>
                </a:solidFill>
                <a:ea typeface="+mn-lt"/>
                <a:cs typeface="+mn-lt"/>
              </a:rPr>
              <a:t>här</a:t>
            </a:r>
            <a:r>
              <a:rPr lang="en-US" sz="1400">
                <a:solidFill>
                  <a:schemeClr val="accent6"/>
                </a:solidFill>
                <a:ea typeface="+mn-lt"/>
                <a:cs typeface="+mn-lt"/>
              </a:rPr>
              <a:t>.</a:t>
            </a:r>
            <a:endParaRPr lang="en-US" sz="1400">
              <a:solidFill>
                <a:schemeClr val="accent6"/>
              </a:solidFill>
              <a:cs typeface="Arial"/>
            </a:endParaRPr>
          </a:p>
          <a:p>
            <a:endParaRPr lang="en-US">
              <a:cs typeface="Arial"/>
            </a:endParaRPr>
          </a:p>
          <a:p>
            <a:r>
              <a:rPr lang="en-US"/>
              <a:t>Förverkligas</a:t>
            </a:r>
          </a:p>
          <a:p>
            <a:r>
              <a:rPr lang="en-US" sz="1200">
                <a:solidFill>
                  <a:schemeClr val="accent6"/>
                </a:solidFill>
                <a:cs typeface="Arial"/>
              </a:rPr>
              <a:t>2/3 </a:t>
            </a:r>
            <a:r>
              <a:rPr lang="en-US" sz="1200" err="1">
                <a:solidFill>
                  <a:schemeClr val="accent6"/>
                </a:solidFill>
                <a:cs typeface="Arial"/>
              </a:rPr>
              <a:t>klienter</a:t>
            </a:r>
            <a:r>
              <a:rPr lang="en-US" sz="1200">
                <a:solidFill>
                  <a:schemeClr val="accent6"/>
                </a:solidFill>
                <a:cs typeface="Arial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/>
              </a:rPr>
              <a:t>från</a:t>
            </a:r>
            <a:r>
              <a:rPr lang="en-US" sz="1200">
                <a:solidFill>
                  <a:schemeClr val="accent6"/>
                </a:solidFill>
                <a:cs typeface="Arial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/>
              </a:rPr>
              <a:t>eftervården</a:t>
            </a:r>
            <a:r>
              <a:rPr lang="en-US" sz="1200">
                <a:solidFill>
                  <a:schemeClr val="accent6"/>
                </a:solidFill>
                <a:cs typeface="Arial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/>
              </a:rPr>
              <a:t>klarar</a:t>
            </a:r>
            <a:r>
              <a:rPr lang="en-US" sz="1200">
                <a:solidFill>
                  <a:schemeClr val="accent6"/>
                </a:solidFill>
                <a:cs typeface="Arial"/>
              </a:rPr>
              <a:t> sig </a:t>
            </a:r>
            <a:r>
              <a:rPr lang="en-US" sz="1200" err="1">
                <a:solidFill>
                  <a:schemeClr val="accent6"/>
                </a:solidFill>
                <a:cs typeface="Arial"/>
              </a:rPr>
              <a:t>efter</a:t>
            </a:r>
            <a:r>
              <a:rPr lang="en-US" sz="1200">
                <a:solidFill>
                  <a:schemeClr val="accent6"/>
                </a:solidFill>
                <a:cs typeface="Arial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/>
              </a:rPr>
              <a:t>avslutad</a:t>
            </a:r>
            <a:r>
              <a:rPr lang="en-US" sz="1200">
                <a:solidFill>
                  <a:schemeClr val="accent6"/>
                </a:solidFill>
                <a:cs typeface="Arial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/>
              </a:rPr>
              <a:t>eftervård</a:t>
            </a:r>
            <a:r>
              <a:rPr lang="en-US" sz="1200">
                <a:solidFill>
                  <a:schemeClr val="accent6"/>
                </a:solidFill>
                <a:cs typeface="Arial"/>
              </a:rPr>
              <a:t> </a:t>
            </a:r>
            <a:r>
              <a:rPr lang="en-US" sz="1200" err="1">
                <a:solidFill>
                  <a:schemeClr val="accent6"/>
                </a:solidFill>
                <a:cs typeface="Arial"/>
              </a:rPr>
              <a:t>helt</a:t>
            </a:r>
            <a:r>
              <a:rPr lang="en-US" sz="1200">
                <a:solidFill>
                  <a:schemeClr val="accent6"/>
                </a:solidFill>
                <a:cs typeface="Arial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/>
              </a:rPr>
              <a:t>utan</a:t>
            </a:r>
            <a:r>
              <a:rPr lang="en-US" sz="1200">
                <a:solidFill>
                  <a:schemeClr val="accent6"/>
                </a:solidFill>
                <a:cs typeface="Arial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/>
              </a:rPr>
              <a:t>vuxensocialarbete</a:t>
            </a:r>
            <a:endParaRPr lang="en-US" sz="1200">
              <a:solidFill>
                <a:schemeClr val="accent6"/>
              </a:solidFill>
              <a:cs typeface="Arial"/>
            </a:endParaRPr>
          </a:p>
          <a:p>
            <a:endParaRPr lang="en-US"/>
          </a:p>
          <a:p>
            <a:r>
              <a:rPr lang="en-US"/>
              <a:t>Förverkligas</a:t>
            </a:r>
          </a:p>
          <a:p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Enhetliga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principer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för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beviljande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har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förverkligats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inom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ÖVPH.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Antalet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klienter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har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ökat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något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jämfört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med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år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2025.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Nedskärningarna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inom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FPA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syns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som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ekonomiska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svårigheter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I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klienternas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vardag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och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grundbehov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och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trycket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riktas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mot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ekonomiska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teamet</a:t>
            </a:r>
            <a:r>
              <a:rPr lang="en-US" sz="1200">
                <a:solidFill>
                  <a:schemeClr val="accent6"/>
                </a:solidFill>
                <a:cs typeface="Arial" panose="020B0604020202020204"/>
              </a:rPr>
              <a:t> och </a:t>
            </a:r>
            <a:r>
              <a:rPr lang="en-US" sz="1200" err="1">
                <a:solidFill>
                  <a:schemeClr val="accent6"/>
                </a:solidFill>
                <a:cs typeface="Arial" panose="020B0604020202020204"/>
              </a:rPr>
              <a:t>vuxensocialarbetet</a:t>
            </a:r>
            <a:endParaRPr lang="en-US" sz="1400" err="1">
              <a:solidFill>
                <a:schemeClr val="accent6"/>
              </a:solidFill>
              <a:cs typeface="Arial" panose="020B0604020202020204"/>
            </a:endParaRPr>
          </a:p>
          <a:p>
            <a:endParaRPr lang="en-US"/>
          </a:p>
          <a:p>
            <a:endParaRPr lang="en-US"/>
          </a:p>
          <a:p>
            <a:endParaRPr lang="en-US" sz="1600">
              <a:cs typeface="Arial"/>
            </a:endParaRPr>
          </a:p>
          <a:p>
            <a:endParaRPr lang="en-US" sz="1600"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B8EDDC-940B-BD35-84A1-1163B3466D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68000" y="1332000"/>
            <a:ext cx="3600000" cy="40164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Korrigerande åtgärder:</a:t>
            </a:r>
          </a:p>
          <a:p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Interna processer gås igenom regelbundet  mångprofessionellt</a:t>
            </a:r>
          </a:p>
          <a:p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Förenhetliga  principer för beviljandet inom ÖVPH</a:t>
            </a:r>
          </a:p>
          <a:p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921F508-2B12-EE04-6526-3D7D058FA4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796649"/>
              </p:ext>
            </p:extLst>
          </p:nvPr>
        </p:nvGraphicFramePr>
        <p:xfrm>
          <a:off x="657152" y="5176638"/>
          <a:ext cx="4099692" cy="91725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83282">
                  <a:extLst>
                    <a:ext uri="{9D8B030D-6E8A-4147-A177-3AD203B41FA5}">
                      <a16:colId xmlns:a16="http://schemas.microsoft.com/office/drawing/2014/main" val="4185660282"/>
                    </a:ext>
                  </a:extLst>
                </a:gridCol>
                <a:gridCol w="683282">
                  <a:extLst>
                    <a:ext uri="{9D8B030D-6E8A-4147-A177-3AD203B41FA5}">
                      <a16:colId xmlns:a16="http://schemas.microsoft.com/office/drawing/2014/main" val="640923769"/>
                    </a:ext>
                  </a:extLst>
                </a:gridCol>
                <a:gridCol w="683282">
                  <a:extLst>
                    <a:ext uri="{9D8B030D-6E8A-4147-A177-3AD203B41FA5}">
                      <a16:colId xmlns:a16="http://schemas.microsoft.com/office/drawing/2014/main" val="3091022948"/>
                    </a:ext>
                  </a:extLst>
                </a:gridCol>
                <a:gridCol w="683282">
                  <a:extLst>
                    <a:ext uri="{9D8B030D-6E8A-4147-A177-3AD203B41FA5}">
                      <a16:colId xmlns:a16="http://schemas.microsoft.com/office/drawing/2014/main" val="4244724521"/>
                    </a:ext>
                  </a:extLst>
                </a:gridCol>
                <a:gridCol w="683282">
                  <a:extLst>
                    <a:ext uri="{9D8B030D-6E8A-4147-A177-3AD203B41FA5}">
                      <a16:colId xmlns:a16="http://schemas.microsoft.com/office/drawing/2014/main" val="4119894975"/>
                    </a:ext>
                  </a:extLst>
                </a:gridCol>
                <a:gridCol w="683282">
                  <a:extLst>
                    <a:ext uri="{9D8B030D-6E8A-4147-A177-3AD203B41FA5}">
                      <a16:colId xmlns:a16="http://schemas.microsoft.com/office/drawing/2014/main" val="895393919"/>
                    </a:ext>
                  </a:extLst>
                </a:gridCol>
              </a:tblGrid>
              <a:tr h="64293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effectLst/>
                        </a:rPr>
                        <a:t>0-1 </a:t>
                      </a:r>
                      <a:r>
                        <a:rPr lang="en-US" sz="1200" err="1">
                          <a:effectLst/>
                        </a:rPr>
                        <a:t>dgr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effectLst/>
                        </a:rPr>
                        <a:t>2-7 </a:t>
                      </a:r>
                      <a:r>
                        <a:rPr lang="en-US" sz="1200" err="1">
                          <a:effectLst/>
                        </a:rPr>
                        <a:t>dgr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effectLst/>
                        </a:rPr>
                        <a:t>8-9 </a:t>
                      </a:r>
                      <a:r>
                        <a:rPr lang="en-US" sz="1200" err="1">
                          <a:effectLst/>
                        </a:rPr>
                        <a:t>dgr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err="1">
                          <a:effectLst/>
                        </a:rPr>
                        <a:t>Över</a:t>
                      </a:r>
                      <a:r>
                        <a:rPr lang="en-US" sz="1200">
                          <a:effectLst/>
                        </a:rPr>
                        <a:t> 9 </a:t>
                      </a:r>
                      <a:r>
                        <a:rPr lang="en-US" sz="1200" err="1">
                          <a:effectLst/>
                        </a:rPr>
                        <a:t>dgr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err="1">
                          <a:effectLst/>
                        </a:rPr>
                        <a:t>Sammanlagt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effectLst/>
                        </a:rPr>
                        <a:t>0-7 </a:t>
                      </a:r>
                      <a:r>
                        <a:rPr lang="en-US" sz="1200" err="1">
                          <a:effectLst/>
                        </a:rPr>
                        <a:t>dgr</a:t>
                      </a:r>
                      <a:r>
                        <a:rPr lang="en-US" sz="1200">
                          <a:effectLst/>
                        </a:rPr>
                        <a:t> 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37470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effectLst/>
                        </a:rPr>
                        <a:t>1 180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effectLst/>
                        </a:rPr>
                        <a:t>991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effectLst/>
                        </a:rPr>
                        <a:t>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effectLst/>
                        </a:rPr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effectLst/>
                        </a:rPr>
                        <a:t>2 197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effectLst/>
                        </a:rPr>
                        <a:t>98,8%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68159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F28D77E-174D-37E4-D9CA-508720FE34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219080"/>
              </p:ext>
            </p:extLst>
          </p:nvPr>
        </p:nvGraphicFramePr>
        <p:xfrm>
          <a:off x="717697" y="2542953"/>
          <a:ext cx="4118686" cy="685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34044">
                  <a:extLst>
                    <a:ext uri="{9D8B030D-6E8A-4147-A177-3AD203B41FA5}">
                      <a16:colId xmlns:a16="http://schemas.microsoft.com/office/drawing/2014/main" val="3210675792"/>
                    </a:ext>
                  </a:extLst>
                </a:gridCol>
                <a:gridCol w="604904">
                  <a:extLst>
                    <a:ext uri="{9D8B030D-6E8A-4147-A177-3AD203B41FA5}">
                      <a16:colId xmlns:a16="http://schemas.microsoft.com/office/drawing/2014/main" val="4255951239"/>
                    </a:ext>
                  </a:extLst>
                </a:gridCol>
                <a:gridCol w="604904">
                  <a:extLst>
                    <a:ext uri="{9D8B030D-6E8A-4147-A177-3AD203B41FA5}">
                      <a16:colId xmlns:a16="http://schemas.microsoft.com/office/drawing/2014/main" val="2861307349"/>
                    </a:ext>
                  </a:extLst>
                </a:gridCol>
                <a:gridCol w="604904">
                  <a:extLst>
                    <a:ext uri="{9D8B030D-6E8A-4147-A177-3AD203B41FA5}">
                      <a16:colId xmlns:a16="http://schemas.microsoft.com/office/drawing/2014/main" val="2396516631"/>
                    </a:ext>
                  </a:extLst>
                </a:gridCol>
                <a:gridCol w="604904">
                  <a:extLst>
                    <a:ext uri="{9D8B030D-6E8A-4147-A177-3AD203B41FA5}">
                      <a16:colId xmlns:a16="http://schemas.microsoft.com/office/drawing/2014/main" val="3926836129"/>
                    </a:ext>
                  </a:extLst>
                </a:gridCol>
                <a:gridCol w="765026">
                  <a:extLst>
                    <a:ext uri="{9D8B030D-6E8A-4147-A177-3AD203B41FA5}">
                      <a16:colId xmlns:a16="http://schemas.microsoft.com/office/drawing/2014/main" val="4995203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0-7 </a:t>
                      </a:r>
                      <a:r>
                        <a:rPr lang="en-US" sz="1100" err="1">
                          <a:effectLst/>
                        </a:rPr>
                        <a:t>dgr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8-14 </a:t>
                      </a:r>
                      <a:r>
                        <a:rPr lang="en-US" sz="1100" err="1">
                          <a:effectLst/>
                        </a:rPr>
                        <a:t>dgr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err="1">
                          <a:effectLst/>
                        </a:rPr>
                        <a:t>Över</a:t>
                      </a:r>
                      <a:r>
                        <a:rPr lang="en-US" sz="1100">
                          <a:effectLst/>
                        </a:rPr>
                        <a:t> 14 </a:t>
                      </a:r>
                      <a:r>
                        <a:rPr lang="en-US" sz="1100" err="1">
                          <a:effectLst/>
                        </a:rPr>
                        <a:t>dgr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err="1">
                          <a:effectLst/>
                        </a:rPr>
                        <a:t>Sammanlagt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0-7 </a:t>
                      </a:r>
                      <a:r>
                        <a:rPr lang="en-US" sz="1100" err="1">
                          <a:effectLst/>
                        </a:rPr>
                        <a:t>dgr</a:t>
                      </a:r>
                      <a:r>
                        <a:rPr lang="en-US" sz="1100">
                          <a:effectLst/>
                        </a:rPr>
                        <a:t> 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err="1">
                          <a:effectLst/>
                        </a:rPr>
                        <a:t>medeltal</a:t>
                      </a:r>
                      <a:r>
                        <a:rPr lang="en-US" sz="1100">
                          <a:effectLst/>
                        </a:rPr>
                        <a:t> (</a:t>
                      </a:r>
                      <a:r>
                        <a:rPr lang="en-US" sz="1100" err="1">
                          <a:effectLst/>
                        </a:rPr>
                        <a:t>dgr</a:t>
                      </a:r>
                      <a:r>
                        <a:rPr lang="en-US" sz="1100">
                          <a:effectLst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8245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335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49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146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530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63,2%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16,4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0892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60534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4D2B8-3AFA-350B-FB17-060D3D71F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>
            <a:extLst>
              <a:ext uri="{FF2B5EF4-FFF2-40B4-BE49-F238E27FC236}">
                <a16:creationId xmlns:a16="http://schemas.microsoft.com/office/drawing/2014/main" id="{CE1D377D-95B3-E741-5D55-634215CE2B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31384">
            <a:off x="9044464" y="3679904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5">
                <a:alpha val="35686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7CCA15-0ED6-753A-B5D4-39DC94DAB4F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b="1" err="1"/>
              <a:t>Tillgänglighet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A75636A-3074-D035-9C0B-5EBB00436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60000" y="1224000"/>
            <a:ext cx="3600000" cy="5040462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>
              <a:lnSpc>
                <a:spcPts val="1500"/>
              </a:lnSpc>
            </a:pPr>
            <a:r>
              <a:rPr lang="fi-FI" sz="1600" b="1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Funktionshinderservicens sociala arbete</a:t>
            </a:r>
            <a:r>
              <a:rPr lang="fi-FI" sz="1600" b="1" baseline="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:</a:t>
            </a:r>
            <a:r>
              <a:rPr lang="en-US" sz="16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​</a:t>
            </a:r>
          </a:p>
          <a:p>
            <a:pPr>
              <a:lnSpc>
                <a:spcPts val="1350"/>
              </a:lnSpc>
            </a:pPr>
            <a:r>
              <a:rPr lang="fi-FI" sz="14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Stöd för tillgängligt boende (omändringsarbeten i bostaden)</a:t>
            </a:r>
          </a:p>
          <a:p>
            <a:pPr rtl="0">
              <a:lnSpc>
                <a:spcPts val="1350"/>
              </a:lnSpc>
            </a:pPr>
            <a:r>
              <a:rPr lang="fi-FI" sz="14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​</a:t>
            </a:r>
          </a:p>
          <a:p>
            <a:pPr>
              <a:lnSpc>
                <a:spcPts val="1350"/>
              </a:lnSpc>
            </a:pPr>
            <a:r>
              <a:rPr lang="fi-FI" sz="1400">
                <a:solidFill>
                  <a:srgbClr val="213A8F"/>
                </a:solidFill>
                <a:latin typeface="Arial"/>
                <a:cs typeface="Segoe UI"/>
              </a:rPr>
              <a:t>Personlig assistans</a:t>
            </a:r>
            <a:endParaRPr lang="fi-FI"/>
          </a:p>
          <a:p>
            <a:pPr rtl="0">
              <a:lnSpc>
                <a:spcPts val="1350"/>
              </a:lnSpc>
            </a:pPr>
            <a:endParaRPr lang="fi-FI" sz="1400">
              <a:solidFill>
                <a:srgbClr val="213A8F"/>
              </a:solidFill>
              <a:latin typeface="Arial"/>
              <a:ea typeface="Segoe UI"/>
              <a:cs typeface="Segoe UI"/>
            </a:endParaRPr>
          </a:p>
          <a:p>
            <a:pPr>
              <a:lnSpc>
                <a:spcPts val="1350"/>
              </a:lnSpc>
            </a:pPr>
            <a:r>
              <a:rPr lang="fi-FI" sz="14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Stöd för rörligheten (färdtjänst)</a:t>
            </a:r>
          </a:p>
          <a:p>
            <a:pPr rtl="0">
              <a:lnSpc>
                <a:spcPts val="1350"/>
              </a:lnSpc>
            </a:pPr>
            <a:r>
              <a:rPr lang="fi-FI" sz="14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​</a:t>
            </a:r>
            <a:endParaRPr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16A6CE-9730-63A8-3A05-522974AA833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68000" y="1332000"/>
            <a:ext cx="3492000" cy="10495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fi-FI" sz="1600" b="1" err="1"/>
              <a:t>Tillgång</a:t>
            </a:r>
            <a:r>
              <a:rPr lang="fi-FI" sz="1600" b="1"/>
              <a:t> </a:t>
            </a:r>
            <a:r>
              <a:rPr lang="fi-FI" sz="1600" b="1" err="1"/>
              <a:t>till</a:t>
            </a:r>
            <a:r>
              <a:rPr lang="fi-FI" sz="1600" b="1"/>
              <a:t> </a:t>
            </a:r>
            <a:r>
              <a:rPr lang="fi-FI" sz="1600" b="1" err="1"/>
              <a:t>socialservice</a:t>
            </a:r>
            <a:r>
              <a:rPr lang="fi-FI" sz="1600" b="1"/>
              <a:t> för </a:t>
            </a:r>
            <a:r>
              <a:rPr lang="fi-FI" sz="1600" b="1" err="1"/>
              <a:t>personer</a:t>
            </a:r>
            <a:r>
              <a:rPr lang="fi-FI" sz="1600" b="1"/>
              <a:t> med funktionsnedsättning</a:t>
            </a:r>
          </a:p>
          <a:p>
            <a:endParaRPr lang="fi-FI" sz="1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5466A4-4DC7-6413-D820-7E7AD742455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68000" y="1332000"/>
            <a:ext cx="3600000" cy="200567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Status: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fi-FI" sz="1400" err="1">
                <a:solidFill>
                  <a:schemeClr val="accent5"/>
                </a:solidFill>
                <a:cs typeface="Arial"/>
              </a:rPr>
              <a:t>Sammanlagt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 5392 </a:t>
            </a:r>
            <a:r>
              <a:rPr lang="fi-FI" sz="1400" err="1">
                <a:solidFill>
                  <a:schemeClr val="accent5"/>
                </a:solidFill>
                <a:cs typeface="Arial"/>
              </a:rPr>
              <a:t>beslut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accent5"/>
                </a:solidFill>
                <a:cs typeface="Arial"/>
              </a:rPr>
              <a:t>som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accent5"/>
                </a:solidFill>
                <a:cs typeface="Arial"/>
              </a:rPr>
              <a:t>är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 i </a:t>
            </a:r>
            <a:r>
              <a:rPr lang="fi-FI" sz="1400" err="1">
                <a:solidFill>
                  <a:schemeClr val="accent5"/>
                </a:solidFill>
                <a:cs typeface="Arial"/>
              </a:rPr>
              <a:t>kraft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, </a:t>
            </a:r>
            <a:r>
              <a:rPr lang="fi-FI" sz="1400" err="1">
                <a:solidFill>
                  <a:schemeClr val="accent5"/>
                </a:solidFill>
                <a:cs typeface="Arial"/>
              </a:rPr>
              <a:t>varav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 2646 </a:t>
            </a:r>
            <a:r>
              <a:rPr lang="fi-FI" sz="1400" err="1">
                <a:solidFill>
                  <a:schemeClr val="accent5"/>
                </a:solidFill>
                <a:cs typeface="Arial"/>
              </a:rPr>
              <a:t>enligt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accent5"/>
                </a:solidFill>
                <a:cs typeface="Arial"/>
              </a:rPr>
              <a:t>nya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accent5"/>
                </a:solidFill>
                <a:cs typeface="Arial"/>
              </a:rPr>
              <a:t>funktionshinderservicelagen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 </a:t>
            </a:r>
            <a:r>
              <a:rPr lang="fi-FI" sz="1400" err="1">
                <a:solidFill>
                  <a:schemeClr val="accent5"/>
                </a:solidFill>
                <a:cs typeface="Arial"/>
              </a:rPr>
              <a:t>och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 2764 </a:t>
            </a:r>
            <a:r>
              <a:rPr lang="fi-FI" sz="1400" err="1">
                <a:solidFill>
                  <a:schemeClr val="accent5"/>
                </a:solidFill>
                <a:cs typeface="Arial"/>
              </a:rPr>
              <a:t>enligt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accent5"/>
                </a:solidFill>
                <a:cs typeface="Arial"/>
              </a:rPr>
              <a:t>gamla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accent5"/>
                </a:solidFill>
                <a:cs typeface="Arial"/>
              </a:rPr>
              <a:t>lagstifningen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. </a:t>
            </a:r>
            <a:r>
              <a:rPr lang="fi-FI" sz="1400" err="1">
                <a:solidFill>
                  <a:schemeClr val="accent5"/>
                </a:solidFill>
                <a:cs typeface="Arial"/>
              </a:rPr>
              <a:t>Övergångsperioden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accent5"/>
                </a:solidFill>
                <a:cs typeface="Arial"/>
              </a:rPr>
              <a:t>tar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accent5"/>
                </a:solidFill>
                <a:cs typeface="Arial"/>
              </a:rPr>
              <a:t>slut</a:t>
            </a:r>
            <a:r>
              <a:rPr lang="fi-FI" sz="1400">
                <a:solidFill>
                  <a:schemeClr val="accent5"/>
                </a:solidFill>
                <a:cs typeface="Arial"/>
              </a:rPr>
              <a:t> 31.12.2027</a:t>
            </a:r>
          </a:p>
          <a:p>
            <a:endParaRPr lang="en-US" sz="1600">
              <a:solidFill>
                <a:srgbClr val="213A8F"/>
              </a:solidFill>
              <a:cs typeface="Arial"/>
            </a:endParaRPr>
          </a:p>
          <a:p>
            <a:endParaRPr lang="en-US" sz="1600"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FAE0C1-43D2-8F2E-EF98-936726E039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68000" y="1332000"/>
            <a:ext cx="3600000" cy="39241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Korrigerande åtgärder:</a:t>
            </a:r>
          </a:p>
          <a:p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Interna processer gås igenom regelbundet  mångprofessionellt</a:t>
            </a:r>
            <a:endParaRPr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endParaRPr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r>
              <a:rPr lang="fi-FI" sz="1400">
                <a:solidFill>
                  <a:srgbClr val="213A8F"/>
                </a:solidFill>
                <a:latin typeface="Arial" panose="020B0604020202020204"/>
                <a:cs typeface="Arial"/>
              </a:rPr>
              <a:t>Nya funktionshinderservicelagen och socialvårdslagen integrering följs upp och rapporteras </a:t>
            </a:r>
          </a:p>
          <a:p>
            <a:endParaRPr lang="fi-FI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r>
              <a:rPr lang="fi-FI" sz="1400">
                <a:solidFill>
                  <a:srgbClr val="213A8F"/>
                </a:solidFill>
                <a:latin typeface="Arial" panose="020B0604020202020204"/>
                <a:cs typeface="Arial"/>
              </a:rPr>
              <a:t>Nya klienter tar kontakt via servicebedömingen  </a:t>
            </a:r>
          </a:p>
          <a:p>
            <a:endParaRPr lang="fi-FI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r>
              <a:rPr lang="fi-FI" sz="1400">
                <a:solidFill>
                  <a:srgbClr val="213A8F"/>
                </a:solidFill>
                <a:latin typeface="Arial" panose="020B0604020202020204"/>
                <a:cs typeface="Arial"/>
              </a:rPr>
              <a:t>Närståendevårdsstöd gäller även andra än personer med funktionsnedsättning </a:t>
            </a:r>
            <a:endParaRPr lang="fi-FI" sz="1400">
              <a:cs typeface="Arial"/>
            </a:endParaRPr>
          </a:p>
          <a:p>
            <a:endParaRPr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Förenhetliga  principer för beviljandet inom ÖVPH</a:t>
            </a:r>
            <a:endParaRPr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7D78333-0CCE-36B6-41BF-7D2A31A2EC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16985"/>
              </p:ext>
            </p:extLst>
          </p:nvPr>
        </p:nvGraphicFramePr>
        <p:xfrm>
          <a:off x="1165742" y="5016020"/>
          <a:ext cx="7657282" cy="111442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12622">
                  <a:extLst>
                    <a:ext uri="{9D8B030D-6E8A-4147-A177-3AD203B41FA5}">
                      <a16:colId xmlns:a16="http://schemas.microsoft.com/office/drawing/2014/main" val="3234714720"/>
                    </a:ext>
                  </a:extLst>
                </a:gridCol>
                <a:gridCol w="788932">
                  <a:extLst>
                    <a:ext uri="{9D8B030D-6E8A-4147-A177-3AD203B41FA5}">
                      <a16:colId xmlns:a16="http://schemas.microsoft.com/office/drawing/2014/main" val="2096740328"/>
                    </a:ext>
                  </a:extLst>
                </a:gridCol>
                <a:gridCol w="788932">
                  <a:extLst>
                    <a:ext uri="{9D8B030D-6E8A-4147-A177-3AD203B41FA5}">
                      <a16:colId xmlns:a16="http://schemas.microsoft.com/office/drawing/2014/main" val="532903141"/>
                    </a:ext>
                  </a:extLst>
                </a:gridCol>
                <a:gridCol w="788932">
                  <a:extLst>
                    <a:ext uri="{9D8B030D-6E8A-4147-A177-3AD203B41FA5}">
                      <a16:colId xmlns:a16="http://schemas.microsoft.com/office/drawing/2014/main" val="4276928525"/>
                    </a:ext>
                  </a:extLst>
                </a:gridCol>
                <a:gridCol w="788932">
                  <a:extLst>
                    <a:ext uri="{9D8B030D-6E8A-4147-A177-3AD203B41FA5}">
                      <a16:colId xmlns:a16="http://schemas.microsoft.com/office/drawing/2014/main" val="3888911098"/>
                    </a:ext>
                  </a:extLst>
                </a:gridCol>
                <a:gridCol w="788932">
                  <a:extLst>
                    <a:ext uri="{9D8B030D-6E8A-4147-A177-3AD203B41FA5}">
                      <a16:colId xmlns:a16="http://schemas.microsoft.com/office/drawing/2014/main" val="71822576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fontAlgn="b">
                        <a:buNone/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>
                        <a:buNone/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</a:rPr>
                        <a:t>0-3 mån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>
                        <a:buNone/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</a:rPr>
                        <a:t>3-4 mån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>
                        <a:buNone/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</a:rPr>
                        <a:t>Över 4 mån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>
                        <a:buNone/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</a:rPr>
                        <a:t>Sammanlagt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>
                        <a:buNone/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</a:rPr>
                        <a:t>0-3 mån 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7516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b"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Funktionshinderservice: Beslut om tillängligt boende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1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90,2%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0930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b"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Funktionshinderservice: Beslut om personlig assistans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1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89,2%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499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b"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Funktionshinderservice: Beslut om stöd för rörligheten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1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97,3%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20266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b">
                        <a:buNone/>
                      </a:pPr>
                      <a:r>
                        <a:rPr lang="en-US" sz="1100" b="1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Yhteensä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1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163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1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1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1">
                          <a:solidFill>
                            <a:srgbClr val="222222"/>
                          </a:solidFill>
                          <a:effectLst/>
                          <a:latin typeface="Calibri" panose="020F0502020204030204" pitchFamily="34" charset="0"/>
                        </a:rPr>
                        <a:t>173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100" b="1">
                        <a:solidFill>
                          <a:srgbClr val="22222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603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63036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EC922-91CC-C8FB-B7E8-B841F65E8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31F28E9-6919-2F46-2C0C-FD221D4C5C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8460000" y="1224000"/>
            <a:ext cx="3600000" cy="5040462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>
              <a:lnSpc>
                <a:spcPts val="1875"/>
              </a:lnSpc>
            </a:pPr>
            <a:r>
              <a:rPr lang="fi-FI" sz="1400" b="1" err="1">
                <a:solidFill>
                  <a:srgbClr val="213A8F"/>
                </a:solidFill>
                <a:latin typeface="Arial" panose="020B0604020202020204"/>
                <a:cs typeface="Segoe UI"/>
              </a:rPr>
              <a:t>Bedömning</a:t>
            </a:r>
            <a:r>
              <a:rPr lang="fi-FI" sz="1400" b="1">
                <a:solidFill>
                  <a:srgbClr val="213A8F"/>
                </a:solidFill>
                <a:latin typeface="Arial" panose="020B0604020202020204"/>
                <a:cs typeface="Segoe UI"/>
              </a:rPr>
              <a:t> av </a:t>
            </a:r>
            <a:r>
              <a:rPr lang="fi-FI" sz="1400" b="1" err="1">
                <a:solidFill>
                  <a:srgbClr val="213A8F"/>
                </a:solidFill>
                <a:latin typeface="Arial" panose="020B0604020202020204"/>
                <a:cs typeface="Segoe UI"/>
              </a:rPr>
              <a:t>servicebehov</a:t>
            </a:r>
            <a:r>
              <a:rPr lang="fi-FI" sz="1400" b="1">
                <a:solidFill>
                  <a:srgbClr val="213A8F"/>
                </a:solidFill>
                <a:latin typeface="Arial" panose="020B0604020202020204"/>
                <a:cs typeface="Segoe UI"/>
              </a:rPr>
              <a:t> </a:t>
            </a:r>
            <a:r>
              <a:rPr lang="fi-FI" sz="1400">
                <a:solidFill>
                  <a:srgbClr val="213A8F"/>
                </a:solidFill>
                <a:latin typeface="Arial" panose="020B0604020202020204"/>
                <a:cs typeface="Segoe UI"/>
              </a:rPr>
              <a:t>​</a:t>
            </a: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>
              <a:lnSpc>
                <a:spcPts val="1650"/>
              </a:lnSpc>
            </a:pPr>
            <a:r>
              <a:rPr lang="fi-FI" sz="1400" b="1" err="1">
                <a:solidFill>
                  <a:srgbClr val="213A8F"/>
                </a:solidFill>
                <a:latin typeface="Arial" panose="020B0604020202020204"/>
                <a:cs typeface="Segoe UI"/>
              </a:rPr>
              <a:t>Målsättning</a:t>
            </a:r>
            <a:r>
              <a:rPr lang="fi-FI" sz="1400" b="1">
                <a:solidFill>
                  <a:srgbClr val="213A8F"/>
                </a:solidFill>
                <a:latin typeface="Arial" panose="020B0604020202020204"/>
                <a:cs typeface="Segoe UI"/>
              </a:rPr>
              <a:t>: </a:t>
            </a:r>
            <a:r>
              <a:rPr lang="fi-FI" sz="1400" b="1" err="1">
                <a:solidFill>
                  <a:srgbClr val="213A8F"/>
                </a:solidFill>
                <a:latin typeface="Arial" panose="020B0604020202020204"/>
                <a:cs typeface="Segoe UI"/>
              </a:rPr>
              <a:t>klienten</a:t>
            </a:r>
            <a:r>
              <a:rPr lang="fi-FI" sz="1400" b="1">
                <a:solidFill>
                  <a:srgbClr val="213A8F"/>
                </a:solidFill>
                <a:latin typeface="Arial" panose="020B0604020202020204"/>
                <a:cs typeface="Segoe UI"/>
              </a:rPr>
              <a:t> </a:t>
            </a:r>
            <a:r>
              <a:rPr lang="fi-FI" sz="1400" b="1" err="1">
                <a:solidFill>
                  <a:srgbClr val="213A8F"/>
                </a:solidFill>
                <a:latin typeface="Arial" panose="020B0604020202020204"/>
                <a:cs typeface="Segoe UI"/>
              </a:rPr>
              <a:t>får</a:t>
            </a:r>
            <a:r>
              <a:rPr lang="fi-FI" sz="1400" b="1">
                <a:solidFill>
                  <a:srgbClr val="213A8F"/>
                </a:solidFill>
                <a:latin typeface="Arial" panose="020B0604020202020204"/>
                <a:cs typeface="Segoe UI"/>
              </a:rPr>
              <a:t> </a:t>
            </a:r>
            <a:r>
              <a:rPr lang="fi-FI" sz="1400" b="1" err="1">
                <a:solidFill>
                  <a:srgbClr val="213A8F"/>
                </a:solidFill>
                <a:latin typeface="Arial" panose="020B0604020202020204"/>
                <a:cs typeface="Segoe UI"/>
              </a:rPr>
              <a:t>handledning</a:t>
            </a:r>
            <a:r>
              <a:rPr lang="fi-FI" sz="1400" b="1">
                <a:solidFill>
                  <a:srgbClr val="213A8F"/>
                </a:solidFill>
                <a:latin typeface="Arial" panose="020B0604020202020204"/>
                <a:cs typeface="Segoe UI"/>
              </a:rPr>
              <a:t> </a:t>
            </a:r>
            <a:r>
              <a:rPr lang="fi-FI" sz="1400" b="1" err="1">
                <a:solidFill>
                  <a:srgbClr val="213A8F"/>
                </a:solidFill>
                <a:latin typeface="Arial" panose="020B0604020202020204"/>
                <a:cs typeface="Segoe UI"/>
              </a:rPr>
              <a:t>utan</a:t>
            </a:r>
            <a:r>
              <a:rPr lang="fi-FI" sz="1400" b="1">
                <a:solidFill>
                  <a:srgbClr val="213A8F"/>
                </a:solidFill>
                <a:latin typeface="Arial" panose="020B0604020202020204"/>
                <a:cs typeface="Segoe UI"/>
              </a:rPr>
              <a:t> </a:t>
            </a:r>
            <a:r>
              <a:rPr lang="fi-FI" sz="1400" b="1" err="1">
                <a:solidFill>
                  <a:srgbClr val="213A8F"/>
                </a:solidFill>
                <a:latin typeface="Arial" panose="020B0604020202020204"/>
                <a:cs typeface="Segoe UI"/>
              </a:rPr>
              <a:t>dröjsmål</a:t>
            </a:r>
            <a:r>
              <a:rPr lang="fi-FI" sz="1400">
                <a:solidFill>
                  <a:srgbClr val="213A8F"/>
                </a:solidFill>
                <a:latin typeface="Arial" panose="020B0604020202020204"/>
                <a:cs typeface="Segoe UI"/>
              </a:rPr>
              <a:t>​</a:t>
            </a:r>
            <a:endParaRPr lang="fi-FI"/>
          </a:p>
          <a:p>
            <a:pPr>
              <a:lnSpc>
                <a:spcPts val="1650"/>
              </a:lnSpc>
            </a:pPr>
            <a:endParaRPr lang="fi-FI" sz="1400">
              <a:solidFill>
                <a:srgbClr val="213A8F"/>
              </a:solidFill>
              <a:latin typeface="Arial" panose="020B0604020202020204"/>
              <a:cs typeface="Segoe UI"/>
            </a:endParaRPr>
          </a:p>
          <a:p>
            <a:pPr>
              <a:lnSpc>
                <a:spcPts val="1650"/>
              </a:lnSpc>
            </a:pPr>
            <a:r>
              <a:rPr lang="fi-FI" sz="1400" b="1" err="1">
                <a:solidFill>
                  <a:srgbClr val="213A8F"/>
                </a:solidFill>
                <a:latin typeface="Arial" panose="020B0604020202020204"/>
                <a:cs typeface="Segoe UI"/>
              </a:rPr>
              <a:t>Nuläge</a:t>
            </a:r>
            <a:r>
              <a:rPr lang="fi-FI" sz="1400" b="1">
                <a:solidFill>
                  <a:srgbClr val="213A8F"/>
                </a:solidFill>
                <a:latin typeface="Arial" panose="020B0604020202020204"/>
                <a:cs typeface="Segoe UI"/>
              </a:rPr>
              <a:t>: </a:t>
            </a:r>
            <a:r>
              <a:rPr lang="en-US" sz="1400">
                <a:solidFill>
                  <a:srgbClr val="213A8F"/>
                </a:solidFill>
                <a:latin typeface="Arial" panose="020B0604020202020204"/>
                <a:cs typeface="Segoe UI"/>
              </a:rPr>
              <a:t>​</a:t>
            </a:r>
            <a:endParaRPr lang="fi-FI"/>
          </a:p>
          <a:p>
            <a:pPr>
              <a:lnSpc>
                <a:spcPts val="1650"/>
              </a:lnSpc>
            </a:pPr>
            <a:r>
              <a:rPr lang="fi-FI" sz="1400" err="1">
                <a:solidFill>
                  <a:srgbClr val="213A8F"/>
                </a:solidFill>
                <a:latin typeface="Arial" panose="020B0604020202020204"/>
                <a:cs typeface="Segoe UI"/>
              </a:rPr>
              <a:t>Antal</a:t>
            </a:r>
            <a:r>
              <a:rPr lang="fi-FI" sz="1400">
                <a:solidFill>
                  <a:srgbClr val="213A8F"/>
                </a:solidFill>
                <a:latin typeface="Arial" panose="020B0604020202020204"/>
                <a:cs typeface="Segoe UI"/>
              </a:rPr>
              <a:t> </a:t>
            </a:r>
            <a:r>
              <a:rPr lang="fi-FI" sz="1400" err="1">
                <a:solidFill>
                  <a:srgbClr val="213A8F"/>
                </a:solidFill>
                <a:latin typeface="Arial" panose="020B0604020202020204"/>
                <a:cs typeface="Segoe UI"/>
              </a:rPr>
              <a:t>kundhandledningar</a:t>
            </a:r>
            <a:r>
              <a:rPr lang="fi-FI" sz="1400">
                <a:solidFill>
                  <a:srgbClr val="213A8F"/>
                </a:solidFill>
                <a:latin typeface="Arial" panose="020B0604020202020204"/>
                <a:cs typeface="Segoe UI"/>
              </a:rPr>
              <a:t> </a:t>
            </a:r>
            <a:r>
              <a:rPr lang="fi-FI" sz="1400" err="1">
                <a:solidFill>
                  <a:srgbClr val="213A8F"/>
                </a:solidFill>
                <a:latin typeface="Arial" panose="020B0604020202020204"/>
                <a:cs typeface="Segoe UI"/>
              </a:rPr>
              <a:t>inom</a:t>
            </a:r>
            <a:r>
              <a:rPr lang="fi-FI" sz="1400">
                <a:solidFill>
                  <a:srgbClr val="213A8F"/>
                </a:solidFill>
                <a:latin typeface="Arial" panose="020B0604020202020204"/>
                <a:cs typeface="Segoe UI"/>
              </a:rPr>
              <a:t> </a:t>
            </a:r>
            <a:r>
              <a:rPr lang="fi-FI" sz="1400" err="1">
                <a:solidFill>
                  <a:srgbClr val="213A8F"/>
                </a:solidFill>
                <a:latin typeface="Arial" panose="020B0604020202020204"/>
                <a:cs typeface="Segoe UI"/>
              </a:rPr>
              <a:t>socialvården</a:t>
            </a:r>
            <a:r>
              <a:rPr lang="fi-FI" sz="1400">
                <a:solidFill>
                  <a:srgbClr val="213A8F"/>
                </a:solidFill>
                <a:latin typeface="Arial" panose="020B0604020202020204"/>
                <a:cs typeface="Segoe UI"/>
              </a:rPr>
              <a:t>:  963 st.</a:t>
            </a:r>
            <a:endParaRPr lang="en-US" sz="1400">
              <a:solidFill>
                <a:srgbClr val="213A8F"/>
              </a:solidFill>
              <a:latin typeface="Arial" panose="020B0604020202020204"/>
              <a:cs typeface="Segoe UI"/>
            </a:endParaRPr>
          </a:p>
          <a:p>
            <a:pPr>
              <a:lnSpc>
                <a:spcPts val="1650"/>
              </a:lnSpc>
            </a:pPr>
            <a:r>
              <a:rPr lang="fi-FI" sz="1400">
                <a:solidFill>
                  <a:srgbClr val="213A8F"/>
                </a:solidFill>
                <a:latin typeface="Arial" panose="020B0604020202020204"/>
                <a:cs typeface="Segoe UI"/>
              </a:rPr>
              <a:t>​</a:t>
            </a:r>
            <a:endParaRPr lang="fi-FI"/>
          </a:p>
          <a:p>
            <a:pPr>
              <a:lnSpc>
                <a:spcPts val="1650"/>
              </a:lnSpc>
            </a:pPr>
            <a:r>
              <a:rPr lang="fi-FI" sz="1400" b="1" err="1">
                <a:solidFill>
                  <a:srgbClr val="213A8F"/>
                </a:solidFill>
                <a:latin typeface="Arial" panose="020B0604020202020204"/>
                <a:cs typeface="Segoe UI"/>
              </a:rPr>
              <a:t>Korrigerande</a:t>
            </a:r>
            <a:r>
              <a:rPr lang="fi-FI" sz="1400" b="1">
                <a:solidFill>
                  <a:srgbClr val="213A8F"/>
                </a:solidFill>
                <a:latin typeface="Arial" panose="020B0604020202020204"/>
                <a:cs typeface="Segoe UI"/>
              </a:rPr>
              <a:t> </a:t>
            </a:r>
            <a:r>
              <a:rPr lang="fi-FI" sz="1400" b="1" err="1">
                <a:solidFill>
                  <a:srgbClr val="213A8F"/>
                </a:solidFill>
                <a:latin typeface="Arial" panose="020B0604020202020204"/>
                <a:cs typeface="Segoe UI"/>
              </a:rPr>
              <a:t>åtgärder</a:t>
            </a:r>
            <a:r>
              <a:rPr lang="fi-FI" sz="1400" b="1">
                <a:solidFill>
                  <a:srgbClr val="213A8F"/>
                </a:solidFill>
                <a:latin typeface="Arial" panose="020B0604020202020204"/>
                <a:cs typeface="Segoe UI"/>
              </a:rPr>
              <a:t>: </a:t>
            </a:r>
            <a:endParaRPr lang="fi-FI"/>
          </a:p>
          <a:p>
            <a:pPr>
              <a:lnSpc>
                <a:spcPts val="1650"/>
              </a:lnSpc>
            </a:pPr>
            <a:r>
              <a:rPr lang="en-US" sz="1400">
                <a:solidFill>
                  <a:srgbClr val="213A8F"/>
                </a:solidFill>
                <a:latin typeface="Arial" panose="020B0604020202020204"/>
                <a:cs typeface="Segoe UI"/>
              </a:rPr>
              <a:t>Smidighet </a:t>
            </a:r>
            <a:r>
              <a:rPr lang="en-US" sz="1400" err="1">
                <a:solidFill>
                  <a:srgbClr val="213A8F"/>
                </a:solidFill>
                <a:latin typeface="Arial" panose="020B0604020202020204"/>
                <a:cs typeface="Segoe UI"/>
              </a:rPr>
              <a:t>i</a:t>
            </a:r>
            <a:r>
              <a:rPr lang="en-US" sz="1400">
                <a:solidFill>
                  <a:srgbClr val="213A8F"/>
                </a:solidFill>
                <a:latin typeface="Arial" panose="020B0604020202020204"/>
                <a:cs typeface="Segoe UI"/>
              </a:rPr>
              <a:t> </a:t>
            </a:r>
            <a:r>
              <a:rPr lang="en-US" sz="1400" err="1">
                <a:solidFill>
                  <a:srgbClr val="213A8F"/>
                </a:solidFill>
                <a:latin typeface="Arial" panose="020B0604020202020204"/>
                <a:cs typeface="Segoe UI"/>
              </a:rPr>
              <a:t>gränssnitten</a:t>
            </a:r>
            <a:r>
              <a:rPr lang="en-US" sz="1400">
                <a:solidFill>
                  <a:srgbClr val="213A8F"/>
                </a:solidFill>
                <a:latin typeface="Arial" panose="020B0604020202020204"/>
                <a:cs typeface="Segoe UI"/>
              </a:rPr>
              <a:t> </a:t>
            </a:r>
            <a:r>
              <a:rPr lang="en-US" sz="1400" err="1">
                <a:solidFill>
                  <a:srgbClr val="213A8F"/>
                </a:solidFill>
                <a:latin typeface="Arial" panose="020B0604020202020204"/>
                <a:cs typeface="Segoe UI"/>
              </a:rPr>
              <a:t>mellan</a:t>
            </a:r>
            <a:r>
              <a:rPr lang="en-US" sz="1400">
                <a:solidFill>
                  <a:srgbClr val="213A8F"/>
                </a:solidFill>
                <a:latin typeface="Arial" panose="020B0604020202020204"/>
                <a:cs typeface="Segoe UI"/>
              </a:rPr>
              <a:t> </a:t>
            </a:r>
            <a:r>
              <a:rPr lang="en-US" sz="1400" err="1">
                <a:solidFill>
                  <a:srgbClr val="213A8F"/>
                </a:solidFill>
                <a:latin typeface="Arial" panose="020B0604020202020204"/>
                <a:cs typeface="Segoe UI"/>
              </a:rPr>
              <a:t>hälso</a:t>
            </a:r>
            <a:r>
              <a:rPr lang="en-US" sz="1400">
                <a:solidFill>
                  <a:srgbClr val="213A8F"/>
                </a:solidFill>
                <a:latin typeface="Arial" panose="020B0604020202020204"/>
                <a:cs typeface="Segoe UI"/>
              </a:rPr>
              <a:t>-, och </a:t>
            </a:r>
            <a:r>
              <a:rPr lang="en-US" sz="1400" err="1">
                <a:solidFill>
                  <a:srgbClr val="213A8F"/>
                </a:solidFill>
                <a:latin typeface="Arial" panose="020B0604020202020204"/>
                <a:cs typeface="Segoe UI"/>
              </a:rPr>
              <a:t>sjukvården</a:t>
            </a:r>
            <a:r>
              <a:rPr lang="en-US" sz="1400">
                <a:solidFill>
                  <a:srgbClr val="213A8F"/>
                </a:solidFill>
                <a:latin typeface="Arial" panose="020B0604020202020204"/>
                <a:cs typeface="Segoe UI"/>
              </a:rPr>
              <a:t> </a:t>
            </a:r>
            <a:r>
              <a:rPr lang="en-US" sz="1400" err="1">
                <a:solidFill>
                  <a:srgbClr val="213A8F"/>
                </a:solidFill>
                <a:latin typeface="Arial" panose="020B0604020202020204"/>
                <a:cs typeface="Segoe UI"/>
              </a:rPr>
              <a:t>kontra</a:t>
            </a:r>
            <a:r>
              <a:rPr lang="en-US" sz="1400">
                <a:solidFill>
                  <a:srgbClr val="213A8F"/>
                </a:solidFill>
                <a:latin typeface="Arial" panose="020B0604020202020204"/>
                <a:cs typeface="Segoe UI"/>
              </a:rPr>
              <a:t> </a:t>
            </a:r>
            <a:r>
              <a:rPr lang="en-US" sz="1400" err="1">
                <a:solidFill>
                  <a:srgbClr val="213A8F"/>
                </a:solidFill>
                <a:latin typeface="Arial" panose="020B0604020202020204"/>
                <a:cs typeface="Segoe UI"/>
              </a:rPr>
              <a:t>socialvården</a:t>
            </a:r>
            <a:r>
              <a:rPr lang="en-US" sz="1400">
                <a:solidFill>
                  <a:srgbClr val="213A8F"/>
                </a:solidFill>
                <a:latin typeface="Arial" panose="020B0604020202020204"/>
                <a:cs typeface="Segoe UI"/>
              </a:rPr>
              <a:t> </a:t>
            </a:r>
            <a:r>
              <a:rPr lang="en-US" sz="1400" err="1">
                <a:solidFill>
                  <a:srgbClr val="213A8F"/>
                </a:solidFill>
                <a:latin typeface="Arial" panose="020B0604020202020204"/>
                <a:cs typeface="Segoe UI"/>
              </a:rPr>
              <a:t>är</a:t>
            </a:r>
            <a:r>
              <a:rPr lang="en-US" sz="1400">
                <a:solidFill>
                  <a:srgbClr val="213A8F"/>
                </a:solidFill>
                <a:latin typeface="Arial" panose="020B0604020202020204"/>
                <a:cs typeface="Segoe UI"/>
              </a:rPr>
              <a:t> under </a:t>
            </a:r>
            <a:r>
              <a:rPr lang="en-US" sz="1400" err="1">
                <a:solidFill>
                  <a:srgbClr val="213A8F"/>
                </a:solidFill>
                <a:latin typeface="Arial" panose="020B0604020202020204"/>
                <a:cs typeface="Segoe UI"/>
              </a:rPr>
              <a:t>utveckling</a:t>
            </a:r>
            <a:r>
              <a:rPr lang="en-US" sz="1400">
                <a:solidFill>
                  <a:srgbClr val="213A8F"/>
                </a:solidFill>
                <a:latin typeface="Arial" panose="020B0604020202020204"/>
                <a:cs typeface="Segoe UI"/>
              </a:rPr>
              <a:t>. </a:t>
            </a:r>
          </a:p>
          <a:p>
            <a:pPr>
              <a:lnSpc>
                <a:spcPts val="1650"/>
              </a:lnSpc>
            </a:pPr>
            <a:endParaRPr lang="en-US" sz="1400">
              <a:solidFill>
                <a:srgbClr val="213A8F"/>
              </a:solidFill>
              <a:latin typeface="Arial" panose="020B0604020202020204"/>
              <a:cs typeface="Segoe UI"/>
            </a:endParaRPr>
          </a:p>
          <a:p>
            <a:pPr>
              <a:lnSpc>
                <a:spcPts val="1650"/>
              </a:lnSpc>
            </a:pPr>
            <a:endParaRPr lang="en-US" sz="1400">
              <a:solidFill>
                <a:srgbClr val="213A8F"/>
              </a:solidFill>
              <a:latin typeface="Arial" panose="020B0604020202020204"/>
              <a:cs typeface="Segoe UI"/>
            </a:endParaRPr>
          </a:p>
          <a:p>
            <a:pPr>
              <a:lnSpc>
                <a:spcPts val="1650"/>
              </a:lnSpc>
            </a:pPr>
            <a:endParaRPr lang="en-US" sz="1400">
              <a:solidFill>
                <a:srgbClr val="213A8F"/>
              </a:solidFill>
              <a:latin typeface="Arial" panose="020B0604020202020204"/>
              <a:cs typeface="Segoe UI"/>
            </a:endParaRPr>
          </a:p>
          <a:p>
            <a:pPr>
              <a:lnSpc>
                <a:spcPts val="1650"/>
              </a:lnSpc>
            </a:pPr>
            <a:endParaRPr lang="en-US" sz="1400">
              <a:solidFill>
                <a:srgbClr val="213A8F"/>
              </a:solidFill>
              <a:latin typeface="Arial" panose="020B0604020202020204"/>
              <a:cs typeface="Segoe UI"/>
            </a:endParaRPr>
          </a:p>
          <a:p>
            <a:pPr>
              <a:lnSpc>
                <a:spcPts val="1650"/>
              </a:lnSpc>
            </a:pPr>
            <a:endParaRPr lang="en-US" sz="1400">
              <a:solidFill>
                <a:srgbClr val="213A8F"/>
              </a:solidFill>
              <a:latin typeface="Arial" panose="020B0604020202020204"/>
              <a:cs typeface="Segoe UI"/>
            </a:endParaRPr>
          </a:p>
          <a:p>
            <a:pPr>
              <a:lnSpc>
                <a:spcPts val="1650"/>
              </a:lnSpc>
            </a:pPr>
            <a:endParaRPr lang="en-US" sz="1400">
              <a:solidFill>
                <a:srgbClr val="213A8F"/>
              </a:solidFill>
              <a:latin typeface="Arial" panose="020B0604020202020204"/>
              <a:cs typeface="Segoe UI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35EFC89-9434-1308-65C6-987E01727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31384">
            <a:off x="9044464" y="3679904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5">
                <a:alpha val="35686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EE8469-98A3-EC8A-46DA-F60F02685F5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>
            <a:normAutofit fontScale="90000"/>
          </a:bodyPr>
          <a:lstStyle/>
          <a:p>
            <a:r>
              <a:rPr lang="fi-FI" b="1"/>
              <a:t>Tillgänglighet - Social-krisjour och klienthandledning</a:t>
            </a:r>
            <a:endParaRPr lang="fi-FI" b="1">
              <a:cs typeface="Arial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DBEB9A4-77DD-4712-EE6C-1705BE477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60000" y="1224000"/>
            <a:ext cx="3600000" cy="5040462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>
              <a:lnSpc>
                <a:spcPct val="17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>
              <a:lnSpc>
                <a:spcPct val="17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>
              <a:lnSpc>
                <a:spcPct val="17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>
              <a:solidFill>
                <a:srgbClr val="213A8F"/>
              </a:solidFill>
              <a:latin typeface="Arial" panose="020B0604020202020204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76020F-6D06-BEF4-73F0-38906260805E}"/>
              </a:ext>
            </a:extLst>
          </p:cNvPr>
          <p:cNvSpPr txBox="1">
            <a:spLocks/>
          </p:cNvSpPr>
          <p:nvPr/>
        </p:nvSpPr>
        <p:spPr>
          <a:xfrm>
            <a:off x="4865028" y="1332000"/>
            <a:ext cx="3703765" cy="44627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endParaRPr lang="fi-FI" sz="1600" b="1"/>
          </a:p>
          <a:p>
            <a:pPr algn="ctr">
              <a:defRPr/>
            </a:pPr>
            <a:r>
              <a:rPr lang="fi-FI" sz="1600" b="1"/>
              <a:t>Socialvårdens servicerådgivning </a:t>
            </a:r>
            <a:endParaRPr lang="en-US" sz="1600"/>
          </a:p>
          <a:p>
            <a:pPr algn="ctr">
              <a:defRPr/>
            </a:pPr>
            <a:r>
              <a:rPr lang="fi-FI" sz="1400" b="1"/>
              <a:t>Målsättning: påbörjas samma vardag </a:t>
            </a:r>
            <a:endParaRPr lang="fi-FI" sz="1400"/>
          </a:p>
          <a:p>
            <a:pPr>
              <a:defRPr/>
            </a:pPr>
            <a:endParaRPr lang="en-US" sz="1400"/>
          </a:p>
          <a:p>
            <a:pPr>
              <a:defRPr/>
            </a:pPr>
            <a:r>
              <a:rPr lang="en-US" sz="1400" b="1"/>
              <a:t>Nuläge: </a:t>
            </a:r>
            <a:endParaRPr lang="en-US" sz="1400"/>
          </a:p>
          <a:p>
            <a:pPr>
              <a:defRPr/>
            </a:pPr>
            <a:r>
              <a:rPr lang="fi-FI" sz="1400"/>
              <a:t>Servicen till barn, unga, familjer, personer i arbetsför ålder och funktionshindrade.</a:t>
            </a:r>
            <a:endParaRPr lang="en-US" sz="1400"/>
          </a:p>
          <a:p>
            <a:pPr>
              <a:defRPr/>
            </a:pPr>
            <a:endParaRPr lang="fi-FI" sz="1400"/>
          </a:p>
          <a:p>
            <a:pPr>
              <a:defRPr/>
            </a:pPr>
            <a:r>
              <a:rPr lang="fi-FI" sz="1400"/>
              <a:t>Antal telefonsamtal totalt/unika/svarade 2809/2486/2129</a:t>
            </a:r>
            <a:endParaRPr lang="en-US" sz="1400">
              <a:cs typeface="Arial"/>
            </a:endParaRPr>
          </a:p>
          <a:p>
            <a:pPr>
              <a:defRPr/>
            </a:pPr>
            <a:r>
              <a:rPr lang="fi-FI" sz="1400"/>
              <a:t>Kötid (medeltal): 31 sek</a:t>
            </a:r>
            <a:endParaRPr lang="fi-FI" sz="1400">
              <a:cs typeface="Arial"/>
            </a:endParaRPr>
          </a:p>
          <a:p>
            <a:pPr>
              <a:defRPr/>
            </a:pPr>
            <a:r>
              <a:rPr lang="fi-FI" sz="1400"/>
              <a:t>Antal återuppringningar skötta samma dag under tjänstetid 431</a:t>
            </a:r>
            <a:endParaRPr lang="fi-FI" sz="1400">
              <a:cs typeface="Arial"/>
            </a:endParaRPr>
          </a:p>
          <a:p>
            <a:pPr>
              <a:defRPr/>
            </a:pPr>
            <a:r>
              <a:rPr lang="fi-FI" sz="1400"/>
              <a:t>Väntetid vid återuppringning (medeltal) </a:t>
            </a:r>
            <a:endParaRPr lang="en-US" sz="1400"/>
          </a:p>
          <a:p>
            <a:pPr>
              <a:defRPr/>
            </a:pPr>
            <a:r>
              <a:rPr lang="fi-FI" sz="1400"/>
              <a:t>1 t 10 min 38 sek</a:t>
            </a:r>
            <a:endParaRPr lang="fi-FI" sz="1400">
              <a:cs typeface="Arial"/>
            </a:endParaRPr>
          </a:p>
          <a:p>
            <a:pPr>
              <a:defRPr/>
            </a:pPr>
            <a:r>
              <a:rPr lang="fi-FI" sz="1400"/>
              <a:t>Socialvårdens chat: 90 st</a:t>
            </a:r>
            <a:endParaRPr lang="en-US" sz="1400"/>
          </a:p>
          <a:p>
            <a:pPr>
              <a:defRPr/>
            </a:pPr>
            <a:endParaRPr lang="en-US" sz="1400"/>
          </a:p>
          <a:p>
            <a:pPr>
              <a:defRPr/>
            </a:pPr>
            <a:r>
              <a:rPr lang="en-US" sz="1400" b="1"/>
              <a:t>Korrigerande åtgärder: </a:t>
            </a:r>
            <a:endParaRPr lang="en-US" sz="1400"/>
          </a:p>
          <a:p>
            <a:pPr>
              <a:defRPr/>
            </a:pPr>
            <a:r>
              <a:rPr lang="fi-FI" sz="1400"/>
              <a:t>Behov finns av linje för äldreservicens behov, förverkligas från hösten 2026.</a:t>
            </a:r>
            <a:endParaRPr lang="fi-FI" sz="1600" b="1">
              <a:cs typeface="Arial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BAAA6E3A-6EBC-F22C-3805-1CA5DD2D7414}"/>
              </a:ext>
            </a:extLst>
          </p:cNvPr>
          <p:cNvSpPr txBox="1"/>
          <p:nvPr/>
        </p:nvSpPr>
        <p:spPr>
          <a:xfrm>
            <a:off x="1376148" y="1330657"/>
            <a:ext cx="3475504" cy="51090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fi-FI" sz="1600" b="1">
              <a:cs typeface="Arial"/>
            </a:endParaRPr>
          </a:p>
          <a:p>
            <a:r>
              <a:rPr lang="fi-FI" sz="1600" b="1" err="1">
                <a:cs typeface="Arial"/>
              </a:rPr>
              <a:t>Social</a:t>
            </a:r>
            <a:r>
              <a:rPr lang="fi-FI" sz="1600" b="1">
                <a:cs typeface="Arial"/>
              </a:rPr>
              <a:t>- </a:t>
            </a:r>
            <a:r>
              <a:rPr lang="fi-FI" sz="1600" b="1" err="1">
                <a:cs typeface="Arial"/>
              </a:rPr>
              <a:t>och</a:t>
            </a:r>
            <a:r>
              <a:rPr lang="fi-FI" sz="1600" b="1">
                <a:cs typeface="Arial"/>
              </a:rPr>
              <a:t> </a:t>
            </a:r>
            <a:r>
              <a:rPr lang="fi-FI" sz="1600" b="1" err="1">
                <a:cs typeface="Arial"/>
              </a:rPr>
              <a:t>krisjouren</a:t>
            </a:r>
            <a:r>
              <a:rPr lang="fi-FI" sz="1600" b="1">
                <a:cs typeface="Arial"/>
              </a:rPr>
              <a:t> </a:t>
            </a:r>
            <a:endParaRPr lang="fi-FI" sz="1600">
              <a:cs typeface="Arial"/>
            </a:endParaRPr>
          </a:p>
          <a:p>
            <a:r>
              <a:rPr lang="fi-FI" sz="1400" b="1" err="1">
                <a:cs typeface="Arial"/>
              </a:rPr>
              <a:t>Målsättning</a:t>
            </a:r>
            <a:r>
              <a:rPr lang="fi-FI" sz="1400" b="1">
                <a:cs typeface="Arial"/>
              </a:rPr>
              <a:t>: </a:t>
            </a:r>
            <a:r>
              <a:rPr lang="fi-FI" sz="1400" b="1" err="1">
                <a:cs typeface="Arial"/>
              </a:rPr>
              <a:t>påbörjas</a:t>
            </a:r>
            <a:r>
              <a:rPr lang="fi-FI" sz="1400" b="1">
                <a:cs typeface="Arial"/>
              </a:rPr>
              <a:t> </a:t>
            </a:r>
            <a:r>
              <a:rPr lang="fi-FI" sz="1400" b="1" err="1">
                <a:cs typeface="Arial"/>
              </a:rPr>
              <a:t>samma</a:t>
            </a:r>
            <a:r>
              <a:rPr lang="fi-FI" sz="1400" b="1">
                <a:cs typeface="Arial"/>
              </a:rPr>
              <a:t> </a:t>
            </a:r>
            <a:r>
              <a:rPr lang="fi-FI" sz="1400" b="1" err="1">
                <a:cs typeface="Arial"/>
              </a:rPr>
              <a:t>vardag</a:t>
            </a:r>
            <a:r>
              <a:rPr lang="fi-FI" sz="1400" b="1">
                <a:cs typeface="Arial"/>
              </a:rPr>
              <a:t> </a:t>
            </a:r>
            <a:endParaRPr lang="fi-FI" sz="1400">
              <a:cs typeface="Arial"/>
            </a:endParaRPr>
          </a:p>
          <a:p>
            <a:endParaRPr lang="en-US" sz="1400">
              <a:cs typeface="Arial"/>
            </a:endParaRPr>
          </a:p>
          <a:p>
            <a:r>
              <a:rPr lang="en-US" sz="1400" b="1" err="1">
                <a:cs typeface="Arial"/>
              </a:rPr>
              <a:t>Nuläge</a:t>
            </a:r>
            <a:r>
              <a:rPr lang="en-US" sz="1400" b="1">
                <a:cs typeface="Arial"/>
              </a:rPr>
              <a:t>:</a:t>
            </a:r>
            <a:endParaRPr lang="en-US" sz="1400">
              <a:cs typeface="Arial"/>
            </a:endParaRPr>
          </a:p>
          <a:p>
            <a:r>
              <a:rPr lang="en-US" sz="1400">
                <a:cs typeface="Arial"/>
              </a:rPr>
              <a:t>Antal </a:t>
            </a:r>
            <a:r>
              <a:rPr lang="en-US" sz="1400" err="1">
                <a:cs typeface="Arial"/>
              </a:rPr>
              <a:t>kontakter</a:t>
            </a:r>
            <a:r>
              <a:rPr lang="en-US" sz="1400">
                <a:cs typeface="Arial"/>
              </a:rPr>
              <a:t> 2479 st</a:t>
            </a:r>
          </a:p>
          <a:p>
            <a:endParaRPr lang="en-US" sz="1400">
              <a:cs typeface="Arial"/>
            </a:endParaRPr>
          </a:p>
          <a:p>
            <a:r>
              <a:rPr lang="en-US" sz="1400" b="1">
                <a:cs typeface="Arial"/>
              </a:rPr>
              <a:t>Korrigerande </a:t>
            </a:r>
            <a:r>
              <a:rPr lang="en-US" sz="1400" b="1" err="1">
                <a:cs typeface="Arial"/>
              </a:rPr>
              <a:t>åtgärder</a:t>
            </a:r>
            <a:r>
              <a:rPr lang="en-US" sz="1400" b="1">
                <a:cs typeface="Arial"/>
              </a:rPr>
              <a:t>: </a:t>
            </a:r>
            <a:endParaRPr lang="en-US" sz="1400">
              <a:cs typeface="Arial"/>
            </a:endParaRPr>
          </a:p>
          <a:p>
            <a:r>
              <a:rPr lang="en-US" sz="1400">
                <a:cs typeface="Arial"/>
              </a:rPr>
              <a:t>De </a:t>
            </a:r>
            <a:r>
              <a:rPr lang="en-US" sz="1400" err="1">
                <a:cs typeface="Arial"/>
              </a:rPr>
              <a:t>flesta</a:t>
            </a:r>
            <a:r>
              <a:rPr lang="en-US" sz="1400">
                <a:cs typeface="Arial"/>
              </a:rPr>
              <a:t> </a:t>
            </a:r>
            <a:r>
              <a:rPr lang="en-US" sz="1400" err="1">
                <a:cs typeface="Arial"/>
              </a:rPr>
              <a:t>kontakterna</a:t>
            </a:r>
            <a:r>
              <a:rPr lang="en-US" sz="1400">
                <a:cs typeface="Arial"/>
              </a:rPr>
              <a:t> </a:t>
            </a:r>
            <a:r>
              <a:rPr lang="en-US" sz="1400" err="1">
                <a:cs typeface="Arial"/>
              </a:rPr>
              <a:t>tas</a:t>
            </a:r>
            <a:r>
              <a:rPr lang="en-US" sz="1400">
                <a:cs typeface="Arial"/>
              </a:rPr>
              <a:t> </a:t>
            </a:r>
            <a:r>
              <a:rPr lang="en-US" sz="1400" err="1">
                <a:cs typeface="Arial"/>
              </a:rPr>
              <a:t>från</a:t>
            </a:r>
            <a:r>
              <a:rPr lang="en-US" sz="1400">
                <a:cs typeface="Arial"/>
              </a:rPr>
              <a:t> </a:t>
            </a:r>
            <a:r>
              <a:rPr lang="en-US" sz="1400" err="1">
                <a:cs typeface="Arial"/>
              </a:rPr>
              <a:t>nödcentralen</a:t>
            </a:r>
            <a:r>
              <a:rPr lang="en-US" sz="1400">
                <a:cs typeface="Arial"/>
              </a:rPr>
              <a:t>, </a:t>
            </a:r>
            <a:r>
              <a:rPr lang="en-US" sz="1400" err="1">
                <a:cs typeface="Arial"/>
              </a:rPr>
              <a:t>klienter</a:t>
            </a:r>
            <a:r>
              <a:rPr lang="en-US" sz="1400">
                <a:cs typeface="Arial"/>
              </a:rPr>
              <a:t> &gt; 18 och </a:t>
            </a:r>
            <a:r>
              <a:rPr lang="en-US" sz="1400" err="1">
                <a:cs typeface="Arial"/>
              </a:rPr>
              <a:t>polisen</a:t>
            </a:r>
            <a:r>
              <a:rPr lang="en-US" sz="1400">
                <a:cs typeface="Arial"/>
              </a:rPr>
              <a:t>, </a:t>
            </a:r>
            <a:r>
              <a:rPr lang="en-US" sz="1400" err="1">
                <a:cs typeface="Arial"/>
              </a:rPr>
              <a:t>därefter</a:t>
            </a:r>
            <a:r>
              <a:rPr lang="en-US" sz="1400">
                <a:cs typeface="Arial"/>
              </a:rPr>
              <a:t> </a:t>
            </a:r>
            <a:r>
              <a:rPr lang="en-US" sz="1400" err="1">
                <a:cs typeface="Arial"/>
              </a:rPr>
              <a:t>följer</a:t>
            </a:r>
            <a:r>
              <a:rPr lang="en-US" sz="1400">
                <a:cs typeface="Arial"/>
              </a:rPr>
              <a:t>, </a:t>
            </a:r>
            <a:r>
              <a:rPr lang="en-US" sz="1400" err="1">
                <a:cs typeface="Arial"/>
              </a:rPr>
              <a:t>förstavården</a:t>
            </a:r>
            <a:r>
              <a:rPr lang="en-US" sz="1400">
                <a:cs typeface="Arial"/>
              </a:rPr>
              <a:t> och </a:t>
            </a:r>
            <a:r>
              <a:rPr lang="en-US" sz="1400" err="1">
                <a:cs typeface="Arial"/>
              </a:rPr>
              <a:t>anhöriga</a:t>
            </a:r>
            <a:r>
              <a:rPr lang="en-US" sz="1400">
                <a:cs typeface="Arial"/>
              </a:rPr>
              <a:t>. </a:t>
            </a:r>
          </a:p>
          <a:p>
            <a:r>
              <a:rPr lang="en-US" sz="1400">
                <a:cs typeface="Arial"/>
              </a:rPr>
              <a:t>Antalet brådskande placeringar hitintills I  år 19 st (2025:15). </a:t>
            </a:r>
          </a:p>
          <a:p>
            <a:r>
              <a:rPr lang="en-US" sz="1400" err="1">
                <a:cs typeface="Arial"/>
              </a:rPr>
              <a:t>Behovet</a:t>
            </a:r>
            <a:r>
              <a:rPr lang="en-US" sz="1400">
                <a:cs typeface="Arial"/>
              </a:rPr>
              <a:t> av </a:t>
            </a:r>
            <a:r>
              <a:rPr lang="en-US" sz="1400" err="1">
                <a:cs typeface="Arial"/>
              </a:rPr>
              <a:t>socialplats</a:t>
            </a:r>
            <a:r>
              <a:rPr lang="en-US" sz="1400">
                <a:cs typeface="Arial"/>
              </a:rPr>
              <a:t> </a:t>
            </a:r>
            <a:r>
              <a:rPr lang="en-US" sz="1400" err="1">
                <a:cs typeface="Arial"/>
              </a:rPr>
              <a:t>på</a:t>
            </a:r>
            <a:r>
              <a:rPr lang="en-US" sz="1400">
                <a:cs typeface="Arial"/>
              </a:rPr>
              <a:t> </a:t>
            </a:r>
            <a:r>
              <a:rPr lang="en-US" sz="1400" err="1">
                <a:cs typeface="Arial"/>
              </a:rPr>
              <a:t>boendeenhet</a:t>
            </a:r>
            <a:r>
              <a:rPr lang="en-US" sz="1400">
                <a:cs typeface="Arial"/>
              </a:rPr>
              <a:t> 122 </a:t>
            </a:r>
            <a:r>
              <a:rPr lang="en-US" sz="1400" err="1">
                <a:cs typeface="Arial"/>
              </a:rPr>
              <a:t>dygn</a:t>
            </a:r>
            <a:r>
              <a:rPr lang="en-US" sz="1400">
                <a:cs typeface="Arial"/>
              </a:rPr>
              <a:t> (2025:115 </a:t>
            </a:r>
            <a:r>
              <a:rPr lang="en-US" sz="1400" err="1">
                <a:cs typeface="Arial"/>
              </a:rPr>
              <a:t>dygn</a:t>
            </a:r>
            <a:r>
              <a:rPr lang="en-US" sz="1400">
                <a:cs typeface="Arial"/>
              </a:rPr>
              <a:t>) </a:t>
            </a:r>
            <a:r>
              <a:rPr lang="en-US" sz="1400" err="1">
                <a:cs typeface="Arial"/>
              </a:rPr>
              <a:t>andra</a:t>
            </a:r>
            <a:r>
              <a:rPr lang="en-US" sz="1400">
                <a:cs typeface="Arial"/>
              </a:rPr>
              <a:t> </a:t>
            </a:r>
            <a:r>
              <a:rPr lang="en-US" sz="1400" err="1">
                <a:cs typeface="Arial"/>
              </a:rPr>
              <a:t>övernattningslösningar</a:t>
            </a:r>
            <a:r>
              <a:rPr lang="en-US" sz="1400">
                <a:cs typeface="Arial"/>
              </a:rPr>
              <a:t> 108 </a:t>
            </a:r>
            <a:r>
              <a:rPr lang="en-US" sz="1400" err="1">
                <a:cs typeface="Arial"/>
              </a:rPr>
              <a:t>dygn</a:t>
            </a:r>
            <a:r>
              <a:rPr lang="en-US" sz="1400">
                <a:cs typeface="Arial"/>
              </a:rPr>
              <a:t> (2025:98)</a:t>
            </a:r>
          </a:p>
          <a:p>
            <a:endParaRPr lang="en-US" sz="1400">
              <a:cs typeface="Arial"/>
            </a:endParaRPr>
          </a:p>
          <a:p>
            <a:r>
              <a:rPr lang="en-US" sz="1400" err="1">
                <a:cs typeface="Arial"/>
              </a:rPr>
              <a:t>Tjänsten</a:t>
            </a:r>
            <a:r>
              <a:rPr lang="en-US" sz="1400">
                <a:cs typeface="Arial"/>
              </a:rPr>
              <a:t> </a:t>
            </a:r>
            <a:r>
              <a:rPr lang="en-US" sz="1400" err="1">
                <a:cs typeface="Arial"/>
              </a:rPr>
              <a:t>som</a:t>
            </a:r>
            <a:r>
              <a:rPr lang="en-US" sz="1400">
                <a:cs typeface="Arial"/>
              </a:rPr>
              <a:t> </a:t>
            </a:r>
            <a:r>
              <a:rPr lang="en-US" sz="1400" err="1">
                <a:cs typeface="Arial"/>
              </a:rPr>
              <a:t>servicechef</a:t>
            </a:r>
            <a:r>
              <a:rPr lang="en-US" sz="1400">
                <a:cs typeface="Arial"/>
              </a:rPr>
              <a:t> vid social- och </a:t>
            </a:r>
            <a:r>
              <a:rPr lang="en-US" sz="1400" err="1">
                <a:cs typeface="Arial"/>
              </a:rPr>
              <a:t>krisjouren</a:t>
            </a:r>
            <a:r>
              <a:rPr lang="en-US" sz="1400">
                <a:cs typeface="Arial"/>
              </a:rPr>
              <a:t> </a:t>
            </a:r>
            <a:r>
              <a:rPr lang="en-US" sz="1400" err="1">
                <a:cs typeface="Arial"/>
              </a:rPr>
              <a:t>är</a:t>
            </a:r>
            <a:r>
              <a:rPr lang="en-US" sz="1400">
                <a:cs typeface="Arial"/>
              </a:rPr>
              <a:t> </a:t>
            </a:r>
            <a:r>
              <a:rPr lang="en-US" sz="1400" err="1">
                <a:cs typeface="Arial"/>
              </a:rPr>
              <a:t>tillsatt</a:t>
            </a:r>
            <a:r>
              <a:rPr lang="en-US" sz="1400">
                <a:cs typeface="Arial"/>
              </a:rPr>
              <a:t> för </a:t>
            </a:r>
            <a:r>
              <a:rPr lang="en-US" sz="1400" err="1">
                <a:cs typeface="Arial"/>
              </a:rPr>
              <a:t>en</a:t>
            </a:r>
            <a:r>
              <a:rPr lang="en-US" sz="1400">
                <a:cs typeface="Arial"/>
              </a:rPr>
              <a:t> </a:t>
            </a:r>
            <a:r>
              <a:rPr lang="en-US" sz="1400" err="1">
                <a:cs typeface="Arial"/>
              </a:rPr>
              <a:t>försöksperiod</a:t>
            </a:r>
            <a:r>
              <a:rPr lang="en-US" sz="1400">
                <a:cs typeface="Arial"/>
              </a:rPr>
              <a:t> under </a:t>
            </a:r>
            <a:r>
              <a:rPr lang="en-US" sz="1400" err="1">
                <a:cs typeface="Arial"/>
              </a:rPr>
              <a:t>tiden</a:t>
            </a:r>
            <a:r>
              <a:rPr lang="en-US" sz="1400">
                <a:cs typeface="Arial"/>
              </a:rPr>
              <a:t> 27.4.2026 - 31.5.2027 </a:t>
            </a:r>
            <a:r>
              <a:rPr lang="en-US" sz="1400" err="1">
                <a:cs typeface="Arial"/>
              </a:rPr>
              <a:t>samt</a:t>
            </a:r>
            <a:r>
              <a:rPr lang="en-US" sz="1400">
                <a:cs typeface="Arial"/>
              </a:rPr>
              <a:t> nu </a:t>
            </a:r>
            <a:r>
              <a:rPr lang="en-US" sz="1400" err="1">
                <a:cs typeface="Arial"/>
              </a:rPr>
              <a:t>också</a:t>
            </a:r>
            <a:r>
              <a:rPr lang="en-US" sz="1400">
                <a:cs typeface="Arial"/>
              </a:rPr>
              <a:t> </a:t>
            </a:r>
            <a:r>
              <a:rPr lang="en-US" sz="1400" err="1">
                <a:cs typeface="Arial"/>
              </a:rPr>
              <a:t>ledande</a:t>
            </a:r>
            <a:r>
              <a:rPr lang="en-US" sz="1400">
                <a:cs typeface="Arial"/>
              </a:rPr>
              <a:t> </a:t>
            </a:r>
            <a:r>
              <a:rPr lang="en-US" sz="1400" err="1">
                <a:cs typeface="Arial"/>
              </a:rPr>
              <a:t>socialarbetare</a:t>
            </a:r>
            <a:r>
              <a:rPr lang="en-US" sz="1400">
                <a:cs typeface="Arial"/>
              </a:rPr>
              <a:t> och </a:t>
            </a:r>
            <a:r>
              <a:rPr lang="en-US" sz="1400" err="1">
                <a:cs typeface="Arial"/>
              </a:rPr>
              <a:t>socialarbetare</a:t>
            </a:r>
            <a:r>
              <a:rPr lang="en-US" sz="1400"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687651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D8518-6904-64AF-FA87-B910BF171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>
            <a:extLst>
              <a:ext uri="{FF2B5EF4-FFF2-40B4-BE49-F238E27FC236}">
                <a16:creationId xmlns:a16="http://schemas.microsoft.com/office/drawing/2014/main" id="{852B2EFD-BC7D-3C5B-0212-2E1CDE306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31384">
            <a:off x="9044464" y="3679904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5">
                <a:alpha val="35686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5CDD39-B877-0653-AA9A-B6A542AE42D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>
            <a:normAutofit fontScale="90000"/>
          </a:bodyPr>
          <a:lstStyle/>
          <a:p>
            <a:r>
              <a:rPr lang="fi-FI" b="1" err="1"/>
              <a:t>Tillgänglighet</a:t>
            </a:r>
            <a:r>
              <a:rPr lang="fi-FI" b="1"/>
              <a:t> – Socialservice för äldre</a:t>
            </a:r>
            <a:endParaRPr lang="sv-SE" err="1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FA02285-D236-E49B-FD30-7798313A5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60000" y="1224000"/>
            <a:ext cx="5423604" cy="5040462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FE35AF-D2AB-4195-8803-392FBF06744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451802" y="1335096"/>
            <a:ext cx="5040000" cy="626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endParaRPr lang="en-US" sz="1400" b="1"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1400" b="1" err="1">
                <a:cs typeface="Arial"/>
              </a:rPr>
              <a:t>Bedömning</a:t>
            </a:r>
            <a:r>
              <a:rPr lang="en-US" sz="1400" b="1">
                <a:cs typeface="Arial"/>
              </a:rPr>
              <a:t> av </a:t>
            </a:r>
            <a:r>
              <a:rPr lang="en-US" sz="1400" b="1" err="1">
                <a:cs typeface="Arial"/>
              </a:rPr>
              <a:t>servicebehovet</a:t>
            </a:r>
            <a:r>
              <a:rPr lang="en-US" sz="1400" b="1">
                <a:cs typeface="Arial"/>
              </a:rPr>
              <a:t> </a:t>
            </a:r>
            <a:r>
              <a:rPr lang="en-US" sz="1400" b="1" err="1">
                <a:cs typeface="Arial"/>
              </a:rPr>
              <a:t>Målsättning</a:t>
            </a:r>
            <a:r>
              <a:rPr lang="en-US" sz="1400" b="1">
                <a:cs typeface="Arial"/>
              </a:rPr>
              <a:t>: </a:t>
            </a:r>
            <a:r>
              <a:rPr lang="en-US" sz="1400" b="1" err="1">
                <a:cs typeface="Arial"/>
              </a:rPr>
              <a:t>inom</a:t>
            </a:r>
            <a:r>
              <a:rPr lang="en-US" sz="1400" b="1">
                <a:cs typeface="Arial"/>
              </a:rPr>
              <a:t> 7 </a:t>
            </a:r>
            <a:r>
              <a:rPr lang="en-US" sz="1400" b="1" err="1">
                <a:cs typeface="Arial"/>
              </a:rPr>
              <a:t>dygn</a:t>
            </a:r>
            <a:endParaRPr lang="en-US" sz="1400" err="1"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1400" b="1" err="1">
                <a:cs typeface="Arial"/>
              </a:rPr>
              <a:t>Nuläge</a:t>
            </a:r>
            <a:r>
              <a:rPr lang="en-US" sz="1400" b="1">
                <a:cs typeface="Arial"/>
              </a:rPr>
              <a:t>:</a:t>
            </a:r>
            <a:endParaRPr lang="en-US" sz="1400"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1400">
                <a:cs typeface="Arial"/>
              </a:rPr>
              <a:t>Antal besök inom socialvårdens äldreomsorg uppgår till </a:t>
            </a:r>
            <a:r>
              <a:rPr lang="en-US" sz="1400" err="1">
                <a:cs typeface="Arial"/>
              </a:rPr>
              <a:t>ungefär</a:t>
            </a:r>
            <a:r>
              <a:rPr lang="en-US" sz="1400">
                <a:cs typeface="Arial"/>
              </a:rPr>
              <a:t> 4.800 st.</a:t>
            </a:r>
          </a:p>
          <a:p>
            <a:pPr>
              <a:spcAft>
                <a:spcPts val="600"/>
              </a:spcAft>
            </a:pPr>
            <a:endParaRPr lang="en-US" sz="1400" b="1"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1400" b="1">
                <a:cs typeface="Arial"/>
              </a:rPr>
              <a:t>Korrigerande </a:t>
            </a:r>
            <a:r>
              <a:rPr lang="en-US" sz="1400" b="1" err="1">
                <a:cs typeface="Arial"/>
              </a:rPr>
              <a:t>åtgärder</a:t>
            </a:r>
            <a:r>
              <a:rPr lang="en-US" sz="1400">
                <a:cs typeface="Arial"/>
              </a:rPr>
              <a:t>:</a:t>
            </a:r>
            <a:endParaRPr lang="en-US"/>
          </a:p>
          <a:p>
            <a:r>
              <a:rPr lang="en-US" sz="1400" err="1">
                <a:latin typeface="Arial"/>
                <a:cs typeface="Arial"/>
              </a:rPr>
              <a:t>Klient</a:t>
            </a:r>
            <a:r>
              <a:rPr lang="en-US" sz="1400">
                <a:latin typeface="Arial"/>
                <a:cs typeface="Arial"/>
              </a:rPr>
              <a:t>- och </a:t>
            </a:r>
            <a:r>
              <a:rPr lang="en-US" sz="1400" err="1">
                <a:latin typeface="Arial"/>
                <a:cs typeface="Arial"/>
              </a:rPr>
              <a:t>servicehandledning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inom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äldreomsorgen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syftar</a:t>
            </a:r>
            <a:r>
              <a:rPr lang="en-US" sz="1400">
                <a:latin typeface="Arial"/>
                <a:cs typeface="Arial"/>
              </a:rPr>
              <a:t> till </a:t>
            </a:r>
            <a:r>
              <a:rPr lang="en-US" sz="1400" err="1">
                <a:latin typeface="Arial"/>
                <a:cs typeface="Arial"/>
              </a:rPr>
              <a:t>att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ge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rätt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stöd</a:t>
            </a:r>
            <a:r>
              <a:rPr lang="en-US" sz="1400">
                <a:latin typeface="Arial"/>
                <a:cs typeface="Arial"/>
              </a:rPr>
              <a:t>, service och </a:t>
            </a:r>
            <a:r>
              <a:rPr lang="en-US" sz="1400" err="1">
                <a:latin typeface="Arial"/>
                <a:cs typeface="Arial"/>
              </a:rPr>
              <a:t>vård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utifrån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individens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behov</a:t>
            </a:r>
            <a:r>
              <a:rPr lang="en-US" sz="1400">
                <a:latin typeface="Arial"/>
                <a:cs typeface="Arial"/>
              </a:rPr>
              <a:t>. </a:t>
            </a:r>
            <a:r>
              <a:rPr lang="en-US" sz="1400" err="1">
                <a:latin typeface="Arial"/>
                <a:cs typeface="Arial"/>
              </a:rPr>
              <a:t>Arbetet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handlar</a:t>
            </a:r>
            <a:r>
              <a:rPr lang="en-US" sz="1400">
                <a:latin typeface="Arial"/>
                <a:cs typeface="Arial"/>
              </a:rPr>
              <a:t> om </a:t>
            </a:r>
            <a:r>
              <a:rPr lang="en-US" sz="1400" err="1">
                <a:latin typeface="Arial"/>
                <a:cs typeface="Arial"/>
              </a:rPr>
              <a:t>att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samordna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insatser</a:t>
            </a:r>
            <a:r>
              <a:rPr lang="en-US" sz="1400">
                <a:latin typeface="Arial"/>
                <a:cs typeface="Arial"/>
              </a:rPr>
              <a:t>, </a:t>
            </a:r>
            <a:r>
              <a:rPr lang="en-US" sz="1400" err="1">
                <a:latin typeface="Arial"/>
                <a:cs typeface="Arial"/>
              </a:rPr>
              <a:t>vägleda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klienter</a:t>
            </a:r>
            <a:r>
              <a:rPr lang="en-US" sz="1400">
                <a:latin typeface="Arial"/>
                <a:cs typeface="Arial"/>
              </a:rPr>
              <a:t> och </a:t>
            </a:r>
            <a:r>
              <a:rPr lang="en-US" sz="1400" err="1">
                <a:latin typeface="Arial"/>
                <a:cs typeface="Arial"/>
              </a:rPr>
              <a:t>anhöriga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samt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stärka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självbestämmande</a:t>
            </a:r>
            <a:r>
              <a:rPr lang="en-US" sz="1400">
                <a:latin typeface="Arial"/>
                <a:cs typeface="Arial"/>
              </a:rPr>
              <a:t> och </a:t>
            </a:r>
            <a:r>
              <a:rPr lang="en-US" sz="1400" err="1">
                <a:latin typeface="Arial"/>
                <a:cs typeface="Arial"/>
              </a:rPr>
              <a:t>delaktighet</a:t>
            </a:r>
            <a:r>
              <a:rPr lang="en-US" sz="1400">
                <a:latin typeface="Arial"/>
                <a:cs typeface="Arial"/>
              </a:rPr>
              <a:t>. Målet </a:t>
            </a:r>
            <a:r>
              <a:rPr lang="en-US" sz="1400" err="1">
                <a:latin typeface="Arial"/>
                <a:cs typeface="Arial"/>
              </a:rPr>
              <a:t>är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att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klienten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får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rätt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hjälp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i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rätt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tid</a:t>
            </a:r>
            <a:r>
              <a:rPr lang="en-US" sz="1400">
                <a:latin typeface="Arial"/>
                <a:cs typeface="Arial"/>
              </a:rPr>
              <a:t> för </a:t>
            </a:r>
            <a:r>
              <a:rPr lang="en-US" sz="1400" err="1">
                <a:latin typeface="Arial"/>
                <a:cs typeface="Arial"/>
              </a:rPr>
              <a:t>att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kunna</a:t>
            </a:r>
            <a:r>
              <a:rPr lang="en-US" sz="1400">
                <a:latin typeface="Arial"/>
                <a:cs typeface="Arial"/>
              </a:rPr>
              <a:t> leva </a:t>
            </a:r>
            <a:r>
              <a:rPr lang="en-US" sz="1400" err="1">
                <a:latin typeface="Arial"/>
                <a:cs typeface="Arial"/>
              </a:rPr>
              <a:t>så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självständigt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som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möjligt</a:t>
            </a:r>
            <a:r>
              <a:rPr lang="en-US" sz="1400">
                <a:latin typeface="Arial"/>
                <a:cs typeface="Arial"/>
              </a:rPr>
              <a:t>.</a:t>
            </a:r>
          </a:p>
          <a:p>
            <a:r>
              <a:rPr lang="en-US" sz="1400" err="1">
                <a:latin typeface="Arial"/>
                <a:cs typeface="Arial"/>
              </a:rPr>
              <a:t>Stödbehovet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kan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vara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tillfälligt</a:t>
            </a:r>
            <a:r>
              <a:rPr lang="en-US" sz="1400">
                <a:latin typeface="Arial"/>
                <a:cs typeface="Arial"/>
              </a:rPr>
              <a:t>, </a:t>
            </a:r>
            <a:r>
              <a:rPr lang="en-US" sz="1400" err="1">
                <a:latin typeface="Arial"/>
                <a:cs typeface="Arial"/>
              </a:rPr>
              <a:t>återkommande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eller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långvarigt</a:t>
            </a:r>
            <a:r>
              <a:rPr lang="en-US" sz="1400">
                <a:latin typeface="Arial"/>
                <a:cs typeface="Arial"/>
              </a:rPr>
              <a:t>.</a:t>
            </a:r>
          </a:p>
          <a:p>
            <a:r>
              <a:rPr lang="en-US" sz="1400" err="1">
                <a:latin typeface="Arial"/>
                <a:cs typeface="Arial"/>
              </a:rPr>
              <a:t>Genom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gerontologiskt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socialt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arbete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riktas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stöd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särskilt</a:t>
            </a:r>
            <a:r>
              <a:rPr lang="en-US" sz="1400">
                <a:latin typeface="Arial"/>
                <a:cs typeface="Arial"/>
              </a:rPr>
              <a:t> till </a:t>
            </a:r>
            <a:r>
              <a:rPr lang="en-US" sz="1400" err="1">
                <a:latin typeface="Arial"/>
                <a:cs typeface="Arial"/>
              </a:rPr>
              <a:t>personer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som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har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svårt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att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själva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söka</a:t>
            </a:r>
            <a:r>
              <a:rPr lang="en-US" sz="1400">
                <a:latin typeface="Arial"/>
                <a:cs typeface="Arial"/>
              </a:rPr>
              <a:t> och </a:t>
            </a:r>
            <a:r>
              <a:rPr lang="en-US" sz="1400" err="1">
                <a:latin typeface="Arial"/>
                <a:cs typeface="Arial"/>
              </a:rPr>
              <a:t>få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hjälp</a:t>
            </a:r>
            <a:r>
              <a:rPr lang="en-US" sz="1400">
                <a:latin typeface="Arial"/>
                <a:cs typeface="Arial"/>
              </a:rPr>
              <a:t>, till </a:t>
            </a:r>
            <a:r>
              <a:rPr lang="en-US" sz="1400" err="1">
                <a:latin typeface="Arial"/>
                <a:cs typeface="Arial"/>
              </a:rPr>
              <a:t>exempel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på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grund</a:t>
            </a:r>
            <a:r>
              <a:rPr lang="en-US" sz="1400">
                <a:latin typeface="Arial"/>
                <a:cs typeface="Arial"/>
              </a:rPr>
              <a:t> av </a:t>
            </a:r>
            <a:r>
              <a:rPr lang="en-US" sz="1400" err="1">
                <a:latin typeface="Arial"/>
                <a:cs typeface="Arial"/>
              </a:rPr>
              <a:t>kognitiva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eller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psykiska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svårigheter</a:t>
            </a:r>
            <a:r>
              <a:rPr lang="en-US" sz="1400">
                <a:latin typeface="Arial"/>
                <a:cs typeface="Arial"/>
              </a:rPr>
              <a:t>, </a:t>
            </a:r>
            <a:r>
              <a:rPr lang="en-US" sz="1400" err="1">
                <a:latin typeface="Arial"/>
                <a:cs typeface="Arial"/>
              </a:rPr>
              <a:t>missbruk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eller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flera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samtidiga</a:t>
            </a:r>
            <a:r>
              <a:rPr lang="en-US" sz="1400">
                <a:latin typeface="Arial"/>
                <a:cs typeface="Arial"/>
              </a:rPr>
              <a:t> </a:t>
            </a:r>
            <a:r>
              <a:rPr lang="en-US" sz="1400" err="1">
                <a:latin typeface="Arial"/>
                <a:cs typeface="Arial"/>
              </a:rPr>
              <a:t>behov</a:t>
            </a:r>
            <a:r>
              <a:rPr lang="en-US" sz="1400">
                <a:latin typeface="Arial"/>
                <a:cs typeface="Arial"/>
              </a:rPr>
              <a:t>.</a:t>
            </a:r>
          </a:p>
          <a:p>
            <a:pPr>
              <a:spcAft>
                <a:spcPts val="600"/>
              </a:spcAft>
            </a:pPr>
            <a:endParaRPr lang="en-US" sz="1400">
              <a:cs typeface="Arial"/>
            </a:endParaRPr>
          </a:p>
          <a:p>
            <a:pPr>
              <a:spcAft>
                <a:spcPts val="600"/>
              </a:spcAft>
            </a:pPr>
            <a:endParaRPr lang="en-US" sz="1400"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400"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400">
              <a:cs typeface="Arial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fi-FI" sz="1600" b="1">
              <a:cs typeface="Arial" panose="020B0604020202020204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fi-FI" sz="1400" b="1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9252587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FC808-FD1A-2EE6-E98E-DBE017676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>
            <a:extLst>
              <a:ext uri="{FF2B5EF4-FFF2-40B4-BE49-F238E27FC236}">
                <a16:creationId xmlns:a16="http://schemas.microsoft.com/office/drawing/2014/main" id="{9C9759AE-B861-19CB-E828-5E416C87F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31384">
            <a:off x="9044464" y="3679904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5">
                <a:alpha val="35686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7C8D89-9DBC-47F5-237B-60E101FC4D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1414987"/>
          </a:xfrm>
        </p:spPr>
        <p:txBody>
          <a:bodyPr>
            <a:normAutofit fontScale="90000"/>
          </a:bodyPr>
          <a:lstStyle/>
          <a:p>
            <a:r>
              <a:rPr lang="fi-FI" b="1" err="1"/>
              <a:t>Tillgänglighet</a:t>
            </a:r>
            <a:r>
              <a:rPr lang="fi-FI" b="1"/>
              <a:t> – </a:t>
            </a:r>
            <a:r>
              <a:rPr lang="fi-FI" b="1" err="1"/>
              <a:t>Vårdbedömningen</a:t>
            </a:r>
            <a:r>
              <a:rPr lang="fi-FI" b="1"/>
              <a:t>     </a:t>
            </a:r>
            <a:r>
              <a:rPr lang="sv-SE" sz="2000"/>
              <a:t>Bedömning av vårdbehov per telefon inom hälso- och sjukvården</a:t>
            </a:r>
            <a:br>
              <a:rPr lang="sv-SE" sz="2000"/>
            </a:br>
            <a:r>
              <a:rPr lang="sv-SE" sz="2000"/>
              <a:t>Mål: bedömning samma vardag</a:t>
            </a:r>
            <a:br>
              <a:rPr lang="sv-SE"/>
            </a:b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39BA6B3-384C-B86D-32FA-556D9BD4E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60000" y="1224000"/>
            <a:ext cx="5423604" cy="5040462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3F83A7-480A-4D73-A41F-9E85B13E042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451802" y="1335096"/>
            <a:ext cx="5040000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sv-SE" sz="1600"/>
          </a:p>
          <a:p>
            <a:r>
              <a:rPr lang="sv-SE" sz="1600"/>
              <a:t>📞 HTA</a:t>
            </a:r>
          </a:p>
          <a:p>
            <a:r>
              <a:rPr lang="sv-SE" sz="1600"/>
              <a:t>Inkomna samtal 1.5-31.8.26</a:t>
            </a:r>
          </a:p>
          <a:p>
            <a:r>
              <a:rPr lang="sv-SE" sz="1600"/>
              <a:t>Totalt antal samtal: 61757</a:t>
            </a:r>
          </a:p>
          <a:p>
            <a:r>
              <a:rPr lang="sv-SE" sz="1600"/>
              <a:t>Unika samtal: 49359</a:t>
            </a:r>
          </a:p>
          <a:p>
            <a:r>
              <a:rPr lang="sv-SE" sz="1600"/>
              <a:t>Besvarade samtal: 41812</a:t>
            </a:r>
          </a:p>
          <a:p>
            <a:r>
              <a:rPr lang="sv-SE" sz="1600"/>
              <a:t>Genomsnittlig väntetid: 16 min 7 s</a:t>
            </a:r>
          </a:p>
          <a:p>
            <a:r>
              <a:rPr lang="sv-SE" sz="1600"/>
              <a:t>Antal återuppringningar: 19888</a:t>
            </a:r>
          </a:p>
          <a:p>
            <a:r>
              <a:rPr lang="sv-SE" sz="1600"/>
              <a:t>Genomsnittlig återuppringningstid: 7 h 42 min 30 s</a:t>
            </a:r>
          </a:p>
          <a:p>
            <a:r>
              <a:rPr lang="sv-SE" sz="1600"/>
              <a:t>👵 Seniorlinjen</a:t>
            </a:r>
          </a:p>
          <a:p>
            <a:r>
              <a:rPr lang="sv-SE" sz="1600"/>
              <a:t>Totalt antal samtal: 12 935</a:t>
            </a:r>
          </a:p>
          <a:p>
            <a:r>
              <a:rPr lang="sv-SE" sz="1600"/>
              <a:t>Unika samtal: 10 178</a:t>
            </a:r>
          </a:p>
          <a:p>
            <a:r>
              <a:rPr lang="sv-SE" sz="1600"/>
              <a:t>Besvarade samtal: 7 935</a:t>
            </a:r>
          </a:p>
          <a:p>
            <a:r>
              <a:rPr lang="sv-SE" sz="1600"/>
              <a:t>Genomsnittlig väntetid: 17 min 10 s</a:t>
            </a:r>
          </a:p>
          <a:p>
            <a:r>
              <a:rPr lang="sv-SE" sz="1600"/>
              <a:t>Antal återuppringningar: 3639</a:t>
            </a:r>
          </a:p>
          <a:p>
            <a:r>
              <a:rPr lang="sv-SE" sz="1600"/>
              <a:t>Genomsnittlig återuppringningstid: 8 h 39 min 44s</a:t>
            </a:r>
          </a:p>
          <a:p>
            <a:r>
              <a:rPr lang="sv-SE" sz="1600"/>
              <a:t>💬 Sjukskötarchatt</a:t>
            </a:r>
          </a:p>
          <a:p>
            <a:r>
              <a:rPr lang="sv-SE" sz="1600"/>
              <a:t>Antal chattar: 9760</a:t>
            </a:r>
          </a:p>
          <a:p>
            <a:r>
              <a:rPr lang="sv-SE" sz="1600"/>
              <a:t>Genomsnittlig kötid 22 min 6sek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fi-FI" sz="1600" b="1">
              <a:cs typeface="Arial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fi-FI" sz="1400" b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B91C58-BFA6-48AD-EA3E-B8517F7E027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820256" y="1335096"/>
            <a:ext cx="5040000" cy="432426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/>
              <a:t>⭐ Korrigerande åtgärder </a:t>
            </a:r>
          </a:p>
          <a:p>
            <a:r>
              <a:rPr lang="sv-SE" sz="1600" b="1"/>
              <a:t>Tydliggörande av processer</a:t>
            </a:r>
            <a:endParaRPr lang="sv-SE" sz="1600"/>
          </a:p>
          <a:p>
            <a:r>
              <a:rPr lang="sv-SE" sz="1600" b="1"/>
              <a:t>Återuppringningar styrs till egna team</a:t>
            </a:r>
            <a:r>
              <a:rPr lang="sv-SE" sz="1600"/>
              <a:t> vid social- och hälsocentralerna</a:t>
            </a:r>
          </a:p>
          <a:p>
            <a:r>
              <a:rPr lang="sv-SE" sz="1600" b="1"/>
              <a:t>Mer personal har tillsatts i sjukskötarchatten</a:t>
            </a:r>
            <a:endParaRPr lang="sv-SE" sz="1600"/>
          </a:p>
          <a:p>
            <a:r>
              <a:rPr lang="sv-SE" sz="1600" b="1"/>
              <a:t>Omfördelning av resurser och personal</a:t>
            </a:r>
            <a:endParaRPr lang="sv-SE" sz="1600"/>
          </a:p>
          <a:p>
            <a:r>
              <a:rPr lang="sv-SE" sz="1600" b="1"/>
              <a:t>Information och vägledning av kunder</a:t>
            </a:r>
            <a:r>
              <a:rPr lang="sv-SE" sz="1600"/>
              <a:t> till rätt tjänster</a:t>
            </a:r>
          </a:p>
          <a:p>
            <a:r>
              <a:rPr lang="sv-SE" sz="1600" b="1"/>
              <a:t>Utveckling av elektroniska tjänster</a:t>
            </a:r>
            <a:endParaRPr lang="sv-SE" sz="1600"/>
          </a:p>
          <a:p>
            <a:r>
              <a:rPr lang="sv-SE" sz="1600" b="1"/>
              <a:t>Införande av välfärdsområdets applikation</a:t>
            </a:r>
            <a:r>
              <a:rPr lang="sv-SE" sz="1600"/>
              <a:t> för att förbättra tillgången till tjänster</a:t>
            </a:r>
          </a:p>
          <a:p>
            <a:r>
              <a:rPr lang="sv-SE" sz="1600" b="1"/>
              <a:t>Daglig uppföljning av telefontrafik, svarstider och personalresurser</a:t>
            </a:r>
            <a:endParaRPr lang="sv-SE" sz="1600"/>
          </a:p>
          <a:p>
            <a:r>
              <a:rPr lang="sv-SE" sz="1600" b="1"/>
              <a:t>Kunder styrs till digitala tjänster och egenvårdsanvisningar</a:t>
            </a:r>
            <a:r>
              <a:rPr lang="sv-SE" sz="1600"/>
              <a:t> när det är ändamålsenligt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fi-FI" sz="1600" b="1">
              <a:latin typeface="Arial" panose="020B0604020202020204"/>
              <a:cs typeface="Arial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6169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>
            <a:extLst>
              <a:ext uri="{FF2B5EF4-FFF2-40B4-BE49-F238E27FC236}">
                <a16:creationId xmlns:a16="http://schemas.microsoft.com/office/drawing/2014/main" id="{F1849AE3-4653-4A79-BE37-49DE155C8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31384">
            <a:off x="9044464" y="3679904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5">
                <a:alpha val="35686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b="1" err="1"/>
              <a:t>Tillgänglighet</a:t>
            </a:r>
            <a:r>
              <a:rPr lang="fi-FI" b="1"/>
              <a:t> – </a:t>
            </a:r>
            <a:r>
              <a:rPr lang="fi-FI" b="1" err="1"/>
              <a:t>Servicepunkten</a:t>
            </a:r>
            <a:endParaRPr lang="sv-SE" err="1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60000" y="1224000"/>
            <a:ext cx="5423604" cy="5040462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451802" y="1335096"/>
            <a:ext cx="5040000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1600" b="1" err="1">
                <a:latin typeface="Arial"/>
                <a:cs typeface="Arial"/>
              </a:rPr>
              <a:t>Välfärdsområdets</a:t>
            </a:r>
            <a:r>
              <a:rPr lang="fi-FI" sz="1600" b="1">
                <a:latin typeface="Arial"/>
                <a:cs typeface="Arial"/>
              </a:rPr>
              <a:t> </a:t>
            </a:r>
            <a:r>
              <a:rPr lang="fi-FI" sz="1600" b="1" err="1">
                <a:latin typeface="Arial"/>
                <a:cs typeface="Arial"/>
              </a:rPr>
              <a:t>växel</a:t>
            </a:r>
            <a:endParaRPr lang="en-US" sz="1600" b="1" err="1">
              <a:latin typeface="Arial"/>
              <a:cs typeface="Arial"/>
            </a:endParaRPr>
          </a:p>
          <a:p>
            <a:pPr algn="ctr"/>
            <a:r>
              <a:rPr lang="fi-FI" sz="1600" b="1" err="1">
                <a:latin typeface="Arial"/>
                <a:cs typeface="Arial"/>
              </a:rPr>
              <a:t>Mål</a:t>
            </a:r>
            <a:r>
              <a:rPr lang="fi-FI" sz="1600" b="1">
                <a:latin typeface="Arial"/>
                <a:cs typeface="Arial"/>
              </a:rPr>
              <a:t>:</a:t>
            </a:r>
            <a:br>
              <a:rPr lang="fi-FI" sz="1600" b="1">
                <a:latin typeface="Arial"/>
                <a:cs typeface="Arial"/>
              </a:rPr>
            </a:br>
            <a:r>
              <a:rPr lang="fi-FI" sz="1600" b="1">
                <a:latin typeface="Arial"/>
                <a:cs typeface="Arial"/>
              </a:rPr>
              <a:t> </a:t>
            </a:r>
            <a:r>
              <a:rPr lang="fi-FI" sz="1600" b="1" err="1">
                <a:latin typeface="Arial"/>
                <a:cs typeface="Arial"/>
              </a:rPr>
              <a:t>Svarsfrekvens</a:t>
            </a:r>
            <a:r>
              <a:rPr lang="fi-FI" sz="1600" b="1">
                <a:latin typeface="Arial"/>
                <a:cs typeface="Arial"/>
              </a:rPr>
              <a:t> för </a:t>
            </a:r>
            <a:r>
              <a:rPr lang="fi-FI" sz="1600" b="1" err="1">
                <a:latin typeface="Arial"/>
                <a:cs typeface="Arial"/>
              </a:rPr>
              <a:t>telefonsamtal</a:t>
            </a:r>
            <a:r>
              <a:rPr lang="fi-FI" sz="1600" b="1">
                <a:latin typeface="Arial"/>
                <a:cs typeface="Arial"/>
              </a:rPr>
              <a:t> </a:t>
            </a:r>
            <a:r>
              <a:rPr lang="fi-FI" sz="1600" b="1" err="1">
                <a:latin typeface="Arial"/>
                <a:cs typeface="Arial"/>
              </a:rPr>
              <a:t>över</a:t>
            </a:r>
            <a:r>
              <a:rPr lang="fi-FI" sz="1600" b="1">
                <a:latin typeface="Arial"/>
                <a:cs typeface="Arial"/>
              </a:rPr>
              <a:t> 90 %,</a:t>
            </a:r>
            <a:br>
              <a:rPr lang="fi-FI" sz="1600" b="1">
                <a:latin typeface="Arial"/>
                <a:cs typeface="Arial"/>
              </a:rPr>
            </a:br>
            <a:r>
              <a:rPr lang="fi-FI" sz="1600" b="1">
                <a:latin typeface="Arial"/>
                <a:cs typeface="Arial"/>
              </a:rPr>
              <a:t> </a:t>
            </a:r>
            <a:r>
              <a:rPr lang="fi-FI" sz="1600" b="1" err="1">
                <a:latin typeface="Arial"/>
                <a:cs typeface="Arial"/>
              </a:rPr>
              <a:t>väntetid</a:t>
            </a:r>
            <a:r>
              <a:rPr lang="fi-FI" sz="1600" b="1">
                <a:latin typeface="Arial"/>
                <a:cs typeface="Arial"/>
              </a:rPr>
              <a:t> i </a:t>
            </a:r>
            <a:r>
              <a:rPr lang="fi-FI" sz="1600" b="1" err="1">
                <a:latin typeface="Arial"/>
                <a:cs typeface="Arial"/>
              </a:rPr>
              <a:t>chatten</a:t>
            </a:r>
            <a:r>
              <a:rPr lang="fi-FI" sz="1600" b="1">
                <a:latin typeface="Arial"/>
                <a:cs typeface="Arial"/>
              </a:rPr>
              <a:t> </a:t>
            </a:r>
            <a:r>
              <a:rPr lang="fi-FI" sz="1600" b="1" err="1">
                <a:latin typeface="Arial"/>
                <a:cs typeface="Arial"/>
              </a:rPr>
              <a:t>under</a:t>
            </a:r>
            <a:r>
              <a:rPr lang="fi-FI" sz="1600" b="1">
                <a:latin typeface="Arial"/>
                <a:cs typeface="Arial"/>
              </a:rPr>
              <a:t> 60 </a:t>
            </a:r>
            <a:r>
              <a:rPr lang="fi-FI" sz="1600" b="1" err="1">
                <a:latin typeface="Arial"/>
                <a:cs typeface="Arial"/>
              </a:rPr>
              <a:t>sekunder</a:t>
            </a:r>
          </a:p>
          <a:p>
            <a:pPr algn="ctr"/>
            <a:endParaRPr lang="fi-FI" sz="1600" b="1">
              <a:latin typeface="Arial"/>
              <a:cs typeface="Arial"/>
            </a:endParaRPr>
          </a:p>
          <a:p>
            <a:pPr algn="ctr"/>
            <a:endParaRPr lang="fi-FI" sz="1600" b="1">
              <a:latin typeface="Arial"/>
              <a:cs typeface="Arial"/>
            </a:endParaRPr>
          </a:p>
          <a:p>
            <a:r>
              <a:rPr lang="fi-FI" sz="1400" b="1" err="1">
                <a:latin typeface="Arial"/>
                <a:cs typeface="Arial"/>
              </a:rPr>
              <a:t>Läge</a:t>
            </a:r>
            <a:r>
              <a:rPr lang="fi-FI" sz="1400" b="1">
                <a:latin typeface="Arial"/>
                <a:cs typeface="Arial"/>
              </a:rPr>
              <a:t>:</a:t>
            </a:r>
            <a:br>
              <a:rPr lang="fi-FI" sz="1400" b="1">
                <a:latin typeface="Arial"/>
                <a:cs typeface="Arial"/>
              </a:rPr>
            </a:b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Svarsfrekvens</a:t>
            </a:r>
            <a:r>
              <a:rPr lang="fi-FI" sz="1400">
                <a:latin typeface="Arial"/>
                <a:cs typeface="Arial"/>
              </a:rPr>
              <a:t> för </a:t>
            </a:r>
            <a:r>
              <a:rPr lang="fi-FI" sz="1400" err="1">
                <a:latin typeface="Arial"/>
                <a:cs typeface="Arial"/>
              </a:rPr>
              <a:t>telefonsamtal</a:t>
            </a:r>
            <a:r>
              <a:rPr lang="fi-FI" sz="1400">
                <a:latin typeface="Arial"/>
                <a:cs typeface="Arial"/>
              </a:rPr>
              <a:t>: 97 %</a:t>
            </a:r>
            <a:br>
              <a:rPr lang="fi-FI" sz="1400">
                <a:latin typeface="Arial"/>
                <a:cs typeface="Arial"/>
              </a:rPr>
            </a:b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Antal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samtal</a:t>
            </a:r>
            <a:r>
              <a:rPr lang="fi-FI" sz="1400">
                <a:latin typeface="Arial"/>
                <a:cs typeface="Arial"/>
              </a:rPr>
              <a:t>: 40 605 (43 405 / 1-4.2026) st</a:t>
            </a:r>
            <a:br>
              <a:rPr lang="fi-FI" sz="1400">
                <a:latin typeface="Arial"/>
                <a:cs typeface="Arial"/>
              </a:rPr>
            </a:b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Väntetid</a:t>
            </a:r>
            <a:r>
              <a:rPr lang="fi-FI" sz="1400">
                <a:latin typeface="Arial"/>
                <a:cs typeface="Arial"/>
              </a:rPr>
              <a:t> i </a:t>
            </a:r>
            <a:r>
              <a:rPr lang="fi-FI" sz="1400" err="1">
                <a:latin typeface="Arial"/>
                <a:cs typeface="Arial"/>
              </a:rPr>
              <a:t>chatten</a:t>
            </a:r>
            <a:r>
              <a:rPr lang="fi-FI" sz="1400">
                <a:latin typeface="Arial"/>
                <a:cs typeface="Arial"/>
              </a:rPr>
              <a:t>: 37 (29 / 1-4.2026) </a:t>
            </a:r>
            <a:r>
              <a:rPr lang="fi-FI" sz="1400" err="1">
                <a:latin typeface="Arial"/>
                <a:cs typeface="Arial"/>
              </a:rPr>
              <a:t>sek</a:t>
            </a:r>
            <a:br>
              <a:rPr lang="fi-FI" sz="1400">
                <a:latin typeface="Arial"/>
                <a:cs typeface="Arial"/>
              </a:rPr>
            </a:b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Antal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chattar</a:t>
            </a:r>
            <a:r>
              <a:rPr lang="fi-FI" sz="1400">
                <a:latin typeface="Arial"/>
                <a:cs typeface="Arial"/>
              </a:rPr>
              <a:t>: 349 (418 / 1-4.2026) st</a:t>
            </a:r>
          </a:p>
          <a:p>
            <a:endParaRPr lang="fi-FI" sz="1400">
              <a:latin typeface="Arial"/>
              <a:cs typeface="Arial"/>
            </a:endParaRPr>
          </a:p>
          <a:p>
            <a:r>
              <a:rPr lang="fi-FI" sz="1400" b="1" err="1">
                <a:latin typeface="Arial"/>
                <a:cs typeface="Arial"/>
              </a:rPr>
              <a:t>Korrigerande</a:t>
            </a:r>
            <a:r>
              <a:rPr lang="fi-FI" sz="1400" b="1">
                <a:latin typeface="Arial"/>
                <a:cs typeface="Arial"/>
              </a:rPr>
              <a:t> </a:t>
            </a:r>
            <a:r>
              <a:rPr lang="fi-FI" sz="1400" b="1" err="1">
                <a:latin typeface="Arial"/>
                <a:cs typeface="Arial"/>
              </a:rPr>
              <a:t>åtgärder</a:t>
            </a:r>
            <a:r>
              <a:rPr lang="fi-FI" sz="1400" b="1">
                <a:latin typeface="Arial"/>
                <a:cs typeface="Arial"/>
              </a:rPr>
              <a:t>:</a:t>
            </a:r>
          </a:p>
          <a:p>
            <a:br>
              <a:rPr lang="fi-FI" sz="1400" b="1">
                <a:latin typeface="Arial"/>
                <a:cs typeface="Arial"/>
              </a:rPr>
            </a:br>
            <a:r>
              <a:rPr lang="fi-FI" sz="1400" err="1">
                <a:latin typeface="Arial"/>
                <a:cs typeface="Arial"/>
              </a:rPr>
              <a:t>Tillgängligheten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följs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upp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dagligen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och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vid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behov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vidtas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korrigerande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åtgärder</a:t>
            </a:r>
            <a:r>
              <a:rPr lang="fi-FI" sz="1400">
                <a:latin typeface="Arial"/>
                <a:cs typeface="Arial"/>
              </a:rPr>
              <a:t>. </a:t>
            </a:r>
            <a:r>
              <a:rPr lang="fi-FI" sz="1400" err="1">
                <a:latin typeface="Arial"/>
                <a:cs typeface="Arial"/>
              </a:rPr>
              <a:t>Kunderna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hänvisas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till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rätt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servicepunkt</a:t>
            </a:r>
            <a:r>
              <a:rPr lang="fi-FI" sz="1400">
                <a:latin typeface="Arial"/>
                <a:cs typeface="Arial"/>
              </a:rPr>
              <a:t>, </a:t>
            </a:r>
            <a:r>
              <a:rPr lang="fi-FI" sz="1400" err="1">
                <a:latin typeface="Arial"/>
                <a:cs typeface="Arial"/>
              </a:rPr>
              <a:t>allmän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rådgivning</a:t>
            </a:r>
            <a:r>
              <a:rPr lang="fi-FI" sz="1400">
                <a:latin typeface="Arial"/>
                <a:cs typeface="Arial"/>
              </a:rPr>
              <a:t> ges </a:t>
            </a:r>
            <a:r>
              <a:rPr lang="fi-FI" sz="1400" err="1">
                <a:latin typeface="Arial"/>
                <a:cs typeface="Arial"/>
              </a:rPr>
              <a:t>och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information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om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digitala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tjänster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tillhandahålls</a:t>
            </a:r>
            <a:r>
              <a:rPr lang="fi-FI" sz="1400">
                <a:latin typeface="Arial"/>
                <a:cs typeface="Arial"/>
              </a:rPr>
              <a:t>. </a:t>
            </a:r>
            <a:r>
              <a:rPr lang="fi-FI" sz="1400" err="1">
                <a:latin typeface="Arial"/>
                <a:cs typeface="Arial"/>
              </a:rPr>
              <a:t>Genom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dessa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förbättras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tillgängligheten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och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kunderna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kan</a:t>
            </a:r>
            <a:r>
              <a:rPr lang="fi-FI" sz="1400">
                <a:latin typeface="Arial"/>
                <a:cs typeface="Arial"/>
              </a:rPr>
              <a:t> i </a:t>
            </a:r>
            <a:r>
              <a:rPr lang="fi-FI" sz="1400" err="1">
                <a:latin typeface="Arial"/>
                <a:cs typeface="Arial"/>
              </a:rPr>
              <a:t>högre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grad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än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tidigare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sköta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sina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ärenden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samt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främja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sin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egen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hälsa</a:t>
            </a:r>
            <a:r>
              <a:rPr lang="fi-FI" sz="1400">
                <a:latin typeface="Arial"/>
                <a:cs typeface="Arial"/>
              </a:rPr>
              <a:t>.</a:t>
            </a:r>
            <a:endParaRPr lang="fi-FI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fi-FI" sz="1600" b="1">
              <a:cs typeface="Arial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fi-FI" sz="1400" b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820256" y="1335096"/>
            <a:ext cx="5040000" cy="55861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fi-FI" sz="1600" b="1" err="1">
                <a:latin typeface="Arial"/>
                <a:cs typeface="Arial"/>
              </a:rPr>
              <a:t>Servicerådgivare</a:t>
            </a:r>
            <a:r>
              <a:rPr lang="fi-FI" sz="1600" b="1">
                <a:latin typeface="Arial"/>
                <a:cs typeface="Arial"/>
              </a:rPr>
              <a:t> (</a:t>
            </a:r>
            <a:r>
              <a:rPr lang="fi-FI" sz="1600" b="1" err="1">
                <a:latin typeface="Arial"/>
                <a:cs typeface="Arial"/>
              </a:rPr>
              <a:t>på</a:t>
            </a:r>
            <a:r>
              <a:rPr lang="fi-FI" sz="1600" b="1">
                <a:latin typeface="Arial"/>
                <a:cs typeface="Arial"/>
              </a:rPr>
              <a:t> </a:t>
            </a:r>
            <a:r>
              <a:rPr lang="fi-FI" sz="1600" b="1" err="1">
                <a:latin typeface="Arial"/>
                <a:cs typeface="Arial"/>
              </a:rPr>
              <a:t>sjukhuset</a:t>
            </a:r>
            <a:r>
              <a:rPr lang="fi-FI" sz="1600" b="1">
                <a:latin typeface="Arial"/>
                <a:cs typeface="Arial"/>
              </a:rPr>
              <a:t>)</a:t>
            </a:r>
            <a:endParaRPr lang="en-US" sz="1600">
              <a:latin typeface="Arial"/>
              <a:cs typeface="Arial"/>
            </a:endParaRPr>
          </a:p>
          <a:p>
            <a:pPr algn="ctr">
              <a:defRPr/>
            </a:pPr>
            <a:endParaRPr lang="fi-FI" sz="1600" b="1">
              <a:latin typeface="Arial"/>
              <a:cs typeface="Arial"/>
            </a:endParaRPr>
          </a:p>
          <a:p>
            <a:pPr>
              <a:defRPr/>
            </a:pPr>
            <a:r>
              <a:rPr lang="fi-FI" sz="1400" b="1" err="1">
                <a:latin typeface="Arial"/>
                <a:cs typeface="Arial"/>
              </a:rPr>
              <a:t>Läge</a:t>
            </a:r>
            <a:r>
              <a:rPr lang="fi-FI" sz="1400" b="1">
                <a:latin typeface="Arial"/>
                <a:cs typeface="Arial"/>
              </a:rPr>
              <a:t>:</a:t>
            </a:r>
            <a:endParaRPr lang="fi-FI" sz="1400">
              <a:latin typeface="Arial"/>
              <a:cs typeface="Arial"/>
            </a:endParaRPr>
          </a:p>
          <a:p>
            <a:pPr>
              <a:defRPr/>
            </a:pPr>
            <a:br>
              <a:rPr lang="fi-FI" sz="1400" b="1">
                <a:latin typeface="Arial"/>
                <a:cs typeface="Arial"/>
              </a:rPr>
            </a:br>
            <a:r>
              <a:rPr lang="fi-FI" sz="1400" b="1">
                <a:latin typeface="Arial"/>
                <a:cs typeface="Arial"/>
              </a:rPr>
              <a:t> </a:t>
            </a:r>
            <a:r>
              <a:rPr lang="fi-FI" sz="1400" b="1" err="1">
                <a:latin typeface="Arial"/>
                <a:cs typeface="Arial"/>
              </a:rPr>
              <a:t>Kundkontakter</a:t>
            </a:r>
            <a:r>
              <a:rPr lang="fi-FI" sz="1400" b="1">
                <a:latin typeface="Arial"/>
                <a:cs typeface="Arial"/>
              </a:rPr>
              <a:t>: </a:t>
            </a:r>
            <a:r>
              <a:rPr lang="fi-FI" sz="1400">
                <a:latin typeface="Arial"/>
                <a:cs typeface="Arial"/>
              </a:rPr>
              <a:t>10 933 (15 113 / 1-4.2026) st</a:t>
            </a:r>
            <a:br>
              <a:rPr lang="fi-FI" sz="1400" b="1">
                <a:latin typeface="Arial"/>
                <a:cs typeface="Arial"/>
              </a:rPr>
            </a:b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Förhandsbokningar</a:t>
            </a:r>
            <a:r>
              <a:rPr lang="fi-FI" sz="1400">
                <a:latin typeface="Arial"/>
                <a:cs typeface="Arial"/>
              </a:rPr>
              <a:t>: 603 (296 / 1-4.2026) st</a:t>
            </a:r>
            <a:br>
              <a:rPr lang="fi-FI" sz="1400">
                <a:latin typeface="Arial"/>
                <a:cs typeface="Arial"/>
              </a:rPr>
            </a:b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Antalet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servicerådgivare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har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stabiliserats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på</a:t>
            </a:r>
            <a:r>
              <a:rPr lang="fi-FI" sz="1400">
                <a:latin typeface="Arial"/>
                <a:cs typeface="Arial"/>
              </a:rPr>
              <a:t> 2,5 </a:t>
            </a:r>
            <a:r>
              <a:rPr lang="fi-FI" sz="1400" err="1">
                <a:latin typeface="Arial"/>
                <a:cs typeface="Arial"/>
              </a:rPr>
              <a:t>personer</a:t>
            </a:r>
            <a:endParaRPr lang="fi-FI" sz="1400">
              <a:latin typeface="Arial"/>
              <a:cs typeface="Arial"/>
            </a:endParaRPr>
          </a:p>
          <a:p>
            <a:pPr>
              <a:defRPr/>
            </a:pPr>
            <a:endParaRPr lang="fi-FI" sz="1400" b="1">
              <a:latin typeface="Arial"/>
              <a:cs typeface="Arial"/>
            </a:endParaRPr>
          </a:p>
          <a:p>
            <a:pPr>
              <a:defRPr/>
            </a:pPr>
            <a:r>
              <a:rPr lang="fi-FI" sz="1400" b="1" err="1">
                <a:latin typeface="Arial"/>
                <a:cs typeface="Arial"/>
              </a:rPr>
              <a:t>Korrigerande</a:t>
            </a:r>
            <a:r>
              <a:rPr lang="fi-FI" sz="1400" b="1">
                <a:latin typeface="Arial"/>
                <a:cs typeface="Arial"/>
              </a:rPr>
              <a:t> </a:t>
            </a:r>
            <a:r>
              <a:rPr lang="fi-FI" sz="1400" b="1" err="1">
                <a:latin typeface="Arial"/>
                <a:cs typeface="Arial"/>
              </a:rPr>
              <a:t>åtgärder</a:t>
            </a:r>
            <a:r>
              <a:rPr lang="fi-FI" sz="1400" b="1">
                <a:latin typeface="Arial"/>
                <a:cs typeface="Arial"/>
              </a:rPr>
              <a:t>:</a:t>
            </a:r>
            <a:br>
              <a:rPr lang="fi-FI" sz="1400" b="1">
                <a:latin typeface="Arial"/>
                <a:cs typeface="Arial"/>
              </a:rPr>
            </a:br>
            <a:r>
              <a:rPr lang="fi-FI" sz="1400" err="1">
                <a:latin typeface="Arial"/>
                <a:cs typeface="Arial"/>
              </a:rPr>
              <a:t>Våra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servicerådgivare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hjälper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kunderna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med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ärenden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på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sjukhuset</a:t>
            </a:r>
          </a:p>
          <a:p>
            <a:pPr>
              <a:defRPr/>
            </a:pPr>
            <a:br>
              <a:rPr lang="en-US"/>
            </a:br>
            <a:endParaRPr lang="en-US" sz="1600" b="1">
              <a:cs typeface="Arial" panose="020B0604020202020204"/>
            </a:endParaRPr>
          </a:p>
          <a:p>
            <a:pPr algn="ctr">
              <a:defRPr/>
            </a:pPr>
            <a:r>
              <a:rPr lang="fi-FI" sz="1600" b="1">
                <a:latin typeface="Arial"/>
                <a:cs typeface="Arial"/>
              </a:rPr>
              <a:t>  </a:t>
            </a:r>
            <a:r>
              <a:rPr lang="fi-FI" sz="1600" b="1" err="1">
                <a:latin typeface="Arial"/>
                <a:cs typeface="Arial"/>
              </a:rPr>
              <a:t>Patienttransportörer</a:t>
            </a:r>
            <a:endParaRPr lang="fi-FI" sz="1600" err="1">
              <a:latin typeface="Arial"/>
              <a:cs typeface="Arial"/>
            </a:endParaRPr>
          </a:p>
          <a:p>
            <a:pPr algn="ctr">
              <a:defRPr/>
            </a:pPr>
            <a:endParaRPr lang="fi-FI" sz="1600" b="1">
              <a:latin typeface="Arial"/>
              <a:cs typeface="Arial"/>
            </a:endParaRPr>
          </a:p>
          <a:p>
            <a:pPr>
              <a:defRPr/>
            </a:pPr>
            <a:r>
              <a:rPr lang="fi-FI" sz="1400" b="1" err="1">
                <a:latin typeface="Arial"/>
                <a:cs typeface="Arial"/>
              </a:rPr>
              <a:t>Läge</a:t>
            </a:r>
            <a:r>
              <a:rPr lang="fi-FI" sz="1400" b="1">
                <a:latin typeface="Arial"/>
                <a:cs typeface="Arial"/>
              </a:rPr>
              <a:t>:</a:t>
            </a:r>
            <a:endParaRPr lang="fi-FI" sz="1400">
              <a:latin typeface="Arial"/>
              <a:cs typeface="Arial"/>
            </a:endParaRPr>
          </a:p>
          <a:p>
            <a:pPr>
              <a:defRPr/>
            </a:pPr>
            <a:br>
              <a:rPr lang="fi-FI" sz="1400" b="1">
                <a:latin typeface="Arial"/>
                <a:cs typeface="Arial"/>
              </a:rPr>
            </a:b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Patienttransporter</a:t>
            </a:r>
            <a:r>
              <a:rPr lang="fi-FI" sz="1400">
                <a:latin typeface="Arial"/>
                <a:cs typeface="Arial"/>
              </a:rPr>
              <a:t> (</a:t>
            </a:r>
            <a:r>
              <a:rPr lang="fi-FI" sz="1400" err="1">
                <a:latin typeface="Arial"/>
                <a:cs typeface="Arial"/>
              </a:rPr>
              <a:t>dagtid</a:t>
            </a:r>
            <a:r>
              <a:rPr lang="fi-FI" sz="1400">
                <a:latin typeface="Arial"/>
                <a:cs typeface="Arial"/>
              </a:rPr>
              <a:t>): 8700 (9 004 / 1-4.2026 ) st, </a:t>
            </a:r>
            <a:r>
              <a:rPr lang="fi-FI" sz="1400" err="1">
                <a:latin typeface="Arial"/>
                <a:cs typeface="Arial"/>
              </a:rPr>
              <a:t>varav</a:t>
            </a:r>
            <a:r>
              <a:rPr lang="fi-FI" sz="1400">
                <a:latin typeface="Arial"/>
                <a:cs typeface="Arial"/>
              </a:rPr>
              <a:t> 3057 (3133 / 1-4.2026) </a:t>
            </a:r>
            <a:r>
              <a:rPr lang="fi-FI" sz="1400" err="1">
                <a:latin typeface="Arial"/>
                <a:cs typeface="Arial"/>
              </a:rPr>
              <a:t>inom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akutmottagningen</a:t>
            </a:r>
            <a:endParaRPr lang="fi-FI" sz="1400">
              <a:latin typeface="Arial"/>
              <a:cs typeface="Arial"/>
            </a:endParaRPr>
          </a:p>
          <a:p>
            <a:pPr>
              <a:defRPr/>
            </a:pPr>
            <a:endParaRPr lang="fi-FI" sz="1400" b="1">
              <a:latin typeface="Arial"/>
              <a:cs typeface="Arial"/>
            </a:endParaRPr>
          </a:p>
          <a:p>
            <a:pPr>
              <a:defRPr/>
            </a:pPr>
            <a:r>
              <a:rPr lang="fi-FI" sz="1400" b="1" err="1">
                <a:latin typeface="Arial"/>
                <a:cs typeface="Arial"/>
              </a:rPr>
              <a:t>Korrigerande</a:t>
            </a:r>
            <a:r>
              <a:rPr lang="fi-FI" sz="1400" b="1">
                <a:latin typeface="Arial"/>
                <a:cs typeface="Arial"/>
              </a:rPr>
              <a:t> </a:t>
            </a:r>
            <a:r>
              <a:rPr lang="fi-FI" sz="1400" b="1" err="1">
                <a:latin typeface="Arial"/>
                <a:cs typeface="Arial"/>
              </a:rPr>
              <a:t>åtgärder</a:t>
            </a:r>
            <a:r>
              <a:rPr lang="fi-FI" sz="1400" b="1">
                <a:latin typeface="Arial"/>
                <a:cs typeface="Arial"/>
              </a:rPr>
              <a:t>:</a:t>
            </a:r>
            <a:br>
              <a:rPr lang="fi-FI" sz="1400" b="1">
                <a:latin typeface="Arial"/>
                <a:cs typeface="Arial"/>
              </a:rPr>
            </a:br>
            <a:r>
              <a:rPr lang="fi-FI" sz="1400">
                <a:latin typeface="Arial"/>
                <a:cs typeface="Arial"/>
              </a:rPr>
              <a:t> Alla </a:t>
            </a:r>
            <a:r>
              <a:rPr lang="fi-FI" sz="1400" err="1">
                <a:latin typeface="Arial"/>
                <a:cs typeface="Arial"/>
              </a:rPr>
              <a:t>befattningar</a:t>
            </a:r>
            <a:r>
              <a:rPr lang="fi-FI" sz="1400">
                <a:latin typeface="Arial"/>
                <a:cs typeface="Arial"/>
              </a:rPr>
              <a:t>/</a:t>
            </a:r>
            <a:r>
              <a:rPr lang="fi-FI" sz="1400" err="1">
                <a:latin typeface="Arial"/>
                <a:cs typeface="Arial"/>
              </a:rPr>
              <a:t>tjänster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är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tillsatta</a:t>
            </a:r>
            <a:endParaRPr lang="fi-FI" sz="1400">
              <a:latin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fi-FI" sz="1600" b="1">
              <a:latin typeface="Arial" panose="020B0604020202020204"/>
              <a:cs typeface="Arial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56373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D318D-1793-EAC1-A103-990AFCEA6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>
            <a:extLst>
              <a:ext uri="{FF2B5EF4-FFF2-40B4-BE49-F238E27FC236}">
                <a16:creationId xmlns:a16="http://schemas.microsoft.com/office/drawing/2014/main" id="{1D950BFA-8851-9F9E-6A50-72884E98E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31384">
            <a:off x="9044464" y="3679904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5">
                <a:alpha val="35686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F5C05D-87F6-77AC-5D3A-1602ADFAE1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b="1" err="1"/>
              <a:t>Tillgänglighet</a:t>
            </a:r>
            <a:r>
              <a:rPr lang="fi-FI" b="1"/>
              <a:t> – </a:t>
            </a:r>
            <a:r>
              <a:rPr lang="fi-FI" b="1" err="1"/>
              <a:t>Servicepunkten</a:t>
            </a:r>
            <a:endParaRPr lang="sv-SE" err="1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4E78583-7BF6-2799-4121-A8CA5AD23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60000" y="1224000"/>
            <a:ext cx="5423604" cy="5040462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6AAE1E-2D9E-72BB-4805-B0B5055F854B}"/>
              </a:ext>
            </a:extLst>
          </p:cNvPr>
          <p:cNvSpPr txBox="1"/>
          <p:nvPr/>
        </p:nvSpPr>
        <p:spPr>
          <a:xfrm>
            <a:off x="1524000" y="1357923"/>
            <a:ext cx="4884616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0">
                <a:latin typeface="Arial"/>
                <a:ea typeface="Segoe UI"/>
                <a:cs typeface="Arial"/>
              </a:rPr>
              <a:t>NoVa-undervisningskliniken</a:t>
            </a:r>
          </a:p>
          <a:p>
            <a:endParaRPr lang="en-US" b="1">
              <a:latin typeface="Segoe UI"/>
              <a:ea typeface="Segoe UI"/>
              <a:cs typeface="Segoe UI"/>
            </a:endParaRPr>
          </a:p>
          <a:p>
            <a:r>
              <a:rPr lang="en-US" sz="1400" b="0" i="0" err="1">
                <a:latin typeface="Arial"/>
                <a:ea typeface="Segoe UI"/>
                <a:cs typeface="Arial"/>
              </a:rPr>
              <a:t>NoVa-undervisningskliniken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är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en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lågtröskelservice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som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erbjuds</a:t>
            </a:r>
            <a:r>
              <a:rPr lang="en-US" sz="1400" b="0" i="0">
                <a:latin typeface="Arial"/>
                <a:ea typeface="Segoe UI"/>
                <a:cs typeface="Arial"/>
              </a:rPr>
              <a:t> av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studerande</a:t>
            </a:r>
            <a:r>
              <a:rPr lang="en-US" sz="1400" b="0" i="0">
                <a:latin typeface="Arial"/>
                <a:ea typeface="Segoe UI"/>
                <a:cs typeface="Arial"/>
              </a:rPr>
              <a:t> (VAMK och Novia) för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personer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över</a:t>
            </a:r>
            <a:r>
              <a:rPr lang="en-US" sz="1400" b="0" i="0">
                <a:latin typeface="Arial"/>
                <a:ea typeface="Segoe UI"/>
                <a:cs typeface="Arial"/>
              </a:rPr>
              <a:t> 18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år</a:t>
            </a:r>
            <a:r>
              <a:rPr lang="en-US" sz="1400" b="0" i="0">
                <a:latin typeface="Arial"/>
                <a:ea typeface="Segoe UI"/>
                <a:cs typeface="Arial"/>
              </a:rPr>
              <a:t>. Till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tjänsten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kan</a:t>
            </a:r>
            <a:r>
              <a:rPr lang="en-US" sz="1400" b="0" i="0">
                <a:latin typeface="Arial"/>
                <a:ea typeface="Segoe UI"/>
                <a:cs typeface="Arial"/>
              </a:rPr>
              <a:t> man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komma</a:t>
            </a:r>
            <a:r>
              <a:rPr lang="en-US" sz="1400" b="0" i="0">
                <a:latin typeface="Arial"/>
                <a:ea typeface="Segoe UI"/>
                <a:cs typeface="Arial"/>
              </a:rPr>
              <a:t> med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tidsbokning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eller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enligt</a:t>
            </a:r>
            <a:r>
              <a:rPr lang="en-US" sz="1400" b="0" i="0">
                <a:latin typeface="Arial"/>
                <a:ea typeface="Segoe UI"/>
                <a:cs typeface="Arial"/>
              </a:rPr>
              <a:t> drop-in-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principen</a:t>
            </a:r>
            <a:r>
              <a:rPr lang="en-US" sz="1400" b="0" i="0">
                <a:latin typeface="Arial"/>
                <a:ea typeface="Segoe UI"/>
                <a:cs typeface="Arial"/>
              </a:rPr>
              <a:t>.</a:t>
            </a:r>
          </a:p>
          <a:p>
            <a:r>
              <a:rPr lang="en-US" sz="1400" b="0" i="0" err="1">
                <a:latin typeface="Arial"/>
                <a:ea typeface="Segoe UI"/>
                <a:cs typeface="Arial"/>
              </a:rPr>
              <a:t>Arbetet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handleds</a:t>
            </a:r>
            <a:r>
              <a:rPr lang="en-US" sz="1400" b="0" i="0">
                <a:latin typeface="Arial"/>
                <a:ea typeface="Segoe UI"/>
                <a:cs typeface="Arial"/>
              </a:rPr>
              <a:t> av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en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sjukskötare</a:t>
            </a:r>
            <a:r>
              <a:rPr lang="en-US" sz="1400" b="0" i="0">
                <a:latin typeface="Arial"/>
                <a:ea typeface="Segoe UI"/>
                <a:cs typeface="Arial"/>
              </a:rPr>
              <a:t> och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en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socionom</a:t>
            </a:r>
            <a:r>
              <a:rPr lang="en-US" sz="1400" b="0" i="0">
                <a:latin typeface="Arial"/>
                <a:ea typeface="Segoe UI"/>
                <a:cs typeface="Arial"/>
              </a:rPr>
              <a:t>,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båda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på</a:t>
            </a:r>
            <a:r>
              <a:rPr lang="en-US" sz="1400" b="0" i="0">
                <a:latin typeface="Arial"/>
                <a:ea typeface="Segoe UI"/>
                <a:cs typeface="Arial"/>
              </a:rPr>
              <a:t> 50 %.</a:t>
            </a:r>
          </a:p>
          <a:p>
            <a:r>
              <a:rPr lang="en-US" sz="1400" b="0" i="0" err="1">
                <a:latin typeface="Arial"/>
                <a:ea typeface="Segoe UI"/>
                <a:cs typeface="Arial"/>
              </a:rPr>
              <a:t>Undervisningskliniken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ordnar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även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olika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grupper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som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genomförs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i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välfärdsområdets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kommuner</a:t>
            </a:r>
            <a:r>
              <a:rPr lang="en-US" sz="1400" b="0" i="0">
                <a:latin typeface="Arial"/>
                <a:ea typeface="Segoe UI"/>
                <a:cs typeface="Arial"/>
              </a:rPr>
              <a:t>.</a:t>
            </a:r>
          </a:p>
          <a:p>
            <a:r>
              <a:rPr lang="en-US" sz="1400" b="0" i="0" err="1">
                <a:latin typeface="Arial"/>
                <a:ea typeface="Segoe UI"/>
                <a:cs typeface="Arial"/>
              </a:rPr>
              <a:t>Öppettiderna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är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måndag</a:t>
            </a:r>
            <a:r>
              <a:rPr lang="en-US" sz="1400" b="0" i="0">
                <a:latin typeface="Arial"/>
                <a:ea typeface="Segoe UI"/>
                <a:cs typeface="Arial"/>
              </a:rPr>
              <a:t>–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fredag</a:t>
            </a:r>
            <a:r>
              <a:rPr lang="en-US" sz="1400" b="0" i="0">
                <a:latin typeface="Arial"/>
                <a:ea typeface="Segoe UI"/>
                <a:cs typeface="Arial"/>
              </a:rPr>
              <a:t> kl. 9–15.</a:t>
            </a:r>
          </a:p>
          <a:p>
            <a:r>
              <a:rPr lang="en-US" sz="1400">
                <a:latin typeface="Arial"/>
                <a:ea typeface="Segoe UI"/>
                <a:cs typeface="Arial"/>
              </a:rPr>
              <a:t>Besöken </a:t>
            </a:r>
            <a:r>
              <a:rPr lang="en-US" sz="1400" err="1">
                <a:latin typeface="Arial"/>
                <a:ea typeface="Segoe UI"/>
                <a:cs typeface="Arial"/>
              </a:rPr>
              <a:t>gäller</a:t>
            </a:r>
            <a:r>
              <a:rPr lang="en-US" sz="140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blodsockermätning</a:t>
            </a:r>
            <a:r>
              <a:rPr lang="en-US" sz="1400">
                <a:latin typeface="Arial"/>
                <a:ea typeface="Segoe UI"/>
                <a:cs typeface="Arial"/>
              </a:rPr>
              <a:t>,  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blodtrycksmätning</a:t>
            </a:r>
            <a:r>
              <a:rPr lang="en-US" sz="1400" b="0" i="0">
                <a:latin typeface="Arial"/>
                <a:ea typeface="Segoe UI"/>
                <a:cs typeface="Arial"/>
              </a:rPr>
              <a:t>, service av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hörapparater</a:t>
            </a:r>
            <a:r>
              <a:rPr lang="en-US" sz="1400" b="0" i="0">
                <a:latin typeface="Arial"/>
                <a:ea typeface="Segoe UI"/>
                <a:cs typeface="Arial"/>
              </a:rPr>
              <a:t>, digital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rådgivning</a:t>
            </a:r>
            <a:r>
              <a:rPr lang="en-US" sz="1400" b="0" i="0">
                <a:latin typeface="Arial"/>
                <a:ea typeface="Segoe UI"/>
                <a:cs typeface="Arial"/>
              </a:rPr>
              <a:t>,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livsstilshandledning</a:t>
            </a:r>
            <a:r>
              <a:rPr lang="en-US" sz="1400" b="0" i="0">
                <a:latin typeface="Arial"/>
                <a:ea typeface="Segoe UI"/>
                <a:cs typeface="Arial"/>
              </a:rPr>
              <a:t>,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servicehandledning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samt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handledd</a:t>
            </a:r>
            <a:r>
              <a:rPr lang="en-US" sz="1400" b="0" i="0">
                <a:latin typeface="Arial"/>
                <a:ea typeface="Segoe UI"/>
                <a:cs typeface="Arial"/>
              </a:rPr>
              <a:t> </a:t>
            </a:r>
            <a:r>
              <a:rPr lang="en-US" sz="1400" b="0" i="0" err="1">
                <a:latin typeface="Arial"/>
                <a:ea typeface="Segoe UI"/>
                <a:cs typeface="Arial"/>
              </a:rPr>
              <a:t>egenvård</a:t>
            </a:r>
            <a:r>
              <a:rPr lang="en-US" sz="1400" b="0" i="0">
                <a:latin typeface="Arial"/>
                <a:ea typeface="Segoe UI"/>
                <a:cs typeface="Arial"/>
              </a:rPr>
              <a:t>.</a:t>
            </a:r>
          </a:p>
          <a:p>
            <a:endParaRPr lang="en-US" b="0" i="0">
              <a:latin typeface="Segoe UI"/>
              <a:ea typeface="Segoe UI"/>
              <a:cs typeface="Segoe UI"/>
            </a:endParaRPr>
          </a:p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F986227-1A77-A555-7724-9E58C4872843}"/>
              </a:ext>
            </a:extLst>
          </p:cNvPr>
          <p:cNvSpPr/>
          <p:nvPr/>
        </p:nvSpPr>
        <p:spPr>
          <a:xfrm>
            <a:off x="7254612" y="1225274"/>
            <a:ext cx="4315520" cy="285656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17"/>
              </a:lnSpc>
            </a:pPr>
            <a:r>
              <a:rPr lang="en-US" sz="1600">
                <a:solidFill>
                  <a:srgbClr val="213A8F"/>
                </a:solidFill>
                <a:latin typeface="Arial"/>
                <a:cs typeface="Segoe UI"/>
              </a:rPr>
              <a:t>Nova-</a:t>
            </a:r>
            <a:r>
              <a:rPr lang="en-US" sz="1600" err="1">
                <a:solidFill>
                  <a:srgbClr val="213A8F"/>
                </a:solidFill>
                <a:latin typeface="Arial"/>
                <a:cs typeface="Segoe UI"/>
              </a:rPr>
              <a:t>undervisningskliniken</a:t>
            </a:r>
            <a:endParaRPr lang="en-US" err="1"/>
          </a:p>
          <a:p>
            <a:pPr>
              <a:lnSpc>
                <a:spcPts val="1617"/>
              </a:lnSpc>
            </a:pPr>
            <a:endParaRPr lang="en-US" sz="1600">
              <a:solidFill>
                <a:srgbClr val="213A8F"/>
              </a:solidFill>
              <a:latin typeface="Arial"/>
              <a:ea typeface="Segoe UI"/>
              <a:cs typeface="Segoe UI"/>
            </a:endParaRPr>
          </a:p>
          <a:p>
            <a:pPr>
              <a:lnSpc>
                <a:spcPts val="1617"/>
              </a:lnSpc>
            </a:pPr>
            <a:r>
              <a:rPr lang="en-US" sz="1400" err="1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Tiden</a:t>
            </a:r>
            <a:r>
              <a:rPr lang="en-US" sz="14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 05-08.2026 (</a:t>
            </a:r>
            <a:r>
              <a:rPr lang="en-US" sz="1400" err="1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sommarpaus</a:t>
            </a:r>
            <a:r>
              <a:rPr lang="en-US" sz="14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 </a:t>
            </a:r>
            <a:r>
              <a:rPr lang="en-US" sz="1400" err="1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midsommar-augusti</a:t>
            </a:r>
            <a:r>
              <a:rPr lang="en-US" sz="14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)</a:t>
            </a:r>
            <a:endParaRPr lang="en-US" sz="1400">
              <a:solidFill>
                <a:srgbClr val="FFFFFF"/>
              </a:solidFill>
              <a:latin typeface="Arial"/>
              <a:ea typeface="Segoe UI"/>
              <a:cs typeface="Arial" panose="020B0604020202020204"/>
            </a:endParaRPr>
          </a:p>
          <a:p>
            <a:pPr>
              <a:lnSpc>
                <a:spcPts val="1617"/>
              </a:lnSpc>
            </a:pPr>
            <a:endParaRPr lang="en-US" sz="1600">
              <a:solidFill>
                <a:srgbClr val="213A8F"/>
              </a:solidFill>
              <a:latin typeface="Arial"/>
              <a:ea typeface="Segoe UI"/>
              <a:cs typeface="Segoe UI"/>
            </a:endParaRPr>
          </a:p>
          <a:p>
            <a:pPr>
              <a:lnSpc>
                <a:spcPts val="1617"/>
              </a:lnSpc>
            </a:pPr>
            <a:endParaRPr lang="en-US" sz="1600">
              <a:solidFill>
                <a:srgbClr val="213A8F"/>
              </a:solidFill>
              <a:latin typeface="Arial"/>
              <a:ea typeface="Segoe UI"/>
              <a:cs typeface="Segoe UI"/>
            </a:endParaRPr>
          </a:p>
          <a:p>
            <a:pPr>
              <a:lnSpc>
                <a:spcPts val="1617"/>
              </a:lnSpc>
            </a:pPr>
            <a:r>
              <a:rPr lang="en-US" sz="16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Olika </a:t>
            </a:r>
            <a:r>
              <a:rPr lang="en-US" sz="1600" err="1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grupper</a:t>
            </a:r>
            <a:r>
              <a:rPr lang="en-US" sz="16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 11</a:t>
            </a:r>
            <a:r>
              <a:rPr lang="en-US" sz="1600" b="0" i="0" u="none" strike="noStrike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 </a:t>
            </a:r>
            <a:r>
              <a:rPr lang="en-US" sz="16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st</a:t>
            </a:r>
            <a:r>
              <a:rPr lang="en-US" sz="1600" b="0" i="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​</a:t>
            </a:r>
            <a:endParaRPr lang="en-US">
              <a:cs typeface="Arial"/>
            </a:endParaRPr>
          </a:p>
          <a:p>
            <a:pPr>
              <a:lnSpc>
                <a:spcPts val="1617"/>
              </a:lnSpc>
            </a:pPr>
            <a:r>
              <a:rPr lang="en-US" sz="1600" b="0" i="0" u="none" strike="noStrike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POP </a:t>
            </a:r>
            <a:r>
              <a:rPr lang="en-US" sz="16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up-</a:t>
            </a:r>
            <a:r>
              <a:rPr lang="en-US" sz="1600" err="1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evenemang</a:t>
            </a:r>
            <a:r>
              <a:rPr lang="en-US" sz="1600" b="0" i="0" u="none" strike="noStrike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 4 </a:t>
            </a:r>
            <a:r>
              <a:rPr lang="en-US" sz="16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st </a:t>
            </a:r>
            <a:endParaRPr lang="en-US" sz="1600" b="0" i="0">
              <a:solidFill>
                <a:srgbClr val="213A8F"/>
              </a:solidFill>
              <a:latin typeface="Arial"/>
              <a:ea typeface="Segoe UI"/>
              <a:cs typeface="Segoe UI"/>
            </a:endParaRPr>
          </a:p>
          <a:p>
            <a:pPr>
              <a:lnSpc>
                <a:spcPts val="1617"/>
              </a:lnSpc>
            </a:pPr>
            <a:r>
              <a:rPr lang="en-US" sz="1600" err="1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Venemang</a:t>
            </a:r>
            <a:r>
              <a:rPr lang="en-US" sz="16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 </a:t>
            </a:r>
            <a:r>
              <a:rPr lang="en-US" sz="1600" err="1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sammanlagt</a:t>
            </a:r>
            <a:r>
              <a:rPr lang="en-US" sz="16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 1</a:t>
            </a:r>
            <a:r>
              <a:rPr lang="en-US" sz="1600" b="0" i="0" u="none" strike="noStrike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 </a:t>
            </a:r>
            <a:r>
              <a:rPr lang="en-US" sz="16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st </a:t>
            </a:r>
            <a:endParaRPr lang="en-US" sz="1600" b="0" i="0">
              <a:solidFill>
                <a:srgbClr val="213A8F"/>
              </a:solidFill>
              <a:latin typeface="Arial"/>
              <a:ea typeface="Segoe UI"/>
              <a:cs typeface="Segoe UI"/>
            </a:endParaRPr>
          </a:p>
          <a:p>
            <a:pPr>
              <a:lnSpc>
                <a:spcPts val="1617"/>
              </a:lnSpc>
            </a:pPr>
            <a:r>
              <a:rPr lang="en-US" sz="1600" err="1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Kundbesök</a:t>
            </a:r>
            <a:r>
              <a:rPr lang="en-US" sz="16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 </a:t>
            </a:r>
            <a:r>
              <a:rPr lang="en-US" sz="1600" err="1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på</a:t>
            </a:r>
            <a:r>
              <a:rPr lang="en-US" sz="16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 </a:t>
            </a:r>
            <a:r>
              <a:rPr lang="en-US" sz="1600" err="1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kliniken</a:t>
            </a:r>
            <a:r>
              <a:rPr lang="en-US" sz="1600" b="0" i="0" u="none" strike="noStrike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 </a:t>
            </a:r>
            <a:r>
              <a:rPr lang="en-US" sz="1600">
                <a:solidFill>
                  <a:srgbClr val="213A8F"/>
                </a:solidFill>
                <a:latin typeface="Arial"/>
                <a:ea typeface="Segoe UI"/>
                <a:cs typeface="Segoe UI"/>
              </a:rPr>
              <a:t>31st</a:t>
            </a: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521160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10343442" cy="909638"/>
          </a:xfrm>
        </p:spPr>
        <p:txBody>
          <a:bodyPr>
            <a:normAutofit/>
          </a:bodyPr>
          <a:lstStyle/>
          <a:p>
            <a:r>
              <a:rPr lang="fi-FI" b="1" err="1"/>
              <a:t>Säkerhet</a:t>
            </a:r>
            <a:r>
              <a:rPr lang="fi-FI" b="1"/>
              <a:t> </a:t>
            </a:r>
            <a:r>
              <a:rPr lang="fi-FI" b="1" err="1"/>
              <a:t>och</a:t>
            </a:r>
            <a:r>
              <a:rPr lang="fi-FI" b="1"/>
              <a:t> </a:t>
            </a:r>
            <a:r>
              <a:rPr lang="fi-FI" b="1" err="1"/>
              <a:t>kvalitet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3544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400" b="1"/>
              <a:t>Status</a:t>
            </a:r>
            <a:r>
              <a:rPr lang="sv-SE" sz="1400"/>
              <a:t> 31.8.2026</a:t>
            </a:r>
          </a:p>
          <a:p>
            <a:pPr>
              <a:lnSpc>
                <a:spcPct val="150000"/>
              </a:lnSpc>
            </a:pPr>
            <a:r>
              <a:rPr lang="sv-SE" sz="1400" b="1"/>
              <a:t>Alla anmälningar: 148 (154)</a:t>
            </a:r>
            <a:endParaRPr lang="sv-SE" sz="1400"/>
          </a:p>
          <a:p>
            <a:pPr>
              <a:lnSpc>
                <a:spcPct val="150000"/>
              </a:lnSpc>
            </a:pPr>
            <a:r>
              <a:rPr lang="sv-SE" sz="1400" b="1"/>
              <a:t>Väntar på handläggning: 12 </a:t>
            </a:r>
            <a:r>
              <a:rPr lang="sv-SE" sz="1400"/>
              <a:t> (8%)</a:t>
            </a:r>
            <a:endParaRPr lang="sv-SE" sz="140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/>
              <a:t>Väntar på tilläggsinformation: 6</a:t>
            </a:r>
            <a:r>
              <a:rPr lang="sv-SE" sz="1400"/>
              <a:t> (4%)</a:t>
            </a:r>
            <a:endParaRPr lang="sv-SE" sz="140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/>
              <a:t>Under handläggning: 16</a:t>
            </a:r>
            <a:r>
              <a:rPr lang="sv-SE" sz="1400"/>
              <a:t> (11%)</a:t>
            </a:r>
            <a:endParaRPr lang="sv-SE" sz="140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/>
              <a:t>Färdig: 114</a:t>
            </a:r>
            <a:r>
              <a:rPr lang="sv-SE" sz="1400"/>
              <a:t> (77%)</a:t>
            </a:r>
            <a:endParaRPr lang="sv-SE" sz="1400">
              <a:cs typeface="Arial"/>
            </a:endParaRPr>
          </a:p>
          <a:p>
            <a:pPr>
              <a:lnSpc>
                <a:spcPct val="150000"/>
              </a:lnSpc>
            </a:pPr>
            <a:endParaRPr lang="en-US" sz="14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25119" y="1656000"/>
            <a:ext cx="348660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err="1">
                <a:solidFill>
                  <a:srgbClr val="00A174"/>
                </a:solidFill>
              </a:rPr>
              <a:t>Antal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anmälan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om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negativ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händelse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endParaRPr lang="en-US" sz="1600" b="1">
              <a:solidFill>
                <a:srgbClr val="00A174"/>
              </a:solidFill>
            </a:endParaRPr>
          </a:p>
        </p:txBody>
      </p:sp>
      <p:graphicFrame>
        <p:nvGraphicFramePr>
          <p:cNvPr id="5" name="Chart 4" descr="Diagram: Antal anmälan om negativ händelse&#10;Januari - April 2023 55&#10;Januari - April 2024 62&#10;Januari-April 2025&#10;Maj - Augusti 2023 67&#10;Maj - Augusti 2024 71&#10;Maj-Augusti 2025 &#10;September - December 2023 82 September - December 2024 55&#10;September-December 2025 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8269732"/>
              </p:ext>
            </p:extLst>
          </p:nvPr>
        </p:nvGraphicFramePr>
        <p:xfrm>
          <a:off x="4625120" y="2222459"/>
          <a:ext cx="3422268" cy="2349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5956D0F-8A7D-B8D5-5ACE-D0EBD28EE0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15300" y="1656000"/>
            <a:ext cx="3993958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>
                <a:solidFill>
                  <a:srgbClr val="00A174"/>
                </a:solidFill>
              </a:rPr>
              <a:t>De vanligaste anmälningstyperna personal:</a:t>
            </a:r>
          </a:p>
          <a:p>
            <a:pPr marL="342900" indent="-342900">
              <a:buFontTx/>
              <a:buAutoNum type="arabicPeriod"/>
            </a:pPr>
            <a:r>
              <a:rPr lang="fi-FI" sz="1600" err="1">
                <a:cs typeface="Arial"/>
              </a:rPr>
              <a:t>Hänför</a:t>
            </a:r>
            <a:r>
              <a:rPr lang="fi-FI" sz="1600">
                <a:cs typeface="Arial"/>
              </a:rPr>
              <a:t> </a:t>
            </a:r>
            <a:r>
              <a:rPr lang="fi-FI" sz="1600" err="1">
                <a:cs typeface="Arial"/>
              </a:rPr>
              <a:t>sig</a:t>
            </a:r>
            <a:r>
              <a:rPr lang="fi-FI" sz="1600">
                <a:cs typeface="Arial"/>
              </a:rPr>
              <a:t> </a:t>
            </a:r>
            <a:r>
              <a:rPr lang="fi-FI" sz="1600" err="1">
                <a:cs typeface="Arial"/>
              </a:rPr>
              <a:t>till</a:t>
            </a:r>
            <a:r>
              <a:rPr lang="fi-FI" sz="1600">
                <a:cs typeface="Arial"/>
              </a:rPr>
              <a:t> </a:t>
            </a:r>
            <a:r>
              <a:rPr lang="fi-FI" sz="1600" err="1">
                <a:cs typeface="Arial"/>
              </a:rPr>
              <a:t>ordnandet</a:t>
            </a:r>
            <a:r>
              <a:rPr lang="fi-FI" sz="1600">
                <a:cs typeface="Arial"/>
              </a:rPr>
              <a:t> av </a:t>
            </a:r>
            <a:r>
              <a:rPr lang="fi-FI" sz="1600" err="1">
                <a:cs typeface="Arial"/>
              </a:rPr>
              <a:t>vård</a:t>
            </a:r>
            <a:r>
              <a:rPr lang="fi-FI" sz="1600">
                <a:cs typeface="Arial"/>
              </a:rPr>
              <a:t>/</a:t>
            </a:r>
            <a:r>
              <a:rPr lang="fi-FI" sz="1600" err="1">
                <a:cs typeface="Arial"/>
              </a:rPr>
              <a:t>tjänster</a:t>
            </a:r>
            <a:r>
              <a:rPr lang="fi-FI" sz="1600">
                <a:cs typeface="Arial"/>
              </a:rPr>
              <a:t>(55)</a:t>
            </a:r>
          </a:p>
          <a:p>
            <a:pPr marL="342900" indent="-342900">
              <a:buFontTx/>
              <a:buAutoNum type="arabicPeriod"/>
            </a:pPr>
            <a:r>
              <a:rPr lang="fi-FI" sz="1600" err="1">
                <a:cs typeface="Arial"/>
              </a:rPr>
              <a:t>Hänför</a:t>
            </a:r>
            <a:r>
              <a:rPr lang="fi-FI" sz="1600">
                <a:cs typeface="Arial"/>
              </a:rPr>
              <a:t> </a:t>
            </a:r>
            <a:r>
              <a:rPr lang="fi-FI" sz="1600" err="1">
                <a:cs typeface="Arial"/>
              </a:rPr>
              <a:t>sig</a:t>
            </a:r>
            <a:r>
              <a:rPr lang="fi-FI" sz="1600">
                <a:cs typeface="Arial"/>
              </a:rPr>
              <a:t> </a:t>
            </a:r>
            <a:r>
              <a:rPr lang="fi-FI" sz="1600" err="1">
                <a:cs typeface="Arial"/>
              </a:rPr>
              <a:t>till</a:t>
            </a:r>
            <a:r>
              <a:rPr lang="fi-FI" sz="1600">
                <a:cs typeface="Arial"/>
              </a:rPr>
              <a:t> </a:t>
            </a:r>
            <a:r>
              <a:rPr lang="fi-FI" sz="1600" err="1">
                <a:cs typeface="Arial"/>
              </a:rPr>
              <a:t>Läkemedelsbehandling</a:t>
            </a:r>
            <a:r>
              <a:rPr lang="fi-FI" sz="1600">
                <a:cs typeface="Arial"/>
              </a:rPr>
              <a:t>(33)</a:t>
            </a:r>
          </a:p>
          <a:p>
            <a:pPr marL="342900" indent="-342900">
              <a:buAutoNum type="arabicPeriod"/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fi-FI" sz="1600" err="1">
                <a:solidFill>
                  <a:srgbClr val="213A8F"/>
                </a:solidFill>
                <a:cs typeface="Arial"/>
              </a:rPr>
              <a:t>Hänför</a:t>
            </a:r>
            <a:r>
              <a:rPr lang="fi-FI" sz="1600">
                <a:solidFill>
                  <a:srgbClr val="213A8F"/>
                </a:solidFill>
                <a:cs typeface="Arial"/>
              </a:rPr>
              <a:t> </a:t>
            </a:r>
            <a:r>
              <a:rPr lang="fi-FI" sz="1600" err="1">
                <a:solidFill>
                  <a:srgbClr val="213A8F"/>
                </a:solidFill>
                <a:cs typeface="Arial"/>
              </a:rPr>
              <a:t>sig</a:t>
            </a:r>
            <a:r>
              <a:rPr lang="fi-FI" sz="1600">
                <a:solidFill>
                  <a:srgbClr val="213A8F"/>
                </a:solidFill>
                <a:cs typeface="Arial"/>
              </a:rPr>
              <a:t> </a:t>
            </a:r>
            <a:r>
              <a:rPr lang="fi-FI" sz="1600" err="1">
                <a:solidFill>
                  <a:srgbClr val="213A8F"/>
                </a:solidFill>
                <a:cs typeface="Arial"/>
              </a:rPr>
              <a:t>till</a:t>
            </a:r>
            <a:r>
              <a:rPr lang="fi-FI" sz="1600">
                <a:solidFill>
                  <a:srgbClr val="213A8F"/>
                </a:solidFill>
                <a:cs typeface="Arial"/>
              </a:rPr>
              <a:t> </a:t>
            </a:r>
            <a:r>
              <a:rPr lang="fi-FI" sz="1600" err="1">
                <a:solidFill>
                  <a:srgbClr val="213A8F"/>
                </a:solidFill>
                <a:cs typeface="Arial"/>
              </a:rPr>
              <a:t>information</a:t>
            </a:r>
            <a:r>
              <a:rPr lang="fi-FI" sz="1600">
                <a:solidFill>
                  <a:srgbClr val="213A8F"/>
                </a:solidFill>
                <a:cs typeface="Arial"/>
              </a:rPr>
              <a:t>(27)</a:t>
            </a:r>
          </a:p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endParaRPr lang="fi-FI" sz="1600">
              <a:solidFill>
                <a:srgbClr val="213A8F"/>
              </a:solidFill>
              <a:cs typeface="Arial"/>
            </a:endParaRPr>
          </a:p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endParaRPr lang="sv-SE" sz="1600" b="1">
              <a:solidFill>
                <a:srgbClr val="00A174"/>
              </a:solidFill>
              <a:cs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D06B2D-953A-6960-8AC0-E93428B945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2362" y="4083501"/>
            <a:ext cx="3363244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i-FI" sz="1600" b="1" err="1">
                <a:solidFill>
                  <a:schemeClr val="accent5"/>
                </a:solidFill>
              </a:rPr>
              <a:t>Antal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anmälningar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om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negativ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händelse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från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klienter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eller</a:t>
            </a:r>
            <a:r>
              <a:rPr lang="fi-FI" sz="1600" b="1">
                <a:solidFill>
                  <a:schemeClr val="accent5"/>
                </a:solidFill>
              </a:rPr>
              <a:t> anhöriga</a:t>
            </a:r>
            <a:endParaRPr lang="fi-FI" sz="1600" b="1">
              <a:solidFill>
                <a:schemeClr val="accent5"/>
              </a:solidFill>
              <a:cs typeface="Arial"/>
            </a:endParaRPr>
          </a:p>
        </p:txBody>
      </p:sp>
      <p:graphicFrame>
        <p:nvGraphicFramePr>
          <p:cNvPr id="4" name="Chart 3" descr="Diagram: Antal anmälan om negativ händelse från klienter&#10;Januari - April 2023 6&#10;Januari - April 2024 12&#10;Januari - April 2025&#10;Maj - Augusti 2023 12&#10;Maj - Augusti 2024 14&#10;Maj - Augusti 2025&#10;September - December 2023 12 September - December 2024 10&#10;September - December 2025">
            <a:extLst>
              <a:ext uri="{FF2B5EF4-FFF2-40B4-BE49-F238E27FC236}">
                <a16:creationId xmlns:a16="http://schemas.microsoft.com/office/drawing/2014/main" id="{978D73C4-AB78-1551-1C4B-BAD539B0D3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6839194"/>
              </p:ext>
            </p:extLst>
          </p:nvPr>
        </p:nvGraphicFramePr>
        <p:xfrm>
          <a:off x="1172367" y="4914498"/>
          <a:ext cx="3422269" cy="1833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9C73870F-CF5C-763D-46FF-436B85E5F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54767" y="4608000"/>
            <a:ext cx="1919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b="1" err="1">
                <a:solidFill>
                  <a:schemeClr val="accent5"/>
                </a:solidFill>
              </a:rPr>
              <a:t>Antal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kontakter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till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patientombud</a:t>
            </a:r>
            <a:endParaRPr lang="en-US" sz="1600" b="1">
              <a:solidFill>
                <a:schemeClr val="accent5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52C5F8-1BEF-D999-6460-DAE3985EA1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56520" y="5901368"/>
            <a:ext cx="171580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2400">
                <a:cs typeface="Arial"/>
              </a:rPr>
              <a:t>83</a:t>
            </a:r>
            <a:r>
              <a:rPr lang="fi-FI" sz="3600">
                <a:cs typeface="Arial"/>
              </a:rPr>
              <a:t> </a:t>
            </a:r>
            <a:r>
              <a:rPr lang="fi-FI" sz="2400">
                <a:cs typeface="Arial"/>
              </a:rPr>
              <a:t>(59)</a:t>
            </a:r>
            <a:endParaRPr lang="fi-FI" sz="3600">
              <a:cs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798DB4-4E15-99ED-6E26-2B64BC2BE3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696074" y="4608000"/>
            <a:ext cx="24498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600" b="1" err="1">
                <a:solidFill>
                  <a:schemeClr val="accent5"/>
                </a:solidFill>
              </a:rPr>
              <a:t>Antal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kontakter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till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socialombud</a:t>
            </a:r>
            <a:endParaRPr lang="en-US" sz="1600" b="1">
              <a:solidFill>
                <a:schemeClr val="accent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C55BA9-B16F-4E98-4E91-02B5932E6B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696074" y="5901367"/>
            <a:ext cx="244985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2400">
                <a:cs typeface="Arial"/>
              </a:rPr>
              <a:t>8 (17)</a:t>
            </a:r>
            <a:endParaRPr lang="en-US" sz="24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67922" y="4608000"/>
            <a:ext cx="2841336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sv-SE" sz="1600" b="1">
                <a:solidFill>
                  <a:srgbClr val="00A174"/>
                </a:solidFill>
              </a:rPr>
              <a:t>Korrigerande åtgärder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EEFA2B-D14C-70DB-FF98-488AF56E5841}"/>
              </a:ext>
            </a:extLst>
          </p:cNvPr>
          <p:cNvSpPr txBox="1"/>
          <p:nvPr/>
        </p:nvSpPr>
        <p:spPr>
          <a:xfrm>
            <a:off x="9637776" y="4946554"/>
            <a:ext cx="2057400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100"/>
              <a:t>Alla </a:t>
            </a:r>
            <a:r>
              <a:rPr lang="sv-SE" sz="1100" err="1"/>
              <a:t>Haipro</a:t>
            </a:r>
            <a:r>
              <a:rPr lang="sv-SE" sz="1100"/>
              <a:t>‑anmälningar gås igenom multiprofessionellt på enhetsnivå, i avdelnings‑ och </a:t>
            </a:r>
            <a:r>
              <a:rPr lang="sv-SE" sz="1100" err="1"/>
              <a:t>teammöten</a:t>
            </a:r>
            <a:r>
              <a:rPr lang="sv-SE" sz="1100"/>
              <a:t>. Processerna analyseras och korrigerande åtgärder genomförs.</a:t>
            </a:r>
            <a:endParaRPr lang="fi-FI" sz="1100"/>
          </a:p>
        </p:txBody>
      </p:sp>
    </p:spTree>
    <p:extLst>
      <p:ext uri="{BB962C8B-B14F-4D97-AF65-F5344CB8AC3E}">
        <p14:creationId xmlns:p14="http://schemas.microsoft.com/office/powerpoint/2010/main" val="165859114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FE5B52-5DFD-1129-8991-0D3F25619A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l="14675" t="2749" r="15987" b="36779"/>
          <a:stretch/>
        </p:blipFill>
        <p:spPr>
          <a:xfrm>
            <a:off x="3641338" y="3127472"/>
            <a:ext cx="2942633" cy="1459042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4950" cy="909638"/>
          </a:xfrm>
        </p:spPr>
        <p:txBody>
          <a:bodyPr/>
          <a:lstStyle/>
          <a:p>
            <a:r>
              <a:rPr lang="fi-FI" b="1" err="1"/>
              <a:t>Kundupplevelse</a:t>
            </a:r>
            <a:endParaRPr lang="en-US" sz="20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AD95C6-BCA0-C11E-FFBC-ADDBE23D28ED}"/>
              </a:ext>
            </a:extLst>
          </p:cNvPr>
          <p:cNvSpPr txBox="1"/>
          <p:nvPr/>
        </p:nvSpPr>
        <p:spPr>
          <a:xfrm>
            <a:off x="1175718" y="1292790"/>
            <a:ext cx="674423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Totala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mängden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av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kundrespons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under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perioden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lang="fi-FI" sz="1600">
                <a:solidFill>
                  <a:srgbClr val="213A8F"/>
                </a:solidFill>
                <a:latin typeface="Arial" panose="020B0604020202020204"/>
              </a:rPr>
              <a:t> 4385 kpl</a:t>
            </a:r>
            <a:endParaRPr kumimoji="0" lang="fi-FI" sz="16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74244" y="4535334"/>
            <a:ext cx="1676820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000">
                <a:solidFill>
                  <a:srgbClr val="213A8F"/>
                </a:solidFill>
                <a:latin typeface="Arial" panose="020B0604020202020204"/>
                <a:cs typeface="Arial"/>
              </a:rPr>
              <a:t>76(74</a:t>
            </a:r>
            <a:r>
              <a:rPr kumimoji="0" lang="fi-FI" sz="20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F85A01-D162-40B8-8855-659FF10BED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78569" y="1901869"/>
            <a:ext cx="2273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upplevde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att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man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brydde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sig om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mig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på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ett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helhetsmässigt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sätt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92C84C-5C3B-F151-B025-3AE820B9A9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1807343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4,44</a:t>
            </a:r>
            <a:endParaRPr lang="fi-FI" sz="1400" b="1">
              <a:solidFill>
                <a:srgbClr val="213A8F"/>
              </a:solidFill>
              <a:latin typeface="Calibri" panose="020F0502020204030204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(4,35)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lang="fi-FI" altLang="ko-KR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3EFF2A-7AAD-4B14-93EB-076EAD9721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3104317"/>
            <a:ext cx="1474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fick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hjälp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när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behövde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den 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13F58C-C780-EB84-E9DC-197FFF8575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2968628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4,45</a:t>
            </a:r>
            <a:endParaRPr lang="fi-FI" sz="1400" b="1">
              <a:solidFill>
                <a:srgbClr val="213A8F"/>
              </a:solidFill>
              <a:latin typeface="Calibri" panose="020F0502020204030204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(4,41)</a:t>
            </a:r>
            <a:endParaRPr lang="fi-FI">
              <a:ea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38B1F1-1001-4506-A2FF-BEFB60A16B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99241" y="4238639"/>
            <a:ext cx="1717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kände mig trygg under vården / betjäningen 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5A3689-C501-4953-E1F0-5AC35DB951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42464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4,55 (4,5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5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3F3FCD-B03B-4D2C-B901-F47C7C5B1A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5562078"/>
            <a:ext cx="24197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Besluten i anslutning till min vård/mitt ärende fattades i samråd med mig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72D9F9-54CA-6247-2E21-04389A729E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54629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4,44</a:t>
            </a:r>
            <a:endParaRPr lang="en-US"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(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4,42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)</a:t>
            </a:r>
            <a:endParaRPr lang="fi-FI">
              <a:ea typeface="+mn-e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314A2D-C318-415D-B409-0CD3638C31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26771" y="1874018"/>
            <a:ext cx="2211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vet hur min vård/mina tjänster kommer att fortsätta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2C1C1D-3F16-BDAD-4824-BA1E16A22A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18073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4,30 (4,25)</a:t>
            </a: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DA1682-79CB-477A-A9FB-04429119CA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125529" y="2936140"/>
            <a:ext cx="16269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Informationen som jag fick om vården / betjäningen var förståelig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1F4ED22-B579-FFEA-25A3-E180B31A85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2971659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4,44</a:t>
            </a:r>
            <a:endParaRPr lang="en-US"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(4,42)</a:t>
            </a:r>
            <a:endParaRPr lang="fi-FI">
              <a:ea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90F67E-E8DD-4501-A07D-85FF1F9BA7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13063" y="4319961"/>
            <a:ext cx="1813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tyckte att den betjäning jag fick var nyttig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63C17BA-C20A-A873-70A7-07D9EBCB38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42386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4,49</a:t>
            </a:r>
            <a:endParaRPr lang="en-US"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(4,42)</a:t>
            </a:r>
            <a:endParaRPr lang="fi-FI">
              <a:ea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2EC4E5-2652-4DA6-BD05-8425B8DEF3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68147" y="5576606"/>
            <a:ext cx="1695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fick vård och service på mitt modersmål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F3BAA92-15CD-634E-EE8B-B88EC11583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545112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4,8 (4,78)</a:t>
            </a: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3" name="TextBox 1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80024" y="711740"/>
            <a:ext cx="2857398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Positiv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respons</a:t>
            </a:r>
            <a:endParaRPr lang="fi-FI" sz="1400" b="1">
              <a:solidFill>
                <a:srgbClr val="213A8F"/>
              </a:solidFill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err="1">
                <a:solidFill>
                  <a:srgbClr val="213A8F"/>
                </a:solidFill>
                <a:latin typeface="Arial"/>
                <a:ea typeface="+mn-lt"/>
                <a:cs typeface="Arial"/>
              </a:rPr>
              <a:t>bemötande</a:t>
            </a:r>
            <a:endParaRPr kumimoji="0" lang="fi-FI" sz="140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400">
              <a:solidFill>
                <a:srgbClr val="213A8F"/>
              </a:solidFill>
              <a:latin typeface="Arial"/>
              <a:ea typeface="+mn-lt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400">
              <a:solidFill>
                <a:srgbClr val="213A8F"/>
              </a:solidFill>
              <a:latin typeface="Arial"/>
              <a:ea typeface="+mn-lt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Negativ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 </a:t>
            </a: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respons</a:t>
            </a: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>
                <a:solidFill>
                  <a:srgbClr val="213A8F"/>
                </a:solidFill>
                <a:latin typeface="Arial" panose="020B0604020202020204"/>
                <a:cs typeface="Arial"/>
              </a:rPr>
              <a:t>Tillgänglighet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E09F109-ADBA-1780-40A6-8753F266EC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72070" y="711740"/>
            <a:ext cx="659625" cy="65962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F3BEB49-B738-30B9-FA55-DF1F8A1E4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2069" y="2008485"/>
            <a:ext cx="659625" cy="659625"/>
          </a:xfrm>
          <a:prstGeom prst="rect">
            <a:avLst/>
          </a:prstGeom>
        </p:spPr>
      </p:pic>
      <p:sp>
        <p:nvSpPr>
          <p:cNvPr id="5" name="TextBox 33">
            <a:extLst>
              <a:ext uri="{FF2B5EF4-FFF2-40B4-BE49-F238E27FC236}">
                <a16:creationId xmlns:a16="http://schemas.microsoft.com/office/drawing/2014/main" id="{6EB7A05C-2C4D-C2AF-9E93-7DC0CF2BE7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798426" y="3250945"/>
            <a:ext cx="18205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Antal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anmärkningar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och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klagomål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5517D60A-C591-4544-F224-CB292F193C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727560" y="4069362"/>
            <a:ext cx="196232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600" err="1">
                <a:latin typeface="Arial" panose="020B0604020202020204"/>
              </a:rPr>
              <a:t>Hälsovården</a:t>
            </a:r>
            <a:endParaRPr lang="en-US" err="1">
              <a:latin typeface="Arial" panose="020B0604020202020204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600">
                <a:latin typeface="Arial" panose="020B0604020202020204"/>
              </a:rPr>
              <a:t>13(12)</a:t>
            </a:r>
            <a:endParaRPr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/>
              <a:cs typeface="Arial"/>
            </a:endParaRPr>
          </a:p>
        </p:txBody>
      </p:sp>
      <p:sp>
        <p:nvSpPr>
          <p:cNvPr id="25" name="TextBox 34">
            <a:extLst>
              <a:ext uri="{FF2B5EF4-FFF2-40B4-BE49-F238E27FC236}">
                <a16:creationId xmlns:a16="http://schemas.microsoft.com/office/drawing/2014/main" id="{937910F3-3A93-2051-C0E5-362022F08C5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41074" y="4611584"/>
            <a:ext cx="139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err="1">
                <a:solidFill>
                  <a:schemeClr val="accent5"/>
                </a:solidFill>
                <a:latin typeface="Arial" panose="020B0604020202020204"/>
              </a:rPr>
              <a:t>Omprovningsbegäranden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3" name="Straight Arrow Connector 22" descr="NPS värde. Värdet mäts mellan minus 100 och 100. Generellt anser man att ett gott värde över 50 är gott. Resultat">
            <a:extLst>
              <a:ext uri="{FF2B5EF4-FFF2-40B4-BE49-F238E27FC236}">
                <a16:creationId xmlns:a16="http://schemas.microsoft.com/office/drawing/2014/main" id="{3DEBB71C-DDA0-2907-1A5C-F704CB1D3AA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 flipV="1">
            <a:off x="5141528" y="4124473"/>
            <a:ext cx="631630" cy="2732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752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5505" cy="909453"/>
          </a:xfrm>
        </p:spPr>
        <p:txBody>
          <a:bodyPr/>
          <a:lstStyle/>
          <a:p>
            <a:r>
              <a:rPr lang="fi-FI" sz="4000" b="1" err="1"/>
              <a:t>Delaktighetsarbete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05433" y="1323453"/>
            <a:ext cx="5111142" cy="3389949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2" y="1431453"/>
            <a:ext cx="5111143" cy="28931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Hur stöder man  kunders och nära anhörigas delaktighet i planeringen, genomförandet och utvärderingen av tjänsterna:</a:t>
            </a:r>
          </a:p>
          <a:p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Roidu-responsesystemet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är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i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bruk. Den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respons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som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tas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emot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behandlas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och man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strävar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efter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att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reagera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snabbt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på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den.</a:t>
            </a:r>
            <a:endParaRPr lang="en-US" sz="1400" b="1">
              <a:solidFill>
                <a:schemeClr val="tx2">
                  <a:lumMod val="76000"/>
                </a:schemeClr>
              </a:solidFill>
              <a:latin typeface="Arial"/>
              <a:cs typeface="Arial"/>
            </a:endParaRPr>
          </a:p>
          <a:p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Frivilliga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personer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bidrar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med sin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arbetsinsats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som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stöd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för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servicerådgivarna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vid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servicepunkten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i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kundhandledning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.</a:t>
            </a:r>
          </a:p>
          <a:p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I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slutet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av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chattdiskussionen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har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kunden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möjlighet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att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ge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respons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på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sitt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ärende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.</a:t>
            </a:r>
          </a:p>
          <a:p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Kunder vid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NoVa-undervisningskliniken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lämnar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skriftlig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feedback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efter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err="1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besöket</a:t>
            </a:r>
            <a:r>
              <a:rPr lang="en-US" sz="1400">
                <a:solidFill>
                  <a:schemeClr val="tx2">
                    <a:lumMod val="76000"/>
                  </a:schemeClr>
                </a:solidFill>
                <a:latin typeface="Arial"/>
                <a:cs typeface="Arial"/>
              </a:rPr>
              <a:t>.</a:t>
            </a:r>
          </a:p>
          <a:p>
            <a:r>
              <a:rPr lang="sv-SE" sz="1400">
                <a:solidFill>
                  <a:srgbClr val="213A8F"/>
                </a:solidFill>
                <a:latin typeface="+mj-lt"/>
                <a:cs typeface="Arial"/>
              </a:rPr>
              <a:t>Klienter och anhöriga ges möjlighet till delaktighet och i mån av möjlighet påverkan vid vård- och serviceplanering.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5" y="1431453"/>
            <a:ext cx="5268869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sv-SE" sz="1400" b="1">
                <a:solidFill>
                  <a:schemeClr val="accent5"/>
                </a:solidFill>
                <a:latin typeface="+mj-lt"/>
              </a:rPr>
              <a:t>Vilka teman har man kommit överens om tillsammans med organisationer för att utveckla tjänsterna:</a:t>
            </a:r>
          </a:p>
          <a:p>
            <a:r>
              <a:rPr lang="fi-FI" sz="1400"/>
              <a:t>HYTE(</a:t>
            </a:r>
            <a:r>
              <a:rPr lang="fi-FI" sz="1400" i="1"/>
              <a:t>hyvinvoinnin- ja terveyden edistäminen- befrämjande av hälsa och välmående)</a:t>
            </a:r>
            <a:r>
              <a:rPr lang="fi-FI" sz="1400"/>
              <a:t>-samarbete med kommunderna fortsätter</a:t>
            </a:r>
            <a:endParaRPr lang="fi-FI" sz="1400"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72DC3C-25D3-2071-DC1A-6ADA83D995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2" y="5069717"/>
            <a:ext cx="5111144" cy="1169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Klienter, erfarenhetsexperter eller ett </a:t>
            </a:r>
            <a:r>
              <a:rPr lang="sv-SE" sz="1400" b="1" err="1">
                <a:solidFill>
                  <a:schemeClr val="accent5"/>
                </a:solidFill>
                <a:latin typeface="+mj-lt"/>
              </a:rPr>
              <a:t>kundråd</a:t>
            </a:r>
            <a:r>
              <a:rPr lang="sv-SE" sz="1400" b="1">
                <a:solidFill>
                  <a:schemeClr val="accent5"/>
                </a:solidFill>
                <a:latin typeface="+mj-lt"/>
              </a:rPr>
              <a:t> är involverade i utvecklingen och utvärderingen av tjänsterna:</a:t>
            </a:r>
          </a:p>
          <a:p>
            <a:r>
              <a:rPr lang="fi-FI" sz="1400">
                <a:latin typeface="Arial"/>
                <a:cs typeface="Times New Roman"/>
              </a:rPr>
              <a:t>Ja </a:t>
            </a:r>
            <a:r>
              <a:rPr lang="fi-FI" sz="1400" err="1">
                <a:latin typeface="Arial"/>
                <a:cs typeface="Times New Roman"/>
              </a:rPr>
              <a:t>när</a:t>
            </a:r>
            <a:r>
              <a:rPr lang="fi-FI" sz="1400">
                <a:latin typeface="Arial"/>
                <a:cs typeface="Times New Roman"/>
              </a:rPr>
              <a:t> </a:t>
            </a:r>
            <a:r>
              <a:rPr lang="fi-FI" sz="1400" err="1">
                <a:latin typeface="Arial"/>
                <a:cs typeface="Times New Roman"/>
              </a:rPr>
              <a:t>det</a:t>
            </a:r>
            <a:r>
              <a:rPr lang="fi-FI" sz="1400">
                <a:latin typeface="Arial"/>
                <a:cs typeface="Times New Roman"/>
              </a:rPr>
              <a:t> </a:t>
            </a:r>
            <a:r>
              <a:rPr lang="fi-FI" sz="1400" err="1">
                <a:latin typeface="Arial"/>
                <a:cs typeface="Times New Roman"/>
              </a:rPr>
              <a:t>gäller</a:t>
            </a:r>
            <a:r>
              <a:rPr lang="fi-FI" sz="1400">
                <a:latin typeface="Arial"/>
                <a:cs typeface="Times New Roman"/>
              </a:rPr>
              <a:t> alla </a:t>
            </a:r>
            <a:r>
              <a:rPr lang="fi-FI" sz="1400" err="1">
                <a:latin typeface="Arial"/>
                <a:cs typeface="Times New Roman"/>
              </a:rPr>
              <a:t>tjänster</a:t>
            </a:r>
            <a:r>
              <a:rPr lang="fi-FI" sz="1400">
                <a:latin typeface="Arial"/>
                <a:cs typeface="Times New Roman"/>
              </a:rPr>
              <a:t> </a:t>
            </a:r>
            <a:r>
              <a:rPr lang="fi-FI" sz="1400" err="1">
                <a:latin typeface="Arial"/>
                <a:cs typeface="Times New Roman"/>
              </a:rPr>
              <a:t>inom</a:t>
            </a:r>
            <a:r>
              <a:rPr lang="fi-FI" sz="1400">
                <a:latin typeface="Arial"/>
                <a:cs typeface="Times New Roman"/>
              </a:rPr>
              <a:t> </a:t>
            </a:r>
            <a:r>
              <a:rPr lang="fi-FI" sz="1400" err="1">
                <a:latin typeface="Arial"/>
                <a:cs typeface="Times New Roman"/>
              </a:rPr>
              <a:t>resultatområdet</a:t>
            </a:r>
            <a:r>
              <a:rPr lang="fi-FI" sz="1400">
                <a:latin typeface="Arial"/>
                <a:cs typeface="Times New Roman"/>
              </a:rPr>
              <a:t>. </a:t>
            </a:r>
            <a:endParaRPr lang="en-US" sz="1400">
              <a:latin typeface="Arial"/>
              <a:cs typeface="Arial"/>
            </a:endParaRPr>
          </a:p>
          <a:p>
            <a:endParaRPr lang="fi-FI" sz="1400">
              <a:solidFill>
                <a:schemeClr val="bg1"/>
              </a:solidFill>
              <a:latin typeface="Arial"/>
              <a:cs typeface="Times New Roman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3D0E33-C044-69BA-5072-E7EA05E13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6581754" y="3264339"/>
            <a:ext cx="5268869" cy="3081597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E2315-12F2-68DA-4393-F0437FF5C3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4" y="3372339"/>
            <a:ext cx="5268870" cy="28931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Vilka åtgärder har vidtagits  på basen av klienters och anhörigas anmälningar om negativa och nära ögat händelser samt påminnelser och klagomål:</a:t>
            </a:r>
          </a:p>
          <a:p>
            <a:pPr marL="285750" indent="-285750">
              <a:buFont typeface="Arial"/>
              <a:buChar char="•"/>
            </a:pPr>
            <a:r>
              <a:rPr lang="fi-FI" sz="1400">
                <a:ea typeface="+mn-lt"/>
                <a:cs typeface="+mn-lt"/>
              </a:rPr>
              <a:t>HaiPro- och SPro‑anmälningar behandlas så snabbt som möjligt, och nödvändiga fortsatta åtgärder vidtas.</a:t>
            </a:r>
            <a:endParaRPr lang="fi-FI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fi-FI" sz="1400">
                <a:ea typeface="+mn-lt"/>
                <a:cs typeface="+mn-lt"/>
              </a:rPr>
              <a:t>Hemsidans innehåll utvecklas och förtydligas kontinuerligt.</a:t>
            </a:r>
            <a:endParaRPr lang="fi-FI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fi-FI" sz="1400">
                <a:ea typeface="+mn-lt"/>
                <a:cs typeface="+mn-lt"/>
              </a:rPr>
              <a:t>Åtgärder för att förbättra telefonservicen genomförs.</a:t>
            </a:r>
            <a:endParaRPr lang="fi-FI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fi-FI" sz="1400">
                <a:ea typeface="+mn-lt"/>
                <a:cs typeface="+mn-lt"/>
              </a:rPr>
              <a:t>Införande av digitala tjänster, till exempel servicebrickan.</a:t>
            </a:r>
            <a:endParaRPr lang="sv-SE"/>
          </a:p>
          <a:p>
            <a:pPr marL="285750" indent="-285750">
              <a:buFont typeface="Arial"/>
              <a:buChar char="•"/>
            </a:pPr>
            <a:r>
              <a:rPr lang="fi-FI" sz="1400">
                <a:ea typeface="+mn-lt"/>
                <a:cs typeface="+mn-lt"/>
              </a:rPr>
              <a:t>ÖVPH‑applikationen tas i bruk.</a:t>
            </a:r>
            <a:endParaRPr lang="sv-SE"/>
          </a:p>
          <a:p>
            <a:pPr marL="285750" indent="-285750">
              <a:buFont typeface="Arial"/>
              <a:buChar char="•"/>
            </a:pPr>
            <a:r>
              <a:rPr lang="fi-FI" sz="1400">
                <a:ea typeface="+mn-lt"/>
                <a:cs typeface="+mn-lt"/>
              </a:rPr>
              <a:t>Tillgängligheten till servicenummer förbättras.</a:t>
            </a:r>
            <a:endParaRPr lang="sv-SE"/>
          </a:p>
          <a:p>
            <a:pPr marL="285750" indent="-285750">
              <a:buFont typeface="Arial"/>
              <a:buChar char="•"/>
            </a:pPr>
            <a:r>
              <a:rPr lang="fi-FI" sz="1400">
                <a:ea typeface="+mn-lt"/>
                <a:cs typeface="+mn-lt"/>
              </a:rPr>
              <a:t>Samarbetet stärks över enhets- och verksamhetsgränser.</a:t>
            </a:r>
            <a:endParaRPr lang="en-US"/>
          </a:p>
          <a:p>
            <a:endParaRPr lang="fi-FI" sz="1400">
              <a:solidFill>
                <a:srgbClr val="213A8F"/>
              </a:solidFill>
              <a:latin typeface="+mj-lt"/>
              <a:cs typeface="Arial"/>
            </a:endParaRPr>
          </a:p>
          <a:p>
            <a:endParaRPr lang="en-US" sz="1400" b="1">
              <a:solidFill>
                <a:schemeClr val="accent5"/>
              </a:solidFill>
              <a:latin typeface="+mj-lt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88453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327754" cy="774907"/>
          </a:xfrm>
        </p:spPr>
        <p:txBody>
          <a:bodyPr>
            <a:normAutofit/>
          </a:bodyPr>
          <a:lstStyle/>
          <a:p>
            <a:r>
              <a:rPr lang="fi-FI" b="1"/>
              <a:t>Personal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/>
          </p:cNvSpPr>
          <p:nvPr/>
        </p:nvSpPr>
        <p:spPr>
          <a:xfrm>
            <a:off x="1202850" y="1656000"/>
            <a:ext cx="3422269" cy="2776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600" b="1">
                <a:solidFill>
                  <a:schemeClr val="accent5"/>
                </a:solidFill>
              </a:rPr>
              <a:t>Personalstyrka hälsovård: Exreport 31.8.26</a:t>
            </a:r>
          </a:p>
          <a:p>
            <a:r>
              <a:rPr lang="sv-SE" sz="1400"/>
              <a:t>Vårdpersonal: 412</a:t>
            </a:r>
            <a:endParaRPr lang="sv-SE" sz="1400">
              <a:cs typeface="Arial"/>
            </a:endParaRPr>
          </a:p>
          <a:p>
            <a:r>
              <a:rPr lang="sv-SE" sz="1400"/>
              <a:t>Läkare: 60,7 årsverken</a:t>
            </a:r>
            <a:endParaRPr lang="sv-SE" sz="1400">
              <a:cs typeface="Arial"/>
            </a:endParaRPr>
          </a:p>
          <a:p>
            <a:endParaRPr lang="sv-SE" sz="1400"/>
          </a:p>
          <a:p>
            <a:r>
              <a:rPr lang="sv-SE" sz="1400"/>
              <a:t>Tillfällig personal:</a:t>
            </a:r>
            <a:endParaRPr lang="sv-SE" sz="1400">
              <a:cs typeface="Arial"/>
            </a:endParaRPr>
          </a:p>
          <a:p>
            <a:r>
              <a:rPr lang="sv-SE" sz="1400"/>
              <a:t>Vårdpersonal</a:t>
            </a:r>
            <a:r>
              <a:rPr lang="sv-SE" sz="1400">
                <a:sym typeface="Wingdings" panose="05000000000000000000" pitchFamily="2" charset="2"/>
              </a:rPr>
              <a:t>: 89</a:t>
            </a:r>
            <a:endParaRPr lang="sv-SE" sz="1400">
              <a:cs typeface="Arial"/>
            </a:endParaRPr>
          </a:p>
          <a:p>
            <a:r>
              <a:rPr lang="sv-SE" sz="1400"/>
              <a:t>Läkare 42,49 årsverken</a:t>
            </a:r>
            <a:endParaRPr lang="sv-SE" sz="1400">
              <a:cs typeface="Arial"/>
            </a:endParaRPr>
          </a:p>
          <a:p>
            <a:pPr>
              <a:lnSpc>
                <a:spcPct val="150000"/>
              </a:lnSpc>
            </a:pPr>
            <a:endParaRPr lang="sv-SE" sz="160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endParaRPr lang="en-US" sz="14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/>
          </p:cNvSpPr>
          <p:nvPr/>
        </p:nvSpPr>
        <p:spPr>
          <a:xfrm>
            <a:off x="8127876" y="4462229"/>
            <a:ext cx="3889952" cy="19082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>
                <a:solidFill>
                  <a:srgbClr val="00A174"/>
                </a:solidFill>
              </a:rPr>
              <a:t>Åtgärder som främjar arbetarnas välmående</a:t>
            </a:r>
          </a:p>
          <a:p>
            <a:r>
              <a:rPr lang="sv-SE" sz="1400">
                <a:effectLst/>
                <a:cs typeface="Arial" panose="020B0604020202020204"/>
              </a:rPr>
              <a:t>Aktivt ledarskap, personalens delaktighet,</a:t>
            </a:r>
          </a:p>
          <a:p>
            <a:pPr algn="just"/>
            <a:r>
              <a:rPr lang="sv-SE" sz="1400">
                <a:effectLst/>
                <a:cs typeface="Arial" panose="020B0604020202020204"/>
              </a:rPr>
              <a:t>stöder en kultur där man hjäper, stöder varandra och planerar    verksamhet och förändringar  tillsammans mångprofessionellt. </a:t>
            </a:r>
            <a:r>
              <a:rPr lang="sv-SE" sz="1400">
                <a:cs typeface="Arial" panose="020B0604020202020204"/>
              </a:rPr>
              <a:t>Regelbundna arbetsplatsmöten. Klara direktiv och överenskomna förfaringssätt</a:t>
            </a:r>
            <a:r>
              <a:rPr lang="sv-SE" sz="1600">
                <a:cs typeface="Arial" panose="020B0604020202020204"/>
              </a:rPr>
              <a:t>.</a:t>
            </a:r>
            <a:endParaRPr lang="fi-FI" sz="1600">
              <a:effectLst/>
              <a:cs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29DF03-3E5E-F5BD-1388-9DB8FC99458C}"/>
              </a:ext>
            </a:extLst>
          </p:cNvPr>
          <p:cNvSpPr txBox="1">
            <a:spLocks/>
          </p:cNvSpPr>
          <p:nvPr/>
        </p:nvSpPr>
        <p:spPr>
          <a:xfrm>
            <a:off x="8194371" y="1681801"/>
            <a:ext cx="3752337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baseline="0" err="1">
                <a:solidFill>
                  <a:schemeClr val="accent5"/>
                </a:solidFill>
              </a:rPr>
              <a:t>Arbetarsäkerhetsanmälningar</a:t>
            </a:r>
            <a:r>
              <a:rPr lang="fi-FI" sz="1600" b="1" baseline="0">
                <a:solidFill>
                  <a:schemeClr val="accent5"/>
                </a:solidFill>
              </a:rPr>
              <a:t> via </a:t>
            </a:r>
            <a:r>
              <a:rPr lang="fi-FI" sz="1600" b="1" baseline="0" err="1">
                <a:solidFill>
                  <a:schemeClr val="accent5"/>
                </a:solidFill>
              </a:rPr>
              <a:t>HaiPro</a:t>
            </a:r>
            <a:endParaRPr lang="fi-FI" sz="1600" b="1" err="1">
              <a:solidFill>
                <a:schemeClr val="accent5"/>
              </a:solidFill>
              <a:cs typeface="Arial"/>
            </a:endParaRPr>
          </a:p>
          <a:p>
            <a:endParaRPr lang="fi-FI" sz="1600" baseline="0"/>
          </a:p>
          <a:p>
            <a:r>
              <a:rPr lang="fi-FI" sz="1600" baseline="0" err="1"/>
              <a:t>Antal</a:t>
            </a:r>
            <a:r>
              <a:rPr lang="fi-FI" sz="1600" baseline="0"/>
              <a:t> </a:t>
            </a:r>
            <a:r>
              <a:rPr lang="fi-FI" sz="1600" baseline="0" err="1"/>
              <a:t>anmälningar</a:t>
            </a:r>
            <a:r>
              <a:rPr lang="fi-FI" sz="1600" baseline="0"/>
              <a:t>:</a:t>
            </a:r>
            <a:r>
              <a:rPr lang="fi-FI" sz="1600"/>
              <a:t> 45 (39)</a:t>
            </a:r>
            <a:endParaRPr lang="fi-FI" sz="1600" baseline="0">
              <a:cs typeface="Arial"/>
            </a:endParaRPr>
          </a:p>
          <a:p>
            <a:endParaRPr lang="fi-FI" baseline="0"/>
          </a:p>
          <a:p>
            <a:r>
              <a:rPr lang="fi-FI" sz="1600"/>
              <a:t>De </a:t>
            </a:r>
            <a:r>
              <a:rPr lang="fi-FI" sz="1600" err="1"/>
              <a:t>vanligaste</a:t>
            </a:r>
            <a:r>
              <a:rPr lang="fi-FI" sz="1600"/>
              <a:t> </a:t>
            </a:r>
            <a:r>
              <a:rPr lang="fi-FI" sz="1600" err="1"/>
              <a:t>typerna</a:t>
            </a:r>
            <a:r>
              <a:rPr lang="fi-FI" sz="1600"/>
              <a:t> av </a:t>
            </a:r>
            <a:r>
              <a:rPr lang="fi-FI" sz="1600" err="1"/>
              <a:t>händelser</a:t>
            </a:r>
            <a:r>
              <a:rPr lang="fi-FI" sz="1600"/>
              <a:t>: </a:t>
            </a:r>
            <a:endParaRPr lang="fi-FI" sz="1600">
              <a:cs typeface="Arial"/>
            </a:endParaRPr>
          </a:p>
          <a:p>
            <a:pPr marL="342900" indent="-342900">
              <a:buAutoNum type="arabicPeriod"/>
            </a:pPr>
            <a:r>
              <a:rPr lang="fi-FI" sz="1600" err="1">
                <a:cs typeface="Arial"/>
              </a:rPr>
              <a:t>Inomhusluft</a:t>
            </a:r>
            <a:r>
              <a:rPr lang="fi-FI" sz="1600">
                <a:cs typeface="Arial"/>
              </a:rPr>
              <a:t> (13)</a:t>
            </a:r>
          </a:p>
          <a:p>
            <a:pPr marL="342900" indent="-342900">
              <a:buAutoNum type="arabicPeriod"/>
            </a:pPr>
            <a:r>
              <a:rPr lang="fi-FI" sz="1600">
                <a:cs typeface="Arial"/>
              </a:rPr>
              <a:t>Annat (12)</a:t>
            </a:r>
          </a:p>
          <a:p>
            <a:pPr marL="342900" indent="-342900">
              <a:buAutoNum type="arabicPeriod"/>
            </a:pPr>
            <a:r>
              <a:rPr lang="fi-FI" sz="1600">
                <a:cs typeface="Arial"/>
              </a:rPr>
              <a:t>Hot </a:t>
            </a:r>
            <a:r>
              <a:rPr lang="fi-FI" sz="1600" err="1">
                <a:cs typeface="Arial"/>
              </a:rPr>
              <a:t>eller</a:t>
            </a:r>
            <a:r>
              <a:rPr lang="fi-FI" sz="1600">
                <a:cs typeface="Arial"/>
              </a:rPr>
              <a:t> </a:t>
            </a:r>
            <a:r>
              <a:rPr lang="fi-FI" sz="1600" err="1">
                <a:cs typeface="Arial"/>
              </a:rPr>
              <a:t>våld</a:t>
            </a:r>
            <a:r>
              <a:rPr lang="fi-FI" sz="1600">
                <a:cs typeface="Arial"/>
              </a:rPr>
              <a:t> 10)</a:t>
            </a:r>
            <a:endParaRPr lang="fi-FI"/>
          </a:p>
          <a:p>
            <a:pPr marL="342900" indent="-342900">
              <a:buAutoNum type="arabicPeriod"/>
            </a:pPr>
            <a:endParaRPr lang="fi-FI" sz="1600"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10217-0C8D-2E97-58A5-04DBA954B1AA}"/>
              </a:ext>
            </a:extLst>
          </p:cNvPr>
          <p:cNvSpPr txBox="1">
            <a:spLocks/>
          </p:cNvSpPr>
          <p:nvPr/>
        </p:nvSpPr>
        <p:spPr>
          <a:xfrm>
            <a:off x="1203504" y="4674719"/>
            <a:ext cx="3408362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>
                <a:solidFill>
                  <a:schemeClr val="accent5"/>
                </a:solidFill>
              </a:rPr>
              <a:t>Total </a:t>
            </a:r>
            <a:r>
              <a:rPr lang="fi-FI" sz="1600" b="1" err="1">
                <a:solidFill>
                  <a:schemeClr val="accent5"/>
                </a:solidFill>
              </a:rPr>
              <a:t>mängd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frånvarodagar</a:t>
            </a:r>
            <a:r>
              <a:rPr lang="fi-FI" sz="1600" b="1">
                <a:solidFill>
                  <a:schemeClr val="accent5"/>
                </a:solidFill>
              </a:rPr>
              <a:t>/ </a:t>
            </a:r>
            <a:r>
              <a:rPr lang="fi-FI" sz="1600" b="1" err="1">
                <a:solidFill>
                  <a:schemeClr val="accent5"/>
                </a:solidFill>
              </a:rPr>
              <a:t>antal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sjukfrånvarodaga</a:t>
            </a:r>
            <a:r>
              <a:rPr lang="fi-FI" sz="1600" b="1">
                <a:solidFill>
                  <a:schemeClr val="accent5"/>
                </a:solidFill>
              </a:rPr>
              <a:t> % </a:t>
            </a:r>
            <a:endParaRPr lang="fi-FI" sz="1600" b="1" err="1">
              <a:solidFill>
                <a:schemeClr val="accent5"/>
              </a:solidFill>
              <a:cs typeface="Arial"/>
            </a:endParaRPr>
          </a:p>
          <a:p>
            <a:endParaRPr lang="fi-FI" b="1">
              <a:cs typeface="Arial"/>
            </a:endParaRPr>
          </a:p>
          <a:p>
            <a:pPr algn="ctr"/>
            <a:r>
              <a:rPr lang="fi-FI" sz="2000">
                <a:cs typeface="Arial"/>
              </a:rPr>
              <a:t>5,6 (6,5)</a:t>
            </a:r>
            <a:r>
              <a:rPr lang="fi-FI" sz="2000" err="1">
                <a:cs typeface="Arial"/>
              </a:rPr>
              <a:t>dagar</a:t>
            </a:r>
            <a:endParaRPr lang="fi-FI" err="1">
              <a:cs typeface="Arial"/>
            </a:endParaRPr>
          </a:p>
          <a:p>
            <a:endParaRPr lang="fi-FI">
              <a:solidFill>
                <a:schemeClr val="accent4"/>
              </a:solidFill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6C33A5-345B-5CC9-4D47-71B591630B52}"/>
              </a:ext>
            </a:extLst>
          </p:cNvPr>
          <p:cNvSpPr txBox="1"/>
          <p:nvPr/>
        </p:nvSpPr>
        <p:spPr>
          <a:xfrm>
            <a:off x="5079027" y="6006994"/>
            <a:ext cx="270776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fi-FI" sz="1400">
                <a:solidFill>
                  <a:srgbClr val="213A8F"/>
                </a:solidFill>
                <a:latin typeface="Arial" panose="020B0604020202020204"/>
                <a:cs typeface="Arial"/>
              </a:rPr>
              <a:t>NPS 4 ( -2)</a:t>
            </a:r>
            <a:endParaRPr lang="fi-FI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800BE6-133C-2D0B-0801-5CE44F25897E}"/>
              </a:ext>
            </a:extLst>
          </p:cNvPr>
          <p:cNvSpPr txBox="1">
            <a:spLocks/>
          </p:cNvSpPr>
          <p:nvPr/>
        </p:nvSpPr>
        <p:spPr>
          <a:xfrm>
            <a:off x="4625119" y="1685741"/>
            <a:ext cx="3422269" cy="2345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600" b="1" dirty="0">
                <a:solidFill>
                  <a:schemeClr val="accent5"/>
                </a:solidFill>
              </a:rPr>
              <a:t>Personalstyrka socialvård:</a:t>
            </a:r>
          </a:p>
          <a:p>
            <a:r>
              <a:rPr lang="sv-SE" sz="1600">
                <a:cs typeface="Arial"/>
              </a:rPr>
              <a:t>Chefer 8</a:t>
            </a:r>
          </a:p>
          <a:p>
            <a:r>
              <a:rPr lang="sv-SE" sz="1600" err="1">
                <a:cs typeface="Arial"/>
              </a:rPr>
              <a:t>Led.soc.arb</a:t>
            </a:r>
            <a:r>
              <a:rPr lang="sv-SE" sz="1600" dirty="0">
                <a:cs typeface="Arial"/>
              </a:rPr>
              <a:t>. 5, </a:t>
            </a:r>
            <a:r>
              <a:rPr lang="sv-SE" sz="1600" err="1">
                <a:cs typeface="Arial"/>
              </a:rPr>
              <a:t>Soc.arb</a:t>
            </a:r>
            <a:r>
              <a:rPr lang="sv-SE" sz="1600">
                <a:cs typeface="Arial"/>
              </a:rPr>
              <a:t>. 64, </a:t>
            </a:r>
            <a:endParaRPr lang="sv-SE"/>
          </a:p>
          <a:p>
            <a:r>
              <a:rPr lang="sv-SE" sz="1600">
                <a:cs typeface="Arial"/>
              </a:rPr>
              <a:t>Socionomer 60,</a:t>
            </a:r>
          </a:p>
          <a:p>
            <a:r>
              <a:rPr lang="sv-SE" sz="1600" dirty="0">
                <a:cs typeface="Arial"/>
              </a:rPr>
              <a:t>Socialhand. 40, </a:t>
            </a:r>
            <a:r>
              <a:rPr lang="fi-FI" sz="1600" dirty="0">
                <a:solidFill>
                  <a:srgbClr val="213A8F"/>
                </a:solidFill>
                <a:cs typeface="Arial"/>
              </a:rPr>
              <a:t>Sjuksköt. 7, </a:t>
            </a:r>
            <a:endParaRPr lang="fi-FI" sz="1600">
              <a:solidFill>
                <a:srgbClr val="213A8F"/>
              </a:solidFill>
              <a:cs typeface="Arial"/>
            </a:endParaRPr>
          </a:p>
          <a:p>
            <a:r>
              <a:rPr lang="fi-FI" sz="1600">
                <a:solidFill>
                  <a:srgbClr val="213A8F"/>
                </a:solidFill>
                <a:cs typeface="Arial"/>
              </a:rPr>
              <a:t>Arbetslivstränare</a:t>
            </a:r>
            <a:r>
              <a:rPr lang="fi-FI" sz="1600" dirty="0">
                <a:solidFill>
                  <a:srgbClr val="213A8F"/>
                </a:solidFill>
                <a:cs typeface="Arial"/>
              </a:rPr>
              <a:t> 14, </a:t>
            </a:r>
            <a:r>
              <a:rPr lang="fi-FI" sz="1600" dirty="0" err="1">
                <a:solidFill>
                  <a:srgbClr val="213A8F"/>
                </a:solidFill>
                <a:cs typeface="Arial"/>
              </a:rPr>
              <a:t>andra</a:t>
            </a:r>
            <a:r>
              <a:rPr lang="fi-FI" sz="1600" dirty="0">
                <a:solidFill>
                  <a:srgbClr val="213A8F"/>
                </a:solidFill>
                <a:cs typeface="Arial"/>
              </a:rPr>
              <a:t> 4</a:t>
            </a:r>
          </a:p>
          <a:p>
            <a:pPr>
              <a:lnSpc>
                <a:spcPct val="150000"/>
              </a:lnSpc>
            </a:pPr>
            <a:endParaRPr lang="sv-SE" sz="1600">
              <a:solidFill>
                <a:srgbClr val="00A174"/>
              </a:solidFill>
              <a:cs typeface="Arial"/>
            </a:endParaRPr>
          </a:p>
          <a:p>
            <a:pPr>
              <a:lnSpc>
                <a:spcPct val="150000"/>
              </a:lnSpc>
            </a:pPr>
            <a:endParaRPr lang="en-US" sz="1400">
              <a:solidFill>
                <a:srgbClr val="213A8F"/>
              </a:solidFill>
              <a:cs typeface="Arial" panose="020B060402020202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98A05A-98FD-19FC-01C7-DB9B94C3F5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675" t="2749" r="15987" b="36779"/>
          <a:stretch/>
        </p:blipFill>
        <p:spPr>
          <a:xfrm>
            <a:off x="4923430" y="4663626"/>
            <a:ext cx="2796957" cy="134698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4AF8A17-454D-5932-5CF4-AEC6822CDC87}"/>
              </a:ext>
            </a:extLst>
          </p:cNvPr>
          <p:cNvSpPr/>
          <p:nvPr/>
        </p:nvSpPr>
        <p:spPr>
          <a:xfrm>
            <a:off x="4770931" y="4674831"/>
            <a:ext cx="774845" cy="458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>
                <a:cs typeface="Arial"/>
              </a:rPr>
              <a:t>NPNS</a:t>
            </a:r>
            <a:endParaRPr lang="sv-SE"/>
          </a:p>
        </p:txBody>
      </p:sp>
      <p:cxnSp>
        <p:nvCxnSpPr>
          <p:cNvPr id="7" name="Straight Arrow Connector 6" descr="NPS värde. Värdet mäts mellan minus 100 och 100. Generellt anser man att ett gott värde över 50 är gott. Resultat">
            <a:extLst>
              <a:ext uri="{FF2B5EF4-FFF2-40B4-BE49-F238E27FC236}">
                <a16:creationId xmlns:a16="http://schemas.microsoft.com/office/drawing/2014/main" id="{56389F0B-ADFA-8D3A-B11D-944A78DD02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 flipH="1" flipV="1">
            <a:off x="6265985" y="5152649"/>
            <a:ext cx="50292" cy="6733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35410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2.xml><?xml version="1.0" encoding="utf-8"?>
<a:theme xmlns:a="http://schemas.openxmlformats.org/drawingml/2006/main" name="1_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0f13d76-f5d7-4c06-9d67-54abdac61ff1">
      <Terms xmlns="http://schemas.microsoft.com/office/infopath/2007/PartnerControls"/>
    </lcf76f155ced4ddcb4097134ff3c332f>
    <TaxCatchAll xmlns="07d26e65-be36-445a-a8dd-18a539374d2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CC6691F04B3684C8B18986856B09CB0" ma:contentTypeVersion="10" ma:contentTypeDescription="Skapa ett nytt dokument." ma:contentTypeScope="" ma:versionID="63544a8d5fc9d1c50712b3e6d6878739">
  <xsd:schema xmlns:xsd="http://www.w3.org/2001/XMLSchema" xmlns:xs="http://www.w3.org/2001/XMLSchema" xmlns:p="http://schemas.microsoft.com/office/2006/metadata/properties" xmlns:ns2="b0f13d76-f5d7-4c06-9d67-54abdac61ff1" xmlns:ns3="07d26e65-be36-445a-a8dd-18a539374d25" targetNamespace="http://schemas.microsoft.com/office/2006/metadata/properties" ma:root="true" ma:fieldsID="dd9303e34f73fbb8f68792aa9c4867b7" ns2:_="" ns3:_="">
    <xsd:import namespace="b0f13d76-f5d7-4c06-9d67-54abdac61ff1"/>
    <xsd:import namespace="07d26e65-be36-445a-a8dd-18a539374d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f13d76-f5d7-4c06-9d67-54abdac61f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e6ea580d-a90f-4d05-8666-171099ee70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d26e65-be36-445a-a8dd-18a539374d2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9a1d071-9be2-429d-97a7-92a7a9003fe5}" ma:internalName="TaxCatchAll" ma:showField="CatchAllData" ma:web="07d26e65-be36-445a-a8dd-18a539374d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1BDA3F-9081-465D-A0C8-DF261C8C3C7F}">
  <ds:schemaRefs>
    <ds:schemaRef ds:uri="07d26e65-be36-445a-a8dd-18a539374d25"/>
    <ds:schemaRef ds:uri="b0f13d76-f5d7-4c06-9d67-54abdac61ff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8F44546-8424-472E-9157-F11933CB7C6B}">
  <ds:schemaRefs>
    <ds:schemaRef ds:uri="07d26e65-be36-445a-a8dd-18a539374d25"/>
    <ds:schemaRef ds:uri="b0f13d76-f5d7-4c06-9d67-54abdac61ff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D36C4CC-F8E6-4A8E-83BB-78CE3358111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321cc12-b2a3-4edf-b26e-9eb151c69c7d}" enabled="0" method="" siteId="{2321cc12-b2a3-4edf-b26e-9eb151c69c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OVPH_Esitys_YKSIKIELINEN</Template>
  <Application>Microsoft Office PowerPoint</Application>
  <PresentationFormat>Widescreen</PresentationFormat>
  <Slides>13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OVHP_teema</vt:lpstr>
      <vt:lpstr>1_OVHP_teema</vt:lpstr>
      <vt:lpstr>Rapportering av egenkontroll</vt:lpstr>
      <vt:lpstr>Tillgänglighet</vt:lpstr>
      <vt:lpstr>Tillgänglighet</vt:lpstr>
      <vt:lpstr>Tillgänglighet</vt:lpstr>
      <vt:lpstr>Tillgänglighet - Social-krisjour och klienthandledning</vt:lpstr>
      <vt:lpstr>Tillgänglighet – Socialservice för äldre</vt:lpstr>
      <vt:lpstr>Tillgänglighet – Vårdbedömningen     Bedömning av vårdbehov per telefon inom hälso- och sjukvården Mål: bedömning samma vardag </vt:lpstr>
      <vt:lpstr>Tillgänglighet – Servicepunkten</vt:lpstr>
      <vt:lpstr>Tillgänglighet – Servicepunkten</vt:lpstr>
      <vt:lpstr>Säkerhet och kvalitet</vt:lpstr>
      <vt:lpstr>Kundupplevelse</vt:lpstr>
      <vt:lpstr>Delaktighetsarbete</vt:lpstr>
      <vt:lpstr>Personal</vt:lpstr>
    </vt:vector>
  </TitlesOfParts>
  <Company>VSHP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seuratatietojen raportointi</dc:title>
  <dc:creator>Granö Anna Marie</dc:creator>
  <cp:revision>64</cp:revision>
  <dcterms:created xsi:type="dcterms:W3CDTF">2023-11-14T05:41:58Z</dcterms:created>
  <dcterms:modified xsi:type="dcterms:W3CDTF">2026-10-06T05:56:24Z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0x0101008CC6691F04B3684C8B18986856B09CB0</vt:lpwstr>
  </property>
  <property fmtid="{D5CDD505-2E9C-101B-9397-08002B2CF9AE}" pid="3" name="MediaServiceImageTags">
    <vt:lpwstr/>
  </property>
  <property fmtid="{D5CDD505-2E9C-101B-9397-08002B2CF9AE}" pid="4" name="Order">
    <vt:r8>41600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