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710" r:id="rId5"/>
  </p:sldMasterIdLst>
  <p:notesMasterIdLst>
    <p:notesMasterId r:id="rId12"/>
  </p:notesMasterIdLst>
  <p:handoutMasterIdLst>
    <p:handoutMasterId r:id="rId13"/>
  </p:handoutMasterIdLst>
  <p:sldIdLst>
    <p:sldId id="335" r:id="rId6"/>
    <p:sldId id="562" r:id="rId7"/>
    <p:sldId id="563" r:id="rId8"/>
    <p:sldId id="452" r:id="rId9"/>
    <p:sldId id="579" r:id="rId10"/>
    <p:sldId id="580" r:id="rId11"/>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E0FC59-56D0-E944-DBCE-D81227EB1767}" name="Skuthälla Tanja" initials="ST" userId="S::tanja.skuthalla@ovph.fi::178ba649-bdec-4ba0-b6b5-65d2f655b5ca" providerId="AD"/>
  <p188:author id="{AFEABAD6-F391-E6D4-FFFD-D08E33702AA1}" name="Sundman Lisa" initials="SL" userId="S::lisa.sundman@ovph.fi::fec9133f-7357-46c1-9cd4-7e86e427af3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ranö Anna" initials="GA [2]" lastIdx="4" clrIdx="0">
    <p:extLst>
      <p:ext uri="{19B8F6BF-5375-455C-9EA6-DF929625EA0E}">
        <p15:presenceInfo xmlns:p15="http://schemas.microsoft.com/office/powerpoint/2012/main" userId="S::anna.grano@ovph.fi::a50b3b0e-1daf-4c22-886c-a5e083b437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917244-7C8B-AD83-DD7C-28DE45028C03}" v="13" dt="2026-10-06T06:07:09.328"/>
    <p1510:client id="{5ADDDFBD-5B9F-C6B3-FC31-5AC624870CB4}" v="129" dt="2026-10-06T06:55:59.4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tanen Katja" userId="S::katja.vertanen@ovph.fi::44c5ee9e-eda9-44bf-aa00-41611b2fef3d" providerId="AD" clId="Web-{20917244-7C8B-AD83-DD7C-28DE45028C03}"/>
    <pc:docChg chg="addSld delSld modSld">
      <pc:chgData name="Vertanen Katja" userId="S::katja.vertanen@ovph.fi::44c5ee9e-eda9-44bf-aa00-41611b2fef3d" providerId="AD" clId="Web-{20917244-7C8B-AD83-DD7C-28DE45028C03}" dt="2026-10-06T06:07:08.235" v="3" actId="20577"/>
      <pc:docMkLst>
        <pc:docMk/>
      </pc:docMkLst>
      <pc:sldChg chg="modSp add del">
        <pc:chgData name="Vertanen Katja" userId="S::katja.vertanen@ovph.fi::44c5ee9e-eda9-44bf-aa00-41611b2fef3d" providerId="AD" clId="Web-{20917244-7C8B-AD83-DD7C-28DE45028C03}" dt="2026-10-06T06:07:08.235" v="3" actId="20577"/>
        <pc:sldMkLst>
          <pc:docMk/>
          <pc:sldMk cId="3176692888" sldId="335"/>
        </pc:sldMkLst>
        <pc:spChg chg="mod">
          <ac:chgData name="Vertanen Katja" userId="S::katja.vertanen@ovph.fi::44c5ee9e-eda9-44bf-aa00-41611b2fef3d" providerId="AD" clId="Web-{20917244-7C8B-AD83-DD7C-28DE45028C03}" dt="2026-10-06T06:07:08.235" v="3" actId="20577"/>
          <ac:spMkLst>
            <pc:docMk/>
            <pc:sldMk cId="3176692888" sldId="335"/>
            <ac:spMk id="3" creationId="{CE2751FD-BF62-47E2-835B-FEDE70EA777A}"/>
          </ac:spMkLst>
        </pc:spChg>
      </pc:sldChg>
    </pc:docChg>
  </pc:docChgLst>
  <pc:docChgLst>
    <pc:chgData name="Kullas Paula" userId="S::paula.kullas@ovph.fi::98f82387-2637-44f0-8946-40bba92cf733" providerId="AD" clId="Web-{5ADDDFBD-5B9F-C6B3-FC31-5AC624870CB4}"/>
    <pc:docChg chg="modSld">
      <pc:chgData name="Kullas Paula" userId="S::paula.kullas@ovph.fi::98f82387-2637-44f0-8946-40bba92cf733" providerId="AD" clId="Web-{5ADDDFBD-5B9F-C6B3-FC31-5AC624870CB4}" dt="2026-10-06T06:55:59.498" v="77"/>
      <pc:docMkLst>
        <pc:docMk/>
      </pc:docMkLst>
      <pc:sldChg chg="modSp">
        <pc:chgData name="Kullas Paula" userId="S::paula.kullas@ovph.fi::98f82387-2637-44f0-8946-40bba92cf733" providerId="AD" clId="Web-{5ADDDFBD-5B9F-C6B3-FC31-5AC624870CB4}" dt="2026-10-06T06:49:09.765" v="45" actId="20577"/>
        <pc:sldMkLst>
          <pc:docMk/>
          <pc:sldMk cId="711752635" sldId="452"/>
        </pc:sldMkLst>
        <pc:spChg chg="mod">
          <ac:chgData name="Kullas Paula" userId="S::paula.kullas@ovph.fi::98f82387-2637-44f0-8946-40bba92cf733" providerId="AD" clId="Web-{5ADDDFBD-5B9F-C6B3-FC31-5AC624870CB4}" dt="2026-10-06T06:49:09.765" v="45" actId="20577"/>
          <ac:spMkLst>
            <pc:docMk/>
            <pc:sldMk cId="711752635" sldId="452"/>
            <ac:spMk id="9" creationId="{5517D60A-C591-4544-F224-CB292F193C1D}"/>
          </ac:spMkLst>
        </pc:spChg>
      </pc:sldChg>
      <pc:sldChg chg="modSp">
        <pc:chgData name="Kullas Paula" userId="S::paula.kullas@ovph.fi::98f82387-2637-44f0-8946-40bba92cf733" providerId="AD" clId="Web-{5ADDDFBD-5B9F-C6B3-FC31-5AC624870CB4}" dt="2026-10-06T06:37:28.596" v="22" actId="20577"/>
        <pc:sldMkLst>
          <pc:docMk/>
          <pc:sldMk cId="550267891" sldId="562"/>
        </pc:sldMkLst>
        <pc:spChg chg="mod">
          <ac:chgData name="Kullas Paula" userId="S::paula.kullas@ovph.fi::98f82387-2637-44f0-8946-40bba92cf733" providerId="AD" clId="Web-{5ADDDFBD-5B9F-C6B3-FC31-5AC624870CB4}" dt="2026-10-06T06:36:54.799" v="19" actId="20577"/>
          <ac:spMkLst>
            <pc:docMk/>
            <pc:sldMk cId="550267891" sldId="562"/>
            <ac:spMk id="8" creationId="{F1B8EDDC-940B-BD35-84A1-1163B3466DE2}"/>
          </ac:spMkLst>
        </pc:spChg>
        <pc:spChg chg="mod">
          <ac:chgData name="Kullas Paula" userId="S::paula.kullas@ovph.fi::98f82387-2637-44f0-8946-40bba92cf733" providerId="AD" clId="Web-{5ADDDFBD-5B9F-C6B3-FC31-5AC624870CB4}" dt="2026-10-06T06:37:28.596" v="22" actId="20577"/>
          <ac:spMkLst>
            <pc:docMk/>
            <pc:sldMk cId="550267891" sldId="562"/>
            <ac:spMk id="9" creationId="{6293015D-D1AE-6165-00F6-D490CA772E38}"/>
          </ac:spMkLst>
        </pc:spChg>
      </pc:sldChg>
      <pc:sldChg chg="modSp">
        <pc:chgData name="Kullas Paula" userId="S::paula.kullas@ovph.fi::98f82387-2637-44f0-8946-40bba92cf733" providerId="AD" clId="Web-{5ADDDFBD-5B9F-C6B3-FC31-5AC624870CB4}" dt="2026-10-06T06:42:37.688" v="41" actId="20577"/>
        <pc:sldMkLst>
          <pc:docMk/>
          <pc:sldMk cId="1658591148" sldId="563"/>
        </pc:sldMkLst>
        <pc:spChg chg="mod">
          <ac:chgData name="Kullas Paula" userId="S::paula.kullas@ovph.fi::98f82387-2637-44f0-8946-40bba92cf733" providerId="AD" clId="Web-{5ADDDFBD-5B9F-C6B3-FC31-5AC624870CB4}" dt="2026-10-06T06:42:37.688" v="41" actId="20577"/>
          <ac:spMkLst>
            <pc:docMk/>
            <pc:sldMk cId="1658591148" sldId="563"/>
            <ac:spMk id="19" creationId="{1CE3ECC4-2766-0EF7-1123-7E6207D264DE}"/>
          </ac:spMkLst>
        </pc:spChg>
        <pc:spChg chg="mod">
          <ac:chgData name="Kullas Paula" userId="S::paula.kullas@ovph.fi::98f82387-2637-44f0-8946-40bba92cf733" providerId="AD" clId="Web-{5ADDDFBD-5B9F-C6B3-FC31-5AC624870CB4}" dt="2026-10-06T06:41:16.564" v="27" actId="20577"/>
          <ac:spMkLst>
            <pc:docMk/>
            <pc:sldMk cId="1658591148" sldId="563"/>
            <ac:spMk id="40" creationId="{233BE2CB-1BD5-02F1-2A4E-9C3523AF8EDA}"/>
          </ac:spMkLst>
        </pc:spChg>
      </pc:sldChg>
      <pc:sldChg chg="modSp">
        <pc:chgData name="Kullas Paula" userId="S::paula.kullas@ovph.fi::98f82387-2637-44f0-8946-40bba92cf733" providerId="AD" clId="Web-{5ADDDFBD-5B9F-C6B3-FC31-5AC624870CB4}" dt="2026-10-06T06:50:55.780" v="53" actId="20577"/>
        <pc:sldMkLst>
          <pc:docMk/>
          <pc:sldMk cId="2238526492" sldId="579"/>
        </pc:sldMkLst>
        <pc:spChg chg="mod">
          <ac:chgData name="Kullas Paula" userId="S::paula.kullas@ovph.fi::98f82387-2637-44f0-8946-40bba92cf733" providerId="AD" clId="Web-{5ADDDFBD-5B9F-C6B3-FC31-5AC624870CB4}" dt="2026-10-06T06:50:55.780" v="53" actId="20577"/>
          <ac:spMkLst>
            <pc:docMk/>
            <pc:sldMk cId="2238526492" sldId="579"/>
            <ac:spMk id="7" creationId="{669E2315-12F2-68DA-4393-F0437FF5C331}"/>
          </ac:spMkLst>
        </pc:spChg>
        <pc:spChg chg="mod">
          <ac:chgData name="Kullas Paula" userId="S::paula.kullas@ovph.fi::98f82387-2637-44f0-8946-40bba92cf733" providerId="AD" clId="Web-{5ADDDFBD-5B9F-C6B3-FC31-5AC624870CB4}" dt="2026-10-06T06:49:27.874" v="48" actId="20577"/>
          <ac:spMkLst>
            <pc:docMk/>
            <pc:sldMk cId="2238526492" sldId="579"/>
            <ac:spMk id="10" creationId="{DAC808CD-48EC-E844-D2DD-5C1903E242DF}"/>
          </ac:spMkLst>
        </pc:spChg>
      </pc:sldChg>
      <pc:sldChg chg="modSp">
        <pc:chgData name="Kullas Paula" userId="S::paula.kullas@ovph.fi::98f82387-2637-44f0-8946-40bba92cf733" providerId="AD" clId="Web-{5ADDDFBD-5B9F-C6B3-FC31-5AC624870CB4}" dt="2026-10-06T06:55:59.498" v="77"/>
        <pc:sldMkLst>
          <pc:docMk/>
          <pc:sldMk cId="1898354109" sldId="580"/>
        </pc:sldMkLst>
        <pc:spChg chg="mod">
          <ac:chgData name="Kullas Paula" userId="S::paula.kullas@ovph.fi::98f82387-2637-44f0-8946-40bba92cf733" providerId="AD" clId="Web-{5ADDDFBD-5B9F-C6B3-FC31-5AC624870CB4}" dt="2026-10-06T06:55:59.498" v="77"/>
          <ac:spMkLst>
            <pc:docMk/>
            <pc:sldMk cId="1898354109" sldId="580"/>
            <ac:spMk id="6" creationId="{6B29DF03-3E5E-F5BD-1388-9DB8FC99458C}"/>
          </ac:spMkLst>
        </pc:spChg>
        <pc:spChg chg="mod">
          <ac:chgData name="Kullas Paula" userId="S::paula.kullas@ovph.fi::98f82387-2637-44f0-8946-40bba92cf733" providerId="AD" clId="Web-{5ADDDFBD-5B9F-C6B3-FC31-5AC624870CB4}" dt="2026-10-06T06:52:28.514" v="63" actId="20577"/>
          <ac:spMkLst>
            <pc:docMk/>
            <pc:sldMk cId="1898354109" sldId="580"/>
            <ac:spMk id="9" creationId="{C2510217-0C8D-2E97-58A5-04DBA954B1AA}"/>
          </ac:spMkLst>
        </pc:spChg>
        <pc:spChg chg="mod">
          <ac:chgData name="Kullas Paula" userId="S::paula.kullas@ovph.fi::98f82387-2637-44f0-8946-40bba92cf733" providerId="AD" clId="Web-{5ADDDFBD-5B9F-C6B3-FC31-5AC624870CB4}" dt="2026-10-06T06:52:57.170" v="66" actId="20577"/>
          <ac:spMkLst>
            <pc:docMk/>
            <pc:sldMk cId="1898354109" sldId="580"/>
            <ac:spMk id="11" creationId="{0C6C33A5-345B-5CC9-4D47-71B591630B52}"/>
          </ac:spMkLst>
        </pc:spChg>
        <pc:spChg chg="mod">
          <ac:chgData name="Kullas Paula" userId="S::paula.kullas@ovph.fi::98f82387-2637-44f0-8946-40bba92cf733" providerId="AD" clId="Web-{5ADDDFBD-5B9F-C6B3-FC31-5AC624870CB4}" dt="2026-10-06T06:51:59.061" v="56" actId="20577"/>
          <ac:spMkLst>
            <pc:docMk/>
            <pc:sldMk cId="1898354109" sldId="580"/>
            <ac:spMk id="19" creationId="{1CE3ECC4-2766-0EF7-1123-7E6207D264DE}"/>
          </ac:spMkLst>
        </pc:spChg>
        <pc:spChg chg="mod">
          <ac:chgData name="Kullas Paula" userId="S::paula.kullas@ovph.fi::98f82387-2637-44f0-8946-40bba92cf733" providerId="AD" clId="Web-{5ADDDFBD-5B9F-C6B3-FC31-5AC624870CB4}" dt="2026-10-06T06:53:57.295" v="71" actId="20577"/>
          <ac:spMkLst>
            <pc:docMk/>
            <pc:sldMk cId="1898354109" sldId="580"/>
            <ac:spMk id="40" creationId="{233BE2CB-1BD5-02F1-2A4E-9C3523AF8EDA}"/>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2023</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Sheet1!$B$2:$B$4</c:f>
              <c:numCache>
                <c:formatCode>General</c:formatCode>
                <c:ptCount val="3"/>
                <c:pt idx="0">
                  <c:v>9</c:v>
                </c:pt>
                <c:pt idx="1">
                  <c:v>23</c:v>
                </c:pt>
                <c:pt idx="2">
                  <c:v>17</c:v>
                </c:pt>
              </c:numCache>
            </c:numRef>
          </c:val>
          <c:extLst>
            <c:ext xmlns:c16="http://schemas.microsoft.com/office/drawing/2014/chart" uri="{C3380CC4-5D6E-409C-BE32-E72D297353CC}">
              <c16:uniqueId val="{00000000-53CC-4AD5-BF42-673CA57A061B}"/>
            </c:ext>
          </c:extLst>
        </c:ser>
        <c:ser>
          <c:idx val="1"/>
          <c:order val="1"/>
          <c:tx>
            <c:strRef>
              <c:f>Sheet1!$C$1</c:f>
              <c:strCache>
                <c:ptCount val="1"/>
                <c:pt idx="0">
                  <c:v>2024</c:v>
                </c:pt>
              </c:strCache>
            </c:strRef>
          </c:tx>
          <c:spPr>
            <a:solidFill>
              <a:schemeClr val="tx2"/>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Sheet1!$C$2:$C$4</c:f>
              <c:numCache>
                <c:formatCode>General</c:formatCode>
                <c:ptCount val="3"/>
                <c:pt idx="0">
                  <c:v>46</c:v>
                </c:pt>
                <c:pt idx="1">
                  <c:v>35</c:v>
                </c:pt>
                <c:pt idx="2">
                  <c:v>22</c:v>
                </c:pt>
              </c:numCache>
            </c:numRef>
          </c:val>
          <c:extLst>
            <c:ext xmlns:c16="http://schemas.microsoft.com/office/drawing/2014/chart" uri="{C3380CC4-5D6E-409C-BE32-E72D297353CC}">
              <c16:uniqueId val="{00000000-1D60-45F1-BFFF-E040F0F12C9F}"/>
            </c:ext>
          </c:extLst>
        </c:ser>
        <c:ser>
          <c:idx val="2"/>
          <c:order val="2"/>
          <c:tx>
            <c:strRef>
              <c:f>Sheet1!$D$1</c:f>
              <c:strCache>
                <c:ptCount val="1"/>
                <c:pt idx="0">
                  <c:v>2025</c:v>
                </c:pt>
              </c:strCache>
            </c:strRef>
          </c:tx>
          <c:spPr>
            <a:solidFill>
              <a:schemeClr val="accent1"/>
            </a:solidFill>
            <a:ln>
              <a:noFill/>
            </a:ln>
            <a:effectLst/>
          </c:spPr>
          <c:invertIfNegative val="0"/>
          <c:dLbls>
            <c:dLbl>
              <c:idx val="0"/>
              <c:tx>
                <c:rich>
                  <a:bodyPr/>
                  <a:lstStyle/>
                  <a:p>
                    <a:fld id="{B7161ADC-7D7C-424C-9FAA-075B82A3DA1D}" type="VALUE">
                      <a:rPr lang="en-US" b="1"/>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849-41A0-9CF9-70929D35DE31}"/>
                </c:ext>
              </c:extLst>
            </c:dLbl>
            <c:dLbl>
              <c:idx val="1"/>
              <c:tx>
                <c:rich>
                  <a:bodyPr/>
                  <a:lstStyle/>
                  <a:p>
                    <a:fld id="{2C18CFE1-07C2-4AC0-AEB5-D588F182E4DD}" type="VALUE">
                      <a:rPr lang="en-US" b="1"/>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849-41A0-9CF9-70929D35DE3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Sheet1!$D$2:$D$4</c:f>
              <c:numCache>
                <c:formatCode>General</c:formatCode>
                <c:ptCount val="3"/>
                <c:pt idx="0">
                  <c:v>24</c:v>
                </c:pt>
                <c:pt idx="1">
                  <c:v>31</c:v>
                </c:pt>
                <c:pt idx="2">
                  <c:v>38</c:v>
                </c:pt>
              </c:numCache>
            </c:numRef>
          </c:val>
          <c:extLst>
            <c:ext xmlns:c16="http://schemas.microsoft.com/office/drawing/2014/chart" uri="{C3380CC4-5D6E-409C-BE32-E72D297353CC}">
              <c16:uniqueId val="{00000000-5C34-466C-A81D-6AE5416D837D}"/>
            </c:ext>
          </c:extLst>
        </c:ser>
        <c:dLbls>
          <c:showLegendKey val="0"/>
          <c:showVal val="0"/>
          <c:showCatName val="0"/>
          <c:showSerName val="0"/>
          <c:showPercent val="0"/>
          <c:showBubbleSize val="0"/>
        </c:dLbls>
        <c:gapWidth val="219"/>
        <c:overlap val="-27"/>
        <c:axId val="535601984"/>
        <c:axId val="535602312"/>
      </c:barChart>
      <c:catAx>
        <c:axId val="53560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crossAx val="535602312"/>
        <c:crosses val="autoZero"/>
        <c:auto val="1"/>
        <c:lblAlgn val="ctr"/>
        <c:lblOffset val="100"/>
        <c:noMultiLvlLbl val="0"/>
      </c:catAx>
      <c:valAx>
        <c:axId val="5356023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53560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a:solidFill>
            <a:schemeClr val="tx1"/>
          </a:solidFill>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2023</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Sheet1!$B$2:$B$4</c:f>
              <c:numCache>
                <c:formatCode>General</c:formatCode>
                <c:ptCount val="3"/>
                <c:pt idx="0">
                  <c:v>2</c:v>
                </c:pt>
                <c:pt idx="1">
                  <c:v>1</c:v>
                </c:pt>
                <c:pt idx="2">
                  <c:v>1</c:v>
                </c:pt>
              </c:numCache>
            </c:numRef>
          </c:val>
          <c:extLst>
            <c:ext xmlns:c16="http://schemas.microsoft.com/office/drawing/2014/chart" uri="{C3380CC4-5D6E-409C-BE32-E72D297353CC}">
              <c16:uniqueId val="{00000000-9BB0-43B5-96BF-408CFBFA77FE}"/>
            </c:ext>
          </c:extLst>
        </c:ser>
        <c:ser>
          <c:idx val="1"/>
          <c:order val="1"/>
          <c:tx>
            <c:strRef>
              <c:f>Sheet1!$C$1</c:f>
              <c:strCache>
                <c:ptCount val="1"/>
                <c:pt idx="0">
                  <c:v>2024</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Sheet1!$C$2:$C$4</c:f>
              <c:numCache>
                <c:formatCode>General</c:formatCode>
                <c:ptCount val="3"/>
                <c:pt idx="0">
                  <c:v>2</c:v>
                </c:pt>
                <c:pt idx="1">
                  <c:v>0</c:v>
                </c:pt>
                <c:pt idx="2">
                  <c:v>1</c:v>
                </c:pt>
              </c:numCache>
            </c:numRef>
          </c:val>
          <c:extLst>
            <c:ext xmlns:c16="http://schemas.microsoft.com/office/drawing/2014/chart" uri="{C3380CC4-5D6E-409C-BE32-E72D297353CC}">
              <c16:uniqueId val="{00000001-9BB0-43B5-96BF-408CFBFA77FE}"/>
            </c:ext>
          </c:extLst>
        </c:ser>
        <c:ser>
          <c:idx val="2"/>
          <c:order val="2"/>
          <c:tx>
            <c:strRef>
              <c:f>Sheet1!$D$1</c:f>
              <c:strCache>
                <c:ptCount val="1"/>
                <c:pt idx="0">
                  <c:v>2025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Sheet1!$D$2:$D$4</c:f>
              <c:numCache>
                <c:formatCode>General</c:formatCode>
                <c:ptCount val="3"/>
                <c:pt idx="0">
                  <c:v>2</c:v>
                </c:pt>
                <c:pt idx="1">
                  <c:v>1</c:v>
                </c:pt>
                <c:pt idx="2">
                  <c:v>4</c:v>
                </c:pt>
              </c:numCache>
            </c:numRef>
          </c:val>
          <c:extLst>
            <c:ext xmlns:c16="http://schemas.microsoft.com/office/drawing/2014/chart" uri="{C3380CC4-5D6E-409C-BE32-E72D297353CC}">
              <c16:uniqueId val="{00000002-9BB0-43B5-96BF-408CFBFA77FE}"/>
            </c:ext>
          </c:extLst>
        </c:ser>
        <c:dLbls>
          <c:showLegendKey val="0"/>
          <c:showVal val="0"/>
          <c:showCatName val="0"/>
          <c:showSerName val="0"/>
          <c:showPercent val="0"/>
          <c:showBubbleSize val="0"/>
        </c:dLbls>
        <c:gapWidth val="219"/>
        <c:overlap val="-27"/>
        <c:axId val="535601984"/>
        <c:axId val="535602312"/>
      </c:barChart>
      <c:catAx>
        <c:axId val="53560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535602312"/>
        <c:crosses val="autoZero"/>
        <c:auto val="1"/>
        <c:lblAlgn val="ctr"/>
        <c:lblOffset val="100"/>
        <c:noMultiLvlLbl val="0"/>
      </c:catAx>
      <c:valAx>
        <c:axId val="5356023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53560198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a:solidFill>
            <a:schemeClr val="tx1"/>
          </a:solidFill>
        </a:defRPr>
      </a:pPr>
      <a:endParaRPr lang="fi-FI"/>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0.69833</cdr:x>
      <cdr:y>0</cdr:y>
    </cdr:from>
    <cdr:to>
      <cdr:x>1</cdr:x>
      <cdr:y>0.20141</cdr:y>
    </cdr:to>
    <cdr:sp macro="" textlink="">
      <cdr:nvSpPr>
        <cdr:cNvPr id="2" name="TextBox 2">
          <a:extLst xmlns:a="http://schemas.openxmlformats.org/drawingml/2006/main">
            <a:ext uri="{FF2B5EF4-FFF2-40B4-BE49-F238E27FC236}">
              <a16:creationId xmlns:a16="http://schemas.microsoft.com/office/drawing/2014/main" id="{E3FB086E-36C2-57B2-4F72-3B6D5A3C424D}"/>
            </a:ext>
          </a:extLst>
        </cdr:cNvPr>
        <cdr:cNvSpPr txBox="1"/>
      </cdr:nvSpPr>
      <cdr:spPr>
        <a:xfrm xmlns:a="http://schemas.openxmlformats.org/drawingml/2006/main">
          <a:off x="2389882" y="-4914498"/>
          <a:ext cx="1032387"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i-FI" dirty="0">
              <a:solidFill>
                <a:srgbClr val="FF0000"/>
              </a:solidFill>
            </a:rPr>
            <a:t>ok</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90A8B4-A175-47E0-9DA4-67B367CF719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a:extLst>
              <a:ext uri="{FF2B5EF4-FFF2-40B4-BE49-F238E27FC236}">
                <a16:creationId xmlns:a16="http://schemas.microsoft.com/office/drawing/2014/main" id="{40708A30-2F99-4DC8-97D0-02632F0CEB1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E1332C6-2739-449A-8E1C-DF133202CBD0}" type="datetimeFigureOut">
              <a:rPr lang="fi-FI" smtClean="0"/>
              <a:t>5.10.2026</a:t>
            </a:fld>
            <a:endParaRPr lang="fi-FI"/>
          </a:p>
        </p:txBody>
      </p:sp>
      <p:sp>
        <p:nvSpPr>
          <p:cNvPr id="4" name="Footer Placeholder 3">
            <a:extLst>
              <a:ext uri="{FF2B5EF4-FFF2-40B4-BE49-F238E27FC236}">
                <a16:creationId xmlns:a16="http://schemas.microsoft.com/office/drawing/2014/main" id="{9227B36E-21B3-4DF2-9912-01BC3F9EEE8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Slide Number Placeholder 4">
            <a:extLst>
              <a:ext uri="{FF2B5EF4-FFF2-40B4-BE49-F238E27FC236}">
                <a16:creationId xmlns:a16="http://schemas.microsoft.com/office/drawing/2014/main" id="{BB65EA9B-9ACE-4A36-A2A0-8F4A6523614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5E5EF4-BA7F-4A42-BB51-703B5F75C493}" type="slidenum">
              <a:rPr lang="fi-FI" smtClean="0"/>
              <a:t>‹#›</a:t>
            </a:fld>
            <a:endParaRPr lang="fi-FI"/>
          </a:p>
        </p:txBody>
      </p:sp>
    </p:spTree>
    <p:extLst>
      <p:ext uri="{BB962C8B-B14F-4D97-AF65-F5344CB8AC3E}">
        <p14:creationId xmlns:p14="http://schemas.microsoft.com/office/powerpoint/2010/main" val="72094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0EBC61-E677-49EC-905C-8E373E977562}"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0DF54-D132-4835-A060-2DDF25001979}" type="slidenum">
              <a:rPr lang="en-US" smtClean="0"/>
              <a:t>‹#›</a:t>
            </a:fld>
            <a:endParaRPr lang="en-US"/>
          </a:p>
        </p:txBody>
      </p:sp>
    </p:spTree>
    <p:extLst>
      <p:ext uri="{BB962C8B-B14F-4D97-AF65-F5344CB8AC3E}">
        <p14:creationId xmlns:p14="http://schemas.microsoft.com/office/powerpoint/2010/main" val="2461313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D7DB2FD-E821-42CD-A42C-78AD0F702CBD}" type="slidenum">
              <a:rPr lang="en-US" smtClean="0"/>
              <a:t>3</a:t>
            </a:fld>
            <a:endParaRPr lang="en-US"/>
          </a:p>
        </p:txBody>
      </p:sp>
    </p:spTree>
    <p:extLst>
      <p:ext uri="{BB962C8B-B14F-4D97-AF65-F5344CB8AC3E}">
        <p14:creationId xmlns:p14="http://schemas.microsoft.com/office/powerpoint/2010/main" val="592849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D7DB2FD-E821-42CD-A42C-78AD0F702CBD}" type="slidenum">
              <a:rPr lang="en-US" smtClean="0"/>
              <a:t>6</a:t>
            </a:fld>
            <a:endParaRPr lang="en-US"/>
          </a:p>
        </p:txBody>
      </p:sp>
    </p:spTree>
    <p:extLst>
      <p:ext uri="{BB962C8B-B14F-4D97-AF65-F5344CB8AC3E}">
        <p14:creationId xmlns:p14="http://schemas.microsoft.com/office/powerpoint/2010/main" val="6803430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mslag / Kansi">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2200100" y="914884"/>
            <a:ext cx="7911566" cy="2072107"/>
          </a:xfrm>
        </p:spPr>
        <p:txBody>
          <a:bodyPr anchor="b">
            <a:normAutofit/>
          </a:bodyPr>
          <a:lstStyle>
            <a:lvl1pPr>
              <a:defRPr sz="6600" b="1">
                <a:solidFill>
                  <a:schemeClr val="bg1"/>
                </a:solidFill>
              </a:defRPr>
            </a:lvl1pPr>
          </a:lstStyle>
          <a:p>
            <a:r>
              <a:rPr lang="sv-SE"/>
              <a:t>Klicka för att sätta </a:t>
            </a:r>
            <a:br>
              <a:rPr lang="sv-SE"/>
            </a:br>
            <a:r>
              <a:rPr lang="sv-SE"/>
              <a:t>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2200100" y="3413033"/>
            <a:ext cx="7934716" cy="347919"/>
          </a:xfrm>
        </p:spPr>
        <p:txBody>
          <a:bodyPr>
            <a:normAutofit/>
          </a:bodyPr>
          <a:lstStyle>
            <a:lvl1pPr marL="0" indent="0">
              <a:buNone/>
              <a:defRPr sz="2000" b="1">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pic>
        <p:nvPicPr>
          <p:cNvPr id="5" name="Kuva 4">
            <a:extLst>
              <a:ext uri="{FF2B5EF4-FFF2-40B4-BE49-F238E27FC236}">
                <a16:creationId xmlns:a16="http://schemas.microsoft.com/office/drawing/2014/main" id="{977A0A71-A835-403F-AD0D-5E408F30A0E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86218" y="5824812"/>
            <a:ext cx="3688466" cy="608776"/>
          </a:xfrm>
          <a:prstGeom prst="rect">
            <a:avLst/>
          </a:prstGeom>
        </p:spPr>
      </p:pic>
      <p:sp>
        <p:nvSpPr>
          <p:cNvPr id="14" name="Tekstin paikkamerkki 2">
            <a:extLst>
              <a:ext uri="{FF2B5EF4-FFF2-40B4-BE49-F238E27FC236}">
                <a16:creationId xmlns:a16="http://schemas.microsoft.com/office/drawing/2014/main" id="{228ECC36-F686-4B0E-B126-D1ED6CF08A34}"/>
              </a:ext>
            </a:extLst>
          </p:cNvPr>
          <p:cNvSpPr>
            <a:spLocks noGrp="1"/>
          </p:cNvSpPr>
          <p:nvPr>
            <p:ph type="body" idx="13" hasCustomPrompt="1"/>
          </p:nvPr>
        </p:nvSpPr>
        <p:spPr>
          <a:xfrm>
            <a:off x="2184667" y="6156384"/>
            <a:ext cx="4443769" cy="233637"/>
          </a:xfrm>
        </p:spPr>
        <p:txBody>
          <a:bodyPr>
            <a:noAutofit/>
          </a:bodyPr>
          <a:lstStyle>
            <a:lvl1pPr marL="0" indent="0">
              <a:lnSpc>
                <a:spcPts val="1200"/>
              </a:lnSpc>
              <a:spcBef>
                <a:spcPts val="600"/>
              </a:spcBef>
              <a:buNone/>
              <a:defRPr sz="1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fi-FI" b="0" i="0" err="1">
                <a:effectLst/>
                <a:latin typeface="Segoe UI" panose="020B0502040204020203" pitchFamily="34" charset="0"/>
              </a:rPr>
              <a:t>Författarinformation</a:t>
            </a:r>
            <a:r>
              <a:rPr lang="fi-FI" b="0" i="0">
                <a:effectLst/>
                <a:latin typeface="Segoe UI" panose="020B0502040204020203" pitchFamily="34" charset="0"/>
              </a:rPr>
              <a:t> </a:t>
            </a:r>
            <a:r>
              <a:rPr lang="fi-FI" b="0" i="0" err="1">
                <a:effectLst/>
                <a:latin typeface="Segoe UI" panose="020B0502040204020203" pitchFamily="34" charset="0"/>
              </a:rPr>
              <a:t>Förnamn</a:t>
            </a:r>
            <a:r>
              <a:rPr lang="fi-FI" b="0" i="0">
                <a:effectLst/>
                <a:latin typeface="Segoe UI" panose="020B0502040204020203" pitchFamily="34" charset="0"/>
              </a:rPr>
              <a:t> </a:t>
            </a:r>
            <a:r>
              <a:rPr lang="fi-FI" b="0" i="0" err="1">
                <a:effectLst/>
                <a:latin typeface="Segoe UI" panose="020B0502040204020203" pitchFamily="34" charset="0"/>
              </a:rPr>
              <a:t>Efternamn</a:t>
            </a:r>
            <a:r>
              <a:rPr lang="fi-FI" b="0" i="0">
                <a:effectLst/>
                <a:latin typeface="Segoe UI" panose="020B0502040204020203" pitchFamily="34" charset="0"/>
              </a:rPr>
              <a:t> | Datum</a:t>
            </a:r>
          </a:p>
        </p:txBody>
      </p:sp>
    </p:spTree>
    <p:extLst>
      <p:ext uri="{BB962C8B-B14F-4D97-AF65-F5344CB8AC3E}">
        <p14:creationId xmlns:p14="http://schemas.microsoft.com/office/powerpoint/2010/main" val="295976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mslag + bild / Kansi + kuva">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1792742" y="567159"/>
            <a:ext cx="4911522" cy="2299519"/>
          </a:xfrm>
        </p:spPr>
        <p:txBody>
          <a:bodyPr anchor="b">
            <a:normAutofit/>
          </a:bodyPr>
          <a:lstStyle>
            <a:lvl1pPr>
              <a:defRPr sz="4800" b="1">
                <a:solidFill>
                  <a:schemeClr val="bg1"/>
                </a:solidFill>
              </a:defRPr>
            </a:lvl1pPr>
          </a:lstStyle>
          <a:p>
            <a:r>
              <a:rPr lang="sv-SE"/>
              <a:t>Klicka för att sätta 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1792742" y="3136739"/>
            <a:ext cx="4911522" cy="1018844"/>
          </a:xfrm>
        </p:spPr>
        <p:txBody>
          <a:bodyPr>
            <a:normAutofit/>
          </a:bodyPr>
          <a:lstStyle>
            <a:lvl1pPr marL="0" indent="0">
              <a:buNone/>
              <a:defRPr sz="2000" b="1">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pic>
        <p:nvPicPr>
          <p:cNvPr id="5" name="Kuva 4">
            <a:extLst>
              <a:ext uri="{FF2B5EF4-FFF2-40B4-BE49-F238E27FC236}">
                <a16:creationId xmlns:a16="http://schemas.microsoft.com/office/drawing/2014/main" id="{977A0A71-A835-403F-AD0D-5E408F30A0E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792742" y="5824812"/>
            <a:ext cx="3688466" cy="608776"/>
          </a:xfrm>
          <a:prstGeom prst="rect">
            <a:avLst/>
          </a:prstGeom>
        </p:spPr>
      </p:pic>
      <p:sp>
        <p:nvSpPr>
          <p:cNvPr id="14" name="Tekstin paikkamerkki 2">
            <a:extLst>
              <a:ext uri="{FF2B5EF4-FFF2-40B4-BE49-F238E27FC236}">
                <a16:creationId xmlns:a16="http://schemas.microsoft.com/office/drawing/2014/main" id="{228ECC36-F686-4B0E-B126-D1ED6CF08A34}"/>
              </a:ext>
            </a:extLst>
          </p:cNvPr>
          <p:cNvSpPr>
            <a:spLocks noGrp="1"/>
          </p:cNvSpPr>
          <p:nvPr>
            <p:ph type="body" idx="13" hasCustomPrompt="1"/>
          </p:nvPr>
        </p:nvSpPr>
        <p:spPr>
          <a:xfrm>
            <a:off x="1792743" y="4425644"/>
            <a:ext cx="4911521" cy="279730"/>
          </a:xfrm>
        </p:spPr>
        <p:txBody>
          <a:bodyPr>
            <a:noAutofit/>
          </a:bodyPr>
          <a:lstStyle>
            <a:lvl1pPr marL="0" indent="0">
              <a:lnSpc>
                <a:spcPts val="1200"/>
              </a:lnSpc>
              <a:spcBef>
                <a:spcPts val="600"/>
              </a:spcBef>
              <a:buNone/>
              <a:defRPr sz="1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fi-FI" b="0" i="0" err="1">
                <a:effectLst/>
                <a:latin typeface="Segoe UI" panose="020B0502040204020203" pitchFamily="34" charset="0"/>
              </a:rPr>
              <a:t>Författarinformation</a:t>
            </a:r>
            <a:r>
              <a:rPr lang="fi-FI" b="0" i="0">
                <a:effectLst/>
                <a:latin typeface="Segoe UI" panose="020B0502040204020203" pitchFamily="34" charset="0"/>
              </a:rPr>
              <a:t> </a:t>
            </a:r>
            <a:r>
              <a:rPr lang="fi-FI" b="0" i="0" err="1">
                <a:effectLst/>
                <a:latin typeface="Segoe UI" panose="020B0502040204020203" pitchFamily="34" charset="0"/>
              </a:rPr>
              <a:t>Förnamn</a:t>
            </a:r>
            <a:r>
              <a:rPr lang="fi-FI" b="0" i="0">
                <a:effectLst/>
                <a:latin typeface="Segoe UI" panose="020B0502040204020203" pitchFamily="34" charset="0"/>
              </a:rPr>
              <a:t> </a:t>
            </a:r>
            <a:r>
              <a:rPr lang="fi-FI" b="0" i="0" err="1">
                <a:effectLst/>
                <a:latin typeface="Segoe UI" panose="020B0502040204020203" pitchFamily="34" charset="0"/>
              </a:rPr>
              <a:t>Efternamn</a:t>
            </a:r>
            <a:r>
              <a:rPr lang="fi-FI" b="0" i="0">
                <a:effectLst/>
                <a:latin typeface="Segoe UI" panose="020B0502040204020203" pitchFamily="34" charset="0"/>
              </a:rPr>
              <a:t> | Datum</a:t>
            </a:r>
          </a:p>
        </p:txBody>
      </p:sp>
      <p:sp>
        <p:nvSpPr>
          <p:cNvPr id="10" name="Sisällön paikkamerkki 2">
            <a:extLst>
              <a:ext uri="{FF2B5EF4-FFF2-40B4-BE49-F238E27FC236}">
                <a16:creationId xmlns:a16="http://schemas.microsoft.com/office/drawing/2014/main" id="{B1E416C0-4E6D-428D-8B11-8AA4319A4838}"/>
              </a:ext>
            </a:extLst>
          </p:cNvPr>
          <p:cNvSpPr>
            <a:spLocks noGrp="1"/>
          </p:cNvSpPr>
          <p:nvPr>
            <p:ph sz="half" idx="15" hasCustomPrompt="1"/>
          </p:nvPr>
        </p:nvSpPr>
        <p:spPr>
          <a:xfrm>
            <a:off x="7209212" y="1"/>
            <a:ext cx="4980065" cy="6858000"/>
          </a:xfrm>
        </p:spPr>
        <p:txBody>
          <a:bodyPr>
            <a:normAutofit/>
          </a:bodyPr>
          <a:lstStyle>
            <a:lvl1pPr marL="0" indent="0">
              <a:buFont typeface="Arial" panose="020B0604020202020204" pitchFamily="34" charset="0"/>
              <a:buNone/>
              <a:defRPr sz="14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i-FI" b="0" i="0" err="1">
                <a:effectLst/>
                <a:latin typeface="Segoe UI" panose="020B0502040204020203" pitchFamily="34" charset="0"/>
              </a:rPr>
              <a:t>Infoga</a:t>
            </a:r>
            <a:r>
              <a:rPr lang="fi-FI" b="0" i="0">
                <a:effectLst/>
                <a:latin typeface="Segoe UI" panose="020B0502040204020203" pitchFamily="34" charset="0"/>
              </a:rPr>
              <a:t> bild</a:t>
            </a:r>
            <a:endParaRPr lang="fi-FI"/>
          </a:p>
        </p:txBody>
      </p:sp>
    </p:spTree>
    <p:extLst>
      <p:ext uri="{BB962C8B-B14F-4D97-AF65-F5344CB8AC3E}">
        <p14:creationId xmlns:p14="http://schemas.microsoft.com/office/powerpoint/2010/main" val="2024199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ehåll /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1CCC9F-863F-4912-9980-8F52D255222E}"/>
              </a:ext>
            </a:extLst>
          </p:cNvPr>
          <p:cNvSpPr>
            <a:spLocks noGrp="1"/>
          </p:cNvSpPr>
          <p:nvPr>
            <p:ph type="title" hasCustomPrompt="1"/>
          </p:nvPr>
        </p:nvSpPr>
        <p:spPr>
          <a:xfrm>
            <a:off x="1853391" y="762946"/>
            <a:ext cx="9327754" cy="1563565"/>
          </a:xfrm>
        </p:spPr>
        <p:txBody>
          <a:bodyPr>
            <a:normAutofit/>
          </a:bodyPr>
          <a:lstStyle>
            <a:lvl1pPr>
              <a:defRPr sz="3200" b="1"/>
            </a:lvl1pPr>
          </a:lstStyle>
          <a:p>
            <a:r>
              <a:rPr lang="sv-SE"/>
              <a:t>Klicka för att sätta </a:t>
            </a:r>
            <a:br>
              <a:rPr lang="sv-SE"/>
            </a:br>
            <a:r>
              <a:rPr lang="sv-SE"/>
              <a:t>rubriken</a:t>
            </a:r>
            <a:endParaRPr lang="fi-FI"/>
          </a:p>
        </p:txBody>
      </p:sp>
      <p:sp>
        <p:nvSpPr>
          <p:cNvPr id="3" name="Sisällön paikkamerkki 2">
            <a:extLst>
              <a:ext uri="{FF2B5EF4-FFF2-40B4-BE49-F238E27FC236}">
                <a16:creationId xmlns:a16="http://schemas.microsoft.com/office/drawing/2014/main" id="{76D1FF4A-38CC-40DC-83BE-DDE4BF5548B2}"/>
              </a:ext>
            </a:extLst>
          </p:cNvPr>
          <p:cNvSpPr>
            <a:spLocks noGrp="1"/>
          </p:cNvSpPr>
          <p:nvPr>
            <p:ph sz="half" idx="1" hasCustomPrompt="1"/>
          </p:nvPr>
        </p:nvSpPr>
        <p:spPr>
          <a:xfrm>
            <a:off x="1853389" y="2326511"/>
            <a:ext cx="9327755" cy="3850452"/>
          </a:xfrm>
        </p:spPr>
        <p:txBody>
          <a:bodyPr>
            <a:normAutofit/>
          </a:bodyPr>
          <a:lstStyle>
            <a:lvl1pPr marL="457200" indent="-457200">
              <a:buClr>
                <a:schemeClr val="accent1"/>
              </a:buClr>
              <a:buFont typeface="Arial" panose="020B0604020202020204" pitchFamily="34" charset="0"/>
              <a:buChar char="•"/>
              <a:defRPr sz="2400"/>
            </a:lvl1pPr>
          </a:lstStyle>
          <a:p>
            <a:pPr algn="l"/>
            <a:r>
              <a:rPr lang="sv-SE" b="0" i="0">
                <a:effectLst/>
                <a:latin typeface="Segoe UI" panose="020B0502040204020203" pitchFamily="34" charset="0"/>
              </a:rPr>
              <a:t>Klicka för att sätta texten</a:t>
            </a:r>
          </a:p>
        </p:txBody>
      </p:sp>
    </p:spTree>
    <p:extLst>
      <p:ext uri="{BB962C8B-B14F-4D97-AF65-F5344CB8AC3E}">
        <p14:creationId xmlns:p14="http://schemas.microsoft.com/office/powerpoint/2010/main" val="19565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ehåll + bild / Sisältö +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1CCC9F-863F-4912-9980-8F52D255222E}"/>
              </a:ext>
            </a:extLst>
          </p:cNvPr>
          <p:cNvSpPr>
            <a:spLocks noGrp="1"/>
          </p:cNvSpPr>
          <p:nvPr>
            <p:ph type="title" hasCustomPrompt="1"/>
          </p:nvPr>
        </p:nvSpPr>
        <p:spPr>
          <a:xfrm>
            <a:off x="1853391" y="762946"/>
            <a:ext cx="4491680" cy="1563565"/>
          </a:xfrm>
        </p:spPr>
        <p:txBody>
          <a:bodyPr>
            <a:normAutofit/>
          </a:bodyPr>
          <a:lstStyle>
            <a:lvl1pPr>
              <a:defRPr sz="3200" b="1"/>
            </a:lvl1pPr>
          </a:lstStyle>
          <a:p>
            <a:r>
              <a:rPr lang="sv-SE"/>
              <a:t>Klicka för att sätta </a:t>
            </a:r>
            <a:br>
              <a:rPr lang="sv-SE"/>
            </a:br>
            <a:r>
              <a:rPr lang="sv-SE"/>
              <a:t>rubriken</a:t>
            </a:r>
            <a:endParaRPr lang="fi-FI"/>
          </a:p>
        </p:txBody>
      </p:sp>
      <p:sp>
        <p:nvSpPr>
          <p:cNvPr id="3" name="Sisällön paikkamerkki 2">
            <a:extLst>
              <a:ext uri="{FF2B5EF4-FFF2-40B4-BE49-F238E27FC236}">
                <a16:creationId xmlns:a16="http://schemas.microsoft.com/office/drawing/2014/main" id="{76D1FF4A-38CC-40DC-83BE-DDE4BF5548B2}"/>
              </a:ext>
            </a:extLst>
          </p:cNvPr>
          <p:cNvSpPr>
            <a:spLocks noGrp="1"/>
          </p:cNvSpPr>
          <p:nvPr>
            <p:ph sz="half" idx="1" hasCustomPrompt="1"/>
          </p:nvPr>
        </p:nvSpPr>
        <p:spPr>
          <a:xfrm>
            <a:off x="1853390" y="2326511"/>
            <a:ext cx="4491680" cy="3850452"/>
          </a:xfrm>
        </p:spPr>
        <p:txBody>
          <a:bodyPr>
            <a:normAutofit/>
          </a:bodyPr>
          <a:lstStyle>
            <a:lvl1pPr marL="457200" indent="-457200">
              <a:buClr>
                <a:schemeClr val="accent1"/>
              </a:buClr>
              <a:buFont typeface="Arial" panose="020B0604020202020204" pitchFamily="34" charset="0"/>
              <a:buChar char="•"/>
              <a:defRPr sz="2400"/>
            </a:lvl1pPr>
          </a:lstStyle>
          <a:p>
            <a:pPr algn="l"/>
            <a:r>
              <a:rPr lang="sv-SE" b="0" i="0">
                <a:effectLst/>
                <a:latin typeface="Segoe UI" panose="020B0502040204020203" pitchFamily="34" charset="0"/>
              </a:rPr>
              <a:t>Klicka för att sätta texten</a:t>
            </a:r>
          </a:p>
        </p:txBody>
      </p:sp>
      <p:sp>
        <p:nvSpPr>
          <p:cNvPr id="9" name="Sisällön paikkamerkki 2">
            <a:extLst>
              <a:ext uri="{FF2B5EF4-FFF2-40B4-BE49-F238E27FC236}">
                <a16:creationId xmlns:a16="http://schemas.microsoft.com/office/drawing/2014/main" id="{1DA025EC-89A3-44CB-B84C-6A8DB57CA696}"/>
              </a:ext>
            </a:extLst>
          </p:cNvPr>
          <p:cNvSpPr>
            <a:spLocks noGrp="1"/>
          </p:cNvSpPr>
          <p:nvPr>
            <p:ph sz="half" idx="10" hasCustomPrompt="1"/>
          </p:nvPr>
        </p:nvSpPr>
        <p:spPr>
          <a:xfrm>
            <a:off x="6772099" y="762946"/>
            <a:ext cx="4385897" cy="5414017"/>
          </a:xfrm>
        </p:spPr>
        <p:txBody>
          <a:bodyPr>
            <a:normAutofit/>
          </a:bodyPr>
          <a:lstStyle>
            <a:lvl1pPr marL="0" indent="0">
              <a:buFont typeface="Arial" panose="020B0604020202020204" pitchFamily="34" charset="0"/>
              <a:buNone/>
              <a:defRPr sz="1400">
                <a:solidFill>
                  <a:schemeClr val="accent2"/>
                </a:solidFill>
              </a:defRPr>
            </a:lvl1pPr>
          </a:lstStyle>
          <a:p>
            <a:pPr algn="l"/>
            <a:r>
              <a:rPr lang="fi-FI" b="0" i="0" err="1">
                <a:effectLst/>
                <a:latin typeface="Segoe UI" panose="020B0502040204020203" pitchFamily="34" charset="0"/>
              </a:rPr>
              <a:t>Infoga</a:t>
            </a:r>
            <a:r>
              <a:rPr lang="fi-FI" b="0" i="0">
                <a:effectLst/>
                <a:latin typeface="Segoe UI" panose="020B0502040204020203" pitchFamily="34" charset="0"/>
              </a:rPr>
              <a:t> bild</a:t>
            </a:r>
          </a:p>
        </p:txBody>
      </p:sp>
    </p:spTree>
    <p:extLst>
      <p:ext uri="{BB962C8B-B14F-4D97-AF65-F5344CB8AC3E}">
        <p14:creationId xmlns:p14="http://schemas.microsoft.com/office/powerpoint/2010/main" val="746549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48863" y="-61965"/>
            <a:ext cx="11043137" cy="68638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a:lvl1pPr>
          </a:lstStyle>
          <a:p>
            <a:r>
              <a:rPr lang="fi-FI" sz="3600">
                <a:solidFill>
                  <a:schemeClr val="tx1"/>
                </a:solidFill>
              </a:rPr>
              <a:t>Saatavuus/</a:t>
            </a:r>
            <a:r>
              <a:rPr lang="fi-FI" sz="3600" err="1">
                <a:solidFill>
                  <a:schemeClr val="tx1"/>
                </a:solidFill>
              </a:rPr>
              <a:t>Tillgänglighet</a:t>
            </a:r>
            <a:endParaRPr lang="fi-FI" sz="3600">
              <a:solidFill>
                <a:schemeClr val="tx1"/>
              </a:solidFill>
            </a:endParaRPr>
          </a:p>
        </p:txBody>
      </p:sp>
      <p:cxnSp>
        <p:nvCxnSpPr>
          <p:cNvPr id="3" name="Straight Connector 2"/>
          <p:cNvCxnSpPr/>
          <p:nvPr userDrawn="1"/>
        </p:nvCxnSpPr>
        <p:spPr>
          <a:xfrm>
            <a:off x="4798800" y="1391960"/>
            <a:ext cx="0" cy="59666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8517600" y="891309"/>
            <a:ext cx="0" cy="59666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999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9066337" y="1694162"/>
            <a:ext cx="565977" cy="565977"/>
          </a:xfrm>
          <a:prstGeom prst="rect">
            <a:avLst/>
          </a:prstGeom>
          <a:solidFill>
            <a:srgbClr val="213A8F"/>
          </a:solidFill>
        </p:spPr>
      </p:pic>
      <p:pic>
        <p:nvPicPr>
          <p:cNvPr id="6" name="Picture 5"/>
          <p:cNvPicPr>
            <a:picLocks noChangeAspect="1"/>
          </p:cNvPicPr>
          <p:nvPr userDrawn="1"/>
        </p:nvPicPr>
        <p:blipFill>
          <a:blip r:embed="rId3" cstate="print">
            <a:lum bright="70000" contrast="-70000"/>
            <a:extLst>
              <a:ext uri="{28A0092B-C50C-407E-A947-70E740481C1C}">
                <a14:useLocalDpi xmlns:a14="http://schemas.microsoft.com/office/drawing/2010/main" val="0"/>
              </a:ext>
            </a:extLst>
          </a:blip>
          <a:stretch>
            <a:fillRect/>
          </a:stretch>
        </p:blipFill>
        <p:spPr>
          <a:xfrm rot="10800000">
            <a:off x="9038573" y="3248691"/>
            <a:ext cx="610548" cy="610548"/>
          </a:xfrm>
          <a:prstGeom prst="rect">
            <a:avLst/>
          </a:prstGeom>
        </p:spPr>
      </p:pic>
      <p:sp>
        <p:nvSpPr>
          <p:cNvPr id="7" name="Oval 6"/>
          <p:cNvSpPr/>
          <p:nvPr userDrawn="1"/>
        </p:nvSpPr>
        <p:spPr>
          <a:xfrm>
            <a:off x="5256000" y="1840493"/>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9" name="Oval 8"/>
          <p:cNvSpPr/>
          <p:nvPr userDrawn="1"/>
        </p:nvSpPr>
        <p:spPr>
          <a:xfrm>
            <a:off x="6192000" y="4244541"/>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0" name="Oval 9"/>
          <p:cNvSpPr/>
          <p:nvPr userDrawn="1"/>
        </p:nvSpPr>
        <p:spPr>
          <a:xfrm>
            <a:off x="6192000" y="3004809"/>
            <a:ext cx="860127" cy="860127"/>
          </a:xfrm>
          <a:prstGeom prst="ellipse">
            <a:avLst/>
          </a:prstGeom>
          <a:solidFill>
            <a:srgbClr val="FDC8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1" name="Oval 10"/>
          <p:cNvSpPr/>
          <p:nvPr userDrawn="1"/>
        </p:nvSpPr>
        <p:spPr>
          <a:xfrm>
            <a:off x="5256000" y="5484273"/>
            <a:ext cx="860127" cy="860127"/>
          </a:xfrm>
          <a:prstGeom prst="ellipse">
            <a:avLst/>
          </a:prstGeom>
          <a:solidFill>
            <a:srgbClr val="FDC8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2" name="Oval 11"/>
          <p:cNvSpPr/>
          <p:nvPr userDrawn="1"/>
        </p:nvSpPr>
        <p:spPr>
          <a:xfrm flipH="1">
            <a:off x="3744000" y="1840493"/>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3" name="Oval 12"/>
          <p:cNvSpPr/>
          <p:nvPr userDrawn="1"/>
        </p:nvSpPr>
        <p:spPr>
          <a:xfrm flipH="1">
            <a:off x="2808000" y="4279589"/>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4" name="Oval 13"/>
          <p:cNvSpPr/>
          <p:nvPr userDrawn="1"/>
        </p:nvSpPr>
        <p:spPr>
          <a:xfrm flipH="1">
            <a:off x="2808000" y="3001778"/>
            <a:ext cx="860127" cy="860127"/>
          </a:xfrm>
          <a:prstGeom prst="ellipse">
            <a:avLst/>
          </a:prstGeom>
          <a:solidFill>
            <a:srgbClr val="FDC8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5" name="Oval 14"/>
          <p:cNvSpPr/>
          <p:nvPr userDrawn="1"/>
        </p:nvSpPr>
        <p:spPr>
          <a:xfrm flipH="1">
            <a:off x="3744000" y="5496093"/>
            <a:ext cx="860127" cy="860127"/>
          </a:xfrm>
          <a:prstGeom prst="ellipse">
            <a:avLst/>
          </a:prstGeom>
          <a:solidFill>
            <a:srgbClr val="FDC8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pic>
        <p:nvPicPr>
          <p:cNvPr id="24" name="Picture 23"/>
          <p:cNvPicPr>
            <a:picLocks noChangeAspect="1"/>
          </p:cNvPicPr>
          <p:nvPr userDrawn="1"/>
        </p:nvPicPr>
        <p:blipFill>
          <a:blip r:embed="rId4"/>
          <a:stretch>
            <a:fillRect/>
          </a:stretch>
        </p:blipFill>
        <p:spPr>
          <a:xfrm>
            <a:off x="3951106" y="3421474"/>
            <a:ext cx="1926680" cy="1016988"/>
          </a:xfrm>
          <a:prstGeom prst="rect">
            <a:avLst/>
          </a:prstGeom>
        </p:spPr>
      </p:pic>
      <p:sp>
        <p:nvSpPr>
          <p:cNvPr id="25" name="TextBox 24"/>
          <p:cNvSpPr txBox="1"/>
          <p:nvPr userDrawn="1"/>
        </p:nvSpPr>
        <p:spPr>
          <a:xfrm>
            <a:off x="4581070" y="3074694"/>
            <a:ext cx="697987" cy="369332"/>
          </a:xfrm>
          <a:prstGeom prst="rect">
            <a:avLst/>
          </a:prstGeom>
          <a:noFill/>
        </p:spPr>
        <p:txBody>
          <a:bodyPr wrap="square" rtlCol="0">
            <a:spAutoFit/>
          </a:bodyPr>
          <a:lstStyle/>
          <a:p>
            <a:pPr algn="ctr"/>
            <a:r>
              <a:rPr lang="fi-FI" b="1">
                <a:solidFill>
                  <a:schemeClr val="accent4"/>
                </a:solidFill>
              </a:rPr>
              <a:t>NPS</a:t>
            </a:r>
            <a:endParaRPr lang="en-US" sz="1600" b="1">
              <a:solidFill>
                <a:schemeClr val="accent4"/>
              </a:solidFill>
            </a:endParaRPr>
          </a:p>
        </p:txBody>
      </p:sp>
    </p:spTree>
    <p:extLst>
      <p:ext uri="{BB962C8B-B14F-4D97-AF65-F5344CB8AC3E}">
        <p14:creationId xmlns:p14="http://schemas.microsoft.com/office/powerpoint/2010/main" val="1396539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9066337" y="1694162"/>
            <a:ext cx="565977" cy="565977"/>
          </a:xfrm>
          <a:prstGeom prst="rect">
            <a:avLst/>
          </a:prstGeom>
          <a:solidFill>
            <a:srgbClr val="213A8F"/>
          </a:solidFill>
        </p:spPr>
      </p:pic>
      <p:pic>
        <p:nvPicPr>
          <p:cNvPr id="6" name="Picture 5"/>
          <p:cNvPicPr>
            <a:picLocks noChangeAspect="1"/>
          </p:cNvPicPr>
          <p:nvPr userDrawn="1"/>
        </p:nvPicPr>
        <p:blipFill>
          <a:blip r:embed="rId3" cstate="print">
            <a:lum bright="70000" contrast="-70000"/>
            <a:extLst>
              <a:ext uri="{28A0092B-C50C-407E-A947-70E740481C1C}">
                <a14:useLocalDpi xmlns:a14="http://schemas.microsoft.com/office/drawing/2010/main" val="0"/>
              </a:ext>
            </a:extLst>
          </a:blip>
          <a:stretch>
            <a:fillRect/>
          </a:stretch>
        </p:blipFill>
        <p:spPr>
          <a:xfrm rot="10800000">
            <a:off x="9038573" y="3248691"/>
            <a:ext cx="610548" cy="610548"/>
          </a:xfrm>
          <a:prstGeom prst="rect">
            <a:avLst/>
          </a:prstGeom>
        </p:spPr>
      </p:pic>
      <p:sp>
        <p:nvSpPr>
          <p:cNvPr id="7" name="Oval 6"/>
          <p:cNvSpPr/>
          <p:nvPr userDrawn="1"/>
        </p:nvSpPr>
        <p:spPr>
          <a:xfrm>
            <a:off x="5256000" y="1840493"/>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9" name="Oval 8"/>
          <p:cNvSpPr/>
          <p:nvPr userDrawn="1"/>
        </p:nvSpPr>
        <p:spPr>
          <a:xfrm>
            <a:off x="6192000" y="4244541"/>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0" name="Oval 9"/>
          <p:cNvSpPr/>
          <p:nvPr userDrawn="1"/>
        </p:nvSpPr>
        <p:spPr>
          <a:xfrm>
            <a:off x="6192000" y="3004809"/>
            <a:ext cx="860127" cy="8601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1" name="Oval 10"/>
          <p:cNvSpPr/>
          <p:nvPr userDrawn="1"/>
        </p:nvSpPr>
        <p:spPr>
          <a:xfrm>
            <a:off x="5256000" y="5484273"/>
            <a:ext cx="860127" cy="8601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2" name="Oval 11"/>
          <p:cNvSpPr/>
          <p:nvPr userDrawn="1"/>
        </p:nvSpPr>
        <p:spPr>
          <a:xfrm flipH="1">
            <a:off x="3744000" y="1840493"/>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3" name="Oval 12"/>
          <p:cNvSpPr/>
          <p:nvPr userDrawn="1"/>
        </p:nvSpPr>
        <p:spPr>
          <a:xfrm flipH="1">
            <a:off x="2808000" y="4279589"/>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4" name="Oval 13"/>
          <p:cNvSpPr/>
          <p:nvPr userDrawn="1"/>
        </p:nvSpPr>
        <p:spPr>
          <a:xfrm flipH="1">
            <a:off x="2808000" y="3001778"/>
            <a:ext cx="860127" cy="8601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5" name="Oval 14"/>
          <p:cNvSpPr/>
          <p:nvPr userDrawn="1"/>
        </p:nvSpPr>
        <p:spPr>
          <a:xfrm flipH="1">
            <a:off x="3744000" y="5496093"/>
            <a:ext cx="860127" cy="8601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pic>
        <p:nvPicPr>
          <p:cNvPr id="24" name="Picture 23"/>
          <p:cNvPicPr>
            <a:picLocks noChangeAspect="1"/>
          </p:cNvPicPr>
          <p:nvPr userDrawn="1"/>
        </p:nvPicPr>
        <p:blipFill>
          <a:blip r:embed="rId4"/>
          <a:stretch>
            <a:fillRect/>
          </a:stretch>
        </p:blipFill>
        <p:spPr>
          <a:xfrm>
            <a:off x="3951106" y="3421474"/>
            <a:ext cx="1926680" cy="1016988"/>
          </a:xfrm>
          <a:prstGeom prst="rect">
            <a:avLst/>
          </a:prstGeom>
        </p:spPr>
      </p:pic>
      <p:sp>
        <p:nvSpPr>
          <p:cNvPr id="25" name="TextBox 24"/>
          <p:cNvSpPr txBox="1"/>
          <p:nvPr userDrawn="1"/>
        </p:nvSpPr>
        <p:spPr>
          <a:xfrm>
            <a:off x="4577121" y="3006628"/>
            <a:ext cx="705885" cy="369332"/>
          </a:xfrm>
          <a:prstGeom prst="rect">
            <a:avLst/>
          </a:prstGeom>
          <a:noFill/>
        </p:spPr>
        <p:txBody>
          <a:bodyPr wrap="square" rtlCol="0">
            <a:spAutoFit/>
          </a:bodyPr>
          <a:lstStyle/>
          <a:p>
            <a:pPr algn="ctr"/>
            <a:r>
              <a:rPr lang="fi-FI" b="1">
                <a:solidFill>
                  <a:schemeClr val="accent4"/>
                </a:solidFill>
              </a:rPr>
              <a:t>NPS</a:t>
            </a:r>
            <a:endParaRPr lang="en-US" sz="1600" b="1">
              <a:solidFill>
                <a:schemeClr val="accent4"/>
              </a:solidFill>
            </a:endParaRPr>
          </a:p>
        </p:txBody>
      </p:sp>
      <p:sp>
        <p:nvSpPr>
          <p:cNvPr id="28" name="Rubrik">
            <a:extLst>
              <a:ext uri="{FF2B5EF4-FFF2-40B4-BE49-F238E27FC236}">
                <a16:creationId xmlns:a16="http://schemas.microsoft.com/office/drawing/2014/main" id="{205F0CE6-FF24-48D9-88EA-D77D0AB4F0AB}"/>
              </a:ext>
            </a:extLst>
          </p:cNvPr>
          <p:cNvSpPr>
            <a:spLocks noGrp="1"/>
          </p:cNvSpPr>
          <p:nvPr>
            <p:ph type="title" idx="4294967295"/>
          </p:nvPr>
        </p:nvSpPr>
        <p:spPr>
          <a:xfrm>
            <a:off x="1653884" y="413813"/>
            <a:ext cx="9327754" cy="774907"/>
          </a:xfrm>
        </p:spPr>
        <p:txBody>
          <a:bodyPr/>
          <a:lstStyle/>
          <a:p>
            <a:r>
              <a:rPr lang="fi-FI" sz="3600" b="1" err="1">
                <a:solidFill>
                  <a:schemeClr val="tx1"/>
                </a:solidFill>
              </a:rPr>
              <a:t>Kundupplevelse</a:t>
            </a:r>
            <a:endParaRPr lang="fi-FI" sz="3600" b="1">
              <a:solidFill>
                <a:schemeClr val="tx1"/>
              </a:solidFill>
            </a:endParaRPr>
          </a:p>
        </p:txBody>
      </p:sp>
    </p:spTree>
    <p:extLst>
      <p:ext uri="{BB962C8B-B14F-4D97-AF65-F5344CB8AC3E}">
        <p14:creationId xmlns:p14="http://schemas.microsoft.com/office/powerpoint/2010/main" val="2291657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p:nvPr>
        </p:nvSpPr>
        <p:spPr>
          <a:xfrm>
            <a:off x="1653884" y="413813"/>
            <a:ext cx="9327754" cy="774907"/>
          </a:xfrm>
        </p:spPr>
        <p:txBody>
          <a:bodyPr/>
          <a:lstStyle>
            <a:lvl1pPr>
              <a:defRPr b="1"/>
            </a:lvl1pPr>
          </a:lstStyle>
          <a:p>
            <a:r>
              <a:rPr lang="fi-FI" sz="3600" err="1">
                <a:solidFill>
                  <a:schemeClr val="tx1"/>
                </a:solidFill>
              </a:rPr>
              <a:t>Säkerhet</a:t>
            </a:r>
            <a:r>
              <a:rPr lang="fi-FI" sz="3600">
                <a:solidFill>
                  <a:schemeClr val="tx1"/>
                </a:solidFill>
              </a:rPr>
              <a:t> </a:t>
            </a:r>
            <a:r>
              <a:rPr lang="fi-FI" sz="3600" err="1">
                <a:solidFill>
                  <a:schemeClr val="tx1"/>
                </a:solidFill>
              </a:rPr>
              <a:t>och</a:t>
            </a:r>
            <a:r>
              <a:rPr lang="fi-FI" sz="3600">
                <a:solidFill>
                  <a:schemeClr val="tx1"/>
                </a:solidFill>
              </a:rPr>
              <a:t> </a:t>
            </a:r>
            <a:r>
              <a:rPr lang="fi-FI" sz="3600" err="1">
                <a:solidFill>
                  <a:schemeClr val="tx1"/>
                </a:solidFill>
              </a:rPr>
              <a:t>kvalitet</a:t>
            </a:r>
            <a:endParaRPr lang="fi-FI" sz="3600">
              <a:solidFill>
                <a:schemeClr val="tx1"/>
              </a:solidFill>
            </a:endParaRPr>
          </a:p>
        </p:txBody>
      </p:sp>
      <p:cxnSp>
        <p:nvCxnSpPr>
          <p:cNvPr id="6" name="Straight Connector 5"/>
          <p:cNvCxnSpPr/>
          <p:nvPr userDrawn="1"/>
        </p:nvCxnSpPr>
        <p:spPr>
          <a:xfrm>
            <a:off x="1123602" y="4488872"/>
            <a:ext cx="1107809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4680000" y="4488872"/>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480000" y="4488871"/>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4680000" y="1299411"/>
            <a:ext cx="0" cy="318946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8640000" y="1264071"/>
            <a:ext cx="0" cy="32248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8280000" y="4488871"/>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0997A41-488F-47FE-A14E-4E3CBAC2B407}"/>
              </a:ext>
            </a:extLst>
          </p:cNvPr>
          <p:cNvSpPr txBox="1"/>
          <p:nvPr userDrawn="1"/>
        </p:nvSpPr>
        <p:spPr>
          <a:xfrm>
            <a:off x="4735669" y="1404000"/>
            <a:ext cx="3826745" cy="584775"/>
          </a:xfrm>
          <a:prstGeom prst="rect">
            <a:avLst/>
          </a:prstGeom>
          <a:noFill/>
        </p:spPr>
        <p:txBody>
          <a:bodyPr wrap="square" rtlCol="0">
            <a:spAutoFit/>
          </a:bodyPr>
          <a:lstStyle/>
          <a:p>
            <a:pPr>
              <a:defRPr sz="1600" b="1" i="0" u="none" strike="noStrike" kern="1200" spc="0" baseline="0">
                <a:solidFill>
                  <a:srgbClr val="85C598"/>
                </a:solidFill>
                <a:latin typeface="+mn-lt"/>
                <a:ea typeface="+mn-ea"/>
                <a:cs typeface="+mn-cs"/>
              </a:defRPr>
            </a:pPr>
            <a:r>
              <a:rPr lang="sv-SE" b="1">
                <a:solidFill>
                  <a:srgbClr val="85C598"/>
                </a:solidFill>
              </a:rPr>
              <a:t>DE ANMÄLDA HÄNDELSERNAS KARAKTÄR</a:t>
            </a:r>
          </a:p>
        </p:txBody>
      </p:sp>
      <p:sp>
        <p:nvSpPr>
          <p:cNvPr id="23" name="TextBox 22">
            <a:extLst>
              <a:ext uri="{FF2B5EF4-FFF2-40B4-BE49-F238E27FC236}">
                <a16:creationId xmlns:a16="http://schemas.microsoft.com/office/drawing/2014/main" id="{62FE2FFB-F344-4344-940D-26D2C6046DF3}"/>
              </a:ext>
            </a:extLst>
          </p:cNvPr>
          <p:cNvSpPr txBox="1"/>
          <p:nvPr userDrawn="1"/>
        </p:nvSpPr>
        <p:spPr>
          <a:xfrm>
            <a:off x="1179185" y="1404000"/>
            <a:ext cx="2847474" cy="584775"/>
          </a:xfrm>
          <a:prstGeom prst="rect">
            <a:avLst/>
          </a:prstGeom>
          <a:noFill/>
        </p:spPr>
        <p:txBody>
          <a:bodyPr wrap="square" rtlCol="0">
            <a:spAutoFit/>
          </a:bodyPr>
          <a:lstStyle/>
          <a:p>
            <a:r>
              <a:rPr lang="fi-FI" sz="1600" b="1">
                <a:solidFill>
                  <a:schemeClr val="accent4"/>
                </a:solidFill>
              </a:rPr>
              <a:t>ANTAL ANMÄLAN OM NEGATIV HÄNDELSE </a:t>
            </a:r>
            <a:endParaRPr lang="en-US" sz="1600" b="1">
              <a:solidFill>
                <a:schemeClr val="accent4"/>
              </a:solidFill>
            </a:endParaRPr>
          </a:p>
        </p:txBody>
      </p:sp>
    </p:spTree>
    <p:extLst>
      <p:ext uri="{BB962C8B-B14F-4D97-AF65-F5344CB8AC3E}">
        <p14:creationId xmlns:p14="http://schemas.microsoft.com/office/powerpoint/2010/main" val="1380680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a:lvl1pPr>
          </a:lstStyle>
          <a:p>
            <a:r>
              <a:rPr lang="fi-FI" sz="3600">
                <a:solidFill>
                  <a:schemeClr val="tx1"/>
                </a:solidFill>
              </a:rPr>
              <a:t>Turvallisuus ja laatu</a:t>
            </a:r>
          </a:p>
        </p:txBody>
      </p:sp>
      <p:sp>
        <p:nvSpPr>
          <p:cNvPr id="26" name="TextBox 25"/>
          <p:cNvSpPr txBox="1"/>
          <p:nvPr userDrawn="1"/>
        </p:nvSpPr>
        <p:spPr>
          <a:xfrm>
            <a:off x="1197033" y="1404000"/>
            <a:ext cx="2467897" cy="584775"/>
          </a:xfrm>
          <a:prstGeom prst="rect">
            <a:avLst/>
          </a:prstGeom>
          <a:noFill/>
        </p:spPr>
        <p:txBody>
          <a:bodyPr wrap="square" rtlCol="0">
            <a:spAutoFit/>
          </a:bodyPr>
          <a:lstStyle/>
          <a:p>
            <a:pPr>
              <a:defRPr sz="1600" b="1" i="0" u="none" strike="noStrike" kern="1200" spc="0" baseline="0">
                <a:solidFill>
                  <a:srgbClr val="85C598"/>
                </a:solidFill>
                <a:latin typeface="+mn-lt"/>
                <a:ea typeface="+mn-ea"/>
                <a:cs typeface="+mn-cs"/>
              </a:defRPr>
            </a:pPr>
            <a:r>
              <a:rPr lang="fi-FI" b="1">
                <a:solidFill>
                  <a:schemeClr val="accent4"/>
                </a:solidFill>
              </a:rPr>
              <a:t>VAARATAPAHTUMA ILMOITUSTEN MÄÄRÄ</a:t>
            </a:r>
            <a:endParaRPr lang="en-US" b="1">
              <a:solidFill>
                <a:schemeClr val="accent4"/>
              </a:solidFill>
            </a:endParaRPr>
          </a:p>
        </p:txBody>
      </p:sp>
      <p:sp>
        <p:nvSpPr>
          <p:cNvPr id="27" name="TextBox 26"/>
          <p:cNvSpPr txBox="1"/>
          <p:nvPr userDrawn="1"/>
        </p:nvSpPr>
        <p:spPr>
          <a:xfrm>
            <a:off x="4753431" y="1404000"/>
            <a:ext cx="2467897" cy="584775"/>
          </a:xfrm>
          <a:prstGeom prst="rect">
            <a:avLst/>
          </a:prstGeom>
          <a:noFill/>
        </p:spPr>
        <p:txBody>
          <a:bodyPr wrap="square" rtlCol="0">
            <a:spAutoFit/>
          </a:bodyPr>
          <a:lstStyle/>
          <a:p>
            <a:pPr>
              <a:defRPr sz="1600" b="1" i="0" u="none" strike="noStrike" kern="1200" spc="0" baseline="0">
                <a:solidFill>
                  <a:srgbClr val="85C598"/>
                </a:solidFill>
                <a:latin typeface="+mn-lt"/>
                <a:ea typeface="+mn-ea"/>
                <a:cs typeface="+mn-cs"/>
              </a:defRPr>
            </a:pPr>
            <a:r>
              <a:rPr lang="sv-SE" sz="1600" b="1">
                <a:solidFill>
                  <a:srgbClr val="85C598"/>
                </a:solidFill>
              </a:rPr>
              <a:t>VAARATAPAHTUMA ILMOITUKSET </a:t>
            </a:r>
          </a:p>
        </p:txBody>
      </p:sp>
      <p:cxnSp>
        <p:nvCxnSpPr>
          <p:cNvPr id="29" name="Straight Connector 28">
            <a:extLst>
              <a:ext uri="{FF2B5EF4-FFF2-40B4-BE49-F238E27FC236}">
                <a16:creationId xmlns:a16="http://schemas.microsoft.com/office/drawing/2014/main" id="{CEC3B77E-0D3E-4B5A-8A4D-5EEF2CF1F41B}"/>
              </a:ext>
            </a:extLst>
          </p:cNvPr>
          <p:cNvCxnSpPr/>
          <p:nvPr userDrawn="1"/>
        </p:nvCxnSpPr>
        <p:spPr>
          <a:xfrm>
            <a:off x="1123602" y="4488872"/>
            <a:ext cx="1107809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6ADCBBD-B6ED-4152-B8C4-0DC573033107}"/>
              </a:ext>
            </a:extLst>
          </p:cNvPr>
          <p:cNvCxnSpPr/>
          <p:nvPr userDrawn="1"/>
        </p:nvCxnSpPr>
        <p:spPr>
          <a:xfrm>
            <a:off x="4680000" y="4488872"/>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A35BE4C-1B5A-48EE-84DB-C2B08640B807}"/>
              </a:ext>
            </a:extLst>
          </p:cNvPr>
          <p:cNvCxnSpPr/>
          <p:nvPr userDrawn="1"/>
        </p:nvCxnSpPr>
        <p:spPr>
          <a:xfrm>
            <a:off x="6480000" y="4488871"/>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941A194-48EB-4091-A182-F366B11A0BC8}"/>
              </a:ext>
            </a:extLst>
          </p:cNvPr>
          <p:cNvCxnSpPr/>
          <p:nvPr userDrawn="1"/>
        </p:nvCxnSpPr>
        <p:spPr>
          <a:xfrm>
            <a:off x="4680000" y="1299411"/>
            <a:ext cx="0" cy="318946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DF4010C-4B32-4FC4-9A31-D4B806832335}"/>
              </a:ext>
            </a:extLst>
          </p:cNvPr>
          <p:cNvCxnSpPr/>
          <p:nvPr userDrawn="1"/>
        </p:nvCxnSpPr>
        <p:spPr>
          <a:xfrm>
            <a:off x="8640000" y="1264071"/>
            <a:ext cx="0" cy="32248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6CD3214-45BE-4687-A978-284152739751}"/>
              </a:ext>
            </a:extLst>
          </p:cNvPr>
          <p:cNvCxnSpPr/>
          <p:nvPr userDrawn="1"/>
        </p:nvCxnSpPr>
        <p:spPr>
          <a:xfrm>
            <a:off x="8280000" y="4488871"/>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AC76652-7BC2-88D3-FC99-0BBA62C5158F}"/>
              </a:ext>
            </a:extLst>
          </p:cNvPr>
          <p:cNvSpPr txBox="1">
            <a:spLocks/>
          </p:cNvSpPr>
          <p:nvPr userDrawn="1"/>
        </p:nvSpPr>
        <p:spPr>
          <a:xfrm>
            <a:off x="1168417" y="4500000"/>
            <a:ext cx="3496084" cy="461665"/>
          </a:xfrm>
          <a:prstGeom prst="rect">
            <a:avLst/>
          </a:prstGeom>
          <a:noFill/>
        </p:spPr>
        <p:txBody>
          <a:bodyPr wrap="square" rtlCol="0">
            <a:spAutoFit/>
          </a:bodyPr>
          <a:lstStyle/>
          <a:p>
            <a:r>
              <a:rPr lang="fi-FI" sz="1200" b="1">
                <a:solidFill>
                  <a:schemeClr val="accent4"/>
                </a:solidFill>
              </a:rPr>
              <a:t>ASIAKKAIDEN TEKEMÄT VAARATAPAHTUMA-ILMOITUKSET MÄÄRÄ</a:t>
            </a:r>
            <a:endParaRPr lang="en-US" sz="1200" b="1">
              <a:solidFill>
                <a:schemeClr val="accent4"/>
              </a:solidFill>
            </a:endParaRPr>
          </a:p>
        </p:txBody>
      </p:sp>
    </p:spTree>
    <p:extLst>
      <p:ext uri="{BB962C8B-B14F-4D97-AF65-F5344CB8AC3E}">
        <p14:creationId xmlns:p14="http://schemas.microsoft.com/office/powerpoint/2010/main" val="3841757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660000" y="1291041"/>
            <a:ext cx="0" cy="558991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6660000" y="4086000"/>
            <a:ext cx="55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128000" y="5404220"/>
            <a:ext cx="55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883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200329"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Henkilöstö</a:t>
            </a:r>
          </a:p>
        </p:txBody>
      </p:sp>
      <p:pic>
        <p:nvPicPr>
          <p:cNvPr id="6" name="Picture 5"/>
          <p:cNvPicPr>
            <a:picLocks noChangeAspect="1"/>
          </p:cNvPicPr>
          <p:nvPr userDrawn="1"/>
        </p:nvPicPr>
        <p:blipFill>
          <a:blip r:embed="rId2"/>
          <a:stretch>
            <a:fillRect/>
          </a:stretch>
        </p:blipFill>
        <p:spPr>
          <a:xfrm>
            <a:off x="3897162" y="5073549"/>
            <a:ext cx="1926658" cy="1016988"/>
          </a:xfrm>
          <a:prstGeom prst="rect">
            <a:avLst/>
          </a:prstGeom>
        </p:spPr>
      </p:pic>
      <p:sp>
        <p:nvSpPr>
          <p:cNvPr id="7" name="TextBox 6"/>
          <p:cNvSpPr txBox="1"/>
          <p:nvPr userDrawn="1"/>
        </p:nvSpPr>
        <p:spPr>
          <a:xfrm>
            <a:off x="3646650" y="4541635"/>
            <a:ext cx="705877" cy="369332"/>
          </a:xfrm>
          <a:prstGeom prst="rect">
            <a:avLst/>
          </a:prstGeom>
          <a:noFill/>
        </p:spPr>
        <p:txBody>
          <a:bodyPr wrap="square" rtlCol="0">
            <a:spAutoFit/>
          </a:bodyPr>
          <a:lstStyle/>
          <a:p>
            <a:pPr algn="ctr"/>
            <a:r>
              <a:rPr lang="fi-FI" b="1">
                <a:solidFill>
                  <a:schemeClr val="accent4"/>
                </a:solidFill>
              </a:rPr>
              <a:t>NPS</a:t>
            </a:r>
            <a:endParaRPr lang="en-US" sz="1600" b="1">
              <a:solidFill>
                <a:schemeClr val="accent4"/>
              </a:solidFill>
            </a:endParaRPr>
          </a:p>
        </p:txBody>
      </p:sp>
      <p:cxnSp>
        <p:nvCxnSpPr>
          <p:cNvPr id="12" name="Straight Connector 11"/>
          <p:cNvCxnSpPr/>
          <p:nvPr userDrawn="1"/>
        </p:nvCxnSpPr>
        <p:spPr>
          <a:xfrm>
            <a:off x="1200329" y="4473964"/>
            <a:ext cx="1106925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3597370" y="4473964"/>
            <a:ext cx="0" cy="25022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6175394" y="4473963"/>
            <a:ext cx="0" cy="25022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4647744" y="1330534"/>
            <a:ext cx="0" cy="314342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140167" y="1330534"/>
            <a:ext cx="0" cy="314502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7401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255343" y="-34782"/>
            <a:ext cx="11069254" cy="70110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34781"/>
            <a:ext cx="11431557" cy="14267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Personal</a:t>
            </a:r>
          </a:p>
        </p:txBody>
      </p:sp>
      <p:pic>
        <p:nvPicPr>
          <p:cNvPr id="6" name="Picture 5"/>
          <p:cNvPicPr>
            <a:picLocks noChangeAspect="1"/>
          </p:cNvPicPr>
          <p:nvPr userDrawn="1"/>
        </p:nvPicPr>
        <p:blipFill>
          <a:blip r:embed="rId2"/>
          <a:stretch>
            <a:fillRect/>
          </a:stretch>
        </p:blipFill>
        <p:spPr>
          <a:xfrm>
            <a:off x="3897162" y="5073549"/>
            <a:ext cx="1926658" cy="1016988"/>
          </a:xfrm>
          <a:prstGeom prst="rect">
            <a:avLst/>
          </a:prstGeom>
        </p:spPr>
      </p:pic>
      <p:cxnSp>
        <p:nvCxnSpPr>
          <p:cNvPr id="12" name="Straight Connector 11"/>
          <p:cNvCxnSpPr/>
          <p:nvPr userDrawn="1"/>
        </p:nvCxnSpPr>
        <p:spPr>
          <a:xfrm>
            <a:off x="1200329" y="4473964"/>
            <a:ext cx="1106925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3597370" y="4473964"/>
            <a:ext cx="0" cy="25022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6175394" y="4473963"/>
            <a:ext cx="0" cy="25022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4647744" y="1330534"/>
            <a:ext cx="0" cy="314342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140167" y="1330534"/>
            <a:ext cx="0" cy="314502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5743584-D823-48E2-ABA9-FB131738E2AB}"/>
              </a:ext>
            </a:extLst>
          </p:cNvPr>
          <p:cNvSpPr txBox="1"/>
          <p:nvPr userDrawn="1"/>
        </p:nvSpPr>
        <p:spPr>
          <a:xfrm>
            <a:off x="3646650" y="4541635"/>
            <a:ext cx="705877" cy="369332"/>
          </a:xfrm>
          <a:prstGeom prst="rect">
            <a:avLst/>
          </a:prstGeom>
          <a:noFill/>
        </p:spPr>
        <p:txBody>
          <a:bodyPr wrap="square" rtlCol="0">
            <a:spAutoFit/>
          </a:bodyPr>
          <a:lstStyle/>
          <a:p>
            <a:pPr algn="ctr"/>
            <a:r>
              <a:rPr lang="fi-FI" b="1">
                <a:solidFill>
                  <a:schemeClr val="accent4"/>
                </a:solidFill>
              </a:rPr>
              <a:t>NPS</a:t>
            </a:r>
            <a:endParaRPr lang="en-US" sz="1600" b="1">
              <a:solidFill>
                <a:schemeClr val="accent4"/>
              </a:solidFill>
            </a:endParaRPr>
          </a:p>
        </p:txBody>
      </p:sp>
    </p:spTree>
    <p:extLst>
      <p:ext uri="{BB962C8B-B14F-4D97-AF65-F5344CB8AC3E}">
        <p14:creationId xmlns:p14="http://schemas.microsoft.com/office/powerpoint/2010/main" val="1320928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18961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Mellanrubrik / Väliotsikko 1">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a:extLst>
              <a:ext uri="{FF2B5EF4-FFF2-40B4-BE49-F238E27FC236}">
                <a16:creationId xmlns:a16="http://schemas.microsoft.com/office/drawing/2014/main" id="{F6B8AB5D-811F-4B06-A2B7-A29159A8EF82}"/>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582" r="2599" b="7653"/>
          <a:stretch/>
        </p:blipFill>
        <p:spPr>
          <a:xfrm>
            <a:off x="2553495" y="-1"/>
            <a:ext cx="9638506" cy="6858001"/>
          </a:xfrm>
          <a:prstGeom prst="rect">
            <a:avLst/>
          </a:prstGeom>
        </p:spPr>
      </p:pic>
      <p:sp>
        <p:nvSpPr>
          <p:cNvPr id="7" name="Suorakulmio 6">
            <a:extLst>
              <a:ext uri="{FF2B5EF4-FFF2-40B4-BE49-F238E27FC236}">
                <a16:creationId xmlns:a16="http://schemas.microsoft.com/office/drawing/2014/main" id="{621CD312-6FC1-4BBF-800D-A161539795B1}"/>
              </a:ext>
              <a:ext uri="{C183D7F6-B498-43B3-948B-1728B52AA6E4}">
                <adec:decorative xmlns:adec="http://schemas.microsoft.com/office/drawing/2017/decorative" val="1"/>
              </a:ext>
            </a:extLst>
          </p:cNvPr>
          <p:cNvSpPr/>
          <p:nvPr userDrawn="1"/>
        </p:nvSpPr>
        <p:spPr>
          <a:xfrm>
            <a:off x="1828800" y="555585"/>
            <a:ext cx="9769034" cy="5764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a:extLst>
              <a:ext uri="{FF2B5EF4-FFF2-40B4-BE49-F238E27FC236}">
                <a16:creationId xmlns:a16="http://schemas.microsoft.com/office/drawing/2014/main" id="{6B794C0E-ABDA-46B2-87C9-9CE37E803DF1}"/>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tx1"/>
                </a:solidFill>
              </a:defRPr>
            </a:lvl1pPr>
          </a:lstStyle>
          <a:p>
            <a:r>
              <a:rPr lang="sv-SE"/>
              <a:t>Klicka för att sätta </a:t>
            </a:r>
            <a:br>
              <a:rPr lang="sv-SE"/>
            </a:br>
            <a:r>
              <a:rPr lang="sv-SE"/>
              <a:t>rubriken</a:t>
            </a:r>
            <a:endParaRPr lang="fi-FI"/>
          </a:p>
        </p:txBody>
      </p:sp>
      <p:sp>
        <p:nvSpPr>
          <p:cNvPr id="15" name="Tekstin paikkamerkki 2">
            <a:extLst>
              <a:ext uri="{FF2B5EF4-FFF2-40B4-BE49-F238E27FC236}">
                <a16:creationId xmlns:a16="http://schemas.microsoft.com/office/drawing/2014/main" id="{3A0EC7A0-5676-4A13-9CF1-A44526782232}"/>
              </a:ext>
            </a:extLst>
          </p:cNvPr>
          <p:cNvSpPr>
            <a:spLocks noGrp="1"/>
          </p:cNvSpPr>
          <p:nvPr>
            <p:ph type="body" idx="1" hasCustomPrompt="1"/>
          </p:nvPr>
        </p:nvSpPr>
        <p:spPr>
          <a:xfrm>
            <a:off x="2651511" y="4281899"/>
            <a:ext cx="7881449" cy="382697"/>
          </a:xfrm>
        </p:spPr>
        <p:txBody>
          <a:bodyPr>
            <a:noAutofit/>
          </a:bodyPr>
          <a:lstStyle>
            <a:lvl1pPr marL="0" indent="0">
              <a:buNone/>
              <a:defRPr sz="2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986550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Mellanrubrik / Väliotsikko 1">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97326C7A-C2EB-4325-8143-E8591DB57890}"/>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122" r="2989" b="8476"/>
          <a:stretch/>
        </p:blipFill>
        <p:spPr>
          <a:xfrm>
            <a:off x="2550911" y="0"/>
            <a:ext cx="9641089" cy="6858000"/>
          </a:xfrm>
          <a:prstGeom prst="rect">
            <a:avLst/>
          </a:prstGeom>
        </p:spPr>
      </p:pic>
      <p:sp>
        <p:nvSpPr>
          <p:cNvPr id="7" name="Suorakulmio 6">
            <a:extLst>
              <a:ext uri="{FF2B5EF4-FFF2-40B4-BE49-F238E27FC236}">
                <a16:creationId xmlns:a16="http://schemas.microsoft.com/office/drawing/2014/main" id="{621CD312-6FC1-4BBF-800D-A161539795B1}"/>
              </a:ext>
              <a:ext uri="{C183D7F6-B498-43B3-948B-1728B52AA6E4}">
                <adec:decorative xmlns:adec="http://schemas.microsoft.com/office/drawing/2017/decorative" val="1"/>
              </a:ext>
            </a:extLst>
          </p:cNvPr>
          <p:cNvSpPr/>
          <p:nvPr userDrawn="1"/>
        </p:nvSpPr>
        <p:spPr>
          <a:xfrm>
            <a:off x="1828800" y="555585"/>
            <a:ext cx="9769034" cy="5764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a:extLst>
              <a:ext uri="{FF2B5EF4-FFF2-40B4-BE49-F238E27FC236}">
                <a16:creationId xmlns:a16="http://schemas.microsoft.com/office/drawing/2014/main" id="{9E67AA12-B1E4-4AFF-9D09-DF4180C6A35E}"/>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tx1"/>
                </a:solidFill>
              </a:defRPr>
            </a:lvl1pPr>
          </a:lstStyle>
          <a:p>
            <a:r>
              <a:rPr lang="sv-SE"/>
              <a:t>Klicka för att sätta </a:t>
            </a:r>
            <a:br>
              <a:rPr lang="sv-SE"/>
            </a:br>
            <a:r>
              <a:rPr lang="sv-SE"/>
              <a:t>rubriken</a:t>
            </a:r>
            <a:endParaRPr lang="fi-FI"/>
          </a:p>
        </p:txBody>
      </p:sp>
      <p:sp>
        <p:nvSpPr>
          <p:cNvPr id="15" name="Tekstin paikkamerkki 2">
            <a:extLst>
              <a:ext uri="{FF2B5EF4-FFF2-40B4-BE49-F238E27FC236}">
                <a16:creationId xmlns:a16="http://schemas.microsoft.com/office/drawing/2014/main" id="{1BBE9987-4AB2-4C77-9BF5-E044F5744C48}"/>
              </a:ext>
            </a:extLst>
          </p:cNvPr>
          <p:cNvSpPr>
            <a:spLocks noGrp="1"/>
          </p:cNvSpPr>
          <p:nvPr>
            <p:ph type="body" idx="1" hasCustomPrompt="1"/>
          </p:nvPr>
        </p:nvSpPr>
        <p:spPr>
          <a:xfrm>
            <a:off x="2651511" y="4281900"/>
            <a:ext cx="7881449" cy="428996"/>
          </a:xfrm>
        </p:spPr>
        <p:txBody>
          <a:bodyPr>
            <a:noAutofit/>
          </a:bodyPr>
          <a:lstStyle>
            <a:lvl1pPr marL="0" indent="0">
              <a:buNone/>
              <a:defRPr sz="2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630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m / 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37403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vslutning / Lopetus">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CFEF7D0-89E7-4DFE-9FC4-7B4ABF4A5357}"/>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n paikkamerkki 2">
            <a:extLst>
              <a:ext uri="{FF2B5EF4-FFF2-40B4-BE49-F238E27FC236}">
                <a16:creationId xmlns:a16="http://schemas.microsoft.com/office/drawing/2014/main" id="{18EE2646-56AA-4BB0-8E80-712AD9226B4D}"/>
              </a:ext>
            </a:extLst>
          </p:cNvPr>
          <p:cNvSpPr>
            <a:spLocks noGrp="1"/>
          </p:cNvSpPr>
          <p:nvPr>
            <p:ph type="body" idx="1" hasCustomPrompt="1"/>
          </p:nvPr>
        </p:nvSpPr>
        <p:spPr>
          <a:xfrm>
            <a:off x="3043858" y="3604926"/>
            <a:ext cx="7710725" cy="351638"/>
          </a:xfrm>
        </p:spPr>
        <p:txBody>
          <a:bodyPr>
            <a:normAutofit/>
          </a:bodyPr>
          <a:lstStyle>
            <a:lvl1pPr marL="0" indent="0" algn="ctr">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err="1"/>
              <a:t>Förnamn</a:t>
            </a:r>
            <a:r>
              <a:rPr lang="fi-FI"/>
              <a:t> </a:t>
            </a:r>
            <a:r>
              <a:rPr lang="fi-FI" err="1"/>
              <a:t>Efternamn</a:t>
            </a:r>
            <a:r>
              <a:rPr lang="fi-FI"/>
              <a:t> | </a:t>
            </a:r>
            <a:r>
              <a:rPr lang="fi-FI" err="1"/>
              <a:t>Kontaktinformation</a:t>
            </a:r>
            <a:r>
              <a:rPr lang="fi-FI"/>
              <a:t> | osterbottensvalfard.fi</a:t>
            </a:r>
          </a:p>
        </p:txBody>
      </p:sp>
    </p:spTree>
    <p:extLst>
      <p:ext uri="{BB962C8B-B14F-4D97-AF65-F5344CB8AC3E}">
        <p14:creationId xmlns:p14="http://schemas.microsoft.com/office/powerpoint/2010/main" val="1644486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mslag / Kansi">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2200100" y="914884"/>
            <a:ext cx="7911566" cy="2072107"/>
          </a:xfrm>
        </p:spPr>
        <p:txBody>
          <a:bodyPr anchor="b">
            <a:normAutofit/>
          </a:bodyPr>
          <a:lstStyle>
            <a:lvl1pPr>
              <a:defRPr sz="6600" b="1">
                <a:solidFill>
                  <a:schemeClr val="bg1"/>
                </a:solidFill>
              </a:defRPr>
            </a:lvl1pPr>
          </a:lstStyle>
          <a:p>
            <a:r>
              <a:rPr lang="sv-SE"/>
              <a:t>Klicka för att sätta </a:t>
            </a:r>
            <a:br>
              <a:rPr lang="sv-SE"/>
            </a:br>
            <a:r>
              <a:rPr lang="sv-SE"/>
              <a:t>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2200100" y="3413033"/>
            <a:ext cx="7934716" cy="347919"/>
          </a:xfrm>
        </p:spPr>
        <p:txBody>
          <a:bodyPr>
            <a:normAutofit/>
          </a:bodyPr>
          <a:lstStyle>
            <a:lvl1pPr marL="0" indent="0">
              <a:buNone/>
              <a:defRPr sz="2000" b="1">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pic>
        <p:nvPicPr>
          <p:cNvPr id="5" name="Kuva 4">
            <a:extLst>
              <a:ext uri="{FF2B5EF4-FFF2-40B4-BE49-F238E27FC236}">
                <a16:creationId xmlns:a16="http://schemas.microsoft.com/office/drawing/2014/main" id="{977A0A71-A835-403F-AD0D-5E408F30A0E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86218" y="5824812"/>
            <a:ext cx="3688466" cy="608776"/>
          </a:xfrm>
          <a:prstGeom prst="rect">
            <a:avLst/>
          </a:prstGeom>
        </p:spPr>
      </p:pic>
      <p:sp>
        <p:nvSpPr>
          <p:cNvPr id="14" name="Tekstin paikkamerkki 2">
            <a:extLst>
              <a:ext uri="{FF2B5EF4-FFF2-40B4-BE49-F238E27FC236}">
                <a16:creationId xmlns:a16="http://schemas.microsoft.com/office/drawing/2014/main" id="{228ECC36-F686-4B0E-B126-D1ED6CF08A34}"/>
              </a:ext>
            </a:extLst>
          </p:cNvPr>
          <p:cNvSpPr>
            <a:spLocks noGrp="1"/>
          </p:cNvSpPr>
          <p:nvPr>
            <p:ph type="body" idx="13" hasCustomPrompt="1"/>
          </p:nvPr>
        </p:nvSpPr>
        <p:spPr>
          <a:xfrm>
            <a:off x="2184667" y="6156384"/>
            <a:ext cx="4443769" cy="233637"/>
          </a:xfrm>
        </p:spPr>
        <p:txBody>
          <a:bodyPr>
            <a:noAutofit/>
          </a:bodyPr>
          <a:lstStyle>
            <a:lvl1pPr marL="0" indent="0">
              <a:lnSpc>
                <a:spcPts val="1200"/>
              </a:lnSpc>
              <a:spcBef>
                <a:spcPts val="600"/>
              </a:spcBef>
              <a:buNone/>
              <a:defRPr sz="1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fi-FI" b="0" i="0" err="1">
                <a:effectLst/>
                <a:latin typeface="Segoe UI" panose="020B0502040204020203" pitchFamily="34" charset="0"/>
              </a:rPr>
              <a:t>Författarinformation</a:t>
            </a:r>
            <a:r>
              <a:rPr lang="fi-FI" b="0" i="0">
                <a:effectLst/>
                <a:latin typeface="Segoe UI" panose="020B0502040204020203" pitchFamily="34" charset="0"/>
              </a:rPr>
              <a:t> </a:t>
            </a:r>
            <a:r>
              <a:rPr lang="fi-FI" b="0" i="0" err="1">
                <a:effectLst/>
                <a:latin typeface="Segoe UI" panose="020B0502040204020203" pitchFamily="34" charset="0"/>
              </a:rPr>
              <a:t>Förnamn</a:t>
            </a:r>
            <a:r>
              <a:rPr lang="fi-FI" b="0" i="0">
                <a:effectLst/>
                <a:latin typeface="Segoe UI" panose="020B0502040204020203" pitchFamily="34" charset="0"/>
              </a:rPr>
              <a:t> </a:t>
            </a:r>
            <a:r>
              <a:rPr lang="fi-FI" b="0" i="0" err="1">
                <a:effectLst/>
                <a:latin typeface="Segoe UI" panose="020B0502040204020203" pitchFamily="34" charset="0"/>
              </a:rPr>
              <a:t>Efternamn</a:t>
            </a:r>
            <a:r>
              <a:rPr lang="fi-FI" b="0" i="0">
                <a:effectLst/>
                <a:latin typeface="Segoe UI" panose="020B0502040204020203" pitchFamily="34" charset="0"/>
              </a:rPr>
              <a:t> | Datum</a:t>
            </a:r>
          </a:p>
        </p:txBody>
      </p:sp>
    </p:spTree>
    <p:extLst>
      <p:ext uri="{BB962C8B-B14F-4D97-AF65-F5344CB8AC3E}">
        <p14:creationId xmlns:p14="http://schemas.microsoft.com/office/powerpoint/2010/main" val="318654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mslag + bild / Kansi + kuva">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1792742" y="567159"/>
            <a:ext cx="4911522" cy="2299519"/>
          </a:xfrm>
        </p:spPr>
        <p:txBody>
          <a:bodyPr anchor="b">
            <a:normAutofit/>
          </a:bodyPr>
          <a:lstStyle>
            <a:lvl1pPr>
              <a:defRPr sz="4800" b="1">
                <a:solidFill>
                  <a:schemeClr val="bg1"/>
                </a:solidFill>
              </a:defRPr>
            </a:lvl1pPr>
          </a:lstStyle>
          <a:p>
            <a:r>
              <a:rPr lang="sv-SE"/>
              <a:t>Klicka för att sätta 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1792742" y="3136739"/>
            <a:ext cx="4911522" cy="1018844"/>
          </a:xfrm>
        </p:spPr>
        <p:txBody>
          <a:bodyPr>
            <a:normAutofit/>
          </a:bodyPr>
          <a:lstStyle>
            <a:lvl1pPr marL="0" indent="0">
              <a:buNone/>
              <a:defRPr sz="2000" b="1">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pic>
        <p:nvPicPr>
          <p:cNvPr id="5" name="Kuva 4">
            <a:extLst>
              <a:ext uri="{FF2B5EF4-FFF2-40B4-BE49-F238E27FC236}">
                <a16:creationId xmlns:a16="http://schemas.microsoft.com/office/drawing/2014/main" id="{977A0A71-A835-403F-AD0D-5E408F30A0E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792742" y="5824812"/>
            <a:ext cx="3688466" cy="608776"/>
          </a:xfrm>
          <a:prstGeom prst="rect">
            <a:avLst/>
          </a:prstGeom>
        </p:spPr>
      </p:pic>
      <p:sp>
        <p:nvSpPr>
          <p:cNvPr id="14" name="Tekstin paikkamerkki 2">
            <a:extLst>
              <a:ext uri="{FF2B5EF4-FFF2-40B4-BE49-F238E27FC236}">
                <a16:creationId xmlns:a16="http://schemas.microsoft.com/office/drawing/2014/main" id="{228ECC36-F686-4B0E-B126-D1ED6CF08A34}"/>
              </a:ext>
            </a:extLst>
          </p:cNvPr>
          <p:cNvSpPr>
            <a:spLocks noGrp="1"/>
          </p:cNvSpPr>
          <p:nvPr>
            <p:ph type="body" idx="13" hasCustomPrompt="1"/>
          </p:nvPr>
        </p:nvSpPr>
        <p:spPr>
          <a:xfrm>
            <a:off x="1792743" y="4425644"/>
            <a:ext cx="4911521" cy="279730"/>
          </a:xfrm>
        </p:spPr>
        <p:txBody>
          <a:bodyPr>
            <a:noAutofit/>
          </a:bodyPr>
          <a:lstStyle>
            <a:lvl1pPr marL="0" indent="0">
              <a:lnSpc>
                <a:spcPts val="1200"/>
              </a:lnSpc>
              <a:spcBef>
                <a:spcPts val="600"/>
              </a:spcBef>
              <a:buNone/>
              <a:defRPr sz="1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fi-FI" b="0" i="0" err="1">
                <a:effectLst/>
                <a:latin typeface="Segoe UI" panose="020B0502040204020203" pitchFamily="34" charset="0"/>
              </a:rPr>
              <a:t>Författarinformation</a:t>
            </a:r>
            <a:r>
              <a:rPr lang="fi-FI" b="0" i="0">
                <a:effectLst/>
                <a:latin typeface="Segoe UI" panose="020B0502040204020203" pitchFamily="34" charset="0"/>
              </a:rPr>
              <a:t> </a:t>
            </a:r>
            <a:r>
              <a:rPr lang="fi-FI" b="0" i="0" err="1">
                <a:effectLst/>
                <a:latin typeface="Segoe UI" panose="020B0502040204020203" pitchFamily="34" charset="0"/>
              </a:rPr>
              <a:t>Förnamn</a:t>
            </a:r>
            <a:r>
              <a:rPr lang="fi-FI" b="0" i="0">
                <a:effectLst/>
                <a:latin typeface="Segoe UI" panose="020B0502040204020203" pitchFamily="34" charset="0"/>
              </a:rPr>
              <a:t> </a:t>
            </a:r>
            <a:r>
              <a:rPr lang="fi-FI" b="0" i="0" err="1">
                <a:effectLst/>
                <a:latin typeface="Segoe UI" panose="020B0502040204020203" pitchFamily="34" charset="0"/>
              </a:rPr>
              <a:t>Efternamn</a:t>
            </a:r>
            <a:r>
              <a:rPr lang="fi-FI" b="0" i="0">
                <a:effectLst/>
                <a:latin typeface="Segoe UI" panose="020B0502040204020203" pitchFamily="34" charset="0"/>
              </a:rPr>
              <a:t> | Datum</a:t>
            </a:r>
          </a:p>
        </p:txBody>
      </p:sp>
      <p:sp>
        <p:nvSpPr>
          <p:cNvPr id="10" name="Sisällön paikkamerkki 2">
            <a:extLst>
              <a:ext uri="{FF2B5EF4-FFF2-40B4-BE49-F238E27FC236}">
                <a16:creationId xmlns:a16="http://schemas.microsoft.com/office/drawing/2014/main" id="{B1E416C0-4E6D-428D-8B11-8AA4319A4838}"/>
              </a:ext>
            </a:extLst>
          </p:cNvPr>
          <p:cNvSpPr>
            <a:spLocks noGrp="1"/>
          </p:cNvSpPr>
          <p:nvPr>
            <p:ph sz="half" idx="15" hasCustomPrompt="1"/>
          </p:nvPr>
        </p:nvSpPr>
        <p:spPr>
          <a:xfrm>
            <a:off x="7209212" y="1"/>
            <a:ext cx="4980065" cy="6858000"/>
          </a:xfrm>
        </p:spPr>
        <p:txBody>
          <a:bodyPr>
            <a:normAutofit/>
          </a:bodyPr>
          <a:lstStyle>
            <a:lvl1pPr marL="0" indent="0">
              <a:buFont typeface="Arial" panose="020B0604020202020204" pitchFamily="34" charset="0"/>
              <a:buNone/>
              <a:defRPr sz="14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i-FI" b="0" i="0" err="1">
                <a:effectLst/>
                <a:latin typeface="Segoe UI" panose="020B0502040204020203" pitchFamily="34" charset="0"/>
              </a:rPr>
              <a:t>Infoga</a:t>
            </a:r>
            <a:r>
              <a:rPr lang="fi-FI" b="0" i="0">
                <a:effectLst/>
                <a:latin typeface="Segoe UI" panose="020B0502040204020203" pitchFamily="34" charset="0"/>
              </a:rPr>
              <a:t> bild</a:t>
            </a:r>
            <a:endParaRPr lang="fi-FI"/>
          </a:p>
        </p:txBody>
      </p:sp>
    </p:spTree>
    <p:extLst>
      <p:ext uri="{BB962C8B-B14F-4D97-AF65-F5344CB8AC3E}">
        <p14:creationId xmlns:p14="http://schemas.microsoft.com/office/powerpoint/2010/main" val="10506699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nehåll /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1CCC9F-863F-4912-9980-8F52D255222E}"/>
              </a:ext>
            </a:extLst>
          </p:cNvPr>
          <p:cNvSpPr>
            <a:spLocks noGrp="1"/>
          </p:cNvSpPr>
          <p:nvPr>
            <p:ph type="title" hasCustomPrompt="1"/>
          </p:nvPr>
        </p:nvSpPr>
        <p:spPr>
          <a:xfrm>
            <a:off x="1853391" y="762946"/>
            <a:ext cx="9327754" cy="1563565"/>
          </a:xfrm>
        </p:spPr>
        <p:txBody>
          <a:bodyPr>
            <a:normAutofit/>
          </a:bodyPr>
          <a:lstStyle>
            <a:lvl1pPr>
              <a:defRPr sz="3200" b="1"/>
            </a:lvl1pPr>
          </a:lstStyle>
          <a:p>
            <a:r>
              <a:rPr lang="sv-SE"/>
              <a:t>Klicka för att sätta </a:t>
            </a:r>
            <a:br>
              <a:rPr lang="sv-SE"/>
            </a:br>
            <a:r>
              <a:rPr lang="sv-SE"/>
              <a:t>rubriken</a:t>
            </a:r>
            <a:endParaRPr lang="fi-FI"/>
          </a:p>
        </p:txBody>
      </p:sp>
      <p:sp>
        <p:nvSpPr>
          <p:cNvPr id="3" name="Sisällön paikkamerkki 2">
            <a:extLst>
              <a:ext uri="{FF2B5EF4-FFF2-40B4-BE49-F238E27FC236}">
                <a16:creationId xmlns:a16="http://schemas.microsoft.com/office/drawing/2014/main" id="{76D1FF4A-38CC-40DC-83BE-DDE4BF5548B2}"/>
              </a:ext>
            </a:extLst>
          </p:cNvPr>
          <p:cNvSpPr>
            <a:spLocks noGrp="1"/>
          </p:cNvSpPr>
          <p:nvPr>
            <p:ph sz="half" idx="1" hasCustomPrompt="1"/>
          </p:nvPr>
        </p:nvSpPr>
        <p:spPr>
          <a:xfrm>
            <a:off x="1853389" y="2326511"/>
            <a:ext cx="9327755" cy="3850452"/>
          </a:xfrm>
        </p:spPr>
        <p:txBody>
          <a:bodyPr>
            <a:normAutofit/>
          </a:bodyPr>
          <a:lstStyle>
            <a:lvl1pPr marL="457200" indent="-457200">
              <a:buClr>
                <a:schemeClr val="accent1"/>
              </a:buClr>
              <a:buFont typeface="Arial" panose="020B0604020202020204" pitchFamily="34" charset="0"/>
              <a:buChar char="•"/>
              <a:defRPr sz="2400"/>
            </a:lvl1pPr>
          </a:lstStyle>
          <a:p>
            <a:pPr algn="l"/>
            <a:r>
              <a:rPr lang="sv-SE" b="0" i="0">
                <a:effectLst/>
                <a:latin typeface="Segoe UI" panose="020B0502040204020203" pitchFamily="34" charset="0"/>
              </a:rPr>
              <a:t>Klicka för att sätta texten</a:t>
            </a:r>
          </a:p>
        </p:txBody>
      </p:sp>
    </p:spTree>
    <p:extLst>
      <p:ext uri="{BB962C8B-B14F-4D97-AF65-F5344CB8AC3E}">
        <p14:creationId xmlns:p14="http://schemas.microsoft.com/office/powerpoint/2010/main" val="996304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ehåll + bild / Sisältö +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1CCC9F-863F-4912-9980-8F52D255222E}"/>
              </a:ext>
            </a:extLst>
          </p:cNvPr>
          <p:cNvSpPr>
            <a:spLocks noGrp="1"/>
          </p:cNvSpPr>
          <p:nvPr>
            <p:ph type="title" hasCustomPrompt="1"/>
          </p:nvPr>
        </p:nvSpPr>
        <p:spPr>
          <a:xfrm>
            <a:off x="1853391" y="762946"/>
            <a:ext cx="4491680" cy="1563565"/>
          </a:xfrm>
        </p:spPr>
        <p:txBody>
          <a:bodyPr>
            <a:normAutofit/>
          </a:bodyPr>
          <a:lstStyle>
            <a:lvl1pPr>
              <a:defRPr sz="3200" b="1"/>
            </a:lvl1pPr>
          </a:lstStyle>
          <a:p>
            <a:r>
              <a:rPr lang="sv-SE"/>
              <a:t>Klicka för att sätta </a:t>
            </a:r>
            <a:br>
              <a:rPr lang="sv-SE"/>
            </a:br>
            <a:r>
              <a:rPr lang="sv-SE"/>
              <a:t>rubriken</a:t>
            </a:r>
            <a:endParaRPr lang="fi-FI"/>
          </a:p>
        </p:txBody>
      </p:sp>
      <p:sp>
        <p:nvSpPr>
          <p:cNvPr id="3" name="Sisällön paikkamerkki 2">
            <a:extLst>
              <a:ext uri="{FF2B5EF4-FFF2-40B4-BE49-F238E27FC236}">
                <a16:creationId xmlns:a16="http://schemas.microsoft.com/office/drawing/2014/main" id="{76D1FF4A-38CC-40DC-83BE-DDE4BF5548B2}"/>
              </a:ext>
            </a:extLst>
          </p:cNvPr>
          <p:cNvSpPr>
            <a:spLocks noGrp="1"/>
          </p:cNvSpPr>
          <p:nvPr>
            <p:ph sz="half" idx="1" hasCustomPrompt="1"/>
          </p:nvPr>
        </p:nvSpPr>
        <p:spPr>
          <a:xfrm>
            <a:off x="1853390" y="2326511"/>
            <a:ext cx="4491680" cy="3850452"/>
          </a:xfrm>
        </p:spPr>
        <p:txBody>
          <a:bodyPr>
            <a:normAutofit/>
          </a:bodyPr>
          <a:lstStyle>
            <a:lvl1pPr marL="457200" indent="-457200">
              <a:buClr>
                <a:schemeClr val="accent1"/>
              </a:buClr>
              <a:buFont typeface="Arial" panose="020B0604020202020204" pitchFamily="34" charset="0"/>
              <a:buChar char="•"/>
              <a:defRPr sz="2400"/>
            </a:lvl1pPr>
          </a:lstStyle>
          <a:p>
            <a:pPr algn="l"/>
            <a:r>
              <a:rPr lang="sv-SE" b="0" i="0">
                <a:effectLst/>
                <a:latin typeface="Segoe UI" panose="020B0502040204020203" pitchFamily="34" charset="0"/>
              </a:rPr>
              <a:t>Klicka för att sätta texten</a:t>
            </a:r>
          </a:p>
        </p:txBody>
      </p:sp>
      <p:sp>
        <p:nvSpPr>
          <p:cNvPr id="9" name="Sisällön paikkamerkki 2">
            <a:extLst>
              <a:ext uri="{FF2B5EF4-FFF2-40B4-BE49-F238E27FC236}">
                <a16:creationId xmlns:a16="http://schemas.microsoft.com/office/drawing/2014/main" id="{1DA025EC-89A3-44CB-B84C-6A8DB57CA696}"/>
              </a:ext>
            </a:extLst>
          </p:cNvPr>
          <p:cNvSpPr>
            <a:spLocks noGrp="1"/>
          </p:cNvSpPr>
          <p:nvPr>
            <p:ph sz="half" idx="10" hasCustomPrompt="1"/>
          </p:nvPr>
        </p:nvSpPr>
        <p:spPr>
          <a:xfrm>
            <a:off x="6772099" y="762946"/>
            <a:ext cx="4385897" cy="5414017"/>
          </a:xfrm>
        </p:spPr>
        <p:txBody>
          <a:bodyPr>
            <a:normAutofit/>
          </a:bodyPr>
          <a:lstStyle>
            <a:lvl1pPr marL="0" indent="0">
              <a:buFont typeface="Arial" panose="020B0604020202020204" pitchFamily="34" charset="0"/>
              <a:buNone/>
              <a:defRPr sz="1400">
                <a:solidFill>
                  <a:schemeClr val="accent2"/>
                </a:solidFill>
              </a:defRPr>
            </a:lvl1pPr>
          </a:lstStyle>
          <a:p>
            <a:pPr algn="l"/>
            <a:r>
              <a:rPr lang="fi-FI" b="0" i="0" err="1">
                <a:effectLst/>
                <a:latin typeface="Segoe UI" panose="020B0502040204020203" pitchFamily="34" charset="0"/>
              </a:rPr>
              <a:t>Infoga</a:t>
            </a:r>
            <a:r>
              <a:rPr lang="fi-FI" b="0" i="0">
                <a:effectLst/>
                <a:latin typeface="Segoe UI" panose="020B0502040204020203" pitchFamily="34" charset="0"/>
              </a:rPr>
              <a:t> bild</a:t>
            </a:r>
          </a:p>
        </p:txBody>
      </p:sp>
    </p:spTree>
    <p:extLst>
      <p:ext uri="{BB962C8B-B14F-4D97-AF65-F5344CB8AC3E}">
        <p14:creationId xmlns:p14="http://schemas.microsoft.com/office/powerpoint/2010/main" val="12727592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1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Saatavuus (RESURS)</a:t>
            </a:r>
          </a:p>
        </p:txBody>
      </p:sp>
      <p:cxnSp>
        <p:nvCxnSpPr>
          <p:cNvPr id="15" name="Straight Connector 14">
            <a:extLst>
              <a:ext uri="{FF2B5EF4-FFF2-40B4-BE49-F238E27FC236}">
                <a16:creationId xmlns:a16="http://schemas.microsoft.com/office/drawing/2014/main" id="{D1BC2986-E557-4E31-79E4-2FCA09A44459}"/>
              </a:ext>
            </a:extLst>
          </p:cNvPr>
          <p:cNvCxnSpPr/>
          <p:nvPr userDrawn="1"/>
        </p:nvCxnSpPr>
        <p:spPr>
          <a:xfrm>
            <a:off x="7560000" y="3061699"/>
            <a:ext cx="46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5A2A482-F46E-8C2D-3CD2-DAF54B76306F}"/>
              </a:ext>
            </a:extLst>
          </p:cNvPr>
          <p:cNvCxnSpPr/>
          <p:nvPr userDrawn="1"/>
        </p:nvCxnSpPr>
        <p:spPr>
          <a:xfrm>
            <a:off x="7560000" y="4495372"/>
            <a:ext cx="46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884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8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741502" y="385238"/>
            <a:ext cx="9327754" cy="774907"/>
          </a:xfrm>
        </p:spPr>
        <p:txBody>
          <a:bodyPr/>
          <a:lstStyle>
            <a:lvl1pPr>
              <a:defRPr b="1" baseline="0"/>
            </a:lvl1pPr>
          </a:lstStyle>
          <a:p>
            <a:r>
              <a:rPr lang="fi-FI" sz="3600">
                <a:solidFill>
                  <a:schemeClr val="tx1"/>
                </a:solidFill>
              </a:rPr>
              <a:t>Saatavuus (RESURS)</a:t>
            </a:r>
          </a:p>
        </p:txBody>
      </p:sp>
    </p:spTree>
    <p:extLst>
      <p:ext uri="{BB962C8B-B14F-4D97-AF65-F5344CB8AC3E}">
        <p14:creationId xmlns:p14="http://schemas.microsoft.com/office/powerpoint/2010/main" val="7332371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7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Saatavuus (RESURS)</a:t>
            </a:r>
          </a:p>
        </p:txBody>
      </p:sp>
      <p:cxnSp>
        <p:nvCxnSpPr>
          <p:cNvPr id="7" name="Straight Connector 6">
            <a:extLst>
              <a:ext uri="{FF2B5EF4-FFF2-40B4-BE49-F238E27FC236}">
                <a16:creationId xmlns:a16="http://schemas.microsoft.com/office/drawing/2014/main" id="{A56DBEB3-51CC-72A7-8A37-95BC67CBE2B7}"/>
              </a:ext>
            </a:extLst>
          </p:cNvPr>
          <p:cNvCxnSpPr/>
          <p:nvPr userDrawn="1"/>
        </p:nvCxnSpPr>
        <p:spPr>
          <a:xfrm>
            <a:off x="7560000" y="4457272"/>
            <a:ext cx="46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15088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2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Saatavuus (RESURS)</a:t>
            </a:r>
          </a:p>
        </p:txBody>
      </p:sp>
    </p:spTree>
    <p:extLst>
      <p:ext uri="{BB962C8B-B14F-4D97-AF65-F5344CB8AC3E}">
        <p14:creationId xmlns:p14="http://schemas.microsoft.com/office/powerpoint/2010/main" val="28280728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1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err="1">
                <a:solidFill>
                  <a:schemeClr val="tx1"/>
                </a:solidFill>
              </a:rPr>
              <a:t>sampam</a:t>
            </a:r>
            <a:endParaRPr lang="fi-FI" sz="3600">
              <a:solidFill>
                <a:schemeClr val="tx1"/>
              </a:solidFill>
            </a:endParaRPr>
          </a:p>
        </p:txBody>
      </p:sp>
    </p:spTree>
    <p:extLst>
      <p:ext uri="{BB962C8B-B14F-4D97-AF65-F5344CB8AC3E}">
        <p14:creationId xmlns:p14="http://schemas.microsoft.com/office/powerpoint/2010/main" val="34267131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9_Mellanrubrik / Väliotsikko 2">
    <p:spTree>
      <p:nvGrpSpPr>
        <p:cNvPr id="1" name=""/>
        <p:cNvGrpSpPr/>
        <p:nvPr/>
      </p:nvGrpSpPr>
      <p:grpSpPr>
        <a:xfrm>
          <a:off x="0" y="0"/>
          <a:ext cx="0" cy="0"/>
          <a:chOff x="0" y="0"/>
          <a:chExt cx="0" cy="0"/>
        </a:xfrm>
      </p:grpSpPr>
      <p:sp>
        <p:nvSpPr>
          <p:cNvPr id="28" name="Rubrik">
            <a:extLst>
              <a:ext uri="{FF2B5EF4-FFF2-40B4-BE49-F238E27FC236}">
                <a16:creationId xmlns:a16="http://schemas.microsoft.com/office/drawing/2014/main" id="{205F0CE6-FF24-48D9-88EA-D77D0AB4F0AB}"/>
              </a:ext>
            </a:extLst>
          </p:cNvPr>
          <p:cNvSpPr>
            <a:spLocks noGrp="1"/>
          </p:cNvSpPr>
          <p:nvPr>
            <p:ph type="title" idx="4294967295"/>
          </p:nvPr>
        </p:nvSpPr>
        <p:spPr>
          <a:xfrm>
            <a:off x="1653884" y="413813"/>
            <a:ext cx="9327754" cy="774907"/>
          </a:xfrm>
        </p:spPr>
        <p:txBody>
          <a:bodyPr/>
          <a:lstStyle/>
          <a:p>
            <a:r>
              <a:rPr lang="fi-FI" sz="3600" b="1" err="1">
                <a:solidFill>
                  <a:schemeClr val="tx1"/>
                </a:solidFill>
              </a:rPr>
              <a:t>Kundupplevelse</a:t>
            </a:r>
            <a:endParaRPr lang="fi-FI" sz="3600" b="1">
              <a:solidFill>
                <a:schemeClr val="tx1"/>
              </a:solidFill>
            </a:endParaRPr>
          </a:p>
        </p:txBody>
      </p:sp>
    </p:spTree>
    <p:extLst>
      <p:ext uri="{BB962C8B-B14F-4D97-AF65-F5344CB8AC3E}">
        <p14:creationId xmlns:p14="http://schemas.microsoft.com/office/powerpoint/2010/main" val="9120408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5E4426B-1263-FF2F-84C3-2A76EC01A48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3665" y="669804"/>
            <a:ext cx="3028335" cy="700303"/>
          </a:xfrm>
          <a:prstGeom prst="rect">
            <a:avLst/>
          </a:prstGeom>
        </p:spPr>
      </p:pic>
    </p:spTree>
    <p:extLst>
      <p:ext uri="{BB962C8B-B14F-4D97-AF65-F5344CB8AC3E}">
        <p14:creationId xmlns:p14="http://schemas.microsoft.com/office/powerpoint/2010/main" val="11985162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bg1"/>
                </a:solidFill>
              </a:defRPr>
            </a:lvl1pPr>
          </a:lstStyle>
          <a:p>
            <a:r>
              <a:rPr lang="sv-SE"/>
              <a:t>Klicka för att sätta </a:t>
            </a:r>
            <a:br>
              <a:rPr lang="sv-SE"/>
            </a:br>
            <a:r>
              <a:rPr lang="sv-SE"/>
              <a:t>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2651512" y="4374498"/>
            <a:ext cx="7881448" cy="405846"/>
          </a:xfrm>
        </p:spPr>
        <p:txBody>
          <a:bodyPr>
            <a:noAutofit/>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4613467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5" name="Straight Connector 4">
            <a:extLst>
              <a:ext uri="{FF2B5EF4-FFF2-40B4-BE49-F238E27FC236}">
                <a16:creationId xmlns:a16="http://schemas.microsoft.com/office/drawing/2014/main" id="{7D524BBE-09B8-48EA-859D-3860E4E8A31C}"/>
              </a:ext>
            </a:extLst>
          </p:cNvPr>
          <p:cNvCxnSpPr/>
          <p:nvPr userDrawn="1"/>
        </p:nvCxnSpPr>
        <p:spPr>
          <a:xfrm>
            <a:off x="4798800" y="1391960"/>
            <a:ext cx="0" cy="59666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663A9F8-806C-4F2D-8EDE-F3C63879E4F0}"/>
              </a:ext>
            </a:extLst>
          </p:cNvPr>
          <p:cNvCxnSpPr/>
          <p:nvPr userDrawn="1"/>
        </p:nvCxnSpPr>
        <p:spPr>
          <a:xfrm>
            <a:off x="8532000" y="891309"/>
            <a:ext cx="0" cy="59666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7C2F3AC7-DD9D-4569-9C23-2C361AB2CEE3}"/>
              </a:ext>
            </a:extLst>
          </p:cNvPr>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55136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Rectangle 6">
            <a:extLst>
              <a:ext uri="{FF2B5EF4-FFF2-40B4-BE49-F238E27FC236}">
                <a16:creationId xmlns:a16="http://schemas.microsoft.com/office/drawing/2014/main" id="{7C2F3AC7-DD9D-4569-9C23-2C361AB2CEE3}"/>
              </a:ext>
            </a:extLst>
          </p:cNvPr>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72178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Mellanrubrik / Väliotsikko 1">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a:extLst>
              <a:ext uri="{FF2B5EF4-FFF2-40B4-BE49-F238E27FC236}">
                <a16:creationId xmlns:a16="http://schemas.microsoft.com/office/drawing/2014/main" id="{F6B8AB5D-811F-4B06-A2B7-A29159A8EF82}"/>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582" r="2599" b="7653"/>
          <a:stretch/>
        </p:blipFill>
        <p:spPr>
          <a:xfrm>
            <a:off x="2553495" y="-1"/>
            <a:ext cx="9638506" cy="6858001"/>
          </a:xfrm>
          <a:prstGeom prst="rect">
            <a:avLst/>
          </a:prstGeom>
        </p:spPr>
      </p:pic>
      <p:sp>
        <p:nvSpPr>
          <p:cNvPr id="7" name="Suorakulmio 6">
            <a:extLst>
              <a:ext uri="{FF2B5EF4-FFF2-40B4-BE49-F238E27FC236}">
                <a16:creationId xmlns:a16="http://schemas.microsoft.com/office/drawing/2014/main" id="{621CD312-6FC1-4BBF-800D-A161539795B1}"/>
              </a:ext>
              <a:ext uri="{C183D7F6-B498-43B3-948B-1728B52AA6E4}">
                <adec:decorative xmlns:adec="http://schemas.microsoft.com/office/drawing/2017/decorative" val="1"/>
              </a:ext>
            </a:extLst>
          </p:cNvPr>
          <p:cNvSpPr/>
          <p:nvPr userDrawn="1"/>
        </p:nvSpPr>
        <p:spPr>
          <a:xfrm>
            <a:off x="1828800" y="555585"/>
            <a:ext cx="9769034" cy="5764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a:extLst>
              <a:ext uri="{FF2B5EF4-FFF2-40B4-BE49-F238E27FC236}">
                <a16:creationId xmlns:a16="http://schemas.microsoft.com/office/drawing/2014/main" id="{6B794C0E-ABDA-46B2-87C9-9CE37E803DF1}"/>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tx1"/>
                </a:solidFill>
              </a:defRPr>
            </a:lvl1pPr>
          </a:lstStyle>
          <a:p>
            <a:r>
              <a:rPr lang="sv-SE"/>
              <a:t>Klicka för att sätta </a:t>
            </a:r>
            <a:br>
              <a:rPr lang="sv-SE"/>
            </a:br>
            <a:r>
              <a:rPr lang="sv-SE"/>
              <a:t>rubriken</a:t>
            </a:r>
            <a:endParaRPr lang="fi-FI"/>
          </a:p>
        </p:txBody>
      </p:sp>
      <p:sp>
        <p:nvSpPr>
          <p:cNvPr id="15" name="Tekstin paikkamerkki 2">
            <a:extLst>
              <a:ext uri="{FF2B5EF4-FFF2-40B4-BE49-F238E27FC236}">
                <a16:creationId xmlns:a16="http://schemas.microsoft.com/office/drawing/2014/main" id="{3A0EC7A0-5676-4A13-9CF1-A44526782232}"/>
              </a:ext>
            </a:extLst>
          </p:cNvPr>
          <p:cNvSpPr>
            <a:spLocks noGrp="1"/>
          </p:cNvSpPr>
          <p:nvPr>
            <p:ph type="body" idx="1" hasCustomPrompt="1"/>
          </p:nvPr>
        </p:nvSpPr>
        <p:spPr>
          <a:xfrm>
            <a:off x="2651511" y="4281899"/>
            <a:ext cx="7881449" cy="382697"/>
          </a:xfrm>
        </p:spPr>
        <p:txBody>
          <a:bodyPr>
            <a:noAutofit/>
          </a:bodyPr>
          <a:lstStyle>
            <a:lvl1pPr marL="0" indent="0">
              <a:buNone/>
              <a:defRPr sz="2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907673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Mellanrubrik / Väliotsikko 1">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97326C7A-C2EB-4325-8143-E8591DB57890}"/>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122" r="2989" b="8476"/>
          <a:stretch/>
        </p:blipFill>
        <p:spPr>
          <a:xfrm>
            <a:off x="2550911" y="0"/>
            <a:ext cx="9641089" cy="6858000"/>
          </a:xfrm>
          <a:prstGeom prst="rect">
            <a:avLst/>
          </a:prstGeom>
        </p:spPr>
      </p:pic>
      <p:sp>
        <p:nvSpPr>
          <p:cNvPr id="7" name="Suorakulmio 6">
            <a:extLst>
              <a:ext uri="{FF2B5EF4-FFF2-40B4-BE49-F238E27FC236}">
                <a16:creationId xmlns:a16="http://schemas.microsoft.com/office/drawing/2014/main" id="{621CD312-6FC1-4BBF-800D-A161539795B1}"/>
              </a:ext>
              <a:ext uri="{C183D7F6-B498-43B3-948B-1728B52AA6E4}">
                <adec:decorative xmlns:adec="http://schemas.microsoft.com/office/drawing/2017/decorative" val="1"/>
              </a:ext>
            </a:extLst>
          </p:cNvPr>
          <p:cNvSpPr/>
          <p:nvPr userDrawn="1"/>
        </p:nvSpPr>
        <p:spPr>
          <a:xfrm>
            <a:off x="1828800" y="555585"/>
            <a:ext cx="9769034" cy="5764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a:extLst>
              <a:ext uri="{FF2B5EF4-FFF2-40B4-BE49-F238E27FC236}">
                <a16:creationId xmlns:a16="http://schemas.microsoft.com/office/drawing/2014/main" id="{9E67AA12-B1E4-4AFF-9D09-DF4180C6A35E}"/>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tx1"/>
                </a:solidFill>
              </a:defRPr>
            </a:lvl1pPr>
          </a:lstStyle>
          <a:p>
            <a:r>
              <a:rPr lang="sv-SE"/>
              <a:t>Klicka för att sätta </a:t>
            </a:r>
            <a:br>
              <a:rPr lang="sv-SE"/>
            </a:br>
            <a:r>
              <a:rPr lang="sv-SE"/>
              <a:t>rubriken</a:t>
            </a:r>
            <a:endParaRPr lang="fi-FI"/>
          </a:p>
        </p:txBody>
      </p:sp>
      <p:sp>
        <p:nvSpPr>
          <p:cNvPr id="15" name="Tekstin paikkamerkki 2">
            <a:extLst>
              <a:ext uri="{FF2B5EF4-FFF2-40B4-BE49-F238E27FC236}">
                <a16:creationId xmlns:a16="http://schemas.microsoft.com/office/drawing/2014/main" id="{1BBE9987-4AB2-4C77-9BF5-E044F5744C48}"/>
              </a:ext>
            </a:extLst>
          </p:cNvPr>
          <p:cNvSpPr>
            <a:spLocks noGrp="1"/>
          </p:cNvSpPr>
          <p:nvPr>
            <p:ph type="body" idx="1" hasCustomPrompt="1"/>
          </p:nvPr>
        </p:nvSpPr>
        <p:spPr>
          <a:xfrm>
            <a:off x="2651511" y="4281900"/>
            <a:ext cx="7881449" cy="428996"/>
          </a:xfrm>
        </p:spPr>
        <p:txBody>
          <a:bodyPr>
            <a:noAutofit/>
          </a:bodyPr>
          <a:lstStyle>
            <a:lvl1pPr marL="0" indent="0">
              <a:buNone/>
              <a:defRPr sz="2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26094837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m / 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1300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vslutning / Lopetus">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CFEF7D0-89E7-4DFE-9FC4-7B4ABF4A5357}"/>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n paikkamerkki 2">
            <a:extLst>
              <a:ext uri="{FF2B5EF4-FFF2-40B4-BE49-F238E27FC236}">
                <a16:creationId xmlns:a16="http://schemas.microsoft.com/office/drawing/2014/main" id="{18EE2646-56AA-4BB0-8E80-712AD9226B4D}"/>
              </a:ext>
            </a:extLst>
          </p:cNvPr>
          <p:cNvSpPr>
            <a:spLocks noGrp="1"/>
          </p:cNvSpPr>
          <p:nvPr>
            <p:ph type="body" idx="1" hasCustomPrompt="1"/>
          </p:nvPr>
        </p:nvSpPr>
        <p:spPr>
          <a:xfrm>
            <a:off x="3043858" y="3604926"/>
            <a:ext cx="7710725" cy="351638"/>
          </a:xfrm>
        </p:spPr>
        <p:txBody>
          <a:bodyPr>
            <a:normAutofit/>
          </a:bodyPr>
          <a:lstStyle>
            <a:lvl1pPr marL="0" indent="0" algn="ctr">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err="1"/>
              <a:t>Förnamn</a:t>
            </a:r>
            <a:r>
              <a:rPr lang="fi-FI"/>
              <a:t> </a:t>
            </a:r>
            <a:r>
              <a:rPr lang="fi-FI" err="1"/>
              <a:t>Efternamn</a:t>
            </a:r>
            <a:r>
              <a:rPr lang="fi-FI"/>
              <a:t> | </a:t>
            </a:r>
            <a:r>
              <a:rPr lang="fi-FI" err="1"/>
              <a:t>Kontaktinformation</a:t>
            </a:r>
            <a:r>
              <a:rPr lang="fi-FI"/>
              <a:t> | osterbottensvalfard.fi</a:t>
            </a:r>
          </a:p>
        </p:txBody>
      </p:sp>
    </p:spTree>
    <p:extLst>
      <p:ext uri="{BB962C8B-B14F-4D97-AF65-F5344CB8AC3E}">
        <p14:creationId xmlns:p14="http://schemas.microsoft.com/office/powerpoint/2010/main" val="36063865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741502" y="130139"/>
            <a:ext cx="9327754" cy="774907"/>
          </a:xfrm>
        </p:spPr>
        <p:txBody>
          <a:bodyPr/>
          <a:lstStyle>
            <a:lvl1pPr>
              <a:defRPr b="1"/>
            </a:lvl1pPr>
          </a:lstStyle>
          <a:p>
            <a:r>
              <a:rPr lang="fi-FI" sz="3600" err="1">
                <a:solidFill>
                  <a:schemeClr val="tx1"/>
                </a:solidFill>
              </a:rPr>
              <a:t>Patientsäkerhet</a:t>
            </a:r>
            <a:endParaRPr lang="fi-FI" sz="3600">
              <a:solidFill>
                <a:schemeClr val="tx1"/>
              </a:solidFill>
            </a:endParaRPr>
          </a:p>
        </p:txBody>
      </p:sp>
      <p:cxnSp>
        <p:nvCxnSpPr>
          <p:cNvPr id="15" name="Straight Connector 14"/>
          <p:cNvCxnSpPr>
            <a:cxnSpLocks/>
          </p:cNvCxnSpPr>
          <p:nvPr userDrawn="1"/>
        </p:nvCxnSpPr>
        <p:spPr>
          <a:xfrm>
            <a:off x="4609050" y="1618614"/>
            <a:ext cx="0" cy="287025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userDrawn="1"/>
        </p:nvCxnSpPr>
        <p:spPr>
          <a:xfrm>
            <a:off x="8363424" y="1618614"/>
            <a:ext cx="0" cy="287025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86A81F36-AC58-4DD9-C7DC-B9776BED227D}"/>
              </a:ext>
            </a:extLst>
          </p:cNvPr>
          <p:cNvSpPr/>
          <p:nvPr userDrawn="1"/>
        </p:nvSpPr>
        <p:spPr>
          <a:xfrm>
            <a:off x="1208213" y="1618614"/>
            <a:ext cx="10907573" cy="511712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Straight Connector 18">
            <a:extLst>
              <a:ext uri="{FF2B5EF4-FFF2-40B4-BE49-F238E27FC236}">
                <a16:creationId xmlns:a16="http://schemas.microsoft.com/office/drawing/2014/main" id="{32681D93-E218-7D07-1A5B-282B478E7723}"/>
              </a:ext>
            </a:extLst>
          </p:cNvPr>
          <p:cNvCxnSpPr>
            <a:cxnSpLocks/>
          </p:cNvCxnSpPr>
          <p:nvPr userDrawn="1"/>
        </p:nvCxnSpPr>
        <p:spPr>
          <a:xfrm>
            <a:off x="4609050" y="4488871"/>
            <a:ext cx="37543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ACC7CAA-3A95-8BEA-AD51-82BA742430DF}"/>
              </a:ext>
            </a:extLst>
          </p:cNvPr>
          <p:cNvCxnSpPr>
            <a:cxnSpLocks/>
          </p:cNvCxnSpPr>
          <p:nvPr userDrawn="1"/>
        </p:nvCxnSpPr>
        <p:spPr>
          <a:xfrm>
            <a:off x="4609050" y="4488871"/>
            <a:ext cx="0" cy="22468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0AF0572-4EC0-8FF6-DAC5-4173102B5DD7}"/>
              </a:ext>
            </a:extLst>
          </p:cNvPr>
          <p:cNvCxnSpPr>
            <a:cxnSpLocks/>
          </p:cNvCxnSpPr>
          <p:nvPr userDrawn="1"/>
        </p:nvCxnSpPr>
        <p:spPr>
          <a:xfrm>
            <a:off x="6628350" y="4488871"/>
            <a:ext cx="0" cy="22468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23951AD-C835-72D1-BF2F-871377F920FB}"/>
              </a:ext>
            </a:extLst>
          </p:cNvPr>
          <p:cNvCxnSpPr>
            <a:cxnSpLocks/>
          </p:cNvCxnSpPr>
          <p:nvPr userDrawn="1"/>
        </p:nvCxnSpPr>
        <p:spPr>
          <a:xfrm>
            <a:off x="8363424" y="4488871"/>
            <a:ext cx="0" cy="22468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5412B49-581C-835D-8C01-D82A94FB7DC4}"/>
              </a:ext>
            </a:extLst>
          </p:cNvPr>
          <p:cNvCxnSpPr>
            <a:cxnSpLocks/>
          </p:cNvCxnSpPr>
          <p:nvPr userDrawn="1"/>
        </p:nvCxnSpPr>
        <p:spPr>
          <a:xfrm>
            <a:off x="1208213" y="4037767"/>
            <a:ext cx="34008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88FC913-7ED3-888E-0FF8-1A3F10F7B2FF}"/>
              </a:ext>
            </a:extLst>
          </p:cNvPr>
          <p:cNvCxnSpPr>
            <a:cxnSpLocks/>
          </p:cNvCxnSpPr>
          <p:nvPr userDrawn="1"/>
        </p:nvCxnSpPr>
        <p:spPr>
          <a:xfrm>
            <a:off x="8361412" y="3326821"/>
            <a:ext cx="37543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2C60B15-8063-28A0-11A7-CB601EF9B442}"/>
              </a:ext>
            </a:extLst>
          </p:cNvPr>
          <p:cNvCxnSpPr>
            <a:cxnSpLocks/>
          </p:cNvCxnSpPr>
          <p:nvPr userDrawn="1"/>
        </p:nvCxnSpPr>
        <p:spPr>
          <a:xfrm>
            <a:off x="8363424" y="5365171"/>
            <a:ext cx="37543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1936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741502" y="130139"/>
            <a:ext cx="9327754" cy="774907"/>
          </a:xfrm>
        </p:spPr>
        <p:txBody>
          <a:bodyPr/>
          <a:lstStyle>
            <a:lvl1pPr>
              <a:defRPr b="1"/>
            </a:lvl1pPr>
          </a:lstStyle>
          <a:p>
            <a:r>
              <a:rPr lang="fi-FI" sz="3600" err="1">
                <a:solidFill>
                  <a:schemeClr val="tx1"/>
                </a:solidFill>
              </a:rPr>
              <a:t>Patientsäkerhet</a:t>
            </a:r>
            <a:endParaRPr lang="fi-FI" sz="3600">
              <a:solidFill>
                <a:schemeClr val="tx1"/>
              </a:solidFill>
            </a:endParaRPr>
          </a:p>
        </p:txBody>
      </p:sp>
      <p:cxnSp>
        <p:nvCxnSpPr>
          <p:cNvPr id="15" name="Straight Connector 14"/>
          <p:cNvCxnSpPr>
            <a:cxnSpLocks/>
          </p:cNvCxnSpPr>
          <p:nvPr userDrawn="1"/>
        </p:nvCxnSpPr>
        <p:spPr>
          <a:xfrm>
            <a:off x="6104475" y="1618614"/>
            <a:ext cx="0" cy="27287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86A81F36-AC58-4DD9-C7DC-B9776BED227D}"/>
              </a:ext>
            </a:extLst>
          </p:cNvPr>
          <p:cNvSpPr/>
          <p:nvPr userDrawn="1"/>
        </p:nvSpPr>
        <p:spPr>
          <a:xfrm>
            <a:off x="1208213" y="1618614"/>
            <a:ext cx="10907573" cy="511712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Straight Connector 18">
            <a:extLst>
              <a:ext uri="{FF2B5EF4-FFF2-40B4-BE49-F238E27FC236}">
                <a16:creationId xmlns:a16="http://schemas.microsoft.com/office/drawing/2014/main" id="{32681D93-E218-7D07-1A5B-282B478E7723}"/>
              </a:ext>
            </a:extLst>
          </p:cNvPr>
          <p:cNvCxnSpPr>
            <a:cxnSpLocks/>
          </p:cNvCxnSpPr>
          <p:nvPr userDrawn="1"/>
        </p:nvCxnSpPr>
        <p:spPr>
          <a:xfrm>
            <a:off x="4609050" y="4347357"/>
            <a:ext cx="75067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ACC7CAA-3A95-8BEA-AD51-82BA742430DF}"/>
              </a:ext>
            </a:extLst>
          </p:cNvPr>
          <p:cNvCxnSpPr>
            <a:cxnSpLocks/>
          </p:cNvCxnSpPr>
          <p:nvPr userDrawn="1"/>
        </p:nvCxnSpPr>
        <p:spPr>
          <a:xfrm>
            <a:off x="3808950" y="4347357"/>
            <a:ext cx="0" cy="238837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0AF0572-4EC0-8FF6-DAC5-4173102B5DD7}"/>
              </a:ext>
            </a:extLst>
          </p:cNvPr>
          <p:cNvCxnSpPr>
            <a:cxnSpLocks/>
          </p:cNvCxnSpPr>
          <p:nvPr userDrawn="1"/>
        </p:nvCxnSpPr>
        <p:spPr>
          <a:xfrm>
            <a:off x="7062851" y="4347357"/>
            <a:ext cx="0" cy="238837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5412B49-581C-835D-8C01-D82A94FB7DC4}"/>
              </a:ext>
            </a:extLst>
          </p:cNvPr>
          <p:cNvCxnSpPr>
            <a:cxnSpLocks/>
          </p:cNvCxnSpPr>
          <p:nvPr userDrawn="1"/>
        </p:nvCxnSpPr>
        <p:spPr>
          <a:xfrm>
            <a:off x="1208213" y="4347357"/>
            <a:ext cx="34008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33412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741502" y="130139"/>
            <a:ext cx="9327754" cy="774907"/>
          </a:xfrm>
        </p:spPr>
        <p:txBody>
          <a:bodyPr/>
          <a:lstStyle>
            <a:lvl1pPr>
              <a:defRPr b="1"/>
            </a:lvl1pPr>
          </a:lstStyle>
          <a:p>
            <a:r>
              <a:rPr lang="fi-FI" sz="3600" err="1">
                <a:solidFill>
                  <a:schemeClr val="tx1"/>
                </a:solidFill>
              </a:rPr>
              <a:t>Patientsäkerhet</a:t>
            </a:r>
            <a:endParaRPr lang="fi-FI" sz="3600">
              <a:solidFill>
                <a:schemeClr val="tx1"/>
              </a:solidFill>
            </a:endParaRPr>
          </a:p>
        </p:txBody>
      </p:sp>
      <p:sp>
        <p:nvSpPr>
          <p:cNvPr id="2" name="Rectangle 1">
            <a:extLst>
              <a:ext uri="{FF2B5EF4-FFF2-40B4-BE49-F238E27FC236}">
                <a16:creationId xmlns:a16="http://schemas.microsoft.com/office/drawing/2014/main" id="{86A81F36-AC58-4DD9-C7DC-B9776BED227D}"/>
              </a:ext>
            </a:extLst>
          </p:cNvPr>
          <p:cNvSpPr/>
          <p:nvPr userDrawn="1"/>
        </p:nvSpPr>
        <p:spPr>
          <a:xfrm>
            <a:off x="1208213" y="1618614"/>
            <a:ext cx="10907573" cy="511712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0" name="Straight Connector 19">
            <a:extLst>
              <a:ext uri="{FF2B5EF4-FFF2-40B4-BE49-F238E27FC236}">
                <a16:creationId xmlns:a16="http://schemas.microsoft.com/office/drawing/2014/main" id="{9ACC7CAA-3A95-8BEA-AD51-82BA742430DF}"/>
              </a:ext>
            </a:extLst>
          </p:cNvPr>
          <p:cNvCxnSpPr>
            <a:cxnSpLocks/>
          </p:cNvCxnSpPr>
          <p:nvPr userDrawn="1"/>
        </p:nvCxnSpPr>
        <p:spPr>
          <a:xfrm>
            <a:off x="6718662" y="1618614"/>
            <a:ext cx="0" cy="5117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69421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F682865-C634-470C-B0FF-8EFBD469A413}"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92D4A-3EEA-4580-801C-0CD0F8798CFC}" type="slidenum">
              <a:rPr lang="en-US" smtClean="0"/>
              <a:t>‹#›</a:t>
            </a:fld>
            <a:endParaRPr lang="en-US"/>
          </a:p>
        </p:txBody>
      </p:sp>
    </p:spTree>
    <p:extLst>
      <p:ext uri="{BB962C8B-B14F-4D97-AF65-F5344CB8AC3E}">
        <p14:creationId xmlns:p14="http://schemas.microsoft.com/office/powerpoint/2010/main" val="120885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image" Target="../media/image8.svg"/><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theme" Target="../theme/theme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A7AAD77-E012-4221-83A5-D7ADEB8D241A}"/>
              </a:ext>
            </a:extLst>
          </p:cNvPr>
          <p:cNvSpPr>
            <a:spLocks noGrp="1"/>
          </p:cNvSpPr>
          <p:nvPr>
            <p:ph type="title"/>
          </p:nvPr>
        </p:nvSpPr>
        <p:spPr>
          <a:xfrm>
            <a:off x="1853390" y="762946"/>
            <a:ext cx="9125505" cy="90945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201F2BC0-DD14-447B-BE79-5BFE77A3D519}"/>
              </a:ext>
            </a:extLst>
          </p:cNvPr>
          <p:cNvSpPr>
            <a:spLocks noGrp="1"/>
          </p:cNvSpPr>
          <p:nvPr>
            <p:ph type="body" idx="1"/>
          </p:nvPr>
        </p:nvSpPr>
        <p:spPr>
          <a:xfrm>
            <a:off x="1853390" y="1807336"/>
            <a:ext cx="9125505"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a:extLst>
              <a:ext uri="{FF2B5EF4-FFF2-40B4-BE49-F238E27FC236}">
                <a16:creationId xmlns:a16="http://schemas.microsoft.com/office/drawing/2014/main" id="{235314FF-C2D7-405B-A15B-6B537B96F66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9"/>
              </a:ext>
            </a:extLst>
          </a:blip>
          <a:stretch>
            <a:fillRect/>
          </a:stretch>
        </p:blipFill>
        <p:spPr>
          <a:xfrm>
            <a:off x="266216" y="552066"/>
            <a:ext cx="613457" cy="515001"/>
          </a:xfrm>
          <a:prstGeom prst="rect">
            <a:avLst/>
          </a:prstGeom>
        </p:spPr>
      </p:pic>
      <p:cxnSp>
        <p:nvCxnSpPr>
          <p:cNvPr id="10" name="Suora yhdysviiva 9">
            <a:extLst>
              <a:ext uri="{FF2B5EF4-FFF2-40B4-BE49-F238E27FC236}">
                <a16:creationId xmlns:a16="http://schemas.microsoft.com/office/drawing/2014/main" id="{8AE9BA5D-CB1F-42B4-95FA-B46C48732C58}"/>
              </a:ext>
            </a:extLst>
          </p:cNvPr>
          <p:cNvCxnSpPr/>
          <p:nvPr userDrawn="1"/>
        </p:nvCxnSpPr>
        <p:spPr>
          <a:xfrm>
            <a:off x="1143621" y="557760"/>
            <a:ext cx="0" cy="5736508"/>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Otsikon paikkamerkki 1">
            <a:extLst>
              <a:ext uri="{FF2B5EF4-FFF2-40B4-BE49-F238E27FC236}">
                <a16:creationId xmlns:a16="http://schemas.microsoft.com/office/drawing/2014/main" id="{D5D4B195-9A4B-4226-8C21-060A5ED30A41}"/>
              </a:ext>
              <a:ext uri="{C183D7F6-B498-43B3-948B-1728B52AA6E4}">
                <adec:decorative xmlns:adec="http://schemas.microsoft.com/office/drawing/2017/decorative" val="1"/>
              </a:ext>
            </a:extLst>
          </p:cNvPr>
          <p:cNvSpPr txBox="1">
            <a:spLocks/>
          </p:cNvSpPr>
          <p:nvPr userDrawn="1"/>
        </p:nvSpPr>
        <p:spPr>
          <a:xfrm>
            <a:off x="380411" y="1298695"/>
            <a:ext cx="476113" cy="5241000"/>
          </a:xfrm>
          <a:prstGeom prst="rect">
            <a:avLst/>
          </a:prstGeom>
        </p:spPr>
        <p:txBody>
          <a:bodyPr vert="vert270" lIns="91440" tIns="45720" rIns="91440" bIns="45720" numCol="1"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marR="0" algn="r" rtl="0"/>
            <a:r>
              <a:rPr lang="fi-FI" sz="900" b="0" i="0" u="none" strike="noStrike" spc="300" baseline="30000">
                <a:solidFill>
                  <a:schemeClr val="tx1"/>
                </a:solidFill>
                <a:latin typeface="Arial" panose="020B0604020202020204" pitchFamily="34" charset="0"/>
              </a:rPr>
              <a:t>ÖSTERBOTTENS VÄLFÄRDSOMRÅDE </a:t>
            </a:r>
            <a:r>
              <a:rPr lang="fi-FI" sz="900" b="0" i="0" u="none" strike="noStrike" spc="300" baseline="30000">
                <a:solidFill>
                  <a:schemeClr val="accent2"/>
                </a:solidFill>
                <a:latin typeface="Arial" panose="020B0604020202020204" pitchFamily="34" charset="0"/>
              </a:rPr>
              <a:t>| POHJANMAAN HYVINVOINTIALUE </a:t>
            </a:r>
          </a:p>
        </p:txBody>
      </p:sp>
    </p:spTree>
    <p:extLst>
      <p:ext uri="{BB962C8B-B14F-4D97-AF65-F5344CB8AC3E}">
        <p14:creationId xmlns:p14="http://schemas.microsoft.com/office/powerpoint/2010/main" val="323155449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709" r:id="rId5"/>
    <p:sldLayoutId id="2147483693" r:id="rId6"/>
    <p:sldLayoutId id="2147483694" r:id="rId7"/>
    <p:sldLayoutId id="2147483695" r:id="rId8"/>
    <p:sldLayoutId id="2147483696" r:id="rId9"/>
    <p:sldLayoutId id="2147483697" r:id="rId10"/>
    <p:sldLayoutId id="2147483708" r:id="rId11"/>
    <p:sldLayoutId id="2147483706" r:id="rId12"/>
    <p:sldLayoutId id="2147483701" r:id="rId13"/>
    <p:sldLayoutId id="2147483702" r:id="rId14"/>
    <p:sldLayoutId id="2147483703" r:id="rId15"/>
    <p:sldLayoutId id="2147483704" r:id="rId16"/>
    <p:sldLayoutId id="2147483705" r:id="rId17"/>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A7AAD77-E012-4221-83A5-D7ADEB8D241A}"/>
              </a:ext>
            </a:extLst>
          </p:cNvPr>
          <p:cNvSpPr>
            <a:spLocks noGrp="1"/>
          </p:cNvSpPr>
          <p:nvPr>
            <p:ph type="title"/>
          </p:nvPr>
        </p:nvSpPr>
        <p:spPr>
          <a:xfrm>
            <a:off x="1853390" y="762946"/>
            <a:ext cx="9125505" cy="90945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201F2BC0-DD14-447B-BE79-5BFE77A3D519}"/>
              </a:ext>
            </a:extLst>
          </p:cNvPr>
          <p:cNvSpPr>
            <a:spLocks noGrp="1"/>
          </p:cNvSpPr>
          <p:nvPr>
            <p:ph type="body" idx="1"/>
          </p:nvPr>
        </p:nvSpPr>
        <p:spPr>
          <a:xfrm>
            <a:off x="1853390" y="1807336"/>
            <a:ext cx="9125505"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a:extLst>
              <a:ext uri="{FF2B5EF4-FFF2-40B4-BE49-F238E27FC236}">
                <a16:creationId xmlns:a16="http://schemas.microsoft.com/office/drawing/2014/main" id="{235314FF-C2D7-405B-A15B-6B537B96F66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4"/>
              </a:ext>
            </a:extLst>
          </a:blip>
          <a:stretch>
            <a:fillRect/>
          </a:stretch>
        </p:blipFill>
        <p:spPr>
          <a:xfrm>
            <a:off x="266216" y="552066"/>
            <a:ext cx="613457" cy="515001"/>
          </a:xfrm>
          <a:prstGeom prst="rect">
            <a:avLst/>
          </a:prstGeom>
        </p:spPr>
      </p:pic>
      <p:cxnSp>
        <p:nvCxnSpPr>
          <p:cNvPr id="10" name="Suora yhdysviiva 9">
            <a:extLst>
              <a:ext uri="{FF2B5EF4-FFF2-40B4-BE49-F238E27FC236}">
                <a16:creationId xmlns:a16="http://schemas.microsoft.com/office/drawing/2014/main" id="{8AE9BA5D-CB1F-42B4-95FA-B46C48732C58}"/>
              </a:ext>
            </a:extLst>
          </p:cNvPr>
          <p:cNvCxnSpPr/>
          <p:nvPr userDrawn="1"/>
        </p:nvCxnSpPr>
        <p:spPr>
          <a:xfrm>
            <a:off x="1143621" y="557760"/>
            <a:ext cx="0" cy="5736508"/>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Otsikon paikkamerkki 1">
            <a:extLst>
              <a:ext uri="{FF2B5EF4-FFF2-40B4-BE49-F238E27FC236}">
                <a16:creationId xmlns:a16="http://schemas.microsoft.com/office/drawing/2014/main" id="{D5D4B195-9A4B-4226-8C21-060A5ED30A41}"/>
              </a:ext>
              <a:ext uri="{C183D7F6-B498-43B3-948B-1728B52AA6E4}">
                <adec:decorative xmlns:adec="http://schemas.microsoft.com/office/drawing/2017/decorative" val="1"/>
              </a:ext>
            </a:extLst>
          </p:cNvPr>
          <p:cNvSpPr txBox="1">
            <a:spLocks/>
          </p:cNvSpPr>
          <p:nvPr userDrawn="1"/>
        </p:nvSpPr>
        <p:spPr>
          <a:xfrm>
            <a:off x="380411" y="1298695"/>
            <a:ext cx="476113" cy="5241000"/>
          </a:xfrm>
          <a:prstGeom prst="rect">
            <a:avLst/>
          </a:prstGeom>
        </p:spPr>
        <p:txBody>
          <a:bodyPr vert="vert270" lIns="91440" tIns="45720" rIns="91440" bIns="45720" numCol="1"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marR="0" algn="r" rtl="0"/>
            <a:r>
              <a:rPr lang="fi-FI" sz="900" b="0" i="0" u="none" strike="noStrike" spc="300" baseline="30000">
                <a:solidFill>
                  <a:schemeClr val="tx1"/>
                </a:solidFill>
                <a:latin typeface="Arial" panose="020B0604020202020204" pitchFamily="34" charset="0"/>
              </a:rPr>
              <a:t>ÖSTERBOTTENS VÄLFÄRDSOMRÅDE </a:t>
            </a:r>
            <a:r>
              <a:rPr lang="fi-FI" sz="900" b="0" i="0" u="none" strike="noStrike" spc="300" baseline="30000">
                <a:solidFill>
                  <a:schemeClr val="accent2"/>
                </a:solidFill>
                <a:latin typeface="Arial" panose="020B0604020202020204" pitchFamily="34" charset="0"/>
              </a:rPr>
              <a:t>| POHJANMAAN HYVINVOINTIALUE </a:t>
            </a:r>
          </a:p>
        </p:txBody>
      </p:sp>
    </p:spTree>
    <p:extLst>
      <p:ext uri="{BB962C8B-B14F-4D97-AF65-F5344CB8AC3E}">
        <p14:creationId xmlns:p14="http://schemas.microsoft.com/office/powerpoint/2010/main" val="317549689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2" r:id="rId20"/>
    <p:sldLayoutId id="2147483730" r:id="rId21"/>
    <p:sldLayoutId id="2147483731" r:id="rId22"/>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36.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7.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4E7A8-5072-420C-8029-2B2F9E87BE12}"/>
              </a:ext>
            </a:extLst>
          </p:cNvPr>
          <p:cNvSpPr>
            <a:spLocks noGrp="1"/>
          </p:cNvSpPr>
          <p:nvPr>
            <p:ph type="title"/>
          </p:nvPr>
        </p:nvSpPr>
        <p:spPr/>
        <p:txBody>
          <a:bodyPr>
            <a:noAutofit/>
          </a:bodyPr>
          <a:lstStyle/>
          <a:p>
            <a:r>
              <a:rPr lang="en-US" sz="4800" dirty="0"/>
              <a:t>R</a:t>
            </a:r>
            <a:r>
              <a:rPr lang="fi-FI" sz="4800" dirty="0" err="1"/>
              <a:t>apportering</a:t>
            </a:r>
            <a:r>
              <a:rPr lang="fi-FI" sz="4800" dirty="0"/>
              <a:t> av </a:t>
            </a:r>
            <a:r>
              <a:rPr lang="fi-FI" sz="4800" dirty="0" err="1"/>
              <a:t>egenkontroll</a:t>
            </a:r>
            <a:endParaRPr lang="fi-FI" sz="4800" dirty="0"/>
          </a:p>
        </p:txBody>
      </p:sp>
      <p:sp>
        <p:nvSpPr>
          <p:cNvPr id="3" name="Rubrik2">
            <a:extLst>
              <a:ext uri="{FF2B5EF4-FFF2-40B4-BE49-F238E27FC236}">
                <a16:creationId xmlns:a16="http://schemas.microsoft.com/office/drawing/2014/main" id="{CE2751FD-BF62-47E2-835B-FEDE70EA777A}"/>
              </a:ext>
            </a:extLst>
          </p:cNvPr>
          <p:cNvSpPr>
            <a:spLocks noGrp="1"/>
          </p:cNvSpPr>
          <p:nvPr>
            <p:ph type="body" idx="1"/>
          </p:nvPr>
        </p:nvSpPr>
        <p:spPr>
          <a:xfrm>
            <a:off x="2200099" y="3428273"/>
            <a:ext cx="9533191" cy="1093851"/>
          </a:xfrm>
        </p:spPr>
        <p:txBody>
          <a:bodyPr vert="horz" lIns="91440" tIns="45720" rIns="91440" bIns="45720" rtlCol="0" anchor="t">
            <a:normAutofit/>
          </a:bodyPr>
          <a:lstStyle/>
          <a:p>
            <a:r>
              <a:rPr lang="fi-FI" dirty="0" err="1"/>
              <a:t>Resultatområde</a:t>
            </a:r>
            <a:r>
              <a:rPr lang="fi-FI" dirty="0"/>
              <a:t>: </a:t>
            </a:r>
            <a:r>
              <a:rPr lang="fi-FI" dirty="0" err="1"/>
              <a:t>Rehabiliteringsservice</a:t>
            </a:r>
            <a:endParaRPr lang="fi-FI" dirty="0" err="1">
              <a:cs typeface="Arial"/>
            </a:endParaRPr>
          </a:p>
          <a:p>
            <a:r>
              <a:rPr lang="fi-FI" dirty="0" err="1"/>
              <a:t>Period</a:t>
            </a:r>
            <a:r>
              <a:rPr lang="fi-FI" dirty="0"/>
              <a:t> </a:t>
            </a:r>
            <a:r>
              <a:rPr lang="fi-FI" dirty="0" err="1"/>
              <a:t>som</a:t>
            </a:r>
            <a:r>
              <a:rPr lang="fi-FI" dirty="0"/>
              <a:t> </a:t>
            </a:r>
            <a:r>
              <a:rPr lang="fi-FI" dirty="0" err="1"/>
              <a:t>rapporteras</a:t>
            </a:r>
            <a:r>
              <a:rPr lang="fi-FI" dirty="0"/>
              <a:t>: 5-8.2026</a:t>
            </a:r>
            <a:endParaRPr lang="fi-FI" dirty="0">
              <a:cs typeface="Arial"/>
            </a:endParaRPr>
          </a:p>
        </p:txBody>
      </p:sp>
      <p:sp>
        <p:nvSpPr>
          <p:cNvPr id="5" name="TextBox 4"/>
          <p:cNvSpPr txBox="1"/>
          <p:nvPr/>
        </p:nvSpPr>
        <p:spPr>
          <a:xfrm>
            <a:off x="2200100" y="5153890"/>
            <a:ext cx="6683433" cy="954107"/>
          </a:xfrm>
          <a:prstGeom prst="rect">
            <a:avLst/>
          </a:prstGeom>
          <a:noFill/>
        </p:spPr>
        <p:txBody>
          <a:bodyPr wrap="square" lIns="91440" tIns="45720" rIns="91440" bIns="45720" rtlCol="0" anchor="t">
            <a:spAutoFit/>
          </a:bodyPr>
          <a:lstStyle/>
          <a:p>
            <a:r>
              <a:rPr lang="fi-FI" sz="1400" dirty="0" err="1">
                <a:solidFill>
                  <a:schemeClr val="bg1"/>
                </a:solidFill>
              </a:rPr>
              <a:t>Förkortningar</a:t>
            </a:r>
            <a:r>
              <a:rPr lang="fi-FI" sz="1400" dirty="0">
                <a:solidFill>
                  <a:schemeClr val="bg1"/>
                </a:solidFill>
              </a:rPr>
              <a:t>:</a:t>
            </a:r>
          </a:p>
          <a:p>
            <a:r>
              <a:rPr lang="fi-FI" sz="1400" dirty="0">
                <a:solidFill>
                  <a:schemeClr val="bg1"/>
                </a:solidFill>
              </a:rPr>
              <a:t>NPS (Net </a:t>
            </a:r>
            <a:r>
              <a:rPr lang="fi-FI" sz="1400" dirty="0" err="1">
                <a:solidFill>
                  <a:schemeClr val="bg1"/>
                </a:solidFill>
              </a:rPr>
              <a:t>Promoter</a:t>
            </a:r>
            <a:r>
              <a:rPr lang="fi-FI" sz="1400" dirty="0">
                <a:solidFill>
                  <a:schemeClr val="bg1"/>
                </a:solidFill>
              </a:rPr>
              <a:t> </a:t>
            </a:r>
            <a:r>
              <a:rPr lang="fi-FI" sz="1400" dirty="0" err="1">
                <a:solidFill>
                  <a:schemeClr val="bg1"/>
                </a:solidFill>
              </a:rPr>
              <a:t>Score</a:t>
            </a:r>
            <a:r>
              <a:rPr lang="fi-FI" sz="1400" dirty="0">
                <a:solidFill>
                  <a:schemeClr val="bg1"/>
                </a:solidFill>
              </a:rPr>
              <a:t>): </a:t>
            </a:r>
            <a:r>
              <a:rPr lang="fi-FI" sz="1400" dirty="0" err="1">
                <a:solidFill>
                  <a:schemeClr val="bg1"/>
                </a:solidFill>
              </a:rPr>
              <a:t>Rekommendationsindex</a:t>
            </a:r>
            <a:r>
              <a:rPr lang="fi-FI" sz="1400" dirty="0">
                <a:solidFill>
                  <a:schemeClr val="bg1"/>
                </a:solidFill>
              </a:rPr>
              <a:t> (</a:t>
            </a:r>
            <a:r>
              <a:rPr lang="fi-FI" sz="1400" dirty="0" err="1">
                <a:solidFill>
                  <a:schemeClr val="bg1"/>
                </a:solidFill>
              </a:rPr>
              <a:t>klienter</a:t>
            </a:r>
            <a:r>
              <a:rPr lang="fi-FI" sz="1400" dirty="0">
                <a:solidFill>
                  <a:schemeClr val="bg1"/>
                </a:solidFill>
              </a:rPr>
              <a:t> </a:t>
            </a:r>
            <a:r>
              <a:rPr lang="fi-FI" sz="1400" dirty="0" err="1">
                <a:solidFill>
                  <a:schemeClr val="bg1"/>
                </a:solidFill>
              </a:rPr>
              <a:t>och</a:t>
            </a:r>
            <a:r>
              <a:rPr lang="fi-FI" sz="1400" dirty="0">
                <a:solidFill>
                  <a:schemeClr val="bg1"/>
                </a:solidFill>
              </a:rPr>
              <a:t> personal)</a:t>
            </a:r>
            <a:endParaRPr lang="fi-FI" sz="1400" dirty="0">
              <a:solidFill>
                <a:schemeClr val="bg1"/>
              </a:solidFill>
              <a:cs typeface="Arial"/>
            </a:endParaRPr>
          </a:p>
          <a:p>
            <a:r>
              <a:rPr lang="fi-FI" sz="1400" dirty="0" err="1">
                <a:solidFill>
                  <a:schemeClr val="bg1"/>
                </a:solidFill>
              </a:rPr>
              <a:t>Haipro</a:t>
            </a:r>
            <a:r>
              <a:rPr lang="fi-FI" sz="1400" dirty="0">
                <a:solidFill>
                  <a:schemeClr val="bg1"/>
                </a:solidFill>
              </a:rPr>
              <a:t>: </a:t>
            </a:r>
            <a:r>
              <a:rPr lang="sv-SE" sz="1400" dirty="0">
                <a:solidFill>
                  <a:schemeClr val="bg1"/>
                </a:solidFill>
              </a:rPr>
              <a:t>System för rapportering av negativa nära ögat händelser</a:t>
            </a:r>
            <a:endParaRPr lang="sv-SE" sz="1400" dirty="0">
              <a:solidFill>
                <a:schemeClr val="bg1"/>
              </a:solidFill>
              <a:cs typeface="Arial"/>
            </a:endParaRPr>
          </a:p>
          <a:p>
            <a:r>
              <a:rPr lang="sv-SE" sz="1400" dirty="0">
                <a:solidFill>
                  <a:schemeClr val="bg1"/>
                </a:solidFill>
              </a:rPr>
              <a:t>Inom parentes rapporteras värdet för tidigare period (9-12.2025)</a:t>
            </a:r>
            <a:endParaRPr lang="fi-FI" sz="1400" dirty="0">
              <a:solidFill>
                <a:schemeClr val="bg1"/>
              </a:solidFill>
            </a:endParaRPr>
          </a:p>
        </p:txBody>
      </p:sp>
    </p:spTree>
    <p:extLst>
      <p:ext uri="{BB962C8B-B14F-4D97-AF65-F5344CB8AC3E}">
        <p14:creationId xmlns:p14="http://schemas.microsoft.com/office/powerpoint/2010/main" val="3176692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rc 10">
            <a:extLst>
              <a:ext uri="{FF2B5EF4-FFF2-40B4-BE49-F238E27FC236}">
                <a16:creationId xmlns:a16="http://schemas.microsoft.com/office/drawing/2014/main" id="{F1849AE3-4653-4A79-BE37-49DE155C8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931384">
            <a:off x="9044464" y="3679904"/>
            <a:ext cx="2987899" cy="2987899"/>
          </a:xfrm>
          <a:prstGeom prst="arc">
            <a:avLst>
              <a:gd name="adj1" fmla="val 15817365"/>
              <a:gd name="adj2" fmla="val 1781380"/>
            </a:avLst>
          </a:prstGeom>
          <a:ln w="127000" cap="rnd">
            <a:solidFill>
              <a:schemeClr val="accent5">
                <a:alpha val="35686"/>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902D604-4B15-77B4-DAFB-005465C73B81}"/>
              </a:ext>
            </a:extLst>
          </p:cNvPr>
          <p:cNvSpPr>
            <a:spLocks noGrp="1"/>
          </p:cNvSpPr>
          <p:nvPr>
            <p:ph type="title" idx="4294967295"/>
          </p:nvPr>
        </p:nvSpPr>
        <p:spPr>
          <a:xfrm>
            <a:off x="1653884" y="413813"/>
            <a:ext cx="9327754" cy="774907"/>
          </a:xfrm>
        </p:spPr>
        <p:txBody>
          <a:bodyPr/>
          <a:lstStyle/>
          <a:p>
            <a:r>
              <a:rPr lang="fi-FI" b="1" err="1"/>
              <a:t>Tillgänglighet</a:t>
            </a:r>
            <a:endParaRPr lang="sv-SE"/>
          </a:p>
        </p:txBody>
      </p:sp>
      <p:sp>
        <p:nvSpPr>
          <p:cNvPr id="3" name="Rectangle: Rounded Corners 2">
            <a:extLst>
              <a:ext uri="{FF2B5EF4-FFF2-40B4-BE49-F238E27FC236}">
                <a16:creationId xmlns:a16="http://schemas.microsoft.com/office/drawing/2014/main" id="{BABB2387-2008-57CC-BB4A-9597C1A9050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bwMode="auto">
          <a:xfrm>
            <a:off x="1260000" y="1224000"/>
            <a:ext cx="3600000" cy="5040462"/>
          </a:xfrm>
          <a:prstGeom prst="roundRect">
            <a:avLst/>
          </a:prstGeom>
          <a:solidFill>
            <a:schemeClr val="tx1">
              <a:lumMod val="20000"/>
              <a:lumOff val="80000"/>
              <a:alpha val="38000"/>
            </a:schemeClr>
          </a:solidFill>
          <a:ln w="28575" cap="flat" cmpd="sng" algn="ctr">
            <a:noFill/>
            <a:prstDash val="lgDash"/>
            <a:miter lim="800000"/>
            <a:headEnd type="none" w="med" len="med"/>
            <a:tailEnd type="none" w="med" len="med"/>
          </a:ln>
        </p:spPr>
        <p:txBody>
          <a:bodyPr lIns="0" tIns="18288" rIns="0" bIns="18288" rtlCol="0" anchor="ctr" anchorCtr="1">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a:ln>
                <a:noFill/>
              </a:ln>
              <a:solidFill>
                <a:srgbClr val="213A8F"/>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DAC808CD-48EC-E844-D2DD-5C1903E242DF}"/>
              </a:ext>
            </a:extLst>
          </p:cNvPr>
          <p:cNvSpPr txBox="1">
            <a:spLocks noGrp="1" noRot="1" noMove="1" noResize="1" noEditPoints="1" noAdjustHandles="1" noChangeArrowheads="1" noChangeShapeType="1"/>
          </p:cNvSpPr>
          <p:nvPr/>
        </p:nvSpPr>
        <p:spPr>
          <a:xfrm>
            <a:off x="1368000" y="1332000"/>
            <a:ext cx="3492000" cy="4118050"/>
          </a:xfrm>
          <a:prstGeom prst="rect">
            <a:avLst/>
          </a:prstGeom>
          <a:noFill/>
        </p:spPr>
        <p:txBody>
          <a:bodyPr wrap="square" lIns="91440" tIns="45720" rIns="91440" bIns="45720" rtlCol="0" anchor="t">
            <a:spAutoFit/>
          </a:bodyPr>
          <a:lstStyle/>
          <a:p>
            <a:pPr algn="ctr">
              <a:lnSpc>
                <a:spcPct val="90000"/>
              </a:lnSpc>
              <a:spcAft>
                <a:spcPts val="600"/>
              </a:spcAft>
            </a:pPr>
            <a:r>
              <a:rPr lang="fi-FI" sz="1600" b="1" dirty="0" err="1">
                <a:solidFill>
                  <a:schemeClr val="accent5"/>
                </a:solidFill>
              </a:rPr>
              <a:t>Tillgång</a:t>
            </a:r>
            <a:r>
              <a:rPr lang="fi-FI" sz="1600" b="1" dirty="0">
                <a:solidFill>
                  <a:schemeClr val="accent5"/>
                </a:solidFill>
              </a:rPr>
              <a:t> </a:t>
            </a:r>
            <a:r>
              <a:rPr lang="fi-FI" sz="1600" b="1" dirty="0" err="1">
                <a:solidFill>
                  <a:schemeClr val="accent5"/>
                </a:solidFill>
              </a:rPr>
              <a:t>till</a:t>
            </a:r>
            <a:r>
              <a:rPr lang="fi-FI" sz="1600" b="1" dirty="0">
                <a:solidFill>
                  <a:schemeClr val="accent5"/>
                </a:solidFill>
              </a:rPr>
              <a:t> </a:t>
            </a:r>
            <a:r>
              <a:rPr lang="fi-FI" sz="1600" b="1" dirty="0" err="1">
                <a:solidFill>
                  <a:schemeClr val="accent5"/>
                </a:solidFill>
              </a:rPr>
              <a:t>rehabiliteringstjänster</a:t>
            </a:r>
            <a:r>
              <a:rPr lang="fi-FI" sz="1600" b="1" dirty="0">
                <a:solidFill>
                  <a:schemeClr val="accent5"/>
                </a:solidFill>
              </a:rPr>
              <a:t> </a:t>
            </a:r>
          </a:p>
          <a:p>
            <a:pPr>
              <a:lnSpc>
                <a:spcPct val="90000"/>
              </a:lnSpc>
              <a:spcAft>
                <a:spcPts val="600"/>
              </a:spcAft>
            </a:pPr>
            <a:r>
              <a:rPr lang="sv-SE" sz="1600" b="1" dirty="0">
                <a:cs typeface="Arial"/>
              </a:rPr>
              <a:t>Specialsjukvård - </a:t>
            </a:r>
            <a:r>
              <a:rPr lang="sv-SE" sz="1600" b="1" dirty="0" err="1">
                <a:cs typeface="Arial"/>
              </a:rPr>
              <a:t>Fysiatri</a:t>
            </a:r>
            <a:endParaRPr lang="sv-SE" sz="1600" b="1" dirty="0">
              <a:cs typeface="Arial"/>
            </a:endParaRPr>
          </a:p>
          <a:p>
            <a:pPr>
              <a:lnSpc>
                <a:spcPct val="90000"/>
              </a:lnSpc>
              <a:spcAft>
                <a:spcPts val="600"/>
              </a:spcAft>
            </a:pPr>
            <a:r>
              <a:rPr lang="sv-SE" sz="1600" dirty="0">
                <a:cs typeface="Arial"/>
              </a:rPr>
              <a:t>Remisserna handläggs inom 21 dagar.</a:t>
            </a:r>
          </a:p>
          <a:p>
            <a:pPr>
              <a:lnSpc>
                <a:spcPct val="90000"/>
              </a:lnSpc>
              <a:spcAft>
                <a:spcPts val="600"/>
              </a:spcAft>
            </a:pPr>
            <a:r>
              <a:rPr lang="sv-SE" sz="1600" dirty="0">
                <a:cs typeface="Arial"/>
              </a:rPr>
              <a:t>Bedömning inom 3 månader</a:t>
            </a:r>
          </a:p>
          <a:p>
            <a:pPr>
              <a:lnSpc>
                <a:spcPct val="90000"/>
              </a:lnSpc>
              <a:spcAft>
                <a:spcPts val="600"/>
              </a:spcAft>
            </a:pPr>
            <a:r>
              <a:rPr lang="sv-SE" sz="1600" dirty="0">
                <a:cs typeface="Arial"/>
              </a:rPr>
              <a:t>Tid till vård inom 6 månader</a:t>
            </a:r>
          </a:p>
          <a:p>
            <a:pPr>
              <a:lnSpc>
                <a:spcPct val="90000"/>
              </a:lnSpc>
              <a:spcAft>
                <a:spcPts val="600"/>
              </a:spcAft>
            </a:pPr>
            <a:r>
              <a:rPr lang="sv-SE" sz="1600" b="1" dirty="0">
                <a:cs typeface="Arial"/>
              </a:rPr>
              <a:t>Fysioterapi</a:t>
            </a:r>
          </a:p>
          <a:p>
            <a:pPr>
              <a:lnSpc>
                <a:spcPct val="90000"/>
              </a:lnSpc>
              <a:spcAft>
                <a:spcPts val="600"/>
              </a:spcAft>
            </a:pPr>
            <a:r>
              <a:rPr lang="sv-SE" sz="1600" dirty="0">
                <a:cs typeface="Arial"/>
              </a:rPr>
              <a:t>Primärhälsovård och specialsjukvård</a:t>
            </a:r>
          </a:p>
          <a:p>
            <a:pPr>
              <a:lnSpc>
                <a:spcPct val="90000"/>
              </a:lnSpc>
              <a:spcAft>
                <a:spcPts val="600"/>
              </a:spcAft>
            </a:pPr>
            <a:r>
              <a:rPr lang="sv-SE" sz="1600" b="1" dirty="0">
                <a:cs typeface="Arial"/>
              </a:rPr>
              <a:t>Ergoterapi</a:t>
            </a:r>
          </a:p>
          <a:p>
            <a:pPr>
              <a:lnSpc>
                <a:spcPct val="90000"/>
              </a:lnSpc>
              <a:spcAft>
                <a:spcPts val="600"/>
              </a:spcAft>
            </a:pPr>
            <a:r>
              <a:rPr lang="sv-SE" sz="1600" dirty="0">
                <a:cs typeface="Arial"/>
              </a:rPr>
              <a:t>Primärhälsovård och specialsjukvård </a:t>
            </a:r>
          </a:p>
          <a:p>
            <a:pPr>
              <a:lnSpc>
                <a:spcPct val="90000"/>
              </a:lnSpc>
              <a:spcAft>
                <a:spcPts val="600"/>
              </a:spcAft>
            </a:pPr>
            <a:r>
              <a:rPr lang="sv-SE" sz="1600" b="1" dirty="0">
                <a:cs typeface="Arial"/>
              </a:rPr>
              <a:t>Talterapi</a:t>
            </a:r>
          </a:p>
          <a:p>
            <a:pPr>
              <a:lnSpc>
                <a:spcPct val="90000"/>
              </a:lnSpc>
              <a:spcAft>
                <a:spcPts val="600"/>
              </a:spcAft>
            </a:pPr>
            <a:r>
              <a:rPr lang="sv-SE" sz="1600" dirty="0">
                <a:cs typeface="Arial"/>
              </a:rPr>
              <a:t>Primärhälsovård och specialsjukvård</a:t>
            </a:r>
          </a:p>
          <a:p>
            <a:pPr>
              <a:lnSpc>
                <a:spcPct val="90000"/>
              </a:lnSpc>
              <a:spcAft>
                <a:spcPts val="600"/>
              </a:spcAft>
            </a:pPr>
            <a:endParaRPr lang="sv-SE" sz="1600" dirty="0">
              <a:cs typeface="Arial"/>
            </a:endParaRPr>
          </a:p>
          <a:p>
            <a:pPr>
              <a:lnSpc>
                <a:spcPct val="90000"/>
              </a:lnSpc>
              <a:spcAft>
                <a:spcPts val="600"/>
              </a:spcAft>
            </a:pPr>
            <a:endParaRPr lang="fi-FI" sz="1600" b="1" dirty="0">
              <a:cs typeface="Arial"/>
            </a:endParaRPr>
          </a:p>
        </p:txBody>
      </p:sp>
      <p:sp>
        <p:nvSpPr>
          <p:cNvPr id="9" name="TextBox 8">
            <a:extLst>
              <a:ext uri="{FF2B5EF4-FFF2-40B4-BE49-F238E27FC236}">
                <a16:creationId xmlns:a16="http://schemas.microsoft.com/office/drawing/2014/main" id="{6293015D-D1AE-6165-00F6-D490CA772E38}"/>
              </a:ext>
            </a:extLst>
          </p:cNvPr>
          <p:cNvSpPr txBox="1">
            <a:spLocks noGrp="1" noRot="1" noMove="1" noResize="1" noEditPoints="1" noAdjustHandles="1" noChangeArrowheads="1" noChangeShapeType="1"/>
          </p:cNvSpPr>
          <p:nvPr/>
        </p:nvSpPr>
        <p:spPr>
          <a:xfrm>
            <a:off x="4968000" y="1332000"/>
            <a:ext cx="3600000" cy="558614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i-FI" sz="1600" b="1" i="0" u="none" strike="noStrike" kern="1200" cap="none" spc="0" normalizeH="0" baseline="0" noProof="0" dirty="0">
                <a:ln>
                  <a:noFill/>
                </a:ln>
                <a:solidFill>
                  <a:srgbClr val="00A174"/>
                </a:solidFill>
                <a:effectLst/>
                <a:uLnTx/>
                <a:uFillTx/>
                <a:latin typeface="Arial" panose="020B0604020202020204"/>
                <a:ea typeface="+mn-ea"/>
                <a:cs typeface="+mn-cs"/>
              </a:rPr>
              <a:t>Status:</a:t>
            </a:r>
          </a:p>
          <a:p>
            <a:r>
              <a:rPr lang="sv-SE" sz="1600" dirty="0"/>
              <a:t>Antal som väntat på </a:t>
            </a:r>
            <a:r>
              <a:rPr lang="sv-SE" sz="1600" dirty="0" err="1"/>
              <a:t>fysiatri</a:t>
            </a:r>
            <a:r>
              <a:rPr lang="sv-SE" sz="1600" dirty="0"/>
              <a:t> över 21 dagar: 9</a:t>
            </a:r>
            <a:endParaRPr lang="sv-SE" sz="1600" dirty="0">
              <a:cs typeface="Arial"/>
            </a:endParaRPr>
          </a:p>
          <a:p>
            <a:endParaRPr lang="sv-SE" sz="1600" dirty="0">
              <a:cs typeface="Arial"/>
            </a:endParaRPr>
          </a:p>
          <a:p>
            <a:r>
              <a:rPr lang="sv-SE" sz="1600" dirty="0"/>
              <a:t>Antal som väntat på bedömning över 3 månader: 18</a:t>
            </a:r>
            <a:endParaRPr lang="sv-SE" dirty="0"/>
          </a:p>
          <a:p>
            <a:endParaRPr lang="sv-SE" sz="1600" dirty="0"/>
          </a:p>
          <a:p>
            <a:r>
              <a:rPr lang="sv-SE" sz="1600" dirty="0"/>
              <a:t>Antal som väntat på vård över 6 månader: 1</a:t>
            </a:r>
            <a:endParaRPr lang="sv-SE" sz="1600" dirty="0">
              <a:cs typeface="Arial"/>
            </a:endParaRPr>
          </a:p>
          <a:p>
            <a:endParaRPr lang="sv-SE" sz="1600" dirty="0"/>
          </a:p>
          <a:p>
            <a:r>
              <a:rPr lang="sv-SE" sz="1600" dirty="0"/>
              <a:t>Antal som väntat på fysioterapibedömning över 3 mån: 0</a:t>
            </a:r>
            <a:endParaRPr lang="sv-SE" sz="1600" dirty="0">
              <a:cs typeface="Arial"/>
            </a:endParaRPr>
          </a:p>
          <a:p>
            <a:endParaRPr lang="sv-SE" sz="1600" dirty="0"/>
          </a:p>
          <a:p>
            <a:r>
              <a:rPr lang="sv-SE" sz="1600" dirty="0"/>
              <a:t>Antal som väntat på ergoterapibedömning över 3 mån: 42 + 85</a:t>
            </a:r>
            <a:endParaRPr lang="sv-SE" sz="1600" dirty="0">
              <a:cs typeface="Arial"/>
            </a:endParaRPr>
          </a:p>
          <a:p>
            <a:endParaRPr lang="sv-SE" sz="1600" dirty="0">
              <a:cs typeface="Arial"/>
            </a:endParaRPr>
          </a:p>
          <a:p>
            <a:r>
              <a:rPr lang="sv-SE" sz="1600" dirty="0">
                <a:cs typeface="Arial"/>
              </a:rPr>
              <a:t>Antal som väntat på talterapibedömning över 3 mån: 12 + 8</a:t>
            </a:r>
          </a:p>
          <a:p>
            <a:endParaRPr lang="en-US" sz="1600" dirty="0">
              <a:cs typeface="Arial"/>
            </a:endParaRPr>
          </a:p>
          <a:p>
            <a:endParaRPr lang="en-US" sz="1600" dirty="0">
              <a:cs typeface="Arial"/>
            </a:endParaRPr>
          </a:p>
        </p:txBody>
      </p:sp>
      <p:sp>
        <p:nvSpPr>
          <p:cNvPr id="8" name="TextBox 7">
            <a:extLst>
              <a:ext uri="{FF2B5EF4-FFF2-40B4-BE49-F238E27FC236}">
                <a16:creationId xmlns:a16="http://schemas.microsoft.com/office/drawing/2014/main" id="{F1B8EDDC-940B-BD35-84A1-1163B3466DE2}"/>
              </a:ext>
            </a:extLst>
          </p:cNvPr>
          <p:cNvSpPr txBox="1">
            <a:spLocks noGrp="1" noRot="1" noMove="1" noResize="1" noEditPoints="1" noAdjustHandles="1" noChangeArrowheads="1" noChangeShapeType="1"/>
          </p:cNvSpPr>
          <p:nvPr/>
        </p:nvSpPr>
        <p:spPr>
          <a:xfrm>
            <a:off x="8568000" y="1332000"/>
            <a:ext cx="3600000" cy="4278094"/>
          </a:xfrm>
          <a:prstGeom prst="rect">
            <a:avLst/>
          </a:prstGeom>
          <a:noFill/>
        </p:spPr>
        <p:txBody>
          <a:bodyPr wrap="square" lIns="91440" tIns="45720" rIns="91440" bIns="45720" rtlCol="0" anchor="t">
            <a:spAutoFit/>
          </a:bodyPr>
          <a:lstStyle/>
          <a:p>
            <a:pPr>
              <a:defRPr/>
            </a:pPr>
            <a:r>
              <a:rPr kumimoji="0" lang="fi-FI" sz="1600" b="1" i="0" u="none" strike="noStrike" kern="1200" cap="none" spc="0" normalizeH="0" baseline="0" noProof="0" dirty="0" err="1">
                <a:ln>
                  <a:noFill/>
                </a:ln>
                <a:solidFill>
                  <a:srgbClr val="00A174"/>
                </a:solidFill>
                <a:effectLst/>
                <a:uLnTx/>
                <a:uFillTx/>
                <a:latin typeface="Arial" panose="020B0604020202020204"/>
                <a:ea typeface="+mn-ea"/>
                <a:cs typeface="+mn-cs"/>
              </a:rPr>
              <a:t>Korrigerande</a:t>
            </a:r>
            <a:r>
              <a:rPr kumimoji="0" lang="fi-FI" sz="1600" b="1" i="0" u="none" strike="noStrike" kern="1200" cap="none" spc="0" normalizeH="0" baseline="0" noProof="0" dirty="0">
                <a:ln>
                  <a:noFill/>
                </a:ln>
                <a:solidFill>
                  <a:srgbClr val="00A174"/>
                </a:solidFill>
                <a:effectLst/>
                <a:uLnTx/>
                <a:uFillTx/>
                <a:latin typeface="Arial" panose="020B0604020202020204"/>
                <a:ea typeface="+mn-ea"/>
                <a:cs typeface="+mn-cs"/>
              </a:rPr>
              <a:t> </a:t>
            </a:r>
            <a:r>
              <a:rPr kumimoji="0" lang="fi-FI" sz="1600" b="1" i="0" u="none" strike="noStrike" kern="1200" cap="none" spc="0" normalizeH="0" baseline="0" noProof="0" dirty="0" err="1">
                <a:ln>
                  <a:noFill/>
                </a:ln>
                <a:solidFill>
                  <a:srgbClr val="00A174"/>
                </a:solidFill>
                <a:effectLst/>
                <a:uLnTx/>
                <a:uFillTx/>
                <a:latin typeface="Arial" panose="020B0604020202020204"/>
                <a:ea typeface="+mn-ea"/>
                <a:cs typeface="+mn-cs"/>
              </a:rPr>
              <a:t>åtgärder</a:t>
            </a:r>
            <a:r>
              <a:rPr kumimoji="0" lang="fi-FI" sz="1600" b="1" i="0" u="none" strike="noStrike" kern="1200" cap="none" spc="0" normalizeH="0" baseline="0" noProof="0" dirty="0">
                <a:ln>
                  <a:noFill/>
                </a:ln>
                <a:solidFill>
                  <a:srgbClr val="00A174"/>
                </a:solidFill>
                <a:effectLst/>
                <a:uLnTx/>
                <a:uFillTx/>
                <a:latin typeface="Arial" panose="020B0604020202020204"/>
                <a:ea typeface="+mn-ea"/>
                <a:cs typeface="+mn-cs"/>
              </a:rPr>
              <a:t>:</a:t>
            </a:r>
            <a:endParaRPr lang="en-US" dirty="0"/>
          </a:p>
          <a:p>
            <a:pPr>
              <a:defRPr/>
            </a:pPr>
            <a:endParaRPr lang="sv-SE" sz="1600" dirty="0">
              <a:solidFill>
                <a:srgbClr val="213A8F"/>
              </a:solidFill>
              <a:latin typeface="Arial" panose="020B0604020202020204"/>
            </a:endParaRPr>
          </a:p>
          <a:p>
            <a:pPr>
              <a:defRPr/>
            </a:pPr>
            <a:r>
              <a:rPr lang="sv-SE" sz="1600" dirty="0">
                <a:solidFill>
                  <a:srgbClr val="213A8F"/>
                </a:solidFill>
                <a:latin typeface="Arial" panose="020B0604020202020204"/>
                <a:cs typeface="Arial"/>
              </a:rPr>
              <a:t>Resurserna</a:t>
            </a:r>
            <a:r>
              <a:rPr lang="sv-SE" sz="1600" dirty="0">
                <a:solidFill>
                  <a:srgbClr val="213A8F"/>
                </a:solidFill>
                <a:latin typeface="Arial" panose="020B0604020202020204"/>
              </a:rPr>
              <a:t> inom terapiverksamheten strävar man efter att rikta till de områden där köer har uppstått. Genom ett nära samarbete mellan terapeuterna har köerna kunnat förkortas avsevärt. Rådgivningsteamet syftar till att säkerställa att klienterna får tillgång till rehabilitering i rätt tid.</a:t>
            </a:r>
            <a:endParaRPr lang="sv-SE">
              <a:cs typeface="Arial"/>
            </a:endParaRPr>
          </a:p>
          <a:p>
            <a:pPr>
              <a:defRPr/>
            </a:pPr>
            <a:r>
              <a:rPr lang="sv-SE" sz="1600" dirty="0" err="1">
                <a:solidFill>
                  <a:srgbClr val="213A8F"/>
                </a:solidFill>
                <a:latin typeface="Arial" panose="020B0604020202020204"/>
              </a:rPr>
              <a:t>Köuppgifterna</a:t>
            </a:r>
            <a:r>
              <a:rPr lang="sv-SE" sz="1600" dirty="0">
                <a:solidFill>
                  <a:srgbClr val="213A8F"/>
                </a:solidFill>
                <a:latin typeface="Arial" panose="020B0604020202020204"/>
              </a:rPr>
              <a:t> inom </a:t>
            </a:r>
            <a:r>
              <a:rPr lang="sv-SE" sz="1600" dirty="0" err="1">
                <a:solidFill>
                  <a:srgbClr val="213A8F"/>
                </a:solidFill>
                <a:latin typeface="Arial" panose="020B0604020202020204"/>
              </a:rPr>
              <a:t>fysiatrin</a:t>
            </a:r>
            <a:r>
              <a:rPr lang="sv-SE" sz="1600" dirty="0">
                <a:solidFill>
                  <a:srgbClr val="213A8F"/>
                </a:solidFill>
                <a:latin typeface="Arial" panose="020B0604020202020204"/>
              </a:rPr>
              <a:t> har varit felaktiga. Statistiken har granskats och siffran bör nu motsvara det faktiska läget. Klienterna får i huvudsak vård inom sex månader.</a:t>
            </a:r>
            <a:endParaRPr lang="sv-SE" sz="1600" dirty="0">
              <a:solidFill>
                <a:srgbClr val="213A8F"/>
              </a:solidFill>
              <a:latin typeface="Arial" panose="020B0604020202020204"/>
              <a:cs typeface="Arial"/>
            </a:endParaRPr>
          </a:p>
          <a:p>
            <a:pPr marL="0" marR="0" lvl="0" indent="0" algn="ctr" defTabSz="914400">
              <a:lnSpc>
                <a:spcPct val="100000"/>
              </a:lnSpc>
              <a:spcBef>
                <a:spcPts val="0"/>
              </a:spcBef>
              <a:spcAft>
                <a:spcPts val="600"/>
              </a:spcAft>
              <a:buClrTx/>
              <a:buSzTx/>
              <a:buFontTx/>
              <a:buNone/>
              <a:tabLst/>
              <a:defRPr/>
            </a:pPr>
            <a:endParaRPr lang="fi-FI" sz="1600" b="1" dirty="0">
              <a:solidFill>
                <a:srgbClr val="00A174"/>
              </a:solidFill>
              <a:latin typeface="Arial" panose="020B0604020202020204"/>
              <a:cs typeface="Arial"/>
            </a:endParaRPr>
          </a:p>
        </p:txBody>
      </p:sp>
    </p:spTree>
    <p:extLst>
      <p:ext uri="{BB962C8B-B14F-4D97-AF65-F5344CB8AC3E}">
        <p14:creationId xmlns:p14="http://schemas.microsoft.com/office/powerpoint/2010/main" val="550267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idx="4294967295"/>
          </p:nvPr>
        </p:nvSpPr>
        <p:spPr>
          <a:xfrm>
            <a:off x="1652400" y="414000"/>
            <a:ext cx="10343442" cy="909638"/>
          </a:xfrm>
        </p:spPr>
        <p:txBody>
          <a:bodyPr>
            <a:normAutofit/>
          </a:bodyPr>
          <a:lstStyle/>
          <a:p>
            <a:r>
              <a:rPr lang="fi-FI" b="1"/>
              <a:t>Säkerhet </a:t>
            </a:r>
            <a:r>
              <a:rPr lang="fi-FI" b="1" err="1"/>
              <a:t>och</a:t>
            </a:r>
            <a:r>
              <a:rPr lang="fi-FI" b="1"/>
              <a:t> </a:t>
            </a:r>
            <a:r>
              <a:rPr lang="fi-FI" b="1" err="1"/>
              <a:t>kvalitet</a:t>
            </a:r>
            <a:endParaRPr lang="en-US" sz="1200" b="1"/>
          </a:p>
        </p:txBody>
      </p:sp>
      <p:sp>
        <p:nvSpPr>
          <p:cNvPr id="19" name="TextBox 18">
            <a:extLst>
              <a:ext uri="{FF2B5EF4-FFF2-40B4-BE49-F238E27FC236}">
                <a16:creationId xmlns:a16="http://schemas.microsoft.com/office/drawing/2014/main" id="{1CE3ECC4-2766-0EF7-1123-7E6207D264DE}"/>
              </a:ext>
            </a:extLst>
          </p:cNvPr>
          <p:cNvSpPr txBox="1">
            <a:spLocks noGrp="1" noRot="1" noMove="1" noResize="1" noEditPoints="1" noAdjustHandles="1" noChangeArrowheads="1" noChangeShapeType="1"/>
          </p:cNvSpPr>
          <p:nvPr/>
        </p:nvSpPr>
        <p:spPr>
          <a:xfrm>
            <a:off x="1202850" y="1656000"/>
            <a:ext cx="3422269" cy="2314544"/>
          </a:xfrm>
          <a:prstGeom prst="rect">
            <a:avLst/>
          </a:prstGeom>
          <a:noFill/>
        </p:spPr>
        <p:txBody>
          <a:bodyPr wrap="square" lIns="91440" tIns="45720" rIns="91440" bIns="45720" rtlCol="0" anchor="t">
            <a:spAutoFit/>
          </a:bodyPr>
          <a:lstStyle/>
          <a:p>
            <a:pPr>
              <a:lnSpc>
                <a:spcPct val="150000"/>
              </a:lnSpc>
            </a:pPr>
            <a:r>
              <a:rPr lang="sv-SE" sz="1400" b="1" dirty="0"/>
              <a:t>Status</a:t>
            </a:r>
            <a:r>
              <a:rPr lang="sv-SE" sz="1400" dirty="0"/>
              <a:t> 1.9.2026</a:t>
            </a:r>
          </a:p>
          <a:p>
            <a:pPr>
              <a:lnSpc>
                <a:spcPct val="150000"/>
              </a:lnSpc>
            </a:pPr>
            <a:r>
              <a:rPr lang="sv-SE" sz="1400" b="1" dirty="0"/>
              <a:t>Alla anmälningar: 21</a:t>
            </a:r>
            <a:endParaRPr lang="sv-SE" sz="1400" dirty="0">
              <a:cs typeface="Arial"/>
            </a:endParaRPr>
          </a:p>
          <a:p>
            <a:pPr>
              <a:lnSpc>
                <a:spcPct val="150000"/>
              </a:lnSpc>
            </a:pPr>
            <a:r>
              <a:rPr lang="sv-SE" sz="1400" b="1" dirty="0"/>
              <a:t>Väntar på handläggning: 0</a:t>
            </a:r>
            <a:r>
              <a:rPr lang="sv-SE" sz="1400" dirty="0"/>
              <a:t> (0%)</a:t>
            </a:r>
            <a:endParaRPr lang="sv-SE" sz="1400" dirty="0">
              <a:cs typeface="Arial"/>
            </a:endParaRPr>
          </a:p>
          <a:p>
            <a:pPr>
              <a:lnSpc>
                <a:spcPct val="150000"/>
              </a:lnSpc>
            </a:pPr>
            <a:r>
              <a:rPr lang="sv-SE" sz="1400" b="1" dirty="0"/>
              <a:t>Väntar på tilläggsinformation: 0</a:t>
            </a:r>
            <a:r>
              <a:rPr lang="sv-SE" sz="1400" dirty="0"/>
              <a:t> (0%)</a:t>
            </a:r>
            <a:endParaRPr lang="sv-SE" sz="1400" dirty="0">
              <a:cs typeface="Arial"/>
            </a:endParaRPr>
          </a:p>
          <a:p>
            <a:pPr>
              <a:lnSpc>
                <a:spcPct val="150000"/>
              </a:lnSpc>
            </a:pPr>
            <a:r>
              <a:rPr lang="sv-SE" sz="1400" b="1" dirty="0"/>
              <a:t>Under handläggning: 1</a:t>
            </a:r>
            <a:r>
              <a:rPr lang="sv-SE" sz="1400" dirty="0"/>
              <a:t> (5%)</a:t>
            </a:r>
            <a:endParaRPr lang="sv-SE" sz="1400" dirty="0">
              <a:cs typeface="Arial"/>
            </a:endParaRPr>
          </a:p>
          <a:p>
            <a:pPr>
              <a:lnSpc>
                <a:spcPct val="150000"/>
              </a:lnSpc>
            </a:pPr>
            <a:r>
              <a:rPr lang="sv-SE" sz="1400" b="1" dirty="0"/>
              <a:t>Färdig: 20</a:t>
            </a:r>
            <a:r>
              <a:rPr lang="sv-SE" sz="1400" dirty="0"/>
              <a:t> (95%)</a:t>
            </a:r>
            <a:endParaRPr lang="sv-SE" sz="1400" dirty="0">
              <a:cs typeface="Arial"/>
            </a:endParaRPr>
          </a:p>
          <a:p>
            <a:pPr>
              <a:lnSpc>
                <a:spcPct val="150000"/>
              </a:lnSpc>
            </a:pPr>
            <a:endParaRPr lang="en-US" sz="1400" dirty="0"/>
          </a:p>
        </p:txBody>
      </p:sp>
      <p:sp>
        <p:nvSpPr>
          <p:cNvPr id="37" name="TextBox 36">
            <a:extLst>
              <a:ext uri="{FF2B5EF4-FFF2-40B4-BE49-F238E27FC236}">
                <a16:creationId xmlns:a16="http://schemas.microsoft.com/office/drawing/2014/main" id="{62FE2FFB-F344-4344-940D-26D2C6046DF3}"/>
              </a:ext>
            </a:extLst>
          </p:cNvPr>
          <p:cNvSpPr txBox="1">
            <a:spLocks noGrp="1" noRot="1" noMove="1" noResize="1" noEditPoints="1" noAdjustHandles="1" noChangeArrowheads="1" noChangeShapeType="1"/>
          </p:cNvSpPr>
          <p:nvPr/>
        </p:nvSpPr>
        <p:spPr>
          <a:xfrm>
            <a:off x="4625119" y="1656000"/>
            <a:ext cx="3486602" cy="584775"/>
          </a:xfrm>
          <a:prstGeom prst="rect">
            <a:avLst/>
          </a:prstGeom>
          <a:noFill/>
        </p:spPr>
        <p:txBody>
          <a:bodyPr wrap="square" rtlCol="0">
            <a:spAutoFit/>
          </a:bodyPr>
          <a:lstStyle/>
          <a:p>
            <a:r>
              <a:rPr lang="fi-FI" sz="1600" b="1" err="1">
                <a:solidFill>
                  <a:srgbClr val="00A174"/>
                </a:solidFill>
              </a:rPr>
              <a:t>Antal</a:t>
            </a:r>
            <a:r>
              <a:rPr lang="fi-FI" sz="1600" b="1">
                <a:solidFill>
                  <a:srgbClr val="00A174"/>
                </a:solidFill>
              </a:rPr>
              <a:t> </a:t>
            </a:r>
            <a:r>
              <a:rPr lang="fi-FI" sz="1600" b="1" err="1">
                <a:solidFill>
                  <a:srgbClr val="00A174"/>
                </a:solidFill>
              </a:rPr>
              <a:t>anmälan</a:t>
            </a:r>
            <a:r>
              <a:rPr lang="fi-FI" sz="1600" b="1">
                <a:solidFill>
                  <a:srgbClr val="00A174"/>
                </a:solidFill>
              </a:rPr>
              <a:t> </a:t>
            </a:r>
            <a:r>
              <a:rPr lang="fi-FI" sz="1600" b="1" err="1">
                <a:solidFill>
                  <a:srgbClr val="00A174"/>
                </a:solidFill>
              </a:rPr>
              <a:t>om</a:t>
            </a:r>
            <a:r>
              <a:rPr lang="fi-FI" sz="1600" b="1">
                <a:solidFill>
                  <a:srgbClr val="00A174"/>
                </a:solidFill>
              </a:rPr>
              <a:t> </a:t>
            </a:r>
            <a:r>
              <a:rPr lang="fi-FI" sz="1600" b="1" err="1">
                <a:solidFill>
                  <a:srgbClr val="00A174"/>
                </a:solidFill>
              </a:rPr>
              <a:t>negativ</a:t>
            </a:r>
            <a:r>
              <a:rPr lang="fi-FI" sz="1600" b="1">
                <a:solidFill>
                  <a:srgbClr val="00A174"/>
                </a:solidFill>
              </a:rPr>
              <a:t> </a:t>
            </a:r>
            <a:r>
              <a:rPr lang="fi-FI" sz="1600" b="1" err="1">
                <a:solidFill>
                  <a:srgbClr val="00A174"/>
                </a:solidFill>
              </a:rPr>
              <a:t>händelse</a:t>
            </a:r>
            <a:endParaRPr lang="en-US" sz="1600" b="1">
              <a:solidFill>
                <a:srgbClr val="00A174"/>
              </a:solidFill>
            </a:endParaRPr>
          </a:p>
        </p:txBody>
      </p:sp>
      <p:graphicFrame>
        <p:nvGraphicFramePr>
          <p:cNvPr id="5" name="Chart 4" descr="Diagram: Antal anmälan om negativ händelse&#10;Januari - April 2023 55&#10;Januari - April 2024 62&#10;Januari-April 2025&#10;Maj - Augusti 2023 67&#10;Maj - Augusti 2024 71&#10;Maj-Augusti 2025 &#10;September - December 2023 82 September - December 2024 55&#10;September-December 2025 "/>
          <p:cNvGraphicFramePr>
            <a:graphicFrameLocks/>
          </p:cNvGraphicFramePr>
          <p:nvPr>
            <p:extLst>
              <p:ext uri="{D42A27DB-BD31-4B8C-83A1-F6EECF244321}">
                <p14:modId xmlns:p14="http://schemas.microsoft.com/office/powerpoint/2010/main" val="559592940"/>
              </p:ext>
            </p:extLst>
          </p:nvPr>
        </p:nvGraphicFramePr>
        <p:xfrm>
          <a:off x="4625120" y="2222459"/>
          <a:ext cx="3422268" cy="2349740"/>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15956D0F-8A7D-B8D5-5ACE-D0EBD28EE0A9}"/>
              </a:ext>
            </a:extLst>
          </p:cNvPr>
          <p:cNvSpPr txBox="1">
            <a:spLocks noGrp="1" noRot="1" noMove="1" noResize="1" noEditPoints="1" noAdjustHandles="1" noChangeArrowheads="1" noChangeShapeType="1"/>
          </p:cNvSpPr>
          <p:nvPr/>
        </p:nvSpPr>
        <p:spPr>
          <a:xfrm>
            <a:off x="8435570" y="1655999"/>
            <a:ext cx="3673688" cy="1692771"/>
          </a:xfrm>
          <a:prstGeom prst="rect">
            <a:avLst/>
          </a:prstGeom>
          <a:noFill/>
        </p:spPr>
        <p:txBody>
          <a:bodyPr wrap="square" lIns="91440" tIns="45720" rIns="91440" bIns="45720" rtlCol="0" anchor="t">
            <a:spAutoFit/>
          </a:bodyPr>
          <a:lstStyle/>
          <a:p>
            <a:pPr>
              <a:defRPr sz="1600" b="1" i="0" u="none" strike="noStrike" kern="1200" spc="0" baseline="0">
                <a:solidFill>
                  <a:srgbClr val="85C598"/>
                </a:solidFill>
                <a:latin typeface="+mn-lt"/>
                <a:ea typeface="+mn-ea"/>
                <a:cs typeface="+mn-cs"/>
              </a:defRPr>
            </a:pPr>
            <a:r>
              <a:rPr lang="sv-SE" sz="1600" b="1" dirty="0">
                <a:solidFill>
                  <a:srgbClr val="00A174"/>
                </a:solidFill>
              </a:rPr>
              <a:t>De vanligaste anmälningstyperna personal:</a:t>
            </a:r>
          </a:p>
          <a:p>
            <a:pPr marL="342900" indent="-342900">
              <a:buAutoNum type="arabicPeriod"/>
            </a:pPr>
            <a:r>
              <a:rPr lang="fi-FI" sz="1400" dirty="0">
                <a:cs typeface="Arial"/>
              </a:rPr>
              <a:t>Förknippad med </a:t>
            </a:r>
            <a:r>
              <a:rPr lang="fi-FI" sz="1400" dirty="0" err="1">
                <a:cs typeface="Arial"/>
              </a:rPr>
              <a:t>informationsflöde</a:t>
            </a:r>
            <a:endParaRPr lang="fi-FI" sz="1400" dirty="0">
              <a:cs typeface="Arial"/>
            </a:endParaRPr>
          </a:p>
          <a:p>
            <a:pPr marL="342900" indent="-342900">
              <a:buAutoNum type="arabicPeriod"/>
            </a:pPr>
            <a:r>
              <a:rPr lang="fi-FI" sz="1400" dirty="0">
                <a:cs typeface="Arial"/>
              </a:rPr>
              <a:t>Förknippad med  </a:t>
            </a:r>
            <a:r>
              <a:rPr lang="fi-FI" sz="1400" dirty="0" err="1">
                <a:cs typeface="Arial"/>
              </a:rPr>
              <a:t>ordnande</a:t>
            </a:r>
            <a:r>
              <a:rPr lang="fi-FI" sz="1400" dirty="0">
                <a:cs typeface="Arial"/>
              </a:rPr>
              <a:t> av och </a:t>
            </a:r>
            <a:r>
              <a:rPr lang="fi-FI" sz="1400" dirty="0" err="1">
                <a:cs typeface="Arial"/>
              </a:rPr>
              <a:t>tillgång</a:t>
            </a:r>
            <a:r>
              <a:rPr lang="fi-FI" sz="1400" dirty="0">
                <a:cs typeface="Arial"/>
              </a:rPr>
              <a:t> till </a:t>
            </a:r>
            <a:r>
              <a:rPr lang="fi-FI" sz="1400" dirty="0" err="1">
                <a:cs typeface="Arial"/>
              </a:rPr>
              <a:t>vård</a:t>
            </a:r>
            <a:r>
              <a:rPr lang="fi-FI" sz="1400" dirty="0">
                <a:cs typeface="Arial"/>
              </a:rPr>
              <a:t>/</a:t>
            </a:r>
            <a:r>
              <a:rPr lang="fi-FI" sz="1400" dirty="0" err="1">
                <a:cs typeface="Arial"/>
              </a:rPr>
              <a:t>service</a:t>
            </a:r>
            <a:endParaRPr lang="fi-FI" sz="1400" dirty="0">
              <a:cs typeface="Arial"/>
            </a:endParaRPr>
          </a:p>
          <a:p>
            <a:pPr marL="342900" indent="-342900">
              <a:buAutoNum type="arabicPeriod"/>
            </a:pPr>
            <a:r>
              <a:rPr lang="fi-FI" sz="1400" dirty="0">
                <a:cs typeface="Arial"/>
              </a:rPr>
              <a:t>Förknippad med </a:t>
            </a:r>
            <a:r>
              <a:rPr lang="fi-FI" sz="1400" dirty="0" err="1">
                <a:cs typeface="Arial"/>
              </a:rPr>
              <a:t>läkemedelsbehandling</a:t>
            </a:r>
            <a:r>
              <a:rPr lang="fi-FI" sz="1400" dirty="0">
                <a:cs typeface="Arial"/>
              </a:rPr>
              <a:t> </a:t>
            </a:r>
          </a:p>
          <a:p>
            <a:pPr>
              <a:defRPr sz="1600" b="1" i="0" u="none" strike="noStrike" kern="1200" spc="0" baseline="0">
                <a:solidFill>
                  <a:srgbClr val="85C598"/>
                </a:solidFill>
                <a:latin typeface="+mn-lt"/>
                <a:ea typeface="+mn-ea"/>
                <a:cs typeface="+mn-cs"/>
              </a:defRPr>
            </a:pPr>
            <a:endParaRPr lang="sv-SE" sz="1600" b="1" dirty="0">
              <a:solidFill>
                <a:srgbClr val="00A174"/>
              </a:solidFill>
            </a:endParaRPr>
          </a:p>
        </p:txBody>
      </p:sp>
      <p:sp>
        <p:nvSpPr>
          <p:cNvPr id="8" name="TextBox 7">
            <a:extLst>
              <a:ext uri="{FF2B5EF4-FFF2-40B4-BE49-F238E27FC236}">
                <a16:creationId xmlns:a16="http://schemas.microsoft.com/office/drawing/2014/main" id="{4CD06B2D-953A-6960-8AC0-E93428B9458C}"/>
              </a:ext>
            </a:extLst>
          </p:cNvPr>
          <p:cNvSpPr txBox="1">
            <a:spLocks noGrp="1" noRot="1" noMove="1" noResize="1" noEditPoints="1" noAdjustHandles="1" noChangeArrowheads="1" noChangeShapeType="1"/>
          </p:cNvSpPr>
          <p:nvPr/>
        </p:nvSpPr>
        <p:spPr>
          <a:xfrm>
            <a:off x="1232362" y="4083501"/>
            <a:ext cx="3363244" cy="830997"/>
          </a:xfrm>
          <a:prstGeom prst="rect">
            <a:avLst/>
          </a:prstGeom>
          <a:noFill/>
        </p:spPr>
        <p:txBody>
          <a:bodyPr wrap="square">
            <a:spAutoFit/>
          </a:bodyPr>
          <a:lstStyle/>
          <a:p>
            <a:pPr algn="ctr"/>
            <a:r>
              <a:rPr lang="fi-FI" sz="1600" b="1" err="1">
                <a:solidFill>
                  <a:schemeClr val="accent5"/>
                </a:solidFill>
              </a:rPr>
              <a:t>Antal</a:t>
            </a:r>
            <a:r>
              <a:rPr lang="fi-FI" sz="1600" b="1">
                <a:solidFill>
                  <a:schemeClr val="accent5"/>
                </a:solidFill>
              </a:rPr>
              <a:t> </a:t>
            </a:r>
            <a:r>
              <a:rPr lang="fi-FI" sz="1600" b="1" err="1">
                <a:solidFill>
                  <a:schemeClr val="accent5"/>
                </a:solidFill>
              </a:rPr>
              <a:t>anmälningar</a:t>
            </a:r>
            <a:r>
              <a:rPr lang="fi-FI" sz="1600" b="1">
                <a:solidFill>
                  <a:schemeClr val="accent5"/>
                </a:solidFill>
              </a:rPr>
              <a:t> </a:t>
            </a:r>
            <a:r>
              <a:rPr lang="fi-FI" sz="1600" b="1" err="1">
                <a:solidFill>
                  <a:schemeClr val="accent5"/>
                </a:solidFill>
              </a:rPr>
              <a:t>om</a:t>
            </a:r>
            <a:r>
              <a:rPr lang="fi-FI" sz="1600" b="1">
                <a:solidFill>
                  <a:schemeClr val="accent5"/>
                </a:solidFill>
              </a:rPr>
              <a:t> </a:t>
            </a:r>
            <a:r>
              <a:rPr lang="fi-FI" sz="1600" b="1" err="1">
                <a:solidFill>
                  <a:schemeClr val="accent5"/>
                </a:solidFill>
              </a:rPr>
              <a:t>negativ</a:t>
            </a:r>
            <a:r>
              <a:rPr lang="fi-FI" sz="1600" b="1">
                <a:solidFill>
                  <a:schemeClr val="accent5"/>
                </a:solidFill>
              </a:rPr>
              <a:t> </a:t>
            </a:r>
            <a:r>
              <a:rPr lang="fi-FI" sz="1600" b="1" err="1">
                <a:solidFill>
                  <a:schemeClr val="accent5"/>
                </a:solidFill>
              </a:rPr>
              <a:t>händelse</a:t>
            </a:r>
            <a:r>
              <a:rPr lang="fi-FI" sz="1600" b="1">
                <a:solidFill>
                  <a:schemeClr val="accent5"/>
                </a:solidFill>
              </a:rPr>
              <a:t> </a:t>
            </a:r>
            <a:r>
              <a:rPr lang="fi-FI" sz="1600" b="1" err="1">
                <a:solidFill>
                  <a:schemeClr val="accent5"/>
                </a:solidFill>
              </a:rPr>
              <a:t>från</a:t>
            </a:r>
            <a:r>
              <a:rPr lang="fi-FI" sz="1600" b="1">
                <a:solidFill>
                  <a:schemeClr val="accent5"/>
                </a:solidFill>
              </a:rPr>
              <a:t> </a:t>
            </a:r>
            <a:r>
              <a:rPr lang="fi-FI" sz="1600" b="1" err="1">
                <a:solidFill>
                  <a:schemeClr val="accent5"/>
                </a:solidFill>
              </a:rPr>
              <a:t>klienter</a:t>
            </a:r>
            <a:r>
              <a:rPr lang="fi-FI" sz="1600" b="1">
                <a:solidFill>
                  <a:schemeClr val="accent5"/>
                </a:solidFill>
              </a:rPr>
              <a:t> </a:t>
            </a:r>
            <a:r>
              <a:rPr lang="fi-FI" sz="1600" b="1" err="1">
                <a:solidFill>
                  <a:schemeClr val="accent5"/>
                </a:solidFill>
              </a:rPr>
              <a:t>eller</a:t>
            </a:r>
            <a:r>
              <a:rPr lang="fi-FI" sz="1600" b="1">
                <a:solidFill>
                  <a:schemeClr val="accent5"/>
                </a:solidFill>
              </a:rPr>
              <a:t> </a:t>
            </a:r>
            <a:r>
              <a:rPr lang="fi-FI" sz="1600" b="1" err="1">
                <a:solidFill>
                  <a:schemeClr val="accent5"/>
                </a:solidFill>
              </a:rPr>
              <a:t>anhöriga</a:t>
            </a:r>
            <a:endParaRPr lang="en-US" sz="1600" b="1">
              <a:solidFill>
                <a:schemeClr val="accent5"/>
              </a:solidFill>
            </a:endParaRPr>
          </a:p>
        </p:txBody>
      </p:sp>
      <p:graphicFrame>
        <p:nvGraphicFramePr>
          <p:cNvPr id="4" name="Chart 3" descr="Diagram: Antal anmälan om negativ händelse från klienter&#10;Januari - April 2023 6&#10;Januari - April 2024 12&#10;Januari - April 2025&#10;Maj - Augusti 2023 12&#10;Maj - Augusti 2024 14&#10;Maj - Augusti 2025&#10;September - December 2023 12 September - December 2024 10&#10;September - December 2025">
            <a:extLst>
              <a:ext uri="{FF2B5EF4-FFF2-40B4-BE49-F238E27FC236}">
                <a16:creationId xmlns:a16="http://schemas.microsoft.com/office/drawing/2014/main" id="{978D73C4-AB78-1551-1C4B-BAD539B0D377}"/>
              </a:ext>
            </a:extLst>
          </p:cNvPr>
          <p:cNvGraphicFramePr>
            <a:graphicFrameLocks/>
          </p:cNvGraphicFramePr>
          <p:nvPr>
            <p:extLst>
              <p:ext uri="{D42A27DB-BD31-4B8C-83A1-F6EECF244321}">
                <p14:modId xmlns:p14="http://schemas.microsoft.com/office/powerpoint/2010/main" val="592245818"/>
              </p:ext>
            </p:extLst>
          </p:nvPr>
        </p:nvGraphicFramePr>
        <p:xfrm>
          <a:off x="1207003" y="4729771"/>
          <a:ext cx="3422269" cy="1833774"/>
        </p:xfrm>
        <a:graphic>
          <a:graphicData uri="http://schemas.openxmlformats.org/drawingml/2006/chart">
            <c:chart xmlns:c="http://schemas.openxmlformats.org/drawingml/2006/chart" xmlns:r="http://schemas.openxmlformats.org/officeDocument/2006/relationships" r:id="rId4"/>
          </a:graphicData>
        </a:graphic>
      </p:graphicFrame>
      <p:sp>
        <p:nvSpPr>
          <p:cNvPr id="34" name="TextBox 33">
            <a:extLst>
              <a:ext uri="{FF2B5EF4-FFF2-40B4-BE49-F238E27FC236}">
                <a16:creationId xmlns:a16="http://schemas.microsoft.com/office/drawing/2014/main" id="{9C73870F-CF5C-763D-46FF-436B85E5F74E}"/>
              </a:ext>
            </a:extLst>
          </p:cNvPr>
          <p:cNvSpPr txBox="1">
            <a:spLocks noGrp="1" noRot="1" noMove="1" noResize="1" noEditPoints="1" noAdjustHandles="1" noChangeArrowheads="1" noChangeShapeType="1"/>
          </p:cNvSpPr>
          <p:nvPr/>
        </p:nvSpPr>
        <p:spPr>
          <a:xfrm>
            <a:off x="4654767" y="4608000"/>
            <a:ext cx="1919313" cy="584775"/>
          </a:xfrm>
          <a:prstGeom prst="rect">
            <a:avLst/>
          </a:prstGeom>
          <a:noFill/>
        </p:spPr>
        <p:txBody>
          <a:bodyPr wrap="square" rtlCol="0">
            <a:spAutoFit/>
          </a:bodyPr>
          <a:lstStyle/>
          <a:p>
            <a:pPr algn="ctr"/>
            <a:r>
              <a:rPr lang="fi-FI" sz="1600" b="1" err="1">
                <a:solidFill>
                  <a:schemeClr val="accent5"/>
                </a:solidFill>
              </a:rPr>
              <a:t>Antal</a:t>
            </a:r>
            <a:r>
              <a:rPr lang="fi-FI" sz="1600" b="1">
                <a:solidFill>
                  <a:schemeClr val="accent5"/>
                </a:solidFill>
              </a:rPr>
              <a:t> </a:t>
            </a:r>
            <a:r>
              <a:rPr lang="fi-FI" sz="1600" b="1" err="1">
                <a:solidFill>
                  <a:schemeClr val="accent5"/>
                </a:solidFill>
              </a:rPr>
              <a:t>kontakter</a:t>
            </a:r>
            <a:r>
              <a:rPr lang="fi-FI" sz="1600" b="1">
                <a:solidFill>
                  <a:schemeClr val="accent5"/>
                </a:solidFill>
              </a:rPr>
              <a:t> </a:t>
            </a:r>
            <a:r>
              <a:rPr lang="fi-FI" sz="1600" b="1" err="1">
                <a:solidFill>
                  <a:schemeClr val="accent5"/>
                </a:solidFill>
              </a:rPr>
              <a:t>till</a:t>
            </a:r>
            <a:r>
              <a:rPr lang="fi-FI" sz="1600" b="1">
                <a:solidFill>
                  <a:schemeClr val="accent5"/>
                </a:solidFill>
              </a:rPr>
              <a:t> </a:t>
            </a:r>
            <a:r>
              <a:rPr lang="fi-FI" sz="1600" b="1" err="1">
                <a:solidFill>
                  <a:schemeClr val="accent5"/>
                </a:solidFill>
              </a:rPr>
              <a:t>patientombud</a:t>
            </a:r>
            <a:endParaRPr lang="en-US" sz="1600" b="1">
              <a:solidFill>
                <a:schemeClr val="accent5"/>
              </a:solidFill>
            </a:endParaRPr>
          </a:p>
        </p:txBody>
      </p:sp>
      <p:sp>
        <p:nvSpPr>
          <p:cNvPr id="35" name="TextBox 34">
            <a:extLst>
              <a:ext uri="{FF2B5EF4-FFF2-40B4-BE49-F238E27FC236}">
                <a16:creationId xmlns:a16="http://schemas.microsoft.com/office/drawing/2014/main" id="{1452C5F8-1BEF-D999-6460-DAE3985EA160}"/>
              </a:ext>
            </a:extLst>
          </p:cNvPr>
          <p:cNvSpPr txBox="1">
            <a:spLocks noGrp="1" noRot="1" noMove="1" noResize="1" noEditPoints="1" noAdjustHandles="1" noChangeArrowheads="1" noChangeShapeType="1"/>
          </p:cNvSpPr>
          <p:nvPr/>
        </p:nvSpPr>
        <p:spPr>
          <a:xfrm>
            <a:off x="4756520" y="5901368"/>
            <a:ext cx="1715806" cy="461665"/>
          </a:xfrm>
          <a:prstGeom prst="rect">
            <a:avLst/>
          </a:prstGeom>
          <a:noFill/>
        </p:spPr>
        <p:txBody>
          <a:bodyPr wrap="square" lIns="91440" tIns="45720" rIns="91440" bIns="45720" rtlCol="0" anchor="t">
            <a:spAutoFit/>
          </a:bodyPr>
          <a:lstStyle/>
          <a:p>
            <a:pPr algn="ctr"/>
            <a:r>
              <a:rPr lang="fi-FI" sz="2400" dirty="0">
                <a:cs typeface="Arial"/>
              </a:rPr>
              <a:t>0(0)</a:t>
            </a:r>
            <a:endParaRPr lang="fi-FI" sz="3600" dirty="0">
              <a:cs typeface="Arial"/>
            </a:endParaRPr>
          </a:p>
        </p:txBody>
      </p:sp>
      <p:sp>
        <p:nvSpPr>
          <p:cNvPr id="36" name="TextBox 35">
            <a:extLst>
              <a:ext uri="{FF2B5EF4-FFF2-40B4-BE49-F238E27FC236}">
                <a16:creationId xmlns:a16="http://schemas.microsoft.com/office/drawing/2014/main" id="{69798DB4-4E15-99ED-6E26-2B64BC2BE357}"/>
              </a:ext>
            </a:extLst>
          </p:cNvPr>
          <p:cNvSpPr txBox="1">
            <a:spLocks noGrp="1" noRot="1" noMove="1" noResize="1" noEditPoints="1" noAdjustHandles="1" noChangeArrowheads="1" noChangeShapeType="1"/>
          </p:cNvSpPr>
          <p:nvPr/>
        </p:nvSpPr>
        <p:spPr>
          <a:xfrm>
            <a:off x="6696075" y="4608001"/>
            <a:ext cx="1571626" cy="830997"/>
          </a:xfrm>
          <a:prstGeom prst="rect">
            <a:avLst/>
          </a:prstGeom>
          <a:noFill/>
        </p:spPr>
        <p:txBody>
          <a:bodyPr wrap="square">
            <a:spAutoFit/>
          </a:bodyPr>
          <a:lstStyle/>
          <a:p>
            <a:pPr algn="ctr"/>
            <a:r>
              <a:rPr lang="fi-FI" sz="1600" b="1" err="1">
                <a:solidFill>
                  <a:schemeClr val="accent5"/>
                </a:solidFill>
              </a:rPr>
              <a:t>Antal</a:t>
            </a:r>
            <a:r>
              <a:rPr lang="fi-FI" sz="1600" b="1">
                <a:solidFill>
                  <a:schemeClr val="accent5"/>
                </a:solidFill>
              </a:rPr>
              <a:t> </a:t>
            </a:r>
            <a:r>
              <a:rPr lang="fi-FI" sz="1600" b="1" err="1">
                <a:solidFill>
                  <a:schemeClr val="accent5"/>
                </a:solidFill>
              </a:rPr>
              <a:t>kontakter</a:t>
            </a:r>
            <a:r>
              <a:rPr lang="fi-FI" sz="1600" b="1">
                <a:solidFill>
                  <a:schemeClr val="accent5"/>
                </a:solidFill>
              </a:rPr>
              <a:t> </a:t>
            </a:r>
            <a:r>
              <a:rPr lang="fi-FI" sz="1600" b="1" err="1">
                <a:solidFill>
                  <a:schemeClr val="accent5"/>
                </a:solidFill>
              </a:rPr>
              <a:t>till</a:t>
            </a:r>
            <a:r>
              <a:rPr lang="fi-FI" sz="1600" b="1">
                <a:solidFill>
                  <a:schemeClr val="accent5"/>
                </a:solidFill>
              </a:rPr>
              <a:t> </a:t>
            </a:r>
            <a:r>
              <a:rPr lang="fi-FI" sz="1600" b="1" err="1">
                <a:solidFill>
                  <a:schemeClr val="accent5"/>
                </a:solidFill>
              </a:rPr>
              <a:t>socialombud</a:t>
            </a:r>
            <a:endParaRPr lang="en-US" sz="1600" b="1">
              <a:solidFill>
                <a:schemeClr val="accent5"/>
              </a:solidFill>
            </a:endParaRPr>
          </a:p>
        </p:txBody>
      </p:sp>
      <p:sp>
        <p:nvSpPr>
          <p:cNvPr id="7" name="TextBox 6">
            <a:extLst>
              <a:ext uri="{FF2B5EF4-FFF2-40B4-BE49-F238E27FC236}">
                <a16:creationId xmlns:a16="http://schemas.microsoft.com/office/drawing/2014/main" id="{9AC55BA9-B16F-4E98-4E91-02B5932E6BEF}"/>
              </a:ext>
            </a:extLst>
          </p:cNvPr>
          <p:cNvSpPr txBox="1">
            <a:spLocks noGrp="1" noRot="1" noMove="1" noResize="1" noEditPoints="1" noAdjustHandles="1" noChangeArrowheads="1" noChangeShapeType="1"/>
          </p:cNvSpPr>
          <p:nvPr/>
        </p:nvSpPr>
        <p:spPr>
          <a:xfrm>
            <a:off x="6650817" y="5901623"/>
            <a:ext cx="1919313" cy="461665"/>
          </a:xfrm>
          <a:prstGeom prst="rect">
            <a:avLst/>
          </a:prstGeom>
          <a:noFill/>
        </p:spPr>
        <p:txBody>
          <a:bodyPr wrap="square" lIns="91440" tIns="45720" rIns="91440" bIns="45720" rtlCol="0" anchor="t">
            <a:spAutoFit/>
          </a:bodyPr>
          <a:lstStyle/>
          <a:p>
            <a:pPr algn="ctr"/>
            <a:r>
              <a:rPr lang="fi-FI" sz="2400" dirty="0">
                <a:cs typeface="Arial"/>
              </a:rPr>
              <a:t>0(0)</a:t>
            </a:r>
            <a:endParaRPr lang="en-US" sz="2400" dirty="0"/>
          </a:p>
        </p:txBody>
      </p:sp>
      <p:sp>
        <p:nvSpPr>
          <p:cNvPr id="40" name="TextBox 39">
            <a:extLst>
              <a:ext uri="{FF2B5EF4-FFF2-40B4-BE49-F238E27FC236}">
                <a16:creationId xmlns:a16="http://schemas.microsoft.com/office/drawing/2014/main" id="{233BE2CB-1BD5-02F1-2A4E-9C3523AF8EDA}"/>
              </a:ext>
            </a:extLst>
          </p:cNvPr>
          <p:cNvSpPr txBox="1">
            <a:spLocks noGrp="1" noRot="1" noMove="1" noResize="1" noEditPoints="1" noAdjustHandles="1" noChangeArrowheads="1" noChangeShapeType="1"/>
          </p:cNvSpPr>
          <p:nvPr/>
        </p:nvSpPr>
        <p:spPr>
          <a:xfrm>
            <a:off x="8435570" y="3408514"/>
            <a:ext cx="3560271" cy="3354765"/>
          </a:xfrm>
          <a:prstGeom prst="rect">
            <a:avLst/>
          </a:prstGeom>
          <a:noFill/>
        </p:spPr>
        <p:txBody>
          <a:bodyPr wrap="square" lIns="91440" tIns="45720" rIns="91440" bIns="45720" rtlCol="0" anchor="t">
            <a:spAutoFit/>
          </a:bodyPr>
          <a:lstStyle/>
          <a:p>
            <a:r>
              <a:rPr lang="sv-SE" sz="1600" b="1" dirty="0">
                <a:solidFill>
                  <a:srgbClr val="00A174"/>
                </a:solidFill>
              </a:rPr>
              <a:t>Korrigerande åtgärder</a:t>
            </a:r>
          </a:p>
          <a:p>
            <a:r>
              <a:rPr lang="fi-FI" sz="1400" dirty="0" err="1">
                <a:cs typeface="Arial"/>
              </a:rPr>
              <a:t>Haipro-anmälan</a:t>
            </a:r>
            <a:r>
              <a:rPr lang="fi-FI" sz="1400" dirty="0">
                <a:cs typeface="Arial"/>
              </a:rPr>
              <a:t> </a:t>
            </a:r>
            <a:r>
              <a:rPr lang="fi-FI" sz="1400" dirty="0" err="1">
                <a:cs typeface="Arial"/>
              </a:rPr>
              <a:t>behandlas</a:t>
            </a:r>
            <a:r>
              <a:rPr lang="fi-FI" sz="1400" dirty="0">
                <a:cs typeface="Arial"/>
              </a:rPr>
              <a:t> i </a:t>
            </a:r>
            <a:r>
              <a:rPr lang="fi-FI" sz="1400" dirty="0" err="1">
                <a:cs typeface="Arial"/>
              </a:rPr>
              <a:t>enhetsmöten</a:t>
            </a:r>
            <a:r>
              <a:rPr lang="fi-FI" sz="1400" dirty="0">
                <a:cs typeface="Arial"/>
              </a:rPr>
              <a:t>. I </a:t>
            </a:r>
            <a:r>
              <a:rPr lang="fi-FI" sz="1400" dirty="0" err="1">
                <a:cs typeface="Arial"/>
              </a:rPr>
              <a:t>möten</a:t>
            </a:r>
            <a:r>
              <a:rPr lang="fi-FI" sz="1400" dirty="0">
                <a:cs typeface="Arial"/>
              </a:rPr>
              <a:t> </a:t>
            </a:r>
            <a:r>
              <a:rPr lang="fi-FI" sz="1400" dirty="0" err="1">
                <a:cs typeface="Arial"/>
              </a:rPr>
              <a:t>diskuteras</a:t>
            </a:r>
            <a:r>
              <a:rPr lang="fi-FI" sz="1400" dirty="0">
                <a:cs typeface="Arial"/>
              </a:rPr>
              <a:t> </a:t>
            </a:r>
            <a:r>
              <a:rPr lang="fi-FI" sz="1400" dirty="0" err="1">
                <a:cs typeface="Arial"/>
              </a:rPr>
              <a:t>och</a:t>
            </a:r>
            <a:r>
              <a:rPr lang="fi-FI" sz="1400" dirty="0">
                <a:cs typeface="Arial"/>
              </a:rPr>
              <a:t> </a:t>
            </a:r>
            <a:r>
              <a:rPr lang="fi-FI" sz="1400" dirty="0" err="1">
                <a:cs typeface="Arial"/>
              </a:rPr>
              <a:t>planeras</a:t>
            </a:r>
            <a:r>
              <a:rPr lang="fi-FI" sz="1400" dirty="0">
                <a:cs typeface="Arial"/>
              </a:rPr>
              <a:t> </a:t>
            </a:r>
            <a:r>
              <a:rPr lang="fi-FI" sz="1400" dirty="0" err="1">
                <a:cs typeface="Arial"/>
              </a:rPr>
              <a:t>åtgärder</a:t>
            </a:r>
            <a:r>
              <a:rPr lang="fi-FI" sz="1400" dirty="0">
                <a:cs typeface="Arial"/>
              </a:rPr>
              <a:t> </a:t>
            </a:r>
            <a:r>
              <a:rPr lang="fi-FI" sz="1400" dirty="0" err="1">
                <a:cs typeface="Arial"/>
              </a:rPr>
              <a:t>så</a:t>
            </a:r>
            <a:r>
              <a:rPr lang="fi-FI" sz="1400" dirty="0">
                <a:cs typeface="Arial"/>
              </a:rPr>
              <a:t> </a:t>
            </a:r>
            <a:r>
              <a:rPr lang="fi-FI" sz="1400" dirty="0" err="1">
                <a:cs typeface="Arial"/>
              </a:rPr>
              <a:t>att</a:t>
            </a:r>
            <a:r>
              <a:rPr lang="fi-FI" sz="1400" dirty="0">
                <a:cs typeface="Arial"/>
              </a:rPr>
              <a:t> </a:t>
            </a:r>
            <a:r>
              <a:rPr lang="fi-FI" sz="1400" dirty="0" err="1">
                <a:cs typeface="Arial"/>
              </a:rPr>
              <a:t>händelsen</a:t>
            </a:r>
            <a:r>
              <a:rPr lang="fi-FI" sz="1400" dirty="0">
                <a:cs typeface="Arial"/>
              </a:rPr>
              <a:t> </a:t>
            </a:r>
            <a:r>
              <a:rPr lang="fi-FI" sz="1400" dirty="0" err="1">
                <a:cs typeface="Arial"/>
              </a:rPr>
              <a:t>inte</a:t>
            </a:r>
            <a:r>
              <a:rPr lang="fi-FI" sz="1400" dirty="0">
                <a:cs typeface="Arial"/>
              </a:rPr>
              <a:t> </a:t>
            </a:r>
            <a:r>
              <a:rPr lang="fi-FI" sz="1400" dirty="0" err="1">
                <a:cs typeface="Arial"/>
              </a:rPr>
              <a:t>upprepas</a:t>
            </a:r>
            <a:r>
              <a:rPr lang="fi-FI" sz="1400" dirty="0">
                <a:cs typeface="Arial"/>
              </a:rPr>
              <a:t>. </a:t>
            </a:r>
            <a:r>
              <a:rPr lang="fi-FI" sz="1400" dirty="0" err="1">
                <a:cs typeface="Arial"/>
              </a:rPr>
              <a:t>Allvarliga</a:t>
            </a:r>
            <a:r>
              <a:rPr lang="fi-FI" sz="1400" dirty="0">
                <a:cs typeface="Arial"/>
              </a:rPr>
              <a:t> </a:t>
            </a:r>
            <a:r>
              <a:rPr lang="fi-FI" sz="1400" dirty="0" err="1">
                <a:cs typeface="Arial"/>
              </a:rPr>
              <a:t>avvikelser</a:t>
            </a:r>
            <a:r>
              <a:rPr lang="fi-FI" sz="1400" dirty="0">
                <a:cs typeface="Arial"/>
              </a:rPr>
              <a:t> </a:t>
            </a:r>
            <a:r>
              <a:rPr lang="fi-FI" sz="1400" dirty="0" err="1">
                <a:cs typeface="Arial"/>
              </a:rPr>
              <a:t>har</a:t>
            </a:r>
            <a:r>
              <a:rPr lang="fi-FI" sz="1400" dirty="0">
                <a:cs typeface="Arial"/>
              </a:rPr>
              <a:t> </a:t>
            </a:r>
            <a:r>
              <a:rPr lang="fi-FI" sz="1400" dirty="0" err="1">
                <a:cs typeface="Arial"/>
              </a:rPr>
              <a:t>behandlats</a:t>
            </a:r>
            <a:r>
              <a:rPr lang="fi-FI" sz="1400" dirty="0">
                <a:cs typeface="Arial"/>
              </a:rPr>
              <a:t> </a:t>
            </a:r>
            <a:r>
              <a:rPr lang="fi-FI" sz="1400" dirty="0" err="1">
                <a:cs typeface="Arial"/>
              </a:rPr>
              <a:t>även</a:t>
            </a:r>
            <a:r>
              <a:rPr lang="fi-FI" sz="1400" dirty="0">
                <a:cs typeface="Arial"/>
              </a:rPr>
              <a:t> </a:t>
            </a:r>
            <a:r>
              <a:rPr lang="fi-FI" sz="1400" dirty="0" err="1">
                <a:cs typeface="Arial"/>
              </a:rPr>
              <a:t>med</a:t>
            </a:r>
            <a:r>
              <a:rPr lang="fi-FI" sz="1400" dirty="0">
                <a:cs typeface="Arial"/>
              </a:rPr>
              <a:t> </a:t>
            </a:r>
            <a:r>
              <a:rPr lang="fi-FI" sz="1400" dirty="0" err="1">
                <a:cs typeface="Arial"/>
              </a:rPr>
              <a:t>mellanledningen</a:t>
            </a:r>
            <a:r>
              <a:rPr lang="fi-FI" sz="1400" dirty="0">
                <a:cs typeface="Arial"/>
              </a:rPr>
              <a:t>.</a:t>
            </a:r>
            <a:endParaRPr lang="en-US" sz="1400" dirty="0">
              <a:cs typeface="Arial"/>
            </a:endParaRPr>
          </a:p>
          <a:p>
            <a:r>
              <a:rPr lang="fi-FI" sz="1400" dirty="0" err="1">
                <a:cs typeface="Arial"/>
              </a:rPr>
              <a:t>Tillgång</a:t>
            </a:r>
            <a:r>
              <a:rPr lang="fi-FI" sz="1400" dirty="0">
                <a:cs typeface="Arial"/>
              </a:rPr>
              <a:t> </a:t>
            </a:r>
            <a:r>
              <a:rPr lang="fi-FI" sz="1400" dirty="0" err="1">
                <a:cs typeface="Arial"/>
              </a:rPr>
              <a:t>till</a:t>
            </a:r>
            <a:r>
              <a:rPr lang="fi-FI" sz="1400" dirty="0">
                <a:cs typeface="Arial"/>
              </a:rPr>
              <a:t> </a:t>
            </a:r>
            <a:r>
              <a:rPr lang="fi-FI" sz="1400" dirty="0" err="1">
                <a:cs typeface="Arial"/>
              </a:rPr>
              <a:t>service</a:t>
            </a:r>
            <a:r>
              <a:rPr lang="fi-FI" sz="1400" dirty="0">
                <a:cs typeface="Arial"/>
              </a:rPr>
              <a:t> </a:t>
            </a:r>
            <a:r>
              <a:rPr lang="fi-FI" sz="1400" dirty="0" err="1">
                <a:cs typeface="Arial"/>
              </a:rPr>
              <a:t>förbättras</a:t>
            </a:r>
            <a:r>
              <a:rPr lang="fi-FI" sz="1400" dirty="0">
                <a:cs typeface="Arial"/>
              </a:rPr>
              <a:t> </a:t>
            </a:r>
            <a:r>
              <a:rPr lang="fi-FI" sz="1400" dirty="0" err="1">
                <a:cs typeface="Arial"/>
              </a:rPr>
              <a:t>genom</a:t>
            </a:r>
            <a:r>
              <a:rPr lang="fi-FI" sz="1400" dirty="0">
                <a:cs typeface="Arial"/>
              </a:rPr>
              <a:t> </a:t>
            </a:r>
            <a:r>
              <a:rPr lang="fi-FI" sz="1400" dirty="0" err="1">
                <a:cs typeface="Arial"/>
              </a:rPr>
              <a:t>sammarbete</a:t>
            </a:r>
            <a:r>
              <a:rPr lang="fi-FI" sz="1400" dirty="0">
                <a:cs typeface="Arial"/>
              </a:rPr>
              <a:t> </a:t>
            </a:r>
            <a:r>
              <a:rPr lang="fi-FI" sz="1400" dirty="0" err="1">
                <a:cs typeface="Arial"/>
              </a:rPr>
              <a:t>mellan</a:t>
            </a:r>
            <a:r>
              <a:rPr lang="fi-FI" sz="1400" dirty="0">
                <a:cs typeface="Arial"/>
              </a:rPr>
              <a:t> </a:t>
            </a:r>
            <a:r>
              <a:rPr lang="fi-FI" sz="1400" dirty="0" err="1">
                <a:cs typeface="Arial"/>
              </a:rPr>
              <a:t>enheter</a:t>
            </a:r>
            <a:r>
              <a:rPr lang="fi-FI" sz="1400" dirty="0">
                <a:cs typeface="Arial"/>
              </a:rPr>
              <a:t> </a:t>
            </a:r>
            <a:r>
              <a:rPr lang="fi-FI" sz="1400" dirty="0" err="1">
                <a:cs typeface="Arial"/>
              </a:rPr>
              <a:t>så</a:t>
            </a:r>
            <a:r>
              <a:rPr lang="fi-FI" sz="1400" dirty="0">
                <a:cs typeface="Arial"/>
              </a:rPr>
              <a:t> </a:t>
            </a:r>
            <a:r>
              <a:rPr lang="fi-FI" sz="1400" dirty="0" err="1">
                <a:cs typeface="Arial"/>
              </a:rPr>
              <a:t>att</a:t>
            </a:r>
            <a:r>
              <a:rPr lang="fi-FI" sz="1400" dirty="0">
                <a:cs typeface="Arial"/>
              </a:rPr>
              <a:t> </a:t>
            </a:r>
            <a:r>
              <a:rPr lang="fi-FI" sz="1400" dirty="0" err="1">
                <a:cs typeface="Arial"/>
              </a:rPr>
              <a:t>klienter</a:t>
            </a:r>
            <a:r>
              <a:rPr lang="fi-FI" sz="1400" dirty="0">
                <a:cs typeface="Arial"/>
              </a:rPr>
              <a:t> </a:t>
            </a:r>
            <a:r>
              <a:rPr lang="fi-FI" sz="1400" dirty="0" err="1">
                <a:cs typeface="Arial"/>
              </a:rPr>
              <a:t>får</a:t>
            </a:r>
            <a:r>
              <a:rPr lang="fi-FI" sz="1400" dirty="0">
                <a:cs typeface="Arial"/>
              </a:rPr>
              <a:t> </a:t>
            </a:r>
            <a:r>
              <a:rPr lang="fi-FI" sz="1400" dirty="0" err="1">
                <a:cs typeface="Arial"/>
              </a:rPr>
              <a:t>service</a:t>
            </a:r>
            <a:r>
              <a:rPr lang="fi-FI" sz="1400" dirty="0">
                <a:cs typeface="Arial"/>
              </a:rPr>
              <a:t> </a:t>
            </a:r>
            <a:r>
              <a:rPr lang="fi-FI" sz="1400" dirty="0" err="1">
                <a:cs typeface="Arial"/>
              </a:rPr>
              <a:t>inom</a:t>
            </a:r>
            <a:r>
              <a:rPr lang="fi-FI" sz="1400" dirty="0">
                <a:cs typeface="Arial"/>
              </a:rPr>
              <a:t> </a:t>
            </a:r>
            <a:r>
              <a:rPr lang="fi-FI" sz="1400" dirty="0" err="1">
                <a:cs typeface="Arial"/>
              </a:rPr>
              <a:t>skälig</a:t>
            </a:r>
            <a:r>
              <a:rPr lang="fi-FI" sz="1400" dirty="0">
                <a:cs typeface="Arial"/>
              </a:rPr>
              <a:t> </a:t>
            </a:r>
            <a:r>
              <a:rPr lang="fi-FI" sz="1400" dirty="0" err="1">
                <a:cs typeface="Arial"/>
              </a:rPr>
              <a:t>tid</a:t>
            </a:r>
            <a:r>
              <a:rPr lang="fi-FI" sz="1400" dirty="0">
                <a:cs typeface="Arial"/>
              </a:rPr>
              <a:t>.</a:t>
            </a:r>
            <a:endParaRPr lang="en-US" sz="1400" dirty="0">
              <a:cs typeface="Arial"/>
            </a:endParaRPr>
          </a:p>
          <a:p>
            <a:endParaRPr lang="fi-FI" sz="1400" dirty="0">
              <a:cs typeface="Arial"/>
            </a:endParaRPr>
          </a:p>
          <a:p>
            <a:endParaRPr lang="fi-FI" sz="1400" dirty="0"/>
          </a:p>
          <a:p>
            <a:endParaRPr lang="fi-FI" sz="1400" dirty="0"/>
          </a:p>
          <a:p>
            <a:endParaRPr lang="fi-FI" sz="1400" dirty="0"/>
          </a:p>
          <a:p>
            <a:endParaRPr lang="fi-FI" sz="1400" dirty="0">
              <a:cs typeface="Arial"/>
            </a:endParaRPr>
          </a:p>
          <a:p>
            <a:endParaRPr lang="fi-FI" sz="1400" dirty="0">
              <a:cs typeface="Arial"/>
            </a:endParaRPr>
          </a:p>
        </p:txBody>
      </p:sp>
    </p:spTree>
    <p:extLst>
      <p:ext uri="{BB962C8B-B14F-4D97-AF65-F5344CB8AC3E}">
        <p14:creationId xmlns:p14="http://schemas.microsoft.com/office/powerpoint/2010/main" val="1658591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idx="4294967295"/>
          </p:nvPr>
        </p:nvSpPr>
        <p:spPr>
          <a:xfrm>
            <a:off x="1652400" y="414000"/>
            <a:ext cx="9124950" cy="909638"/>
          </a:xfrm>
        </p:spPr>
        <p:txBody>
          <a:bodyPr/>
          <a:lstStyle/>
          <a:p>
            <a:r>
              <a:rPr lang="fi-FI" b="1" err="1"/>
              <a:t>Kundupplevelse</a:t>
            </a:r>
            <a:endParaRPr lang="en-US" sz="2000" b="1"/>
          </a:p>
        </p:txBody>
      </p:sp>
      <p:sp>
        <p:nvSpPr>
          <p:cNvPr id="4" name="TextBox 3">
            <a:extLst>
              <a:ext uri="{FF2B5EF4-FFF2-40B4-BE49-F238E27FC236}">
                <a16:creationId xmlns:a16="http://schemas.microsoft.com/office/drawing/2014/main" id="{88AD95C6-BCA0-C11E-FFBC-ADDBE23D28ED}"/>
              </a:ext>
            </a:extLst>
          </p:cNvPr>
          <p:cNvSpPr txBox="1"/>
          <p:nvPr/>
        </p:nvSpPr>
        <p:spPr>
          <a:xfrm>
            <a:off x="1175718" y="1292790"/>
            <a:ext cx="6744234" cy="338554"/>
          </a:xfrm>
          <a:prstGeom prst="rect">
            <a:avLst/>
          </a:prstGeom>
          <a:noFill/>
        </p:spPr>
        <p:txBody>
          <a:bodyPr wrap="square" lIns="91440" tIns="45720" rIns="91440" bIns="45720" rtlCol="0" anchor="t">
            <a:spAutoFit/>
          </a:bodyPr>
          <a:lstStyle/>
          <a:p>
            <a:pPr>
              <a:defRPr/>
            </a:pPr>
            <a:r>
              <a:rPr kumimoji="0" lang="fi-FI" sz="1600" b="0" i="0" u="none" strike="noStrike" kern="1200" cap="none" spc="0" normalizeH="0" baseline="0" noProof="0" dirty="0">
                <a:ln>
                  <a:noFill/>
                </a:ln>
                <a:solidFill>
                  <a:srgbClr val="213A8F"/>
                </a:solidFill>
                <a:effectLst/>
                <a:uLnTx/>
                <a:uFillTx/>
                <a:latin typeface="Arial" panose="020B0604020202020204"/>
                <a:ea typeface="+mn-ea"/>
                <a:cs typeface="+mn-cs"/>
              </a:rPr>
              <a:t>Totala mängden av kundrespons under perioden</a:t>
            </a:r>
            <a:r>
              <a:rPr kumimoji="0" lang="fi-FI" sz="1600" b="0" i="0" u="none" strike="noStrike" kern="1200" cap="none" spc="0" normalizeH="0" baseline="0" noProof="0">
                <a:ln>
                  <a:noFill/>
                </a:ln>
                <a:solidFill>
                  <a:srgbClr val="213A8F"/>
                </a:solidFill>
                <a:effectLst/>
                <a:uLnTx/>
                <a:uFillTx/>
                <a:latin typeface="Arial" panose="020B0604020202020204"/>
                <a:ea typeface="+mn-ea"/>
                <a:cs typeface="+mn-cs"/>
              </a:rPr>
              <a:t>: </a:t>
            </a:r>
            <a:r>
              <a:rPr lang="fi-FI" sz="1600">
                <a:solidFill>
                  <a:srgbClr val="213A8F"/>
                </a:solidFill>
                <a:latin typeface="Arial" panose="020B0604020202020204"/>
              </a:rPr>
              <a:t>79 (73)</a:t>
            </a:r>
            <a:endParaRPr kumimoji="0" lang="fi-FI" sz="1600" b="0" i="0" u="none" strike="noStrike" kern="1200" cap="none" spc="0" normalizeH="0" baseline="0" noProof="0">
              <a:ln>
                <a:noFill/>
              </a:ln>
              <a:solidFill>
                <a:srgbClr val="213A8F"/>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B1FE5B52-5DFD-1129-8991-0D3F25619A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2"/>
          <a:srcRect l="14675" t="2749" r="15987" b="36779"/>
          <a:stretch/>
        </p:blipFill>
        <p:spPr>
          <a:xfrm>
            <a:off x="3641338" y="3127472"/>
            <a:ext cx="2942633" cy="1459042"/>
          </a:xfrm>
          <a:prstGeom prst="rect">
            <a:avLst/>
          </a:prstGeom>
        </p:spPr>
      </p:pic>
      <p:cxnSp>
        <p:nvCxnSpPr>
          <p:cNvPr id="23" name="Straight Arrow Connector 22" descr="NPS värde. Värdet mäts mellan minus 100 och 100. Generellt anser man att ett gott värde över 50 är gott. Resultat">
            <a:extLst>
              <a:ext uri="{FF2B5EF4-FFF2-40B4-BE49-F238E27FC236}">
                <a16:creationId xmlns:a16="http://schemas.microsoft.com/office/drawing/2014/main" id="{3DEBB71C-DDA0-2907-1A5C-F704CB1D3AAB}"/>
              </a:ext>
              <a:ext uri="{C183D7F6-B498-43B3-948B-1728B52AA6E4}">
                <adec:decorative xmlns:adec="http://schemas.microsoft.com/office/drawing/2017/decorative" val="0"/>
              </a:ext>
            </a:extLst>
          </p:cNvPr>
          <p:cNvCxnSpPr>
            <a:cxnSpLocks/>
          </p:cNvCxnSpPr>
          <p:nvPr/>
        </p:nvCxnSpPr>
        <p:spPr>
          <a:xfrm flipV="1">
            <a:off x="5105242" y="3609673"/>
            <a:ext cx="379553" cy="79824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2" name="TextBox 11"/>
          <p:cNvSpPr txBox="1">
            <a:spLocks noGrp="1" noRot="1" noMove="1" noResize="1" noEditPoints="1" noAdjustHandles="1" noChangeArrowheads="1" noChangeShapeType="1"/>
          </p:cNvSpPr>
          <p:nvPr/>
        </p:nvSpPr>
        <p:spPr>
          <a:xfrm>
            <a:off x="4274244" y="4535334"/>
            <a:ext cx="1676820" cy="1200329"/>
          </a:xfrm>
          <a:prstGeom prst="rect">
            <a:avLst/>
          </a:prstGeom>
          <a:noFill/>
        </p:spPr>
        <p:txBody>
          <a:bodyPr wrap="square" lIns="91440" tIns="45720" rIns="91440" bIns="45720" rtlCol="0" anchor="t">
            <a:spAutoFit/>
          </a:bodyPr>
          <a:lstStyle/>
          <a:p>
            <a:pPr algn="ctr">
              <a:defRPr/>
            </a:pPr>
            <a:r>
              <a:rPr lang="fi-FI" sz="3200">
                <a:solidFill>
                  <a:srgbClr val="213A8F"/>
                </a:solidFill>
                <a:latin typeface="Arial" panose="020B0604020202020204"/>
                <a:cs typeface="Arial"/>
              </a:rPr>
              <a:t>42</a:t>
            </a:r>
            <a:endParaRPr lang="fi-FI"/>
          </a:p>
          <a:p>
            <a:pPr algn="ctr">
              <a:defRPr/>
            </a:pPr>
            <a:r>
              <a:rPr lang="fi-FI" sz="2000">
                <a:solidFill>
                  <a:srgbClr val="213A8F"/>
                </a:solidFill>
                <a:latin typeface="Arial" panose="020B0604020202020204"/>
                <a:cs typeface="Arial"/>
              </a:rPr>
              <a:t>(73)</a:t>
            </a:r>
            <a:endParaRPr lang="en-US"/>
          </a:p>
          <a:p>
            <a:pPr marL="0" marR="0" lvl="0" indent="0" algn="ctr" defTabSz="914400">
              <a:lnSpc>
                <a:spcPct val="100000"/>
              </a:lnSpc>
              <a:spcBef>
                <a:spcPts val="0"/>
              </a:spcBef>
              <a:spcAft>
                <a:spcPts val="0"/>
              </a:spcAft>
              <a:buClrTx/>
              <a:buSzTx/>
              <a:buFontTx/>
              <a:buNone/>
              <a:tabLst/>
              <a:defRPr/>
            </a:pPr>
            <a:endParaRPr lang="fi-FI" sz="2000" b="0" i="0" u="none" strike="noStrike" kern="1200" cap="none" spc="0" normalizeH="0" baseline="0" noProof="0" dirty="0">
              <a:ln>
                <a:noFill/>
              </a:ln>
              <a:solidFill>
                <a:srgbClr val="213A8F"/>
              </a:solidFill>
              <a:effectLst/>
              <a:uLnTx/>
              <a:uFillTx/>
              <a:latin typeface="Arial" panose="020B0604020202020204"/>
              <a:cs typeface="Arial"/>
            </a:endParaRPr>
          </a:p>
        </p:txBody>
      </p:sp>
      <p:sp>
        <p:nvSpPr>
          <p:cNvPr id="18" name="TextBox 17">
            <a:extLst>
              <a:ext uri="{FF2B5EF4-FFF2-40B4-BE49-F238E27FC236}">
                <a16:creationId xmlns:a16="http://schemas.microsoft.com/office/drawing/2014/main" id="{7DF85A01-D162-40B8-8855-659FF10BED98}"/>
              </a:ext>
            </a:extLst>
          </p:cNvPr>
          <p:cNvSpPr txBox="1">
            <a:spLocks noGrp="1" noRot="1" noMove="1" noResize="1" noEditPoints="1" noAdjustHandles="1" noChangeArrowheads="1" noChangeShapeType="1"/>
          </p:cNvSpPr>
          <p:nvPr/>
        </p:nvSpPr>
        <p:spPr>
          <a:xfrm>
            <a:off x="1278569" y="1901869"/>
            <a:ext cx="2273767"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upplevde</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att</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man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brydde</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sig om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mig</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på</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ett</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helhetsmässigt</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sätt</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6" name="Oval 5">
            <a:extLst>
              <a:ext uri="{FF2B5EF4-FFF2-40B4-BE49-F238E27FC236}">
                <a16:creationId xmlns:a16="http://schemas.microsoft.com/office/drawing/2014/main" id="{FC92C84C-5C3B-F151-B025-3AE820B9A966}"/>
              </a:ext>
            </a:extLst>
          </p:cNvPr>
          <p:cNvSpPr>
            <a:spLocks noGrp="1" noRot="1" noMove="1" noResize="1" noEditPoints="1" noAdjustHandles="1" noChangeArrowheads="1" noChangeShapeType="1"/>
          </p:cNvSpPr>
          <p:nvPr/>
        </p:nvSpPr>
        <p:spPr>
          <a:xfrm flipH="1">
            <a:off x="3726944" y="1807343"/>
            <a:ext cx="888365" cy="888365"/>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fi-FI" sz="1400" b="1">
                <a:solidFill>
                  <a:srgbClr val="213A8F"/>
                </a:solidFill>
                <a:latin typeface="Calibri" panose="020F0502020204030204"/>
              </a:rPr>
              <a:t>3,62 (3,79</a:t>
            </a: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endParaRPr lang="fi-FI"/>
          </a:p>
        </p:txBody>
      </p:sp>
      <p:sp>
        <p:nvSpPr>
          <p:cNvPr id="20" name="TextBox 19">
            <a:extLst>
              <a:ext uri="{FF2B5EF4-FFF2-40B4-BE49-F238E27FC236}">
                <a16:creationId xmlns:a16="http://schemas.microsoft.com/office/drawing/2014/main" id="{233EFF2A-7AAD-4B14-93EB-076EAD972153}"/>
              </a:ext>
            </a:extLst>
          </p:cNvPr>
          <p:cNvSpPr txBox="1">
            <a:spLocks noGrp="1" noRot="1" noMove="1" noResize="1" noEditPoints="1" noAdjustHandles="1" noChangeArrowheads="1" noChangeShapeType="1"/>
          </p:cNvSpPr>
          <p:nvPr/>
        </p:nvSpPr>
        <p:spPr>
          <a:xfrm>
            <a:off x="1121383" y="3104317"/>
            <a:ext cx="1474037"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fick</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hjälp</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när</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jag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behövde</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den </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8" name="Oval 7">
            <a:extLst>
              <a:ext uri="{FF2B5EF4-FFF2-40B4-BE49-F238E27FC236}">
                <a16:creationId xmlns:a16="http://schemas.microsoft.com/office/drawing/2014/main" id="{E813F58C-C780-EB84-E9DC-197FFF85751B}"/>
              </a:ext>
            </a:extLst>
          </p:cNvPr>
          <p:cNvSpPr>
            <a:spLocks noGrp="1" noRot="1" noMove="1" noResize="1" noEditPoints="1" noAdjustHandles="1" noChangeArrowheads="1" noChangeShapeType="1"/>
          </p:cNvSpPr>
          <p:nvPr/>
        </p:nvSpPr>
        <p:spPr>
          <a:xfrm flipH="1">
            <a:off x="2790944" y="2968628"/>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14400">
              <a:lnSpc>
                <a:spcPct val="100000"/>
              </a:lnSpc>
              <a:spcBef>
                <a:spcPts val="0"/>
              </a:spcBef>
              <a:spcAft>
                <a:spcPts val="0"/>
              </a:spcAft>
              <a:buNone/>
              <a:tabLst/>
              <a:defRPr/>
            </a:pPr>
            <a:r>
              <a:rPr lang="fi-FI" sz="1400" b="1">
                <a:solidFill>
                  <a:srgbClr val="213A8F"/>
                </a:solidFill>
                <a:latin typeface="Calibri" panose="020F0502020204030204"/>
                <a:cs typeface="Calibri"/>
              </a:rPr>
              <a:t>3,94</a:t>
            </a:r>
            <a:endParaRPr lang="fi-FI" sz="1400">
              <a:solidFill>
                <a:srgbClr val="213A8F"/>
              </a:solidFill>
              <a:latin typeface="Calibri"/>
              <a:ea typeface="Calibri"/>
              <a:cs typeface="Calibri"/>
            </a:endParaRPr>
          </a:p>
          <a:p>
            <a:pPr lvl="0" algn="ctr" defTabSz="914400">
              <a:lnSpc>
                <a:spcPct val="100000"/>
              </a:lnSpc>
              <a:spcBef>
                <a:spcPts val="0"/>
              </a:spcBef>
              <a:spcAft>
                <a:spcPts val="0"/>
              </a:spcAft>
              <a:buNone/>
              <a:tabLst/>
              <a:defRPr/>
            </a:pP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r>
              <a:rPr lang="fi-FI" sz="1400" b="1">
                <a:solidFill>
                  <a:srgbClr val="213A8F"/>
                </a:solidFill>
                <a:latin typeface="Calibri" panose="020F0502020204030204"/>
              </a:rPr>
              <a:t>4,00</a:t>
            </a: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endParaRPr lang="en-US">
              <a:ea typeface="+mn-ea"/>
              <a:cs typeface="+mn-cs"/>
            </a:endParaRPr>
          </a:p>
        </p:txBody>
      </p:sp>
      <p:sp>
        <p:nvSpPr>
          <p:cNvPr id="22" name="TextBox 21">
            <a:extLst>
              <a:ext uri="{FF2B5EF4-FFF2-40B4-BE49-F238E27FC236}">
                <a16:creationId xmlns:a16="http://schemas.microsoft.com/office/drawing/2014/main" id="{8638B1F1-1001-4506-A2FF-BEFB60A16B37}"/>
              </a:ext>
            </a:extLst>
          </p:cNvPr>
          <p:cNvSpPr txBox="1">
            <a:spLocks noGrp="1" noRot="1" noMove="1" noResize="1" noEditPoints="1" noAdjustHandles="1" noChangeArrowheads="1" noChangeShapeType="1"/>
          </p:cNvSpPr>
          <p:nvPr/>
        </p:nvSpPr>
        <p:spPr>
          <a:xfrm>
            <a:off x="999241" y="4238639"/>
            <a:ext cx="1717652" cy="95410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kände mig trygg under vården / betjäningen </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0" name="Oval 9">
            <a:extLst>
              <a:ext uri="{FF2B5EF4-FFF2-40B4-BE49-F238E27FC236}">
                <a16:creationId xmlns:a16="http://schemas.microsoft.com/office/drawing/2014/main" id="{D05A3689-C501-4953-E1F0-5AC35DB95161}"/>
              </a:ext>
            </a:extLst>
          </p:cNvPr>
          <p:cNvSpPr>
            <a:spLocks noGrp="1" noRot="1" noMove="1" noResize="1" noEditPoints="1" noAdjustHandles="1" noChangeArrowheads="1" noChangeShapeType="1"/>
          </p:cNvSpPr>
          <p:nvPr/>
        </p:nvSpPr>
        <p:spPr>
          <a:xfrm flipH="1">
            <a:off x="2790944" y="4246439"/>
            <a:ext cx="888365" cy="888365"/>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14400">
              <a:lnSpc>
                <a:spcPct val="100000"/>
              </a:lnSpc>
              <a:spcBef>
                <a:spcPts val="0"/>
              </a:spcBef>
              <a:spcAft>
                <a:spcPts val="0"/>
              </a:spcAft>
              <a:buNone/>
              <a:tabLst/>
              <a:defRPr/>
            </a:pPr>
            <a:r>
              <a:rPr lang="fi-FI" sz="1400" b="1">
                <a:solidFill>
                  <a:srgbClr val="213A8F"/>
                </a:solidFill>
                <a:latin typeface="Calibri" panose="020F0502020204030204"/>
              </a:rPr>
              <a:t>3,88</a:t>
            </a:r>
            <a:endParaRPr lang="fi-FI" sz="1400">
              <a:solidFill>
                <a:srgbClr val="213A8F"/>
              </a:solidFill>
              <a:latin typeface="Calibri"/>
              <a:ea typeface="Calibri"/>
              <a:cs typeface="Calibri"/>
            </a:endParaRPr>
          </a:p>
          <a:p>
            <a:pPr lvl="0" algn="ctr" defTabSz="914400">
              <a:lnSpc>
                <a:spcPct val="100000"/>
              </a:lnSpc>
              <a:spcBef>
                <a:spcPts val="0"/>
              </a:spcBef>
              <a:spcAft>
                <a:spcPts val="0"/>
              </a:spcAft>
              <a:buNone/>
              <a:tabLst/>
              <a:defRPr/>
            </a:pP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r>
              <a:rPr lang="fi-FI" sz="1400" b="1">
                <a:solidFill>
                  <a:srgbClr val="213A8F"/>
                </a:solidFill>
                <a:latin typeface="Calibri" panose="020F0502020204030204"/>
              </a:rPr>
              <a:t>4,00</a:t>
            </a: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endParaRPr lang="en-US">
              <a:ea typeface="+mn-ea"/>
              <a:cs typeface="+mn-cs"/>
            </a:endParaRPr>
          </a:p>
        </p:txBody>
      </p:sp>
      <p:sp>
        <p:nvSpPr>
          <p:cNvPr id="24" name="TextBox 23">
            <a:extLst>
              <a:ext uri="{FF2B5EF4-FFF2-40B4-BE49-F238E27FC236}">
                <a16:creationId xmlns:a16="http://schemas.microsoft.com/office/drawing/2014/main" id="{EB3F3FCD-B03B-4D2C-B901-F47C7C5B1A68}"/>
              </a:ext>
            </a:extLst>
          </p:cNvPr>
          <p:cNvSpPr txBox="1">
            <a:spLocks noGrp="1" noRot="1" noMove="1" noResize="1" noEditPoints="1" noAdjustHandles="1" noChangeArrowheads="1" noChangeShapeType="1"/>
          </p:cNvSpPr>
          <p:nvPr/>
        </p:nvSpPr>
        <p:spPr>
          <a:xfrm>
            <a:off x="1121383" y="5562078"/>
            <a:ext cx="2419762"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Besluten i anslutning till min vård/mitt ärende fattades i samråd med mig</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1" name="Oval 10">
            <a:extLst>
              <a:ext uri="{FF2B5EF4-FFF2-40B4-BE49-F238E27FC236}">
                <a16:creationId xmlns:a16="http://schemas.microsoft.com/office/drawing/2014/main" id="{F072D9F9-54CA-6247-2E21-04389A729E30}"/>
              </a:ext>
            </a:extLst>
          </p:cNvPr>
          <p:cNvSpPr>
            <a:spLocks noGrp="1" noRot="1" noMove="1" noResize="1" noEditPoints="1" noAdjustHandles="1" noChangeArrowheads="1" noChangeShapeType="1"/>
          </p:cNvSpPr>
          <p:nvPr/>
        </p:nvSpPr>
        <p:spPr>
          <a:xfrm flipH="1">
            <a:off x="3726944" y="5462943"/>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14400">
              <a:lnSpc>
                <a:spcPct val="100000"/>
              </a:lnSpc>
              <a:spcBef>
                <a:spcPts val="0"/>
              </a:spcBef>
              <a:spcAft>
                <a:spcPts val="0"/>
              </a:spcAft>
              <a:buNone/>
              <a:tabLst/>
              <a:defRPr/>
            </a:pPr>
            <a:r>
              <a:rPr lang="fi-FI" sz="1400" b="1">
                <a:solidFill>
                  <a:srgbClr val="213A8F"/>
                </a:solidFill>
                <a:latin typeface="Calibri" panose="020F0502020204030204"/>
                <a:cs typeface="Calibri"/>
              </a:rPr>
              <a:t>4,18</a:t>
            </a:r>
            <a:endParaRPr lang="fi-FI" sz="1400">
              <a:solidFill>
                <a:srgbClr val="213A8F"/>
              </a:solidFill>
              <a:latin typeface="Calibri"/>
              <a:ea typeface="Calibri"/>
              <a:cs typeface="Calibri"/>
            </a:endParaRPr>
          </a:p>
          <a:p>
            <a:pPr marL="0" marR="0" lvl="0" indent="0" algn="ctr" defTabSz="914400">
              <a:lnSpc>
                <a:spcPct val="100000"/>
              </a:lnSpc>
              <a:spcBef>
                <a:spcPts val="0"/>
              </a:spcBef>
              <a:spcAft>
                <a:spcPts val="0"/>
              </a:spcAft>
              <a:buNone/>
              <a:tabLst/>
              <a:defRPr/>
            </a:pP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r>
              <a:rPr lang="fi-FI" sz="1400" b="1">
                <a:solidFill>
                  <a:srgbClr val="213A8F"/>
                </a:solidFill>
                <a:latin typeface="Calibri" panose="020F0502020204030204"/>
              </a:rPr>
              <a:t>3,65</a:t>
            </a: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endParaRPr lang="en-US">
              <a:ea typeface="+mn-ea"/>
              <a:cs typeface="+mn-cs"/>
            </a:endParaRPr>
          </a:p>
        </p:txBody>
      </p:sp>
      <p:sp>
        <p:nvSpPr>
          <p:cNvPr id="26" name="TextBox 25">
            <a:extLst>
              <a:ext uri="{FF2B5EF4-FFF2-40B4-BE49-F238E27FC236}">
                <a16:creationId xmlns:a16="http://schemas.microsoft.com/office/drawing/2014/main" id="{91314A2D-C318-415D-B409-0CD3638C3142}"/>
              </a:ext>
            </a:extLst>
          </p:cNvPr>
          <p:cNvSpPr txBox="1">
            <a:spLocks noGrp="1" noRot="1" noMove="1" noResize="1" noEditPoints="1" noAdjustHandles="1" noChangeArrowheads="1" noChangeShapeType="1"/>
          </p:cNvSpPr>
          <p:nvPr/>
        </p:nvSpPr>
        <p:spPr>
          <a:xfrm>
            <a:off x="6226771" y="1874018"/>
            <a:ext cx="221123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vet hur min vård/mina tjänster kommer att fortsätta</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4" name="Oval 13">
            <a:extLst>
              <a:ext uri="{FF2B5EF4-FFF2-40B4-BE49-F238E27FC236}">
                <a16:creationId xmlns:a16="http://schemas.microsoft.com/office/drawing/2014/main" id="{A52C1C1D-3F16-BDAD-4824-BA1E16A22AAB}"/>
              </a:ext>
            </a:extLst>
          </p:cNvPr>
          <p:cNvSpPr>
            <a:spLocks noGrp="1" noRot="1" noMove="1" noResize="1" noEditPoints="1" noAdjustHandles="1" noChangeArrowheads="1" noChangeShapeType="1"/>
          </p:cNvSpPr>
          <p:nvPr/>
        </p:nvSpPr>
        <p:spPr>
          <a:xfrm>
            <a:off x="5238945" y="1807343"/>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14400">
              <a:lnSpc>
                <a:spcPct val="100000"/>
              </a:lnSpc>
              <a:spcBef>
                <a:spcPts val="0"/>
              </a:spcBef>
              <a:spcAft>
                <a:spcPts val="0"/>
              </a:spcAft>
              <a:buNone/>
              <a:tabLst/>
              <a:defRPr/>
            </a:pPr>
            <a:r>
              <a:rPr lang="fi-FI" sz="1400" b="1">
                <a:solidFill>
                  <a:srgbClr val="213A8F"/>
                </a:solidFill>
                <a:latin typeface="Calibri" panose="020F0502020204030204"/>
                <a:ea typeface="Calibri"/>
                <a:cs typeface="Calibri"/>
              </a:rPr>
              <a:t>4,00</a:t>
            </a:r>
            <a:endParaRPr lang="fi-FI" sz="1400">
              <a:solidFill>
                <a:srgbClr val="213A8F"/>
              </a:solidFill>
              <a:latin typeface="Calibri"/>
              <a:ea typeface="Calibri"/>
              <a:cs typeface="Calibri"/>
            </a:endParaRPr>
          </a:p>
          <a:p>
            <a:pPr marL="0" marR="0" lvl="0" indent="0" algn="ctr" defTabSz="914400">
              <a:lnSpc>
                <a:spcPct val="100000"/>
              </a:lnSpc>
              <a:spcBef>
                <a:spcPts val="0"/>
              </a:spcBef>
              <a:spcAft>
                <a:spcPts val="0"/>
              </a:spcAft>
              <a:buNone/>
              <a:tabLst/>
              <a:defRPr/>
            </a:pP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r>
              <a:rPr lang="fi-FI" sz="1400" b="1">
                <a:solidFill>
                  <a:srgbClr val="213A8F"/>
                </a:solidFill>
                <a:latin typeface="Calibri" panose="020F0502020204030204"/>
              </a:rPr>
              <a:t>4,29)</a:t>
            </a:r>
            <a:endParaRPr lang="fi-FI" sz="1400" b="1">
              <a:solidFill>
                <a:srgbClr val="213A8F"/>
              </a:solidFill>
              <a:latin typeface="Calibri"/>
              <a:ea typeface="Calibri"/>
              <a:cs typeface="Calibri"/>
            </a:endParaRPr>
          </a:p>
        </p:txBody>
      </p:sp>
      <p:sp>
        <p:nvSpPr>
          <p:cNvPr id="28" name="TextBox 27">
            <a:extLst>
              <a:ext uri="{FF2B5EF4-FFF2-40B4-BE49-F238E27FC236}">
                <a16:creationId xmlns:a16="http://schemas.microsoft.com/office/drawing/2014/main" id="{6ADA1682-79CB-477A-A9FB-04429119CA31}"/>
              </a:ext>
            </a:extLst>
          </p:cNvPr>
          <p:cNvSpPr txBox="1">
            <a:spLocks noGrp="1" noRot="1" noMove="1" noResize="1" noEditPoints="1" noAdjustHandles="1" noChangeArrowheads="1" noChangeShapeType="1"/>
          </p:cNvSpPr>
          <p:nvPr/>
        </p:nvSpPr>
        <p:spPr>
          <a:xfrm>
            <a:off x="7125529" y="2936140"/>
            <a:ext cx="1626979"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Informationen som jag fick om vården / betjäningen var förståelig</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5" name="Oval 14">
            <a:extLst>
              <a:ext uri="{FF2B5EF4-FFF2-40B4-BE49-F238E27FC236}">
                <a16:creationId xmlns:a16="http://schemas.microsoft.com/office/drawing/2014/main" id="{91F4ED22-B579-FFEA-25A3-E180B31A858F}"/>
              </a:ext>
            </a:extLst>
          </p:cNvPr>
          <p:cNvSpPr>
            <a:spLocks noGrp="1" noRot="1" noMove="1" noResize="1" noEditPoints="1" noAdjustHandles="1" noChangeArrowheads="1" noChangeShapeType="1"/>
          </p:cNvSpPr>
          <p:nvPr/>
        </p:nvSpPr>
        <p:spPr>
          <a:xfrm>
            <a:off x="6174945" y="2971659"/>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14400">
              <a:lnSpc>
                <a:spcPct val="100000"/>
              </a:lnSpc>
              <a:spcBef>
                <a:spcPts val="0"/>
              </a:spcBef>
              <a:spcAft>
                <a:spcPts val="0"/>
              </a:spcAft>
              <a:buNone/>
              <a:tabLst/>
              <a:defRPr/>
            </a:pPr>
            <a:r>
              <a:rPr lang="fi-FI" sz="1400" b="1">
                <a:solidFill>
                  <a:srgbClr val="213A8F"/>
                </a:solidFill>
                <a:latin typeface="Calibri" panose="020F0502020204030204"/>
                <a:cs typeface="Calibri"/>
              </a:rPr>
              <a:t>4,00</a:t>
            </a:r>
            <a:endParaRPr lang="fi-FI" sz="1400">
              <a:solidFill>
                <a:srgbClr val="213A8F"/>
              </a:solidFill>
              <a:latin typeface="Calibri"/>
              <a:ea typeface="Calibri"/>
              <a:cs typeface="Calibri"/>
            </a:endParaRPr>
          </a:p>
          <a:p>
            <a:pPr algn="ctr">
              <a:defRPr/>
            </a:pP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r>
              <a:rPr lang="fi-FI" sz="1400" b="1">
                <a:solidFill>
                  <a:srgbClr val="213A8F"/>
                </a:solidFill>
                <a:latin typeface="Calibri" panose="020F0502020204030204"/>
              </a:rPr>
              <a:t>4,10</a:t>
            </a: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endParaRPr lang="fi-FI"/>
          </a:p>
        </p:txBody>
      </p:sp>
      <p:sp>
        <p:nvSpPr>
          <p:cNvPr id="30" name="TextBox 29">
            <a:extLst>
              <a:ext uri="{FF2B5EF4-FFF2-40B4-BE49-F238E27FC236}">
                <a16:creationId xmlns:a16="http://schemas.microsoft.com/office/drawing/2014/main" id="{5C90F67E-E8DD-4501-A07D-85FF1F9BA783}"/>
              </a:ext>
            </a:extLst>
          </p:cNvPr>
          <p:cNvSpPr txBox="1">
            <a:spLocks noGrp="1" noRot="1" noMove="1" noResize="1" noEditPoints="1" noAdjustHandles="1" noChangeArrowheads="1" noChangeShapeType="1"/>
          </p:cNvSpPr>
          <p:nvPr/>
        </p:nvSpPr>
        <p:spPr>
          <a:xfrm>
            <a:off x="7213063" y="4319961"/>
            <a:ext cx="1813804"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tyckte att den betjäning jag fick var nyttig</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6" name="Oval 15">
            <a:extLst>
              <a:ext uri="{FF2B5EF4-FFF2-40B4-BE49-F238E27FC236}">
                <a16:creationId xmlns:a16="http://schemas.microsoft.com/office/drawing/2014/main" id="{663C17BA-C20A-A873-70A7-07D9EBCB38FD}"/>
              </a:ext>
            </a:extLst>
          </p:cNvPr>
          <p:cNvSpPr>
            <a:spLocks noGrp="1" noRot="1" noMove="1" noResize="1" noEditPoints="1" noAdjustHandles="1" noChangeArrowheads="1" noChangeShapeType="1"/>
          </p:cNvSpPr>
          <p:nvPr/>
        </p:nvSpPr>
        <p:spPr>
          <a:xfrm>
            <a:off x="6174945" y="4238639"/>
            <a:ext cx="888365" cy="888365"/>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14400">
              <a:lnSpc>
                <a:spcPct val="100000"/>
              </a:lnSpc>
              <a:spcBef>
                <a:spcPts val="0"/>
              </a:spcBef>
              <a:spcAft>
                <a:spcPts val="0"/>
              </a:spcAft>
              <a:buNone/>
              <a:tabLst/>
              <a:defRPr/>
            </a:pPr>
            <a:r>
              <a:rPr lang="fi-FI" sz="1400" b="1">
                <a:solidFill>
                  <a:srgbClr val="213A8F"/>
                </a:solidFill>
                <a:latin typeface="Calibri" panose="020F0502020204030204"/>
                <a:cs typeface="Calibri"/>
              </a:rPr>
              <a:t>3,96</a:t>
            </a:r>
            <a:endParaRPr lang="fi-FI" sz="1400">
              <a:solidFill>
                <a:srgbClr val="213A8F"/>
              </a:solidFill>
              <a:latin typeface="Calibri"/>
              <a:ea typeface="Calibri"/>
              <a:cs typeface="Calibri"/>
            </a:endParaRPr>
          </a:p>
          <a:p>
            <a:pPr lvl="0" algn="ctr" defTabSz="914400">
              <a:lnSpc>
                <a:spcPct val="100000"/>
              </a:lnSpc>
              <a:spcBef>
                <a:spcPts val="0"/>
              </a:spcBef>
              <a:spcAft>
                <a:spcPts val="0"/>
              </a:spcAft>
              <a:buNone/>
              <a:tabLst/>
              <a:defRPr/>
            </a:pP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r>
              <a:rPr lang="fi-FI" sz="1400" b="1">
                <a:solidFill>
                  <a:srgbClr val="213A8F"/>
                </a:solidFill>
                <a:latin typeface="Calibri" panose="020F0502020204030204"/>
              </a:rPr>
              <a:t>4,00</a:t>
            </a: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endParaRPr lang="en-US">
              <a:ea typeface="+mn-ea"/>
              <a:cs typeface="+mn-cs"/>
            </a:endParaRPr>
          </a:p>
        </p:txBody>
      </p:sp>
      <p:sp>
        <p:nvSpPr>
          <p:cNvPr id="32" name="TextBox 31">
            <a:extLst>
              <a:ext uri="{FF2B5EF4-FFF2-40B4-BE49-F238E27FC236}">
                <a16:creationId xmlns:a16="http://schemas.microsoft.com/office/drawing/2014/main" id="{5A2EC4E5-2652-4DA6-BD05-8425B8DEF364}"/>
              </a:ext>
            </a:extLst>
          </p:cNvPr>
          <p:cNvSpPr txBox="1">
            <a:spLocks noGrp="1" noRot="1" noMove="1" noResize="1" noEditPoints="1" noAdjustHandles="1" noChangeArrowheads="1" noChangeShapeType="1"/>
          </p:cNvSpPr>
          <p:nvPr/>
        </p:nvSpPr>
        <p:spPr>
          <a:xfrm>
            <a:off x="6268147" y="5576606"/>
            <a:ext cx="169543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fick vård och service på mitt modersmål</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7" name="Oval 16">
            <a:extLst>
              <a:ext uri="{FF2B5EF4-FFF2-40B4-BE49-F238E27FC236}">
                <a16:creationId xmlns:a16="http://schemas.microsoft.com/office/drawing/2014/main" id="{DF3BAA92-15CD-634E-EE8B-B88EC1158307}"/>
              </a:ext>
            </a:extLst>
          </p:cNvPr>
          <p:cNvSpPr>
            <a:spLocks noGrp="1" noRot="1" noMove="1" noResize="1" noEditPoints="1" noAdjustHandles="1" noChangeArrowheads="1" noChangeShapeType="1"/>
          </p:cNvSpPr>
          <p:nvPr/>
        </p:nvSpPr>
        <p:spPr>
          <a:xfrm>
            <a:off x="5238945" y="5451123"/>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14400">
              <a:lnSpc>
                <a:spcPct val="100000"/>
              </a:lnSpc>
              <a:spcBef>
                <a:spcPts val="0"/>
              </a:spcBef>
              <a:spcAft>
                <a:spcPts val="0"/>
              </a:spcAft>
              <a:buNone/>
              <a:tabLst/>
              <a:defRPr/>
            </a:pPr>
            <a:r>
              <a:rPr lang="fi-FI" sz="1400" b="1">
                <a:solidFill>
                  <a:srgbClr val="213A8F"/>
                </a:solidFill>
                <a:latin typeface="Calibri" panose="020F0502020204030204"/>
              </a:rPr>
              <a:t>4,54</a:t>
            </a:r>
            <a:endParaRPr lang="fi-FI" sz="1400">
              <a:solidFill>
                <a:srgbClr val="213A8F"/>
              </a:solidFill>
              <a:latin typeface="Calibri"/>
              <a:ea typeface="Calibri"/>
              <a:cs typeface="Calibri"/>
            </a:endParaRPr>
          </a:p>
          <a:p>
            <a:pPr lvl="0" algn="ctr" defTabSz="914400">
              <a:lnSpc>
                <a:spcPct val="100000"/>
              </a:lnSpc>
              <a:spcBef>
                <a:spcPts val="0"/>
              </a:spcBef>
              <a:spcAft>
                <a:spcPts val="0"/>
              </a:spcAft>
              <a:buNone/>
              <a:tabLst/>
              <a:defRPr/>
            </a:pP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r>
              <a:rPr lang="fi-FI" sz="1400" b="1">
                <a:solidFill>
                  <a:srgbClr val="213A8F"/>
                </a:solidFill>
                <a:latin typeface="Calibri" panose="020F0502020204030204"/>
              </a:rPr>
              <a:t>4,72</a:t>
            </a: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endParaRPr lang="en-US">
              <a:ea typeface="+mn-ea"/>
              <a:cs typeface="+mn-cs"/>
            </a:endParaRPr>
          </a:p>
        </p:txBody>
      </p:sp>
      <p:sp>
        <p:nvSpPr>
          <p:cNvPr id="13" name="TextBox 12"/>
          <p:cNvSpPr txBox="1">
            <a:spLocks noGrp="1" noRot="1" noMove="1" noResize="1" noEditPoints="1" noAdjustHandles="1" noChangeArrowheads="1" noChangeShapeType="1"/>
          </p:cNvSpPr>
          <p:nvPr/>
        </p:nvSpPr>
        <p:spPr>
          <a:xfrm>
            <a:off x="9280024" y="711740"/>
            <a:ext cx="2857398" cy="224676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err="1">
                <a:ln>
                  <a:noFill/>
                </a:ln>
                <a:solidFill>
                  <a:srgbClr val="213A8F"/>
                </a:solidFill>
                <a:effectLst/>
                <a:uLnTx/>
                <a:uFillTx/>
                <a:latin typeface="Arial"/>
                <a:ea typeface="+mn-ea"/>
                <a:cs typeface="Arial"/>
              </a:rPr>
              <a:t>Positiv</a:t>
            </a:r>
            <a:r>
              <a:rPr kumimoji="0" lang="fi-FI" sz="1400" b="1" i="0" u="none" strike="noStrike" kern="1200" cap="none" spc="0" normalizeH="0" baseline="0" noProof="0" dirty="0">
                <a:ln>
                  <a:noFill/>
                </a:ln>
                <a:solidFill>
                  <a:srgbClr val="213A8F"/>
                </a:solidFill>
                <a:effectLst/>
                <a:uLnTx/>
                <a:uFillTx/>
                <a:latin typeface="Arial"/>
                <a:ea typeface="+mn-ea"/>
                <a:cs typeface="Arial"/>
              </a:rPr>
              <a:t> </a:t>
            </a:r>
            <a:r>
              <a:rPr kumimoji="0" lang="fi-FI" sz="1400" b="1" i="0" u="none" strike="noStrike" kern="1200" cap="none" spc="0" normalizeH="0" baseline="0" noProof="0" dirty="0" err="1">
                <a:ln>
                  <a:noFill/>
                </a:ln>
                <a:solidFill>
                  <a:srgbClr val="213A8F"/>
                </a:solidFill>
                <a:effectLst/>
                <a:uLnTx/>
                <a:uFillTx/>
                <a:latin typeface="Arial"/>
                <a:ea typeface="+mn-ea"/>
                <a:cs typeface="Arial"/>
              </a:rPr>
              <a:t>respons</a:t>
            </a:r>
            <a:endParaRPr lang="fi-FI" sz="1400" b="1" dirty="0">
              <a:solidFill>
                <a:srgbClr val="213A8F"/>
              </a:solidFill>
              <a:latin typeface="Arial"/>
              <a:cs typeface="Arial"/>
            </a:endParaRPr>
          </a:p>
          <a:p>
            <a:pPr>
              <a:defRPr/>
            </a:pPr>
            <a:r>
              <a:rPr lang="fi-FI" sz="1400" dirty="0" err="1">
                <a:solidFill>
                  <a:srgbClr val="213A8F"/>
                </a:solidFill>
                <a:latin typeface="Arial"/>
                <a:ea typeface="+mn-lt"/>
                <a:cs typeface="Arial"/>
              </a:rPr>
              <a:t>Vänlig</a:t>
            </a:r>
            <a:r>
              <a:rPr lang="fi-FI" sz="1400" dirty="0">
                <a:solidFill>
                  <a:srgbClr val="213A8F"/>
                </a:solidFill>
                <a:latin typeface="Arial"/>
                <a:ea typeface="+mn-lt"/>
                <a:cs typeface="Arial"/>
              </a:rPr>
              <a:t> </a:t>
            </a:r>
            <a:r>
              <a:rPr lang="fi-FI" sz="1400" dirty="0" err="1">
                <a:solidFill>
                  <a:srgbClr val="213A8F"/>
                </a:solidFill>
                <a:latin typeface="Arial"/>
                <a:ea typeface="+mn-lt"/>
                <a:cs typeface="Arial"/>
              </a:rPr>
              <a:t>bemötande</a:t>
            </a:r>
            <a:endParaRPr lang="fi-FI" sz="1400" i="0" u="none" strike="noStrike" kern="1200" cap="none" spc="0" normalizeH="0" baseline="0" noProof="0" dirty="0" err="1">
              <a:ln>
                <a:noFill/>
              </a:ln>
              <a:solidFill>
                <a:srgbClr val="213A8F"/>
              </a:solidFill>
              <a:effectLst/>
              <a:uLnTx/>
              <a:uFillTx/>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400">
              <a:solidFill>
                <a:srgbClr val="213A8F"/>
              </a:solidFill>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400" i="0" u="none" strike="noStrike" kern="1200" cap="none" spc="0" normalizeH="0" baseline="0" noProof="0">
              <a:ln>
                <a:noFill/>
              </a:ln>
              <a:solidFill>
                <a:srgbClr val="213A8F"/>
              </a:solidFill>
              <a:effectLst/>
              <a:uLnTx/>
              <a:uFillTx/>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400">
              <a:solidFill>
                <a:srgbClr val="213A8F"/>
              </a:solidFill>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400" i="0" u="none" strike="noStrike" kern="1200" cap="none" spc="0" normalizeH="0" baseline="0" noProof="0">
              <a:ln>
                <a:noFill/>
              </a:ln>
              <a:solidFill>
                <a:srgbClr val="213A8F"/>
              </a:solidFill>
              <a:effectLst/>
              <a:uLnTx/>
              <a:uFillTx/>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err="1">
                <a:ln>
                  <a:noFill/>
                </a:ln>
                <a:solidFill>
                  <a:srgbClr val="213A8F"/>
                </a:solidFill>
                <a:effectLst/>
                <a:uLnTx/>
                <a:uFillTx/>
                <a:latin typeface="Arial" panose="020B0604020202020204"/>
                <a:ea typeface="+mn-lt"/>
                <a:cs typeface="Arial" panose="020B0604020202020204"/>
              </a:rPr>
              <a:t>Negativ</a:t>
            </a:r>
            <a:r>
              <a:rPr kumimoji="0" lang="fi-FI" sz="1400" b="1" i="0" u="none" strike="noStrike" kern="1200" cap="none" spc="0" normalizeH="0" baseline="0" noProof="0" dirty="0">
                <a:ln>
                  <a:noFill/>
                </a:ln>
                <a:solidFill>
                  <a:srgbClr val="213A8F"/>
                </a:solidFill>
                <a:effectLst/>
                <a:uLnTx/>
                <a:uFillTx/>
                <a:latin typeface="Arial" panose="020B0604020202020204"/>
                <a:ea typeface="+mn-lt"/>
                <a:cs typeface="Arial" panose="020B0604020202020204"/>
              </a:rPr>
              <a:t> </a:t>
            </a:r>
            <a:r>
              <a:rPr kumimoji="0" lang="fi-FI" sz="1400" b="1" i="0" u="none" strike="noStrike" kern="1200" cap="none" spc="0" normalizeH="0" baseline="0" noProof="0" dirty="0" err="1">
                <a:ln>
                  <a:noFill/>
                </a:ln>
                <a:solidFill>
                  <a:srgbClr val="213A8F"/>
                </a:solidFill>
                <a:effectLst/>
                <a:uLnTx/>
                <a:uFillTx/>
                <a:latin typeface="Arial" panose="020B0604020202020204"/>
                <a:ea typeface="+mn-lt"/>
                <a:cs typeface="Arial" panose="020B0604020202020204"/>
              </a:rPr>
              <a:t>respons</a:t>
            </a:r>
            <a:endParaRPr kumimoji="0" lang="fi-FI" sz="1400" b="1" i="0" u="none" strike="noStrike" kern="1200" cap="none" spc="0" normalizeH="0" baseline="0" noProof="0" dirty="0">
              <a:ln>
                <a:noFill/>
              </a:ln>
              <a:solidFill>
                <a:srgbClr val="213A8F"/>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400" dirty="0">
                <a:solidFill>
                  <a:srgbClr val="213A8F"/>
                </a:solidFill>
                <a:latin typeface="Arial" panose="020B0604020202020204"/>
                <a:cs typeface="Arial"/>
              </a:rPr>
              <a:t>Bemötande</a:t>
            </a:r>
          </a:p>
          <a:p>
            <a:pPr>
              <a:defRPr/>
            </a:pPr>
            <a:r>
              <a:rPr lang="sv-SE" sz="1400" dirty="0">
                <a:solidFill>
                  <a:srgbClr val="213A8F"/>
                </a:solidFill>
                <a:latin typeface="Arial" panose="020B0604020202020204"/>
                <a:cs typeface="Arial"/>
              </a:rPr>
              <a:t>Dålig anträffbarhet</a:t>
            </a:r>
            <a:endParaRPr lang="sv-SE" dirty="0"/>
          </a:p>
          <a:p>
            <a:pPr>
              <a:defRPr/>
            </a:pPr>
            <a:endParaRPr lang="sv-SE" sz="1400">
              <a:solidFill>
                <a:srgbClr val="213A8F"/>
              </a:solidFill>
              <a:latin typeface="Arial" panose="020B0604020202020204"/>
              <a:cs typeface="Arial"/>
            </a:endParaRPr>
          </a:p>
        </p:txBody>
      </p:sp>
      <p:pic>
        <p:nvPicPr>
          <p:cNvPr id="19" name="Graphic 18">
            <a:extLst>
              <a:ext uri="{FF2B5EF4-FFF2-40B4-BE49-F238E27FC236}">
                <a16:creationId xmlns:a16="http://schemas.microsoft.com/office/drawing/2014/main" id="{6E09F109-ADBA-1780-40A6-8753F266EC9E}"/>
              </a:ext>
              <a:ext uri="{C183D7F6-B498-43B3-948B-1728B52AA6E4}">
                <adec:decorative xmlns:adec="http://schemas.microsoft.com/office/drawing/2017/decorative" val="1"/>
              </a:ext>
            </a:extLst>
          </p:cNvPr>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72070" y="711740"/>
            <a:ext cx="659625" cy="659625"/>
          </a:xfrm>
          <a:prstGeom prst="rect">
            <a:avLst/>
          </a:prstGeom>
        </p:spPr>
      </p:pic>
      <p:pic>
        <p:nvPicPr>
          <p:cNvPr id="21" name="Graphic 20">
            <a:extLst>
              <a:ext uri="{FF2B5EF4-FFF2-40B4-BE49-F238E27FC236}">
                <a16:creationId xmlns:a16="http://schemas.microsoft.com/office/drawing/2014/main" id="{CF3BEB49-B738-30B9-FA55-DF1F8A1E45CD}"/>
              </a:ext>
              <a:ext uri="{C183D7F6-B498-43B3-948B-1728B52AA6E4}">
                <adec:decorative xmlns:adec="http://schemas.microsoft.com/office/drawing/2017/decorative" val="1"/>
              </a:ext>
            </a:extLst>
          </p:cNvPr>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2069" y="2008485"/>
            <a:ext cx="659625" cy="659625"/>
          </a:xfrm>
          <a:prstGeom prst="rect">
            <a:avLst/>
          </a:prstGeom>
        </p:spPr>
      </p:pic>
      <p:sp>
        <p:nvSpPr>
          <p:cNvPr id="5" name="TextBox 33">
            <a:extLst>
              <a:ext uri="{FF2B5EF4-FFF2-40B4-BE49-F238E27FC236}">
                <a16:creationId xmlns:a16="http://schemas.microsoft.com/office/drawing/2014/main" id="{6EB7A05C-2C4D-C2AF-9E93-7DC0CF2BE7B7}"/>
              </a:ext>
            </a:extLst>
          </p:cNvPr>
          <p:cNvSpPr txBox="1">
            <a:spLocks noGrp="1" noRot="1" noMove="1" noResize="1" noEditPoints="1" noAdjustHandles="1" noChangeArrowheads="1" noChangeShapeType="1"/>
          </p:cNvSpPr>
          <p:nvPr/>
        </p:nvSpPr>
        <p:spPr>
          <a:xfrm>
            <a:off x="9727561" y="4827721"/>
            <a:ext cx="1820593" cy="738664"/>
          </a:xfrm>
          <a:prstGeom prst="rect">
            <a:avLst/>
          </a:prstGeom>
          <a:noFill/>
        </p:spPr>
        <p:txBody>
          <a:bodyPr wrap="square" rtlCol="0">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err="1">
                <a:ln>
                  <a:noFill/>
                </a:ln>
                <a:solidFill>
                  <a:schemeClr val="accent5"/>
                </a:solidFill>
                <a:effectLst/>
                <a:uLnTx/>
                <a:uFillTx/>
                <a:latin typeface="Arial" panose="020B0604020202020204"/>
                <a:ea typeface="+mn-ea"/>
                <a:cs typeface="+mn-cs"/>
              </a:rPr>
              <a:t>Antal</a:t>
            </a:r>
            <a:r>
              <a:rPr kumimoji="0" lang="fi-FI" sz="1400" b="1" i="0" u="none" strike="noStrike" kern="1200" cap="none" spc="0" normalizeH="0" baseline="0" noProof="0">
                <a:ln>
                  <a:noFill/>
                </a:ln>
                <a:solidFill>
                  <a:schemeClr val="accent5"/>
                </a:solidFill>
                <a:effectLst/>
                <a:uLnTx/>
                <a:uFillTx/>
                <a:latin typeface="Arial" panose="020B0604020202020204"/>
                <a:ea typeface="+mn-ea"/>
                <a:cs typeface="+mn-cs"/>
              </a:rPr>
              <a:t> </a:t>
            </a:r>
            <a:r>
              <a:rPr kumimoji="0" lang="fi-FI" sz="1400" b="1" i="0" u="none" strike="noStrike" kern="1200" cap="none" spc="0" normalizeH="0" baseline="0" noProof="0" err="1">
                <a:ln>
                  <a:noFill/>
                </a:ln>
                <a:solidFill>
                  <a:schemeClr val="accent5"/>
                </a:solidFill>
                <a:effectLst/>
                <a:uLnTx/>
                <a:uFillTx/>
                <a:latin typeface="Arial" panose="020B0604020202020204"/>
                <a:ea typeface="+mn-ea"/>
                <a:cs typeface="+mn-cs"/>
              </a:rPr>
              <a:t>anmärkningar</a:t>
            </a:r>
            <a:r>
              <a:rPr kumimoji="0" lang="fi-FI" sz="1400" b="1" i="0" u="none" strike="noStrike" kern="1200" cap="none" spc="0" normalizeH="0" baseline="0" noProof="0">
                <a:ln>
                  <a:noFill/>
                </a:ln>
                <a:solidFill>
                  <a:schemeClr val="accent5"/>
                </a:solidFill>
                <a:effectLst/>
                <a:uLnTx/>
                <a:uFillTx/>
                <a:latin typeface="Arial" panose="020B0604020202020204"/>
                <a:ea typeface="+mn-ea"/>
                <a:cs typeface="+mn-cs"/>
              </a:rPr>
              <a:t> </a:t>
            </a:r>
            <a:r>
              <a:rPr kumimoji="0" lang="fi-FI" sz="1400" b="1" i="0" u="none" strike="noStrike" kern="1200" cap="none" spc="0" normalizeH="0" baseline="0" noProof="0" err="1">
                <a:ln>
                  <a:noFill/>
                </a:ln>
                <a:solidFill>
                  <a:schemeClr val="accent5"/>
                </a:solidFill>
                <a:effectLst/>
                <a:uLnTx/>
                <a:uFillTx/>
                <a:latin typeface="Arial" panose="020B0604020202020204"/>
                <a:ea typeface="+mn-ea"/>
                <a:cs typeface="+mn-cs"/>
              </a:rPr>
              <a:t>och</a:t>
            </a:r>
            <a:r>
              <a:rPr kumimoji="0" lang="fi-FI" sz="1400" b="1" i="0" u="none" strike="noStrike" kern="1200" cap="none" spc="0" normalizeH="0" baseline="0" noProof="0">
                <a:ln>
                  <a:noFill/>
                </a:ln>
                <a:solidFill>
                  <a:schemeClr val="accent5"/>
                </a:solidFill>
                <a:effectLst/>
                <a:uLnTx/>
                <a:uFillTx/>
                <a:latin typeface="Arial" panose="020B0604020202020204"/>
                <a:ea typeface="+mn-ea"/>
                <a:cs typeface="+mn-cs"/>
              </a:rPr>
              <a:t> </a:t>
            </a:r>
            <a:r>
              <a:rPr kumimoji="0" lang="fi-FI" sz="1400" b="1" i="0" u="none" strike="noStrike" kern="1200" cap="none" spc="0" normalizeH="0" baseline="0" noProof="0" err="1">
                <a:ln>
                  <a:noFill/>
                </a:ln>
                <a:solidFill>
                  <a:schemeClr val="accent5"/>
                </a:solidFill>
                <a:effectLst/>
                <a:uLnTx/>
                <a:uFillTx/>
                <a:latin typeface="Arial" panose="020B0604020202020204"/>
                <a:ea typeface="+mn-ea"/>
                <a:cs typeface="+mn-cs"/>
              </a:rPr>
              <a:t>klagomål</a:t>
            </a:r>
            <a:endParaRPr kumimoji="0" lang="en-US" sz="1400" b="1" i="0" u="none" strike="noStrike" kern="1200" cap="none" spc="0" normalizeH="0" baseline="0" noProof="0">
              <a:ln>
                <a:noFill/>
              </a:ln>
              <a:solidFill>
                <a:schemeClr val="accent5"/>
              </a:solidFill>
              <a:effectLst/>
              <a:uLnTx/>
              <a:uFillTx/>
              <a:latin typeface="Arial" panose="020B0604020202020204"/>
              <a:ea typeface="+mn-ea"/>
              <a:cs typeface="+mn-cs"/>
            </a:endParaRPr>
          </a:p>
        </p:txBody>
      </p:sp>
      <p:sp>
        <p:nvSpPr>
          <p:cNvPr id="9" name="TextBox 13">
            <a:extLst>
              <a:ext uri="{FF2B5EF4-FFF2-40B4-BE49-F238E27FC236}">
                <a16:creationId xmlns:a16="http://schemas.microsoft.com/office/drawing/2014/main" id="{5517D60A-C591-4544-F224-CB292F193C1D}"/>
              </a:ext>
            </a:extLst>
          </p:cNvPr>
          <p:cNvSpPr txBox="1">
            <a:spLocks noGrp="1" noRot="1" noMove="1" noResize="1" noEditPoints="1" noAdjustHandles="1" noChangeArrowheads="1" noChangeShapeType="1"/>
          </p:cNvSpPr>
          <p:nvPr/>
        </p:nvSpPr>
        <p:spPr>
          <a:xfrm>
            <a:off x="9656698" y="5776661"/>
            <a:ext cx="1962321" cy="338554"/>
          </a:xfrm>
          <a:prstGeom prst="rect">
            <a:avLst/>
          </a:prstGeom>
          <a:noFill/>
        </p:spPr>
        <p:txBody>
          <a:bodyPr wrap="square" lIns="91440" tIns="45720" rIns="91440" bIns="45720" rtlCol="0" anchor="t">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600" dirty="0">
                <a:latin typeface="Arial" panose="020B0604020202020204"/>
              </a:rPr>
              <a:t>5 (2)</a:t>
            </a:r>
            <a:endParaRPr kumimoji="0" lang="en-US" sz="1800" b="0" i="0" u="none" strike="noStrike" kern="1200" cap="none" spc="0" normalizeH="0" baseline="0" noProof="0" dirty="0">
              <a:ln>
                <a:noFill/>
              </a:ln>
              <a:effectLst/>
              <a:uLnTx/>
              <a:uFillTx/>
              <a:latin typeface="Arial" panose="020B0604020202020204"/>
              <a:ea typeface="+mn-ea"/>
              <a:cs typeface="+mn-cs"/>
            </a:endParaRPr>
          </a:p>
        </p:txBody>
      </p:sp>
    </p:spTree>
    <p:extLst>
      <p:ext uri="{BB962C8B-B14F-4D97-AF65-F5344CB8AC3E}">
        <p14:creationId xmlns:p14="http://schemas.microsoft.com/office/powerpoint/2010/main" val="711752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2D604-4B15-77B4-DAFB-005465C73B81}"/>
              </a:ext>
            </a:extLst>
          </p:cNvPr>
          <p:cNvSpPr>
            <a:spLocks noGrp="1" noRot="1" noMove="1" noResize="1" noEditPoints="1" noAdjustHandles="1" noChangeArrowheads="1" noChangeShapeType="1"/>
          </p:cNvSpPr>
          <p:nvPr>
            <p:ph type="title" idx="4294967295"/>
          </p:nvPr>
        </p:nvSpPr>
        <p:spPr>
          <a:xfrm>
            <a:off x="1652400" y="414000"/>
            <a:ext cx="9125505" cy="909453"/>
          </a:xfrm>
        </p:spPr>
        <p:txBody>
          <a:bodyPr/>
          <a:lstStyle/>
          <a:p>
            <a:r>
              <a:rPr lang="fi-FI" sz="4000" b="1" err="1"/>
              <a:t>Delaktighetsarbete</a:t>
            </a:r>
            <a:endParaRPr lang="sv-SE"/>
          </a:p>
        </p:txBody>
      </p:sp>
      <p:sp>
        <p:nvSpPr>
          <p:cNvPr id="3" name="Rectangle: Rounded Corners 2">
            <a:extLst>
              <a:ext uri="{FF2B5EF4-FFF2-40B4-BE49-F238E27FC236}">
                <a16:creationId xmlns:a16="http://schemas.microsoft.com/office/drawing/2014/main" id="{BABB2387-2008-57CC-BB4A-9597C1A90501}"/>
              </a:ext>
              <a:ext uri="{C183D7F6-B498-43B3-948B-1728B52AA6E4}">
                <adec:decorative xmlns:adec="http://schemas.microsoft.com/office/drawing/2017/decorative" val="1"/>
              </a:ext>
            </a:extLst>
          </p:cNvPr>
          <p:cNvSpPr>
            <a:spLocks/>
          </p:cNvSpPr>
          <p:nvPr/>
        </p:nvSpPr>
        <p:spPr bwMode="auto">
          <a:xfrm>
            <a:off x="1205433" y="1323453"/>
            <a:ext cx="5111142" cy="2829447"/>
          </a:xfrm>
          <a:prstGeom prst="roundRect">
            <a:avLst/>
          </a:prstGeom>
          <a:solidFill>
            <a:schemeClr val="tx1">
              <a:alpha val="22000"/>
            </a:schemeClr>
          </a:solidFill>
          <a:ln w="28575" cap="flat" cmpd="sng" algn="ctr">
            <a:noFill/>
            <a:prstDash val="lgDash"/>
            <a:miter lim="800000"/>
            <a:headEnd type="none" w="med" len="med"/>
            <a:tailEnd type="none" w="med" len="med"/>
          </a:ln>
        </p:spPr>
        <p:txBody>
          <a:bodyPr lIns="0" tIns="18288" rIns="0" bIns="18288" rtlCol="0" anchor="ctr" anchorCtr="1">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a:ln>
                <a:noFill/>
              </a:ln>
              <a:solidFill>
                <a:srgbClr val="213A8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6293015D-D1AE-6165-00F6-D490CA772E38}"/>
              </a:ext>
            </a:extLst>
          </p:cNvPr>
          <p:cNvSpPr txBox="1">
            <a:spLocks noGrp="1" noRot="1" noMove="1" noResize="1" noEditPoints="1" noAdjustHandles="1" noChangeArrowheads="1" noChangeShapeType="1"/>
          </p:cNvSpPr>
          <p:nvPr/>
        </p:nvSpPr>
        <p:spPr>
          <a:xfrm>
            <a:off x="1205432" y="1431453"/>
            <a:ext cx="5111143" cy="1815882"/>
          </a:xfrm>
          <a:prstGeom prst="rect">
            <a:avLst/>
          </a:prstGeom>
          <a:noFill/>
        </p:spPr>
        <p:txBody>
          <a:bodyPr wrap="square" lIns="91440" tIns="45720" rIns="91440" bIns="45720" rtlCol="0" anchor="t">
            <a:spAutoFit/>
          </a:bodyPr>
          <a:lstStyle/>
          <a:p>
            <a:r>
              <a:rPr lang="sv-SE" sz="1400" b="1" dirty="0">
                <a:solidFill>
                  <a:schemeClr val="accent5"/>
                </a:solidFill>
                <a:latin typeface="+mj-lt"/>
              </a:rPr>
              <a:t>Hur stöder man  kunders och nära anhörigas delaktighet i planeringen, genomförandet och utvärderingen av tjänsterna:</a:t>
            </a:r>
          </a:p>
          <a:p>
            <a:r>
              <a:rPr lang="sv-SE" sz="1400" b="1" dirty="0">
                <a:solidFill>
                  <a:schemeClr val="tx2"/>
                </a:solidFill>
                <a:latin typeface="+mj-lt"/>
                <a:cs typeface="Arial"/>
              </a:rPr>
              <a:t>Klienten är med då man gör beslut om hens vård eller rehabilitering. Man uppmanar klienten och anhöriga att delta aktivt i egenrehabilitering och man ger ändamålsenliga instruktioner gällande detta.</a:t>
            </a:r>
            <a:endParaRPr lang="en-US" sz="1400" dirty="0">
              <a:solidFill>
                <a:srgbClr val="213A8F"/>
              </a:solidFill>
              <a:latin typeface="+mj-lt"/>
              <a:cs typeface="Arial"/>
            </a:endParaRPr>
          </a:p>
          <a:p>
            <a:r>
              <a:rPr lang="sv-SE" sz="1400" b="1" dirty="0" err="1">
                <a:solidFill>
                  <a:schemeClr val="tx2"/>
                </a:solidFill>
                <a:latin typeface="+mj-lt"/>
                <a:cs typeface="Arial"/>
              </a:rPr>
              <a:t>Självbedömningsinstrumenter</a:t>
            </a:r>
            <a:r>
              <a:rPr lang="sv-SE" sz="1400" b="1" dirty="0">
                <a:solidFill>
                  <a:schemeClr val="tx2"/>
                </a:solidFill>
                <a:latin typeface="+mj-lt"/>
                <a:cs typeface="Arial"/>
              </a:rPr>
              <a:t> är delvis i bruk.</a:t>
            </a:r>
            <a:endParaRPr lang="sv-SE" dirty="0">
              <a:solidFill>
                <a:schemeClr val="tx2"/>
              </a:solidFill>
            </a:endParaRPr>
          </a:p>
        </p:txBody>
      </p:sp>
      <p:sp>
        <p:nvSpPr>
          <p:cNvPr id="10" name="TextBox 9">
            <a:extLst>
              <a:ext uri="{FF2B5EF4-FFF2-40B4-BE49-F238E27FC236}">
                <a16:creationId xmlns:a16="http://schemas.microsoft.com/office/drawing/2014/main" id="{DAC808CD-48EC-E844-D2DD-5C1903E242DF}"/>
              </a:ext>
            </a:extLst>
          </p:cNvPr>
          <p:cNvSpPr txBox="1">
            <a:spLocks noGrp="1" noRot="1" noMove="1" noResize="1" noEditPoints="1" noAdjustHandles="1" noChangeArrowheads="1" noChangeShapeType="1"/>
          </p:cNvSpPr>
          <p:nvPr/>
        </p:nvSpPr>
        <p:spPr>
          <a:xfrm>
            <a:off x="6581755" y="1431453"/>
            <a:ext cx="5268869" cy="1169551"/>
          </a:xfrm>
          <a:prstGeom prst="rect">
            <a:avLst/>
          </a:prstGeom>
          <a:noFill/>
        </p:spPr>
        <p:txBody>
          <a:bodyPr wrap="square" lIns="91440" tIns="45720" rIns="91440" bIns="45720" rtlCol="0" anchor="t">
            <a:spAutoFit/>
          </a:bodyPr>
          <a:lstStyle/>
          <a:p>
            <a:pPr lvl="0"/>
            <a:r>
              <a:rPr lang="sv-SE" sz="1400" b="1" dirty="0">
                <a:solidFill>
                  <a:schemeClr val="accent5"/>
                </a:solidFill>
                <a:latin typeface="+mj-lt"/>
              </a:rPr>
              <a:t>Vilka teman har man kommit överens om tillsammans med organisationer för att utveckla tjänsterna:</a:t>
            </a:r>
          </a:p>
          <a:p>
            <a:r>
              <a:rPr lang="sv-SE" sz="1400" dirty="0">
                <a:cs typeface="Arial"/>
              </a:rPr>
              <a:t>Under år 2026 har man inte ordnat gemensamma möten med organisationer och därmed inte heller kommit överens om gemensamma teman.</a:t>
            </a:r>
            <a:endParaRPr lang="fi-FI" dirty="0"/>
          </a:p>
        </p:txBody>
      </p:sp>
      <p:sp>
        <p:nvSpPr>
          <p:cNvPr id="5" name="TextBox 4">
            <a:extLst>
              <a:ext uri="{FF2B5EF4-FFF2-40B4-BE49-F238E27FC236}">
                <a16:creationId xmlns:a16="http://schemas.microsoft.com/office/drawing/2014/main" id="{4D72DC3C-25D3-2071-DC1A-6ADA83D99563}"/>
              </a:ext>
            </a:extLst>
          </p:cNvPr>
          <p:cNvSpPr txBox="1">
            <a:spLocks noGrp="1" noRot="1" noMove="1" noResize="1" noEditPoints="1" noAdjustHandles="1" noChangeArrowheads="1" noChangeShapeType="1"/>
          </p:cNvSpPr>
          <p:nvPr/>
        </p:nvSpPr>
        <p:spPr>
          <a:xfrm>
            <a:off x="1205433" y="4306146"/>
            <a:ext cx="5111144" cy="954107"/>
          </a:xfrm>
          <a:prstGeom prst="rect">
            <a:avLst/>
          </a:prstGeom>
          <a:noFill/>
        </p:spPr>
        <p:txBody>
          <a:bodyPr wrap="square" lIns="91440" tIns="45720" rIns="91440" bIns="45720" anchor="t">
            <a:spAutoFit/>
          </a:bodyPr>
          <a:lstStyle/>
          <a:p>
            <a:r>
              <a:rPr lang="sv-SE" sz="1400" b="1" dirty="0">
                <a:solidFill>
                  <a:schemeClr val="accent5"/>
                </a:solidFill>
                <a:latin typeface="+mj-lt"/>
              </a:rPr>
              <a:t>Klienter, erfarenhetsexperter eller ett </a:t>
            </a:r>
            <a:r>
              <a:rPr lang="sv-SE" sz="1400" b="1" dirty="0" err="1">
                <a:solidFill>
                  <a:schemeClr val="accent5"/>
                </a:solidFill>
                <a:latin typeface="+mj-lt"/>
              </a:rPr>
              <a:t>kundråd</a:t>
            </a:r>
            <a:r>
              <a:rPr lang="sv-SE" sz="1400" b="1" dirty="0">
                <a:solidFill>
                  <a:schemeClr val="accent5"/>
                </a:solidFill>
                <a:latin typeface="+mj-lt"/>
              </a:rPr>
              <a:t> är involverade i utvecklingen och utvärderingen av tjänsterna:</a:t>
            </a:r>
          </a:p>
          <a:p>
            <a:r>
              <a:rPr lang="sv-SE" sz="1400" dirty="0">
                <a:cs typeface="Times New Roman"/>
              </a:rPr>
              <a:t>Inte aktivt med</a:t>
            </a:r>
          </a:p>
        </p:txBody>
      </p:sp>
      <p:sp>
        <p:nvSpPr>
          <p:cNvPr id="6" name="Rectangle: Rounded Corners 5">
            <a:extLst>
              <a:ext uri="{FF2B5EF4-FFF2-40B4-BE49-F238E27FC236}">
                <a16:creationId xmlns:a16="http://schemas.microsoft.com/office/drawing/2014/main" id="{FD3D0E33-C044-69BA-5072-E7EA05E13A9E}"/>
              </a:ext>
              <a:ext uri="{C183D7F6-B498-43B3-948B-1728B52AA6E4}">
                <adec:decorative xmlns:adec="http://schemas.microsoft.com/office/drawing/2017/decorative" val="1"/>
              </a:ext>
            </a:extLst>
          </p:cNvPr>
          <p:cNvSpPr>
            <a:spLocks/>
          </p:cNvSpPr>
          <p:nvPr/>
        </p:nvSpPr>
        <p:spPr bwMode="auto">
          <a:xfrm>
            <a:off x="6581754" y="3264339"/>
            <a:ext cx="5268869" cy="3081597"/>
          </a:xfrm>
          <a:prstGeom prst="roundRect">
            <a:avLst/>
          </a:prstGeom>
          <a:solidFill>
            <a:schemeClr val="tx1">
              <a:alpha val="22000"/>
            </a:schemeClr>
          </a:solidFill>
          <a:ln w="28575" cap="flat" cmpd="sng" algn="ctr">
            <a:noFill/>
            <a:prstDash val="lgDash"/>
            <a:miter lim="800000"/>
            <a:headEnd type="none" w="med" len="med"/>
            <a:tailEnd type="none" w="med" len="med"/>
          </a:ln>
        </p:spPr>
        <p:txBody>
          <a:bodyPr lIns="0" tIns="18288" rIns="0" bIns="18288" rtlCol="0" anchor="ctr" anchorCtr="1">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a:ln>
                <a:noFill/>
              </a:ln>
              <a:solidFill>
                <a:srgbClr val="213A8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69E2315-12F2-68DA-4393-F0437FF5C331}"/>
              </a:ext>
            </a:extLst>
          </p:cNvPr>
          <p:cNvSpPr txBox="1">
            <a:spLocks noGrp="1" noRot="1" noMove="1" noResize="1" noEditPoints="1" noAdjustHandles="1" noChangeArrowheads="1" noChangeShapeType="1"/>
          </p:cNvSpPr>
          <p:nvPr/>
        </p:nvSpPr>
        <p:spPr>
          <a:xfrm>
            <a:off x="6581754" y="3372339"/>
            <a:ext cx="5268870" cy="2308324"/>
          </a:xfrm>
          <a:prstGeom prst="rect">
            <a:avLst/>
          </a:prstGeom>
          <a:noFill/>
        </p:spPr>
        <p:txBody>
          <a:bodyPr wrap="square" lIns="91440" tIns="45720" rIns="91440" bIns="45720" rtlCol="0" anchor="t">
            <a:spAutoFit/>
          </a:bodyPr>
          <a:lstStyle/>
          <a:p>
            <a:r>
              <a:rPr lang="sv-SE" sz="1400" b="1" dirty="0">
                <a:solidFill>
                  <a:schemeClr val="accent5"/>
                </a:solidFill>
                <a:latin typeface="+mj-lt"/>
              </a:rPr>
              <a:t>Vilka åtgärder har vidtagits  på basen av klienters och anhörigas anmälningar om negativa och nära ögat händelser samt påminnelser och klagomål:</a:t>
            </a:r>
          </a:p>
          <a:p>
            <a:r>
              <a:rPr lang="sv-SE" sz="1400" dirty="0">
                <a:cs typeface="Arial"/>
              </a:rPr>
              <a:t>I personalmöten diskuteras gemensamt om </a:t>
            </a:r>
            <a:r>
              <a:rPr lang="sv-SE" sz="1400" dirty="0" err="1">
                <a:cs typeface="Arial"/>
              </a:rPr>
              <a:t>Haipro</a:t>
            </a:r>
            <a:r>
              <a:rPr lang="sv-SE" sz="1400" dirty="0">
                <a:cs typeface="Arial"/>
              </a:rPr>
              <a:t>-anmälningar. Man även planerar och kommer överens om utvecklingsåtgärder så att händelsen inte upprepar sig.</a:t>
            </a:r>
          </a:p>
          <a:p>
            <a:r>
              <a:rPr lang="sv-SE" sz="1400" dirty="0">
                <a:cs typeface="Arial"/>
              </a:rPr>
              <a:t>Allvarliga avvikelser hanteras även tillsammans med mellanchefen och vid behov som ett mer omfattande utvecklingsärende inom organisationen.</a:t>
            </a:r>
          </a:p>
          <a:p>
            <a:endParaRPr lang="sv-SE" dirty="0">
              <a:cs typeface="Arial"/>
            </a:endParaRPr>
          </a:p>
        </p:txBody>
      </p:sp>
    </p:spTree>
    <p:extLst>
      <p:ext uri="{BB962C8B-B14F-4D97-AF65-F5344CB8AC3E}">
        <p14:creationId xmlns:p14="http://schemas.microsoft.com/office/powerpoint/2010/main" val="2238526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idx="4294967295"/>
          </p:nvPr>
        </p:nvSpPr>
        <p:spPr>
          <a:xfrm>
            <a:off x="1652400" y="414000"/>
            <a:ext cx="9327754" cy="774907"/>
          </a:xfrm>
        </p:spPr>
        <p:txBody>
          <a:bodyPr>
            <a:normAutofit/>
          </a:bodyPr>
          <a:lstStyle/>
          <a:p>
            <a:r>
              <a:rPr lang="fi-FI" b="1" dirty="0"/>
              <a:t>Personal</a:t>
            </a:r>
            <a:endParaRPr lang="en-US" sz="1200" b="1" dirty="0"/>
          </a:p>
        </p:txBody>
      </p:sp>
      <p:sp>
        <p:nvSpPr>
          <p:cNvPr id="19" name="TextBox 18">
            <a:extLst>
              <a:ext uri="{FF2B5EF4-FFF2-40B4-BE49-F238E27FC236}">
                <a16:creationId xmlns:a16="http://schemas.microsoft.com/office/drawing/2014/main" id="{1CE3ECC4-2766-0EF7-1123-7E6207D264DE}"/>
              </a:ext>
            </a:extLst>
          </p:cNvPr>
          <p:cNvSpPr txBox="1">
            <a:spLocks noGrp="1" noRot="1" noMove="1" noResize="1" noEditPoints="1" noAdjustHandles="1" noChangeArrowheads="1" noChangeShapeType="1"/>
          </p:cNvSpPr>
          <p:nvPr/>
        </p:nvSpPr>
        <p:spPr>
          <a:xfrm>
            <a:off x="1202850" y="1656000"/>
            <a:ext cx="4778852" cy="2037545"/>
          </a:xfrm>
          <a:prstGeom prst="rect">
            <a:avLst/>
          </a:prstGeom>
          <a:noFill/>
        </p:spPr>
        <p:txBody>
          <a:bodyPr wrap="square" lIns="91440" tIns="45720" rIns="91440" bIns="45720" rtlCol="0" anchor="t">
            <a:spAutoFit/>
          </a:bodyPr>
          <a:lstStyle/>
          <a:p>
            <a:pPr>
              <a:lnSpc>
                <a:spcPct val="150000"/>
              </a:lnSpc>
            </a:pPr>
            <a:r>
              <a:rPr lang="sv-SE" sz="1600" b="1" dirty="0">
                <a:solidFill>
                  <a:schemeClr val="accent5"/>
                </a:solidFill>
              </a:rPr>
              <a:t>Personalstyrka hälsovård:</a:t>
            </a:r>
          </a:p>
          <a:p>
            <a:r>
              <a:rPr lang="sv-SE" sz="1400" dirty="0"/>
              <a:t>Antal ordinarie personal n= 229</a:t>
            </a:r>
            <a:endParaRPr lang="sv-SE" sz="1400" dirty="0">
              <a:cs typeface="Arial"/>
            </a:endParaRPr>
          </a:p>
          <a:p>
            <a:endParaRPr lang="sv-SE" sz="1400"/>
          </a:p>
          <a:p>
            <a:r>
              <a:rPr lang="sv-SE" sz="1400" dirty="0"/>
              <a:t>Antal visstidsannställda n= 22</a:t>
            </a:r>
            <a:endParaRPr lang="sv-SE" sz="1400" dirty="0">
              <a:cs typeface="Arial"/>
            </a:endParaRPr>
          </a:p>
          <a:p>
            <a:r>
              <a:rPr lang="sv-SE" sz="1400" dirty="0"/>
              <a:t>VOV: 5</a:t>
            </a:r>
            <a:endParaRPr lang="sv-SE" sz="1400" dirty="0">
              <a:cs typeface="Arial"/>
            </a:endParaRPr>
          </a:p>
          <a:p>
            <a:endParaRPr lang="sv-SE" sz="1400"/>
          </a:p>
          <a:p>
            <a:r>
              <a:rPr lang="sv-SE" sz="1400" dirty="0"/>
              <a:t>Antal öppna vakanser n= 2</a:t>
            </a:r>
            <a:endParaRPr lang="sv-SE" sz="1600" dirty="0">
              <a:solidFill>
                <a:schemeClr val="accent5"/>
              </a:solidFill>
            </a:endParaRPr>
          </a:p>
          <a:p>
            <a:pPr>
              <a:lnSpc>
                <a:spcPct val="150000"/>
              </a:lnSpc>
            </a:pPr>
            <a:endParaRPr lang="en-US" sz="1400"/>
          </a:p>
        </p:txBody>
      </p:sp>
      <p:sp>
        <p:nvSpPr>
          <p:cNvPr id="6" name="TextBox 5">
            <a:extLst>
              <a:ext uri="{FF2B5EF4-FFF2-40B4-BE49-F238E27FC236}">
                <a16:creationId xmlns:a16="http://schemas.microsoft.com/office/drawing/2014/main" id="{6B29DF03-3E5E-F5BD-1388-9DB8FC99458C}"/>
              </a:ext>
            </a:extLst>
          </p:cNvPr>
          <p:cNvSpPr txBox="1">
            <a:spLocks noGrp="1" noRot="1" noMove="1" noResize="1" noEditPoints="1" noAdjustHandles="1" noChangeArrowheads="1" noChangeShapeType="1"/>
          </p:cNvSpPr>
          <p:nvPr/>
        </p:nvSpPr>
        <p:spPr>
          <a:xfrm>
            <a:off x="6210300" y="1656001"/>
            <a:ext cx="5378903" cy="2585323"/>
          </a:xfrm>
          <a:prstGeom prst="rect">
            <a:avLst/>
          </a:prstGeom>
          <a:noFill/>
        </p:spPr>
        <p:txBody>
          <a:bodyPr wrap="square" lIns="91440" tIns="45720" rIns="91440" bIns="45720" rtlCol="0" anchor="t">
            <a:spAutoFit/>
          </a:bodyPr>
          <a:lstStyle/>
          <a:p>
            <a:r>
              <a:rPr lang="fi-FI" sz="1600" b="1" baseline="0" dirty="0" err="1">
                <a:solidFill>
                  <a:schemeClr val="accent5"/>
                </a:solidFill>
              </a:rPr>
              <a:t>Arbetarsäkerhetsanmälningar</a:t>
            </a:r>
            <a:r>
              <a:rPr lang="fi-FI" sz="1600" b="1" baseline="0" dirty="0">
                <a:solidFill>
                  <a:schemeClr val="accent5"/>
                </a:solidFill>
              </a:rPr>
              <a:t> via </a:t>
            </a:r>
            <a:r>
              <a:rPr lang="fi-FI" sz="1600" b="1" baseline="0" dirty="0" err="1">
                <a:solidFill>
                  <a:schemeClr val="accent5"/>
                </a:solidFill>
              </a:rPr>
              <a:t>HaiPro</a:t>
            </a:r>
            <a:endParaRPr lang="fi-FI" sz="1600" b="1" dirty="0">
              <a:solidFill>
                <a:schemeClr val="accent5"/>
              </a:solidFill>
            </a:endParaRPr>
          </a:p>
          <a:p>
            <a:r>
              <a:rPr lang="fi-FI" sz="1600" baseline="0" dirty="0"/>
              <a:t>	</a:t>
            </a:r>
            <a:endParaRPr lang="fi-FI" sz="1600" baseline="0" dirty="0">
              <a:cs typeface="Arial"/>
            </a:endParaRPr>
          </a:p>
          <a:p>
            <a:r>
              <a:rPr lang="fi-FI" sz="1600" baseline="0" dirty="0"/>
              <a:t>Antal anmälningar</a:t>
            </a:r>
            <a:r>
              <a:rPr lang="fi-FI" sz="1600" baseline="0"/>
              <a:t>:</a:t>
            </a:r>
            <a:r>
              <a:rPr lang="fi-FI" sz="1600"/>
              <a:t> 3 (15)</a:t>
            </a:r>
            <a:endParaRPr lang="fi-FI" sz="1600" baseline="0">
              <a:cs typeface="Arial"/>
            </a:endParaRPr>
          </a:p>
          <a:p>
            <a:endParaRPr lang="fi-FI" baseline="0" dirty="0"/>
          </a:p>
          <a:p>
            <a:r>
              <a:rPr lang="fi-FI" sz="1600" dirty="0"/>
              <a:t>De </a:t>
            </a:r>
            <a:r>
              <a:rPr lang="fi-FI" sz="1600" dirty="0" err="1"/>
              <a:t>vanligaste</a:t>
            </a:r>
            <a:r>
              <a:rPr lang="fi-FI" sz="1600" dirty="0"/>
              <a:t> </a:t>
            </a:r>
            <a:r>
              <a:rPr lang="fi-FI" sz="1600" dirty="0" err="1"/>
              <a:t>typerna</a:t>
            </a:r>
            <a:r>
              <a:rPr lang="fi-FI" sz="1600" dirty="0"/>
              <a:t> av </a:t>
            </a:r>
            <a:r>
              <a:rPr lang="fi-FI" sz="1600" dirty="0" err="1"/>
              <a:t>händelser</a:t>
            </a:r>
            <a:r>
              <a:rPr lang="fi-FI" sz="1600" dirty="0"/>
              <a:t>: </a:t>
            </a:r>
            <a:endParaRPr lang="fi-FI" sz="1600" dirty="0">
              <a:cs typeface="Arial"/>
            </a:endParaRPr>
          </a:p>
          <a:p>
            <a:pPr marL="342900" indent="-342900">
              <a:buAutoNum type="arabicPeriod"/>
            </a:pPr>
            <a:r>
              <a:rPr lang="sv-SE" sz="1600" dirty="0">
                <a:cs typeface="Arial"/>
              </a:rPr>
              <a:t>Annat (som inte finns bland de ovanstående)</a:t>
            </a:r>
          </a:p>
          <a:p>
            <a:pPr marL="342900" indent="-342900">
              <a:buAutoNum type="arabicPeriod"/>
            </a:pPr>
            <a:r>
              <a:rPr lang="sv-SE" sz="1400" dirty="0">
                <a:solidFill>
                  <a:schemeClr val="tx2"/>
                </a:solidFill>
                <a:highlight>
                  <a:srgbClr val="E3E3E3"/>
                </a:highlight>
                <a:cs typeface="Arial"/>
              </a:rPr>
              <a:t>Farliga ämnen, via inandning</a:t>
            </a:r>
            <a:endParaRPr lang="sv-SE" sz="1400">
              <a:solidFill>
                <a:schemeClr val="tx2"/>
              </a:solidFill>
              <a:cs typeface="Arial"/>
            </a:endParaRPr>
          </a:p>
          <a:p>
            <a:pPr marL="342900" indent="-342900">
              <a:buAutoNum type="arabicPeriod"/>
            </a:pPr>
            <a:r>
              <a:rPr lang="sv-SE" sz="1600" dirty="0">
                <a:cs typeface="Arial"/>
              </a:rPr>
              <a:t>Hot eller våld</a:t>
            </a:r>
            <a:endParaRPr lang="fi-FI" sz="1600" dirty="0" err="1">
              <a:cs typeface="Arial"/>
            </a:endParaRPr>
          </a:p>
          <a:p>
            <a:pPr marL="342900" indent="-342900">
              <a:buAutoNum type="arabicPeriod"/>
            </a:pPr>
            <a:endParaRPr lang="fi-FI" sz="1400" dirty="0">
              <a:solidFill>
                <a:schemeClr val="tx2"/>
              </a:solidFill>
              <a:highlight>
                <a:srgbClr val="E3E3E3"/>
              </a:highlight>
              <a:cs typeface="Arial"/>
            </a:endParaRPr>
          </a:p>
          <a:p>
            <a:endParaRPr lang="fi-FI" sz="1600" dirty="0">
              <a:cs typeface="Arial"/>
            </a:endParaRPr>
          </a:p>
        </p:txBody>
      </p:sp>
      <p:sp>
        <p:nvSpPr>
          <p:cNvPr id="9" name="TextBox 8">
            <a:extLst>
              <a:ext uri="{FF2B5EF4-FFF2-40B4-BE49-F238E27FC236}">
                <a16:creationId xmlns:a16="http://schemas.microsoft.com/office/drawing/2014/main" id="{C2510217-0C8D-2E97-58A5-04DBA954B1AA}"/>
              </a:ext>
            </a:extLst>
          </p:cNvPr>
          <p:cNvSpPr txBox="1">
            <a:spLocks noGrp="1" noRot="1" noMove="1" noResize="1" noEditPoints="1" noAdjustHandles="1" noChangeArrowheads="1" noChangeShapeType="1"/>
          </p:cNvSpPr>
          <p:nvPr/>
        </p:nvSpPr>
        <p:spPr>
          <a:xfrm>
            <a:off x="1281383" y="4353232"/>
            <a:ext cx="2380041" cy="1477328"/>
          </a:xfrm>
          <a:prstGeom prst="rect">
            <a:avLst/>
          </a:prstGeom>
          <a:noFill/>
        </p:spPr>
        <p:txBody>
          <a:bodyPr wrap="square" lIns="91440" tIns="45720" rIns="91440" bIns="45720" rtlCol="0" anchor="t">
            <a:spAutoFit/>
          </a:bodyPr>
          <a:lstStyle/>
          <a:p>
            <a:r>
              <a:rPr lang="fi-FI" sz="1600" b="1" dirty="0">
                <a:solidFill>
                  <a:schemeClr val="accent5"/>
                </a:solidFill>
              </a:rPr>
              <a:t>Frånvaron</a:t>
            </a:r>
          </a:p>
          <a:p>
            <a:endParaRPr lang="fi-FI" sz="1400" b="1"/>
          </a:p>
          <a:p>
            <a:pPr algn="ctr"/>
            <a:r>
              <a:rPr lang="fi-FI" sz="2000" dirty="0" err="1">
                <a:cs typeface="Arial"/>
              </a:rPr>
              <a:t>Sjukfrånvaro</a:t>
            </a:r>
            <a:r>
              <a:rPr lang="fi-FI" sz="2000" dirty="0">
                <a:cs typeface="Arial"/>
              </a:rPr>
              <a:t> N=  ​2697,3 </a:t>
            </a:r>
            <a:r>
              <a:rPr lang="fi-FI" sz="2000" dirty="0" err="1">
                <a:cs typeface="Arial"/>
              </a:rPr>
              <a:t>kalenderdagar</a:t>
            </a:r>
            <a:endParaRPr lang="fi-FI" dirty="0" err="1">
              <a:solidFill>
                <a:schemeClr val="accent4"/>
              </a:solidFill>
              <a:cs typeface="Arial"/>
            </a:endParaRPr>
          </a:p>
        </p:txBody>
      </p:sp>
      <p:sp>
        <p:nvSpPr>
          <p:cNvPr id="11" name="TextBox 10">
            <a:extLst>
              <a:ext uri="{FF2B5EF4-FFF2-40B4-BE49-F238E27FC236}">
                <a16:creationId xmlns:a16="http://schemas.microsoft.com/office/drawing/2014/main" id="{0C6C33A5-345B-5CC9-4D47-71B591630B52}"/>
              </a:ext>
            </a:extLst>
          </p:cNvPr>
          <p:cNvSpPr txBox="1">
            <a:spLocks noGrp="1" noRot="1" noMove="1" noResize="1" noEditPoints="1" noAdjustHandles="1" noChangeArrowheads="1" noChangeShapeType="1"/>
          </p:cNvSpPr>
          <p:nvPr/>
        </p:nvSpPr>
        <p:spPr>
          <a:xfrm>
            <a:off x="4559415" y="5949161"/>
            <a:ext cx="1676820" cy="58477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3200" dirty="0">
                <a:solidFill>
                  <a:srgbClr val="213A8F"/>
                </a:solidFill>
                <a:latin typeface="Arial" panose="020B0604020202020204"/>
                <a:cs typeface="Arial"/>
              </a:rPr>
              <a:t>16 </a:t>
            </a:r>
            <a:r>
              <a:rPr lang="fi-FI" sz="2000" dirty="0">
                <a:solidFill>
                  <a:srgbClr val="213A8F"/>
                </a:solidFill>
                <a:latin typeface="Arial" panose="020B0604020202020204"/>
                <a:cs typeface="Arial"/>
              </a:rPr>
              <a:t>(25)</a:t>
            </a:r>
            <a:endParaRPr kumimoji="0" lang="fi-FI" sz="2000" b="0" i="0" u="none" strike="noStrike" kern="1200" cap="none" spc="0" normalizeH="0" baseline="0" noProof="0" dirty="0">
              <a:ln>
                <a:noFill/>
              </a:ln>
              <a:solidFill>
                <a:srgbClr val="213A8F"/>
              </a:solidFill>
              <a:effectLst/>
              <a:uLnTx/>
              <a:uFillTx/>
              <a:latin typeface="Arial" panose="020B0604020202020204"/>
              <a:ea typeface="+mn-ea"/>
              <a:cs typeface="Arial"/>
            </a:endParaRPr>
          </a:p>
        </p:txBody>
      </p:sp>
      <p:pic>
        <p:nvPicPr>
          <p:cNvPr id="4" name="Picture 3">
            <a:extLst>
              <a:ext uri="{FF2B5EF4-FFF2-40B4-BE49-F238E27FC236}">
                <a16:creationId xmlns:a16="http://schemas.microsoft.com/office/drawing/2014/main" id="{0698A05A-98FD-19FC-01C7-DB9B94C3F5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rcRect l="14675" t="2749" r="15987" b="36779"/>
          <a:stretch/>
        </p:blipFill>
        <p:spPr>
          <a:xfrm>
            <a:off x="3926509" y="4405843"/>
            <a:ext cx="2942633" cy="1459042"/>
          </a:xfrm>
          <a:prstGeom prst="rect">
            <a:avLst/>
          </a:prstGeom>
        </p:spPr>
      </p:pic>
      <p:cxnSp>
        <p:nvCxnSpPr>
          <p:cNvPr id="7" name="Straight Arrow Connector 6" descr="NPS värde. Värdet mäts mellan minus 100 och 100. Generellt anser man att ett gott värde över 50 är gott. Resultat">
            <a:extLst>
              <a:ext uri="{FF2B5EF4-FFF2-40B4-BE49-F238E27FC236}">
                <a16:creationId xmlns:a16="http://schemas.microsoft.com/office/drawing/2014/main" id="{56389F0B-ADFA-8D3A-B11D-944A78DD022A}"/>
              </a:ext>
              <a:ext uri="{C183D7F6-B498-43B3-948B-1728B52AA6E4}">
                <adec:decorative xmlns:adec="http://schemas.microsoft.com/office/drawing/2017/decorative" val="0"/>
              </a:ext>
            </a:extLst>
          </p:cNvPr>
          <p:cNvCxnSpPr>
            <a:cxnSpLocks/>
          </p:cNvCxnSpPr>
          <p:nvPr/>
        </p:nvCxnSpPr>
        <p:spPr>
          <a:xfrm flipV="1">
            <a:off x="5379930" y="4941790"/>
            <a:ext cx="137855" cy="74506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40" name="TextBox 39">
            <a:extLst>
              <a:ext uri="{FF2B5EF4-FFF2-40B4-BE49-F238E27FC236}">
                <a16:creationId xmlns:a16="http://schemas.microsoft.com/office/drawing/2014/main" id="{233BE2CB-1BD5-02F1-2A4E-9C3523AF8EDA}"/>
              </a:ext>
            </a:extLst>
          </p:cNvPr>
          <p:cNvSpPr txBox="1">
            <a:spLocks noGrp="1" noRot="1" noMove="1" noResize="1" noEditPoints="1" noAdjustHandles="1" noChangeArrowheads="1" noChangeShapeType="1"/>
          </p:cNvSpPr>
          <p:nvPr/>
        </p:nvSpPr>
        <p:spPr>
          <a:xfrm>
            <a:off x="7134226" y="4405843"/>
            <a:ext cx="4924424" cy="2062103"/>
          </a:xfrm>
          <a:prstGeom prst="rect">
            <a:avLst/>
          </a:prstGeom>
          <a:noFill/>
        </p:spPr>
        <p:txBody>
          <a:bodyPr wrap="square" lIns="91440" tIns="45720" rIns="91440" bIns="45720" rtlCol="0" anchor="t">
            <a:spAutoFit/>
          </a:bodyPr>
          <a:lstStyle/>
          <a:p>
            <a:r>
              <a:rPr lang="sv-SE" sz="1600" b="1" dirty="0">
                <a:solidFill>
                  <a:srgbClr val="00A174"/>
                </a:solidFill>
              </a:rPr>
              <a:t>Åtgärder som främjar arbetarnas välmående</a:t>
            </a:r>
          </a:p>
          <a:p>
            <a:r>
              <a:rPr lang="sv-SE" sz="1600" dirty="0">
                <a:cs typeface="Arial" panose="020B0604020202020204"/>
              </a:rPr>
              <a:t>Uppföljning av belastningen och åtgärder för att jämna ut belastningen </a:t>
            </a:r>
            <a:r>
              <a:rPr lang="sv-SE" sz="1600" dirty="0" err="1">
                <a:cs typeface="Arial" panose="020B0604020202020204"/>
              </a:rPr>
              <a:t>vb</a:t>
            </a:r>
            <a:r>
              <a:rPr lang="sv-SE" sz="1600" dirty="0">
                <a:cs typeface="Arial" panose="020B0604020202020204"/>
              </a:rPr>
              <a:t>.  </a:t>
            </a:r>
            <a:r>
              <a:rPr lang="sv-SE" sz="1600" dirty="0" err="1">
                <a:cs typeface="Arial" panose="020B0604020202020204"/>
              </a:rPr>
              <a:t>Närchefer</a:t>
            </a:r>
            <a:r>
              <a:rPr lang="sv-SE" sz="1600" dirty="0">
                <a:cs typeface="Arial" panose="020B0604020202020204"/>
              </a:rPr>
              <a:t> besöker enheter regelbundet. </a:t>
            </a:r>
            <a:r>
              <a:rPr lang="sv-SE" sz="1600" dirty="0" err="1">
                <a:cs typeface="Arial" panose="020B0604020202020204"/>
              </a:rPr>
              <a:t>Vartu</a:t>
            </a:r>
            <a:r>
              <a:rPr lang="sv-SE" sz="1600" dirty="0">
                <a:cs typeface="Arial" panose="020B0604020202020204"/>
              </a:rPr>
              <a:t>-diskussioner.</a:t>
            </a:r>
            <a:endParaRPr lang="en-US" sz="1600" dirty="0">
              <a:cs typeface="Arial" panose="020B0604020202020204"/>
            </a:endParaRPr>
          </a:p>
          <a:p>
            <a:r>
              <a:rPr lang="sv-SE" sz="1600" dirty="0">
                <a:cs typeface="Arial" panose="020B0604020202020204"/>
              </a:rPr>
              <a:t>Man söker nya utrymmen där det finns stora inomhusluftsproblem.</a:t>
            </a:r>
          </a:p>
          <a:p>
            <a:endParaRPr lang="sv-SE" sz="1600" dirty="0">
              <a:effectLst/>
              <a:cs typeface="Arial" panose="020B0604020202020204"/>
            </a:endParaRPr>
          </a:p>
          <a:p>
            <a:r>
              <a:rPr lang="sv-SE" sz="1600" dirty="0">
                <a:effectLst/>
                <a:cs typeface="Arial" panose="020B0604020202020204"/>
              </a:rPr>
              <a:t>​</a:t>
            </a:r>
            <a:endParaRPr lang="fi-FI" sz="1600" dirty="0">
              <a:effectLst/>
              <a:cs typeface="Arial" panose="020B0604020202020204"/>
            </a:endParaRPr>
          </a:p>
        </p:txBody>
      </p:sp>
      <p:sp>
        <p:nvSpPr>
          <p:cNvPr id="5" name="TextBox 4">
            <a:extLst>
              <a:ext uri="{FF2B5EF4-FFF2-40B4-BE49-F238E27FC236}">
                <a16:creationId xmlns:a16="http://schemas.microsoft.com/office/drawing/2014/main" id="{F0D1B309-7E2C-2D62-4846-2DA78CD4922D}"/>
              </a:ext>
            </a:extLst>
          </p:cNvPr>
          <p:cNvSpPr txBox="1"/>
          <p:nvPr/>
        </p:nvSpPr>
        <p:spPr>
          <a:xfrm>
            <a:off x="6485491" y="4523752"/>
            <a:ext cx="1032387" cy="369332"/>
          </a:xfrm>
          <a:prstGeom prst="rect">
            <a:avLst/>
          </a:prstGeom>
          <a:noFill/>
        </p:spPr>
        <p:txBody>
          <a:bodyPr wrap="square" lIns="91440" tIns="45720" rIns="91440" bIns="45720" rtlCol="0" anchor="t">
            <a:spAutoFit/>
          </a:bodyPr>
          <a:lstStyle/>
          <a:p>
            <a:endParaRPr lang="fi-FI" dirty="0">
              <a:solidFill>
                <a:srgbClr val="FF0000"/>
              </a:solidFill>
              <a:cs typeface="Arial"/>
            </a:endParaRPr>
          </a:p>
        </p:txBody>
      </p:sp>
    </p:spTree>
    <p:extLst>
      <p:ext uri="{BB962C8B-B14F-4D97-AF65-F5344CB8AC3E}">
        <p14:creationId xmlns:p14="http://schemas.microsoft.com/office/powerpoint/2010/main" val="1898354109"/>
      </p:ext>
    </p:extLst>
  </p:cSld>
  <p:clrMapOvr>
    <a:masterClrMapping/>
  </p:clrMapOvr>
</p:sld>
</file>

<file path=ppt/theme/theme1.xml><?xml version="1.0" encoding="utf-8"?>
<a:theme xmlns:a="http://schemas.openxmlformats.org/drawingml/2006/main" name="OVHP_teema">
  <a:themeElements>
    <a:clrScheme name="Mukautettu 2">
      <a:dk1>
        <a:srgbClr val="213A8F"/>
      </a:dk1>
      <a:lt1>
        <a:sysClr val="window" lastClr="FFFFFF"/>
      </a:lt1>
      <a:dk2>
        <a:srgbClr val="213A8F"/>
      </a:dk2>
      <a:lt2>
        <a:srgbClr val="FFFFFF"/>
      </a:lt2>
      <a:accent1>
        <a:srgbClr val="F39690"/>
      </a:accent1>
      <a:accent2>
        <a:srgbClr val="EB5C5F"/>
      </a:accent2>
      <a:accent3>
        <a:srgbClr val="D3433F"/>
      </a:accent3>
      <a:accent4>
        <a:srgbClr val="85C598"/>
      </a:accent4>
      <a:accent5>
        <a:srgbClr val="00A174"/>
      </a:accent5>
      <a:accent6>
        <a:srgbClr val="008464"/>
      </a:accent6>
      <a:hlink>
        <a:srgbClr val="85C598"/>
      </a:hlink>
      <a:folHlink>
        <a:srgbClr val="85C5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VPH_Esitys_YKSIKIELINEN_2.pptx" id="{AECD3884-1BFC-4290-BE28-A8FFA796B8E8}" vid="{031339A0-1D99-49A8-A499-33D9696D5D62}"/>
    </a:ext>
  </a:extLst>
</a:theme>
</file>

<file path=ppt/theme/theme2.xml><?xml version="1.0" encoding="utf-8"?>
<a:theme xmlns:a="http://schemas.openxmlformats.org/drawingml/2006/main" name="1_OVHP_teema">
  <a:themeElements>
    <a:clrScheme name="Mukautettu 2">
      <a:dk1>
        <a:srgbClr val="213A8F"/>
      </a:dk1>
      <a:lt1>
        <a:sysClr val="window" lastClr="FFFFFF"/>
      </a:lt1>
      <a:dk2>
        <a:srgbClr val="213A8F"/>
      </a:dk2>
      <a:lt2>
        <a:srgbClr val="FFFFFF"/>
      </a:lt2>
      <a:accent1>
        <a:srgbClr val="F39690"/>
      </a:accent1>
      <a:accent2>
        <a:srgbClr val="EB5C5F"/>
      </a:accent2>
      <a:accent3>
        <a:srgbClr val="D3433F"/>
      </a:accent3>
      <a:accent4>
        <a:srgbClr val="85C598"/>
      </a:accent4>
      <a:accent5>
        <a:srgbClr val="00A174"/>
      </a:accent5>
      <a:accent6>
        <a:srgbClr val="008464"/>
      </a:accent6>
      <a:hlink>
        <a:srgbClr val="85C598"/>
      </a:hlink>
      <a:folHlink>
        <a:srgbClr val="85C5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VPH_Esitys_YKSIKIELINEN_2.pptx" id="{AECD3884-1BFC-4290-BE28-A8FFA796B8E8}" vid="{031339A0-1D99-49A8-A499-33D9696D5D6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39441cf-9fc8-48ff-90ea-9f7f0d2c099e">
      <Terms xmlns="http://schemas.microsoft.com/office/infopath/2007/PartnerControls"/>
    </lcf76f155ced4ddcb4097134ff3c332f>
    <TaxCatchAll xmlns="3455b6da-c6c5-43e3-8c5f-8262ce86f51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3C1B98F0537FBA449DB717B306849448" ma:contentTypeVersion="11" ma:contentTypeDescription="Luo uusi asiakirja." ma:contentTypeScope="" ma:versionID="ffec7477856e049654092ec13b88f97e">
  <xsd:schema xmlns:xsd="http://www.w3.org/2001/XMLSchema" xmlns:xs="http://www.w3.org/2001/XMLSchema" xmlns:p="http://schemas.microsoft.com/office/2006/metadata/properties" xmlns:ns2="839441cf-9fc8-48ff-90ea-9f7f0d2c099e" xmlns:ns3="3455b6da-c6c5-43e3-8c5f-8262ce86f511" targetNamespace="http://schemas.microsoft.com/office/2006/metadata/properties" ma:root="true" ma:fieldsID="b10ff0adcb21c4fb61d8d29adb347c2b" ns2:_="" ns3:_="">
    <xsd:import namespace="839441cf-9fc8-48ff-90ea-9f7f0d2c099e"/>
    <xsd:import namespace="3455b6da-c6c5-43e3-8c5f-8262ce86f51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9441cf-9fc8-48ff-90ea-9f7f0d2c09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Kuvien tunnisteet" ma:readOnly="false" ma:fieldId="{5cf76f15-5ced-4ddc-b409-7134ff3c332f}" ma:taxonomyMulti="true" ma:sspId="e6ea580d-a90f-4d05-8666-171099ee70e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455b6da-c6c5-43e3-8c5f-8262ce86f51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0c9560f-2a6e-447a-8afb-e8659893744b}" ma:internalName="TaxCatchAll" ma:showField="CatchAllData" ma:web="3455b6da-c6c5-43e3-8c5f-8262ce86f5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1BDA3F-9081-465D-A0C8-DF261C8C3C7F}">
  <ds:schemaRefs>
    <ds:schemaRef ds:uri="http://purl.org/dc/terms/"/>
    <ds:schemaRef ds:uri="839441cf-9fc8-48ff-90ea-9f7f0d2c099e"/>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www.w3.org/XML/1998/namespace"/>
    <ds:schemaRef ds:uri="3455b6da-c6c5-43e3-8c5f-8262ce86f511"/>
  </ds:schemaRefs>
</ds:datastoreItem>
</file>

<file path=customXml/itemProps2.xml><?xml version="1.0" encoding="utf-8"?>
<ds:datastoreItem xmlns:ds="http://schemas.openxmlformats.org/officeDocument/2006/customXml" ds:itemID="{6D36C4CC-F8E6-4A8E-83BB-78CE33581119}">
  <ds:schemaRefs>
    <ds:schemaRef ds:uri="http://schemas.microsoft.com/sharepoint/v3/contenttype/forms"/>
  </ds:schemaRefs>
</ds:datastoreItem>
</file>

<file path=customXml/itemProps3.xml><?xml version="1.0" encoding="utf-8"?>
<ds:datastoreItem xmlns:ds="http://schemas.openxmlformats.org/officeDocument/2006/customXml" ds:itemID="{AE4EF8D4-E747-46A0-A3B9-D1B6A9A298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9441cf-9fc8-48ff-90ea-9f7f0d2c099e"/>
    <ds:schemaRef ds:uri="3455b6da-c6c5-43e3-8c5f-8262ce86f5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321cc12-b2a3-4edf-b26e-9eb151c69c7d}" enabled="0" method="" siteId="{2321cc12-b2a3-4edf-b26e-9eb151c69c7d}" removed="1"/>
</clbl:labelList>
</file>

<file path=docProps/app.xml><?xml version="1.0" encoding="utf-8"?>
<Properties xmlns="http://schemas.openxmlformats.org/officeDocument/2006/extended-properties" xmlns:vt="http://schemas.openxmlformats.org/officeDocument/2006/docPropsVTypes">
  <Template>OVPH_Esitys_YKSIKIELINEN</Template>
  <TotalTime>23</TotalTime>
  <Words>725</Words>
  <Application>Microsoft Office PowerPoint</Application>
  <PresentationFormat>Widescreen</PresentationFormat>
  <Paragraphs>144</Paragraphs>
  <Slides>6</Slides>
  <Notes>2</Notes>
  <HiddenSlides>0</HiddenSlides>
  <MMClips>0</MMClips>
  <ScaleCrop>false</ScaleCrop>
  <HeadingPairs>
    <vt:vector size="4" baseType="variant">
      <vt:variant>
        <vt:lpstr>Theme</vt:lpstr>
      </vt:variant>
      <vt:variant>
        <vt:i4>2</vt:i4>
      </vt:variant>
      <vt:variant>
        <vt:lpstr>Slide Titles</vt:lpstr>
      </vt:variant>
      <vt:variant>
        <vt:i4>6</vt:i4>
      </vt:variant>
    </vt:vector>
  </HeadingPairs>
  <TitlesOfParts>
    <vt:vector size="8" baseType="lpstr">
      <vt:lpstr>OVHP_teema</vt:lpstr>
      <vt:lpstr>1_OVHP_teema</vt:lpstr>
      <vt:lpstr>Rapportering av egenkontroll</vt:lpstr>
      <vt:lpstr>Tillgänglighet</vt:lpstr>
      <vt:lpstr>Säkerhet och kvalitet</vt:lpstr>
      <vt:lpstr>Kundupplevelse</vt:lpstr>
      <vt:lpstr>Delaktighetsarbete</vt:lpstr>
      <vt:lpstr>Personal</vt:lpstr>
    </vt:vector>
  </TitlesOfParts>
  <Company>VSHP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Omavalvonnan seuratatietojen raportointi</dc:title>
  <dc:creator>Granö Anna Marie</dc:creator>
  <cp:lastModifiedBy>Vertanen Katja</cp:lastModifiedBy>
  <cp:revision>254</cp:revision>
  <dcterms:created xsi:type="dcterms:W3CDTF">2023-11-14T05:41:58Z</dcterms:created>
  <dcterms:modified xsi:type="dcterms:W3CDTF">2026-10-06T06:56:03Z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0x0101003C1B98F0537FBA449DB717B306849448</vt:lpwstr>
  </property>
  <property fmtid="{D5CDD505-2E9C-101B-9397-08002B2CF9AE}" pid="3" name="MediaServiceImageTags">
    <vt:lpwstr/>
  </property>
</Properties>
</file>