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710" r:id="rId5"/>
  </p:sldMasterIdLst>
  <p:notesMasterIdLst>
    <p:notesMasterId r:id="rId11"/>
  </p:notesMasterIdLst>
  <p:handoutMasterIdLst>
    <p:handoutMasterId r:id="rId12"/>
  </p:handoutMasterIdLst>
  <p:sldIdLst>
    <p:sldId id="335" r:id="rId6"/>
    <p:sldId id="563" r:id="rId7"/>
    <p:sldId id="452" r:id="rId8"/>
    <p:sldId id="579" r:id="rId9"/>
    <p:sldId id="580" r:id="rId1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7E0FC59-56D0-E944-DBCE-D81227EB1767}" name="Skuthälla Tanja" initials="ST" userId="S::tanja.skuthalla@ovph.fi::178ba649-bdec-4ba0-b6b5-65d2f655b5ca" providerId="AD"/>
  <p188:author id="{AFEABAD6-F391-E6D4-FFFD-D08E33702AA1}" name="Sundman Lisa" initials="SL" userId="S::lisa.sundman@ovph.fi::fec9133f-7357-46c1-9cd4-7e86e427af3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anö Anna" initials="GA [2]" lastIdx="4" clrIdx="0">
    <p:extLst>
      <p:ext uri="{19B8F6BF-5375-455C-9EA6-DF929625EA0E}">
        <p15:presenceInfo xmlns:p15="http://schemas.microsoft.com/office/powerpoint/2012/main" userId="S::anna.grano@ovph.fi::a50b3b0e-1daf-4c22-886c-a5e083b437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691E78-8031-0078-9788-0BB1D0A781EF}" v="10" dt="2026-10-07T04:54:19.8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commentAuthors" Target="commentAuthor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170961479346448E-2"/>
          <c:y val="5.7751070331185581E-2"/>
          <c:w val="0.84745320939213409"/>
          <c:h val="0.654009379761165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Jan-April</c:v>
                </c:pt>
                <c:pt idx="1">
                  <c:v>Maj-Aug</c:v>
                </c:pt>
                <c:pt idx="2">
                  <c:v>Sept-Dec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CC-4AD5-BF42-673CA57A061B}"/>
            </c:ext>
          </c:extLst>
        </c:ser>
        <c:ser>
          <c:idx val="1"/>
          <c:order val="1"/>
          <c:tx>
            <c:strRef>
              <c:f>Sheet1!$B$1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0"/>
                  <c:y val="-7.56679462408606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BAF-4D04-8B2D-A9D31470A0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Jan-April</c:v>
                </c:pt>
                <c:pt idx="1">
                  <c:v>Maj-Aug</c:v>
                </c:pt>
                <c:pt idx="2">
                  <c:v>Sept-Dec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42</c:v>
                </c:pt>
                <c:pt idx="1">
                  <c:v>59</c:v>
                </c:pt>
                <c:pt idx="2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60-45F1-BFFF-E040F0F12C9F}"/>
            </c:ext>
          </c:extLst>
        </c:ser>
        <c:ser>
          <c:idx val="2"/>
          <c:order val="2"/>
          <c:tx>
            <c:strRef>
              <c:f>Sheet1!$C$1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Jan-April</c:v>
                </c:pt>
                <c:pt idx="1">
                  <c:v>Maj-Aug</c:v>
                </c:pt>
                <c:pt idx="2">
                  <c:v>Sept-Dec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51</c:v>
                </c:pt>
                <c:pt idx="1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AF-4D04-8B2D-A9D31470A0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535601984"/>
        <c:axId val="535602312"/>
      </c:barChart>
      <c:catAx>
        <c:axId val="535601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35602312"/>
        <c:crosses val="autoZero"/>
        <c:auto val="1"/>
        <c:lblAlgn val="ctr"/>
        <c:lblOffset val="100"/>
        <c:noMultiLvlLbl val="0"/>
      </c:catAx>
      <c:valAx>
        <c:axId val="535602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3560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Jan-April</c:v>
                </c:pt>
                <c:pt idx="1">
                  <c:v>Maj-Aug</c:v>
                </c:pt>
                <c:pt idx="2">
                  <c:v>Sept-Dec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DF-48ED-8B00-A39CA4E2E7F5}"/>
            </c:ext>
          </c:extLst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Jan-April</c:v>
                </c:pt>
                <c:pt idx="1">
                  <c:v>Maj-Aug</c:v>
                </c:pt>
                <c:pt idx="2">
                  <c:v>Sept-Dec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DF-48ED-8B00-A39CA4E2E7F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99188783"/>
        <c:axId val="999186383"/>
      </c:barChart>
      <c:catAx>
        <c:axId val="9991887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999186383"/>
        <c:crosses val="autoZero"/>
        <c:auto val="1"/>
        <c:lblAlgn val="ctr"/>
        <c:lblOffset val="100"/>
        <c:noMultiLvlLbl val="0"/>
      </c:catAx>
      <c:valAx>
        <c:axId val="99918638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9991887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chemeClr val="tx1"/>
          </a:solidFill>
        </a:defRPr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690A8B4-A175-47E0-9DA4-67B367CF71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708A30-2F99-4DC8-97D0-02632F0CEB1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332C6-2739-449A-8E1C-DF133202CBD0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7B36E-21B3-4DF2-9912-01BC3F9EEE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65EA9B-9ACE-4A36-A2A0-8F4A652361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5E5EF4-BA7F-4A42-BB51-703B5F75C49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094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0EBC61-E677-49EC-905C-8E373E977562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0DF54-D132-4835-A060-2DDF25001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313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DB2FD-E821-42CD-A42C-78AD0F702CB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49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DB2FD-E821-42CD-A42C-78AD0F702CB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43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/ 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0100" y="914884"/>
            <a:ext cx="7911566" cy="2072107"/>
          </a:xfrm>
        </p:spPr>
        <p:txBody>
          <a:bodyPr anchor="b">
            <a:normAutofit/>
          </a:bodyPr>
          <a:lstStyle>
            <a:lvl1pPr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200100" y="3413033"/>
            <a:ext cx="7934716" cy="347919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86218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184667" y="6156384"/>
            <a:ext cx="4443769" cy="233637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</p:spTree>
    <p:extLst>
      <p:ext uri="{BB962C8B-B14F-4D97-AF65-F5344CB8AC3E}">
        <p14:creationId xmlns:p14="http://schemas.microsoft.com/office/powerpoint/2010/main" val="2959767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+ bild / Kansi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2742" y="567159"/>
            <a:ext cx="4911522" cy="2299519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92742" y="3136739"/>
            <a:ext cx="4911522" cy="1018844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2742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792743" y="4425644"/>
            <a:ext cx="4911521" cy="279730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B1E416C0-4E6D-428D-8B11-8AA4319A483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209212" y="1"/>
            <a:ext cx="4980065" cy="6858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4199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/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9327754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89" y="2326511"/>
            <a:ext cx="9327755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</p:spTree>
    <p:extLst>
      <p:ext uri="{BB962C8B-B14F-4D97-AF65-F5344CB8AC3E}">
        <p14:creationId xmlns:p14="http://schemas.microsoft.com/office/powerpoint/2010/main" val="19565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+ bild /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4491680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90" y="2326511"/>
            <a:ext cx="4491680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1DA025EC-89A3-44CB-B84C-6A8DB57CA69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772099" y="762946"/>
            <a:ext cx="4385897" cy="541401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</a:p>
        </p:txBody>
      </p:sp>
    </p:spTree>
    <p:extLst>
      <p:ext uri="{BB962C8B-B14F-4D97-AF65-F5344CB8AC3E}">
        <p14:creationId xmlns:p14="http://schemas.microsoft.com/office/powerpoint/2010/main" val="746549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48863" y="-61965"/>
            <a:ext cx="11043137" cy="68638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Saatavuus/</a:t>
            </a:r>
            <a:r>
              <a:rPr lang="fi-FI" sz="3600" err="1">
                <a:solidFill>
                  <a:schemeClr val="tx1"/>
                </a:solidFill>
              </a:rPr>
              <a:t>Tillgänglighet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4798800" y="1391960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>
            <a:off x="8517600" y="891309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999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337" y="1694162"/>
            <a:ext cx="565977" cy="565977"/>
          </a:xfrm>
          <a:prstGeom prst="rect">
            <a:avLst/>
          </a:prstGeom>
          <a:solidFill>
            <a:srgbClr val="213A8F"/>
          </a:solidFill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038573" y="3248691"/>
            <a:ext cx="610548" cy="610548"/>
          </a:xfrm>
          <a:prstGeom prst="rect">
            <a:avLst/>
          </a:prstGeom>
        </p:spPr>
      </p:pic>
      <p:sp>
        <p:nvSpPr>
          <p:cNvPr id="7" name="Oval 6"/>
          <p:cNvSpPr/>
          <p:nvPr userDrawn="1"/>
        </p:nvSpPr>
        <p:spPr>
          <a:xfrm>
            <a:off x="5256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6192000" y="4244541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6192000" y="3004809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5256000" y="5484273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" name="Oval 11"/>
          <p:cNvSpPr/>
          <p:nvPr userDrawn="1"/>
        </p:nvSpPr>
        <p:spPr>
          <a:xfrm flipH="1">
            <a:off x="3744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" name="Oval 12"/>
          <p:cNvSpPr/>
          <p:nvPr userDrawn="1"/>
        </p:nvSpPr>
        <p:spPr>
          <a:xfrm flipH="1">
            <a:off x="2808000" y="4279589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4" name="Oval 13"/>
          <p:cNvSpPr/>
          <p:nvPr userDrawn="1"/>
        </p:nvSpPr>
        <p:spPr>
          <a:xfrm flipH="1">
            <a:off x="2808000" y="3001778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5" name="Oval 14"/>
          <p:cNvSpPr/>
          <p:nvPr userDrawn="1"/>
        </p:nvSpPr>
        <p:spPr>
          <a:xfrm flipH="1">
            <a:off x="3744000" y="5496093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51106" y="3421474"/>
            <a:ext cx="1926680" cy="1016988"/>
          </a:xfrm>
          <a:prstGeom prst="rect">
            <a:avLst/>
          </a:prstGeom>
        </p:spPr>
      </p:pic>
      <p:sp>
        <p:nvSpPr>
          <p:cNvPr id="25" name="TextBox 24"/>
          <p:cNvSpPr txBox="1"/>
          <p:nvPr userDrawn="1"/>
        </p:nvSpPr>
        <p:spPr>
          <a:xfrm>
            <a:off x="4581070" y="3074694"/>
            <a:ext cx="697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539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337" y="1694162"/>
            <a:ext cx="565977" cy="565977"/>
          </a:xfrm>
          <a:prstGeom prst="rect">
            <a:avLst/>
          </a:prstGeom>
          <a:solidFill>
            <a:srgbClr val="213A8F"/>
          </a:solidFill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038573" y="3248691"/>
            <a:ext cx="610548" cy="610548"/>
          </a:xfrm>
          <a:prstGeom prst="rect">
            <a:avLst/>
          </a:prstGeom>
        </p:spPr>
      </p:pic>
      <p:sp>
        <p:nvSpPr>
          <p:cNvPr id="7" name="Oval 6"/>
          <p:cNvSpPr/>
          <p:nvPr userDrawn="1"/>
        </p:nvSpPr>
        <p:spPr>
          <a:xfrm>
            <a:off x="5256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6192000" y="4244541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6192000" y="3004809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5256000" y="5484273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" name="Oval 11"/>
          <p:cNvSpPr/>
          <p:nvPr userDrawn="1"/>
        </p:nvSpPr>
        <p:spPr>
          <a:xfrm flipH="1">
            <a:off x="3744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" name="Oval 12"/>
          <p:cNvSpPr/>
          <p:nvPr userDrawn="1"/>
        </p:nvSpPr>
        <p:spPr>
          <a:xfrm flipH="1">
            <a:off x="2808000" y="4279589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4" name="Oval 13"/>
          <p:cNvSpPr/>
          <p:nvPr userDrawn="1"/>
        </p:nvSpPr>
        <p:spPr>
          <a:xfrm flipH="1">
            <a:off x="2808000" y="3001778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5" name="Oval 14"/>
          <p:cNvSpPr/>
          <p:nvPr userDrawn="1"/>
        </p:nvSpPr>
        <p:spPr>
          <a:xfrm flipH="1">
            <a:off x="3744000" y="5496093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51106" y="3421474"/>
            <a:ext cx="1926680" cy="1016988"/>
          </a:xfrm>
          <a:prstGeom prst="rect">
            <a:avLst/>
          </a:prstGeom>
        </p:spPr>
      </p:pic>
      <p:sp>
        <p:nvSpPr>
          <p:cNvPr id="25" name="TextBox 24"/>
          <p:cNvSpPr txBox="1"/>
          <p:nvPr userDrawn="1"/>
        </p:nvSpPr>
        <p:spPr>
          <a:xfrm>
            <a:off x="4577121" y="3006628"/>
            <a:ext cx="705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  <p:sp>
        <p:nvSpPr>
          <p:cNvPr id="28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/>
          <a:p>
            <a:r>
              <a:rPr lang="fi-FI" sz="3600" b="1" err="1">
                <a:solidFill>
                  <a:schemeClr val="tx1"/>
                </a:solidFill>
              </a:rPr>
              <a:t>Kundupplevelse</a:t>
            </a:r>
            <a:endParaRPr lang="fi-FI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657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Säkerhet</a:t>
            </a:r>
            <a:r>
              <a:rPr lang="fi-FI" sz="3600">
                <a:solidFill>
                  <a:schemeClr val="tx1"/>
                </a:solidFill>
              </a:rPr>
              <a:t> </a:t>
            </a:r>
            <a:r>
              <a:rPr lang="fi-FI" sz="3600" err="1">
                <a:solidFill>
                  <a:schemeClr val="tx1"/>
                </a:solidFill>
              </a:rPr>
              <a:t>och</a:t>
            </a:r>
            <a:r>
              <a:rPr lang="fi-FI" sz="3600">
                <a:solidFill>
                  <a:schemeClr val="tx1"/>
                </a:solidFill>
              </a:rPr>
              <a:t> </a:t>
            </a:r>
            <a:r>
              <a:rPr lang="fi-FI" sz="3600" err="1">
                <a:solidFill>
                  <a:schemeClr val="tx1"/>
                </a:solidFill>
              </a:rPr>
              <a:t>kvalitet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123602" y="4488872"/>
            <a:ext cx="110780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4680000" y="4488872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64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4680000" y="1299411"/>
            <a:ext cx="0" cy="3189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8640000" y="1264071"/>
            <a:ext cx="0" cy="32248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82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0997A41-488F-47FE-A14E-4E3CBAC2B407}"/>
              </a:ext>
            </a:extLst>
          </p:cNvPr>
          <p:cNvSpPr txBox="1"/>
          <p:nvPr userDrawn="1"/>
        </p:nvSpPr>
        <p:spPr>
          <a:xfrm>
            <a:off x="4735669" y="1404000"/>
            <a:ext cx="3826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sv-SE" b="1">
                <a:solidFill>
                  <a:srgbClr val="85C598"/>
                </a:solidFill>
              </a:rPr>
              <a:t>DE ANMÄLDA HÄNDELSERNAS KARAKTÄR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2FE2FFB-F344-4344-940D-26D2C6046DF3}"/>
              </a:ext>
            </a:extLst>
          </p:cNvPr>
          <p:cNvSpPr txBox="1"/>
          <p:nvPr userDrawn="1"/>
        </p:nvSpPr>
        <p:spPr>
          <a:xfrm>
            <a:off x="1179185" y="1404000"/>
            <a:ext cx="2847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b="1">
                <a:solidFill>
                  <a:schemeClr val="accent4"/>
                </a:solidFill>
              </a:rPr>
              <a:t>ANTAL ANMÄLAN OM NEGATIV HÄNDELSE </a:t>
            </a:r>
            <a:endParaRPr lang="en-US" sz="16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680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>
                <a:solidFill>
                  <a:schemeClr val="tx1"/>
                </a:solidFill>
              </a:rPr>
              <a:t>Turvallisuus ja laatu</a:t>
            </a:r>
          </a:p>
        </p:txBody>
      </p:sp>
      <p:sp>
        <p:nvSpPr>
          <p:cNvPr id="26" name="TextBox 25"/>
          <p:cNvSpPr txBox="1"/>
          <p:nvPr userDrawn="1"/>
        </p:nvSpPr>
        <p:spPr>
          <a:xfrm>
            <a:off x="1197033" y="1404000"/>
            <a:ext cx="2467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fi-FI" b="1">
                <a:solidFill>
                  <a:schemeClr val="accent4"/>
                </a:solidFill>
              </a:rPr>
              <a:t>VAARATAPAHTUMA ILMOITUSTEN MÄÄRÄ</a:t>
            </a:r>
            <a:endParaRPr lang="en-US" b="1">
              <a:solidFill>
                <a:schemeClr val="accent4"/>
              </a:solidFill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4753431" y="1404000"/>
            <a:ext cx="2467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sv-SE" sz="1600" b="1">
                <a:solidFill>
                  <a:srgbClr val="85C598"/>
                </a:solidFill>
              </a:rPr>
              <a:t>VAARATAPAHTUMA ILMOITUKSET 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EC3B77E-0D3E-4B5A-8A4D-5EEF2CF1F41B}"/>
              </a:ext>
            </a:extLst>
          </p:cNvPr>
          <p:cNvCxnSpPr/>
          <p:nvPr userDrawn="1"/>
        </p:nvCxnSpPr>
        <p:spPr>
          <a:xfrm>
            <a:off x="1123602" y="4488872"/>
            <a:ext cx="110780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6ADCBBD-B6ED-4152-B8C4-0DC573033107}"/>
              </a:ext>
            </a:extLst>
          </p:cNvPr>
          <p:cNvCxnSpPr/>
          <p:nvPr userDrawn="1"/>
        </p:nvCxnSpPr>
        <p:spPr>
          <a:xfrm>
            <a:off x="4680000" y="4488872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A35BE4C-1B5A-48EE-84DB-C2B08640B807}"/>
              </a:ext>
            </a:extLst>
          </p:cNvPr>
          <p:cNvCxnSpPr/>
          <p:nvPr userDrawn="1"/>
        </p:nvCxnSpPr>
        <p:spPr>
          <a:xfrm>
            <a:off x="64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941A194-48EB-4091-A182-F366B11A0BC8}"/>
              </a:ext>
            </a:extLst>
          </p:cNvPr>
          <p:cNvCxnSpPr/>
          <p:nvPr userDrawn="1"/>
        </p:nvCxnSpPr>
        <p:spPr>
          <a:xfrm>
            <a:off x="4680000" y="1299411"/>
            <a:ext cx="0" cy="3189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DF4010C-4B32-4FC4-9A31-D4B806832335}"/>
              </a:ext>
            </a:extLst>
          </p:cNvPr>
          <p:cNvCxnSpPr/>
          <p:nvPr userDrawn="1"/>
        </p:nvCxnSpPr>
        <p:spPr>
          <a:xfrm>
            <a:off x="8640000" y="1264071"/>
            <a:ext cx="0" cy="32248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6CD3214-45BE-4687-A978-284152739751}"/>
              </a:ext>
            </a:extLst>
          </p:cNvPr>
          <p:cNvCxnSpPr/>
          <p:nvPr userDrawn="1"/>
        </p:nvCxnSpPr>
        <p:spPr>
          <a:xfrm>
            <a:off x="82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AC76652-7BC2-88D3-FC99-0BBA62C5158F}"/>
              </a:ext>
            </a:extLst>
          </p:cNvPr>
          <p:cNvSpPr txBox="1">
            <a:spLocks/>
          </p:cNvSpPr>
          <p:nvPr userDrawn="1"/>
        </p:nvSpPr>
        <p:spPr>
          <a:xfrm>
            <a:off x="1168417" y="4500000"/>
            <a:ext cx="349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>
                <a:solidFill>
                  <a:schemeClr val="accent4"/>
                </a:solidFill>
              </a:rPr>
              <a:t>ASIAKKAIDEN TEKEMÄT VAARATAPAHTUMA-ILMOITUKSET MÄÄRÄ</a:t>
            </a:r>
            <a:endParaRPr lang="en-US" sz="12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757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6660000" y="1291041"/>
            <a:ext cx="0" cy="558991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6660000" y="4086000"/>
            <a:ext cx="55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1128000" y="5404220"/>
            <a:ext cx="55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8838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00329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Henkilöstö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7162" y="5073549"/>
            <a:ext cx="1926658" cy="1016988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3646650" y="4541635"/>
            <a:ext cx="705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200329" y="4473964"/>
            <a:ext cx="1106925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3597370" y="4473964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6175394" y="4473963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4647744" y="1330534"/>
            <a:ext cx="0" cy="314342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8140167" y="1330534"/>
            <a:ext cx="0" cy="314502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74015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55343" y="-34782"/>
            <a:ext cx="11069254" cy="701102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34781"/>
            <a:ext cx="11431557" cy="14267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Personal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7162" y="5073549"/>
            <a:ext cx="1926658" cy="1016988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1200329" y="4473964"/>
            <a:ext cx="1106925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3597370" y="4473964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6175394" y="4473963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4647744" y="1330534"/>
            <a:ext cx="0" cy="314342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8140167" y="1330534"/>
            <a:ext cx="0" cy="314502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5743584-D823-48E2-ABA9-FB131738E2AB}"/>
              </a:ext>
            </a:extLst>
          </p:cNvPr>
          <p:cNvSpPr txBox="1"/>
          <p:nvPr userDrawn="1"/>
        </p:nvSpPr>
        <p:spPr>
          <a:xfrm>
            <a:off x="3646650" y="4541635"/>
            <a:ext cx="705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928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8961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F6B8AB5D-811F-4B06-A2B7-A29159A8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582" r="2599" b="7653"/>
          <a:stretch/>
        </p:blipFill>
        <p:spPr>
          <a:xfrm>
            <a:off x="2553495" y="-1"/>
            <a:ext cx="9638506" cy="6858001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6B794C0E-ABDA-46B2-87C9-9CE37E803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3A0EC7A0-5676-4A13-9CF1-A445267822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899"/>
            <a:ext cx="7881449" cy="382697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9865506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>
            <a:extLst>
              <a:ext uri="{FF2B5EF4-FFF2-40B4-BE49-F238E27FC236}">
                <a16:creationId xmlns:a16="http://schemas.microsoft.com/office/drawing/2014/main" id="{97326C7A-C2EB-4325-8143-E8591DB57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22" r="2989" b="8476"/>
          <a:stretch/>
        </p:blipFill>
        <p:spPr>
          <a:xfrm>
            <a:off x="2550911" y="0"/>
            <a:ext cx="9641089" cy="6858000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9E67AA12-B1E4-4AFF-9D09-DF4180C6A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1BBE9987-4AB2-4C77-9BF5-E044F5744C4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900"/>
            <a:ext cx="7881449" cy="428996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6303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/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37403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/ 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7CFEF7D0-89E7-4DFE-9FC4-7B4ABF4A5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18EE2646-56AA-4BB0-8E80-712AD9226B4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43858" y="3604926"/>
            <a:ext cx="7710725" cy="35163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err="1"/>
              <a:t>Förnamn</a:t>
            </a:r>
            <a:r>
              <a:rPr lang="fi-FI"/>
              <a:t> </a:t>
            </a:r>
            <a:r>
              <a:rPr lang="fi-FI" err="1"/>
              <a:t>Efternamn</a:t>
            </a:r>
            <a:r>
              <a:rPr lang="fi-FI"/>
              <a:t> | </a:t>
            </a:r>
            <a:r>
              <a:rPr lang="fi-FI" err="1"/>
              <a:t>Kontaktinformation</a:t>
            </a:r>
            <a:r>
              <a:rPr lang="fi-FI"/>
              <a:t> | osterbottensvalfard.fi</a:t>
            </a:r>
          </a:p>
        </p:txBody>
      </p:sp>
    </p:spTree>
    <p:extLst>
      <p:ext uri="{BB962C8B-B14F-4D97-AF65-F5344CB8AC3E}">
        <p14:creationId xmlns:p14="http://schemas.microsoft.com/office/powerpoint/2010/main" val="16444860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/ 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0100" y="914884"/>
            <a:ext cx="7911566" cy="2072107"/>
          </a:xfrm>
        </p:spPr>
        <p:txBody>
          <a:bodyPr anchor="b">
            <a:normAutofit/>
          </a:bodyPr>
          <a:lstStyle>
            <a:lvl1pPr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200100" y="3413033"/>
            <a:ext cx="7934716" cy="347919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86218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184667" y="6156384"/>
            <a:ext cx="4443769" cy="233637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</p:spTree>
    <p:extLst>
      <p:ext uri="{BB962C8B-B14F-4D97-AF65-F5344CB8AC3E}">
        <p14:creationId xmlns:p14="http://schemas.microsoft.com/office/powerpoint/2010/main" val="318654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+ bild / Kansi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2742" y="567159"/>
            <a:ext cx="4911522" cy="2299519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92742" y="3136739"/>
            <a:ext cx="4911522" cy="1018844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2742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792743" y="4425644"/>
            <a:ext cx="4911521" cy="279730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B1E416C0-4E6D-428D-8B11-8AA4319A483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209212" y="1"/>
            <a:ext cx="4980065" cy="6858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506699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/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9327754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89" y="2326511"/>
            <a:ext cx="9327755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</p:spTree>
    <p:extLst>
      <p:ext uri="{BB962C8B-B14F-4D97-AF65-F5344CB8AC3E}">
        <p14:creationId xmlns:p14="http://schemas.microsoft.com/office/powerpoint/2010/main" val="9963044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+ bild /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4491680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90" y="2326511"/>
            <a:ext cx="4491680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1DA025EC-89A3-44CB-B84C-6A8DB57CA69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772099" y="762946"/>
            <a:ext cx="4385897" cy="541401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</a:p>
        </p:txBody>
      </p:sp>
    </p:spTree>
    <p:extLst>
      <p:ext uri="{BB962C8B-B14F-4D97-AF65-F5344CB8AC3E}">
        <p14:creationId xmlns:p14="http://schemas.microsoft.com/office/powerpoint/2010/main" val="12727592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1BC2986-E557-4E31-79E4-2FCA09A44459}"/>
              </a:ext>
            </a:extLst>
          </p:cNvPr>
          <p:cNvCxnSpPr/>
          <p:nvPr userDrawn="1"/>
        </p:nvCxnSpPr>
        <p:spPr>
          <a:xfrm>
            <a:off x="7560000" y="3061699"/>
            <a:ext cx="46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5A2A482-F46E-8C2D-3CD2-DAF54B76306F}"/>
              </a:ext>
            </a:extLst>
          </p:cNvPr>
          <p:cNvCxnSpPr/>
          <p:nvPr userDrawn="1"/>
        </p:nvCxnSpPr>
        <p:spPr>
          <a:xfrm>
            <a:off x="7560000" y="4495372"/>
            <a:ext cx="46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46884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385238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</p:spTree>
    <p:extLst>
      <p:ext uri="{BB962C8B-B14F-4D97-AF65-F5344CB8AC3E}">
        <p14:creationId xmlns:p14="http://schemas.microsoft.com/office/powerpoint/2010/main" val="7332371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56DBEB3-51CC-72A7-8A37-95BC67CBE2B7}"/>
              </a:ext>
            </a:extLst>
          </p:cNvPr>
          <p:cNvCxnSpPr/>
          <p:nvPr userDrawn="1"/>
        </p:nvCxnSpPr>
        <p:spPr>
          <a:xfrm>
            <a:off x="7560000" y="4457272"/>
            <a:ext cx="46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15088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</p:spTree>
    <p:extLst>
      <p:ext uri="{BB962C8B-B14F-4D97-AF65-F5344CB8AC3E}">
        <p14:creationId xmlns:p14="http://schemas.microsoft.com/office/powerpoint/2010/main" val="28280728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sampam</a:t>
            </a:r>
            <a:endParaRPr lang="fi-FI" sz="3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7131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/>
          <a:p>
            <a:r>
              <a:rPr lang="fi-FI" sz="3600" b="1" err="1">
                <a:solidFill>
                  <a:schemeClr val="tx1"/>
                </a:solidFill>
              </a:rPr>
              <a:t>Kundupplevelse</a:t>
            </a:r>
            <a:endParaRPr lang="fi-FI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0408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E4426B-1263-FF2F-84C3-2A76EC01A4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665" y="669804"/>
            <a:ext cx="3028335" cy="70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162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2" y="4374498"/>
            <a:ext cx="7881448" cy="40584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4613467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D524BBE-09B8-48EA-859D-3860E4E8A31C}"/>
              </a:ext>
            </a:extLst>
          </p:cNvPr>
          <p:cNvCxnSpPr/>
          <p:nvPr userDrawn="1"/>
        </p:nvCxnSpPr>
        <p:spPr>
          <a:xfrm>
            <a:off x="4798800" y="1391960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663A9F8-806C-4F2D-8EDE-F3C63879E4F0}"/>
              </a:ext>
            </a:extLst>
          </p:cNvPr>
          <p:cNvCxnSpPr/>
          <p:nvPr userDrawn="1"/>
        </p:nvCxnSpPr>
        <p:spPr>
          <a:xfrm>
            <a:off x="8532000" y="891309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7C2F3AC7-DD9D-4569-9C23-2C361AB2CEE3}"/>
              </a:ext>
            </a:extLst>
          </p:cNvPr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5136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2F3AC7-DD9D-4569-9C23-2C361AB2CEE3}"/>
              </a:ext>
            </a:extLst>
          </p:cNvPr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2178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F6B8AB5D-811F-4B06-A2B7-A29159A8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582" r="2599" b="7653"/>
          <a:stretch/>
        </p:blipFill>
        <p:spPr>
          <a:xfrm>
            <a:off x="2553495" y="-1"/>
            <a:ext cx="9638506" cy="6858001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6B794C0E-ABDA-46B2-87C9-9CE37E803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3A0EC7A0-5676-4A13-9CF1-A445267822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899"/>
            <a:ext cx="7881449" cy="382697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9076733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>
            <a:extLst>
              <a:ext uri="{FF2B5EF4-FFF2-40B4-BE49-F238E27FC236}">
                <a16:creationId xmlns:a16="http://schemas.microsoft.com/office/drawing/2014/main" id="{97326C7A-C2EB-4325-8143-E8591DB57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22" r="2989" b="8476"/>
          <a:stretch/>
        </p:blipFill>
        <p:spPr>
          <a:xfrm>
            <a:off x="2550911" y="0"/>
            <a:ext cx="9641089" cy="6858000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9E67AA12-B1E4-4AFF-9D09-DF4180C6A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1BBE9987-4AB2-4C77-9BF5-E044F5744C4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900"/>
            <a:ext cx="7881449" cy="428996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26094837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/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51300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/ 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7CFEF7D0-89E7-4DFE-9FC4-7B4ABF4A5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18EE2646-56AA-4BB0-8E80-712AD9226B4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43858" y="3604926"/>
            <a:ext cx="7710725" cy="35163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err="1"/>
              <a:t>Förnamn</a:t>
            </a:r>
            <a:r>
              <a:rPr lang="fi-FI"/>
              <a:t> </a:t>
            </a:r>
            <a:r>
              <a:rPr lang="fi-FI" err="1"/>
              <a:t>Efternamn</a:t>
            </a:r>
            <a:r>
              <a:rPr lang="fi-FI"/>
              <a:t> | </a:t>
            </a:r>
            <a:r>
              <a:rPr lang="fi-FI" err="1"/>
              <a:t>Kontaktinformation</a:t>
            </a:r>
            <a:r>
              <a:rPr lang="fi-FI"/>
              <a:t> | osterbottensvalfard.fi</a:t>
            </a:r>
          </a:p>
        </p:txBody>
      </p:sp>
    </p:spTree>
    <p:extLst>
      <p:ext uri="{BB962C8B-B14F-4D97-AF65-F5344CB8AC3E}">
        <p14:creationId xmlns:p14="http://schemas.microsoft.com/office/powerpoint/2010/main" val="36063865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130139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Patientsäkerhet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>
            <a:cxnSpLocks/>
          </p:cNvCxnSpPr>
          <p:nvPr userDrawn="1"/>
        </p:nvCxnSpPr>
        <p:spPr>
          <a:xfrm>
            <a:off x="4609050" y="1618614"/>
            <a:ext cx="0" cy="28702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 userDrawn="1"/>
        </p:nvCxnSpPr>
        <p:spPr>
          <a:xfrm>
            <a:off x="8101076" y="1618614"/>
            <a:ext cx="0" cy="287025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6A81F36-AC58-4DD9-C7DC-B9776BED227D}"/>
              </a:ext>
            </a:extLst>
          </p:cNvPr>
          <p:cNvSpPr/>
          <p:nvPr userDrawn="1"/>
        </p:nvSpPr>
        <p:spPr>
          <a:xfrm>
            <a:off x="1208213" y="1618614"/>
            <a:ext cx="10907573" cy="51171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2681D93-E218-7D07-1A5B-282B478E7723}"/>
              </a:ext>
            </a:extLst>
          </p:cNvPr>
          <p:cNvCxnSpPr>
            <a:cxnSpLocks/>
          </p:cNvCxnSpPr>
          <p:nvPr userDrawn="1"/>
        </p:nvCxnSpPr>
        <p:spPr>
          <a:xfrm>
            <a:off x="4609050" y="4488871"/>
            <a:ext cx="747308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0AF0572-4EC0-8FF6-DAC5-4173102B5DD7}"/>
              </a:ext>
            </a:extLst>
          </p:cNvPr>
          <p:cNvCxnSpPr>
            <a:cxnSpLocks/>
          </p:cNvCxnSpPr>
          <p:nvPr userDrawn="1"/>
        </p:nvCxnSpPr>
        <p:spPr>
          <a:xfrm>
            <a:off x="6444000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23951AD-C835-72D1-BF2F-871377F920FB}"/>
              </a:ext>
            </a:extLst>
          </p:cNvPr>
          <p:cNvCxnSpPr>
            <a:cxnSpLocks/>
          </p:cNvCxnSpPr>
          <p:nvPr userDrawn="1"/>
        </p:nvCxnSpPr>
        <p:spPr>
          <a:xfrm>
            <a:off x="8172000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5412B49-581C-835D-8C01-D82A94FB7DC4}"/>
              </a:ext>
            </a:extLst>
          </p:cNvPr>
          <p:cNvCxnSpPr>
            <a:cxnSpLocks/>
          </p:cNvCxnSpPr>
          <p:nvPr userDrawn="1"/>
        </p:nvCxnSpPr>
        <p:spPr>
          <a:xfrm>
            <a:off x="1208213" y="4488871"/>
            <a:ext cx="34008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311F27B-FC4E-C5AA-EA9F-1005AF046BBB}"/>
              </a:ext>
            </a:extLst>
          </p:cNvPr>
          <p:cNvCxnSpPr>
            <a:cxnSpLocks/>
          </p:cNvCxnSpPr>
          <p:nvPr userDrawn="1"/>
        </p:nvCxnSpPr>
        <p:spPr>
          <a:xfrm>
            <a:off x="4680000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11936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130139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Patientsäkerhet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>
            <a:cxnSpLocks/>
          </p:cNvCxnSpPr>
          <p:nvPr userDrawn="1"/>
        </p:nvCxnSpPr>
        <p:spPr>
          <a:xfrm>
            <a:off x="4609050" y="1618614"/>
            <a:ext cx="0" cy="28702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 userDrawn="1"/>
        </p:nvCxnSpPr>
        <p:spPr>
          <a:xfrm>
            <a:off x="8101076" y="1618614"/>
            <a:ext cx="0" cy="287025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6A81F36-AC58-4DD9-C7DC-B9776BED227D}"/>
              </a:ext>
            </a:extLst>
          </p:cNvPr>
          <p:cNvSpPr/>
          <p:nvPr userDrawn="1"/>
        </p:nvSpPr>
        <p:spPr>
          <a:xfrm>
            <a:off x="1208213" y="1618614"/>
            <a:ext cx="10907573" cy="51171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2681D93-E218-7D07-1A5B-282B478E7723}"/>
              </a:ext>
            </a:extLst>
          </p:cNvPr>
          <p:cNvCxnSpPr>
            <a:cxnSpLocks/>
          </p:cNvCxnSpPr>
          <p:nvPr userDrawn="1"/>
        </p:nvCxnSpPr>
        <p:spPr>
          <a:xfrm>
            <a:off x="4609050" y="4488871"/>
            <a:ext cx="349202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ACC7CAA-3A95-8BEA-AD51-82BA742430DF}"/>
              </a:ext>
            </a:extLst>
          </p:cNvPr>
          <p:cNvCxnSpPr>
            <a:cxnSpLocks/>
          </p:cNvCxnSpPr>
          <p:nvPr userDrawn="1"/>
        </p:nvCxnSpPr>
        <p:spPr>
          <a:xfrm>
            <a:off x="4609050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0AF0572-4EC0-8FF6-DAC5-4173102B5DD7}"/>
              </a:ext>
            </a:extLst>
          </p:cNvPr>
          <p:cNvCxnSpPr>
            <a:cxnSpLocks/>
          </p:cNvCxnSpPr>
          <p:nvPr userDrawn="1"/>
        </p:nvCxnSpPr>
        <p:spPr>
          <a:xfrm>
            <a:off x="8101076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5412B49-581C-835D-8C01-D82A94FB7DC4}"/>
              </a:ext>
            </a:extLst>
          </p:cNvPr>
          <p:cNvCxnSpPr>
            <a:cxnSpLocks/>
          </p:cNvCxnSpPr>
          <p:nvPr userDrawn="1"/>
        </p:nvCxnSpPr>
        <p:spPr>
          <a:xfrm>
            <a:off x="1208213" y="4037767"/>
            <a:ext cx="34008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33412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130139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Patientsäkerhet</a:t>
            </a:r>
            <a:endParaRPr lang="fi-FI" sz="360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A81F36-AC58-4DD9-C7DC-B9776BED227D}"/>
              </a:ext>
            </a:extLst>
          </p:cNvPr>
          <p:cNvSpPr/>
          <p:nvPr userDrawn="1"/>
        </p:nvSpPr>
        <p:spPr>
          <a:xfrm>
            <a:off x="1208213" y="1618614"/>
            <a:ext cx="10907573" cy="51171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ACC7CAA-3A95-8BEA-AD51-82BA742430DF}"/>
              </a:ext>
            </a:extLst>
          </p:cNvPr>
          <p:cNvCxnSpPr>
            <a:cxnSpLocks/>
          </p:cNvCxnSpPr>
          <p:nvPr userDrawn="1"/>
        </p:nvCxnSpPr>
        <p:spPr>
          <a:xfrm>
            <a:off x="6718662" y="1618614"/>
            <a:ext cx="0" cy="511712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69421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82865-C634-470C-B0FF-8EFBD469A41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92D4A-3EEA-4580-801C-0CD0F8798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5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image" Target="../media/image12.svg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A7AAD77-E012-4221-83A5-D7ADEB8D2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390" y="762946"/>
            <a:ext cx="9125505" cy="909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1F2BC0-DD14-447B-BE79-5BFE77A3D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3390" y="1807336"/>
            <a:ext cx="91255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35314FF-C2D7-405B-A15B-6B537B96F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66216" y="552066"/>
            <a:ext cx="613457" cy="515001"/>
          </a:xfrm>
          <a:prstGeom prst="rect">
            <a:avLst/>
          </a:prstGeom>
        </p:spPr>
      </p:pic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8AE9BA5D-CB1F-42B4-95FA-B46C48732C58}"/>
              </a:ext>
            </a:extLst>
          </p:cNvPr>
          <p:cNvCxnSpPr/>
          <p:nvPr userDrawn="1"/>
        </p:nvCxnSpPr>
        <p:spPr>
          <a:xfrm>
            <a:off x="1143621" y="557760"/>
            <a:ext cx="0" cy="5736508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tsikon paikkamerkki 1">
            <a:extLst>
              <a:ext uri="{FF2B5EF4-FFF2-40B4-BE49-F238E27FC236}">
                <a16:creationId xmlns:a16="http://schemas.microsoft.com/office/drawing/2014/main" id="{D5D4B195-9A4B-4226-8C21-060A5ED30A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380411" y="1298695"/>
            <a:ext cx="476113" cy="5241000"/>
          </a:xfrm>
          <a:prstGeom prst="rect">
            <a:avLst/>
          </a:prstGeom>
        </p:spPr>
        <p:txBody>
          <a:bodyPr vert="vert270" lIns="91440" tIns="45720" rIns="91440" bIns="45720" numCol="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r" rtl="0"/>
            <a:r>
              <a:rPr lang="fi-FI" sz="900" b="0" i="0" u="none" strike="noStrike" spc="300" baseline="30000">
                <a:solidFill>
                  <a:schemeClr val="tx1"/>
                </a:solidFill>
                <a:latin typeface="Arial" panose="020B0604020202020204" pitchFamily="34" charset="0"/>
              </a:rPr>
              <a:t>ÖSTERBOTTENS VÄLFÄRDSOMRÅDE </a:t>
            </a:r>
            <a:r>
              <a:rPr lang="fi-FI" sz="900" b="0" i="0" u="none" strike="noStrike" spc="300" baseline="30000">
                <a:solidFill>
                  <a:schemeClr val="accent2"/>
                </a:solidFill>
                <a:latin typeface="Arial" panose="020B0604020202020204" pitchFamily="34" charset="0"/>
              </a:rPr>
              <a:t>| POHJANMAAN HYVINVOINTIALUE </a:t>
            </a:r>
          </a:p>
        </p:txBody>
      </p:sp>
    </p:spTree>
    <p:extLst>
      <p:ext uri="{BB962C8B-B14F-4D97-AF65-F5344CB8AC3E}">
        <p14:creationId xmlns:p14="http://schemas.microsoft.com/office/powerpoint/2010/main" val="3231554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709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708" r:id="rId11"/>
    <p:sldLayoutId id="2147483706" r:id="rId12"/>
    <p:sldLayoutId id="2147483701" r:id="rId13"/>
    <p:sldLayoutId id="2147483702" r:id="rId14"/>
    <p:sldLayoutId id="2147483703" r:id="rId15"/>
    <p:sldLayoutId id="2147483704" r:id="rId16"/>
    <p:sldLayoutId id="214748370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A7AAD77-E012-4221-83A5-D7ADEB8D2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390" y="762946"/>
            <a:ext cx="9125505" cy="909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1F2BC0-DD14-447B-BE79-5BFE77A3D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3390" y="1807336"/>
            <a:ext cx="91255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35314FF-C2D7-405B-A15B-6B537B96F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266216" y="552066"/>
            <a:ext cx="613457" cy="515001"/>
          </a:xfrm>
          <a:prstGeom prst="rect">
            <a:avLst/>
          </a:prstGeom>
        </p:spPr>
      </p:pic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8AE9BA5D-CB1F-42B4-95FA-B46C48732C58}"/>
              </a:ext>
            </a:extLst>
          </p:cNvPr>
          <p:cNvCxnSpPr/>
          <p:nvPr userDrawn="1"/>
        </p:nvCxnSpPr>
        <p:spPr>
          <a:xfrm>
            <a:off x="1143621" y="557760"/>
            <a:ext cx="0" cy="5736508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tsikon paikkamerkki 1">
            <a:extLst>
              <a:ext uri="{FF2B5EF4-FFF2-40B4-BE49-F238E27FC236}">
                <a16:creationId xmlns:a16="http://schemas.microsoft.com/office/drawing/2014/main" id="{D5D4B195-9A4B-4226-8C21-060A5ED30A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380411" y="1298695"/>
            <a:ext cx="476113" cy="5241000"/>
          </a:xfrm>
          <a:prstGeom prst="rect">
            <a:avLst/>
          </a:prstGeom>
        </p:spPr>
        <p:txBody>
          <a:bodyPr vert="vert270" lIns="91440" tIns="45720" rIns="91440" bIns="45720" numCol="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r" rtl="0"/>
            <a:r>
              <a:rPr lang="fi-FI" sz="900" b="0" i="0" u="none" strike="noStrike" spc="300" baseline="30000">
                <a:solidFill>
                  <a:schemeClr val="tx1"/>
                </a:solidFill>
                <a:latin typeface="Arial" panose="020B0604020202020204" pitchFamily="34" charset="0"/>
              </a:rPr>
              <a:t>ÖSTERBOTTENS VÄLFÄRDSOMRÅDE </a:t>
            </a:r>
            <a:r>
              <a:rPr lang="fi-FI" sz="900" b="0" i="0" u="none" strike="noStrike" spc="300" baseline="30000">
                <a:solidFill>
                  <a:schemeClr val="accent2"/>
                </a:solidFill>
                <a:latin typeface="Arial" panose="020B0604020202020204" pitchFamily="34" charset="0"/>
              </a:rPr>
              <a:t>| POHJANMAAN HYVINVOINTIALUE </a:t>
            </a:r>
          </a:p>
        </p:txBody>
      </p:sp>
    </p:spTree>
    <p:extLst>
      <p:ext uri="{BB962C8B-B14F-4D97-AF65-F5344CB8AC3E}">
        <p14:creationId xmlns:p14="http://schemas.microsoft.com/office/powerpoint/2010/main" val="3175496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  <p:sldLayoutId id="2147483727" r:id="rId17"/>
    <p:sldLayoutId id="2147483728" r:id="rId18"/>
    <p:sldLayoutId id="2147483729" r:id="rId19"/>
    <p:sldLayoutId id="2147483732" r:id="rId20"/>
    <p:sldLayoutId id="2147483730" r:id="rId21"/>
    <p:sldLayoutId id="2147483731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54E7A8-5072-420C-8029-2B2F9E87B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/>
              <a:t>R</a:t>
            </a:r>
            <a:r>
              <a:rPr lang="fi-FI" sz="4800" err="1"/>
              <a:t>apportering</a:t>
            </a:r>
            <a:r>
              <a:rPr lang="fi-FI" sz="4800"/>
              <a:t> av </a:t>
            </a:r>
            <a:r>
              <a:rPr lang="fi-FI" sz="4800" err="1"/>
              <a:t>egenkontroll</a:t>
            </a:r>
            <a:endParaRPr lang="fi-FI" sz="4800"/>
          </a:p>
        </p:txBody>
      </p:sp>
      <p:sp>
        <p:nvSpPr>
          <p:cNvPr id="3" name="Rubrik2">
            <a:extLst>
              <a:ext uri="{FF2B5EF4-FFF2-40B4-BE49-F238E27FC236}">
                <a16:creationId xmlns:a16="http://schemas.microsoft.com/office/drawing/2014/main" id="{CE2751FD-BF62-47E2-835B-FEDE70EA7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00099" y="3413033"/>
            <a:ext cx="9533191" cy="926211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fi-FI" b="0" err="1"/>
              <a:t>Verksamhetsområde</a:t>
            </a:r>
            <a:r>
              <a:rPr lang="fi-FI" b="0"/>
              <a:t>: </a:t>
            </a:r>
            <a:r>
              <a:rPr lang="fi-FI" b="0" err="1"/>
              <a:t>Sjukhusservice</a:t>
            </a:r>
            <a:endParaRPr lang="fi-FI" b="0">
              <a:cs typeface="Arial"/>
            </a:endParaRPr>
          </a:p>
          <a:p>
            <a:r>
              <a:rPr lang="fi-FI" b="0" err="1"/>
              <a:t>Resultatområde</a:t>
            </a:r>
            <a:r>
              <a:rPr lang="fi-FI" b="0"/>
              <a:t>: </a:t>
            </a:r>
            <a:r>
              <a:rPr lang="fi-FI" b="0" err="1"/>
              <a:t>Diagnostik</a:t>
            </a:r>
            <a:r>
              <a:rPr lang="fi-FI" b="0"/>
              <a:t> </a:t>
            </a:r>
            <a:r>
              <a:rPr lang="fi-FI" b="0" err="1"/>
              <a:t>och</a:t>
            </a:r>
            <a:r>
              <a:rPr lang="fi-FI" b="0"/>
              <a:t> </a:t>
            </a:r>
            <a:r>
              <a:rPr lang="fi-FI" b="0" err="1"/>
              <a:t>stödtjänster</a:t>
            </a:r>
            <a:endParaRPr lang="fi-FI" b="0">
              <a:cs typeface="Arial"/>
            </a:endParaRPr>
          </a:p>
          <a:p>
            <a:r>
              <a:rPr lang="fi-FI" b="0" err="1"/>
              <a:t>Rapportens</a:t>
            </a:r>
            <a:r>
              <a:rPr lang="fi-FI" b="0"/>
              <a:t> </a:t>
            </a:r>
            <a:r>
              <a:rPr lang="fi-FI" b="0" err="1"/>
              <a:t>tidsperiod</a:t>
            </a:r>
            <a:r>
              <a:rPr lang="fi-FI" b="0"/>
              <a:t>: 5-8.2026</a:t>
            </a:r>
            <a:endParaRPr lang="fi-FI" b="0">
              <a:cs typeface="Arial" panose="020B060402020202020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0100" y="5153890"/>
            <a:ext cx="66834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err="1">
                <a:solidFill>
                  <a:schemeClr val="bg1"/>
                </a:solidFill>
              </a:rPr>
              <a:t>Förkortningar</a:t>
            </a:r>
            <a:r>
              <a:rPr lang="fi-FI" sz="1400">
                <a:solidFill>
                  <a:schemeClr val="bg1"/>
                </a:solidFill>
              </a:rPr>
              <a:t>:</a:t>
            </a:r>
          </a:p>
          <a:p>
            <a:r>
              <a:rPr lang="fi-FI" sz="1400">
                <a:solidFill>
                  <a:schemeClr val="bg1"/>
                </a:solidFill>
              </a:rPr>
              <a:t>NPS (Net </a:t>
            </a:r>
            <a:r>
              <a:rPr lang="fi-FI" sz="1400" err="1">
                <a:solidFill>
                  <a:schemeClr val="bg1"/>
                </a:solidFill>
              </a:rPr>
              <a:t>Promoter</a:t>
            </a:r>
            <a:r>
              <a:rPr lang="fi-FI" sz="1400">
                <a:solidFill>
                  <a:schemeClr val="bg1"/>
                </a:solidFill>
              </a:rPr>
              <a:t> </a:t>
            </a:r>
            <a:r>
              <a:rPr lang="fi-FI" sz="1400" err="1">
                <a:solidFill>
                  <a:schemeClr val="bg1"/>
                </a:solidFill>
              </a:rPr>
              <a:t>Score</a:t>
            </a:r>
            <a:r>
              <a:rPr lang="fi-FI" sz="1400">
                <a:solidFill>
                  <a:schemeClr val="bg1"/>
                </a:solidFill>
              </a:rPr>
              <a:t>): </a:t>
            </a:r>
            <a:r>
              <a:rPr lang="fi-FI" sz="1400" err="1">
                <a:solidFill>
                  <a:schemeClr val="bg1"/>
                </a:solidFill>
              </a:rPr>
              <a:t>Rekommendationsindex</a:t>
            </a:r>
            <a:r>
              <a:rPr lang="fi-FI" sz="1400">
                <a:solidFill>
                  <a:schemeClr val="bg1"/>
                </a:solidFill>
              </a:rPr>
              <a:t> (</a:t>
            </a:r>
            <a:r>
              <a:rPr lang="fi-FI" sz="1400" err="1">
                <a:solidFill>
                  <a:schemeClr val="bg1"/>
                </a:solidFill>
              </a:rPr>
              <a:t>klienter</a:t>
            </a:r>
            <a:r>
              <a:rPr lang="fi-FI" sz="1400">
                <a:solidFill>
                  <a:schemeClr val="bg1"/>
                </a:solidFill>
              </a:rPr>
              <a:t> </a:t>
            </a:r>
            <a:r>
              <a:rPr lang="fi-FI" sz="1400" err="1">
                <a:solidFill>
                  <a:schemeClr val="bg1"/>
                </a:solidFill>
              </a:rPr>
              <a:t>och</a:t>
            </a:r>
            <a:r>
              <a:rPr lang="fi-FI" sz="1400">
                <a:solidFill>
                  <a:schemeClr val="bg1"/>
                </a:solidFill>
              </a:rPr>
              <a:t> personal)</a:t>
            </a:r>
          </a:p>
          <a:p>
            <a:r>
              <a:rPr lang="fi-FI" sz="1400" err="1">
                <a:solidFill>
                  <a:schemeClr val="bg1"/>
                </a:solidFill>
              </a:rPr>
              <a:t>Haipro</a:t>
            </a:r>
            <a:r>
              <a:rPr lang="fi-FI" sz="1400">
                <a:solidFill>
                  <a:schemeClr val="bg1"/>
                </a:solidFill>
              </a:rPr>
              <a:t>: </a:t>
            </a:r>
            <a:r>
              <a:rPr lang="sv-SE" sz="1400">
                <a:solidFill>
                  <a:schemeClr val="bg1"/>
                </a:solidFill>
              </a:rPr>
              <a:t>System för rapportering av negativa nära ögat händelser</a:t>
            </a:r>
          </a:p>
          <a:p>
            <a:r>
              <a:rPr lang="sv-SE" sz="1400">
                <a:solidFill>
                  <a:schemeClr val="bg1"/>
                </a:solidFill>
              </a:rPr>
              <a:t>Inom parentes rapporteras värdet för tidigare period.</a:t>
            </a:r>
            <a:endParaRPr lang="fi-FI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692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10343442" cy="909638"/>
          </a:xfrm>
        </p:spPr>
        <p:txBody>
          <a:bodyPr>
            <a:normAutofit/>
          </a:bodyPr>
          <a:lstStyle/>
          <a:p>
            <a:r>
              <a:rPr lang="fi-FI" b="1" err="1"/>
              <a:t>Säkerhet</a:t>
            </a:r>
            <a:r>
              <a:rPr lang="fi-FI" b="1"/>
              <a:t> </a:t>
            </a:r>
            <a:r>
              <a:rPr lang="fi-FI" b="1" err="1"/>
              <a:t>och</a:t>
            </a:r>
            <a:r>
              <a:rPr lang="fi-FI" b="1"/>
              <a:t> </a:t>
            </a:r>
            <a:r>
              <a:rPr lang="fi-FI" b="1" err="1"/>
              <a:t>kvalitet</a:t>
            </a:r>
            <a:endParaRPr lang="en-US" sz="1200" b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E3ECC4-2766-0EF7-1123-7E6207D264D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2850" y="1656000"/>
            <a:ext cx="3422269" cy="235449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sv-SE" sz="1400" b="1"/>
              <a:t>Status</a:t>
            </a:r>
            <a:r>
              <a:rPr lang="sv-SE" sz="1400"/>
              <a:t> 31.8.2026</a:t>
            </a:r>
          </a:p>
          <a:p>
            <a:pPr>
              <a:lnSpc>
                <a:spcPct val="150000"/>
              </a:lnSpc>
            </a:pPr>
            <a:r>
              <a:rPr lang="sv-SE" sz="1400" b="1"/>
              <a:t>Alla anmälningar: </a:t>
            </a:r>
            <a:r>
              <a:rPr lang="sv-SE" sz="1400"/>
              <a:t> 53 (51)</a:t>
            </a:r>
            <a:endParaRPr lang="sv-SE" sz="1400">
              <a:cs typeface="Arial"/>
            </a:endParaRPr>
          </a:p>
          <a:p>
            <a:pPr>
              <a:lnSpc>
                <a:spcPct val="150000"/>
              </a:lnSpc>
            </a:pPr>
            <a:r>
              <a:rPr lang="sv-SE" sz="1400" b="1"/>
              <a:t>Väntar på handläggning: 5 (9%)</a:t>
            </a:r>
            <a:endParaRPr lang="sv-SE" sz="1400">
              <a:cs typeface="Arial"/>
            </a:endParaRPr>
          </a:p>
          <a:p>
            <a:pPr>
              <a:lnSpc>
                <a:spcPct val="150000"/>
              </a:lnSpc>
            </a:pPr>
            <a:r>
              <a:rPr lang="sv-SE" sz="1400" b="1"/>
              <a:t>Väntar på tilläggsinformation: </a:t>
            </a:r>
            <a:r>
              <a:rPr lang="sv-SE" sz="1400"/>
              <a:t>0 </a:t>
            </a:r>
            <a:endParaRPr lang="sv-SE" sz="1400">
              <a:cs typeface="Arial"/>
            </a:endParaRPr>
          </a:p>
          <a:p>
            <a:pPr>
              <a:lnSpc>
                <a:spcPct val="150000"/>
              </a:lnSpc>
            </a:pPr>
            <a:r>
              <a:rPr lang="sv-SE" sz="1400" b="1"/>
              <a:t>Under handläggning: 8 (15%)</a:t>
            </a:r>
            <a:endParaRPr lang="sv-SE" sz="1400">
              <a:cs typeface="Arial"/>
            </a:endParaRPr>
          </a:p>
          <a:p>
            <a:pPr>
              <a:lnSpc>
                <a:spcPct val="150000"/>
              </a:lnSpc>
            </a:pPr>
            <a:r>
              <a:rPr lang="sv-SE" sz="1400" b="1"/>
              <a:t>Färdig: 40</a:t>
            </a:r>
            <a:endParaRPr lang="sv-SE" sz="1400">
              <a:cs typeface="Arial"/>
            </a:endParaRPr>
          </a:p>
          <a:p>
            <a:pPr>
              <a:lnSpc>
                <a:spcPct val="150000"/>
              </a:lnSpc>
            </a:pPr>
            <a:endParaRPr lang="en-US" sz="140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2FE2FFB-F344-4344-940D-26D2C6046DF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25119" y="1656000"/>
            <a:ext cx="34866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b="1" err="1">
                <a:solidFill>
                  <a:srgbClr val="00A174"/>
                </a:solidFill>
              </a:rPr>
              <a:t>Antal</a:t>
            </a:r>
            <a:r>
              <a:rPr lang="fi-FI" sz="1600" b="1">
                <a:solidFill>
                  <a:srgbClr val="00A174"/>
                </a:solidFill>
              </a:rPr>
              <a:t> </a:t>
            </a:r>
            <a:r>
              <a:rPr lang="fi-FI" sz="1600" b="1" err="1">
                <a:solidFill>
                  <a:srgbClr val="00A174"/>
                </a:solidFill>
              </a:rPr>
              <a:t>anmälan</a:t>
            </a:r>
            <a:r>
              <a:rPr lang="fi-FI" sz="1600" b="1">
                <a:solidFill>
                  <a:srgbClr val="00A174"/>
                </a:solidFill>
              </a:rPr>
              <a:t> </a:t>
            </a:r>
            <a:r>
              <a:rPr lang="fi-FI" sz="1600" b="1" err="1">
                <a:solidFill>
                  <a:srgbClr val="00A174"/>
                </a:solidFill>
              </a:rPr>
              <a:t>om</a:t>
            </a:r>
            <a:r>
              <a:rPr lang="fi-FI" sz="1600" b="1">
                <a:solidFill>
                  <a:srgbClr val="00A174"/>
                </a:solidFill>
              </a:rPr>
              <a:t> </a:t>
            </a:r>
            <a:r>
              <a:rPr lang="fi-FI" sz="1600" b="1" err="1">
                <a:solidFill>
                  <a:srgbClr val="00A174"/>
                </a:solidFill>
              </a:rPr>
              <a:t>negativ</a:t>
            </a:r>
            <a:r>
              <a:rPr lang="fi-FI" sz="1600" b="1">
                <a:solidFill>
                  <a:srgbClr val="00A174"/>
                </a:solidFill>
              </a:rPr>
              <a:t> </a:t>
            </a:r>
            <a:r>
              <a:rPr lang="fi-FI" sz="1600" b="1" err="1">
                <a:solidFill>
                  <a:srgbClr val="00A174"/>
                </a:solidFill>
              </a:rPr>
              <a:t>händelse</a:t>
            </a:r>
            <a:endParaRPr lang="en-US" sz="1600" b="1">
              <a:solidFill>
                <a:srgbClr val="00A174"/>
              </a:solidFill>
            </a:endParaRPr>
          </a:p>
        </p:txBody>
      </p:sp>
      <p:graphicFrame>
        <p:nvGraphicFramePr>
          <p:cNvPr id="5" name="Chart 4" descr="Diagram: Antal anmälan om negativ händelse&#10;Januari - April 2023 610&#10;Januari - April 2024 700&#10;Januari-April 2025&#10;Maj - Augusti 2023 595&#10;Maj - Augusti 2024 583&#10;Maj-Augusti 2025 &#10;September - December 2023 896&#10;September - December 2024 567&#10;September-December 20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6384215"/>
              </p:ext>
            </p:extLst>
          </p:nvPr>
        </p:nvGraphicFramePr>
        <p:xfrm>
          <a:off x="4625120" y="2222459"/>
          <a:ext cx="3422268" cy="2349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15956D0F-8A7D-B8D5-5ACE-D0EBD28EE0A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115300" y="1656000"/>
            <a:ext cx="399395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sv-SE" sz="1600" b="1">
                <a:solidFill>
                  <a:srgbClr val="00A174"/>
                </a:solidFill>
              </a:rPr>
              <a:t>De vanligaste anmälningstyperna personal:</a:t>
            </a:r>
          </a:p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endParaRPr lang="sv-SE" sz="1600" b="1">
              <a:solidFill>
                <a:srgbClr val="00A174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fi-FI" sz="1400" err="1">
                <a:solidFill>
                  <a:schemeClr val="tx2">
                    <a:lumMod val="50000"/>
                  </a:schemeClr>
                </a:solidFill>
                <a:cs typeface="Arial"/>
              </a:rPr>
              <a:t>Förknippad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cs typeface="Arial"/>
              </a:rPr>
              <a:t> </a:t>
            </a:r>
            <a:r>
              <a:rPr lang="fi-FI" sz="1400" err="1">
                <a:solidFill>
                  <a:schemeClr val="tx2">
                    <a:lumMod val="50000"/>
                  </a:schemeClr>
                </a:solidFill>
                <a:cs typeface="Arial"/>
              </a:rPr>
              <a:t>med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cs typeface="Arial"/>
              </a:rPr>
              <a:t> </a:t>
            </a:r>
            <a:r>
              <a:rPr lang="fi-FI" sz="1400" err="1">
                <a:solidFill>
                  <a:schemeClr val="tx2">
                    <a:lumMod val="50000"/>
                  </a:schemeClr>
                </a:solidFill>
                <a:cs typeface="Arial"/>
              </a:rPr>
              <a:t>laboratorie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cs typeface="Arial"/>
              </a:rPr>
              <a:t>- </a:t>
            </a:r>
            <a:r>
              <a:rPr lang="fi-FI" sz="1400" err="1">
                <a:solidFill>
                  <a:schemeClr val="tx2">
                    <a:lumMod val="50000"/>
                  </a:schemeClr>
                </a:solidFill>
                <a:cs typeface="Arial"/>
              </a:rPr>
              <a:t>eller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cs typeface="Arial"/>
              </a:rPr>
              <a:t> </a:t>
            </a:r>
            <a:r>
              <a:rPr lang="fi-FI" sz="1400" err="1">
                <a:solidFill>
                  <a:schemeClr val="tx2">
                    <a:lumMod val="50000"/>
                  </a:schemeClr>
                </a:solidFill>
                <a:cs typeface="Arial"/>
              </a:rPr>
              <a:t>diagnostisk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cs typeface="Arial"/>
              </a:rPr>
              <a:t> </a:t>
            </a:r>
            <a:r>
              <a:rPr lang="fi-FI" sz="1400" err="1">
                <a:solidFill>
                  <a:schemeClr val="tx2">
                    <a:lumMod val="50000"/>
                  </a:schemeClr>
                </a:solidFill>
                <a:cs typeface="Arial"/>
              </a:rPr>
              <a:t>undersökning</a:t>
            </a:r>
            <a:endParaRPr lang="fi-FI" sz="1400">
              <a:solidFill>
                <a:schemeClr val="tx2">
                  <a:lumMod val="50000"/>
                </a:schemeClr>
              </a:solidFill>
              <a:cs typeface="Arial"/>
            </a:endParaRPr>
          </a:p>
          <a:p>
            <a:pPr marL="342900" indent="-342900">
              <a:buAutoNum type="arabicPeriod"/>
            </a:pPr>
            <a:r>
              <a:rPr lang="fi-FI" sz="1400" err="1">
                <a:solidFill>
                  <a:schemeClr val="tx2">
                    <a:lumMod val="50000"/>
                  </a:schemeClr>
                </a:solidFill>
                <a:cs typeface="Arial"/>
              </a:rPr>
              <a:t>Förknippad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cs typeface="Arial"/>
              </a:rPr>
              <a:t> </a:t>
            </a:r>
            <a:r>
              <a:rPr lang="fi-FI" sz="1400" err="1">
                <a:solidFill>
                  <a:schemeClr val="tx2">
                    <a:lumMod val="50000"/>
                  </a:schemeClr>
                </a:solidFill>
                <a:cs typeface="Arial"/>
              </a:rPr>
              <a:t>aseptik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cs typeface="Arial"/>
              </a:rPr>
              <a:t> / hygien</a:t>
            </a:r>
          </a:p>
          <a:p>
            <a:pPr marL="342900" indent="-342900">
              <a:buAutoNum type="arabicPeriod"/>
            </a:pPr>
            <a:r>
              <a:rPr lang="fi-FI" sz="1400" err="1">
                <a:solidFill>
                  <a:schemeClr val="tx2">
                    <a:lumMod val="50000"/>
                  </a:schemeClr>
                </a:solidFill>
                <a:cs typeface="Arial"/>
              </a:rPr>
              <a:t>Förknippad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cs typeface="Arial"/>
              </a:rPr>
              <a:t> </a:t>
            </a:r>
            <a:r>
              <a:rPr lang="fi-FI" sz="1400" err="1">
                <a:solidFill>
                  <a:schemeClr val="tx2">
                    <a:lumMod val="50000"/>
                  </a:schemeClr>
                </a:solidFill>
                <a:cs typeface="Arial"/>
              </a:rPr>
              <a:t>med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cs typeface="Arial"/>
              </a:rPr>
              <a:t> </a:t>
            </a:r>
            <a:r>
              <a:rPr lang="fi-FI" sz="1400" err="1">
                <a:solidFill>
                  <a:schemeClr val="tx2">
                    <a:lumMod val="50000"/>
                  </a:schemeClr>
                </a:solidFill>
                <a:cs typeface="Arial"/>
              </a:rPr>
              <a:t>apparat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cs typeface="Arial"/>
              </a:rPr>
              <a:t> </a:t>
            </a:r>
            <a:r>
              <a:rPr lang="fi-FI" sz="1400" err="1">
                <a:solidFill>
                  <a:schemeClr val="tx2">
                    <a:lumMod val="50000"/>
                  </a:schemeClr>
                </a:solidFill>
                <a:cs typeface="Arial"/>
              </a:rPr>
              <a:t>eller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cs typeface="Arial"/>
              </a:rPr>
              <a:t> </a:t>
            </a:r>
            <a:r>
              <a:rPr lang="fi-FI" sz="1400" err="1">
                <a:solidFill>
                  <a:schemeClr val="tx2">
                    <a:lumMod val="50000"/>
                  </a:schemeClr>
                </a:solidFill>
                <a:cs typeface="Arial"/>
              </a:rPr>
              <a:t>användning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cs typeface="Arial"/>
              </a:rPr>
              <a:t> av </a:t>
            </a:r>
            <a:r>
              <a:rPr lang="fi-FI" sz="1400" err="1">
                <a:solidFill>
                  <a:schemeClr val="tx2">
                    <a:lumMod val="50000"/>
                  </a:schemeClr>
                </a:solidFill>
                <a:cs typeface="Arial"/>
              </a:rPr>
              <a:t>apparat</a:t>
            </a:r>
            <a:endParaRPr lang="fi-FI" sz="1400">
              <a:solidFill>
                <a:schemeClr val="tx2">
                  <a:lumMod val="50000"/>
                </a:schemeClr>
              </a:solidFill>
              <a:cs typeface="Arial"/>
            </a:endParaRPr>
          </a:p>
          <a:p>
            <a:pPr marL="342900" indent="-342900">
              <a:buAutoNum type="arabicPeriod"/>
            </a:pPr>
            <a:endParaRPr lang="fi-FI" sz="1400"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2443FC-DDA6-18FA-E840-3D9B20FDFE4F}"/>
              </a:ext>
            </a:extLst>
          </p:cNvPr>
          <p:cNvSpPr txBox="1">
            <a:spLocks/>
          </p:cNvSpPr>
          <p:nvPr/>
        </p:nvSpPr>
        <p:spPr>
          <a:xfrm>
            <a:off x="1202850" y="4500278"/>
            <a:ext cx="347160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400" b="1" err="1">
                <a:solidFill>
                  <a:schemeClr val="accent5"/>
                </a:solidFill>
              </a:rPr>
              <a:t>Antal</a:t>
            </a:r>
            <a:r>
              <a:rPr lang="fi-FI" sz="1400" b="1">
                <a:solidFill>
                  <a:schemeClr val="accent5"/>
                </a:solidFill>
              </a:rPr>
              <a:t> </a:t>
            </a:r>
            <a:r>
              <a:rPr lang="fi-FI" sz="1400" b="1" err="1">
                <a:solidFill>
                  <a:schemeClr val="accent5"/>
                </a:solidFill>
              </a:rPr>
              <a:t>anmälningar</a:t>
            </a:r>
            <a:r>
              <a:rPr lang="fi-FI" sz="1400" b="1">
                <a:solidFill>
                  <a:schemeClr val="accent5"/>
                </a:solidFill>
              </a:rPr>
              <a:t> </a:t>
            </a:r>
            <a:r>
              <a:rPr lang="fi-FI" sz="1400" b="1" err="1">
                <a:solidFill>
                  <a:schemeClr val="accent5"/>
                </a:solidFill>
              </a:rPr>
              <a:t>om</a:t>
            </a:r>
            <a:r>
              <a:rPr lang="fi-FI" sz="1400" b="1">
                <a:solidFill>
                  <a:schemeClr val="accent5"/>
                </a:solidFill>
              </a:rPr>
              <a:t> </a:t>
            </a:r>
            <a:r>
              <a:rPr lang="fi-FI" sz="1400" b="1" err="1">
                <a:solidFill>
                  <a:schemeClr val="accent5"/>
                </a:solidFill>
              </a:rPr>
              <a:t>negativ</a:t>
            </a:r>
            <a:r>
              <a:rPr lang="fi-FI" sz="1400" b="1">
                <a:solidFill>
                  <a:schemeClr val="accent5"/>
                </a:solidFill>
              </a:rPr>
              <a:t> </a:t>
            </a:r>
            <a:r>
              <a:rPr lang="fi-FI" sz="1400" b="1" err="1">
                <a:solidFill>
                  <a:schemeClr val="accent5"/>
                </a:solidFill>
              </a:rPr>
              <a:t>händelse</a:t>
            </a:r>
            <a:r>
              <a:rPr lang="fi-FI" sz="1400" b="1">
                <a:solidFill>
                  <a:schemeClr val="accent5"/>
                </a:solidFill>
              </a:rPr>
              <a:t> </a:t>
            </a:r>
            <a:r>
              <a:rPr lang="fi-FI" sz="1400" b="1" err="1">
                <a:solidFill>
                  <a:schemeClr val="accent5"/>
                </a:solidFill>
              </a:rPr>
              <a:t>från</a:t>
            </a:r>
            <a:r>
              <a:rPr lang="fi-FI" sz="1400" b="1">
                <a:solidFill>
                  <a:schemeClr val="accent5"/>
                </a:solidFill>
              </a:rPr>
              <a:t> </a:t>
            </a:r>
            <a:r>
              <a:rPr lang="fi-FI" sz="1400" b="1" err="1">
                <a:solidFill>
                  <a:schemeClr val="accent5"/>
                </a:solidFill>
              </a:rPr>
              <a:t>klienter</a:t>
            </a:r>
            <a:r>
              <a:rPr lang="fi-FI" sz="1400" b="1">
                <a:solidFill>
                  <a:schemeClr val="accent5"/>
                </a:solidFill>
              </a:rPr>
              <a:t> </a:t>
            </a:r>
            <a:r>
              <a:rPr lang="fi-FI" sz="1400" b="1" err="1">
                <a:solidFill>
                  <a:schemeClr val="accent5"/>
                </a:solidFill>
              </a:rPr>
              <a:t>eller</a:t>
            </a:r>
            <a:r>
              <a:rPr lang="fi-FI" sz="1400" b="1">
                <a:solidFill>
                  <a:schemeClr val="accent5"/>
                </a:solidFill>
              </a:rPr>
              <a:t> </a:t>
            </a:r>
            <a:r>
              <a:rPr lang="fi-FI" sz="1400" b="1" err="1">
                <a:solidFill>
                  <a:schemeClr val="accent5"/>
                </a:solidFill>
              </a:rPr>
              <a:t>anhöriga</a:t>
            </a:r>
            <a:endParaRPr lang="en-US" sz="1400" b="1">
              <a:solidFill>
                <a:schemeClr val="accent5"/>
              </a:solidFill>
            </a:endParaRPr>
          </a:p>
        </p:txBody>
      </p:sp>
      <p:graphicFrame>
        <p:nvGraphicFramePr>
          <p:cNvPr id="11" name="Chart 10" descr="Januari - April 2023 12&#10;Januari - April 2024 19&#10;Januari-April 2025&#10;Maj - Augusti 2023 9&#10;Maj - Augusti 2024 10&#10;Maj-Augusti 2025 &#10;September - December 2023 11&#10;September - December 2024 18&#10;September-December 2025">
            <a:extLst>
              <a:ext uri="{FF2B5EF4-FFF2-40B4-BE49-F238E27FC236}">
                <a16:creationId xmlns:a16="http://schemas.microsoft.com/office/drawing/2014/main" id="{7C55C4A0-3623-A88B-6FB4-A9A16BF015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3389997"/>
              </p:ext>
            </p:extLst>
          </p:nvPr>
        </p:nvGraphicFramePr>
        <p:xfrm>
          <a:off x="1202051" y="5023499"/>
          <a:ext cx="3422270" cy="1687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9C73870F-CF5C-763D-46FF-436B85E5F74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10544" y="4608000"/>
            <a:ext cx="17179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600" b="1" err="1">
                <a:solidFill>
                  <a:schemeClr val="accent5"/>
                </a:solidFill>
              </a:rPr>
              <a:t>Antal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kontakter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till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patientombud</a:t>
            </a:r>
            <a:endParaRPr lang="en-US" sz="1600" b="1">
              <a:solidFill>
                <a:schemeClr val="accent5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452C5F8-1BEF-D999-6460-DAE3985EA16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06382" y="5901368"/>
            <a:ext cx="153580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i-FI" sz="3600">
                <a:cs typeface="Arial"/>
              </a:rPr>
              <a:t> x</a:t>
            </a:r>
            <a:r>
              <a:rPr lang="fi-FI" sz="2400">
                <a:cs typeface="Arial"/>
              </a:rPr>
              <a:t>(2)</a:t>
            </a:r>
            <a:endParaRPr lang="fi-FI" sz="3600">
              <a:cs typeface="Arial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3BE2CB-1BD5-02F1-2A4E-9C3523AF8ED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261090" y="4617226"/>
            <a:ext cx="3734751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1600" b="1">
                <a:solidFill>
                  <a:srgbClr val="00A174"/>
                </a:solidFill>
              </a:rPr>
              <a:t>Korrigerande åtgärder</a:t>
            </a:r>
          </a:p>
        </p:txBody>
      </p:sp>
      <p:sp>
        <p:nvSpPr>
          <p:cNvPr id="3" name="Rectangle 2"/>
          <p:cNvSpPr/>
          <p:nvPr/>
        </p:nvSpPr>
        <p:spPr>
          <a:xfrm>
            <a:off x="8261090" y="5100583"/>
            <a:ext cx="31778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1600" err="1">
                <a:solidFill>
                  <a:schemeClr val="tx2">
                    <a:lumMod val="50000"/>
                  </a:schemeClr>
                </a:solidFill>
              </a:rPr>
              <a:t>Haipron</a:t>
            </a:r>
            <a:r>
              <a:rPr lang="fi-FI" sz="160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fi-FI" sz="1600" err="1">
                <a:solidFill>
                  <a:schemeClr val="tx2">
                    <a:lumMod val="50000"/>
                  </a:schemeClr>
                </a:solidFill>
              </a:rPr>
              <a:t>gås</a:t>
            </a:r>
            <a:r>
              <a:rPr lang="fi-FI" sz="160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fi-FI" sz="1600" err="1">
                <a:solidFill>
                  <a:schemeClr val="tx2">
                    <a:lumMod val="50000"/>
                  </a:schemeClr>
                </a:solidFill>
              </a:rPr>
              <a:t>igenom</a:t>
            </a:r>
            <a:r>
              <a:rPr lang="fi-FI" sz="160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fi-FI" sz="1600" err="1">
                <a:solidFill>
                  <a:schemeClr val="tx2">
                    <a:lumMod val="50000"/>
                  </a:schemeClr>
                </a:solidFill>
              </a:rPr>
              <a:t>på</a:t>
            </a:r>
            <a:r>
              <a:rPr lang="fi-FI" sz="160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fi-FI" sz="1600" err="1">
                <a:solidFill>
                  <a:schemeClr val="tx2">
                    <a:lumMod val="50000"/>
                  </a:schemeClr>
                </a:solidFill>
              </a:rPr>
              <a:t>arbetsplatsmöten</a:t>
            </a:r>
            <a:r>
              <a:rPr lang="fi-FI" sz="160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fi-FI" sz="1600" err="1">
                <a:solidFill>
                  <a:schemeClr val="tx2">
                    <a:lumMod val="50000"/>
                  </a:schemeClr>
                </a:solidFill>
              </a:rPr>
              <a:t>och</a:t>
            </a:r>
            <a:r>
              <a:rPr lang="fi-FI" sz="160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fi-FI" sz="1600" err="1">
                <a:solidFill>
                  <a:schemeClr val="tx2">
                    <a:lumMod val="50000"/>
                  </a:schemeClr>
                </a:solidFill>
              </a:rPr>
              <a:t>åtgärder</a:t>
            </a:r>
            <a:r>
              <a:rPr lang="fi-FI" sz="160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fi-FI" sz="1600" err="1">
                <a:solidFill>
                  <a:schemeClr val="tx2">
                    <a:lumMod val="50000"/>
                  </a:schemeClr>
                </a:solidFill>
              </a:rPr>
              <a:t>vidtas</a:t>
            </a:r>
            <a:r>
              <a:rPr lang="fi-FI" sz="1600">
                <a:solidFill>
                  <a:schemeClr val="tx2">
                    <a:lumMod val="50000"/>
                  </a:schemeClr>
                </a:solidFill>
              </a:rPr>
              <a:t> för </a:t>
            </a:r>
            <a:r>
              <a:rPr lang="fi-FI" sz="1600" err="1">
                <a:solidFill>
                  <a:schemeClr val="tx2">
                    <a:lumMod val="50000"/>
                  </a:schemeClr>
                </a:solidFill>
              </a:rPr>
              <a:t>att</a:t>
            </a:r>
            <a:r>
              <a:rPr lang="fi-FI" sz="160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fi-FI" sz="1600" err="1">
                <a:solidFill>
                  <a:schemeClr val="tx2">
                    <a:lumMod val="50000"/>
                  </a:schemeClr>
                </a:solidFill>
              </a:rPr>
              <a:t>minska</a:t>
            </a:r>
            <a:r>
              <a:rPr lang="fi-FI" sz="160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fi-FI" sz="1600" err="1">
                <a:solidFill>
                  <a:schemeClr val="tx2">
                    <a:lumMod val="50000"/>
                  </a:schemeClr>
                </a:solidFill>
              </a:rPr>
              <a:t>på</a:t>
            </a:r>
            <a:r>
              <a:rPr lang="fi-FI" sz="160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fi-FI" sz="1600" err="1">
                <a:solidFill>
                  <a:schemeClr val="tx2">
                    <a:lumMod val="50000"/>
                  </a:schemeClr>
                </a:solidFill>
              </a:rPr>
              <a:t>riskerna</a:t>
            </a:r>
            <a:r>
              <a:rPr lang="fi-FI" sz="1600">
                <a:solidFill>
                  <a:schemeClr val="bg1"/>
                </a:solidFill>
              </a:rPr>
              <a:t>.</a:t>
            </a:r>
            <a:endParaRPr lang="en-US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591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D28A30E7-9420-47A8-625E-D953C17A0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675" t="2749" r="15987" b="36779"/>
          <a:stretch/>
        </p:blipFill>
        <p:spPr>
          <a:xfrm>
            <a:off x="3509628" y="2986644"/>
            <a:ext cx="2942633" cy="1459042"/>
          </a:xfrm>
          <a:prstGeom prst="rect">
            <a:avLst/>
          </a:prstGeom>
        </p:spPr>
      </p:pic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9124950" cy="909638"/>
          </a:xfrm>
        </p:spPr>
        <p:txBody>
          <a:bodyPr/>
          <a:lstStyle/>
          <a:p>
            <a:r>
              <a:rPr lang="fi-FI" b="1" err="1"/>
              <a:t>Kundupplevelse</a:t>
            </a:r>
            <a:endParaRPr lang="en-US" sz="200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AD95C6-BCA0-C11E-FFBC-ADDBE23D28ED}"/>
              </a:ext>
            </a:extLst>
          </p:cNvPr>
          <p:cNvSpPr txBox="1"/>
          <p:nvPr/>
        </p:nvSpPr>
        <p:spPr>
          <a:xfrm>
            <a:off x="1175718" y="1292790"/>
            <a:ext cx="674423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Totala</a:t>
            </a: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i-FI" sz="1600" b="0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mängden</a:t>
            </a: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av </a:t>
            </a:r>
            <a:r>
              <a:rPr kumimoji="0" lang="fi-FI" sz="1600" b="0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kundrespons</a:t>
            </a: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i-FI" sz="1600" b="0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under</a:t>
            </a: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i-FI" sz="1600" b="0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perioden</a:t>
            </a: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</a:t>
            </a:r>
            <a:r>
              <a:rPr lang="fi-FI" sz="1600">
                <a:solidFill>
                  <a:srgbClr val="213A8F"/>
                </a:solidFill>
                <a:latin typeface="Arial" panose="020B0604020202020204"/>
              </a:rPr>
              <a:t>102</a:t>
            </a: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(</a:t>
            </a:r>
            <a:r>
              <a:rPr lang="fi-FI" sz="1600">
                <a:solidFill>
                  <a:srgbClr val="213A8F"/>
                </a:solidFill>
                <a:latin typeface="Arial" panose="020B0604020202020204"/>
              </a:rPr>
              <a:t>110</a:t>
            </a: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)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706DBC3-1720-ED54-22BA-B1F4EEB6F04B}"/>
              </a:ext>
            </a:extLst>
          </p:cNvPr>
          <p:cNvSpPr/>
          <p:nvPr/>
        </p:nvSpPr>
        <p:spPr>
          <a:xfrm>
            <a:off x="3679309" y="2898779"/>
            <a:ext cx="718684" cy="5075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accent5"/>
                </a:solidFill>
              </a:rPr>
              <a:t>NPS</a:t>
            </a:r>
          </a:p>
        </p:txBody>
      </p:sp>
      <p:cxnSp>
        <p:nvCxnSpPr>
          <p:cNvPr id="25" name="Straight Arrow Connector 24" descr="NPS värde. Värdet mäts mellan minus 100 och 100. Generellt anser man att ett gott värde över 50 är gott. Resultat">
            <a:extLst>
              <a:ext uri="{FF2B5EF4-FFF2-40B4-BE49-F238E27FC236}">
                <a16:creationId xmlns:a16="http://schemas.microsoft.com/office/drawing/2014/main" id="{6C592C22-7AD6-C091-3058-35A3E2FDE32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 flipV="1">
            <a:off x="4981770" y="4051008"/>
            <a:ext cx="618580" cy="19694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084572" y="4515637"/>
            <a:ext cx="167682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3200">
                <a:solidFill>
                  <a:srgbClr val="213A8F"/>
                </a:solidFill>
                <a:latin typeface="Arial" panose="020B0604020202020204"/>
                <a:cs typeface="Arial"/>
              </a:rPr>
              <a:t>88</a:t>
            </a:r>
            <a:r>
              <a:rPr lang="fi-FI" sz="2000">
                <a:solidFill>
                  <a:srgbClr val="213A8F"/>
                </a:solidFill>
                <a:latin typeface="Arial" panose="020B0604020202020204"/>
                <a:cs typeface="Arial"/>
              </a:rPr>
              <a:t>(80</a:t>
            </a:r>
            <a:r>
              <a:rPr kumimoji="0" lang="fi-FI" sz="20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F85A01-D162-40B8-8855-659FF10BED9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78569" y="1901869"/>
            <a:ext cx="22737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upplevde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att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man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brydde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sig om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mig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på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ett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helhetsmässigt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sätt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C92C84C-5C3B-F151-B025-3AE820B9A9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3726944" y="1807343"/>
            <a:ext cx="888365" cy="888365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</a:rPr>
              <a:t>4,60</a:t>
            </a: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lang="fi-FI" sz="1400" b="1">
                <a:solidFill>
                  <a:srgbClr val="213A8F"/>
                </a:solidFill>
                <a:latin typeface="Calibri" panose="020F0502020204030204"/>
              </a:rPr>
              <a:t>4,55</a:t>
            </a: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33EFF2A-7AAD-4B14-93EB-076EAD97215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21383" y="3104317"/>
            <a:ext cx="14740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fick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hjälp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när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jag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behövde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den 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813F58C-C780-EB84-E9DC-197FFF85751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2790944" y="2968628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  <a:cs typeface="Calibri"/>
              </a:rPr>
              <a:t>4,59</a:t>
            </a:r>
            <a:endParaRPr kumimoji="0" lang="fi-FI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fi-FI" sz="1400" b="1">
                <a:solidFill>
                  <a:srgbClr val="213A8F"/>
                </a:solidFill>
                <a:latin typeface="Calibri" panose="020F0502020204030204"/>
              </a:rPr>
              <a:t>4,45</a:t>
            </a: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638B1F1-1001-4506-A2FF-BEFB60A16B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99241" y="4238639"/>
            <a:ext cx="17176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kände mig trygg under vården / betjäningen 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05A3689-C501-4953-E1F0-5AC35DB951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2790944" y="4246439"/>
            <a:ext cx="888365" cy="888365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</a:rPr>
              <a:t>4,67</a:t>
            </a:r>
            <a:endParaRPr kumimoji="0" lang="fi-FI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fi-FI" sz="1400" b="1">
                <a:solidFill>
                  <a:srgbClr val="213A8F"/>
                </a:solidFill>
                <a:latin typeface="Calibri" panose="020F0502020204030204"/>
              </a:rPr>
              <a:t>4,51)</a:t>
            </a:r>
            <a:endParaRPr lang="fi-FI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B3F3FCD-B03B-4D2C-B901-F47C7C5B1A6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21383" y="5562078"/>
            <a:ext cx="24197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Besluten i anslutning till min vård/mitt ärende fattades i samråd med mig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072D9F9-54CA-6247-2E21-04389A729E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3726944" y="5462943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  <a:cs typeface="Calibri"/>
              </a:rPr>
              <a:t>4,56</a:t>
            </a:r>
            <a:endParaRPr kumimoji="0" lang="fi-FI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fi-FI" sz="1400" b="1">
                <a:solidFill>
                  <a:srgbClr val="213A8F"/>
                </a:solidFill>
                <a:latin typeface="Calibri" panose="020F0502020204030204"/>
              </a:rPr>
              <a:t>4,24</a:t>
            </a: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1314A2D-C318-415D-B409-0CD3638C314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226771" y="1874018"/>
            <a:ext cx="22112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vet hur min vård/mina tjänster kommer att fortsätta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52C1C1D-3F16-BDAD-4824-BA1E16A22AA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238945" y="1807343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4,33</a:t>
            </a:r>
            <a:endParaRPr kumimoji="0" lang="fi-FI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fi-FI" sz="1400" b="1">
                <a:solidFill>
                  <a:srgbClr val="213A8F"/>
                </a:solidFill>
                <a:latin typeface="Calibri" panose="020F0502020204030204"/>
              </a:rPr>
              <a:t>4,22</a:t>
            </a: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ADA1682-79CB-477A-A9FB-04429119CA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125529" y="2936140"/>
            <a:ext cx="16269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Informationen som jag fick om vården / betjäningen var förståelig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1F4ED22-B579-FFEA-25A3-E180B31A858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74945" y="2971659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  <a:cs typeface="Calibri"/>
              </a:rPr>
              <a:t>4,61</a:t>
            </a:r>
            <a:endParaRPr kumimoji="0" lang="fi-FI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fi-FI" sz="1400" b="1">
                <a:solidFill>
                  <a:srgbClr val="213A8F"/>
                </a:solidFill>
                <a:latin typeface="Calibri" panose="020F0502020204030204"/>
              </a:rPr>
              <a:t>4,30)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C90F67E-E8DD-4501-A07D-85FF1F9BA78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13063" y="4319961"/>
            <a:ext cx="18138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tyckte att den betjäning jag fick var nyttig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63C17BA-C20A-A873-70A7-07D9EBCB38F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74945" y="4238639"/>
            <a:ext cx="888365" cy="888365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  <a:cs typeface="Calibri"/>
              </a:rPr>
              <a:t>4,50</a:t>
            </a: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 </a:t>
            </a: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fi-FI" sz="1400" b="1">
                <a:solidFill>
                  <a:srgbClr val="213A8F"/>
                </a:solidFill>
                <a:latin typeface="Calibri" panose="020F0502020204030204"/>
              </a:rPr>
              <a:t>4,31</a:t>
            </a: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A2EC4E5-2652-4DA6-BD05-8425B8DEF36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268147" y="5576606"/>
            <a:ext cx="16954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fick vård och service på mitt modersmål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F3BAA92-15CD-634E-EE8B-B88EC11583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238945" y="5451123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</a:rPr>
              <a:t>4,91</a:t>
            </a:r>
            <a:endParaRPr kumimoji="0" lang="fi-FI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fi-FI" sz="1400" b="1">
                <a:solidFill>
                  <a:srgbClr val="213A8F"/>
                </a:solidFill>
                <a:latin typeface="Calibri" panose="020F0502020204030204"/>
              </a:rPr>
              <a:t>4,76</a:t>
            </a: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80024" y="711740"/>
            <a:ext cx="2857398" cy="31085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Positiv</a:t>
            </a: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fi-FI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respons</a:t>
            </a: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</a:p>
          <a:p>
            <a:pPr>
              <a:defRPr/>
            </a:pPr>
            <a:r>
              <a:rPr lang="fi-FI" sz="1400" err="1">
                <a:solidFill>
                  <a:schemeClr val="tx2">
                    <a:lumMod val="50000"/>
                  </a:schemeClr>
                </a:solidFill>
                <a:cs typeface="Arial"/>
              </a:rPr>
              <a:t>Den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cs typeface="Arial"/>
              </a:rPr>
              <a:t> </a:t>
            </a:r>
            <a:r>
              <a:rPr lang="fi-FI" sz="1400" err="1">
                <a:solidFill>
                  <a:schemeClr val="tx2">
                    <a:lumMod val="50000"/>
                  </a:schemeClr>
                </a:solidFill>
                <a:cs typeface="Arial"/>
              </a:rPr>
              <a:t>vänliga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cs typeface="Arial"/>
              </a:rPr>
              <a:t> / </a:t>
            </a:r>
            <a:r>
              <a:rPr lang="fi-FI" sz="1400" err="1">
                <a:solidFill>
                  <a:schemeClr val="tx2">
                    <a:lumMod val="50000"/>
                  </a:schemeClr>
                </a:solidFill>
                <a:cs typeface="Arial"/>
              </a:rPr>
              <a:t>kunniga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cs typeface="Arial"/>
              </a:rPr>
              <a:t> </a:t>
            </a:r>
            <a:r>
              <a:rPr lang="fi-FI" sz="1400" err="1">
                <a:solidFill>
                  <a:schemeClr val="tx2">
                    <a:lumMod val="50000"/>
                  </a:schemeClr>
                </a:solidFill>
                <a:cs typeface="Arial"/>
              </a:rPr>
              <a:t>och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cs typeface="Arial"/>
              </a:rPr>
              <a:t> </a:t>
            </a:r>
            <a:r>
              <a:rPr lang="fi-FI" sz="1400" err="1">
                <a:solidFill>
                  <a:schemeClr val="tx2">
                    <a:lumMod val="50000"/>
                  </a:schemeClr>
                </a:solidFill>
                <a:cs typeface="Arial"/>
              </a:rPr>
              <a:t>professionella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cs typeface="Arial"/>
              </a:rPr>
              <a:t> personalen</a:t>
            </a:r>
          </a:p>
          <a:p>
            <a:pPr>
              <a:defRPr/>
            </a:pPr>
            <a:r>
              <a:rPr lang="fi-FI" sz="140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Tidtabellen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fi-FI" sz="140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håller</a:t>
            </a:r>
            <a:endParaRPr lang="fi-FI" sz="1400">
              <a:solidFill>
                <a:schemeClr val="tx2">
                  <a:lumMod val="50000"/>
                </a:schemeClr>
              </a:solidFill>
              <a:latin typeface="Arial"/>
              <a:cs typeface="Arial"/>
            </a:endParaRPr>
          </a:p>
          <a:p>
            <a:pPr>
              <a:defRPr/>
            </a:pPr>
            <a:endParaRPr lang="fi-FI" sz="140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lt"/>
              <a:cs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Negativ</a:t>
            </a: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 </a:t>
            </a:r>
            <a:r>
              <a:rPr kumimoji="0" lang="fi-FI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respons</a:t>
            </a:r>
            <a:endParaRPr kumimoji="0" lang="fi-FI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>
              <a:defRPr/>
            </a:pPr>
            <a:r>
              <a:rPr lang="fi-FI" sz="1400">
                <a:solidFill>
                  <a:schemeClr val="tx2">
                    <a:lumMod val="50000"/>
                  </a:schemeClr>
                </a:solidFill>
                <a:cs typeface="Arial"/>
              </a:rPr>
              <a:t>Lång </a:t>
            </a:r>
            <a:r>
              <a:rPr lang="fi-FI" sz="1400" err="1">
                <a:solidFill>
                  <a:schemeClr val="tx2">
                    <a:lumMod val="50000"/>
                  </a:schemeClr>
                </a:solidFill>
                <a:cs typeface="Arial"/>
              </a:rPr>
              <a:t>väntetid</a:t>
            </a:r>
            <a:endParaRPr lang="fi-FI" sz="1400">
              <a:solidFill>
                <a:schemeClr val="tx2">
                  <a:lumMod val="50000"/>
                </a:schemeClr>
              </a:solidFill>
              <a:cs typeface="Arial"/>
            </a:endParaRPr>
          </a:p>
          <a:p>
            <a:pPr>
              <a:defRPr/>
            </a:pPr>
            <a:r>
              <a:rPr lang="fi-FI" sz="1400" err="1">
                <a:solidFill>
                  <a:schemeClr val="tx2">
                    <a:lumMod val="50000"/>
                  </a:schemeClr>
                </a:solidFill>
                <a:cs typeface="Arial"/>
              </a:rPr>
              <a:t>Bemötande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cs typeface="Arial"/>
              </a:rPr>
              <a:t> </a:t>
            </a:r>
            <a:r>
              <a:rPr lang="fi-FI" sz="1400" err="1">
                <a:solidFill>
                  <a:schemeClr val="tx2">
                    <a:lumMod val="50000"/>
                  </a:schemeClr>
                </a:solidFill>
                <a:cs typeface="Arial"/>
              </a:rPr>
              <a:t>mellan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cs typeface="Arial"/>
              </a:rPr>
              <a:t> </a:t>
            </a:r>
            <a:r>
              <a:rPr lang="fi-FI" sz="1400" err="1">
                <a:solidFill>
                  <a:schemeClr val="tx2">
                    <a:lumMod val="50000"/>
                  </a:schemeClr>
                </a:solidFill>
                <a:cs typeface="Arial"/>
              </a:rPr>
              <a:t>professionella</a:t>
            </a:r>
          </a:p>
          <a:p>
            <a:pPr>
              <a:defRPr/>
            </a:pPr>
            <a:r>
              <a:rPr lang="fi-FI" sz="1400" err="1">
                <a:solidFill>
                  <a:schemeClr val="tx2">
                    <a:lumMod val="50000"/>
                  </a:schemeClr>
                </a:solidFill>
                <a:cs typeface="Arial"/>
              </a:rPr>
              <a:t>Otillräcklig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cs typeface="Arial"/>
              </a:rPr>
              <a:t> </a:t>
            </a:r>
            <a:r>
              <a:rPr lang="fi-FI" sz="1400" err="1">
                <a:solidFill>
                  <a:schemeClr val="tx2">
                    <a:lumMod val="50000"/>
                  </a:schemeClr>
                </a:solidFill>
                <a:cs typeface="Arial"/>
              </a:rPr>
              <a:t>information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cs typeface="Arial"/>
              </a:rPr>
              <a:t> </a:t>
            </a:r>
            <a:r>
              <a:rPr lang="fi-FI" sz="1400" err="1">
                <a:solidFill>
                  <a:schemeClr val="tx2">
                    <a:lumMod val="50000"/>
                  </a:schemeClr>
                </a:solidFill>
                <a:cs typeface="Arial"/>
              </a:rPr>
              <a:t>på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cs typeface="Arial"/>
              </a:rPr>
              <a:t> </a:t>
            </a:r>
            <a:r>
              <a:rPr lang="fi-FI" sz="1400" err="1">
                <a:solidFill>
                  <a:schemeClr val="tx2">
                    <a:lumMod val="50000"/>
                  </a:schemeClr>
                </a:solidFill>
                <a:cs typeface="Arial"/>
              </a:rPr>
              <a:t>förhand</a:t>
            </a:r>
            <a:endParaRPr lang="fi-FI" sz="1400">
              <a:solidFill>
                <a:schemeClr val="tx2">
                  <a:lumMod val="50000"/>
                </a:schemeClr>
              </a:solidFill>
              <a:cs typeface="Arial"/>
            </a:endParaRPr>
          </a:p>
          <a:p>
            <a:pPr>
              <a:defRPr/>
            </a:pPr>
            <a:r>
              <a:rPr lang="fi-FI" sz="140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Kallelsebreven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fi-FI" sz="140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är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fi-FI" sz="140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otydliga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fi-FI" sz="140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om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fi-FI" sz="140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var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fi-FI" sz="140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undersökningen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fi-FI" sz="140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skall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fi-FI" sz="1400" err="1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göras</a:t>
            </a:r>
            <a:endParaRPr lang="fi-FI" sz="1400">
              <a:solidFill>
                <a:schemeClr val="tx2">
                  <a:lumMod val="50000"/>
                </a:schemeClr>
              </a:solidFill>
              <a:latin typeface="Arial"/>
              <a:cs typeface="Arial" panose="020B0604020202020204" pitchFamily="34" charset="0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6E09F109-ADBA-1780-40A6-8753F266EC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72070" y="711740"/>
            <a:ext cx="659625" cy="65962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F3BEB49-B738-30B9-FA55-DF1F8A1E4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72069" y="2008485"/>
            <a:ext cx="659625" cy="659625"/>
          </a:xfrm>
          <a:prstGeom prst="rect">
            <a:avLst/>
          </a:prstGeom>
        </p:spPr>
      </p:pic>
      <p:sp>
        <p:nvSpPr>
          <p:cNvPr id="3" name="TextBox 33">
            <a:extLst>
              <a:ext uri="{FF2B5EF4-FFF2-40B4-BE49-F238E27FC236}">
                <a16:creationId xmlns:a16="http://schemas.microsoft.com/office/drawing/2014/main" id="{29863879-5A72-4ED3-971C-CE6581B29D8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172018" y="5141472"/>
            <a:ext cx="20054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i-FI" sz="1400" b="1" err="1">
                <a:solidFill>
                  <a:schemeClr val="accent5"/>
                </a:solidFill>
              </a:rPr>
              <a:t>Antal</a:t>
            </a:r>
            <a:r>
              <a:rPr lang="fi-FI" sz="1400" b="1">
                <a:solidFill>
                  <a:schemeClr val="accent5"/>
                </a:solidFill>
              </a:rPr>
              <a:t> </a:t>
            </a:r>
            <a:r>
              <a:rPr lang="fi-FI" sz="1400" b="1" err="1">
                <a:solidFill>
                  <a:schemeClr val="accent5"/>
                </a:solidFill>
              </a:rPr>
              <a:t>anmärkningar</a:t>
            </a:r>
            <a:endParaRPr lang="en-US" sz="1400" b="1">
              <a:solidFill>
                <a:schemeClr val="accent5"/>
              </a:solidFill>
            </a:endParaRPr>
          </a:p>
        </p:txBody>
      </p:sp>
      <p:sp>
        <p:nvSpPr>
          <p:cNvPr id="5" name="TextBox 34">
            <a:extLst>
              <a:ext uri="{FF2B5EF4-FFF2-40B4-BE49-F238E27FC236}">
                <a16:creationId xmlns:a16="http://schemas.microsoft.com/office/drawing/2014/main" id="{41116424-5072-4DD0-8777-E3681D1EBBA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038776" y="5131046"/>
            <a:ext cx="1676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i-FI" sz="1400" b="1" err="1">
                <a:solidFill>
                  <a:schemeClr val="accent5"/>
                </a:solidFill>
              </a:rPr>
              <a:t>Antal</a:t>
            </a:r>
            <a:r>
              <a:rPr lang="fi-FI" sz="1400" b="1">
                <a:solidFill>
                  <a:schemeClr val="accent5"/>
                </a:solidFill>
              </a:rPr>
              <a:t> </a:t>
            </a:r>
            <a:r>
              <a:rPr lang="fi-FI" sz="1400" b="1" err="1">
                <a:solidFill>
                  <a:schemeClr val="accent5"/>
                </a:solidFill>
              </a:rPr>
              <a:t>klagomål</a:t>
            </a:r>
            <a:endParaRPr lang="en-US" sz="1400" b="1">
              <a:solidFill>
                <a:schemeClr val="accent5"/>
              </a:solidFill>
            </a:endParaRPr>
          </a:p>
        </p:txBody>
      </p:sp>
      <p:sp>
        <p:nvSpPr>
          <p:cNvPr id="23" name="TextBox 13">
            <a:extLst>
              <a:ext uri="{FF2B5EF4-FFF2-40B4-BE49-F238E27FC236}">
                <a16:creationId xmlns:a16="http://schemas.microsoft.com/office/drawing/2014/main" id="{A2B0C282-0498-4433-5000-FCADF20B417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234240" y="5562078"/>
            <a:ext cx="1880991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i-FI" sz="1400"/>
              <a:t> 3 (1) </a:t>
            </a:r>
            <a:br>
              <a:rPr lang="fi-FI" sz="1400" dirty="0"/>
            </a:br>
            <a:endParaRPr lang="fi-FI" sz="1400"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177455" y="5532096"/>
            <a:ext cx="1556952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fi-FI"/>
              <a:t>X (0) </a:t>
            </a:r>
            <a:br>
              <a:rPr lang="fi-FI"/>
            </a:b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11752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2D604-4B15-77B4-DAFB-005465C73B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9125505" cy="909453"/>
          </a:xfrm>
        </p:spPr>
        <p:txBody>
          <a:bodyPr/>
          <a:lstStyle/>
          <a:p>
            <a:r>
              <a:rPr lang="fi-FI" sz="4000" b="1" err="1"/>
              <a:t>Delaktighetsarbete</a:t>
            </a:r>
            <a:endParaRPr lang="sv-SE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ABB2387-2008-57CC-BB4A-9597C1A90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205432" y="1323453"/>
            <a:ext cx="5111145" cy="3476480"/>
          </a:xfrm>
          <a:prstGeom prst="roundRect">
            <a:avLst/>
          </a:prstGeom>
          <a:solidFill>
            <a:schemeClr val="tx1">
              <a:alpha val="22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93015D-D1AE-6165-00F6-D490CA772E3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5432" y="1431453"/>
            <a:ext cx="5111144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b="1">
                <a:solidFill>
                  <a:schemeClr val="accent5"/>
                </a:solidFill>
                <a:latin typeface="+mj-lt"/>
              </a:rPr>
              <a:t>Hur stöder man  kunders och nära anhörigas delaktighet i planeringen, genomförandet och utvärderingen av tjänsterna:</a:t>
            </a:r>
          </a:p>
          <a:p>
            <a:endParaRPr lang="sv-SE" sz="1400" b="1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r>
              <a:rPr lang="en-US" sz="1400" err="1">
                <a:solidFill>
                  <a:schemeClr val="tx2">
                    <a:lumMod val="50000"/>
                  </a:schemeClr>
                </a:solidFill>
              </a:rPr>
              <a:t>Inte</a:t>
            </a:r>
            <a:r>
              <a:rPr lang="en-US" sz="140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400" err="1">
                <a:solidFill>
                  <a:schemeClr val="tx2">
                    <a:lumMod val="50000"/>
                  </a:schemeClr>
                </a:solidFill>
              </a:rPr>
              <a:t>tillämpbar</a:t>
            </a:r>
            <a:endParaRPr lang="en-US" sz="1400">
              <a:solidFill>
                <a:schemeClr val="tx2">
                  <a:lumMod val="50000"/>
                </a:schemeClr>
              </a:solidFill>
            </a:endParaRPr>
          </a:p>
          <a:p>
            <a:endParaRPr lang="sv-SE" sz="1400" b="1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C808CD-48EC-E844-D2DD-5C1903E242D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581755" y="1431453"/>
            <a:ext cx="52688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sv-SE" sz="1400" b="1">
                <a:solidFill>
                  <a:schemeClr val="accent5"/>
                </a:solidFill>
                <a:latin typeface="+mj-lt"/>
              </a:rPr>
              <a:t>Vilka teman har man kommit överens om tillsammans med organisationer för att utveckla tjänsterna:</a:t>
            </a:r>
          </a:p>
          <a:p>
            <a:pPr lvl="0"/>
            <a:endParaRPr lang="sv-SE" sz="1400" b="1">
              <a:solidFill>
                <a:schemeClr val="accent5"/>
              </a:solidFill>
              <a:latin typeface="+mj-lt"/>
            </a:endParaRPr>
          </a:p>
          <a:p>
            <a:r>
              <a:rPr lang="en-US" sz="1400" err="1">
                <a:solidFill>
                  <a:schemeClr val="tx2">
                    <a:lumMod val="50000"/>
                  </a:schemeClr>
                </a:solidFill>
              </a:rPr>
              <a:t>Inte</a:t>
            </a:r>
            <a:r>
              <a:rPr lang="en-US" sz="140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400" err="1">
                <a:solidFill>
                  <a:schemeClr val="tx2">
                    <a:lumMod val="50000"/>
                  </a:schemeClr>
                </a:solidFill>
              </a:rPr>
              <a:t>tillämpbar</a:t>
            </a:r>
            <a:endParaRPr lang="en-US" sz="1400">
              <a:solidFill>
                <a:schemeClr val="tx2">
                  <a:lumMod val="50000"/>
                </a:schemeClr>
              </a:solidFill>
            </a:endParaRPr>
          </a:p>
          <a:p>
            <a:pPr lvl="0"/>
            <a:endParaRPr lang="sv-SE" sz="1400" b="1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72DC3C-25D3-2071-DC1A-6ADA83D9956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04008" y="5089783"/>
            <a:ext cx="5111144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400" b="1">
                <a:solidFill>
                  <a:schemeClr val="accent5"/>
                </a:solidFill>
                <a:latin typeface="+mj-lt"/>
              </a:rPr>
              <a:t>Klienter, erfarenhetsexperter eller ett </a:t>
            </a:r>
            <a:r>
              <a:rPr lang="sv-SE" sz="1400" b="1" err="1">
                <a:solidFill>
                  <a:schemeClr val="accent5"/>
                </a:solidFill>
                <a:latin typeface="+mj-lt"/>
              </a:rPr>
              <a:t>kundråd</a:t>
            </a:r>
            <a:r>
              <a:rPr lang="sv-SE" sz="1400" b="1">
                <a:solidFill>
                  <a:schemeClr val="accent5"/>
                </a:solidFill>
                <a:latin typeface="+mj-lt"/>
              </a:rPr>
              <a:t> är involverade i utvecklingen och utvärderingen av tjänsterna:</a:t>
            </a:r>
          </a:p>
          <a:p>
            <a:r>
              <a:rPr lang="fi-FI" sz="1400">
                <a:latin typeface="Arial"/>
                <a:cs typeface="Arial"/>
              </a:rPr>
              <a:t>.</a:t>
            </a:r>
            <a:r>
              <a:rPr lang="sv-SE" sz="1400"/>
              <a:t>​</a:t>
            </a:r>
            <a:endParaRPr lang="sv-SE" sz="140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1400" err="1">
                <a:solidFill>
                  <a:schemeClr val="tx2">
                    <a:lumMod val="50000"/>
                  </a:schemeClr>
                </a:solidFill>
              </a:rPr>
              <a:t>Inte</a:t>
            </a:r>
            <a:r>
              <a:rPr lang="en-US" sz="140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1400" err="1">
                <a:solidFill>
                  <a:schemeClr val="tx2">
                    <a:lumMod val="50000"/>
                  </a:schemeClr>
                </a:solidFill>
              </a:rPr>
              <a:t>tillämpbar</a:t>
            </a:r>
            <a:endParaRPr lang="en-US" sz="1400">
              <a:solidFill>
                <a:schemeClr val="tx2">
                  <a:lumMod val="50000"/>
                </a:schemeClr>
              </a:solidFill>
            </a:endParaRPr>
          </a:p>
          <a:p>
            <a:endParaRPr lang="fi-FI" sz="1400" strike="sngStrike">
              <a:cs typeface="Times New Roman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D3D0E33-C044-69BA-5072-E7EA05E13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6581753" y="3214641"/>
            <a:ext cx="5268869" cy="3081597"/>
          </a:xfrm>
          <a:prstGeom prst="roundRect">
            <a:avLst/>
          </a:prstGeom>
          <a:solidFill>
            <a:schemeClr val="tx1">
              <a:alpha val="22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9E2315-12F2-68DA-4393-F0437FF5C3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581754" y="3372339"/>
            <a:ext cx="526887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b="1">
                <a:solidFill>
                  <a:schemeClr val="accent5"/>
                </a:solidFill>
                <a:latin typeface="+mj-lt"/>
              </a:rPr>
              <a:t>Vilka åtgärder har vidtagits  på basen av klienters och anhörigas anmälningar om negativa och nära ögat händelser samt påminnelser och klagomål:</a:t>
            </a:r>
          </a:p>
          <a:p>
            <a:endParaRPr lang="sv-SE" sz="1400">
              <a:solidFill>
                <a:schemeClr val="accent4"/>
              </a:solidFill>
              <a:latin typeface="+mj-lt"/>
            </a:endParaRPr>
          </a:p>
          <a:p>
            <a:endParaRPr lang="sv-SE" sz="140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r>
              <a:rPr lang="fi-FI" sz="1400" err="1">
                <a:solidFill>
                  <a:schemeClr val="tx2">
                    <a:lumMod val="50000"/>
                  </a:schemeClr>
                </a:solidFill>
                <a:cs typeface="Arial"/>
              </a:rPr>
              <a:t>Förenklad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cs typeface="Arial"/>
              </a:rPr>
              <a:t> </a:t>
            </a:r>
            <a:r>
              <a:rPr lang="fi-FI" sz="1400" err="1">
                <a:solidFill>
                  <a:schemeClr val="tx2">
                    <a:lumMod val="50000"/>
                  </a:schemeClr>
                </a:solidFill>
                <a:cs typeface="Arial"/>
              </a:rPr>
              <a:t>text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cs typeface="Arial"/>
              </a:rPr>
              <a:t> </a:t>
            </a:r>
            <a:r>
              <a:rPr lang="fi-FI" sz="1400" err="1">
                <a:solidFill>
                  <a:schemeClr val="tx2">
                    <a:lumMod val="50000"/>
                  </a:schemeClr>
                </a:solidFill>
                <a:cs typeface="Arial"/>
              </a:rPr>
              <a:t>på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cs typeface="Arial"/>
              </a:rPr>
              <a:t> </a:t>
            </a:r>
            <a:r>
              <a:rPr lang="fi-FI" sz="1400" err="1">
                <a:solidFill>
                  <a:schemeClr val="tx2">
                    <a:lumMod val="50000"/>
                  </a:schemeClr>
                </a:solidFill>
                <a:cs typeface="Arial"/>
              </a:rPr>
              <a:t>kallelsebreven</a:t>
            </a:r>
            <a:endParaRPr lang="fi-FI" sz="1400">
              <a:solidFill>
                <a:schemeClr val="tx2">
                  <a:lumMod val="50000"/>
                </a:schemeClr>
              </a:solidFill>
              <a:cs typeface="Arial"/>
            </a:endParaRPr>
          </a:p>
          <a:p>
            <a:r>
              <a:rPr lang="fi-FI" sz="1400" err="1">
                <a:solidFill>
                  <a:schemeClr val="tx2">
                    <a:lumMod val="50000"/>
                  </a:schemeClr>
                </a:solidFill>
                <a:cs typeface="Arial"/>
              </a:rPr>
              <a:t>Uppdaterad</a:t>
            </a:r>
            <a:r>
              <a:rPr lang="fi-FI" sz="1400">
                <a:solidFill>
                  <a:schemeClr val="tx2">
                    <a:lumMod val="50000"/>
                  </a:schemeClr>
                </a:solidFill>
                <a:cs typeface="Arial"/>
              </a:rPr>
              <a:t> karta i </a:t>
            </a:r>
            <a:r>
              <a:rPr lang="fi-FI" sz="1400" err="1">
                <a:solidFill>
                  <a:schemeClr val="tx2">
                    <a:lumMod val="50000"/>
                  </a:schemeClr>
                </a:solidFill>
                <a:cs typeface="Arial"/>
              </a:rPr>
              <a:t>kallelsebreven</a:t>
            </a:r>
            <a:endParaRPr lang="fi-FI" sz="1400">
              <a:solidFill>
                <a:schemeClr val="tx2">
                  <a:lumMod val="50000"/>
                </a:schemeClr>
              </a:solidFill>
              <a:cs typeface="Arial"/>
            </a:endParaRPr>
          </a:p>
          <a:p>
            <a:endParaRPr lang="sv-SE" sz="140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F6FF80-19B9-BA4F-5256-8B365565EE5D}"/>
              </a:ext>
            </a:extLst>
          </p:cNvPr>
          <p:cNvSpPr txBox="1"/>
          <p:nvPr/>
        </p:nvSpPr>
        <p:spPr>
          <a:xfrm>
            <a:off x="3053129" y="3244334"/>
            <a:ext cx="6106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sv-SE" sz="1800"/>
          </a:p>
        </p:txBody>
      </p:sp>
    </p:spTree>
    <p:extLst>
      <p:ext uri="{BB962C8B-B14F-4D97-AF65-F5344CB8AC3E}">
        <p14:creationId xmlns:p14="http://schemas.microsoft.com/office/powerpoint/2010/main" val="2238526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9327754" cy="774907"/>
          </a:xfrm>
        </p:spPr>
        <p:txBody>
          <a:bodyPr>
            <a:normAutofit/>
          </a:bodyPr>
          <a:lstStyle/>
          <a:p>
            <a:r>
              <a:rPr lang="fi-FI" b="1"/>
              <a:t>Personal</a:t>
            </a:r>
            <a:endParaRPr lang="en-US" sz="1200" b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E3ECC4-2766-0EF7-1123-7E6207D264D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2850" y="1656000"/>
            <a:ext cx="3422269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v-SE" sz="1600" b="1">
                <a:solidFill>
                  <a:schemeClr val="accent5"/>
                </a:solidFill>
              </a:rPr>
              <a:t>Personalstyrka 31.8.2026</a:t>
            </a:r>
          </a:p>
          <a:p>
            <a:r>
              <a:rPr lang="fi-FI" sz="1600" err="1"/>
              <a:t>Budgeterade</a:t>
            </a:r>
            <a:r>
              <a:rPr lang="fi-FI" sz="1600"/>
              <a:t> </a:t>
            </a:r>
            <a:r>
              <a:rPr lang="fi-FI" sz="1600" err="1"/>
              <a:t>vakanser</a:t>
            </a:r>
            <a:r>
              <a:rPr lang="fi-FI" sz="1600"/>
              <a:t>:</a:t>
            </a:r>
          </a:p>
          <a:p>
            <a:r>
              <a:rPr lang="fi-FI" sz="1600"/>
              <a:t> 163,8(161,1)</a:t>
            </a:r>
            <a:endParaRPr lang="fi-FI" sz="1600">
              <a:cs typeface="Arial"/>
            </a:endParaRPr>
          </a:p>
          <a:p>
            <a:r>
              <a:rPr lang="fi-FI" sz="1600" err="1"/>
              <a:t>Obesatta</a:t>
            </a:r>
            <a:r>
              <a:rPr lang="fi-FI" sz="1600"/>
              <a:t> </a:t>
            </a:r>
            <a:r>
              <a:rPr lang="fi-FI" sz="1600" err="1"/>
              <a:t>vakanser</a:t>
            </a:r>
            <a:r>
              <a:rPr lang="fi-FI" sz="1600"/>
              <a:t>:</a:t>
            </a:r>
            <a:endParaRPr lang="fi-FI" sz="1600">
              <a:cs typeface="Arial"/>
            </a:endParaRPr>
          </a:p>
          <a:p>
            <a:r>
              <a:rPr lang="fi-FI" sz="1600"/>
              <a:t>31.8.2026: 1,6 (1,5)</a:t>
            </a:r>
            <a:endParaRPr lang="fi-FI" sz="1600">
              <a:cs typeface="Arial"/>
            </a:endParaRPr>
          </a:p>
          <a:p>
            <a:pPr>
              <a:lnSpc>
                <a:spcPct val="150000"/>
              </a:lnSpc>
            </a:pPr>
            <a:endParaRPr lang="sv-SE" sz="1600"/>
          </a:p>
          <a:p>
            <a:pPr>
              <a:lnSpc>
                <a:spcPct val="150000"/>
              </a:lnSpc>
            </a:pPr>
            <a:endParaRPr lang="en-US" sz="14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29DF03-3E5E-F5BD-1388-9DB8FC99458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15905" y="1674287"/>
            <a:ext cx="3457332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600" b="1" baseline="0" err="1">
                <a:solidFill>
                  <a:schemeClr val="accent5"/>
                </a:solidFill>
              </a:rPr>
              <a:t>Arbetarsäkerhetsanmälningar</a:t>
            </a:r>
            <a:r>
              <a:rPr lang="fi-FI" sz="1600" b="1" baseline="0">
                <a:solidFill>
                  <a:schemeClr val="accent5"/>
                </a:solidFill>
              </a:rPr>
              <a:t> via </a:t>
            </a:r>
            <a:r>
              <a:rPr lang="fi-FI" sz="1600" b="1" baseline="0" err="1">
                <a:solidFill>
                  <a:schemeClr val="accent5"/>
                </a:solidFill>
              </a:rPr>
              <a:t>HaiPro</a:t>
            </a:r>
            <a:endParaRPr lang="fi-FI" sz="1600" b="1">
              <a:solidFill>
                <a:schemeClr val="accent5"/>
              </a:solidFill>
            </a:endParaRPr>
          </a:p>
          <a:p>
            <a:r>
              <a:rPr lang="fi-FI" sz="1600" baseline="0" err="1"/>
              <a:t>Antal</a:t>
            </a:r>
            <a:r>
              <a:rPr lang="fi-FI" sz="1600" baseline="0"/>
              <a:t> </a:t>
            </a:r>
            <a:r>
              <a:rPr lang="fi-FI" sz="1600" baseline="0" err="1"/>
              <a:t>anmälningar</a:t>
            </a:r>
            <a:r>
              <a:rPr lang="fi-FI" sz="1600" baseline="0"/>
              <a:t>: </a:t>
            </a:r>
            <a:r>
              <a:rPr lang="fi-FI" sz="1600"/>
              <a:t>8</a:t>
            </a:r>
            <a:r>
              <a:rPr lang="fi-FI" sz="1600" baseline="0"/>
              <a:t> (12</a:t>
            </a:r>
            <a:r>
              <a:rPr lang="fi-FI" sz="1600"/>
              <a:t>)</a:t>
            </a:r>
            <a:endParaRPr lang="fi-FI" sz="1600" baseline="0">
              <a:cs typeface="Arial"/>
            </a:endParaRPr>
          </a:p>
          <a:p>
            <a:endParaRPr lang="fi-FI" sz="1600" baseline="0">
              <a:cs typeface="Arial"/>
            </a:endParaRPr>
          </a:p>
          <a:p>
            <a:r>
              <a:rPr lang="fi-FI" sz="1600"/>
              <a:t>De </a:t>
            </a:r>
            <a:r>
              <a:rPr lang="fi-FI" sz="1600" err="1"/>
              <a:t>vanligaste</a:t>
            </a:r>
            <a:r>
              <a:rPr lang="fi-FI" sz="1600"/>
              <a:t> </a:t>
            </a:r>
            <a:r>
              <a:rPr lang="fi-FI" sz="1600" err="1"/>
              <a:t>typerna</a:t>
            </a:r>
            <a:r>
              <a:rPr lang="fi-FI" sz="1600"/>
              <a:t> av </a:t>
            </a:r>
            <a:r>
              <a:rPr lang="fi-FI" sz="1600" err="1"/>
              <a:t>händelser</a:t>
            </a:r>
            <a:r>
              <a:rPr lang="fi-FI" sz="1600"/>
              <a:t>:</a:t>
            </a:r>
            <a:endParaRPr lang="fi-FI" sz="1600">
              <a:cs typeface="Arial"/>
            </a:endParaRPr>
          </a:p>
          <a:p>
            <a:pPr marL="342900" indent="-342900">
              <a:buAutoNum type="arabicPeriod"/>
            </a:pPr>
            <a:r>
              <a:rPr lang="fi-FI" sz="1600" err="1">
                <a:solidFill>
                  <a:schemeClr val="tx2">
                    <a:lumMod val="50000"/>
                  </a:schemeClr>
                </a:solidFill>
                <a:cs typeface="Arial"/>
              </a:rPr>
              <a:t>Symtom</a:t>
            </a:r>
            <a:r>
              <a:rPr lang="fi-FI" sz="1600">
                <a:solidFill>
                  <a:schemeClr val="tx2">
                    <a:lumMod val="50000"/>
                  </a:schemeClr>
                </a:solidFill>
                <a:cs typeface="Arial"/>
              </a:rPr>
              <a:t> </a:t>
            </a:r>
            <a:r>
              <a:rPr lang="fi-FI" sz="1600" err="1">
                <a:solidFill>
                  <a:schemeClr val="tx2">
                    <a:lumMod val="50000"/>
                  </a:schemeClr>
                </a:solidFill>
                <a:cs typeface="Arial"/>
              </a:rPr>
              <a:t>med</a:t>
            </a:r>
            <a:r>
              <a:rPr lang="fi-FI" sz="1600">
                <a:solidFill>
                  <a:schemeClr val="tx2">
                    <a:lumMod val="50000"/>
                  </a:schemeClr>
                </a:solidFill>
                <a:cs typeface="Arial"/>
              </a:rPr>
              <a:t> </a:t>
            </a:r>
            <a:r>
              <a:rPr lang="fi-FI" sz="1600" err="1">
                <a:solidFill>
                  <a:schemeClr val="tx2">
                    <a:lumMod val="50000"/>
                  </a:schemeClr>
                </a:solidFill>
                <a:cs typeface="Arial"/>
              </a:rPr>
              <a:t>misstanke</a:t>
            </a:r>
            <a:r>
              <a:rPr lang="fi-FI" sz="1600">
                <a:solidFill>
                  <a:schemeClr val="tx2">
                    <a:lumMod val="50000"/>
                  </a:schemeClr>
                </a:solidFill>
                <a:cs typeface="Arial"/>
              </a:rPr>
              <a:t> </a:t>
            </a:r>
            <a:r>
              <a:rPr lang="fi-FI" sz="1600" err="1">
                <a:solidFill>
                  <a:schemeClr val="tx2">
                    <a:lumMod val="50000"/>
                  </a:schemeClr>
                </a:solidFill>
                <a:cs typeface="Arial"/>
              </a:rPr>
              <a:t>om</a:t>
            </a:r>
            <a:r>
              <a:rPr lang="fi-FI" sz="1600">
                <a:solidFill>
                  <a:schemeClr val="tx2">
                    <a:lumMod val="50000"/>
                  </a:schemeClr>
                </a:solidFill>
                <a:cs typeface="Arial"/>
              </a:rPr>
              <a:t> </a:t>
            </a:r>
            <a:r>
              <a:rPr lang="fi-FI" sz="1600" err="1">
                <a:solidFill>
                  <a:schemeClr val="tx2">
                    <a:lumMod val="50000"/>
                  </a:schemeClr>
                </a:solidFill>
                <a:cs typeface="Arial"/>
              </a:rPr>
              <a:t>inomhusluft</a:t>
            </a:r>
            <a:endParaRPr lang="fi-FI" sz="1600">
              <a:solidFill>
                <a:schemeClr val="tx2">
                  <a:lumMod val="50000"/>
                </a:schemeClr>
              </a:solidFill>
              <a:cs typeface="Arial"/>
            </a:endParaRPr>
          </a:p>
          <a:p>
            <a:pPr marL="342900" indent="-342900">
              <a:buAutoNum type="arabicPeriod"/>
            </a:pPr>
            <a:r>
              <a:rPr lang="fi-FI" sz="1600" err="1">
                <a:solidFill>
                  <a:schemeClr val="tx2">
                    <a:lumMod val="50000"/>
                  </a:schemeClr>
                </a:solidFill>
                <a:cs typeface="Arial"/>
              </a:rPr>
              <a:t>Stick</a:t>
            </a:r>
            <a:r>
              <a:rPr lang="fi-FI" sz="1600">
                <a:solidFill>
                  <a:schemeClr val="tx2">
                    <a:lumMod val="50000"/>
                  </a:schemeClr>
                </a:solidFill>
                <a:cs typeface="Arial"/>
              </a:rPr>
              <a:t>, </a:t>
            </a:r>
            <a:r>
              <a:rPr lang="fi-FI" sz="1600" err="1">
                <a:solidFill>
                  <a:schemeClr val="tx2">
                    <a:lumMod val="50000"/>
                  </a:schemeClr>
                </a:solidFill>
                <a:cs typeface="Arial"/>
              </a:rPr>
              <a:t>snitt</a:t>
            </a:r>
            <a:endParaRPr lang="fi-FI" sz="1600">
              <a:solidFill>
                <a:schemeClr val="tx2">
                  <a:lumMod val="50000"/>
                </a:schemeClr>
              </a:solidFill>
              <a:cs typeface="Arial"/>
            </a:endParaRPr>
          </a:p>
          <a:p>
            <a:pPr marL="342900" indent="-342900">
              <a:buAutoNum type="arabicPeriod"/>
            </a:pPr>
            <a:endParaRPr lang="fi-FI" sz="1600"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510217-0C8D-2E97-58A5-04DBA954B1A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2850" y="4124782"/>
            <a:ext cx="3329922" cy="19697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600" b="1" err="1">
                <a:solidFill>
                  <a:schemeClr val="accent5"/>
                </a:solidFill>
              </a:rPr>
              <a:t>Sjukfrånvarodagar</a:t>
            </a:r>
            <a:r>
              <a:rPr lang="fi-FI" sz="1600" b="1">
                <a:solidFill>
                  <a:schemeClr val="accent5"/>
                </a:solidFill>
              </a:rPr>
              <a:t> / </a:t>
            </a:r>
            <a:r>
              <a:rPr lang="fi-FI" sz="1600" b="1" err="1">
                <a:solidFill>
                  <a:schemeClr val="accent5"/>
                </a:solidFill>
              </a:rPr>
              <a:t>anställningsdagar</a:t>
            </a:r>
            <a:r>
              <a:rPr lang="fi-FI" sz="1600" b="1">
                <a:solidFill>
                  <a:schemeClr val="accent5"/>
                </a:solidFill>
              </a:rPr>
              <a:t> %</a:t>
            </a:r>
          </a:p>
          <a:p>
            <a:endParaRPr lang="fi-FI" sz="1400" b="1"/>
          </a:p>
          <a:p>
            <a:endParaRPr lang="fi-FI" b="1">
              <a:cs typeface="Arial"/>
            </a:endParaRPr>
          </a:p>
          <a:p>
            <a:endParaRPr lang="fi-FI" b="1">
              <a:cs typeface="Arial"/>
            </a:endParaRPr>
          </a:p>
          <a:p>
            <a:pPr algn="ctr"/>
            <a:r>
              <a:rPr lang="fi-FI" sz="2000" b="1">
                <a:cs typeface="Arial"/>
              </a:rPr>
              <a:t>8,2</a:t>
            </a:r>
            <a:br>
              <a:rPr lang="fi-FI" sz="2000" b="1">
                <a:cs typeface="Arial"/>
              </a:rPr>
            </a:br>
            <a:r>
              <a:rPr lang="fi-FI" sz="2000" b="1">
                <a:cs typeface="Arial"/>
              </a:rPr>
              <a:t>(8,3)</a:t>
            </a:r>
            <a:endParaRPr lang="fi-FI">
              <a:solidFill>
                <a:schemeClr val="accent4"/>
              </a:solidFill>
              <a:cs typeface="Arial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ED3203B-D586-766F-E6A7-58FE15533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4675" t="2749" r="15987" b="36779"/>
          <a:stretch/>
        </p:blipFill>
        <p:spPr>
          <a:xfrm>
            <a:off x="4934062" y="4674831"/>
            <a:ext cx="2942633" cy="145904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4538DC7-D202-3942-4533-B9FDFFC0CE58}"/>
              </a:ext>
            </a:extLst>
          </p:cNvPr>
          <p:cNvSpPr/>
          <p:nvPr userDrawn="1"/>
        </p:nvSpPr>
        <p:spPr>
          <a:xfrm>
            <a:off x="4770931" y="4558724"/>
            <a:ext cx="774845" cy="458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accent5"/>
                </a:solidFill>
              </a:rPr>
              <a:t>NPS</a:t>
            </a:r>
          </a:p>
        </p:txBody>
      </p:sp>
      <p:cxnSp>
        <p:nvCxnSpPr>
          <p:cNvPr id="4" name="Straight Arrow Connector 3" descr="NPS värde. Värdet mäts mellan minus 100 och 100. Generellt anser man att ett gott värde över 50 är gott. Resultat">
            <a:extLst>
              <a:ext uri="{FF2B5EF4-FFF2-40B4-BE49-F238E27FC236}">
                <a16:creationId xmlns:a16="http://schemas.microsoft.com/office/drawing/2014/main" id="{4451B50E-0FF5-0267-6CE7-FCE1AFD7510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 flipV="1">
            <a:off x="6376878" y="5313405"/>
            <a:ext cx="184560" cy="64269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C6C33A5-345B-5CC9-4D47-71B591630B5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538468" y="6029405"/>
            <a:ext cx="167682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3200">
                <a:solidFill>
                  <a:srgbClr val="213A8F"/>
                </a:solidFill>
                <a:latin typeface="Arial" panose="020B0604020202020204"/>
                <a:cs typeface="Arial"/>
              </a:rPr>
              <a:t>22 </a:t>
            </a:r>
            <a:r>
              <a:rPr kumimoji="0" lang="fi-FI" sz="20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(18)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3BE2CB-1BD5-02F1-2A4E-9C3523AF8ED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147128" y="1674287"/>
            <a:ext cx="3926508" cy="24006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1600" b="1" err="1">
                <a:solidFill>
                  <a:srgbClr val="00A174"/>
                </a:solidFill>
                <a:cs typeface="Arial"/>
              </a:rPr>
              <a:t>Åtgärde</a:t>
            </a:r>
            <a:r>
              <a:rPr lang="sv-SE" sz="1600" b="1">
                <a:solidFill>
                  <a:srgbClr val="00A174"/>
                </a:solidFill>
                <a:cs typeface="Arial"/>
              </a:rPr>
              <a:t> som befrämjar arbetsvälmående:</a:t>
            </a:r>
          </a:p>
          <a:p>
            <a:endParaRPr lang="sv-SE" sz="1600" b="1">
              <a:solidFill>
                <a:srgbClr val="00A174"/>
              </a:solidFill>
              <a:cs typeface="Arial"/>
            </a:endParaRPr>
          </a:p>
          <a:p>
            <a:r>
              <a:rPr lang="sv-SE" sz="1600" b="1">
                <a:solidFill>
                  <a:srgbClr val="00A174"/>
                </a:solidFill>
                <a:cs typeface="Arial"/>
              </a:rPr>
              <a:t>Social- och hälsoministeriets håll- och dragkraft projekt på radiologiska enheten</a:t>
            </a:r>
          </a:p>
          <a:p>
            <a:endParaRPr lang="fi-FI" err="1">
              <a:solidFill>
                <a:schemeClr val="tx2">
                  <a:lumMod val="75000"/>
                </a:schemeClr>
              </a:solidFill>
              <a:cs typeface="Arial"/>
            </a:endParaRPr>
          </a:p>
          <a:p>
            <a:r>
              <a:rPr lang="fi-FI" err="1">
                <a:solidFill>
                  <a:schemeClr val="tx2">
                    <a:lumMod val="75000"/>
                  </a:schemeClr>
                </a:solidFill>
                <a:cs typeface="Arial"/>
              </a:rPr>
              <a:t>Epassi</a:t>
            </a:r>
            <a:endParaRPr lang="fi-FI">
              <a:solidFill>
                <a:schemeClr val="tx2">
                  <a:lumMod val="75000"/>
                </a:schemeClr>
              </a:solidFill>
              <a:cs typeface="Arial"/>
            </a:endParaRPr>
          </a:p>
          <a:p>
            <a:r>
              <a:rPr lang="fi-FI" err="1">
                <a:solidFill>
                  <a:schemeClr val="tx2">
                    <a:lumMod val="75000"/>
                  </a:schemeClr>
                </a:solidFill>
                <a:cs typeface="Arial"/>
              </a:rPr>
              <a:t>Utvecklingssamtal</a:t>
            </a:r>
            <a:endParaRPr lang="fi-FI">
              <a:solidFill>
                <a:schemeClr val="tx2">
                  <a:lumMod val="75000"/>
                </a:schemeClr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8354109"/>
      </p:ext>
    </p:extLst>
  </p:cSld>
  <p:clrMapOvr>
    <a:masterClrMapping/>
  </p:clrMapOvr>
</p:sld>
</file>

<file path=ppt/theme/theme1.xml><?xml version="1.0" encoding="utf-8"?>
<a:theme xmlns:a="http://schemas.openxmlformats.org/drawingml/2006/main" name="OVHP_teema">
  <a:themeElements>
    <a:clrScheme name="Mukautettu 2">
      <a:dk1>
        <a:srgbClr val="213A8F"/>
      </a:dk1>
      <a:lt1>
        <a:sysClr val="window" lastClr="FFFFFF"/>
      </a:lt1>
      <a:dk2>
        <a:srgbClr val="213A8F"/>
      </a:dk2>
      <a:lt2>
        <a:srgbClr val="FFFFFF"/>
      </a:lt2>
      <a:accent1>
        <a:srgbClr val="F39690"/>
      </a:accent1>
      <a:accent2>
        <a:srgbClr val="EB5C5F"/>
      </a:accent2>
      <a:accent3>
        <a:srgbClr val="D3433F"/>
      </a:accent3>
      <a:accent4>
        <a:srgbClr val="85C598"/>
      </a:accent4>
      <a:accent5>
        <a:srgbClr val="00A174"/>
      </a:accent5>
      <a:accent6>
        <a:srgbClr val="008464"/>
      </a:accent6>
      <a:hlink>
        <a:srgbClr val="85C598"/>
      </a:hlink>
      <a:folHlink>
        <a:srgbClr val="85C5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VPH_Esitys_YKSIKIELINEN_2.pptx" id="{AECD3884-1BFC-4290-BE28-A8FFA796B8E8}" vid="{031339A0-1D99-49A8-A499-33D9696D5D62}"/>
    </a:ext>
  </a:extLst>
</a:theme>
</file>

<file path=ppt/theme/theme2.xml><?xml version="1.0" encoding="utf-8"?>
<a:theme xmlns:a="http://schemas.openxmlformats.org/drawingml/2006/main" name="1_OVHP_teema">
  <a:themeElements>
    <a:clrScheme name="Mukautettu 2">
      <a:dk1>
        <a:srgbClr val="213A8F"/>
      </a:dk1>
      <a:lt1>
        <a:sysClr val="window" lastClr="FFFFFF"/>
      </a:lt1>
      <a:dk2>
        <a:srgbClr val="213A8F"/>
      </a:dk2>
      <a:lt2>
        <a:srgbClr val="FFFFFF"/>
      </a:lt2>
      <a:accent1>
        <a:srgbClr val="F39690"/>
      </a:accent1>
      <a:accent2>
        <a:srgbClr val="EB5C5F"/>
      </a:accent2>
      <a:accent3>
        <a:srgbClr val="D3433F"/>
      </a:accent3>
      <a:accent4>
        <a:srgbClr val="85C598"/>
      </a:accent4>
      <a:accent5>
        <a:srgbClr val="00A174"/>
      </a:accent5>
      <a:accent6>
        <a:srgbClr val="008464"/>
      </a:accent6>
      <a:hlink>
        <a:srgbClr val="85C598"/>
      </a:hlink>
      <a:folHlink>
        <a:srgbClr val="85C5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VPH_Esitys_YKSIKIELINEN_2.pptx" id="{AECD3884-1BFC-4290-BE28-A8FFA796B8E8}" vid="{031339A0-1D99-49A8-A499-33D9696D5D6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98BEE3C68526E3448DFF1DFF37962FFF" ma:contentTypeVersion="6" ma:contentTypeDescription="Luo uusi asiakirja." ma:contentTypeScope="" ma:versionID="fc635be3ed528305edcd74e944e00024">
  <xsd:schema xmlns:xsd="http://www.w3.org/2001/XMLSchema" xmlns:xs="http://www.w3.org/2001/XMLSchema" xmlns:p="http://schemas.microsoft.com/office/2006/metadata/properties" xmlns:ns2="54ab895a-e0c1-4b45-9c2f-28dcb5c291e5" xmlns:ns3="75d2161c-bdf7-4f84-8f9b-c9ae44126b92" targetNamespace="http://schemas.microsoft.com/office/2006/metadata/properties" ma:root="true" ma:fieldsID="50006a9cf291fa7691798cddaec454ef" ns2:_="" ns3:_="">
    <xsd:import namespace="54ab895a-e0c1-4b45-9c2f-28dcb5c291e5"/>
    <xsd:import namespace="75d2161c-bdf7-4f84-8f9b-c9ae44126b9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ab895a-e0c1-4b45-9c2f-28dcb5c291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d2161c-bdf7-4f84-8f9b-c9ae44126b9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5d2161c-bdf7-4f84-8f9b-c9ae44126b92">
      <UserInfo>
        <DisplayName>Yliluoma Susanna</DisplayName>
        <AccountId>131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2EEE288-BDB8-45C4-8824-E41ECCDECF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ab895a-e0c1-4b45-9c2f-28dcb5c291e5"/>
    <ds:schemaRef ds:uri="75d2161c-bdf7-4f84-8f9b-c9ae44126b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71BDA3F-9081-465D-A0C8-DF261C8C3C7F}">
  <ds:schemaRefs>
    <ds:schemaRef ds:uri="54ab895a-e0c1-4b45-9c2f-28dcb5c291e5"/>
    <ds:schemaRef ds:uri="75d2161c-bdf7-4f84-8f9b-c9ae44126b9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D36C4CC-F8E6-4A8E-83BB-78CE3358111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2321cc12-b2a3-4edf-b26e-9eb151c69c7d}" enabled="0" method="" siteId="{2321cc12-b2a3-4edf-b26e-9eb151c69c7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OVPH_Esitys_YKSIKIELINEN</Template>
  <TotalTime>0</TotalTime>
  <Words>476</Words>
  <Application>Microsoft Office PowerPoint</Application>
  <PresentationFormat>Widescreen</PresentationFormat>
  <Paragraphs>110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Segoe UI</vt:lpstr>
      <vt:lpstr>Times New Roman</vt:lpstr>
      <vt:lpstr>OVHP_teema</vt:lpstr>
      <vt:lpstr>1_OVHP_teema</vt:lpstr>
      <vt:lpstr>Rapportering av egenkontroll</vt:lpstr>
      <vt:lpstr>Säkerhet och kvalitet</vt:lpstr>
      <vt:lpstr>Kundupplevelse</vt:lpstr>
      <vt:lpstr>Delaktighetsarbete</vt:lpstr>
      <vt:lpstr>Personal</vt:lpstr>
    </vt:vector>
  </TitlesOfParts>
  <Company>VSHP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Omavalvonnan seuratatietojen raportointi</dc:title>
  <dc:creator>Granö Anna Marie</dc:creator>
  <cp:lastModifiedBy>Lagerström Maria</cp:lastModifiedBy>
  <cp:revision>4</cp:revision>
  <dcterms:created xsi:type="dcterms:W3CDTF">2023-11-14T05:41:58Z</dcterms:created>
  <dcterms:modified xsi:type="dcterms:W3CDTF">2026-10-07T05:26:03Z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0x01010098BEE3C68526E3448DFF1DFF37962FFF</vt:lpwstr>
  </property>
  <property fmtid="{D5CDD505-2E9C-101B-9397-08002B2CF9AE}" pid="3" name="MediaServiceImageTags">
    <vt:lpwstr/>
  </property>
</Properties>
</file>