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2"/>
  </p:notesMasterIdLst>
  <p:handoutMasterIdLst>
    <p:handoutMasterId r:id="rId13"/>
  </p:handoutMasterIdLst>
  <p:sldIdLst>
    <p:sldId id="335" r:id="rId6"/>
    <p:sldId id="562" r:id="rId7"/>
    <p:sldId id="563" r:id="rId8"/>
    <p:sldId id="452" r:id="rId9"/>
    <p:sldId id="579" r:id="rId10"/>
    <p:sldId id="580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E0FC59-56D0-E944-DBCE-D81227EB1767}" name="Skuthälla Tanja" initials="ST" userId="S::tanja.skuthalla@ovph.fi::178ba649-bdec-4ba0-b6b5-65d2f655b5ca" providerId="AD"/>
  <p188:author id="{AFEABAD6-F391-E6D4-FFFD-D08E33702AA1}" name="Sundman Lisa" initials="SL" userId="S::lisa.sundman@ovph.fi::fec9133f-7357-46c1-9cd4-7e86e427af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EC874F-399B-59B1-409E-EFA56F860D68}" v="112" dt="2026-10-12T08:11:31.525"/>
    <p1510:client id="{F8647E1C-30F4-D1E6-F41E-01872D2C7ACB}" v="12" dt="2026-10-12T08:23:16.3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233_62DC17A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1296</c:v>
                </c:pt>
                <c:pt idx="1">
                  <c:v>1243</c:v>
                </c:pt>
                <c:pt idx="2">
                  <c:v>1491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52-4B5D-9D8E-E81F11D107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1419</c:v>
                </c:pt>
                <c:pt idx="1">
                  <c:v>1488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52-4B5D-9D8E-E81F11D10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0DF54-D132-4835-A060-2DDF250019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53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318654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66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996304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1272759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8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733237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08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828072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13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40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62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461346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36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17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07673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260948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130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3606386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2952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444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951AD-C835-72D1-BF2F-871377F920FB}"/>
              </a:ext>
            </a:extLst>
          </p:cNvPr>
          <p:cNvCxnSpPr>
            <a:cxnSpLocks/>
          </p:cNvCxnSpPr>
          <p:nvPr userDrawn="1"/>
        </p:nvCxnSpPr>
        <p:spPr>
          <a:xfrm>
            <a:off x="8172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488871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311F27B-FC4E-C5AA-EA9F-1005AF046BBB}"/>
              </a:ext>
            </a:extLst>
          </p:cNvPr>
          <p:cNvCxnSpPr>
            <a:cxnSpLocks/>
          </p:cNvCxnSpPr>
          <p:nvPr userDrawn="1"/>
        </p:nvCxnSpPr>
        <p:spPr>
          <a:xfrm>
            <a:off x="4680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1936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349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341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942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17549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2" r:id="rId20"/>
    <p:sldLayoutId id="2147483730" r:id="rId21"/>
    <p:sldLayoutId id="214748373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.jpe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/>
              <a:t>R</a:t>
            </a:r>
            <a:r>
              <a:rPr lang="fi-FI" sz="4800" err="1"/>
              <a:t>apportering</a:t>
            </a:r>
            <a:r>
              <a:rPr lang="fi-FI" sz="4800"/>
              <a:t> av </a:t>
            </a:r>
            <a:r>
              <a:rPr lang="fi-FI" sz="4800" err="1"/>
              <a:t>egenkontroll</a:t>
            </a:r>
            <a:endParaRPr lang="fi-FI" sz="4800"/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533191" cy="926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Resultatområde</a:t>
            </a:r>
            <a:r>
              <a:rPr lang="fi-FI"/>
              <a:t>: </a:t>
            </a:r>
            <a:r>
              <a:rPr lang="fi-FI" err="1"/>
              <a:t>Boendeservice</a:t>
            </a:r>
            <a:r>
              <a:rPr lang="fi-FI"/>
              <a:t> </a:t>
            </a:r>
            <a:r>
              <a:rPr lang="fi-FI" err="1"/>
              <a:t>med</a:t>
            </a:r>
            <a:r>
              <a:rPr lang="fi-FI"/>
              <a:t> </a:t>
            </a:r>
            <a:r>
              <a:rPr lang="fi-FI" err="1"/>
              <a:t>heldygnsomsorg</a:t>
            </a:r>
            <a:r>
              <a:rPr lang="fi-FI"/>
              <a:t> (HEBO)</a:t>
            </a:r>
          </a:p>
          <a:p>
            <a:r>
              <a:rPr lang="fi-FI"/>
              <a:t>Period som rapporteras: 5 - 8.2026</a:t>
            </a:r>
            <a:endParaRPr lang="fi-FI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>
                <a:solidFill>
                  <a:schemeClr val="bg1"/>
                </a:solidFill>
              </a:rPr>
              <a:t>Förkortningar:</a:t>
            </a:r>
          </a:p>
          <a:p>
            <a:r>
              <a:rPr lang="fi-FI" sz="1400">
                <a:solidFill>
                  <a:schemeClr val="bg1"/>
                </a:solidFill>
              </a:rPr>
              <a:t>NPS (Net Promoter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>
                <a:solidFill>
                  <a:schemeClr val="bg1"/>
                </a:solidFill>
              </a:rPr>
              <a:t>Score): Rekommendationsindex (klienter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>
                <a:solidFill>
                  <a:schemeClr val="bg1"/>
                </a:solidFill>
              </a:rPr>
              <a:t>och personal)</a:t>
            </a:r>
            <a:endParaRPr lang="fi-FI" sz="1400">
              <a:solidFill>
                <a:schemeClr val="bg1"/>
              </a:solidFill>
              <a:cs typeface="Arial"/>
            </a:endParaRPr>
          </a:p>
          <a:p>
            <a:r>
              <a:rPr lang="fi-FI" sz="1400">
                <a:solidFill>
                  <a:schemeClr val="bg1"/>
                </a:solidFill>
              </a:rPr>
              <a:t>Haipro: </a:t>
            </a:r>
            <a:r>
              <a:rPr lang="sv-SE" sz="1400">
                <a:solidFill>
                  <a:schemeClr val="bg1"/>
                </a:solidFill>
              </a:rPr>
              <a:t>System för rapportering av negativa nära ögat händelser</a:t>
            </a:r>
            <a:endParaRPr lang="sv-SE" sz="1400">
              <a:solidFill>
                <a:schemeClr val="bg1"/>
              </a:solidFill>
              <a:cs typeface="Arial"/>
            </a:endParaRPr>
          </a:p>
          <a:p>
            <a:r>
              <a:rPr lang="sv-SE" sz="1400">
                <a:solidFill>
                  <a:schemeClr val="bg1"/>
                </a:solidFill>
              </a:rPr>
              <a:t>Inom parentes rapporteras värdet för tidigare period (1 4/2026)</a:t>
            </a:r>
            <a:endParaRPr lang="fi-FI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9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1260000" y="1224000"/>
            <a:ext cx="3600000" cy="2739490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10433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i-FI" sz="1600" b="1"/>
              <a:t>Köer</a:t>
            </a:r>
            <a:r>
              <a:rPr lang="fi-FI" sz="1600" b="1" dirty="0"/>
              <a:t> </a:t>
            </a:r>
            <a:r>
              <a:rPr lang="fi-FI" sz="1600" b="1"/>
              <a:t>till</a:t>
            </a:r>
            <a:r>
              <a:rPr lang="fi-FI" sz="1600" b="1" dirty="0"/>
              <a:t> </a:t>
            </a:r>
            <a:r>
              <a:rPr lang="fi-FI" sz="1600" b="1"/>
              <a:t>boendeenheter, målsättning</a:t>
            </a:r>
            <a:r>
              <a:rPr lang="fi-FI" sz="1600" b="1" dirty="0"/>
              <a:t> </a:t>
            </a:r>
            <a:r>
              <a:rPr lang="fi-FI" sz="1600" b="1"/>
              <a:t>under 3 mån</a:t>
            </a:r>
            <a:endParaRPr lang="fi-FI" sz="1600" b="1">
              <a:cs typeface="Arial"/>
            </a:endParaRPr>
          </a:p>
          <a:p>
            <a:r>
              <a:rPr lang="fi-FI" sz="1400">
                <a:solidFill>
                  <a:srgbClr val="213A8F"/>
                </a:solidFill>
                <a:highlight>
                  <a:srgbClr val="F5F5F5"/>
                </a:highlight>
                <a:cs typeface="Arial"/>
              </a:rPr>
              <a:t>2,53 kk (2,58 kk 1 – 4/2026)</a:t>
            </a:r>
            <a:endParaRPr lang="fi-FI">
              <a:solidFill>
                <a:srgbClr val="213A8F"/>
              </a:solidFill>
              <a:cs typeface="Arial"/>
            </a:endParaRPr>
          </a:p>
          <a:p>
            <a:endParaRPr lang="fi-FI" sz="1400">
              <a:solidFill>
                <a:srgbClr val="FF0000"/>
              </a:solidFill>
              <a:highlight>
                <a:srgbClr val="F5F5F5"/>
              </a:highlight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27853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Prestationer:</a:t>
            </a:r>
          </a:p>
          <a:p>
            <a:r>
              <a:rPr lang="fi-FI" sz="1400">
                <a:cs typeface="Arial"/>
              </a:rPr>
              <a:t>Boendeservice</a:t>
            </a:r>
          </a:p>
          <a:p>
            <a:pPr marL="285750" indent="-285750">
              <a:buFont typeface="Calibri"/>
              <a:buChar char="-"/>
            </a:pPr>
            <a:r>
              <a:rPr lang="fi-FI" sz="1400">
                <a:cs typeface="Arial"/>
              </a:rPr>
              <a:t>beläggning 98,41% (97,95% 1-4.2026)</a:t>
            </a:r>
          </a:p>
          <a:p>
            <a:r>
              <a:rPr lang="fi-FI" sz="1400">
                <a:cs typeface="Arial"/>
              </a:rPr>
              <a:t>-   Intervallavdelningar 91,48% (89,95% 1-4.2026)</a:t>
            </a:r>
            <a:endParaRPr lang="fi-FI" sz="1400">
              <a:solidFill>
                <a:srgbClr val="000000"/>
              </a:solidFill>
              <a:cs typeface="Arial"/>
            </a:endParaRPr>
          </a:p>
          <a:p>
            <a:endParaRPr lang="fi-FI" sz="1400">
              <a:cs typeface="Arial"/>
            </a:endParaRPr>
          </a:p>
          <a:p>
            <a:r>
              <a:rPr lang="fi-FI" sz="1400">
                <a:cs typeface="Arial"/>
              </a:rPr>
              <a:t>12  </a:t>
            </a:r>
            <a:r>
              <a:rPr lang="fi-FI" sz="1400">
                <a:ea typeface="+mn-lt"/>
                <a:cs typeface="+mn-lt"/>
              </a:rPr>
              <a:t>intervallplatser varit stängda en månad</a:t>
            </a:r>
            <a:r>
              <a:rPr lang="fi-FI" sz="1400" dirty="0">
                <a:ea typeface="+mn-lt"/>
                <a:cs typeface="+mn-lt"/>
              </a:rPr>
              <a:t>  </a:t>
            </a:r>
            <a:r>
              <a:rPr lang="fi-FI" sz="1400">
                <a:ea typeface="+mn-lt"/>
                <a:cs typeface="+mn-lt"/>
              </a:rPr>
              <a:t>pga</a:t>
            </a:r>
            <a:r>
              <a:rPr lang="fi-FI" sz="1400" dirty="0">
                <a:ea typeface="+mn-lt"/>
                <a:cs typeface="+mn-lt"/>
              </a:rPr>
              <a:t> </a:t>
            </a:r>
            <a:r>
              <a:rPr lang="fi-FI" sz="1400">
                <a:ea typeface="+mn-lt"/>
                <a:cs typeface="+mn-lt"/>
              </a:rPr>
              <a:t>personalbrist</a:t>
            </a:r>
          </a:p>
          <a:p>
            <a:pPr marL="285750" indent="-285750">
              <a:buFont typeface="Calibri"/>
              <a:buChar char="-"/>
            </a:pPr>
            <a:r>
              <a:rPr lang="fi-FI" sz="1400">
                <a:latin typeface="Arial"/>
                <a:cs typeface="Arial"/>
              </a:rPr>
              <a:t>Tilläggsplatser</a:t>
            </a:r>
            <a:r>
              <a:rPr lang="fi-FI" sz="1400" dirty="0">
                <a:latin typeface="Arial"/>
                <a:cs typeface="Arial"/>
              </a:rPr>
              <a:t> </a:t>
            </a:r>
            <a:r>
              <a:rPr lang="fi-FI" sz="1400">
                <a:latin typeface="Arial"/>
                <a:cs typeface="Arial"/>
              </a:rPr>
              <a:t>har</a:t>
            </a:r>
            <a:r>
              <a:rPr lang="fi-FI" sz="1400" dirty="0">
                <a:latin typeface="Arial"/>
                <a:cs typeface="Arial"/>
              </a:rPr>
              <a:t> </a:t>
            </a:r>
            <a:r>
              <a:rPr lang="fi-FI" sz="1400">
                <a:latin typeface="Arial"/>
                <a:cs typeface="Arial"/>
              </a:rPr>
              <a:t>köpts via direktupphandling av  privata</a:t>
            </a:r>
            <a:r>
              <a:rPr lang="fi-FI" sz="1400" dirty="0">
                <a:latin typeface="Arial"/>
                <a:cs typeface="Arial"/>
              </a:rPr>
              <a:t> </a:t>
            </a:r>
            <a:r>
              <a:rPr lang="fi-FI" sz="1400">
                <a:latin typeface="Arial"/>
                <a:cs typeface="Arial"/>
              </a:rPr>
              <a:t>producenter      </a:t>
            </a:r>
            <a:endParaRPr lang="fi-FI" sz="1400">
              <a:solidFill>
                <a:srgbClr val="FF0000"/>
              </a:solidFill>
              <a:latin typeface="Arial"/>
              <a:cs typeface="Arial"/>
            </a:endParaRPr>
          </a:p>
          <a:p>
            <a:pPr marL="285750" indent="-285750">
              <a:buFont typeface="Calibri"/>
              <a:buChar char="-"/>
            </a:pPr>
            <a:endParaRPr lang="fi-FI" sz="140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41395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 åtgärder:</a:t>
            </a:r>
          </a:p>
          <a:p>
            <a:pPr marL="285750" indent="-285750">
              <a:buFont typeface="Calibri"/>
              <a:buChar char="-"/>
            </a:pPr>
            <a:endParaRPr lang="fi-FI" sz="1600">
              <a:cs typeface="Arial"/>
            </a:endParaRPr>
          </a:p>
          <a:p>
            <a:r>
              <a:rPr lang="fi-FI" sz="1600" b="1">
                <a:cs typeface="Arial"/>
              </a:rPr>
              <a:t>Boendeservice</a:t>
            </a:r>
          </a:p>
          <a:p>
            <a:pPr marL="285750" indent="-285750">
              <a:buFont typeface="Calibri"/>
              <a:buChar char="-"/>
            </a:pPr>
            <a:r>
              <a:rPr lang="fi-FI" sz="1600">
                <a:cs typeface="Arial"/>
              </a:rPr>
              <a:t>Effektivare</a:t>
            </a:r>
            <a:r>
              <a:rPr lang="fi-FI" sz="1600" dirty="0">
                <a:cs typeface="Arial"/>
              </a:rPr>
              <a:t> </a:t>
            </a:r>
            <a:r>
              <a:rPr lang="fi-FI" sz="1600">
                <a:cs typeface="Arial"/>
              </a:rPr>
              <a:t>använding av intervallplatserna</a:t>
            </a:r>
            <a:r>
              <a:rPr lang="fi-FI" sz="1600" dirty="0">
                <a:cs typeface="Arial"/>
              </a:rPr>
              <a:t> </a:t>
            </a:r>
            <a:r>
              <a:rPr lang="fi-FI" sz="1600">
                <a:cs typeface="Arial"/>
              </a:rPr>
              <a:t>på</a:t>
            </a:r>
            <a:r>
              <a:rPr lang="fi-FI" sz="1600" dirty="0">
                <a:cs typeface="Arial"/>
              </a:rPr>
              <a:t> </a:t>
            </a:r>
            <a:r>
              <a:rPr lang="fi-FI" sz="1600">
                <a:cs typeface="Arial"/>
              </a:rPr>
              <a:t>mitten</a:t>
            </a:r>
            <a:r>
              <a:rPr lang="fi-FI" sz="1600" dirty="0">
                <a:cs typeface="Arial"/>
              </a:rPr>
              <a:t> </a:t>
            </a:r>
            <a:r>
              <a:rPr lang="fi-FI" sz="1600">
                <a:cs typeface="Arial"/>
              </a:rPr>
              <a:t>området.Där</a:t>
            </a:r>
            <a:r>
              <a:rPr lang="fi-FI" sz="1600" dirty="0">
                <a:cs typeface="Arial"/>
              </a:rPr>
              <a:t> </a:t>
            </a:r>
            <a:r>
              <a:rPr lang="fi-FI" sz="1600">
                <a:cs typeface="Arial"/>
              </a:rPr>
              <a:t>är beläggningsgraden lägst. </a:t>
            </a:r>
          </a:p>
          <a:p>
            <a:pPr marL="285750" indent="-285750">
              <a:buFont typeface="Calibri"/>
              <a:buChar char="-"/>
            </a:pPr>
            <a:r>
              <a:rPr lang="fi-FI" sz="1600">
                <a:solidFill>
                  <a:srgbClr val="213A8F"/>
                </a:solidFill>
                <a:ea typeface="+mn-lt"/>
                <a:cs typeface="+mn-lt"/>
              </a:rPr>
              <a:t>Utvidgning av gemenskapsboenden pågår. </a:t>
            </a:r>
          </a:p>
          <a:p>
            <a:pPr marL="285750" indent="-285750">
              <a:buFont typeface="Calibri"/>
              <a:buChar char="-"/>
            </a:pPr>
            <a:r>
              <a:rPr lang="fi-FI" sz="1600">
                <a:solidFill>
                  <a:srgbClr val="213A8F"/>
                </a:solidFill>
                <a:ea typeface="+mn-lt"/>
                <a:cs typeface="+mn-lt"/>
              </a:rPr>
              <a:t>Sju (7) intervallplatser har tillfälligt omvandlats till dygnet runt-serviceboende i Vasa.</a:t>
            </a:r>
            <a:endParaRPr lang="fi-FI" sz="1600">
              <a:solidFill>
                <a:srgbClr val="213A8F"/>
              </a:solidFill>
              <a:cs typeface="Arial"/>
            </a:endParaRPr>
          </a:p>
          <a:p>
            <a:pPr marL="285750" indent="-285750">
              <a:buFont typeface="Calibri"/>
              <a:buChar char="-"/>
              <a:defRPr/>
            </a:pPr>
            <a:r>
              <a:rPr lang="fi-FI" sz="1600">
                <a:solidFill>
                  <a:srgbClr val="213A8F"/>
                </a:solidFill>
                <a:latin typeface="Arial" panose="020B0604020202020204"/>
                <a:cs typeface="Arial"/>
              </a:rPr>
              <a:t>Mariahemmet i Kaskö stängdes i januari 2026.</a:t>
            </a:r>
            <a:endParaRPr lang="fi-FI" sz="16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285750" indent="-285750">
              <a:buFont typeface="Calibri"/>
              <a:buChar char="-"/>
              <a:defRPr/>
            </a:pPr>
            <a:endParaRPr lang="fi-FI" sz="160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defRPr/>
            </a:pPr>
            <a:endParaRPr lang="sv-SE">
              <a:solidFill>
                <a:srgbClr val="213A8F"/>
              </a:solidFill>
              <a:latin typeface="Arial" panose="020B0604020202020204"/>
              <a:cs typeface="Arial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EE4A30-4B57-7112-9FB1-16FA454C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4968000" y="3998770"/>
            <a:ext cx="3600000" cy="2739490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388DC-F395-3345-22DD-6334E7FB09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6000" y="4106770"/>
            <a:ext cx="3492000" cy="17666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i-FI" sz="1600" b="1" err="1"/>
              <a:t>Jämlikhet</a:t>
            </a:r>
            <a:endParaRPr lang="fi-FI" sz="1600" b="1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fi-FI" sz="1600" b="1"/>
          </a:p>
          <a:p>
            <a:r>
              <a:rPr lang="fi-FI" sz="1400" err="1"/>
              <a:t>Fortfarande</a:t>
            </a:r>
            <a:r>
              <a:rPr lang="fi-FI" sz="1400"/>
              <a:t> </a:t>
            </a:r>
            <a:r>
              <a:rPr lang="fi-FI" sz="1400" err="1"/>
              <a:t>områdesskillnader</a:t>
            </a:r>
            <a:r>
              <a:rPr lang="fi-FI" sz="1400"/>
              <a:t> i </a:t>
            </a:r>
            <a:r>
              <a:rPr lang="fi-FI" sz="1400" err="1"/>
              <a:t>dygnet</a:t>
            </a:r>
            <a:r>
              <a:rPr lang="fi-FI" sz="1400"/>
              <a:t> </a:t>
            </a:r>
            <a:r>
              <a:rPr lang="fi-FI" sz="1400" err="1"/>
              <a:t>runt</a:t>
            </a:r>
            <a:r>
              <a:rPr lang="fi-FI" sz="1400"/>
              <a:t> </a:t>
            </a:r>
            <a:r>
              <a:rPr lang="fi-FI" sz="1400" err="1"/>
              <a:t>serviceboendeplatser</a:t>
            </a:r>
            <a:r>
              <a:rPr lang="fi-FI" sz="1400"/>
              <a:t> i </a:t>
            </a:r>
            <a:r>
              <a:rPr lang="fi-FI" sz="1400" err="1"/>
              <a:t>förhållande</a:t>
            </a:r>
            <a:r>
              <a:rPr lang="fi-FI" sz="1400"/>
              <a:t> </a:t>
            </a:r>
            <a:r>
              <a:rPr lang="fi-FI" sz="1400" err="1"/>
              <a:t>till</a:t>
            </a:r>
            <a:r>
              <a:rPr lang="fi-FI" sz="1400"/>
              <a:t> </a:t>
            </a:r>
            <a:r>
              <a:rPr lang="fi-FI" sz="1400" err="1"/>
              <a:t>personer</a:t>
            </a:r>
            <a:r>
              <a:rPr lang="fi-FI" sz="1400"/>
              <a:t> </a:t>
            </a:r>
            <a:r>
              <a:rPr lang="fi-FI" sz="1400" err="1"/>
              <a:t>över</a:t>
            </a:r>
            <a:r>
              <a:rPr lang="fi-FI" sz="1400"/>
              <a:t> 75 </a:t>
            </a:r>
            <a:r>
              <a:rPr lang="fi-FI" sz="1400" err="1"/>
              <a:t>år</a:t>
            </a:r>
            <a:r>
              <a:rPr lang="fi-FI" sz="1400"/>
              <a:t>.</a:t>
            </a:r>
          </a:p>
          <a:p>
            <a:endParaRPr lang="fi-FI" sz="1400">
              <a:cs typeface="Arial"/>
            </a:endParaRPr>
          </a:p>
          <a:p>
            <a:r>
              <a:rPr lang="fi-FI" sz="1400" err="1">
                <a:cs typeface="Arial"/>
              </a:rPr>
              <a:t>Områdesskillnader</a:t>
            </a:r>
            <a:r>
              <a:rPr lang="fi-FI" sz="1400">
                <a:cs typeface="Arial"/>
              </a:rPr>
              <a:t> i </a:t>
            </a:r>
            <a:r>
              <a:rPr lang="fi-FI" sz="1400" err="1">
                <a:cs typeface="Arial"/>
              </a:rPr>
              <a:t>kötiderna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BD0A43-461C-CEE9-EF08-E4B34E74ECE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4071490"/>
            <a:ext cx="3600000" cy="29931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Bemanningstäthet inom boendeservice, egna och externa boendeenheter</a:t>
            </a:r>
          </a:p>
          <a:p>
            <a:r>
              <a:rPr lang="fi-FI" sz="1350">
                <a:ea typeface="+mn-lt"/>
                <a:cs typeface="+mn-lt"/>
              </a:rPr>
              <a:t>I den senaste THL-rapporten (04/2026) </a:t>
            </a:r>
            <a:r>
              <a:rPr lang="fi-FI" sz="1350" dirty="0">
                <a:ea typeface="+mn-lt"/>
                <a:cs typeface="+mn-lt"/>
              </a:rPr>
              <a:t>underskred 2 boendeenheter den minimidimensionering som krävs enligt äldreomsorgslagen. </a:t>
            </a:r>
            <a:endParaRPr lang="fi-FI" sz="1350" dirty="0">
              <a:cs typeface="Arial"/>
            </a:endParaRPr>
          </a:p>
          <a:p>
            <a:r>
              <a:rPr lang="fi-FI" sz="1350">
                <a:ea typeface="+mn-lt"/>
                <a:cs typeface="+mn-lt"/>
              </a:rPr>
              <a:t>Enligt lagen ska personaldimensioneringen vara minst 0,60. </a:t>
            </a:r>
          </a:p>
          <a:p>
            <a:r>
              <a:rPr lang="fi-FI" sz="1350" dirty="0">
                <a:cs typeface="Arial" panose="020B0604020202020204"/>
              </a:rPr>
              <a:t>Personaldimensioneringen i hela området i </a:t>
            </a:r>
            <a:r>
              <a:rPr lang="fi-FI" sz="1350">
                <a:cs typeface="Arial" panose="020B0604020202020204"/>
              </a:rPr>
              <a:t>genomsnitt 0,66 (variationsintervall 0,61-0,77) </a:t>
            </a:r>
            <a:endParaRPr lang="fi-FI" sz="1350">
              <a:solidFill>
                <a:srgbClr val="FF0000"/>
              </a:solidFill>
              <a:cs typeface="Arial" panose="020B0604020202020204"/>
            </a:endParaRPr>
          </a:p>
          <a:p>
            <a:endParaRPr lang="fi-FI" sz="140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 err="1"/>
              <a:t>Säkerhet</a:t>
            </a:r>
            <a:r>
              <a:rPr lang="fi-FI" b="1"/>
              <a:t> </a:t>
            </a:r>
            <a:r>
              <a:rPr lang="fi-FI" b="1" err="1"/>
              <a:t>och</a:t>
            </a:r>
            <a:r>
              <a:rPr lang="fi-FI" b="1"/>
              <a:t> </a:t>
            </a:r>
            <a:r>
              <a:rPr lang="fi-FI" b="1" err="1"/>
              <a:t>kvalitet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14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/>
              <a:t>Status</a:t>
            </a:r>
            <a:r>
              <a:rPr lang="sv-SE" sz="1400" dirty="0"/>
              <a:t> </a:t>
            </a:r>
            <a:r>
              <a:rPr lang="sv-SE" sz="1400" b="1"/>
              <a:t>31.8.2026</a:t>
            </a:r>
            <a:endParaRPr lang="sv-SE" sz="1400" b="1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Alla anmälningar: </a:t>
            </a:r>
            <a:r>
              <a:rPr lang="sv-SE" sz="1400"/>
              <a:t>1488 (1419)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Väntar på handläggning: </a:t>
            </a:r>
            <a:r>
              <a:rPr lang="sv-SE" sz="1100">
                <a:highlight>
                  <a:srgbClr val="F5F5F5"/>
                </a:highlight>
              </a:rPr>
              <a:t>176 (12%)</a:t>
            </a:r>
            <a:endParaRPr lang="sv-SE" sz="140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Väntar på tilläggsinformation: </a:t>
            </a:r>
            <a:r>
              <a:rPr lang="sv-SE" sz="1400"/>
              <a:t>2 (0%)</a:t>
            </a:r>
            <a:endParaRPr lang="sv-SE" sz="140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Under handläggning: </a:t>
            </a:r>
            <a:r>
              <a:rPr lang="sv-SE" sz="1400"/>
              <a:t>43 (83%)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Färdig: </a:t>
            </a:r>
            <a:r>
              <a:rPr lang="sv-SE" sz="1400"/>
              <a:t>1267 (83%)</a:t>
            </a:r>
          </a:p>
          <a:p>
            <a:pPr>
              <a:lnSpc>
                <a:spcPct val="150000"/>
              </a:lnSpc>
            </a:pPr>
            <a:endParaRPr lang="sv-SE" sz="1400" dirty="0">
              <a:solidFill>
                <a:srgbClr val="213A8F"/>
              </a:solidFill>
              <a:cs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err="1">
                <a:solidFill>
                  <a:srgbClr val="00A174"/>
                </a:solidFill>
              </a:rPr>
              <a:t>Antal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anmälan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om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negativ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händelse</a:t>
            </a:r>
            <a:endParaRPr lang="en-US" sz="1600" b="1">
              <a:solidFill>
                <a:srgbClr val="00A17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00A174"/>
                </a:solidFill>
              </a:rPr>
              <a:t>De vanligaste anmälningstyperna personal:</a:t>
            </a:r>
          </a:p>
          <a:p>
            <a:pPr marL="342900" indent="-342900">
              <a:buAutoNum type="arabicPeriod"/>
            </a:pPr>
            <a:r>
              <a:rPr lang="sv-SE" sz="1400">
                <a:cs typeface="Arial"/>
              </a:rPr>
              <a:t>Olycksfall och olyckor</a:t>
            </a:r>
          </a:p>
          <a:p>
            <a:pPr marL="342900" indent="-342900">
              <a:buAutoNum type="arabicPeriod"/>
            </a:pPr>
            <a:r>
              <a:rPr lang="sv-SE" sz="1400">
                <a:cs typeface="Arial"/>
              </a:rPr>
              <a:t>Förknippad med läkemedelsbehandling</a:t>
            </a:r>
          </a:p>
          <a:p>
            <a:pPr marL="342900" indent="-342900">
              <a:buAutoNum type="arabicPeriod"/>
            </a:pPr>
            <a:r>
              <a:rPr lang="sv-SE" sz="1400">
                <a:cs typeface="Arial"/>
              </a:rPr>
              <a:t>Annat</a:t>
            </a: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lang="sv-SE" sz="1600" b="1">
              <a:solidFill>
                <a:srgbClr val="00A174"/>
              </a:solidFill>
            </a:endParaRP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00A174"/>
                </a:solidFill>
              </a:rPr>
              <a:t>RAI-nyckeltal</a:t>
            </a:r>
            <a:endParaRPr lang="sv-SE" sz="1600" b="1">
              <a:solidFill>
                <a:srgbClr val="00A174"/>
              </a:solidFill>
              <a:cs typeface="Arial"/>
            </a:endParaRPr>
          </a:p>
          <a:p>
            <a:r>
              <a:rPr lang="fi-FI" sz="1400">
                <a:cs typeface="Arial"/>
              </a:rPr>
              <a:t>Trycksår 11% (11%1 4/2026) </a:t>
            </a:r>
            <a:r>
              <a:rPr lang="fi-FI" sz="1400" dirty="0">
                <a:solidFill>
                  <a:srgbClr val="FF0000"/>
                </a:solidFill>
                <a:cs typeface="Arial"/>
              </a:rPr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10544" y="4608000"/>
            <a:ext cx="1717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kontakter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till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patientombud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06382" y="5901368"/>
            <a:ext cx="153580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3600">
                <a:cs typeface="Arial"/>
              </a:rPr>
              <a:t>0 </a:t>
            </a:r>
            <a:r>
              <a:rPr lang="fi-FI" sz="2400">
                <a:cs typeface="Arial"/>
              </a:rPr>
              <a:t>(0)</a:t>
            </a:r>
            <a:endParaRPr lang="fi-FI" sz="3600"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798DB4-4E15-99ED-6E26-2B64BC2BE3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64184" y="4608000"/>
            <a:ext cx="16903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Antal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kontakter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till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socialombud</a:t>
            </a:r>
            <a:endParaRPr lang="en-US" sz="1600" b="1">
              <a:solidFill>
                <a:srgbClr val="00A174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55BA9-B16F-4E98-4E91-02B5932E6B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07037" y="5931439"/>
            <a:ext cx="164753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3600">
                <a:cs typeface="Arial"/>
              </a:rPr>
              <a:t>19</a:t>
            </a:r>
            <a:r>
              <a:rPr lang="fi-FI" sz="2000">
                <a:cs typeface="Arial"/>
              </a:rPr>
              <a:t> </a:t>
            </a:r>
            <a:r>
              <a:rPr lang="fi-FI" sz="2400">
                <a:cs typeface="Arial"/>
              </a:rPr>
              <a:t>(6)</a:t>
            </a:r>
            <a:endParaRPr lang="en-US" sz="20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61090" y="4617226"/>
            <a:ext cx="3734751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Korrigerande åtgärder</a:t>
            </a:r>
          </a:p>
          <a:p>
            <a:pPr marL="171450" indent="-171450">
              <a:buFont typeface="Calibri"/>
              <a:buChar char="-"/>
            </a:pPr>
            <a:r>
              <a:rPr lang="fi-FI" sz="1100"/>
              <a:t>Anvisning för självbestämmanderätten och begränsade åtgärder implementeras och förtydligas</a:t>
            </a:r>
            <a:endParaRPr lang="fi-FI" sz="1100">
              <a:cs typeface="Arial" panose="020B0604020202020204"/>
            </a:endParaRPr>
          </a:p>
          <a:p>
            <a:pPr marL="171450" indent="-171450">
              <a:buFont typeface="Calibri"/>
              <a:buChar char="-"/>
            </a:pPr>
            <a:r>
              <a:rPr lang="fi-FI" sz="1100"/>
              <a:t>Arbetsgrupp för fallolycka</a:t>
            </a:r>
            <a:endParaRPr lang="fi-FI" sz="1100">
              <a:cs typeface="Arial" panose="020B0604020202020204"/>
            </a:endParaRPr>
          </a:p>
          <a:p>
            <a:pPr marL="171450" indent="-171450">
              <a:buFont typeface="Calibri"/>
              <a:buChar char="-"/>
            </a:pPr>
            <a:r>
              <a:rPr lang="fi-FI" sz="1100"/>
              <a:t>Fortbildningar</a:t>
            </a:r>
            <a:endParaRPr lang="fi-FI" sz="1100">
              <a:cs typeface="Arial" panose="020B0604020202020204"/>
            </a:endParaRPr>
          </a:p>
          <a:p>
            <a:pPr marL="171450" indent="-171450">
              <a:buFont typeface="Calibri"/>
              <a:buChar char="-"/>
            </a:pPr>
            <a:r>
              <a:rPr lang="fi-FI" sz="1100">
                <a:cs typeface="Arial" panose="020B0604020202020204"/>
              </a:rPr>
              <a:t>Utmaningar i bemötande av en boende med minnesjuka - utbildning pågår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652E28-B745-3928-E8F9-571AF58C96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4608000"/>
            <a:ext cx="17179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Anmälningar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om</a:t>
            </a:r>
            <a:r>
              <a:rPr lang="fi-FI" sz="1600" b="1">
                <a:solidFill>
                  <a:schemeClr val="accent5"/>
                </a:solidFill>
              </a:rPr>
              <a:t> miss-</a:t>
            </a:r>
            <a:r>
              <a:rPr lang="fi-FI" sz="1600" b="1" err="1">
                <a:solidFill>
                  <a:schemeClr val="accent5"/>
                </a:solidFill>
              </a:rPr>
              <a:t>förhållanden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inom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socialvården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4EE3C-D6C8-35F7-B859-A76FC4BC43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98688" y="5901368"/>
            <a:ext cx="153580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3600">
                <a:cs typeface="Arial"/>
              </a:rPr>
              <a:t>3 </a:t>
            </a:r>
            <a:r>
              <a:rPr lang="fi-FI" sz="2400">
                <a:cs typeface="Arial"/>
              </a:rPr>
              <a:t>(7)</a:t>
            </a:r>
            <a:endParaRPr lang="fi-FI" sz="36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2443FC-DDA6-18FA-E840-3D9B20FDFE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956490" y="4617226"/>
            <a:ext cx="17179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b="1" err="1">
                <a:solidFill>
                  <a:schemeClr val="accent5"/>
                </a:solidFill>
              </a:rPr>
              <a:t>Antal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anmäningar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om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negativ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händelse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från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klienter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eller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anhöriga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7C989-185B-85F5-B8E3-0040D19F2F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52328" y="5910594"/>
            <a:ext cx="153580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3600">
                <a:cs typeface="Arial"/>
              </a:rPr>
              <a:t>23 </a:t>
            </a:r>
            <a:r>
              <a:rPr lang="fi-FI" sz="2400">
                <a:cs typeface="Arial"/>
              </a:rPr>
              <a:t>(16)</a:t>
            </a:r>
            <a:endParaRPr lang="fi-FI" sz="3600">
              <a:cs typeface="Arial"/>
            </a:endParaRPr>
          </a:p>
        </p:txBody>
      </p:sp>
      <p:graphicFrame>
        <p:nvGraphicFramePr>
          <p:cNvPr id="11" name="Chart 10" descr="Diagram: &#10;Januari - April 2024 1118&#10;Januari - April 2025&#10;Maj - Augusti 2024&#10;Maj - Augusti 2025&#10;September - December 2024 &#10;September - December 2025">
            <a:extLst>
              <a:ext uri="{FF2B5EF4-FFF2-40B4-BE49-F238E27FC236}">
                <a16:creationId xmlns:a16="http://schemas.microsoft.com/office/drawing/2014/main" id="{FF4ABA3C-86A9-AABB-94D8-0F47E9C16F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373390"/>
              </p:ext>
            </p:extLst>
          </p:nvPr>
        </p:nvGraphicFramePr>
        <p:xfrm>
          <a:off x="4588135" y="2207246"/>
          <a:ext cx="3372620" cy="2318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 err="1"/>
              <a:t>Kundupplevelse</a:t>
            </a:r>
            <a:endParaRPr lang="en-US" sz="2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Totala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mängden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kundrespons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under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perioden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>
                <a:solidFill>
                  <a:srgbClr val="213A8F"/>
                </a:solidFill>
                <a:latin typeface="Arial" panose="020B0604020202020204"/>
              </a:rPr>
              <a:t>4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(5)</a:t>
            </a: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>
                <a:solidFill>
                  <a:srgbClr val="213A8F"/>
                </a:solidFill>
                <a:latin typeface="Arial" panose="020B0604020202020204"/>
                <a:cs typeface="Arial"/>
              </a:rPr>
              <a:t>33</a:t>
            </a: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</a:t>
            </a:r>
            <a:r>
              <a:rPr lang="fi-FI" sz="2000">
                <a:solidFill>
                  <a:srgbClr val="213A8F"/>
                </a:solidFill>
                <a:latin typeface="Arial" panose="020B0604020202020204"/>
                <a:cs typeface="Arial"/>
              </a:rPr>
              <a:t>75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upplevde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att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man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brydde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sig om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mig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på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ett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helhetsmässigt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sätt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4,33 (4,5)</a:t>
            </a:r>
            <a:endParaRPr lang="ko-KR" altLang="en-US" sz="1400" b="1">
              <a:solidFill>
                <a:srgbClr val="213A8F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fick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hjälp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när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behövde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den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4,67</a:t>
            </a: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(4,75)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kände mig trygg under vården / betjäningen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3,67</a:t>
            </a: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(4,75)</a:t>
            </a:r>
            <a:endParaRPr lang="en-US" sz="1400" b="1">
              <a:solidFill>
                <a:srgbClr val="213A8F"/>
              </a:solidFill>
              <a:latin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Besluten i anslutning till min vård/mitt ärende fattades i samråd med mig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endParaRPr lang="fi-FI" sz="1400" b="1">
              <a:solidFill>
                <a:srgbClr val="213A8F"/>
              </a:solidFill>
              <a:latin typeface="Calibri" panose="020F0502020204030204"/>
              <a:cs typeface="Calibri"/>
            </a:endParaRP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4,33</a:t>
            </a: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(4,5)</a:t>
            </a:r>
            <a:endParaRPr lang="en-US" sz="1400" b="1">
              <a:solidFill>
                <a:srgbClr val="213A8F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>
              <a:solidFill>
                <a:srgbClr val="213A8F"/>
              </a:solidFill>
              <a:latin typeface="Calibri" panose="020F0502020204030204"/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vet hur min vård/mina tjänster kommer att fortsätta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4,33</a:t>
            </a: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(3,75)</a:t>
            </a:r>
            <a:endParaRPr lang="en-US" sz="1400" b="1">
              <a:solidFill>
                <a:srgbClr val="213A8F"/>
              </a:solidFill>
              <a:latin typeface="Calibri" panose="020F050202020403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Informationen som jag fick om vården / betjäningen var förståelig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4,33</a:t>
            </a: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(4,25)</a:t>
            </a:r>
            <a:endParaRPr lang="fi-FI" sz="1400" b="1">
              <a:solidFill>
                <a:srgbClr val="213A8F"/>
              </a:solidFill>
              <a:latin typeface="Calibri" panose="020F0502020204030204"/>
              <a:cs typeface="Calibri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tyckte att den betjäning jag fick var nyttig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4,33</a:t>
            </a: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(4,5)</a:t>
            </a:r>
            <a:endParaRPr lang="en-US" sz="1400" b="1">
              <a:solidFill>
                <a:srgbClr val="213A8F"/>
              </a:solidFill>
              <a:latin typeface="Calibri" panose="020F050202020403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fick vård och service på mitt modersmål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4,33</a:t>
            </a:r>
          </a:p>
          <a:p>
            <a:pPr lvl="0" algn="ctr"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(5,0)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2323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Positiv respons </a:t>
            </a:r>
          </a:p>
          <a:p>
            <a:pPr>
              <a:defRPr/>
            </a:pPr>
            <a:r>
              <a:rPr kumimoji="0" lang="fi-FI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- NPS </a:t>
            </a:r>
            <a:r>
              <a:rPr lang="fi-FI" sz="1400">
                <a:latin typeface="Arial"/>
                <a:cs typeface="Arial"/>
              </a:rPr>
              <a:t>är på bra nivå</a:t>
            </a:r>
            <a:endParaRPr lang="fi-FI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fi-FI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- </a:t>
            </a:r>
            <a:r>
              <a:rPr lang="fi-FI" sz="1400" dirty="0">
                <a:latin typeface="Arial"/>
                <a:cs typeface="Arial"/>
              </a:rPr>
              <a:t>På våren 2026 THL-mätning</a:t>
            </a:r>
            <a:r>
              <a:rPr kumimoji="0" lang="fi-FI" sz="14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var </a:t>
            </a:r>
            <a:r>
              <a:rPr kumimoji="0" lang="fi-FI" sz="14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NPS </a:t>
            </a:r>
            <a:r>
              <a:rPr lang="fi-FI" sz="1400">
                <a:latin typeface="Arial"/>
                <a:cs typeface="Arial"/>
              </a:rPr>
              <a:t>37</a:t>
            </a:r>
            <a:r>
              <a:rPr kumimoji="0" lang="fi-FI" sz="14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(hela landets medeltal </a:t>
            </a:r>
            <a:r>
              <a:rPr lang="fi-FI" sz="1400">
                <a:latin typeface="Arial"/>
                <a:cs typeface="Arial"/>
              </a:rPr>
              <a:t>37</a:t>
            </a:r>
            <a:r>
              <a:rPr kumimoji="0" lang="fi-FI" sz="14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)</a:t>
            </a:r>
            <a:endParaRPr lang="fi-FI" sz="14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fi-FI" sz="1100">
                <a:solidFill>
                  <a:srgbClr val="213A8F"/>
                </a:solidFill>
                <a:latin typeface="Segoe UI"/>
                <a:ea typeface="+mn-lt"/>
                <a:cs typeface="Segoe UI"/>
              </a:rPr>
              <a:t>Rekommendationsprocenten har ökat något sedan den föregående mätningen.</a:t>
            </a:r>
            <a:endParaRPr lang="fi-FI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Negativ respons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>
              <a:defRPr/>
            </a:pPr>
            <a:r>
              <a:rPr kumimoji="0" lang="fi-FI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-</a:t>
            </a:r>
            <a:r>
              <a:rPr lang="fi-FI" sz="1100">
                <a:latin typeface="Segoe UI"/>
                <a:cs typeface="Segoe UI"/>
              </a:rPr>
              <a:t>Antalet svar i organisationens egen mätning var lågt.</a:t>
            </a:r>
          </a:p>
          <a:p>
            <a:pPr>
              <a:defRPr/>
            </a:pPr>
            <a:endParaRPr lang="fi-FI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1B6ABA3-AAC7-6ECF-BFA2-DC231A122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855" y="3141161"/>
            <a:ext cx="2337717" cy="116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47120C08-954E-E04C-0256-5519AFBDF9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4922982" y="3429000"/>
            <a:ext cx="160295" cy="733458"/>
          </a:xfrm>
          <a:prstGeom prst="straightConnector1">
            <a:avLst/>
          </a:prstGeom>
          <a:noFill/>
          <a:ln w="38100" cap="flat" cmpd="sng" algn="ctr">
            <a:solidFill>
              <a:srgbClr val="213A8F"/>
            </a:solidFill>
            <a:prstDash val="solid"/>
            <a:miter lim="800000"/>
            <a:tailEnd type="triangle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sz="4000" b="1" err="1"/>
              <a:t>Delaktighetsarbete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3" y="1323453"/>
            <a:ext cx="5111144" cy="2434731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3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Hur stöder man kunders och nära anhörigas delaktighet i planeringen, genomförandet och utvärderingen av tjänsterna:</a:t>
            </a:r>
          </a:p>
          <a:p>
            <a:r>
              <a:rPr lang="fi-FI" sz="1400">
                <a:cs typeface="Arial" panose="020B0604020202020204"/>
              </a:rPr>
              <a:t>- Gemensamma anhörigkvällar ordnats</a:t>
            </a:r>
          </a:p>
          <a:p>
            <a:r>
              <a:rPr lang="fi-FI" sz="1400">
                <a:cs typeface="Arial" panose="020B0604020202020204"/>
              </a:rPr>
              <a:t>- Haipro i bruk</a:t>
            </a:r>
          </a:p>
          <a:p>
            <a:r>
              <a:rPr lang="fi-FI" sz="1400">
                <a:cs typeface="Arial" panose="020B0604020202020204"/>
              </a:rPr>
              <a:t>- Feedbacksystemet i bruk </a:t>
            </a:r>
            <a:endParaRPr lang="fi-FI">
              <a:cs typeface="Arial" panose="020B0604020202020204"/>
            </a:endParaRPr>
          </a:p>
          <a:p>
            <a:r>
              <a:rPr lang="fi-FI" sz="1400">
                <a:cs typeface="Arial" panose="020B0604020202020204"/>
              </a:rPr>
              <a:t>- Kunderna deltar i RAI-bedömningarna </a:t>
            </a:r>
          </a:p>
          <a:p>
            <a:endParaRPr lang="en-US" sz="1400" b="1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400" b="1">
                <a:solidFill>
                  <a:schemeClr val="accent5"/>
                </a:solidFill>
                <a:latin typeface="+mj-lt"/>
              </a:rPr>
              <a:t>Vilka teman har man kommit överens om tillsammans med organisationer för att utveckla tjänsterna:</a:t>
            </a:r>
          </a:p>
          <a:p>
            <a:pPr lvl="0"/>
            <a:r>
              <a:rPr lang="fi-FI" sz="1400" err="1">
                <a:cs typeface="Arial" panose="020B0604020202020204"/>
              </a:rPr>
              <a:t>Regelbundna</a:t>
            </a:r>
            <a:r>
              <a:rPr lang="fi-FI" sz="1400">
                <a:cs typeface="Arial" panose="020B0604020202020204"/>
              </a:rPr>
              <a:t> </a:t>
            </a:r>
            <a:r>
              <a:rPr lang="fi-FI" sz="1400" err="1">
                <a:cs typeface="Arial" panose="020B0604020202020204"/>
              </a:rPr>
              <a:t>träffar</a:t>
            </a:r>
            <a:r>
              <a:rPr lang="fi-FI" sz="1400">
                <a:cs typeface="Arial" panose="020B0604020202020204"/>
              </a:rPr>
              <a:t> </a:t>
            </a:r>
            <a:r>
              <a:rPr lang="fi-FI" sz="1400" err="1">
                <a:cs typeface="Arial" panose="020B0604020202020204"/>
              </a:rPr>
              <a:t>med</a:t>
            </a:r>
            <a:r>
              <a:rPr lang="fi-FI" sz="1400">
                <a:cs typeface="Arial" panose="020B0604020202020204"/>
              </a:rPr>
              <a:t> </a:t>
            </a:r>
            <a:r>
              <a:rPr lang="fi-FI" sz="1400" err="1">
                <a:cs typeface="Arial" panose="020B0604020202020204"/>
              </a:rPr>
              <a:t>föreningar</a:t>
            </a:r>
            <a:endParaRPr lang="fi-FI" sz="1400">
              <a:cs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3" y="4306146"/>
            <a:ext cx="511114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Klienter, erfarenhetsexperter eller ett </a:t>
            </a:r>
            <a:r>
              <a:rPr lang="sv-SE" sz="1400" b="1" err="1">
                <a:solidFill>
                  <a:schemeClr val="accent5"/>
                </a:solidFill>
                <a:latin typeface="+mj-lt"/>
              </a:rPr>
              <a:t>kundråd</a:t>
            </a:r>
            <a:r>
              <a:rPr lang="sv-SE" sz="1400" b="1">
                <a:solidFill>
                  <a:schemeClr val="accent5"/>
                </a:solidFill>
                <a:latin typeface="+mj-lt"/>
              </a:rPr>
              <a:t> är involverade i utvecklingen och utvärderingen av tjänsterna:</a:t>
            </a:r>
          </a:p>
          <a:p>
            <a:r>
              <a:rPr lang="fi-FI" sz="1200">
                <a:solidFill>
                  <a:schemeClr val="bg1"/>
                </a:solidFill>
              </a:rPr>
              <a:t> </a:t>
            </a:r>
            <a:r>
              <a:rPr lang="fi-FI" sz="1400" err="1"/>
              <a:t>Ordnats</a:t>
            </a:r>
            <a:r>
              <a:rPr lang="fi-FI" sz="1400"/>
              <a:t> </a:t>
            </a:r>
            <a:r>
              <a:rPr lang="fi-FI" sz="1400" err="1"/>
              <a:t>gemensamma</a:t>
            </a:r>
            <a:r>
              <a:rPr lang="fi-FI" sz="1400"/>
              <a:t> </a:t>
            </a:r>
            <a:r>
              <a:rPr lang="fi-FI" sz="1400" err="1"/>
              <a:t>anhörigkvällar</a:t>
            </a:r>
            <a:endParaRPr lang="fi-FI" sz="1400"/>
          </a:p>
          <a:p>
            <a:r>
              <a:rPr lang="sv-SE" sz="1400"/>
              <a:t>​</a:t>
            </a:r>
            <a:endParaRPr lang="fi-FI" sz="1400" strike="sngStrike"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4" y="3264339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Vilka åtgärder har vidtagits  på basen av klienters och anhörigas anmälningar om negativa och nära ögat händelser samt påminnelser och klagomål:</a:t>
            </a:r>
          </a:p>
          <a:p>
            <a:endParaRPr lang="sv-SE" sz="1400" b="1">
              <a:solidFill>
                <a:schemeClr val="accent4"/>
              </a:solidFill>
              <a:latin typeface="+mj-lt"/>
            </a:endParaRPr>
          </a:p>
          <a:p>
            <a:r>
              <a:rPr lang="fi-FI" sz="1400">
                <a:cs typeface="Arial"/>
              </a:rPr>
              <a:t>- </a:t>
            </a:r>
            <a:r>
              <a:rPr lang="fi-FI" sz="1400" err="1">
                <a:cs typeface="Arial"/>
              </a:rPr>
              <a:t>Fortbildning</a:t>
            </a:r>
            <a:r>
              <a:rPr lang="fi-FI" sz="1400">
                <a:cs typeface="Arial"/>
              </a:rPr>
              <a:t> i </a:t>
            </a:r>
            <a:r>
              <a:rPr lang="fi-FI" sz="1400" err="1">
                <a:cs typeface="Arial"/>
              </a:rPr>
              <a:t>hotfulla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och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våldsituationer</a:t>
            </a:r>
            <a:endParaRPr lang="fi-FI" sz="1400">
              <a:cs typeface="Arial"/>
            </a:endParaRPr>
          </a:p>
          <a:p>
            <a:r>
              <a:rPr lang="fi-FI" sz="1400">
                <a:cs typeface="Arial"/>
              </a:rPr>
              <a:t>- </a:t>
            </a:r>
            <a:r>
              <a:rPr lang="fi-FI" sz="1400" err="1">
                <a:cs typeface="Arial"/>
              </a:rPr>
              <a:t>Förbättra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personalalarmfunktioner</a:t>
            </a:r>
            <a:endParaRPr lang="fi-FI" sz="1400">
              <a:cs typeface="Arial"/>
            </a:endParaRPr>
          </a:p>
          <a:p>
            <a:r>
              <a:rPr lang="fi-FI" sz="1400">
                <a:cs typeface="Arial"/>
              </a:rPr>
              <a:t>- </a:t>
            </a:r>
            <a:r>
              <a:rPr lang="fi-FI" sz="1400" err="1">
                <a:cs typeface="Arial"/>
              </a:rPr>
              <a:t>Bättre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information</a:t>
            </a:r>
            <a:endParaRPr lang="fi-FI" sz="1400">
              <a:cs typeface="Arial"/>
            </a:endParaRPr>
          </a:p>
          <a:p>
            <a:r>
              <a:rPr lang="fi-FI" sz="1400">
                <a:cs typeface="Arial"/>
              </a:rPr>
              <a:t>- </a:t>
            </a:r>
            <a:r>
              <a:rPr lang="fi-FI" sz="1400" err="1">
                <a:cs typeface="Arial"/>
              </a:rPr>
              <a:t>Tätt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samarbete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med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kund</a:t>
            </a:r>
            <a:r>
              <a:rPr lang="fi-FI" sz="1400">
                <a:cs typeface="Arial"/>
              </a:rPr>
              <a:t>- </a:t>
            </a:r>
            <a:r>
              <a:rPr lang="fi-FI" sz="1400" err="1">
                <a:cs typeface="Arial"/>
              </a:rPr>
              <a:t>och</a:t>
            </a:r>
            <a:r>
              <a:rPr lang="fi-FI" sz="1400">
                <a:cs typeface="Arial"/>
              </a:rPr>
              <a:t> </a:t>
            </a:r>
            <a:r>
              <a:rPr lang="fi-FI" sz="1400" err="1">
                <a:cs typeface="Arial"/>
              </a:rPr>
              <a:t>servicehandledning</a:t>
            </a:r>
            <a:r>
              <a:rPr lang="fi-FI" sz="1400"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Personal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>
                <a:solidFill>
                  <a:schemeClr val="accent5"/>
                </a:solidFill>
              </a:rPr>
              <a:t>Personalstyrka</a:t>
            </a:r>
          </a:p>
          <a:p>
            <a:r>
              <a:rPr lang="fi-FI" sz="1600"/>
              <a:t>Personal:     1082</a:t>
            </a:r>
            <a:endParaRPr lang="fi-FI" sz="1600">
              <a:cs typeface="Arial"/>
            </a:endParaRPr>
          </a:p>
          <a:p>
            <a:endParaRPr lang="fi-FI" sz="1600"/>
          </a:p>
          <a:p>
            <a:r>
              <a:rPr lang="fi-FI" sz="1600"/>
              <a:t>Fastanställda:  906</a:t>
            </a:r>
            <a:endParaRPr lang="fi-FI" sz="1600">
              <a:cs typeface="Arial"/>
            </a:endParaRPr>
          </a:p>
          <a:p>
            <a:endParaRPr lang="fi-FI" sz="1600"/>
          </a:p>
          <a:p>
            <a:r>
              <a:rPr lang="fi-FI" sz="1600"/>
              <a:t>Vikarier:   147 </a:t>
            </a:r>
            <a:endParaRPr lang="fi-FI" sz="1600">
              <a:cs typeface="Arial"/>
            </a:endParaRPr>
          </a:p>
          <a:p>
            <a:endParaRPr lang="fi-FI" sz="1600">
              <a:cs typeface="Arial"/>
            </a:endParaRPr>
          </a:p>
          <a:p>
            <a:r>
              <a:rPr lang="fi-FI" sz="1600">
                <a:solidFill>
                  <a:srgbClr val="213A8F"/>
                </a:solidFill>
                <a:cs typeface="Arial"/>
              </a:rPr>
              <a:t>VOV     29</a:t>
            </a:r>
            <a:endParaRPr lang="en-US" sz="1400">
              <a:solidFill>
                <a:srgbClr val="FF0000"/>
              </a:solidFill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905" y="1674287"/>
            <a:ext cx="3457332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baseline="0">
                <a:solidFill>
                  <a:schemeClr val="accent5"/>
                </a:solidFill>
              </a:rPr>
              <a:t>Arbetarsäkerhetsanmälningar via HaiPro</a:t>
            </a:r>
            <a:endParaRPr lang="fi-FI" sz="1600" b="1">
              <a:solidFill>
                <a:schemeClr val="accent5"/>
              </a:solidFill>
              <a:cs typeface="Arial"/>
            </a:endParaRPr>
          </a:p>
          <a:p>
            <a:r>
              <a:rPr lang="fi-FI" sz="1600" baseline="0"/>
              <a:t>Antal anmälningar:</a:t>
            </a:r>
            <a:r>
              <a:rPr lang="fi-FI" sz="1600"/>
              <a:t> 197 (209)</a:t>
            </a:r>
            <a:endParaRPr lang="fi-FI" sz="1600" baseline="0">
              <a:cs typeface="Arial"/>
            </a:endParaRPr>
          </a:p>
          <a:p>
            <a:endParaRPr lang="fi-FI" baseline="0"/>
          </a:p>
          <a:p>
            <a:r>
              <a:rPr lang="fi-FI" sz="1600"/>
              <a:t>De vanligaste typerna av händelser: </a:t>
            </a:r>
            <a:endParaRPr lang="fi-FI" sz="160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>
                <a:cs typeface="Arial"/>
              </a:rPr>
              <a:t>Hot och våld </a:t>
            </a:r>
          </a:p>
          <a:p>
            <a:pPr marL="342900" indent="-342900">
              <a:buAutoNum type="arabicPeriod"/>
            </a:pPr>
            <a:r>
              <a:rPr lang="fi-FI" sz="1600">
                <a:cs typeface="Arial"/>
              </a:rPr>
              <a:t>Annat (som inte finns på listan)</a:t>
            </a:r>
          </a:p>
          <a:p>
            <a:pPr marL="342900" indent="-342900">
              <a:buAutoNum type="arabicPeriod"/>
            </a:pPr>
            <a:r>
              <a:rPr lang="fi-FI" sz="1600">
                <a:cs typeface="Arial"/>
              </a:rPr>
              <a:t>Fallolycka, halkolycka eller snubbling</a:t>
            </a:r>
          </a:p>
          <a:p>
            <a:endParaRPr lang="fi-FI" sz="1600">
              <a:cs typeface="Arial"/>
            </a:endParaRPr>
          </a:p>
          <a:p>
            <a:endParaRPr lang="fi-FI" sz="1600">
              <a:cs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47128" y="1674287"/>
            <a:ext cx="3926508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Åtgärder som främjar arbetarnas välmående</a:t>
            </a:r>
          </a:p>
          <a:p>
            <a:pPr marL="285750" indent="-285750">
              <a:buFont typeface="Calibri"/>
              <a:buChar char="-"/>
            </a:pPr>
            <a:r>
              <a:rPr lang="en-US" sz="1600" dirty="0" err="1">
                <a:cs typeface="Arial"/>
              </a:rPr>
              <a:t>Utvecklingssamtal</a:t>
            </a:r>
            <a:r>
              <a:rPr lang="en-US" sz="1600" dirty="0">
                <a:cs typeface="Arial"/>
              </a:rPr>
              <a:t> och </a:t>
            </a:r>
            <a:r>
              <a:rPr lang="en-US" sz="1600" dirty="0" err="1">
                <a:cs typeface="Arial"/>
              </a:rPr>
              <a:t>arbetshandledning</a:t>
            </a:r>
            <a:endParaRPr lang="en-US" sz="1600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en-US" sz="1600" dirty="0" err="1">
                <a:cs typeface="Arial"/>
              </a:rPr>
              <a:t>Regelbunden</a:t>
            </a:r>
            <a:r>
              <a:rPr lang="en-US" sz="1600" dirty="0">
                <a:cs typeface="Arial"/>
              </a:rPr>
              <a:t> </a:t>
            </a:r>
            <a:r>
              <a:rPr lang="en-US" sz="1600" dirty="0" err="1">
                <a:cs typeface="Arial"/>
              </a:rPr>
              <a:t>genomgång</a:t>
            </a:r>
            <a:r>
              <a:rPr lang="en-US" sz="1600" dirty="0">
                <a:cs typeface="Arial"/>
              </a:rPr>
              <a:t> och </a:t>
            </a:r>
            <a:r>
              <a:rPr lang="en-US" sz="1600" dirty="0" err="1">
                <a:cs typeface="Arial"/>
              </a:rPr>
              <a:t>korrigerande</a:t>
            </a:r>
            <a:r>
              <a:rPr lang="en-US" sz="1600" dirty="0">
                <a:cs typeface="Arial"/>
              </a:rPr>
              <a:t> </a:t>
            </a:r>
            <a:r>
              <a:rPr lang="en-US" sz="1600" dirty="0" err="1">
                <a:cs typeface="Arial"/>
              </a:rPr>
              <a:t>åtgärder</a:t>
            </a:r>
            <a:r>
              <a:rPr lang="en-US" sz="1600" dirty="0">
                <a:cs typeface="Arial"/>
              </a:rPr>
              <a:t> av </a:t>
            </a:r>
            <a:r>
              <a:rPr lang="en-US" sz="1600" dirty="0" err="1">
                <a:cs typeface="Arial"/>
              </a:rPr>
              <a:t>Haipro</a:t>
            </a:r>
            <a:endParaRPr lang="en-US" sz="1600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en-US" sz="1600" dirty="0">
                <a:cs typeface="Arial"/>
              </a:rPr>
              <a:t>E-</a:t>
            </a:r>
            <a:r>
              <a:rPr lang="en-US" sz="1600" dirty="0" err="1">
                <a:cs typeface="Arial"/>
              </a:rPr>
              <a:t>passi</a:t>
            </a:r>
            <a:endParaRPr lang="en-US" sz="1600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cs typeface="Arial"/>
              </a:rPr>
              <a:t>Utvecklingsdagar</a:t>
            </a:r>
            <a:endParaRPr lang="en-US" sz="1600" dirty="0"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en-US" sz="1600" err="1">
                <a:latin typeface="Arial"/>
                <a:cs typeface="Arial"/>
              </a:rPr>
              <a:t>Arbetshandledningar</a:t>
            </a:r>
            <a:endParaRPr lang="en-US" sz="1600">
              <a:latin typeface="Arial"/>
              <a:cs typeface="Arial"/>
            </a:endParaRPr>
          </a:p>
          <a:p>
            <a:pPr marL="285750" indent="-285750">
              <a:buFont typeface="Calibri"/>
              <a:buChar char="-"/>
            </a:pPr>
            <a:r>
              <a:rPr lang="en-US" sz="1600" dirty="0" err="1">
                <a:latin typeface="Arial"/>
                <a:cs typeface="Arial"/>
              </a:rPr>
              <a:t>Två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enheter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deltog</a:t>
            </a:r>
            <a:r>
              <a:rPr lang="en-US" sz="1600" dirty="0">
                <a:latin typeface="Arial"/>
                <a:cs typeface="Arial"/>
              </a:rPr>
              <a:t> </a:t>
            </a:r>
            <a:r>
              <a:rPr lang="en-US" sz="1600" dirty="0" err="1">
                <a:latin typeface="Arial"/>
                <a:cs typeface="Arial"/>
              </a:rPr>
              <a:t>i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projektet</a:t>
            </a:r>
            <a:r>
              <a:rPr lang="en-US" sz="1600" dirty="0">
                <a:latin typeface="Arial"/>
                <a:cs typeface="Arial"/>
              </a:rPr>
              <a:t> för </a:t>
            </a:r>
            <a:r>
              <a:rPr lang="en-US" sz="1600" dirty="0" err="1">
                <a:latin typeface="Arial"/>
                <a:cs typeface="Arial"/>
              </a:rPr>
              <a:t>arbetshälsa</a:t>
            </a:r>
            <a:r>
              <a:rPr lang="en-US" sz="1600" dirty="0">
                <a:latin typeface="Arial"/>
                <a:cs typeface="Arial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4124782"/>
            <a:ext cx="3329922" cy="20005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>
                <a:solidFill>
                  <a:schemeClr val="accent5"/>
                </a:solidFill>
              </a:rPr>
              <a:t>Total mängd</a:t>
            </a:r>
            <a:r>
              <a:rPr lang="fi-FI" sz="1600" b="1" dirty="0">
                <a:solidFill>
                  <a:schemeClr val="accent5"/>
                </a:solidFill>
              </a:rPr>
              <a:t> </a:t>
            </a:r>
            <a:r>
              <a:rPr lang="fi-FI" sz="1600" b="1">
                <a:solidFill>
                  <a:schemeClr val="accent5"/>
                </a:solidFill>
              </a:rPr>
              <a:t>frånvarodagar/ antal</a:t>
            </a:r>
            <a:r>
              <a:rPr lang="fi-FI" sz="1600" b="1" dirty="0">
                <a:solidFill>
                  <a:schemeClr val="accent5"/>
                </a:solidFill>
              </a:rPr>
              <a:t> </a:t>
            </a:r>
            <a:r>
              <a:rPr lang="fi-FI" sz="1600" b="1">
                <a:solidFill>
                  <a:schemeClr val="accent5"/>
                </a:solidFill>
              </a:rPr>
              <a:t>sjukfrånvarodagar</a:t>
            </a:r>
            <a:endParaRPr lang="fi-FI" sz="1600" b="1">
              <a:solidFill>
                <a:schemeClr val="accent5"/>
              </a:solidFill>
              <a:cs typeface="Arial"/>
            </a:endParaRPr>
          </a:p>
          <a:p>
            <a:endParaRPr lang="fi-FI" sz="1400" b="1"/>
          </a:p>
          <a:p>
            <a:r>
              <a:rPr lang="fi-FI" sz="2000" b="1">
                <a:cs typeface="Arial"/>
              </a:rPr>
              <a:t>7 % / arbets-förhållandedagar</a:t>
            </a:r>
            <a:endParaRPr lang="fi-FI" b="1">
              <a:cs typeface="Arial"/>
            </a:endParaRPr>
          </a:p>
          <a:p>
            <a:endParaRPr lang="fi-FI" sz="2000" b="1">
              <a:solidFill>
                <a:srgbClr val="213A8F"/>
              </a:solidFill>
              <a:cs typeface="Arial"/>
            </a:endParaRPr>
          </a:p>
          <a:p>
            <a:endParaRPr lang="fi-FI">
              <a:solidFill>
                <a:schemeClr val="accent4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538468" y="6029405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fi-FI" sz="3200">
                <a:solidFill>
                  <a:srgbClr val="213A8F"/>
                </a:solidFill>
                <a:latin typeface="Arial" panose="020B0604020202020204"/>
                <a:cs typeface="Arial"/>
              </a:rPr>
              <a:t>8 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</a:t>
            </a:r>
            <a:r>
              <a:rPr lang="fi-FI" sz="2000">
                <a:solidFill>
                  <a:srgbClr val="213A8F"/>
                </a:solidFill>
                <a:latin typeface="Arial" panose="020B0604020202020204"/>
                <a:cs typeface="Arial"/>
              </a:rPr>
              <a:t>10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  <a:r>
              <a:rPr lang="fi-FI" sz="2000">
                <a:solidFill>
                  <a:srgbClr val="213A8F"/>
                </a:solidFill>
                <a:latin typeface="Arial" panose="020B0604020202020204"/>
                <a:cs typeface="Arial"/>
              </a:rPr>
              <a:t> </a:t>
            </a:r>
            <a:endParaRPr lang="fi-FI" sz="2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7B59CFE-52E1-CF2E-0AE7-98196563B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515" y="4657805"/>
            <a:ext cx="275272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8BEB1FD5-CE4E-BE93-6FBB-6E0AEE0E5A1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6376877" y="5009745"/>
            <a:ext cx="0" cy="822034"/>
          </a:xfrm>
          <a:prstGeom prst="straightConnector1">
            <a:avLst/>
          </a:prstGeom>
          <a:noFill/>
          <a:ln w="38100" cap="flat" cmpd="sng" algn="ctr">
            <a:solidFill>
              <a:srgbClr val="213A8F"/>
            </a:solidFill>
            <a:prstDash val="solid"/>
            <a:miter lim="800000"/>
            <a:tailEnd type="triangle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7233D02C2F3D148860CE3F6DFEDC733" ma:contentTypeVersion="9" ma:contentTypeDescription="Luo uusi asiakirja." ma:contentTypeScope="" ma:versionID="008117b600aedb780d7bd7bab8071dab">
  <xsd:schema xmlns:xsd="http://www.w3.org/2001/XMLSchema" xmlns:xs="http://www.w3.org/2001/XMLSchema" xmlns:p="http://schemas.microsoft.com/office/2006/metadata/properties" xmlns:ns2="cbe4f0d9-fb0d-42e8-a680-6e558966cc0a" xmlns:ns3="8662b06d-03b9-424a-ab70-bfab313b8d48" targetNamespace="http://schemas.microsoft.com/office/2006/metadata/properties" ma:root="true" ma:fieldsID="2f5dc4d24a05942136c6a348c0175fb2" ns2:_="" ns3:_="">
    <xsd:import namespace="cbe4f0d9-fb0d-42e8-a680-6e558966cc0a"/>
    <xsd:import namespace="8662b06d-03b9-424a-ab70-bfab313b8d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4f0d9-fb0d-42e8-a680-6e558966cc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62b06d-03b9-424a-ab70-bfab313b8d4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662b06d-03b9-424a-ab70-bfab313b8d48">
      <UserInfo>
        <DisplayName>Yliluoma Susanna</DisplayName>
        <AccountId>131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C315B3BF-992D-4CF0-92F3-977FEE33D1F5}">
  <ds:schemaRefs>
    <ds:schemaRef ds:uri="8662b06d-03b9-424a-ab70-bfab313b8d48"/>
    <ds:schemaRef ds:uri="cbe4f0d9-fb0d-42e8-a680-6e558966cc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1BDA3F-9081-465D-A0C8-DF261C8C3C7F}">
  <ds:schemaRefs>
    <ds:schemaRef ds:uri="8662b06d-03b9-424a-ab70-bfab313b8d48"/>
    <ds:schemaRef ds:uri="cbe4f0d9-fb0d-42e8-a680-6e558966cc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Application>Microsoft Office PowerPoint</Application>
  <PresentationFormat>Widescreen</PresentationFormat>
  <Slides>6</Slides>
  <Notes>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OVHP_teema</vt:lpstr>
      <vt:lpstr>1_OVHP_teema</vt:lpstr>
      <vt:lpstr>Rapportering av egenkontroll</vt:lpstr>
      <vt:lpstr>Tillgänglighet</vt:lpstr>
      <vt:lpstr>Säkerhet och kvalitet</vt:lpstr>
      <vt:lpstr>Kundupplevelse</vt:lpstr>
      <vt:lpstr>Delaktighetsarbete</vt:lpstr>
      <vt:lpstr>Personal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revision>43</cp:revision>
  <dcterms:created xsi:type="dcterms:W3CDTF">2023-11-14T05:41:58Z</dcterms:created>
  <dcterms:modified xsi:type="dcterms:W3CDTF">2026-10-13T05:27:18Z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0x01010047233D02C2F3D148860CE3F6DFEDC733</vt:lpwstr>
  </property>
  <property fmtid="{D5CDD505-2E9C-101B-9397-08002B2CF9AE}" pid="3" name="MediaServiceImageTags">
    <vt:lpwstr/>
  </property>
</Properties>
</file>