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  <p:sldMasterId id="2147483710" r:id="rId5"/>
  </p:sldMasterIdLst>
  <p:notesMasterIdLst>
    <p:notesMasterId r:id="rId12"/>
  </p:notesMasterIdLst>
  <p:handoutMasterIdLst>
    <p:handoutMasterId r:id="rId13"/>
  </p:handoutMasterIdLst>
  <p:sldIdLst>
    <p:sldId id="335" r:id="rId6"/>
    <p:sldId id="581" r:id="rId7"/>
    <p:sldId id="563" r:id="rId8"/>
    <p:sldId id="452" r:id="rId9"/>
    <p:sldId id="579" r:id="rId10"/>
    <p:sldId id="580" r:id="rId11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7E0FC59-56D0-E944-DBCE-D81227EB1767}" name="Skuthälla Tanja" initials="ST" userId="S::tanja.skuthalla@ovph.fi::178ba649-bdec-4ba0-b6b5-65d2f655b5ca" providerId="AD"/>
  <p188:author id="{AFEABAD6-F391-E6D4-FFFD-D08E33702AA1}" name="Sundman Lisa" initials="SL" userId="S::lisa.sundman@ovph.fi::fec9133f-7357-46c1-9cd4-7e86e427af3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ranö Anna" initials="GA [2]" lastIdx="4" clrIdx="0">
    <p:extLst>
      <p:ext uri="{19B8F6BF-5375-455C-9EA6-DF929625EA0E}">
        <p15:presenceInfo xmlns:p15="http://schemas.microsoft.com/office/powerpoint/2012/main" userId="S::anna.grano@ovph.fi::a50b3b0e-1daf-4c22-886c-a5e083b4370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31EEAF-333C-24FD-B4F0-951C46CD7CB0}" v="96" dt="2026-10-15T11:10:48.549"/>
    <p1510:client id="{AB0C4A6E-C701-A055-74A2-A977DD441623}" v="13" dt="2026-10-13T12:25:39.6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Jan-April</c:v>
                </c:pt>
                <c:pt idx="1">
                  <c:v>Maj-Aug</c:v>
                </c:pt>
                <c:pt idx="2">
                  <c:v>Sept-Dec</c:v>
                </c:pt>
              </c:strCache>
            </c:str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CC-4AD5-BF42-673CA57A061B}"/>
            </c:ext>
          </c:extLst>
        </c:ser>
        <c:ser>
          <c:idx val="1"/>
          <c:order val="1"/>
          <c:tx>
            <c:strRef>
              <c:f>Sheet1!$B$1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0"/>
                  <c:y val="-7.566794624086069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BAF-4D04-8B2D-A9D31470A0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Jan-April</c:v>
                </c:pt>
                <c:pt idx="1">
                  <c:v>Maj-Aug</c:v>
                </c:pt>
                <c:pt idx="2">
                  <c:v>Sept-Dec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389</c:v>
                </c:pt>
                <c:pt idx="1">
                  <c:v>401</c:v>
                </c:pt>
                <c:pt idx="2">
                  <c:v>432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60-45F1-BFFF-E040F0F12C9F}"/>
            </c:ext>
          </c:extLst>
        </c:ser>
        <c:ser>
          <c:idx val="2"/>
          <c:order val="2"/>
          <c:tx>
            <c:strRef>
              <c:f>Sheet1!$C$1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Jan-April</c:v>
                </c:pt>
                <c:pt idx="1">
                  <c:v>Maj-Aug</c:v>
                </c:pt>
                <c:pt idx="2">
                  <c:v>Sept-Dec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306</c:v>
                </c:pt>
                <c:pt idx="1">
                  <c:v>284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AF-4D04-8B2D-A9D31470A0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35601984"/>
        <c:axId val="535602312"/>
      </c:barChart>
      <c:catAx>
        <c:axId val="535601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535602312"/>
        <c:crosses val="autoZero"/>
        <c:auto val="1"/>
        <c:lblAlgn val="ctr"/>
        <c:lblOffset val="100"/>
        <c:noMultiLvlLbl val="0"/>
      </c:catAx>
      <c:valAx>
        <c:axId val="5356023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535601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fi-FI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20252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Jan-April</c:v>
                </c:pt>
                <c:pt idx="1">
                  <c:v>Maj-Aug</c:v>
                </c:pt>
                <c:pt idx="2">
                  <c:v>Sept-Dec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39</c:v>
                </c:pt>
                <c:pt idx="1">
                  <c:v>36</c:v>
                </c:pt>
                <c:pt idx="2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0DF-48ED-8B00-A39CA4E2E7F5}"/>
            </c:ext>
          </c:extLst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Jan-April</c:v>
                </c:pt>
                <c:pt idx="1">
                  <c:v>Maj-Aug</c:v>
                </c:pt>
                <c:pt idx="2">
                  <c:v>Sept-Dec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36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0DF-48ED-8B00-A39CA4E2E7F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99188783"/>
        <c:axId val="999186383"/>
      </c:barChart>
      <c:catAx>
        <c:axId val="9991887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999186383"/>
        <c:crosses val="autoZero"/>
        <c:auto val="1"/>
        <c:lblAlgn val="ctr"/>
        <c:lblOffset val="100"/>
        <c:noMultiLvlLbl val="0"/>
      </c:catAx>
      <c:valAx>
        <c:axId val="99918638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9991887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b="1">
          <a:solidFill>
            <a:schemeClr val="tx1"/>
          </a:solidFill>
        </a:defRPr>
      </a:pPr>
      <a:endParaRPr lang="fi-FI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690A8B4-A175-47E0-9DA4-67B367CF71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708A30-2F99-4DC8-97D0-02632F0CEB1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1332C6-2739-449A-8E1C-DF133202CBD0}" type="datetimeFigureOut">
              <a:rPr lang="fi-FI" smtClean="0"/>
              <a:t>19.10.2026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27B36E-21B3-4DF2-9912-01BC3F9EEE8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65EA9B-9ACE-4A36-A2A0-8F4A6523614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5E5EF4-BA7F-4A42-BB51-703B5F75C49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20949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0EBC61-E677-49EC-905C-8E373E977562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0DF54-D132-4835-A060-2DDF25001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313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DB2FD-E821-42CD-A42C-78AD0F702CB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8497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DB2FD-E821-42CD-A42C-78AD0F702CB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343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mslag / Kan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D9989D6-F31F-4EC5-946F-B333986A87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00100" y="914884"/>
            <a:ext cx="7911566" cy="2072107"/>
          </a:xfrm>
        </p:spPr>
        <p:txBody>
          <a:bodyPr anchor="b">
            <a:normAutofit/>
          </a:bodyPr>
          <a:lstStyle>
            <a:lvl1pPr>
              <a:defRPr sz="66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16C2E39-1FFB-4EB1-83CE-55B81ACB00A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200100" y="3413033"/>
            <a:ext cx="7934716" cy="347919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77A0A71-A835-403F-AD0D-5E408F30A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886218" y="5824812"/>
            <a:ext cx="3688466" cy="608776"/>
          </a:xfrm>
          <a:prstGeom prst="rect">
            <a:avLst/>
          </a:prstGeom>
        </p:spPr>
      </p:pic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228ECC36-F686-4B0E-B126-D1ED6CF08A3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184667" y="6156384"/>
            <a:ext cx="4443769" cy="233637"/>
          </a:xfrm>
        </p:spPr>
        <p:txBody>
          <a:bodyPr>
            <a:noAutofit/>
          </a:bodyPr>
          <a:lstStyle>
            <a:lvl1pPr marL="0" indent="0">
              <a:lnSpc>
                <a:spcPts val="1200"/>
              </a:lnSpc>
              <a:spcBef>
                <a:spcPts val="600"/>
              </a:spcBef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Författarinformation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Förnamn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Efternamn</a:t>
            </a:r>
            <a:r>
              <a:rPr lang="fi-FI" b="0" i="0">
                <a:effectLst/>
                <a:latin typeface="Segoe UI" panose="020B0502040204020203" pitchFamily="34" charset="0"/>
              </a:rPr>
              <a:t> | Datum</a:t>
            </a:r>
          </a:p>
        </p:txBody>
      </p:sp>
    </p:spTree>
    <p:extLst>
      <p:ext uri="{BB962C8B-B14F-4D97-AF65-F5344CB8AC3E}">
        <p14:creationId xmlns:p14="http://schemas.microsoft.com/office/powerpoint/2010/main" val="2959767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mslag + bild / Kansi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D9989D6-F31F-4EC5-946F-B333986A87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2742" y="567159"/>
            <a:ext cx="4911522" cy="2299519"/>
          </a:xfrm>
        </p:spPr>
        <p:txBody>
          <a:bodyPr anchor="b">
            <a:norm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sätta rubriken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16C2E39-1FFB-4EB1-83CE-55B81ACB00A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792742" y="3136739"/>
            <a:ext cx="4911522" cy="1018844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77A0A71-A835-403F-AD0D-5E408F30A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92742" y="5824812"/>
            <a:ext cx="3688466" cy="608776"/>
          </a:xfrm>
          <a:prstGeom prst="rect">
            <a:avLst/>
          </a:prstGeom>
        </p:spPr>
      </p:pic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228ECC36-F686-4B0E-B126-D1ED6CF08A3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792743" y="4425644"/>
            <a:ext cx="4911521" cy="279730"/>
          </a:xfrm>
        </p:spPr>
        <p:txBody>
          <a:bodyPr>
            <a:noAutofit/>
          </a:bodyPr>
          <a:lstStyle>
            <a:lvl1pPr marL="0" indent="0">
              <a:lnSpc>
                <a:spcPts val="1200"/>
              </a:lnSpc>
              <a:spcBef>
                <a:spcPts val="600"/>
              </a:spcBef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Författarinformation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Förnamn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Efternamn</a:t>
            </a:r>
            <a:r>
              <a:rPr lang="fi-FI" b="0" i="0">
                <a:effectLst/>
                <a:latin typeface="Segoe UI" panose="020B0502040204020203" pitchFamily="34" charset="0"/>
              </a:rPr>
              <a:t> | Datum</a:t>
            </a:r>
          </a:p>
        </p:txBody>
      </p:sp>
      <p:sp>
        <p:nvSpPr>
          <p:cNvPr id="10" name="Sisällön paikkamerkki 2">
            <a:extLst>
              <a:ext uri="{FF2B5EF4-FFF2-40B4-BE49-F238E27FC236}">
                <a16:creationId xmlns:a16="http://schemas.microsoft.com/office/drawing/2014/main" id="{B1E416C0-4E6D-428D-8B11-8AA4319A4838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209212" y="1"/>
            <a:ext cx="4980065" cy="68580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b="0" i="0" err="1">
                <a:effectLst/>
                <a:latin typeface="Segoe UI" panose="020B0502040204020203" pitchFamily="34" charset="0"/>
              </a:rPr>
              <a:t>Infoga</a:t>
            </a:r>
            <a:r>
              <a:rPr lang="fi-FI" b="0" i="0">
                <a:effectLst/>
                <a:latin typeface="Segoe UI" panose="020B0502040204020203" pitchFamily="34" charset="0"/>
              </a:rPr>
              <a:t> bild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24199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/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1CCC9F-863F-4912-9980-8F52D25522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391" y="762946"/>
            <a:ext cx="9327754" cy="1563565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6D1FF4A-38CC-40DC-83BE-DDE4BF5548B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853389" y="2326511"/>
            <a:ext cx="9327755" cy="3850452"/>
          </a:xfrm>
        </p:spPr>
        <p:txBody>
          <a:bodyPr>
            <a:normAutofit/>
          </a:bodyPr>
          <a:lstStyle>
            <a:lvl1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  <a:defRPr sz="2400"/>
            </a:lvl1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texten</a:t>
            </a:r>
          </a:p>
        </p:txBody>
      </p:sp>
    </p:spTree>
    <p:extLst>
      <p:ext uri="{BB962C8B-B14F-4D97-AF65-F5344CB8AC3E}">
        <p14:creationId xmlns:p14="http://schemas.microsoft.com/office/powerpoint/2010/main" val="19565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+ bild / Sisältö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1CCC9F-863F-4912-9980-8F52D25522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391" y="762946"/>
            <a:ext cx="4491680" cy="1563565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6D1FF4A-38CC-40DC-83BE-DDE4BF5548B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853390" y="2326511"/>
            <a:ext cx="4491680" cy="3850452"/>
          </a:xfrm>
        </p:spPr>
        <p:txBody>
          <a:bodyPr>
            <a:normAutofit/>
          </a:bodyPr>
          <a:lstStyle>
            <a:lvl1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  <a:defRPr sz="2400"/>
            </a:lvl1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texten</a:t>
            </a:r>
          </a:p>
        </p:txBody>
      </p:sp>
      <p:sp>
        <p:nvSpPr>
          <p:cNvPr id="9" name="Sisällön paikkamerkki 2">
            <a:extLst>
              <a:ext uri="{FF2B5EF4-FFF2-40B4-BE49-F238E27FC236}">
                <a16:creationId xmlns:a16="http://schemas.microsoft.com/office/drawing/2014/main" id="{1DA025EC-89A3-44CB-B84C-6A8DB57CA696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772099" y="762946"/>
            <a:ext cx="4385897" cy="5414017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accent2"/>
                </a:solidFill>
              </a:defRPr>
            </a:lvl1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Infoga</a:t>
            </a:r>
            <a:r>
              <a:rPr lang="fi-FI" b="0" i="0">
                <a:effectLst/>
                <a:latin typeface="Segoe UI" panose="020B0502040204020203" pitchFamily="34" charset="0"/>
              </a:rPr>
              <a:t> bild</a:t>
            </a:r>
          </a:p>
        </p:txBody>
      </p:sp>
    </p:spTree>
    <p:extLst>
      <p:ext uri="{BB962C8B-B14F-4D97-AF65-F5344CB8AC3E}">
        <p14:creationId xmlns:p14="http://schemas.microsoft.com/office/powerpoint/2010/main" val="746549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48863" y="-61965"/>
            <a:ext cx="11043137" cy="68638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>
                <a:solidFill>
                  <a:schemeClr val="tx1"/>
                </a:solidFill>
              </a:rPr>
              <a:t>Saatavuus/</a:t>
            </a:r>
            <a:r>
              <a:rPr lang="fi-FI" sz="3600" err="1">
                <a:solidFill>
                  <a:schemeClr val="tx1"/>
                </a:solidFill>
              </a:rPr>
              <a:t>Tillgänglighet</a:t>
            </a:r>
            <a:endParaRPr lang="fi-FI" sz="3600">
              <a:solidFill>
                <a:schemeClr val="tx1"/>
              </a:solidFill>
            </a:endParaRPr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4798800" y="1391960"/>
            <a:ext cx="0" cy="596669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 userDrawn="1"/>
        </p:nvCxnSpPr>
        <p:spPr>
          <a:xfrm>
            <a:off x="8517600" y="891309"/>
            <a:ext cx="0" cy="596669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999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6337" y="1694162"/>
            <a:ext cx="565977" cy="565977"/>
          </a:xfrm>
          <a:prstGeom prst="rect">
            <a:avLst/>
          </a:prstGeom>
          <a:solidFill>
            <a:srgbClr val="213A8F"/>
          </a:solidFill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038573" y="3248691"/>
            <a:ext cx="610548" cy="610548"/>
          </a:xfrm>
          <a:prstGeom prst="rect">
            <a:avLst/>
          </a:prstGeom>
        </p:spPr>
      </p:pic>
      <p:sp>
        <p:nvSpPr>
          <p:cNvPr id="7" name="Oval 6"/>
          <p:cNvSpPr/>
          <p:nvPr userDrawn="1"/>
        </p:nvSpPr>
        <p:spPr>
          <a:xfrm>
            <a:off x="5256000" y="1840493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9" name="Oval 8"/>
          <p:cNvSpPr/>
          <p:nvPr userDrawn="1"/>
        </p:nvSpPr>
        <p:spPr>
          <a:xfrm>
            <a:off x="6192000" y="4244541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0" name="Oval 9"/>
          <p:cNvSpPr/>
          <p:nvPr userDrawn="1"/>
        </p:nvSpPr>
        <p:spPr>
          <a:xfrm>
            <a:off x="6192000" y="3004809"/>
            <a:ext cx="860127" cy="860127"/>
          </a:xfrm>
          <a:prstGeom prst="ellipse">
            <a:avLst/>
          </a:prstGeom>
          <a:solidFill>
            <a:srgbClr val="FD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1" name="Oval 10"/>
          <p:cNvSpPr/>
          <p:nvPr userDrawn="1"/>
        </p:nvSpPr>
        <p:spPr>
          <a:xfrm>
            <a:off x="5256000" y="5484273"/>
            <a:ext cx="860127" cy="860127"/>
          </a:xfrm>
          <a:prstGeom prst="ellipse">
            <a:avLst/>
          </a:prstGeom>
          <a:solidFill>
            <a:srgbClr val="FD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2" name="Oval 11"/>
          <p:cNvSpPr/>
          <p:nvPr userDrawn="1"/>
        </p:nvSpPr>
        <p:spPr>
          <a:xfrm flipH="1">
            <a:off x="3744000" y="1840493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3" name="Oval 12"/>
          <p:cNvSpPr/>
          <p:nvPr userDrawn="1"/>
        </p:nvSpPr>
        <p:spPr>
          <a:xfrm flipH="1">
            <a:off x="2808000" y="4279589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4" name="Oval 13"/>
          <p:cNvSpPr/>
          <p:nvPr userDrawn="1"/>
        </p:nvSpPr>
        <p:spPr>
          <a:xfrm flipH="1">
            <a:off x="2808000" y="3001778"/>
            <a:ext cx="860127" cy="860127"/>
          </a:xfrm>
          <a:prstGeom prst="ellipse">
            <a:avLst/>
          </a:prstGeom>
          <a:solidFill>
            <a:srgbClr val="FD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5" name="Oval 14"/>
          <p:cNvSpPr/>
          <p:nvPr userDrawn="1"/>
        </p:nvSpPr>
        <p:spPr>
          <a:xfrm flipH="1">
            <a:off x="3744000" y="5496093"/>
            <a:ext cx="860127" cy="860127"/>
          </a:xfrm>
          <a:prstGeom prst="ellipse">
            <a:avLst/>
          </a:prstGeom>
          <a:solidFill>
            <a:srgbClr val="FD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51106" y="3421474"/>
            <a:ext cx="1926680" cy="1016988"/>
          </a:xfrm>
          <a:prstGeom prst="rect">
            <a:avLst/>
          </a:prstGeom>
        </p:spPr>
      </p:pic>
      <p:sp>
        <p:nvSpPr>
          <p:cNvPr id="25" name="TextBox 24"/>
          <p:cNvSpPr txBox="1"/>
          <p:nvPr userDrawn="1"/>
        </p:nvSpPr>
        <p:spPr>
          <a:xfrm>
            <a:off x="4581070" y="3074694"/>
            <a:ext cx="697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b="1">
                <a:solidFill>
                  <a:schemeClr val="accent4"/>
                </a:solidFill>
              </a:rPr>
              <a:t>NPS</a:t>
            </a:r>
            <a:endParaRPr lang="en-US" sz="1600" b="1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539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6337" y="1694162"/>
            <a:ext cx="565977" cy="565977"/>
          </a:xfrm>
          <a:prstGeom prst="rect">
            <a:avLst/>
          </a:prstGeom>
          <a:solidFill>
            <a:srgbClr val="213A8F"/>
          </a:solidFill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038573" y="3248691"/>
            <a:ext cx="610548" cy="610548"/>
          </a:xfrm>
          <a:prstGeom prst="rect">
            <a:avLst/>
          </a:prstGeom>
        </p:spPr>
      </p:pic>
      <p:sp>
        <p:nvSpPr>
          <p:cNvPr id="7" name="Oval 6"/>
          <p:cNvSpPr/>
          <p:nvPr userDrawn="1"/>
        </p:nvSpPr>
        <p:spPr>
          <a:xfrm>
            <a:off x="5256000" y="1840493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9" name="Oval 8"/>
          <p:cNvSpPr/>
          <p:nvPr userDrawn="1"/>
        </p:nvSpPr>
        <p:spPr>
          <a:xfrm>
            <a:off x="6192000" y="4244541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0" name="Oval 9"/>
          <p:cNvSpPr/>
          <p:nvPr userDrawn="1"/>
        </p:nvSpPr>
        <p:spPr>
          <a:xfrm>
            <a:off x="6192000" y="3004809"/>
            <a:ext cx="860127" cy="86012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1" name="Oval 10"/>
          <p:cNvSpPr/>
          <p:nvPr userDrawn="1"/>
        </p:nvSpPr>
        <p:spPr>
          <a:xfrm>
            <a:off x="5256000" y="5484273"/>
            <a:ext cx="860127" cy="86012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2" name="Oval 11"/>
          <p:cNvSpPr/>
          <p:nvPr userDrawn="1"/>
        </p:nvSpPr>
        <p:spPr>
          <a:xfrm flipH="1">
            <a:off x="3744000" y="1840493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3" name="Oval 12"/>
          <p:cNvSpPr/>
          <p:nvPr userDrawn="1"/>
        </p:nvSpPr>
        <p:spPr>
          <a:xfrm flipH="1">
            <a:off x="2808000" y="4279589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4" name="Oval 13"/>
          <p:cNvSpPr/>
          <p:nvPr userDrawn="1"/>
        </p:nvSpPr>
        <p:spPr>
          <a:xfrm flipH="1">
            <a:off x="2808000" y="3001778"/>
            <a:ext cx="860127" cy="86012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5" name="Oval 14"/>
          <p:cNvSpPr/>
          <p:nvPr userDrawn="1"/>
        </p:nvSpPr>
        <p:spPr>
          <a:xfrm flipH="1">
            <a:off x="3744000" y="5496093"/>
            <a:ext cx="860127" cy="86012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51106" y="3421474"/>
            <a:ext cx="1926680" cy="1016988"/>
          </a:xfrm>
          <a:prstGeom prst="rect">
            <a:avLst/>
          </a:prstGeom>
        </p:spPr>
      </p:pic>
      <p:sp>
        <p:nvSpPr>
          <p:cNvPr id="25" name="TextBox 24"/>
          <p:cNvSpPr txBox="1"/>
          <p:nvPr userDrawn="1"/>
        </p:nvSpPr>
        <p:spPr>
          <a:xfrm>
            <a:off x="4577121" y="3006628"/>
            <a:ext cx="705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b="1">
                <a:solidFill>
                  <a:schemeClr val="accent4"/>
                </a:solidFill>
              </a:rPr>
              <a:t>NPS</a:t>
            </a:r>
            <a:endParaRPr lang="en-US" sz="1600" b="1">
              <a:solidFill>
                <a:schemeClr val="accent4"/>
              </a:solidFill>
            </a:endParaRPr>
          </a:p>
        </p:txBody>
      </p:sp>
      <p:sp>
        <p:nvSpPr>
          <p:cNvPr id="28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53884" y="413813"/>
            <a:ext cx="9327754" cy="774907"/>
          </a:xfrm>
        </p:spPr>
        <p:txBody>
          <a:bodyPr/>
          <a:lstStyle/>
          <a:p>
            <a:r>
              <a:rPr lang="fi-FI" sz="3600" b="1" err="1">
                <a:solidFill>
                  <a:schemeClr val="tx1"/>
                </a:solidFill>
              </a:rPr>
              <a:t>Kundupplevelse</a:t>
            </a:r>
            <a:endParaRPr lang="fi-FI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657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 err="1">
                <a:solidFill>
                  <a:schemeClr val="tx1"/>
                </a:solidFill>
              </a:rPr>
              <a:t>Säkerhet</a:t>
            </a:r>
            <a:r>
              <a:rPr lang="fi-FI" sz="3600">
                <a:solidFill>
                  <a:schemeClr val="tx1"/>
                </a:solidFill>
              </a:rPr>
              <a:t> </a:t>
            </a:r>
            <a:r>
              <a:rPr lang="fi-FI" sz="3600" err="1">
                <a:solidFill>
                  <a:schemeClr val="tx1"/>
                </a:solidFill>
              </a:rPr>
              <a:t>och</a:t>
            </a:r>
            <a:r>
              <a:rPr lang="fi-FI" sz="3600">
                <a:solidFill>
                  <a:schemeClr val="tx1"/>
                </a:solidFill>
              </a:rPr>
              <a:t> </a:t>
            </a:r>
            <a:r>
              <a:rPr lang="fi-FI" sz="3600" err="1">
                <a:solidFill>
                  <a:schemeClr val="tx1"/>
                </a:solidFill>
              </a:rPr>
              <a:t>kvalitet</a:t>
            </a:r>
            <a:endParaRPr lang="fi-FI" sz="3600">
              <a:solidFill>
                <a:schemeClr val="tx1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1123602" y="4488872"/>
            <a:ext cx="1107809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4680000" y="4488872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6480000" y="4488871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4680000" y="1299411"/>
            <a:ext cx="0" cy="318946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8640000" y="1264071"/>
            <a:ext cx="0" cy="32248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>
            <a:off x="8280000" y="4488871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E0997A41-488F-47FE-A14E-4E3CBAC2B407}"/>
              </a:ext>
            </a:extLst>
          </p:cNvPr>
          <p:cNvSpPr txBox="1"/>
          <p:nvPr userDrawn="1"/>
        </p:nvSpPr>
        <p:spPr>
          <a:xfrm>
            <a:off x="4735669" y="1404000"/>
            <a:ext cx="3826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600" b="1" i="0" u="none" strike="noStrike" kern="1200" spc="0" baseline="0">
                <a:solidFill>
                  <a:srgbClr val="85C598"/>
                </a:solidFill>
                <a:latin typeface="+mn-lt"/>
                <a:ea typeface="+mn-ea"/>
                <a:cs typeface="+mn-cs"/>
              </a:defRPr>
            </a:pPr>
            <a:r>
              <a:rPr lang="sv-SE" b="1">
                <a:solidFill>
                  <a:srgbClr val="85C598"/>
                </a:solidFill>
              </a:rPr>
              <a:t>DE ANMÄLDA HÄNDELSERNAS KARAKTÄR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2FE2FFB-F344-4344-940D-26D2C6046DF3}"/>
              </a:ext>
            </a:extLst>
          </p:cNvPr>
          <p:cNvSpPr txBox="1"/>
          <p:nvPr userDrawn="1"/>
        </p:nvSpPr>
        <p:spPr>
          <a:xfrm>
            <a:off x="1179185" y="1404000"/>
            <a:ext cx="2847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b="1">
                <a:solidFill>
                  <a:schemeClr val="accent4"/>
                </a:solidFill>
              </a:rPr>
              <a:t>ANTAL ANMÄLAN OM NEGATIV HÄNDELSE </a:t>
            </a:r>
            <a:endParaRPr lang="en-US" sz="1600" b="1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680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>
                <a:solidFill>
                  <a:schemeClr val="tx1"/>
                </a:solidFill>
              </a:rPr>
              <a:t>Turvallisuus ja laatu</a:t>
            </a:r>
          </a:p>
        </p:txBody>
      </p:sp>
      <p:sp>
        <p:nvSpPr>
          <p:cNvPr id="26" name="TextBox 25"/>
          <p:cNvSpPr txBox="1"/>
          <p:nvPr userDrawn="1"/>
        </p:nvSpPr>
        <p:spPr>
          <a:xfrm>
            <a:off x="1197033" y="1404000"/>
            <a:ext cx="24678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600" b="1" i="0" u="none" strike="noStrike" kern="1200" spc="0" baseline="0">
                <a:solidFill>
                  <a:srgbClr val="85C598"/>
                </a:solidFill>
                <a:latin typeface="+mn-lt"/>
                <a:ea typeface="+mn-ea"/>
                <a:cs typeface="+mn-cs"/>
              </a:defRPr>
            </a:pPr>
            <a:r>
              <a:rPr lang="fi-FI" b="1">
                <a:solidFill>
                  <a:schemeClr val="accent4"/>
                </a:solidFill>
              </a:rPr>
              <a:t>VAARATAPAHTUMA ILMOITUSTEN MÄÄRÄ</a:t>
            </a:r>
            <a:endParaRPr lang="en-US" b="1">
              <a:solidFill>
                <a:schemeClr val="accent4"/>
              </a:solidFill>
            </a:endParaRPr>
          </a:p>
        </p:txBody>
      </p:sp>
      <p:sp>
        <p:nvSpPr>
          <p:cNvPr id="27" name="TextBox 26"/>
          <p:cNvSpPr txBox="1"/>
          <p:nvPr userDrawn="1"/>
        </p:nvSpPr>
        <p:spPr>
          <a:xfrm>
            <a:off x="4753431" y="1404000"/>
            <a:ext cx="24678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600" b="1" i="0" u="none" strike="noStrike" kern="1200" spc="0" baseline="0">
                <a:solidFill>
                  <a:srgbClr val="85C598"/>
                </a:solidFill>
                <a:latin typeface="+mn-lt"/>
                <a:ea typeface="+mn-ea"/>
                <a:cs typeface="+mn-cs"/>
              </a:defRPr>
            </a:pPr>
            <a:r>
              <a:rPr lang="sv-SE" sz="1600" b="1">
                <a:solidFill>
                  <a:srgbClr val="85C598"/>
                </a:solidFill>
              </a:rPr>
              <a:t>VAARATAPAHTUMA ILMOITUKSET 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EC3B77E-0D3E-4B5A-8A4D-5EEF2CF1F41B}"/>
              </a:ext>
            </a:extLst>
          </p:cNvPr>
          <p:cNvCxnSpPr/>
          <p:nvPr userDrawn="1"/>
        </p:nvCxnSpPr>
        <p:spPr>
          <a:xfrm>
            <a:off x="1123602" y="4488872"/>
            <a:ext cx="1107809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6ADCBBD-B6ED-4152-B8C4-0DC573033107}"/>
              </a:ext>
            </a:extLst>
          </p:cNvPr>
          <p:cNvCxnSpPr/>
          <p:nvPr userDrawn="1"/>
        </p:nvCxnSpPr>
        <p:spPr>
          <a:xfrm>
            <a:off x="4680000" y="4488872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A35BE4C-1B5A-48EE-84DB-C2B08640B807}"/>
              </a:ext>
            </a:extLst>
          </p:cNvPr>
          <p:cNvCxnSpPr/>
          <p:nvPr userDrawn="1"/>
        </p:nvCxnSpPr>
        <p:spPr>
          <a:xfrm>
            <a:off x="6480000" y="4488871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941A194-48EB-4091-A182-F366B11A0BC8}"/>
              </a:ext>
            </a:extLst>
          </p:cNvPr>
          <p:cNvCxnSpPr/>
          <p:nvPr userDrawn="1"/>
        </p:nvCxnSpPr>
        <p:spPr>
          <a:xfrm>
            <a:off x="4680000" y="1299411"/>
            <a:ext cx="0" cy="318946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DF4010C-4B32-4FC4-9A31-D4B806832335}"/>
              </a:ext>
            </a:extLst>
          </p:cNvPr>
          <p:cNvCxnSpPr/>
          <p:nvPr userDrawn="1"/>
        </p:nvCxnSpPr>
        <p:spPr>
          <a:xfrm>
            <a:off x="8640000" y="1264071"/>
            <a:ext cx="0" cy="32248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6CD3214-45BE-4687-A978-284152739751}"/>
              </a:ext>
            </a:extLst>
          </p:cNvPr>
          <p:cNvCxnSpPr/>
          <p:nvPr userDrawn="1"/>
        </p:nvCxnSpPr>
        <p:spPr>
          <a:xfrm>
            <a:off x="8280000" y="4488871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0AC76652-7BC2-88D3-FC99-0BBA62C5158F}"/>
              </a:ext>
            </a:extLst>
          </p:cNvPr>
          <p:cNvSpPr txBox="1">
            <a:spLocks/>
          </p:cNvSpPr>
          <p:nvPr userDrawn="1"/>
        </p:nvSpPr>
        <p:spPr>
          <a:xfrm>
            <a:off x="1168417" y="4500000"/>
            <a:ext cx="3496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>
                <a:solidFill>
                  <a:schemeClr val="accent4"/>
                </a:solidFill>
              </a:rPr>
              <a:t>ASIAKKAIDEN TEKEMÄT VAARATAPAHTUMA-ILMOITUKSET MÄÄRÄ</a:t>
            </a:r>
            <a:endParaRPr lang="en-US" sz="1200" b="1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757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6660000" y="1291041"/>
            <a:ext cx="0" cy="558991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6660000" y="4086000"/>
            <a:ext cx="553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1128000" y="5404220"/>
            <a:ext cx="553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8838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00329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Henkilöstö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97162" y="5073549"/>
            <a:ext cx="1926658" cy="1016988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3646650" y="4541635"/>
            <a:ext cx="705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b="1">
                <a:solidFill>
                  <a:schemeClr val="accent4"/>
                </a:solidFill>
              </a:rPr>
              <a:t>NPS</a:t>
            </a:r>
            <a:endParaRPr lang="en-US" sz="1600" b="1">
              <a:solidFill>
                <a:schemeClr val="accent4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1200329" y="4473964"/>
            <a:ext cx="1106925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3597370" y="4473964"/>
            <a:ext cx="0" cy="250228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6175394" y="4473963"/>
            <a:ext cx="0" cy="250228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4647744" y="1330534"/>
            <a:ext cx="0" cy="314342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>
            <a:off x="8140167" y="1330534"/>
            <a:ext cx="0" cy="314502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74015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55343" y="-34782"/>
            <a:ext cx="11069254" cy="701102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34781"/>
            <a:ext cx="11431557" cy="14267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Personal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97162" y="5073549"/>
            <a:ext cx="1926658" cy="1016988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>
            <a:off x="1200329" y="4473964"/>
            <a:ext cx="1106925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3597370" y="4473964"/>
            <a:ext cx="0" cy="250228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6175394" y="4473963"/>
            <a:ext cx="0" cy="250228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4647744" y="1330534"/>
            <a:ext cx="0" cy="314342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>
            <a:off x="8140167" y="1330534"/>
            <a:ext cx="0" cy="314502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5743584-D823-48E2-ABA9-FB131738E2AB}"/>
              </a:ext>
            </a:extLst>
          </p:cNvPr>
          <p:cNvSpPr txBox="1"/>
          <p:nvPr userDrawn="1"/>
        </p:nvSpPr>
        <p:spPr>
          <a:xfrm>
            <a:off x="3646650" y="4541635"/>
            <a:ext cx="705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b="1">
                <a:solidFill>
                  <a:schemeClr val="accent4"/>
                </a:solidFill>
              </a:rPr>
              <a:t>NPS</a:t>
            </a:r>
            <a:endParaRPr lang="en-US" sz="1600" b="1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9286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8961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ellanrubrik / Väliotsikk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F6B8AB5D-811F-4B06-A2B7-A29159A8E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7582" r="2599" b="7653"/>
          <a:stretch/>
        </p:blipFill>
        <p:spPr>
          <a:xfrm>
            <a:off x="2553495" y="-1"/>
            <a:ext cx="9638506" cy="6858001"/>
          </a:xfrm>
          <a:prstGeom prst="rect">
            <a:avLst/>
          </a:prstGeom>
        </p:spPr>
      </p:pic>
      <p:sp>
        <p:nvSpPr>
          <p:cNvPr id="7" name="Suorakulmio 6">
            <a:extLst>
              <a:ext uri="{FF2B5EF4-FFF2-40B4-BE49-F238E27FC236}">
                <a16:creationId xmlns:a16="http://schemas.microsoft.com/office/drawing/2014/main" id="{621CD312-6FC1-4BBF-800D-A16153979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28800" y="555585"/>
            <a:ext cx="9769034" cy="57641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6B794C0E-ABDA-46B2-87C9-9CE37E803D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1512" y="1481560"/>
            <a:ext cx="7881449" cy="2511706"/>
          </a:xfrm>
        </p:spPr>
        <p:txBody>
          <a:bodyPr anchor="b">
            <a:noAutofit/>
          </a:bodyPr>
          <a:lstStyle>
            <a:lvl1pPr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3A0EC7A0-5676-4A13-9CF1-A445267822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1511" y="4281899"/>
            <a:ext cx="7881449" cy="382697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</p:spTree>
    <p:extLst>
      <p:ext uri="{BB962C8B-B14F-4D97-AF65-F5344CB8AC3E}">
        <p14:creationId xmlns:p14="http://schemas.microsoft.com/office/powerpoint/2010/main" val="9865506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llanrubrik / Väliotsikk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Kuva 11">
            <a:extLst>
              <a:ext uri="{FF2B5EF4-FFF2-40B4-BE49-F238E27FC236}">
                <a16:creationId xmlns:a16="http://schemas.microsoft.com/office/drawing/2014/main" id="{97326C7A-C2EB-4325-8143-E8591DB578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7122" r="2989" b="8476"/>
          <a:stretch/>
        </p:blipFill>
        <p:spPr>
          <a:xfrm>
            <a:off x="2550911" y="0"/>
            <a:ext cx="9641089" cy="6858000"/>
          </a:xfrm>
          <a:prstGeom prst="rect">
            <a:avLst/>
          </a:prstGeom>
        </p:spPr>
      </p:pic>
      <p:sp>
        <p:nvSpPr>
          <p:cNvPr id="7" name="Suorakulmio 6">
            <a:extLst>
              <a:ext uri="{FF2B5EF4-FFF2-40B4-BE49-F238E27FC236}">
                <a16:creationId xmlns:a16="http://schemas.microsoft.com/office/drawing/2014/main" id="{621CD312-6FC1-4BBF-800D-A16153979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28800" y="555585"/>
            <a:ext cx="9769034" cy="57641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9E67AA12-B1E4-4AFF-9D09-DF4180C6A3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1512" y="1481560"/>
            <a:ext cx="7881449" cy="2511706"/>
          </a:xfrm>
        </p:spPr>
        <p:txBody>
          <a:bodyPr anchor="b">
            <a:noAutofit/>
          </a:bodyPr>
          <a:lstStyle>
            <a:lvl1pPr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1BBE9987-4AB2-4C77-9BF5-E044F5744C4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1511" y="4281900"/>
            <a:ext cx="7881449" cy="428996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</p:spTree>
    <p:extLst>
      <p:ext uri="{BB962C8B-B14F-4D97-AF65-F5344CB8AC3E}">
        <p14:creationId xmlns:p14="http://schemas.microsoft.com/office/powerpoint/2010/main" val="6303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/ 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37403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/ 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>
            <a:extLst>
              <a:ext uri="{FF2B5EF4-FFF2-40B4-BE49-F238E27FC236}">
                <a16:creationId xmlns:a16="http://schemas.microsoft.com/office/drawing/2014/main" id="{7CFEF7D0-89E7-4DFE-9FC4-7B4ABF4A53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Tekstin paikkamerkki 2">
            <a:extLst>
              <a:ext uri="{FF2B5EF4-FFF2-40B4-BE49-F238E27FC236}">
                <a16:creationId xmlns:a16="http://schemas.microsoft.com/office/drawing/2014/main" id="{18EE2646-56AA-4BB0-8E80-712AD9226B4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43858" y="3604926"/>
            <a:ext cx="7710725" cy="35163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err="1"/>
              <a:t>Förnamn</a:t>
            </a:r>
            <a:r>
              <a:rPr lang="fi-FI"/>
              <a:t> </a:t>
            </a:r>
            <a:r>
              <a:rPr lang="fi-FI" err="1"/>
              <a:t>Efternamn</a:t>
            </a:r>
            <a:r>
              <a:rPr lang="fi-FI"/>
              <a:t> | </a:t>
            </a:r>
            <a:r>
              <a:rPr lang="fi-FI" err="1"/>
              <a:t>Kontaktinformation</a:t>
            </a:r>
            <a:r>
              <a:rPr lang="fi-FI"/>
              <a:t> | osterbottensvalfard.fi</a:t>
            </a:r>
          </a:p>
        </p:txBody>
      </p:sp>
    </p:spTree>
    <p:extLst>
      <p:ext uri="{BB962C8B-B14F-4D97-AF65-F5344CB8AC3E}">
        <p14:creationId xmlns:p14="http://schemas.microsoft.com/office/powerpoint/2010/main" val="16444860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mslag / Kan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D9989D6-F31F-4EC5-946F-B333986A87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00100" y="914884"/>
            <a:ext cx="7911566" cy="2072107"/>
          </a:xfrm>
        </p:spPr>
        <p:txBody>
          <a:bodyPr anchor="b">
            <a:normAutofit/>
          </a:bodyPr>
          <a:lstStyle>
            <a:lvl1pPr>
              <a:defRPr sz="66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16C2E39-1FFB-4EB1-83CE-55B81ACB00A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200100" y="3413033"/>
            <a:ext cx="7934716" cy="347919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77A0A71-A835-403F-AD0D-5E408F30A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886218" y="5824812"/>
            <a:ext cx="3688466" cy="608776"/>
          </a:xfrm>
          <a:prstGeom prst="rect">
            <a:avLst/>
          </a:prstGeom>
        </p:spPr>
      </p:pic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228ECC36-F686-4B0E-B126-D1ED6CF08A3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184667" y="6156384"/>
            <a:ext cx="4443769" cy="233637"/>
          </a:xfrm>
        </p:spPr>
        <p:txBody>
          <a:bodyPr>
            <a:noAutofit/>
          </a:bodyPr>
          <a:lstStyle>
            <a:lvl1pPr marL="0" indent="0">
              <a:lnSpc>
                <a:spcPts val="1200"/>
              </a:lnSpc>
              <a:spcBef>
                <a:spcPts val="600"/>
              </a:spcBef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Författarinformation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Förnamn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Efternamn</a:t>
            </a:r>
            <a:r>
              <a:rPr lang="fi-FI" b="0" i="0">
                <a:effectLst/>
                <a:latin typeface="Segoe UI" panose="020B0502040204020203" pitchFamily="34" charset="0"/>
              </a:rPr>
              <a:t> | Datum</a:t>
            </a:r>
          </a:p>
        </p:txBody>
      </p:sp>
    </p:spTree>
    <p:extLst>
      <p:ext uri="{BB962C8B-B14F-4D97-AF65-F5344CB8AC3E}">
        <p14:creationId xmlns:p14="http://schemas.microsoft.com/office/powerpoint/2010/main" val="3186541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mslag + bild / Kansi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D9989D6-F31F-4EC5-946F-B333986A87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2742" y="567159"/>
            <a:ext cx="4911522" cy="2299519"/>
          </a:xfrm>
        </p:spPr>
        <p:txBody>
          <a:bodyPr anchor="b">
            <a:norm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sätta rubriken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16C2E39-1FFB-4EB1-83CE-55B81ACB00A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792742" y="3136739"/>
            <a:ext cx="4911522" cy="1018844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77A0A71-A835-403F-AD0D-5E408F30A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92742" y="5824812"/>
            <a:ext cx="3688466" cy="608776"/>
          </a:xfrm>
          <a:prstGeom prst="rect">
            <a:avLst/>
          </a:prstGeom>
        </p:spPr>
      </p:pic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228ECC36-F686-4B0E-B126-D1ED6CF08A3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792743" y="4425644"/>
            <a:ext cx="4911521" cy="279730"/>
          </a:xfrm>
        </p:spPr>
        <p:txBody>
          <a:bodyPr>
            <a:noAutofit/>
          </a:bodyPr>
          <a:lstStyle>
            <a:lvl1pPr marL="0" indent="0">
              <a:lnSpc>
                <a:spcPts val="1200"/>
              </a:lnSpc>
              <a:spcBef>
                <a:spcPts val="600"/>
              </a:spcBef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Författarinformation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Förnamn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Efternamn</a:t>
            </a:r>
            <a:r>
              <a:rPr lang="fi-FI" b="0" i="0">
                <a:effectLst/>
                <a:latin typeface="Segoe UI" panose="020B0502040204020203" pitchFamily="34" charset="0"/>
              </a:rPr>
              <a:t> | Datum</a:t>
            </a:r>
          </a:p>
        </p:txBody>
      </p:sp>
      <p:sp>
        <p:nvSpPr>
          <p:cNvPr id="10" name="Sisällön paikkamerkki 2">
            <a:extLst>
              <a:ext uri="{FF2B5EF4-FFF2-40B4-BE49-F238E27FC236}">
                <a16:creationId xmlns:a16="http://schemas.microsoft.com/office/drawing/2014/main" id="{B1E416C0-4E6D-428D-8B11-8AA4319A4838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209212" y="1"/>
            <a:ext cx="4980065" cy="68580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b="0" i="0" err="1">
                <a:effectLst/>
                <a:latin typeface="Segoe UI" panose="020B0502040204020203" pitchFamily="34" charset="0"/>
              </a:rPr>
              <a:t>Infoga</a:t>
            </a:r>
            <a:r>
              <a:rPr lang="fi-FI" b="0" i="0">
                <a:effectLst/>
                <a:latin typeface="Segoe UI" panose="020B0502040204020203" pitchFamily="34" charset="0"/>
              </a:rPr>
              <a:t> bild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506699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/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1CCC9F-863F-4912-9980-8F52D25522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391" y="762946"/>
            <a:ext cx="9327754" cy="1563565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6D1FF4A-38CC-40DC-83BE-DDE4BF5548B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853389" y="2326511"/>
            <a:ext cx="9327755" cy="3850452"/>
          </a:xfrm>
        </p:spPr>
        <p:txBody>
          <a:bodyPr>
            <a:normAutofit/>
          </a:bodyPr>
          <a:lstStyle>
            <a:lvl1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  <a:defRPr sz="2400"/>
            </a:lvl1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texten</a:t>
            </a:r>
          </a:p>
        </p:txBody>
      </p:sp>
    </p:spTree>
    <p:extLst>
      <p:ext uri="{BB962C8B-B14F-4D97-AF65-F5344CB8AC3E}">
        <p14:creationId xmlns:p14="http://schemas.microsoft.com/office/powerpoint/2010/main" val="9963044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+ bild / Sisältö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1CCC9F-863F-4912-9980-8F52D25522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391" y="762946"/>
            <a:ext cx="4491680" cy="1563565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6D1FF4A-38CC-40DC-83BE-DDE4BF5548B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853390" y="2326511"/>
            <a:ext cx="4491680" cy="3850452"/>
          </a:xfrm>
        </p:spPr>
        <p:txBody>
          <a:bodyPr>
            <a:normAutofit/>
          </a:bodyPr>
          <a:lstStyle>
            <a:lvl1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  <a:defRPr sz="2400"/>
            </a:lvl1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texten</a:t>
            </a:r>
          </a:p>
        </p:txBody>
      </p:sp>
      <p:sp>
        <p:nvSpPr>
          <p:cNvPr id="9" name="Sisällön paikkamerkki 2">
            <a:extLst>
              <a:ext uri="{FF2B5EF4-FFF2-40B4-BE49-F238E27FC236}">
                <a16:creationId xmlns:a16="http://schemas.microsoft.com/office/drawing/2014/main" id="{1DA025EC-89A3-44CB-B84C-6A8DB57CA696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772099" y="762946"/>
            <a:ext cx="4385897" cy="5414017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accent2"/>
                </a:solidFill>
              </a:defRPr>
            </a:lvl1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Infoga</a:t>
            </a:r>
            <a:r>
              <a:rPr lang="fi-FI" b="0" i="0">
                <a:effectLst/>
                <a:latin typeface="Segoe UI" panose="020B0502040204020203" pitchFamily="34" charset="0"/>
              </a:rPr>
              <a:t> bild</a:t>
            </a:r>
          </a:p>
        </p:txBody>
      </p:sp>
    </p:spTree>
    <p:extLst>
      <p:ext uri="{BB962C8B-B14F-4D97-AF65-F5344CB8AC3E}">
        <p14:creationId xmlns:p14="http://schemas.microsoft.com/office/powerpoint/2010/main" val="12727592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Saatavuus (RESURS)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1BC2986-E557-4E31-79E4-2FCA09A44459}"/>
              </a:ext>
            </a:extLst>
          </p:cNvPr>
          <p:cNvCxnSpPr/>
          <p:nvPr userDrawn="1"/>
        </p:nvCxnSpPr>
        <p:spPr>
          <a:xfrm>
            <a:off x="7560000" y="3061699"/>
            <a:ext cx="463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5A2A482-F46E-8C2D-3CD2-DAF54B76306F}"/>
              </a:ext>
            </a:extLst>
          </p:cNvPr>
          <p:cNvCxnSpPr/>
          <p:nvPr userDrawn="1"/>
        </p:nvCxnSpPr>
        <p:spPr>
          <a:xfrm>
            <a:off x="7560000" y="4495372"/>
            <a:ext cx="463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46884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741502" y="385238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Saatavuus (RESURS)</a:t>
            </a:r>
          </a:p>
        </p:txBody>
      </p:sp>
    </p:spTree>
    <p:extLst>
      <p:ext uri="{BB962C8B-B14F-4D97-AF65-F5344CB8AC3E}">
        <p14:creationId xmlns:p14="http://schemas.microsoft.com/office/powerpoint/2010/main" val="7332371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Saatavuus (RESURS)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56DBEB3-51CC-72A7-8A37-95BC67CBE2B7}"/>
              </a:ext>
            </a:extLst>
          </p:cNvPr>
          <p:cNvCxnSpPr/>
          <p:nvPr userDrawn="1"/>
        </p:nvCxnSpPr>
        <p:spPr>
          <a:xfrm>
            <a:off x="7560000" y="4457272"/>
            <a:ext cx="463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15088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Saatavuus (RESURS)</a:t>
            </a:r>
          </a:p>
        </p:txBody>
      </p:sp>
    </p:spTree>
    <p:extLst>
      <p:ext uri="{BB962C8B-B14F-4D97-AF65-F5344CB8AC3E}">
        <p14:creationId xmlns:p14="http://schemas.microsoft.com/office/powerpoint/2010/main" val="28280728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 err="1">
                <a:solidFill>
                  <a:schemeClr val="tx1"/>
                </a:solidFill>
              </a:rPr>
              <a:t>sampam</a:t>
            </a:r>
            <a:endParaRPr lang="fi-FI" sz="36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7131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53884" y="413813"/>
            <a:ext cx="9327754" cy="774907"/>
          </a:xfrm>
        </p:spPr>
        <p:txBody>
          <a:bodyPr/>
          <a:lstStyle/>
          <a:p>
            <a:r>
              <a:rPr lang="fi-FI" sz="3600" b="1" err="1">
                <a:solidFill>
                  <a:schemeClr val="tx1"/>
                </a:solidFill>
              </a:rPr>
              <a:t>Kundupplevelse</a:t>
            </a:r>
            <a:endParaRPr lang="fi-FI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0408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5E4426B-1263-FF2F-84C3-2A76EC01A4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3665" y="669804"/>
            <a:ext cx="3028335" cy="700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5162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D9989D6-F31F-4EC5-946F-B333986A87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1512" y="1481560"/>
            <a:ext cx="7881449" cy="2511706"/>
          </a:xfrm>
        </p:spPr>
        <p:txBody>
          <a:bodyPr anchor="b">
            <a:noAutofit/>
          </a:bodyPr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16C2E39-1FFB-4EB1-83CE-55B81ACB00A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1512" y="4374498"/>
            <a:ext cx="7881448" cy="405846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</p:spTree>
    <p:extLst>
      <p:ext uri="{BB962C8B-B14F-4D97-AF65-F5344CB8AC3E}">
        <p14:creationId xmlns:p14="http://schemas.microsoft.com/office/powerpoint/2010/main" val="4613467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D524BBE-09B8-48EA-859D-3860E4E8A31C}"/>
              </a:ext>
            </a:extLst>
          </p:cNvPr>
          <p:cNvCxnSpPr/>
          <p:nvPr userDrawn="1"/>
        </p:nvCxnSpPr>
        <p:spPr>
          <a:xfrm>
            <a:off x="4798800" y="1391960"/>
            <a:ext cx="0" cy="596669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663A9F8-806C-4F2D-8EDE-F3C63879E4F0}"/>
              </a:ext>
            </a:extLst>
          </p:cNvPr>
          <p:cNvCxnSpPr/>
          <p:nvPr userDrawn="1"/>
        </p:nvCxnSpPr>
        <p:spPr>
          <a:xfrm>
            <a:off x="8532000" y="891309"/>
            <a:ext cx="0" cy="596669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7C2F3AC7-DD9D-4569-9C23-2C361AB2CEE3}"/>
              </a:ext>
            </a:extLst>
          </p:cNvPr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5136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2F3AC7-DD9D-4569-9C23-2C361AB2CEE3}"/>
              </a:ext>
            </a:extLst>
          </p:cNvPr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2178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ellanrubrik / Väliotsikk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F6B8AB5D-811F-4B06-A2B7-A29159A8E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7582" r="2599" b="7653"/>
          <a:stretch/>
        </p:blipFill>
        <p:spPr>
          <a:xfrm>
            <a:off x="2553495" y="-1"/>
            <a:ext cx="9638506" cy="6858001"/>
          </a:xfrm>
          <a:prstGeom prst="rect">
            <a:avLst/>
          </a:prstGeom>
        </p:spPr>
      </p:pic>
      <p:sp>
        <p:nvSpPr>
          <p:cNvPr id="7" name="Suorakulmio 6">
            <a:extLst>
              <a:ext uri="{FF2B5EF4-FFF2-40B4-BE49-F238E27FC236}">
                <a16:creationId xmlns:a16="http://schemas.microsoft.com/office/drawing/2014/main" id="{621CD312-6FC1-4BBF-800D-A16153979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28800" y="555585"/>
            <a:ext cx="9769034" cy="57641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6B794C0E-ABDA-46B2-87C9-9CE37E803D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1512" y="1481560"/>
            <a:ext cx="7881449" cy="2511706"/>
          </a:xfrm>
        </p:spPr>
        <p:txBody>
          <a:bodyPr anchor="b">
            <a:noAutofit/>
          </a:bodyPr>
          <a:lstStyle>
            <a:lvl1pPr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3A0EC7A0-5676-4A13-9CF1-A445267822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1511" y="4281899"/>
            <a:ext cx="7881449" cy="382697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</p:spTree>
    <p:extLst>
      <p:ext uri="{BB962C8B-B14F-4D97-AF65-F5344CB8AC3E}">
        <p14:creationId xmlns:p14="http://schemas.microsoft.com/office/powerpoint/2010/main" val="9076733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llanrubrik / Väliotsikk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Kuva 11">
            <a:extLst>
              <a:ext uri="{FF2B5EF4-FFF2-40B4-BE49-F238E27FC236}">
                <a16:creationId xmlns:a16="http://schemas.microsoft.com/office/drawing/2014/main" id="{97326C7A-C2EB-4325-8143-E8591DB578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7122" r="2989" b="8476"/>
          <a:stretch/>
        </p:blipFill>
        <p:spPr>
          <a:xfrm>
            <a:off x="2550911" y="0"/>
            <a:ext cx="9641089" cy="6858000"/>
          </a:xfrm>
          <a:prstGeom prst="rect">
            <a:avLst/>
          </a:prstGeom>
        </p:spPr>
      </p:pic>
      <p:sp>
        <p:nvSpPr>
          <p:cNvPr id="7" name="Suorakulmio 6">
            <a:extLst>
              <a:ext uri="{FF2B5EF4-FFF2-40B4-BE49-F238E27FC236}">
                <a16:creationId xmlns:a16="http://schemas.microsoft.com/office/drawing/2014/main" id="{621CD312-6FC1-4BBF-800D-A16153979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28800" y="555585"/>
            <a:ext cx="9769034" cy="57641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9E67AA12-B1E4-4AFF-9D09-DF4180C6A3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1512" y="1481560"/>
            <a:ext cx="7881449" cy="2511706"/>
          </a:xfrm>
        </p:spPr>
        <p:txBody>
          <a:bodyPr anchor="b">
            <a:noAutofit/>
          </a:bodyPr>
          <a:lstStyle>
            <a:lvl1pPr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1BBE9987-4AB2-4C77-9BF5-E044F5744C4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1511" y="4281900"/>
            <a:ext cx="7881449" cy="428996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</p:spTree>
    <p:extLst>
      <p:ext uri="{BB962C8B-B14F-4D97-AF65-F5344CB8AC3E}">
        <p14:creationId xmlns:p14="http://schemas.microsoft.com/office/powerpoint/2010/main" val="26094837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/ 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51300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/ 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>
            <a:extLst>
              <a:ext uri="{FF2B5EF4-FFF2-40B4-BE49-F238E27FC236}">
                <a16:creationId xmlns:a16="http://schemas.microsoft.com/office/drawing/2014/main" id="{7CFEF7D0-89E7-4DFE-9FC4-7B4ABF4A53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Tekstin paikkamerkki 2">
            <a:extLst>
              <a:ext uri="{FF2B5EF4-FFF2-40B4-BE49-F238E27FC236}">
                <a16:creationId xmlns:a16="http://schemas.microsoft.com/office/drawing/2014/main" id="{18EE2646-56AA-4BB0-8E80-712AD9226B4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43858" y="3604926"/>
            <a:ext cx="7710725" cy="35163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err="1"/>
              <a:t>Förnamn</a:t>
            </a:r>
            <a:r>
              <a:rPr lang="fi-FI"/>
              <a:t> </a:t>
            </a:r>
            <a:r>
              <a:rPr lang="fi-FI" err="1"/>
              <a:t>Efternamn</a:t>
            </a:r>
            <a:r>
              <a:rPr lang="fi-FI"/>
              <a:t> | </a:t>
            </a:r>
            <a:r>
              <a:rPr lang="fi-FI" err="1"/>
              <a:t>Kontaktinformation</a:t>
            </a:r>
            <a:r>
              <a:rPr lang="fi-FI"/>
              <a:t> | osterbottensvalfard.fi</a:t>
            </a:r>
          </a:p>
        </p:txBody>
      </p:sp>
    </p:spTree>
    <p:extLst>
      <p:ext uri="{BB962C8B-B14F-4D97-AF65-F5344CB8AC3E}">
        <p14:creationId xmlns:p14="http://schemas.microsoft.com/office/powerpoint/2010/main" val="36063865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741502" y="130139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 err="1">
                <a:solidFill>
                  <a:schemeClr val="tx1"/>
                </a:solidFill>
              </a:rPr>
              <a:t>Patientsäkerhet</a:t>
            </a:r>
            <a:endParaRPr lang="fi-FI" sz="3600">
              <a:solidFill>
                <a:schemeClr val="tx1"/>
              </a:solidFill>
            </a:endParaRPr>
          </a:p>
        </p:txBody>
      </p:sp>
      <p:cxnSp>
        <p:nvCxnSpPr>
          <p:cNvPr id="15" name="Straight Connector 14"/>
          <p:cNvCxnSpPr>
            <a:cxnSpLocks/>
          </p:cNvCxnSpPr>
          <p:nvPr userDrawn="1"/>
        </p:nvCxnSpPr>
        <p:spPr>
          <a:xfrm>
            <a:off x="4609050" y="1618614"/>
            <a:ext cx="0" cy="28702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 userDrawn="1"/>
        </p:nvCxnSpPr>
        <p:spPr>
          <a:xfrm>
            <a:off x="8101076" y="1618614"/>
            <a:ext cx="0" cy="287025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86A81F36-AC58-4DD9-C7DC-B9776BED227D}"/>
              </a:ext>
            </a:extLst>
          </p:cNvPr>
          <p:cNvSpPr/>
          <p:nvPr userDrawn="1"/>
        </p:nvSpPr>
        <p:spPr>
          <a:xfrm>
            <a:off x="1208213" y="1618614"/>
            <a:ext cx="10907573" cy="51171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2681D93-E218-7D07-1A5B-282B478E7723}"/>
              </a:ext>
            </a:extLst>
          </p:cNvPr>
          <p:cNvCxnSpPr>
            <a:cxnSpLocks/>
          </p:cNvCxnSpPr>
          <p:nvPr userDrawn="1"/>
        </p:nvCxnSpPr>
        <p:spPr>
          <a:xfrm>
            <a:off x="4609050" y="4488871"/>
            <a:ext cx="747308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0AF0572-4EC0-8FF6-DAC5-4173102B5DD7}"/>
              </a:ext>
            </a:extLst>
          </p:cNvPr>
          <p:cNvCxnSpPr>
            <a:cxnSpLocks/>
          </p:cNvCxnSpPr>
          <p:nvPr userDrawn="1"/>
        </p:nvCxnSpPr>
        <p:spPr>
          <a:xfrm>
            <a:off x="6444000" y="4488871"/>
            <a:ext cx="0" cy="22468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23951AD-C835-72D1-BF2F-871377F920FB}"/>
              </a:ext>
            </a:extLst>
          </p:cNvPr>
          <p:cNvCxnSpPr>
            <a:cxnSpLocks/>
          </p:cNvCxnSpPr>
          <p:nvPr userDrawn="1"/>
        </p:nvCxnSpPr>
        <p:spPr>
          <a:xfrm>
            <a:off x="8172000" y="4488871"/>
            <a:ext cx="0" cy="22468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5412B49-581C-835D-8C01-D82A94FB7DC4}"/>
              </a:ext>
            </a:extLst>
          </p:cNvPr>
          <p:cNvCxnSpPr>
            <a:cxnSpLocks/>
          </p:cNvCxnSpPr>
          <p:nvPr userDrawn="1"/>
        </p:nvCxnSpPr>
        <p:spPr>
          <a:xfrm>
            <a:off x="1208213" y="4488871"/>
            <a:ext cx="34008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311F27B-FC4E-C5AA-EA9F-1005AF046BBB}"/>
              </a:ext>
            </a:extLst>
          </p:cNvPr>
          <p:cNvCxnSpPr>
            <a:cxnSpLocks/>
          </p:cNvCxnSpPr>
          <p:nvPr userDrawn="1"/>
        </p:nvCxnSpPr>
        <p:spPr>
          <a:xfrm>
            <a:off x="4680000" y="4488871"/>
            <a:ext cx="0" cy="22468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119369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741502" y="130139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 err="1">
                <a:solidFill>
                  <a:schemeClr val="tx1"/>
                </a:solidFill>
              </a:rPr>
              <a:t>Patientsäkerhet</a:t>
            </a:r>
            <a:endParaRPr lang="fi-FI" sz="3600">
              <a:solidFill>
                <a:schemeClr val="tx1"/>
              </a:solidFill>
            </a:endParaRPr>
          </a:p>
        </p:txBody>
      </p:sp>
      <p:cxnSp>
        <p:nvCxnSpPr>
          <p:cNvPr id="15" name="Straight Connector 14"/>
          <p:cNvCxnSpPr>
            <a:cxnSpLocks/>
          </p:cNvCxnSpPr>
          <p:nvPr userDrawn="1"/>
        </p:nvCxnSpPr>
        <p:spPr>
          <a:xfrm>
            <a:off x="4609050" y="1618614"/>
            <a:ext cx="0" cy="28702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 userDrawn="1"/>
        </p:nvCxnSpPr>
        <p:spPr>
          <a:xfrm>
            <a:off x="8101076" y="1618614"/>
            <a:ext cx="0" cy="287025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86A81F36-AC58-4DD9-C7DC-B9776BED227D}"/>
              </a:ext>
            </a:extLst>
          </p:cNvPr>
          <p:cNvSpPr/>
          <p:nvPr userDrawn="1"/>
        </p:nvSpPr>
        <p:spPr>
          <a:xfrm>
            <a:off x="1208213" y="1618614"/>
            <a:ext cx="10907573" cy="51171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2681D93-E218-7D07-1A5B-282B478E7723}"/>
              </a:ext>
            </a:extLst>
          </p:cNvPr>
          <p:cNvCxnSpPr>
            <a:cxnSpLocks/>
          </p:cNvCxnSpPr>
          <p:nvPr userDrawn="1"/>
        </p:nvCxnSpPr>
        <p:spPr>
          <a:xfrm>
            <a:off x="4609050" y="4488871"/>
            <a:ext cx="349202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ACC7CAA-3A95-8BEA-AD51-82BA742430DF}"/>
              </a:ext>
            </a:extLst>
          </p:cNvPr>
          <p:cNvCxnSpPr>
            <a:cxnSpLocks/>
          </p:cNvCxnSpPr>
          <p:nvPr userDrawn="1"/>
        </p:nvCxnSpPr>
        <p:spPr>
          <a:xfrm>
            <a:off x="4609050" y="4488871"/>
            <a:ext cx="0" cy="22468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0AF0572-4EC0-8FF6-DAC5-4173102B5DD7}"/>
              </a:ext>
            </a:extLst>
          </p:cNvPr>
          <p:cNvCxnSpPr>
            <a:cxnSpLocks/>
          </p:cNvCxnSpPr>
          <p:nvPr userDrawn="1"/>
        </p:nvCxnSpPr>
        <p:spPr>
          <a:xfrm>
            <a:off x="8101076" y="4488871"/>
            <a:ext cx="0" cy="22468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5412B49-581C-835D-8C01-D82A94FB7DC4}"/>
              </a:ext>
            </a:extLst>
          </p:cNvPr>
          <p:cNvCxnSpPr>
            <a:cxnSpLocks/>
          </p:cNvCxnSpPr>
          <p:nvPr userDrawn="1"/>
        </p:nvCxnSpPr>
        <p:spPr>
          <a:xfrm>
            <a:off x="1208213" y="4037767"/>
            <a:ext cx="34008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F5D2F39-5BB0-012C-75F7-715BF629F81D}"/>
              </a:ext>
            </a:extLst>
          </p:cNvPr>
          <p:cNvCxnSpPr>
            <a:cxnSpLocks/>
          </p:cNvCxnSpPr>
          <p:nvPr userDrawn="1"/>
        </p:nvCxnSpPr>
        <p:spPr>
          <a:xfrm flipV="1">
            <a:off x="8118806" y="4488871"/>
            <a:ext cx="3996980" cy="22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334120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741502" y="130139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 err="1">
                <a:solidFill>
                  <a:schemeClr val="tx1"/>
                </a:solidFill>
              </a:rPr>
              <a:t>Patientsäkerhet</a:t>
            </a:r>
            <a:endParaRPr lang="fi-FI" sz="3600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A81F36-AC58-4DD9-C7DC-B9776BED227D}"/>
              </a:ext>
            </a:extLst>
          </p:cNvPr>
          <p:cNvSpPr/>
          <p:nvPr userDrawn="1"/>
        </p:nvSpPr>
        <p:spPr>
          <a:xfrm>
            <a:off x="1208213" y="1618614"/>
            <a:ext cx="10907573" cy="51171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ACC7CAA-3A95-8BEA-AD51-82BA742430DF}"/>
              </a:ext>
            </a:extLst>
          </p:cNvPr>
          <p:cNvCxnSpPr>
            <a:cxnSpLocks/>
          </p:cNvCxnSpPr>
          <p:nvPr userDrawn="1"/>
        </p:nvCxnSpPr>
        <p:spPr>
          <a:xfrm>
            <a:off x="6718662" y="1618614"/>
            <a:ext cx="0" cy="511712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69421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82865-C634-470C-B0FF-8EFBD469A413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92D4A-3EEA-4580-801C-0CD0F8798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85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sv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38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slideLayout" Target="../slideLayouts/slideLayout37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24" Type="http://schemas.openxmlformats.org/officeDocument/2006/relationships/image" Target="../media/image8.svg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6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DA7AAD77-E012-4221-83A5-D7ADEB8D2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3390" y="762946"/>
            <a:ext cx="9125505" cy="9094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01F2BC0-DD14-447B-BE79-5BFE77A3D5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53390" y="1807336"/>
            <a:ext cx="912550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235314FF-C2D7-405B-A15B-6B537B96F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66216" y="552066"/>
            <a:ext cx="613457" cy="515001"/>
          </a:xfrm>
          <a:prstGeom prst="rect">
            <a:avLst/>
          </a:prstGeom>
        </p:spPr>
      </p:pic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8AE9BA5D-CB1F-42B4-95FA-B46C48732C58}"/>
              </a:ext>
            </a:extLst>
          </p:cNvPr>
          <p:cNvCxnSpPr/>
          <p:nvPr userDrawn="1"/>
        </p:nvCxnSpPr>
        <p:spPr>
          <a:xfrm>
            <a:off x="1143621" y="557760"/>
            <a:ext cx="0" cy="5736508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tsikon paikkamerkki 1">
            <a:extLst>
              <a:ext uri="{FF2B5EF4-FFF2-40B4-BE49-F238E27FC236}">
                <a16:creationId xmlns:a16="http://schemas.microsoft.com/office/drawing/2014/main" id="{D5D4B195-9A4B-4226-8C21-060A5ED30A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380411" y="1298695"/>
            <a:ext cx="476113" cy="5241000"/>
          </a:xfrm>
          <a:prstGeom prst="rect">
            <a:avLst/>
          </a:prstGeom>
        </p:spPr>
        <p:txBody>
          <a:bodyPr vert="vert270" lIns="91440" tIns="45720" rIns="91440" bIns="45720" numCol="1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algn="r" rtl="0"/>
            <a:r>
              <a:rPr lang="fi-FI" sz="900" b="0" i="0" u="none" strike="noStrike" spc="300" baseline="30000">
                <a:solidFill>
                  <a:schemeClr val="tx1"/>
                </a:solidFill>
                <a:latin typeface="Arial" panose="020B0604020202020204" pitchFamily="34" charset="0"/>
              </a:rPr>
              <a:t>ÖSTERBOTTENS VÄLFÄRDSOMRÅDE </a:t>
            </a:r>
            <a:r>
              <a:rPr lang="fi-FI" sz="900" b="0" i="0" u="none" strike="noStrike" spc="300" baseline="30000">
                <a:solidFill>
                  <a:schemeClr val="accent2"/>
                </a:solidFill>
                <a:latin typeface="Arial" panose="020B0604020202020204" pitchFamily="34" charset="0"/>
              </a:rPr>
              <a:t>| POHJANMAAN HYVINVOINTIALUE </a:t>
            </a:r>
          </a:p>
        </p:txBody>
      </p:sp>
    </p:spTree>
    <p:extLst>
      <p:ext uri="{BB962C8B-B14F-4D97-AF65-F5344CB8AC3E}">
        <p14:creationId xmlns:p14="http://schemas.microsoft.com/office/powerpoint/2010/main" val="3231554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709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708" r:id="rId11"/>
    <p:sldLayoutId id="2147483706" r:id="rId12"/>
    <p:sldLayoutId id="2147483701" r:id="rId13"/>
    <p:sldLayoutId id="2147483702" r:id="rId14"/>
    <p:sldLayoutId id="2147483703" r:id="rId15"/>
    <p:sldLayoutId id="2147483704" r:id="rId16"/>
    <p:sldLayoutId id="214748370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DA7AAD77-E012-4221-83A5-D7ADEB8D2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3390" y="762946"/>
            <a:ext cx="9125505" cy="9094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01F2BC0-DD14-447B-BE79-5BFE77A3D5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53390" y="1807336"/>
            <a:ext cx="912550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235314FF-C2D7-405B-A15B-6B537B96F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266216" y="552066"/>
            <a:ext cx="613457" cy="515001"/>
          </a:xfrm>
          <a:prstGeom prst="rect">
            <a:avLst/>
          </a:prstGeom>
        </p:spPr>
      </p:pic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8AE9BA5D-CB1F-42B4-95FA-B46C48732C58}"/>
              </a:ext>
            </a:extLst>
          </p:cNvPr>
          <p:cNvCxnSpPr/>
          <p:nvPr userDrawn="1"/>
        </p:nvCxnSpPr>
        <p:spPr>
          <a:xfrm>
            <a:off x="1143621" y="557760"/>
            <a:ext cx="0" cy="5736508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tsikon paikkamerkki 1">
            <a:extLst>
              <a:ext uri="{FF2B5EF4-FFF2-40B4-BE49-F238E27FC236}">
                <a16:creationId xmlns:a16="http://schemas.microsoft.com/office/drawing/2014/main" id="{D5D4B195-9A4B-4226-8C21-060A5ED30A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380411" y="1298695"/>
            <a:ext cx="476113" cy="5241000"/>
          </a:xfrm>
          <a:prstGeom prst="rect">
            <a:avLst/>
          </a:prstGeom>
        </p:spPr>
        <p:txBody>
          <a:bodyPr vert="vert270" lIns="91440" tIns="45720" rIns="91440" bIns="45720" numCol="1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algn="r" rtl="0"/>
            <a:r>
              <a:rPr lang="fi-FI" sz="900" b="0" i="0" u="none" strike="noStrike" spc="300" baseline="30000">
                <a:solidFill>
                  <a:schemeClr val="tx1"/>
                </a:solidFill>
                <a:latin typeface="Arial" panose="020B0604020202020204" pitchFamily="34" charset="0"/>
              </a:rPr>
              <a:t>ÖSTERBOTTENS VÄLFÄRDSOMRÅDE </a:t>
            </a:r>
            <a:r>
              <a:rPr lang="fi-FI" sz="900" b="0" i="0" u="none" strike="noStrike" spc="300" baseline="30000">
                <a:solidFill>
                  <a:schemeClr val="accent2"/>
                </a:solidFill>
                <a:latin typeface="Arial" panose="020B0604020202020204" pitchFamily="34" charset="0"/>
              </a:rPr>
              <a:t>| POHJANMAAN HYVINVOINTIALUE </a:t>
            </a:r>
          </a:p>
        </p:txBody>
      </p:sp>
    </p:spTree>
    <p:extLst>
      <p:ext uri="{BB962C8B-B14F-4D97-AF65-F5344CB8AC3E}">
        <p14:creationId xmlns:p14="http://schemas.microsoft.com/office/powerpoint/2010/main" val="3175496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  <p:sldLayoutId id="2147483725" r:id="rId15"/>
    <p:sldLayoutId id="2147483726" r:id="rId16"/>
    <p:sldLayoutId id="2147483727" r:id="rId17"/>
    <p:sldLayoutId id="2147483728" r:id="rId18"/>
    <p:sldLayoutId id="2147483729" r:id="rId19"/>
    <p:sldLayoutId id="2147483732" r:id="rId20"/>
    <p:sldLayoutId id="2147483730" r:id="rId21"/>
    <p:sldLayoutId id="2147483731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5.sv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C54E7A8-5072-420C-8029-2B2F9E87B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/>
              <a:t>R</a:t>
            </a:r>
            <a:r>
              <a:rPr lang="fi-FI" sz="4800" err="1"/>
              <a:t>apportering</a:t>
            </a:r>
            <a:r>
              <a:rPr lang="fi-FI" sz="4800"/>
              <a:t> av </a:t>
            </a:r>
            <a:r>
              <a:rPr lang="fi-FI" sz="4800" err="1"/>
              <a:t>egenkontroll</a:t>
            </a:r>
            <a:endParaRPr lang="fi-FI" sz="4800"/>
          </a:p>
        </p:txBody>
      </p:sp>
      <p:sp>
        <p:nvSpPr>
          <p:cNvPr id="3" name="Rubrik2">
            <a:extLst>
              <a:ext uri="{FF2B5EF4-FFF2-40B4-BE49-F238E27FC236}">
                <a16:creationId xmlns:a16="http://schemas.microsoft.com/office/drawing/2014/main" id="{CE2751FD-BF62-47E2-835B-FEDE70EA77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00099" y="3413033"/>
            <a:ext cx="9533191" cy="92621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 err="1"/>
              <a:t>Resultatområde</a:t>
            </a:r>
            <a:r>
              <a:rPr lang="fi-FI" dirty="0"/>
              <a:t>: </a:t>
            </a:r>
            <a:r>
              <a:rPr lang="fi-FI" dirty="0" err="1"/>
              <a:t>Jourverksamhet</a:t>
            </a:r>
            <a:r>
              <a:rPr lang="fi-FI" dirty="0"/>
              <a:t>,</a:t>
            </a:r>
            <a:r>
              <a:rPr lang="fi-FI" sz="2000" dirty="0"/>
              <a:t> </a:t>
            </a:r>
            <a:r>
              <a:rPr lang="fi-FI" sz="2000" dirty="0" err="1"/>
              <a:t>Sjukhusservice</a:t>
            </a:r>
            <a:endParaRPr lang="fi-FI" sz="2000" dirty="0"/>
          </a:p>
          <a:p>
            <a:r>
              <a:rPr lang="fi-FI" dirty="0" err="1"/>
              <a:t>Period</a:t>
            </a:r>
            <a:r>
              <a:rPr lang="fi-FI" dirty="0"/>
              <a:t> </a:t>
            </a:r>
            <a:r>
              <a:rPr lang="fi-FI" dirty="0" err="1"/>
              <a:t>som</a:t>
            </a:r>
            <a:r>
              <a:rPr lang="fi-FI" dirty="0"/>
              <a:t> </a:t>
            </a:r>
            <a:r>
              <a:rPr lang="fi-FI" dirty="0" err="1"/>
              <a:t>rapporteras</a:t>
            </a:r>
            <a:r>
              <a:rPr lang="fi-FI" dirty="0"/>
              <a:t>: 5-8.2026</a:t>
            </a:r>
            <a:endParaRPr lang="fi-FI" dirty="0"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00100" y="5153890"/>
            <a:ext cx="668343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err="1">
                <a:solidFill>
                  <a:schemeClr val="bg1"/>
                </a:solidFill>
              </a:rPr>
              <a:t>Förkortningar</a:t>
            </a:r>
            <a:r>
              <a:rPr lang="fi-FI" sz="1400">
                <a:solidFill>
                  <a:schemeClr val="bg1"/>
                </a:solidFill>
              </a:rPr>
              <a:t>:</a:t>
            </a:r>
          </a:p>
          <a:p>
            <a:r>
              <a:rPr lang="fi-FI" sz="1400">
                <a:solidFill>
                  <a:schemeClr val="bg1"/>
                </a:solidFill>
              </a:rPr>
              <a:t>NPS (Net </a:t>
            </a:r>
            <a:r>
              <a:rPr lang="fi-FI" sz="1400" err="1">
                <a:solidFill>
                  <a:schemeClr val="bg1"/>
                </a:solidFill>
              </a:rPr>
              <a:t>Promoter</a:t>
            </a:r>
            <a:r>
              <a:rPr lang="fi-FI" sz="1400">
                <a:solidFill>
                  <a:schemeClr val="bg1"/>
                </a:solidFill>
              </a:rPr>
              <a:t> </a:t>
            </a:r>
            <a:r>
              <a:rPr lang="fi-FI" sz="1400" err="1">
                <a:solidFill>
                  <a:schemeClr val="bg1"/>
                </a:solidFill>
              </a:rPr>
              <a:t>Score</a:t>
            </a:r>
            <a:r>
              <a:rPr lang="fi-FI" sz="1400">
                <a:solidFill>
                  <a:schemeClr val="bg1"/>
                </a:solidFill>
              </a:rPr>
              <a:t>): </a:t>
            </a:r>
            <a:r>
              <a:rPr lang="fi-FI" sz="1400" err="1">
                <a:solidFill>
                  <a:schemeClr val="bg1"/>
                </a:solidFill>
              </a:rPr>
              <a:t>Rekommendationsindex</a:t>
            </a:r>
            <a:r>
              <a:rPr lang="fi-FI" sz="1400">
                <a:solidFill>
                  <a:schemeClr val="bg1"/>
                </a:solidFill>
              </a:rPr>
              <a:t> (</a:t>
            </a:r>
            <a:r>
              <a:rPr lang="fi-FI" sz="1400" err="1">
                <a:solidFill>
                  <a:schemeClr val="bg1"/>
                </a:solidFill>
              </a:rPr>
              <a:t>klienter</a:t>
            </a:r>
            <a:r>
              <a:rPr lang="fi-FI" sz="1400">
                <a:solidFill>
                  <a:schemeClr val="bg1"/>
                </a:solidFill>
              </a:rPr>
              <a:t> </a:t>
            </a:r>
            <a:r>
              <a:rPr lang="fi-FI" sz="1400" err="1">
                <a:solidFill>
                  <a:schemeClr val="bg1"/>
                </a:solidFill>
              </a:rPr>
              <a:t>och</a:t>
            </a:r>
            <a:r>
              <a:rPr lang="fi-FI" sz="1400">
                <a:solidFill>
                  <a:schemeClr val="bg1"/>
                </a:solidFill>
              </a:rPr>
              <a:t> personal)</a:t>
            </a:r>
            <a:br>
              <a:rPr lang="fi-FI" sz="1400">
                <a:solidFill>
                  <a:schemeClr val="bg1"/>
                </a:solidFill>
              </a:rPr>
            </a:br>
            <a:r>
              <a:rPr lang="fi-FI" sz="1400">
                <a:solidFill>
                  <a:schemeClr val="bg1"/>
                </a:solidFill>
              </a:rPr>
              <a:t>NSS (Net </a:t>
            </a:r>
            <a:r>
              <a:rPr lang="fi-FI" sz="1400" err="1">
                <a:solidFill>
                  <a:schemeClr val="bg1"/>
                </a:solidFill>
              </a:rPr>
              <a:t>Safety</a:t>
            </a:r>
            <a:r>
              <a:rPr lang="fi-FI" sz="1400">
                <a:solidFill>
                  <a:schemeClr val="bg1"/>
                </a:solidFill>
              </a:rPr>
              <a:t> </a:t>
            </a:r>
            <a:r>
              <a:rPr lang="fi-FI" sz="1400" err="1">
                <a:solidFill>
                  <a:schemeClr val="bg1"/>
                </a:solidFill>
              </a:rPr>
              <a:t>Score</a:t>
            </a:r>
            <a:r>
              <a:rPr lang="fi-FI" sz="1400">
                <a:solidFill>
                  <a:schemeClr val="bg1"/>
                </a:solidFill>
              </a:rPr>
              <a:t>): </a:t>
            </a:r>
            <a:r>
              <a:rPr lang="fi-FI" sz="1400" err="1">
                <a:solidFill>
                  <a:schemeClr val="bg1"/>
                </a:solidFill>
              </a:rPr>
              <a:t>Personalens</a:t>
            </a:r>
            <a:r>
              <a:rPr lang="fi-FI" sz="1400">
                <a:solidFill>
                  <a:schemeClr val="bg1"/>
                </a:solidFill>
              </a:rPr>
              <a:t> </a:t>
            </a:r>
            <a:r>
              <a:rPr lang="fi-FI" sz="1400" err="1">
                <a:solidFill>
                  <a:schemeClr val="bg1"/>
                </a:solidFill>
              </a:rPr>
              <a:t>säkerhetsbild</a:t>
            </a:r>
            <a:endParaRPr lang="fi-FI" sz="1400">
              <a:solidFill>
                <a:schemeClr val="bg1"/>
              </a:solidFill>
            </a:endParaRPr>
          </a:p>
          <a:p>
            <a:r>
              <a:rPr lang="fi-FI" sz="1400" err="1">
                <a:solidFill>
                  <a:schemeClr val="bg1"/>
                </a:solidFill>
              </a:rPr>
              <a:t>Haipro</a:t>
            </a:r>
            <a:r>
              <a:rPr lang="fi-FI" sz="1400">
                <a:solidFill>
                  <a:schemeClr val="bg1"/>
                </a:solidFill>
              </a:rPr>
              <a:t>: </a:t>
            </a:r>
            <a:r>
              <a:rPr lang="sv-SE" sz="1400">
                <a:solidFill>
                  <a:schemeClr val="bg1"/>
                </a:solidFill>
              </a:rPr>
              <a:t>System för rapportering av negativa nära ögat händelser</a:t>
            </a:r>
          </a:p>
          <a:p>
            <a:r>
              <a:rPr lang="sv-SE" sz="1400">
                <a:solidFill>
                  <a:schemeClr val="bg1"/>
                </a:solidFill>
              </a:rPr>
              <a:t>Inom parentes rapporteras värdet för tidigare period.</a:t>
            </a:r>
            <a:endParaRPr lang="fi-FI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692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4">
            <a:extLst>
              <a:ext uri="{FF2B5EF4-FFF2-40B4-BE49-F238E27FC236}">
                <a16:creationId xmlns:a16="http://schemas.microsoft.com/office/drawing/2014/main" id="{B5E46B1B-37E7-F5DB-74CB-DF1B2DBDC5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1398292" y="3905328"/>
            <a:ext cx="5283466" cy="2538859"/>
          </a:xfrm>
          <a:prstGeom prst="roundRect">
            <a:avLst/>
          </a:prstGeom>
          <a:solidFill>
            <a:schemeClr val="accent4">
              <a:alpha val="22000"/>
            </a:schemeClr>
          </a:solidFill>
          <a:ln w="28575" cap="flat" cmpd="sng" algn="ctr">
            <a:noFill/>
            <a:prstDash val="lgDash"/>
            <a:miter lim="800000"/>
            <a:headEnd type="none" w="med" len="med"/>
            <a:tailEnd type="none" w="med" len="med"/>
          </a:ln>
        </p:spPr>
        <p:txBody>
          <a:bodyPr lIns="0" tIns="18288" rIns="0" bIns="18288" rtlCol="0" anchor="ctr" anchorCtr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1536D1-B66D-0C37-595A-9BF52C8E275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53884" y="413813"/>
            <a:ext cx="10042816" cy="774907"/>
          </a:xfrm>
        </p:spPr>
        <p:txBody>
          <a:bodyPr>
            <a:normAutofit/>
          </a:bodyPr>
          <a:lstStyle/>
          <a:p>
            <a:r>
              <a:rPr lang="sv-SE" b="1"/>
              <a:t>Tillgänglighet</a:t>
            </a:r>
          </a:p>
        </p:txBody>
      </p:sp>
      <p:graphicFrame>
        <p:nvGraphicFramePr>
          <p:cNvPr id="11" name="Table 10" descr="Tabellen visar genomströmningstiderna på jouren inom olika specialiteter. Kirurgi: 4 timmar 39 minuter, medicin: 5 timmar 16 minuter, allmänmedicin: 3 timmar 32 minuter (målet är under 2 timmar), och pediatrik: 2 timmar 9 minuter (målet är under 2 timmar). Målet överskrids inom allmänmedicin och pediatrik.">
            <a:extLst>
              <a:ext uri="{FF2B5EF4-FFF2-40B4-BE49-F238E27FC236}">
                <a16:creationId xmlns:a16="http://schemas.microsoft.com/office/drawing/2014/main" id="{CCE4D415-72B0-9968-CF9D-8788B5F2E8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9659308"/>
              </p:ext>
            </p:extLst>
          </p:nvPr>
        </p:nvGraphicFramePr>
        <p:xfrm>
          <a:off x="1263358" y="1188722"/>
          <a:ext cx="5385958" cy="224449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561184">
                  <a:extLst>
                    <a:ext uri="{9D8B030D-6E8A-4147-A177-3AD203B41FA5}">
                      <a16:colId xmlns:a16="http://schemas.microsoft.com/office/drawing/2014/main" val="2826551711"/>
                    </a:ext>
                  </a:extLst>
                </a:gridCol>
                <a:gridCol w="2824774">
                  <a:extLst>
                    <a:ext uri="{9D8B030D-6E8A-4147-A177-3AD203B41FA5}">
                      <a16:colId xmlns:a16="http://schemas.microsoft.com/office/drawing/2014/main" val="4277225758"/>
                    </a:ext>
                  </a:extLst>
                </a:gridCol>
              </a:tblGrid>
              <a:tr h="249113">
                <a:tc gridSpan="2">
                  <a:txBody>
                    <a:bodyPr/>
                    <a:lstStyle/>
                    <a:p>
                      <a:r>
                        <a:rPr lang="fi-FI" sz="1600" err="1"/>
                        <a:t>Jourens</a:t>
                      </a:r>
                      <a:r>
                        <a:rPr lang="fi-FI" sz="1600"/>
                        <a:t> </a:t>
                      </a:r>
                      <a:r>
                        <a:rPr lang="fi-FI" sz="1600" err="1"/>
                        <a:t>genomströmstid</a:t>
                      </a:r>
                      <a:endParaRPr lang="fi-FI" sz="16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577334"/>
                  </a:ext>
                </a:extLst>
              </a:tr>
              <a:tr h="339413">
                <a:tc>
                  <a:txBody>
                    <a:bodyPr/>
                    <a:lstStyle/>
                    <a:p>
                      <a:r>
                        <a:rPr lang="fi-FI" sz="1600"/>
                        <a:t>Kirurgi</a:t>
                      </a:r>
                    </a:p>
                    <a:p>
                      <a:pPr lvl="0">
                        <a:buNone/>
                      </a:pPr>
                      <a:endParaRPr lang="fi-FI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600" dirty="0">
                          <a:solidFill>
                            <a:schemeClr val="tx1"/>
                          </a:solidFill>
                        </a:rPr>
                        <a:t>3h43 min(4h26min)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916949"/>
                  </a:ext>
                </a:extLst>
              </a:tr>
              <a:tr h="294451">
                <a:tc>
                  <a:txBody>
                    <a:bodyPr/>
                    <a:lstStyle/>
                    <a:p>
                      <a:r>
                        <a:rPr lang="fi-FI" sz="1600" err="1"/>
                        <a:t>Medicin</a:t>
                      </a:r>
                      <a:endParaRPr lang="fi-FI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600" dirty="0">
                          <a:solidFill>
                            <a:schemeClr val="tx1"/>
                          </a:solidFill>
                        </a:rPr>
                        <a:t>4h  47min (5h 14min)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815822"/>
                  </a:ext>
                </a:extLst>
              </a:tr>
              <a:tr h="422060">
                <a:tc>
                  <a:txBody>
                    <a:bodyPr/>
                    <a:lstStyle/>
                    <a:p>
                      <a:r>
                        <a:rPr lang="fi-FI" sz="1600" baseline="0" err="1"/>
                        <a:t>Allmänmedicin</a:t>
                      </a:r>
                      <a:r>
                        <a:rPr lang="fi-FI" sz="1600" baseline="0"/>
                        <a:t> (</a:t>
                      </a:r>
                      <a:r>
                        <a:rPr lang="fi-FI" sz="1600" baseline="0" err="1"/>
                        <a:t>mål</a:t>
                      </a:r>
                      <a:r>
                        <a:rPr lang="fi-FI" sz="1600" baseline="0"/>
                        <a:t> </a:t>
                      </a:r>
                      <a:r>
                        <a:rPr lang="fi-FI" sz="1600" baseline="0" err="1"/>
                        <a:t>under</a:t>
                      </a:r>
                      <a:r>
                        <a:rPr lang="fi-FI" sz="1600" baseline="0"/>
                        <a:t> 2h)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600" b="0" u="none" strike="noStrike" noProof="0" dirty="0">
                          <a:solidFill>
                            <a:schemeClr val="tx1"/>
                          </a:solidFill>
                        </a:rPr>
                        <a:t>2h 21 min(2h 38min)</a:t>
                      </a:r>
                      <a:endParaRPr lang="fi-FI" sz="1600" b="0" i="0" u="none" strike="noStrike" noProof="0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1907304"/>
                  </a:ext>
                </a:extLst>
              </a:tr>
              <a:tr h="415696">
                <a:tc>
                  <a:txBody>
                    <a:bodyPr/>
                    <a:lstStyle/>
                    <a:p>
                      <a:r>
                        <a:rPr lang="fi-FI" sz="1600"/>
                        <a:t>Pediatri (</a:t>
                      </a:r>
                      <a:r>
                        <a:rPr lang="fi-FI" sz="1600" err="1"/>
                        <a:t>mål</a:t>
                      </a:r>
                      <a:r>
                        <a:rPr lang="fi-FI" sz="1600"/>
                        <a:t> </a:t>
                      </a:r>
                      <a:r>
                        <a:rPr lang="fi-FI" sz="1600" err="1"/>
                        <a:t>under</a:t>
                      </a:r>
                      <a:r>
                        <a:rPr lang="fi-FI" sz="1600"/>
                        <a:t> 2h)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600" dirty="0">
                          <a:solidFill>
                            <a:schemeClr val="tx1"/>
                          </a:solidFill>
                        </a:rPr>
                        <a:t>1h 44min(</a:t>
                      </a:r>
                      <a:r>
                        <a:rPr lang="fi-FI" sz="1600" b="0" u="none" strike="noStrike" noProof="0" dirty="0">
                          <a:solidFill>
                            <a:schemeClr val="tx1"/>
                          </a:solidFill>
                        </a:rPr>
                        <a:t>2h 38min</a:t>
                      </a:r>
                      <a:r>
                        <a:rPr lang="fi-FI" sz="160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251479"/>
                  </a:ext>
                </a:extLst>
              </a:tr>
            </a:tbl>
          </a:graphicData>
        </a:graphic>
      </p:graphicFrame>
      <p:graphicFrame>
        <p:nvGraphicFramePr>
          <p:cNvPr id="12" name="Table 11" descr="Akutvårdens responstid">
            <a:extLst>
              <a:ext uri="{FF2B5EF4-FFF2-40B4-BE49-F238E27FC236}">
                <a16:creationId xmlns:a16="http://schemas.microsoft.com/office/drawing/2014/main" id="{D9805E4C-6257-27FC-178D-6ECADE88CB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8073754"/>
              </p:ext>
            </p:extLst>
          </p:nvPr>
        </p:nvGraphicFramePr>
        <p:xfrm>
          <a:off x="6903895" y="1188720"/>
          <a:ext cx="5047384" cy="218967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780432">
                  <a:extLst>
                    <a:ext uri="{9D8B030D-6E8A-4147-A177-3AD203B41FA5}">
                      <a16:colId xmlns:a16="http://schemas.microsoft.com/office/drawing/2014/main" val="3369530576"/>
                    </a:ext>
                  </a:extLst>
                </a:gridCol>
                <a:gridCol w="997527">
                  <a:extLst>
                    <a:ext uri="{9D8B030D-6E8A-4147-A177-3AD203B41FA5}">
                      <a16:colId xmlns:a16="http://schemas.microsoft.com/office/drawing/2014/main" val="1474692232"/>
                    </a:ext>
                  </a:extLst>
                </a:gridCol>
                <a:gridCol w="1269425">
                  <a:extLst>
                    <a:ext uri="{9D8B030D-6E8A-4147-A177-3AD203B41FA5}">
                      <a16:colId xmlns:a16="http://schemas.microsoft.com/office/drawing/2014/main" val="3967750372"/>
                    </a:ext>
                  </a:extLst>
                </a:gridCol>
              </a:tblGrid>
              <a:tr h="482793">
                <a:tc>
                  <a:txBody>
                    <a:bodyPr/>
                    <a:lstStyle/>
                    <a:p>
                      <a:r>
                        <a:rPr lang="fi-FI" sz="1600"/>
                        <a:t>Akutvårdens</a:t>
                      </a:r>
                      <a:r>
                        <a:rPr lang="fi-FI" sz="1600" dirty="0"/>
                        <a:t> </a:t>
                      </a:r>
                      <a:r>
                        <a:rPr lang="fi-FI" sz="1600"/>
                        <a:t>responstid</a:t>
                      </a:r>
                      <a:r>
                        <a:rPr lang="fi-FI" sz="1600" dirty="0"/>
                        <a:t> </a:t>
                      </a:r>
                      <a:r>
                        <a:rPr lang="fi-FI" sz="1600"/>
                        <a:t>(AB)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600"/>
                        <a:t>AB 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600"/>
                        <a:t>AB 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1535123"/>
                  </a:ext>
                </a:extLst>
              </a:tr>
              <a:tr h="482793">
                <a:tc>
                  <a:txBody>
                    <a:bodyPr/>
                    <a:lstStyle/>
                    <a:p>
                      <a:r>
                        <a:rPr lang="fi-FI" sz="1600"/>
                        <a:t>Kärncentrum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600">
                          <a:solidFill>
                            <a:schemeClr val="tx1"/>
                          </a:solidFill>
                        </a:rPr>
                        <a:t>6:45</a:t>
                      </a:r>
                      <a:endParaRPr lang="fi-FI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600">
                          <a:solidFill>
                            <a:schemeClr val="tx1"/>
                          </a:solidFill>
                        </a:rPr>
                        <a:t>9:56</a:t>
                      </a:r>
                      <a:endParaRPr lang="fi-FI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989972"/>
                  </a:ext>
                </a:extLst>
              </a:tr>
              <a:tr h="644967">
                <a:tc>
                  <a:txBody>
                    <a:bodyPr/>
                    <a:lstStyle/>
                    <a:p>
                      <a:r>
                        <a:rPr lang="fi-FI" sz="1600"/>
                        <a:t>Annan tätort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600"/>
                        <a:t>9:37</a:t>
                      </a:r>
                      <a:endParaRPr lang="fi-FI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600"/>
                        <a:t>18:42</a:t>
                      </a:r>
                      <a:endParaRPr lang="fi-FI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771825"/>
                  </a:ext>
                </a:extLst>
              </a:tr>
              <a:tr h="482793">
                <a:tc>
                  <a:txBody>
                    <a:bodyPr/>
                    <a:lstStyle/>
                    <a:p>
                      <a:r>
                        <a:rPr lang="fi-FI" sz="1600"/>
                        <a:t>Bebodd</a:t>
                      </a:r>
                      <a:r>
                        <a:rPr lang="fi-FI" sz="1600" dirty="0"/>
                        <a:t> </a:t>
                      </a:r>
                      <a:r>
                        <a:rPr lang="fi-FI" sz="1600"/>
                        <a:t>landsbygd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600"/>
                        <a:t>14:11</a:t>
                      </a:r>
                      <a:endParaRPr lang="fi-FI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600"/>
                        <a:t>24:31</a:t>
                      </a:r>
                      <a:endParaRPr lang="fi-FI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2068793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3E444AD2-992E-AF4A-D04B-743B1C6665B8}"/>
              </a:ext>
            </a:extLst>
          </p:cNvPr>
          <p:cNvSpPr txBox="1">
            <a:spLocks/>
          </p:cNvSpPr>
          <p:nvPr/>
        </p:nvSpPr>
        <p:spPr>
          <a:xfrm>
            <a:off x="1314604" y="4020595"/>
            <a:ext cx="52834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A1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Korrigerande</a:t>
            </a:r>
            <a:r>
              <a:rPr kumimoji="0" lang="fi-FI" sz="1600" b="1" i="0" u="none" strike="noStrike" kern="1200" cap="none" spc="0" normalizeH="0" noProof="0" dirty="0">
                <a:ln>
                  <a:noFill/>
                </a:ln>
                <a:solidFill>
                  <a:srgbClr val="00A1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fi-FI" sz="1600" b="1" i="0" u="none" strike="noStrike" kern="1200" cap="none" spc="0" normalizeH="0" noProof="0" dirty="0" err="1">
                <a:ln>
                  <a:noFill/>
                </a:ln>
                <a:solidFill>
                  <a:srgbClr val="00A1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åtgärder</a:t>
            </a:r>
            <a:r>
              <a:rPr kumimoji="0" lang="fi-FI" sz="1600" b="1" i="0" u="none" strike="noStrike" kern="1200" cap="none" spc="0" normalizeH="0" noProof="0" dirty="0">
                <a:ln>
                  <a:noFill/>
                </a:ln>
                <a:solidFill>
                  <a:srgbClr val="00A1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fi-FI" sz="1600" b="1" i="0" u="none" strike="noStrike" kern="1200" cap="none" spc="0" normalizeH="0" baseline="0" noProof="0" dirty="0">
              <a:ln>
                <a:noFill/>
              </a:ln>
              <a:solidFill>
                <a:srgbClr val="00A17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 err="1">
                <a:cs typeface="Arial"/>
              </a:rPr>
              <a:t>Sammarbetsmöten</a:t>
            </a:r>
            <a:endParaRPr lang="sv-SE" sz="1400" dirty="0"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>
                <a:cs typeface="Arial"/>
              </a:rPr>
              <a:t>Gemensamma lägesbilder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>
                <a:cs typeface="Arial"/>
              </a:rPr>
              <a:t>Information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>
                <a:cs typeface="Arial"/>
              </a:rPr>
              <a:t>Enheters </a:t>
            </a:r>
            <a:r>
              <a:rPr lang="sv-SE" sz="1400" dirty="0" err="1">
                <a:cs typeface="Arial"/>
              </a:rPr>
              <a:t>utvecklingsprojekter</a:t>
            </a:r>
            <a:endParaRPr lang="sv-SE" sz="1400" dirty="0"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>
                <a:cs typeface="Arial"/>
              </a:rPr>
              <a:t>Skolningar</a:t>
            </a:r>
          </a:p>
          <a:p>
            <a:endParaRPr lang="fi-FI" sz="1400" dirty="0"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aphicFrame>
        <p:nvGraphicFramePr>
          <p:cNvPr id="14" name="Table 13" descr="Akutvårdens responstid&#10;">
            <a:extLst>
              <a:ext uri="{FF2B5EF4-FFF2-40B4-BE49-F238E27FC236}">
                <a16:creationId xmlns:a16="http://schemas.microsoft.com/office/drawing/2014/main" id="{57938899-E8B0-6624-EE92-27838EA838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157422"/>
              </p:ext>
            </p:extLst>
          </p:nvPr>
        </p:nvGraphicFramePr>
        <p:xfrm>
          <a:off x="6903895" y="3540165"/>
          <a:ext cx="5047384" cy="11125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523692">
                  <a:extLst>
                    <a:ext uri="{9D8B030D-6E8A-4147-A177-3AD203B41FA5}">
                      <a16:colId xmlns:a16="http://schemas.microsoft.com/office/drawing/2014/main" val="2698101972"/>
                    </a:ext>
                  </a:extLst>
                </a:gridCol>
                <a:gridCol w="2523692">
                  <a:extLst>
                    <a:ext uri="{9D8B030D-6E8A-4147-A177-3AD203B41FA5}">
                      <a16:colId xmlns:a16="http://schemas.microsoft.com/office/drawing/2014/main" val="1827941935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sv-SE"/>
                        <a:t>Akutvårdens responstid (CD)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593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b="1"/>
                        <a:t>C90%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/>
                        <a:t>28:27</a:t>
                      </a:r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6770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b="1"/>
                        <a:t>D90%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/>
                        <a:t>48:32</a:t>
                      </a:r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0804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8245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>
          <a:xfrm>
            <a:off x="1652400" y="414000"/>
            <a:ext cx="10343442" cy="909638"/>
          </a:xfrm>
        </p:spPr>
        <p:txBody>
          <a:bodyPr>
            <a:normAutofit/>
          </a:bodyPr>
          <a:lstStyle/>
          <a:p>
            <a:r>
              <a:rPr lang="fi-FI" b="1" dirty="0" err="1"/>
              <a:t>Säkerhet</a:t>
            </a:r>
            <a:r>
              <a:rPr lang="fi-FI" b="1" dirty="0"/>
              <a:t> </a:t>
            </a:r>
            <a:r>
              <a:rPr lang="fi-FI" b="1" dirty="0" err="1"/>
              <a:t>och</a:t>
            </a:r>
            <a:r>
              <a:rPr lang="fi-FI" b="1" dirty="0"/>
              <a:t> </a:t>
            </a:r>
            <a:r>
              <a:rPr lang="fi-FI" b="1" err="1"/>
              <a:t>kvalitet</a:t>
            </a:r>
            <a:endParaRPr lang="en-US" sz="1200" b="1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CE3ECC4-2766-0EF7-1123-7E6207D264D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02850" y="1656000"/>
            <a:ext cx="3422269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v-SE" sz="1400" b="1" dirty="0"/>
              <a:t>Status</a:t>
            </a:r>
            <a:r>
              <a:rPr lang="sv-SE" sz="1400" dirty="0"/>
              <a:t> 31.9.2026</a:t>
            </a:r>
          </a:p>
          <a:p>
            <a:pPr>
              <a:lnSpc>
                <a:spcPct val="150000"/>
              </a:lnSpc>
            </a:pPr>
            <a:r>
              <a:rPr lang="sv-SE" sz="1400" b="1" dirty="0"/>
              <a:t>Alla anmälningar:284</a:t>
            </a:r>
            <a:r>
              <a:rPr lang="sv-SE" sz="1400" dirty="0"/>
              <a:t> (306)</a:t>
            </a:r>
          </a:p>
          <a:p>
            <a:pPr>
              <a:lnSpc>
                <a:spcPct val="150000"/>
              </a:lnSpc>
            </a:pPr>
            <a:r>
              <a:rPr lang="sv-SE" sz="1400" b="1" dirty="0"/>
              <a:t>Väntar på handläggning: 10</a:t>
            </a:r>
            <a:r>
              <a:rPr lang="sv-SE" sz="1400" dirty="0"/>
              <a:t> (10)</a:t>
            </a:r>
          </a:p>
          <a:p>
            <a:pPr>
              <a:lnSpc>
                <a:spcPct val="150000"/>
              </a:lnSpc>
            </a:pPr>
            <a:r>
              <a:rPr lang="sv-SE" sz="1400" b="1" dirty="0"/>
              <a:t>Väntar på tilläggsinformation:0</a:t>
            </a:r>
            <a:r>
              <a:rPr lang="sv-SE" sz="1400" dirty="0"/>
              <a:t>(31)</a:t>
            </a:r>
          </a:p>
          <a:p>
            <a:pPr>
              <a:lnSpc>
                <a:spcPct val="150000"/>
              </a:lnSpc>
            </a:pPr>
            <a:r>
              <a:rPr lang="sv-SE" sz="1400" b="1" dirty="0"/>
              <a:t>Under handläggning: 13</a:t>
            </a:r>
            <a:r>
              <a:rPr lang="sv-SE" sz="1400" dirty="0"/>
              <a:t>(15)</a:t>
            </a:r>
          </a:p>
          <a:p>
            <a:pPr>
              <a:lnSpc>
                <a:spcPct val="150000"/>
              </a:lnSpc>
            </a:pPr>
            <a:r>
              <a:rPr lang="sv-SE" sz="1400" b="1" dirty="0"/>
              <a:t>Färdig: 264 </a:t>
            </a:r>
            <a:r>
              <a:rPr lang="sv-SE" sz="1400" dirty="0"/>
              <a:t>(281)</a:t>
            </a:r>
          </a:p>
          <a:p>
            <a:pPr>
              <a:lnSpc>
                <a:spcPct val="150000"/>
              </a:lnSpc>
            </a:pPr>
            <a:endParaRPr lang="en-US" sz="14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2FE2FFB-F344-4344-940D-26D2C6046DF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625119" y="1656000"/>
            <a:ext cx="34866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b="1" err="1">
                <a:solidFill>
                  <a:srgbClr val="00A174"/>
                </a:solidFill>
              </a:rPr>
              <a:t>Antal</a:t>
            </a:r>
            <a:r>
              <a:rPr lang="fi-FI" sz="1600" b="1">
                <a:solidFill>
                  <a:srgbClr val="00A174"/>
                </a:solidFill>
              </a:rPr>
              <a:t> </a:t>
            </a:r>
            <a:r>
              <a:rPr lang="fi-FI" sz="1600" b="1" err="1">
                <a:solidFill>
                  <a:srgbClr val="00A174"/>
                </a:solidFill>
              </a:rPr>
              <a:t>anmälan</a:t>
            </a:r>
            <a:r>
              <a:rPr lang="fi-FI" sz="1600" b="1">
                <a:solidFill>
                  <a:srgbClr val="00A174"/>
                </a:solidFill>
              </a:rPr>
              <a:t> </a:t>
            </a:r>
            <a:r>
              <a:rPr lang="fi-FI" sz="1600" b="1" err="1">
                <a:solidFill>
                  <a:srgbClr val="00A174"/>
                </a:solidFill>
              </a:rPr>
              <a:t>om</a:t>
            </a:r>
            <a:r>
              <a:rPr lang="fi-FI" sz="1600" b="1">
                <a:solidFill>
                  <a:srgbClr val="00A174"/>
                </a:solidFill>
              </a:rPr>
              <a:t> </a:t>
            </a:r>
            <a:r>
              <a:rPr lang="fi-FI" sz="1600" b="1" err="1">
                <a:solidFill>
                  <a:srgbClr val="00A174"/>
                </a:solidFill>
              </a:rPr>
              <a:t>negativ</a:t>
            </a:r>
            <a:r>
              <a:rPr lang="fi-FI" sz="1600" b="1">
                <a:solidFill>
                  <a:srgbClr val="00A174"/>
                </a:solidFill>
              </a:rPr>
              <a:t> </a:t>
            </a:r>
            <a:r>
              <a:rPr lang="fi-FI" sz="1600" b="1" err="1">
                <a:solidFill>
                  <a:srgbClr val="00A174"/>
                </a:solidFill>
              </a:rPr>
              <a:t>händelse</a:t>
            </a:r>
            <a:endParaRPr lang="en-US" sz="1600" b="1">
              <a:solidFill>
                <a:srgbClr val="00A174"/>
              </a:solidFill>
            </a:endParaRPr>
          </a:p>
        </p:txBody>
      </p:sp>
      <p:graphicFrame>
        <p:nvGraphicFramePr>
          <p:cNvPr id="5" name="Chart 4" descr="Diagram: Antal anmälan om negativ händelse&#10;Januari - April 2023 304&#10;Januari - April 2024 349&#10;Januari-April 2025&#10;Maj - Augusti 2023 245&#10;Maj - Augusti 2024 318&#10;Maj-Augusti 2025 &#10;September - December 2023 245&#10;September - December 2024 306&#10;September-December 202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66947"/>
              </p:ext>
            </p:extLst>
          </p:nvPr>
        </p:nvGraphicFramePr>
        <p:xfrm>
          <a:off x="4625120" y="2222459"/>
          <a:ext cx="3422268" cy="2349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15956D0F-8A7D-B8D5-5ACE-D0EBD28EE0A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115300" y="1656000"/>
            <a:ext cx="399395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600" b="1" i="0" u="none" strike="noStrike" kern="1200" spc="0" baseline="0">
                <a:solidFill>
                  <a:srgbClr val="85C598"/>
                </a:solidFill>
                <a:latin typeface="+mn-lt"/>
                <a:ea typeface="+mn-ea"/>
                <a:cs typeface="+mn-cs"/>
              </a:defRPr>
            </a:pPr>
            <a:r>
              <a:rPr lang="sv-SE" sz="1600" b="1" dirty="0">
                <a:solidFill>
                  <a:srgbClr val="00A174"/>
                </a:solidFill>
              </a:rPr>
              <a:t>De vanligaste anmälningstyperna </a:t>
            </a:r>
            <a:r>
              <a:rPr lang="sv-SE" sz="1600" dirty="0">
                <a:solidFill>
                  <a:srgbClr val="00A174"/>
                </a:solidFill>
              </a:rPr>
              <a:t>personal:</a:t>
            </a:r>
          </a:p>
          <a:p>
            <a:pPr>
              <a:defRPr sz="1600" b="1" i="0" u="none" strike="noStrike" kern="1200" spc="0" baseline="0">
                <a:solidFill>
                  <a:srgbClr val="85C598"/>
                </a:solidFill>
                <a:latin typeface="+mn-lt"/>
                <a:ea typeface="+mn-ea"/>
                <a:cs typeface="+mn-cs"/>
              </a:defRPr>
            </a:pPr>
            <a:endParaRPr lang="sv-SE" sz="1600" dirty="0">
              <a:solidFill>
                <a:schemeClr val="tx2">
                  <a:lumMod val="50000"/>
                </a:schemeClr>
              </a:solidFill>
            </a:endParaRPr>
          </a:p>
          <a:p>
            <a:pPr marL="342900" indent="-342900">
              <a:buAutoNum type="arabicPeriod"/>
              <a:defRPr sz="1600" b="1" i="0" u="none" strike="noStrike" kern="1200" spc="0" baseline="0">
                <a:solidFill>
                  <a:srgbClr val="85C598"/>
                </a:solidFill>
                <a:latin typeface="+mn-lt"/>
                <a:ea typeface="+mn-ea"/>
                <a:cs typeface="+mn-cs"/>
              </a:defRPr>
            </a:pPr>
            <a:r>
              <a:rPr lang="sv-SE" sz="1600" dirty="0">
                <a:solidFill>
                  <a:schemeClr val="tx2">
                    <a:lumMod val="50000"/>
                  </a:schemeClr>
                </a:solidFill>
              </a:rPr>
              <a:t>Förknippad med ordnande av och tillgång till vård/service</a:t>
            </a:r>
          </a:p>
          <a:p>
            <a:pPr marL="342900" indent="-342900">
              <a:buAutoNum type="arabicPeriod"/>
              <a:defRPr sz="1600" b="1" i="0" u="none" strike="noStrike" kern="1200" spc="0" baseline="0">
                <a:solidFill>
                  <a:srgbClr val="85C598"/>
                </a:solidFill>
                <a:latin typeface="+mn-lt"/>
                <a:ea typeface="+mn-ea"/>
                <a:cs typeface="+mn-cs"/>
              </a:defRPr>
            </a:pPr>
            <a:r>
              <a:rPr lang="sv-SE" sz="1600" dirty="0">
                <a:solidFill>
                  <a:schemeClr val="tx2">
                    <a:lumMod val="50000"/>
                  </a:schemeClr>
                </a:solidFill>
              </a:rPr>
              <a:t>Förknippad med läkemedels- och vätskebehandling</a:t>
            </a:r>
          </a:p>
          <a:p>
            <a:pPr marL="342900" indent="-342900">
              <a:buAutoNum type="arabicPeriod"/>
              <a:defRPr sz="1600" b="1" i="0" u="none" strike="noStrike" kern="1200" spc="0" baseline="0">
                <a:solidFill>
                  <a:srgbClr val="85C598"/>
                </a:solidFill>
                <a:latin typeface="+mn-lt"/>
                <a:ea typeface="+mn-ea"/>
                <a:cs typeface="+mn-cs"/>
              </a:defRPr>
            </a:pPr>
            <a:r>
              <a:rPr lang="sv-SE" sz="1600" dirty="0">
                <a:solidFill>
                  <a:schemeClr val="tx2">
                    <a:lumMod val="50000"/>
                  </a:schemeClr>
                </a:solidFill>
              </a:rPr>
              <a:t>Förknippad med informationsflöde eller informationshantering</a:t>
            </a:r>
          </a:p>
          <a:p>
            <a:pPr>
              <a:defRPr sz="1600" b="1" i="0" u="none" strike="noStrike" kern="1200" spc="0" baseline="0">
                <a:solidFill>
                  <a:srgbClr val="85C598"/>
                </a:solidFill>
                <a:latin typeface="+mn-lt"/>
                <a:ea typeface="+mn-ea"/>
                <a:cs typeface="+mn-cs"/>
              </a:defRPr>
            </a:pPr>
            <a:endParaRPr lang="sv-SE" sz="1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2443FC-DDA6-18FA-E840-3D9B20FDFE4F}"/>
              </a:ext>
            </a:extLst>
          </p:cNvPr>
          <p:cNvSpPr txBox="1">
            <a:spLocks/>
          </p:cNvSpPr>
          <p:nvPr/>
        </p:nvSpPr>
        <p:spPr>
          <a:xfrm>
            <a:off x="1202850" y="4500278"/>
            <a:ext cx="34716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b="1" err="1">
                <a:solidFill>
                  <a:schemeClr val="accent5"/>
                </a:solidFill>
              </a:rPr>
              <a:t>Antal</a:t>
            </a:r>
            <a:r>
              <a:rPr lang="fi-FI" sz="1400" b="1">
                <a:solidFill>
                  <a:schemeClr val="accent5"/>
                </a:solidFill>
              </a:rPr>
              <a:t> </a:t>
            </a:r>
            <a:r>
              <a:rPr lang="fi-FI" sz="1400" b="1" err="1">
                <a:solidFill>
                  <a:schemeClr val="accent5"/>
                </a:solidFill>
              </a:rPr>
              <a:t>anmäningar</a:t>
            </a:r>
            <a:r>
              <a:rPr lang="fi-FI" sz="1400" b="1">
                <a:solidFill>
                  <a:schemeClr val="accent5"/>
                </a:solidFill>
              </a:rPr>
              <a:t> </a:t>
            </a:r>
            <a:r>
              <a:rPr lang="fi-FI" sz="1400" b="1" err="1">
                <a:solidFill>
                  <a:schemeClr val="accent5"/>
                </a:solidFill>
              </a:rPr>
              <a:t>om</a:t>
            </a:r>
            <a:r>
              <a:rPr lang="fi-FI" sz="1400" b="1">
                <a:solidFill>
                  <a:schemeClr val="accent5"/>
                </a:solidFill>
              </a:rPr>
              <a:t> </a:t>
            </a:r>
            <a:r>
              <a:rPr lang="fi-FI" sz="1400" b="1" err="1">
                <a:solidFill>
                  <a:schemeClr val="accent5"/>
                </a:solidFill>
              </a:rPr>
              <a:t>negativ</a:t>
            </a:r>
            <a:r>
              <a:rPr lang="fi-FI" sz="1400" b="1">
                <a:solidFill>
                  <a:schemeClr val="accent5"/>
                </a:solidFill>
              </a:rPr>
              <a:t> </a:t>
            </a:r>
            <a:r>
              <a:rPr lang="fi-FI" sz="1400" b="1" err="1">
                <a:solidFill>
                  <a:schemeClr val="accent5"/>
                </a:solidFill>
              </a:rPr>
              <a:t>händelse</a:t>
            </a:r>
            <a:r>
              <a:rPr lang="fi-FI" sz="1400" b="1">
                <a:solidFill>
                  <a:schemeClr val="accent5"/>
                </a:solidFill>
              </a:rPr>
              <a:t> </a:t>
            </a:r>
            <a:r>
              <a:rPr lang="fi-FI" sz="1400" b="1" err="1">
                <a:solidFill>
                  <a:schemeClr val="accent5"/>
                </a:solidFill>
              </a:rPr>
              <a:t>från</a:t>
            </a:r>
            <a:r>
              <a:rPr lang="fi-FI" sz="1400" b="1">
                <a:solidFill>
                  <a:schemeClr val="accent5"/>
                </a:solidFill>
              </a:rPr>
              <a:t> </a:t>
            </a:r>
            <a:r>
              <a:rPr lang="fi-FI" sz="1400" b="1" err="1">
                <a:solidFill>
                  <a:schemeClr val="accent5"/>
                </a:solidFill>
              </a:rPr>
              <a:t>klienter</a:t>
            </a:r>
            <a:r>
              <a:rPr lang="fi-FI" sz="1400" b="1">
                <a:solidFill>
                  <a:schemeClr val="accent5"/>
                </a:solidFill>
              </a:rPr>
              <a:t> </a:t>
            </a:r>
            <a:r>
              <a:rPr lang="fi-FI" sz="1400" b="1" err="1">
                <a:solidFill>
                  <a:schemeClr val="accent5"/>
                </a:solidFill>
              </a:rPr>
              <a:t>eller</a:t>
            </a:r>
            <a:r>
              <a:rPr lang="fi-FI" sz="1400" b="1">
                <a:solidFill>
                  <a:schemeClr val="accent5"/>
                </a:solidFill>
              </a:rPr>
              <a:t> </a:t>
            </a:r>
            <a:r>
              <a:rPr lang="fi-FI" sz="1400" b="1" err="1">
                <a:solidFill>
                  <a:schemeClr val="accent5"/>
                </a:solidFill>
              </a:rPr>
              <a:t>anhöriga</a:t>
            </a:r>
            <a:endParaRPr lang="en-US" sz="1400" b="1">
              <a:solidFill>
                <a:schemeClr val="accent5"/>
              </a:solidFill>
            </a:endParaRPr>
          </a:p>
        </p:txBody>
      </p:sp>
      <p:graphicFrame>
        <p:nvGraphicFramePr>
          <p:cNvPr id="11" name="Chart 10" descr="Januari - April 2023 12&#10;Januari - April 2024 19&#10;Januari-April 2025&#10;Maj - Augusti 2023 9&#10;Maj - Augusti 2024 10&#10;Maj-Augusti 2025 &#10;September - December 2023 11&#10;September - December 2024 18&#10;September-December 2025">
            <a:extLst>
              <a:ext uri="{FF2B5EF4-FFF2-40B4-BE49-F238E27FC236}">
                <a16:creationId xmlns:a16="http://schemas.microsoft.com/office/drawing/2014/main" id="{7C55C4A0-3623-A88B-6FB4-A9A16BF015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79068636"/>
              </p:ext>
            </p:extLst>
          </p:nvPr>
        </p:nvGraphicFramePr>
        <p:xfrm>
          <a:off x="1202051" y="5023499"/>
          <a:ext cx="3422270" cy="16873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4" name="TextBox 33">
            <a:extLst>
              <a:ext uri="{FF2B5EF4-FFF2-40B4-BE49-F238E27FC236}">
                <a16:creationId xmlns:a16="http://schemas.microsoft.com/office/drawing/2014/main" id="{9C73870F-CF5C-763D-46FF-436B85E5F74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10544" y="4608000"/>
            <a:ext cx="17179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600" b="1" err="1">
                <a:solidFill>
                  <a:schemeClr val="accent5"/>
                </a:solidFill>
              </a:rPr>
              <a:t>Antal</a:t>
            </a:r>
            <a:r>
              <a:rPr lang="fi-FI" sz="1600" b="1">
                <a:solidFill>
                  <a:schemeClr val="accent5"/>
                </a:solidFill>
              </a:rPr>
              <a:t> </a:t>
            </a:r>
            <a:r>
              <a:rPr lang="fi-FI" sz="1600" b="1" err="1">
                <a:solidFill>
                  <a:schemeClr val="accent5"/>
                </a:solidFill>
              </a:rPr>
              <a:t>kontakter</a:t>
            </a:r>
            <a:r>
              <a:rPr lang="fi-FI" sz="1600" b="1">
                <a:solidFill>
                  <a:schemeClr val="accent5"/>
                </a:solidFill>
              </a:rPr>
              <a:t> </a:t>
            </a:r>
            <a:r>
              <a:rPr lang="fi-FI" sz="1600" b="1" err="1">
                <a:solidFill>
                  <a:schemeClr val="accent5"/>
                </a:solidFill>
              </a:rPr>
              <a:t>till</a:t>
            </a:r>
            <a:r>
              <a:rPr lang="fi-FI" sz="1600" b="1">
                <a:solidFill>
                  <a:schemeClr val="accent5"/>
                </a:solidFill>
              </a:rPr>
              <a:t> </a:t>
            </a:r>
            <a:r>
              <a:rPr lang="fi-FI" sz="1600" b="1" err="1">
                <a:solidFill>
                  <a:schemeClr val="accent5"/>
                </a:solidFill>
              </a:rPr>
              <a:t>patientombud</a:t>
            </a:r>
            <a:endParaRPr lang="en-US" sz="1600" b="1">
              <a:solidFill>
                <a:schemeClr val="accent5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452C5F8-1BEF-D999-6460-DAE3985EA16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806382" y="5901368"/>
            <a:ext cx="1535807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i-FI" sz="3600">
                <a:cs typeface="Arial"/>
              </a:rPr>
              <a:t>42</a:t>
            </a:r>
            <a:endParaRPr lang="fi-FI" sz="3600" dirty="0">
              <a:cs typeface="Arial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9798DB4-4E15-99ED-6E26-2B64BC2BE35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464184" y="4608000"/>
            <a:ext cx="169039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600" b="1" err="1">
                <a:solidFill>
                  <a:srgbClr val="00A174"/>
                </a:solidFill>
                <a:latin typeface="Arial" panose="020B0604020202020204"/>
              </a:rPr>
              <a:t>Antal</a:t>
            </a:r>
            <a:r>
              <a:rPr lang="fi-FI" sz="1600" b="1">
                <a:solidFill>
                  <a:srgbClr val="00A174"/>
                </a:solidFill>
                <a:latin typeface="Arial" panose="020B0604020202020204"/>
              </a:rPr>
              <a:t> </a:t>
            </a:r>
            <a:r>
              <a:rPr lang="fi-FI" sz="1600" b="1" err="1">
                <a:solidFill>
                  <a:srgbClr val="00A174"/>
                </a:solidFill>
                <a:latin typeface="Arial" panose="020B0604020202020204"/>
              </a:rPr>
              <a:t>anmälan</a:t>
            </a:r>
            <a:r>
              <a:rPr lang="fi-FI" sz="1600" b="1">
                <a:solidFill>
                  <a:srgbClr val="00A174"/>
                </a:solidFill>
                <a:latin typeface="Arial" panose="020B0604020202020204"/>
              </a:rPr>
              <a:t> </a:t>
            </a:r>
            <a:r>
              <a:rPr lang="fi-FI" sz="1600" b="1" err="1">
                <a:solidFill>
                  <a:srgbClr val="00A174"/>
                </a:solidFill>
                <a:latin typeface="Arial" panose="020B0604020202020204"/>
              </a:rPr>
              <a:t>om</a:t>
            </a:r>
            <a:r>
              <a:rPr lang="fi-FI" sz="1600" b="1">
                <a:solidFill>
                  <a:srgbClr val="00A174"/>
                </a:solidFill>
                <a:latin typeface="Arial" panose="020B0604020202020204"/>
              </a:rPr>
              <a:t> </a:t>
            </a:r>
            <a:r>
              <a:rPr lang="fi-FI" sz="1600" b="1" err="1">
                <a:solidFill>
                  <a:srgbClr val="00A174"/>
                </a:solidFill>
                <a:latin typeface="Arial" panose="020B0604020202020204"/>
              </a:rPr>
              <a:t>negativ</a:t>
            </a:r>
            <a:r>
              <a:rPr lang="fi-FI" sz="1600" b="1">
                <a:solidFill>
                  <a:srgbClr val="00A174"/>
                </a:solidFill>
                <a:latin typeface="Arial" panose="020B0604020202020204"/>
              </a:rPr>
              <a:t> </a:t>
            </a:r>
            <a:r>
              <a:rPr lang="fi-FI" sz="1600" b="1" err="1">
                <a:solidFill>
                  <a:srgbClr val="00A174"/>
                </a:solidFill>
                <a:latin typeface="Arial" panose="020B0604020202020204"/>
              </a:rPr>
              <a:t>händelse</a:t>
            </a:r>
            <a:r>
              <a:rPr lang="fi-FI" sz="1600" b="1">
                <a:solidFill>
                  <a:srgbClr val="00A174"/>
                </a:solidFill>
                <a:latin typeface="Arial" panose="020B0604020202020204"/>
              </a:rPr>
              <a:t> (</a:t>
            </a:r>
            <a:r>
              <a:rPr lang="fi-FI" sz="1600" b="1" err="1">
                <a:solidFill>
                  <a:srgbClr val="00A174"/>
                </a:solidFill>
                <a:latin typeface="Arial" panose="020B0604020202020204"/>
              </a:rPr>
              <a:t>internt</a:t>
            </a:r>
            <a:r>
              <a:rPr lang="fi-FI" sz="1600" b="1">
                <a:solidFill>
                  <a:srgbClr val="00A174"/>
                </a:solidFill>
                <a:latin typeface="Arial" panose="020B0604020202020204"/>
              </a:rPr>
              <a:t>)</a:t>
            </a:r>
            <a:endParaRPr lang="en-US" sz="1600" b="1">
              <a:solidFill>
                <a:srgbClr val="00A174"/>
              </a:solidFill>
              <a:latin typeface="Arial" panose="020B06040202020202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C55BA9-B16F-4E98-4E91-02B5932E6BEF}"/>
              </a:ext>
            </a:extLst>
          </p:cNvPr>
          <p:cNvSpPr txBox="1">
            <a:spLocks/>
          </p:cNvSpPr>
          <p:nvPr/>
        </p:nvSpPr>
        <p:spPr>
          <a:xfrm>
            <a:off x="6481398" y="6086034"/>
            <a:ext cx="169039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i-FI" sz="2400" b="1" dirty="0">
                <a:solidFill>
                  <a:schemeClr val="tx2"/>
                </a:solidFill>
              </a:rPr>
              <a:t>160/270</a:t>
            </a:r>
            <a:endParaRPr lang="fi-FI" sz="2400" b="1" dirty="0">
              <a:solidFill>
                <a:schemeClr val="tx2"/>
              </a:solidFill>
              <a:cs typeface="Arial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33BE2CB-1BD5-02F1-2A4E-9C3523AF8ED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261090" y="4617226"/>
            <a:ext cx="3734751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v-SE" sz="1600" b="1" dirty="0">
                <a:solidFill>
                  <a:srgbClr val="00A174"/>
                </a:solidFill>
              </a:rPr>
              <a:t>Korrigerande åtgärder</a:t>
            </a:r>
          </a:p>
          <a:p>
            <a:endParaRPr lang="sv-SE" sz="1600" b="1" dirty="0">
              <a:solidFill>
                <a:srgbClr val="00A174"/>
              </a:solidFill>
            </a:endParaRPr>
          </a:p>
          <a:p>
            <a:r>
              <a:rPr lang="sv-SE" sz="1400" dirty="0"/>
              <a:t>Information till </a:t>
            </a:r>
            <a:r>
              <a:rPr lang="sv-SE" sz="1400" dirty="0" err="1"/>
              <a:t>personalen,uppdateringen</a:t>
            </a:r>
            <a:r>
              <a:rPr lang="sv-SE" sz="1400" dirty="0"/>
              <a:t> av </a:t>
            </a:r>
            <a:r>
              <a:rPr lang="sv-SE" sz="1400" dirty="0" err="1"/>
              <a:t>dirktiv</a:t>
            </a:r>
            <a:r>
              <a:rPr lang="sv-SE" sz="1400" dirty="0"/>
              <a:t>, </a:t>
            </a:r>
            <a:r>
              <a:rPr lang="sv-SE" sz="1400" dirty="0" err="1"/>
              <a:t>sammarbetsmöten</a:t>
            </a:r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1658591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>
            <a:extLst>
              <a:ext uri="{FF2B5EF4-FFF2-40B4-BE49-F238E27FC236}">
                <a16:creationId xmlns:a16="http://schemas.microsoft.com/office/drawing/2014/main" id="{D28A30E7-9420-47A8-625E-D953C17A0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675" t="2749" r="15987" b="36779"/>
          <a:stretch/>
        </p:blipFill>
        <p:spPr>
          <a:xfrm>
            <a:off x="3509628" y="2986644"/>
            <a:ext cx="2942633" cy="1459042"/>
          </a:xfrm>
          <a:prstGeom prst="rect">
            <a:avLst/>
          </a:prstGeom>
        </p:spPr>
      </p:pic>
      <p:sp>
        <p:nvSpPr>
          <p:cNvPr id="2" name="Title 1"/>
          <p:cNvSpPr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>
          <a:xfrm>
            <a:off x="1652400" y="414000"/>
            <a:ext cx="9124950" cy="909638"/>
          </a:xfrm>
        </p:spPr>
        <p:txBody>
          <a:bodyPr/>
          <a:lstStyle/>
          <a:p>
            <a:r>
              <a:rPr lang="fi-FI" b="1" err="1"/>
              <a:t>Kundupplevelse</a:t>
            </a:r>
            <a:endParaRPr lang="en-US" sz="2000" b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AD95C6-BCA0-C11E-FFBC-ADDBE23D28ED}"/>
              </a:ext>
            </a:extLst>
          </p:cNvPr>
          <p:cNvSpPr txBox="1"/>
          <p:nvPr/>
        </p:nvSpPr>
        <p:spPr>
          <a:xfrm>
            <a:off x="1175718" y="1292790"/>
            <a:ext cx="674423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Totala</a:t>
            </a:r>
            <a:r>
              <a:rPr kumimoji="0" lang="fi-FI" sz="1600" b="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fi-FI" sz="1600" b="0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mängden</a:t>
            </a:r>
            <a:r>
              <a:rPr kumimoji="0" lang="fi-FI" sz="1600" b="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av </a:t>
            </a:r>
            <a:r>
              <a:rPr kumimoji="0" lang="fi-FI" sz="1600" b="0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kundrespons</a:t>
            </a:r>
            <a:r>
              <a:rPr kumimoji="0" lang="fi-FI" sz="1600" b="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fi-FI" sz="1600" b="0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under</a:t>
            </a:r>
            <a:r>
              <a:rPr kumimoji="0" lang="fi-FI" sz="1600" b="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fi-FI" sz="1600" b="0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perioden</a:t>
            </a:r>
            <a:r>
              <a:rPr kumimoji="0" lang="fi-FI" sz="1600" b="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 </a:t>
            </a:r>
            <a:r>
              <a:rPr lang="fi-FI" sz="1600">
                <a:solidFill>
                  <a:srgbClr val="213A8F"/>
                </a:solidFill>
                <a:latin typeface="Arial" panose="020B0604020202020204"/>
              </a:rPr>
              <a:t>232</a:t>
            </a:r>
            <a:r>
              <a:rPr kumimoji="0" lang="fi-FI" sz="1600" b="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(306)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706DBC3-1720-ED54-22BA-B1F4EEB6F04B}"/>
              </a:ext>
            </a:extLst>
          </p:cNvPr>
          <p:cNvSpPr/>
          <p:nvPr/>
        </p:nvSpPr>
        <p:spPr>
          <a:xfrm>
            <a:off x="3679309" y="2898779"/>
            <a:ext cx="718684" cy="5075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accent5"/>
                </a:solidFill>
              </a:rPr>
              <a:t>NPS</a:t>
            </a:r>
          </a:p>
        </p:txBody>
      </p:sp>
      <p:cxnSp>
        <p:nvCxnSpPr>
          <p:cNvPr id="25" name="Straight Arrow Connector 24" descr="NPS värde. Värdet mäts mellan minus 100 och 100. Generellt anser man att ett gott värde över 50 är gott. Resultat">
            <a:extLst>
              <a:ext uri="{FF2B5EF4-FFF2-40B4-BE49-F238E27FC236}">
                <a16:creationId xmlns:a16="http://schemas.microsoft.com/office/drawing/2014/main" id="{6C592C22-7AD6-C091-3058-35A3E2FDE32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>
            <a:cxnSpLocks/>
          </p:cNvCxnSpPr>
          <p:nvPr/>
        </p:nvCxnSpPr>
        <p:spPr>
          <a:xfrm flipV="1">
            <a:off x="4968122" y="3842981"/>
            <a:ext cx="487456" cy="39132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084572" y="4515637"/>
            <a:ext cx="1676820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3200" dirty="0">
                <a:solidFill>
                  <a:srgbClr val="213A8F"/>
                </a:solidFill>
                <a:latin typeface="Arial" panose="020B0604020202020204"/>
                <a:cs typeface="Arial"/>
              </a:rPr>
              <a:t>-12 </a:t>
            </a: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(50)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DF85A01-D162-40B8-8855-659FF10BED9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78569" y="1901869"/>
            <a:ext cx="22737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Jag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upplevde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att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man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brydde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sig om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mig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på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ett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helhetsmässigt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sätt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C92C84C-5C3B-F151-B025-3AE820B9A96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3726944" y="1807343"/>
            <a:ext cx="888365" cy="888365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2,54 (</a:t>
            </a:r>
            <a:r>
              <a:rPr lang="fi-FI" sz="1400" b="1" dirty="0">
                <a:solidFill>
                  <a:srgbClr val="213A8F"/>
                </a:solidFill>
                <a:latin typeface="Calibri" panose="020F0502020204030204"/>
              </a:rPr>
              <a:t>2,71)</a:t>
            </a:r>
            <a:endParaRPr kumimoji="0" lang="ko-KR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33EFF2A-7AAD-4B14-93EB-076EAD97215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21383" y="3104317"/>
            <a:ext cx="14740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Jag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fick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hjälp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när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jag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behövde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den 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813F58C-C780-EB84-E9DC-197FFF85751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2790944" y="2968628"/>
            <a:ext cx="888365" cy="8883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2,51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lang="fi-FI" sz="1400" b="1" dirty="0">
                <a:solidFill>
                  <a:srgbClr val="213A8F"/>
                </a:solidFill>
                <a:latin typeface="Calibri" panose="020F0502020204030204"/>
              </a:rPr>
              <a:t>2,73</a:t>
            </a: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638B1F1-1001-4506-A2FF-BEFB60A16B3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99241" y="4238639"/>
            <a:ext cx="17176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Jag kände mig trygg under vården / betjäningen 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05A3689-C501-4953-E1F0-5AC35DB9516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2790944" y="4246439"/>
            <a:ext cx="888365" cy="888365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2,93 (</a:t>
            </a:r>
            <a:r>
              <a:rPr lang="fi-FI" sz="1400" b="1" dirty="0">
                <a:solidFill>
                  <a:srgbClr val="213A8F"/>
                </a:solidFill>
                <a:latin typeface="Calibri" panose="020F0502020204030204"/>
              </a:rPr>
              <a:t>2,76)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B3F3FCD-B03B-4D2C-B901-F47C7C5B1A6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21383" y="5562078"/>
            <a:ext cx="24197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Besluten i anslutning till min vård/mitt ärende fattades i samråd med mig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072D9F9-54CA-6247-2E21-04389A729E3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3726944" y="5462943"/>
            <a:ext cx="888365" cy="8883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2,90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 dirty="0">
                <a:solidFill>
                  <a:srgbClr val="213A8F"/>
                </a:solidFill>
                <a:latin typeface="Calibri" panose="020F0502020204030204"/>
              </a:rPr>
              <a:t>(2,88</a:t>
            </a: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1314A2D-C318-415D-B409-0CD3638C314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226771" y="1874018"/>
            <a:ext cx="22112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Jag vet hur min vård/mina tjänster kommer att fortsätta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52C1C1D-3F16-BDAD-4824-BA1E16A22AA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238945" y="1807343"/>
            <a:ext cx="888365" cy="8883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 dirty="0">
                <a:solidFill>
                  <a:srgbClr val="213A8F"/>
                </a:solidFill>
                <a:latin typeface="Calibri" panose="020F0502020204030204"/>
                <a:ea typeface="Calibri"/>
                <a:cs typeface="Calibri"/>
              </a:rPr>
              <a:t>3,18</a:t>
            </a:r>
            <a:endParaRPr kumimoji="0" lang="fi-FI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(2,86)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ADA1682-79CB-477A-A9FB-04429119CA3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125529" y="2936140"/>
            <a:ext cx="162697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Informationen som jag fick om vården / betjäningen var förståelig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1F4ED22-B579-FFEA-25A3-E180B31A858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74945" y="2971659"/>
            <a:ext cx="888365" cy="8883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 dirty="0">
                <a:solidFill>
                  <a:srgbClr val="213A8F"/>
                </a:solidFill>
                <a:latin typeface="Calibri" panose="020F0502020204030204"/>
                <a:cs typeface="Calibri"/>
              </a:rPr>
              <a:t>3,08</a:t>
            </a:r>
            <a:endParaRPr kumimoji="0" lang="fi-FI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lang="fi-FI" sz="1400" b="1" dirty="0">
                <a:solidFill>
                  <a:srgbClr val="213A8F"/>
                </a:solidFill>
                <a:latin typeface="Calibri" panose="020F0502020204030204"/>
              </a:rPr>
              <a:t>2,90</a:t>
            </a: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C90F67E-E8DD-4501-A07D-85FF1F9BA78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13063" y="4319961"/>
            <a:ext cx="18138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Jag tyckte att den betjäning jag fick var nyttig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63C17BA-C20A-A873-70A7-07D9EBCB38F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74945" y="4238639"/>
            <a:ext cx="888365" cy="888365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 dirty="0">
                <a:solidFill>
                  <a:srgbClr val="213A8F"/>
                </a:solidFill>
                <a:latin typeface="Calibri" panose="020F0502020204030204"/>
                <a:cs typeface="Calibri"/>
              </a:rPr>
              <a:t>2,93</a:t>
            </a:r>
            <a:endParaRPr kumimoji="0" lang="fi-FI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lang="fi-FI" sz="1400" b="1" dirty="0">
                <a:solidFill>
                  <a:srgbClr val="213A8F"/>
                </a:solidFill>
                <a:latin typeface="Calibri" panose="020F0502020204030204"/>
              </a:rPr>
              <a:t>2,86</a:t>
            </a: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A2EC4E5-2652-4DA6-BD05-8425B8DEF36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268147" y="5576606"/>
            <a:ext cx="16954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Jag fick vård och service på mitt modersmål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F3BAA92-15CD-634E-EE8B-B88EC115830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238945" y="5451123"/>
            <a:ext cx="888365" cy="8883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3,92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(3,84</a:t>
            </a:r>
            <a:r>
              <a:rPr lang="fi-FI" sz="1400" b="1" dirty="0">
                <a:solidFill>
                  <a:srgbClr val="213A8F"/>
                </a:solidFill>
                <a:latin typeface="Calibri" panose="020F0502020204030204"/>
              </a:rPr>
              <a:t>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80024" y="711740"/>
            <a:ext cx="2857398" cy="160043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Positiv</a:t>
            </a: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fi-FI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respons</a:t>
            </a: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.- </a:t>
            </a:r>
            <a:r>
              <a:rPr kumimoji="0" lang="fi-FI" sz="1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Bra</a:t>
            </a: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i-FI" sz="1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bemötande</a:t>
            </a:r>
            <a:endParaRPr kumimoji="0" lang="fi-FI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1400" b="1" dirty="0">
              <a:solidFill>
                <a:srgbClr val="213A8F"/>
              </a:solidFill>
              <a:latin typeface="Arial" panose="020B0604020202020204"/>
              <a:ea typeface="+mn-lt"/>
              <a:cs typeface="Arial" panose="020B060402020202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lt"/>
              <a:cs typeface="Arial" panose="020B060402020202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Negativ</a:t>
            </a: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 </a:t>
            </a:r>
            <a:r>
              <a:rPr kumimoji="0" lang="fi-FI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respons</a:t>
            </a:r>
            <a:endParaRPr kumimoji="0" lang="fi-FI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lt"/>
              <a:cs typeface="Arial" panose="020B060402020202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 dirty="0">
                <a:solidFill>
                  <a:srgbClr val="213A8F"/>
                </a:solidFill>
                <a:latin typeface="Arial" panose="020B0604020202020204"/>
                <a:ea typeface="+mn-lt"/>
                <a:cs typeface="Arial" panose="020B0604020202020204"/>
              </a:rPr>
              <a:t>- </a:t>
            </a:r>
            <a:r>
              <a:rPr lang="fi-FI" sz="1400" b="1" dirty="0" err="1">
                <a:solidFill>
                  <a:srgbClr val="213A8F"/>
                </a:solidFill>
                <a:latin typeface="Arial" panose="020B0604020202020204"/>
                <a:ea typeface="+mn-lt"/>
                <a:cs typeface="Arial" panose="020B0604020202020204"/>
              </a:rPr>
              <a:t>Långa</a:t>
            </a:r>
            <a:r>
              <a:rPr lang="fi-FI" sz="1400" b="1" dirty="0">
                <a:solidFill>
                  <a:srgbClr val="213A8F"/>
                </a:solidFill>
                <a:latin typeface="Arial" panose="020B0604020202020204"/>
                <a:ea typeface="+mn-lt"/>
                <a:cs typeface="Arial" panose="020B0604020202020204"/>
              </a:rPr>
              <a:t> </a:t>
            </a:r>
            <a:r>
              <a:rPr lang="fi-FI" sz="1400" b="1" dirty="0" err="1">
                <a:solidFill>
                  <a:srgbClr val="213A8F"/>
                </a:solidFill>
                <a:latin typeface="Arial" panose="020B0604020202020204"/>
                <a:ea typeface="+mn-lt"/>
                <a:cs typeface="Arial" panose="020B0604020202020204"/>
              </a:rPr>
              <a:t>väntetider</a:t>
            </a:r>
            <a:endParaRPr kumimoji="0" lang="fi-FI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6E09F109-ADBA-1780-40A6-8753F266EC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72070" y="711740"/>
            <a:ext cx="659625" cy="659625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CF3BEB49-B738-30B9-FA55-DF1F8A1E45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72069" y="2008485"/>
            <a:ext cx="659625" cy="659625"/>
          </a:xfrm>
          <a:prstGeom prst="rect">
            <a:avLst/>
          </a:prstGeom>
        </p:spPr>
      </p:pic>
      <p:sp>
        <p:nvSpPr>
          <p:cNvPr id="3" name="TextBox 33">
            <a:extLst>
              <a:ext uri="{FF2B5EF4-FFF2-40B4-BE49-F238E27FC236}">
                <a16:creationId xmlns:a16="http://schemas.microsoft.com/office/drawing/2014/main" id="{29863879-5A72-4ED3-971C-CE6581B29D8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172018" y="5141472"/>
            <a:ext cx="2005437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i-FI" sz="1400" b="1" dirty="0" err="1">
                <a:solidFill>
                  <a:schemeClr val="accent5"/>
                </a:solidFill>
              </a:rPr>
              <a:t>Antal</a:t>
            </a:r>
            <a:r>
              <a:rPr lang="fi-FI" sz="1400" b="1" dirty="0">
                <a:solidFill>
                  <a:schemeClr val="accent5"/>
                </a:solidFill>
              </a:rPr>
              <a:t> </a:t>
            </a:r>
            <a:r>
              <a:rPr lang="fi-FI" sz="1400" b="1" dirty="0" err="1">
                <a:solidFill>
                  <a:schemeClr val="accent5"/>
                </a:solidFill>
              </a:rPr>
              <a:t>anmärkningar</a:t>
            </a:r>
            <a:endParaRPr lang="fi-FI" sz="1400" b="1" dirty="0">
              <a:solidFill>
                <a:schemeClr val="accent5"/>
              </a:solidFill>
              <a:cs typeface="Arial"/>
            </a:endParaRPr>
          </a:p>
          <a:p>
            <a:pPr algn="ctr"/>
            <a:r>
              <a:rPr lang="fi-FI" sz="1400" b="1" dirty="0">
                <a:solidFill>
                  <a:schemeClr val="accent5"/>
                </a:solidFill>
                <a:cs typeface="Arial"/>
              </a:rPr>
              <a:t>(1-12)</a:t>
            </a:r>
          </a:p>
        </p:txBody>
      </p:sp>
      <p:sp>
        <p:nvSpPr>
          <p:cNvPr id="5" name="TextBox 34">
            <a:extLst>
              <a:ext uri="{FF2B5EF4-FFF2-40B4-BE49-F238E27FC236}">
                <a16:creationId xmlns:a16="http://schemas.microsoft.com/office/drawing/2014/main" id="{41116424-5072-4DD0-8777-E3681D1EBBA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038776" y="5131046"/>
            <a:ext cx="167682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i-FI" sz="1400" b="1" dirty="0" err="1">
                <a:solidFill>
                  <a:schemeClr val="accent5"/>
                </a:solidFill>
              </a:rPr>
              <a:t>Antal</a:t>
            </a:r>
            <a:r>
              <a:rPr lang="fi-FI" sz="1400" b="1" dirty="0">
                <a:solidFill>
                  <a:schemeClr val="accent5"/>
                </a:solidFill>
              </a:rPr>
              <a:t> </a:t>
            </a:r>
            <a:r>
              <a:rPr lang="fi-FI" sz="1400" b="1" dirty="0" err="1">
                <a:solidFill>
                  <a:schemeClr val="accent5"/>
                </a:solidFill>
              </a:rPr>
              <a:t>klagomål</a:t>
            </a:r>
            <a:r>
              <a:rPr lang="fi-FI" sz="1400" b="1" dirty="0">
                <a:solidFill>
                  <a:schemeClr val="accent5"/>
                </a:solidFill>
              </a:rPr>
              <a:t> (1-12)</a:t>
            </a:r>
            <a:endParaRPr lang="en-US" sz="1400" b="1" dirty="0">
              <a:solidFill>
                <a:schemeClr val="accent5"/>
              </a:solidFill>
            </a:endParaRPr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EAEE6F6A-6205-1327-129C-E1B04FD0B53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177455" y="5562077"/>
            <a:ext cx="1688406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400"/>
              <a:t>Vårdlinje  0(0)</a:t>
            </a:r>
          </a:p>
          <a:p>
            <a:r>
              <a:rPr lang="fi-FI" sz="1400">
                <a:cs typeface="Arial"/>
              </a:rPr>
              <a:t>Läkarlinje</a:t>
            </a:r>
            <a:r>
              <a:rPr lang="fi-FI" sz="1400" dirty="0">
                <a:cs typeface="Arial"/>
              </a:rPr>
              <a:t>   (0)</a:t>
            </a:r>
          </a:p>
        </p:txBody>
      </p:sp>
      <p:sp>
        <p:nvSpPr>
          <p:cNvPr id="23" name="TextBox 13">
            <a:extLst>
              <a:ext uri="{FF2B5EF4-FFF2-40B4-BE49-F238E27FC236}">
                <a16:creationId xmlns:a16="http://schemas.microsoft.com/office/drawing/2014/main" id="{A2B0C282-0498-4433-5000-FCADF20B417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234240" y="5562078"/>
            <a:ext cx="1880991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400"/>
              <a:t>Vårdlinje  3 (1)</a:t>
            </a:r>
          </a:p>
          <a:p>
            <a:r>
              <a:rPr lang="fi-FI" sz="1400">
                <a:cs typeface="Arial"/>
              </a:rPr>
              <a:t>Läkarlinje  24 (38)</a:t>
            </a:r>
          </a:p>
        </p:txBody>
      </p:sp>
    </p:spTree>
    <p:extLst>
      <p:ext uri="{BB962C8B-B14F-4D97-AF65-F5344CB8AC3E}">
        <p14:creationId xmlns:p14="http://schemas.microsoft.com/office/powerpoint/2010/main" val="711752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2D604-4B15-77B4-DAFB-005465C73B8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>
          <a:xfrm>
            <a:off x="1652400" y="414000"/>
            <a:ext cx="9125505" cy="909453"/>
          </a:xfrm>
        </p:spPr>
        <p:txBody>
          <a:bodyPr/>
          <a:lstStyle/>
          <a:p>
            <a:r>
              <a:rPr lang="fi-FI" sz="4000" b="1" err="1"/>
              <a:t>Delaktighetsarbete</a:t>
            </a:r>
            <a:endParaRPr lang="sv-SE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ABB2387-2008-57CC-BB4A-9597C1A90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1205432" y="1323453"/>
            <a:ext cx="5111145" cy="3476480"/>
          </a:xfrm>
          <a:prstGeom prst="roundRect">
            <a:avLst/>
          </a:prstGeom>
          <a:solidFill>
            <a:schemeClr val="tx1">
              <a:alpha val="22000"/>
            </a:schemeClr>
          </a:solidFill>
          <a:ln w="28575" cap="flat" cmpd="sng" algn="ctr">
            <a:noFill/>
            <a:prstDash val="lgDash"/>
            <a:miter lim="800000"/>
            <a:headEnd type="none" w="med" len="med"/>
            <a:tailEnd type="none" w="med" len="med"/>
          </a:ln>
        </p:spPr>
        <p:txBody>
          <a:bodyPr lIns="0" tIns="18288" rIns="0" bIns="18288" rtlCol="0" anchor="ctr" anchorCtr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93015D-D1AE-6165-00F6-D490CA772E3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05432" y="1431453"/>
            <a:ext cx="511114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b="1">
                <a:solidFill>
                  <a:schemeClr val="accent5"/>
                </a:solidFill>
                <a:latin typeface="+mj-lt"/>
              </a:rPr>
              <a:t>Hur stöder man  kunders och nära anhörigas delaktighet i planeringen, genomförandet och utvärderingen av tjänsterna:</a:t>
            </a:r>
          </a:p>
          <a:p>
            <a:r>
              <a:rPr lang="sv-SE" sz="1400">
                <a:cs typeface="Arial"/>
              </a:rPr>
              <a:t>Hur stöden man </a:t>
            </a:r>
            <a:r>
              <a:rPr lang="sv-SE" sz="1400" err="1">
                <a:cs typeface="Arial"/>
              </a:rPr>
              <a:t>ava</a:t>
            </a:r>
            <a:r>
              <a:rPr lang="sv-SE" sz="1400">
                <a:cs typeface="Arial"/>
              </a:rPr>
              <a:t> kunders..</a:t>
            </a:r>
          </a:p>
          <a:p>
            <a:endParaRPr lang="sv-SE" sz="1400">
              <a:cs typeface="Arial"/>
            </a:endParaRPr>
          </a:p>
          <a:p>
            <a:r>
              <a:rPr lang="sv-SE" sz="1400">
                <a:cs typeface="Arial"/>
              </a:rPr>
              <a:t>Man diskutera on vårdlinjer tillsammans med patienter</a:t>
            </a:r>
          </a:p>
          <a:p>
            <a:endParaRPr lang="en-US" sz="1400">
              <a:cs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C808CD-48EC-E844-D2DD-5C1903E242D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581755" y="1431453"/>
            <a:ext cx="526886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v-SE" sz="1400" b="1">
                <a:solidFill>
                  <a:schemeClr val="accent5"/>
                </a:solidFill>
                <a:latin typeface="+mj-lt"/>
              </a:rPr>
              <a:t>Vilka teman har man kommit överens om tillsammans med organisationer för att utveckla tjänsterna:</a:t>
            </a:r>
          </a:p>
          <a:p>
            <a:pPr lvl="0"/>
            <a:endParaRPr lang="fi-FI" sz="1400"/>
          </a:p>
          <a:p>
            <a:pPr lvl="0"/>
            <a:r>
              <a:rPr lang="sv-SE" sz="1400"/>
              <a:t>Till samjouren kommer regelbundet folk från OLKA verksamhet</a:t>
            </a:r>
          </a:p>
          <a:p>
            <a:pPr lvl="0"/>
            <a:endParaRPr lang="en-US" sz="14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72DC3C-25D3-2071-DC1A-6ADA83D9956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04008" y="5089783"/>
            <a:ext cx="511114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400" b="1" dirty="0">
                <a:solidFill>
                  <a:schemeClr val="accent5"/>
                </a:solidFill>
                <a:latin typeface="+mj-lt"/>
              </a:rPr>
              <a:t>Klienter, erfarenhetsexperter eller ett </a:t>
            </a:r>
            <a:r>
              <a:rPr lang="sv-SE" sz="1400" b="1" dirty="0" err="1">
                <a:solidFill>
                  <a:schemeClr val="accent5"/>
                </a:solidFill>
                <a:latin typeface="+mj-lt"/>
              </a:rPr>
              <a:t>kundråd</a:t>
            </a:r>
            <a:r>
              <a:rPr lang="sv-SE" sz="1400" b="1" dirty="0">
                <a:solidFill>
                  <a:schemeClr val="accent5"/>
                </a:solidFill>
                <a:latin typeface="+mj-lt"/>
              </a:rPr>
              <a:t> är involverade i utvecklingen och utvärderingen av tjänsterna:</a:t>
            </a:r>
          </a:p>
          <a:p>
            <a:endParaRPr lang="sv-SE" sz="1400" b="1" dirty="0">
              <a:solidFill>
                <a:schemeClr val="accent5"/>
              </a:solidFill>
              <a:latin typeface="+mj-lt"/>
            </a:endParaRPr>
          </a:p>
          <a:p>
            <a:endParaRPr lang="fi-FI" sz="1400" strike="sngStrike" dirty="0">
              <a:cs typeface="Times New Roman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D3D0E33-C044-69BA-5072-E7EA05E13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6581753" y="3214641"/>
            <a:ext cx="5268869" cy="3081597"/>
          </a:xfrm>
          <a:prstGeom prst="roundRect">
            <a:avLst/>
          </a:prstGeom>
          <a:solidFill>
            <a:schemeClr val="tx1">
              <a:alpha val="22000"/>
            </a:schemeClr>
          </a:solidFill>
          <a:ln w="28575" cap="flat" cmpd="sng" algn="ctr">
            <a:noFill/>
            <a:prstDash val="lgDash"/>
            <a:miter lim="800000"/>
            <a:headEnd type="none" w="med" len="med"/>
            <a:tailEnd type="none" w="med" len="med"/>
          </a:ln>
        </p:spPr>
        <p:txBody>
          <a:bodyPr lIns="0" tIns="18288" rIns="0" bIns="18288" rtlCol="0" anchor="ctr" anchorCtr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9E2315-12F2-68DA-4393-F0437FF5C33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581754" y="3372339"/>
            <a:ext cx="526887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b="1" dirty="0">
                <a:solidFill>
                  <a:schemeClr val="accent5"/>
                </a:solidFill>
                <a:latin typeface="+mj-lt"/>
              </a:rPr>
              <a:t>Vilka åtgärder har vidtagits  på basen av klienters och anhörigas anmälningar om negativa och nära ögat händelser samt påminnelser och klagomål:</a:t>
            </a:r>
          </a:p>
          <a:p>
            <a:endParaRPr lang="fi-FI" sz="1400" dirty="0">
              <a:cs typeface="Arial"/>
            </a:endParaRPr>
          </a:p>
          <a:p>
            <a:r>
              <a:rPr lang="fi-FI" sz="1400" dirty="0" err="1"/>
              <a:t>Processutveckling</a:t>
            </a:r>
            <a:r>
              <a:rPr lang="fi-FI" sz="1400" dirty="0"/>
              <a:t>, </a:t>
            </a:r>
            <a:r>
              <a:rPr lang="fi-FI" sz="1400" dirty="0" err="1"/>
              <a:t>informering</a:t>
            </a:r>
            <a:r>
              <a:rPr lang="fi-FI" sz="1400" dirty="0"/>
              <a:t> av personalen, introduktion, </a:t>
            </a:r>
            <a:r>
              <a:rPr lang="fi-FI" sz="1400" dirty="0" err="1"/>
              <a:t>skolningar</a:t>
            </a:r>
            <a:endParaRPr lang="fi-FI" sz="1400" dirty="0">
              <a:cs typeface="Arial"/>
            </a:endParaRPr>
          </a:p>
          <a:p>
            <a:endParaRPr lang="fi-FI" sz="1400" dirty="0">
              <a:cs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F6FF80-19B9-BA4F-5256-8B365565EE5D}"/>
              </a:ext>
            </a:extLst>
          </p:cNvPr>
          <p:cNvSpPr txBox="1"/>
          <p:nvPr/>
        </p:nvSpPr>
        <p:spPr>
          <a:xfrm>
            <a:off x="3053129" y="3244334"/>
            <a:ext cx="6106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sv-SE" sz="1800"/>
          </a:p>
        </p:txBody>
      </p:sp>
    </p:spTree>
    <p:extLst>
      <p:ext uri="{BB962C8B-B14F-4D97-AF65-F5344CB8AC3E}">
        <p14:creationId xmlns:p14="http://schemas.microsoft.com/office/powerpoint/2010/main" val="2238526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>
          <a:xfrm>
            <a:off x="1652400" y="414000"/>
            <a:ext cx="9327754" cy="774907"/>
          </a:xfrm>
        </p:spPr>
        <p:txBody>
          <a:bodyPr>
            <a:normAutofit/>
          </a:bodyPr>
          <a:lstStyle/>
          <a:p>
            <a:r>
              <a:rPr lang="fi-FI" b="1"/>
              <a:t>Personal</a:t>
            </a:r>
            <a:endParaRPr lang="en-US" sz="1200" b="1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CE3ECC4-2766-0EF7-1123-7E6207D264D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02850" y="1656000"/>
            <a:ext cx="3422269" cy="209910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sv-SE" sz="1600" b="1" dirty="0">
                <a:solidFill>
                  <a:schemeClr val="accent5"/>
                </a:solidFill>
              </a:rPr>
              <a:t>Personalstyrka</a:t>
            </a:r>
          </a:p>
          <a:p>
            <a:r>
              <a:rPr lang="fi-FI" sz="1600" dirty="0" err="1"/>
              <a:t>Budgeterade</a:t>
            </a:r>
            <a:r>
              <a:rPr lang="fi-FI" sz="1600" dirty="0"/>
              <a:t> </a:t>
            </a:r>
            <a:r>
              <a:rPr lang="fi-FI" sz="1600" dirty="0" err="1"/>
              <a:t>vakanser</a:t>
            </a:r>
            <a:r>
              <a:rPr lang="fi-FI" sz="1600" dirty="0"/>
              <a:t>:</a:t>
            </a:r>
          </a:p>
          <a:p>
            <a:r>
              <a:rPr lang="fi-FI" sz="1600" dirty="0"/>
              <a:t>288,8(320)</a:t>
            </a:r>
            <a:endParaRPr lang="fi-FI" sz="1600" dirty="0">
              <a:cs typeface="Arial"/>
            </a:endParaRPr>
          </a:p>
          <a:p>
            <a:r>
              <a:rPr lang="fi-FI" sz="1600" dirty="0" err="1"/>
              <a:t>Obesatta</a:t>
            </a:r>
            <a:r>
              <a:rPr lang="fi-FI" sz="1600" dirty="0"/>
              <a:t> vakanser:17,2 (14,2)</a:t>
            </a:r>
            <a:br>
              <a:rPr lang="fi-FI" sz="1600" dirty="0"/>
            </a:br>
            <a:endParaRPr lang="fi-FI" sz="1600" dirty="0">
              <a:cs typeface="Arial"/>
            </a:endParaRPr>
          </a:p>
          <a:p>
            <a:pPr>
              <a:lnSpc>
                <a:spcPct val="150000"/>
              </a:lnSpc>
            </a:pPr>
            <a:endParaRPr lang="sv-SE" sz="1600" dirty="0"/>
          </a:p>
          <a:p>
            <a:pPr>
              <a:lnSpc>
                <a:spcPct val="150000"/>
              </a:lnSpc>
            </a:pPr>
            <a:endParaRPr lang="en-US" sz="1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29DF03-3E5E-F5BD-1388-9DB8FC99458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615905" y="1674287"/>
            <a:ext cx="3457332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600" b="1" baseline="0" dirty="0" err="1">
                <a:solidFill>
                  <a:schemeClr val="accent5"/>
                </a:solidFill>
              </a:rPr>
              <a:t>Arbetarsäkerhetsanmälningar</a:t>
            </a:r>
            <a:r>
              <a:rPr lang="fi-FI" sz="1600" b="1" baseline="0" dirty="0">
                <a:solidFill>
                  <a:schemeClr val="accent5"/>
                </a:solidFill>
              </a:rPr>
              <a:t> via </a:t>
            </a:r>
            <a:r>
              <a:rPr lang="fi-FI" sz="1600" b="1" baseline="0" dirty="0" err="1">
                <a:solidFill>
                  <a:schemeClr val="accent5"/>
                </a:solidFill>
              </a:rPr>
              <a:t>HaiPro</a:t>
            </a:r>
            <a:endParaRPr lang="fi-FI" sz="1600" b="1" dirty="0">
              <a:solidFill>
                <a:schemeClr val="accent5"/>
              </a:solidFill>
            </a:endParaRPr>
          </a:p>
          <a:p>
            <a:r>
              <a:rPr lang="fi-FI" sz="1600" baseline="0" dirty="0" err="1"/>
              <a:t>Antal</a:t>
            </a:r>
            <a:r>
              <a:rPr lang="fi-FI" sz="1600" baseline="0" dirty="0"/>
              <a:t> </a:t>
            </a:r>
            <a:r>
              <a:rPr lang="fi-FI" sz="1600" baseline="0" dirty="0" err="1"/>
              <a:t>anmälningar</a:t>
            </a:r>
            <a:r>
              <a:rPr lang="fi-FI" sz="1600" baseline="0" dirty="0"/>
              <a:t>: 34 (</a:t>
            </a:r>
            <a:r>
              <a:rPr lang="fi-FI" sz="1600" dirty="0"/>
              <a:t>47)</a:t>
            </a:r>
            <a:endParaRPr lang="fi-FI" sz="1600" baseline="0" dirty="0">
              <a:cs typeface="Arial"/>
            </a:endParaRPr>
          </a:p>
          <a:p>
            <a:endParaRPr lang="fi-FI" sz="1600" baseline="0" dirty="0">
              <a:cs typeface="Arial"/>
            </a:endParaRPr>
          </a:p>
          <a:p>
            <a:r>
              <a:rPr lang="sv-SE" sz="1600" dirty="0"/>
              <a:t>De vanligaste typerna av händelser:</a:t>
            </a:r>
          </a:p>
          <a:p>
            <a:r>
              <a:rPr lang="sv-SE" sz="1600" dirty="0"/>
              <a:t>1. Nära ögat händelse/ hotsituation</a:t>
            </a:r>
            <a:endParaRPr lang="fi-FI" sz="1600" dirty="0">
              <a:cs typeface="Arial"/>
            </a:endParaRPr>
          </a:p>
          <a:p>
            <a:r>
              <a:rPr lang="fi-FI" sz="1600" dirty="0">
                <a:cs typeface="Arial"/>
              </a:rPr>
              <a:t>2.</a:t>
            </a:r>
            <a:r>
              <a:rPr lang="sv-SE" sz="1600" dirty="0">
                <a:cs typeface="Arial"/>
              </a:rPr>
              <a:t> Annat typ av fara</a:t>
            </a:r>
          </a:p>
          <a:p>
            <a:r>
              <a:rPr lang="sv-SE" sz="1600" dirty="0">
                <a:cs typeface="Arial"/>
              </a:rPr>
              <a:t>3. </a:t>
            </a:r>
            <a:r>
              <a:rPr lang="sv-SE" sz="1600" dirty="0" err="1">
                <a:cs typeface="Arial"/>
              </a:rPr>
              <a:t>Smittoriski</a:t>
            </a:r>
            <a:endParaRPr lang="sv-SE" sz="1600" dirty="0">
              <a:cs typeface="Arial"/>
            </a:endParaRPr>
          </a:p>
          <a:p>
            <a:endParaRPr lang="fi-FI" sz="1600" dirty="0">
              <a:cs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510217-0C8D-2E97-58A5-04DBA954B1A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02850" y="4124782"/>
            <a:ext cx="3329922" cy="16312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600" b="1" dirty="0">
                <a:solidFill>
                  <a:schemeClr val="accent5"/>
                </a:solidFill>
              </a:rPr>
              <a:t>Total </a:t>
            </a:r>
            <a:r>
              <a:rPr lang="fi-FI" sz="1600" b="1" dirty="0" err="1">
                <a:solidFill>
                  <a:schemeClr val="accent5"/>
                </a:solidFill>
              </a:rPr>
              <a:t>mängd</a:t>
            </a:r>
            <a:r>
              <a:rPr lang="fi-FI" sz="1600" b="1" dirty="0">
                <a:solidFill>
                  <a:schemeClr val="accent5"/>
                </a:solidFill>
              </a:rPr>
              <a:t> </a:t>
            </a:r>
            <a:r>
              <a:rPr lang="fi-FI" sz="1600" b="1" dirty="0" err="1">
                <a:solidFill>
                  <a:schemeClr val="accent5"/>
                </a:solidFill>
              </a:rPr>
              <a:t>frånvarodagar</a:t>
            </a:r>
            <a:r>
              <a:rPr lang="fi-FI" sz="1600" b="1" dirty="0">
                <a:solidFill>
                  <a:schemeClr val="accent5"/>
                </a:solidFill>
              </a:rPr>
              <a:t>/ </a:t>
            </a:r>
            <a:r>
              <a:rPr lang="fi-FI" sz="1600" b="1" dirty="0" err="1">
                <a:solidFill>
                  <a:schemeClr val="accent5"/>
                </a:solidFill>
              </a:rPr>
              <a:t>antal</a:t>
            </a:r>
            <a:r>
              <a:rPr lang="fi-FI" sz="1600" b="1" dirty="0">
                <a:solidFill>
                  <a:schemeClr val="accent5"/>
                </a:solidFill>
              </a:rPr>
              <a:t> </a:t>
            </a:r>
            <a:r>
              <a:rPr lang="fi-FI" sz="1600" b="1" dirty="0" err="1">
                <a:solidFill>
                  <a:schemeClr val="accent5"/>
                </a:solidFill>
              </a:rPr>
              <a:t>sjukfrånvarodagar</a:t>
            </a:r>
            <a:endParaRPr lang="fi-FI" sz="1600" b="1" dirty="0">
              <a:solidFill>
                <a:schemeClr val="accent5"/>
              </a:solidFill>
            </a:endParaRPr>
          </a:p>
          <a:p>
            <a:endParaRPr lang="fi-FI" sz="1400" b="1" dirty="0"/>
          </a:p>
          <a:p>
            <a:r>
              <a:rPr lang="fi-FI" dirty="0">
                <a:solidFill>
                  <a:schemeClr val="accent4"/>
                </a:solidFill>
                <a:cs typeface="Arial"/>
              </a:rPr>
              <a:t>3,8 ( 3,6)</a:t>
            </a:r>
          </a:p>
          <a:p>
            <a:endParaRPr lang="fi-FI" b="1" dirty="0">
              <a:cs typeface="Arial"/>
            </a:endParaRPr>
          </a:p>
          <a:p>
            <a:endParaRPr lang="fi-FI" dirty="0">
              <a:solidFill>
                <a:schemeClr val="accent4"/>
              </a:solidFill>
              <a:cs typeface="Arial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ED3203B-D586-766F-E6A7-58FE155330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14675" t="2749" r="15987" b="36779"/>
          <a:stretch/>
        </p:blipFill>
        <p:spPr>
          <a:xfrm>
            <a:off x="4934062" y="4715775"/>
            <a:ext cx="2942633" cy="145904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4538DC7-D202-3942-4533-B9FDFFC0CE58}"/>
              </a:ext>
            </a:extLst>
          </p:cNvPr>
          <p:cNvSpPr/>
          <p:nvPr userDrawn="1"/>
        </p:nvSpPr>
        <p:spPr>
          <a:xfrm>
            <a:off x="4672949" y="4541243"/>
            <a:ext cx="1099555" cy="458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 err="1">
                <a:solidFill>
                  <a:schemeClr val="accent5"/>
                </a:solidFill>
              </a:rPr>
              <a:t>eNPS</a:t>
            </a:r>
            <a:endParaRPr lang="sv-SE" b="1">
              <a:solidFill>
                <a:schemeClr val="accent5"/>
              </a:solidFill>
            </a:endParaRPr>
          </a:p>
        </p:txBody>
      </p:sp>
      <p:cxnSp>
        <p:nvCxnSpPr>
          <p:cNvPr id="4" name="Straight Arrow Connector 3" descr="NPS värde. Värdet mäts mellan minus 100 och 100. Generellt anser man att ett gott värde över 50 är gott. Resultat">
            <a:extLst>
              <a:ext uri="{FF2B5EF4-FFF2-40B4-BE49-F238E27FC236}">
                <a16:creationId xmlns:a16="http://schemas.microsoft.com/office/drawing/2014/main" id="{4451B50E-0FF5-0267-6CE7-FCE1AFD7510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>
            <a:cxnSpLocks/>
          </p:cNvCxnSpPr>
          <p:nvPr/>
        </p:nvCxnSpPr>
        <p:spPr>
          <a:xfrm flipV="1">
            <a:off x="6376878" y="5445296"/>
            <a:ext cx="28500" cy="55174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C6C33A5-345B-5CC9-4D47-71B591630B5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538468" y="6029405"/>
            <a:ext cx="167682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Siffran</a:t>
            </a:r>
            <a: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 </a:t>
            </a:r>
            <a:r>
              <a:rPr kumimoji="0" lang="fi-FI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är</a:t>
            </a:r>
            <a: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 </a:t>
            </a:r>
            <a:r>
              <a:rPr kumimoji="0" lang="fi-FI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inte</a:t>
            </a:r>
            <a: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 </a:t>
            </a:r>
            <a:r>
              <a:rPr kumimoji="0" lang="fi-FI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tillgänglig</a:t>
            </a:r>
            <a:endParaRPr kumimoji="0" lang="fi-FI" sz="2000" b="0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33BE2CB-1BD5-02F1-2A4E-9C3523AF8ED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147128" y="1674287"/>
            <a:ext cx="3926508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v-SE" sz="1600" b="1" dirty="0">
                <a:solidFill>
                  <a:srgbClr val="00A174"/>
                </a:solidFill>
              </a:rPr>
              <a:t>Åtgärder som främjar arbetarnas välmående i arbetet</a:t>
            </a:r>
          </a:p>
          <a:p>
            <a:endParaRPr lang="sv-SE" sz="1600" b="1" dirty="0">
              <a:solidFill>
                <a:srgbClr val="00A174"/>
              </a:solidFill>
            </a:endParaRPr>
          </a:p>
          <a:p>
            <a:r>
              <a:rPr lang="en-US" sz="1600" dirty="0" err="1"/>
              <a:t>Utvecklingssamtaler</a:t>
            </a:r>
            <a:r>
              <a:rPr lang="en-US" sz="1600" dirty="0"/>
              <a:t>, </a:t>
            </a:r>
            <a:r>
              <a:rPr lang="en-US" sz="1600" dirty="0" err="1"/>
              <a:t>arbetsplatsmöterna</a:t>
            </a:r>
            <a:r>
              <a:rPr lang="en-US" sz="1600" dirty="0"/>
              <a:t>, </a:t>
            </a:r>
            <a:r>
              <a:rPr lang="en-US" sz="1600" dirty="0" err="1"/>
              <a:t>skolningar</a:t>
            </a:r>
            <a:r>
              <a:rPr lang="en-US" sz="1600" dirty="0"/>
              <a:t>, </a:t>
            </a:r>
            <a:r>
              <a:rPr lang="en-US" sz="1600" dirty="0" err="1"/>
              <a:t>utceklingsprojekt</a:t>
            </a:r>
            <a:endParaRPr lang="fi-FI" sz="1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63FD82-3729-CBB6-7339-36A469AC0D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675" t="2749" r="15987" b="36779"/>
          <a:stretch/>
        </p:blipFill>
        <p:spPr>
          <a:xfrm>
            <a:off x="8553002" y="4718047"/>
            <a:ext cx="2942633" cy="145904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BC4B54C-8B52-FDCE-5360-DFFBDA07586B}"/>
              </a:ext>
            </a:extLst>
          </p:cNvPr>
          <p:cNvSpPr/>
          <p:nvPr/>
        </p:nvSpPr>
        <p:spPr>
          <a:xfrm>
            <a:off x="8389871" y="4601940"/>
            <a:ext cx="774845" cy="458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accent5"/>
                </a:solidFill>
              </a:rPr>
              <a:t>NSS</a:t>
            </a:r>
          </a:p>
        </p:txBody>
      </p:sp>
      <p:cxnSp>
        <p:nvCxnSpPr>
          <p:cNvPr id="7" name="Straight Arrow Connector 6" descr="NPS värde. Värdet mäts mellan minus 100 och 100. Generellt anser man att ett gott värde över 50 är gott. Resultat">
            <a:extLst>
              <a:ext uri="{FF2B5EF4-FFF2-40B4-BE49-F238E27FC236}">
                <a16:creationId xmlns:a16="http://schemas.microsoft.com/office/drawing/2014/main" id="{4AF964B9-CBDA-CB6C-449B-4651F77E935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>
            <a:cxnSpLocks/>
          </p:cNvCxnSpPr>
          <p:nvPr/>
        </p:nvCxnSpPr>
        <p:spPr>
          <a:xfrm flipV="1">
            <a:off x="9985651" y="5466998"/>
            <a:ext cx="0" cy="49741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7F566D7-8147-E7D5-B6EF-CB10F25A94F1}"/>
              </a:ext>
            </a:extLst>
          </p:cNvPr>
          <p:cNvSpPr txBox="1"/>
          <p:nvPr/>
        </p:nvSpPr>
        <p:spPr>
          <a:xfrm>
            <a:off x="9157408" y="6072621"/>
            <a:ext cx="167682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Siffran</a:t>
            </a:r>
            <a: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 </a:t>
            </a:r>
            <a:r>
              <a:rPr kumimoji="0" lang="fi-FI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är</a:t>
            </a:r>
            <a: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 </a:t>
            </a:r>
            <a:r>
              <a:rPr kumimoji="0" lang="fi-FI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inte</a:t>
            </a:r>
            <a: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 </a:t>
            </a:r>
            <a:r>
              <a:rPr kumimoji="0" lang="fi-FI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tillgänglig</a:t>
            </a:r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98354109"/>
      </p:ext>
    </p:extLst>
  </p:cSld>
  <p:clrMapOvr>
    <a:masterClrMapping/>
  </p:clrMapOvr>
</p:sld>
</file>

<file path=ppt/theme/theme1.xml><?xml version="1.0" encoding="utf-8"?>
<a:theme xmlns:a="http://schemas.openxmlformats.org/drawingml/2006/main" name="OVHP_teema">
  <a:themeElements>
    <a:clrScheme name="Mukautettu 2">
      <a:dk1>
        <a:srgbClr val="213A8F"/>
      </a:dk1>
      <a:lt1>
        <a:sysClr val="window" lastClr="FFFFFF"/>
      </a:lt1>
      <a:dk2>
        <a:srgbClr val="213A8F"/>
      </a:dk2>
      <a:lt2>
        <a:srgbClr val="FFFFFF"/>
      </a:lt2>
      <a:accent1>
        <a:srgbClr val="F39690"/>
      </a:accent1>
      <a:accent2>
        <a:srgbClr val="EB5C5F"/>
      </a:accent2>
      <a:accent3>
        <a:srgbClr val="D3433F"/>
      </a:accent3>
      <a:accent4>
        <a:srgbClr val="85C598"/>
      </a:accent4>
      <a:accent5>
        <a:srgbClr val="00A174"/>
      </a:accent5>
      <a:accent6>
        <a:srgbClr val="008464"/>
      </a:accent6>
      <a:hlink>
        <a:srgbClr val="85C598"/>
      </a:hlink>
      <a:folHlink>
        <a:srgbClr val="85C59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VPH_Esitys_YKSIKIELINEN_2.pptx" id="{AECD3884-1BFC-4290-BE28-A8FFA796B8E8}" vid="{031339A0-1D99-49A8-A499-33D9696D5D62}"/>
    </a:ext>
  </a:extLst>
</a:theme>
</file>

<file path=ppt/theme/theme2.xml><?xml version="1.0" encoding="utf-8"?>
<a:theme xmlns:a="http://schemas.openxmlformats.org/drawingml/2006/main" name="1_OVHP_teema">
  <a:themeElements>
    <a:clrScheme name="Mukautettu 2">
      <a:dk1>
        <a:srgbClr val="213A8F"/>
      </a:dk1>
      <a:lt1>
        <a:sysClr val="window" lastClr="FFFFFF"/>
      </a:lt1>
      <a:dk2>
        <a:srgbClr val="213A8F"/>
      </a:dk2>
      <a:lt2>
        <a:srgbClr val="FFFFFF"/>
      </a:lt2>
      <a:accent1>
        <a:srgbClr val="F39690"/>
      </a:accent1>
      <a:accent2>
        <a:srgbClr val="EB5C5F"/>
      </a:accent2>
      <a:accent3>
        <a:srgbClr val="D3433F"/>
      </a:accent3>
      <a:accent4>
        <a:srgbClr val="85C598"/>
      </a:accent4>
      <a:accent5>
        <a:srgbClr val="00A174"/>
      </a:accent5>
      <a:accent6>
        <a:srgbClr val="008464"/>
      </a:accent6>
      <a:hlink>
        <a:srgbClr val="85C598"/>
      </a:hlink>
      <a:folHlink>
        <a:srgbClr val="85C59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VPH_Esitys_YKSIKIELINEN_2.pptx" id="{AECD3884-1BFC-4290-BE28-A8FFA796B8E8}" vid="{031339A0-1D99-49A8-A499-33D9696D5D6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47233D02C2F3D148860CE3F6DFEDC733" ma:contentTypeVersion="12" ma:contentTypeDescription="Luo uusi asiakirja." ma:contentTypeScope="" ma:versionID="c5b3eaedf2cf648dc2a65c177f6a023e">
  <xsd:schema xmlns:xsd="http://www.w3.org/2001/XMLSchema" xmlns:xs="http://www.w3.org/2001/XMLSchema" xmlns:p="http://schemas.microsoft.com/office/2006/metadata/properties" xmlns:ns2="cbe4f0d9-fb0d-42e8-a680-6e558966cc0a" xmlns:ns3="8662b06d-03b9-424a-ab70-bfab313b8d48" targetNamespace="http://schemas.microsoft.com/office/2006/metadata/properties" ma:root="true" ma:fieldsID="83fb444c790766424d81668a2a88e713" ns2:_="" ns3:_="">
    <xsd:import namespace="cbe4f0d9-fb0d-42e8-a680-6e558966cc0a"/>
    <xsd:import namespace="8662b06d-03b9-424a-ab70-bfab313b8d4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e4f0d9-fb0d-42e8-a680-6e558966cc0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62b06d-03b9-424a-ab70-bfab313b8d4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8662b06d-03b9-424a-ab70-bfab313b8d48">
      <UserInfo>
        <DisplayName>Yliluoma Susanna</DisplayName>
        <AccountId>131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BF944155-CF83-493E-8B61-E4B75668B4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be4f0d9-fb0d-42e8-a680-6e558966cc0a"/>
    <ds:schemaRef ds:uri="8662b06d-03b9-424a-ab70-bfab313b8d4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D36C4CC-F8E6-4A8E-83BB-78CE3358111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71BDA3F-9081-465D-A0C8-DF261C8C3C7F}">
  <ds:schemaRefs>
    <ds:schemaRef ds:uri="8662b06d-03b9-424a-ab70-bfab313b8d48"/>
    <ds:schemaRef ds:uri="cbe4f0d9-fb0d-42e8-a680-6e558966cc0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2321cc12-b2a3-4edf-b26e-9eb151c69c7d}" enabled="0" method="" siteId="{2321cc12-b2a3-4edf-b26e-9eb151c69c7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OVPH_Esitys_YKSIKIELINEN</Template>
  <TotalTime>341</TotalTime>
  <Words>581</Words>
  <Application>Microsoft Office PowerPoint</Application>
  <PresentationFormat>Laajakuva</PresentationFormat>
  <Paragraphs>132</Paragraphs>
  <Slides>6</Slides>
  <Notes>2</Notes>
  <HiddenSlides>0</HiddenSlides>
  <MMClips>0</MMClips>
  <ScaleCrop>false</ScaleCrop>
  <HeadingPairs>
    <vt:vector size="4" baseType="variant">
      <vt:variant>
        <vt:lpstr>Teema</vt:lpstr>
      </vt:variant>
      <vt:variant>
        <vt:i4>2</vt:i4>
      </vt:variant>
      <vt:variant>
        <vt:lpstr>Dian otsikot</vt:lpstr>
      </vt:variant>
      <vt:variant>
        <vt:i4>6</vt:i4>
      </vt:variant>
    </vt:vector>
  </HeadingPairs>
  <TitlesOfParts>
    <vt:vector size="8" baseType="lpstr">
      <vt:lpstr>OVHP_teema</vt:lpstr>
      <vt:lpstr>1_OVHP_teema</vt:lpstr>
      <vt:lpstr>Rapportering av egenkontroll</vt:lpstr>
      <vt:lpstr>Tillgänglighet</vt:lpstr>
      <vt:lpstr>Säkerhet och kvalitet</vt:lpstr>
      <vt:lpstr>Kundupplevelse</vt:lpstr>
      <vt:lpstr>Delaktighetsarbete</vt:lpstr>
      <vt:lpstr>Personal</vt:lpstr>
    </vt:vector>
  </TitlesOfParts>
  <Company>VSHP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Omavalvonnan seuratatietojen raportointi</dc:title>
  <dc:creator>Granö Anna Marie</dc:creator>
  <cp:lastModifiedBy>Seppelin Saija</cp:lastModifiedBy>
  <cp:revision>66</cp:revision>
  <dcterms:created xsi:type="dcterms:W3CDTF">2023-11-14T05:41:58Z</dcterms:created>
  <dcterms:modified xsi:type="dcterms:W3CDTF">2026-10-19T12:18:05Z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0x01010047233D02C2F3D148860CE3F6DFEDC733</vt:lpwstr>
  </property>
  <property fmtid="{D5CDD505-2E9C-101B-9397-08002B2CF9AE}" pid="3" name="MediaServiceImageTags">
    <vt:lpwstr/>
  </property>
</Properties>
</file>