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10AB74-1CB5-7CA8-BC0B-6F779F68A963}" v="39" dt="2026-01-16T08:50:32.806"/>
    <p1510:client id="{45695194-A38D-BA8F-5D42-5A32ECD4C4F0}" v="34" dt="2026-01-16T08:53:17.3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</c:v>
                </c:pt>
                <c:pt idx="1">
                  <c:v>17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14</c:v>
                </c:pt>
                <c:pt idx="1">
                  <c:v>13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23</c:v>
                </c:pt>
                <c:pt idx="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</c:v>
                </c:pt>
                <c:pt idx="1">
                  <c:v>3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19.1.2026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77518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terbottensvalfard.fi/sa-har-fungerar-vi/kundens-och-patientens-rattigheter/tillgang-till-vard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5.safelinks.protection.outlook.com/?url=https%3A%2F%2Fthl.fi%2Faiheet%2Fsote-palvelujen-johtaminen%2Fasiakas-palveluissa%2Fasiakaskokemus%2Fasiakaspalautekyselyt%2Fhammashoitoloiden-asiakaspalautekyselyt&amp;data=05%7C02%7Ccamilla.makinen%40ovph.fi%7C303bc32ab6284cfc44b608dd8bc99664%7C2321cc12b2a34edfb26e9eb151c69c7d%7C0%7C0%7C638820420158207599%7CUnknown%7CTWFpbGZsb3d8eyJFbXB0eU1hcGkiOnRydWUsIlYiOiIwLjAuMDAwMCIsIlAiOiJXaW4zMiIsIkFOIjoiTWFpbCIsIldUIjoyfQ%3D%3D%7C0%7C%7C%7C&amp;sdata=5ehO57MmtFquV0gbqWCa8IjrvvGwUNCs%2BETOvE3XmGo%3D&amp;reserved=0" TargetMode="Externa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err="1"/>
              <a:t>Resultatområde</a:t>
            </a:r>
            <a:r>
              <a:rPr lang="fi-FI" dirty="0"/>
              <a:t>: </a:t>
            </a:r>
            <a:r>
              <a:rPr lang="fi-FI" err="1"/>
              <a:t>Munhälsovård</a:t>
            </a:r>
            <a:r>
              <a:rPr lang="fi-FI" dirty="0"/>
              <a:t>, </a:t>
            </a:r>
            <a:r>
              <a:rPr lang="fi-FI" err="1"/>
              <a:t>Social</a:t>
            </a:r>
            <a:r>
              <a:rPr lang="fi-FI" dirty="0"/>
              <a:t>- </a:t>
            </a:r>
            <a:r>
              <a:rPr lang="fi-FI" err="1"/>
              <a:t>och</a:t>
            </a:r>
            <a:r>
              <a:rPr lang="fi-FI" dirty="0"/>
              <a:t> </a:t>
            </a:r>
            <a:r>
              <a:rPr lang="fi-FI" err="1"/>
              <a:t>hälsocentral</a:t>
            </a:r>
            <a:endParaRPr lang="fi-FI"/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9-12.2025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personal</a:t>
            </a:r>
            <a:r>
              <a:rPr lang="fi-FI" sz="1400" dirty="0">
                <a:solidFill>
                  <a:schemeClr val="bg1"/>
                </a:solidFill>
              </a:rPr>
              <a:t>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 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0746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dirty="0" err="1"/>
              <a:t>Tillgång</a:t>
            </a:r>
            <a:r>
              <a:rPr lang="fi-FI" sz="1600" b="1" dirty="0"/>
              <a:t> </a:t>
            </a:r>
            <a:r>
              <a:rPr lang="fi-FI" sz="1600" b="1" dirty="0" err="1"/>
              <a:t>till</a:t>
            </a:r>
            <a:r>
              <a:rPr lang="fi-FI" sz="1600" b="1" dirty="0"/>
              <a:t> </a:t>
            </a:r>
            <a:r>
              <a:rPr lang="fi-FI" sz="1600" b="1" dirty="0" err="1"/>
              <a:t>vård</a:t>
            </a:r>
            <a:r>
              <a:rPr lang="fi-FI" sz="1600" b="1" dirty="0"/>
              <a:t> </a:t>
            </a:r>
            <a:r>
              <a:rPr lang="fi-FI" sz="1600" b="1" dirty="0" err="1"/>
              <a:t>inom</a:t>
            </a:r>
            <a:r>
              <a:rPr lang="fi-FI" sz="1600" b="1" dirty="0"/>
              <a:t> </a:t>
            </a:r>
            <a:r>
              <a:rPr lang="fi-FI" sz="1600" b="1" dirty="0" err="1"/>
              <a:t>munhälsovården</a:t>
            </a:r>
            <a:endParaRPr lang="fi-FI" sz="1600" b="1" dirty="0"/>
          </a:p>
          <a:p>
            <a:r>
              <a:rPr lang="sv-SE" sz="1600" dirty="0"/>
              <a:t>Målsättning inom 4 månader inom primärhälsovården (1.11.2024 ändrades till 3 mån).​</a:t>
            </a:r>
            <a:endParaRPr lang="sv-SE" sz="1600" dirty="0">
              <a:cs typeface="Arial"/>
            </a:endParaRPr>
          </a:p>
          <a:p>
            <a:r>
              <a:rPr lang="sv-SE" sz="1600" dirty="0"/>
              <a:t>Specialsjukvården (mun-och </a:t>
            </a:r>
            <a:r>
              <a:rPr lang="sv-SE" sz="1600" dirty="0" err="1"/>
              <a:t>käkkirurgiska</a:t>
            </a:r>
            <a:r>
              <a:rPr lang="sv-SE" sz="1600" dirty="0"/>
              <a:t> polikliniken) förverkligas tillgången inom vårdgarantin.</a:t>
            </a:r>
            <a:endParaRPr lang="fi-FI" sz="1600" dirty="0"/>
          </a:p>
          <a:p>
            <a:endParaRPr lang="fi-FI" sz="1600"/>
          </a:p>
          <a:p>
            <a:r>
              <a:rPr lang="fi-FI" sz="1600" dirty="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Läs mera om vårdens tillgänglighet och väntetider.</a:t>
            </a:r>
            <a:endParaRPr lang="fi-FI" sz="1600" dirty="0">
              <a:solidFill>
                <a:schemeClr val="accent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43550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fi-FI" sz="1600" dirty="0" err="1"/>
              <a:t>Nytt</a:t>
            </a:r>
            <a:r>
              <a:rPr lang="fi-FI" sz="1600" dirty="0"/>
              <a:t> </a:t>
            </a:r>
            <a:r>
              <a:rPr lang="fi-FI" sz="1600" dirty="0" err="1"/>
              <a:t>patientdatasystem</a:t>
            </a:r>
            <a:r>
              <a:rPr lang="fi-FI" sz="1600" dirty="0"/>
              <a:t> </a:t>
            </a:r>
            <a:r>
              <a:rPr lang="fi-FI" sz="1600" dirty="0" err="1"/>
              <a:t>tagits</a:t>
            </a:r>
            <a:r>
              <a:rPr lang="fi-FI" sz="1600" dirty="0"/>
              <a:t> i </a:t>
            </a:r>
            <a:r>
              <a:rPr lang="fi-FI" sz="1600" dirty="0" err="1"/>
              <a:t>bruk</a:t>
            </a:r>
            <a:r>
              <a:rPr lang="fi-FI" sz="1600" dirty="0"/>
              <a:t> </a:t>
            </a:r>
            <a:r>
              <a:rPr lang="fi-FI" sz="1600" dirty="0" err="1"/>
              <a:t>våren</a:t>
            </a:r>
            <a:r>
              <a:rPr lang="fi-FI" sz="1600" dirty="0"/>
              <a:t> 2025 </a:t>
            </a:r>
            <a:r>
              <a:rPr lang="fi-FI" sz="1600" dirty="0" err="1"/>
              <a:t>på</a:t>
            </a:r>
            <a:r>
              <a:rPr lang="fi-FI" sz="1600" dirty="0"/>
              <a:t> </a:t>
            </a:r>
            <a:r>
              <a:rPr lang="fi-FI" sz="1600" dirty="0" err="1"/>
              <a:t>olika</a:t>
            </a:r>
            <a:r>
              <a:rPr lang="fi-FI" sz="1600" dirty="0"/>
              <a:t> </a:t>
            </a:r>
            <a:r>
              <a:rPr lang="fi-FI" sz="1600" dirty="0" err="1"/>
              <a:t>tidpunkter</a:t>
            </a:r>
            <a:r>
              <a:rPr lang="fi-FI" sz="1600" dirty="0"/>
              <a:t> </a:t>
            </a:r>
            <a:r>
              <a:rPr lang="fi-FI" sz="1600" dirty="0" err="1"/>
              <a:t>på</a:t>
            </a:r>
            <a:r>
              <a:rPr lang="fi-FI" sz="1600" dirty="0"/>
              <a:t> </a:t>
            </a:r>
            <a:r>
              <a:rPr lang="fi-FI" sz="1600" dirty="0" err="1"/>
              <a:t>våra</a:t>
            </a:r>
            <a:r>
              <a:rPr lang="fi-FI" sz="1600" dirty="0"/>
              <a:t> </a:t>
            </a:r>
            <a:r>
              <a:rPr lang="fi-FI" sz="1600" dirty="0" err="1"/>
              <a:t>områden</a:t>
            </a:r>
            <a:r>
              <a:rPr lang="fi-FI" sz="1600" dirty="0"/>
              <a:t>, </a:t>
            </a:r>
            <a:r>
              <a:rPr lang="fi-FI" sz="1600" dirty="0" err="1"/>
              <a:t>varav</a:t>
            </a:r>
            <a:r>
              <a:rPr lang="fi-FI" sz="1600" dirty="0"/>
              <a:t> </a:t>
            </a:r>
            <a:r>
              <a:rPr lang="fi-FI" sz="1600" dirty="0" err="1"/>
              <a:t>det</a:t>
            </a:r>
            <a:r>
              <a:rPr lang="fi-FI" sz="1600" dirty="0"/>
              <a:t> </a:t>
            </a:r>
            <a:r>
              <a:rPr lang="fi-FI" sz="1600" dirty="0" err="1"/>
              <a:t>kan</a:t>
            </a:r>
            <a:r>
              <a:rPr lang="fi-FI" sz="1600" dirty="0"/>
              <a:t> </a:t>
            </a:r>
            <a:r>
              <a:rPr lang="fi-FI" sz="1600" dirty="0" err="1"/>
              <a:t>finnas</a:t>
            </a:r>
            <a:r>
              <a:rPr lang="fi-FI" sz="1600" dirty="0"/>
              <a:t> </a:t>
            </a:r>
            <a:r>
              <a:rPr lang="fi-FI" sz="1600" dirty="0" err="1"/>
              <a:t>avvikelser</a:t>
            </a:r>
            <a:r>
              <a:rPr lang="fi-FI" sz="1600" dirty="0"/>
              <a:t> i </a:t>
            </a:r>
            <a:r>
              <a:rPr lang="fi-FI" sz="1600" dirty="0" err="1"/>
              <a:t>raporteringen</a:t>
            </a:r>
            <a:r>
              <a:rPr lang="fi-FI" sz="1600" dirty="0"/>
              <a:t>. </a:t>
            </a:r>
            <a:endParaRPr lang="fi-FI" sz="1600" b="0" i="0" u="none" strike="noStrike" dirty="0">
              <a:effectLst/>
              <a:cs typeface="Arial"/>
            </a:endParaRPr>
          </a:p>
          <a:p>
            <a:endParaRPr lang="fi-FI" sz="1600" dirty="0">
              <a:cs typeface="Arial"/>
            </a:endParaRPr>
          </a:p>
          <a:p>
            <a:r>
              <a:rPr lang="fi-FI" sz="1600" b="1" dirty="0" err="1">
                <a:cs typeface="Arial"/>
              </a:rPr>
              <a:t>Antal</a:t>
            </a:r>
            <a:r>
              <a:rPr lang="fi-FI" sz="1600" b="1" dirty="0">
                <a:cs typeface="Arial"/>
              </a:rPr>
              <a:t> </a:t>
            </a:r>
            <a:r>
              <a:rPr lang="fi-FI" sz="1600" b="1" dirty="0" err="1">
                <a:cs typeface="Arial"/>
              </a:rPr>
              <a:t>besök</a:t>
            </a:r>
            <a:r>
              <a:rPr lang="fi-FI" sz="1600" b="1" dirty="0">
                <a:cs typeface="Arial"/>
              </a:rPr>
              <a:t> </a:t>
            </a:r>
            <a:r>
              <a:rPr lang="fi-FI" sz="1600" b="1" dirty="0" err="1">
                <a:cs typeface="Arial"/>
              </a:rPr>
              <a:t>september</a:t>
            </a:r>
            <a:r>
              <a:rPr lang="fi-FI" sz="1600" b="1" dirty="0">
                <a:cs typeface="Arial"/>
              </a:rPr>
              <a:t>- </a:t>
            </a:r>
            <a:r>
              <a:rPr lang="fi-FI" sz="1600" b="1" dirty="0" err="1">
                <a:cs typeface="Arial"/>
              </a:rPr>
              <a:t>december</a:t>
            </a:r>
            <a:r>
              <a:rPr lang="fi-FI" sz="1600" b="1" dirty="0">
                <a:cs typeface="Arial"/>
              </a:rPr>
              <a:t>:</a:t>
            </a:r>
          </a:p>
          <a:p>
            <a:r>
              <a:rPr lang="sv-SE" sz="1600" dirty="0">
                <a:cs typeface="Arial"/>
              </a:rPr>
              <a:t>Tandläkarmottagningsbesök  </a:t>
            </a:r>
          </a:p>
          <a:p>
            <a:r>
              <a:rPr lang="sv-SE" sz="1600" dirty="0">
                <a:cs typeface="Arial"/>
              </a:rPr>
              <a:t>tillsammans​ 39 294</a:t>
            </a:r>
          </a:p>
          <a:p>
            <a:endParaRPr lang="sv-SE" sz="1600" dirty="0">
              <a:cs typeface="Arial"/>
            </a:endParaRPr>
          </a:p>
          <a:p>
            <a:r>
              <a:rPr lang="sv-SE" sz="1600" dirty="0">
                <a:cs typeface="Arial"/>
              </a:rPr>
              <a:t>Vårdpersonal  besök</a:t>
            </a:r>
            <a:endParaRPr lang="en-US" sz="1600" dirty="0">
              <a:cs typeface="Arial"/>
            </a:endParaRPr>
          </a:p>
          <a:p>
            <a:r>
              <a:rPr lang="sv-SE" sz="1600" dirty="0">
                <a:cs typeface="Arial"/>
              </a:rPr>
              <a:t>Tillsammans 30 493</a:t>
            </a:r>
            <a:endParaRPr lang="sv-SE" sz="1600" b="1" dirty="0">
              <a:cs typeface="Arial"/>
            </a:endParaRPr>
          </a:p>
          <a:p>
            <a:endParaRPr lang="sv-SE" sz="1600" dirty="0">
              <a:cs typeface="Arial"/>
            </a:endParaRPr>
          </a:p>
          <a:p>
            <a:r>
              <a:rPr lang="sv-SE" sz="1600" b="1" dirty="0">
                <a:cs typeface="Arial"/>
              </a:rPr>
              <a:t>Antal uteblivna patienter</a:t>
            </a:r>
            <a:endParaRPr lang="en-US" sz="1600" b="1" dirty="0">
              <a:cs typeface="Arial"/>
            </a:endParaRPr>
          </a:p>
          <a:p>
            <a:endParaRPr lang="sv-SE" sz="1600" dirty="0">
              <a:cs typeface="Arial"/>
            </a:endParaRPr>
          </a:p>
          <a:p>
            <a:r>
              <a:rPr lang="sv-SE" sz="1600" b="1" dirty="0">
                <a:cs typeface="Arial"/>
              </a:rPr>
              <a:t>1979</a:t>
            </a:r>
            <a:r>
              <a:rPr lang="sv-SE" sz="1600" dirty="0">
                <a:cs typeface="Arial"/>
              </a:rPr>
              <a:t> </a:t>
            </a:r>
            <a:r>
              <a:rPr lang="sv-SE" sz="1600" dirty="0" err="1">
                <a:cs typeface="Arial"/>
              </a:rPr>
              <a:t>st</a:t>
            </a:r>
            <a:endParaRPr lang="sv-SE" sz="1600" dirty="0">
              <a:cs typeface="Arial"/>
            </a:endParaRPr>
          </a:p>
          <a:p>
            <a:endParaRPr lang="sv-SE" sz="1600" dirty="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3550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För att förbättra vårdgarantin och förkorta köerna till icke brådskande vårs görs olika korrigerande åtgärder inom verksamheten.​</a:t>
            </a:r>
            <a:endParaRPr lang="sv-SE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Genomgång av interna processer.​</a:t>
            </a:r>
            <a:endParaRPr lang="sv-SE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r>
              <a:rPr kumimoji="0" lang="sv-SE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Köavkortning</a:t>
            </a: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med hjälp av  köptjänster tex. "färdig-patient-modellen" och beviljande av servicesedlar för att förbättra kösituationen.​</a:t>
            </a:r>
            <a:endParaRPr lang="sv-SE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Användningen av servicesedlar bidrar  till en viss del, att vårdköerna inte växer.</a:t>
            </a:r>
            <a:endParaRPr lang="sv-SE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6377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31.12.25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Patientsäkerhets anmälningar: 34 </a:t>
            </a:r>
            <a:r>
              <a:rPr lang="sv-SE" sz="1400" b="1" dirty="0" err="1"/>
              <a:t>st</a:t>
            </a:r>
            <a:r>
              <a:rPr lang="sv-SE" sz="1400" b="1" dirty="0"/>
              <a:t> (21st)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0</a:t>
            </a:r>
            <a:r>
              <a:rPr lang="sv-SE" sz="1400" dirty="0"/>
              <a:t>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1</a:t>
            </a:r>
            <a:r>
              <a:rPr lang="sv-SE" sz="1400" dirty="0"/>
              <a:t> (3%)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handläggning:10 (29%)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Färdig:23 (68%) </a:t>
            </a:r>
            <a:r>
              <a:rPr lang="sv-SE" sz="1400" dirty="0"/>
              <a:t> 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6346395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</a:t>
            </a:r>
            <a:endParaRPr lang="sv-SE" sz="1600" b="1" dirty="0">
              <a:solidFill>
                <a:srgbClr val="00A174"/>
              </a:solidFill>
              <a:cs typeface="Arial"/>
            </a:endParaRPr>
          </a:p>
          <a:p>
            <a:pPr marL="342900" indent="-342900">
              <a:buAutoNum type="arabicPeriod"/>
            </a:pP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Förknippat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med</a:t>
            </a:r>
            <a:r>
              <a:rPr lang="fi-FI" sz="1600" dirty="0">
                <a:cs typeface="Arial"/>
              </a:rPr>
              <a:t> annat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Föknippat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med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informationsflöde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Förknippat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med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opetativ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åtgärd</a:t>
            </a:r>
          </a:p>
          <a:p>
            <a:endParaRPr lang="sv-SE" sz="1600" b="1" dirty="0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 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3062303"/>
              </p:ext>
            </p:extLst>
          </p:nvPr>
        </p:nvGraphicFramePr>
        <p:xfrm>
          <a:off x="1160461" y="47239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>
                <a:cs typeface="Arial"/>
              </a:rPr>
              <a:t>0(0) st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33241" y="4608000"/>
            <a:ext cx="5476017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åtgärder</a:t>
            </a:r>
          </a:p>
          <a:p>
            <a:r>
              <a:rPr lang="sv-SE" sz="1400" dirty="0"/>
              <a:t>Alla </a:t>
            </a:r>
            <a:r>
              <a:rPr lang="sv-SE" sz="1400" dirty="0" err="1"/>
              <a:t>Haipro</a:t>
            </a:r>
            <a:r>
              <a:rPr lang="sv-SE" sz="1400" dirty="0"/>
              <a:t> anmälningar handläggs enligt organisationens direktiv, mångprofessionellt på enhetsnivå vid  avdelningsmöten och/eller team. Anmälningarna analyseras och åtgärdas. Vi lär oss av anmälningarna och utvecklar ständigt verksamheten. </a:t>
            </a:r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0A8CFB7-4CF4-D62C-2ACD-947887E40358}"/>
              </a:ext>
            </a:extLst>
          </p:cNvPr>
          <p:cNvGrpSpPr/>
          <p:nvPr/>
        </p:nvGrpSpPr>
        <p:grpSpPr>
          <a:xfrm>
            <a:off x="3509628" y="2986644"/>
            <a:ext cx="2942633" cy="1459042"/>
            <a:chOff x="3509628" y="2986644"/>
            <a:chExt cx="2942633" cy="1459042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125C222-77F9-F0F1-3728-DDDD863B14E2}"/>
                </a:ext>
              </a:extLst>
            </p:cNvPr>
            <p:cNvGrpSpPr/>
            <p:nvPr/>
          </p:nvGrpSpPr>
          <p:grpSpPr>
            <a:xfrm>
              <a:off x="3509628" y="2986644"/>
              <a:ext cx="2942633" cy="1459042"/>
              <a:chOff x="3509628" y="2986644"/>
              <a:chExt cx="2942633" cy="1459042"/>
            </a:xfrm>
          </p:grpSpPr>
          <p:pic>
            <p:nvPicPr>
              <p:cNvPr id="27" name="Picture 26">
                <a:extLst>
                  <a:ext uri="{FF2B5EF4-FFF2-40B4-BE49-F238E27FC236}">
                    <a16:creationId xmlns:a16="http://schemas.microsoft.com/office/drawing/2014/main" id="{D914B18D-1837-9806-AEC2-89664D83FF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4675" t="2749" r="15987" b="36779"/>
              <a:stretch/>
            </p:blipFill>
            <p:spPr>
              <a:xfrm>
                <a:off x="3509628" y="2986644"/>
                <a:ext cx="2942633" cy="1459042"/>
              </a:xfrm>
              <a:prstGeom prst="rect">
                <a:avLst/>
              </a:prstGeom>
            </p:spPr>
          </p:pic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18066E19-4BD6-3E57-44A9-08490A09BF43}"/>
                  </a:ext>
                </a:extLst>
              </p:cNvPr>
              <p:cNvSpPr/>
              <p:nvPr/>
            </p:nvSpPr>
            <p:spPr>
              <a:xfrm>
                <a:off x="3625850" y="3028950"/>
                <a:ext cx="532499" cy="2765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25" name="Straight Arrow Connector 24" descr="NPS värde. Värdet mäts mellan minus 100 och 100. Generellt anser man att ett gott värde över 50 är gott. Resultat">
              <a:extLst>
                <a:ext uri="{FF2B5EF4-FFF2-40B4-BE49-F238E27FC236}">
                  <a16:creationId xmlns:a16="http://schemas.microsoft.com/office/drawing/2014/main" id="{87040B74-6C7C-8B70-6FA4-B57D9A7B17A5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81770" y="3801946"/>
              <a:ext cx="580830" cy="44600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36762BA2-DEA7-DFB1-94A6-98832C4718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987800" y="2936140"/>
            <a:ext cx="81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NPS</a:t>
            </a:r>
          </a:p>
        </p:txBody>
      </p: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 12/25: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600" b="1" dirty="0">
                <a:solidFill>
                  <a:srgbClr val="213A8F"/>
                </a:solidFill>
                <a:latin typeface="Arial" panose="020B0604020202020204"/>
              </a:rPr>
              <a:t>556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(</a:t>
            </a:r>
            <a:r>
              <a:rPr lang="fi-FI" sz="1600" noProof="0" dirty="0">
                <a:solidFill>
                  <a:srgbClr val="213A8F"/>
                </a:solidFill>
                <a:latin typeface="Arial" panose="020B0604020202020204"/>
              </a:rPr>
              <a:t>447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)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80(69)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4,19)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4,45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4,02)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4,79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4,37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4,46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4,32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4,25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4,23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4,65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4,32)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4,59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4,15)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4,72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4,71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Vänligt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och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Bemötande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>
                <a:solidFill>
                  <a:srgbClr val="213A8F"/>
                </a:solidFill>
                <a:latin typeface="Arial" panose="020B0604020202020204"/>
                <a:cs typeface="Arial"/>
              </a:rPr>
              <a:t>Tillgång till vård.</a:t>
            </a: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1694" y="4848082"/>
            <a:ext cx="18205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1694" y="5619806"/>
            <a:ext cx="196232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latin typeface="Arial" panose="020B0604020202020204"/>
              </a:rPr>
              <a:t>15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(6) st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4314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 dirty="0">
                <a:solidFill>
                  <a:schemeClr val="tx2"/>
                </a:solidFill>
                <a:latin typeface="+mj-lt"/>
              </a:rPr>
              <a:t>Möjlighet att utvärdera tjänsterna via </a:t>
            </a:r>
            <a:r>
              <a:rPr lang="sv-SE" sz="1400" dirty="0" err="1">
                <a:solidFill>
                  <a:schemeClr val="tx2"/>
                </a:solidFill>
                <a:latin typeface="+mj-lt"/>
              </a:rPr>
              <a:t>Roidu</a:t>
            </a:r>
            <a:r>
              <a:rPr lang="sv-SE" sz="1400" dirty="0">
                <a:solidFill>
                  <a:schemeClr val="tx2"/>
                </a:solidFill>
                <a:latin typeface="+mj-lt"/>
              </a:rPr>
              <a:t> och </a:t>
            </a:r>
            <a:r>
              <a:rPr lang="sv-SE" sz="1400" dirty="0" err="1">
                <a:solidFill>
                  <a:schemeClr val="tx2"/>
                </a:solidFill>
                <a:latin typeface="+mj-lt"/>
              </a:rPr>
              <a:t>HaiPro</a:t>
            </a:r>
            <a:r>
              <a:rPr lang="sv-SE" sz="1400" dirty="0">
                <a:solidFill>
                  <a:schemeClr val="tx2"/>
                </a:solidFill>
                <a:latin typeface="+mj-lt"/>
              </a:rPr>
              <a:t>.​</a:t>
            </a:r>
            <a:endParaRPr lang="sv-SE" sz="1400" dirty="0">
              <a:solidFill>
                <a:schemeClr val="tx2"/>
              </a:solidFill>
              <a:latin typeface="+mj-lt"/>
              <a:cs typeface="Arial"/>
            </a:endParaRPr>
          </a:p>
          <a:p>
            <a:endParaRPr lang="sv-SE" sz="1400" dirty="0">
              <a:solidFill>
                <a:schemeClr val="tx2"/>
              </a:solidFill>
              <a:latin typeface="+mj-lt"/>
            </a:endParaRPr>
          </a:p>
          <a:p>
            <a:r>
              <a:rPr lang="sv-SE" sz="1400" dirty="0" err="1">
                <a:solidFill>
                  <a:schemeClr val="tx2"/>
                </a:solidFill>
                <a:latin typeface="+mj-lt"/>
              </a:rPr>
              <a:t>THL:s</a:t>
            </a:r>
            <a:r>
              <a:rPr lang="sv-SE" sz="1400" dirty="0">
                <a:solidFill>
                  <a:schemeClr val="tx2"/>
                </a:solidFill>
                <a:latin typeface="+mj-lt"/>
              </a:rPr>
              <a:t> kundresponsenkät regelbundet</a:t>
            </a:r>
            <a:endParaRPr lang="sv-SE" sz="1400" dirty="0">
              <a:solidFill>
                <a:schemeClr val="tx2"/>
              </a:solidFill>
              <a:latin typeface="+mj-lt"/>
              <a:cs typeface="Arial"/>
            </a:endParaRPr>
          </a:p>
          <a:p>
            <a:r>
              <a:rPr lang="sv-SE" sz="1400" dirty="0">
                <a:solidFill>
                  <a:schemeClr val="tx2"/>
                </a:solidFill>
                <a:latin typeface="+mj-lt"/>
                <a:cs typeface="Arial"/>
              </a:rPr>
              <a:t>Länk till svaren 2025; </a:t>
            </a:r>
            <a:r>
              <a:rPr lang="sv-SE" sz="1200" dirty="0">
                <a:solidFill>
                  <a:schemeClr val="tx2"/>
                </a:solidFill>
                <a:latin typeface="Aptos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Hammashoitoloiden asiakaspalautekyselyt - THL</a:t>
            </a:r>
          </a:p>
          <a:p>
            <a:endParaRPr lang="sv-SE" sz="1400" dirty="0">
              <a:solidFill>
                <a:schemeClr val="tx2"/>
              </a:solidFill>
              <a:latin typeface="+mj-lt"/>
            </a:endParaRPr>
          </a:p>
          <a:p>
            <a:r>
              <a:rPr lang="sv-SE" sz="1400" dirty="0">
                <a:solidFill>
                  <a:schemeClr val="tx2"/>
                </a:solidFill>
                <a:latin typeface="+mj-lt"/>
              </a:rPr>
              <a:t>Österbottens välfärdsområdets klientråd</a:t>
            </a:r>
            <a:endParaRPr lang="sv-SE" sz="1400" dirty="0">
              <a:solidFill>
                <a:schemeClr val="tx2"/>
              </a:solidFill>
              <a:latin typeface="+mj-lt"/>
              <a:cs typeface="Arial"/>
            </a:endParaRPr>
          </a:p>
          <a:p>
            <a:endParaRPr lang="en-US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sv-SE" sz="1400">
                <a:latin typeface="+mj-lt"/>
              </a:rPr>
              <a:t>Regional livsstilsrådgivning projekt påbörjat i samråd med kommunerna och tredje sektorn.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sv-SE" sz="1400">
                <a:cs typeface="Times New Roman"/>
              </a:rPr>
              <a:t>Delvis.</a:t>
            </a:r>
            <a:endParaRPr lang="fi-FI" sz="1400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r>
              <a:rPr lang="sv-SE" sz="1400" b="1">
                <a:solidFill>
                  <a:schemeClr val="accent4"/>
                </a:solidFill>
                <a:latin typeface="+mj-lt"/>
              </a:rPr>
              <a:t>​</a:t>
            </a:r>
          </a:p>
          <a:p>
            <a:r>
              <a:rPr lang="sv-SE" sz="1400">
                <a:latin typeface="+mj-lt"/>
              </a:rPr>
              <a:t>Hemsidans innehåll har förbättrats.​</a:t>
            </a:r>
          </a:p>
          <a:p>
            <a:r>
              <a:rPr lang="sv-SE" sz="1400">
                <a:latin typeface="+mj-lt"/>
              </a:rPr>
              <a:t>Vi har även förtydligat våra direktiv och verksamhetsmodeller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 (</a:t>
            </a:r>
            <a:r>
              <a:rPr lang="sv-SE" sz="1600" b="1" dirty="0" err="1">
                <a:solidFill>
                  <a:schemeClr val="accent5"/>
                </a:solidFill>
              </a:rPr>
              <a:t>exreport</a:t>
            </a:r>
            <a:r>
              <a:rPr lang="sv-SE" sz="1600" b="1" dirty="0">
                <a:solidFill>
                  <a:schemeClr val="accent5"/>
                </a:solidFill>
              </a:rPr>
              <a:t>)</a:t>
            </a:r>
          </a:p>
          <a:p>
            <a:r>
              <a:rPr lang="sv-SE" sz="1400" dirty="0"/>
              <a:t>Vårdpersonal 157,2</a:t>
            </a:r>
            <a:endParaRPr lang="sv-SE" sz="1400" dirty="0">
              <a:cs typeface="Arial"/>
            </a:endParaRPr>
          </a:p>
          <a:p>
            <a:r>
              <a:rPr lang="sv-SE" sz="1400" dirty="0"/>
              <a:t>Tandläkare 96​</a:t>
            </a:r>
            <a:endParaRPr lang="sv-SE" sz="1400" dirty="0">
              <a:cs typeface="Arial"/>
            </a:endParaRPr>
          </a:p>
          <a:p>
            <a:r>
              <a:rPr lang="sv-SE" sz="1400" dirty="0"/>
              <a:t>Fastanställda: ​</a:t>
            </a:r>
            <a:endParaRPr lang="sv-SE" sz="1400" dirty="0">
              <a:cs typeface="Arial"/>
            </a:endParaRPr>
          </a:p>
          <a:p>
            <a:r>
              <a:rPr lang="sv-SE" sz="1400" dirty="0"/>
              <a:t>Vårdpersonal 154,1</a:t>
            </a:r>
            <a:endParaRPr lang="sv-SE" sz="1400" dirty="0">
              <a:cs typeface="Arial"/>
            </a:endParaRPr>
          </a:p>
          <a:p>
            <a:r>
              <a:rPr lang="sv-SE" sz="1400" dirty="0"/>
              <a:t>Tandläkare 66,5​</a:t>
            </a:r>
            <a:endParaRPr lang="sv-SE" sz="1400" dirty="0">
              <a:cs typeface="Arial"/>
            </a:endParaRPr>
          </a:p>
          <a:p>
            <a:r>
              <a:rPr lang="sv-SE" sz="1400" dirty="0"/>
              <a:t>Vikarier:  ​</a:t>
            </a:r>
            <a:endParaRPr lang="sv-SE" sz="1400" dirty="0">
              <a:cs typeface="Arial"/>
            </a:endParaRPr>
          </a:p>
          <a:p>
            <a:r>
              <a:rPr lang="sv-SE" sz="1400" dirty="0"/>
              <a:t>Vårdpersonal 26​</a:t>
            </a:r>
            <a:endParaRPr lang="sv-SE" sz="1400" dirty="0">
              <a:cs typeface="Arial"/>
            </a:endParaRPr>
          </a:p>
          <a:p>
            <a:r>
              <a:rPr lang="sv-SE" sz="1400" dirty="0"/>
              <a:t>Tandläkare 19</a:t>
            </a:r>
            <a:endParaRPr lang="sv-SE" sz="1400" dirty="0">
              <a:cs typeface="Arial"/>
            </a:endParaRPr>
          </a:p>
          <a:p>
            <a:r>
              <a:rPr lang="sv-SE" sz="1400" dirty="0"/>
              <a:t>Öppna vakanser:  </a:t>
            </a:r>
            <a:endParaRPr lang="sv-SE" sz="1400" dirty="0">
              <a:cs typeface="Arial"/>
            </a:endParaRPr>
          </a:p>
          <a:p>
            <a:r>
              <a:rPr lang="sv-SE" sz="1400" dirty="0"/>
              <a:t>Tandskötare 5,78, Munhygienister 2,78 </a:t>
            </a:r>
            <a:r>
              <a:rPr lang="sv-SE" sz="1400"/>
              <a:t>och Tandläkare </a:t>
            </a:r>
            <a:endParaRPr lang="sv-SE" sz="14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sv-SE" sz="1600" dirty="0">
                <a:cs typeface="Arial"/>
              </a:rPr>
              <a:t>Regelbundna avdelningstimmar​.</a:t>
            </a:r>
          </a:p>
          <a:p>
            <a:r>
              <a:rPr lang="sv-SE" sz="1600" dirty="0">
                <a:cs typeface="Arial"/>
              </a:rPr>
              <a:t>Klara direktiv och förfaranden på arbetsplatsen​.</a:t>
            </a:r>
          </a:p>
          <a:p>
            <a:r>
              <a:rPr lang="sv-SE" sz="1600" dirty="0">
                <a:cs typeface="Arial"/>
              </a:rPr>
              <a:t>Personalens deltagande​.</a:t>
            </a:r>
          </a:p>
          <a:p>
            <a:r>
              <a:rPr lang="sv-SE" sz="1600" dirty="0">
                <a:cs typeface="Arial"/>
              </a:rPr>
              <a:t>Utvecklingssamtal, introduktion​.</a:t>
            </a:r>
          </a:p>
          <a:p>
            <a:r>
              <a:rPr lang="sv-SE" sz="1600" dirty="0">
                <a:cs typeface="Arial"/>
              </a:rPr>
              <a:t>Tidigt stöd och arbetshandledning​.</a:t>
            </a:r>
          </a:p>
          <a:p>
            <a:r>
              <a:rPr lang="sv-SE" sz="1600" dirty="0">
                <a:cs typeface="Arial"/>
              </a:rPr>
              <a:t>Skolningsmöjligheter, </a:t>
            </a:r>
            <a:r>
              <a:rPr lang="sv-SE" sz="1600" dirty="0" err="1">
                <a:cs typeface="Arial"/>
              </a:rPr>
              <a:t>karriärstig</a:t>
            </a:r>
            <a:r>
              <a:rPr lang="sv-SE" sz="1600" dirty="0">
                <a:cs typeface="Arial"/>
              </a:rPr>
              <a:t>​.</a:t>
            </a:r>
          </a:p>
          <a:p>
            <a:r>
              <a:rPr lang="sv-SE" sz="1600" dirty="0" err="1">
                <a:cs typeface="Arial"/>
              </a:rPr>
              <a:t>Tyky</a:t>
            </a:r>
            <a:r>
              <a:rPr lang="sv-SE" sz="1600">
                <a:cs typeface="Arial"/>
              </a:rPr>
              <a:t>, e-pass</a:t>
            </a:r>
            <a:endParaRPr lang="fi-FI" sz="1600" dirty="0">
              <a:solidFill>
                <a:srgbClr val="00A174"/>
              </a:solidFill>
              <a:effectLst/>
              <a:cs typeface="Arial" panose="020B06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600" baseline="0" dirty="0"/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</a:t>
            </a:r>
            <a:r>
              <a:rPr lang="fi-FI" sz="1600" dirty="0"/>
              <a:t> 27 (54)</a:t>
            </a:r>
            <a:endParaRPr lang="fi-FI" sz="1600" baseline="0" dirty="0">
              <a:cs typeface="Arial"/>
            </a:endParaRPr>
          </a:p>
          <a:p>
            <a:endParaRPr lang="fi-FI" baseline="0" dirty="0"/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Inomhusluft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/>
              <a:t>Annat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Fall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från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höjd</a:t>
            </a:r>
            <a:r>
              <a:rPr lang="fi-FI" sz="1600" dirty="0">
                <a:cs typeface="Arial"/>
              </a:rPr>
              <a:t>, </a:t>
            </a:r>
            <a:r>
              <a:rPr lang="fi-FI" sz="1600" dirty="0" err="1">
                <a:cs typeface="Arial"/>
              </a:rPr>
              <a:t>snubblande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och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halkande</a:t>
            </a:r>
            <a:endParaRPr lang="fi-FI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49023" y="4831561"/>
            <a:ext cx="3329922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 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fi-FI" sz="2000" b="1" dirty="0" err="1">
                <a:cs typeface="Arial"/>
              </a:rPr>
              <a:t>Tandläkare</a:t>
            </a:r>
            <a:r>
              <a:rPr lang="fi-FI" sz="2000" b="1" dirty="0">
                <a:cs typeface="Arial"/>
              </a:rPr>
              <a:t> 1,8  (2,7)</a:t>
            </a:r>
            <a:endParaRPr lang="fi-FI"/>
          </a:p>
          <a:p>
            <a:pPr algn="ctr"/>
            <a:r>
              <a:rPr lang="fi-FI" sz="2000" b="1" dirty="0" err="1">
                <a:solidFill>
                  <a:srgbClr val="213A8F"/>
                </a:solidFill>
                <a:cs typeface="Arial"/>
              </a:rPr>
              <a:t>Vårdpersonal</a:t>
            </a:r>
            <a:r>
              <a:rPr lang="fi-FI" sz="2000" b="1" dirty="0">
                <a:solidFill>
                  <a:srgbClr val="213A8F"/>
                </a:solidFill>
                <a:cs typeface="Arial"/>
              </a:rPr>
              <a:t> 9,6 (4,8)</a:t>
            </a:r>
          </a:p>
          <a:p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 -2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(-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14)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0588B8-8EE6-3B8B-CAB1-D048A445C36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4879634" y="4570363"/>
            <a:ext cx="2942633" cy="1459042"/>
          </a:xfrm>
          <a:prstGeom prst="rect">
            <a:avLst/>
          </a:prstGeom>
        </p:spPr>
      </p:pic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351F83DB-89C4-932E-6B3A-5D1F292EBA1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6230679" y="5183713"/>
            <a:ext cx="91771" cy="6679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F14333EC10D104D8872EC4D2A8756AE" ma:contentTypeVersion="14" ma:contentTypeDescription="Skapa ett nytt dokument." ma:contentTypeScope="" ma:versionID="4617980e6c6ecc9d0e55167ffb31db7b">
  <xsd:schema xmlns:xsd="http://www.w3.org/2001/XMLSchema" xmlns:xs="http://www.w3.org/2001/XMLSchema" xmlns:p="http://schemas.microsoft.com/office/2006/metadata/properties" xmlns:ns2="3b77f81b-143a-4b76-a6ec-660b6c811c14" xmlns:ns3="cdf03086-2f09-4cbc-b40d-76c7fdec76ff" targetNamespace="http://schemas.microsoft.com/office/2006/metadata/properties" ma:root="true" ma:fieldsID="8c11b5231d96b6bcf023045b95b0c80a" ns2:_="" ns3:_="">
    <xsd:import namespace="3b77f81b-143a-4b76-a6ec-660b6c811c14"/>
    <xsd:import namespace="cdf03086-2f09-4cbc-b40d-76c7fdec76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7f81b-143a-4b76-a6ec-660b6c811c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f03086-2f09-4cbc-b40d-76c7fdec76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eff66ab5-b2cb-4ab2-b7b3-2feb5447f577}" ma:internalName="TaxCatchAll" ma:showField="CatchAllData" ma:web="cdf03086-2f09-4cbc-b40d-76c7fdec76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df03086-2f09-4cbc-b40d-76c7fdec76ff">
      <UserInfo>
        <DisplayName/>
        <AccountId xsi:nil="true"/>
        <AccountType/>
      </UserInfo>
    </SharedWithUsers>
    <lcf76f155ced4ddcb4097134ff3c332f xmlns="3b77f81b-143a-4b76-a6ec-660b6c811c14">
      <Terms xmlns="http://schemas.microsoft.com/office/infopath/2007/PartnerControls"/>
    </lcf76f155ced4ddcb4097134ff3c332f>
    <TaxCatchAll xmlns="cdf03086-2f09-4cbc-b40d-76c7fdec76f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35BE8B-FDF7-4064-83C0-BB1F3FC656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77f81b-143a-4b76-a6ec-660b6c811c14"/>
    <ds:schemaRef ds:uri="cdf03086-2f09-4cbc-b40d-76c7fdec76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  <ds:schemaRef ds:uri="3b77f81b-143a-4b76-a6ec-660b6c811c14"/>
    <ds:schemaRef ds:uri="http://schemas.microsoft.com/office/2006/documentManagement/types"/>
    <ds:schemaRef ds:uri="cdf03086-2f09-4cbc-b40d-76c7fdec76ff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10</TotalTime>
  <Words>699</Words>
  <Application>Microsoft Office PowerPoint</Application>
  <PresentationFormat>Widescreen</PresentationFormat>
  <Paragraphs>141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Tallgren Ida</cp:lastModifiedBy>
  <cp:revision>201</cp:revision>
  <dcterms:created xsi:type="dcterms:W3CDTF">2023-11-14T05:41:58Z</dcterms:created>
  <dcterms:modified xsi:type="dcterms:W3CDTF">2026-01-19T11:28:01Z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0x010100EF14333EC10D104D8872EC4D2A8756AE</vt:lpwstr>
  </property>
  <property fmtid="{D5CDD505-2E9C-101B-9397-08002B2CF9AE}" pid="3" name="MediaServiceImageTags">
    <vt:lpwstr/>
  </property>
  <property fmtid="{D5CDD505-2E9C-101B-9397-08002B2CF9AE}" pid="4" name="Order">
    <vt:r8>247500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