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DEDC78-77E0-BDA0-114A-45A1721C5735}" v="187" dt="2026-01-23T11:39:35.561"/>
    <p1510:client id="{CC114078-324A-7E9A-26D4-31C03B21EBB2}" v="12" dt="2026-01-22T14:40:56.7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245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567</c:v>
                </c:pt>
                <c:pt idx="1">
                  <c:v>591</c:v>
                </c:pt>
                <c:pt idx="2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890</c:v>
                </c:pt>
                <c:pt idx="1">
                  <c:v>835</c:v>
                </c:pt>
                <c:pt idx="2">
                  <c:v>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: </a:t>
            </a:r>
            <a:r>
              <a:rPr lang="sv-FI" dirty="0"/>
              <a:t>Service som ges hem</a:t>
            </a:r>
            <a:r>
              <a:rPr lang="fi-FI" dirty="0"/>
              <a:t> (HEBO)</a:t>
            </a:r>
          </a:p>
          <a:p>
            <a:r>
              <a:rPr lang="fi-FI" dirty="0" err="1"/>
              <a:t>Period</a:t>
            </a:r>
            <a:r>
              <a:rPr lang="fi-FI" dirty="0"/>
              <a:t> som </a:t>
            </a:r>
            <a:r>
              <a:rPr lang="fi-FI" dirty="0" err="1"/>
              <a:t>rapporteras</a:t>
            </a:r>
            <a:r>
              <a:rPr lang="fi-FI" dirty="0"/>
              <a:t>: 9-12.2025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och personal)</a:t>
            </a: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dirty="0" err="1"/>
              <a:t>Tillgänglighet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30498" cy="262410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1332000"/>
            <a:ext cx="3522499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Köer</a:t>
            </a:r>
            <a:r>
              <a:rPr lang="fi-FI" sz="1600" b="1" dirty="0"/>
              <a:t> </a:t>
            </a:r>
            <a:r>
              <a:rPr lang="fi-FI" sz="1600" b="1" dirty="0" err="1"/>
              <a:t>till</a:t>
            </a:r>
            <a:r>
              <a:rPr lang="fi-FI" sz="1600" b="1" dirty="0"/>
              <a:t> </a:t>
            </a:r>
            <a:r>
              <a:rPr lang="fi-FI" sz="1600" b="1" dirty="0" err="1"/>
              <a:t>boendeenheter</a:t>
            </a:r>
            <a:r>
              <a:rPr lang="fi-FI" sz="1600" b="1" dirty="0"/>
              <a:t>- </a:t>
            </a:r>
            <a:r>
              <a:rPr lang="fi-FI" sz="1600" b="1" dirty="0" err="1"/>
              <a:t>målsättning</a:t>
            </a:r>
            <a:r>
              <a:rPr lang="fi-FI" sz="1600" b="1" dirty="0"/>
              <a:t> </a:t>
            </a:r>
            <a:r>
              <a:rPr lang="fi-FI" sz="1600" b="1" dirty="0" err="1"/>
              <a:t>under</a:t>
            </a:r>
            <a:r>
              <a:rPr lang="fi-FI" sz="1600" b="1" dirty="0"/>
              <a:t> 3 </a:t>
            </a:r>
            <a:r>
              <a:rPr lang="fi-FI" sz="1600" b="1" dirty="0" err="1"/>
              <a:t>mån</a:t>
            </a:r>
            <a:endParaRPr lang="fi-FI" sz="1600" b="1" dirty="0"/>
          </a:p>
          <a:p>
            <a:r>
              <a:rPr lang="sv-SE" sz="1400" dirty="0"/>
              <a:t>-Ständig kö till hemvården i det mellersta området. I genomsnitt 10 personer i kö.</a:t>
            </a:r>
            <a:br>
              <a:rPr lang="sv-SE" sz="1400" dirty="0"/>
            </a:br>
            <a:r>
              <a:rPr lang="sv-SE" sz="1400" dirty="0"/>
              <a:t>-Serviceboende i form av hemvård i det egna hemmet, inga köer.</a:t>
            </a:r>
            <a:br>
              <a:rPr lang="sv-SE" sz="1400" dirty="0"/>
            </a:br>
            <a:r>
              <a:rPr lang="sv-SE" sz="1400" dirty="0"/>
              <a:t>-Dagverksamheten, i </a:t>
            </a:r>
            <a:r>
              <a:rPr lang="sv-SE" sz="1400" dirty="0">
                <a:solidFill>
                  <a:schemeClr val="tx2"/>
                </a:solidFill>
              </a:rPr>
              <a:t>genomsnitt 8 personer i kö.</a:t>
            </a:r>
            <a:br>
              <a:rPr lang="sv-SE" sz="1400" dirty="0"/>
            </a:br>
            <a:r>
              <a:rPr lang="sv-SE" sz="1400" dirty="0"/>
              <a:t>-</a:t>
            </a:r>
            <a:r>
              <a:rPr lang="sv-SE" sz="1400" dirty="0">
                <a:solidFill>
                  <a:schemeClr val="tx2"/>
                </a:solidFill>
              </a:rPr>
              <a:t>Närståendevård &gt; 65 år, lagstadgad bedömning förverkligas </a:t>
            </a:r>
            <a:endParaRPr lang="sv-SE" sz="14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188720"/>
            <a:ext cx="3600000" cy="25699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Prestationer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endParaRPr lang="fi-FI" sz="1400" dirty="0">
              <a:cs typeface="Arial"/>
            </a:endParaRPr>
          </a:p>
          <a:p>
            <a:endParaRPr lang="sv-SE" sz="1400" dirty="0"/>
          </a:p>
          <a:p>
            <a:r>
              <a:rPr lang="sv-SE" sz="1400" dirty="0">
                <a:solidFill>
                  <a:schemeClr val="tx2"/>
                </a:solidFill>
              </a:rPr>
              <a:t>Förverkligade dagverksamhetsdagar i relation till verksamhetsplanen 93,1 %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>
                <a:solidFill>
                  <a:schemeClr val="tx2"/>
                </a:solidFill>
              </a:rPr>
              <a:t>Antalet närståendevårdare 1233 </a:t>
            </a:r>
            <a:r>
              <a:rPr lang="sv-SE" sz="1400" dirty="0" err="1">
                <a:solidFill>
                  <a:schemeClr val="tx2"/>
                </a:solidFill>
              </a:rPr>
              <a:t>st</a:t>
            </a:r>
            <a:endParaRPr lang="sv-SE" sz="1400" dirty="0" err="1">
              <a:solidFill>
                <a:schemeClr val="tx2"/>
              </a:solidFill>
              <a:cs typeface="Arial"/>
            </a:endParaRPr>
          </a:p>
          <a:p>
            <a:endParaRPr lang="sv-SE" sz="1400" dirty="0">
              <a:solidFill>
                <a:schemeClr val="tx2"/>
              </a:solidFill>
              <a:cs typeface="Arial"/>
            </a:endParaRPr>
          </a:p>
          <a:p>
            <a:r>
              <a:rPr lang="sv-SE" sz="1400" dirty="0">
                <a:solidFill>
                  <a:schemeClr val="tx2"/>
                </a:solidFill>
                <a:cs typeface="Arial"/>
              </a:rPr>
              <a:t>Antalet familjevårdare 12 </a:t>
            </a:r>
            <a:r>
              <a:rPr lang="sv-SE" sz="1400" dirty="0" err="1">
                <a:solidFill>
                  <a:schemeClr val="tx2"/>
                </a:solidFill>
                <a:cs typeface="Arial"/>
              </a:rPr>
              <a:t>st</a:t>
            </a:r>
            <a:r>
              <a:rPr lang="sv-SE" sz="1400" dirty="0">
                <a:solidFill>
                  <a:schemeClr val="tx2"/>
                </a:solidFill>
                <a:cs typeface="Arial"/>
              </a:rPr>
              <a:t> </a:t>
            </a:r>
          </a:p>
          <a:p>
            <a:br>
              <a:rPr lang="sv-SE" sz="1400" dirty="0"/>
            </a:br>
            <a:endParaRPr lang="sv-SE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188720"/>
            <a:ext cx="3600000" cy="41395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Användningen av välfärdsteknologi ska utökas avsevärt.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Samarbetet mellan hemvårdsenheterna ska förbättras och verksamheten förenhetligas.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Arbetsuppgifter som inte är förknippade med vården ska tas bort av vårdarna och flyttas till omsorgsassistenterna.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Öka klienttid per arbetsskift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 över verksamhetsområden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Utvecklingsgrupper t.ex. Hemvård </a:t>
            </a:r>
            <a:r>
              <a:rPr lang="sv-SE" sz="1400" dirty="0" err="1"/>
              <a:t>scrum</a:t>
            </a:r>
            <a:r>
              <a:rPr lang="sv-SE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>
                <a:solidFill>
                  <a:schemeClr val="tx2"/>
                </a:solidFill>
              </a:rPr>
              <a:t>Ambulerande familjevård har påbörjats som ett alternativ för ordnande av lagstadgad ledighet inom närståendevården</a:t>
            </a:r>
            <a:endParaRPr lang="sv-SE" sz="1400" dirty="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5086212"/>
            <a:ext cx="3600000" cy="1166135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3974098"/>
            <a:ext cx="3522499" cy="168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Jämlikhet</a:t>
            </a:r>
            <a:endParaRPr lang="fi-FI" sz="1600" b="1" dirty="0"/>
          </a:p>
          <a:p>
            <a:r>
              <a:rPr lang="sv-SE" sz="1400" dirty="0"/>
              <a:t>Verksamheten i områdena förenhetligas. Distansvården har utvidgats att omfatta hela området, liksom även möjligheten att använda läkemedelsautomater.</a:t>
            </a:r>
          </a:p>
          <a:p>
            <a:r>
              <a:rPr lang="sv-SE" sz="1400" dirty="0">
                <a:solidFill>
                  <a:schemeClr val="tx2"/>
                </a:solidFill>
              </a:rPr>
              <a:t>Dagverksamhete</a:t>
            </a:r>
            <a:r>
              <a:rPr lang="sv-SE" sz="1400" dirty="0"/>
              <a:t>n för äldre täcker ännu inte området på ett tillfredsställande sätt.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/>
          </p:cNvSpPr>
          <p:nvPr/>
        </p:nvSpPr>
        <p:spPr>
          <a:xfrm>
            <a:off x="4968000" y="5327333"/>
            <a:ext cx="3600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Väntetid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för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brådskande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ärende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/>
            <a:r>
              <a:rPr lang="fi-FI" sz="1400" b="1" dirty="0" err="1">
                <a:cs typeface="Arial"/>
              </a:rPr>
              <a:t>Förverkligats</a:t>
            </a:r>
            <a:endParaRPr lang="fi-FI" sz="14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20.1.2026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773 (835)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124 (16%)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3 (0%)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/>
              <a:t>48 (6%)​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598 (77%)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4 567&#10;Januari-April 2025&#10;Maj - Augusti 2024 591&#10;Maj-Augusti 2025 &#10;September - December 2024 813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71127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läkemedelsbehandling 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Olycksfall och olyckor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Informationsutbyte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ordnande av och tillgång till vård/service</a:t>
            </a: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 dirty="0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cs typeface="Arial"/>
              </a:rPr>
              <a:t>11(6)</a:t>
            </a:r>
            <a:endParaRPr lang="fi-FI" sz="24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Upphandling av dosdispensering och läkemedelsrobotar, utbildning, planering av pilot av läkemedelsskåp (mellersta området).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Arbetsgrupp för aktiverande arbetssätt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Effektiv användning av hemrehabilitering inom hemvården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Genomgång av </a:t>
            </a:r>
            <a:r>
              <a:rPr lang="sv-SE" sz="1200" dirty="0" err="1"/>
              <a:t>HaiPro</a:t>
            </a:r>
            <a:r>
              <a:rPr lang="sv-SE" sz="1200" dirty="0"/>
              <a:t>-anmälningar och korrigerande åtgärder</a:t>
            </a:r>
          </a:p>
          <a:p>
            <a:endParaRPr lang="sv-SE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Anmälningar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om</a:t>
            </a:r>
            <a:r>
              <a:rPr lang="fi-FI" sz="1600" b="1" dirty="0">
                <a:solidFill>
                  <a:schemeClr val="accent5"/>
                </a:solidFill>
              </a:rPr>
              <a:t> miss-</a:t>
            </a:r>
            <a:r>
              <a:rPr lang="fi-FI" sz="1600" b="1" dirty="0" err="1">
                <a:solidFill>
                  <a:schemeClr val="accent5"/>
                </a:solidFill>
              </a:rPr>
              <a:t>förhållanden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inom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socialvården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200" dirty="0">
                <a:cs typeface="Arial"/>
              </a:rPr>
              <a:t>(12)</a:t>
            </a:r>
            <a:r>
              <a:rPr lang="fi-FI" sz="3600" dirty="0">
                <a:cs typeface="Arial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1(3)</a:t>
            </a:r>
            <a:endParaRPr lang="fi-FI" sz="3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 err="1"/>
              <a:t>Kundupplevelse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60511" y="1309971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62 (</a:t>
            </a:r>
            <a:r>
              <a:rPr lang="fi-FI" sz="1600" dirty="0">
                <a:latin typeface="Arial" panose="020B0604020202020204"/>
              </a:rPr>
              <a:t>6)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4,65​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(3,8)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4,58​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(4,0)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4,68​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4,57​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(4,0)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4,33​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 fontAlgn="base">
              <a:lnSpc>
                <a:spcPts val="1125"/>
              </a:lnSpc>
              <a:buNone/>
            </a:pPr>
            <a:r>
              <a:rPr lang="fi-FI" sz="1400" b="1" i="0" u="none" strike="noStrike" dirty="0">
                <a:solidFill>
                  <a:srgbClr val="213A8F"/>
                </a:solidFill>
                <a:effectLst/>
                <a:latin typeface="Calibri" panose="020F0502020204030204" pitchFamily="34" charset="0"/>
              </a:rPr>
              <a:t>4,63​</a:t>
            </a:r>
          </a:p>
          <a:p>
            <a:pPr algn="ctr" rtl="0" fontAlgn="base">
              <a:lnSpc>
                <a:spcPts val="1125"/>
              </a:lnSpc>
              <a:buNone/>
            </a:pPr>
            <a:endParaRPr lang="fi-FI" sz="1400" b="1" i="0" u="none" strike="noStrike" dirty="0">
              <a:solidFill>
                <a:srgbClr val="213A8F"/>
              </a:solidFill>
              <a:effectLst/>
              <a:latin typeface="Calibri" panose="020F0502020204030204" pitchFamily="34" charset="0"/>
            </a:endParaRPr>
          </a:p>
          <a:p>
            <a:pPr algn="ctr" rtl="0" fontAlgn="base">
              <a:lnSpc>
                <a:spcPts val="1125"/>
              </a:lnSpc>
              <a:buNone/>
            </a:pPr>
            <a:r>
              <a:rPr lang="fi-FI" sz="1400" b="1" i="0" u="none" strike="noStrike" dirty="0">
                <a:solidFill>
                  <a:srgbClr val="213A8F"/>
                </a:solidFill>
                <a:effectLst/>
                <a:latin typeface="Calibri" panose="020F0502020204030204" pitchFamily="34" charset="0"/>
              </a:rPr>
              <a:t>(3,8)</a:t>
            </a:r>
            <a:endParaRPr lang="en-US" sz="1400" b="0" i="0" dirty="0">
              <a:solidFill>
                <a:srgbClr val="213A8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4,68​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(3,8)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5A55F0-43A6-6EAE-1066-9455F56B1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734" y="3229028"/>
            <a:ext cx="2339102" cy="116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74285" y="3856993"/>
            <a:ext cx="708841" cy="3816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DB60D38-DD1A-CE46-1107-B27DDC1DFB6A}"/>
              </a:ext>
            </a:extLst>
          </p:cNvPr>
          <p:cNvSpPr txBox="1"/>
          <p:nvPr/>
        </p:nvSpPr>
        <p:spPr>
          <a:xfrm>
            <a:off x="4630626" y="4447797"/>
            <a:ext cx="8883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b="0" i="0" u="none" strike="noStrike" dirty="0">
                <a:solidFill>
                  <a:srgbClr val="213A8F"/>
                </a:solidFill>
                <a:effectLst/>
                <a:latin typeface="Arial" panose="020B0604020202020204" pitchFamily="34" charset="0"/>
              </a:rPr>
              <a:t>70 (0)</a:t>
            </a:r>
            <a:endParaRPr lang="fi-FI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88488F-086D-02DE-5234-EDD60FB7F0AD}"/>
              </a:ext>
            </a:extLst>
          </p:cNvPr>
          <p:cNvSpPr txBox="1"/>
          <p:nvPr/>
        </p:nvSpPr>
        <p:spPr>
          <a:xfrm>
            <a:off x="9026867" y="5133868"/>
            <a:ext cx="2342398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dirty="0" err="1"/>
              <a:t>Antal</a:t>
            </a:r>
            <a:r>
              <a:rPr lang="fi-FI" sz="1400" dirty="0"/>
              <a:t> </a:t>
            </a:r>
            <a:r>
              <a:rPr lang="fi-FI" sz="1400" dirty="0" err="1"/>
              <a:t>anmärkningar</a:t>
            </a:r>
            <a:r>
              <a:rPr lang="fi-FI" sz="1400" dirty="0"/>
              <a:t>: 2 st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AACAA1D-3A83-D07E-7E5B-96EFDA4B75E9}"/>
              </a:ext>
            </a:extLst>
          </p:cNvPr>
          <p:cNvSpPr txBox="1"/>
          <p:nvPr/>
        </p:nvSpPr>
        <p:spPr>
          <a:xfrm>
            <a:off x="9026867" y="5638161"/>
            <a:ext cx="2049280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dirty="0" err="1"/>
              <a:t>Antal</a:t>
            </a:r>
            <a:r>
              <a:rPr lang="fi-FI" sz="1400" dirty="0"/>
              <a:t> </a:t>
            </a:r>
            <a:r>
              <a:rPr lang="fi-FI" sz="1400" dirty="0" err="1"/>
              <a:t>klagomål</a:t>
            </a:r>
            <a:r>
              <a:rPr lang="fi-FI" sz="1400" dirty="0"/>
              <a:t>: 1 st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dirty="0"/>
              <a:t>Vi samlar in respons via Roidu och använder oss av HaiPro</a:t>
            </a:r>
          </a:p>
          <a:p>
            <a:br>
              <a:rPr lang="sv-SE" sz="1400" dirty="0"/>
            </a:br>
            <a:r>
              <a:rPr lang="sv-SE" sz="1400" dirty="0" err="1"/>
              <a:t>THL:s</a:t>
            </a:r>
            <a:r>
              <a:rPr lang="sv-SE" sz="1400" dirty="0"/>
              <a:t> nationella utvärdering</a:t>
            </a:r>
          </a:p>
          <a:p>
            <a:br>
              <a:rPr lang="sv-SE" sz="1400" dirty="0"/>
            </a:br>
            <a:r>
              <a:rPr lang="sv-SE" sz="1400" dirty="0"/>
              <a:t>Egenvårdarsystem</a:t>
            </a:r>
          </a:p>
          <a:p>
            <a:br>
              <a:rPr lang="sv-SE" sz="1400" dirty="0"/>
            </a:br>
            <a:r>
              <a:rPr lang="sv-SE" sz="1400" dirty="0"/>
              <a:t>Inom servicehandledningen (hör till ett annat verksamhetsområde) och närståendevården utgår man från klienternas önskemål och involverar även de anhöriga i bedömningen av klienternas servicebehov och i de beslut som tas om servicen.</a:t>
            </a:r>
          </a:p>
          <a:p>
            <a:endParaRPr lang="en-US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Diskussioner med externa leverantörer förs ständigt - partnerskapsbord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Samarbetet med den tredje sektorn utvecklas via projektet Prima Botnia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387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pPr algn="ctr"/>
            <a:r>
              <a:rPr lang="sv-FI" sz="1400" b="1" dirty="0"/>
              <a:t>Förändrings- och utvecklingsförslag via </a:t>
            </a:r>
            <a:r>
              <a:rPr lang="sv-FI" sz="1400" b="1" dirty="0" err="1"/>
              <a:t>äldrerådet</a:t>
            </a:r>
            <a:r>
              <a:rPr lang="sv-FI" sz="1200" b="1" dirty="0">
                <a:solidFill>
                  <a:schemeClr val="bg1"/>
                </a:solidFill>
              </a:rPr>
              <a:t> klientrådet</a:t>
            </a:r>
            <a:endParaRPr lang="sv-FI" sz="1200" b="1" dirty="0">
              <a:solidFill>
                <a:schemeClr val="bg1"/>
              </a:solidFill>
              <a:cs typeface="Arial"/>
            </a:endParaRPr>
          </a:p>
          <a:p>
            <a:r>
              <a:rPr lang="sv-SE" sz="1400" dirty="0"/>
              <a:t>​</a:t>
            </a:r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pPr marL="285750" indent="-285750">
              <a:buFont typeface="Calibri"/>
              <a:buChar char="-"/>
            </a:pPr>
            <a:r>
              <a:rPr lang="sv-SE" sz="1400" dirty="0">
                <a:cs typeface="Arial"/>
              </a:rPr>
              <a:t>Utbildning i bemötande av klienter som uppvisar våldsamt/utmanande beteende</a:t>
            </a:r>
          </a:p>
          <a:p>
            <a:pPr marL="285750" indent="-285750">
              <a:buFont typeface="Calibri"/>
              <a:buChar char="-"/>
            </a:pPr>
            <a:r>
              <a:rPr lang="sv-SE" sz="1400" dirty="0">
                <a:cs typeface="Arial"/>
              </a:rPr>
              <a:t>Förbättrad information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83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Personal: 930</a:t>
            </a:r>
            <a:endParaRPr lang="sv-SE" sz="1600" dirty="0">
              <a:cs typeface="Arial"/>
            </a:endParaRPr>
          </a:p>
          <a:p>
            <a:br>
              <a:rPr lang="sv-SE" sz="1600" u="sng" dirty="0"/>
            </a:br>
            <a:endParaRPr lang="sv-SE" sz="16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Utvecklingssamtal och diskussioner förknippat med tidigt stöd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Arbetshandledning vid behov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err="1"/>
              <a:t>Lean</a:t>
            </a:r>
            <a:r>
              <a:rPr lang="sv-SE" sz="1400" dirty="0"/>
              <a:t> implementeras för att främja personalens delaktighet i utvecklandet av verksamheten.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Åtgärder på organisationsnivå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E-</a:t>
            </a:r>
            <a:r>
              <a:rPr lang="sv-SE" sz="1400" dirty="0" err="1"/>
              <a:t>passi</a:t>
            </a:r>
            <a:r>
              <a:rPr lang="sv-SE" sz="1400" dirty="0"/>
              <a:t> och gratis kaffe/te</a:t>
            </a:r>
            <a:endParaRPr lang="sv-SE" sz="1400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HaiPro</a:t>
            </a:r>
            <a:endParaRPr lang="fi-FI" sz="1600" baseline="0" dirty="0"/>
          </a:p>
          <a:p>
            <a:r>
              <a:rPr lang="sv-SE" sz="1600" dirty="0"/>
              <a:t>Antalet anmälda olycksfall:</a:t>
            </a:r>
          </a:p>
          <a:p>
            <a:r>
              <a:rPr lang="sv-SE" sz="1600" dirty="0"/>
              <a:t> </a:t>
            </a:r>
            <a:r>
              <a:rPr lang="sv-SE" sz="1400" dirty="0"/>
              <a:t>121 (137)</a:t>
            </a:r>
          </a:p>
          <a:p>
            <a:endParaRPr lang="sv-SE" sz="1600" dirty="0"/>
          </a:p>
          <a:p>
            <a:r>
              <a:rPr lang="sv-SE" sz="1600" dirty="0"/>
              <a:t>De vanligaste typerna av händelser:</a:t>
            </a:r>
          </a:p>
          <a:p>
            <a:r>
              <a:rPr lang="sv-SE" sz="1600" dirty="0"/>
              <a:t>1. Annat</a:t>
            </a:r>
          </a:p>
          <a:p>
            <a:r>
              <a:rPr lang="sv-SE" sz="1600" dirty="0"/>
              <a:t>2. Hot eller våld</a:t>
            </a:r>
          </a:p>
          <a:p>
            <a:r>
              <a:rPr lang="sv-SE" sz="1600" dirty="0"/>
              <a:t>3. Fall från höjd, fall i övrigt, snubblande, halkande</a:t>
            </a: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sv-SE" sz="1600">
                <a:cs typeface="Arial"/>
              </a:rPr>
              <a:t>Service som ges hem</a:t>
            </a:r>
          </a:p>
          <a:p>
            <a:endParaRPr lang="sv-SE" sz="1600" dirty="0">
              <a:cs typeface="Arial"/>
            </a:endParaRPr>
          </a:p>
          <a:p>
            <a:pPr algn="ctr"/>
            <a:r>
              <a:rPr lang="sv-SE" sz="1200" dirty="0">
                <a:cs typeface="Arial"/>
              </a:rPr>
              <a:t>Sjukfrånvarodagar/anställningsdagar % </a:t>
            </a:r>
          </a:p>
          <a:p>
            <a:pPr algn="ctr"/>
            <a:r>
              <a:rPr lang="sv-SE" sz="1200" dirty="0">
                <a:cs typeface="Arial"/>
              </a:rPr>
              <a:t>8,9 %</a:t>
            </a:r>
            <a:endParaRPr lang="sv-SE">
              <a:cs typeface="Arial" panose="020B0604020202020204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3F26A1A-2E86-6052-52D8-7022393D1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746" y="4739986"/>
            <a:ext cx="25336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188364" y="4960434"/>
            <a:ext cx="156207" cy="8708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66FB56C-6599-2633-D091-76445BEF8847}"/>
              </a:ext>
            </a:extLst>
          </p:cNvPr>
          <p:cNvSpPr txBox="1"/>
          <p:nvPr/>
        </p:nvSpPr>
        <p:spPr>
          <a:xfrm>
            <a:off x="4625119" y="5997286"/>
            <a:ext cx="3595150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eNPS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personalens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vilja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att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rekommendera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-15 (-2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)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NSS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säkerhetsbild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40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7" ma:contentTypeDescription="Skapa ett nytt dokument." ma:contentTypeScope="" ma:versionID="303debc14b5607e4af193ec7b2e907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ff4a344755dc82c37c080b0c74f155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8662b06d-03b9-424a-ab70-bfab313b8d48"/>
    <ds:schemaRef ds:uri="cbe4f0d9-fb0d-42e8-a680-6e558966cc0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EA882BB-C751-426B-BAAE-A465AC9CD0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658</TotalTime>
  <Words>788</Words>
  <Application>Microsoft Office PowerPoint</Application>
  <PresentationFormat>Widescreen</PresentationFormat>
  <Paragraphs>136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Vertanen Katja</cp:lastModifiedBy>
  <cp:revision>111</cp:revision>
  <dcterms:created xsi:type="dcterms:W3CDTF">2023-11-14T05:41:58Z</dcterms:created>
  <dcterms:modified xsi:type="dcterms:W3CDTF">2026-01-23T11:40:35Z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