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  <p:sldMasterId id="2147483733" r:id="rId6"/>
  </p:sldMasterIdLst>
  <p:notesMasterIdLst>
    <p:notesMasterId r:id="rId16"/>
  </p:notesMasterIdLst>
  <p:handoutMasterIdLst>
    <p:handoutMasterId r:id="rId17"/>
  </p:handoutMasterIdLst>
  <p:sldIdLst>
    <p:sldId id="335" r:id="rId7"/>
    <p:sldId id="581" r:id="rId8"/>
    <p:sldId id="562" r:id="rId9"/>
    <p:sldId id="582" r:id="rId10"/>
    <p:sldId id="586" r:id="rId11"/>
    <p:sldId id="563" r:id="rId12"/>
    <p:sldId id="452" r:id="rId13"/>
    <p:sldId id="579" r:id="rId14"/>
    <p:sldId id="580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E8BA315F-E891-BD92-D29A-AEECDF606AD6}" name="Holming Yvonne" initials="HY" userId="S::yvonne.holming@ovph.fi::ab23b253-e8af-40a7-9902-aa720bb2e607" providerId="AD"/>
  <p188:author id="{C4F30769-80A6-3368-5BF7-C039BD397A47}" name="Vertanen Katja" initials="KV" userId="S::katja.vertanen@ovph.fi::44c5ee9e-eda9-44bf-aa00-41611b2fef3d" providerId="AD"/>
  <p188:author id="{8BD51E84-A55A-6391-52DA-931A46D3E969}" name="Guss Kathy" initials="GK" userId="S::kathy.guss@ovph.fi::950a6ebe-db69-42ab-9c55-55131745aaa7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C8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545FC5-8CB3-4484-88C7-A837EA02402F}" v="950" dt="2026-01-29T12:43:24.270"/>
    <p1510:client id="{EEF05A87-5EF6-B868-837C-35A2ED8D9ECB}" v="22" dt="2026-01-30T06:52:58.5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microsoft.com/office/2016/11/relationships/changesInfo" Target="changesInfos/changesInfo1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lming Yvonne" userId="S::yvonne.holming@ovph.fi::ab23b253-e8af-40a7-9902-aa720bb2e607" providerId="AD" clId="Web-{E6DAC942-2386-46C0-96C0-CF3A28DC2B82}"/>
    <pc:docChg chg="modSld">
      <pc:chgData name="Holming Yvonne" userId="S::yvonne.holming@ovph.fi::ab23b253-e8af-40a7-9902-aa720bb2e607" providerId="AD" clId="Web-{E6DAC942-2386-46C0-96C0-CF3A28DC2B82}" dt="2026-01-20T11:57:24.923" v="26" actId="20577"/>
      <pc:docMkLst>
        <pc:docMk/>
      </pc:docMkLst>
      <pc:sldChg chg="modSp">
        <pc:chgData name="Holming Yvonne" userId="S::yvonne.holming@ovph.fi::ab23b253-e8af-40a7-9902-aa720bb2e607" providerId="AD" clId="Web-{E6DAC942-2386-46C0-96C0-CF3A28DC2B82}" dt="2026-01-20T11:48:06.851" v="6" actId="20577"/>
        <pc:sldMkLst>
          <pc:docMk/>
          <pc:sldMk cId="711752635" sldId="452"/>
        </pc:sldMkLst>
        <pc:spChg chg="mod">
          <ac:chgData name="Holming Yvonne" userId="S::yvonne.holming@ovph.fi::ab23b253-e8af-40a7-9902-aa720bb2e607" providerId="AD" clId="Web-{E6DAC942-2386-46C0-96C0-CF3A28DC2B82}" dt="2026-01-20T11:48:06.851" v="6" actId="20577"/>
          <ac:spMkLst>
            <pc:docMk/>
            <pc:sldMk cId="711752635" sldId="452"/>
            <ac:spMk id="12" creationId="{00000000-0000-0000-0000-000000000000}"/>
          </ac:spMkLst>
        </pc:spChg>
      </pc:sldChg>
      <pc:sldChg chg="modSp">
        <pc:chgData name="Holming Yvonne" userId="S::yvonne.holming@ovph.fi::ab23b253-e8af-40a7-9902-aa720bb2e607" providerId="AD" clId="Web-{E6DAC942-2386-46C0-96C0-CF3A28DC2B82}" dt="2026-01-20T11:57:24.923" v="26" actId="20577"/>
        <pc:sldMkLst>
          <pc:docMk/>
          <pc:sldMk cId="1658591148" sldId="563"/>
        </pc:sldMkLst>
        <pc:spChg chg="mod">
          <ac:chgData name="Holming Yvonne" userId="S::yvonne.holming@ovph.fi::ab23b253-e8af-40a7-9902-aa720bb2e607" providerId="AD" clId="Web-{E6DAC942-2386-46C0-96C0-CF3A28DC2B82}" dt="2026-01-20T11:57:24.923" v="26" actId="20577"/>
          <ac:spMkLst>
            <pc:docMk/>
            <pc:sldMk cId="1658591148" sldId="563"/>
            <ac:spMk id="19" creationId="{1CE3ECC4-2766-0EF7-1123-7E6207D264DE}"/>
          </ac:spMkLst>
        </pc:spChg>
      </pc:sldChg>
    </pc:docChg>
  </pc:docChgLst>
  <pc:docChgLst>
    <pc:chgData name="Guss Kathy" userId="S::kathy.guss@ovph.fi::950a6ebe-db69-42ab-9c55-55131745aaa7" providerId="AD" clId="Web-{EC0164DA-9B1C-BE73-2B7F-EFD362591183}"/>
    <pc:docChg chg="modSld">
      <pc:chgData name="Guss Kathy" userId="S::kathy.guss@ovph.fi::950a6ebe-db69-42ab-9c55-55131745aaa7" providerId="AD" clId="Web-{EC0164DA-9B1C-BE73-2B7F-EFD362591183}" dt="2026-01-26T11:52:45.969" v="112" actId="20577"/>
      <pc:docMkLst>
        <pc:docMk/>
      </pc:docMkLst>
      <pc:sldChg chg="modSp">
        <pc:chgData name="Guss Kathy" userId="S::kathy.guss@ovph.fi::950a6ebe-db69-42ab-9c55-55131745aaa7" providerId="AD" clId="Web-{EC0164DA-9B1C-BE73-2B7F-EFD362591183}" dt="2026-01-26T11:20:10.720" v="71" actId="20577"/>
        <pc:sldMkLst>
          <pc:docMk/>
          <pc:sldMk cId="711752635" sldId="452"/>
        </pc:sldMkLst>
        <pc:spChg chg="mod">
          <ac:chgData name="Guss Kathy" userId="S::kathy.guss@ovph.fi::950a6ebe-db69-42ab-9c55-55131745aaa7" providerId="AD" clId="Web-{EC0164DA-9B1C-BE73-2B7F-EFD362591183}" dt="2026-01-26T11:14:42.256" v="7" actId="20577"/>
          <ac:spMkLst>
            <pc:docMk/>
            <pc:sldMk cId="711752635" sldId="452"/>
            <ac:spMk id="4" creationId="{88AD95C6-BCA0-C11E-FFBC-ADDBE23D28ED}"/>
          </ac:spMkLst>
        </pc:spChg>
        <pc:spChg chg="mod">
          <ac:chgData name="Guss Kathy" userId="S::kathy.guss@ovph.fi::950a6ebe-db69-42ab-9c55-55131745aaa7" providerId="AD" clId="Web-{EC0164DA-9B1C-BE73-2B7F-EFD362591183}" dt="2026-01-26T11:14:55.021" v="11" actId="20577"/>
          <ac:spMkLst>
            <pc:docMk/>
            <pc:sldMk cId="711752635" sldId="452"/>
            <ac:spMk id="6" creationId="{FC92C84C-5C3B-F151-B025-3AE820B9A966}"/>
          </ac:spMkLst>
        </pc:spChg>
        <pc:spChg chg="mod">
          <ac:chgData name="Guss Kathy" userId="S::kathy.guss@ovph.fi::950a6ebe-db69-42ab-9c55-55131745aaa7" providerId="AD" clId="Web-{EC0164DA-9B1C-BE73-2B7F-EFD362591183}" dt="2026-01-26T11:15:11.209" v="16" actId="20577"/>
          <ac:spMkLst>
            <pc:docMk/>
            <pc:sldMk cId="711752635" sldId="452"/>
            <ac:spMk id="8" creationId="{E813F58C-C780-EB84-E9DC-197FFF85751B}"/>
          </ac:spMkLst>
        </pc:spChg>
        <pc:spChg chg="mod">
          <ac:chgData name="Guss Kathy" userId="S::kathy.guss@ovph.fi::950a6ebe-db69-42ab-9c55-55131745aaa7" providerId="AD" clId="Web-{EC0164DA-9B1C-BE73-2B7F-EFD362591183}" dt="2026-01-26T11:18:42.174" v="66" actId="20577"/>
          <ac:spMkLst>
            <pc:docMk/>
            <pc:sldMk cId="711752635" sldId="452"/>
            <ac:spMk id="9" creationId="{5517D60A-C591-4544-F224-CB292F193C1D}"/>
          </ac:spMkLst>
        </pc:spChg>
        <pc:spChg chg="mod">
          <ac:chgData name="Guss Kathy" userId="S::kathy.guss@ovph.fi::950a6ebe-db69-42ab-9c55-55131745aaa7" providerId="AD" clId="Web-{EC0164DA-9B1C-BE73-2B7F-EFD362591183}" dt="2026-01-26T11:15:27.161" v="24" actId="20577"/>
          <ac:spMkLst>
            <pc:docMk/>
            <pc:sldMk cId="711752635" sldId="452"/>
            <ac:spMk id="10" creationId="{D05A3689-C501-4953-E1F0-5AC35DB95161}"/>
          </ac:spMkLst>
        </pc:spChg>
        <pc:spChg chg="mod">
          <ac:chgData name="Guss Kathy" userId="S::kathy.guss@ovph.fi::950a6ebe-db69-42ab-9c55-55131745aaa7" providerId="AD" clId="Web-{EC0164DA-9B1C-BE73-2B7F-EFD362591183}" dt="2026-01-26T11:15:49.598" v="31" actId="20577"/>
          <ac:spMkLst>
            <pc:docMk/>
            <pc:sldMk cId="711752635" sldId="452"/>
            <ac:spMk id="11" creationId="{F072D9F9-54CA-6247-2E21-04389A729E30}"/>
          </ac:spMkLst>
        </pc:spChg>
        <pc:spChg chg="mod">
          <ac:chgData name="Guss Kathy" userId="S::kathy.guss@ovph.fi::950a6ebe-db69-42ab-9c55-55131745aaa7" providerId="AD" clId="Web-{EC0164DA-9B1C-BE73-2B7F-EFD362591183}" dt="2026-01-26T11:17:11.238" v="58" actId="20577"/>
          <ac:spMkLst>
            <pc:docMk/>
            <pc:sldMk cId="711752635" sldId="452"/>
            <ac:spMk id="12" creationId="{00000000-0000-0000-0000-000000000000}"/>
          </ac:spMkLst>
        </pc:spChg>
        <pc:spChg chg="mod">
          <ac:chgData name="Guss Kathy" userId="S::kathy.guss@ovph.fi::950a6ebe-db69-42ab-9c55-55131745aaa7" providerId="AD" clId="Web-{EC0164DA-9B1C-BE73-2B7F-EFD362591183}" dt="2026-01-26T11:17:08.675" v="57" actId="20577"/>
          <ac:spMkLst>
            <pc:docMk/>
            <pc:sldMk cId="711752635" sldId="452"/>
            <ac:spMk id="13" creationId="{00000000-0000-0000-0000-000000000000}"/>
          </ac:spMkLst>
        </pc:spChg>
        <pc:spChg chg="mod">
          <ac:chgData name="Guss Kathy" userId="S::kathy.guss@ovph.fi::950a6ebe-db69-42ab-9c55-55131745aaa7" providerId="AD" clId="Web-{EC0164DA-9B1C-BE73-2B7F-EFD362591183}" dt="2026-01-26T11:17:01.441" v="54" actId="20577"/>
          <ac:spMkLst>
            <pc:docMk/>
            <pc:sldMk cId="711752635" sldId="452"/>
            <ac:spMk id="14" creationId="{A52C1C1D-3F16-BDAD-4824-BA1E16A22AAB}"/>
          </ac:spMkLst>
        </pc:spChg>
        <pc:spChg chg="mod">
          <ac:chgData name="Guss Kathy" userId="S::kathy.guss@ovph.fi::950a6ebe-db69-42ab-9c55-55131745aaa7" providerId="AD" clId="Web-{EC0164DA-9B1C-BE73-2B7F-EFD362591183}" dt="2026-01-26T11:16:35.301" v="47" actId="20577"/>
          <ac:spMkLst>
            <pc:docMk/>
            <pc:sldMk cId="711752635" sldId="452"/>
            <ac:spMk id="15" creationId="{91F4ED22-B579-FFEA-25A3-E180B31A858F}"/>
          </ac:spMkLst>
        </pc:spChg>
        <pc:spChg chg="mod">
          <ac:chgData name="Guss Kathy" userId="S::kathy.guss@ovph.fi::950a6ebe-db69-42ab-9c55-55131745aaa7" providerId="AD" clId="Web-{EC0164DA-9B1C-BE73-2B7F-EFD362591183}" dt="2026-01-26T11:16:22.926" v="43" actId="20577"/>
          <ac:spMkLst>
            <pc:docMk/>
            <pc:sldMk cId="711752635" sldId="452"/>
            <ac:spMk id="16" creationId="{663C17BA-C20A-A873-70A7-07D9EBCB38FD}"/>
          </ac:spMkLst>
        </pc:spChg>
        <pc:spChg chg="mod">
          <ac:chgData name="Guss Kathy" userId="S::kathy.guss@ovph.fi::950a6ebe-db69-42ab-9c55-55131745aaa7" providerId="AD" clId="Web-{EC0164DA-9B1C-BE73-2B7F-EFD362591183}" dt="2026-01-26T11:16:10.254" v="39" actId="20577"/>
          <ac:spMkLst>
            <pc:docMk/>
            <pc:sldMk cId="711752635" sldId="452"/>
            <ac:spMk id="17" creationId="{DF3BAA92-15CD-634E-EE8B-B88EC1158307}"/>
          </ac:spMkLst>
        </pc:spChg>
        <pc:spChg chg="mod">
          <ac:chgData name="Guss Kathy" userId="S::kathy.guss@ovph.fi::950a6ebe-db69-42ab-9c55-55131745aaa7" providerId="AD" clId="Web-{EC0164DA-9B1C-BE73-2B7F-EFD362591183}" dt="2026-01-26T11:20:10.720" v="71" actId="20577"/>
          <ac:spMkLst>
            <pc:docMk/>
            <pc:sldMk cId="711752635" sldId="452"/>
            <ac:spMk id="23" creationId="{8CC207EF-C856-1A4D-CEBA-5BEAA152F8A8}"/>
          </ac:spMkLst>
        </pc:spChg>
        <pc:spChg chg="mod">
          <ac:chgData name="Guss Kathy" userId="S::kathy.guss@ovph.fi::950a6ebe-db69-42ab-9c55-55131745aaa7" providerId="AD" clId="Web-{EC0164DA-9B1C-BE73-2B7F-EFD362591183}" dt="2026-01-26T11:18:50.987" v="68" actId="20577"/>
          <ac:spMkLst>
            <pc:docMk/>
            <pc:sldMk cId="711752635" sldId="452"/>
            <ac:spMk id="27" creationId="{969C7632-2037-DC81-7947-77FA212BAD99}"/>
          </ac:spMkLst>
        </pc:spChg>
        <pc:picChg chg="mod">
          <ac:chgData name="Guss Kathy" userId="S::kathy.guss@ovph.fi::950a6ebe-db69-42ab-9c55-55131745aaa7" providerId="AD" clId="Web-{EC0164DA-9B1C-BE73-2B7F-EFD362591183}" dt="2026-01-26T11:17:53.128" v="62" actId="1076"/>
          <ac:picMkLst>
            <pc:docMk/>
            <pc:sldMk cId="711752635" sldId="452"/>
            <ac:picMk id="1026" creationId="{D5A3A45B-D333-9F1C-9DF4-8CD99511912F}"/>
          </ac:picMkLst>
        </pc:picChg>
        <pc:cxnChg chg="mod">
          <ac:chgData name="Guss Kathy" userId="S::kathy.guss@ovph.fi::950a6ebe-db69-42ab-9c55-55131745aaa7" providerId="AD" clId="Web-{EC0164DA-9B1C-BE73-2B7F-EFD362591183}" dt="2026-01-26T11:18:31.862" v="64" actId="14100"/>
          <ac:cxnSpMkLst>
            <pc:docMk/>
            <pc:sldMk cId="711752635" sldId="452"/>
            <ac:cxnSpMk id="29" creationId="{47120C08-954E-E04C-0256-5519AFBDF9EF}"/>
          </ac:cxnSpMkLst>
        </pc:cxnChg>
      </pc:sldChg>
      <pc:sldChg chg="modSp">
        <pc:chgData name="Guss Kathy" userId="S::kathy.guss@ovph.fi::950a6ebe-db69-42ab-9c55-55131745aaa7" providerId="AD" clId="Web-{EC0164DA-9B1C-BE73-2B7F-EFD362591183}" dt="2026-01-26T11:52:45.969" v="112" actId="20577"/>
        <pc:sldMkLst>
          <pc:docMk/>
          <pc:sldMk cId="1658591148" sldId="563"/>
        </pc:sldMkLst>
        <pc:spChg chg="mod">
          <ac:chgData name="Guss Kathy" userId="S::kathy.guss@ovph.fi::950a6ebe-db69-42ab-9c55-55131745aaa7" providerId="AD" clId="Web-{EC0164DA-9B1C-BE73-2B7F-EFD362591183}" dt="2026-01-26T11:46:41.162" v="103" actId="20577"/>
          <ac:spMkLst>
            <pc:docMk/>
            <pc:sldMk cId="1658591148" sldId="563"/>
            <ac:spMk id="6" creationId="{CBB4EE3C-D6C8-35F7-B859-A76FC4BC436E}"/>
          </ac:spMkLst>
        </pc:spChg>
        <pc:spChg chg="mod">
          <ac:chgData name="Guss Kathy" userId="S::kathy.guss@ovph.fi::950a6ebe-db69-42ab-9c55-55131745aaa7" providerId="AD" clId="Web-{EC0164DA-9B1C-BE73-2B7F-EFD362591183}" dt="2026-01-26T11:47:47.520" v="110" actId="20577"/>
          <ac:spMkLst>
            <pc:docMk/>
            <pc:sldMk cId="1658591148" sldId="563"/>
            <ac:spMk id="7" creationId="{9AC55BA9-B16F-4E98-4E91-02B5932E6BEF}"/>
          </ac:spMkLst>
        </pc:spChg>
        <pc:spChg chg="mod">
          <ac:chgData name="Guss Kathy" userId="S::kathy.guss@ovph.fi::950a6ebe-db69-42ab-9c55-55131745aaa7" providerId="AD" clId="Web-{EC0164DA-9B1C-BE73-2B7F-EFD362591183}" dt="2026-01-26T11:52:45.969" v="112" actId="20577"/>
          <ac:spMkLst>
            <pc:docMk/>
            <pc:sldMk cId="1658591148" sldId="563"/>
            <ac:spMk id="10" creationId="{15B7C989-185B-85F5-B8E3-0040D19F2F62}"/>
          </ac:spMkLst>
        </pc:spChg>
        <pc:spChg chg="mod">
          <ac:chgData name="Guss Kathy" userId="S::kathy.guss@ovph.fi::950a6ebe-db69-42ab-9c55-55131745aaa7" providerId="AD" clId="Web-{EC0164DA-9B1C-BE73-2B7F-EFD362591183}" dt="2026-01-26T11:46:36.647" v="101" actId="20577"/>
          <ac:spMkLst>
            <pc:docMk/>
            <pc:sldMk cId="1658591148" sldId="563"/>
            <ac:spMk id="19" creationId="{1CE3ECC4-2766-0EF7-1123-7E6207D264DE}"/>
          </ac:spMkLst>
        </pc:spChg>
        <pc:spChg chg="mod">
          <ac:chgData name="Guss Kathy" userId="S::kathy.guss@ovph.fi::950a6ebe-db69-42ab-9c55-55131745aaa7" providerId="AD" clId="Web-{EC0164DA-9B1C-BE73-2B7F-EFD362591183}" dt="2026-01-26T11:46:53.865" v="107" actId="20577"/>
          <ac:spMkLst>
            <pc:docMk/>
            <pc:sldMk cId="1658591148" sldId="563"/>
            <ac:spMk id="35" creationId="{1452C5F8-1BEF-D999-6460-DAE3985EA160}"/>
          </ac:spMkLst>
        </pc:spChg>
      </pc:sldChg>
      <pc:sldChg chg="modSp">
        <pc:chgData name="Guss Kathy" userId="S::kathy.guss@ovph.fi::950a6ebe-db69-42ab-9c55-55131745aaa7" providerId="AD" clId="Web-{EC0164DA-9B1C-BE73-2B7F-EFD362591183}" dt="2026-01-26T11:39:57.054" v="89" actId="20577"/>
        <pc:sldMkLst>
          <pc:docMk/>
          <pc:sldMk cId="1898354109" sldId="580"/>
        </pc:sldMkLst>
        <pc:spChg chg="mod">
          <ac:chgData name="Guss Kathy" userId="S::kathy.guss@ovph.fi::950a6ebe-db69-42ab-9c55-55131745aaa7" providerId="AD" clId="Web-{EC0164DA-9B1C-BE73-2B7F-EFD362591183}" dt="2026-01-26T11:39:49.273" v="85" actId="20577"/>
          <ac:spMkLst>
            <pc:docMk/>
            <pc:sldMk cId="1898354109" sldId="580"/>
            <ac:spMk id="6" creationId="{6B29DF03-3E5E-F5BD-1388-9DB8FC99458C}"/>
          </ac:spMkLst>
        </pc:spChg>
        <pc:spChg chg="mod">
          <ac:chgData name="Guss Kathy" userId="S::kathy.guss@ovph.fi::950a6ebe-db69-42ab-9c55-55131745aaa7" providerId="AD" clId="Web-{EC0164DA-9B1C-BE73-2B7F-EFD362591183}" dt="2026-01-26T11:39:42.742" v="83" actId="20577"/>
          <ac:spMkLst>
            <pc:docMk/>
            <pc:sldMk cId="1898354109" sldId="580"/>
            <ac:spMk id="9" creationId="{C2510217-0C8D-2E97-58A5-04DBA954B1AA}"/>
          </ac:spMkLst>
        </pc:spChg>
        <pc:spChg chg="mod">
          <ac:chgData name="Guss Kathy" userId="S::kathy.guss@ovph.fi::950a6ebe-db69-42ab-9c55-55131745aaa7" providerId="AD" clId="Web-{EC0164DA-9B1C-BE73-2B7F-EFD362591183}" dt="2026-01-26T11:39:57.054" v="89" actId="20577"/>
          <ac:spMkLst>
            <pc:docMk/>
            <pc:sldMk cId="1898354109" sldId="580"/>
            <ac:spMk id="11" creationId="{0C6C33A5-345B-5CC9-4D47-71B591630B52}"/>
          </ac:spMkLst>
        </pc:spChg>
        <pc:spChg chg="mod">
          <ac:chgData name="Guss Kathy" userId="S::kathy.guss@ovph.fi::950a6ebe-db69-42ab-9c55-55131745aaa7" providerId="AD" clId="Web-{EC0164DA-9B1C-BE73-2B7F-EFD362591183}" dt="2026-01-26T11:39:30.976" v="76" actId="20577"/>
          <ac:spMkLst>
            <pc:docMk/>
            <pc:sldMk cId="1898354109" sldId="580"/>
            <ac:spMk id="19" creationId="{1CE3ECC4-2766-0EF7-1123-7E6207D264DE}"/>
          </ac:spMkLst>
        </pc:spChg>
      </pc:sldChg>
    </pc:docChg>
  </pc:docChgLst>
  <pc:docChgLst>
    <pc:chgData name="Guss Kathy" userId="S::kathy.guss@ovph.fi::950a6ebe-db69-42ab-9c55-55131745aaa7" providerId="AD" clId="Web-{3CC82331-C421-4B4A-1CB6-B09A0AC37FE9}"/>
    <pc:docChg chg="modSld">
      <pc:chgData name="Guss Kathy" userId="S::kathy.guss@ovph.fi::950a6ebe-db69-42ab-9c55-55131745aaa7" providerId="AD" clId="Web-{3CC82331-C421-4B4A-1CB6-B09A0AC37FE9}" dt="2026-01-13T06:22:46.036" v="124" actId="20577"/>
      <pc:docMkLst>
        <pc:docMk/>
      </pc:docMkLst>
      <pc:sldChg chg="modSp">
        <pc:chgData name="Guss Kathy" userId="S::kathy.guss@ovph.fi::950a6ebe-db69-42ab-9c55-55131745aaa7" providerId="AD" clId="Web-{3CC82331-C421-4B4A-1CB6-B09A0AC37FE9}" dt="2026-01-13T06:14:15.305" v="7" actId="20577"/>
        <pc:sldMkLst>
          <pc:docMk/>
          <pc:sldMk cId="3176692888" sldId="335"/>
        </pc:sldMkLst>
        <pc:spChg chg="mod">
          <ac:chgData name="Guss Kathy" userId="S::kathy.guss@ovph.fi::950a6ebe-db69-42ab-9c55-55131745aaa7" providerId="AD" clId="Web-{3CC82331-C421-4B4A-1CB6-B09A0AC37FE9}" dt="2026-01-13T06:14:15.305" v="7" actId="20577"/>
          <ac:spMkLst>
            <pc:docMk/>
            <pc:sldMk cId="3176692888" sldId="335"/>
            <ac:spMk id="3" creationId="{CE2751FD-BF62-47E2-835B-FEDE70EA777A}"/>
          </ac:spMkLst>
        </pc:spChg>
      </pc:sldChg>
      <pc:sldChg chg="modSp">
        <pc:chgData name="Guss Kathy" userId="S::kathy.guss@ovph.fi::950a6ebe-db69-42ab-9c55-55131745aaa7" providerId="AD" clId="Web-{3CC82331-C421-4B4A-1CB6-B09A0AC37FE9}" dt="2026-01-13T06:22:46.036" v="124" actId="20577"/>
        <pc:sldMkLst>
          <pc:docMk/>
          <pc:sldMk cId="848447011" sldId="581"/>
        </pc:sldMkLst>
        <pc:spChg chg="mod">
          <ac:chgData name="Guss Kathy" userId="S::kathy.guss@ovph.fi::950a6ebe-db69-42ab-9c55-55131745aaa7" providerId="AD" clId="Web-{3CC82331-C421-4B4A-1CB6-B09A0AC37FE9}" dt="2026-01-13T06:22:46.036" v="124" actId="20577"/>
          <ac:spMkLst>
            <pc:docMk/>
            <pc:sldMk cId="848447011" sldId="581"/>
            <ac:spMk id="8" creationId="{F1B8EDDC-940B-BD35-84A1-1163B3466DE2}"/>
          </ac:spMkLst>
        </pc:spChg>
        <pc:spChg chg="mod">
          <ac:chgData name="Guss Kathy" userId="S::kathy.guss@ovph.fi::950a6ebe-db69-42ab-9c55-55131745aaa7" providerId="AD" clId="Web-{3CC82331-C421-4B4A-1CB6-B09A0AC37FE9}" dt="2026-01-13T06:21:44.908" v="89" actId="20577"/>
          <ac:spMkLst>
            <pc:docMk/>
            <pc:sldMk cId="848447011" sldId="581"/>
            <ac:spMk id="10" creationId="{DAC808CD-48EC-E844-D2DD-5C1903E242DF}"/>
          </ac:spMkLst>
        </pc:spChg>
      </pc:sldChg>
    </pc:docChg>
  </pc:docChgLst>
  <pc:docChgLst>
    <pc:chgData name="Guss Kathy" userId="S::kathy.guss@ovph.fi::950a6ebe-db69-42ab-9c55-55131745aaa7" providerId="AD" clId="Web-{EEF05A87-5EF6-B868-837C-35A2ED8D9ECB}"/>
    <pc:docChg chg="modSld">
      <pc:chgData name="Guss Kathy" userId="S::kathy.guss@ovph.fi::950a6ebe-db69-42ab-9c55-55131745aaa7" providerId="AD" clId="Web-{EEF05A87-5EF6-B868-837C-35A2ED8D9ECB}" dt="2026-01-30T06:51:29.396" v="6" actId="20577"/>
      <pc:docMkLst>
        <pc:docMk/>
      </pc:docMkLst>
      <pc:sldChg chg="modSp">
        <pc:chgData name="Guss Kathy" userId="S::kathy.guss@ovph.fi::950a6ebe-db69-42ab-9c55-55131745aaa7" providerId="AD" clId="Web-{EEF05A87-5EF6-B868-837C-35A2ED8D9ECB}" dt="2026-01-30T06:51:29.396" v="6" actId="20577"/>
        <pc:sldMkLst>
          <pc:docMk/>
          <pc:sldMk cId="848447011" sldId="581"/>
        </pc:sldMkLst>
        <pc:spChg chg="mod">
          <ac:chgData name="Guss Kathy" userId="S::kathy.guss@ovph.fi::950a6ebe-db69-42ab-9c55-55131745aaa7" providerId="AD" clId="Web-{EEF05A87-5EF6-B868-837C-35A2ED8D9ECB}" dt="2026-01-30T06:51:29.396" v="6" actId="20577"/>
          <ac:spMkLst>
            <pc:docMk/>
            <pc:sldMk cId="848447011" sldId="581"/>
            <ac:spMk id="9" creationId="{6293015D-D1AE-6165-00F6-D490CA772E38}"/>
          </ac:spMkLst>
        </pc:spChg>
      </pc:sldChg>
    </pc:docChg>
  </pc:docChgLst>
  <pc:docChgLst>
    <pc:chgData name="Guss Kathy" userId="S::kathy.guss@ovph.fi::950a6ebe-db69-42ab-9c55-55131745aaa7" providerId="AD" clId="Web-{78E79888-7536-734E-33B1-A795EC62C70A}"/>
    <pc:docChg chg="modSld">
      <pc:chgData name="Guss Kathy" userId="S::kathy.guss@ovph.fi::950a6ebe-db69-42ab-9c55-55131745aaa7" providerId="AD" clId="Web-{78E79888-7536-734E-33B1-A795EC62C70A}" dt="2026-01-20T06:30:40.727" v="22" actId="20577"/>
      <pc:docMkLst>
        <pc:docMk/>
      </pc:docMkLst>
      <pc:sldChg chg="modSp">
        <pc:chgData name="Guss Kathy" userId="S::kathy.guss@ovph.fi::950a6ebe-db69-42ab-9c55-55131745aaa7" providerId="AD" clId="Web-{78E79888-7536-734E-33B1-A795EC62C70A}" dt="2026-01-20T06:30:40.727" v="22" actId="20577"/>
        <pc:sldMkLst>
          <pc:docMk/>
          <pc:sldMk cId="550267891" sldId="562"/>
        </pc:sldMkLst>
        <pc:spChg chg="mod">
          <ac:chgData name="Guss Kathy" userId="S::kathy.guss@ovph.fi::950a6ebe-db69-42ab-9c55-55131745aaa7" providerId="AD" clId="Web-{78E79888-7536-734E-33B1-A795EC62C70A}" dt="2026-01-20T06:30:40.727" v="22" actId="20577"/>
          <ac:spMkLst>
            <pc:docMk/>
            <pc:sldMk cId="550267891" sldId="562"/>
            <ac:spMk id="10" creationId="{DAC808CD-48EC-E844-D2DD-5C1903E242DF}"/>
          </ac:spMkLst>
        </pc:spChg>
      </pc:sldChg>
      <pc:sldChg chg="modSp">
        <pc:chgData name="Guss Kathy" userId="S::kathy.guss@ovph.fi::950a6ebe-db69-42ab-9c55-55131745aaa7" providerId="AD" clId="Web-{78E79888-7536-734E-33B1-A795EC62C70A}" dt="2026-01-20T06:29:07.508" v="14" actId="20577"/>
        <pc:sldMkLst>
          <pc:docMk/>
          <pc:sldMk cId="3952563733" sldId="582"/>
        </pc:sldMkLst>
        <pc:spChg chg="mod">
          <ac:chgData name="Guss Kathy" userId="S::kathy.guss@ovph.fi::950a6ebe-db69-42ab-9c55-55131745aaa7" providerId="AD" clId="Web-{78E79888-7536-734E-33B1-A795EC62C70A}" dt="2026-01-20T06:29:07.508" v="14" actId="20577"/>
          <ac:spMkLst>
            <pc:docMk/>
            <pc:sldMk cId="3952563733" sldId="582"/>
            <ac:spMk id="9" creationId="{6293015D-D1AE-6165-00F6-D490CA772E38}"/>
          </ac:spMkLst>
        </pc:spChg>
        <pc:spChg chg="mod">
          <ac:chgData name="Guss Kathy" userId="S::kathy.guss@ovph.fi::950a6ebe-db69-42ab-9c55-55131745aaa7" providerId="AD" clId="Web-{78E79888-7536-734E-33B1-A795EC62C70A}" dt="2026-01-20T06:28:46.477" v="5" actId="20577"/>
          <ac:spMkLst>
            <pc:docMk/>
            <pc:sldMk cId="3952563733" sldId="582"/>
            <ac:spMk id="10" creationId="{DAC808CD-48EC-E844-D2DD-5C1903E242DF}"/>
          </ac:spMkLst>
        </pc:spChg>
      </pc:sldChg>
    </pc:docChg>
  </pc:docChgLst>
  <pc:docChgLst>
    <pc:chgData name="Holming Yvonne" userId="S::yvonne.holming@ovph.fi::ab23b253-e8af-40a7-9902-aa720bb2e607" providerId="AD" clId="Web-{98545FC5-8CB3-4484-88C7-A837EA02402F}"/>
    <pc:docChg chg="modSld">
      <pc:chgData name="Holming Yvonne" userId="S::yvonne.holming@ovph.fi::ab23b253-e8af-40a7-9902-aa720bb2e607" providerId="AD" clId="Web-{98545FC5-8CB3-4484-88C7-A837EA02402F}" dt="2026-01-29T12:39:49.847" v="546" actId="20577"/>
      <pc:docMkLst>
        <pc:docMk/>
      </pc:docMkLst>
      <pc:sldChg chg="modSp">
        <pc:chgData name="Holming Yvonne" userId="S::yvonne.holming@ovph.fi::ab23b253-e8af-40a7-9902-aa720bb2e607" providerId="AD" clId="Web-{98545FC5-8CB3-4484-88C7-A837EA02402F}" dt="2026-01-29T11:44:59.115" v="539" actId="20577"/>
        <pc:sldMkLst>
          <pc:docMk/>
          <pc:sldMk cId="711752635" sldId="452"/>
        </pc:sldMkLst>
        <pc:spChg chg="mod">
          <ac:chgData name="Holming Yvonne" userId="S::yvonne.holming@ovph.fi::ab23b253-e8af-40a7-9902-aa720bb2e607" providerId="AD" clId="Web-{98545FC5-8CB3-4484-88C7-A837EA02402F}" dt="2026-01-29T11:35:49.404" v="538" actId="20577"/>
          <ac:spMkLst>
            <pc:docMk/>
            <pc:sldMk cId="711752635" sldId="452"/>
            <ac:spMk id="9" creationId="{5517D60A-C591-4544-F224-CB292F193C1D}"/>
          </ac:spMkLst>
        </pc:spChg>
        <pc:spChg chg="mod">
          <ac:chgData name="Holming Yvonne" userId="S::yvonne.holming@ovph.fi::ab23b253-e8af-40a7-9902-aa720bb2e607" providerId="AD" clId="Web-{98545FC5-8CB3-4484-88C7-A837EA02402F}" dt="2026-01-29T11:44:59.115" v="539" actId="20577"/>
          <ac:spMkLst>
            <pc:docMk/>
            <pc:sldMk cId="711752635" sldId="452"/>
            <ac:spMk id="23" creationId="{8CC207EF-C856-1A4D-CEBA-5BEAA152F8A8}"/>
          </ac:spMkLst>
        </pc:spChg>
      </pc:sldChg>
      <pc:sldChg chg="modSp">
        <pc:chgData name="Holming Yvonne" userId="S::yvonne.holming@ovph.fi::ab23b253-e8af-40a7-9902-aa720bb2e607" providerId="AD" clId="Web-{98545FC5-8CB3-4484-88C7-A837EA02402F}" dt="2026-01-29T12:39:49.847" v="546" actId="20577"/>
        <pc:sldMkLst>
          <pc:docMk/>
          <pc:sldMk cId="1658591148" sldId="563"/>
        </pc:sldMkLst>
        <pc:spChg chg="mod">
          <ac:chgData name="Holming Yvonne" userId="S::yvonne.holming@ovph.fi::ab23b253-e8af-40a7-9902-aa720bb2e607" providerId="AD" clId="Web-{98545FC5-8CB3-4484-88C7-A837EA02402F}" dt="2026-01-29T12:39:49.847" v="546" actId="20577"/>
          <ac:spMkLst>
            <pc:docMk/>
            <pc:sldMk cId="1658591148" sldId="563"/>
            <ac:spMk id="6" creationId="{CBB4EE3C-D6C8-35F7-B859-A76FC4BC436E}"/>
          </ac:spMkLst>
        </pc:spChg>
        <pc:spChg chg="mod">
          <ac:chgData name="Holming Yvonne" userId="S::yvonne.holming@ovph.fi::ab23b253-e8af-40a7-9902-aa720bb2e607" providerId="AD" clId="Web-{98545FC5-8CB3-4484-88C7-A837EA02402F}" dt="2026-01-29T12:34:48.971" v="544" actId="20577"/>
          <ac:spMkLst>
            <pc:docMk/>
            <pc:sldMk cId="1658591148" sldId="563"/>
            <ac:spMk id="7" creationId="{9AC55BA9-B16F-4E98-4E91-02B5932E6BEF}"/>
          </ac:spMkLst>
        </pc:spChg>
        <pc:spChg chg="mod">
          <ac:chgData name="Holming Yvonne" userId="S::yvonne.holming@ovph.fi::ab23b253-e8af-40a7-9902-aa720bb2e607" providerId="AD" clId="Web-{98545FC5-8CB3-4484-88C7-A837EA02402F}" dt="2026-01-29T12:34:32.455" v="543" actId="20577"/>
          <ac:spMkLst>
            <pc:docMk/>
            <pc:sldMk cId="1658591148" sldId="563"/>
            <ac:spMk id="10" creationId="{15B7C989-185B-85F5-B8E3-0040D19F2F62}"/>
          </ac:spMkLst>
        </pc:spChg>
      </pc:sldChg>
      <pc:sldChg chg="modSp">
        <pc:chgData name="Holming Yvonne" userId="S::yvonne.holming@ovph.fi::ab23b253-e8af-40a7-9902-aa720bb2e607" providerId="AD" clId="Web-{98545FC5-8CB3-4484-88C7-A837EA02402F}" dt="2026-01-29T11:32:32.790" v="537" actId="20577"/>
        <pc:sldMkLst>
          <pc:docMk/>
          <pc:sldMk cId="1898354109" sldId="580"/>
        </pc:sldMkLst>
        <pc:spChg chg="mod">
          <ac:chgData name="Holming Yvonne" userId="S::yvonne.holming@ovph.fi::ab23b253-e8af-40a7-9902-aa720bb2e607" providerId="AD" clId="Web-{98545FC5-8CB3-4484-88C7-A837EA02402F}" dt="2026-01-29T11:32:32.790" v="537" actId="20577"/>
          <ac:spMkLst>
            <pc:docMk/>
            <pc:sldMk cId="1898354109" sldId="580"/>
            <ac:spMk id="19" creationId="{1CE3ECC4-2766-0EF7-1123-7E6207D264DE}"/>
          </ac:spMkLst>
        </pc:spChg>
      </pc:sldChg>
      <pc:sldChg chg="modSp">
        <pc:chgData name="Holming Yvonne" userId="S::yvonne.holming@ovph.fi::ab23b253-e8af-40a7-9902-aa720bb2e607" providerId="AD" clId="Web-{98545FC5-8CB3-4484-88C7-A837EA02402F}" dt="2026-01-29T10:45:36.003" v="28" actId="20577"/>
        <pc:sldMkLst>
          <pc:docMk/>
          <pc:sldMk cId="848447011" sldId="581"/>
        </pc:sldMkLst>
        <pc:spChg chg="mod">
          <ac:chgData name="Holming Yvonne" userId="S::yvonne.holming@ovph.fi::ab23b253-e8af-40a7-9902-aa720bb2e607" providerId="AD" clId="Web-{98545FC5-8CB3-4484-88C7-A837EA02402F}" dt="2026-01-29T10:45:36.003" v="28" actId="20577"/>
          <ac:spMkLst>
            <pc:docMk/>
            <pc:sldMk cId="848447011" sldId="581"/>
            <ac:spMk id="9" creationId="{6293015D-D1AE-6165-00F6-D490CA772E38}"/>
          </ac:spMkLst>
        </pc:spChg>
      </pc:sldChg>
      <pc:sldChg chg="modSp">
        <pc:chgData name="Holming Yvonne" userId="S::yvonne.holming@ovph.fi::ab23b253-e8af-40a7-9902-aa720bb2e607" providerId="AD" clId="Web-{98545FC5-8CB3-4484-88C7-A837EA02402F}" dt="2026-01-29T11:23:27.196" v="532" actId="14100"/>
        <pc:sldMkLst>
          <pc:docMk/>
          <pc:sldMk cId="1346876513" sldId="586"/>
        </pc:sldMkLst>
        <pc:spChg chg="mod">
          <ac:chgData name="Holming Yvonne" userId="S::yvonne.holming@ovph.fi::ab23b253-e8af-40a7-9902-aa720bb2e607" providerId="AD" clId="Web-{98545FC5-8CB3-4484-88C7-A837EA02402F}" dt="2026-01-29T11:19:26.365" v="516" actId="20577"/>
          <ac:spMkLst>
            <pc:docMk/>
            <pc:sldMk cId="1346876513" sldId="586"/>
            <ac:spMk id="3" creationId="{ADBEB9A4-77DD-4712-EE6C-1705BE477CDD}"/>
          </ac:spMkLst>
        </pc:spChg>
        <pc:spChg chg="mod">
          <ac:chgData name="Holming Yvonne" userId="S::yvonne.holming@ovph.fi::ab23b253-e8af-40a7-9902-aa720bb2e607" providerId="AD" clId="Web-{98545FC5-8CB3-4484-88C7-A837EA02402F}" dt="2026-01-29T11:18:07.488" v="513" actId="20577"/>
          <ac:spMkLst>
            <pc:docMk/>
            <pc:sldMk cId="1346876513" sldId="586"/>
            <ac:spMk id="4" creationId="{031F28E9-6919-2F46-2C0C-FD221D4C5C61}"/>
          </ac:spMkLst>
        </pc:spChg>
        <pc:spChg chg="mod">
          <ac:chgData name="Holming Yvonne" userId="S::yvonne.holming@ovph.fi::ab23b253-e8af-40a7-9902-aa720bb2e607" providerId="AD" clId="Web-{98545FC5-8CB3-4484-88C7-A837EA02402F}" dt="2026-01-29T11:23:27.196" v="532" actId="14100"/>
          <ac:spMkLst>
            <pc:docMk/>
            <pc:sldMk cId="1346876513" sldId="586"/>
            <ac:spMk id="9" creationId="{0476020F-6D06-BEF4-73F0-38906260805E}"/>
          </ac:spMkLst>
        </pc:spChg>
      </pc:sldChg>
    </pc:docChg>
  </pc:docChgLst>
  <pc:docChgLst>
    <pc:chgData name="Guss Kathy" userId="950a6ebe-db69-42ab-9c55-55131745aaa7" providerId="ADAL" clId="{76489AAA-10AD-44FB-B0B5-745E41560EB0}"/>
    <pc:docChg chg="modSld">
      <pc:chgData name="Guss Kathy" userId="950a6ebe-db69-42ab-9c55-55131745aaa7" providerId="ADAL" clId="{76489AAA-10AD-44FB-B0B5-745E41560EB0}" dt="2026-01-26T11:53:05.204" v="2" actId="27918"/>
      <pc:docMkLst>
        <pc:docMk/>
      </pc:docMkLst>
      <pc:sldChg chg="mod">
        <pc:chgData name="Guss Kathy" userId="950a6ebe-db69-42ab-9c55-55131745aaa7" providerId="ADAL" clId="{76489AAA-10AD-44FB-B0B5-745E41560EB0}" dt="2026-01-26T11:53:05.204" v="2" actId="27918"/>
        <pc:sldMkLst>
          <pc:docMk/>
          <pc:sldMk cId="1658591148" sldId="563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33_62DC17AC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52</c:v>
                </c:pt>
                <c:pt idx="1">
                  <c:v>37</c:v>
                </c:pt>
                <c:pt idx="2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39</c:v>
                </c:pt>
                <c:pt idx="1">
                  <c:v>31</c:v>
                </c:pt>
                <c:pt idx="2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28</c:v>
                </c:pt>
                <c:pt idx="1">
                  <c:v>51</c:v>
                </c:pt>
                <c:pt idx="2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F5-49EC-970B-97D9107A1B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29.1.2026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318654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996304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1272759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68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733237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508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828072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13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6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461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07673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0948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30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6063865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20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9421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9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1040067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436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333064182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44701858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969643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423990761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106556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46582293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53691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25815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951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155794869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64487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64971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155382416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89867758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64487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44368481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295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444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817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488871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311F27B-FC4E-C5AA-EA9F-1005AF046BBB}"/>
              </a:ext>
            </a:extLst>
          </p:cNvPr>
          <p:cNvCxnSpPr>
            <a:cxnSpLocks/>
          </p:cNvCxnSpPr>
          <p:nvPr userDrawn="1"/>
        </p:nvCxnSpPr>
        <p:spPr>
          <a:xfrm>
            <a:off x="4680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421918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033023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8893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570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51.xml"/><Relationship Id="rId18" Type="http://schemas.openxmlformats.org/officeDocument/2006/relationships/slideLayout" Target="../slideLayouts/slideLayout56.xml"/><Relationship Id="rId3" Type="http://schemas.openxmlformats.org/officeDocument/2006/relationships/slideLayout" Target="../slideLayouts/slideLayout41.xml"/><Relationship Id="rId21" Type="http://schemas.openxmlformats.org/officeDocument/2006/relationships/slideLayout" Target="../slideLayouts/slideLayout59.xml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17" Type="http://schemas.openxmlformats.org/officeDocument/2006/relationships/slideLayout" Target="../slideLayouts/slideLayout55.xml"/><Relationship Id="rId25" Type="http://schemas.openxmlformats.org/officeDocument/2006/relationships/image" Target="../media/image2.svg"/><Relationship Id="rId2" Type="http://schemas.openxmlformats.org/officeDocument/2006/relationships/slideLayout" Target="../slideLayouts/slideLayout40.xml"/><Relationship Id="rId16" Type="http://schemas.openxmlformats.org/officeDocument/2006/relationships/slideLayout" Target="../slideLayouts/slideLayout54.xml"/><Relationship Id="rId20" Type="http://schemas.openxmlformats.org/officeDocument/2006/relationships/slideLayout" Target="../slideLayouts/slideLayout58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43.xml"/><Relationship Id="rId15" Type="http://schemas.openxmlformats.org/officeDocument/2006/relationships/slideLayout" Target="../slideLayouts/slideLayout53.xml"/><Relationship Id="rId23" Type="http://schemas.openxmlformats.org/officeDocument/2006/relationships/theme" Target="../theme/theme3.xml"/><Relationship Id="rId10" Type="http://schemas.openxmlformats.org/officeDocument/2006/relationships/slideLayout" Target="../slideLayouts/slideLayout48.xml"/><Relationship Id="rId19" Type="http://schemas.openxmlformats.org/officeDocument/2006/relationships/slideLayout" Target="../slideLayouts/slideLayout57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52.xml"/><Relationship Id="rId22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1754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32" r:id="rId19"/>
    <p:sldLayoutId id="2147483730" r:id="rId20"/>
    <p:sldLayoutId id="2147483731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1967013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  <p:sldLayoutId id="2147483746" r:id="rId13"/>
    <p:sldLayoutId id="2147483747" r:id="rId14"/>
    <p:sldLayoutId id="2147483748" r:id="rId15"/>
    <p:sldLayoutId id="2147483749" r:id="rId16"/>
    <p:sldLayoutId id="2147483750" r:id="rId17"/>
    <p:sldLayoutId id="2147483751" r:id="rId18"/>
    <p:sldLayoutId id="2147483752" r:id="rId19"/>
    <p:sldLayoutId id="2147483753" r:id="rId20"/>
    <p:sldLayoutId id="2147483754" r:id="rId21"/>
    <p:sldLayoutId id="2147483755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17.jpeg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/>
              <a:t>R</a:t>
            </a:r>
            <a:r>
              <a:rPr lang="fi-FI" sz="4800" err="1"/>
              <a:t>apportering</a:t>
            </a:r>
            <a:r>
              <a:rPr lang="fi-FI" sz="4800"/>
              <a:t> av </a:t>
            </a:r>
            <a:r>
              <a:rPr lang="fi-FI" sz="4800" err="1"/>
              <a:t>egenkontroll</a:t>
            </a:r>
            <a:endParaRPr lang="fi-FI" sz="4800"/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533191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err="1"/>
              <a:t>Resultatområde</a:t>
            </a:r>
            <a:r>
              <a:rPr lang="fi-FI"/>
              <a:t>: </a:t>
            </a:r>
            <a:r>
              <a:rPr lang="fi-FI" err="1"/>
              <a:t>Klient</a:t>
            </a:r>
            <a:r>
              <a:rPr lang="fi-FI"/>
              <a:t>- </a:t>
            </a:r>
            <a:r>
              <a:rPr lang="fi-FI" err="1"/>
              <a:t>och</a:t>
            </a:r>
            <a:r>
              <a:rPr lang="fi-FI"/>
              <a:t> </a:t>
            </a:r>
            <a:r>
              <a:rPr lang="fi-FI" err="1"/>
              <a:t>servicehandledning</a:t>
            </a:r>
            <a:endParaRPr lang="fi-FI"/>
          </a:p>
          <a:p>
            <a:r>
              <a:rPr lang="fi-FI" err="1"/>
              <a:t>Period</a:t>
            </a:r>
            <a:r>
              <a:rPr lang="fi-FI"/>
              <a:t> </a:t>
            </a:r>
            <a:r>
              <a:rPr lang="fi-FI" err="1"/>
              <a:t>som</a:t>
            </a:r>
            <a:r>
              <a:rPr lang="fi-FI"/>
              <a:t> </a:t>
            </a:r>
            <a:r>
              <a:rPr lang="fi-FI" err="1"/>
              <a:t>rapporteras</a:t>
            </a:r>
            <a:r>
              <a:rPr lang="fi-FI"/>
              <a:t>: 9-12.2025</a:t>
            </a:r>
            <a:endParaRPr lang="fi-FI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err="1">
                <a:solidFill>
                  <a:schemeClr val="bg1"/>
                </a:solidFill>
              </a:rPr>
              <a:t>Förkortningar</a:t>
            </a:r>
            <a:r>
              <a:rPr lang="fi-FI" sz="1400">
                <a:solidFill>
                  <a:schemeClr val="bg1"/>
                </a:solidFill>
              </a:rPr>
              <a:t>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</a:t>
            </a:r>
            <a:r>
              <a:rPr lang="fi-FI" sz="1400" err="1">
                <a:solidFill>
                  <a:schemeClr val="bg1"/>
                </a:solidFill>
              </a:rPr>
              <a:t>Rekommendationsindex</a:t>
            </a:r>
            <a:r>
              <a:rPr lang="fi-FI" sz="1400">
                <a:solidFill>
                  <a:schemeClr val="bg1"/>
                </a:solidFill>
              </a:rPr>
              <a:t> (</a:t>
            </a:r>
            <a:r>
              <a:rPr lang="fi-FI" sz="1400" err="1">
                <a:solidFill>
                  <a:schemeClr val="bg1"/>
                </a:solidFill>
              </a:rPr>
              <a:t>klienter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och</a:t>
            </a:r>
            <a:r>
              <a:rPr lang="fi-FI" sz="1400">
                <a:solidFill>
                  <a:schemeClr val="bg1"/>
                </a:solidFill>
              </a:rPr>
              <a:t> personal)</a:t>
            </a: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</a:t>
            </a:r>
            <a:r>
              <a:rPr lang="sv-SE" sz="1400">
                <a:solidFill>
                  <a:schemeClr val="bg1"/>
                </a:solidFill>
              </a:rPr>
              <a:t>System för rapportering av negativa nära ögat händelser</a:t>
            </a:r>
          </a:p>
          <a:p>
            <a:r>
              <a:rPr lang="sv-SE" sz="1400">
                <a:solidFill>
                  <a:schemeClr val="bg1"/>
                </a:solidFill>
              </a:rPr>
              <a:t>Inom parentes rapporteras värdet för tidigare period (9-12.2024)</a:t>
            </a:r>
            <a:endParaRPr lang="fi-FI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6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3ED9A05-FAE2-7EC9-C4B9-372C9D507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84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 err="1"/>
              <a:t>Tillgänglighet</a:t>
            </a:r>
            <a:r>
              <a:rPr lang="fi-FI" b="1"/>
              <a:t> - </a:t>
            </a:r>
            <a:r>
              <a:rPr lang="fi-FI" b="1" err="1"/>
              <a:t>Telefonservice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59400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Hälsovårdens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vårdbedömning</a:t>
            </a:r>
            <a:br>
              <a:rPr lang="fi-FI" sz="1600" b="1">
                <a:latin typeface="Arial" panose="020B0604020202020204"/>
              </a:rPr>
            </a:br>
            <a:r>
              <a:rPr lang="fi-FI" sz="1400" b="1" err="1">
                <a:latin typeface="Arial" panose="020B0604020202020204"/>
              </a:rPr>
              <a:t>Målsättning</a:t>
            </a:r>
            <a:r>
              <a:rPr lang="fi-FI" sz="1400" b="1">
                <a:latin typeface="Arial" panose="020B0604020202020204"/>
              </a:rPr>
              <a:t>: </a:t>
            </a:r>
            <a:r>
              <a:rPr lang="fi-FI" sz="1400" b="1" err="1">
                <a:latin typeface="Arial" panose="020B0604020202020204"/>
              </a:rPr>
              <a:t>bedömning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samma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vardag</a:t>
            </a:r>
            <a:endParaRPr lang="fi-FI" sz="1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cs typeface="Arial"/>
            </a:endParaRPr>
          </a:p>
          <a:p>
            <a:endParaRPr lang="fi-FI" sz="1400" b="1">
              <a:latin typeface="Arial" panose="020B0604020202020204"/>
              <a:cs typeface="Arial"/>
            </a:endParaRPr>
          </a:p>
          <a:p>
            <a:r>
              <a:rPr lang="fi-FI" sz="1400" b="1" err="1">
                <a:latin typeface="Arial" panose="020B0604020202020204"/>
                <a:cs typeface="Arial"/>
              </a:rPr>
              <a:t>Nuläge</a:t>
            </a:r>
            <a:r>
              <a:rPr lang="fi-FI" sz="1400" b="1">
                <a:latin typeface="Arial" panose="020B0604020202020204"/>
                <a:cs typeface="Arial"/>
              </a:rPr>
              <a:t>: </a:t>
            </a:r>
          </a:p>
          <a:p>
            <a:r>
              <a:rPr lang="fi-FI" sz="1400" err="1"/>
              <a:t>Antal</a:t>
            </a:r>
            <a:r>
              <a:rPr lang="fi-FI" sz="1400"/>
              <a:t> </a:t>
            </a:r>
            <a:r>
              <a:rPr lang="fi-FI" sz="1400" err="1"/>
              <a:t>telefonsamtal</a:t>
            </a:r>
            <a:r>
              <a:rPr lang="fi-FI" sz="1400"/>
              <a:t> </a:t>
            </a:r>
            <a:r>
              <a:rPr lang="fi-FI" sz="1400" err="1"/>
              <a:t>totalt</a:t>
            </a:r>
            <a:r>
              <a:rPr lang="fi-FI" sz="1400"/>
              <a:t>/ </a:t>
            </a:r>
            <a:r>
              <a:rPr lang="fi-FI" sz="1400" err="1"/>
              <a:t>unika</a:t>
            </a:r>
            <a:r>
              <a:rPr lang="fi-FI" sz="1400"/>
              <a:t>/ </a:t>
            </a:r>
            <a:r>
              <a:rPr lang="fi-FI" sz="1400" err="1"/>
              <a:t>svarade</a:t>
            </a:r>
            <a:r>
              <a:rPr lang="fi-FI" sz="1400"/>
              <a:t>: </a:t>
            </a:r>
            <a:endParaRPr lang="fi-FI" sz="1400">
              <a:cs typeface="Arial"/>
            </a:endParaRPr>
          </a:p>
          <a:p>
            <a:r>
              <a:rPr lang="fi-FI" sz="1400">
                <a:cs typeface="Arial"/>
              </a:rPr>
              <a:t>70 112 / 56 320 / 28 458</a:t>
            </a:r>
          </a:p>
          <a:p>
            <a:r>
              <a:rPr lang="fi-FI" sz="1400" err="1"/>
              <a:t>Kötid</a:t>
            </a:r>
            <a:r>
              <a:rPr lang="fi-FI" sz="1400"/>
              <a:t> (</a:t>
            </a:r>
            <a:r>
              <a:rPr lang="fi-FI" sz="1400" err="1"/>
              <a:t>medeltal</a:t>
            </a:r>
            <a:r>
              <a:rPr lang="fi-FI" sz="1400"/>
              <a:t>): </a:t>
            </a:r>
            <a:r>
              <a:rPr lang="fi-FI" sz="1400">
                <a:cs typeface="Arial"/>
              </a:rPr>
              <a:t>12 min 51 </a:t>
            </a:r>
            <a:r>
              <a:rPr lang="fi-FI" sz="1400" err="1">
                <a:cs typeface="Arial"/>
              </a:rPr>
              <a:t>sek</a:t>
            </a:r>
          </a:p>
          <a:p>
            <a:r>
              <a:rPr lang="fi-FI" sz="1400" err="1"/>
              <a:t>Antal</a:t>
            </a:r>
            <a:r>
              <a:rPr lang="fi-FI" sz="1400"/>
              <a:t> </a:t>
            </a:r>
            <a:r>
              <a:rPr lang="fi-FI" sz="1400" err="1"/>
              <a:t>återuppringningar</a:t>
            </a:r>
            <a:r>
              <a:rPr lang="fi-FI" sz="1400"/>
              <a:t>: 22 542</a:t>
            </a:r>
            <a:endParaRPr lang="fi-FI" sz="1400">
              <a:cs typeface="Arial"/>
            </a:endParaRPr>
          </a:p>
          <a:p>
            <a:r>
              <a:rPr lang="fi-FI" sz="1400" err="1"/>
              <a:t>Väntetid</a:t>
            </a:r>
            <a:r>
              <a:rPr lang="fi-FI" sz="1400"/>
              <a:t> </a:t>
            </a:r>
            <a:r>
              <a:rPr lang="fi-FI" sz="1400" err="1"/>
              <a:t>vid</a:t>
            </a:r>
            <a:r>
              <a:rPr lang="fi-FI" sz="1400"/>
              <a:t> </a:t>
            </a:r>
            <a:r>
              <a:rPr lang="fi-FI" sz="1400" err="1"/>
              <a:t>återuppringning</a:t>
            </a:r>
            <a:r>
              <a:rPr lang="fi-FI" sz="1400"/>
              <a:t> (</a:t>
            </a:r>
            <a:r>
              <a:rPr lang="fi-FI" sz="1400" err="1"/>
              <a:t>medeltal</a:t>
            </a:r>
            <a:r>
              <a:rPr lang="fi-FI" sz="1400"/>
              <a:t>):</a:t>
            </a:r>
            <a:endParaRPr lang="fi-FI" sz="1400">
              <a:cs typeface="Arial"/>
            </a:endParaRPr>
          </a:p>
          <a:p>
            <a:r>
              <a:rPr lang="fi-FI" sz="1400"/>
              <a:t>2 </a:t>
            </a:r>
            <a:r>
              <a:rPr lang="fi-FI" sz="1400" err="1"/>
              <a:t>timmar</a:t>
            </a:r>
            <a:r>
              <a:rPr lang="fi-FI" sz="1400"/>
              <a:t> 49 min</a:t>
            </a:r>
            <a:endParaRPr lang="fi-FI" sz="1400">
              <a:cs typeface="Arial"/>
            </a:endParaRPr>
          </a:p>
          <a:p>
            <a:r>
              <a:rPr lang="fi-FI" sz="1400" err="1">
                <a:cs typeface="Arial"/>
              </a:rPr>
              <a:t>Seniorlinjen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totalt</a:t>
            </a:r>
            <a:r>
              <a:rPr lang="fi-FI" sz="1400">
                <a:cs typeface="Arial"/>
              </a:rPr>
              <a:t>/ </a:t>
            </a:r>
            <a:r>
              <a:rPr lang="fi-FI" sz="1400" err="1">
                <a:cs typeface="Arial"/>
              </a:rPr>
              <a:t>unika</a:t>
            </a:r>
            <a:r>
              <a:rPr lang="fi-FI" sz="1400">
                <a:cs typeface="Arial"/>
              </a:rPr>
              <a:t>/ </a:t>
            </a:r>
            <a:r>
              <a:rPr lang="fi-FI" sz="1400" err="1">
                <a:cs typeface="Arial"/>
              </a:rPr>
              <a:t>svarade</a:t>
            </a:r>
            <a:r>
              <a:rPr lang="fi-FI" sz="1400">
                <a:cs typeface="Arial"/>
              </a:rPr>
              <a:t>: 13 156 / 10 787 / 5223</a:t>
            </a:r>
            <a:endParaRPr lang="en-US" sz="1400">
              <a:cs typeface="Arial"/>
            </a:endParaRPr>
          </a:p>
          <a:p>
            <a:r>
              <a:rPr lang="fi-FI" sz="1400" err="1">
                <a:cs typeface="Arial"/>
              </a:rPr>
              <a:t>Kötid</a:t>
            </a:r>
            <a:r>
              <a:rPr lang="fi-FI" sz="1400">
                <a:cs typeface="Arial"/>
              </a:rPr>
              <a:t> (</a:t>
            </a:r>
            <a:r>
              <a:rPr lang="fi-FI" sz="1400" err="1">
                <a:cs typeface="Arial"/>
              </a:rPr>
              <a:t>medeltal</a:t>
            </a:r>
            <a:r>
              <a:rPr lang="fi-FI" sz="1400">
                <a:cs typeface="Arial"/>
              </a:rPr>
              <a:t>): 12  min</a:t>
            </a:r>
            <a:endParaRPr lang="fi-FI">
              <a:cs typeface="Arial"/>
            </a:endParaRPr>
          </a:p>
          <a:p>
            <a:r>
              <a:rPr lang="fi-FI" sz="1400" err="1">
                <a:cs typeface="Arial"/>
              </a:rPr>
              <a:t>Antalet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återuppringningar</a:t>
            </a:r>
            <a:r>
              <a:rPr lang="fi-FI" sz="1400">
                <a:cs typeface="Arial"/>
              </a:rPr>
              <a:t>: 3580</a:t>
            </a:r>
          </a:p>
          <a:p>
            <a:r>
              <a:rPr lang="fi-FI" sz="1400" err="1">
                <a:cs typeface="Arial"/>
              </a:rPr>
              <a:t>Väntetid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vid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återuppringning</a:t>
            </a:r>
            <a:r>
              <a:rPr lang="fi-FI" sz="1400">
                <a:cs typeface="Arial"/>
              </a:rPr>
              <a:t> (</a:t>
            </a:r>
            <a:r>
              <a:rPr lang="fi-FI" sz="1400" err="1">
                <a:cs typeface="Arial"/>
              </a:rPr>
              <a:t>medeltal</a:t>
            </a:r>
            <a:r>
              <a:rPr lang="fi-FI" sz="1400">
                <a:cs typeface="Arial"/>
              </a:rPr>
              <a:t>): 3 </a:t>
            </a:r>
            <a:r>
              <a:rPr lang="fi-FI" sz="1400" err="1">
                <a:cs typeface="Arial"/>
              </a:rPr>
              <a:t>timmar</a:t>
            </a:r>
            <a:r>
              <a:rPr lang="fi-FI" sz="1400">
                <a:cs typeface="Arial"/>
              </a:rPr>
              <a:t> 21 min</a:t>
            </a:r>
            <a:endParaRPr lang="fi-FI"/>
          </a:p>
          <a:p>
            <a:r>
              <a:rPr lang="fi-FI" sz="1400" err="1">
                <a:cs typeface="Arial"/>
              </a:rPr>
              <a:t>Sjukskötarens</a:t>
            </a:r>
            <a:r>
              <a:rPr lang="fi-FI" sz="1400">
                <a:cs typeface="Arial"/>
              </a:rPr>
              <a:t> chat 4823</a:t>
            </a:r>
          </a:p>
          <a:p>
            <a:r>
              <a:rPr lang="fi-FI" sz="1400" err="1">
                <a:cs typeface="Arial"/>
              </a:rPr>
              <a:t>Kötid</a:t>
            </a:r>
            <a:r>
              <a:rPr lang="fi-FI" sz="1400">
                <a:cs typeface="Arial"/>
              </a:rPr>
              <a:t> 11 min</a:t>
            </a:r>
            <a:endParaRPr lang="fi-FI"/>
          </a:p>
          <a:p>
            <a:endParaRPr lang="fi-FI" sz="1400">
              <a:cs typeface="Arial"/>
            </a:endParaRPr>
          </a:p>
          <a:p>
            <a:r>
              <a:rPr lang="fi-FI" sz="1400" b="1" err="1">
                <a:cs typeface="Arial"/>
              </a:rPr>
              <a:t>Korrigerande</a:t>
            </a:r>
            <a:r>
              <a:rPr lang="fi-FI" sz="1400" b="1">
                <a:cs typeface="Arial"/>
              </a:rPr>
              <a:t> </a:t>
            </a:r>
            <a:r>
              <a:rPr lang="fi-FI" sz="1400" b="1" err="1">
                <a:cs typeface="Arial"/>
              </a:rPr>
              <a:t>åtgärder</a:t>
            </a:r>
            <a:r>
              <a:rPr lang="fi-FI" sz="1400" b="1">
                <a:cs typeface="Arial"/>
              </a:rPr>
              <a:t>: </a:t>
            </a:r>
          </a:p>
          <a:p>
            <a:pPr>
              <a:defRPr/>
            </a:pPr>
            <a:r>
              <a:rPr lang="fi-FI" sz="1400" err="1">
                <a:ea typeface="+mn-lt"/>
                <a:cs typeface="+mn-lt"/>
              </a:rPr>
              <a:t>Telefonsamtalens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volym</a:t>
            </a:r>
            <a:r>
              <a:rPr lang="fi-FI" sz="1400">
                <a:ea typeface="+mn-lt"/>
                <a:cs typeface="+mn-lt"/>
              </a:rPr>
              <a:t>, </a:t>
            </a:r>
            <a:r>
              <a:rPr lang="fi-FI" sz="1400" err="1">
                <a:ea typeface="+mn-lt"/>
                <a:cs typeface="+mn-lt"/>
              </a:rPr>
              <a:t>svarstider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och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personalresurser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följs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upp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dagligen</a:t>
            </a:r>
            <a:r>
              <a:rPr lang="fi-FI" sz="1400">
                <a:ea typeface="+mn-lt"/>
                <a:cs typeface="+mn-lt"/>
              </a:rPr>
              <a:t>. </a:t>
            </a:r>
            <a:r>
              <a:rPr lang="fi-FI" sz="1400" err="1">
                <a:ea typeface="+mn-lt"/>
                <a:cs typeface="+mn-lt"/>
              </a:rPr>
              <a:t>Kunderna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hänvisas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till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digitala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tjänster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och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egenvårdsanvisningar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när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det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är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ändamålsenligt</a:t>
            </a:r>
            <a:r>
              <a:rPr lang="fi-FI" sz="1400">
                <a:ea typeface="+mn-lt"/>
                <a:cs typeface="+mn-lt"/>
              </a:rPr>
              <a:t>.</a:t>
            </a:r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/>
          </p:cNvSpPr>
          <p:nvPr/>
        </p:nvSpPr>
        <p:spPr>
          <a:xfrm>
            <a:off x="4968000" y="1332000"/>
            <a:ext cx="3415442" cy="443198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Socialvårdens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servicerådgivning</a:t>
            </a:r>
            <a:r>
              <a:rPr lang="fi-FI" sz="1600" b="1" dirty="0"/>
              <a:t> </a:t>
            </a:r>
          </a:p>
          <a:p>
            <a:pPr algn="ctr">
              <a:defRPr/>
            </a:pP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Målsättning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: </a:t>
            </a: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påbörjas</a:t>
            </a:r>
            <a:r>
              <a:rPr kumimoji="0" lang="fi-FI" sz="1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samma</a:t>
            </a:r>
            <a:r>
              <a:rPr kumimoji="0" lang="fi-FI" sz="1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vardag</a:t>
            </a:r>
            <a:r>
              <a:rPr lang="fi-FI" sz="1400" b="1" dirty="0"/>
              <a:t> </a:t>
            </a:r>
            <a:endParaRPr lang="fi-FI" sz="1400" b="1" dirty="0">
              <a:cs typeface="Arial"/>
            </a:endParaRPr>
          </a:p>
          <a:p>
            <a:endParaRPr lang="en-US" sz="1400" b="1">
              <a:cs typeface="Arial"/>
            </a:endParaRPr>
          </a:p>
          <a:p>
            <a:r>
              <a:rPr lang="en-US" sz="1400" b="1" dirty="0" err="1">
                <a:cs typeface="Arial"/>
              </a:rPr>
              <a:t>Nuläge</a:t>
            </a:r>
            <a:r>
              <a:rPr lang="en-US" sz="1400" b="1" dirty="0">
                <a:cs typeface="Arial"/>
              </a:rPr>
              <a:t>: </a:t>
            </a:r>
          </a:p>
          <a:p>
            <a:r>
              <a:rPr lang="fi-FI" sz="1400" dirty="0"/>
              <a:t>Servicen </a:t>
            </a:r>
            <a:r>
              <a:rPr lang="fi-FI" sz="1400" dirty="0" err="1"/>
              <a:t>till</a:t>
            </a:r>
            <a:r>
              <a:rPr lang="fi-FI" sz="1400" dirty="0"/>
              <a:t> </a:t>
            </a:r>
            <a:r>
              <a:rPr lang="fi-FI" sz="1400" dirty="0" err="1"/>
              <a:t>barn</a:t>
            </a:r>
            <a:r>
              <a:rPr lang="fi-FI" sz="1400" dirty="0"/>
              <a:t>, </a:t>
            </a:r>
            <a:r>
              <a:rPr lang="fi-FI" sz="1400" dirty="0" err="1"/>
              <a:t>unga</a:t>
            </a:r>
            <a:r>
              <a:rPr lang="fi-FI" sz="1400" dirty="0"/>
              <a:t>, </a:t>
            </a:r>
            <a:r>
              <a:rPr lang="fi-FI" sz="1400" dirty="0" err="1"/>
              <a:t>familjer</a:t>
            </a:r>
            <a:r>
              <a:rPr lang="fi-FI" sz="1400" dirty="0"/>
              <a:t>, </a:t>
            </a:r>
            <a:r>
              <a:rPr lang="fi-FI" sz="1400" dirty="0" err="1"/>
              <a:t>personer</a:t>
            </a:r>
            <a:r>
              <a:rPr lang="fi-FI" sz="1400" dirty="0"/>
              <a:t> i </a:t>
            </a:r>
            <a:r>
              <a:rPr lang="fi-FI" sz="1400" dirty="0" err="1"/>
              <a:t>arbetsför</a:t>
            </a:r>
            <a:r>
              <a:rPr lang="fi-FI" sz="1400" dirty="0"/>
              <a:t> </a:t>
            </a:r>
            <a:r>
              <a:rPr lang="fi-FI" sz="1400" dirty="0" err="1"/>
              <a:t>ålder</a:t>
            </a:r>
            <a:r>
              <a:rPr lang="fi-FI" sz="1400" dirty="0"/>
              <a:t> </a:t>
            </a:r>
            <a:r>
              <a:rPr lang="fi-FI" sz="1400" dirty="0" err="1"/>
              <a:t>och</a:t>
            </a:r>
            <a:r>
              <a:rPr lang="fi-FI" sz="1400" dirty="0"/>
              <a:t> </a:t>
            </a:r>
            <a:r>
              <a:rPr lang="fi-FI" sz="1400" dirty="0" err="1"/>
              <a:t>funktionshindrade</a:t>
            </a:r>
            <a:r>
              <a:rPr lang="fi-FI" sz="1400" dirty="0"/>
              <a:t>.</a:t>
            </a:r>
            <a:endParaRPr lang="en-US" sz="1400" dirty="0"/>
          </a:p>
          <a:p>
            <a:r>
              <a:rPr lang="fi-FI" sz="1400" dirty="0" err="1"/>
              <a:t>Antal</a:t>
            </a:r>
            <a:r>
              <a:rPr lang="fi-FI" sz="1400" dirty="0"/>
              <a:t> </a:t>
            </a:r>
            <a:r>
              <a:rPr lang="fi-FI" sz="1400" dirty="0" err="1"/>
              <a:t>telefonsamtal</a:t>
            </a:r>
            <a:r>
              <a:rPr lang="fi-FI" sz="1400" dirty="0"/>
              <a:t>  </a:t>
            </a:r>
            <a:r>
              <a:rPr lang="fi-FI" sz="1400" dirty="0" err="1"/>
              <a:t>totalt</a:t>
            </a:r>
            <a:r>
              <a:rPr lang="fi-FI" sz="1400" dirty="0"/>
              <a:t>/</a:t>
            </a:r>
            <a:r>
              <a:rPr lang="fi-FI" sz="1400" dirty="0" err="1"/>
              <a:t>unika</a:t>
            </a:r>
            <a:r>
              <a:rPr lang="fi-FI" sz="1400" dirty="0"/>
              <a:t>/</a:t>
            </a:r>
            <a:r>
              <a:rPr lang="fi-FI" sz="1400" dirty="0" err="1"/>
              <a:t>svarade</a:t>
            </a:r>
            <a:r>
              <a:rPr lang="fi-FI" sz="1400" dirty="0"/>
              <a:t> 8879/6825/6220</a:t>
            </a:r>
            <a:endParaRPr lang="en-US" sz="1400" dirty="0">
              <a:cs typeface="Arial"/>
            </a:endParaRPr>
          </a:p>
          <a:p>
            <a:r>
              <a:rPr lang="fi-FI" sz="1400" dirty="0" err="1">
                <a:cs typeface="Arial"/>
              </a:rPr>
              <a:t>Kötid</a:t>
            </a:r>
            <a:r>
              <a:rPr lang="fi-FI" sz="1400" dirty="0">
                <a:cs typeface="Arial"/>
              </a:rPr>
              <a:t> (</a:t>
            </a:r>
            <a:r>
              <a:rPr lang="fi-FI" sz="1400" dirty="0" err="1">
                <a:cs typeface="Arial"/>
              </a:rPr>
              <a:t>medeltal</a:t>
            </a:r>
            <a:r>
              <a:rPr lang="fi-FI" sz="1400" dirty="0">
                <a:cs typeface="Arial"/>
              </a:rPr>
              <a:t>): 31 </a:t>
            </a:r>
            <a:r>
              <a:rPr lang="fi-FI" sz="1400" dirty="0" err="1">
                <a:cs typeface="Arial"/>
              </a:rPr>
              <a:t>sek</a:t>
            </a:r>
            <a:endParaRPr lang="fi-FI" sz="1400" dirty="0">
              <a:cs typeface="Arial"/>
            </a:endParaRPr>
          </a:p>
          <a:p>
            <a:r>
              <a:rPr lang="fi-FI" sz="1400" dirty="0" err="1">
                <a:cs typeface="Arial"/>
              </a:rPr>
              <a:t>Antal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återuppringningar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skötta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samma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dag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under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tjänstetid</a:t>
            </a:r>
            <a:r>
              <a:rPr lang="fi-FI" sz="1400" dirty="0">
                <a:cs typeface="Arial"/>
              </a:rPr>
              <a:t> 1010</a:t>
            </a:r>
            <a:endParaRPr lang="fi-FI" dirty="0"/>
          </a:p>
          <a:p>
            <a:r>
              <a:rPr lang="fi-FI" sz="1400" dirty="0" err="1">
                <a:cs typeface="Arial"/>
              </a:rPr>
              <a:t>Väntetid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vid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återuppringning</a:t>
            </a:r>
            <a:r>
              <a:rPr lang="fi-FI" sz="1400" dirty="0">
                <a:cs typeface="Arial"/>
              </a:rPr>
              <a:t> (</a:t>
            </a:r>
            <a:r>
              <a:rPr lang="fi-FI" sz="1400" dirty="0" err="1">
                <a:cs typeface="Arial"/>
              </a:rPr>
              <a:t>medeltal</a:t>
            </a:r>
            <a:r>
              <a:rPr lang="fi-FI" sz="1400" dirty="0">
                <a:cs typeface="Arial"/>
              </a:rPr>
              <a:t>) </a:t>
            </a:r>
          </a:p>
          <a:p>
            <a:r>
              <a:rPr lang="fi-FI" sz="1400" dirty="0">
                <a:cs typeface="Arial"/>
              </a:rPr>
              <a:t>58 min 16 </a:t>
            </a:r>
            <a:r>
              <a:rPr lang="fi-FI" sz="1400" dirty="0" err="1">
                <a:cs typeface="Arial"/>
              </a:rPr>
              <a:t>sek</a:t>
            </a:r>
            <a:endParaRPr lang="fi-FI" sz="1400" dirty="0" err="1"/>
          </a:p>
          <a:p>
            <a:r>
              <a:rPr lang="fi-FI" sz="1400" dirty="0" err="1">
                <a:cs typeface="Arial"/>
              </a:rPr>
              <a:t>Socialvårdens</a:t>
            </a:r>
            <a:r>
              <a:rPr lang="fi-FI" sz="1400" dirty="0">
                <a:cs typeface="Arial"/>
              </a:rPr>
              <a:t> chat 58 st</a:t>
            </a:r>
          </a:p>
          <a:p>
            <a:endParaRPr lang="en-US" sz="1400" b="1">
              <a:cs typeface="Arial"/>
            </a:endParaRPr>
          </a:p>
          <a:p>
            <a:r>
              <a:rPr lang="en-US" sz="1400" b="1" dirty="0" err="1">
                <a:cs typeface="Arial"/>
              </a:rPr>
              <a:t>Korrigerande</a:t>
            </a:r>
            <a:r>
              <a:rPr lang="en-US" sz="1400" b="1" dirty="0">
                <a:cs typeface="Arial"/>
              </a:rPr>
              <a:t> </a:t>
            </a:r>
            <a:r>
              <a:rPr lang="en-US" sz="1400" b="1" dirty="0" err="1">
                <a:cs typeface="Arial"/>
              </a:rPr>
              <a:t>åtgärder</a:t>
            </a:r>
            <a:r>
              <a:rPr lang="en-US" sz="1400" b="1" dirty="0">
                <a:cs typeface="Arial"/>
              </a:rPr>
              <a:t>: </a:t>
            </a:r>
            <a:endParaRPr lang="en-US" dirty="0"/>
          </a:p>
          <a:p>
            <a:pPr>
              <a:defRPr/>
            </a:pPr>
            <a:r>
              <a:rPr lang="fi-FI" sz="1400" dirty="0" err="1">
                <a:cs typeface="Arial"/>
              </a:rPr>
              <a:t>Behov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finns</a:t>
            </a:r>
            <a:r>
              <a:rPr lang="fi-FI" sz="1400" dirty="0">
                <a:cs typeface="Arial"/>
              </a:rPr>
              <a:t> av </a:t>
            </a:r>
            <a:r>
              <a:rPr lang="fi-FI" sz="1400" dirty="0" err="1">
                <a:cs typeface="Arial"/>
              </a:rPr>
              <a:t>linje</a:t>
            </a:r>
            <a:r>
              <a:rPr lang="fi-FI" sz="1400" dirty="0">
                <a:cs typeface="Arial"/>
              </a:rPr>
              <a:t> för </a:t>
            </a:r>
            <a:r>
              <a:rPr lang="fi-FI" sz="1400" dirty="0" err="1">
                <a:cs typeface="Arial"/>
              </a:rPr>
              <a:t>äldreservicens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behov</a:t>
            </a:r>
            <a:r>
              <a:rPr lang="fi-FI" sz="1400" dirty="0">
                <a:cs typeface="Arial"/>
              </a:rPr>
              <a:t>, </a:t>
            </a:r>
            <a:r>
              <a:rPr lang="fi-FI" sz="1400" dirty="0" err="1">
                <a:cs typeface="Arial"/>
              </a:rPr>
              <a:t>förverkligas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efter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årsskiftet</a:t>
            </a:r>
            <a:r>
              <a:rPr lang="fi-FI" sz="1400" dirty="0">
                <a:cs typeface="Arial"/>
              </a:rPr>
              <a:t>.</a:t>
            </a:r>
          </a:p>
          <a:p>
            <a:endParaRPr lang="en-US" sz="1400" b="1"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467820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Välfärdsområdets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växel</a:t>
            </a:r>
            <a:endParaRPr kumimoji="0" lang="fi-FI" sz="16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i-FI" sz="1400" b="1" err="1">
                <a:latin typeface="Arial" panose="020B0604020202020204"/>
              </a:rPr>
              <a:t>Målsättning</a:t>
            </a:r>
            <a:r>
              <a:rPr lang="fi-FI" sz="1400" b="1">
                <a:latin typeface="Arial" panose="020B0604020202020204"/>
              </a:rPr>
              <a:t>: </a:t>
            </a:r>
            <a:r>
              <a:rPr lang="fi-FI" sz="1400" b="1" err="1">
                <a:latin typeface="Arial" panose="020B0604020202020204"/>
              </a:rPr>
              <a:t>svarsprocent</a:t>
            </a:r>
            <a:r>
              <a:rPr lang="fi-FI" sz="1400" b="1">
                <a:latin typeface="Arial" panose="020B0604020202020204"/>
              </a:rPr>
              <a:t> </a:t>
            </a:r>
            <a:r>
              <a:rPr lang="fi-FI" sz="1400" b="1" err="1">
                <a:latin typeface="Arial" panose="020B0604020202020204"/>
              </a:rPr>
              <a:t>över</a:t>
            </a:r>
            <a:r>
              <a:rPr lang="fi-FI" sz="1400" b="1">
                <a:latin typeface="Arial" panose="020B0604020202020204"/>
              </a:rPr>
              <a:t> 90%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  <a:endParaRPr lang="fi-FI" sz="1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cs typeface="Arial"/>
            </a:endParaRPr>
          </a:p>
          <a:p>
            <a:r>
              <a:rPr lang="fi-FI" sz="1400" b="1" err="1">
                <a:cs typeface="Arial"/>
              </a:rPr>
              <a:t>Nuläge</a:t>
            </a:r>
            <a:r>
              <a:rPr lang="fi-FI" sz="1400" b="1">
                <a:cs typeface="Arial"/>
              </a:rPr>
              <a:t>:</a:t>
            </a:r>
            <a:endParaRPr lang="fi-FI" sz="1600">
              <a:solidFill>
                <a:srgbClr val="FFFFFF"/>
              </a:solidFill>
              <a:cs typeface="Arial"/>
            </a:endParaRPr>
          </a:p>
          <a:p>
            <a:r>
              <a:rPr lang="fi-FI" sz="1400" err="1">
                <a:cs typeface="Arial"/>
              </a:rPr>
              <a:t>Svarsprocenten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över</a:t>
            </a:r>
            <a:r>
              <a:rPr lang="fi-FI" sz="1400">
                <a:cs typeface="Arial"/>
              </a:rPr>
              <a:t> 94%</a:t>
            </a:r>
          </a:p>
          <a:p>
            <a:r>
              <a:rPr lang="fi-FI" sz="1400" err="1">
                <a:cs typeface="Arial"/>
              </a:rPr>
              <a:t>Samtalsmängd</a:t>
            </a:r>
            <a:r>
              <a:rPr lang="fi-FI" sz="1400">
                <a:cs typeface="Arial"/>
              </a:rPr>
              <a:t>: 46 564 st</a:t>
            </a:r>
          </a:p>
          <a:p>
            <a:pPr>
              <a:defRPr/>
            </a:pPr>
            <a:r>
              <a:rPr lang="fi-FI" sz="1400">
                <a:latin typeface="Arial" panose="020B0604020202020204"/>
                <a:cs typeface="Arial"/>
              </a:rPr>
              <a:t>Chat-</a:t>
            </a:r>
            <a:r>
              <a:rPr lang="fi-FI" sz="1400" err="1">
                <a:latin typeface="Arial" panose="020B0604020202020204"/>
                <a:cs typeface="Arial"/>
              </a:rPr>
              <a:t>mängd</a:t>
            </a:r>
            <a:r>
              <a:rPr lang="fi-FI" sz="1400">
                <a:latin typeface="Arial" panose="020B0604020202020204"/>
                <a:cs typeface="Arial"/>
              </a:rPr>
              <a:t>: 391  st, </a:t>
            </a:r>
            <a:r>
              <a:rPr lang="fi-FI" sz="1400" err="1">
                <a:latin typeface="Arial" panose="020B0604020202020204"/>
                <a:cs typeface="Arial"/>
              </a:rPr>
              <a:t>väntetiden</a:t>
            </a:r>
            <a:r>
              <a:rPr lang="fi-FI" sz="1400">
                <a:latin typeface="Arial" panose="020B0604020202020204"/>
                <a:cs typeface="Arial"/>
              </a:rPr>
              <a:t> i </a:t>
            </a:r>
            <a:r>
              <a:rPr lang="fi-FI" sz="1400" err="1">
                <a:latin typeface="Arial" panose="020B0604020202020204"/>
                <a:cs typeface="Arial"/>
              </a:rPr>
              <a:t>medeltal</a:t>
            </a:r>
            <a:r>
              <a:rPr lang="fi-FI" sz="1400">
                <a:latin typeface="Arial" panose="020B0604020202020204"/>
                <a:cs typeface="Arial"/>
              </a:rPr>
              <a:t> 34 </a:t>
            </a:r>
            <a:r>
              <a:rPr lang="fi-FI" sz="1400" err="1">
                <a:latin typeface="Arial" panose="020B0604020202020204"/>
                <a:cs typeface="Arial"/>
              </a:rPr>
              <a:t>sek</a:t>
            </a:r>
            <a:endParaRPr lang="fi-FI" sz="1400" err="1">
              <a:latin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400" b="1">
                <a:latin typeface="Arial" panose="020B0604020202020204"/>
              </a:rPr>
              <a:t>Korrigerande åtgärder: </a:t>
            </a:r>
            <a:endParaRPr lang="sv-SE" sz="1400" b="1">
              <a:latin typeface="Arial" panose="020B0604020202020204"/>
              <a:cs typeface="Arial"/>
            </a:endParaRPr>
          </a:p>
          <a:p>
            <a:pPr>
              <a:defRPr/>
            </a:pPr>
            <a:r>
              <a:rPr lang="fi-FI" sz="1400" err="1">
                <a:ea typeface="+mn-lt"/>
                <a:cs typeface="+mn-lt"/>
              </a:rPr>
              <a:t>Svarsfrekvensen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följs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upp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på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dags</a:t>
            </a:r>
            <a:r>
              <a:rPr lang="fi-FI" sz="1400">
                <a:ea typeface="+mn-lt"/>
                <a:cs typeface="+mn-lt"/>
              </a:rPr>
              <a:t>- </a:t>
            </a:r>
            <a:r>
              <a:rPr lang="fi-FI" sz="1400" err="1">
                <a:ea typeface="+mn-lt"/>
                <a:cs typeface="+mn-lt"/>
              </a:rPr>
              <a:t>och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individnivå</a:t>
            </a:r>
            <a:r>
              <a:rPr lang="fi-FI" sz="1400">
                <a:ea typeface="+mn-lt"/>
                <a:cs typeface="+mn-lt"/>
              </a:rPr>
              <a:t>. </a:t>
            </a:r>
            <a:r>
              <a:rPr lang="fi-FI" sz="1400" err="1">
                <a:ea typeface="+mn-lt"/>
                <a:cs typeface="+mn-lt"/>
              </a:rPr>
              <a:t>Telefonsamtals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mängden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följs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också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upp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veckovis</a:t>
            </a:r>
            <a:r>
              <a:rPr lang="fi-FI" sz="1400">
                <a:ea typeface="+mn-lt"/>
                <a:cs typeface="+mn-lt"/>
              </a:rPr>
              <a:t>. </a:t>
            </a:r>
            <a:r>
              <a:rPr lang="fi-FI" sz="1400" err="1">
                <a:ea typeface="+mn-lt"/>
                <a:cs typeface="+mn-lt"/>
              </a:rPr>
              <a:t>Kunderna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informeras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om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digitala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tjänster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och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självtjänster</a:t>
            </a:r>
            <a:r>
              <a:rPr lang="fi-FI" sz="1400">
                <a:ea typeface="+mn-lt"/>
                <a:cs typeface="+mn-lt"/>
              </a:rPr>
              <a:t>, </a:t>
            </a:r>
            <a:r>
              <a:rPr lang="fi-FI" sz="1400" err="1">
                <a:ea typeface="+mn-lt"/>
                <a:cs typeface="+mn-lt"/>
              </a:rPr>
              <a:t>genom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vilka</a:t>
            </a:r>
            <a:r>
              <a:rPr lang="fi-FI" sz="1400">
                <a:ea typeface="+mn-lt"/>
                <a:cs typeface="+mn-lt"/>
              </a:rPr>
              <a:t> de </a:t>
            </a:r>
            <a:r>
              <a:rPr lang="fi-FI" sz="1400" err="1">
                <a:ea typeface="+mn-lt"/>
                <a:cs typeface="+mn-lt"/>
              </a:rPr>
              <a:t>kan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sköta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sina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ärenden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och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främja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sin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hälsovård</a:t>
            </a:r>
            <a:r>
              <a:rPr lang="fi-FI" sz="1400">
                <a:ea typeface="+mn-lt"/>
                <a:cs typeface="+mn-lt"/>
              </a:rPr>
              <a:t> i </a:t>
            </a:r>
            <a:r>
              <a:rPr lang="fi-FI" sz="1400" err="1">
                <a:ea typeface="+mn-lt"/>
                <a:cs typeface="+mn-lt"/>
              </a:rPr>
              <a:t>större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utsträckning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än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tidigare</a:t>
            </a:r>
            <a:r>
              <a:rPr lang="fi-FI" sz="1400">
                <a:ea typeface="+mn-lt"/>
                <a:cs typeface="+mn-lt"/>
              </a:rPr>
              <a:t>.</a:t>
            </a:r>
            <a:endParaRPr lang="fi-FI"/>
          </a:p>
          <a:p>
            <a:pPr>
              <a:defRPr/>
            </a:pPr>
            <a:endParaRPr lang="fi-FI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1" err="1">
                <a:solidFill>
                  <a:srgbClr val="213A8F"/>
                </a:solidFill>
                <a:latin typeface="Arial" panose="020B0604020202020204"/>
                <a:cs typeface="Arial"/>
              </a:rPr>
              <a:t>Digimottagningen</a:t>
            </a:r>
            <a:endParaRPr lang="fi-FI" sz="16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>
              <a:defRPr/>
            </a:pPr>
            <a:r>
              <a:rPr lang="fi-FI" sz="1400" err="1">
                <a:cs typeface="Arial"/>
              </a:rPr>
              <a:t>Chatservicen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öppnas</a:t>
            </a:r>
            <a:r>
              <a:rPr lang="fi-FI" sz="1400">
                <a:cs typeface="Arial"/>
              </a:rPr>
              <a:t> för hela </a:t>
            </a:r>
            <a:r>
              <a:rPr lang="fi-FI" sz="1400" err="1">
                <a:cs typeface="Arial"/>
              </a:rPr>
              <a:t>befolkningen</a:t>
            </a:r>
            <a:r>
              <a:rPr lang="fi-FI" sz="1400">
                <a:cs typeface="Arial"/>
              </a:rPr>
              <a:t> 15.1.2026</a:t>
            </a:r>
          </a:p>
          <a:p>
            <a:pPr>
              <a:defRPr/>
            </a:pPr>
            <a:endParaRPr lang="sv-SE">
              <a:solidFill>
                <a:srgbClr val="213A8F"/>
              </a:solidFill>
              <a:latin typeface="Arial" panose="020B0604020202020204"/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848447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 err="1"/>
              <a:t>Tillgänglighet</a:t>
            </a:r>
            <a:r>
              <a:rPr lang="fi-FI" b="1"/>
              <a:t> – </a:t>
            </a:r>
            <a:r>
              <a:rPr lang="fi-FI" b="1" err="1"/>
              <a:t>Digitala</a:t>
            </a:r>
            <a:r>
              <a:rPr lang="fi-FI" b="1"/>
              <a:t> </a:t>
            </a:r>
            <a:r>
              <a:rPr lang="fi-FI" b="1" err="1"/>
              <a:t>tjänster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5423604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51802" y="1335096"/>
            <a:ext cx="5040000" cy="282846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/>
              <a:t>Omaolo-</a:t>
            </a:r>
            <a:r>
              <a:rPr lang="fi-FI" sz="1600" b="1" err="1"/>
              <a:t>symptombedömning</a:t>
            </a:r>
            <a:endParaRPr lang="fi-FI" sz="1600" b="1"/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400" b="1" err="1"/>
              <a:t>Målsättning</a:t>
            </a:r>
            <a:r>
              <a:rPr lang="fi-FI" sz="1400" b="1"/>
              <a:t> </a:t>
            </a:r>
            <a:r>
              <a:rPr lang="fi-FI" sz="1400" b="1" err="1"/>
              <a:t>att</a:t>
            </a:r>
            <a:r>
              <a:rPr lang="fi-FI" sz="1400" b="1"/>
              <a:t> </a:t>
            </a:r>
            <a:r>
              <a:rPr lang="fi-FI" sz="1400" b="1" err="1"/>
              <a:t>öka</a:t>
            </a:r>
            <a:r>
              <a:rPr lang="fi-FI" sz="1400" b="1"/>
              <a:t> </a:t>
            </a:r>
            <a:r>
              <a:rPr lang="fi-FI" sz="1400" b="1" err="1"/>
              <a:t>användningen</a:t>
            </a:r>
            <a:r>
              <a:rPr lang="fi-FI" sz="1400" b="1"/>
              <a:t> (10% av </a:t>
            </a:r>
            <a:r>
              <a:rPr lang="fi-FI" sz="1400" b="1" err="1"/>
              <a:t>vårdbedömningarna</a:t>
            </a:r>
            <a:r>
              <a:rPr lang="fi-FI" sz="1400" b="1"/>
              <a:t> </a:t>
            </a:r>
            <a:r>
              <a:rPr lang="fi-FI" sz="1400" b="1" err="1"/>
              <a:t>under</a:t>
            </a:r>
            <a:r>
              <a:rPr lang="fi-FI" sz="1400" b="1"/>
              <a:t> 2025)</a:t>
            </a:r>
            <a:endParaRPr lang="fi-FI" sz="140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i-FI" sz="1400" b="1" err="1"/>
              <a:t>Nuläge</a:t>
            </a:r>
            <a:r>
              <a:rPr lang="fi-FI" sz="1400" b="1"/>
              <a:t>: </a:t>
            </a:r>
            <a:endParaRPr lang="fi-FI" sz="1400" b="1">
              <a:cs typeface="Arial"/>
            </a:endParaRPr>
          </a:p>
          <a:p>
            <a:r>
              <a:rPr lang="fi-FI" sz="1400" err="1"/>
              <a:t>Gjorda</a:t>
            </a:r>
            <a:r>
              <a:rPr lang="fi-FI" sz="1400"/>
              <a:t> </a:t>
            </a:r>
            <a:r>
              <a:rPr lang="fi-FI" sz="1400" err="1"/>
              <a:t>symptombedömingar</a:t>
            </a:r>
            <a:r>
              <a:rPr lang="fi-FI" sz="1400"/>
              <a:t>: 4295</a:t>
            </a:r>
            <a:endParaRPr lang="fi-FI" sz="1400">
              <a:cs typeface="Arial"/>
            </a:endParaRPr>
          </a:p>
          <a:p>
            <a:r>
              <a:rPr lang="fi-FI" sz="1400" err="1"/>
              <a:t>Egenvårdsanvisningar</a:t>
            </a:r>
            <a:r>
              <a:rPr lang="fi-FI" sz="1400"/>
              <a:t>: 694</a:t>
            </a:r>
            <a:endParaRPr lang="fi-FI" sz="1400">
              <a:cs typeface="Arial"/>
            </a:endParaRPr>
          </a:p>
          <a:p>
            <a:r>
              <a:rPr lang="fi-FI" sz="1400" err="1"/>
              <a:t>Hänvisade</a:t>
            </a:r>
            <a:r>
              <a:rPr lang="fi-FI" sz="1400"/>
              <a:t> </a:t>
            </a:r>
            <a:r>
              <a:rPr lang="fi-FI" sz="1400" err="1"/>
              <a:t>till</a:t>
            </a:r>
            <a:r>
              <a:rPr lang="fi-FI" sz="1400"/>
              <a:t> </a:t>
            </a:r>
            <a:r>
              <a:rPr lang="fi-FI" sz="1400" err="1"/>
              <a:t>kö</a:t>
            </a:r>
            <a:r>
              <a:rPr lang="fi-FI" sz="1400"/>
              <a:t>: 928</a:t>
            </a:r>
            <a:endParaRPr lang="fi-FI" sz="1400">
              <a:cs typeface="Arial"/>
            </a:endParaRPr>
          </a:p>
          <a:p>
            <a:r>
              <a:rPr lang="fi-FI" sz="1400" err="1">
                <a:cs typeface="Arial"/>
              </a:rPr>
              <a:t>Andel</a:t>
            </a:r>
            <a:r>
              <a:rPr lang="fi-FI" sz="1400">
                <a:cs typeface="Arial"/>
              </a:rPr>
              <a:t> av </a:t>
            </a:r>
            <a:r>
              <a:rPr lang="fi-FI" sz="1400" err="1">
                <a:cs typeface="Arial"/>
              </a:rPr>
              <a:t>totala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mängden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vårdbedömningar</a:t>
            </a:r>
            <a:r>
              <a:rPr lang="fi-FI" sz="1400">
                <a:cs typeface="Arial"/>
              </a:rPr>
              <a:t>: 5,95 %</a:t>
            </a:r>
          </a:p>
          <a:p>
            <a:endParaRPr lang="fi-FI" sz="1400">
              <a:cs typeface="Arial"/>
            </a:endParaRPr>
          </a:p>
          <a:p>
            <a:r>
              <a:rPr lang="fi-FI" sz="1400" b="1" err="1">
                <a:cs typeface="Arial"/>
              </a:rPr>
              <a:t>Korrigerande</a:t>
            </a:r>
            <a:r>
              <a:rPr lang="fi-FI" sz="1400" b="1">
                <a:cs typeface="Arial"/>
              </a:rPr>
              <a:t> </a:t>
            </a:r>
            <a:r>
              <a:rPr lang="fi-FI" sz="1400" b="1" err="1">
                <a:cs typeface="Arial"/>
              </a:rPr>
              <a:t>åtgärder</a:t>
            </a:r>
            <a:r>
              <a:rPr lang="fi-FI" sz="1400" b="1">
                <a:cs typeface="Arial"/>
              </a:rPr>
              <a:t>: </a:t>
            </a:r>
          </a:p>
          <a:p>
            <a:pPr>
              <a:defRPr/>
            </a:pPr>
            <a:r>
              <a:rPr lang="fi-FI" sz="1400">
                <a:latin typeface="Arial" panose="020B0604020202020204"/>
                <a:cs typeface="Arial"/>
              </a:rPr>
              <a:t>Omaolo </a:t>
            </a:r>
            <a:r>
              <a:rPr lang="fi-FI" sz="1400" err="1">
                <a:latin typeface="Arial" panose="020B0604020202020204"/>
                <a:cs typeface="Arial"/>
              </a:rPr>
              <a:t>tillgänglig</a:t>
            </a:r>
            <a:r>
              <a:rPr lang="fi-FI" sz="1400">
                <a:latin typeface="Arial" panose="020B0604020202020204"/>
                <a:cs typeface="Arial"/>
              </a:rPr>
              <a:t> i alla </a:t>
            </a:r>
            <a:r>
              <a:rPr lang="fi-FI" sz="1400" err="1">
                <a:latin typeface="Arial" panose="020B0604020202020204"/>
                <a:cs typeface="Arial"/>
              </a:rPr>
              <a:t>kommuner</a:t>
            </a:r>
            <a:r>
              <a:rPr lang="fi-FI" sz="1400">
                <a:latin typeface="Arial" panose="020B0604020202020204"/>
                <a:cs typeface="Arial"/>
              </a:rPr>
              <a:t>. </a:t>
            </a:r>
            <a:r>
              <a:rPr lang="fi-FI" sz="1400" err="1">
                <a:latin typeface="Arial" panose="020B0604020202020204"/>
                <a:cs typeface="Arial"/>
              </a:rPr>
              <a:t>Ökad</a:t>
            </a:r>
            <a:r>
              <a:rPr lang="fi-FI" sz="1400">
                <a:latin typeface="Arial" panose="020B0604020202020204"/>
                <a:cs typeface="Arial"/>
              </a:rPr>
              <a:t> </a:t>
            </a:r>
            <a:r>
              <a:rPr lang="fi-FI" sz="1400" err="1">
                <a:latin typeface="Arial" panose="020B0604020202020204"/>
                <a:cs typeface="Arial"/>
              </a:rPr>
              <a:t>marknadsföring</a:t>
            </a:r>
            <a:endParaRPr lang="fi-FI" sz="1400">
              <a:latin typeface="Arial" panose="020B0604020202020204"/>
              <a:cs typeface="Arial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fi-FI" sz="1400" b="1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820256" y="1335096"/>
            <a:ext cx="5040000" cy="33085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Chatbot</a:t>
            </a:r>
            <a:endParaRPr kumimoji="0" lang="fi-FI" sz="16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i-FI" sz="1400" b="1" err="1"/>
              <a:t>Målsättning</a:t>
            </a:r>
            <a:r>
              <a:rPr lang="fi-FI" sz="1400" b="1"/>
              <a:t> </a:t>
            </a:r>
            <a:r>
              <a:rPr lang="fi-FI" sz="1400" b="1" err="1"/>
              <a:t>att</a:t>
            </a:r>
            <a:r>
              <a:rPr lang="fi-FI" sz="1400" b="1"/>
              <a:t> </a:t>
            </a:r>
            <a:r>
              <a:rPr lang="fi-FI" sz="1400" b="1" err="1"/>
              <a:t>öka</a:t>
            </a:r>
            <a:r>
              <a:rPr lang="fi-FI" sz="1400" b="1"/>
              <a:t> </a:t>
            </a:r>
            <a:r>
              <a:rPr lang="fi-FI" sz="1400" b="1" err="1"/>
              <a:t>användningen</a:t>
            </a:r>
            <a:endParaRPr kumimoji="0" lang="fi-FI" sz="1400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latin typeface="Arial" panose="020B0604020202020204"/>
              </a:rPr>
              <a:t>Nuläge:</a:t>
            </a:r>
            <a:endParaRPr lang="fi-FI" sz="1400" b="1">
              <a:latin typeface="Arial" panose="020B0604020202020204"/>
              <a:cs typeface="Arial"/>
            </a:endParaRPr>
          </a:p>
          <a:p>
            <a:r>
              <a:rPr lang="fi-FI" sz="1400"/>
              <a:t>1296 unika sessioner svenska</a:t>
            </a:r>
            <a:endParaRPr lang="fi-FI" sz="1400" err="1">
              <a:cs typeface="Arial"/>
            </a:endParaRPr>
          </a:p>
          <a:p>
            <a:r>
              <a:rPr lang="fi-FI" sz="1400">
                <a:cs typeface="Arial"/>
              </a:rPr>
              <a:t>1571 unika sessioner finska</a:t>
            </a:r>
            <a:endParaRPr lang="fi-FI" sz="1400"/>
          </a:p>
          <a:p>
            <a:pPr>
              <a:spcAft>
                <a:spcPts val="600"/>
              </a:spcAft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i-FI" sz="1400" b="1" err="1">
                <a:latin typeface="Arial" panose="020B0604020202020204"/>
              </a:rPr>
              <a:t>Korrigerande</a:t>
            </a:r>
            <a:r>
              <a:rPr lang="fi-FI" sz="1400" b="1">
                <a:latin typeface="Arial" panose="020B0604020202020204"/>
              </a:rPr>
              <a:t> </a:t>
            </a:r>
            <a:r>
              <a:rPr lang="fi-FI" sz="1400" b="1" err="1">
                <a:latin typeface="Arial" panose="020B0604020202020204"/>
              </a:rPr>
              <a:t>åtgärder</a:t>
            </a:r>
            <a:r>
              <a:rPr lang="fi-FI" sz="1400" b="1">
                <a:latin typeface="Arial" panose="020B0604020202020204"/>
              </a:rPr>
              <a:t>: </a:t>
            </a:r>
            <a:endParaRPr lang="fi-FI" sz="1400" b="1">
              <a:latin typeface="Arial" panose="020B0604020202020204"/>
              <a:cs typeface="Arial"/>
            </a:endParaRPr>
          </a:p>
          <a:p>
            <a:pPr>
              <a:defRPr/>
            </a:pPr>
            <a:r>
              <a:rPr lang="fi-FI" sz="1400" err="1">
                <a:latin typeface="Arial" panose="020B0604020202020204"/>
                <a:cs typeface="Arial"/>
              </a:rPr>
              <a:t>Ökad</a:t>
            </a:r>
            <a:r>
              <a:rPr lang="fi-FI" sz="1400">
                <a:latin typeface="Arial" panose="020B0604020202020204"/>
                <a:cs typeface="Arial"/>
              </a:rPr>
              <a:t> </a:t>
            </a:r>
            <a:r>
              <a:rPr lang="fi-FI" sz="1400" err="1">
                <a:latin typeface="Arial" panose="020B0604020202020204"/>
                <a:cs typeface="Arial"/>
              </a:rPr>
              <a:t>marknadsföring</a:t>
            </a:r>
            <a:endParaRPr lang="fi-FI" sz="1400">
              <a:latin typeface="Arial" panose="020B0604020202020204"/>
              <a:cs typeface="Arial"/>
            </a:endParaRPr>
          </a:p>
          <a:p>
            <a:pPr marL="0" marR="0" lvl="0" indent="0" defTabSz="914400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endParaRPr lang="fi-FI" sz="14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cs typeface="Arial"/>
            </a:endParaRPr>
          </a:p>
          <a:p>
            <a:pPr>
              <a:defRPr/>
            </a:pPr>
            <a:r>
              <a:rPr lang="sv" sz="1400">
                <a:ea typeface="+mn-lt"/>
                <a:cs typeface="+mn-lt"/>
              </a:rPr>
              <a:t>Chatbotten, utvecklas och lär sig fortfarande baserat på användarens frågor.</a:t>
            </a:r>
            <a:endParaRPr lang="fi-FI">
              <a:cs typeface="Arial" panose="020B0604020202020204"/>
            </a:endParaRPr>
          </a:p>
          <a:p>
            <a:pPr>
              <a:defRPr/>
            </a:pPr>
            <a:endParaRPr lang="fi-FI" sz="1400">
              <a:latin typeface="Arial" panose="020B0604020202020204"/>
              <a:cs typeface="Arial"/>
            </a:endParaRPr>
          </a:p>
          <a:p>
            <a:pPr>
              <a:spcAft>
                <a:spcPts val="600"/>
              </a:spcAft>
              <a:defRPr/>
            </a:pPr>
            <a:endParaRPr lang="fi-FI" sz="1400" b="1">
              <a:latin typeface="Arial" panose="020B0604020202020204"/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 err="1"/>
              <a:t>Tillgänglighet</a:t>
            </a:r>
            <a:r>
              <a:rPr lang="fi-FI" b="1"/>
              <a:t> – </a:t>
            </a:r>
            <a:r>
              <a:rPr lang="fi-FI" b="1" err="1"/>
              <a:t>Servicepunkten</a:t>
            </a:r>
            <a:endParaRPr lang="sv-SE" err="1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5423604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51802" y="1335096"/>
            <a:ext cx="5040000" cy="177279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 err="1"/>
              <a:t>Patienttransportörer</a:t>
            </a:r>
            <a:endParaRPr lang="fi-FI" sz="1600" b="1"/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fi-FI" sz="140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i-FI" sz="1400" b="1" err="1"/>
              <a:t>Nuläge</a:t>
            </a:r>
            <a:r>
              <a:rPr lang="fi-FI" sz="1400" b="1"/>
              <a:t>: </a:t>
            </a:r>
            <a:endParaRPr lang="fi-FI" sz="1400" b="1">
              <a:cs typeface="Arial"/>
            </a:endParaRPr>
          </a:p>
          <a:p>
            <a:r>
              <a:rPr lang="fi-FI" sz="1400" err="1"/>
              <a:t>Antal</a:t>
            </a:r>
            <a:r>
              <a:rPr lang="fi-FI" sz="1400"/>
              <a:t> </a:t>
            </a:r>
            <a:r>
              <a:rPr lang="fi-FI" sz="1400" err="1"/>
              <a:t>patienttransporter</a:t>
            </a:r>
            <a:r>
              <a:rPr lang="fi-FI" sz="1400"/>
              <a:t>: 9127 st, </a:t>
            </a:r>
            <a:r>
              <a:rPr lang="fi-FI" sz="1400" err="1"/>
              <a:t>dejouren</a:t>
            </a:r>
            <a:r>
              <a:rPr lang="fi-FI" sz="1400"/>
              <a:t> 3559 st</a:t>
            </a:r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  <a:p>
            <a:r>
              <a:rPr lang="fi-FI" sz="1400" b="1" err="1">
                <a:cs typeface="Arial"/>
              </a:rPr>
              <a:t>Korrigerande</a:t>
            </a:r>
            <a:r>
              <a:rPr lang="fi-FI" sz="1400" b="1">
                <a:cs typeface="Arial"/>
              </a:rPr>
              <a:t> </a:t>
            </a:r>
            <a:r>
              <a:rPr lang="fi-FI" sz="1400" b="1" err="1">
                <a:cs typeface="Arial"/>
              </a:rPr>
              <a:t>åtgärder</a:t>
            </a:r>
            <a:r>
              <a:rPr lang="fi-FI" sz="1400" b="1">
                <a:cs typeface="Arial"/>
              </a:rPr>
              <a:t>: </a:t>
            </a:r>
            <a:r>
              <a:rPr lang="fi-FI" sz="1400">
                <a:cs typeface="Arial"/>
              </a:rPr>
              <a:t>Alla </a:t>
            </a:r>
            <a:r>
              <a:rPr lang="fi-FI" sz="1400" err="1">
                <a:cs typeface="Arial"/>
              </a:rPr>
              <a:t>vakanser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är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fyllda</a:t>
            </a:r>
            <a:endParaRPr lang="fi-FI" sz="1400">
              <a:cs typeface="Arial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fi-FI" sz="1400" b="1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820256" y="1335096"/>
            <a:ext cx="5040000" cy="287771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Servicerådgivare</a:t>
            </a:r>
            <a:endParaRPr kumimoji="0" lang="fi-FI" sz="16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fi-FI" sz="1400" b="1">
              <a:latin typeface="Arial" panose="020B0604020202020204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i-FI" sz="1400" b="1" err="1">
                <a:latin typeface="Arial" panose="020B0604020202020204"/>
              </a:rPr>
              <a:t>Nuläge</a:t>
            </a:r>
            <a:r>
              <a:rPr lang="fi-FI" sz="1400" b="1">
                <a:latin typeface="Arial" panose="020B0604020202020204"/>
              </a:rPr>
              <a:t>: </a:t>
            </a:r>
            <a:endParaRPr lang="fi-FI" sz="1400" b="1">
              <a:latin typeface="Arial" panose="020B0604020202020204"/>
              <a:cs typeface="Arial"/>
            </a:endParaRPr>
          </a:p>
          <a:p>
            <a:r>
              <a:rPr lang="fi-FI" sz="1400" err="1"/>
              <a:t>Kontakter</a:t>
            </a:r>
            <a:r>
              <a:rPr lang="fi-FI" sz="1400"/>
              <a:t> </a:t>
            </a:r>
            <a:r>
              <a:rPr lang="fi-FI" sz="1400" err="1"/>
              <a:t>med</a:t>
            </a:r>
            <a:r>
              <a:rPr lang="fi-FI" sz="1400"/>
              <a:t> </a:t>
            </a:r>
            <a:r>
              <a:rPr lang="fi-FI" sz="1400" err="1"/>
              <a:t>servicerådgivare</a:t>
            </a:r>
            <a:r>
              <a:rPr lang="fi-FI" sz="1400"/>
              <a:t>: </a:t>
            </a:r>
            <a:endParaRPr lang="fi-FI" sz="1400">
              <a:cs typeface="Arial"/>
            </a:endParaRPr>
          </a:p>
          <a:p>
            <a:r>
              <a:rPr lang="fi-FI" sz="1400"/>
              <a:t>15 308 st</a:t>
            </a:r>
            <a:endParaRPr lang="fi-FI" sz="1400">
              <a:cs typeface="Arial"/>
            </a:endParaRPr>
          </a:p>
          <a:p>
            <a:r>
              <a:rPr lang="fi-FI" sz="1400" err="1"/>
              <a:t>Förbokningar</a:t>
            </a:r>
            <a:r>
              <a:rPr lang="fi-FI" sz="1400"/>
              <a:t> av </a:t>
            </a:r>
            <a:r>
              <a:rPr lang="fi-FI" sz="1400" err="1"/>
              <a:t>servicerådgivare</a:t>
            </a:r>
            <a:r>
              <a:rPr lang="fi-FI" sz="1400"/>
              <a:t>: 402 st</a:t>
            </a:r>
            <a:endParaRPr lang="fi-FI" sz="1400">
              <a:cs typeface="Arial"/>
            </a:endParaRPr>
          </a:p>
          <a:p>
            <a:r>
              <a:rPr lang="fi-FI" sz="1400" err="1">
                <a:latin typeface="Arial" panose="020B0604020202020204"/>
                <a:cs typeface="Arial"/>
              </a:rPr>
              <a:t>Antalet</a:t>
            </a:r>
            <a:r>
              <a:rPr lang="fi-FI" sz="1400">
                <a:latin typeface="Arial" panose="020B0604020202020204"/>
                <a:cs typeface="Arial"/>
              </a:rPr>
              <a:t> </a:t>
            </a:r>
            <a:r>
              <a:rPr lang="fi-FI" sz="1400" err="1">
                <a:latin typeface="Arial" panose="020B0604020202020204"/>
                <a:cs typeface="Arial"/>
              </a:rPr>
              <a:t>servicerådgivare</a:t>
            </a:r>
            <a:r>
              <a:rPr lang="fi-FI" sz="1400">
                <a:latin typeface="Arial" panose="020B0604020202020204"/>
                <a:cs typeface="Arial"/>
              </a:rPr>
              <a:t> </a:t>
            </a:r>
            <a:r>
              <a:rPr lang="fi-FI" sz="1400" err="1">
                <a:latin typeface="Arial" panose="020B0604020202020204"/>
                <a:cs typeface="Arial"/>
              </a:rPr>
              <a:t>är</a:t>
            </a:r>
            <a:r>
              <a:rPr lang="fi-FI" sz="1400">
                <a:latin typeface="Arial" panose="020B0604020202020204"/>
                <a:cs typeface="Arial"/>
              </a:rPr>
              <a:t> 2,5 </a:t>
            </a:r>
            <a:r>
              <a:rPr lang="fi-FI" sz="1400" err="1">
                <a:latin typeface="Arial" panose="020B0604020202020204"/>
                <a:cs typeface="Arial"/>
              </a:rPr>
              <a:t>personer</a:t>
            </a:r>
            <a:endParaRPr lang="fi-FI" sz="1400">
              <a:latin typeface="Arial" panose="020B0604020202020204"/>
              <a:cs typeface="Arial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>
              <a:spcAft>
                <a:spcPts val="600"/>
              </a:spcAft>
              <a:defRPr/>
            </a:pPr>
            <a:r>
              <a:rPr lang="fi-FI" sz="1400" b="1" err="1">
                <a:latin typeface="Arial" panose="020B0604020202020204"/>
              </a:rPr>
              <a:t>Korrigerande</a:t>
            </a:r>
            <a:r>
              <a:rPr lang="fi-FI" sz="1400" b="1">
                <a:latin typeface="Arial" panose="020B0604020202020204"/>
              </a:rPr>
              <a:t> </a:t>
            </a:r>
            <a:r>
              <a:rPr lang="fi-FI" sz="1400" b="1" err="1">
                <a:latin typeface="Arial" panose="020B0604020202020204"/>
              </a:rPr>
              <a:t>åtgärder</a:t>
            </a:r>
            <a:r>
              <a:rPr lang="fi-FI" sz="1400" b="1">
                <a:latin typeface="Arial" panose="020B0604020202020204"/>
              </a:rPr>
              <a:t>: </a:t>
            </a:r>
            <a:r>
              <a:rPr lang="fi-FI" sz="1400" err="1">
                <a:latin typeface="Arial" panose="020B0604020202020204"/>
              </a:rPr>
              <a:t>Våra</a:t>
            </a:r>
            <a:r>
              <a:rPr lang="fi-FI" sz="1400">
                <a:latin typeface="Arial" panose="020B0604020202020204"/>
              </a:rPr>
              <a:t> </a:t>
            </a:r>
            <a:r>
              <a:rPr lang="fi-FI" sz="1400" err="1">
                <a:latin typeface="Arial" panose="020B0604020202020204"/>
              </a:rPr>
              <a:t>Servicerådgivare</a:t>
            </a:r>
            <a:r>
              <a:rPr lang="fi-FI" sz="1400">
                <a:latin typeface="Arial" panose="020B0604020202020204"/>
              </a:rPr>
              <a:t> </a:t>
            </a:r>
            <a:r>
              <a:rPr lang="fi-FI" sz="1400" err="1">
                <a:latin typeface="Arial" panose="020B0604020202020204"/>
              </a:rPr>
              <a:t>hjälper</a:t>
            </a:r>
            <a:r>
              <a:rPr lang="fi-FI" sz="1400">
                <a:latin typeface="Arial" panose="020B0604020202020204"/>
              </a:rPr>
              <a:t> </a:t>
            </a:r>
            <a:r>
              <a:rPr lang="fi-FI" sz="1400" err="1">
                <a:latin typeface="Arial" panose="020B0604020202020204"/>
              </a:rPr>
              <a:t>till</a:t>
            </a:r>
            <a:r>
              <a:rPr lang="fi-FI" sz="1400">
                <a:latin typeface="Arial" panose="020B0604020202020204"/>
              </a:rPr>
              <a:t> </a:t>
            </a:r>
            <a:r>
              <a:rPr lang="fi-FI" sz="1400" err="1">
                <a:latin typeface="Arial" panose="020B0604020202020204"/>
              </a:rPr>
              <a:t>vid</a:t>
            </a:r>
            <a:r>
              <a:rPr lang="fi-FI" sz="1400">
                <a:latin typeface="Arial" panose="020B0604020202020204"/>
              </a:rPr>
              <a:t> </a:t>
            </a:r>
            <a:r>
              <a:rPr lang="fi-FI" sz="1400" err="1">
                <a:latin typeface="Arial" panose="020B0604020202020204"/>
              </a:rPr>
              <a:t>besök</a:t>
            </a:r>
            <a:r>
              <a:rPr lang="fi-FI" sz="1400">
                <a:latin typeface="Arial" panose="020B0604020202020204"/>
              </a:rPr>
              <a:t> </a:t>
            </a:r>
            <a:r>
              <a:rPr lang="fi-FI" sz="1400" err="1">
                <a:latin typeface="Arial" panose="020B0604020202020204"/>
              </a:rPr>
              <a:t>på</a:t>
            </a:r>
            <a:r>
              <a:rPr lang="fi-FI" sz="1400">
                <a:latin typeface="Arial" panose="020B0604020202020204"/>
              </a:rPr>
              <a:t> </a:t>
            </a:r>
            <a:r>
              <a:rPr lang="fi-FI" sz="1400" err="1">
                <a:latin typeface="Arial" panose="020B0604020202020204"/>
              </a:rPr>
              <a:t>sjukhuset</a:t>
            </a:r>
            <a:endParaRPr lang="fi-FI" sz="1400" err="1">
              <a:latin typeface="Arial" panose="020B0604020202020204"/>
              <a:cs typeface="Arial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2563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3EC922-91CC-C8FB-B7E8-B841F65E8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31F28E9-6919-2F46-2C0C-FD221D4C5C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84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>
              <a:lnSpc>
                <a:spcPts val="1875"/>
              </a:lnSpc>
            </a:pPr>
            <a:r>
              <a:rPr lang="fi-FI" sz="1400" b="1" baseline="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Bedömning</a:t>
            </a:r>
            <a:r>
              <a:rPr lang="fi-FI" sz="1400" b="1" baseline="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av </a:t>
            </a:r>
            <a:r>
              <a:rPr lang="fi-FI" sz="1400" b="1" baseline="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servicebehov</a:t>
            </a:r>
            <a:r>
              <a:rPr lang="fi-FI" sz="1400" b="1" baseline="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fi-FI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​</a:t>
            </a:r>
            <a:endParaRPr lang="en-US" sz="1400" dirty="0">
              <a:cs typeface="Arial"/>
            </a:endParaRPr>
          </a:p>
          <a:p>
            <a:pPr rtl="0">
              <a:lnSpc>
                <a:spcPts val="1650"/>
              </a:lnSpc>
            </a:pPr>
            <a:r>
              <a:rPr lang="fi-FI" sz="1400" b="1" baseline="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Målsättning</a:t>
            </a:r>
            <a:r>
              <a:rPr lang="fi-FI" sz="1400" b="1" baseline="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: </a:t>
            </a:r>
            <a:r>
              <a:rPr lang="fi-FI" sz="1400" b="1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klienten</a:t>
            </a:r>
            <a:r>
              <a:rPr lang="fi-FI" sz="1400" b="1" baseline="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fi-FI" sz="1400" b="1" baseline="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får</a:t>
            </a:r>
            <a:r>
              <a:rPr lang="fi-FI" sz="1400" b="1" baseline="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fi-FI" sz="1400" b="1" baseline="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handledning</a:t>
            </a:r>
            <a:r>
              <a:rPr lang="fi-FI" sz="1400" b="1" baseline="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fi-FI" sz="1400" b="1" baseline="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utan</a:t>
            </a:r>
            <a:r>
              <a:rPr lang="fi-FI" sz="1400" b="1" baseline="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fi-FI" sz="1400" b="1" baseline="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dröjsmål</a:t>
            </a:r>
            <a:r>
              <a:rPr lang="fi-FI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​</a:t>
            </a:r>
          </a:p>
          <a:p>
            <a:pPr>
              <a:lnSpc>
                <a:spcPts val="1650"/>
              </a:lnSpc>
            </a:pPr>
            <a:endParaRPr lang="fi-FI" sz="1400">
              <a:solidFill>
                <a:srgbClr val="213A8F"/>
              </a:solidFill>
              <a:latin typeface="Arial"/>
              <a:ea typeface="Segoe UI"/>
              <a:cs typeface="Segoe UI"/>
            </a:endParaRPr>
          </a:p>
          <a:p>
            <a:pPr rtl="0">
              <a:lnSpc>
                <a:spcPts val="1650"/>
              </a:lnSpc>
            </a:pPr>
            <a:r>
              <a:rPr lang="fi-FI" sz="1400" b="1" baseline="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Nuläge</a:t>
            </a:r>
            <a:r>
              <a:rPr lang="fi-FI" sz="1400" b="1" baseline="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: 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​</a:t>
            </a:r>
          </a:p>
          <a:p>
            <a:pPr>
              <a:lnSpc>
                <a:spcPts val="1650"/>
              </a:lnSpc>
            </a:pPr>
            <a:r>
              <a:rPr lang="fi-FI" sz="1400" baseline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Antal</a:t>
            </a:r>
            <a:r>
              <a:rPr lang="fi-FI" sz="1400" baseline="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fi-FI" sz="1400" baseline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kundhandledningar</a:t>
            </a:r>
            <a:r>
              <a:rPr lang="fi-FI" sz="1400" baseline="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fi-FI" sz="1400" baseline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inom</a:t>
            </a:r>
            <a:r>
              <a:rPr lang="fi-FI" sz="1400" baseline="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fi-FI" sz="1400" baseline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socialvården:</a:t>
            </a:r>
            <a:r>
              <a:rPr lang="fi-FI" sz="140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3882</a:t>
            </a:r>
            <a:endParaRPr lang="en-US" sz="1400">
              <a:solidFill>
                <a:srgbClr val="213A8F"/>
              </a:solidFill>
              <a:latin typeface="Arial"/>
              <a:ea typeface="Segoe UI"/>
              <a:cs typeface="Segoe UI"/>
            </a:endParaRPr>
          </a:p>
          <a:p>
            <a:pPr rtl="0">
              <a:lnSpc>
                <a:spcPts val="1650"/>
              </a:lnSpc>
            </a:pPr>
            <a:r>
              <a:rPr lang="fi-FI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​</a:t>
            </a:r>
          </a:p>
          <a:p>
            <a:pPr>
              <a:lnSpc>
                <a:spcPts val="1650"/>
              </a:lnSpc>
            </a:pPr>
            <a:r>
              <a:rPr lang="fi-FI" sz="1400" b="1" baseline="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Korrigerande</a:t>
            </a:r>
            <a:r>
              <a:rPr lang="fi-FI" sz="1400" b="1" baseline="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fi-FI" sz="1400" b="1" baseline="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åtgärder</a:t>
            </a:r>
            <a:r>
              <a:rPr lang="fi-FI" sz="1400" b="1" baseline="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: </a:t>
            </a:r>
            <a:endParaRPr lang="fi-FI" sz="1400" b="1" dirty="0">
              <a:solidFill>
                <a:srgbClr val="213A8F"/>
              </a:solidFill>
              <a:latin typeface="Arial"/>
              <a:ea typeface="Segoe UI"/>
              <a:cs typeface="Segoe UI"/>
            </a:endParaRPr>
          </a:p>
          <a:p>
            <a:pPr>
              <a:lnSpc>
                <a:spcPts val="1650"/>
              </a:lnSpc>
            </a:pPr>
            <a:r>
              <a:rPr lang="en-US" sz="140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Smidighet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i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 </a:t>
            </a:r>
            <a:r>
              <a:rPr lang="en-US" sz="140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gränssnitten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mellan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hälso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-, och </a:t>
            </a:r>
            <a:r>
              <a:rPr lang="en-US" sz="140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sjukvården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kontra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 </a:t>
            </a:r>
            <a:r>
              <a:rPr lang="en-US" sz="140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socialvården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håller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på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och </a:t>
            </a:r>
            <a:r>
              <a:rPr lang="en-US" sz="140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utvecklas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. Det </a:t>
            </a:r>
            <a:r>
              <a:rPr lang="en-US" sz="140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finns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arbetstid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som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går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förlorad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 </a:t>
            </a:r>
            <a:r>
              <a:rPr lang="en-US" sz="140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när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socialhandledarna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inte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får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tag </a:t>
            </a:r>
            <a:r>
              <a:rPr lang="en-US" sz="140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på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den personal de </a:t>
            </a:r>
            <a:r>
              <a:rPr lang="en-US" sz="140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behöver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, för </a:t>
            </a:r>
            <a:r>
              <a:rPr lang="en-US" sz="140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att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få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fram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de </a:t>
            </a:r>
            <a:r>
              <a:rPr lang="en-US" sz="140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uppgifter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, </a:t>
            </a:r>
            <a:r>
              <a:rPr lang="en-US" sz="140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som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behövs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när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de ska </a:t>
            </a:r>
            <a:r>
              <a:rPr lang="en-US" sz="140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hjälpa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klienterna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/patienterna. Socoionomerna beviljades beslutanderätt på professionlinjemötet i december 2025 och </a:t>
            </a:r>
            <a:r>
              <a:rPr lang="en-US" sz="140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beslutet träder ikraft från februari 2026.</a:t>
            </a:r>
            <a:endParaRPr lang="en-US" sz="1400" dirty="0">
              <a:solidFill>
                <a:srgbClr val="213A8F"/>
              </a:solidFill>
              <a:latin typeface="Arial" panose="020B0604020202020204"/>
              <a:cs typeface="Segoe UI"/>
            </a:endParaRPr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535EFC89-9434-1308-65C6-987E01727E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EE8469-98A3-EC8A-46DA-F60F02685F5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 err="1"/>
              <a:t>Tillgänglighet</a:t>
            </a:r>
            <a:r>
              <a:rPr lang="fi-FI" b="1"/>
              <a:t> - </a:t>
            </a:r>
            <a:r>
              <a:rPr lang="fi-FI" b="1" err="1"/>
              <a:t>Socialvård</a:t>
            </a:r>
            <a:endParaRPr lang="fi-FI" b="1" err="1">
              <a:cs typeface="Arial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DBEB9A4-77DD-4712-EE6C-1705BE477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spcAft>
                <a:spcPts val="600"/>
              </a:spcAft>
              <a:defRPr/>
            </a:pPr>
            <a:r>
              <a:rPr lang="en-US" sz="1400" b="1" err="1">
                <a:solidFill>
                  <a:srgbClr val="213A8F"/>
                </a:solidFill>
                <a:latin typeface="Arial" panose="020B0604020202020204"/>
                <a:cs typeface="Arial"/>
              </a:rPr>
              <a:t>Bedömning</a:t>
            </a:r>
            <a:r>
              <a:rPr lang="en-US" sz="1400" b="1" dirty="0">
                <a:solidFill>
                  <a:srgbClr val="213A8F"/>
                </a:solidFill>
                <a:latin typeface="Arial" panose="020B0604020202020204"/>
                <a:cs typeface="Arial"/>
              </a:rPr>
              <a:t> av </a:t>
            </a:r>
            <a:r>
              <a:rPr lang="en-US" sz="1400" b="1" err="1">
                <a:solidFill>
                  <a:srgbClr val="213A8F"/>
                </a:solidFill>
                <a:latin typeface="Arial" panose="020B0604020202020204"/>
                <a:cs typeface="Arial"/>
              </a:rPr>
              <a:t>servicebehovet</a:t>
            </a:r>
            <a:r>
              <a:rPr lang="en-US" sz="1400" b="1" dirty="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en-US" sz="1400" b="1" err="1">
                <a:solidFill>
                  <a:srgbClr val="213A8F"/>
                </a:solidFill>
                <a:latin typeface="Arial" panose="020B0604020202020204"/>
                <a:cs typeface="Arial"/>
              </a:rPr>
              <a:t>Målsättning</a:t>
            </a:r>
            <a:r>
              <a:rPr lang="en-US" sz="1400" b="1" dirty="0">
                <a:solidFill>
                  <a:srgbClr val="213A8F"/>
                </a:solidFill>
                <a:latin typeface="Arial" panose="020B0604020202020204"/>
                <a:cs typeface="Arial"/>
              </a:rPr>
              <a:t>: </a:t>
            </a:r>
            <a:r>
              <a:rPr lang="en-US" sz="1400" b="1" err="1">
                <a:solidFill>
                  <a:srgbClr val="213A8F"/>
                </a:solidFill>
                <a:latin typeface="Arial" panose="020B0604020202020204"/>
                <a:cs typeface="Arial"/>
              </a:rPr>
              <a:t>inom</a:t>
            </a:r>
            <a:r>
              <a:rPr lang="en-US" sz="1400" b="1" dirty="0">
                <a:solidFill>
                  <a:srgbClr val="213A8F"/>
                </a:solidFill>
                <a:latin typeface="Arial" panose="020B0604020202020204"/>
                <a:cs typeface="Arial"/>
              </a:rPr>
              <a:t> 7 </a:t>
            </a:r>
            <a:r>
              <a:rPr lang="en-US" sz="1400" b="1">
                <a:solidFill>
                  <a:srgbClr val="213A8F"/>
                </a:solidFill>
                <a:latin typeface="Arial" panose="020B0604020202020204"/>
                <a:cs typeface="Arial"/>
              </a:rPr>
              <a:t>dygn</a:t>
            </a:r>
          </a:p>
          <a:p>
            <a:pPr>
              <a:spcAft>
                <a:spcPts val="600"/>
              </a:spcAft>
              <a:defRPr/>
            </a:pPr>
            <a:r>
              <a:rPr lang="en-US" sz="1400" b="1" dirty="0" err="1">
                <a:solidFill>
                  <a:srgbClr val="213A8F"/>
                </a:solidFill>
                <a:latin typeface="Arial" panose="020B0604020202020204"/>
                <a:cs typeface="Arial"/>
              </a:rPr>
              <a:t>Nuläge</a:t>
            </a:r>
            <a:r>
              <a:rPr lang="en-US" sz="1400" b="1" dirty="0">
                <a:solidFill>
                  <a:srgbClr val="213A8F"/>
                </a:solidFill>
                <a:latin typeface="Arial" panose="020B0604020202020204"/>
                <a:cs typeface="Arial"/>
              </a:rPr>
              <a:t>:</a:t>
            </a:r>
          </a:p>
          <a:p>
            <a:pPr>
              <a:spcAft>
                <a:spcPts val="600"/>
              </a:spcAft>
              <a:defRPr/>
            </a:pPr>
            <a:r>
              <a:rPr lang="en-US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Antal </a:t>
            </a:r>
            <a:r>
              <a:rPr lang="en-US" sz="1400" dirty="0" err="1">
                <a:solidFill>
                  <a:srgbClr val="213A8F"/>
                </a:solidFill>
                <a:latin typeface="Arial" panose="020B0604020202020204"/>
                <a:cs typeface="Arial"/>
              </a:rPr>
              <a:t>beslut</a:t>
            </a:r>
            <a:r>
              <a:rPr lang="en-US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 om </a:t>
            </a:r>
            <a:r>
              <a:rPr lang="en-US" sz="1400" dirty="0" err="1">
                <a:solidFill>
                  <a:srgbClr val="213A8F"/>
                </a:solidFill>
                <a:latin typeface="Arial" panose="020B0604020202020204"/>
                <a:cs typeface="Arial"/>
              </a:rPr>
              <a:t>socialvårdens</a:t>
            </a:r>
            <a:r>
              <a:rPr lang="en-US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en-US" sz="1400" dirty="0" err="1">
                <a:solidFill>
                  <a:srgbClr val="213A8F"/>
                </a:solidFill>
                <a:latin typeface="Arial" panose="020B0604020202020204"/>
                <a:cs typeface="Arial"/>
              </a:rPr>
              <a:t>äldreomsorgstjänster</a:t>
            </a:r>
            <a:r>
              <a:rPr lang="en-US" sz="1400">
                <a:solidFill>
                  <a:srgbClr val="213A8F"/>
                </a:solidFill>
                <a:latin typeface="Arial" panose="020B0604020202020204"/>
                <a:cs typeface="Arial"/>
              </a:rPr>
              <a:t>: 9887 st</a:t>
            </a:r>
          </a:p>
          <a:p>
            <a:pPr>
              <a:spcAft>
                <a:spcPts val="600"/>
              </a:spcAft>
              <a:defRPr/>
            </a:pPr>
            <a:r>
              <a:rPr lang="en-US" sz="1400" b="1" dirty="0" err="1">
                <a:solidFill>
                  <a:srgbClr val="213A8F"/>
                </a:solidFill>
                <a:latin typeface="Arial" panose="020B0604020202020204"/>
                <a:cs typeface="Arial"/>
              </a:rPr>
              <a:t>Korrigerande</a:t>
            </a:r>
            <a:r>
              <a:rPr lang="en-US" sz="1400" b="1" dirty="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en-US" sz="1400" b="1" dirty="0" err="1">
                <a:solidFill>
                  <a:srgbClr val="213A8F"/>
                </a:solidFill>
                <a:latin typeface="Arial" panose="020B0604020202020204"/>
                <a:cs typeface="Arial"/>
              </a:rPr>
              <a:t>åtgärder</a:t>
            </a:r>
            <a:r>
              <a:rPr lang="en-US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:</a:t>
            </a:r>
          </a:p>
          <a:p>
            <a:pPr>
              <a:spcAft>
                <a:spcPts val="600"/>
              </a:spcAft>
              <a:defRPr/>
            </a:pPr>
            <a:r>
              <a:rPr lang="en-US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SAS-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verksamhetens</a:t>
            </a:r>
            <a:r>
              <a:rPr lang="en-US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 (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selvitä-arvioda-sijoita</a:t>
            </a:r>
            <a:r>
              <a:rPr lang="en-US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) 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omorganisering</a:t>
            </a:r>
            <a:r>
              <a:rPr lang="en-US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, 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gemensamma</a:t>
            </a:r>
            <a:r>
              <a:rPr lang="en-US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servicebeslutskriterier</a:t>
            </a:r>
            <a:r>
              <a:rPr lang="en-US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 för 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dygnet</a:t>
            </a:r>
            <a:r>
              <a:rPr lang="en-US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-runt 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boendeservice</a:t>
            </a:r>
            <a:r>
              <a:rPr lang="en-US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 och 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hemvård</a:t>
            </a:r>
            <a:r>
              <a:rPr lang="en-US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 för 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äldre</a:t>
            </a:r>
            <a:r>
              <a:rPr lang="en-US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, 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beskrivning</a:t>
            </a:r>
            <a:r>
              <a:rPr lang="en-US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 och 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implementering</a:t>
            </a:r>
            <a:r>
              <a:rPr lang="en-US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 av processer 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relaterade</a:t>
            </a:r>
            <a:r>
              <a:rPr lang="en-US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 till 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bedömning</a:t>
            </a:r>
            <a:r>
              <a:rPr lang="en-US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 av 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äldres</a:t>
            </a:r>
            <a:r>
              <a:rPr lang="en-US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servicebehov</a:t>
            </a:r>
            <a:endParaRPr lang="en-US" sz="1400"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lnSpc>
                <a:spcPct val="17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lnSpc>
                <a:spcPct val="17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lnSpc>
                <a:spcPct val="17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476020F-6D06-BEF4-73F0-38906260805E}"/>
              </a:ext>
            </a:extLst>
          </p:cNvPr>
          <p:cNvSpPr txBox="1">
            <a:spLocks/>
          </p:cNvSpPr>
          <p:nvPr/>
        </p:nvSpPr>
        <p:spPr>
          <a:xfrm>
            <a:off x="4865028" y="1332000"/>
            <a:ext cx="3703765" cy="553997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endParaRPr lang="fi-FI" sz="1600" b="1"/>
          </a:p>
          <a:p>
            <a:pPr>
              <a:defRPr/>
            </a:pPr>
            <a:r>
              <a:rPr lang="fi-FI" sz="1600" b="1" dirty="0" err="1"/>
              <a:t>Social</a:t>
            </a:r>
            <a:r>
              <a:rPr lang="fi-FI" sz="1600" b="1" dirty="0"/>
              <a:t>- </a:t>
            </a:r>
            <a:r>
              <a:rPr lang="fi-FI" sz="1600" b="1" dirty="0" err="1"/>
              <a:t>och</a:t>
            </a:r>
            <a:r>
              <a:rPr lang="fi-FI" sz="1600" b="1" dirty="0"/>
              <a:t> </a:t>
            </a:r>
            <a:r>
              <a:rPr lang="fi-FI" sz="1600" b="1" dirty="0" err="1"/>
              <a:t>krisjouren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 </a:t>
            </a:r>
            <a:endParaRPr lang="fi-FI" sz="1400" b="1" dirty="0"/>
          </a:p>
          <a:p>
            <a:pPr>
              <a:defRPr/>
            </a:pP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Målsättning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: </a:t>
            </a: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påbörjas</a:t>
            </a:r>
            <a:r>
              <a:rPr kumimoji="0" lang="fi-FI" sz="1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samma</a:t>
            </a:r>
            <a:r>
              <a:rPr kumimoji="0" lang="fi-FI" sz="1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vardag</a:t>
            </a:r>
            <a:r>
              <a:rPr lang="fi-FI" sz="1400" b="1" dirty="0"/>
              <a:t> </a:t>
            </a:r>
            <a:endParaRPr lang="fi-FI" sz="1400" b="1" dirty="0">
              <a:cs typeface="Arial"/>
            </a:endParaRPr>
          </a:p>
          <a:p>
            <a:endParaRPr lang="en-US" sz="1400" b="1">
              <a:cs typeface="Arial"/>
            </a:endParaRPr>
          </a:p>
          <a:p>
            <a:r>
              <a:rPr lang="en-US" sz="1400" b="1" dirty="0" err="1">
                <a:cs typeface="Arial"/>
              </a:rPr>
              <a:t>Nuläge</a:t>
            </a:r>
            <a:r>
              <a:rPr lang="en-US" sz="1400" b="1" dirty="0">
                <a:cs typeface="Arial"/>
              </a:rPr>
              <a:t>:</a:t>
            </a:r>
          </a:p>
          <a:p>
            <a:r>
              <a:rPr lang="en-US" sz="1400" dirty="0">
                <a:cs typeface="Arial"/>
              </a:rPr>
              <a:t>Antal </a:t>
            </a:r>
            <a:r>
              <a:rPr lang="en-US" sz="1400" err="1">
                <a:cs typeface="Arial"/>
              </a:rPr>
              <a:t>kontakter</a:t>
            </a:r>
            <a:r>
              <a:rPr lang="en-US" sz="1400">
                <a:cs typeface="Arial"/>
              </a:rPr>
              <a:t> 7228 st</a:t>
            </a:r>
          </a:p>
          <a:p>
            <a:endParaRPr lang="en-US" sz="1400" b="1">
              <a:cs typeface="Arial"/>
            </a:endParaRPr>
          </a:p>
          <a:p>
            <a:r>
              <a:rPr lang="en-US" sz="1400" b="1" dirty="0" err="1">
                <a:cs typeface="Arial"/>
              </a:rPr>
              <a:t>Korrigerande</a:t>
            </a:r>
            <a:r>
              <a:rPr lang="en-US" sz="1400" b="1" dirty="0">
                <a:cs typeface="Arial"/>
              </a:rPr>
              <a:t> </a:t>
            </a:r>
            <a:r>
              <a:rPr lang="en-US" sz="1400" b="1" dirty="0" err="1">
                <a:cs typeface="Arial"/>
              </a:rPr>
              <a:t>åtgärder</a:t>
            </a:r>
            <a:r>
              <a:rPr lang="en-US" sz="1400" b="1" dirty="0">
                <a:cs typeface="Arial"/>
              </a:rPr>
              <a:t>: </a:t>
            </a:r>
          </a:p>
          <a:p>
            <a:r>
              <a:rPr lang="en-US" sz="1400" dirty="0">
                <a:cs typeface="Arial"/>
              </a:rPr>
              <a:t>De </a:t>
            </a:r>
            <a:r>
              <a:rPr lang="en-US" sz="1400" err="1">
                <a:cs typeface="Arial"/>
              </a:rPr>
              <a:t>flesta</a:t>
            </a:r>
            <a:r>
              <a:rPr lang="en-US" sz="1400" dirty="0">
                <a:cs typeface="Arial"/>
              </a:rPr>
              <a:t> </a:t>
            </a:r>
            <a:r>
              <a:rPr lang="en-US" sz="1400" err="1">
                <a:cs typeface="Arial"/>
              </a:rPr>
              <a:t>kontakterna</a:t>
            </a:r>
            <a:r>
              <a:rPr lang="en-US" sz="1400" dirty="0">
                <a:cs typeface="Arial"/>
              </a:rPr>
              <a:t> </a:t>
            </a:r>
            <a:r>
              <a:rPr lang="en-US" sz="1400" err="1">
                <a:cs typeface="Arial"/>
              </a:rPr>
              <a:t>tas</a:t>
            </a:r>
            <a:r>
              <a:rPr lang="en-US" sz="1400" dirty="0">
                <a:cs typeface="Arial"/>
              </a:rPr>
              <a:t> </a:t>
            </a:r>
            <a:r>
              <a:rPr lang="en-US" sz="1400" err="1">
                <a:cs typeface="Arial"/>
              </a:rPr>
              <a:t>från</a:t>
            </a:r>
            <a:r>
              <a:rPr lang="en-US" sz="1400" dirty="0">
                <a:cs typeface="Arial"/>
              </a:rPr>
              <a:t> </a:t>
            </a:r>
            <a:r>
              <a:rPr lang="en-US" sz="1400">
                <a:cs typeface="Arial"/>
              </a:rPr>
              <a:t>nödcentralen</a:t>
            </a:r>
            <a:r>
              <a:rPr lang="en-US" sz="1400" dirty="0">
                <a:cs typeface="Arial"/>
              </a:rPr>
              <a:t> 26 % och </a:t>
            </a:r>
            <a:r>
              <a:rPr lang="en-US" sz="1400" err="1">
                <a:cs typeface="Arial"/>
              </a:rPr>
              <a:t>polisen</a:t>
            </a:r>
            <a:r>
              <a:rPr lang="en-US" sz="1400" dirty="0">
                <a:cs typeface="Arial"/>
              </a:rPr>
              <a:t> 14 % </a:t>
            </a:r>
            <a:r>
              <a:rPr lang="en-US" sz="1400" err="1">
                <a:cs typeface="Arial"/>
              </a:rPr>
              <a:t>därefter</a:t>
            </a:r>
            <a:r>
              <a:rPr lang="en-US" sz="1400" dirty="0">
                <a:cs typeface="Arial"/>
              </a:rPr>
              <a:t> </a:t>
            </a:r>
            <a:r>
              <a:rPr lang="en-US" sz="1400" err="1">
                <a:cs typeface="Arial"/>
              </a:rPr>
              <a:t>följer</a:t>
            </a:r>
            <a:r>
              <a:rPr lang="en-US" sz="1400" dirty="0">
                <a:cs typeface="Arial"/>
              </a:rPr>
              <a:t> </a:t>
            </a:r>
            <a:r>
              <a:rPr lang="en-US" sz="1400" err="1">
                <a:cs typeface="Arial"/>
              </a:rPr>
              <a:t>kunden</a:t>
            </a:r>
            <a:r>
              <a:rPr lang="en-US" sz="1400" dirty="0">
                <a:cs typeface="Arial"/>
              </a:rPr>
              <a:t> </a:t>
            </a:r>
            <a:r>
              <a:rPr lang="en-US" sz="1400" err="1">
                <a:cs typeface="Arial"/>
              </a:rPr>
              <a:t>själv</a:t>
            </a:r>
            <a:r>
              <a:rPr lang="en-US" sz="1400" dirty="0">
                <a:cs typeface="Arial"/>
              </a:rPr>
              <a:t>, </a:t>
            </a:r>
            <a:r>
              <a:rPr lang="en-US" sz="1400" err="1">
                <a:cs typeface="Arial"/>
              </a:rPr>
              <a:t>anhöriga</a:t>
            </a:r>
            <a:r>
              <a:rPr lang="en-US" sz="1400" dirty="0">
                <a:cs typeface="Arial"/>
              </a:rPr>
              <a:t> och </a:t>
            </a:r>
            <a:r>
              <a:rPr lang="en-US" sz="1400" err="1">
                <a:cs typeface="Arial"/>
              </a:rPr>
              <a:t>förstavården</a:t>
            </a:r>
            <a:r>
              <a:rPr lang="en-US" sz="1400" dirty="0">
                <a:cs typeface="Arial"/>
              </a:rPr>
              <a:t>. </a:t>
            </a:r>
            <a:r>
              <a:rPr lang="en-US" sz="1400" err="1">
                <a:cs typeface="Arial"/>
              </a:rPr>
              <a:t>Enligt</a:t>
            </a:r>
            <a:r>
              <a:rPr lang="en-US" sz="1400" dirty="0">
                <a:cs typeface="Arial"/>
              </a:rPr>
              <a:t> </a:t>
            </a:r>
            <a:r>
              <a:rPr lang="en-US" sz="1400" err="1">
                <a:cs typeface="Arial"/>
              </a:rPr>
              <a:t>statistiken</a:t>
            </a:r>
            <a:r>
              <a:rPr lang="en-US" sz="1400" dirty="0">
                <a:cs typeface="Arial"/>
              </a:rPr>
              <a:t> </a:t>
            </a:r>
            <a:r>
              <a:rPr lang="en-US" sz="1400" err="1">
                <a:cs typeface="Arial"/>
              </a:rPr>
              <a:t>har</a:t>
            </a:r>
            <a:r>
              <a:rPr lang="en-US" sz="1400" dirty="0">
                <a:cs typeface="Arial"/>
              </a:rPr>
              <a:t> 49 </a:t>
            </a:r>
            <a:r>
              <a:rPr lang="en-US" sz="1400" err="1">
                <a:cs typeface="Arial"/>
              </a:rPr>
              <a:t>bränder</a:t>
            </a:r>
            <a:r>
              <a:rPr lang="en-US" sz="1400" dirty="0">
                <a:cs typeface="Arial"/>
              </a:rPr>
              <a:t> </a:t>
            </a:r>
            <a:r>
              <a:rPr lang="en-US" sz="1400" err="1">
                <a:cs typeface="Arial"/>
              </a:rPr>
              <a:t>inkommit</a:t>
            </a:r>
            <a:r>
              <a:rPr lang="en-US" sz="1400" dirty="0">
                <a:cs typeface="Arial"/>
              </a:rPr>
              <a:t> </a:t>
            </a:r>
            <a:r>
              <a:rPr lang="en-US" sz="1400" err="1">
                <a:cs typeface="Arial"/>
              </a:rPr>
              <a:t>som</a:t>
            </a:r>
            <a:r>
              <a:rPr lang="en-US" sz="1400" dirty="0">
                <a:cs typeface="Arial"/>
              </a:rPr>
              <a:t> </a:t>
            </a:r>
            <a:r>
              <a:rPr lang="en-US" sz="1400" err="1">
                <a:cs typeface="Arial"/>
              </a:rPr>
              <a:t>uppdrag</a:t>
            </a:r>
            <a:r>
              <a:rPr lang="en-US" sz="1400" dirty="0">
                <a:cs typeface="Arial"/>
              </a:rPr>
              <a:t> till social- och </a:t>
            </a:r>
            <a:r>
              <a:rPr lang="en-US" sz="1400" err="1">
                <a:cs typeface="Arial"/>
              </a:rPr>
              <a:t>krisjouren</a:t>
            </a:r>
            <a:r>
              <a:rPr lang="en-US" sz="1400" dirty="0">
                <a:cs typeface="Arial"/>
              </a:rPr>
              <a:t> under 2025.</a:t>
            </a:r>
          </a:p>
          <a:p>
            <a:endParaRPr lang="en-US" sz="1400" dirty="0">
              <a:cs typeface="Arial"/>
            </a:endParaRPr>
          </a:p>
          <a:p>
            <a:r>
              <a:rPr lang="en-US" sz="1400" dirty="0">
                <a:cs typeface="Arial"/>
              </a:rPr>
              <a:t>Antalet brådskande placeringar var 15 st </a:t>
            </a:r>
            <a:r>
              <a:rPr lang="en-US" sz="1400">
                <a:cs typeface="Arial"/>
              </a:rPr>
              <a:t>(2024:29). </a:t>
            </a:r>
            <a:endParaRPr lang="en-US" sz="1400" dirty="0">
              <a:cs typeface="Arial"/>
            </a:endParaRPr>
          </a:p>
          <a:p>
            <a:r>
              <a:rPr lang="en-US" sz="1400">
                <a:cs typeface="Arial"/>
              </a:rPr>
              <a:t>Behovet av socialplats på boende har ökat med 35,29 % från 2024 till 2025 (från 85 till 115 gånger).</a:t>
            </a:r>
            <a:endParaRPr lang="en-US" sz="1400" dirty="0">
              <a:cs typeface="Arial"/>
            </a:endParaRPr>
          </a:p>
          <a:p>
            <a:r>
              <a:rPr lang="en-US" sz="1400" dirty="0">
                <a:cs typeface="Arial"/>
              </a:rPr>
              <a:t>Tjänsten </a:t>
            </a:r>
            <a:r>
              <a:rPr lang="en-US" sz="1400" err="1">
                <a:cs typeface="Arial"/>
              </a:rPr>
              <a:t>som</a:t>
            </a:r>
            <a:r>
              <a:rPr lang="en-US" sz="1400" dirty="0">
                <a:cs typeface="Arial"/>
              </a:rPr>
              <a:t> </a:t>
            </a:r>
            <a:r>
              <a:rPr lang="en-US" sz="1400" err="1">
                <a:cs typeface="Arial"/>
              </a:rPr>
              <a:t>servicechef</a:t>
            </a:r>
            <a:r>
              <a:rPr lang="en-US" sz="1400" dirty="0">
                <a:cs typeface="Arial"/>
              </a:rPr>
              <a:t> för social- och krisjouren har varit obesatt under tidsperioden september – december i.o.m att någon behörig person inte sökt när </a:t>
            </a:r>
            <a:r>
              <a:rPr lang="en-US" sz="1400">
                <a:cs typeface="Arial"/>
              </a:rPr>
              <a:t>tjänsten varit lediganslagen.</a:t>
            </a:r>
          </a:p>
        </p:txBody>
      </p:sp>
    </p:spTree>
    <p:extLst>
      <p:ext uri="{BB962C8B-B14F-4D97-AF65-F5344CB8AC3E}">
        <p14:creationId xmlns:p14="http://schemas.microsoft.com/office/powerpoint/2010/main" val="1346876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741502" y="130139"/>
            <a:ext cx="9327754" cy="774907"/>
          </a:xfrm>
        </p:spPr>
        <p:txBody>
          <a:bodyPr>
            <a:normAutofit/>
          </a:bodyPr>
          <a:lstStyle/>
          <a:p>
            <a:r>
              <a:rPr lang="fi-FI" b="1" err="1"/>
              <a:t>Säkerhet</a:t>
            </a:r>
            <a:r>
              <a:rPr lang="fi-FI" b="1"/>
              <a:t> </a:t>
            </a:r>
            <a:r>
              <a:rPr lang="fi-FI" b="1" err="1"/>
              <a:t>och</a:t>
            </a:r>
            <a:r>
              <a:rPr lang="fi-FI" b="1"/>
              <a:t> </a:t>
            </a:r>
            <a:r>
              <a:rPr lang="fi-FI" b="1" err="1"/>
              <a:t>kvalitet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199137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/>
              <a:t>Status</a:t>
            </a:r>
            <a:r>
              <a:rPr lang="sv-SE" sz="1400"/>
              <a:t> 31.12.2025</a:t>
            </a:r>
          </a:p>
          <a:p>
            <a:pPr>
              <a:lnSpc>
                <a:spcPct val="150000"/>
              </a:lnSpc>
            </a:pPr>
            <a:r>
              <a:rPr lang="sv-SE" sz="1400" b="1"/>
              <a:t>Alla anmälningar: </a:t>
            </a:r>
            <a:r>
              <a:rPr lang="sv-SE" sz="1400"/>
              <a:t>60</a:t>
            </a:r>
            <a:endParaRPr lang="sv-SE" sz="1400">
              <a:cs typeface="Arial" panose="020B0604020202020204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Väntar på handläggning: </a:t>
            </a:r>
            <a:r>
              <a:rPr lang="sv-SE" sz="1400"/>
              <a:t>-</a:t>
            </a:r>
            <a:endParaRPr lang="sv-SE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Väntar på tilläggsinformation:</a:t>
            </a:r>
            <a:r>
              <a:rPr lang="sv-SE" sz="1400"/>
              <a:t> - 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Under handläggning: </a:t>
            </a:r>
            <a:r>
              <a:rPr lang="sv-SE" sz="1400"/>
              <a:t>-</a:t>
            </a:r>
            <a:endParaRPr lang="sv-SE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Färdig: </a:t>
            </a:r>
            <a:r>
              <a:rPr lang="sv-SE" sz="1400"/>
              <a:t>-</a:t>
            </a:r>
            <a:endParaRPr lang="sv-SE" sz="1400">
              <a:cs typeface="Arial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err="1">
                <a:solidFill>
                  <a:srgbClr val="00A174"/>
                </a:solidFill>
              </a:rPr>
              <a:t>Antal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anmälan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om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negativ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händelse</a:t>
            </a:r>
            <a:endParaRPr lang="en-US" sz="1600" b="1">
              <a:solidFill>
                <a:srgbClr val="00A174"/>
              </a:solidFill>
            </a:endParaRPr>
          </a:p>
        </p:txBody>
      </p:sp>
      <p:graphicFrame>
        <p:nvGraphicFramePr>
          <p:cNvPr id="5" name="Chart 4" descr="Diagram: Antal anmälan om negativ händelse&#10;Januari - April 2023  52&#10;Januari - April 2024 39&#10;Januari-April 2025&#10;Maj - Augusti 2023 37&#10;Maj - Augusti 2024 31&#10;Maj-Augusti 2025 &#10;September - December 2023 69&#10;September - December 2024 26&#10;September-December 2025 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0932478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21236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00A174"/>
                </a:solidFill>
              </a:rPr>
              <a:t>De vanligaste anmälningstyperna   (</a:t>
            </a:r>
            <a:r>
              <a:rPr lang="sv-SE" sz="1600" b="1" err="1">
                <a:solidFill>
                  <a:srgbClr val="00A174"/>
                </a:solidFill>
              </a:rPr>
              <a:t>Top</a:t>
            </a:r>
            <a:r>
              <a:rPr lang="sv-SE" sz="1600" b="1">
                <a:solidFill>
                  <a:srgbClr val="00A174"/>
                </a:solidFill>
              </a:rPr>
              <a:t> 3): </a:t>
            </a: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sv-SE" sz="1600" b="1">
              <a:solidFill>
                <a:srgbClr val="00A174"/>
              </a:solidFill>
            </a:endParaRPr>
          </a:p>
          <a:p>
            <a:pPr marL="342900" indent="-342900">
              <a:buAutoNum type="arabicPeriod"/>
            </a:pP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Förknippad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med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lang="fi-FI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informationsflöde</a:t>
            </a:r>
            <a:r>
              <a:rPr lang="fi-FI" sz="140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fi-FI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eller</a:t>
            </a:r>
            <a:r>
              <a:rPr lang="fi-FI" sz="140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fi-FI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datahantering</a:t>
            </a:r>
          </a:p>
          <a:p>
            <a:pPr marL="342900" indent="-342900">
              <a:buAutoNum type="arabicPeriod"/>
            </a:pPr>
            <a:r>
              <a:rPr lang="fi-FI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Förknippad</a:t>
            </a:r>
            <a:r>
              <a:rPr lang="fi-FI" sz="140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fi-FI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med</a:t>
            </a:r>
            <a:r>
              <a:rPr lang="fi-FI" sz="140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ordnande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av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och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tillgång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till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vård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/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service</a:t>
            </a:r>
            <a:endParaRPr lang="fi-FI" sz="1400">
              <a:cs typeface="Arial"/>
            </a:endParaRPr>
          </a:p>
          <a:p>
            <a:pPr marL="342900" indent="-342900">
              <a:buAutoNum type="arabicPeriod"/>
            </a:pP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Förknippad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med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etiskt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kunnande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och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verksamhet</a:t>
            </a:r>
            <a:endParaRPr lang="sv-SE" sz="1600" b="1">
              <a:solidFill>
                <a:srgbClr val="00A174"/>
              </a:solidFill>
              <a:cs typeface="Arial" panose="020B0604020202020204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10544" y="4608000"/>
            <a:ext cx="1717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kontakter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till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patientombud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06382" y="5901368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>
                <a:cs typeface="Arial"/>
              </a:rPr>
              <a:t> </a:t>
            </a:r>
            <a:r>
              <a:rPr lang="fi-FI" sz="2400">
                <a:cs typeface="Arial"/>
              </a:rPr>
              <a:t>(0)</a:t>
            </a:r>
            <a:endParaRPr lang="fi-FI" sz="3600"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64184" y="4608000"/>
            <a:ext cx="169039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Antal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kontakter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till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socialombud</a:t>
            </a:r>
            <a:endParaRPr lang="en-US" sz="1600" b="1">
              <a:solidFill>
                <a:srgbClr val="00A174"/>
              </a:solidFill>
              <a:latin typeface="Arial" panose="020B060402020202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07037" y="5931439"/>
            <a:ext cx="164753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 dirty="0">
                <a:cs typeface="Arial"/>
              </a:rPr>
              <a:t>  </a:t>
            </a:r>
            <a:r>
              <a:rPr lang="fi-FI" sz="2400">
                <a:cs typeface="Arial"/>
              </a:rPr>
              <a:t>(0)</a:t>
            </a:r>
            <a:endParaRPr lang="en-US" sz="200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61090" y="4617226"/>
            <a:ext cx="3734751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rgbClr val="00A174"/>
                </a:solidFill>
              </a:rPr>
              <a:t>Korrigerande åtgärder</a:t>
            </a:r>
          </a:p>
          <a:p>
            <a:r>
              <a:rPr lang="fi-FI" sz="1400" err="1"/>
              <a:t>Ingripande</a:t>
            </a:r>
            <a:r>
              <a:rPr lang="fi-FI" sz="1400"/>
              <a:t> i </a:t>
            </a:r>
            <a:r>
              <a:rPr lang="fi-FI" sz="1400" err="1"/>
              <a:t>avvikelser</a:t>
            </a:r>
            <a:r>
              <a:rPr lang="fi-FI" sz="1400"/>
              <a:t>, </a:t>
            </a:r>
            <a:r>
              <a:rPr lang="fi-FI" sz="1400" err="1"/>
              <a:t>information</a:t>
            </a:r>
            <a:r>
              <a:rPr lang="fi-FI" sz="1400"/>
              <a:t>, </a:t>
            </a:r>
            <a:r>
              <a:rPr lang="fi-FI" sz="1400" err="1"/>
              <a:t>utbildning</a:t>
            </a:r>
            <a:r>
              <a:rPr lang="fi-FI" sz="1400"/>
              <a:t>.</a:t>
            </a:r>
            <a:endParaRPr lang="fi-FI" sz="1400"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652E28-B745-3928-E8F9-571AF58C96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608000"/>
            <a:ext cx="17179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Anmälningar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om</a:t>
            </a:r>
            <a:r>
              <a:rPr lang="fi-FI" sz="1600" b="1">
                <a:solidFill>
                  <a:schemeClr val="accent5"/>
                </a:solidFill>
              </a:rPr>
              <a:t> miss-</a:t>
            </a:r>
            <a:r>
              <a:rPr lang="fi-FI" sz="1600" b="1" err="1">
                <a:solidFill>
                  <a:schemeClr val="accent5"/>
                </a:solidFill>
              </a:rPr>
              <a:t>förhållanden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inom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socialvården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B4EE3C-D6C8-35F7-B859-A76FC4BC436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98688" y="5901368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 dirty="0">
                <a:cs typeface="Arial"/>
              </a:rPr>
              <a:t> </a:t>
            </a:r>
            <a:r>
              <a:rPr lang="fi-FI" sz="2400">
                <a:cs typeface="Arial"/>
              </a:rPr>
              <a:t>(-)</a:t>
            </a:r>
            <a:endParaRPr lang="fi-FI" sz="360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2443FC-DDA6-18FA-E840-3D9B20FDFE4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56490" y="4617226"/>
            <a:ext cx="1717965" cy="11695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1400" b="1" err="1">
                <a:solidFill>
                  <a:schemeClr val="accent5"/>
                </a:solidFill>
              </a:rPr>
              <a:t>Antal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anmälningar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om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negativ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händelse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från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klienter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eller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anhöriga</a:t>
            </a:r>
            <a:endParaRPr lang="en-US" sz="1400" b="1">
              <a:solidFill>
                <a:schemeClr val="accent5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B7C989-185B-85F5-B8E3-0040D19F2F6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52328" y="5910594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>
                <a:cs typeface="Arial"/>
              </a:rPr>
              <a:t> 2</a:t>
            </a:r>
            <a:r>
              <a:rPr lang="fi-FI" sz="2400">
                <a:cs typeface="Arial"/>
              </a:rPr>
              <a:t>(1)</a:t>
            </a:r>
            <a:endParaRPr lang="fi-FI" sz="36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err="1"/>
              <a:t>Kundupplevelse</a:t>
            </a:r>
            <a:endParaRPr lang="en-US" sz="2000" b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Totala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mängden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kundrespons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under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lang="fi-FI" sz="1600" err="1">
                <a:solidFill>
                  <a:srgbClr val="213A8F"/>
                </a:solidFill>
                <a:latin typeface="Arial" panose="020B0604020202020204"/>
              </a:rPr>
              <a:t>året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</a:rPr>
              <a:t> 2025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</a:rPr>
              <a:t>99 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</a:rPr>
              <a:t>95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</a:p>
        </p:txBody>
      </p: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-100 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(-52)</a:t>
            </a:r>
            <a:endParaRPr kumimoji="0" lang="fi-FI" sz="20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upplevde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att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man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brydde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sig om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mig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på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ett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helhetsmässigt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sätt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1,33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1,79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fick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hjälp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när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behövde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den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1,67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1,78)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kände mig trygg under vården / betjäningen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1,78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2,13)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Besluten i anslutning till min vård/mitt ärende fattades i samråd med mig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1,78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(2,14)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vet hur min vård/mina tjänster kommer att fortsätta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1,67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1,99)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Informationen som jag fick om vården / betjäningen var förståelig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1,78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2,05)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tyckte att den betjäning jag fick var nyttig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1,67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1,90)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fick vård och service på mitt modersmål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3,22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(3,15)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Positiv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respons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>
              <a:defRPr/>
            </a:pPr>
            <a:r>
              <a:rPr lang="fi-FI" sz="1400">
                <a:latin typeface="Arial"/>
                <a:cs typeface="Arial"/>
              </a:rPr>
              <a:t>Service </a:t>
            </a:r>
            <a:r>
              <a:rPr lang="fi-FI" sz="1400" err="1">
                <a:latin typeface="Arial"/>
                <a:cs typeface="Arial"/>
              </a:rPr>
              <a:t>på</a:t>
            </a:r>
            <a:r>
              <a:rPr lang="fi-FI" sz="1400">
                <a:latin typeface="Arial"/>
                <a:cs typeface="Arial"/>
              </a:rPr>
              <a:t> de </a:t>
            </a:r>
            <a:r>
              <a:rPr lang="fi-FI" sz="1400" err="1">
                <a:latin typeface="Arial"/>
                <a:cs typeface="Arial"/>
              </a:rPr>
              <a:t>båda</a:t>
            </a:r>
            <a:r>
              <a:rPr lang="fi-FI" sz="140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inhemska</a:t>
            </a:r>
            <a:r>
              <a:rPr lang="fi-FI" sz="140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språken</a:t>
            </a:r>
            <a:endParaRPr kumimoji="0" lang="fi-FI" sz="14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Negativ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 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respons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>
              <a:defRPr/>
            </a:pPr>
            <a:r>
              <a:rPr lang="fi-FI" sz="1400" err="1">
                <a:latin typeface="Arial"/>
                <a:cs typeface="Arial"/>
              </a:rPr>
              <a:t>Att</a:t>
            </a:r>
            <a:r>
              <a:rPr lang="fi-FI" sz="140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få</a:t>
            </a:r>
            <a:r>
              <a:rPr lang="fi-FI" sz="140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kontakt</a:t>
            </a:r>
            <a:r>
              <a:rPr lang="fi-FI" sz="140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upplevs</a:t>
            </a:r>
            <a:r>
              <a:rPr lang="fi-FI" sz="140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som</a:t>
            </a:r>
            <a:r>
              <a:rPr lang="fi-FI" sz="140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utmanande</a:t>
            </a:r>
            <a:endParaRPr lang="fi-FI" sz="1400" i="0" u="none" strike="noStrike" kern="1200" cap="none" spc="0" normalizeH="0" baseline="0" noProof="0" err="1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5" name="TextBox 33">
            <a:extLst>
              <a:ext uri="{FF2B5EF4-FFF2-40B4-BE49-F238E27FC236}">
                <a16:creationId xmlns:a16="http://schemas.microsoft.com/office/drawing/2014/main" id="{6EB7A05C-2C4D-C2AF-9E93-7DC0CF2BE7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442174" y="5025662"/>
            <a:ext cx="1820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Antal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anmärkningar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5517D60A-C591-4544-F224-CB292F193C1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367276" y="5535667"/>
            <a:ext cx="1962321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</a:t>
            </a:r>
            <a:r>
              <a:rPr lang="fi-FI" sz="1600">
                <a:latin typeface="Arial" panose="020B0604020202020204"/>
              </a:rPr>
              <a:t>2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5" name="TextBox 34">
            <a:extLst>
              <a:ext uri="{FF2B5EF4-FFF2-40B4-BE49-F238E27FC236}">
                <a16:creationId xmlns:a16="http://schemas.microsoft.com/office/drawing/2014/main" id="{937910F3-3A93-2051-C0E5-362022F08C5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224660" y="5025662"/>
            <a:ext cx="16768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Antal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klagomål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7" name="TextBox 14">
            <a:extLst>
              <a:ext uri="{FF2B5EF4-FFF2-40B4-BE49-F238E27FC236}">
                <a16:creationId xmlns:a16="http://schemas.microsoft.com/office/drawing/2014/main" id="{969C7632-2037-DC81-7947-77FA212BAD9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125042" y="5536946"/>
            <a:ext cx="1876056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</a:t>
            </a:r>
            <a:r>
              <a:rPr lang="fi-FI" sz="1600">
                <a:latin typeface="Arial" panose="020B0604020202020204"/>
              </a:rPr>
              <a:t>0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" name="TextBox 33">
            <a:extLst>
              <a:ext uri="{FF2B5EF4-FFF2-40B4-BE49-F238E27FC236}">
                <a16:creationId xmlns:a16="http://schemas.microsoft.com/office/drawing/2014/main" id="{2AC31170-63DF-8172-F037-795B95DDD163}"/>
              </a:ext>
            </a:extLst>
          </p:cNvPr>
          <p:cNvSpPr txBox="1"/>
          <p:nvPr/>
        </p:nvSpPr>
        <p:spPr>
          <a:xfrm>
            <a:off x="8438009" y="5861006"/>
            <a:ext cx="35630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Omprövning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tjänstemannabeslut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3" name="TextBox 14">
            <a:extLst>
              <a:ext uri="{FF2B5EF4-FFF2-40B4-BE49-F238E27FC236}">
                <a16:creationId xmlns:a16="http://schemas.microsoft.com/office/drawing/2014/main" id="{8CC207EF-C856-1A4D-CEBA-5BEAA152F8A8}"/>
              </a:ext>
            </a:extLst>
          </p:cNvPr>
          <p:cNvSpPr txBox="1"/>
          <p:nvPr/>
        </p:nvSpPr>
        <p:spPr>
          <a:xfrm>
            <a:off x="9324739" y="6286872"/>
            <a:ext cx="1876056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</a:t>
            </a:r>
            <a:r>
              <a:rPr lang="fi-FI" sz="1600">
                <a:latin typeface="Arial" panose="020B0604020202020204"/>
              </a:rPr>
              <a:t>1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5A3A45B-D333-9F1C-9DF4-8CD995119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887" y="3020199"/>
            <a:ext cx="2440592" cy="1220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9" name="Straight Arrow Connector 28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47120C08-954E-E04C-0256-5519AFBDF9E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H="1" flipV="1">
            <a:off x="4179638" y="4035123"/>
            <a:ext cx="734256" cy="15895"/>
          </a:xfrm>
          <a:prstGeom prst="straightConnector1">
            <a:avLst/>
          </a:prstGeom>
          <a:noFill/>
          <a:ln w="38100" cap="flat" cmpd="sng" algn="ctr">
            <a:solidFill>
              <a:srgbClr val="213A8F"/>
            </a:solidFill>
            <a:prstDash val="solid"/>
            <a:miter lim="800000"/>
            <a:tailEnd type="triangl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sz="4000" b="1" err="1"/>
              <a:t>Delaktighetsarbete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3" y="1323453"/>
            <a:ext cx="5111142" cy="3389949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Hur stöder man  kunders och nära anhörigas delaktighet i planeringen, genomförandet och utvärderingen av tjänsterna:</a:t>
            </a:r>
          </a:p>
          <a:p>
            <a:r>
              <a:rPr lang="fi-FI" sz="1400" err="1"/>
              <a:t>Roidu</a:t>
            </a:r>
            <a:r>
              <a:rPr lang="fi-FI" sz="1400"/>
              <a:t> - </a:t>
            </a:r>
            <a:r>
              <a:rPr lang="fi-FI" sz="1400" err="1"/>
              <a:t>feedbacksystemet</a:t>
            </a:r>
            <a:r>
              <a:rPr lang="fi-FI" sz="1400"/>
              <a:t> </a:t>
            </a:r>
            <a:r>
              <a:rPr lang="fi-FI" sz="1400" err="1"/>
              <a:t>är</a:t>
            </a:r>
            <a:r>
              <a:rPr lang="fi-FI" sz="1400"/>
              <a:t> i </a:t>
            </a:r>
            <a:r>
              <a:rPr lang="fi-FI" sz="1400" err="1"/>
              <a:t>bruk</a:t>
            </a:r>
            <a:r>
              <a:rPr lang="fi-FI" sz="1400"/>
              <a:t>. </a:t>
            </a:r>
            <a:r>
              <a:rPr lang="fi-FI" sz="1400" err="1"/>
              <a:t>All</a:t>
            </a:r>
            <a:r>
              <a:rPr lang="fi-FI" sz="1400"/>
              <a:t> feedback </a:t>
            </a:r>
            <a:r>
              <a:rPr lang="fi-FI" sz="1400" err="1"/>
              <a:t>behandlas</a:t>
            </a:r>
            <a:r>
              <a:rPr lang="fi-FI" sz="1400"/>
              <a:t> </a:t>
            </a:r>
            <a:r>
              <a:rPr lang="fi-FI" sz="1400" err="1"/>
              <a:t>och</a:t>
            </a:r>
            <a:r>
              <a:rPr lang="fi-FI" sz="1400"/>
              <a:t> </a:t>
            </a:r>
            <a:r>
              <a:rPr lang="fi-FI" sz="1400" err="1"/>
              <a:t>man</a:t>
            </a:r>
            <a:r>
              <a:rPr lang="fi-FI" sz="1400"/>
              <a:t> </a:t>
            </a:r>
            <a:r>
              <a:rPr lang="fi-FI" sz="1400" err="1"/>
              <a:t>strävar</a:t>
            </a:r>
            <a:r>
              <a:rPr lang="fi-FI" sz="1400"/>
              <a:t> </a:t>
            </a:r>
            <a:r>
              <a:rPr lang="fi-FI" sz="1400" err="1"/>
              <a:t>efter</a:t>
            </a:r>
            <a:r>
              <a:rPr lang="fi-FI" sz="1400"/>
              <a:t> </a:t>
            </a:r>
            <a:r>
              <a:rPr lang="fi-FI" sz="1400" err="1"/>
              <a:t>att</a:t>
            </a:r>
            <a:r>
              <a:rPr lang="fi-FI" sz="1400"/>
              <a:t> </a:t>
            </a:r>
            <a:r>
              <a:rPr lang="fi-FI" sz="1400" err="1"/>
              <a:t>reagera</a:t>
            </a:r>
            <a:r>
              <a:rPr lang="fi-FI" sz="1400"/>
              <a:t> </a:t>
            </a:r>
            <a:r>
              <a:rPr lang="fi-FI" sz="1400" err="1"/>
              <a:t>snabbt</a:t>
            </a:r>
            <a:r>
              <a:rPr lang="fi-FI" sz="1400"/>
              <a:t> </a:t>
            </a:r>
            <a:r>
              <a:rPr lang="fi-FI" sz="1400" err="1"/>
              <a:t>på</a:t>
            </a:r>
            <a:r>
              <a:rPr lang="fi-FI" sz="1400"/>
              <a:t> dem.</a:t>
            </a:r>
            <a:endParaRPr lang="en-US" sz="1400">
              <a:cs typeface="Arial"/>
            </a:endParaRPr>
          </a:p>
          <a:p>
            <a:r>
              <a:rPr lang="fi-FI" sz="1400" err="1"/>
              <a:t>Klientdeltagare</a:t>
            </a:r>
            <a:r>
              <a:rPr lang="fi-FI" sz="1400"/>
              <a:t> </a:t>
            </a:r>
            <a:r>
              <a:rPr lang="fi-FI" sz="1400" err="1"/>
              <a:t>deltar</a:t>
            </a:r>
            <a:r>
              <a:rPr lang="fi-FI" sz="1400"/>
              <a:t> i </a:t>
            </a:r>
            <a:r>
              <a:rPr lang="fi-FI" sz="1400" err="1"/>
              <a:t>arbetsgrupper</a:t>
            </a:r>
            <a:r>
              <a:rPr lang="fi-FI" sz="1400"/>
              <a:t> </a:t>
            </a:r>
            <a:r>
              <a:rPr lang="fi-FI" sz="1400" err="1"/>
              <a:t>inom</a:t>
            </a:r>
            <a:r>
              <a:rPr lang="fi-FI" sz="1400"/>
              <a:t> </a:t>
            </a:r>
            <a:r>
              <a:rPr lang="fi-FI" sz="1400" err="1"/>
              <a:t>Framtids</a:t>
            </a:r>
            <a:r>
              <a:rPr lang="fi-FI" sz="1400"/>
              <a:t>- </a:t>
            </a:r>
            <a:r>
              <a:rPr lang="fi-FI" sz="1400" err="1"/>
              <a:t>och</a:t>
            </a:r>
            <a:r>
              <a:rPr lang="fi-FI" sz="1400"/>
              <a:t> </a:t>
            </a:r>
            <a:r>
              <a:rPr lang="fi-FI" sz="1400" err="1"/>
              <a:t>anpassningsprogram</a:t>
            </a:r>
            <a:r>
              <a:rPr lang="fi-FI" sz="1400"/>
              <a:t>.</a:t>
            </a:r>
            <a:endParaRPr lang="fi-FI" sz="1400">
              <a:cs typeface="Arial"/>
            </a:endParaRPr>
          </a:p>
          <a:p>
            <a:r>
              <a:rPr lang="fi-FI" sz="1400" err="1"/>
              <a:t>Frivilliga</a:t>
            </a:r>
            <a:r>
              <a:rPr lang="fi-FI" sz="1400"/>
              <a:t> </a:t>
            </a:r>
            <a:r>
              <a:rPr lang="fi-FI" sz="1400" err="1"/>
              <a:t>personer</a:t>
            </a:r>
            <a:r>
              <a:rPr lang="fi-FI" sz="1400"/>
              <a:t> </a:t>
            </a:r>
            <a:r>
              <a:rPr lang="fi-FI" sz="1400" err="1"/>
              <a:t>bidrar</a:t>
            </a:r>
            <a:r>
              <a:rPr lang="fi-FI" sz="1400"/>
              <a:t> </a:t>
            </a:r>
            <a:r>
              <a:rPr lang="fi-FI" sz="1400" err="1"/>
              <a:t>med</a:t>
            </a:r>
            <a:r>
              <a:rPr lang="fi-FI" sz="1400"/>
              <a:t> </a:t>
            </a:r>
            <a:r>
              <a:rPr lang="fi-FI" sz="1400" err="1"/>
              <a:t>sitt</a:t>
            </a:r>
            <a:r>
              <a:rPr lang="fi-FI" sz="1400"/>
              <a:t> </a:t>
            </a:r>
            <a:r>
              <a:rPr lang="fi-FI" sz="1400" err="1"/>
              <a:t>arbete</a:t>
            </a:r>
            <a:r>
              <a:rPr lang="fi-FI" sz="1400"/>
              <a:t> </a:t>
            </a:r>
            <a:r>
              <a:rPr lang="fi-FI" sz="1400" err="1"/>
              <a:t>som</a:t>
            </a:r>
            <a:r>
              <a:rPr lang="fi-FI" sz="1400"/>
              <a:t> </a:t>
            </a:r>
            <a:r>
              <a:rPr lang="fi-FI" sz="1400" err="1"/>
              <a:t>hjälp</a:t>
            </a:r>
            <a:r>
              <a:rPr lang="fi-FI" sz="1400"/>
              <a:t> för  </a:t>
            </a:r>
            <a:r>
              <a:rPr lang="fi-FI" sz="1400" err="1"/>
              <a:t>Servicepunktens</a:t>
            </a:r>
            <a:r>
              <a:rPr lang="fi-FI" sz="1400"/>
              <a:t> </a:t>
            </a:r>
            <a:r>
              <a:rPr lang="fi-FI" sz="1400" err="1"/>
              <a:t>servicehandledare</a:t>
            </a:r>
            <a:r>
              <a:rPr lang="fi-FI" sz="1400"/>
              <a:t> i </a:t>
            </a:r>
            <a:r>
              <a:rPr lang="fi-FI" sz="1400" err="1"/>
              <a:t>kundstyrningen</a:t>
            </a:r>
            <a:r>
              <a:rPr lang="fi-FI" sz="1400"/>
              <a:t>.</a:t>
            </a:r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  <a:p>
            <a:r>
              <a:rPr lang="fi-FI" sz="1400" err="1">
                <a:cs typeface="Arial"/>
              </a:rPr>
              <a:t>På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hembesök</a:t>
            </a:r>
            <a:r>
              <a:rPr lang="fi-FI" sz="1400">
                <a:cs typeface="Arial"/>
              </a:rPr>
              <a:t>, </a:t>
            </a:r>
            <a:r>
              <a:rPr lang="fi-FI" sz="1400" err="1">
                <a:cs typeface="Arial"/>
              </a:rPr>
              <a:t>vårdteam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o.dyl</a:t>
            </a:r>
            <a:r>
              <a:rPr lang="fi-FI" sz="1400">
                <a:cs typeface="Arial"/>
              </a:rPr>
              <a:t>. </a:t>
            </a:r>
            <a:r>
              <a:rPr lang="fi-FI" sz="1400" err="1">
                <a:cs typeface="Arial"/>
              </a:rPr>
              <a:t>deltar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klienten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och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anhöriga</a:t>
            </a:r>
            <a:r>
              <a:rPr lang="fi-FI" sz="1400">
                <a:cs typeface="Arial"/>
              </a:rPr>
              <a:t>/</a:t>
            </a:r>
            <a:r>
              <a:rPr lang="fi-FI" sz="1400" err="1">
                <a:cs typeface="Arial"/>
              </a:rPr>
              <a:t>nära</a:t>
            </a:r>
            <a:r>
              <a:rPr lang="fi-FI" sz="1400">
                <a:cs typeface="Arial"/>
              </a:rPr>
              <a:t> i </a:t>
            </a:r>
            <a:r>
              <a:rPr lang="fi-FI" sz="1400" err="1">
                <a:cs typeface="Arial"/>
              </a:rPr>
              <a:t>den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mån</a:t>
            </a:r>
            <a:r>
              <a:rPr lang="fi-FI" sz="1400">
                <a:cs typeface="Arial"/>
              </a:rPr>
              <a:t> de </a:t>
            </a:r>
            <a:r>
              <a:rPr lang="fi-FI" sz="1400" err="1">
                <a:cs typeface="Arial"/>
              </a:rPr>
              <a:t>har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möjligt</a:t>
            </a:r>
            <a:r>
              <a:rPr lang="fi-FI" sz="1400">
                <a:cs typeface="Arial"/>
              </a:rPr>
              <a:t>. </a:t>
            </a:r>
            <a:r>
              <a:rPr lang="fi-FI" sz="1400" err="1">
                <a:cs typeface="Arial"/>
              </a:rPr>
              <a:t>Under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klientskapet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hålls</a:t>
            </a:r>
            <a:r>
              <a:rPr lang="fi-FI" sz="1400">
                <a:cs typeface="Arial"/>
              </a:rPr>
              <a:t> ett </a:t>
            </a:r>
            <a:r>
              <a:rPr lang="fi-FI" sz="1400" err="1">
                <a:cs typeface="Arial"/>
              </a:rPr>
              <a:t>tätt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samarbete</a:t>
            </a:r>
            <a:r>
              <a:rPr lang="fi-FI" sz="1400">
                <a:cs typeface="Arial"/>
              </a:rPr>
              <a:t>.</a:t>
            </a:r>
          </a:p>
          <a:p>
            <a:endParaRPr lang="en-US" sz="1400" b="1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1400" b="1">
                <a:solidFill>
                  <a:schemeClr val="accent5"/>
                </a:solidFill>
                <a:latin typeface="+mj-lt"/>
              </a:rPr>
              <a:t>Vilka teman har man kommit överens om tillsammans med organisationer för att utveckla tjänsterna:</a:t>
            </a:r>
          </a:p>
          <a:p>
            <a:r>
              <a:rPr lang="fi-FI" sz="1400" err="1"/>
              <a:t>Koordineras</a:t>
            </a:r>
            <a:r>
              <a:rPr lang="fi-FI" sz="1400"/>
              <a:t> i </a:t>
            </a:r>
            <a:r>
              <a:rPr lang="fi-FI" sz="1400" err="1"/>
              <a:t>samarbete</a:t>
            </a:r>
            <a:r>
              <a:rPr lang="fi-FI" sz="1400"/>
              <a:t> </a:t>
            </a:r>
            <a:r>
              <a:rPr lang="fi-FI" sz="1400" err="1"/>
              <a:t>med</a:t>
            </a:r>
            <a:r>
              <a:rPr lang="fi-FI" sz="1400"/>
              <a:t> Vasa </a:t>
            </a:r>
            <a:r>
              <a:rPr lang="fi-FI" sz="1400" err="1"/>
              <a:t>centralsjukhusets</a:t>
            </a:r>
            <a:r>
              <a:rPr lang="fi-FI" sz="1400"/>
              <a:t>, Närpes </a:t>
            </a:r>
            <a:r>
              <a:rPr lang="fi-FI" sz="1400" err="1"/>
              <a:t>hälsostations</a:t>
            </a:r>
            <a:r>
              <a:rPr lang="fi-FI" sz="1400"/>
              <a:t> </a:t>
            </a:r>
            <a:r>
              <a:rPr lang="fi-FI" sz="1400" err="1"/>
              <a:t>och</a:t>
            </a:r>
            <a:r>
              <a:rPr lang="fi-FI" sz="1400"/>
              <a:t> </a:t>
            </a:r>
            <a:r>
              <a:rPr lang="fi-FI" sz="1400" err="1"/>
              <a:t>Malmska</a:t>
            </a:r>
            <a:r>
              <a:rPr lang="fi-FI" sz="1400"/>
              <a:t> </a:t>
            </a:r>
            <a:r>
              <a:rPr lang="fi-FI" sz="1400" err="1"/>
              <a:t>sjukhusets</a:t>
            </a:r>
            <a:r>
              <a:rPr lang="fi-FI" sz="1400"/>
              <a:t> OLKA-</a:t>
            </a:r>
            <a:r>
              <a:rPr lang="fi-FI" sz="1400" err="1"/>
              <a:t>punkt</a:t>
            </a:r>
            <a:r>
              <a:rPr lang="fi-FI" sz="1400"/>
              <a:t>.</a:t>
            </a:r>
            <a:endParaRPr lang="en-US" sz="1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5069717"/>
            <a:ext cx="511114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Klienter, erfarenhetsexperter eller ett </a:t>
            </a:r>
            <a:r>
              <a:rPr lang="sv-SE" sz="1400" b="1" err="1">
                <a:solidFill>
                  <a:schemeClr val="accent5"/>
                </a:solidFill>
                <a:latin typeface="+mj-lt"/>
              </a:rPr>
              <a:t>kundråd</a:t>
            </a:r>
            <a:r>
              <a:rPr lang="sv-SE" sz="1400" b="1">
                <a:solidFill>
                  <a:schemeClr val="accent5"/>
                </a:solidFill>
                <a:latin typeface="+mj-lt"/>
              </a:rPr>
              <a:t> är involverade i utvecklingen och utvärderingen av tjänsterna:</a:t>
            </a:r>
          </a:p>
          <a:p>
            <a:r>
              <a:rPr lang="fi-FI" sz="1400">
                <a:latin typeface="Arial"/>
                <a:cs typeface="Times New Roman"/>
              </a:rPr>
              <a:t>Ja </a:t>
            </a:r>
            <a:r>
              <a:rPr lang="fi-FI" sz="1400" err="1">
                <a:latin typeface="Arial"/>
                <a:cs typeface="Times New Roman"/>
              </a:rPr>
              <a:t>när</a:t>
            </a:r>
            <a:r>
              <a:rPr lang="fi-FI" sz="1400">
                <a:latin typeface="Arial"/>
                <a:cs typeface="Times New Roman"/>
              </a:rPr>
              <a:t> </a:t>
            </a:r>
            <a:r>
              <a:rPr lang="fi-FI" sz="1400" err="1">
                <a:latin typeface="Arial"/>
                <a:cs typeface="Times New Roman"/>
              </a:rPr>
              <a:t>det</a:t>
            </a:r>
            <a:r>
              <a:rPr lang="fi-FI" sz="1400">
                <a:latin typeface="Arial"/>
                <a:cs typeface="Times New Roman"/>
              </a:rPr>
              <a:t> </a:t>
            </a:r>
            <a:r>
              <a:rPr lang="fi-FI" sz="1400" err="1">
                <a:latin typeface="Arial"/>
                <a:cs typeface="Times New Roman"/>
              </a:rPr>
              <a:t>gäller</a:t>
            </a:r>
            <a:r>
              <a:rPr lang="fi-FI" sz="1400">
                <a:latin typeface="Arial"/>
                <a:cs typeface="Times New Roman"/>
              </a:rPr>
              <a:t> alla </a:t>
            </a:r>
            <a:r>
              <a:rPr lang="fi-FI" sz="1400" err="1">
                <a:latin typeface="Arial"/>
                <a:cs typeface="Times New Roman"/>
              </a:rPr>
              <a:t>tjänster</a:t>
            </a:r>
            <a:r>
              <a:rPr lang="fi-FI" sz="1400">
                <a:latin typeface="Arial"/>
                <a:cs typeface="Times New Roman"/>
              </a:rPr>
              <a:t> </a:t>
            </a:r>
            <a:r>
              <a:rPr lang="fi-FI" sz="1400" err="1">
                <a:latin typeface="Arial"/>
                <a:cs typeface="Times New Roman"/>
              </a:rPr>
              <a:t>inom</a:t>
            </a:r>
            <a:r>
              <a:rPr lang="fi-FI" sz="1400">
                <a:latin typeface="Arial"/>
                <a:cs typeface="Times New Roman"/>
              </a:rPr>
              <a:t> </a:t>
            </a:r>
            <a:r>
              <a:rPr lang="fi-FI" sz="1400" err="1">
                <a:latin typeface="Arial"/>
                <a:cs typeface="Times New Roman"/>
              </a:rPr>
              <a:t>resultatområdet</a:t>
            </a:r>
            <a:r>
              <a:rPr lang="fi-FI" sz="1400">
                <a:latin typeface="Arial"/>
                <a:cs typeface="Times New Roman"/>
              </a:rPr>
              <a:t>. </a:t>
            </a:r>
            <a:endParaRPr lang="en-US" sz="1400">
              <a:latin typeface="Arial"/>
              <a:cs typeface="Arial"/>
            </a:endParaRPr>
          </a:p>
          <a:p>
            <a:r>
              <a:rPr lang="fi-FI" sz="1400">
                <a:latin typeface="Arial"/>
                <a:cs typeface="Times New Roman"/>
              </a:rPr>
              <a:t>Ja </a:t>
            </a:r>
            <a:r>
              <a:rPr lang="fi-FI" sz="1400" err="1">
                <a:latin typeface="Arial"/>
                <a:cs typeface="Times New Roman"/>
              </a:rPr>
              <a:t>angående</a:t>
            </a:r>
            <a:r>
              <a:rPr lang="fi-FI" sz="1400">
                <a:latin typeface="Arial"/>
                <a:cs typeface="Times New Roman"/>
              </a:rPr>
              <a:t> </a:t>
            </a:r>
            <a:r>
              <a:rPr lang="fi-FI" sz="1400" err="1">
                <a:latin typeface="Arial"/>
                <a:cs typeface="Times New Roman"/>
              </a:rPr>
              <a:t>Framtids</a:t>
            </a:r>
            <a:r>
              <a:rPr lang="fi-FI" sz="1400">
                <a:latin typeface="Arial"/>
                <a:cs typeface="Times New Roman"/>
              </a:rPr>
              <a:t>- </a:t>
            </a:r>
            <a:r>
              <a:rPr lang="fi-FI" sz="1400" err="1">
                <a:latin typeface="Arial"/>
                <a:cs typeface="Times New Roman"/>
              </a:rPr>
              <a:t>och</a:t>
            </a:r>
            <a:r>
              <a:rPr lang="fi-FI" sz="1400">
                <a:latin typeface="Arial"/>
                <a:cs typeface="Times New Roman"/>
              </a:rPr>
              <a:t> </a:t>
            </a:r>
            <a:r>
              <a:rPr lang="fi-FI" sz="1400" err="1">
                <a:latin typeface="Arial"/>
                <a:cs typeface="Times New Roman"/>
              </a:rPr>
              <a:t>anpassningsprogrammet</a:t>
            </a:r>
            <a:r>
              <a:rPr lang="fi-FI" sz="1400">
                <a:solidFill>
                  <a:schemeClr val="bg1"/>
                </a:solidFill>
                <a:latin typeface="Arial"/>
                <a:cs typeface="Times New Roman"/>
              </a:rPr>
              <a:t>.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22467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Vilka åtgärder har vidtagits  på basen av klienters och anhörigas anmälningar om negativa och nära ögat händelser samt påminnelser och klagomål:</a:t>
            </a:r>
          </a:p>
          <a:p>
            <a:endParaRPr lang="sv-SE" sz="1400">
              <a:latin typeface="+mj-lt"/>
            </a:endParaRPr>
          </a:p>
          <a:p>
            <a:r>
              <a:rPr lang="fi-FI" sz="1400" err="1">
                <a:cs typeface="Arial"/>
              </a:rPr>
              <a:t>Skolning</a:t>
            </a:r>
            <a:r>
              <a:rPr lang="fi-FI" sz="1400">
                <a:cs typeface="Arial"/>
              </a:rPr>
              <a:t> av personal.</a:t>
            </a:r>
            <a:endParaRPr lang="fi-FI" sz="1400"/>
          </a:p>
          <a:p>
            <a:r>
              <a:rPr lang="fi-FI" sz="1400" err="1"/>
              <a:t>Telefonköerna</a:t>
            </a:r>
            <a:r>
              <a:rPr lang="fi-FI" sz="1400"/>
              <a:t> </a:t>
            </a:r>
            <a:r>
              <a:rPr lang="fi-FI" sz="1400" err="1"/>
              <a:t>sköts</a:t>
            </a:r>
            <a:r>
              <a:rPr lang="fi-FI" sz="1400"/>
              <a:t> </a:t>
            </a:r>
            <a:r>
              <a:rPr lang="fi-FI" sz="1400" err="1"/>
              <a:t>snabbare</a:t>
            </a:r>
            <a:r>
              <a:rPr lang="fi-FI" sz="1400"/>
              <a:t> </a:t>
            </a:r>
            <a:r>
              <a:rPr lang="fi-FI" sz="1400" err="1"/>
              <a:t>genom</a:t>
            </a:r>
            <a:r>
              <a:rPr lang="fi-FI" sz="1400"/>
              <a:t> </a:t>
            </a:r>
            <a:r>
              <a:rPr lang="fi-FI" sz="1400" err="1"/>
              <a:t>avtal</a:t>
            </a:r>
            <a:r>
              <a:rPr lang="fi-FI" sz="1400"/>
              <a:t> </a:t>
            </a:r>
            <a:r>
              <a:rPr lang="fi-FI" sz="1400" err="1"/>
              <a:t>om</a:t>
            </a:r>
            <a:r>
              <a:rPr lang="fi-FI" sz="1400"/>
              <a:t> </a:t>
            </a:r>
            <a:r>
              <a:rPr lang="fi-FI" sz="1400" err="1"/>
              <a:t>köavkortning</a:t>
            </a:r>
            <a:r>
              <a:rPr lang="fi-FI" sz="1400"/>
              <a:t> </a:t>
            </a:r>
            <a:r>
              <a:rPr lang="fi-FI" sz="1400" err="1"/>
              <a:t>utanför</a:t>
            </a:r>
            <a:r>
              <a:rPr lang="fi-FI" sz="1400"/>
              <a:t> </a:t>
            </a:r>
            <a:r>
              <a:rPr lang="fi-FI" sz="1400" err="1"/>
              <a:t>tjänstetid</a:t>
            </a:r>
            <a:r>
              <a:rPr lang="fi-FI" sz="1400"/>
              <a:t>.</a:t>
            </a:r>
            <a:endParaRPr lang="fi-FI" sz="1400">
              <a:cs typeface="Arial"/>
            </a:endParaRPr>
          </a:p>
          <a:p>
            <a:r>
              <a:rPr lang="fi-FI" sz="1400" err="1">
                <a:solidFill>
                  <a:srgbClr val="213A8F"/>
                </a:solidFill>
                <a:latin typeface="+mj-lt"/>
                <a:cs typeface="Arial"/>
              </a:rPr>
              <a:t>Chatfunktionen</a:t>
            </a:r>
            <a:r>
              <a:rPr lang="fi-FI" sz="1400">
                <a:solidFill>
                  <a:srgbClr val="213A8F"/>
                </a:solidFill>
                <a:latin typeface="+mj-lt"/>
                <a:cs typeface="Arial"/>
              </a:rPr>
              <a:t> </a:t>
            </a:r>
            <a:r>
              <a:rPr lang="fi-FI" sz="1400" err="1">
                <a:solidFill>
                  <a:srgbClr val="213A8F"/>
                </a:solidFill>
                <a:latin typeface="+mj-lt"/>
                <a:cs typeface="Arial"/>
              </a:rPr>
              <a:t>till</a:t>
            </a:r>
            <a:r>
              <a:rPr lang="fi-FI" sz="1400">
                <a:solidFill>
                  <a:srgbClr val="213A8F"/>
                </a:solidFill>
                <a:latin typeface="+mj-lt"/>
                <a:cs typeface="Arial"/>
              </a:rPr>
              <a:t> </a:t>
            </a:r>
            <a:r>
              <a:rPr lang="fi-FI" sz="1400" err="1">
                <a:solidFill>
                  <a:srgbClr val="213A8F"/>
                </a:solidFill>
                <a:latin typeface="+mj-lt"/>
                <a:cs typeface="Arial"/>
              </a:rPr>
              <a:t>vårdbedömningen</a:t>
            </a:r>
            <a:r>
              <a:rPr lang="fi-FI" sz="1400">
                <a:solidFill>
                  <a:srgbClr val="213A8F"/>
                </a:solidFill>
                <a:latin typeface="+mj-lt"/>
                <a:cs typeface="Arial"/>
              </a:rPr>
              <a:t> </a:t>
            </a:r>
            <a:r>
              <a:rPr lang="fi-FI" sz="1400" err="1">
                <a:solidFill>
                  <a:srgbClr val="213A8F"/>
                </a:solidFill>
                <a:latin typeface="+mj-lt"/>
                <a:cs typeface="Arial"/>
              </a:rPr>
              <a:t>och</a:t>
            </a:r>
            <a:r>
              <a:rPr lang="fi-FI" sz="1400">
                <a:solidFill>
                  <a:srgbClr val="213A8F"/>
                </a:solidFill>
                <a:latin typeface="+mj-lt"/>
                <a:cs typeface="Arial"/>
              </a:rPr>
              <a:t> </a:t>
            </a:r>
            <a:r>
              <a:rPr lang="fi-FI" sz="1400" err="1">
                <a:solidFill>
                  <a:srgbClr val="213A8F"/>
                </a:solidFill>
                <a:latin typeface="+mj-lt"/>
                <a:cs typeface="Arial"/>
              </a:rPr>
              <a:t>socialvårdens</a:t>
            </a:r>
            <a:r>
              <a:rPr lang="fi-FI" sz="1400">
                <a:solidFill>
                  <a:srgbClr val="213A8F"/>
                </a:solidFill>
                <a:latin typeface="+mj-lt"/>
                <a:cs typeface="Arial"/>
              </a:rPr>
              <a:t> </a:t>
            </a:r>
            <a:r>
              <a:rPr lang="fi-FI" sz="1400" err="1">
                <a:solidFill>
                  <a:srgbClr val="213A8F"/>
                </a:solidFill>
                <a:latin typeface="+mj-lt"/>
                <a:cs typeface="Arial"/>
              </a:rPr>
              <a:t>servicehandledning</a:t>
            </a:r>
            <a:r>
              <a:rPr lang="fi-FI" sz="1400">
                <a:solidFill>
                  <a:srgbClr val="213A8F"/>
                </a:solidFill>
                <a:latin typeface="+mj-lt"/>
                <a:cs typeface="Arial"/>
              </a:rPr>
              <a:t>.</a:t>
            </a:r>
          </a:p>
          <a:p>
            <a:endParaRPr lang="en-US" sz="1400" b="1">
              <a:solidFill>
                <a:schemeClr val="accent5"/>
              </a:solidFill>
              <a:latin typeface="+mj-lt"/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Personal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40065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>
                <a:solidFill>
                  <a:schemeClr val="accent5"/>
                </a:solidFill>
              </a:rPr>
              <a:t>Personalstyrka</a:t>
            </a:r>
          </a:p>
          <a:p>
            <a:r>
              <a:rPr lang="fi-FI" sz="1400"/>
              <a:t>Personal: 156</a:t>
            </a:r>
            <a:endParaRPr lang="fi-FI" sz="1400">
              <a:cs typeface="Arial"/>
            </a:endParaRPr>
          </a:p>
          <a:p>
            <a:r>
              <a:rPr lang="fi-FI" sz="1400" err="1"/>
              <a:t>Fastanställda</a:t>
            </a:r>
            <a:r>
              <a:rPr lang="fi-FI" sz="1400"/>
              <a:t>: 119 + 23 </a:t>
            </a:r>
            <a:r>
              <a:rPr lang="fi-FI" sz="1400" err="1"/>
              <a:t>vov</a:t>
            </a:r>
            <a:endParaRPr lang="fi-FI" sz="1400" err="1">
              <a:cs typeface="Arial"/>
            </a:endParaRPr>
          </a:p>
          <a:p>
            <a:r>
              <a:rPr lang="fi-FI" sz="1400" err="1"/>
              <a:t>Vikarier</a:t>
            </a:r>
            <a:r>
              <a:rPr lang="fi-FI" sz="1400"/>
              <a:t>: 14</a:t>
            </a:r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  <a:p>
            <a:r>
              <a:rPr lang="fi-FI" sz="1400" b="1" err="1"/>
              <a:t>Öppna</a:t>
            </a:r>
            <a:r>
              <a:rPr lang="fi-FI" sz="1400" b="1" dirty="0"/>
              <a:t> </a:t>
            </a:r>
            <a:r>
              <a:rPr lang="fi-FI" sz="1400" b="1" err="1"/>
              <a:t>vakanser</a:t>
            </a:r>
            <a:r>
              <a:rPr lang="fi-FI" sz="1400" b="1"/>
              <a:t>: </a:t>
            </a:r>
            <a:endParaRPr lang="fi-FI" sz="1400" b="1">
              <a:cs typeface="Arial"/>
            </a:endParaRPr>
          </a:p>
          <a:p>
            <a:r>
              <a:rPr lang="fi-FI" sz="1400">
                <a:cs typeface="Arial"/>
              </a:rPr>
              <a:t>1 </a:t>
            </a:r>
            <a:r>
              <a:rPr lang="fi-FI" sz="1400" err="1">
                <a:cs typeface="Arial"/>
              </a:rPr>
              <a:t>Kundservicecentralen</a:t>
            </a:r>
            <a:endParaRPr lang="fi-FI" sz="1400">
              <a:cs typeface="Arial"/>
            </a:endParaRPr>
          </a:p>
          <a:p>
            <a:r>
              <a:rPr lang="fi-FI" sz="1400">
                <a:cs typeface="Arial"/>
              </a:rPr>
              <a:t>3  </a:t>
            </a:r>
            <a:r>
              <a:rPr lang="fi-FI" sz="1400" err="1">
                <a:cs typeface="Arial"/>
              </a:rPr>
              <a:t>Socialvårdens</a:t>
            </a:r>
            <a:r>
              <a:rPr lang="fi-FI" sz="1400" dirty="0">
                <a:cs typeface="Arial"/>
              </a:rPr>
              <a:t> </a:t>
            </a:r>
            <a:r>
              <a:rPr lang="fi-FI" sz="1400" err="1">
                <a:cs typeface="Arial"/>
              </a:rPr>
              <a:t>klient</a:t>
            </a:r>
            <a:r>
              <a:rPr lang="fi-FI" sz="1400">
                <a:cs typeface="Arial"/>
              </a:rPr>
              <a:t>- </a:t>
            </a:r>
            <a:r>
              <a:rPr lang="fi-FI" sz="1400" err="1">
                <a:cs typeface="Arial"/>
              </a:rPr>
              <a:t>och</a:t>
            </a:r>
            <a:r>
              <a:rPr lang="fi-FI" sz="1400" dirty="0">
                <a:cs typeface="Arial"/>
              </a:rPr>
              <a:t>       </a:t>
            </a:r>
            <a:r>
              <a:rPr lang="fi-FI" sz="1400">
                <a:cs typeface="Arial"/>
              </a:rPr>
              <a:t>servicehandledning 3</a:t>
            </a:r>
          </a:p>
          <a:p>
            <a:r>
              <a:rPr lang="fi-FI" sz="1400">
                <a:cs typeface="Arial"/>
              </a:rPr>
              <a:t>2 </a:t>
            </a:r>
            <a:r>
              <a:rPr lang="fi-FI" sz="1400" err="1">
                <a:cs typeface="Arial"/>
              </a:rPr>
              <a:t>Socialservice</a:t>
            </a:r>
            <a:r>
              <a:rPr lang="fi-FI" sz="1400">
                <a:cs typeface="Arial"/>
              </a:rPr>
              <a:t> för äldre 2</a:t>
            </a:r>
            <a:endParaRPr lang="en-US" sz="1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5853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 err="1">
                <a:solidFill>
                  <a:schemeClr val="accent5"/>
                </a:solidFill>
              </a:rPr>
              <a:t>Arbetarsäkerhetsanmälningar</a:t>
            </a:r>
            <a:r>
              <a:rPr lang="fi-FI" sz="1600" b="1" baseline="0">
                <a:solidFill>
                  <a:schemeClr val="accent5"/>
                </a:solidFill>
              </a:rPr>
              <a:t> via </a:t>
            </a:r>
            <a:r>
              <a:rPr lang="fi-FI" sz="1600" b="1" baseline="0" err="1">
                <a:solidFill>
                  <a:schemeClr val="accent5"/>
                </a:solidFill>
              </a:rPr>
              <a:t>HaiPro</a:t>
            </a:r>
            <a:endParaRPr lang="fi-FI" sz="1600" b="1" err="1">
              <a:solidFill>
                <a:schemeClr val="accent5"/>
              </a:solidFill>
              <a:cs typeface="Arial"/>
            </a:endParaRPr>
          </a:p>
          <a:p>
            <a:r>
              <a:rPr lang="fi-FI" sz="1600" baseline="0" err="1"/>
              <a:t>Antal</a:t>
            </a:r>
            <a:r>
              <a:rPr lang="fi-FI" sz="1600" baseline="0"/>
              <a:t> </a:t>
            </a:r>
            <a:r>
              <a:rPr lang="fi-FI" sz="1600" baseline="0" err="1"/>
              <a:t>anmälningar</a:t>
            </a:r>
            <a:r>
              <a:rPr lang="fi-FI" sz="1600" baseline="0"/>
              <a:t>: </a:t>
            </a:r>
            <a:r>
              <a:rPr lang="fi-FI" sz="1600"/>
              <a:t>15</a:t>
            </a:r>
            <a:r>
              <a:rPr lang="fi-FI" sz="1600" baseline="0"/>
              <a:t> </a:t>
            </a:r>
            <a:r>
              <a:rPr lang="fi-FI" sz="1600"/>
              <a:t>(15)</a:t>
            </a:r>
            <a:endParaRPr lang="fi-FI" sz="1600" baseline="0">
              <a:cs typeface="Arial"/>
            </a:endParaRPr>
          </a:p>
          <a:p>
            <a:endParaRPr lang="fi-FI" sz="1600" baseline="0"/>
          </a:p>
          <a:p>
            <a:r>
              <a:rPr lang="fi-FI" sz="1400"/>
              <a:t>De </a:t>
            </a:r>
            <a:r>
              <a:rPr lang="fi-FI" sz="1400" err="1"/>
              <a:t>vanligaste</a:t>
            </a:r>
            <a:r>
              <a:rPr lang="fi-FI" sz="1400"/>
              <a:t> </a:t>
            </a:r>
            <a:r>
              <a:rPr lang="fi-FI" sz="1400" err="1"/>
              <a:t>typerna</a:t>
            </a:r>
            <a:r>
              <a:rPr lang="fi-FI" sz="1400"/>
              <a:t> av </a:t>
            </a:r>
            <a:r>
              <a:rPr lang="fi-FI" sz="1400" err="1"/>
              <a:t>händelser</a:t>
            </a:r>
            <a:r>
              <a:rPr lang="fi-FI" sz="1400"/>
              <a:t>:</a:t>
            </a:r>
            <a:endParaRPr lang="fi-FI" sz="140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400"/>
              <a:t>Annat (</a:t>
            </a:r>
            <a:r>
              <a:rPr lang="fi-FI" sz="1400" err="1"/>
              <a:t>som</a:t>
            </a:r>
            <a:r>
              <a:rPr lang="fi-FI" sz="1400"/>
              <a:t> </a:t>
            </a:r>
            <a:r>
              <a:rPr lang="fi-FI" sz="1400" err="1"/>
              <a:t>inte</a:t>
            </a:r>
            <a:r>
              <a:rPr lang="fi-FI" sz="1400"/>
              <a:t> </a:t>
            </a:r>
            <a:r>
              <a:rPr lang="fi-FI" sz="1400" err="1"/>
              <a:t>finns</a:t>
            </a:r>
            <a:r>
              <a:rPr lang="fi-FI" sz="1400"/>
              <a:t> </a:t>
            </a:r>
            <a:r>
              <a:rPr lang="fi-FI" sz="1400" err="1"/>
              <a:t>bland</a:t>
            </a:r>
            <a:r>
              <a:rPr lang="fi-FI" sz="1400"/>
              <a:t> de </a:t>
            </a:r>
            <a:r>
              <a:rPr lang="fi-FI" sz="1400" err="1"/>
              <a:t>ovanstående</a:t>
            </a:r>
            <a:r>
              <a:rPr lang="fi-FI" sz="1400"/>
              <a:t>, 40 %)</a:t>
            </a:r>
            <a:endParaRPr lang="fi-FI" sz="140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400">
                <a:cs typeface="Arial"/>
              </a:rPr>
              <a:t>Hot </a:t>
            </a:r>
            <a:r>
              <a:rPr lang="fi-FI" sz="1400" err="1">
                <a:cs typeface="Arial"/>
              </a:rPr>
              <a:t>eller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våld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och</a:t>
            </a:r>
            <a:r>
              <a:rPr lang="fi-FI" sz="1400">
                <a:cs typeface="Arial"/>
              </a:rPr>
              <a:t> s</a:t>
            </a:r>
            <a:r>
              <a:rPr lang="sv-SE" sz="1400" err="1">
                <a:cs typeface="Arial"/>
              </a:rPr>
              <a:t>ymptom</a:t>
            </a:r>
            <a:r>
              <a:rPr lang="sv-SE" sz="1400">
                <a:cs typeface="Arial"/>
              </a:rPr>
              <a:t> som är relaterade till inomhusluft</a:t>
            </a:r>
            <a:r>
              <a:rPr lang="fi-FI" sz="1400">
                <a:cs typeface="Arial"/>
              </a:rPr>
              <a:t> (20 %)</a:t>
            </a:r>
          </a:p>
          <a:p>
            <a:pPr marL="342900" indent="-342900">
              <a:buAutoNum type="arabicPeriod"/>
            </a:pPr>
            <a:r>
              <a:rPr lang="sv-SE" sz="1400"/>
              <a:t>Fall från höjd, fall i övrigt, snubblande, halkande (13,3 %)</a:t>
            </a:r>
            <a:endParaRPr lang="sv-SE" sz="1400"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/>
          </p:cNvSpPr>
          <p:nvPr/>
        </p:nvSpPr>
        <p:spPr>
          <a:xfrm>
            <a:off x="8147304" y="1674287"/>
            <a:ext cx="3926508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rgbClr val="00A174"/>
                </a:solidFill>
              </a:rPr>
              <a:t>Åtgärder som främjar arbetarnas välmående</a:t>
            </a:r>
          </a:p>
          <a:p>
            <a:r>
              <a:rPr lang="en-US" sz="1600" err="1">
                <a:cs typeface="Arial"/>
              </a:rPr>
              <a:t>Kompakt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och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låghierarkisk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samarbete</a:t>
            </a:r>
            <a:endParaRPr lang="en-US" sz="1600">
              <a:cs typeface="Arial"/>
            </a:endParaRPr>
          </a:p>
          <a:p>
            <a:r>
              <a:rPr lang="en-US" sz="1600" err="1">
                <a:cs typeface="Arial"/>
              </a:rPr>
              <a:t>Möjligheter</a:t>
            </a:r>
            <a:r>
              <a:rPr lang="en-US" sz="1600">
                <a:cs typeface="Arial"/>
              </a:rPr>
              <a:t> till </a:t>
            </a:r>
            <a:r>
              <a:rPr lang="en-US" sz="1600" err="1">
                <a:cs typeface="Arial"/>
              </a:rPr>
              <a:t>distansarbete</a:t>
            </a:r>
            <a:endParaRPr lang="en-US" sz="1600">
              <a:cs typeface="Arial"/>
            </a:endParaRPr>
          </a:p>
          <a:p>
            <a:r>
              <a:rPr lang="en-US" sz="1600">
                <a:cs typeface="Arial"/>
              </a:rPr>
              <a:t>Program för </a:t>
            </a:r>
            <a:r>
              <a:rPr lang="en-US" sz="1600" err="1">
                <a:cs typeface="Arial"/>
              </a:rPr>
              <a:t>tidigt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stöd</a:t>
            </a:r>
            <a:endParaRPr lang="en-US" sz="1600">
              <a:cs typeface="Arial"/>
            </a:endParaRPr>
          </a:p>
          <a:p>
            <a:r>
              <a:rPr lang="en-US" sz="1600" err="1">
                <a:cs typeface="Arial"/>
              </a:rPr>
              <a:t>Utbildningsmöjligheter</a:t>
            </a:r>
            <a:endParaRPr lang="en-US" sz="1600">
              <a:cs typeface="Arial"/>
            </a:endParaRPr>
          </a:p>
          <a:p>
            <a:r>
              <a:rPr lang="en-US" sz="1600" err="1">
                <a:cs typeface="Arial"/>
              </a:rPr>
              <a:t>Möjligheter</a:t>
            </a:r>
            <a:r>
              <a:rPr lang="en-US" sz="1600">
                <a:cs typeface="Arial"/>
              </a:rPr>
              <a:t> till </a:t>
            </a:r>
            <a:r>
              <a:rPr lang="en-US" sz="1600" err="1">
                <a:cs typeface="Arial"/>
              </a:rPr>
              <a:t>arbetsrotation</a:t>
            </a:r>
            <a:endParaRPr lang="en-US" sz="1600">
              <a:cs typeface="Arial"/>
            </a:endParaRPr>
          </a:p>
          <a:p>
            <a:r>
              <a:rPr lang="en-US" sz="1600" err="1">
                <a:cs typeface="Arial"/>
              </a:rPr>
              <a:t>Möjligheter</a:t>
            </a:r>
            <a:r>
              <a:rPr lang="en-US" sz="1600">
                <a:cs typeface="Arial"/>
              </a:rPr>
              <a:t> till </a:t>
            </a:r>
            <a:r>
              <a:rPr lang="en-US" sz="1600" err="1">
                <a:cs typeface="Arial"/>
              </a:rPr>
              <a:t>arbetshandledning</a:t>
            </a:r>
          </a:p>
          <a:p>
            <a:r>
              <a:rPr lang="en-US" sz="1600">
                <a:cs typeface="Arial"/>
              </a:rPr>
              <a:t>Tyky</a:t>
            </a:r>
          </a:p>
          <a:p>
            <a:r>
              <a:rPr lang="en-US" sz="1600">
                <a:cs typeface="Arial"/>
              </a:rPr>
              <a:t>E-passi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/>
          </p:cNvSpPr>
          <p:nvPr/>
        </p:nvSpPr>
        <p:spPr>
          <a:xfrm>
            <a:off x="1202850" y="4124782"/>
            <a:ext cx="3329922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err="1">
                <a:solidFill>
                  <a:schemeClr val="accent4"/>
                </a:solidFill>
                <a:cs typeface="Arial"/>
              </a:rPr>
              <a:t>Sjukfrånvarodagar</a:t>
            </a:r>
            <a:r>
              <a:rPr lang="fi-FI" sz="1600" b="1">
                <a:solidFill>
                  <a:schemeClr val="accent4"/>
                </a:solidFill>
                <a:cs typeface="Arial"/>
              </a:rPr>
              <a:t>/ </a:t>
            </a:r>
            <a:r>
              <a:rPr lang="fi-FI" sz="1600" b="1" err="1">
                <a:solidFill>
                  <a:schemeClr val="accent4"/>
                </a:solidFill>
                <a:cs typeface="Arial"/>
              </a:rPr>
              <a:t>anställningsdagar</a:t>
            </a:r>
            <a:r>
              <a:rPr lang="fi-FI" sz="1600" b="1">
                <a:solidFill>
                  <a:schemeClr val="accent4"/>
                </a:solidFill>
                <a:cs typeface="Arial"/>
              </a:rPr>
              <a:t> (%):</a:t>
            </a:r>
            <a:endParaRPr lang="fi-FI" sz="1400" b="1">
              <a:solidFill>
                <a:schemeClr val="accent4"/>
              </a:solidFill>
            </a:endParaRPr>
          </a:p>
          <a:p>
            <a:endParaRPr lang="fi-FI" b="1">
              <a:cs typeface="Arial"/>
            </a:endParaRPr>
          </a:p>
          <a:p>
            <a:endParaRPr lang="fi-FI" b="1">
              <a:cs typeface="Arial"/>
            </a:endParaRPr>
          </a:p>
          <a:p>
            <a:pPr algn="ctr"/>
            <a:r>
              <a:rPr lang="fi-FI" sz="2000" b="1">
                <a:cs typeface="Arial"/>
              </a:rPr>
              <a:t>6,4 % </a:t>
            </a:r>
            <a:endParaRPr lang="fi-FI">
              <a:cs typeface="Arial"/>
            </a:endParaRPr>
          </a:p>
          <a:p>
            <a:pPr algn="ctr"/>
            <a:r>
              <a:rPr lang="fi-FI" sz="2000" b="1">
                <a:cs typeface="Arial"/>
              </a:rPr>
              <a:t>(5,6 %)</a:t>
            </a:r>
            <a:endParaRPr lang="fi-FI"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-10 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(-32)</a:t>
            </a:r>
            <a:endParaRPr kumimoji="0" lang="fi-FI" sz="20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571EEE47-A76E-8551-F0D0-C37E0777D8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1006" y="4777483"/>
            <a:ext cx="275272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8BEB1FD5-CE4E-BE93-6FBB-6E0AEE0E5A1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H="1" flipV="1">
            <a:off x="5766187" y="5277543"/>
            <a:ext cx="555171" cy="595925"/>
          </a:xfrm>
          <a:prstGeom prst="straightConnector1">
            <a:avLst/>
          </a:prstGeom>
          <a:noFill/>
          <a:ln w="38100" cap="flat" cmpd="sng" algn="ctr">
            <a:solidFill>
              <a:srgbClr val="213A8F"/>
            </a:solidFill>
            <a:prstDash val="solid"/>
            <a:miter lim="800000"/>
            <a:tailEnd type="triangl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2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7233D02C2F3D148860CE3F6DFEDC733" ma:contentTypeVersion="16" ma:contentTypeDescription="Skapa ett nytt dokument." ma:contentTypeScope="" ma:versionID="01a881b3a818a3059de492c11986bf85">
  <xsd:schema xmlns:xsd="http://www.w3.org/2001/XMLSchema" xmlns:xs="http://www.w3.org/2001/XMLSchema" xmlns:p="http://schemas.microsoft.com/office/2006/metadata/properties" xmlns:ns2="cbe4f0d9-fb0d-42e8-a680-6e558966cc0a" xmlns:ns3="8662b06d-03b9-424a-ab70-bfab313b8d48" targetNamespace="http://schemas.microsoft.com/office/2006/metadata/properties" ma:root="true" ma:fieldsID="68c34df1e629508a493d039a6f80ac9c" ns2:_="" ns3:_="">
    <xsd:import namespace="cbe4f0d9-fb0d-42e8-a680-6e558966cc0a"/>
    <xsd:import namespace="8662b06d-03b9-424a-ab70-bfab313b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4f0d9-fb0d-42e8-a680-6e558966c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markeringar" ma:readOnly="false" ma:fieldId="{5cf76f15-5ced-4ddc-b409-7134ff3c332f}" ma:taxonomyMulti="true" ma:sspId="e6ea580d-a90f-4d05-8666-171099ee70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3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2b06d-03b9-424a-ab70-bfab313b8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421b96d5-aacb-4c13-85e9-e00bdf967ae1}" ma:internalName="TaxCatchAll" ma:showField="CatchAllData" ma:web="8662b06d-03b9-424a-ab70-bfab313b8d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62b06d-03b9-424a-ab70-bfab313b8d48">
      <UserInfo>
        <DisplayName>Yliluoma Susanna</DisplayName>
        <AccountId>131</AccountId>
        <AccountType/>
      </UserInfo>
    </SharedWithUsers>
    <lcf76f155ced4ddcb4097134ff3c332f xmlns="cbe4f0d9-fb0d-42e8-a680-6e558966cc0a">
      <Terms xmlns="http://schemas.microsoft.com/office/infopath/2007/PartnerControls"/>
    </lcf76f155ced4ddcb4097134ff3c332f>
    <TaxCatchAll xmlns="8662b06d-03b9-424a-ab70-bfab313b8d48" xsi:nil="true"/>
  </documentManagement>
</p:properties>
</file>

<file path=customXml/itemProps1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2EDC675-2BAC-4C43-93C9-EAAE990576F6}">
  <ds:schemaRefs>
    <ds:schemaRef ds:uri="8662b06d-03b9-424a-ab70-bfab313b8d48"/>
    <ds:schemaRef ds:uri="cbe4f0d9-fb0d-42e8-a680-6e558966cc0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71BDA3F-9081-465D-A0C8-DF261C8C3C7F}">
  <ds:schemaRefs>
    <ds:schemaRef ds:uri="8662b06d-03b9-424a-ab70-bfab313b8d48"/>
    <ds:schemaRef ds:uri="cbe4f0d9-fb0d-42e8-a680-6e558966cc0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Application>Microsoft Office PowerPoint</Application>
  <PresentationFormat>Widescreen</PresentationFormat>
  <Slides>9</Slides>
  <Notes>2</Notes>
  <HiddenSlides>0</HiddenSlide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OVHP_teema</vt:lpstr>
      <vt:lpstr>1_OVHP_teema</vt:lpstr>
      <vt:lpstr>2_OVHP_teema</vt:lpstr>
      <vt:lpstr>Rapportering av egenkontroll</vt:lpstr>
      <vt:lpstr>Tillgänglighet - Telefonservice</vt:lpstr>
      <vt:lpstr>Tillgänglighet – Digitala tjänster</vt:lpstr>
      <vt:lpstr>Tillgänglighet – Servicepunkten</vt:lpstr>
      <vt:lpstr>Tillgänglighet - Socialvård</vt:lpstr>
      <vt:lpstr>Säkerhet och kvalitet</vt:lpstr>
      <vt:lpstr>Kundupplevelse</vt:lpstr>
      <vt:lpstr>Delaktighetsarbete</vt:lpstr>
      <vt:lpstr>Personal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revision>159</cp:revision>
  <dcterms:created xsi:type="dcterms:W3CDTF">2023-11-14T05:41:58Z</dcterms:created>
  <dcterms:modified xsi:type="dcterms:W3CDTF">2026-01-30T06:53:01Z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0x01010047233D02C2F3D148860CE3F6DFEDC733</vt:lpwstr>
  </property>
  <property fmtid="{D5CDD505-2E9C-101B-9397-08002B2CF9AE}" pid="3" name="MediaServiceImageTags">
    <vt:lpwstr/>
  </property>
</Properties>
</file>