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  <p:sldMasterId id="2147483710" r:id="rId5"/>
  </p:sldMasterIdLst>
  <p:notesMasterIdLst>
    <p:notesMasterId r:id="rId13"/>
  </p:notesMasterIdLst>
  <p:handoutMasterIdLst>
    <p:handoutMasterId r:id="rId14"/>
  </p:handoutMasterIdLst>
  <p:sldIdLst>
    <p:sldId id="335" r:id="rId6"/>
    <p:sldId id="562" r:id="rId7"/>
    <p:sldId id="581" r:id="rId8"/>
    <p:sldId id="563" r:id="rId9"/>
    <p:sldId id="452" r:id="rId10"/>
    <p:sldId id="579" r:id="rId11"/>
    <p:sldId id="580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2390D301-E4FF-25AD-2CB3-A9B971D426AB}" name="Holm Tarja" initials="" userId="S::tarja.holm@ovph.fi::d32f561d-dc8c-4ecf-b843-0bb2fcb7eb6e" providerId="AD"/>
  <p188:author id="{817E7A4A-D7AD-E81C-BE0F-91A160B1266F}" name="Kortemäki Virpi" initials="KV" userId="S::virpi.kortemaki@ovph.fi::636975dc-b11f-4cab-be1d-f544b8497ef2" providerId="AD"/>
  <p188:author id="{D7E0FC59-56D0-E944-DBCE-D81227EB1767}" name="Skuthälla Tanja" initials="ST" userId="S::tanja.skuthalla@ovph.fi::178ba649-bdec-4ba0-b6b5-65d2f655b5ca" providerId="AD"/>
  <p188:author id="{8BD51E84-A55A-6391-52DA-931A46D3E969}" name="Guss Kathy" initials="GK" userId="S::kathy.guss@ovph.fi::950a6ebe-db69-42ab-9c55-55131745aaa7" providerId="AD"/>
  <p188:author id="{AFEABAD6-F391-E6D4-FFFD-D08E33702AA1}" name="Sundman Lisa" initials="SL" userId="S::lisa.sundman@ovph.fi::fec9133f-7357-46c1-9cd4-7e86e427af38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ranö Anna" initials="GA [2]" lastIdx="4" clrIdx="0">
    <p:extLst>
      <p:ext uri="{19B8F6BF-5375-455C-9EA6-DF929625EA0E}">
        <p15:presenceInfo xmlns:p15="http://schemas.microsoft.com/office/powerpoint/2012/main" userId="S::anna.grano@ovph.fi::a50b3b0e-1daf-4c22-886c-a5e083b4370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0068958-D53F-CA1C-CA2B-561622DEF902}" v="88" dt="2026-01-30T07:24:36.755"/>
    <p1510:client id="{D5826512-6F25-66A5-614D-20788443B1EE}" v="114" dt="2026-01-30T10:49:06.8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8/10/relationships/authors" Target="author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2.xml"/><Relationship Id="rId15" Type="http://schemas.openxmlformats.org/officeDocument/2006/relationships/commentAuthors" Target="commentAuthors.xml"/><Relationship Id="rId10" Type="http://schemas.openxmlformats.org/officeDocument/2006/relationships/slide" Target="slides/slide5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_233_62DC17AC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44</c:v>
                </c:pt>
                <c:pt idx="1">
                  <c:v>24</c:v>
                </c:pt>
                <c:pt idx="2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CC-4AD5-BF42-673CA57A061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55</c:v>
                </c:pt>
                <c:pt idx="1">
                  <c:v>62</c:v>
                </c:pt>
                <c:pt idx="2">
                  <c:v>83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D60-45F1-BFFF-E040F0F12C9F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58</c:v>
                </c:pt>
                <c:pt idx="1">
                  <c:v>62</c:v>
                </c:pt>
                <c:pt idx="2">
                  <c:v>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C34-466C-A81D-6AE5416D837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1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2023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</c:v>
                </c:pt>
                <c:pt idx="1">
                  <c:v>1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BB0-43B5-96BF-408CFBFA77FE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</c:v>
                </c:pt>
              </c:strCache>
            </c:strRef>
          </c:tx>
          <c:spPr>
            <a:solidFill>
              <a:schemeClr val="tx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</c:v>
                </c:pt>
                <c:pt idx="1">
                  <c:v>1</c:v>
                </c:pt>
                <c:pt idx="2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BB0-43B5-96BF-408CFBFA77FE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2025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fi-FI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Sheet1!$A$2:$A$4</c:f>
              <c:strCache>
                <c:ptCount val="3"/>
                <c:pt idx="0">
                  <c:v>Jan-April</c:v>
                </c:pt>
                <c:pt idx="1">
                  <c:v>Maj-Aug</c:v>
                </c:pt>
                <c:pt idx="2">
                  <c:v>Sept-Dec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9</c:v>
                </c:pt>
                <c:pt idx="2">
                  <c:v>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BB0-43B5-96BF-408CFBFA77F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35601984"/>
        <c:axId val="535602312"/>
      </c:barChart>
      <c:catAx>
        <c:axId val="5356019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2312"/>
        <c:crosses val="autoZero"/>
        <c:auto val="1"/>
        <c:lblAlgn val="ctr"/>
        <c:lblOffset val="100"/>
        <c:noMultiLvlLbl val="0"/>
      </c:catAx>
      <c:valAx>
        <c:axId val="53560231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fi-FI"/>
          </a:p>
        </c:txPr>
        <c:crossAx val="53560198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fi-FI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fi-FI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690A8B4-A175-47E0-9DA4-67B367CF719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0708A30-2F99-4DC8-97D0-02632F0CEB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1332C6-2739-449A-8E1C-DF133202CBD0}" type="datetimeFigureOut">
              <a:rPr lang="fi-FI" smtClean="0"/>
              <a:t>30.1.2026</a:t>
            </a:fld>
            <a:endParaRPr lang="fi-F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227B36E-21B3-4DF2-9912-01BC3F9EEE8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65EA9B-9ACE-4A36-A2A0-8F4A6523614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5E5EF4-BA7F-4A42-BB51-703B5F75C493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09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0EBC61-E677-49EC-905C-8E373E977562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B0DF54-D132-4835-A060-2DDF2500197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3133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28497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ea typeface="Calibri"/>
              <a:cs typeface="Calibri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D7DB2FD-E821-42CD-A42C-78AD0F702CB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3430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29597676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660000" y="1291041"/>
            <a:ext cx="0" cy="558991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6660000" y="408600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1128000" y="5404220"/>
            <a:ext cx="55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8838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00329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Henkilöstö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sp>
        <p:nvSpPr>
          <p:cNvPr id="7" name="TextBox 6"/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74015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255343" y="-34782"/>
            <a:ext cx="11069254" cy="701102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34781"/>
            <a:ext cx="11431557" cy="142674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Personal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897162" y="5073549"/>
            <a:ext cx="1926658" cy="1016988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>
            <a:off x="1200329" y="4473964"/>
            <a:ext cx="11069256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3597370" y="4473964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6175394" y="4473963"/>
            <a:ext cx="0" cy="250228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 userDrawn="1"/>
        </p:nvCxnSpPr>
        <p:spPr>
          <a:xfrm>
            <a:off x="4647744" y="1330534"/>
            <a:ext cx="0" cy="3143429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 userDrawn="1"/>
        </p:nvCxnSpPr>
        <p:spPr>
          <a:xfrm>
            <a:off x="8140167" y="1330534"/>
            <a:ext cx="0" cy="3145027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>
            <a:extLst>
              <a:ext uri="{FF2B5EF4-FFF2-40B4-BE49-F238E27FC236}">
                <a16:creationId xmlns:a16="http://schemas.microsoft.com/office/drawing/2014/main" id="{35743584-D823-48E2-ABA9-FB131738E2AB}"/>
              </a:ext>
            </a:extLst>
          </p:cNvPr>
          <p:cNvSpPr txBox="1"/>
          <p:nvPr userDrawn="1"/>
        </p:nvSpPr>
        <p:spPr>
          <a:xfrm>
            <a:off x="3646650" y="4541635"/>
            <a:ext cx="7058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928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8961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8655065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6303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637403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164448608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/ Kan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200100" y="914884"/>
            <a:ext cx="7911566" cy="2072107"/>
          </a:xfrm>
        </p:spPr>
        <p:txBody>
          <a:bodyPr anchor="b">
            <a:normAutofit/>
          </a:bodyPr>
          <a:lstStyle>
            <a:lvl1pPr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200100" y="3413033"/>
            <a:ext cx="7934716" cy="347919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886218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2184667" y="6156384"/>
            <a:ext cx="4443769" cy="233637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</p:spTree>
    <p:extLst>
      <p:ext uri="{BB962C8B-B14F-4D97-AF65-F5344CB8AC3E}">
        <p14:creationId xmlns:p14="http://schemas.microsoft.com/office/powerpoint/2010/main" val="31865410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506699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mslag + bild / Kansi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92742" y="567159"/>
            <a:ext cx="4911522" cy="2299519"/>
          </a:xfrm>
        </p:spPr>
        <p:txBody>
          <a:bodyPr anchor="b">
            <a:normAutofit/>
          </a:bodyPr>
          <a:lstStyle>
            <a:lvl1pPr>
              <a:defRPr sz="48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92742" y="3136739"/>
            <a:ext cx="4911522" cy="1018844"/>
          </a:xfrm>
        </p:spPr>
        <p:txBody>
          <a:bodyPr>
            <a:normAutofit/>
          </a:bodyPr>
          <a:lstStyle>
            <a:lvl1pPr marL="0" indent="0">
              <a:buNone/>
              <a:defRPr sz="2000" b="1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977A0A71-A835-403F-AD0D-5E408F30A0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92742" y="5824812"/>
            <a:ext cx="3688466" cy="608776"/>
          </a:xfrm>
          <a:prstGeom prst="rect">
            <a:avLst/>
          </a:prstGeom>
        </p:spPr>
      </p:pic>
      <p:sp>
        <p:nvSpPr>
          <p:cNvPr id="14" name="Tekstin paikkamerkki 2">
            <a:extLst>
              <a:ext uri="{FF2B5EF4-FFF2-40B4-BE49-F238E27FC236}">
                <a16:creationId xmlns:a16="http://schemas.microsoft.com/office/drawing/2014/main" id="{228ECC36-F686-4B0E-B126-D1ED6CF08A3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1792743" y="4425644"/>
            <a:ext cx="4911521" cy="279730"/>
          </a:xfrm>
        </p:spPr>
        <p:txBody>
          <a:bodyPr>
            <a:noAutofit/>
          </a:bodyPr>
          <a:lstStyle>
            <a:lvl1pPr marL="0" indent="0">
              <a:lnSpc>
                <a:spcPts val="1200"/>
              </a:lnSpc>
              <a:spcBef>
                <a:spcPts val="600"/>
              </a:spcBef>
              <a:buNone/>
              <a:defRPr sz="120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Författarinformation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Förnamn</a:t>
            </a:r>
            <a:r>
              <a:rPr lang="fi-FI" b="0" i="0">
                <a:effectLst/>
                <a:latin typeface="Segoe UI" panose="020B0502040204020203" pitchFamily="34" charset="0"/>
              </a:rPr>
              <a:t> </a:t>
            </a:r>
            <a:r>
              <a:rPr lang="fi-FI" b="0" i="0" err="1">
                <a:effectLst/>
                <a:latin typeface="Segoe UI" panose="020B0502040204020203" pitchFamily="34" charset="0"/>
              </a:rPr>
              <a:t>Efternamn</a:t>
            </a:r>
            <a:r>
              <a:rPr lang="fi-FI" b="0" i="0">
                <a:effectLst/>
                <a:latin typeface="Segoe UI" panose="020B0502040204020203" pitchFamily="34" charset="0"/>
              </a:rPr>
              <a:t> | Datum</a:t>
            </a:r>
          </a:p>
        </p:txBody>
      </p:sp>
      <p:sp>
        <p:nvSpPr>
          <p:cNvPr id="10" name="Sisällön paikkamerkki 2">
            <a:extLst>
              <a:ext uri="{FF2B5EF4-FFF2-40B4-BE49-F238E27FC236}">
                <a16:creationId xmlns:a16="http://schemas.microsoft.com/office/drawing/2014/main" id="{B1E416C0-4E6D-428D-8B11-8AA4319A4838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7209212" y="1"/>
            <a:ext cx="4980065" cy="6858000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241996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99630445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127275922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1BC2986-E557-4E31-79E4-2FCA09A44459}"/>
              </a:ext>
            </a:extLst>
          </p:cNvPr>
          <p:cNvCxnSpPr/>
          <p:nvPr userDrawn="1"/>
        </p:nvCxnSpPr>
        <p:spPr>
          <a:xfrm>
            <a:off x="7560000" y="3061699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5A2A482-F46E-8C2D-3CD2-DAF54B76306F}"/>
              </a:ext>
            </a:extLst>
          </p:cNvPr>
          <p:cNvCxnSpPr/>
          <p:nvPr userDrawn="1"/>
        </p:nvCxnSpPr>
        <p:spPr>
          <a:xfrm>
            <a:off x="7560000" y="44953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468846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8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385238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7332371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7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56DBEB3-51CC-72A7-8A37-95BC67CBE2B7}"/>
              </a:ext>
            </a:extLst>
          </p:cNvPr>
          <p:cNvCxnSpPr/>
          <p:nvPr userDrawn="1"/>
        </p:nvCxnSpPr>
        <p:spPr>
          <a:xfrm>
            <a:off x="7560000" y="4457272"/>
            <a:ext cx="4632000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01508873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 (RESURS)</a:t>
            </a:r>
          </a:p>
        </p:txBody>
      </p:sp>
    </p:spTree>
    <p:extLst>
      <p:ext uri="{BB962C8B-B14F-4D97-AF65-F5344CB8AC3E}">
        <p14:creationId xmlns:p14="http://schemas.microsoft.com/office/powerpoint/2010/main" val="282807282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 baseline="0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sampam</a:t>
            </a:r>
            <a:endParaRPr lang="fi-FI" sz="36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671310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20408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5E4426B-1263-FF2F-84C3-2A76EC01A4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665" y="669804"/>
            <a:ext cx="3028335" cy="700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851625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BD9989D6-F31F-4EC5-946F-B333986A870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bg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316C2E39-1FFB-4EB1-83CE-55B81ACB00AE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2" y="4374498"/>
            <a:ext cx="7881448" cy="405846"/>
          </a:xfrm>
        </p:spPr>
        <p:txBody>
          <a:bodyPr>
            <a:noAutofit/>
          </a:bodyPr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4613467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/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9327754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89" y="2326511"/>
            <a:ext cx="9327755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</p:spTree>
    <p:extLst>
      <p:ext uri="{BB962C8B-B14F-4D97-AF65-F5344CB8AC3E}">
        <p14:creationId xmlns:p14="http://schemas.microsoft.com/office/powerpoint/2010/main" val="1956508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7D524BBE-09B8-48EA-859D-3860E4E8A31C}"/>
              </a:ext>
            </a:extLst>
          </p:cNvPr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E663A9F8-806C-4F2D-8EDE-F3C63879E4F0}"/>
              </a:ext>
            </a:extLst>
          </p:cNvPr>
          <p:cNvCxnSpPr/>
          <p:nvPr userDrawn="1"/>
        </p:nvCxnSpPr>
        <p:spPr>
          <a:xfrm>
            <a:off x="85320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551361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C2F3AC7-DD9D-4569-9C23-2C361AB2CEE3}"/>
              </a:ext>
            </a:extLst>
          </p:cNvPr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1787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F6B8AB5D-811F-4B06-A2B7-A29159A8EF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582" r="2599" b="7653"/>
          <a:stretch/>
        </p:blipFill>
        <p:spPr>
          <a:xfrm>
            <a:off x="2553495" y="-1"/>
            <a:ext cx="9638506" cy="6858001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6B794C0E-ABDA-46B2-87C9-9CE37E803D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3A0EC7A0-5676-4A13-9CF1-A44526782232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899"/>
            <a:ext cx="7881449" cy="382697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9076733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97326C7A-C2EB-4325-8143-E8591DB578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t="7122" r="2989" b="8476"/>
          <a:stretch/>
        </p:blipFill>
        <p:spPr>
          <a:xfrm>
            <a:off x="2550911" y="0"/>
            <a:ext cx="9641089" cy="6858000"/>
          </a:xfrm>
          <a:prstGeom prst="rect">
            <a:avLst/>
          </a:prstGeom>
        </p:spPr>
      </p:pic>
      <p:sp>
        <p:nvSpPr>
          <p:cNvPr id="7" name="Suorakulmio 6">
            <a:extLst>
              <a:ext uri="{FF2B5EF4-FFF2-40B4-BE49-F238E27FC236}">
                <a16:creationId xmlns:a16="http://schemas.microsoft.com/office/drawing/2014/main" id="{621CD312-6FC1-4BBF-800D-A161539795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828800" y="555585"/>
            <a:ext cx="9769034" cy="576419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14" name="Otsikko 1">
            <a:extLst>
              <a:ext uri="{FF2B5EF4-FFF2-40B4-BE49-F238E27FC236}">
                <a16:creationId xmlns:a16="http://schemas.microsoft.com/office/drawing/2014/main" id="{9E67AA12-B1E4-4AFF-9D09-DF4180C6A35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51512" y="1481560"/>
            <a:ext cx="7881449" cy="2511706"/>
          </a:xfrm>
        </p:spPr>
        <p:txBody>
          <a:bodyPr anchor="b">
            <a:noAutofit/>
          </a:bodyPr>
          <a:lstStyle>
            <a:lvl1pPr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15" name="Tekstin paikkamerkki 2">
            <a:extLst>
              <a:ext uri="{FF2B5EF4-FFF2-40B4-BE49-F238E27FC236}">
                <a16:creationId xmlns:a16="http://schemas.microsoft.com/office/drawing/2014/main" id="{1BBE9987-4AB2-4C77-9BF5-E044F5744C4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2651511" y="4281900"/>
            <a:ext cx="7881449" cy="428996"/>
          </a:xfrm>
        </p:spPr>
        <p:txBody>
          <a:bodyPr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underrubriken</a:t>
            </a:r>
          </a:p>
        </p:txBody>
      </p:sp>
    </p:spTree>
    <p:extLst>
      <p:ext uri="{BB962C8B-B14F-4D97-AF65-F5344CB8AC3E}">
        <p14:creationId xmlns:p14="http://schemas.microsoft.com/office/powerpoint/2010/main" val="26094837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m / 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13000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vslutning / Lopet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orakulmio 4">
            <a:extLst>
              <a:ext uri="{FF2B5EF4-FFF2-40B4-BE49-F238E27FC236}">
                <a16:creationId xmlns:a16="http://schemas.microsoft.com/office/drawing/2014/main" id="{7CFEF7D0-89E7-4DFE-9FC4-7B4ABF4A53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Tekstin paikkamerkki 2">
            <a:extLst>
              <a:ext uri="{FF2B5EF4-FFF2-40B4-BE49-F238E27FC236}">
                <a16:creationId xmlns:a16="http://schemas.microsoft.com/office/drawing/2014/main" id="{18EE2646-56AA-4BB0-8E80-712AD9226B4D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3043858" y="3604926"/>
            <a:ext cx="7710725" cy="351638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err="1"/>
              <a:t>Förnamn</a:t>
            </a:r>
            <a:r>
              <a:rPr lang="fi-FI"/>
              <a:t> </a:t>
            </a:r>
            <a:r>
              <a:rPr lang="fi-FI" err="1"/>
              <a:t>Efternamn</a:t>
            </a:r>
            <a:r>
              <a:rPr lang="fi-FI"/>
              <a:t> | </a:t>
            </a:r>
            <a:r>
              <a:rPr lang="fi-FI" err="1"/>
              <a:t>Kontaktinformation</a:t>
            </a:r>
            <a:r>
              <a:rPr lang="fi-FI"/>
              <a:t> | osterbottensvalfard.fi</a:t>
            </a:r>
          </a:p>
        </p:txBody>
      </p:sp>
    </p:spTree>
    <p:extLst>
      <p:ext uri="{BB962C8B-B14F-4D97-AF65-F5344CB8AC3E}">
        <p14:creationId xmlns:p14="http://schemas.microsoft.com/office/powerpoint/2010/main" val="360638654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4609050" y="1618614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8101076" y="1618614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747308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46090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628350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23951AD-C835-72D1-BF2F-871377F920FB}"/>
              </a:ext>
            </a:extLst>
          </p:cNvPr>
          <p:cNvCxnSpPr>
            <a:cxnSpLocks/>
          </p:cNvCxnSpPr>
          <p:nvPr userDrawn="1"/>
        </p:nvCxnSpPr>
        <p:spPr>
          <a:xfrm>
            <a:off x="9192099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3400837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21193690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15" name="Straight Connector 14"/>
          <p:cNvCxnSpPr>
            <a:cxnSpLocks/>
          </p:cNvCxnSpPr>
          <p:nvPr userDrawn="1"/>
        </p:nvCxnSpPr>
        <p:spPr>
          <a:xfrm>
            <a:off x="3271862" y="1618613"/>
            <a:ext cx="0" cy="287025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cxnSpLocks/>
          </p:cNvCxnSpPr>
          <p:nvPr userDrawn="1"/>
        </p:nvCxnSpPr>
        <p:spPr>
          <a:xfrm>
            <a:off x="6782848" y="1618613"/>
            <a:ext cx="0" cy="287025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2681D93-E218-7D07-1A5B-282B478E7723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4400"/>
            <a:ext cx="349202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3271862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A0AF0572-4EC0-8FF6-DAC5-4173102B5DD7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488871"/>
            <a:ext cx="0" cy="2246863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5412B49-581C-835D-8C01-D82A94FB7DC4}"/>
              </a:ext>
            </a:extLst>
          </p:cNvPr>
          <p:cNvCxnSpPr>
            <a:cxnSpLocks/>
          </p:cNvCxnSpPr>
          <p:nvPr userDrawn="1"/>
        </p:nvCxnSpPr>
        <p:spPr>
          <a:xfrm>
            <a:off x="1208213" y="4037767"/>
            <a:ext cx="2063649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CD21FD71-054F-EEBE-F541-F0D4C5D357DD}"/>
              </a:ext>
            </a:extLst>
          </p:cNvPr>
          <p:cNvCxnSpPr>
            <a:cxnSpLocks/>
          </p:cNvCxnSpPr>
          <p:nvPr userDrawn="1"/>
        </p:nvCxnSpPr>
        <p:spPr>
          <a:xfrm>
            <a:off x="6782848" y="4037767"/>
            <a:ext cx="533293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3341200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741502" y="130139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Patientsäkerhet</a:t>
            </a:r>
            <a:endParaRPr lang="fi-FI" sz="3600">
              <a:solidFill>
                <a:schemeClr val="tx1"/>
              </a:solidFill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86A81F36-AC58-4DD9-C7DC-B9776BED227D}"/>
              </a:ext>
            </a:extLst>
          </p:cNvPr>
          <p:cNvSpPr/>
          <p:nvPr userDrawn="1"/>
        </p:nvSpPr>
        <p:spPr>
          <a:xfrm>
            <a:off x="1208213" y="1618614"/>
            <a:ext cx="10907573" cy="5117120"/>
          </a:xfrm>
          <a:prstGeom prst="rect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9ACC7CAA-3A95-8BEA-AD51-82BA742430DF}"/>
              </a:ext>
            </a:extLst>
          </p:cNvPr>
          <p:cNvCxnSpPr>
            <a:cxnSpLocks/>
          </p:cNvCxnSpPr>
          <p:nvPr userDrawn="1"/>
        </p:nvCxnSpPr>
        <p:spPr>
          <a:xfrm>
            <a:off x="6718662" y="1618614"/>
            <a:ext cx="0" cy="511712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9694214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682865-C634-470C-B0FF-8EFBD469A413}" type="datetimeFigureOut">
              <a:rPr lang="en-US" smtClean="0"/>
              <a:t>1/30/2026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92D4A-3EEA-4580-801C-0CD0F8798C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859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nehåll + bild / Sisältö +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31CCC9F-863F-4912-9980-8F52D255222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853391" y="762946"/>
            <a:ext cx="4491680" cy="1563565"/>
          </a:xfrm>
        </p:spPr>
        <p:txBody>
          <a:bodyPr>
            <a:normAutofit/>
          </a:bodyPr>
          <a:lstStyle>
            <a:lvl1pPr>
              <a:defRPr sz="3200" b="1"/>
            </a:lvl1pPr>
          </a:lstStyle>
          <a:p>
            <a:r>
              <a:rPr lang="sv-SE"/>
              <a:t>Klicka för att sätta </a:t>
            </a:r>
            <a:br>
              <a:rPr lang="sv-SE"/>
            </a:br>
            <a:r>
              <a:rPr lang="sv-SE"/>
              <a:t>rubriken</a:t>
            </a:r>
            <a:endParaRPr lang="fi-FI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D1FF4A-38CC-40DC-83BE-DDE4BF5548B2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853390" y="2326511"/>
            <a:ext cx="4491680" cy="3850452"/>
          </a:xfrm>
        </p:spPr>
        <p:txBody>
          <a:bodyPr>
            <a:normAutofit/>
          </a:bodyPr>
          <a:lstStyle>
            <a:lvl1pPr marL="457200" indent="-457200">
              <a:buClr>
                <a:schemeClr val="accent1"/>
              </a:buClr>
              <a:buFont typeface="Arial" panose="020B0604020202020204" pitchFamily="34" charset="0"/>
              <a:buChar char="•"/>
              <a:defRPr sz="2400"/>
            </a:lvl1pPr>
          </a:lstStyle>
          <a:p>
            <a:pPr algn="l"/>
            <a:r>
              <a:rPr lang="sv-SE" b="0" i="0">
                <a:effectLst/>
                <a:latin typeface="Segoe UI" panose="020B0502040204020203" pitchFamily="34" charset="0"/>
              </a:rPr>
              <a:t>Klicka för att sätta texten</a:t>
            </a:r>
          </a:p>
        </p:txBody>
      </p:sp>
      <p:sp>
        <p:nvSpPr>
          <p:cNvPr id="9" name="Sisällön paikkamerkki 2">
            <a:extLst>
              <a:ext uri="{FF2B5EF4-FFF2-40B4-BE49-F238E27FC236}">
                <a16:creationId xmlns:a16="http://schemas.microsoft.com/office/drawing/2014/main" id="{1DA025EC-89A3-44CB-B84C-6A8DB57CA696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6772099" y="762946"/>
            <a:ext cx="4385897" cy="5414017"/>
          </a:xfr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1400">
                <a:solidFill>
                  <a:schemeClr val="accent2"/>
                </a:solidFill>
              </a:defRPr>
            </a:lvl1pPr>
          </a:lstStyle>
          <a:p>
            <a:pPr algn="l"/>
            <a:r>
              <a:rPr lang="fi-FI" b="0" i="0" err="1">
                <a:effectLst/>
                <a:latin typeface="Segoe UI" panose="020B0502040204020203" pitchFamily="34" charset="0"/>
              </a:rPr>
              <a:t>Infoga</a:t>
            </a:r>
            <a:r>
              <a:rPr lang="fi-FI" b="0" i="0">
                <a:effectLst/>
                <a:latin typeface="Segoe UI" panose="020B0502040204020203" pitchFamily="34" charset="0"/>
              </a:rPr>
              <a:t> bild</a:t>
            </a:r>
          </a:p>
        </p:txBody>
      </p:sp>
    </p:spTree>
    <p:extLst>
      <p:ext uri="{BB962C8B-B14F-4D97-AF65-F5344CB8AC3E}">
        <p14:creationId xmlns:p14="http://schemas.microsoft.com/office/powerpoint/2010/main" val="7465497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48863" y="-61965"/>
            <a:ext cx="11043137" cy="6863862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Saatavuus/</a:t>
            </a:r>
            <a:r>
              <a:rPr lang="fi-FI" sz="3600" err="1">
                <a:solidFill>
                  <a:schemeClr val="tx1"/>
                </a:solidFill>
              </a:rPr>
              <a:t>Tillgänglighet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3" name="Straight Connector 2"/>
          <p:cNvCxnSpPr/>
          <p:nvPr userDrawn="1"/>
        </p:nvCxnSpPr>
        <p:spPr>
          <a:xfrm>
            <a:off x="4798800" y="1391960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8517600" y="891309"/>
            <a:ext cx="0" cy="5966691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49998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rgbClr val="FDC84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81070" y="3074694"/>
            <a:ext cx="6979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539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6337" y="1694162"/>
            <a:ext cx="565977" cy="565977"/>
          </a:xfrm>
          <a:prstGeom prst="rect">
            <a:avLst/>
          </a:prstGeom>
          <a:solidFill>
            <a:srgbClr val="213A8F"/>
          </a:solidFill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 cstate="print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038573" y="3248691"/>
            <a:ext cx="610548" cy="610548"/>
          </a:xfrm>
          <a:prstGeom prst="rect">
            <a:avLst/>
          </a:prstGeom>
        </p:spPr>
      </p:pic>
      <p:sp>
        <p:nvSpPr>
          <p:cNvPr id="7" name="Oval 6"/>
          <p:cNvSpPr/>
          <p:nvPr userDrawn="1"/>
        </p:nvSpPr>
        <p:spPr>
          <a:xfrm>
            <a:off x="5256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6192000" y="4244541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0" name="Oval 9"/>
          <p:cNvSpPr/>
          <p:nvPr userDrawn="1"/>
        </p:nvSpPr>
        <p:spPr>
          <a:xfrm>
            <a:off x="6192000" y="3004809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5256000" y="548427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2" name="Oval 11"/>
          <p:cNvSpPr/>
          <p:nvPr userDrawn="1"/>
        </p:nvSpPr>
        <p:spPr>
          <a:xfrm flipH="1">
            <a:off x="3744000" y="1840493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3" name="Oval 12"/>
          <p:cNvSpPr/>
          <p:nvPr userDrawn="1"/>
        </p:nvSpPr>
        <p:spPr>
          <a:xfrm flipH="1">
            <a:off x="2808000" y="4279589"/>
            <a:ext cx="860127" cy="860127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4" name="Oval 13"/>
          <p:cNvSpPr/>
          <p:nvPr userDrawn="1"/>
        </p:nvSpPr>
        <p:spPr>
          <a:xfrm flipH="1">
            <a:off x="2808000" y="3001778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15" name="Oval 14"/>
          <p:cNvSpPr/>
          <p:nvPr userDrawn="1"/>
        </p:nvSpPr>
        <p:spPr>
          <a:xfrm flipH="1">
            <a:off x="3744000" y="5496093"/>
            <a:ext cx="860127" cy="860127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pic>
        <p:nvPicPr>
          <p:cNvPr id="24" name="Picture 23"/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3951106" y="3421474"/>
            <a:ext cx="1926680" cy="1016988"/>
          </a:xfrm>
          <a:prstGeom prst="rect">
            <a:avLst/>
          </a:prstGeom>
        </p:spPr>
      </p:pic>
      <p:sp>
        <p:nvSpPr>
          <p:cNvPr id="25" name="TextBox 24"/>
          <p:cNvSpPr txBox="1"/>
          <p:nvPr userDrawn="1"/>
        </p:nvSpPr>
        <p:spPr>
          <a:xfrm>
            <a:off x="4577121" y="3006628"/>
            <a:ext cx="7058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b="1">
                <a:solidFill>
                  <a:schemeClr val="accent4"/>
                </a:solidFill>
              </a:rPr>
              <a:t>NPS</a:t>
            </a:r>
            <a:endParaRPr lang="en-US" sz="1600" b="1">
              <a:solidFill>
                <a:schemeClr val="accent4"/>
              </a:solidFill>
            </a:endParaRPr>
          </a:p>
        </p:txBody>
      </p:sp>
      <p:sp>
        <p:nvSpPr>
          <p:cNvPr id="28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sz="3600" b="1" err="1">
                <a:solidFill>
                  <a:schemeClr val="tx1"/>
                </a:solidFill>
              </a:rPr>
              <a:t>Kundupplevelse</a:t>
            </a:r>
            <a:endParaRPr lang="fi-FI" sz="3600" b="1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1657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 err="1">
                <a:solidFill>
                  <a:schemeClr val="tx1"/>
                </a:solidFill>
              </a:rPr>
              <a:t>Säkerhet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och</a:t>
            </a:r>
            <a:r>
              <a:rPr lang="fi-FI" sz="3600">
                <a:solidFill>
                  <a:schemeClr val="tx1"/>
                </a:solidFill>
              </a:rPr>
              <a:t> </a:t>
            </a:r>
            <a:r>
              <a:rPr lang="fi-FI" sz="3600" err="1">
                <a:solidFill>
                  <a:schemeClr val="tx1"/>
                </a:solidFill>
              </a:rPr>
              <a:t>kvalitet</a:t>
            </a:r>
            <a:endParaRPr lang="fi-FI" sz="3600">
              <a:solidFill>
                <a:schemeClr val="tx1"/>
              </a:solidFill>
            </a:endParaRP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E0997A41-488F-47FE-A14E-4E3CBAC2B407}"/>
              </a:ext>
            </a:extLst>
          </p:cNvPr>
          <p:cNvSpPr txBox="1"/>
          <p:nvPr userDrawn="1"/>
        </p:nvSpPr>
        <p:spPr>
          <a:xfrm>
            <a:off x="4735669" y="1404000"/>
            <a:ext cx="382674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b="1">
                <a:solidFill>
                  <a:srgbClr val="85C598"/>
                </a:solidFill>
              </a:rPr>
              <a:t>DE ANMÄLDA HÄNDELSERNAS KARAKTÄR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/>
          <p:nvPr userDrawn="1"/>
        </p:nvSpPr>
        <p:spPr>
          <a:xfrm>
            <a:off x="1179185" y="1404000"/>
            <a:ext cx="284747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>
                <a:solidFill>
                  <a:schemeClr val="accent4"/>
                </a:solidFill>
              </a:rPr>
              <a:t>ANTAL ANMÄLAN OM NEGATIV HÄNDELSE </a:t>
            </a:r>
            <a:endParaRPr lang="en-US" sz="16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068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ellanrubrik / Väliotsikko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orakulmio 7">
            <a:extLst>
              <a:ext uri="{FF2B5EF4-FFF2-40B4-BE49-F238E27FC236}">
                <a16:creationId xmlns:a16="http://schemas.microsoft.com/office/drawing/2014/main" id="{9171C9EA-1BEC-4619-B728-CEDDB184F91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22744" y="0"/>
            <a:ext cx="11069256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" name="Rectangle 4"/>
          <p:cNvSpPr/>
          <p:nvPr userDrawn="1"/>
        </p:nvSpPr>
        <p:spPr>
          <a:xfrm>
            <a:off x="1055716" y="-11424"/>
            <a:ext cx="11213869" cy="1403384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ubrik">
            <a:extLst>
              <a:ext uri="{FF2B5EF4-FFF2-40B4-BE49-F238E27FC236}">
                <a16:creationId xmlns:a16="http://schemas.microsoft.com/office/drawing/2014/main" id="{205F0CE6-FF24-48D9-88EA-D77D0AB4F0AB}"/>
              </a:ext>
            </a:extLst>
          </p:cNvPr>
          <p:cNvSpPr>
            <a:spLocks noGrp="1"/>
          </p:cNvSpPr>
          <p:nvPr>
            <p:ph type="title" idx="4294967295" hasCustomPrompt="1"/>
          </p:nvPr>
        </p:nvSpPr>
        <p:spPr>
          <a:xfrm>
            <a:off x="1653884" y="413813"/>
            <a:ext cx="9327754" cy="774907"/>
          </a:xfrm>
        </p:spPr>
        <p:txBody>
          <a:bodyPr/>
          <a:lstStyle>
            <a:lvl1pPr>
              <a:defRPr b="1"/>
            </a:lvl1pPr>
          </a:lstStyle>
          <a:p>
            <a:r>
              <a:rPr lang="fi-FI" sz="3600">
                <a:solidFill>
                  <a:schemeClr val="tx1"/>
                </a:solidFill>
              </a:rPr>
              <a:t>Turvallisuus ja laatu</a:t>
            </a:r>
          </a:p>
        </p:txBody>
      </p:sp>
      <p:sp>
        <p:nvSpPr>
          <p:cNvPr id="26" name="TextBox 25"/>
          <p:cNvSpPr txBox="1"/>
          <p:nvPr userDrawn="1"/>
        </p:nvSpPr>
        <p:spPr>
          <a:xfrm>
            <a:off x="1197033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fi-FI" b="1">
                <a:solidFill>
                  <a:schemeClr val="accent4"/>
                </a:solidFill>
              </a:rPr>
              <a:t>VAARATAPAHTUMA ILMOITUSTEN MÄÄRÄ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27" name="TextBox 26"/>
          <p:cNvSpPr txBox="1"/>
          <p:nvPr userDrawn="1"/>
        </p:nvSpPr>
        <p:spPr>
          <a:xfrm>
            <a:off x="4753431" y="1404000"/>
            <a:ext cx="24678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85C598"/>
                </a:solidFill>
              </a:rPr>
              <a:t>VAARATAPAHTUMA ILMOITUKSET 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CEC3B77E-0D3E-4B5A-8A4D-5EEF2CF1F41B}"/>
              </a:ext>
            </a:extLst>
          </p:cNvPr>
          <p:cNvCxnSpPr/>
          <p:nvPr userDrawn="1"/>
        </p:nvCxnSpPr>
        <p:spPr>
          <a:xfrm>
            <a:off x="1123602" y="4488872"/>
            <a:ext cx="11078095" cy="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ADCBBD-B6ED-4152-B8C4-0DC573033107}"/>
              </a:ext>
            </a:extLst>
          </p:cNvPr>
          <p:cNvCxnSpPr/>
          <p:nvPr userDrawn="1"/>
        </p:nvCxnSpPr>
        <p:spPr>
          <a:xfrm>
            <a:off x="4680000" y="4488872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2A35BE4C-1B5A-48EE-84DB-C2B08640B807}"/>
              </a:ext>
            </a:extLst>
          </p:cNvPr>
          <p:cNvCxnSpPr/>
          <p:nvPr userDrawn="1"/>
        </p:nvCxnSpPr>
        <p:spPr>
          <a:xfrm>
            <a:off x="64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D941A194-48EB-4091-A182-F366B11A0BC8}"/>
              </a:ext>
            </a:extLst>
          </p:cNvPr>
          <p:cNvCxnSpPr/>
          <p:nvPr userDrawn="1"/>
        </p:nvCxnSpPr>
        <p:spPr>
          <a:xfrm>
            <a:off x="4680000" y="1299411"/>
            <a:ext cx="0" cy="318946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5DF4010C-4B32-4FC4-9A31-D4B806832335}"/>
              </a:ext>
            </a:extLst>
          </p:cNvPr>
          <p:cNvCxnSpPr/>
          <p:nvPr userDrawn="1"/>
        </p:nvCxnSpPr>
        <p:spPr>
          <a:xfrm>
            <a:off x="8640000" y="1264071"/>
            <a:ext cx="0" cy="3224800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6CD3214-45BE-4687-A978-284152739751}"/>
              </a:ext>
            </a:extLst>
          </p:cNvPr>
          <p:cNvCxnSpPr/>
          <p:nvPr userDrawn="1"/>
        </p:nvCxnSpPr>
        <p:spPr>
          <a:xfrm>
            <a:off x="8280000" y="4488871"/>
            <a:ext cx="0" cy="2452255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0AC76652-7BC2-88D3-FC99-0BBA62C5158F}"/>
              </a:ext>
            </a:extLst>
          </p:cNvPr>
          <p:cNvSpPr txBox="1">
            <a:spLocks/>
          </p:cNvSpPr>
          <p:nvPr userDrawn="1"/>
        </p:nvSpPr>
        <p:spPr>
          <a:xfrm>
            <a:off x="1168417" y="4500000"/>
            <a:ext cx="34960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b="1">
                <a:solidFill>
                  <a:schemeClr val="accent4"/>
                </a:solidFill>
              </a:rPr>
              <a:t>ASIAKKAIDEN TEKEMÄT VAARATAPAHTUMA-ILMOITUKSET MÄÄRÄ</a:t>
            </a:r>
            <a:endParaRPr lang="en-US" sz="1200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17579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2.sv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5.xml"/><Relationship Id="rId13" Type="http://schemas.openxmlformats.org/officeDocument/2006/relationships/slideLayout" Target="../slideLayouts/slideLayout30.xml"/><Relationship Id="rId18" Type="http://schemas.openxmlformats.org/officeDocument/2006/relationships/slideLayout" Target="../slideLayouts/slideLayout35.xml"/><Relationship Id="rId3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38.xml"/><Relationship Id="rId7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9.xml"/><Relationship Id="rId17" Type="http://schemas.openxmlformats.org/officeDocument/2006/relationships/slideLayout" Target="../slideLayouts/slideLayout34.xml"/><Relationship Id="rId25" Type="http://schemas.openxmlformats.org/officeDocument/2006/relationships/image" Target="../media/image2.svg"/><Relationship Id="rId2" Type="http://schemas.openxmlformats.org/officeDocument/2006/relationships/slideLayout" Target="../slideLayouts/slideLayout19.xml"/><Relationship Id="rId16" Type="http://schemas.openxmlformats.org/officeDocument/2006/relationships/slideLayout" Target="../slideLayouts/slideLayout33.xml"/><Relationship Id="rId20" Type="http://schemas.openxmlformats.org/officeDocument/2006/relationships/slideLayout" Target="../slideLayouts/slideLayout37.xml"/><Relationship Id="rId1" Type="http://schemas.openxmlformats.org/officeDocument/2006/relationships/slideLayout" Target="../slideLayouts/slideLayout18.xml"/><Relationship Id="rId6" Type="http://schemas.openxmlformats.org/officeDocument/2006/relationships/slideLayout" Target="../slideLayouts/slideLayout23.xml"/><Relationship Id="rId11" Type="http://schemas.openxmlformats.org/officeDocument/2006/relationships/slideLayout" Target="../slideLayouts/slideLayout28.xml"/><Relationship Id="rId24" Type="http://schemas.openxmlformats.org/officeDocument/2006/relationships/image" Target="../media/image1.png"/><Relationship Id="rId5" Type="http://schemas.openxmlformats.org/officeDocument/2006/relationships/slideLayout" Target="../slideLayouts/slideLayout22.xml"/><Relationship Id="rId15" Type="http://schemas.openxmlformats.org/officeDocument/2006/relationships/slideLayout" Target="../slideLayouts/slideLayout32.xml"/><Relationship Id="rId23" Type="http://schemas.openxmlformats.org/officeDocument/2006/relationships/theme" Target="../theme/theme2.xml"/><Relationship Id="rId10" Type="http://schemas.openxmlformats.org/officeDocument/2006/relationships/slideLayout" Target="../slideLayouts/slideLayout27.xml"/><Relationship Id="rId19" Type="http://schemas.openxmlformats.org/officeDocument/2006/relationships/slideLayout" Target="../slideLayouts/slideLayout36.xml"/><Relationship Id="rId4" Type="http://schemas.openxmlformats.org/officeDocument/2006/relationships/slideLayout" Target="../slideLayouts/slideLayout21.xml"/><Relationship Id="rId9" Type="http://schemas.openxmlformats.org/officeDocument/2006/relationships/slideLayout" Target="../slideLayouts/slideLayout26.xml"/><Relationship Id="rId14" Type="http://schemas.openxmlformats.org/officeDocument/2006/relationships/slideLayout" Target="../slideLayouts/slideLayout31.xml"/><Relationship Id="rId22" Type="http://schemas.openxmlformats.org/officeDocument/2006/relationships/slideLayout" Target="../slideLayouts/slideLayout3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96DAC541-7B7A-43D3-8B79-37D633B846F1}">
                <asvg:svgBlip xmlns:asvg="http://schemas.microsoft.com/office/drawing/2016/SVG/main" r:embed="rId20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2315544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709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708" r:id="rId11"/>
    <p:sldLayoutId id="2147483706" r:id="rId12"/>
    <p:sldLayoutId id="2147483701" r:id="rId13"/>
    <p:sldLayoutId id="2147483702" r:id="rId14"/>
    <p:sldLayoutId id="2147483703" r:id="rId15"/>
    <p:sldLayoutId id="2147483704" r:id="rId16"/>
    <p:sldLayoutId id="2147483705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DA7AAD77-E012-4221-83A5-D7ADEB8D24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53390" y="762946"/>
            <a:ext cx="9125505" cy="9094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</a:t>
            </a:r>
            <a:r>
              <a:rPr lang="fi-FI" err="1"/>
              <a:t>ots</a:t>
            </a:r>
            <a:r>
              <a:rPr lang="fi-FI"/>
              <a:t>. </a:t>
            </a:r>
            <a:r>
              <a:rPr lang="fi-FI" err="1"/>
              <a:t>perustyyl</a:t>
            </a:r>
            <a:r>
              <a:rPr lang="fi-FI"/>
              <a:t>. </a:t>
            </a:r>
            <a:r>
              <a:rPr lang="fi-FI" err="1"/>
              <a:t>napsautt</a:t>
            </a:r>
            <a:r>
              <a:rPr lang="fi-FI"/>
              <a:t>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01F2BC0-DD14-447B-BE79-5BFE77A3D5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853390" y="1807336"/>
            <a:ext cx="912550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pic>
        <p:nvPicPr>
          <p:cNvPr id="8" name="Kuva 7">
            <a:extLst>
              <a:ext uri="{FF2B5EF4-FFF2-40B4-BE49-F238E27FC236}">
                <a16:creationId xmlns:a16="http://schemas.microsoft.com/office/drawing/2014/main" id="{235314FF-C2D7-405B-A15B-6B537B96F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r:embed="rId25"/>
              </a:ext>
            </a:extLst>
          </a:blip>
          <a:stretch>
            <a:fillRect/>
          </a:stretch>
        </p:blipFill>
        <p:spPr>
          <a:xfrm>
            <a:off x="266216" y="552066"/>
            <a:ext cx="613457" cy="515001"/>
          </a:xfrm>
          <a:prstGeom prst="rect">
            <a:avLst/>
          </a:prstGeom>
        </p:spPr>
      </p:pic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8AE9BA5D-CB1F-42B4-95FA-B46C48732C58}"/>
              </a:ext>
            </a:extLst>
          </p:cNvPr>
          <p:cNvCxnSpPr/>
          <p:nvPr userDrawn="1"/>
        </p:nvCxnSpPr>
        <p:spPr>
          <a:xfrm>
            <a:off x="1143621" y="557760"/>
            <a:ext cx="0" cy="5736508"/>
          </a:xfrm>
          <a:prstGeom prst="line">
            <a:avLst/>
          </a:prstGeom>
          <a:ln>
            <a:solidFill>
              <a:schemeClr val="tx1">
                <a:lumMod val="20000"/>
                <a:lumOff val="8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tsikon paikkamerkki 1">
            <a:extLst>
              <a:ext uri="{FF2B5EF4-FFF2-40B4-BE49-F238E27FC236}">
                <a16:creationId xmlns:a16="http://schemas.microsoft.com/office/drawing/2014/main" id="{D5D4B195-9A4B-4226-8C21-060A5ED30A4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 userDrawn="1"/>
        </p:nvSpPr>
        <p:spPr>
          <a:xfrm>
            <a:off x="380411" y="1298695"/>
            <a:ext cx="476113" cy="5241000"/>
          </a:xfrm>
          <a:prstGeom prst="rect">
            <a:avLst/>
          </a:prstGeom>
        </p:spPr>
        <p:txBody>
          <a:bodyPr vert="vert270" lIns="91440" tIns="45720" rIns="91440" bIns="45720" numCol="1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R="0" algn="r" rtl="0"/>
            <a:r>
              <a:rPr lang="fi-FI" sz="900" b="0" i="0" u="none" strike="noStrike" spc="300" baseline="30000">
                <a:solidFill>
                  <a:schemeClr val="tx1"/>
                </a:solidFill>
                <a:latin typeface="Arial" panose="020B0604020202020204" pitchFamily="34" charset="0"/>
              </a:rPr>
              <a:t>ÖSTERBOTTENS VÄLFÄRDSOMRÅDE </a:t>
            </a:r>
            <a:r>
              <a:rPr lang="fi-FI" sz="900" b="0" i="0" u="none" strike="noStrike" spc="300" baseline="30000">
                <a:solidFill>
                  <a:schemeClr val="accent2"/>
                </a:solidFill>
                <a:latin typeface="Arial" panose="020B0604020202020204" pitchFamily="34" charset="0"/>
              </a:rPr>
              <a:t>| POHJANMAAN HYVINVOINTIALUE </a:t>
            </a:r>
          </a:p>
        </p:txBody>
      </p:sp>
    </p:spTree>
    <p:extLst>
      <p:ext uri="{BB962C8B-B14F-4D97-AF65-F5344CB8AC3E}">
        <p14:creationId xmlns:p14="http://schemas.microsoft.com/office/powerpoint/2010/main" val="31754968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1" r:id="rId1"/>
    <p:sldLayoutId id="2147483712" r:id="rId2"/>
    <p:sldLayoutId id="2147483713" r:id="rId3"/>
    <p:sldLayoutId id="2147483714" r:id="rId4"/>
    <p:sldLayoutId id="2147483715" r:id="rId5"/>
    <p:sldLayoutId id="2147483716" r:id="rId6"/>
    <p:sldLayoutId id="2147483717" r:id="rId7"/>
    <p:sldLayoutId id="2147483718" r:id="rId8"/>
    <p:sldLayoutId id="2147483719" r:id="rId9"/>
    <p:sldLayoutId id="2147483720" r:id="rId10"/>
    <p:sldLayoutId id="2147483721" r:id="rId11"/>
    <p:sldLayoutId id="2147483722" r:id="rId12"/>
    <p:sldLayoutId id="2147483723" r:id="rId13"/>
    <p:sldLayoutId id="2147483724" r:id="rId14"/>
    <p:sldLayoutId id="2147483725" r:id="rId15"/>
    <p:sldLayoutId id="2147483726" r:id="rId16"/>
    <p:sldLayoutId id="2147483727" r:id="rId17"/>
    <p:sldLayoutId id="2147483728" r:id="rId18"/>
    <p:sldLayoutId id="2147483729" r:id="rId19"/>
    <p:sldLayoutId id="2147483732" r:id="rId20"/>
    <p:sldLayoutId id="2147483730" r:id="rId21"/>
    <p:sldLayoutId id="214748373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osterbottensvalfard.fi/sa-har-fungerar-vi/kundens-och-patientens-rattigheter/tillgang-till-vard/" TargetMode="External"/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6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7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sv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C54E7A8-5072-420C-8029-2B2F9E87BE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800"/>
              <a:t>R</a:t>
            </a:r>
            <a:r>
              <a:rPr lang="fi-FI" sz="4800" err="1"/>
              <a:t>apportering</a:t>
            </a:r>
            <a:r>
              <a:rPr lang="fi-FI" sz="4800"/>
              <a:t> av </a:t>
            </a:r>
            <a:r>
              <a:rPr lang="fi-FI" sz="4800" err="1"/>
              <a:t>egenkontroll</a:t>
            </a:r>
            <a:endParaRPr lang="fi-FI" sz="4800"/>
          </a:p>
        </p:txBody>
      </p:sp>
      <p:sp>
        <p:nvSpPr>
          <p:cNvPr id="3" name="Rubrik2">
            <a:extLst>
              <a:ext uri="{FF2B5EF4-FFF2-40B4-BE49-F238E27FC236}">
                <a16:creationId xmlns:a16="http://schemas.microsoft.com/office/drawing/2014/main" id="{CE2751FD-BF62-47E2-835B-FEDE70EA777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00099" y="3413033"/>
            <a:ext cx="9533191" cy="92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err="1"/>
              <a:t>Resultatområde</a:t>
            </a:r>
            <a:r>
              <a:rPr lang="fi-FI"/>
              <a:t>: </a:t>
            </a:r>
            <a:r>
              <a:rPr lang="fi-FI" err="1"/>
              <a:t>Barn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familjeservice</a:t>
            </a:r>
            <a:r>
              <a:rPr lang="fi-FI"/>
              <a:t> , </a:t>
            </a:r>
            <a:r>
              <a:rPr lang="fi-FI" err="1"/>
              <a:t>Social</a:t>
            </a:r>
            <a:r>
              <a:rPr lang="fi-FI"/>
              <a:t>- </a:t>
            </a:r>
            <a:r>
              <a:rPr lang="fi-FI" err="1"/>
              <a:t>och</a:t>
            </a:r>
            <a:r>
              <a:rPr lang="fi-FI"/>
              <a:t> </a:t>
            </a:r>
            <a:r>
              <a:rPr lang="fi-FI" err="1"/>
              <a:t>hälsocentral</a:t>
            </a:r>
            <a:endParaRPr lang="fi-FI"/>
          </a:p>
          <a:p>
            <a:r>
              <a:rPr lang="fi-FI" err="1"/>
              <a:t>Period</a:t>
            </a:r>
            <a:r>
              <a:rPr lang="fi-FI"/>
              <a:t> </a:t>
            </a:r>
            <a:r>
              <a:rPr lang="fi-FI" err="1"/>
              <a:t>som</a:t>
            </a:r>
            <a:r>
              <a:rPr lang="fi-FI"/>
              <a:t> </a:t>
            </a:r>
            <a:r>
              <a:rPr lang="fi-FI" err="1"/>
              <a:t>rapporteras</a:t>
            </a:r>
            <a:r>
              <a:rPr lang="fi-FI"/>
              <a:t>: 9-12.2025</a:t>
            </a:r>
            <a:endParaRPr lang="fi-FI">
              <a:cs typeface="Arial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00100" y="5153890"/>
            <a:ext cx="668343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err="1">
                <a:solidFill>
                  <a:schemeClr val="bg1"/>
                </a:solidFill>
              </a:rPr>
              <a:t>Förkortningar</a:t>
            </a:r>
            <a:r>
              <a:rPr lang="fi-FI" sz="1400">
                <a:solidFill>
                  <a:schemeClr val="bg1"/>
                </a:solidFill>
              </a:rPr>
              <a:t>:</a:t>
            </a:r>
          </a:p>
          <a:p>
            <a:r>
              <a:rPr lang="fi-FI" sz="1400">
                <a:solidFill>
                  <a:schemeClr val="bg1"/>
                </a:solidFill>
              </a:rPr>
              <a:t>NPS (Net </a:t>
            </a:r>
            <a:r>
              <a:rPr lang="fi-FI" sz="1400" err="1">
                <a:solidFill>
                  <a:schemeClr val="bg1"/>
                </a:solidFill>
              </a:rPr>
              <a:t>Promoter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Score</a:t>
            </a:r>
            <a:r>
              <a:rPr lang="fi-FI" sz="1400">
                <a:solidFill>
                  <a:schemeClr val="bg1"/>
                </a:solidFill>
              </a:rPr>
              <a:t>): </a:t>
            </a:r>
            <a:r>
              <a:rPr lang="fi-FI" sz="1400" err="1">
                <a:solidFill>
                  <a:schemeClr val="bg1"/>
                </a:solidFill>
              </a:rPr>
              <a:t>Rekommendationsindex</a:t>
            </a:r>
            <a:r>
              <a:rPr lang="fi-FI" sz="1400">
                <a:solidFill>
                  <a:schemeClr val="bg1"/>
                </a:solidFill>
              </a:rPr>
              <a:t> (</a:t>
            </a:r>
            <a:r>
              <a:rPr lang="fi-FI" sz="1400" err="1">
                <a:solidFill>
                  <a:schemeClr val="bg1"/>
                </a:solidFill>
              </a:rPr>
              <a:t>klienter</a:t>
            </a:r>
            <a:r>
              <a:rPr lang="fi-FI" sz="1400">
                <a:solidFill>
                  <a:schemeClr val="bg1"/>
                </a:solidFill>
              </a:rPr>
              <a:t> </a:t>
            </a:r>
            <a:r>
              <a:rPr lang="fi-FI" sz="1400" err="1">
                <a:solidFill>
                  <a:schemeClr val="bg1"/>
                </a:solidFill>
              </a:rPr>
              <a:t>och</a:t>
            </a:r>
            <a:r>
              <a:rPr lang="fi-FI" sz="1400">
                <a:solidFill>
                  <a:schemeClr val="bg1"/>
                </a:solidFill>
              </a:rPr>
              <a:t> personal)</a:t>
            </a:r>
          </a:p>
          <a:p>
            <a:r>
              <a:rPr lang="fi-FI" sz="1400" err="1">
                <a:solidFill>
                  <a:schemeClr val="bg1"/>
                </a:solidFill>
              </a:rPr>
              <a:t>Haipro</a:t>
            </a:r>
            <a:r>
              <a:rPr lang="fi-FI" sz="1400">
                <a:solidFill>
                  <a:schemeClr val="bg1"/>
                </a:solidFill>
              </a:rPr>
              <a:t>: </a:t>
            </a:r>
            <a:r>
              <a:rPr lang="sv-SE" sz="1400">
                <a:solidFill>
                  <a:schemeClr val="bg1"/>
                </a:solidFill>
              </a:rPr>
              <a:t>System för rapportering av negativa nära ögat händelser</a:t>
            </a:r>
          </a:p>
          <a:p>
            <a:r>
              <a:rPr lang="sv-SE" sz="1400">
                <a:solidFill>
                  <a:schemeClr val="bg1"/>
                </a:solidFill>
              </a:rPr>
              <a:t>Inom parentes rapporteras värdet för tidigare period (9-12.2024)</a:t>
            </a:r>
            <a:endParaRPr lang="fi-FI" sz="14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6692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hälsovård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43581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vård</a:t>
            </a:r>
            <a:r>
              <a:rPr lang="fi-FI" sz="1600" b="1"/>
              <a:t> </a:t>
            </a:r>
            <a:r>
              <a:rPr lang="fi-FI" sz="1600" b="1" err="1"/>
              <a:t>inom</a:t>
            </a:r>
            <a:r>
              <a:rPr lang="fi-FI" sz="1600" b="1"/>
              <a:t> </a:t>
            </a:r>
            <a:r>
              <a:rPr lang="fi-FI" sz="1600" b="1" err="1"/>
              <a:t>hälsovårdstjänster</a:t>
            </a:r>
            <a:endParaRPr lang="fi-FI" sz="1600" b="1"/>
          </a:p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>
                <a:cs typeface="Arial"/>
              </a:rPr>
              <a:t>Mål</a:t>
            </a:r>
            <a:r>
              <a:rPr lang="fi-FI" sz="1600" b="1">
                <a:cs typeface="Arial"/>
              </a:rPr>
              <a:t>: </a:t>
            </a:r>
            <a:r>
              <a:rPr lang="fi-FI" sz="1600" b="1" err="1">
                <a:cs typeface="Arial"/>
              </a:rPr>
              <a:t>Köfri</a:t>
            </a:r>
            <a:r>
              <a:rPr lang="fi-FI" sz="1600" b="1">
                <a:cs typeface="Arial"/>
              </a:rPr>
              <a:t> </a:t>
            </a:r>
            <a:r>
              <a:rPr lang="fi-FI" sz="1600" b="1" err="1">
                <a:cs typeface="Arial"/>
              </a:rPr>
              <a:t>service</a:t>
            </a:r>
            <a:endParaRPr lang="fi-FI" sz="1600" b="1" err="1"/>
          </a:p>
          <a:p>
            <a:r>
              <a:rPr lang="sv-SE" sz="1400" b="1"/>
              <a:t>Primärvården ​</a:t>
            </a:r>
            <a:endParaRPr lang="sv-SE" sz="1400" b="1">
              <a:cs typeface="Arial"/>
            </a:endParaRPr>
          </a:p>
          <a:p>
            <a:r>
              <a:rPr lang="sv-SE" sz="1400"/>
              <a:t>Barnrådgivningens kösituation</a:t>
            </a:r>
            <a:endParaRPr lang="sv-SE" sz="1400">
              <a:cs typeface="Arial"/>
            </a:endParaRPr>
          </a:p>
          <a:p>
            <a:endParaRPr lang="sv-SE" sz="1400"/>
          </a:p>
          <a:p>
            <a:r>
              <a:rPr lang="sv-SE" sz="1400"/>
              <a:t>Skolhälsovårdens lagstadgade granskningar​</a:t>
            </a:r>
            <a:endParaRPr lang="sv-SE" sz="1400">
              <a:cs typeface="Arial"/>
            </a:endParaRPr>
          </a:p>
          <a:p>
            <a:endParaRPr lang="sv-SE" sz="1400"/>
          </a:p>
          <a:p>
            <a:r>
              <a:rPr lang="sv-SE" sz="1400"/>
              <a:t>Studerandehälsovårdens lagstadgade granskningar</a:t>
            </a:r>
            <a:endParaRPr lang="fi-FI" sz="1400"/>
          </a:p>
          <a:p>
            <a:endParaRPr lang="fi-FI" sz="1400"/>
          </a:p>
          <a:p>
            <a:r>
              <a:rPr lang="sv-SE" sz="1400" b="1"/>
              <a:t>Specialsjukvården </a:t>
            </a:r>
            <a:endParaRPr lang="sv-SE" sz="1400" b="1">
              <a:cs typeface="Arial"/>
            </a:endParaRPr>
          </a:p>
          <a:p>
            <a:r>
              <a:rPr lang="sv-SE" sz="1400"/>
              <a:t>Remissbedömning görs inom 21 dagar​</a:t>
            </a:r>
            <a:endParaRPr lang="sv-SE" sz="1400">
              <a:cs typeface="Arial"/>
            </a:endParaRPr>
          </a:p>
          <a:p>
            <a:r>
              <a:rPr lang="sv-SE" sz="1400"/>
              <a:t>Tid till bedömning inom 90 dagar​</a:t>
            </a:r>
            <a:endParaRPr lang="sv-SE" sz="1400">
              <a:cs typeface="Arial"/>
            </a:endParaRPr>
          </a:p>
          <a:p>
            <a:r>
              <a:rPr lang="sv-SE" sz="1400"/>
              <a:t>Tid till vård inom 180 dagar</a:t>
            </a:r>
            <a:endParaRPr lang="sv-SE" sz="1400">
              <a:cs typeface="Arial"/>
            </a:endParaRPr>
          </a:p>
          <a:p>
            <a:endParaRPr lang="fi-FI" sz="1400"/>
          </a:p>
          <a:p>
            <a:r>
              <a:rPr lang="fi-FI" sz="1400">
                <a:solidFill>
                  <a:schemeClr val="accent6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Läs mera om vårdens tillgänglighet och väntetider.</a:t>
            </a:r>
            <a:endParaRPr lang="fi-FI" sz="1400">
              <a:solidFill>
                <a:schemeClr val="accent6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595547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200">
                <a:ea typeface="+mn-lt"/>
                <a:cs typeface="+mn-lt"/>
              </a:rPr>
              <a:t>Barnrådgivningens kö till läkare: 306 barn</a:t>
            </a:r>
            <a:endParaRPr lang="sv-SE" sz="1200">
              <a:cs typeface="Arial"/>
            </a:endParaRPr>
          </a:p>
          <a:p>
            <a:r>
              <a:rPr lang="sv-SE" sz="1200">
                <a:ea typeface="+mn-lt"/>
                <a:cs typeface="+mn-lt"/>
              </a:rPr>
              <a:t>Barnrådgivningens kö till hälsovårdare: 39 barn</a:t>
            </a:r>
            <a:endParaRPr lang="sv-SE" sz="1200">
              <a:cs typeface="Arial"/>
            </a:endParaRPr>
          </a:p>
          <a:p>
            <a:endParaRPr lang="sv-SE" sz="1200">
              <a:ea typeface="+mn-lt"/>
              <a:cs typeface="+mn-lt"/>
            </a:endParaRPr>
          </a:p>
          <a:p>
            <a:r>
              <a:rPr lang="sv-SE" sz="1200">
                <a:ea typeface="+mn-lt"/>
                <a:cs typeface="+mn-lt"/>
              </a:rPr>
              <a:t>Cirka 63 % av läsåret 2025–2026:s läkarundersökningar är ännu inte genomförda och har flyttats till vårterminen 2026.</a:t>
            </a:r>
            <a:endParaRPr lang="sv-SE" sz="1200">
              <a:cs typeface="Arial"/>
            </a:endParaRPr>
          </a:p>
          <a:p>
            <a:r>
              <a:rPr lang="sv-SE" sz="1200">
                <a:ea typeface="+mn-lt"/>
                <a:cs typeface="+mn-lt"/>
              </a:rPr>
              <a:t>Under höstterminen har cirka 40 % av hälsoundersökningarna kunnat genomföras. De flesta hälsovårdare har nått ungefär halvvägs och bedöms kunna slutföra hälsoundersökningarna inom innevarande läsår.</a:t>
            </a:r>
            <a:endParaRPr lang="sv-SE" sz="1200">
              <a:cs typeface="Arial" panose="020B0604020202020204"/>
            </a:endParaRPr>
          </a:p>
          <a:p>
            <a:endParaRPr lang="sv-SE" sz="1200">
              <a:cs typeface="Arial" panose="020B0604020202020204"/>
            </a:endParaRPr>
          </a:p>
          <a:p>
            <a:r>
              <a:rPr lang="sv-SE" sz="1200">
                <a:ea typeface="+mn-lt"/>
                <a:cs typeface="+mn-lt"/>
              </a:rPr>
              <a:t>Genomförda hälsogranskningar inom studerandehälsovården vid vårterminens slut 2025: 69 % (målet är 90 %). Under hösten 2025 ligger vi lite efter.</a:t>
            </a:r>
          </a:p>
          <a:p>
            <a:endParaRPr lang="sv-SE" sz="1200">
              <a:cs typeface="Arial"/>
            </a:endParaRPr>
          </a:p>
          <a:p>
            <a:r>
              <a:rPr lang="sv-SE" sz="1200">
                <a:ea typeface="+mn-lt"/>
                <a:cs typeface="+mn-lt"/>
              </a:rPr>
              <a:t>Tillgängligheten inom preventivrådgivningen har varit god till hälsovårdare/barnmorska. Inom mödrarådgivningen har klienter fått </a:t>
            </a:r>
            <a:r>
              <a:rPr lang="sv-SE" sz="1200" err="1">
                <a:ea typeface="+mn-lt"/>
                <a:cs typeface="+mn-lt"/>
              </a:rPr>
              <a:t>tidenligt</a:t>
            </a:r>
            <a:r>
              <a:rPr lang="sv-SE" sz="1200">
                <a:ea typeface="+mn-lt"/>
                <a:cs typeface="+mn-lt"/>
              </a:rPr>
              <a:t> behov.</a:t>
            </a:r>
            <a:endParaRPr lang="sv-SE" sz="1200">
              <a:cs typeface="Arial"/>
            </a:endParaRPr>
          </a:p>
          <a:p>
            <a:endParaRPr lang="sv-SE" sz="1200">
              <a:cs typeface="Arial"/>
            </a:endParaRPr>
          </a:p>
          <a:p>
            <a:r>
              <a:rPr lang="sv-SE" sz="1200" b="1">
                <a:cs typeface="Arial"/>
              </a:rPr>
              <a:t>Specialsjukvården</a:t>
            </a:r>
          </a:p>
          <a:p>
            <a:r>
              <a:rPr lang="sv-SE" sz="1200" b="1">
                <a:cs typeface="Arial"/>
              </a:rPr>
              <a:t>Remisser: </a:t>
            </a:r>
            <a:r>
              <a:rPr lang="sv-SE" sz="1100">
                <a:latin typeface="Segoe UI"/>
                <a:cs typeface="Segoe UI"/>
              </a:rPr>
              <a:t>behandlats inom vårdgarantin</a:t>
            </a:r>
            <a:endParaRPr lang="sv-SE" sz="1200">
              <a:cs typeface="Arial"/>
            </a:endParaRPr>
          </a:p>
          <a:p>
            <a:endParaRPr lang="sv-SE" sz="1200" b="1">
              <a:cs typeface="Arial"/>
            </a:endParaRPr>
          </a:p>
          <a:p>
            <a:r>
              <a:rPr lang="sv-SE" sz="1200" b="1">
                <a:cs typeface="Arial"/>
              </a:rPr>
              <a:t>Antalet som väntar på en bedömning: </a:t>
            </a:r>
            <a:endParaRPr lang="sv-SE" sz="1200">
              <a:cs typeface="Arial"/>
            </a:endParaRPr>
          </a:p>
          <a:p>
            <a:r>
              <a:rPr lang="sv-SE" sz="1100">
                <a:latin typeface="Segoe UI"/>
                <a:cs typeface="Segoe UI"/>
              </a:rPr>
              <a:t>Inom barnsjukdomar, barnneurologi och barnkirurgi uppfylls &lt; 180 dygn</a:t>
            </a:r>
            <a:endParaRPr lang="sv-SE">
              <a:latin typeface="Arial" panose="020B0604020202020204"/>
              <a:cs typeface="Arial" panose="020B0604020202020204"/>
            </a:endParaRPr>
          </a:p>
          <a:p>
            <a:r>
              <a:rPr lang="sv-SE" sz="1100">
                <a:latin typeface="Segoe UI"/>
                <a:cs typeface="Segoe UI"/>
              </a:rPr>
              <a:t>.</a:t>
            </a:r>
            <a:endParaRPr lang="sv-SE">
              <a:cs typeface="Arial"/>
            </a:endParaRPr>
          </a:p>
          <a:p>
            <a:r>
              <a:rPr lang="sv-SE" sz="1100">
                <a:latin typeface="Segoe UI"/>
                <a:cs typeface="Segoe UI"/>
              </a:rPr>
              <a:t>Det finns inga som väntar över 180 dygn på att få vård</a:t>
            </a:r>
            <a:endParaRPr lang="sv-SE"/>
          </a:p>
          <a:p>
            <a:endParaRPr lang="sv-SE" sz="1600">
              <a:cs typeface="Arial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45089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Omorganisering av arbetet, optimering av resursanvändningen.</a:t>
            </a:r>
            <a:endParaRPr lang="sv-SE"/>
          </a:p>
          <a:p>
            <a:pPr>
              <a:defRPr/>
            </a:pPr>
            <a:endParaRPr lang="sv-SE" sz="1400">
              <a:solidFill>
                <a:srgbClr val="213A8F"/>
              </a:solidFill>
              <a:ea typeface="+mn-lt"/>
              <a:cs typeface="+mn-lt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Vasas och Jakobstads gemensamma remisshanteringsprocess för barn inom den specialiserade sjukvården utvecklas vidare genom att utnyttja </a:t>
            </a:r>
            <a:r>
              <a:rPr kumimoji="0" lang="sv-SE" sz="14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närmottagningar</a:t>
            </a: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och harmonisera arbetssätten. Målet är likvärdig tillgång till vård och att vårdgarantin ska uppfyllas inom välfärdsområdet.​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Genom att införa mångsidiga verksamhetsmodeller och utnyttja digital teknik strävar man efter att ytterligare förbättra tillgängligheten.​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Man försöker i högre grad ersätta uteblivna och ej avbokade tider med en patient som väntar i vårdkön.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5502678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rc 10">
            <a:extLst>
              <a:ext uri="{FF2B5EF4-FFF2-40B4-BE49-F238E27FC236}">
                <a16:creationId xmlns:a16="http://schemas.microsoft.com/office/drawing/2014/main" id="{F1849AE3-4653-4A79-BE37-49DE155C83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931384">
            <a:off x="9044464" y="3679904"/>
            <a:ext cx="2987899" cy="2987899"/>
          </a:xfrm>
          <a:prstGeom prst="arc">
            <a:avLst>
              <a:gd name="adj1" fmla="val 15817365"/>
              <a:gd name="adj2" fmla="val 1781380"/>
            </a:avLst>
          </a:prstGeom>
          <a:ln w="127000" cap="rnd">
            <a:solidFill>
              <a:schemeClr val="accent5">
                <a:alpha val="35686"/>
              </a:schemeClr>
            </a:solidFill>
            <a:prstDash val="dash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653884" y="413813"/>
            <a:ext cx="9327754" cy="774907"/>
          </a:xfrm>
        </p:spPr>
        <p:txBody>
          <a:bodyPr/>
          <a:lstStyle/>
          <a:p>
            <a:r>
              <a:rPr lang="fi-FI" b="1" err="1"/>
              <a:t>Tillgänglighet</a:t>
            </a:r>
            <a:r>
              <a:rPr lang="fi-FI" b="1"/>
              <a:t> </a:t>
            </a:r>
            <a:r>
              <a:rPr lang="fi-FI" b="1" err="1"/>
              <a:t>socialvård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1260000" y="1224000"/>
            <a:ext cx="3600000" cy="5040462"/>
          </a:xfrm>
          <a:prstGeom prst="roundRect">
            <a:avLst/>
          </a:prstGeom>
          <a:solidFill>
            <a:schemeClr val="tx1">
              <a:lumMod val="20000"/>
              <a:lumOff val="80000"/>
              <a:alpha val="38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68000" y="1332000"/>
            <a:ext cx="3492000" cy="34070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90000"/>
              </a:lnSpc>
              <a:spcAft>
                <a:spcPts val="600"/>
              </a:spcAft>
            </a:pPr>
            <a:r>
              <a:rPr lang="fi-FI" sz="1600" b="1" err="1"/>
              <a:t>Tillgång</a:t>
            </a:r>
            <a:r>
              <a:rPr lang="fi-FI" sz="1600" b="1"/>
              <a:t> </a:t>
            </a:r>
            <a:r>
              <a:rPr lang="fi-FI" sz="1600" b="1" err="1"/>
              <a:t>till</a:t>
            </a:r>
            <a:r>
              <a:rPr lang="fi-FI" sz="1600" b="1"/>
              <a:t> </a:t>
            </a:r>
            <a:r>
              <a:rPr lang="fi-FI" sz="1600" b="1" err="1"/>
              <a:t>socialvård</a:t>
            </a:r>
            <a:endParaRPr lang="fi-FI" sz="1600" b="1"/>
          </a:p>
          <a:p>
            <a:r>
              <a:rPr lang="sv-SE" sz="1400" b="1"/>
              <a:t>Barnskydd/ Barn- och familjesocialarbete</a:t>
            </a:r>
            <a:r>
              <a:rPr lang="sv-SE" sz="1400"/>
              <a:t>​</a:t>
            </a:r>
          </a:p>
          <a:p>
            <a:r>
              <a:rPr lang="sv-SE" sz="1400"/>
              <a:t>Bedömning av barnskydds-anmälningar inom 7 dagar​</a:t>
            </a:r>
          </a:p>
          <a:p>
            <a:endParaRPr lang="sv-SE" sz="1400"/>
          </a:p>
          <a:p>
            <a:r>
              <a:rPr lang="sv-SE" sz="1400"/>
              <a:t>Bedömning av servicebehov inom 3 månader​</a:t>
            </a:r>
          </a:p>
          <a:p>
            <a:endParaRPr lang="sv-SE" sz="1400"/>
          </a:p>
          <a:p>
            <a:r>
              <a:rPr lang="sv-SE" sz="1400"/>
              <a:t>Personaldimensionering inom barnskyddet 30 klienter/</a:t>
            </a:r>
            <a:r>
              <a:rPr lang="sv-SE" sz="1400" err="1"/>
              <a:t>soc</a:t>
            </a:r>
            <a:r>
              <a:rPr lang="sv-SE" sz="1400"/>
              <a:t> </a:t>
            </a:r>
            <a:r>
              <a:rPr lang="sv-SE" sz="1400" err="1"/>
              <a:t>arb</a:t>
            </a:r>
            <a:endParaRPr lang="sv-SE" sz="1400"/>
          </a:p>
          <a:p>
            <a:endParaRPr lang="sv-SE" sz="1400"/>
          </a:p>
          <a:p>
            <a:r>
              <a:rPr lang="sv-SE" sz="1400" b="1"/>
              <a:t>Förebyggande och kompletterande utkomststöd</a:t>
            </a:r>
          </a:p>
          <a:p>
            <a:endParaRPr lang="fi-FI" sz="140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968000" y="1332000"/>
            <a:ext cx="3600000" cy="43550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dirty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Status:</a:t>
            </a:r>
          </a:p>
          <a:p>
            <a:r>
              <a:rPr lang="sv-SE" sz="1600" dirty="0">
                <a:cs typeface="Arial"/>
              </a:rPr>
              <a:t>Utvärderingen inom 7 vardagar har </a:t>
            </a:r>
            <a:r>
              <a:rPr lang="sv-SE" sz="1600">
                <a:cs typeface="Arial"/>
              </a:rPr>
              <a:t>genomförts i cirka 90 % av fallen.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Situationen har försämrats sedan det första kvartalet.</a:t>
            </a:r>
            <a:endParaRPr lang="sv-SE"/>
          </a:p>
          <a:p>
            <a:r>
              <a:rPr lang="sv-SE" sz="1600" dirty="0">
                <a:cs typeface="Arial"/>
              </a:rPr>
              <a:t>Ungefär 47 % av bedömningarna av servicebehov slutförs inom tre månader.</a:t>
            </a:r>
          </a:p>
          <a:p>
            <a:endParaRPr lang="sv-SE" sz="1600" dirty="0">
              <a:cs typeface="Arial"/>
            </a:endParaRPr>
          </a:p>
          <a:p>
            <a:r>
              <a:rPr lang="sv-SE" sz="1600" dirty="0">
                <a:cs typeface="Arial"/>
              </a:rPr>
              <a:t>Under perioden hade socialarbetarna cirka 29 kunder per anställd.</a:t>
            </a:r>
          </a:p>
          <a:p>
            <a:endParaRPr lang="sv-SE" sz="1600">
              <a:cs typeface="Arial"/>
            </a:endParaRPr>
          </a:p>
          <a:p>
            <a:r>
              <a:rPr lang="sv-SE" sz="1600" dirty="0">
                <a:cs typeface="Arial"/>
              </a:rPr>
              <a:t>Organisationsförändringen syftar till att förbättra förebyggande tjänster. Användningen av kompletterande tjänster har ökat.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1B8EDDC-940B-BD35-84A1-1163B3466DE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568000" y="1332000"/>
            <a:ext cx="3600000" cy="36471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Korrigerande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1" i="0" u="none" strike="noStrike" kern="1200" cap="none" spc="0" normalizeH="0" baseline="0" noProof="0" err="1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åtgärder</a:t>
            </a:r>
            <a:r>
              <a:rPr kumimoji="0" lang="fi-FI" sz="1600" b="1" i="0" u="none" strike="noStrike" kern="1200" cap="none" spc="0" normalizeH="0" baseline="0" noProof="0">
                <a:ln>
                  <a:noFill/>
                </a:ln>
                <a:solidFill>
                  <a:srgbClr val="00A174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14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Organisationsförändringen inom barn- och familjetjänsterna syftar till att främja förebyggande tjänster. I framtiden skulle allt färre kunder styras till korrigerande tjänster, och kunderna skulle få den vägledning och det stöd de behöver i rätt tid, vilket förhindrar att de behöver de tyngsta tjänsterna.​</a:t>
            </a:r>
            <a:endParaRPr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sv-SE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>
              <a:defRPr/>
            </a:pPr>
            <a:r>
              <a:rPr lang="sv-SE" sz="1400">
                <a:solidFill>
                  <a:srgbClr val="213A8F"/>
                </a:solidFill>
                <a:ea typeface="+mn-lt"/>
                <a:cs typeface="+mn-lt"/>
              </a:rPr>
              <a:t>För att säkerställa att behovsbedömningarna av service färdigställs inom utsatt tid kommer man under hösten 2025 att vidta åtgärder i form av teamförändringar och en omorganisering av arbetsuppgifterna.</a:t>
            </a:r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06374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10343442" cy="909638"/>
          </a:xfrm>
        </p:spPr>
        <p:txBody>
          <a:bodyPr>
            <a:normAutofit/>
          </a:bodyPr>
          <a:lstStyle/>
          <a:p>
            <a:r>
              <a:rPr lang="fi-FI" b="1" err="1"/>
              <a:t>Säkerhet</a:t>
            </a:r>
            <a:r>
              <a:rPr lang="fi-FI" b="1"/>
              <a:t> </a:t>
            </a:r>
            <a:r>
              <a:rPr lang="fi-FI" b="1" err="1"/>
              <a:t>och</a:t>
            </a:r>
            <a:r>
              <a:rPr lang="fi-FI" b="1"/>
              <a:t> </a:t>
            </a:r>
            <a:r>
              <a:rPr lang="fi-FI" b="1" err="1"/>
              <a:t>kvalitet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2850" y="1656000"/>
            <a:ext cx="3422269" cy="23145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400" b="1"/>
              <a:t>Status</a:t>
            </a:r>
            <a:r>
              <a:rPr lang="sv-SE" sz="1400"/>
              <a:t> 31.12.2025</a:t>
            </a:r>
          </a:p>
          <a:p>
            <a:pPr>
              <a:lnSpc>
                <a:spcPct val="150000"/>
              </a:lnSpc>
            </a:pPr>
            <a:r>
              <a:rPr lang="sv-SE" sz="1400" b="1"/>
              <a:t>Alla anmälningar: 64 </a:t>
            </a:r>
            <a:r>
              <a:rPr lang="sv-SE" sz="1400"/>
              <a:t>(143)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handläggning: 17 </a:t>
            </a:r>
            <a:r>
              <a:rPr lang="sv-SE" sz="1400"/>
              <a:t>(27%)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Väntar på tilläggsinformation: 0</a:t>
            </a:r>
            <a:r>
              <a:rPr lang="sv-SE" sz="1400"/>
              <a:t> (0%)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Under handläggning: 20</a:t>
            </a:r>
            <a:r>
              <a:rPr lang="sv-SE" sz="1400"/>
              <a:t> (31%)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r>
              <a:rPr lang="sv-SE" sz="1400" b="1"/>
              <a:t>Färdig: 27</a:t>
            </a:r>
            <a:r>
              <a:rPr lang="sv-SE" sz="1400"/>
              <a:t> (42%)</a:t>
            </a:r>
            <a:endParaRPr lang="sv-SE" sz="1400">
              <a:cs typeface="Arial"/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62FE2FFB-F344-4344-940D-26D2C6046DF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25119" y="1656000"/>
            <a:ext cx="34866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600" b="1" err="1">
                <a:solidFill>
                  <a:srgbClr val="00A174"/>
                </a:solidFill>
              </a:rPr>
              <a:t>Antal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anmälan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om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negativ</a:t>
            </a:r>
            <a:r>
              <a:rPr lang="fi-FI" sz="1600" b="1">
                <a:solidFill>
                  <a:srgbClr val="00A174"/>
                </a:solidFill>
              </a:rPr>
              <a:t> </a:t>
            </a:r>
            <a:r>
              <a:rPr lang="fi-FI" sz="1600" b="1" err="1">
                <a:solidFill>
                  <a:srgbClr val="00A174"/>
                </a:solidFill>
              </a:rPr>
              <a:t>händelse</a:t>
            </a:r>
            <a:endParaRPr lang="en-US" sz="1600" b="1">
              <a:solidFill>
                <a:srgbClr val="00A174"/>
              </a:solidFill>
            </a:endParaRPr>
          </a:p>
        </p:txBody>
      </p:sp>
      <p:graphicFrame>
        <p:nvGraphicFramePr>
          <p:cNvPr id="5" name="Chart 4" descr="Diagram: Antal anmälan om negativ händelse&#10;Januari - April 2023 55&#10;Januari - April 2024 62&#10;Januari-April 2025&#10;Maj - Augusti 2023 67&#10;Maj - Augusti 2024 71&#10;Maj-Augusti 2025 &#10;September - December 2023 82 September - December 2024 55&#10;September-December 2025 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41972382"/>
              </p:ext>
            </p:extLst>
          </p:nvPr>
        </p:nvGraphicFramePr>
        <p:xfrm>
          <a:off x="4625120" y="2222459"/>
          <a:ext cx="3422268" cy="23497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5" name="TextBox 14">
            <a:extLst>
              <a:ext uri="{FF2B5EF4-FFF2-40B4-BE49-F238E27FC236}">
                <a16:creationId xmlns:a16="http://schemas.microsoft.com/office/drawing/2014/main" id="{15956D0F-8A7D-B8D5-5ACE-D0EBD28EE0A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8115300" y="1656000"/>
            <a:ext cx="3993958" cy="23083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r>
              <a:rPr lang="sv-SE" sz="1600" b="1">
                <a:solidFill>
                  <a:srgbClr val="00A174"/>
                </a:solidFill>
              </a:rPr>
              <a:t>De vanligaste anmälningstyperna:</a:t>
            </a:r>
          </a:p>
          <a:p>
            <a:pPr marL="342900" indent="-342900">
              <a:buFontTx/>
              <a:buAutoNum type="arabicPeriod"/>
            </a:pPr>
            <a:r>
              <a:rPr lang="fi-FI" sz="1600" err="1">
                <a:cs typeface="Arial"/>
              </a:rPr>
              <a:t>Informationsflöde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eller</a:t>
            </a:r>
            <a:r>
              <a:rPr lang="fi-FI" sz="1600">
                <a:cs typeface="Arial"/>
              </a:rPr>
              <a:t> </a:t>
            </a:r>
            <a:r>
              <a:rPr lang="fi-FI" sz="1600" err="1">
                <a:cs typeface="Arial"/>
              </a:rPr>
              <a:t>informationshantering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>
                <a:cs typeface="Arial"/>
              </a:rPr>
              <a:t>Förknippad med ordnande av och tillgång till vård/service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r>
              <a:rPr lang="sv-SE" sz="1600">
                <a:cs typeface="Arial"/>
              </a:rPr>
              <a:t>Förknippad med laboratorie-, röntgen- eller annan patientundersökning</a:t>
            </a:r>
            <a:endParaRPr lang="fi-FI" sz="1600">
              <a:cs typeface="Arial"/>
            </a:endParaRPr>
          </a:p>
          <a:p>
            <a:pPr marL="342900" indent="-342900">
              <a:buAutoNum type="arabicPeriod"/>
            </a:pPr>
            <a:endParaRPr lang="sv-SE" sz="1600">
              <a:cs typeface="Arial"/>
            </a:endParaRPr>
          </a:p>
          <a:p>
            <a:pPr>
              <a:defRPr sz="1600" b="1" i="0" u="none" strike="noStrike" kern="1200" spc="0" baseline="0">
                <a:solidFill>
                  <a:srgbClr val="85C598"/>
                </a:solidFill>
                <a:latin typeface="+mn-lt"/>
                <a:ea typeface="+mn-ea"/>
                <a:cs typeface="+mn-cs"/>
              </a:defRPr>
            </a:pPr>
            <a:endParaRPr lang="sv-SE" sz="1600" b="1">
              <a:solidFill>
                <a:srgbClr val="00A174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CD06B2D-953A-6960-8AC0-E93428B9458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32362" y="4083501"/>
            <a:ext cx="336324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anmälningar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om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negativ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händelse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från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klienter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eller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anhöriga</a:t>
            </a:r>
            <a:endParaRPr lang="en-US" sz="1600" b="1">
              <a:solidFill>
                <a:schemeClr val="accent5"/>
              </a:solidFill>
            </a:endParaRPr>
          </a:p>
        </p:txBody>
      </p:sp>
      <p:graphicFrame>
        <p:nvGraphicFramePr>
          <p:cNvPr id="4" name="Chart 3" descr="Diagram: Antal anmälan om negativ händelse från klienter&#10;Januari - April 2023 6&#10;Januari - April 2024 12&#10;Januari - April 2025&#10;Maj - Augusti 2023 12&#10;Maj - Augusti 2024 14&#10;Maj - Augusti 2025&#10;September - December 2023 12 September - December 2024 10&#10;September - December 2025">
            <a:extLst>
              <a:ext uri="{FF2B5EF4-FFF2-40B4-BE49-F238E27FC236}">
                <a16:creationId xmlns:a16="http://schemas.microsoft.com/office/drawing/2014/main" id="{978D73C4-AB78-1551-1C4B-BAD539B0D37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48209137"/>
              </p:ext>
            </p:extLst>
          </p:nvPr>
        </p:nvGraphicFramePr>
        <p:xfrm>
          <a:off x="1172367" y="4914498"/>
          <a:ext cx="3422269" cy="18337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34" name="TextBox 33">
            <a:extLst>
              <a:ext uri="{FF2B5EF4-FFF2-40B4-BE49-F238E27FC236}">
                <a16:creationId xmlns:a16="http://schemas.microsoft.com/office/drawing/2014/main" id="{9C73870F-CF5C-763D-46FF-436B85E5F74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654767" y="4608000"/>
            <a:ext cx="191931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1600" b="1" err="1">
                <a:solidFill>
                  <a:schemeClr val="accent5"/>
                </a:solidFill>
              </a:rPr>
              <a:t>Antal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patientombud</a:t>
            </a:r>
            <a:endParaRPr lang="en-US" sz="1600" b="1">
              <a:solidFill>
                <a:schemeClr val="accent5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1452C5F8-1BEF-D999-6460-DAE3985EA160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756520" y="5901368"/>
            <a:ext cx="1715806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3600">
                <a:cs typeface="Arial"/>
              </a:rPr>
              <a:t>0 </a:t>
            </a:r>
            <a:r>
              <a:rPr lang="fi-FI" sz="2400">
                <a:cs typeface="Arial"/>
              </a:rPr>
              <a:t>(0)</a:t>
            </a:r>
            <a:endParaRPr lang="fi-FI" sz="3600">
              <a:cs typeface="Arial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69798DB4-4E15-99ED-6E26-2B64BC2BE35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696074" y="4608000"/>
            <a:ext cx="2449853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600" b="1" err="1">
                <a:solidFill>
                  <a:srgbClr val="00A174"/>
                </a:solidFill>
                <a:latin typeface="Arial" panose="020B0604020202020204"/>
              </a:rPr>
              <a:t>Antal</a:t>
            </a:r>
            <a:r>
              <a:rPr lang="fi-FI" sz="1600" b="1">
                <a:solidFill>
                  <a:srgbClr val="00A174"/>
                </a:solidFill>
                <a:latin typeface="Arial" panose="020B0604020202020204"/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kontakter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till</a:t>
            </a:r>
            <a:r>
              <a:rPr lang="fi-FI" sz="1600" b="1">
                <a:solidFill>
                  <a:schemeClr val="accent5"/>
                </a:solidFill>
              </a:rPr>
              <a:t> </a:t>
            </a:r>
            <a:r>
              <a:rPr lang="fi-FI" sz="1600" b="1" err="1">
                <a:solidFill>
                  <a:schemeClr val="accent5"/>
                </a:solidFill>
              </a:rPr>
              <a:t>socialombud</a:t>
            </a:r>
            <a:endParaRPr lang="en-US" sz="1600" b="1">
              <a:solidFill>
                <a:srgbClr val="00A174"/>
              </a:solidFill>
              <a:latin typeface="Arial" panose="020B0604020202020204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C55BA9-B16F-4E98-4E91-02B5932E6BEF}"/>
              </a:ext>
            </a:extLst>
          </p:cNvPr>
          <p:cNvSpPr txBox="1">
            <a:spLocks/>
          </p:cNvSpPr>
          <p:nvPr/>
        </p:nvSpPr>
        <p:spPr>
          <a:xfrm>
            <a:off x="6716315" y="5901367"/>
            <a:ext cx="2449853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fi-FI" sz="2000">
                <a:cs typeface="Arial"/>
              </a:rPr>
              <a:t>11 </a:t>
            </a:r>
            <a:r>
              <a:rPr lang="fi-FI" sz="2400">
                <a:cs typeface="Arial"/>
              </a:rPr>
              <a:t>(25)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67922" y="4608000"/>
            <a:ext cx="2841336" cy="163121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sv-SE" sz="1600" b="1">
                <a:solidFill>
                  <a:srgbClr val="00A174"/>
                </a:solidFill>
              </a:rPr>
              <a:t>Korrigerande åtgärder</a:t>
            </a:r>
          </a:p>
          <a:p>
            <a:r>
              <a:rPr lang="sv-SE" sz="1400"/>
              <a:t>Satsning på personalstruktur, rekrytering inom socialvården då lagstadgade tidsfrister inte uppnås och  personaldimensioneringen inte uppfylls.</a:t>
            </a:r>
            <a:endParaRPr lang="fi-FI" sz="1400"/>
          </a:p>
        </p:txBody>
      </p:sp>
    </p:spTree>
    <p:extLst>
      <p:ext uri="{BB962C8B-B14F-4D97-AF65-F5344CB8AC3E}">
        <p14:creationId xmlns:p14="http://schemas.microsoft.com/office/powerpoint/2010/main" val="16585911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3DF6D9B-83E1-2213-EF01-5DC7A7E952F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4675" t="2749" r="15987" b="36779"/>
          <a:stretch/>
        </p:blipFill>
        <p:spPr>
          <a:xfrm>
            <a:off x="3509628" y="2986644"/>
            <a:ext cx="2942633" cy="1459042"/>
          </a:xfrm>
          <a:prstGeom prst="rect">
            <a:avLst/>
          </a:prstGeom>
        </p:spPr>
      </p:pic>
      <p:cxnSp>
        <p:nvCxnSpPr>
          <p:cNvPr id="23" name="Straight Arrow Connector 22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02C04B70-39F3-54AA-80AE-39C86898CA8A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4981770" y="3801946"/>
            <a:ext cx="580830" cy="44600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4950" cy="909638"/>
          </a:xfrm>
        </p:spPr>
        <p:txBody>
          <a:bodyPr/>
          <a:lstStyle/>
          <a:p>
            <a:r>
              <a:rPr lang="fi-FI" b="1" err="1"/>
              <a:t>Kundupplevelse</a:t>
            </a:r>
            <a:endParaRPr lang="en-US" sz="2000" b="1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8AD95C6-BCA0-C11E-FFBC-ADDBE23D28ED}"/>
              </a:ext>
            </a:extLst>
          </p:cNvPr>
          <p:cNvSpPr txBox="1"/>
          <p:nvPr/>
        </p:nvSpPr>
        <p:spPr>
          <a:xfrm>
            <a:off x="1130361" y="1323127"/>
            <a:ext cx="6998233" cy="33855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defRPr/>
            </a:pP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Totala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mängden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av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kundrespons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600" b="0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under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lang="fi-FI" sz="1600" err="1">
                <a:solidFill>
                  <a:srgbClr val="213A8F"/>
                </a:solidFill>
                <a:latin typeface="Arial" panose="020B0604020202020204"/>
              </a:rPr>
              <a:t>perioden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 9-12/2025</a:t>
            </a:r>
            <a:r>
              <a:rPr kumimoji="0" lang="fi-FI" sz="16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>
                <a:solidFill>
                  <a:srgbClr val="213A8F"/>
                </a:solidFill>
                <a:latin typeface="Arial" panose="020B0604020202020204"/>
              </a:rPr>
              <a:t>246</a:t>
            </a:r>
            <a:endParaRPr lang="fi-FI" sz="16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</p:txBody>
      </p:sp>
      <p:sp>
        <p:nvSpPr>
          <p:cNvPr id="12" name="TextBox 11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084572" y="4515637"/>
            <a:ext cx="1676820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>
              <a:defRPr/>
            </a:pPr>
            <a:r>
              <a:rPr lang="fi-FI" sz="2000">
                <a:solidFill>
                  <a:srgbClr val="213A8F"/>
                </a:solidFill>
                <a:latin typeface="Arial" panose="020B0604020202020204"/>
                <a:cs typeface="Arial"/>
              </a:rPr>
              <a:t>66 (62</a:t>
            </a:r>
            <a:r>
              <a:rPr kumimoji="0" lang="fi-FI" sz="2000" b="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ea"/>
                <a:cs typeface="Arial"/>
              </a:rPr>
              <a:t>)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F85A01-D162-40B8-8855-659FF10BED9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78569" y="1901869"/>
            <a:ext cx="227376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upplevde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att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man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brydde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sig om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mig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på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ett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helhetsmässigt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sätt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FC92C84C-5C3B-F151-B025-3AE820B9A96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1807343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4,32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맑은 고딕" panose="020B0503020000020004" pitchFamily="34" charset="-127"/>
              <a:cs typeface="+mn-cs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233EFF2A-7AAD-4B14-93EB-076EAD97215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3104317"/>
            <a:ext cx="14740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fick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hjälp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när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jag </a:t>
            </a:r>
            <a:r>
              <a:rPr kumimoji="0" lang="en-US" altLang="ko-KR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behövde</a:t>
            </a:r>
            <a:r>
              <a:rPr kumimoji="0" lang="en-US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 den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E813F58C-C780-EB84-E9DC-197FFF85751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2968628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4,28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4,16)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638B1F1-1001-4506-A2FF-BEFB60A16B3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99241" y="4238639"/>
            <a:ext cx="1717652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kände mig trygg under vården / betjäningen 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D05A3689-C501-4953-E1F0-5AC35DB9516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2790944" y="42464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4,33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EB3F3FCD-B03B-4D2C-B901-F47C7C5B1A6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121383" y="5562078"/>
            <a:ext cx="241976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Besluten i anslutning till min vård/mitt ärende fattades i samråd med mig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F072D9F9-54CA-6247-2E21-04389A729E30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 flipH="1">
            <a:off x="3726944" y="54629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4,26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1314A2D-C318-415D-B409-0CD3638C314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26771" y="1874018"/>
            <a:ext cx="2211238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vet hur min vård/mina tjänster kommer att fortsätta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A52C1C1D-3F16-BDAD-4824-BA1E16A22AA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180734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ea typeface="Calibri"/>
                <a:cs typeface="Calibri"/>
              </a:rPr>
              <a:t>4,35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Calibri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4,21)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ADA1682-79CB-477A-A9FB-04429119CA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125529" y="2936140"/>
            <a:ext cx="162697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Informationen som jag fick om vården / betjäningen var förståelig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91F4ED22-B579-FFEA-25A3-E180B31A858F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2971659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4,29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4,27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C90F67E-E8DD-4501-A07D-85FF1F9BA78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213063" y="4319961"/>
            <a:ext cx="1813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tyckte att den betjäning jag fick var nyttig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63C17BA-C20A-A873-70A7-07D9EBCB38F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6174945" y="4238639"/>
            <a:ext cx="888365" cy="888365"/>
          </a:xfrm>
          <a:prstGeom prst="ellipse">
            <a:avLst/>
          </a:prstGeom>
          <a:solidFill>
            <a:srgbClr val="85C59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  <a:cs typeface="Calibri"/>
              </a:rPr>
              <a:t>4,31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Calibri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4,24)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A2EC4E5-2652-4DA6-BD05-8425B8DEF36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268147" y="5576606"/>
            <a:ext cx="16954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altLang="ko-KR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맑은 고딕" panose="020B0503020000020004" pitchFamily="34" charset="-127"/>
                <a:cs typeface="Arial" pitchFamily="34" charset="0"/>
              </a:rPr>
              <a:t>Jag fick vård och service på mitt modersmål</a:t>
            </a:r>
            <a:endParaRPr kumimoji="0" lang="ko-KR" alt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DF3BAA92-15CD-634E-EE8B-B88EC115830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5238945" y="5451123"/>
            <a:ext cx="888365" cy="88836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4,66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(</a:t>
            </a:r>
            <a:r>
              <a:rPr lang="fi-FI" sz="1400" b="1">
                <a:solidFill>
                  <a:srgbClr val="213A8F"/>
                </a:solidFill>
                <a:latin typeface="Calibri" panose="020F0502020204030204"/>
              </a:rPr>
              <a:t>4,70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)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TextBox 12"/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711740"/>
            <a:ext cx="2857398" cy="2677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Positiv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/>
                <a:ea typeface="+mn-ea"/>
                <a:cs typeface="Arial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Vänlighet och bemötande</a:t>
            </a:r>
            <a:endParaRPr lang="sv-SE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Calibri"/>
              <a:buChar char="-"/>
              <a:tabLst/>
              <a:defRPr/>
            </a:pPr>
            <a:r>
              <a:rPr kumimoji="0" lang="sv-SE" sz="1400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Bra vård och service</a:t>
            </a:r>
            <a:endParaRPr lang="fi-FI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ea typeface="+mn-lt"/>
                <a:cs typeface="Arial" panose="020B0604020202020204"/>
              </a:rPr>
              <a:t>Service på eget modersmål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1">
              <a:solidFill>
                <a:srgbClr val="213A8F"/>
              </a:solidFill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Negativ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 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rgbClr val="213A8F"/>
                </a:solidFill>
                <a:effectLst/>
                <a:uLnTx/>
                <a:uFillTx/>
                <a:latin typeface="Arial" panose="020B0604020202020204"/>
                <a:ea typeface="+mn-lt"/>
                <a:cs typeface="Arial" panose="020B0604020202020204"/>
              </a:rPr>
              <a:t>respons</a:t>
            </a:r>
            <a:endParaRPr kumimoji="0" lang="fi-FI" sz="1400" b="1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lt"/>
              <a:cs typeface="Arial" panose="020B0604020202020204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Byte av hälsovårdare</a:t>
            </a:r>
            <a:endParaRPr lang="sv-SE" sz="140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cs typeface="Arial"/>
            </a:endParaRPr>
          </a:p>
          <a:p>
            <a:pPr marL="285750" indent="-285750">
              <a:buFont typeface="Calibri"/>
              <a:buChar char="-"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Utebliven kallelse till mottagningen</a:t>
            </a:r>
          </a:p>
          <a:p>
            <a:pPr marL="285750" indent="-285750">
              <a:buFont typeface="Calibri"/>
              <a:buChar char="-"/>
              <a:defRPr/>
            </a:pPr>
            <a:r>
              <a:rPr lang="sv-SE" sz="1400">
                <a:solidFill>
                  <a:srgbClr val="213A8F"/>
                </a:solidFill>
                <a:latin typeface="Arial" panose="020B0604020202020204"/>
                <a:cs typeface="Arial"/>
              </a:rPr>
              <a:t>Felaktiga anteckningar, som begärts rättelse till</a:t>
            </a:r>
          </a:p>
        </p:txBody>
      </p:sp>
      <p:pic>
        <p:nvPicPr>
          <p:cNvPr id="19" name="Graphic 18">
            <a:extLst>
              <a:ext uri="{FF2B5EF4-FFF2-40B4-BE49-F238E27FC236}">
                <a16:creationId xmlns:a16="http://schemas.microsoft.com/office/drawing/2014/main" id="{6E09F109-ADBA-1780-40A6-8753F266EC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8672070" y="711740"/>
            <a:ext cx="659625" cy="659625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CF3BEB49-B738-30B9-FA55-DF1F8A1E45C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672069" y="2008485"/>
            <a:ext cx="659625" cy="659625"/>
          </a:xfrm>
          <a:prstGeom prst="rect">
            <a:avLst/>
          </a:prstGeom>
        </p:spPr>
      </p:pic>
      <p:sp>
        <p:nvSpPr>
          <p:cNvPr id="5" name="TextBox 33">
            <a:extLst>
              <a:ext uri="{FF2B5EF4-FFF2-40B4-BE49-F238E27FC236}">
                <a16:creationId xmlns:a16="http://schemas.microsoft.com/office/drawing/2014/main" id="{6EB7A05C-2C4D-C2AF-9E93-7DC0CF2BE7B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280024" y="4712459"/>
            <a:ext cx="1820593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Antal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anmärkningar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och</a:t>
            </a:r>
            <a:r>
              <a:rPr kumimoji="0" lang="fi-FI" sz="1400" b="1" i="0" u="none" strike="noStrike" kern="1200" cap="none" spc="0" normalizeH="0" baseline="0" noProof="0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 </a:t>
            </a:r>
            <a:r>
              <a:rPr kumimoji="0" lang="fi-FI" sz="1400" b="1" i="0" u="none" strike="noStrike" kern="1200" cap="none" spc="0" normalizeH="0" baseline="0" noProof="0" err="1">
                <a:ln>
                  <a:noFill/>
                </a:ln>
                <a:solidFill>
                  <a:schemeClr val="accent5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klagomål</a:t>
            </a:r>
            <a:endParaRPr kumimoji="0" lang="en-US" sz="1400" b="1" i="0" u="none" strike="noStrike" kern="1200" cap="none" spc="0" normalizeH="0" baseline="0" noProof="0">
              <a:ln>
                <a:noFill/>
              </a:ln>
              <a:solidFill>
                <a:schemeClr val="accent5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13">
            <a:extLst>
              <a:ext uri="{FF2B5EF4-FFF2-40B4-BE49-F238E27FC236}">
                <a16:creationId xmlns:a16="http://schemas.microsoft.com/office/drawing/2014/main" id="{5517D60A-C591-4544-F224-CB292F193C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9331694" y="5462943"/>
            <a:ext cx="1962321" cy="83099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defRPr/>
            </a:pPr>
            <a:r>
              <a:rPr lang="fi-FI" sz="1600" dirty="0" err="1">
                <a:latin typeface="Arial" panose="020B0604020202020204"/>
              </a:rPr>
              <a:t>Primärvård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2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 </a:t>
            </a:r>
            <a:br>
              <a:rPr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</a:rPr>
            </a:br>
            <a:r>
              <a:rPr lang="fi-FI" sz="1600" dirty="0" err="1">
                <a:latin typeface="Arial" panose="020B0604020202020204"/>
              </a:rPr>
              <a:t>Specialsjukvård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0 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1600" dirty="0" err="1">
                <a:latin typeface="Arial" panose="020B0604020202020204"/>
              </a:rPr>
              <a:t>Socialvård</a:t>
            </a:r>
            <a:r>
              <a:rPr kumimoji="0" lang="fi-FI" sz="16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: </a:t>
            </a:r>
            <a:r>
              <a:rPr lang="fi-FI" sz="1600" dirty="0">
                <a:latin typeface="Arial" panose="020B0604020202020204"/>
              </a:rPr>
              <a:t>15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17526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02D604-4B15-77B4-DAFB-005465C73B8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125505" cy="909453"/>
          </a:xfrm>
        </p:spPr>
        <p:txBody>
          <a:bodyPr/>
          <a:lstStyle/>
          <a:p>
            <a:r>
              <a:rPr lang="fi-FI" sz="4000" b="1" err="1"/>
              <a:t>Delaktighetsarbete</a:t>
            </a:r>
            <a:endParaRPr lang="sv-SE"/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BABB2387-2008-57CC-BB4A-9597C1A905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1205433" y="1323453"/>
            <a:ext cx="5111142" cy="2801980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6293015D-D1AE-6165-00F6-D490CA772E38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2" y="1431453"/>
            <a:ext cx="5111143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Hur stöder man  kunders och nära anhörigas delaktighet i planeringen, genomförandet och utvärderingen av tjänsterna:</a:t>
            </a:r>
          </a:p>
          <a:p>
            <a:r>
              <a:rPr lang="sv-SE" sz="1400">
                <a:latin typeface="+mj-lt"/>
              </a:rPr>
              <a:t>Klienten och anhöriga har möjlighet att boka tider elektroniskt inom hälsovårdstjänster.​</a:t>
            </a:r>
          </a:p>
          <a:p>
            <a:r>
              <a:rPr lang="sv-SE" sz="1400" err="1">
                <a:latin typeface="+mj-lt"/>
              </a:rPr>
              <a:t>Buddy</a:t>
            </a:r>
            <a:r>
              <a:rPr lang="sv-SE" sz="1400">
                <a:latin typeface="+mj-lt"/>
              </a:rPr>
              <a:t> Healthcare applikation till stöd för barnets vårdstig inom specialsjukvård.​</a:t>
            </a:r>
          </a:p>
          <a:p>
            <a:r>
              <a:rPr lang="sv-SE" sz="1400">
                <a:latin typeface="+mj-lt"/>
              </a:rPr>
              <a:t>En enkät om vården av akut sjuka barn riktad till föräldrar, anhöriga och andra intresserade genomfördes mellan juni och september 2024. Totalt mottogs 772 svar. Detta används som stöd i uppdateringen av barnens akutvårdsprocess.</a:t>
            </a:r>
            <a:endParaRPr lang="en-US" sz="1400">
              <a:latin typeface="+mj-lt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DAC808CD-48EC-E844-D2DD-5C1903E242D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5" y="1431453"/>
            <a:ext cx="5268869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sv-SE" sz="1400" b="1">
                <a:solidFill>
                  <a:schemeClr val="accent5"/>
                </a:solidFill>
                <a:latin typeface="+mj-lt"/>
              </a:rPr>
              <a:t>Vilka teman har man kommit överens om tillsammans med organisationer för att utveckla tjänsterna:</a:t>
            </a:r>
          </a:p>
          <a:p>
            <a:pPr lvl="0"/>
            <a:r>
              <a:rPr lang="sv-SE" sz="1400">
                <a:latin typeface="+mj-lt"/>
              </a:rPr>
              <a:t>Förnyelse av familjeförberedelsehelheten​</a:t>
            </a:r>
          </a:p>
          <a:p>
            <a:pPr lvl="0"/>
            <a:r>
              <a:rPr lang="sv-SE" sz="1400">
                <a:latin typeface="+mj-lt"/>
              </a:rPr>
              <a:t>Föra barnet på tal – verksamhetsmodell​</a:t>
            </a:r>
          </a:p>
          <a:p>
            <a:pPr lvl="0"/>
            <a:r>
              <a:rPr lang="sv-SE" sz="1400">
                <a:latin typeface="+mj-lt"/>
              </a:rPr>
              <a:t>Familjecentrens träffpunktsverksamhet​</a:t>
            </a:r>
          </a:p>
          <a:p>
            <a:pPr lvl="0"/>
            <a:r>
              <a:rPr lang="sv-SE" sz="1400">
                <a:latin typeface="+mj-lt"/>
              </a:rPr>
              <a:t>Småbarnspedagogikens läkemedelsplan​</a:t>
            </a:r>
          </a:p>
          <a:p>
            <a:pPr lvl="0"/>
            <a:r>
              <a:rPr lang="sv-SE" sz="1400">
                <a:latin typeface="+mj-lt"/>
              </a:rPr>
              <a:t>För studerande möjlighet att använda Annie-bot i samarbete med läroanstalterna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D72DC3C-25D3-2071-DC1A-6ADA83D9956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205433" y="4306146"/>
            <a:ext cx="5111144" cy="181588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Klienter, erfarenhetsexperter eller ett </a:t>
            </a:r>
            <a:r>
              <a:rPr lang="sv-SE" sz="1400" b="1" err="1">
                <a:solidFill>
                  <a:schemeClr val="accent5"/>
                </a:solidFill>
                <a:latin typeface="+mj-lt"/>
              </a:rPr>
              <a:t>kundråd</a:t>
            </a:r>
            <a:r>
              <a:rPr lang="sv-SE" sz="1400" b="1">
                <a:solidFill>
                  <a:schemeClr val="accent5"/>
                </a:solidFill>
                <a:latin typeface="+mj-lt"/>
              </a:rPr>
              <a:t> är involverade i utvecklingen och utvärderingen av tjänsterna:</a:t>
            </a:r>
          </a:p>
          <a:p>
            <a:r>
              <a:rPr lang="sv-SE" sz="1400"/>
              <a:t>​Klientråd för barn-och familjeservice träffas regelbundet.​</a:t>
            </a:r>
          </a:p>
          <a:p>
            <a:endParaRPr lang="sv-SE" sz="1400"/>
          </a:p>
          <a:p>
            <a:r>
              <a:rPr lang="sv-SE" sz="1400"/>
              <a:t>Vårdkedjearbetet för barn med utmanande beteende.​</a:t>
            </a:r>
          </a:p>
          <a:p>
            <a:endParaRPr lang="sv-SE" sz="1400"/>
          </a:p>
          <a:p>
            <a:r>
              <a:rPr lang="sv-SE" sz="1400"/>
              <a:t>Digitala tjänstekanaler för barn, unga och familjer.</a:t>
            </a:r>
            <a:endParaRPr lang="fi-FI" sz="1400" strike="sngStrike">
              <a:cs typeface="Times New Roman"/>
            </a:endParaRPr>
          </a:p>
        </p:txBody>
      </p:sp>
      <p:sp>
        <p:nvSpPr>
          <p:cNvPr id="6" name="Rectangle: Rounded Corners 5">
            <a:extLst>
              <a:ext uri="{FF2B5EF4-FFF2-40B4-BE49-F238E27FC236}">
                <a16:creationId xmlns:a16="http://schemas.microsoft.com/office/drawing/2014/main" id="{FD3D0E33-C044-69BA-5072-E7EA05E13A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/>
          </p:cNvSpPr>
          <p:nvPr/>
        </p:nvSpPr>
        <p:spPr bwMode="auto">
          <a:xfrm>
            <a:off x="6581754" y="3264339"/>
            <a:ext cx="5268869" cy="3081597"/>
          </a:xfrm>
          <a:prstGeom prst="roundRect">
            <a:avLst/>
          </a:prstGeom>
          <a:solidFill>
            <a:schemeClr val="tx1">
              <a:alpha val="22000"/>
            </a:schemeClr>
          </a:solidFill>
          <a:ln w="28575" cap="flat" cmpd="sng" algn="ctr">
            <a:noFill/>
            <a:prstDash val="lgDash"/>
            <a:miter lim="800000"/>
            <a:headEnd type="none" w="med" len="med"/>
            <a:tailEnd type="none" w="med" len="med"/>
          </a:ln>
        </p:spPr>
        <p:txBody>
          <a:bodyPr lIns="0" tIns="18288" rIns="0" bIns="18288" rtlCol="0" anchor="ctr" anchorCtr="1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69E2315-12F2-68DA-4393-F0437FF5C33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6581754" y="3372339"/>
            <a:ext cx="526887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b="1">
                <a:solidFill>
                  <a:schemeClr val="accent5"/>
                </a:solidFill>
                <a:latin typeface="+mj-lt"/>
              </a:rPr>
              <a:t>Vilka åtgärder har vidtagits  på basen av klienters och anhörigas anmälningar om negativa och nära ögat händelser samt påminnelser och klagomål:</a:t>
            </a:r>
          </a:p>
          <a:p>
            <a:endParaRPr lang="sv-SE" sz="1400">
              <a:latin typeface="+mj-lt"/>
            </a:endParaRPr>
          </a:p>
          <a:p>
            <a:pPr lvl="0"/>
            <a:r>
              <a:rPr lang="sv-SE" sz="1400">
                <a:latin typeface="+mj-lt"/>
              </a:rPr>
              <a:t>Alla anmälningar och kontakter diskuteras mångprofessionellt på enheterna. Händelserna analyseras och åtgärder vidtas vid behov. Anmälaren kontaktas personligen om anmälaren så önskar.</a:t>
            </a:r>
            <a:endParaRPr lang="en-US" sz="140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238526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 noRot="1" noMove="1" noResize="1" noEditPoints="1" noAdjustHandles="1" noChangeArrowheads="1" noChangeShapeType="1"/>
          </p:cNvSpPr>
          <p:nvPr>
            <p:ph type="title" idx="4294967295"/>
          </p:nvPr>
        </p:nvSpPr>
        <p:spPr>
          <a:xfrm>
            <a:off x="1652400" y="414000"/>
            <a:ext cx="9327754" cy="774907"/>
          </a:xfrm>
        </p:spPr>
        <p:txBody>
          <a:bodyPr>
            <a:normAutofit/>
          </a:bodyPr>
          <a:lstStyle/>
          <a:p>
            <a:r>
              <a:rPr lang="fi-FI" b="1"/>
              <a:t>Personal</a:t>
            </a:r>
            <a:endParaRPr lang="en-US" sz="1200" b="1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1CE3ECC4-2766-0EF7-1123-7E6207D264DE}"/>
              </a:ext>
            </a:extLst>
          </p:cNvPr>
          <p:cNvSpPr txBox="1">
            <a:spLocks/>
          </p:cNvSpPr>
          <p:nvPr/>
        </p:nvSpPr>
        <p:spPr>
          <a:xfrm>
            <a:off x="1202851" y="1656000"/>
            <a:ext cx="2040080" cy="222221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lnSpc>
                <a:spcPct val="150000"/>
              </a:lnSpc>
            </a:pPr>
            <a:r>
              <a:rPr lang="sv-SE" sz="1600" b="1" dirty="0">
                <a:solidFill>
                  <a:schemeClr val="accent5"/>
                </a:solidFill>
              </a:rPr>
              <a:t>Personalstyrka</a:t>
            </a:r>
          </a:p>
          <a:p>
            <a:r>
              <a:rPr lang="sv-SE" sz="1600" dirty="0"/>
              <a:t>Personal: 547 (562​)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Fastanställda: 465(457​)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Vikarier: 57 (70​)</a:t>
            </a:r>
            <a:endParaRPr lang="sv-SE" sz="1600" dirty="0">
              <a:cs typeface="Arial"/>
            </a:endParaRPr>
          </a:p>
          <a:p>
            <a:r>
              <a:rPr lang="sv-SE" sz="1600" dirty="0"/>
              <a:t>VOV (befriad från egen tjänst): 34 (35)</a:t>
            </a:r>
            <a:endParaRPr lang="sv-SE" sz="1600" dirty="0">
              <a:solidFill>
                <a:schemeClr val="accent5"/>
              </a:solidFill>
            </a:endParaRPr>
          </a:p>
          <a:p>
            <a:pPr>
              <a:lnSpc>
                <a:spcPct val="150000"/>
              </a:lnSpc>
            </a:pPr>
            <a:endParaRPr lang="en-US" sz="140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B29DF03-3E5E-F5BD-1388-9DB8FC99458C}"/>
              </a:ext>
            </a:extLst>
          </p:cNvPr>
          <p:cNvSpPr txBox="1">
            <a:spLocks/>
          </p:cNvSpPr>
          <p:nvPr/>
        </p:nvSpPr>
        <p:spPr>
          <a:xfrm>
            <a:off x="3476022" y="1656000"/>
            <a:ext cx="3370522" cy="304698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baseline="0" dirty="0" err="1">
                <a:solidFill>
                  <a:schemeClr val="accent5"/>
                </a:solidFill>
              </a:rPr>
              <a:t>Arbetarsäkerhetsanmälningar</a:t>
            </a:r>
            <a:r>
              <a:rPr lang="fi-FI" sz="1600" b="1" baseline="0" dirty="0">
                <a:solidFill>
                  <a:schemeClr val="accent5"/>
                </a:solidFill>
              </a:rPr>
              <a:t> via </a:t>
            </a:r>
            <a:r>
              <a:rPr lang="fi-FI" sz="1600" b="1" baseline="0" dirty="0" err="1">
                <a:solidFill>
                  <a:schemeClr val="accent5"/>
                </a:solidFill>
              </a:rPr>
              <a:t>HaiPro</a:t>
            </a:r>
            <a:endParaRPr lang="fi-FI" sz="1600" b="1" dirty="0">
              <a:solidFill>
                <a:schemeClr val="accent5"/>
              </a:solidFill>
            </a:endParaRPr>
          </a:p>
          <a:p>
            <a:r>
              <a:rPr lang="fi-FI" sz="1600" baseline="0" dirty="0" err="1"/>
              <a:t>Antal</a:t>
            </a:r>
            <a:r>
              <a:rPr lang="fi-FI" sz="1600" baseline="0" dirty="0"/>
              <a:t> </a:t>
            </a:r>
            <a:r>
              <a:rPr lang="fi-FI" sz="1600" baseline="0" dirty="0" err="1"/>
              <a:t>anmälningar</a:t>
            </a:r>
            <a:r>
              <a:rPr lang="fi-FI" sz="1600" baseline="0" dirty="0"/>
              <a:t>:</a:t>
            </a:r>
            <a:r>
              <a:rPr lang="fi-FI" sz="1600" dirty="0"/>
              <a:t> 52 (66)</a:t>
            </a:r>
            <a:endParaRPr lang="fi-FI" sz="1600" baseline="0" dirty="0">
              <a:cs typeface="Arial"/>
            </a:endParaRPr>
          </a:p>
          <a:p>
            <a:r>
              <a:rPr lang="fi-FI" sz="1600" dirty="0"/>
              <a:t>De </a:t>
            </a:r>
            <a:r>
              <a:rPr lang="fi-FI" sz="1600" dirty="0" err="1"/>
              <a:t>vanligaste</a:t>
            </a:r>
            <a:r>
              <a:rPr lang="fi-FI" sz="1600" dirty="0"/>
              <a:t> </a:t>
            </a:r>
            <a:r>
              <a:rPr lang="fi-FI" sz="1600" dirty="0" err="1"/>
              <a:t>typerna</a:t>
            </a:r>
            <a:r>
              <a:rPr lang="fi-FI" sz="1600" dirty="0"/>
              <a:t> av </a:t>
            </a:r>
            <a:r>
              <a:rPr lang="fi-FI" sz="1600" dirty="0" err="1"/>
              <a:t>händelser</a:t>
            </a:r>
            <a:r>
              <a:rPr lang="fi-FI" sz="1600" dirty="0"/>
              <a:t>: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/>
              <a:t>Hot </a:t>
            </a:r>
            <a:r>
              <a:rPr lang="fi-FI" sz="1600" dirty="0" err="1"/>
              <a:t>eller</a:t>
            </a:r>
            <a:r>
              <a:rPr lang="fi-FI" sz="1600" dirty="0"/>
              <a:t> </a:t>
            </a:r>
            <a:r>
              <a:rPr lang="fi-FI" sz="1600" dirty="0" err="1"/>
              <a:t>våld</a:t>
            </a:r>
            <a:r>
              <a:rPr lang="fi-FI" sz="1600" dirty="0"/>
              <a:t> </a:t>
            </a:r>
            <a:endParaRPr lang="fi-FI" sz="1600" dirty="0">
              <a:cs typeface="Arial"/>
            </a:endParaRPr>
          </a:p>
          <a:p>
            <a:pPr marL="342900" indent="-342900">
              <a:buAutoNum type="arabicPeriod"/>
            </a:pPr>
            <a:r>
              <a:rPr lang="fi-FI" sz="1600" dirty="0">
                <a:cs typeface="Arial"/>
              </a:rPr>
              <a:t>Annat</a:t>
            </a:r>
          </a:p>
          <a:p>
            <a:pPr marL="342900" indent="-342900">
              <a:buAutoNum type="arabicPeriod"/>
            </a:pPr>
            <a:r>
              <a:rPr lang="fi-FI" sz="1600" dirty="0" err="1">
                <a:cs typeface="Arial"/>
              </a:rPr>
              <a:t>Träff</a:t>
            </a:r>
            <a:r>
              <a:rPr lang="fi-FI" sz="1600" dirty="0">
                <a:cs typeface="Arial"/>
              </a:rPr>
              <a:t> av </a:t>
            </a:r>
            <a:r>
              <a:rPr lang="fi-FI" sz="1600" dirty="0" err="1">
                <a:cs typeface="Arial"/>
              </a:rPr>
              <a:t>föremål</a:t>
            </a:r>
            <a:r>
              <a:rPr lang="fi-FI" sz="1600" dirty="0">
                <a:cs typeface="Arial"/>
              </a:rPr>
              <a:t>/person i </a:t>
            </a:r>
            <a:r>
              <a:rPr lang="fi-FI" sz="1600" dirty="0" err="1">
                <a:cs typeface="Arial"/>
              </a:rPr>
              <a:t>rörelse</a:t>
            </a:r>
            <a:r>
              <a:rPr lang="fi-FI" sz="1600" dirty="0">
                <a:cs typeface="Arial"/>
              </a:rPr>
              <a:t> + </a:t>
            </a:r>
            <a:r>
              <a:rPr lang="fi-FI" sz="1600" dirty="0" err="1">
                <a:cs typeface="Arial"/>
              </a:rPr>
              <a:t>Smittorisk</a:t>
            </a:r>
            <a:r>
              <a:rPr lang="fi-FI" sz="1600" dirty="0">
                <a:cs typeface="Arial"/>
              </a:rPr>
              <a:t> + </a:t>
            </a:r>
            <a:r>
              <a:rPr lang="fi-FI" sz="1600" dirty="0" err="1">
                <a:cs typeface="Arial"/>
              </a:rPr>
              <a:t>Långvarig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fysisk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eller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psykisk</a:t>
            </a:r>
            <a:r>
              <a:rPr lang="fi-FI" sz="1600" dirty="0">
                <a:cs typeface="Arial"/>
              </a:rPr>
              <a:t> </a:t>
            </a:r>
            <a:r>
              <a:rPr lang="fi-FI" sz="1600" dirty="0" err="1">
                <a:cs typeface="Arial"/>
              </a:rPr>
              <a:t>belastning</a:t>
            </a:r>
            <a:endParaRPr lang="fi-FI" sz="1600" dirty="0">
              <a:cs typeface="Arial"/>
            </a:endParaRPr>
          </a:p>
          <a:p>
            <a:endParaRPr lang="fi-FI" sz="1600">
              <a:cs typeface="Arial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5A221FA-DDA1-8B29-CCDC-A7059166AB98}"/>
              </a:ext>
            </a:extLst>
          </p:cNvPr>
          <p:cNvSpPr txBox="1">
            <a:spLocks/>
          </p:cNvSpPr>
          <p:nvPr/>
        </p:nvSpPr>
        <p:spPr>
          <a:xfrm>
            <a:off x="6915661" y="1656000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Förverkligad lagstadgad personaldimensionering</a:t>
            </a:r>
          </a:p>
          <a:p>
            <a:r>
              <a:rPr lang="sv-SE" sz="1400">
                <a:effectLst/>
                <a:cs typeface="Arial" panose="020B0604020202020204"/>
              </a:rPr>
              <a:t>Barnskyddets personaldimensionering </a:t>
            </a:r>
            <a:r>
              <a:rPr lang="sv-SE" sz="1400">
                <a:cs typeface="Arial" panose="020B0604020202020204"/>
              </a:rPr>
              <a:t>39 </a:t>
            </a:r>
            <a:r>
              <a:rPr lang="sv-SE" sz="1400">
                <a:effectLst/>
                <a:cs typeface="Arial" panose="020B0604020202020204"/>
              </a:rPr>
              <a:t>klienter/</a:t>
            </a:r>
            <a:r>
              <a:rPr lang="sv-SE" sz="1400" err="1">
                <a:effectLst/>
                <a:cs typeface="Arial" panose="020B0604020202020204"/>
              </a:rPr>
              <a:t>soc</a:t>
            </a:r>
            <a:r>
              <a:rPr lang="sv-SE" sz="1400">
                <a:effectLst/>
                <a:cs typeface="Arial" panose="020B0604020202020204"/>
              </a:rPr>
              <a:t> </a:t>
            </a:r>
            <a:r>
              <a:rPr lang="sv-SE" sz="1400" err="1">
                <a:effectLst/>
                <a:cs typeface="Arial" panose="020B0604020202020204"/>
              </a:rPr>
              <a:t>arb</a:t>
            </a:r>
            <a:r>
              <a:rPr lang="sv-SE" sz="1400">
                <a:effectLst/>
                <a:cs typeface="Arial" panose="020B0604020202020204"/>
              </a:rPr>
              <a:t> (max 35)​</a:t>
            </a:r>
          </a:p>
          <a:p>
            <a:r>
              <a:rPr lang="sv-SE" sz="1400">
                <a:effectLst/>
                <a:cs typeface="Arial" panose="020B0604020202020204"/>
              </a:rPr>
              <a:t>Mödrarådgivning </a:t>
            </a:r>
            <a:r>
              <a:rPr lang="sv-SE" sz="1400">
                <a:cs typeface="Arial" panose="020B0604020202020204"/>
              </a:rPr>
              <a:t>60 </a:t>
            </a:r>
            <a:r>
              <a:rPr lang="sv-SE" sz="1400">
                <a:effectLst/>
                <a:cs typeface="Arial" panose="020B0604020202020204"/>
              </a:rPr>
              <a:t>gravida/hälsovårdare (min 38-max 76​</a:t>
            </a:r>
            <a:r>
              <a:rPr lang="sv-SE" sz="1400">
                <a:cs typeface="Arial" panose="020B0604020202020204"/>
              </a:rPr>
              <a:t>)</a:t>
            </a:r>
            <a:endParaRPr lang="sv-SE" sz="1400">
              <a:effectLst/>
              <a:cs typeface="Arial" panose="020B0604020202020204"/>
            </a:endParaRPr>
          </a:p>
          <a:p>
            <a:r>
              <a:rPr lang="sv-SE" sz="1400">
                <a:effectLst/>
                <a:cs typeface="Arial" panose="020B0604020202020204"/>
              </a:rPr>
              <a:t>Barnrådgivning </a:t>
            </a:r>
            <a:r>
              <a:rPr lang="sv-SE" sz="1400">
                <a:cs typeface="Arial" panose="020B0604020202020204"/>
              </a:rPr>
              <a:t>250 barn</a:t>
            </a:r>
            <a:r>
              <a:rPr lang="sv-SE" sz="1400">
                <a:effectLst/>
                <a:cs typeface="Arial" panose="020B0604020202020204"/>
              </a:rPr>
              <a:t>/hälsovårdare (max 320)​</a:t>
            </a:r>
          </a:p>
          <a:p>
            <a:r>
              <a:rPr lang="sv-SE" sz="1400">
                <a:effectLst/>
                <a:cs typeface="Arial" panose="020B0604020202020204"/>
              </a:rPr>
              <a:t>Skolhälsovård </a:t>
            </a:r>
            <a:r>
              <a:rPr lang="sv-SE" sz="1400">
                <a:cs typeface="Arial" panose="020B0604020202020204"/>
              </a:rPr>
              <a:t>402</a:t>
            </a:r>
            <a:r>
              <a:rPr lang="sv-SE" sz="1400">
                <a:effectLst/>
                <a:cs typeface="Arial" panose="020B0604020202020204"/>
              </a:rPr>
              <a:t> elever/hälsovårdare (max 460)​</a:t>
            </a:r>
          </a:p>
          <a:p>
            <a:r>
              <a:rPr lang="sv-SE" sz="1400">
                <a:effectLst/>
                <a:cs typeface="Arial" panose="020B0604020202020204"/>
              </a:rPr>
              <a:t>Studerandehälsovård </a:t>
            </a:r>
            <a:r>
              <a:rPr lang="sv-SE" sz="1400">
                <a:cs typeface="Arial" panose="020B0604020202020204"/>
              </a:rPr>
              <a:t>530</a:t>
            </a:r>
            <a:r>
              <a:rPr lang="sv-SE" sz="1400">
                <a:effectLst/>
                <a:cs typeface="Arial" panose="020B0604020202020204"/>
              </a:rPr>
              <a:t> </a:t>
            </a:r>
            <a:r>
              <a:rPr lang="sv-SE" sz="1400" err="1">
                <a:effectLst/>
                <a:cs typeface="Arial" panose="020B0604020202020204"/>
              </a:rPr>
              <a:t>stud</a:t>
            </a:r>
            <a:r>
              <a:rPr lang="sv-SE" sz="1400">
                <a:effectLst/>
                <a:cs typeface="Arial" panose="020B0604020202020204"/>
              </a:rPr>
              <a:t>/hälsovårdare (max. 570),​</a:t>
            </a:r>
          </a:p>
          <a:p>
            <a:r>
              <a:rPr lang="sv-SE" sz="1400">
                <a:effectLst/>
                <a:cs typeface="Arial" panose="020B0604020202020204"/>
              </a:rPr>
              <a:t>Elevvårdens psykologer 1/780 uppfyller ej kraven, kompletteras med köptjänster, kuratorerna 1/670 uppfyller kraven totalt sett.</a:t>
            </a:r>
            <a:endParaRPr lang="fi-FI" sz="1400">
              <a:effectLst/>
              <a:cs typeface="Arial" panose="020B0604020202020204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2510217-0C8D-2E97-58A5-04DBA954B1AA}"/>
              </a:ext>
            </a:extLst>
          </p:cNvPr>
          <p:cNvSpPr txBox="1">
            <a:spLocks/>
          </p:cNvSpPr>
          <p:nvPr/>
        </p:nvSpPr>
        <p:spPr>
          <a:xfrm>
            <a:off x="1202850" y="4124782"/>
            <a:ext cx="2040080" cy="166199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fi-FI" sz="1600" b="1" dirty="0" err="1">
                <a:solidFill>
                  <a:schemeClr val="accent5"/>
                </a:solidFill>
              </a:rPr>
              <a:t>Sjukfrånvarodagar</a:t>
            </a:r>
            <a:r>
              <a:rPr lang="fi-FI" sz="1600" b="1" dirty="0">
                <a:solidFill>
                  <a:schemeClr val="accent5"/>
                </a:solidFill>
              </a:rPr>
              <a:t>/</a:t>
            </a:r>
            <a:r>
              <a:rPr lang="fi-FI" sz="1600" b="1" dirty="0" err="1">
                <a:solidFill>
                  <a:schemeClr val="accent5"/>
                </a:solidFill>
              </a:rPr>
              <a:t>anställningsdagar</a:t>
            </a:r>
            <a:r>
              <a:rPr lang="fi-FI" sz="1600" b="1" dirty="0">
                <a:solidFill>
                  <a:schemeClr val="accent5"/>
                </a:solidFill>
              </a:rPr>
              <a:t> </a:t>
            </a:r>
          </a:p>
          <a:p>
            <a:endParaRPr lang="fi-FI" sz="1400" b="1"/>
          </a:p>
          <a:p>
            <a:endParaRPr lang="fi-FI" b="1">
              <a:cs typeface="Arial"/>
            </a:endParaRPr>
          </a:p>
          <a:p>
            <a:endParaRPr lang="fi-FI" b="1">
              <a:cs typeface="Arial"/>
            </a:endParaRPr>
          </a:p>
          <a:p>
            <a:pPr algn="ctr"/>
            <a:r>
              <a:rPr lang="fi-FI" sz="2000" b="1" dirty="0">
                <a:cs typeface="Arial"/>
              </a:rPr>
              <a:t>4,4% (3,3%)​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6C33A5-345B-5CC9-4D47-71B591630B52}"/>
              </a:ext>
            </a:extLst>
          </p:cNvPr>
          <p:cNvSpPr txBox="1"/>
          <p:nvPr/>
        </p:nvSpPr>
        <p:spPr>
          <a:xfrm>
            <a:off x="4210969" y="6038700"/>
            <a:ext cx="1676820" cy="58477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i-FI" sz="3200" dirty="0">
                <a:solidFill>
                  <a:srgbClr val="213A8F"/>
                </a:solidFill>
                <a:latin typeface="Arial" panose="020B0604020202020204"/>
                <a:cs typeface="Arial"/>
              </a:rPr>
              <a:t>11 </a:t>
            </a:r>
            <a:r>
              <a:rPr lang="fi-FI" sz="2000" dirty="0">
                <a:solidFill>
                  <a:srgbClr val="213A8F"/>
                </a:solidFill>
                <a:latin typeface="Arial" panose="020B0604020202020204"/>
                <a:cs typeface="Arial"/>
              </a:rPr>
              <a:t>(18)</a:t>
            </a:r>
            <a:endParaRPr kumimoji="0" lang="fi-FI" sz="2000" b="0" i="0" u="none" strike="noStrike" kern="1200" cap="none" spc="0" normalizeH="0" baseline="0" noProof="0" dirty="0">
              <a:ln>
                <a:noFill/>
              </a:ln>
              <a:solidFill>
                <a:srgbClr val="213A8F"/>
              </a:solidFill>
              <a:effectLst/>
              <a:uLnTx/>
              <a:uFillTx/>
              <a:latin typeface="Arial" panose="020B0604020202020204"/>
              <a:ea typeface="+mn-ea"/>
              <a:cs typeface="Arial"/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233BE2CB-1BD5-02F1-2A4E-9C3523AF8EDA}"/>
              </a:ext>
            </a:extLst>
          </p:cNvPr>
          <p:cNvSpPr txBox="1">
            <a:spLocks/>
          </p:cNvSpPr>
          <p:nvPr/>
        </p:nvSpPr>
        <p:spPr>
          <a:xfrm>
            <a:off x="6855829" y="4559135"/>
            <a:ext cx="5297748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sv-SE" sz="1600" b="1">
                <a:solidFill>
                  <a:srgbClr val="00A174"/>
                </a:solidFill>
              </a:rPr>
              <a:t>Åtgärder som främjar arbetarnas välmående</a:t>
            </a:r>
          </a:p>
          <a:p>
            <a:r>
              <a:rPr lang="sv-SE" sz="1600">
                <a:effectLst/>
                <a:cs typeface="Arial" panose="020B0604020202020204"/>
              </a:rPr>
              <a:t>Aktivt ledarskap, personalens delaktighet,​ stöder en kultur där man </a:t>
            </a:r>
            <a:r>
              <a:rPr lang="sv-SE" sz="1600">
                <a:cs typeface="Arial" panose="020B0604020202020204"/>
              </a:rPr>
              <a:t>hjälper</a:t>
            </a:r>
            <a:r>
              <a:rPr lang="sv-SE" sz="1600">
                <a:effectLst/>
                <a:cs typeface="Arial" panose="020B0604020202020204"/>
              </a:rPr>
              <a:t>, stöder varandra och planerar    verksamhet och förändringar  tillsammans mångprofessionellt. Regelbundna arbetsplatsmöten,</a:t>
            </a:r>
            <a:r>
              <a:rPr lang="sv-SE" sz="1600">
                <a:cs typeface="Arial" panose="020B0604020202020204"/>
              </a:rPr>
              <a:t> </a:t>
            </a:r>
            <a:r>
              <a:rPr lang="sv-SE" sz="1600">
                <a:effectLst/>
                <a:cs typeface="Arial" panose="020B0604020202020204"/>
              </a:rPr>
              <a:t>klara direktiv och överenskommelser. ​ Utvecklingssamtal, en god introduktion.​</a:t>
            </a:r>
          </a:p>
          <a:p>
            <a:r>
              <a:rPr lang="sv-SE" sz="1600">
                <a:effectLst/>
                <a:cs typeface="Arial" panose="020B0604020202020204"/>
              </a:rPr>
              <a:t>Tidigt stöd och arbetshandledning. </a:t>
            </a:r>
            <a:r>
              <a:rPr lang="sv-SE" sz="1600" err="1">
                <a:effectLst/>
                <a:cs typeface="Arial" panose="020B0604020202020204"/>
              </a:rPr>
              <a:t>Tyky</a:t>
            </a:r>
            <a:r>
              <a:rPr lang="sv-SE" sz="1600">
                <a:effectLst/>
                <a:cs typeface="Arial" panose="020B0604020202020204"/>
              </a:rPr>
              <a:t>-verksamhet.</a:t>
            </a:r>
            <a:endParaRPr lang="fi-FI" sz="1600">
              <a:effectLst/>
              <a:cs typeface="Arial" panose="020B0604020202020204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E9AB6A8-8DFD-32F9-F813-7199B6330969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4675" t="2749" r="15987" b="36779"/>
          <a:stretch/>
        </p:blipFill>
        <p:spPr>
          <a:xfrm>
            <a:off x="3578063" y="4801856"/>
            <a:ext cx="2942633" cy="1324005"/>
          </a:xfrm>
          <a:prstGeom prst="rect">
            <a:avLst/>
          </a:prstGeom>
        </p:spPr>
      </p:pic>
      <p:cxnSp>
        <p:nvCxnSpPr>
          <p:cNvPr id="5" name="Straight Arrow Connector 4" descr="NPS värde. Värdet mäts mellan minus 100 och 100. Generellt anser man att ett gott värde över 50 är gott. Resultat">
            <a:extLst>
              <a:ext uri="{FF2B5EF4-FFF2-40B4-BE49-F238E27FC236}">
                <a16:creationId xmlns:a16="http://schemas.microsoft.com/office/drawing/2014/main" id="{DD2B614F-FB28-094C-EEFA-AC117169FE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CxnSpPr>
            <a:cxnSpLocks/>
          </p:cNvCxnSpPr>
          <p:nvPr/>
        </p:nvCxnSpPr>
        <p:spPr>
          <a:xfrm flipV="1">
            <a:off x="5020443" y="5170685"/>
            <a:ext cx="164833" cy="770419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98354109"/>
      </p:ext>
    </p:extLst>
  </p:cSld>
  <p:clrMapOvr>
    <a:masterClrMapping/>
  </p:clrMapOvr>
</p:sld>
</file>

<file path=ppt/theme/theme1.xml><?xml version="1.0" encoding="utf-8"?>
<a:theme xmlns:a="http://schemas.openxmlformats.org/drawingml/2006/main" name="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2.xml><?xml version="1.0" encoding="utf-8"?>
<a:theme xmlns:a="http://schemas.openxmlformats.org/drawingml/2006/main" name="1_OVHP_teema">
  <a:themeElements>
    <a:clrScheme name="Mukautettu 2">
      <a:dk1>
        <a:srgbClr val="213A8F"/>
      </a:dk1>
      <a:lt1>
        <a:sysClr val="window" lastClr="FFFFFF"/>
      </a:lt1>
      <a:dk2>
        <a:srgbClr val="213A8F"/>
      </a:dk2>
      <a:lt2>
        <a:srgbClr val="FFFFFF"/>
      </a:lt2>
      <a:accent1>
        <a:srgbClr val="F39690"/>
      </a:accent1>
      <a:accent2>
        <a:srgbClr val="EB5C5F"/>
      </a:accent2>
      <a:accent3>
        <a:srgbClr val="D3433F"/>
      </a:accent3>
      <a:accent4>
        <a:srgbClr val="85C598"/>
      </a:accent4>
      <a:accent5>
        <a:srgbClr val="00A174"/>
      </a:accent5>
      <a:accent6>
        <a:srgbClr val="008464"/>
      </a:accent6>
      <a:hlink>
        <a:srgbClr val="85C598"/>
      </a:hlink>
      <a:folHlink>
        <a:srgbClr val="85C598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VPH_Esitys_YKSIKIELINEN_2.pptx" id="{AECD3884-1BFC-4290-BE28-A8FFA796B8E8}" vid="{031339A0-1D99-49A8-A499-33D9696D5D62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556DDD6A59D75C46BC3F25CFEB77FB8E" ma:contentTypeVersion="6" ma:contentTypeDescription="Skapa ett nytt dokument." ma:contentTypeScope="" ma:versionID="1a5241f37007fd7c13cc9bad5fddf54c">
  <xsd:schema xmlns:xsd="http://www.w3.org/2001/XMLSchema" xmlns:xs="http://www.w3.org/2001/XMLSchema" xmlns:p="http://schemas.microsoft.com/office/2006/metadata/properties" xmlns:ns2="288c518c-0498-40ce-baa2-d6600c8cec9f" xmlns:ns3="36bfd946-06b4-417f-9fcd-3138f4a5bdbf" targetNamespace="http://schemas.microsoft.com/office/2006/metadata/properties" ma:root="true" ma:fieldsID="239507580ff94e7086e453361839442f" ns2:_="" ns3:_="">
    <xsd:import namespace="288c518c-0498-40ce-baa2-d6600c8cec9f"/>
    <xsd:import namespace="36bfd946-06b4-417f-9fcd-3138f4a5bdb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8c518c-0498-40ce-baa2-d6600c8cec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bfd946-06b4-417f-9fcd-3138f4a5bdbf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36bfd946-06b4-417f-9fcd-3138f4a5bdbf">
      <UserInfo>
        <DisplayName/>
        <AccountId xsi:nil="true"/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C38B0E06-1072-4E56-8848-BF1B7369095A}">
  <ds:schemaRefs>
    <ds:schemaRef ds:uri="288c518c-0498-40ce-baa2-d6600c8cec9f"/>
    <ds:schemaRef ds:uri="36bfd946-06b4-417f-9fcd-3138f4a5bdbf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6D36C4CC-F8E6-4A8E-83BB-78CE3358111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1BDA3F-9081-465D-A0C8-DF261C8C3C7F}">
  <ds:schemaRefs>
    <ds:schemaRef ds:uri="288c518c-0498-40ce-baa2-d6600c8cec9f"/>
    <ds:schemaRef ds:uri="36bfd946-06b4-417f-9fcd-3138f4a5bdbf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Metadata/LabelInfo.xml><?xml version="1.0" encoding="utf-8"?>
<clbl:labelList xmlns:clbl="http://schemas.microsoft.com/office/2020/mipLabelMetadata">
  <clbl:label id="{2321cc12-b2a3-4edf-b26e-9eb151c69c7d}" enabled="0" method="" siteId="{2321cc12-b2a3-4edf-b26e-9eb151c69c7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OVPH_Esitys_YKSIKIELINEN</Template>
  <Application>Microsoft Office PowerPoint</Application>
  <PresentationFormat>Widescreen</PresentationFormat>
  <Slides>7</Slides>
  <Notes>2</Notes>
  <HiddenSlides>0</HiddenSlide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OVHP_teema</vt:lpstr>
      <vt:lpstr>1_OVHP_teema</vt:lpstr>
      <vt:lpstr>Rapportering av egenkontroll</vt:lpstr>
      <vt:lpstr>Tillgänglighet hälsovård</vt:lpstr>
      <vt:lpstr>Tillgänglighet socialvård</vt:lpstr>
      <vt:lpstr>Säkerhet och kvalitet</vt:lpstr>
      <vt:lpstr>Kundupplevelse</vt:lpstr>
      <vt:lpstr>Delaktighetsarbete</vt:lpstr>
      <vt:lpstr>Personal</vt:lpstr>
    </vt:vector>
  </TitlesOfParts>
  <Company>VSHP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Omavalvonnan seuratatietojen raportointi</dc:title>
  <dc:creator>Granö Anna Marie</dc:creator>
  <cp:revision>44</cp:revision>
  <dcterms:created xsi:type="dcterms:W3CDTF">2023-11-14T05:41:58Z</dcterms:created>
  <dcterms:modified xsi:type="dcterms:W3CDTF">2026-01-30T10:52:41Z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0x010100556DDD6A59D75C46BC3F25CFEB77FB8E</vt:lpwstr>
  </property>
  <property fmtid="{D5CDD505-2E9C-101B-9397-08002B2CF9AE}" pid="3" name="MediaServiceImageTags">
    <vt:lpwstr/>
  </property>
  <property fmtid="{D5CDD505-2E9C-101B-9397-08002B2CF9AE}" pid="4" name="Order">
    <vt:r8>247500</vt:r8>
  </property>
  <property fmtid="{D5CDD505-2E9C-101B-9397-08002B2CF9AE}" pid="5" name="xd_Signature">
    <vt:bool>false</vt:bool>
  </property>
  <property fmtid="{D5CDD505-2E9C-101B-9397-08002B2CF9AE}" pid="6" name="xd_ProgID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</Properties>
</file>